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3"/>
  </p:notesMasterIdLst>
  <p:sldIdLst>
    <p:sldId id="447" r:id="rId2"/>
    <p:sldId id="448" r:id="rId3"/>
    <p:sldId id="449" r:id="rId4"/>
    <p:sldId id="450" r:id="rId5"/>
    <p:sldId id="451" r:id="rId6"/>
    <p:sldId id="452" r:id="rId7"/>
    <p:sldId id="456" r:id="rId8"/>
    <p:sldId id="457" r:id="rId9"/>
    <p:sldId id="458" r:id="rId10"/>
    <p:sldId id="459" r:id="rId11"/>
    <p:sldId id="460" r:id="rId12"/>
    <p:sldId id="466" r:id="rId13"/>
    <p:sldId id="258" r:id="rId14"/>
    <p:sldId id="259" r:id="rId15"/>
    <p:sldId id="260" r:id="rId16"/>
    <p:sldId id="261" r:id="rId17"/>
    <p:sldId id="262" r:id="rId18"/>
    <p:sldId id="263" r:id="rId19"/>
    <p:sldId id="311" r:id="rId20"/>
    <p:sldId id="312" r:id="rId21"/>
    <p:sldId id="313" r:id="rId22"/>
    <p:sldId id="314" r:id="rId23"/>
    <p:sldId id="315" r:id="rId24"/>
    <p:sldId id="361" r:id="rId25"/>
    <p:sldId id="362" r:id="rId26"/>
    <p:sldId id="363" r:id="rId27"/>
    <p:sldId id="364" r:id="rId28"/>
    <p:sldId id="365" r:id="rId29"/>
    <p:sldId id="264" r:id="rId30"/>
    <p:sldId id="265" r:id="rId31"/>
    <p:sldId id="266" r:id="rId32"/>
    <p:sldId id="267" r:id="rId33"/>
    <p:sldId id="268" r:id="rId34"/>
    <p:sldId id="269" r:id="rId35"/>
    <p:sldId id="316" r:id="rId36"/>
    <p:sldId id="317" r:id="rId37"/>
    <p:sldId id="318" r:id="rId38"/>
    <p:sldId id="319" r:id="rId39"/>
    <p:sldId id="320" r:id="rId40"/>
    <p:sldId id="366" r:id="rId41"/>
    <p:sldId id="367" r:id="rId42"/>
    <p:sldId id="368" r:id="rId43"/>
    <p:sldId id="369" r:id="rId44"/>
    <p:sldId id="370" r:id="rId45"/>
    <p:sldId id="270" r:id="rId46"/>
    <p:sldId id="271" r:id="rId47"/>
    <p:sldId id="272" r:id="rId48"/>
    <p:sldId id="273" r:id="rId49"/>
    <p:sldId id="274" r:id="rId50"/>
    <p:sldId id="321" r:id="rId51"/>
    <p:sldId id="322" r:id="rId52"/>
    <p:sldId id="323" r:id="rId53"/>
    <p:sldId id="324" r:id="rId54"/>
    <p:sldId id="325" r:id="rId55"/>
    <p:sldId id="371" r:id="rId56"/>
    <p:sldId id="372" r:id="rId57"/>
    <p:sldId id="373" r:id="rId58"/>
    <p:sldId id="374" r:id="rId59"/>
    <p:sldId id="375" r:id="rId60"/>
    <p:sldId id="275" r:id="rId61"/>
    <p:sldId id="276" r:id="rId62"/>
    <p:sldId id="277" r:id="rId63"/>
    <p:sldId id="278" r:id="rId64"/>
    <p:sldId id="326" r:id="rId65"/>
    <p:sldId id="327" r:id="rId66"/>
    <p:sldId id="328" r:id="rId67"/>
    <p:sldId id="329" r:id="rId68"/>
    <p:sldId id="330" r:id="rId69"/>
    <p:sldId id="376" r:id="rId70"/>
    <p:sldId id="377" r:id="rId71"/>
    <p:sldId id="378" r:id="rId72"/>
    <p:sldId id="379" r:id="rId73"/>
    <p:sldId id="380" r:id="rId74"/>
    <p:sldId id="279" r:id="rId75"/>
    <p:sldId id="280" r:id="rId76"/>
    <p:sldId id="281" r:id="rId77"/>
    <p:sldId id="282" r:id="rId78"/>
    <p:sldId id="283" r:id="rId79"/>
    <p:sldId id="284" r:id="rId80"/>
    <p:sldId id="331" r:id="rId81"/>
    <p:sldId id="332" r:id="rId82"/>
    <p:sldId id="333" r:id="rId83"/>
    <p:sldId id="334" r:id="rId84"/>
    <p:sldId id="335" r:id="rId85"/>
    <p:sldId id="381" r:id="rId86"/>
    <p:sldId id="382" r:id="rId87"/>
    <p:sldId id="383" r:id="rId88"/>
    <p:sldId id="384" r:id="rId89"/>
    <p:sldId id="385" r:id="rId90"/>
    <p:sldId id="285" r:id="rId91"/>
    <p:sldId id="286" r:id="rId92"/>
    <p:sldId id="287" r:id="rId93"/>
    <p:sldId id="288" r:id="rId94"/>
    <p:sldId id="289" r:id="rId95"/>
    <p:sldId id="336" r:id="rId96"/>
    <p:sldId id="337" r:id="rId97"/>
    <p:sldId id="338" r:id="rId98"/>
    <p:sldId id="339" r:id="rId99"/>
    <p:sldId id="340" r:id="rId100"/>
    <p:sldId id="386" r:id="rId101"/>
    <p:sldId id="387" r:id="rId102"/>
    <p:sldId id="388" r:id="rId103"/>
    <p:sldId id="389" r:id="rId104"/>
    <p:sldId id="390" r:id="rId105"/>
    <p:sldId id="290" r:id="rId106"/>
    <p:sldId id="291" r:id="rId107"/>
    <p:sldId id="292" r:id="rId108"/>
    <p:sldId id="293" r:id="rId109"/>
    <p:sldId id="294" r:id="rId110"/>
    <p:sldId id="341" r:id="rId111"/>
    <p:sldId id="342" r:id="rId112"/>
    <p:sldId id="343" r:id="rId113"/>
    <p:sldId id="344" r:id="rId114"/>
    <p:sldId id="345" r:id="rId115"/>
    <p:sldId id="391" r:id="rId116"/>
    <p:sldId id="392" r:id="rId117"/>
    <p:sldId id="393" r:id="rId118"/>
    <p:sldId id="394" r:id="rId119"/>
    <p:sldId id="395" r:id="rId120"/>
    <p:sldId id="295" r:id="rId121"/>
    <p:sldId id="296" r:id="rId122"/>
    <p:sldId id="297" r:id="rId123"/>
    <p:sldId id="298" r:id="rId124"/>
    <p:sldId id="346" r:id="rId125"/>
    <p:sldId id="347" r:id="rId126"/>
    <p:sldId id="348" r:id="rId127"/>
    <p:sldId id="349" r:id="rId128"/>
    <p:sldId id="350" r:id="rId129"/>
    <p:sldId id="396" r:id="rId130"/>
    <p:sldId id="397" r:id="rId131"/>
    <p:sldId id="398" r:id="rId132"/>
    <p:sldId id="399" r:id="rId133"/>
    <p:sldId id="400" r:id="rId134"/>
    <p:sldId id="299" r:id="rId135"/>
    <p:sldId id="300" r:id="rId136"/>
    <p:sldId id="301" r:id="rId137"/>
    <p:sldId id="302" r:id="rId138"/>
    <p:sldId id="351" r:id="rId139"/>
    <p:sldId id="352" r:id="rId140"/>
    <p:sldId id="353" r:id="rId141"/>
    <p:sldId id="355" r:id="rId142"/>
    <p:sldId id="354" r:id="rId143"/>
    <p:sldId id="401" r:id="rId144"/>
    <p:sldId id="402" r:id="rId145"/>
    <p:sldId id="403" r:id="rId146"/>
    <p:sldId id="404" r:id="rId147"/>
    <p:sldId id="405" r:id="rId148"/>
    <p:sldId id="303" r:id="rId149"/>
    <p:sldId id="304" r:id="rId150"/>
    <p:sldId id="305" r:id="rId151"/>
    <p:sldId id="306" r:id="rId152"/>
    <p:sldId id="307" r:id="rId153"/>
    <p:sldId id="308" r:id="rId154"/>
    <p:sldId id="356" r:id="rId155"/>
    <p:sldId id="357" r:id="rId156"/>
    <p:sldId id="358" r:id="rId157"/>
    <p:sldId id="359" r:id="rId158"/>
    <p:sldId id="360" r:id="rId159"/>
    <p:sldId id="406" r:id="rId160"/>
    <p:sldId id="407" r:id="rId161"/>
    <p:sldId id="408" r:id="rId162"/>
    <p:sldId id="409" r:id="rId163"/>
    <p:sldId id="410" r:id="rId164"/>
    <p:sldId id="309" r:id="rId165"/>
    <p:sldId id="310" r:id="rId166"/>
    <p:sldId id="461" r:id="rId167"/>
    <p:sldId id="462" r:id="rId168"/>
    <p:sldId id="463" r:id="rId169"/>
    <p:sldId id="453" r:id="rId170"/>
    <p:sldId id="454" r:id="rId171"/>
    <p:sldId id="455" r:id="rId17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493" autoAdjust="0"/>
    <p:restoredTop sz="43308" autoAdjust="0"/>
  </p:normalViewPr>
  <p:slideViewPr>
    <p:cSldViewPr>
      <p:cViewPr varScale="1">
        <p:scale>
          <a:sx n="65" d="100"/>
          <a:sy n="65" d="100"/>
        </p:scale>
        <p:origin x="1987" y="4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tableStyles" Target="tableStyles.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microsoft.com/office/2015/10/relationships/revisionInfo" Target="revisionInfo.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presProps" Target="pres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viewProps" Target="viewProps.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theme" Target="theme/theme1.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E646C75-E47D-4FAB-BE1F-FC8DD62F77FE}" type="datetimeFigureOut">
              <a:rPr lang="en-US" smtClean="0"/>
              <a:t>7/20/2017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E50E5D0-486D-4478-8069-8AE011E33F1D}" type="slidenum">
              <a:rPr lang="en-US" smtClean="0"/>
              <a:t>‹#›</a:t>
            </a:fld>
            <a:endParaRPr lang="en-US" dirty="0"/>
          </a:p>
        </p:txBody>
      </p:sp>
    </p:spTree>
    <p:extLst>
      <p:ext uri="{BB962C8B-B14F-4D97-AF65-F5344CB8AC3E}">
        <p14:creationId xmlns:p14="http://schemas.microsoft.com/office/powerpoint/2010/main" val="41137915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38990037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12</a:t>
            </a:fld>
            <a:endParaRPr lang="en-CA" dirty="0"/>
          </a:p>
        </p:txBody>
      </p:sp>
    </p:spTree>
    <p:extLst>
      <p:ext uri="{BB962C8B-B14F-4D97-AF65-F5344CB8AC3E}">
        <p14:creationId xmlns:p14="http://schemas.microsoft.com/office/powerpoint/2010/main" val="30174564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It must be considered that there is nothing more difficult to carry out nor more doubtful of success nor more dangerous to handle than to initiate a new order of things.</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Machiavelli</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dirty="0">
                <a:effectLst/>
              </a:rPr>
              <a:t>Welcome to the Project Management workshop. In the past few decades, organizations have discovered something incredible: principles that have been used to create enormous successes in large projects can be applied to projects of any size to create amazing success. As a result, many employees are expected to understand project management techniques and how to apply them to projects of any size. </a:t>
            </a:r>
            <a:r>
              <a:rPr lang="en-US" sz="900" dirty="0">
                <a:effectLst/>
                <a:latin typeface="Calibri" panose="020F0502020204030204" pitchFamily="34" charset="0"/>
                <a:ea typeface="Times New Roman" panose="02020603050405020304" pitchFamily="18" charset="0"/>
                <a:cs typeface="Times New Roman" panose="02020603050405020304" pitchFamily="18" charset="0"/>
              </a:rPr>
              <a:t>This workshop will give participants an overview of the entire project management process, as well as key project management tools that they can use every day.</a:t>
            </a:r>
          </a:p>
          <a:p>
            <a:pPr marL="0" marR="0">
              <a:lnSpc>
                <a:spcPct val="115000"/>
              </a:lnSpc>
              <a:spcBef>
                <a:spcPts val="0"/>
              </a:spcBef>
              <a:spcAft>
                <a:spcPts val="1000"/>
              </a:spcAft>
            </a:pPr>
            <a:r>
              <a:rPr lang="en-US" sz="9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fld id="{95B2C4F8-6F92-40D4-946C-E47CAF3D34D5}" type="slidenum">
              <a:rPr lang="en-CA" smtClean="0"/>
              <a:pPr/>
              <a:t>13</a:t>
            </a:fld>
            <a:endParaRPr lang="en-CA" dirty="0"/>
          </a:p>
        </p:txBody>
      </p:sp>
    </p:spTree>
    <p:extLst>
      <p:ext uri="{BB962C8B-B14F-4D97-AF65-F5344CB8AC3E}">
        <p14:creationId xmlns:p14="http://schemas.microsoft.com/office/powerpoint/2010/main" val="9600034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associated with learning that the learning occurs more easily and rapidly. With that in mind, let’s review our goals for today.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By the end of this workshop, participants will be able to: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Define projects, project management, and project managers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Identify the importance of the PMBOK and PMI</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Identify the five process groups and ten knowledge areas as defined by the PMI</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Describe the triple constraint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Perform a project needs assessment and write goals, requirements, and deliverables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Create key project documents, including the statement of work, project planning worksheet, and project charter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Build a project schedule by estimating time, costs, and resources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Understand and use the work breakdown structure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Create project planning documents, such as a schedule, risk management plan, and communication plan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Use planning tools, including the Gantt chart, network diagram, and RACI chart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Establish and use baselines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Monitor and maintain the project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Perform basic management tasks, including leading status meetings and ensuring all documents are complete at the end of the project</a:t>
            </a:r>
          </a:p>
        </p:txBody>
      </p:sp>
      <p:sp>
        <p:nvSpPr>
          <p:cNvPr id="4" name="Slide Number Placeholder 3"/>
          <p:cNvSpPr>
            <a:spLocks noGrp="1"/>
          </p:cNvSpPr>
          <p:nvPr>
            <p:ph type="sldNum" sz="quarter" idx="10"/>
          </p:nvPr>
        </p:nvSpPr>
        <p:spPr/>
        <p:txBody>
          <a:bodyPr/>
          <a:lstStyle/>
          <a:p>
            <a:fld id="{95B2C4F8-6F92-40D4-946C-E47CAF3D34D5}" type="slidenum">
              <a:rPr lang="en-CA" smtClean="0"/>
              <a:pPr/>
              <a:t>14</a:t>
            </a:fld>
            <a:endParaRPr lang="en-CA" dirty="0"/>
          </a:p>
        </p:txBody>
      </p:sp>
    </p:spTree>
    <p:extLst>
      <p:ext uri="{BB962C8B-B14F-4D97-AF65-F5344CB8AC3E}">
        <p14:creationId xmlns:p14="http://schemas.microsoft.com/office/powerpoint/2010/main" val="13238365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Do not repeat the tactics which have gained you one victory, but let your methods be regulated by the infinite variety of circumstances.</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Sun Tzu</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Before we get started, let’s make sure we all understand just what we mean by a project and by project management. We’ll also look at what a project manager’s role is. </a:t>
            </a:r>
            <a:endParaRPr lang="en-US" dirty="0"/>
          </a:p>
        </p:txBody>
      </p:sp>
      <p:sp>
        <p:nvSpPr>
          <p:cNvPr id="4" name="Slide Number Placeholder 3"/>
          <p:cNvSpPr>
            <a:spLocks noGrp="1"/>
          </p:cNvSpPr>
          <p:nvPr>
            <p:ph type="sldNum" sz="quarter" idx="10"/>
          </p:nvPr>
        </p:nvSpPr>
        <p:spPr/>
        <p:txBody>
          <a:bodyPr/>
          <a:lstStyle/>
          <a:p>
            <a:fld id="{95B2C4F8-6F92-40D4-946C-E47CAF3D34D5}" type="slidenum">
              <a:rPr lang="en-CA" smtClean="0"/>
              <a:pPr/>
              <a:t>15</a:t>
            </a:fld>
            <a:endParaRPr lang="en-CA" dirty="0"/>
          </a:p>
        </p:txBody>
      </p:sp>
    </p:spTree>
    <p:extLst>
      <p:ext uri="{BB962C8B-B14F-4D97-AF65-F5344CB8AC3E}">
        <p14:creationId xmlns:p14="http://schemas.microsoft.com/office/powerpoint/2010/main" val="9710714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project is a limited endeavor (meaning it has specific start and finish dates) that is undertaken to meet particular goals and objectives. Projects are different than processes or everyday operations, which are repetitive, permanent, or semi-permanent functional work taken on to produce products or services.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All successful projects share the following characteristics: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Clear goals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Defined ownership/responsibility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Timeline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Dedicated team</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Defined methodology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Controlled execution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Completion evaluated based on original plan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Linked to business objectives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Supported by an organization’s management team</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is meant by the term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project is a limited endeavor (meaning it has specific start and finish dates) that is undertaken to meet particular goals and objectives.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List of projects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Before the workshop, write the following list on the flip chart.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Daily invoice processing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for annual picnic</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Construction of a new home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Widget manufacturing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Widget manufacturing process review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Installation of a new computer system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the list with the class and determine which items could be classified as a project. Here are our answers.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Daily invoice processing: No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for annual picnic: Yes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Construction of a new home: Yes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Widget manufacturing: No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Widget manufacturing process review: Yes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Installation of a new computer system: Yes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be performed in small or large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one characteristic of a successful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16</a:t>
            </a:fld>
            <a:endParaRPr lang="en-CA" dirty="0"/>
          </a:p>
        </p:txBody>
      </p:sp>
    </p:spTree>
    <p:extLst>
      <p:ext uri="{BB962C8B-B14F-4D97-AF65-F5344CB8AC3E}">
        <p14:creationId xmlns:p14="http://schemas.microsoft.com/office/powerpoint/2010/main" val="26350769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Project management is the combined art and science of planning, organizing, and managing resources to get a particular project done on time, within budget, and with the results that the organization set out to achieve.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There are many types of project management designed for different scenarios and different industries. This workshop will focus on the traditional method, used by the Project Management Institute, which follows five process groups. (See Module Three for more information.)</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is meant by “project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Project management is the combined art and science of planning, organizing, and managing resources to get a particular project done on time, within budget, and with the results that the organization set out to achieve.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Have group members share uses of project management in their organization.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Apollo program conducted by NASA in the 1960’s is considered the dawn of project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be performed in small or large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Which project management approach will this workshop use?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17</a:t>
            </a:fld>
            <a:endParaRPr lang="en-CA"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project manager is the person responsible and accountable for accomplishing the stated project objectives. Key project management responsibilities include creating clear and attainable project objectives, building the project requirements, and managing the triple constraint for projects.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project manager is often required to perform a juggling act, balancing what the customer wants, and needs with what the team can provide in a particular time frame and with a particular budget. A successful project manager has a hodgepodge of skills and continues learning.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Key skills include: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Leadership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Negotiation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Influence and persuasion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Project management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Communication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Time management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Stress and anger management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Although you do need project management skills to be a project manager, you don’t need to be a project manager to use project management skills. You will find uses for most of the tools that we discuss today in your day-to-day life, both personal and professional. </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the role of project manager encompasses.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project manager is the person responsible and accountable for accomplishing the stated project objectives.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Action plans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action plan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Have participants review the project management skill areas listed in the Student Training Guide and on the next page. Then, ask participants to choose three skill areas that they would like to work on and list them in their 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participants think of skill areas that are not listed, encourage them to share the area with the class.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you handed out the action plans at the beginning of the workshop, this activity should go smoothly.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Do you need to be a project manager to use project management skills?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18</a:t>
            </a:fld>
            <a:endParaRPr lang="en-CA"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Now that we understand what we mean by projects, project management, and project managers, let’s look at some of the other concepts related to projects. This module will look at the Project Management Institute, a global project management group that publishes and promotes project management standards, and its core ideas.</a:t>
            </a:r>
          </a:p>
        </p:txBody>
      </p:sp>
      <p:sp>
        <p:nvSpPr>
          <p:cNvPr id="4" name="Slide Number Placeholder 3"/>
          <p:cNvSpPr>
            <a:spLocks noGrp="1"/>
          </p:cNvSpPr>
          <p:nvPr>
            <p:ph type="sldNum" sz="quarter" idx="10"/>
          </p:nvPr>
        </p:nvSpPr>
        <p:spPr/>
        <p:txBody>
          <a:bodyPr/>
          <a:lstStyle/>
          <a:p>
            <a:fld id="{95B2C4F8-6F92-40D4-946C-E47CAF3D34D5}" type="slidenum">
              <a:rPr lang="en-CA" smtClean="0"/>
              <a:pPr/>
              <a:t>29</a:t>
            </a:fld>
            <a:endParaRPr lang="en-CA" dirty="0"/>
          </a:p>
        </p:txBody>
      </p:sp>
    </p:spTree>
    <p:extLst>
      <p:ext uri="{BB962C8B-B14F-4D97-AF65-F5344CB8AC3E}">
        <p14:creationId xmlns:p14="http://schemas.microsoft.com/office/powerpoint/2010/main" val="4408361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1000"/>
              </a:spcBef>
              <a:spcAft>
                <a:spcPts val="600"/>
              </a:spcAft>
            </a:pPr>
            <a:r>
              <a:rPr lang="en-US" sz="1600" b="1"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Project Management Institute (PMI)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Project Management Institute is a global association for the project management profession. Since being founded in 1969, they have been at the forefront of working with businesses to create project management standards and techniques that work.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Their core ideas include: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Project Management Body of Knowledge( PMBOK), which we will discuss in a moment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Five process groups, which outline the path a project should take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Ten knowledge areas, which outline various parts of each process group</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triple constraint, which illustrates how a project is balanced</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the Project Management Institute is.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Project Management Institute is a global association for the project management profession. It was founded in 1969.</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other alternatives to the PMI, including: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Association for Project Management, based in the UK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Australian Institute for Project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European Institute of Advanced Project and Contract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Asia Pacific Regional Project Management Forum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Project Management Institute South Africa</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PMI was founded by five volunteers in 1969. In 2008, it had over 260,000 members in 150 different countries.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participants to share other organizations that they are familiar with.</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30</a:t>
            </a:fld>
            <a:endParaRPr lang="en-CA"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Project Management Body of Knowledge (PMBOK) is the PMI bible. It includes a detailed overview of the processes and knowledge areas promoted by the PMI as best practice within the project management discipline.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This global standard allows consistent procedures, methods, and processes to be applied to any project and measured equally, no matter what the actual project is about.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guide is built around five process groups and ten knowledge areas.</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the PMBOK is.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Project Management Body of Knowledge (PMBOK) is the PMI bible.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Copy of the PMBOK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Obtain a copy of the PMBOK before the workshop.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Pass around the PMBOK for participants to look at.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PMBOK was first drafted in 1986. The first official edition was published in 1994. The latest version of the PMBOK is the 5</a:t>
            </a:r>
            <a:r>
              <a:rPr lang="en-US" sz="1200" baseline="30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Edition.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latest edition of the PMBOK was released in 2008.</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does PMBOK stand for?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31</a:t>
            </a:fld>
            <a:endParaRPr lang="en-CA"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33713552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These processes form the core structure of any project. Although they are illustrated here as a continuous process, they can overlap and interact throughout a project.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Processes are described in terms of:</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Inputs (documents, plans, designs, etc.)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Tools and Techniques (mechanisms applied to inputs)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Outputs (documents, products, etc.)</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life cycle of a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five phases are Initiating, Planning, Executing, Monitoring and Controlling, and Closing.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Prepared sheets of 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Sticky notes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Tape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Each sheet of flip chart paper should be divided into five columns. Each column should be headed with a process group name.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groups of four to six. Ask each group to write these activities on sticky notes (one activity per note):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Setting project goals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Returning supplies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Deciding who will be on the project team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Building a schedule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Having a success party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Building a prototype widget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Adjusting the schedule due to a worker’s strike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Having weekly status meetings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Installing a new computer system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Setting up the project plan on a computer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Now, ask participants to place the notes in their proper column.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 have included the answers in Worksheet One in the activities folder.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Name one process group.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fld id="{95B2C4F8-6F92-40D4-946C-E47CAF3D34D5}" type="slidenum">
              <a:rPr lang="en-CA" smtClean="0"/>
              <a:pPr/>
              <a:t>32</a:t>
            </a:fld>
            <a:endParaRPr lang="en-CA"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PMBOK guide focuses on ten knowledge areas that are crucial to the project management processes. The areas are:</a:t>
            </a:r>
          </a:p>
          <a:p>
            <a:pPr marL="137160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Integration Management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Procurement Management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Scope Management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Risk Management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Time Management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Communications Management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Cost Management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Human Resources Management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Quality Management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Stakeholder Management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Each knowledge area contains some or all of the project management processes. For example, Project Procurement Management includes: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Plan Procurement Management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Conduct Procurements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Control Procurements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Close Procurements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ten knowledge areas of the PMBOK.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PMBOK guide focuses on ten knowledge areas that are crucial to the project management processes.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Integration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Procurement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Scope Management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Risk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Time Management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Communications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Cost Management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Human Resources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Quality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Stakeholder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Copy of the PMBOK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Obtain a copy of the PMBOK before the workshop.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Choose a few knowledge areas of interest to participants. Look these areas up in the PMBOK. This will spur participants to think of areas of further interest, and it will give them some practical experience with the PMBOK.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you have a small group or several copies of the PMBOK, let participants look through the PMBOK on their own.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Name one of the knowledge areas.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fld id="{95B2C4F8-6F92-40D4-946C-E47CAF3D34D5}" type="slidenum">
              <a:rPr lang="en-CA" smtClean="0"/>
              <a:pPr/>
              <a:t>33</a:t>
            </a:fld>
            <a:endParaRPr lang="en-CA"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Triple Constraint illustrates the balance of the project’s scope, schedule (time), and budget (cost). During the planning phase of a project, the project management team defines the project scope, schedule (time), and budget (cost)of a project. As the process continues, the project managers discover that there may be changes or adjustments to be made in one of these areas. When this happens, the other factors of the triple constraint are likely to be affected as well.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For example, if the budget (cost) increases, it is logical to assume that the scope and schedule (time) will increase as well. The same thing happens if the budget (cost) decreases; the scope and schedule (time) will decrease too.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It is the job of the project manager, and sometimes the project team, to identify how a change to a single element will change the other elements.</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triangle of factors that can affect a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Triple Constraint illustrates the balance of the project’s scope, schedule (time),  and budget (cost).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the scenarios below before the workshop and come up with some ideas of your own.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the following scenarios with the group. Explore which constraint in each scenario is changing, and how that could affect the other elements.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Budget is reduced by 25%</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Building needs to be completed three months earlier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Product must have 99% purity instead of 95%</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Need to renovate three office buildings instead of 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There are no “right” answers for this activity. The objective is to have participants see how changes can have a ripple effect.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Name one of the triple constraints.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34</a:t>
            </a:fld>
            <a:endParaRPr lang="en-CA"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first phase of project management is initiation. This is where the project starts to take shape. Stakeholders and team member’s work together to identify wants and needs, and then the project team creates a plan to accomplish the objectives with the time and budget available. This module will explore the first part of that process: identifying what success will look like for your particular project.</a:t>
            </a:r>
          </a:p>
        </p:txBody>
      </p:sp>
      <p:sp>
        <p:nvSpPr>
          <p:cNvPr id="4" name="Slide Number Placeholder 3"/>
          <p:cNvSpPr>
            <a:spLocks noGrp="1"/>
          </p:cNvSpPr>
          <p:nvPr>
            <p:ph type="sldNum" sz="quarter" idx="10"/>
          </p:nvPr>
        </p:nvSpPr>
        <p:spPr/>
        <p:txBody>
          <a:bodyPr/>
          <a:lstStyle/>
          <a:p>
            <a:fld id="{95B2C4F8-6F92-40D4-946C-E47CAF3D34D5}" type="slidenum">
              <a:rPr lang="en-CA" smtClean="0"/>
              <a:pPr/>
              <a:t>45</a:t>
            </a:fld>
            <a:endParaRPr lang="en-CA" dirty="0"/>
          </a:p>
        </p:txBody>
      </p:sp>
    </p:spTree>
    <p:extLst>
      <p:ext uri="{BB962C8B-B14F-4D97-AF65-F5344CB8AC3E}">
        <p14:creationId xmlns:p14="http://schemas.microsoft.com/office/powerpoint/2010/main" val="6335666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stakeholder is someone who has an interest in the development and/or outcome in the project. This person is usually only involved at key project gateways, such as project initiation and evaluation. Their main role is to provide feedback and guidance.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you are identifying stakeholders, think outside the box. Ask other members of the team and the organization, “Who else should we involve in this? Who might be affected?”</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it turns out you missed a stakeholder, ask them for their feedback. You may not be able to change the project’s course at that point, but you may receive valuable information on possible opportunities or potential issues.</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is meant by the term “stakeholder” in project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stakeholder is someone who has an interest in the development and/or outcome in the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Two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Module Four Questions from Worksheet Two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Two Case Study and the Module Four Questions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pairs. Ask them to review the case study and identify possible stakeholders.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word “stakeholder” dates from the early 1700’s. It originally meant, “a person who holds the stake(s) in a bet.”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is time, bring the large group back together, and discuss results.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participants to think of some stakeholders for their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46</a:t>
            </a:fld>
            <a:endParaRPr lang="en-CA" dirty="0"/>
          </a:p>
        </p:txBody>
      </p:sp>
    </p:spTree>
    <p:extLst>
      <p:ext uri="{BB962C8B-B14F-4D97-AF65-F5344CB8AC3E}">
        <p14:creationId xmlns:p14="http://schemas.microsoft.com/office/powerpoint/2010/main" val="17848281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stakeholders and other project members begin identifying the goals of the project, encourage them to list any and all possibilities. If the sky is the limit, what would they want the project to accomplish?</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Then, they should decide which items are necessary for the project’s success (needs), and which are “nice to haves” (wants). If the list is lengthy, wants and needs can be prioritized to help the project team identify the most important tasks. (Remember, this is not a final list, just brainstorming to kick things off.)</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wow your stakeholders, keep this list on hand during the project. Keep an eye out for ways to incorporate wants and maximize their value.</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difference between needs and wants.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use “wants” to deliver maximum value.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When stakeholders and other project members begin identifying the goals of the project, encourage them to list any and all possibilities.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Then, they should decide which items are necessary for the project’s success (needs), and which are “nice to haves” (wants).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Two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Module Four Questions from Worksheet Two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Two Case Study and the Module Four Questions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the class into teams of ten. Then, divide each team into two parts. Ask one half of the team to take on the role of project team members, and the other half to take on the role of stakeholders. (You may want the team members to elect a project manager too.) Then, have the teams work together to identify needs and wants.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Wants and needs analysis is a useful tool for many applications.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is time, have each group present a brief list of their wants and needs.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can you use wants to wow your stakeholders?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47</a:t>
            </a:fld>
            <a:endParaRPr lang="en-CA" dirty="0"/>
          </a:p>
        </p:txBody>
      </p:sp>
    </p:spTree>
    <p:extLst>
      <p:ext uri="{BB962C8B-B14F-4D97-AF65-F5344CB8AC3E}">
        <p14:creationId xmlns:p14="http://schemas.microsoft.com/office/powerpoint/2010/main" val="21695456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Each project should have a goal statement. SMART is a convenient acronym for the set of criteria that a goal must have in order for it to be realized by the goal achiever.</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Specific</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In order for the project team to achieve a goal, stakeholders must be very clear about what they want. As Jack Canfield says, “Vague goals produce vague results.”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Measurable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It’s crucial that you are able to track your progress towards your goal. That’s why all goals need some form of objective measuring system so that you can stay on track and become motivated when you enjoy the sweet taste of quantifiable progress.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Agreed Upon</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All team members and stakeholders must agree on the goal.</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Relevant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The goal must be relevant to the business’ purpose.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Timed</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In order for a project to be considered a project, it must have a specific start and end date.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Some examples of good project goals: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upgrade the existing sales system to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EasySell</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5.1 by January 1, 2015.</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begin production of a new widget by September 1, 2016.</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build a new 5,000 square foot office facility and have all staff relocated to it by December 31, 2015.</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write a good project goal.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Project goals should be SMART.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Specific</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Measurable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Agreed upon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Relevant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Timed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Two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Module Four questions from Worksheet Two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Two Case Study and the Module Four questions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pair off and write a SMART goal for the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SMART goals can be used to help individuals achieve things, too.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After a few minutes, bring the group back together and write a SMART goal as a group.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does SMART stand for?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48</a:t>
            </a:fld>
            <a:endParaRPr lang="en-CA"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Now that we have some idea of what we want our project to accomplish, we can begin setting requirements. Requirements outline exactly what a project must do in order for it to be considered successful. Remember, good requirements are highly specific. Although they are particularly useful in IT projects, they should be used for any project that you want to succeed.</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For example, let’s say one goal for our project is this: “To reduce the time to process inbound orders to 15 minutes by January 1, 2015.” A corresponding project requirement could be, “Implement version 5.0 of Superior Records Processing on all 14 customer service representative stations.”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 part of this, you should then be able to create your deliverables. These define what people can expect to hold in their hands after the project is complete. These deliverables will help you set clear expectations at the beginning of your project, and maintain a clear idea of what you are doing as you execute the project.</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frame project requirements and deliverables.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Requirements outline exactly what a project must do in order for it to be considered successful. Deliverables define what people can expect to hold in their hands after the project is complete.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Two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Module Four questions from Worksheet Two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Two Case Study and the Module Four questions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pair off and write two requirements and two deliverables for their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Requirements are most often used in technology-based projects, but can be useful in other areas.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Examples of requirements: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Computer application must support graphic reporting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Office building must have air conditioning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Examples of deliverables: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Installation of </a:t>
            </a:r>
            <a:r>
              <a:rPr lang="en-US" sz="12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EzeeReports</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2.5 on 400 systems by September20, 2031</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Refurbishment of current heating system to provide heat, air conditioning, humidification, and dehumidification, to be complete by January 1, 2015</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the difference between a requirement and deliverable?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49</a:t>
            </a:fld>
            <a:endParaRPr lang="en-CA" dirty="0"/>
          </a:p>
        </p:txBody>
      </p:sp>
    </p:spTree>
    <p:extLst>
      <p:ext uri="{BB962C8B-B14F-4D97-AF65-F5344CB8AC3E}">
        <p14:creationId xmlns:p14="http://schemas.microsoft.com/office/powerpoint/2010/main" val="20045325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All you need is the plan, the road map, and the courage to press on to your destination. </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Earl Nightingale</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Once you have an idea of who your stakeholders are and what the project will achieve, it’s time to put it all in writing. This module will look at four key project documents: the statement of work, the project requirements document, the project planning worksheet, and the project charter. </a:t>
            </a:r>
            <a:endParaRPr lang="en-US" dirty="0"/>
          </a:p>
        </p:txBody>
      </p:sp>
      <p:sp>
        <p:nvSpPr>
          <p:cNvPr id="4" name="Slide Number Placeholder 3"/>
          <p:cNvSpPr>
            <a:spLocks noGrp="1"/>
          </p:cNvSpPr>
          <p:nvPr>
            <p:ph type="sldNum" sz="quarter" idx="10"/>
          </p:nvPr>
        </p:nvSpPr>
        <p:spPr/>
        <p:txBody>
          <a:bodyPr/>
          <a:lstStyle/>
          <a:p>
            <a:fld id="{95B2C4F8-6F92-40D4-946C-E47CAF3D34D5}" type="slidenum">
              <a:rPr lang="en-CA" smtClean="0"/>
              <a:pPr/>
              <a:t>60</a:t>
            </a:fld>
            <a:endParaRPr lang="en-CA" dirty="0"/>
          </a:p>
        </p:txBody>
      </p:sp>
    </p:spTree>
    <p:extLst>
      <p:ext uri="{BB962C8B-B14F-4D97-AF65-F5344CB8AC3E}">
        <p14:creationId xmlns:p14="http://schemas.microsoft.com/office/powerpoint/2010/main" val="13238049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is the Statement of Work? The SOW defines what the project will do and when it will be done. It forms a binding contract of expectations between all project stakeholders. As such, it should be created by the project team, and then signed off by the team and the stakeholders. It can be used to create other project documents, including the project charter. The Statement of Work often varies widely between organizations. However, the following basic elements should be included.</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Project Team</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Include all members of the project team and each person’s role, as well as a list of stakeholders and the sponsor.</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Project Details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Include the name of the project, its estimated start and end date, and the client(s) involved. (Every project should have a client, whether it is an internal or external customer.)</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Purpose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What is the purpose of the project? Try to keep this as simple and concrete as possible. If a business case or a cost-benefit analysis has been prepared, those documents should be referenced (but not included) here.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Scope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What will the project encompass? What items will the project not encompass? This section is extremely important as it will help avoid miscommunication and disappointment down the road.</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Goals, Deliverables, and Requirements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Include your SMART goals, deliverables, and requirements here.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Basic Finances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List applicable rate and payment schedule information.</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Assumptions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List any assumptions that have been made in the planning thus far.</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Agreements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List any agreements that will apply to this project, such as union contracts or professional service agreements.</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the Statement of Work is.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Statement of Work defines what the project will do and when it will be done.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List of SOW elements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Have a copy of the SOW elements (listed on the previous page) on flip chart or PowerPoint slides.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what SOW elements participants would customize for their organization.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Statement of Work can take many different forms. Encourage participants to do research on standards for their industry.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list is also in the Student Training Guide.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True or False: The SOW must contain the same elements no matter where or how it is used.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61</a:t>
            </a:fld>
            <a:endParaRPr lang="en-CA"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22113745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Once the basics of the project are laid out, it’s time to put together your project planning worksheet. While the Statement of Work will remain static throughout the project, your worksheet will be a living, breathing document. As such, there are parts that you will not complete until after the Planning phase, but this worksheet will give you one place to capture the essential information about your project.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Like the SOW, you may need different fields based on your project and your organization, but we have included a sample worksheet on the next page.</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a project planning worksheet looks like.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worksheet will give you one place to capture the essential information about your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Sample Project Planning Worksheet template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Have copies of the Project Planning Worksheet template (shown on the next page) available for participants to review.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large group, review the Project Planning Worksheet. Encourage participants to identify customizations and changes.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sample is also in the Student Training Guide.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List one piece of information that should be included in the Project Planning Worksheet.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br>
              <a:rPr lang="en-US" sz="1200" dirty="0">
                <a:effectLst/>
                <a:latin typeface="Calibri" panose="020F0502020204030204" pitchFamily="34" charset="0"/>
                <a:ea typeface="Times New Roman" panose="02020603050405020304" pitchFamily="18" charset="0"/>
                <a:cs typeface="Times New Roman" panose="02020603050405020304" pitchFamily="18" charset="0"/>
              </a:rPr>
            </a:b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Project Planning Worksheet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Part I:</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Basic Information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Project Name:</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Project Team Members:</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Estimated Project Start Date:</a:t>
            </a:r>
          </a:p>
          <a:p>
            <a:pPr marL="0" marR="0">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Estimated Project End Date:</a:t>
            </a:r>
          </a:p>
          <a:p>
            <a:pPr marL="0" marR="0">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Budget Amount (if known):</a:t>
            </a:r>
          </a:p>
          <a:p>
            <a:pPr marL="0" marR="0">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Part II: Project Goals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List your SMART goals here.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Part III: Milestones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Milestone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Target Completion Date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Approved by:</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br>
              <a:rPr lang="en-US" sz="1200" dirty="0">
                <a:effectLst/>
                <a:latin typeface="Calibri" panose="020F0502020204030204" pitchFamily="34" charset="0"/>
                <a:ea typeface="Times New Roman" panose="02020603050405020304" pitchFamily="18" charset="0"/>
                <a:cs typeface="Times New Roman" panose="02020603050405020304" pitchFamily="18" charset="0"/>
              </a:rPr>
            </a:br>
            <a:endParaRPr lang="en-US" dirty="0"/>
          </a:p>
        </p:txBody>
      </p:sp>
      <p:sp>
        <p:nvSpPr>
          <p:cNvPr id="4" name="Slide Number Placeholder 3"/>
          <p:cNvSpPr>
            <a:spLocks noGrp="1"/>
          </p:cNvSpPr>
          <p:nvPr>
            <p:ph type="sldNum" sz="quarter" idx="10"/>
          </p:nvPr>
        </p:nvSpPr>
        <p:spPr/>
        <p:txBody>
          <a:bodyPr/>
          <a:lstStyle/>
          <a:p>
            <a:fld id="{95B2C4F8-6F92-40D4-946C-E47CAF3D34D5}" type="slidenum">
              <a:rPr lang="en-CA" smtClean="0"/>
              <a:pPr/>
              <a:t>62</a:t>
            </a:fld>
            <a:endParaRPr lang="en-CA" dirty="0"/>
          </a:p>
        </p:txBody>
      </p:sp>
    </p:spTree>
    <p:extLst>
      <p:ext uri="{BB962C8B-B14F-4D97-AF65-F5344CB8AC3E}">
        <p14:creationId xmlns:p14="http://schemas.microsoft.com/office/powerpoint/2010/main" val="19978889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project charter is the final, formal project document. It establishes the project as an entity and it gives the project manager the authority to get started. For small projects, the charter may be just a few pages. For large projects, the charter itself can be hundreds of pages and can take months to build.</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Just like other project documents, the charter can be customized for your organization. At a minimum, it should include the following information: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Project name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Project due date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Team list, including responsibility matrix</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Stakeholders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scope and out of scope items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Goals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Requirements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Deliverables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Estimated cost vs. budget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Benefits of project (including cost-benefit analysis if appropriate)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Milestone descriptions and dates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Possible risks and opportunities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Communication plans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Assumptions and Constraints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Plans for documenting lessons learned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page for sign off by the important parties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Ask your organization if they have a charter form that they would like you to use. This is especially important as a charter can be a legally binding document.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the project charter is.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project charter is the final, formal project document. It establishes the project as an entity and it gives the project manager the authority to get started.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Project charter examples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Prior to the workshop, gather examples of completed project charters and/or templates.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the various examples with the class. Encourage discussion about what elements they would use, and which they would change.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sure to obtain proper permissions for the materials you gather.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the difference between the charter and the SOW?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63</a:t>
            </a:fld>
            <a:endParaRPr lang="en-CA"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600" i="1" dirty="0">
                <a:effectLst/>
                <a:latin typeface="Cambria" panose="02040503050406030204" pitchFamily="18" charset="0"/>
                <a:ea typeface="Times New Roman" panose="02020603050405020304" pitchFamily="18" charset="0"/>
                <a:cs typeface="Times New Roman" panose="02020603050405020304" pitchFamily="18" charset="0"/>
              </a:rPr>
              <a:t>Those who fail to plan, plan to fail.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600" b="1" i="1" dirty="0">
                <a:effectLst/>
                <a:latin typeface="Cambria" panose="02040503050406030204" pitchFamily="18" charset="0"/>
                <a:ea typeface="Times New Roman" panose="02020603050405020304" pitchFamily="18" charset="0"/>
                <a:cs typeface="Times New Roman" panose="02020603050405020304" pitchFamily="18" charset="0"/>
              </a:rPr>
              <a:t>Anonymous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dirty="0">
                <a:effectLst/>
              </a:rPr>
              <a:t>Congratulations! With the completion of the SOW, planning worksheet, and project charter, the initiation phase is complete. Now it’s time to plan the nuts and bolts of your project.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building your plan, remember: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Everything in the plan is a prediction.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only fact that you know for certain is that your plan is definitely not 100% right.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Contingency needs to be built in to cope with the uncertainty.</a:t>
            </a:r>
          </a:p>
        </p:txBody>
      </p:sp>
      <p:sp>
        <p:nvSpPr>
          <p:cNvPr id="4" name="Slide Number Placeholder 3"/>
          <p:cNvSpPr>
            <a:spLocks noGrp="1"/>
          </p:cNvSpPr>
          <p:nvPr>
            <p:ph type="sldNum" sz="quarter" idx="10"/>
          </p:nvPr>
        </p:nvSpPr>
        <p:spPr/>
        <p:txBody>
          <a:bodyPr/>
          <a:lstStyle/>
          <a:p>
            <a:fld id="{95B2C4F8-6F92-40D4-946C-E47CAF3D34D5}" type="slidenum">
              <a:rPr lang="en-CA" smtClean="0"/>
              <a:pPr/>
              <a:t>74</a:t>
            </a:fld>
            <a:endParaRPr lang="en-CA" dirty="0"/>
          </a:p>
        </p:txBody>
      </p:sp>
    </p:spTree>
    <p:extLst>
      <p:ext uri="{BB962C8B-B14F-4D97-AF65-F5344CB8AC3E}">
        <p14:creationId xmlns:p14="http://schemas.microsoft.com/office/powerpoint/2010/main" val="32807519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Each stakeholder and each project team member will have different expectations. As the project manager, you need to manage all of them. Unmanaged expectations will cause conflict and can cause the project to fail.</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Expectations fall into four main categories: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Expectations for each area should be addressed in the Statement of Work, Project Planning Worksheet, and Project Charter.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Periodically reviewing these documents is important. Key checkpoints should include: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Does everyone involved have the same understanding of the project?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Clarify responsibilities as assigned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Clarify the outcomes and time frame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Clarify the requirements and budgets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Understand the budget and schedule linkages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Communicate to everyone who is relevant</a:t>
            </a:r>
          </a:p>
          <a:p>
            <a:pPr marL="457200" marR="0" lvl="0" indent="-22860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a:r>
          </a:p>
          <a:p>
            <a:pPr marL="457200" marR="0" indent="-228600">
              <a:lnSpc>
                <a:spcPct val="115000"/>
              </a:lnSpc>
              <a:spcBef>
                <a:spcPts val="0"/>
              </a:spcBef>
              <a:spcAft>
                <a:spcPts val="1000"/>
              </a:spcAft>
            </a:pPr>
            <a:r>
              <a:rPr lang="en-US" sz="1200" b="1" cap="small"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four categories of expectations and how to manage them.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Expectations fall into four main categories: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Functionality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Effort (time and cost)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date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Quality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Two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Module Six Questions from Worksheet Two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Two Case Study and the Module Six Questions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groups of four to six. Ask each group to identify possible expectations from stakeholders and project team members.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Teams can be divided into stakeholders and team members if you desire.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are the four categories of expectations?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fld id="{95B2C4F8-6F92-40D4-946C-E47CAF3D34D5}" type="slidenum">
              <a:rPr lang="en-CA" smtClean="0"/>
              <a:pPr/>
              <a:t>75</a:t>
            </a:fld>
            <a:endParaRPr lang="en-CA"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begin the nuts-and-bolts planning process, you must first make a list of all the tasks that are going to be done. Let’s say you are going to paint a room. Tasks might include: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Get paint samples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Choose a paint color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Remove all furniture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Take off trim</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Paint trim</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Apply first coat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Apply second coat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Put trim back in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Put all furniture back in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How detailed the task list becomes is up to you. We suggest writing the task list in the way that you will accomplish it. For example, if you are going to apply the first coat of paint yourself; you may want to include all steps, such as crack-filling, sanding, taping, etc. If, however, you are contracting the task out, “Apply first coat” may be the only item you need to monitor. (Your painter probably wouldn’t appreciate being micro-managed!)</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identify the work to be done in a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begin the nuts-and-bolts planning process, you must first make a list of all the tasks that are going to be done.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Two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Two Case Study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 with the group to identify a list of tasks for the case study. Tasks can be kept at a high level.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also be performed in small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After the activity is over, write out a final list of tasks on 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76</a:t>
            </a:fld>
            <a:endParaRPr lang="en-CA" dirty="0"/>
          </a:p>
        </p:txBody>
      </p:sp>
    </p:spTree>
    <p:extLst>
      <p:ext uri="{BB962C8B-B14F-4D97-AF65-F5344CB8AC3E}">
        <p14:creationId xmlns:p14="http://schemas.microsoft.com/office/powerpoint/2010/main" val="391377706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building your schedule, never guess times. Gather the most reliable information possible and use a scientific formula to get the best estimate. The better your estimates, the more reliable your plan will be.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This formula is considered the standard for estimating time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T</a:t>
            </a:r>
            <a:r>
              <a:rPr lang="en-US" sz="1200" baseline="-25000" dirty="0" err="1">
                <a:effectLst/>
                <a:latin typeface="Calibri" panose="020F0502020204030204" pitchFamily="34" charset="0"/>
                <a:ea typeface="Times New Roman" panose="02020603050405020304" pitchFamily="18" charset="0"/>
                <a:cs typeface="Times New Roman" panose="02020603050405020304" pitchFamily="18" charset="0"/>
              </a:rPr>
              <a:t>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T</a:t>
            </a:r>
            <a:r>
              <a:rPr lang="en-US" sz="1800" baseline="-25000" dirty="0">
                <a:effectLst/>
                <a:latin typeface="Calibri" panose="020F0502020204030204" pitchFamily="34" charset="0"/>
                <a:ea typeface="Times New Roman" panose="02020603050405020304" pitchFamily="18" charset="0"/>
                <a:cs typeface="Times New Roman" panose="02020603050405020304" pitchFamily="18" charset="0"/>
              </a:rPr>
              <a:t>o</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+4T</a:t>
            </a:r>
            <a:r>
              <a:rPr lang="en-US" sz="1800" baseline="-25000" dirty="0">
                <a:effectLst/>
                <a:latin typeface="Calibri" panose="020F0502020204030204" pitchFamily="34" charset="0"/>
                <a:ea typeface="Times New Roman" panose="02020603050405020304" pitchFamily="18" charset="0"/>
                <a:cs typeface="Times New Roman" panose="02020603050405020304" pitchFamily="18" charset="0"/>
              </a:rPr>
              <a:t>m</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+T</a:t>
            </a:r>
            <a:r>
              <a:rPr lang="en-US" sz="1800" baseline="-25000" dirty="0">
                <a:effectLst/>
                <a:latin typeface="Calibri" panose="020F0502020204030204" pitchFamily="34" charset="0"/>
                <a:ea typeface="Times New Roman" panose="02020603050405020304" pitchFamily="18" charset="0"/>
                <a:cs typeface="Times New Roman" panose="02020603050405020304" pitchFamily="18" charset="0"/>
              </a:rPr>
              <a:t>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2343150" marR="0">
              <a:lnSpc>
                <a:spcPct val="115000"/>
              </a:lnSpc>
              <a:spcBef>
                <a:spcPts val="0"/>
              </a:spcBef>
              <a:spcAft>
                <a:spcPts val="10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6</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t>
            </a:r>
            <a:r>
              <a:rPr lang="en-US" sz="1200" baseline="-25000" dirty="0">
                <a:effectLst/>
                <a:latin typeface="Calibri" panose="020F0502020204030204" pitchFamily="34" charset="0"/>
                <a:ea typeface="Times New Roman" panose="02020603050405020304" pitchFamily="18" charset="0"/>
                <a:cs typeface="Times New Roman" panose="02020603050405020304" pitchFamily="18" charset="0"/>
              </a:rPr>
              <a:t>m</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Probable Time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t>
            </a:r>
            <a:r>
              <a:rPr lang="en-US" sz="1200" baseline="-25000" dirty="0">
                <a:effectLst/>
                <a:latin typeface="Calibri" panose="020F0502020204030204" pitchFamily="34" charset="0"/>
                <a:ea typeface="Times New Roman" panose="02020603050405020304" pitchFamily="18" charset="0"/>
                <a:cs typeface="Times New Roman" panose="02020603050405020304" pitchFamily="18" charset="0"/>
              </a:rPr>
              <a:t>o</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Optimistic Time</a:t>
            </a:r>
          </a:p>
          <a:p>
            <a:pPr marL="342900" marR="0" lvl="0" indent="-342900">
              <a:lnSpc>
                <a:spcPct val="115000"/>
              </a:lnSpc>
              <a:spcBef>
                <a:spcPts val="0"/>
              </a:spcBef>
              <a:spcAft>
                <a:spcPts val="1000"/>
              </a:spcAft>
              <a:buFont typeface="Symbol" panose="05050102010706020507" pitchFamily="18" charset="2"/>
              <a:buChar char=""/>
            </a:pP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T</a:t>
            </a:r>
            <a:r>
              <a:rPr lang="en-US" sz="1200" baseline="-25000" dirty="0" err="1">
                <a:effectLst/>
                <a:latin typeface="Calibri" panose="020F0502020204030204" pitchFamily="34" charset="0"/>
                <a:ea typeface="Times New Roman" panose="02020603050405020304" pitchFamily="18" charset="0"/>
                <a:cs typeface="Times New Roman" panose="02020603050405020304" pitchFamily="18" charset="0"/>
              </a:rPr>
              <a:t>p</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=Pessimistic Time</a:t>
            </a:r>
          </a:p>
          <a:p>
            <a:pPr marL="342900" marR="0" lvl="0" indent="-342900">
              <a:lnSpc>
                <a:spcPct val="115000"/>
              </a:lnSpc>
              <a:spcBef>
                <a:spcPts val="0"/>
              </a:spcBef>
              <a:spcAft>
                <a:spcPts val="1000"/>
              </a:spcAft>
              <a:buFont typeface="Symbol" panose="05050102010706020507" pitchFamily="18" charset="2"/>
              <a:buChar char=""/>
            </a:pP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T</a:t>
            </a:r>
            <a:r>
              <a:rPr lang="en-US" sz="1200" baseline="-25000" dirty="0" err="1">
                <a:effectLst/>
                <a:latin typeface="Calibri" panose="020F0502020204030204" pitchFamily="34" charset="0"/>
                <a:ea typeface="Times New Roman" panose="02020603050405020304" pitchFamily="18" charset="0"/>
                <a:cs typeface="Times New Roman" panose="02020603050405020304" pitchFamily="18" charset="0"/>
              </a:rPr>
              <a:t>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=Calculated Time (Best Estimate)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First, make a table, list your tasks, and fill in the estimated time for each. (We have numbered our tasks in the example on the next page for easy identification.) Time can be listed in minutes, hours, days, weeks, months, or years. You should keep the same time scale for each task.</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Next, identify what the best and worst case estimates would be. Now, for each task, plug the numbers into the formula given above. The result is the estimated time.</a:t>
            </a: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Task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Probable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Optimistic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Pessimistic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Calculated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Get paint samples</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Choose a paint color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Remove all furniture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Take off trim</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Paint trim</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Apply first coat</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Apply second coat</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Put trim back in</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Put all furniture back in</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calculate estimated times for tasks.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formula is considered the standard for estimating time (</a:t>
            </a:r>
            <a:r>
              <a:rPr lang="en-US" sz="12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t>
            </a:r>
            <a:r>
              <a:rPr lang="en-US" sz="1200" baseline="-250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0"/>
              </a:spcAft>
            </a:pPr>
            <a:r>
              <a:rPr lang="en-US" sz="1400" u="sng"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rPr>
              <a:t>T</a:t>
            </a:r>
            <a:r>
              <a:rPr lang="en-US" sz="1400" u="sng" baseline="-25000"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rPr>
              <a:t>o</a:t>
            </a:r>
            <a:r>
              <a:rPr lang="en-US" sz="1400" u="sng"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rPr>
              <a:t>+4T</a:t>
            </a:r>
            <a:r>
              <a:rPr lang="en-US" sz="1400" u="sng" baseline="-25000"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rPr>
              <a:t>m</a:t>
            </a:r>
            <a:r>
              <a:rPr lang="en-US" sz="1400" u="sng"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rPr>
              <a:t>+T</a:t>
            </a:r>
            <a:r>
              <a:rPr lang="en-US" sz="1400" u="sng" baseline="-25000"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rPr>
              <a:t>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0"/>
              </a:spcAft>
            </a:pPr>
            <a:r>
              <a:rPr lang="en-US" sz="1400"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rPr>
              <a:t>6</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Two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Module Six questions from Worksheet Two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Two Case Study and the Module Six questions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Pair participants off. Have them copy the task list created in the previous topic to the worksheet. Then, have them estimate time for each task.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There is also a basic three-point formula that takes the three numbers and averages them. Most project managers find the weighted formula (used here) to be more accurate.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Prepare your own worksheet while participants are doing the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does T</a:t>
            </a:r>
            <a:r>
              <a:rPr lang="en-US" sz="1200" baseline="-25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represent?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77</a:t>
            </a:fld>
            <a:endParaRPr lang="en-CA" dirty="0"/>
          </a:p>
        </p:txBody>
      </p:sp>
    </p:spTree>
    <p:extLst>
      <p:ext uri="{BB962C8B-B14F-4D97-AF65-F5344CB8AC3E}">
        <p14:creationId xmlns:p14="http://schemas.microsoft.com/office/powerpoint/2010/main" val="259101697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Now that the task list is complete, it’s time to decide what resources will be used to accomplish the tasks. In project management, “resources” means people, materials, and money. For now, let’s just focus on people and materials – we’ll look at money in a moment.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common method of resource listing is to list the tasks, estimated time, and resources required, all in the same table. We have started an example here.</a:t>
            </a: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Task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Calculated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People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Get paint samples</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Me, 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Car </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Choose a paint color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2 hours</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Me, 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Paint Samples</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Remove all furniture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Take off trim</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½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Paint trim</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Apply first coat</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2 hours</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Apply second coat</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2 hours</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Put trim back in</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½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Put all furniture back in</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How detailed you get with your resource list is up to you. For people resources, make sure you include all people who are going to be spending their time on the project, even yourself.</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the term “resources” means in project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project management, “resources” means people, materials, and money. For now, let’s just focus on people and materials.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Two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Module Six questions from Worksheet Two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Two Case study and the Module Six questions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groups of four to six. Ask participants to list people and things that will be required to complete this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are the three types of resources?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78</a:t>
            </a:fld>
            <a:endParaRPr lang="en-CA"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Our next step is to add cost information to our table. Make sure to include salary information for everyone, even project team members, and to include line item cost information for each material resource. If you are doing a home project (as we are here), salary information will not be necessary.</a:t>
            </a: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Task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Calculated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People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Estimated Cost for People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tabLst>
                <a:tab pos="729615" algn="l"/>
              </a:tabLs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Estimated Cost for Resources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Get paint samples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hour</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Sue, Joe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$0</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Car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$10 (gas)</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Choose a paint color</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2 hours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Sue, Joe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$0</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Paint Samples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$0</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Remove all furniture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hour</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Take off trim</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½ hour</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Paint trim</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hour</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Apply first coat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2 hours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Apply second coat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2 hours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Put trim back in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½ hour</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Put all furniture back in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hour</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project costs can encompass.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Cost information should include the price for materials, as well as salaries and fees for people working on your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Two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tabLst>
                <a:tab pos="4377055" algn="l"/>
              </a:tabLs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Two Case Study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 large group, brainstorm some costs that would need to be considered for this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is intended to be a high-level overview of costs. Building a full project budget can be a difficult task, and is out of the scope of this course.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also be performed in small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79</a:t>
            </a:fld>
            <a:endParaRPr lang="en-CA"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A work well begun is half ended.</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Plato</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The next part of the planning phase is to bring together the nuts and bolts information that we have gathered (the tasks to be performed, plus the time, resources, and costs required for each) and to create an actual plan for executing the project. </a:t>
            </a:r>
            <a:endParaRPr lang="en-US" dirty="0"/>
          </a:p>
        </p:txBody>
      </p:sp>
      <p:sp>
        <p:nvSpPr>
          <p:cNvPr id="4" name="Slide Number Placeholder 3"/>
          <p:cNvSpPr>
            <a:spLocks noGrp="1"/>
          </p:cNvSpPr>
          <p:nvPr>
            <p:ph type="sldNum" sz="quarter" idx="10"/>
          </p:nvPr>
        </p:nvSpPr>
        <p:spPr/>
        <p:txBody>
          <a:bodyPr/>
          <a:lstStyle/>
          <a:p>
            <a:fld id="{95B2C4F8-6F92-40D4-946C-E47CAF3D34D5}" type="slidenum">
              <a:rPr lang="en-CA" smtClean="0"/>
              <a:pPr/>
              <a:t>90</a:t>
            </a:fld>
            <a:endParaRPr lang="en-CA" dirty="0"/>
          </a:p>
        </p:txBody>
      </p:sp>
    </p:spTree>
    <p:extLst>
      <p:ext uri="{BB962C8B-B14F-4D97-AF65-F5344CB8AC3E}">
        <p14:creationId xmlns:p14="http://schemas.microsoft.com/office/powerpoint/2010/main" val="274516205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work breakdown structure (WBS) is a graphical breakdown of all the work to be done in the project.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WBS can be built in five easy steps.</a:t>
            </a:r>
          </a:p>
          <a:p>
            <a:pPr marL="342900" marR="0" lvl="0" indent="-342900">
              <a:lnSpc>
                <a:spcPct val="115000"/>
              </a:lnSpc>
              <a:spcBef>
                <a:spcPts val="0"/>
              </a:spcBef>
              <a:spcAft>
                <a:spcPts val="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Identify the purpose of the project and write the title at the top.</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Establish the major segments of the work. Example for painting a room:</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Gather materials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Prepare room</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Paint room</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Finish room</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Break down the segments of the work into sub-components.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Gather materials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Prepare room</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Paint room</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Finish room</a:t>
            </a:r>
          </a:p>
          <a:p>
            <a:pPr marL="342900" marR="0" lvl="0" indent="-342900">
              <a:lnSpc>
                <a:spcPct val="115000"/>
              </a:lnSpc>
              <a:spcBef>
                <a:spcPts val="0"/>
              </a:spcBef>
              <a:spcAft>
                <a:spcPts val="1000"/>
              </a:spcAft>
              <a:buFont typeface="+mj-lt"/>
              <a:buAutoNum type="arabicPeriod"/>
            </a:pPr>
            <a:br>
              <a:rPr lang="en-US" sz="1200" dirty="0">
                <a:effectLst/>
                <a:latin typeface="Calibri" panose="020F0502020204030204" pitchFamily="34" charset="0"/>
                <a:ea typeface="Times New Roman" panose="02020603050405020304" pitchFamily="18" charset="0"/>
                <a:cs typeface="Times New Roman" panose="02020603050405020304" pitchFamily="18" charset="0"/>
              </a:rPr>
            </a:b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Continue breaking down the work until you reach the level where you will assign and monitor the project work. (Remember, if you are going to assign a task to someone, you may not need to break it down very far.)</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Review the WBS with the stakeholders and project team to ensure all items are covered.</a:t>
            </a:r>
          </a:p>
          <a:p>
            <a:pPr marL="457200" marR="0" lvl="0" indent="-22860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the Work Breakdown Structure is.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work breakdown structure (WBS) is a graphical breakdown of all the work to be done in the project.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List of tasks from Module Six, Creating a Task 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Sticky notes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Blank sheets of 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groups of four to six. Ask each group to copy the list of tasks onto sticky notes (one task per note). Then, ask participants to build a work breakdown structure.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tool was originally developed by the United States military in the 1950’s.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your class is small, this activity can be performed in a large group.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does WBS stand for?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91</a:t>
            </a:fld>
            <a:endParaRPr lang="en-CA"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290922336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next task is to build the schedule. This will be your most important document during the project. It will grow and change throughout the project. Keep it up to date to make sure that you will meet your deadlines.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There are many scheduling tools available, which will be discussed in the next topic. For now, let’s look at a simple table format – an expansion of the table that we used earlier.</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first column lists the tasks that need to be performed. This list is typically organized in the order in which the tasks will be accomplished chronologically. In addition, think of how the project might be broken up into phases, to help subdivide tasks that will be performed.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second column specifies the duration time of each task listed. This duration might be listed in terms of days, weeks, or hours, depending on the project. Next, people and equipment will be listed, followed by start and end dates and/or times.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order to build the schedule, you will need the availability of people and machines, and sometimes material resources. This is where graphic tools can really help out.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For our room-painting project, Joe and Sue are going to do all the work. We are going to start on Friday at 5 p.m. Here is a summary of their availabilities:</a:t>
            </a:r>
          </a:p>
          <a:p>
            <a:pPr marL="0" marR="0" algn="ctr">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Friday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Saturday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Joe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5 p.m.-10 p.m.</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9 a.m.-10 a.m.</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p.m.-5 p.m.</a:t>
            </a: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Sue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5 p.m.-10 p.m.</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10 a.m.-noon</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p.m.-5 p.m.</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br>
              <a:rPr lang="en-US" sz="1200" dirty="0">
                <a:effectLst/>
                <a:latin typeface="Calibri" panose="020F0502020204030204" pitchFamily="34" charset="0"/>
                <a:ea typeface="Times New Roman" panose="02020603050405020304" pitchFamily="18" charset="0"/>
                <a:cs typeface="Times New Roman" panose="02020603050405020304" pitchFamily="18" charset="0"/>
              </a:rPr>
            </a:b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is an example schedule for our room-painting project.</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Task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Calculated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People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Start Time and Date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End Time and Date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Get paint samples</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Sue, 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5 p.m. Friday</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6 p.m. Friday</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Choose a paint color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2 hours</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Sue, 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6 p.m. Friday</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8 p.m. Friday</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Remove all furniture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8 p.m. Friday</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9 p.m. Friday</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Take off trim</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½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9 p.m. Friday</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10 p.m. Friday</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Paint trim</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Sue or Joe</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9 a.m. Saturday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10 a.m. Saturday</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Apply first coat</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2 hours</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Sue or 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10 .am. Saturday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Noon Saturday</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Apply second coat</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2 hours</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Sue or 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p.m. Saturday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3 p.m. Saturday</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Put trim back in</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½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3 p.m. Saturday</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3:30 p.m. Saturday</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Put all furniture back in</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3:30 p.m. Saturday</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4:30 p.m. Saturday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are some tips to make your schedule efficient, accurate, and useful.</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Look for places where resources can perform activities simultaneously.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Indicate milestones in your schedule. Milestones are identifiable points in your project that require no resources or time. They are simply a key point in time. They can also help you group your project into phases. Milestones in this project might be:</a:t>
            </a:r>
          </a:p>
          <a:p>
            <a:pPr marL="742950" marR="0" lvl="1" indent="-285750">
              <a:lnSpc>
                <a:spcPct val="115000"/>
              </a:lnSpc>
              <a:spcBef>
                <a:spcPts val="0"/>
              </a:spcBef>
              <a:spcAft>
                <a:spcPts val="1000"/>
              </a:spcAft>
              <a:buFont typeface="Courier New" panose="02070309020205020404" pitchFamily="49" charset="0"/>
              <a:buChar char="o"/>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Have paint color chosen</a:t>
            </a:r>
          </a:p>
          <a:p>
            <a:pPr marL="742950" marR="0" lvl="1" indent="-285750">
              <a:lnSpc>
                <a:spcPct val="115000"/>
              </a:lnSpc>
              <a:spcBef>
                <a:spcPts val="0"/>
              </a:spcBef>
              <a:spcAft>
                <a:spcPts val="1000"/>
              </a:spcAft>
              <a:buFont typeface="Courier New" panose="02070309020205020404" pitchFamily="49" charset="0"/>
              <a:buChar char="o"/>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Have room cleaned out</a:t>
            </a:r>
          </a:p>
          <a:p>
            <a:pPr marL="742950" marR="0" lvl="1" indent="-285750">
              <a:lnSpc>
                <a:spcPct val="115000"/>
              </a:lnSpc>
              <a:spcBef>
                <a:spcPts val="0"/>
              </a:spcBef>
              <a:spcAft>
                <a:spcPts val="1000"/>
              </a:spcAft>
              <a:buFont typeface="Courier New" panose="02070309020205020404" pitchFamily="49" charset="0"/>
              <a:buChar char="o"/>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Get painting complete</a:t>
            </a:r>
          </a:p>
          <a:p>
            <a:pPr marL="742950" marR="0" lvl="1" indent="-285750">
              <a:lnSpc>
                <a:spcPct val="115000"/>
              </a:lnSpc>
              <a:spcBef>
                <a:spcPts val="0"/>
              </a:spcBef>
              <a:spcAft>
                <a:spcPts val="1000"/>
              </a:spcAft>
              <a:buFont typeface="Courier New" panose="02070309020205020404" pitchFamily="49" charset="0"/>
              <a:buChar char="o"/>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Have room put back together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 are delivering a business project, try to include deliverables with the milestones. This way, sponsors and stakeholders have tangible results at various stages in the project, and are more likely to stay interested and committed.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Make sure to include lag and lead time in your tasks. In the painting project, for example, there is little to no time allotted for the paint to dry between coats. The project will definitely fall behind schedule.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For team projects, make a large copy of the schedule and post it where everyone can see. (You may want to choose a graphic format, discussed in the next module.)</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build a project schedule.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build a schedule, take the time required for each task and the availability of the resources. Use this to determine how long the entire project will take.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Two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Module Seven activities from Worksheet Two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Two case study and the Module Seven activities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pairs, have participants build the schedule for this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 will explore more scheduling tools in the next module.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 may want to assign a portion of the WBS to each group.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True or False: There is only one right way to display a project schedule.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fld id="{95B2C4F8-6F92-40D4-946C-E47CAF3D34D5}" type="slidenum">
              <a:rPr lang="en-CA" smtClean="0"/>
              <a:pPr/>
              <a:t>92</a:t>
            </a:fld>
            <a:endParaRPr lang="en-CA" dirty="0"/>
          </a:p>
        </p:txBody>
      </p:sp>
    </p:spTree>
    <p:extLst>
      <p:ext uri="{BB962C8B-B14F-4D97-AF65-F5344CB8AC3E}">
        <p14:creationId xmlns:p14="http://schemas.microsoft.com/office/powerpoint/2010/main" val="407450958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Risk Management Plan details how to approach and manage project risks. A risk management plan should be completed for any project. All project team members and stakeholders should have a meeting to complete a first draft of the plan. This ensures everyone knows what problems could crop up.</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meeting should also identify the response options for each risk. There are four common approaches: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Mitigate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Find ways to reduce the probability and impact levels of the risk.</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Avoid</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Take steps to avoid the risk entirely. For example, if your chosen construction company may have a worker’s strike soon, perhaps you could choose another company.</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Transfer</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Transfer the responsibility for the risk to someone outside the project. This will decrease your liability, but it may also decrease your level of control, too.</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Accept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Accept that the risk could happen, and choose not to act. This is the best approach for risks with low probability and impact ratings.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During the project, stakeholders and team members should be encouraged to bring up new risks to the project manager. The project manager can then update the plan and communicate it to the rest of the team.</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basic risk management plan looks like this, with one row for each risk:</a:t>
            </a: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Risk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Date Identified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Risk Raised By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Probability Rating (/10)</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Impact Rating (/10)</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Response Options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a project risk is and how risks can be managed.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Risk Management Plan details how to approach and manage project risks.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Two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Prepared sheet of 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Two case study. Prepare a sheet of flip chart paper with the risk management template shown on the next page.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 large group, have participants identify some possible risks. Choose one or two key risks and fill out the risk management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also be performed in small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93</a:t>
            </a:fld>
            <a:endParaRPr lang="en-CA"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Effective communication can make the difference between success and failure in any kind of project. Developing and maintaining a good communication plan will ensure that everyone involved in the project stays up to date, and that information is shared appropriately.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basic template should include the what, who, where, when, why, and how for each communication item.</a:t>
            </a: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Example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What?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Status meetings</a:t>
            </a: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Who?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Project team</a:t>
            </a: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Where?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Whirlwind Room, Fourth Floor</a:t>
            </a: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When?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Every Monday at 9 a.m.</a:t>
            </a: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Why?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report issues encountered last week and upcoming tasks for this week</a:t>
            </a: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How?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In-person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 you can see, the communication plan can be formal or informal, highly detailed or broadly framed, based on the needs of the project. Like the schedule, the plan should be maintained, updated, and shared throughout the project.</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ensure there is good communication within your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basic template should include the what, who, where, when, why, and how for each communication item.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Two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Two case study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groups of eight to ten. Have each group identify some key communication points.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“When” in this template can correspond to tasks, phases, and/or risks.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also be performed in large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Why is good communication important to a project?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94</a:t>
            </a:fld>
            <a:endParaRPr lang="en-CA"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900" dirty="0">
                <a:effectLst/>
                <a:latin typeface="Calibri" panose="020F0502020204030204" pitchFamily="34" charset="0"/>
                <a:ea typeface="Times New Roman" panose="02020603050405020304" pitchFamily="18" charset="0"/>
                <a:cs typeface="Times New Roman" panose="02020603050405020304" pitchFamily="18" charset="0"/>
              </a:rPr>
              <a:t>Gantt charts have become a common technique for representing the phases and activities of a project work breakdown structure, as they can be understood by a wide audience.</a:t>
            </a:r>
          </a:p>
          <a:p>
            <a:pPr marL="0" marR="0">
              <a:lnSpc>
                <a:spcPct val="115000"/>
              </a:lnSpc>
              <a:spcBef>
                <a:spcPts val="0"/>
              </a:spcBef>
              <a:spcAft>
                <a:spcPts val="1000"/>
              </a:spcAft>
            </a:pPr>
            <a:r>
              <a:rPr lang="en-US" sz="900" dirty="0">
                <a:effectLst/>
                <a:latin typeface="Calibri" panose="020F0502020204030204" pitchFamily="34" charset="0"/>
                <a:ea typeface="Times New Roman" panose="02020603050405020304" pitchFamily="18" charset="0"/>
                <a:cs typeface="Times New Roman" panose="02020603050405020304" pitchFamily="18" charset="0"/>
              </a:rPr>
              <a:t>A Gantt chart is a type of bar chart that illustrates a project schedule. Gantt charts illustrate the start and finish dates of each task, as well as task dependencies and links. Gantt charts can be easily customized to show resources, costs, and other important information. They can also be color-coded for different task phases or responsibilities.</a:t>
            </a:r>
          </a:p>
          <a:p>
            <a:pPr marL="0" marR="0">
              <a:lnSpc>
                <a:spcPct val="115000"/>
              </a:lnSpc>
              <a:spcBef>
                <a:spcPts val="0"/>
              </a:spcBef>
              <a:spcAft>
                <a:spcPts val="1000"/>
              </a:spcAft>
            </a:pPr>
            <a:r>
              <a:rPr lang="en-US" sz="900" dirty="0">
                <a:effectLst/>
                <a:latin typeface="Calibri" panose="020F0502020204030204" pitchFamily="34" charset="0"/>
                <a:ea typeface="Times New Roman" panose="02020603050405020304" pitchFamily="18" charset="0"/>
                <a:cs typeface="Times New Roman" panose="02020603050405020304" pitchFamily="18" charset="0"/>
              </a:rPr>
              <a:t>Example</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9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a Gantt chart is and what it is used for.</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Gantt chart is a type of bar chart that illustrates a project schedule.</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Example Gantt chart (shown on the next page)</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sure you have the PowerPoint slides for this course. Or, you can blow up the provided diagram and show it on overhead or flip chart.</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the sample Gantt chart with participants.</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Gantt chart was developed by Henry Gantt in the 1920’s. One of the first projects that it was used on was the construction of the Hoover Dam.</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sure that participants know that this is a very simple example. Part of the power of Gantt charts is that they can be easily customized.</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Although our example was created with Microsoft Project, Gantt charts can be drawn by hand.</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type of chart is a Gantt chart?</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105</a:t>
            </a:fld>
            <a:endParaRPr lang="en-CA" dirty="0"/>
          </a:p>
        </p:txBody>
      </p:sp>
    </p:spTree>
    <p:extLst>
      <p:ext uri="{BB962C8B-B14F-4D97-AF65-F5344CB8AC3E}">
        <p14:creationId xmlns:p14="http://schemas.microsoft.com/office/powerpoint/2010/main" val="112022892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Gantt charts have become a common technique for representing the phases and activities of a project work breakdown structure, as they can be understood by a wide audience.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Gantt chart is a type of bar chart that illustrates a project schedule. Gantt charts illustrate the start and finish dates of each task, as well as task dependencies and links. Gantt charts can be easily customized to show resources, costs, and other important information. They can also be color-coded for different task phases or responsibilities.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Example</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a Gantt chart is and what it is used for.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Gantt chart is a type of bar chart that illustrates a project schedule.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Example Gantt chart (shown on the next page)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sure you have the PowerPoint slides for this course. Or, you can blow up the provided diagram and show it on overhead or flip chart.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the sample Gantt chart with participants.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Gantt chart was developed by Henry Gantt in the 1920’s. One of the first projects that it was used on was the construction of the Hoover Dam.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sure that participants know that this is a very simple example. Part of the power of Gantt charts is that they can be easily customized.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Although our example was created with Microsoft Project, Gantt charts can be drawn by hand.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type of chart is a Gantt chart?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106</a:t>
            </a:fld>
            <a:endParaRPr lang="en-CA"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network diagram is another way of showing the path of tasks in the project. Tasks are each placed in a box and each box is placed in chronological order. Arrows are drawn from task to task, indicating the logical progression of work. Boxes can be customized to contain any information you like, including start and finish dates, task length, cost, resources, and more. Boxes can also be color-coded based on the phase of the project; resource required, team assignment, etc.</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is an example of a network diagram from Microsoft Project. (We have scheduled the “Remove furniture” and “Take off trim” tasks to happen at the same time for demonstration purposes.)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We recommend building the network diagram as a team using these steps.</a:t>
            </a:r>
          </a:p>
          <a:p>
            <a:pPr marL="342900" marR="0" lvl="0" indent="-342900">
              <a:lnSpc>
                <a:spcPct val="115000"/>
              </a:lnSpc>
              <a:spcBef>
                <a:spcPts val="0"/>
              </a:spcBef>
              <a:spcAft>
                <a:spcPts val="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Write all steps out on sticky notes.</a:t>
            </a:r>
          </a:p>
          <a:p>
            <a:pPr marL="342900" marR="0" lvl="0" indent="-342900">
              <a:lnSpc>
                <a:spcPct val="115000"/>
              </a:lnSpc>
              <a:spcBef>
                <a:spcPts val="0"/>
              </a:spcBef>
              <a:spcAft>
                <a:spcPts val="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Tape a large piece of paper to the wall.</a:t>
            </a:r>
          </a:p>
          <a:p>
            <a:pPr marL="342900" marR="0" lvl="0" indent="-342900">
              <a:lnSpc>
                <a:spcPct val="115000"/>
              </a:lnSpc>
              <a:spcBef>
                <a:spcPts val="0"/>
              </a:spcBef>
              <a:spcAft>
                <a:spcPts val="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Place sticky notes in order.</a:t>
            </a:r>
          </a:p>
          <a:p>
            <a:pPr marL="342900" marR="0" lvl="0" indent="-342900">
              <a:lnSpc>
                <a:spcPct val="115000"/>
              </a:lnSpc>
              <a:spcBef>
                <a:spcPts val="0"/>
              </a:spcBef>
              <a:spcAft>
                <a:spcPts val="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Once you think you have the right order, check to make sure lag and lead time is allowed for. Also look for ways that work can be completed simultaneously.</a:t>
            </a:r>
          </a:p>
          <a:p>
            <a:pPr marL="342900" marR="0" lvl="0" indent="-342900">
              <a:lnSpc>
                <a:spcPct val="115000"/>
              </a:lnSpc>
              <a:spcBef>
                <a:spcPts val="0"/>
              </a:spcBef>
              <a:spcAft>
                <a:spcPts val="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Draw arrows to indicate task links. Color-code the boxes if desired.</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Post the diagram in a central location. Make a copy for reference, and keep the original drawing updated as the project progresses.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network diagram will also help you identify the critical path: the shortest path through the project. This will help if an element of the triple constraint changes and you must alter your plan. </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a network diagram is and what it is used for.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network diagram is another way of showing the path of tasks in the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Example network diagram, provided on the next page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sure you have the PowerPoint slides for this course. Or, you can blow up the provided diagram and show it on overhead or flip chart.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the sample network diagram with participants.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Network Diagram was also originally developed by the United States military.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Emphasize that the network diagram can be customized.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Although our sample diagram was created with Microsoft Project, network diagrams can be drawn by hand.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the first step to creating a network diagram?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107</a:t>
            </a:fld>
            <a:endParaRPr lang="en-CA"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RACI chart is an excellent way to outline who is responsible for what during the project. To start, create a chart with tasks listed on the left hand side, and resources listed across the top. Now, put the appropriate letter in each cell:</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Responsible for execution</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Approver</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C</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Consult</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I</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Keep informed</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algn="ctr">
              <a:spcAft>
                <a:spcPts val="0"/>
              </a:spcAft>
            </a:pPr>
            <a:r>
              <a:rPr lang="en-US" b="1" dirty="0">
                <a:effectLst/>
              </a:rPr>
              <a:t>Example</a:t>
            </a:r>
            <a:endParaRPr lang="en-US" dirty="0">
              <a:effectLst/>
            </a:endParaRPr>
          </a:p>
          <a:p>
            <a:pPr algn="ctr">
              <a:spcAft>
                <a:spcPts val="0"/>
              </a:spcAft>
            </a:pPr>
            <a:r>
              <a:rPr lang="en-US" dirty="0">
                <a:effectLst/>
              </a:rPr>
              <a:t> </a:t>
            </a: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Sue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Bob</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Joe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Jane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Build widget plan</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Build widget</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Ship widget to customers</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a:t>
            </a:r>
          </a:p>
          <a:p>
            <a:pPr marL="457200" marR="0" lvl="0" indent="-22860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a RACI chart is and when to use it.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RACI chart, also known as a responsibility matrix, outlines who is responsible for what during the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Example RACI chart, provided on the next page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sure you have the PowerPoint slides for this course. Or, you can blow up the provided chart and show it on overhead or flip chart.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the sample RACI chart with participants.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Some project managers add an E to the legend, so that the R stands for responsible (i.e., the project sponsor), while the E indicates who must actually perform the task.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does each letter of RACI stand for?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108</a:t>
            </a:fld>
            <a:endParaRPr lang="en-CA" dirty="0"/>
          </a:p>
        </p:txBody>
      </p:sp>
    </p:spTree>
    <p:extLst>
      <p:ext uri="{BB962C8B-B14F-4D97-AF65-F5344CB8AC3E}">
        <p14:creationId xmlns:p14="http://schemas.microsoft.com/office/powerpoint/2010/main" val="337663375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Throughout the course, we have made some references to using computer software to manage projects. We have even included some diagrams from Microsoft Project, a popular project management application.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Applications like Microsoft Project are extremely useful for project managers and their teams. Microsoft Project, as an example, stores information about resources, schedules, tasks, budgets, and more; generates reports on the fly; allows you to enter and view information in numerous ways; and even allows you to collaborate with other team members.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We urge everyone, particularly new project managers, to remember that Microsoft Project is just a tool. In order to make the best use of it, you must understand how it calculates numbers and generates diagrams. Once you have a solid understanding of basic project management concepts, feel free to take the time to learn about project management software if you desire.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Remember, too, that every project requires different tools. For small projects, you may not need the sophisticated features of a software program. If you choose to grow your project management skills, however, and take on larger projects, you will appreciate the extra tools available in these applications.</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Microsoft Project is and when to use it.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Microsoft Project is one of the most popular project management software applications.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 large group, discuss the following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are the advantages to using Microsoft Project? What are the disadvantages?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Is Microsoft Project used in your organization? If so, how?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Have you used Microsoft Project? If so, what have your experiences been like?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Microsoft Project was first released in 1984.</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possible, have a laptop with Microsoft Project installed and a sample project set up for participants to view.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True or False: All projects should be set up in Microsoft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109</a:t>
            </a:fld>
            <a:endParaRPr lang="en-CA" dirty="0"/>
          </a:p>
        </p:txBody>
      </p:sp>
    </p:spTree>
    <p:extLst>
      <p:ext uri="{BB962C8B-B14F-4D97-AF65-F5344CB8AC3E}">
        <p14:creationId xmlns:p14="http://schemas.microsoft.com/office/powerpoint/2010/main" val="112460894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You can only elevate individual performance by elevating that of the entire system.</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W. Edwards Deming</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We have spent a lot of time talking about what the project will do and making plans for how to do it. Finally, it is time to get to work and put our plans into action. </a:t>
            </a:r>
            <a:endParaRPr lang="en-US" dirty="0"/>
          </a:p>
        </p:txBody>
      </p:sp>
      <p:sp>
        <p:nvSpPr>
          <p:cNvPr id="4" name="Slide Number Placeholder 3"/>
          <p:cNvSpPr>
            <a:spLocks noGrp="1"/>
          </p:cNvSpPr>
          <p:nvPr>
            <p:ph type="sldNum" sz="quarter" idx="10"/>
          </p:nvPr>
        </p:nvSpPr>
        <p:spPr/>
        <p:txBody>
          <a:bodyPr/>
          <a:lstStyle/>
          <a:p>
            <a:fld id="{95B2C4F8-6F92-40D4-946C-E47CAF3D34D5}" type="slidenum">
              <a:rPr lang="en-CA" smtClean="0"/>
              <a:pPr/>
              <a:t>120</a:t>
            </a:fld>
            <a:endParaRPr lang="en-CA" dirty="0"/>
          </a:p>
        </p:txBody>
      </p:sp>
    </p:spTree>
    <p:extLst>
      <p:ext uri="{BB962C8B-B14F-4D97-AF65-F5344CB8AC3E}">
        <p14:creationId xmlns:p14="http://schemas.microsoft.com/office/powerpoint/2010/main" val="310027722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There is actually one final task to complete before we can start work on our project. Establishing the baseline indicates the formal end of the planning phase and the beginning of project execution and control.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baseline is your original plan, containing the original scope, cost, and time. This gives you a measuring stick throughout the project. For example, let’s say that your baseline budget was $20,000. If, after the first task, you have spent $15,000, you know you’re in trouble. You can then evaluate the situation and prepare an action plan – hopefully before things get too out of hand.</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baseline should be communicated to all stakeholders and the project team. Scope and resources can be outlined in text format. Cost and time can be displayed as a graph. Or, you can use a graphic scheduling tool (like a Gantt chart or network diagram) to display the original plan and track where you are. (More on that in a moment!)</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a baseline is and its use in project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Establishing the baseline indicates the formal end of the planning phase and the beginning of project execution and control.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baseline is your original plan, containing the original scope, cost, and time. This gives you a measuring stick throughout the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List of categories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Prepare a list of categories before the workshop, or use the list below.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Height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Age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Birth month</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Number of pets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Number of bones broken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Number of pieces of jewelry they are wearing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Number of projects they have managed or been part of</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Number of siblings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After delivering the content for this module, engage participants in a quick energizer.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groups of ten to twelve. Explain that you are going to call out a category and they must line themselves up by those criteria. If you like, you can keep score or assign points.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Keep this activity quick and light.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your group is smaller than twenty, do not split the groups up.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121</a:t>
            </a:fld>
            <a:endParaRPr lang="en-CA" dirty="0"/>
          </a:p>
        </p:txBody>
      </p:sp>
    </p:spTree>
    <p:extLst>
      <p:ext uri="{BB962C8B-B14F-4D97-AF65-F5344CB8AC3E}">
        <p14:creationId xmlns:p14="http://schemas.microsoft.com/office/powerpoint/2010/main" val="30837139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140697231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 the project manager, it is your responsibility to monitor all the parts of your project to make sure they are continuing as planned. If issues arise, it is your responsibility to resolve them, or to escalate them to someone who can resolve them.</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Some popular, effective methods of tracking project progress include: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Regular status meetings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Regular status reports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Hands-on observation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Recording data manually or electronically and generating reports (for example, spending to date versus total budget)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Your visual scheduling tools can also help you record project progress and communicate it to your team.</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 tasks are completed, they can be crossed off the Gantt chart and/or the network diagram.</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new resources need to be added, they can be added to network diagram boxes.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tasks need to be re-scheduled, they can be moved around on the network diagram.</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Risks, accomplishments, and lessons learned can be posted next to tasks.</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monitor project progress.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the project manager, it is your responsibility to monitor all the parts of your project to make sure they are continuing as planned. You can use a variety of tools to do this.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Two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Two Case Study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groups of four to six, have participants identify what project monitoring tools would be most appropriate for the project at Super Shovels.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True or False: The project manager is responsible for fixing all project issues themselves.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122</a:t>
            </a:fld>
            <a:endParaRPr lang="en-CA"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Be forewarned: after all of your planning, it is very likely that one element of the triple constraint will change. Perhaps a team member has left the organization, the budget has been cut, or new technical requirements need to be met.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approached with scope changes, don’t panic! There are three established methods that you can use to decide how to alter the course of the project.</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Crashing</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Reduce the schedule without changing the budget, or vice-versa (depending on project needs). This can be done by using cheaper resources, or by re-evaluating time estimates.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Fast-Tracking</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Can be done with the schedule only. Looks at the schedule to see which tasks (if any) can be completed concurrently, and where lag/lead time can be reduced or eliminated.</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De-scoping</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Removes items from the project scope to free up time and/or money.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Make sure that you truly look at the big picture, and include short and long term benefits and consequences in your decision-making process.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Once you have performed careful analysis, gather documentation to back up your decision, clear the decision with the appropriate stakeholders, change the project plan accordingly, and communicate the plan change to everyone involved.</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adjust your project plans if a triple constraint element is changed.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There are three established methods that you can use to decide how to alter the course of the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Crashing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Fast-tracking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De-scoping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the scenarios below before the workshop and come up with some ideas of your own.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Revisit the following scenarios with the group. Explore which reduction method would be appropriate for each scenario.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Budget is reduced by 25%</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Building needs to be completed three months earlier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Product must have 99% purity instead of 95%</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Need to renovate three office buildings instead of 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There are no “right” answers for this activity. The objective is to have participants see how changes can have a ripple effect.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Name one of the triple constraints.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123</a:t>
            </a:fld>
            <a:endParaRPr lang="en-CA"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Trying is just a noisy way of saying no progress.</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Warren Bennis</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The fourth phase of project management is maintaining and controlling. Although it is part of the execution phase, it is so important that the PMBOK separates it out into its own set of activities. This module will give you some key tools for keeping your project on track. </a:t>
            </a:r>
            <a:endParaRPr lang="en-US" dirty="0"/>
          </a:p>
        </p:txBody>
      </p:sp>
      <p:sp>
        <p:nvSpPr>
          <p:cNvPr id="4" name="Slide Number Placeholder 3"/>
          <p:cNvSpPr>
            <a:spLocks noGrp="1"/>
          </p:cNvSpPr>
          <p:nvPr>
            <p:ph type="sldNum" sz="quarter" idx="10"/>
          </p:nvPr>
        </p:nvSpPr>
        <p:spPr/>
        <p:txBody>
          <a:bodyPr/>
          <a:lstStyle/>
          <a:p>
            <a:fld id="{95B2C4F8-6F92-40D4-946C-E47CAF3D34D5}" type="slidenum">
              <a:rPr lang="en-CA" smtClean="0"/>
              <a:pPr/>
              <a:t>134</a:t>
            </a:fld>
            <a:endParaRPr lang="en-CA" dirty="0"/>
          </a:p>
        </p:txBody>
      </p:sp>
    </p:spTree>
    <p:extLst>
      <p:ext uri="{BB962C8B-B14F-4D97-AF65-F5344CB8AC3E}">
        <p14:creationId xmlns:p14="http://schemas.microsoft.com/office/powerpoint/2010/main" val="1005410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Regular, mandatory status meetings for all project team members should be a part of any project. These meetings will give team members a chance to connect, discuss issues, and solve problems. It will also give you the opportunity to coach team members and make sure you’re on top of what everyone is doing.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Status meetings should be tied in with status reports. We recommend that both items be completed weekly or bi-weekly, depending on your project. Also, remember that meetings and reports can be brief or detailed – it all depends on what level of control you need and how big the project is.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We recommend a Friday-Monday schedule, where reports are submitted on Friday (before the end of the day) and status meetings are held on Monday. If a holiday happens to occur, reports could be submitted on the Thursday, and meetings could take place on the Tuesday.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Status reports should contain the following items: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Team member name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Status report date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Tasks planned for the previous week</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Tasks completed in the previous week</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Tasks planned for the following week</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Issues and risks identified (highlight those that require project manager attention)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Status meetings, then, are a review of tasks that each member completed for the previous week, what they have planned for the upcoming week, and what issues they have encountered or predict.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Again, status reports and meetings should be customized for your projects’ needs. Team members should also know that issues should be reported to the project manager as they arise.</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organize status reports and update meetings.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Regular, mandatory status meetings for all project team members should be a part of any project. Status meetings should be tied in with status reports.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 large group, create a do’s and don’ts list for status meetings.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your group is larger than twenty, you may want to perform this activity in smaller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135</a:t>
            </a:fld>
            <a:endParaRPr lang="en-CA" dirty="0"/>
          </a:p>
        </p:txBody>
      </p:sp>
    </p:spTree>
    <p:extLst>
      <p:ext uri="{BB962C8B-B14F-4D97-AF65-F5344CB8AC3E}">
        <p14:creationId xmlns:p14="http://schemas.microsoft.com/office/powerpoint/2010/main" val="12979866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Change management is another way of controlling your project. This process ensures that any changes, whether they are to the objectives, requirements, tasks, or design of a particular component, are approved by the project team.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beginning of the project, all stakeholders and team members must agree not to make any changes to the project plan or to the design of its components, and to instead follow a change management process. Then, when a change is required, a change management form is completed. </a:t>
            </a: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Example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Change Request Number:</a:t>
            </a:r>
          </a:p>
          <a:p>
            <a:pPr marL="0" marR="0">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Change Requested On:</a:t>
            </a:r>
          </a:p>
          <a:p>
            <a:pPr marL="0" marR="0">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Change Requested By:</a:t>
            </a:r>
          </a:p>
          <a:p>
            <a:pPr marL="0" marR="0">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Change Submitted By:</a:t>
            </a:r>
          </a:p>
          <a:p>
            <a:pPr marL="0" marR="0">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Change Details:</a:t>
            </a:r>
          </a:p>
          <a:p>
            <a:pPr marL="0" marR="0">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Tasks Affected:</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Approved or Rejected?</a:t>
            </a:r>
          </a:p>
          <a:p>
            <a:pPr marL="0" marR="0">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By:</a:t>
            </a:r>
          </a:p>
          <a:p>
            <a:pPr marL="0" marR="0">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Then, the form is submitted to the project manager. The change is reviewed and a decision is made. In small projects, the review process may be done by the project manager. For larger projects, the project team or even a separate task force (typically called the Change Control Board, or CCB) is involved.</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become familiar with a basic change management process.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the beginning of the project, all stakeholders and team members must agree not to make any changes to the project plan or to the design of its components, and to instead follow a change management process. Then, when a change is required, a change management request is completed. A decision is then made by the project manager.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Two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Module Ten questions from Worksheet Two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Two Case Study and the Module Ten questions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groups of four to six. Ask each group to answer the worksheet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 can also have a large group discussion, and use the worksheet questions as a guide.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136</a:t>
            </a:fld>
            <a:endParaRPr lang="en-CA" dirty="0"/>
          </a:p>
        </p:txBody>
      </p:sp>
    </p:spTree>
    <p:extLst>
      <p:ext uri="{BB962C8B-B14F-4D97-AF65-F5344CB8AC3E}">
        <p14:creationId xmlns:p14="http://schemas.microsoft.com/office/powerpoint/2010/main" val="417179945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kern="1200" dirty="0">
                <a:solidFill>
                  <a:schemeClr val="tx1"/>
                </a:solidFill>
                <a:effectLst/>
                <a:latin typeface="+mn-lt"/>
                <a:ea typeface="+mn-ea"/>
                <a:cs typeface="+mn-cs"/>
              </a:rPr>
              <a:t>Remember the risk management plan that we built during the planning phase? Make sure it doesn’t stay on a shelf. Continue to monitor and add to it.</a:t>
            </a:r>
          </a:p>
          <a:p>
            <a:r>
              <a:rPr lang="en-US" sz="1200" kern="1200" dirty="0">
                <a:solidFill>
                  <a:schemeClr val="tx1"/>
                </a:solidFill>
                <a:effectLst/>
                <a:latin typeface="+mn-lt"/>
                <a:ea typeface="+mn-ea"/>
                <a:cs typeface="+mn-cs"/>
              </a:rPr>
              <a:t>Here are some additional tips for making sure risks don’t ruin your project:</a:t>
            </a:r>
          </a:p>
          <a:p>
            <a:pPr lvl="0"/>
            <a:r>
              <a:rPr lang="en-US" sz="1200" kern="1200" dirty="0">
                <a:solidFill>
                  <a:schemeClr val="tx1"/>
                </a:solidFill>
                <a:effectLst/>
                <a:latin typeface="+mn-lt"/>
                <a:ea typeface="+mn-ea"/>
                <a:cs typeface="+mn-cs"/>
              </a:rPr>
              <a:t>Be proactive. Have meetings with stakeholders and outside parties to ensure your risk assessment is accurate and that your action plan (if you have one) is valid.</a:t>
            </a:r>
          </a:p>
          <a:p>
            <a:pPr lvl="0"/>
            <a:r>
              <a:rPr lang="en-US" sz="1200" kern="1200" dirty="0">
                <a:solidFill>
                  <a:schemeClr val="tx1"/>
                </a:solidFill>
                <a:effectLst/>
                <a:latin typeface="+mn-lt"/>
                <a:ea typeface="+mn-ea"/>
                <a:cs typeface="+mn-cs"/>
              </a:rPr>
              <a:t>Keep an eye out for assumptions. Make sure that they continue to hold true. Identify what could happen if those assumptions are unfulfilled.</a:t>
            </a:r>
          </a:p>
          <a:p>
            <a:pPr lvl="0"/>
            <a:r>
              <a:rPr lang="en-US" sz="1200" kern="1200" dirty="0">
                <a:solidFill>
                  <a:schemeClr val="tx1"/>
                </a:solidFill>
                <a:effectLst/>
                <a:latin typeface="+mn-lt"/>
                <a:ea typeface="+mn-ea"/>
                <a:cs typeface="+mn-cs"/>
              </a:rPr>
              <a:t>Keep a record of what actions you take to mitigate risks.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monitor risks during a project.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During the execution of the project, you must continue to monitor risks and add to the risk management plan. (See Module Seven for more information.)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Two Case Study</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Print out one copy of the Worksheet Two case study for each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a large group, discuss what new risks might arise during our case study project.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also be performed in small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Name one activity that you can perform to monitor risks.</a:t>
            </a:r>
          </a:p>
        </p:txBody>
      </p:sp>
      <p:sp>
        <p:nvSpPr>
          <p:cNvPr id="4" name="Slide Number Placeholder 3"/>
          <p:cNvSpPr>
            <a:spLocks noGrp="1"/>
          </p:cNvSpPr>
          <p:nvPr>
            <p:ph type="sldNum" sz="quarter" idx="10"/>
          </p:nvPr>
        </p:nvSpPr>
        <p:spPr/>
        <p:txBody>
          <a:bodyPr/>
          <a:lstStyle/>
          <a:p>
            <a:fld id="{95B2C4F8-6F92-40D4-946C-E47CAF3D34D5}" type="slidenum">
              <a:rPr lang="en-CA" smtClean="0"/>
              <a:pPr/>
              <a:t>137</a:t>
            </a:fld>
            <a:endParaRPr lang="en-CA"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The real problem is what to do with problem solvers after the problem is solved.</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Gay </a:t>
            </a:r>
            <a:r>
              <a:rPr lang="en-US" sz="1050" b="1" i="1" dirty="0" err="1">
                <a:effectLst/>
                <a:latin typeface="Cambria" panose="02040503050406030204" pitchFamily="18" charset="0"/>
                <a:ea typeface="Times New Roman" panose="02020603050405020304" pitchFamily="18" charset="0"/>
                <a:cs typeface="Times New Roman" panose="02020603050405020304" pitchFamily="18" charset="0"/>
              </a:rPr>
              <a:t>Talese</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You’ve reached the point where all the tasks in your project plan have been checked off: the widget is built, the advertisements are on TV, and boxes are being shipped to customers. Before you consider the project complete, however, there are a few more things to be done. </a:t>
            </a:r>
            <a:endParaRPr lang="en-US" dirty="0"/>
          </a:p>
        </p:txBody>
      </p:sp>
      <p:sp>
        <p:nvSpPr>
          <p:cNvPr id="4" name="Slide Number Placeholder 3"/>
          <p:cNvSpPr>
            <a:spLocks noGrp="1"/>
          </p:cNvSpPr>
          <p:nvPr>
            <p:ph type="sldNum" sz="quarter" idx="10"/>
          </p:nvPr>
        </p:nvSpPr>
        <p:spPr/>
        <p:txBody>
          <a:bodyPr/>
          <a:lstStyle/>
          <a:p>
            <a:fld id="{95B2C4F8-6F92-40D4-946C-E47CAF3D34D5}" type="slidenum">
              <a:rPr lang="en-CA" smtClean="0"/>
              <a:pPr/>
              <a:t>148</a:t>
            </a:fld>
            <a:endParaRPr lang="en-CA" dirty="0"/>
          </a:p>
        </p:txBody>
      </p:sp>
    </p:spTree>
    <p:extLst>
      <p:ext uri="{BB962C8B-B14F-4D97-AF65-F5344CB8AC3E}">
        <p14:creationId xmlns:p14="http://schemas.microsoft.com/office/powerpoint/2010/main" val="95760312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 your project winds down, you may find team morale dropping, or anxiety increasing. Closure of a project can be difficult, particularly if the project has been long and/or difficult, or if team members will not be working together afterward.</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help team members get through this tough time, make sure they know what they will be working on after the project. Make sure they know who will be reviewing their performance. (If it is not you, let them know that you will pass on information about their performance to their regular supervisor. This expectation should have been set at the beginning of the project, too.) Encourage team members to come to you with questions.</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ensure a smooth transition for team members.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your project winds down, you may find team morale dropping, or anxiety increasing. Closure of a project can be difficult, particularly if the project has been long and/or difficult, or if team members will not be working together afterward.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Two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Two Case Study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 large group, brainstorm what closing activities might be required for this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Sometimes, the closure of a project can represent the grieving process. For some people, it is a very serious time in their professional lives.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ribbon-cutting ceremony to open the new office building could be one idea.</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fld id="{95B2C4F8-6F92-40D4-946C-E47CAF3D34D5}" type="slidenum">
              <a:rPr lang="en-CA" smtClean="0"/>
              <a:pPr/>
              <a:t>149</a:t>
            </a:fld>
            <a:endParaRPr lang="en-CA" dirty="0"/>
          </a:p>
        </p:txBody>
      </p:sp>
    </p:spTree>
    <p:extLst>
      <p:ext uri="{BB962C8B-B14F-4D97-AF65-F5344CB8AC3E}">
        <p14:creationId xmlns:p14="http://schemas.microsoft.com/office/powerpoint/2010/main" val="371315316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After the project, take time to celebrate the things that the project team did well. Try to recognize each person for their contributions and accomplishments.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Team celebrations, of course, are also an important part of project close-out. It is a great idea to have a team party. Another excellent idea is to have a close-out meeting with stakeholders, team members, and other interested parties. This provides an opportunity to review the project’s accomplishments and challenges – and it ties in with our next topic.</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important of having a celebration at the end of the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After the project, take time to celebrate the things that the project team did well. Team celebrations, of course, are also an important part of project close-out.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Index cards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Craft supplies, such as glue, sparkles, cut-outs, etc. (if desired)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Have plenty of supplies on hand for this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Place a stack of index cards and supplies in the middle of each table.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Explain to participants that recognition is an important part of our everyday lives that many people neglect. It is even more important when you are a project manager.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take a moment to take a pile of index cards and to write a compliment for each individual in the class on that card.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is an easy, inexpensive way of recognizing your team members. It is also a good way to build team morale, particularly if team members are having a hard time getting along.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Of course, celebrations should take place throughout the project. One easy way to do this is to make recognition part of your status meetings.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your group is so large that all members have not had a chance to interact, divide the class into smaller groups, or limit the number of cards that each person must prepare.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150</a:t>
            </a:fld>
            <a:endParaRPr lang="en-CA" dirty="0"/>
          </a:p>
        </p:txBody>
      </p:sp>
    </p:spTree>
    <p:extLst>
      <p:ext uri="{BB962C8B-B14F-4D97-AF65-F5344CB8AC3E}">
        <p14:creationId xmlns:p14="http://schemas.microsoft.com/office/powerpoint/2010/main" val="246729127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 project will go perfectly. There will always be a risk you didn’t anticipate, tasks that run longer than they should have, project team members that didn’t perform as you expected… If it can happen, it probably will!</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Meeting with team members and stakeholders to identify lessons learned throughout the project is a valuable exercise for several reasons.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It ensures everyone is aware of the challenges encountered and what was done to resolve them.</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something is learned from a mistake or failed endeavor, then the effort put into the task is not entirely wasted.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Participants can apply these lessons to future projects and be more successful.</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Lessons learned should be documented and included with final project documentation.</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identify lessons learned throughout the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 project will go perfectly. Meeting with team members and stakeholders to identify lessons learned throughout the project is a valuable exercise.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 large group, discuss what participants learned during the workshop.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is important for all projects, no matter what their size.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also be performed in small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Why is it important to document lessons learned?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151</a:t>
            </a:fld>
            <a:endParaRPr lang="en-CA"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105946799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Another important part of project closeout is scope verification. This is where stakeholders and team members meet to determine whether or not the project did what it set out to do.</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This checklist can be used as a guide for scope verification.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Were all needs met? Were any wants met?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Were all SMART objectives achieved?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Were all deliverables met?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Are the stakeholders happy with the results? Are team members happy?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the project team realizes that an important deliverable has been missed, there are two options.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Return to the planning phase and create a plan for completing the missed tasks.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Choose to leave this item as unmet and create a separate project for it. </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verify that your project did what it set out to do.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checklist can be used as a guide for scope verification.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Were all needs met? Were any wants met?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Were all SMART objectives achieved?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Were all deliverables met?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Are the stakeholders happy with the results? Are team members happy?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List of workshop objectives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Have the workshop objectives available on PowerPoint or on 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Go through the list of objectives and see if we learned everything we set out to do. This is a type of scope verification.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any items were not covered in sufficient depth, be prepared to offer alternate resources.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should the team do if they realize they forgot to do something?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152</a:t>
            </a:fld>
            <a:endParaRPr lang="en-CA"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addition to scope verification and lessons learned, the following tasks should also be completed during closeout: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Pass on appropriate project information (training documentation, blueprints, troubleshooting information, etc.) to the appropriate people.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Ensure all payments have been made and paperwork submitted.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Dispose of or return materials.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All project documents, both electronic and paper, should be completed and compiled. Make sure to include the original document, the final document, and any revised versions. Key documents include: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Statement of work</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Project charter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Project planning worksheet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Project schedule and related documents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Risk management plan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Communication plan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Change management requests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Team member evaluations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Lessons learned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Meeting minutes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Status reports</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ensure participants understand what activities need to be completed before the project can be considered finished.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addition to scope verification and lessons learned, there are some additional tasks that should be completed during closeout.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Action plans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action plan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create their own to-do list for after the workshop.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participants are familiar enough with each other, it can be useful to have participants choose a buddy for follow-up after the workshop. Or, participants can identify someone back at the workplace to help them achieve their goals.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153</a:t>
            </a:fld>
            <a:endParaRPr lang="en-CA"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Although this workshop is coming to a close, we hope that your journey to improve your project management skills is just beginning. Please take a moment to review and update your action plan. This will be a key tool to guide your progress in the days, weeks, months, and years to come. We wish you the best of luck on the rest of your travels! </a:t>
            </a:r>
          </a:p>
        </p:txBody>
      </p:sp>
      <p:sp>
        <p:nvSpPr>
          <p:cNvPr id="4" name="Slide Number Placeholder 3"/>
          <p:cNvSpPr>
            <a:spLocks noGrp="1"/>
          </p:cNvSpPr>
          <p:nvPr>
            <p:ph type="sldNum" sz="quarter" idx="10"/>
          </p:nvPr>
        </p:nvSpPr>
        <p:spPr/>
        <p:txBody>
          <a:bodyPr/>
          <a:lstStyle/>
          <a:p>
            <a:fld id="{95B2C4F8-6F92-40D4-946C-E47CAF3D34D5}" type="slidenum">
              <a:rPr lang="en-CA" smtClean="0"/>
              <a:pPr/>
              <a:t>164</a:t>
            </a:fld>
            <a:endParaRPr lang="en-CA" dirty="0"/>
          </a:p>
        </p:txBody>
      </p:sp>
    </p:spTree>
    <p:extLst>
      <p:ext uri="{BB962C8B-B14F-4D97-AF65-F5344CB8AC3E}">
        <p14:creationId xmlns:p14="http://schemas.microsoft.com/office/powerpoint/2010/main" val="393313418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Yogi Berra:</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In theory there is no difference between theory and practice. In practice there is.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Dwight Eisenhower</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Plans are nothing; planning is everything.</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Jonas Salk</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The reward for work well done is the opportunity to do more.</a:t>
            </a:r>
          </a:p>
        </p:txBody>
      </p:sp>
      <p:sp>
        <p:nvSpPr>
          <p:cNvPr id="4" name="Slide Number Placeholder 3"/>
          <p:cNvSpPr>
            <a:spLocks noGrp="1"/>
          </p:cNvSpPr>
          <p:nvPr>
            <p:ph type="sldNum" sz="quarter" idx="10"/>
          </p:nvPr>
        </p:nvSpPr>
        <p:spPr/>
        <p:txBody>
          <a:bodyPr/>
          <a:lstStyle/>
          <a:p>
            <a:fld id="{95B2C4F8-6F92-40D4-946C-E47CAF3D34D5}" type="slidenum">
              <a:rPr lang="en-CA" smtClean="0"/>
              <a:pPr/>
              <a:t>165</a:t>
            </a:fld>
            <a:endParaRPr lang="en-CA" dirty="0"/>
          </a:p>
        </p:txBody>
      </p:sp>
    </p:spTree>
    <p:extLst>
      <p:ext uri="{BB962C8B-B14F-4D97-AF65-F5344CB8AC3E}">
        <p14:creationId xmlns:p14="http://schemas.microsoft.com/office/powerpoint/2010/main" val="29785375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166</a:t>
            </a:fld>
            <a:endParaRPr lang="en-US" dirty="0"/>
          </a:p>
        </p:txBody>
      </p:sp>
    </p:spTree>
    <p:extLst>
      <p:ext uri="{BB962C8B-B14F-4D97-AF65-F5344CB8AC3E}">
        <p14:creationId xmlns:p14="http://schemas.microsoft.com/office/powerpoint/2010/main" val="10536486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cap="all" dirty="0">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167</a:t>
            </a:fld>
            <a:endParaRPr lang="en-US" dirty="0"/>
          </a:p>
        </p:txBody>
      </p:sp>
    </p:spTree>
    <p:extLst>
      <p:ext uri="{BB962C8B-B14F-4D97-AF65-F5344CB8AC3E}">
        <p14:creationId xmlns:p14="http://schemas.microsoft.com/office/powerpoint/2010/main" val="49153248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168</a:t>
            </a:fld>
            <a:endParaRPr lang="en-CA" dirty="0"/>
          </a:p>
        </p:txBody>
      </p:sp>
    </p:spTree>
    <p:extLst>
      <p:ext uri="{BB962C8B-B14F-4D97-AF65-F5344CB8AC3E}">
        <p14:creationId xmlns:p14="http://schemas.microsoft.com/office/powerpoint/2010/main" val="185422445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169</a:t>
            </a:fld>
            <a:endParaRPr lang="en-US" dirty="0"/>
          </a:p>
        </p:txBody>
      </p:sp>
    </p:spTree>
    <p:extLst>
      <p:ext uri="{BB962C8B-B14F-4D97-AF65-F5344CB8AC3E}">
        <p14:creationId xmlns:p14="http://schemas.microsoft.com/office/powerpoint/2010/main" val="279992999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170</a:t>
            </a:fld>
            <a:endParaRPr lang="en-US" dirty="0"/>
          </a:p>
        </p:txBody>
      </p:sp>
    </p:spTree>
    <p:extLst>
      <p:ext uri="{BB962C8B-B14F-4D97-AF65-F5344CB8AC3E}">
        <p14:creationId xmlns:p14="http://schemas.microsoft.com/office/powerpoint/2010/main" val="301044778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171</a:t>
            </a:fld>
            <a:endParaRPr lang="en-CA" dirty="0"/>
          </a:p>
        </p:txBody>
      </p:sp>
    </p:spTree>
    <p:extLst>
      <p:ext uri="{BB962C8B-B14F-4D97-AF65-F5344CB8AC3E}">
        <p14:creationId xmlns:p14="http://schemas.microsoft.com/office/powerpoint/2010/main" val="16648096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7</a:t>
            </a:fld>
            <a:endParaRPr lang="en-CA" dirty="0"/>
          </a:p>
        </p:txBody>
      </p:sp>
    </p:spTree>
    <p:extLst>
      <p:ext uri="{BB962C8B-B14F-4D97-AF65-F5344CB8AC3E}">
        <p14:creationId xmlns:p14="http://schemas.microsoft.com/office/powerpoint/2010/main" val="27280881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8</a:t>
            </a:fld>
            <a:endParaRPr lang="en-CA" dirty="0"/>
          </a:p>
        </p:txBody>
      </p:sp>
    </p:spTree>
    <p:extLst>
      <p:ext uri="{BB962C8B-B14F-4D97-AF65-F5344CB8AC3E}">
        <p14:creationId xmlns:p14="http://schemas.microsoft.com/office/powerpoint/2010/main" val="1320798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9</a:t>
            </a:fld>
            <a:endParaRPr lang="en-CA" dirty="0"/>
          </a:p>
        </p:txBody>
      </p:sp>
    </p:spTree>
    <p:extLst>
      <p:ext uri="{BB962C8B-B14F-4D97-AF65-F5344CB8AC3E}">
        <p14:creationId xmlns:p14="http://schemas.microsoft.com/office/powerpoint/2010/main" val="7704461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79A8EA8E-4483-4369-823B-F7C406F2CA16}" type="datetimeFigureOut">
              <a:rPr lang="en-US" smtClean="0"/>
              <a:t>7/20/2017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44C829B-1CE3-4889-9245-0B8E931FA47A}" type="slidenum">
              <a:rPr lang="en-US" smtClean="0"/>
              <a:t>‹#›</a:t>
            </a:fld>
            <a:endParaRPr lang="en-US" dirty="0"/>
          </a:p>
        </p:txBody>
      </p:sp>
    </p:spTree>
    <p:extLst>
      <p:ext uri="{BB962C8B-B14F-4D97-AF65-F5344CB8AC3E}">
        <p14:creationId xmlns:p14="http://schemas.microsoft.com/office/powerpoint/2010/main" val="21308735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AIM section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a:solidFill>
                  <a:srgbClr val="5A2854"/>
                </a:solidFill>
                <a:latin typeface="Arial" panose="020B0604020202020204" pitchFamily="34" charset="0"/>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33654885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 AIM section slide_CUSTOM-HD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a:solidFill>
                  <a:srgbClr val="5A2854"/>
                </a:solidFill>
                <a:latin typeface="Cambria" panose="02040503050406030204" pitchFamily="18" charset="0"/>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4" name="Text Placeholder 3">
            <a:extLst>
              <a:ext uri="{FF2B5EF4-FFF2-40B4-BE49-F238E27FC236}">
                <a16:creationId xmlns:a16="http://schemas.microsoft.com/office/drawing/2014/main" id="{0B6FF06A-E24D-4F83-9455-4C59BC96588C}"/>
              </a:ext>
            </a:extLst>
          </p:cNvPr>
          <p:cNvSpPr>
            <a:spLocks noGrp="1"/>
          </p:cNvSpPr>
          <p:nvPr>
            <p:ph type="body" sz="quarter" idx="11"/>
          </p:nvPr>
        </p:nvSpPr>
        <p:spPr>
          <a:xfrm>
            <a:off x="9677400" y="3733800"/>
            <a:ext cx="3657600" cy="2590800"/>
          </a:xfrm>
        </p:spPr>
        <p:txBody>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172236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tyle AIM Basic_CUSTOM-GF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solidFill>
                <a:schemeClr val="bg1"/>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10" name="Content Placeholder 3">
            <a:extLst>
              <a:ext uri="{FF2B5EF4-FFF2-40B4-BE49-F238E27FC236}">
                <a16:creationId xmlns:a16="http://schemas.microsoft.com/office/drawing/2014/main" id="{836BCF92-E315-4765-8534-ECE021097009}"/>
              </a:ext>
            </a:extLst>
          </p:cNvPr>
          <p:cNvSpPr>
            <a:spLocks noGrp="1"/>
          </p:cNvSpPr>
          <p:nvPr>
            <p:ph sz="quarter" idx="11" hasCustomPrompt="1"/>
          </p:nvPr>
        </p:nvSpPr>
        <p:spPr>
          <a:xfrm>
            <a:off x="179512" y="702668"/>
            <a:ext cx="8784976" cy="288032"/>
          </a:xfrm>
          <a:prstGeom prst="rect">
            <a:avLst/>
          </a:prstGeom>
        </p:spPr>
        <p:txBody>
          <a:bodyPr/>
          <a:lstStyle>
            <a:lvl1pPr marL="0" indent="0">
              <a:buNone/>
              <a:defRPr sz="1400" b="0">
                <a:solidFill>
                  <a:srgbClr val="7F7F7F"/>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2" name="Title 1">
            <a:extLst>
              <a:ext uri="{FF2B5EF4-FFF2-40B4-BE49-F238E27FC236}">
                <a16:creationId xmlns:a16="http://schemas.microsoft.com/office/drawing/2014/main" id="{D570B55A-8DA1-4A5C-BBB0-89D5F2F3A8ED}"/>
              </a:ext>
            </a:extLst>
          </p:cNvPr>
          <p:cNvSpPr>
            <a:spLocks noGrp="1"/>
          </p:cNvSpPr>
          <p:nvPr>
            <p:ph type="title"/>
          </p:nvPr>
        </p:nvSpPr>
        <p:spPr>
          <a:xfrm>
            <a:off x="179512" y="202331"/>
            <a:ext cx="8784976" cy="392067"/>
          </a:xfrm>
          <a:prstGeom prst="rect">
            <a:avLst/>
          </a:prstGeom>
        </p:spPr>
        <p:txBody>
          <a:bodyPr anchor="t"/>
          <a:lstStyle>
            <a:lvl1pPr algn="l">
              <a:defRPr sz="20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2729482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Module Intro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6400800" cy="1143000"/>
          </a:xfrm>
        </p:spPr>
        <p:txBody>
          <a:bodyPr/>
          <a:lstStyle>
            <a:lvl1pPr>
              <a:defRPr b="1" baseline="0">
                <a:solidFill>
                  <a:schemeClr val="tx1"/>
                </a:solidFill>
                <a:latin typeface="+mj-lt"/>
              </a:defRPr>
            </a:lvl1pPr>
          </a:lstStyle>
          <a:p>
            <a:r>
              <a:rPr lang="en-US" dirty="0"/>
              <a:t>Title</a:t>
            </a:r>
            <a:endParaRPr lang="en-CA" dirty="0"/>
          </a:p>
        </p:txBody>
      </p:sp>
      <p:sp>
        <p:nvSpPr>
          <p:cNvPr id="3" name="Content Placeholder 2"/>
          <p:cNvSpPr>
            <a:spLocks noGrp="1"/>
          </p:cNvSpPr>
          <p:nvPr>
            <p:ph idx="1"/>
          </p:nvPr>
        </p:nvSpPr>
        <p:spPr>
          <a:xfrm>
            <a:off x="457200" y="1600200"/>
            <a:ext cx="6400800" cy="4525963"/>
          </a:xfrm>
        </p:spPr>
        <p:txBody>
          <a:bodyPr/>
          <a:lstStyle>
            <a:lvl1pPr marL="0" indent="0">
              <a:buNone/>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endParaRPr lang="en-CA" dirty="0"/>
          </a:p>
        </p:txBody>
      </p:sp>
      <p:sp>
        <p:nvSpPr>
          <p:cNvPr id="6" name="Rectangle 5"/>
          <p:cNvSpPr/>
          <p:nvPr userDrawn="1"/>
        </p:nvSpPr>
        <p:spPr>
          <a:xfrm>
            <a:off x="7419363" y="-23771"/>
            <a:ext cx="1752600" cy="6881769"/>
          </a:xfrm>
          <a:prstGeom prst="rect">
            <a:avLst/>
          </a:prstGeom>
          <a:gradFill>
            <a:gsLst>
              <a:gs pos="33000">
                <a:schemeClr val="bg1"/>
              </a:gs>
              <a:gs pos="75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en-CA" dirty="0"/>
          </a:p>
        </p:txBody>
      </p:sp>
      <p:sp>
        <p:nvSpPr>
          <p:cNvPr id="13" name="Text Placeholder 12"/>
          <p:cNvSpPr>
            <a:spLocks noGrp="1"/>
          </p:cNvSpPr>
          <p:nvPr>
            <p:ph type="body" sz="quarter" idx="10" hasCustomPrompt="1"/>
          </p:nvPr>
        </p:nvSpPr>
        <p:spPr>
          <a:xfrm>
            <a:off x="7427912" y="381000"/>
            <a:ext cx="1752600" cy="2590800"/>
          </a:xfrm>
          <a:noFill/>
          <a:ln>
            <a:noFill/>
          </a:ln>
        </p:spPr>
        <p:txBody>
          <a:bodyPr/>
          <a:lstStyle>
            <a:lvl1pPr marL="0" indent="0">
              <a:buNone/>
              <a:defRPr i="1" baseline="0">
                <a:solidFill>
                  <a:schemeClr val="tx1"/>
                </a:solidFill>
                <a:latin typeface="+mj-lt"/>
              </a:defRPr>
            </a:lvl1pPr>
          </a:lstStyle>
          <a:p>
            <a:pPr lvl="0"/>
            <a:r>
              <a:rPr lang="en-US" dirty="0"/>
              <a:t>Quote Here</a:t>
            </a:r>
          </a:p>
        </p:txBody>
      </p:sp>
      <p:pic>
        <p:nvPicPr>
          <p:cNvPr id="7" name="Picture 6" descr="C:\Users\Darren\Desktop\New Photos\s00033.png"/>
          <p:cNvPicPr>
            <a:picLocks noChangeAspect="1"/>
          </p:cNvPicPr>
          <p:nvPr userDrawn="1"/>
        </p:nvPicPr>
        <p:blipFill rotWithShape="1">
          <a:blip r:embed="rId2">
            <a:extLst>
              <a:ext uri="{28A0092B-C50C-407E-A947-70E740481C1C}">
                <a14:useLocalDpi xmlns:a14="http://schemas.microsoft.com/office/drawing/2010/main" val="0"/>
              </a:ext>
            </a:extLst>
          </a:blip>
          <a:srcRect l="13092" r="8834"/>
          <a:stretch/>
        </p:blipFill>
        <p:spPr bwMode="auto">
          <a:xfrm>
            <a:off x="7462690" y="4077072"/>
            <a:ext cx="1665945" cy="2846103"/>
          </a:xfrm>
          <a:prstGeom prst="rect">
            <a:avLst/>
          </a:prstGeom>
          <a:noFill/>
          <a:ln>
            <a:noFill/>
          </a:ln>
        </p:spPr>
      </p:pic>
    </p:spTree>
    <p:extLst>
      <p:ext uri="{BB962C8B-B14F-4D97-AF65-F5344CB8AC3E}">
        <p14:creationId xmlns:p14="http://schemas.microsoft.com/office/powerpoint/2010/main" val="965373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userDrawn="1"/>
        </p:nvSpPr>
        <p:spPr>
          <a:xfrm>
            <a:off x="1517255" y="908720"/>
            <a:ext cx="6048672" cy="369332"/>
          </a:xfrm>
          <a:prstGeom prst="rect">
            <a:avLst/>
          </a:prstGeom>
          <a:noFill/>
        </p:spPr>
        <p:txBody>
          <a:bodyPr wrap="square" rtlCol="0">
            <a:spAutoFit/>
          </a:bodyPr>
          <a:lstStyle/>
          <a:p>
            <a:pPr algn="ctr"/>
            <a:r>
              <a:rPr lang="en-US" dirty="0"/>
              <a:t>Hello and welcome to 327 Solutions Inc. webinar:</a:t>
            </a:r>
          </a:p>
        </p:txBody>
      </p:sp>
      <p:sp>
        <p:nvSpPr>
          <p:cNvPr id="2" name="Title 1"/>
          <p:cNvSpPr>
            <a:spLocks noGrp="1"/>
          </p:cNvSpPr>
          <p:nvPr>
            <p:ph type="title"/>
          </p:nvPr>
        </p:nvSpPr>
        <p:spPr>
          <a:xfrm>
            <a:off x="426791" y="114316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52061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26124462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713412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905129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2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0551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First Slid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0" name="TextBox 9">
            <a:extLst>
              <a:ext uri="{FF2B5EF4-FFF2-40B4-BE49-F238E27FC236}">
                <a16:creationId xmlns:a16="http://schemas.microsoft.com/office/drawing/2014/main" id="{D19A5886-A09D-499A-9D74-BD03D3715021}"/>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11043097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Second Slide_Intr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0772A7-1B00-489A-B853-5357FC25FD71}"/>
              </a:ext>
            </a:extLst>
          </p:cNvPr>
          <p:cNvSpPr/>
          <p:nvPr userDrawn="1"/>
        </p:nvSpPr>
        <p:spPr>
          <a:xfrm>
            <a:off x="0" y="-27384"/>
            <a:ext cx="9144000" cy="4368120"/>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p>
        </p:txBody>
      </p:sp>
      <p:pic>
        <p:nvPicPr>
          <p:cNvPr id="36" name="Picture 35">
            <a:extLst>
              <a:ext uri="{FF2B5EF4-FFF2-40B4-BE49-F238E27FC236}">
                <a16:creationId xmlns:a16="http://schemas.microsoft.com/office/drawing/2014/main" id="{97841E1B-8191-4FDD-819E-D8CDF661DF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92280" y="5517232"/>
            <a:ext cx="1924151" cy="938025"/>
          </a:xfrm>
          <a:prstGeom prst="rect">
            <a:avLst/>
          </a:prstGeom>
        </p:spPr>
      </p:pic>
      <p:sp>
        <p:nvSpPr>
          <p:cNvPr id="37" name="Rectangle 36">
            <a:extLst>
              <a:ext uri="{FF2B5EF4-FFF2-40B4-BE49-F238E27FC236}">
                <a16:creationId xmlns:a16="http://schemas.microsoft.com/office/drawing/2014/main" id="{3BF09324-533F-487E-BA0B-4350DB30FCA2}"/>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B2FC6B14-4A6D-48CF-83D1-C366CDF763DA}"/>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5080626F-948F-4E07-A5A2-FA07BDDB8ED4}"/>
              </a:ext>
            </a:extLst>
          </p:cNvPr>
          <p:cNvGrpSpPr/>
          <p:nvPr userDrawn="1"/>
        </p:nvGrpSpPr>
        <p:grpSpPr>
          <a:xfrm>
            <a:off x="-1332656" y="-339274"/>
            <a:ext cx="5472608" cy="5472608"/>
            <a:chOff x="-1452814" y="-339274"/>
            <a:chExt cx="5472608" cy="5472608"/>
          </a:xfrm>
        </p:grpSpPr>
        <p:sp>
          <p:nvSpPr>
            <p:cNvPr id="6" name="Freeform: Shape 5">
              <a:extLst>
                <a:ext uri="{FF2B5EF4-FFF2-40B4-BE49-F238E27FC236}">
                  <a16:creationId xmlns:a16="http://schemas.microsoft.com/office/drawing/2014/main" id="{3C51ECD1-0A1E-42CA-80BA-0F4BC2F9DC75}"/>
                </a:ext>
              </a:extLst>
            </p:cNvPr>
            <p:cNvSpPr/>
            <p:nvPr userDrawn="1"/>
          </p:nvSpPr>
          <p:spPr>
            <a:xfrm>
              <a:off x="-254000" y="1833880"/>
              <a:ext cx="939800" cy="1772920"/>
            </a:xfrm>
            <a:custGeom>
              <a:avLst/>
              <a:gdLst>
                <a:gd name="connsiteX0" fmla="*/ 228600 w 939800"/>
                <a:gd name="connsiteY0" fmla="*/ 10160 h 1772920"/>
                <a:gd name="connsiteX1" fmla="*/ 482600 w 939800"/>
                <a:gd name="connsiteY1" fmla="*/ 101600 h 1772920"/>
                <a:gd name="connsiteX2" fmla="*/ 513080 w 939800"/>
                <a:gd name="connsiteY2" fmla="*/ 152400 h 1772920"/>
                <a:gd name="connsiteX3" fmla="*/ 447040 w 939800"/>
                <a:gd name="connsiteY3" fmla="*/ 314960 h 1772920"/>
                <a:gd name="connsiteX4" fmla="*/ 558800 w 939800"/>
                <a:gd name="connsiteY4" fmla="*/ 416560 h 1772920"/>
                <a:gd name="connsiteX5" fmla="*/ 604520 w 939800"/>
                <a:gd name="connsiteY5" fmla="*/ 441960 h 1772920"/>
                <a:gd name="connsiteX6" fmla="*/ 741680 w 939800"/>
                <a:gd name="connsiteY6" fmla="*/ 375920 h 1772920"/>
                <a:gd name="connsiteX7" fmla="*/ 802640 w 939800"/>
                <a:gd name="connsiteY7" fmla="*/ 396240 h 1772920"/>
                <a:gd name="connsiteX8" fmla="*/ 878840 w 939800"/>
                <a:gd name="connsiteY8" fmla="*/ 518160 h 1772920"/>
                <a:gd name="connsiteX9" fmla="*/ 919480 w 939800"/>
                <a:gd name="connsiteY9" fmla="*/ 675640 h 1772920"/>
                <a:gd name="connsiteX10" fmla="*/ 787400 w 939800"/>
                <a:gd name="connsiteY10" fmla="*/ 762000 h 1772920"/>
                <a:gd name="connsiteX11" fmla="*/ 751840 w 939800"/>
                <a:gd name="connsiteY11" fmla="*/ 787400 h 1772920"/>
                <a:gd name="connsiteX12" fmla="*/ 762000 w 939800"/>
                <a:gd name="connsiteY12" fmla="*/ 924560 h 1772920"/>
                <a:gd name="connsiteX13" fmla="*/ 756920 w 939800"/>
                <a:gd name="connsiteY13" fmla="*/ 965200 h 1772920"/>
                <a:gd name="connsiteX14" fmla="*/ 909320 w 939800"/>
                <a:gd name="connsiteY14" fmla="*/ 1010920 h 1772920"/>
                <a:gd name="connsiteX15" fmla="*/ 939800 w 939800"/>
                <a:gd name="connsiteY15" fmla="*/ 1107440 h 1772920"/>
                <a:gd name="connsiteX16" fmla="*/ 853440 w 939800"/>
                <a:gd name="connsiteY16" fmla="*/ 1330960 h 1772920"/>
                <a:gd name="connsiteX17" fmla="*/ 802640 w 939800"/>
                <a:gd name="connsiteY17" fmla="*/ 1366520 h 1772920"/>
                <a:gd name="connsiteX18" fmla="*/ 635000 w 939800"/>
                <a:gd name="connsiteY18" fmla="*/ 1315720 h 1772920"/>
                <a:gd name="connsiteX19" fmla="*/ 508000 w 939800"/>
                <a:gd name="connsiteY19" fmla="*/ 1447800 h 1772920"/>
                <a:gd name="connsiteX20" fmla="*/ 563880 w 939800"/>
                <a:gd name="connsiteY20" fmla="*/ 1610360 h 1772920"/>
                <a:gd name="connsiteX21" fmla="*/ 487680 w 939800"/>
                <a:gd name="connsiteY21" fmla="*/ 1696720 h 1772920"/>
                <a:gd name="connsiteX22" fmla="*/ 299720 w 939800"/>
                <a:gd name="connsiteY22" fmla="*/ 1772920 h 1772920"/>
                <a:gd name="connsiteX23" fmla="*/ 203200 w 939800"/>
                <a:gd name="connsiteY23" fmla="*/ 1696720 h 1772920"/>
                <a:gd name="connsiteX24" fmla="*/ 172720 w 939800"/>
                <a:gd name="connsiteY24" fmla="*/ 1590040 h 1772920"/>
                <a:gd name="connsiteX25" fmla="*/ 0 w 939800"/>
                <a:gd name="connsiteY25" fmla="*/ 1615440 h 1772920"/>
                <a:gd name="connsiteX26" fmla="*/ 25400 w 939800"/>
                <a:gd name="connsiteY26" fmla="*/ 193040 h 1772920"/>
                <a:gd name="connsiteX27" fmla="*/ 121920 w 939800"/>
                <a:gd name="connsiteY27" fmla="*/ 177800 h 1772920"/>
                <a:gd name="connsiteX28" fmla="*/ 152400 w 939800"/>
                <a:gd name="connsiteY28" fmla="*/ 71120 h 1772920"/>
                <a:gd name="connsiteX29" fmla="*/ 177800 w 939800"/>
                <a:gd name="connsiteY29" fmla="*/ 0 h 1772920"/>
                <a:gd name="connsiteX30" fmla="*/ 228600 w 939800"/>
                <a:gd name="connsiteY30" fmla="*/ 10160 h 1772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39800" h="1772920">
                  <a:moveTo>
                    <a:pt x="228600" y="10160"/>
                  </a:moveTo>
                  <a:lnTo>
                    <a:pt x="482600" y="101600"/>
                  </a:lnTo>
                  <a:lnTo>
                    <a:pt x="513080" y="152400"/>
                  </a:lnTo>
                  <a:lnTo>
                    <a:pt x="447040" y="314960"/>
                  </a:lnTo>
                  <a:lnTo>
                    <a:pt x="558800" y="416560"/>
                  </a:lnTo>
                  <a:lnTo>
                    <a:pt x="604520" y="441960"/>
                  </a:lnTo>
                  <a:lnTo>
                    <a:pt x="741680" y="375920"/>
                  </a:lnTo>
                  <a:lnTo>
                    <a:pt x="802640" y="396240"/>
                  </a:lnTo>
                  <a:lnTo>
                    <a:pt x="878840" y="518160"/>
                  </a:lnTo>
                  <a:lnTo>
                    <a:pt x="919480" y="675640"/>
                  </a:lnTo>
                  <a:lnTo>
                    <a:pt x="787400" y="762000"/>
                  </a:lnTo>
                  <a:lnTo>
                    <a:pt x="751840" y="787400"/>
                  </a:lnTo>
                  <a:lnTo>
                    <a:pt x="762000" y="924560"/>
                  </a:lnTo>
                  <a:lnTo>
                    <a:pt x="756920" y="965200"/>
                  </a:lnTo>
                  <a:lnTo>
                    <a:pt x="909320" y="1010920"/>
                  </a:lnTo>
                  <a:lnTo>
                    <a:pt x="939800" y="1107440"/>
                  </a:lnTo>
                  <a:lnTo>
                    <a:pt x="853440" y="1330960"/>
                  </a:lnTo>
                  <a:lnTo>
                    <a:pt x="802640" y="1366520"/>
                  </a:lnTo>
                  <a:lnTo>
                    <a:pt x="635000" y="1315720"/>
                  </a:lnTo>
                  <a:lnTo>
                    <a:pt x="508000" y="1447800"/>
                  </a:lnTo>
                  <a:lnTo>
                    <a:pt x="563880" y="1610360"/>
                  </a:lnTo>
                  <a:lnTo>
                    <a:pt x="487680" y="1696720"/>
                  </a:lnTo>
                  <a:lnTo>
                    <a:pt x="299720" y="1772920"/>
                  </a:lnTo>
                  <a:lnTo>
                    <a:pt x="203200" y="1696720"/>
                  </a:lnTo>
                  <a:lnTo>
                    <a:pt x="172720" y="1590040"/>
                  </a:lnTo>
                  <a:lnTo>
                    <a:pt x="0" y="1615440"/>
                  </a:lnTo>
                  <a:lnTo>
                    <a:pt x="25400" y="193040"/>
                  </a:lnTo>
                  <a:lnTo>
                    <a:pt x="121920" y="177800"/>
                  </a:lnTo>
                  <a:lnTo>
                    <a:pt x="152400" y="71120"/>
                  </a:lnTo>
                  <a:lnTo>
                    <a:pt x="177800" y="0"/>
                  </a:lnTo>
                  <a:lnTo>
                    <a:pt x="228600" y="1016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8F1E01F5-CDCF-4610-990E-A8CD60ADFB2D}"/>
                </a:ext>
              </a:extLst>
            </p:cNvPr>
            <p:cNvSpPr/>
            <p:nvPr userDrawn="1"/>
          </p:nvSpPr>
          <p:spPr>
            <a:xfrm>
              <a:off x="-577420" y="2364030"/>
              <a:ext cx="756932" cy="737318"/>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9F00A568-C945-4D2F-979A-907D70DB30B2}"/>
                </a:ext>
              </a:extLst>
            </p:cNvPr>
            <p:cNvSpPr/>
            <p:nvPr userDrawn="1"/>
          </p:nvSpPr>
          <p:spPr>
            <a:xfrm>
              <a:off x="482600" y="3098800"/>
              <a:ext cx="1498600" cy="1508760"/>
            </a:xfrm>
            <a:custGeom>
              <a:avLst/>
              <a:gdLst>
                <a:gd name="connsiteX0" fmla="*/ 325120 w 1498600"/>
                <a:gd name="connsiteY0" fmla="*/ 127000 h 1508760"/>
                <a:gd name="connsiteX1" fmla="*/ 548640 w 1498600"/>
                <a:gd name="connsiteY1" fmla="*/ 10160 h 1508760"/>
                <a:gd name="connsiteX2" fmla="*/ 655320 w 1498600"/>
                <a:gd name="connsiteY2" fmla="*/ 162560 h 1508760"/>
                <a:gd name="connsiteX3" fmla="*/ 782320 w 1498600"/>
                <a:gd name="connsiteY3" fmla="*/ 152400 h 1508760"/>
                <a:gd name="connsiteX4" fmla="*/ 843280 w 1498600"/>
                <a:gd name="connsiteY4" fmla="*/ 106680 h 1508760"/>
                <a:gd name="connsiteX5" fmla="*/ 889000 w 1498600"/>
                <a:gd name="connsiteY5" fmla="*/ 0 h 1508760"/>
                <a:gd name="connsiteX6" fmla="*/ 1132840 w 1498600"/>
                <a:gd name="connsiteY6" fmla="*/ 91440 h 1508760"/>
                <a:gd name="connsiteX7" fmla="*/ 1097280 w 1498600"/>
                <a:gd name="connsiteY7" fmla="*/ 264160 h 1508760"/>
                <a:gd name="connsiteX8" fmla="*/ 1209040 w 1498600"/>
                <a:gd name="connsiteY8" fmla="*/ 355600 h 1508760"/>
                <a:gd name="connsiteX9" fmla="*/ 1361440 w 1498600"/>
                <a:gd name="connsiteY9" fmla="*/ 304800 h 1508760"/>
                <a:gd name="connsiteX10" fmla="*/ 1493520 w 1498600"/>
                <a:gd name="connsiteY10" fmla="*/ 543560 h 1508760"/>
                <a:gd name="connsiteX11" fmla="*/ 1346200 w 1498600"/>
                <a:gd name="connsiteY11" fmla="*/ 645160 h 1508760"/>
                <a:gd name="connsiteX12" fmla="*/ 1351280 w 1498600"/>
                <a:gd name="connsiteY12" fmla="*/ 802640 h 1508760"/>
                <a:gd name="connsiteX13" fmla="*/ 1498600 w 1498600"/>
                <a:gd name="connsiteY13" fmla="*/ 868680 h 1508760"/>
                <a:gd name="connsiteX14" fmla="*/ 1447800 w 1498600"/>
                <a:gd name="connsiteY14" fmla="*/ 1046480 h 1508760"/>
                <a:gd name="connsiteX15" fmla="*/ 1402080 w 1498600"/>
                <a:gd name="connsiteY15" fmla="*/ 1132840 h 1508760"/>
                <a:gd name="connsiteX16" fmla="*/ 1249680 w 1498600"/>
                <a:gd name="connsiteY16" fmla="*/ 1102360 h 1508760"/>
                <a:gd name="connsiteX17" fmla="*/ 1158240 w 1498600"/>
                <a:gd name="connsiteY17" fmla="*/ 1198880 h 1508760"/>
                <a:gd name="connsiteX18" fmla="*/ 1209040 w 1498600"/>
                <a:gd name="connsiteY18" fmla="*/ 1346200 h 1508760"/>
                <a:gd name="connsiteX19" fmla="*/ 1143000 w 1498600"/>
                <a:gd name="connsiteY19" fmla="*/ 1422400 h 1508760"/>
                <a:gd name="connsiteX20" fmla="*/ 1016000 w 1498600"/>
                <a:gd name="connsiteY20" fmla="*/ 1488440 h 1508760"/>
                <a:gd name="connsiteX21" fmla="*/ 944880 w 1498600"/>
                <a:gd name="connsiteY21" fmla="*/ 1483360 h 1508760"/>
                <a:gd name="connsiteX22" fmla="*/ 853440 w 1498600"/>
                <a:gd name="connsiteY22" fmla="*/ 1336040 h 1508760"/>
                <a:gd name="connsiteX23" fmla="*/ 711200 w 1498600"/>
                <a:gd name="connsiteY23" fmla="*/ 1346200 h 1508760"/>
                <a:gd name="connsiteX24" fmla="*/ 660400 w 1498600"/>
                <a:gd name="connsiteY24" fmla="*/ 1457960 h 1508760"/>
                <a:gd name="connsiteX25" fmla="*/ 614680 w 1498600"/>
                <a:gd name="connsiteY25" fmla="*/ 1508760 h 1508760"/>
                <a:gd name="connsiteX26" fmla="*/ 375920 w 1498600"/>
                <a:gd name="connsiteY26" fmla="*/ 1412240 h 1508760"/>
                <a:gd name="connsiteX27" fmla="*/ 406400 w 1498600"/>
                <a:gd name="connsiteY27" fmla="*/ 1234440 h 1508760"/>
                <a:gd name="connsiteX28" fmla="*/ 309880 w 1498600"/>
                <a:gd name="connsiteY28" fmla="*/ 1148080 h 1508760"/>
                <a:gd name="connsiteX29" fmla="*/ 177800 w 1498600"/>
                <a:gd name="connsiteY29" fmla="*/ 1193800 h 1508760"/>
                <a:gd name="connsiteX30" fmla="*/ 91440 w 1498600"/>
                <a:gd name="connsiteY30" fmla="*/ 1143000 h 1508760"/>
                <a:gd name="connsiteX31" fmla="*/ 20320 w 1498600"/>
                <a:gd name="connsiteY31" fmla="*/ 944880 h 1508760"/>
                <a:gd name="connsiteX32" fmla="*/ 172720 w 1498600"/>
                <a:gd name="connsiteY32" fmla="*/ 853440 h 1508760"/>
                <a:gd name="connsiteX33" fmla="*/ 172720 w 1498600"/>
                <a:gd name="connsiteY33" fmla="*/ 690880 h 1508760"/>
                <a:gd name="connsiteX34" fmla="*/ 0 w 1498600"/>
                <a:gd name="connsiteY34" fmla="*/ 640080 h 1508760"/>
                <a:gd name="connsiteX35" fmla="*/ 50800 w 1498600"/>
                <a:gd name="connsiteY35" fmla="*/ 467360 h 1508760"/>
                <a:gd name="connsiteX36" fmla="*/ 127000 w 1498600"/>
                <a:gd name="connsiteY36" fmla="*/ 360680 h 1508760"/>
                <a:gd name="connsiteX37" fmla="*/ 279400 w 1498600"/>
                <a:gd name="connsiteY37" fmla="*/ 406400 h 1508760"/>
                <a:gd name="connsiteX38" fmla="*/ 381000 w 1498600"/>
                <a:gd name="connsiteY38" fmla="*/ 284480 h 1508760"/>
                <a:gd name="connsiteX39" fmla="*/ 325120 w 1498600"/>
                <a:gd name="connsiteY39" fmla="*/ 127000 h 1508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98600" h="1508760">
                  <a:moveTo>
                    <a:pt x="325120" y="127000"/>
                  </a:moveTo>
                  <a:lnTo>
                    <a:pt x="548640" y="10160"/>
                  </a:lnTo>
                  <a:lnTo>
                    <a:pt x="655320" y="162560"/>
                  </a:lnTo>
                  <a:lnTo>
                    <a:pt x="782320" y="152400"/>
                  </a:lnTo>
                  <a:lnTo>
                    <a:pt x="843280" y="106680"/>
                  </a:lnTo>
                  <a:lnTo>
                    <a:pt x="889000" y="0"/>
                  </a:lnTo>
                  <a:lnTo>
                    <a:pt x="1132840" y="91440"/>
                  </a:lnTo>
                  <a:lnTo>
                    <a:pt x="1097280" y="264160"/>
                  </a:lnTo>
                  <a:lnTo>
                    <a:pt x="1209040" y="355600"/>
                  </a:lnTo>
                  <a:lnTo>
                    <a:pt x="1361440" y="304800"/>
                  </a:lnTo>
                  <a:lnTo>
                    <a:pt x="1493520" y="543560"/>
                  </a:lnTo>
                  <a:lnTo>
                    <a:pt x="1346200" y="645160"/>
                  </a:lnTo>
                  <a:lnTo>
                    <a:pt x="1351280" y="802640"/>
                  </a:lnTo>
                  <a:lnTo>
                    <a:pt x="1498600" y="868680"/>
                  </a:lnTo>
                  <a:lnTo>
                    <a:pt x="1447800" y="1046480"/>
                  </a:lnTo>
                  <a:lnTo>
                    <a:pt x="1402080" y="1132840"/>
                  </a:lnTo>
                  <a:lnTo>
                    <a:pt x="1249680" y="1102360"/>
                  </a:lnTo>
                  <a:lnTo>
                    <a:pt x="1158240" y="1198880"/>
                  </a:lnTo>
                  <a:lnTo>
                    <a:pt x="1209040" y="1346200"/>
                  </a:lnTo>
                  <a:lnTo>
                    <a:pt x="1143000" y="1422400"/>
                  </a:lnTo>
                  <a:lnTo>
                    <a:pt x="1016000" y="1488440"/>
                  </a:lnTo>
                  <a:lnTo>
                    <a:pt x="944880" y="1483360"/>
                  </a:lnTo>
                  <a:lnTo>
                    <a:pt x="853440" y="1336040"/>
                  </a:lnTo>
                  <a:lnTo>
                    <a:pt x="711200" y="1346200"/>
                  </a:lnTo>
                  <a:lnTo>
                    <a:pt x="660400" y="1457960"/>
                  </a:lnTo>
                  <a:lnTo>
                    <a:pt x="614680" y="1508760"/>
                  </a:lnTo>
                  <a:lnTo>
                    <a:pt x="375920" y="1412240"/>
                  </a:lnTo>
                  <a:lnTo>
                    <a:pt x="406400" y="1234440"/>
                  </a:lnTo>
                  <a:lnTo>
                    <a:pt x="309880" y="1148080"/>
                  </a:lnTo>
                  <a:lnTo>
                    <a:pt x="177800" y="1193800"/>
                  </a:lnTo>
                  <a:lnTo>
                    <a:pt x="91440" y="1143000"/>
                  </a:lnTo>
                  <a:lnTo>
                    <a:pt x="20320" y="944880"/>
                  </a:lnTo>
                  <a:lnTo>
                    <a:pt x="172720" y="853440"/>
                  </a:lnTo>
                  <a:lnTo>
                    <a:pt x="172720" y="690880"/>
                  </a:lnTo>
                  <a:lnTo>
                    <a:pt x="0" y="640080"/>
                  </a:lnTo>
                  <a:lnTo>
                    <a:pt x="50800" y="467360"/>
                  </a:lnTo>
                  <a:lnTo>
                    <a:pt x="127000" y="360680"/>
                  </a:lnTo>
                  <a:lnTo>
                    <a:pt x="279400" y="406400"/>
                  </a:lnTo>
                  <a:lnTo>
                    <a:pt x="381000" y="284480"/>
                  </a:lnTo>
                  <a:lnTo>
                    <a:pt x="325120" y="127000"/>
                  </a:lnTo>
                  <a:close/>
                </a:path>
              </a:pathLst>
            </a:cu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8EFED6D7-804D-4585-AA35-F837EF4A7146}"/>
                </a:ext>
              </a:extLst>
            </p:cNvPr>
            <p:cNvSpPr/>
            <p:nvPr userDrawn="1"/>
          </p:nvSpPr>
          <p:spPr>
            <a:xfrm>
              <a:off x="935952" y="3553219"/>
              <a:ext cx="611712" cy="595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C4213004-B02D-4B66-974B-D08A1460F07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0346449">
              <a:off x="-1452814" y="-339274"/>
              <a:ext cx="5472608" cy="5472608"/>
            </a:xfrm>
            <a:prstGeom prst="rect">
              <a:avLst/>
            </a:prstGeom>
          </p:spPr>
        </p:pic>
        <p:sp>
          <p:nvSpPr>
            <p:cNvPr id="18" name="Rectangle 17">
              <a:extLst>
                <a:ext uri="{FF2B5EF4-FFF2-40B4-BE49-F238E27FC236}">
                  <a16:creationId xmlns:a16="http://schemas.microsoft.com/office/drawing/2014/main" id="{B8C07E03-DC79-4459-B3BC-4ABA06B38F71}"/>
                </a:ext>
              </a:extLst>
            </p:cNvPr>
            <p:cNvSpPr/>
            <p:nvPr userDrawn="1"/>
          </p:nvSpPr>
          <p:spPr>
            <a:xfrm>
              <a:off x="1283490" y="887917"/>
              <a:ext cx="1584176" cy="1509113"/>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26">
              <a:extLst>
                <a:ext uri="{FF2B5EF4-FFF2-40B4-BE49-F238E27FC236}">
                  <a16:creationId xmlns:a16="http://schemas.microsoft.com/office/drawing/2014/main" id="{C980503E-F827-4529-8663-36320244715F}"/>
                </a:ext>
              </a:extLst>
            </p:cNvPr>
            <p:cNvSpPr/>
            <p:nvPr userDrawn="1"/>
          </p:nvSpPr>
          <p:spPr>
            <a:xfrm>
              <a:off x="1115616" y="1065183"/>
              <a:ext cx="1764726" cy="1220098"/>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 Placeholder 9">
            <a:extLst>
              <a:ext uri="{FF2B5EF4-FFF2-40B4-BE49-F238E27FC236}">
                <a16:creationId xmlns:a16="http://schemas.microsoft.com/office/drawing/2014/main" id="{878D67EF-EC46-4733-A9EB-EF28BACA6B5A}"/>
              </a:ext>
            </a:extLst>
          </p:cNvPr>
          <p:cNvSpPr>
            <a:spLocks noGrp="1"/>
          </p:cNvSpPr>
          <p:nvPr>
            <p:ph type="body" sz="quarter" idx="10" hasCustomPrompt="1"/>
          </p:nvPr>
        </p:nvSpPr>
        <p:spPr>
          <a:xfrm>
            <a:off x="3923928" y="1171201"/>
            <a:ext cx="4968875" cy="1008062"/>
          </a:xfrm>
          <a:prstGeom prst="rect">
            <a:avLst/>
          </a:prstGeom>
        </p:spPr>
        <p:txBody>
          <a:bodyPr anchor="ctr"/>
          <a:lstStyle>
            <a:lvl1pPr marL="0" indent="0" algn="l">
              <a:buNone/>
              <a:defRPr b="1">
                <a:solidFill>
                  <a:schemeClr val="bg1"/>
                </a:solidFill>
                <a:latin typeface="Arial" panose="020B0604020202020204" pitchFamily="34" charset="0"/>
                <a:cs typeface="Arial" panose="020B0604020202020204" pitchFamily="34" charset="0"/>
              </a:defRPr>
            </a:lvl1pPr>
          </a:lstStyle>
          <a:p>
            <a:pPr lvl="0"/>
            <a:r>
              <a:rPr lang="en-US" dirty="0"/>
              <a:t>Click to edit master</a:t>
            </a:r>
          </a:p>
        </p:txBody>
      </p:sp>
      <p:sp>
        <p:nvSpPr>
          <p:cNvPr id="41" name="Title 1">
            <a:extLst>
              <a:ext uri="{FF2B5EF4-FFF2-40B4-BE49-F238E27FC236}">
                <a16:creationId xmlns:a16="http://schemas.microsoft.com/office/drawing/2014/main" id="{838B283D-6182-4711-8A94-925FCF2F439F}"/>
              </a:ext>
            </a:extLst>
          </p:cNvPr>
          <p:cNvSpPr>
            <a:spLocks noGrp="1"/>
          </p:cNvSpPr>
          <p:nvPr userDrawn="1">
            <p:ph type="title" hasCustomPrompt="1"/>
          </p:nvPr>
        </p:nvSpPr>
        <p:spPr>
          <a:xfrm>
            <a:off x="2016224" y="4437112"/>
            <a:ext cx="7127776" cy="1143000"/>
          </a:xfrm>
          <a:prstGeom prst="rect">
            <a:avLst/>
          </a:prstGeom>
        </p:spPr>
        <p:txBody>
          <a:bodyPr anchor="t"/>
          <a:lstStyle>
            <a:lvl1pPr algn="l">
              <a:defRPr sz="3200" b="0">
                <a:solidFill>
                  <a:srgbClr val="A74A9C"/>
                </a:solidFill>
                <a:latin typeface="Arial" panose="020B0604020202020204" pitchFamily="34" charset="0"/>
                <a:cs typeface="Arial" panose="020B0604020202020204" pitchFamily="34" charset="0"/>
              </a:defRPr>
            </a:lvl1pPr>
          </a:lstStyle>
          <a:p>
            <a:r>
              <a:rPr lang="en-US" dirty="0"/>
              <a:t>CLICK TO EDIT</a:t>
            </a:r>
          </a:p>
        </p:txBody>
      </p:sp>
      <p:sp>
        <p:nvSpPr>
          <p:cNvPr id="29" name="TextBox 28">
            <a:extLst>
              <a:ext uri="{FF2B5EF4-FFF2-40B4-BE49-F238E27FC236}">
                <a16:creationId xmlns:a16="http://schemas.microsoft.com/office/drawing/2014/main" id="{2575398F-4B12-4845-A825-32F30B2253FC}"/>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3535151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ontent Styl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1765900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A8EA8E-4483-4369-823B-F7C406F2CA16}" type="datetimeFigureOut">
              <a:rPr lang="en-US" smtClean="0"/>
              <a:t>7/20/2017</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4C829B-1CE3-4889-9245-0B8E931FA47A}" type="slidenum">
              <a:rPr lang="en-US" smtClean="0"/>
              <a:t>‹#›</a:t>
            </a:fld>
            <a:endParaRPr lang="en-US" dirty="0"/>
          </a:p>
        </p:txBody>
      </p:sp>
    </p:spTree>
    <p:extLst>
      <p:ext uri="{BB962C8B-B14F-4D97-AF65-F5344CB8AC3E}">
        <p14:creationId xmlns:p14="http://schemas.microsoft.com/office/powerpoint/2010/main" val="2400622243"/>
      </p:ext>
    </p:extLst>
  </p:cSld>
  <p:clrMap bg1="lt1" tx1="dk1" bg2="lt2" tx2="dk2" accent1="accent1" accent2="accent2" accent3="accent3" accent4="accent4" accent5="accent5" accent6="accent6" hlink="hlink" folHlink="folHlink"/>
  <p:sldLayoutIdLst>
    <p:sldLayoutId id="2147483650" r:id="rId1"/>
    <p:sldLayoutId id="2147483660" r:id="rId2"/>
    <p:sldLayoutId id="2147483661"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1.xml"/></Relationships>
</file>

<file path=ppt/slides/_rels/slide10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10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1.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1.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1.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2.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2.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1.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2.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0.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16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7.xml"/><Relationship Id="rId1" Type="http://schemas.openxmlformats.org/officeDocument/2006/relationships/slideLayout" Target="../slideLayouts/slideLayout4.xml"/><Relationship Id="rId4" Type="http://schemas.openxmlformats.org/officeDocument/2006/relationships/image" Target="../media/image10.sv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8.xml"/><Relationship Id="rId1" Type="http://schemas.openxmlformats.org/officeDocument/2006/relationships/slideLayout" Target="../slideLayouts/slideLayout4.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2.svg"/></Relationships>
</file>

<file path=ppt/slides/_rels/slide17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9.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7.png"/><Relationship Id="rId3" Type="http://schemas.openxmlformats.org/officeDocument/2006/relationships/image" Target="../media/image7.jpe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sv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12.sv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1.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normAutofit lnSpcReduction="10000"/>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0152795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C1DF5-72CF-4BFA-9984-4FB6E565DC8F}"/>
              </a:ext>
            </a:extLst>
          </p:cNvPr>
          <p:cNvSpPr>
            <a:spLocks noGrp="1"/>
          </p:cNvSpPr>
          <p:nvPr>
            <p:ph type="title"/>
          </p:nvPr>
        </p:nvSpPr>
        <p:spPr/>
        <p:txBody>
          <a:bodyPr/>
          <a:lstStyle/>
          <a:p>
            <a:endParaRPr lang="en-US"/>
          </a:p>
        </p:txBody>
      </p:sp>
      <p:sp>
        <p:nvSpPr>
          <p:cNvPr id="5" name="Text Placeholder 4">
            <a:extLst>
              <a:ext uri="{FF2B5EF4-FFF2-40B4-BE49-F238E27FC236}">
                <a16:creationId xmlns:a16="http://schemas.microsoft.com/office/drawing/2014/main" id="{AF504A62-EC39-4A45-859F-10DC816989CF}"/>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74045006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1200"/>
              </a:spcBef>
              <a:spcAft>
                <a:spcPts val="1000"/>
              </a:spcAft>
              <a:buFont typeface="+mj-lt"/>
              <a:buAutoNum type="arabicPeriod"/>
              <a:tabLst>
                <a:tab pos="1085850" algn="l"/>
              </a:tabLst>
            </a:pPr>
            <a:r>
              <a:rPr lang="en-US" dirty="0">
                <a:ea typeface="Times New Roman"/>
                <a:cs typeface="Times New Roman"/>
              </a:rPr>
              <a:t> What is the definition of the work breakdown structure?</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A</a:t>
            </a:r>
            <a:r>
              <a:rPr lang="en-US" dirty="0">
                <a:solidFill>
                  <a:srgbClr val="FF0000"/>
                </a:solidFill>
                <a:highlight>
                  <a:srgbClr val="FFFFFF"/>
                </a:highlight>
                <a:ea typeface="Calibri"/>
                <a:cs typeface="Calibri"/>
              </a:rPr>
              <a:t> graphical breakdown of all the work to be done in the project.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Team or project-based organizations.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a:t>
            </a:r>
            <a:r>
              <a:rPr lang="en-US" dirty="0">
                <a:solidFill>
                  <a:srgbClr val="222222"/>
                </a:solidFill>
                <a:highlight>
                  <a:srgbClr val="FFFFFF"/>
                </a:highlight>
                <a:ea typeface="Times New Roman"/>
                <a:cs typeface="Times New Roman"/>
              </a:rPr>
              <a:t> ability to use one's time effectively or productively, especially at work.</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252525"/>
                </a:solidFill>
                <a:highlight>
                  <a:srgbClr val="FFFFFF"/>
                </a:highlight>
                <a:ea typeface="Times New Roman"/>
                <a:cs typeface="Times New Roman"/>
              </a:rPr>
              <a:t>The structure in which people interact in large and small groups.</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2"/>
              <a:tabLst>
                <a:tab pos="1085850" algn="l"/>
              </a:tabLst>
            </a:pPr>
            <a:r>
              <a:rPr lang="en-US" dirty="0">
                <a:ea typeface="Times New Roman"/>
                <a:cs typeface="Times New Roman"/>
              </a:rPr>
              <a:t> What is the first step of the work breakdown structure?</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I</a:t>
            </a:r>
            <a:r>
              <a:rPr lang="en-US" dirty="0">
                <a:solidFill>
                  <a:srgbClr val="FF0000"/>
                </a:solidFill>
                <a:highlight>
                  <a:srgbClr val="FFFFFF"/>
                </a:highlight>
                <a:ea typeface="Calibri"/>
                <a:cs typeface="Calibri"/>
              </a:rPr>
              <a:t>dentify the purpose of the project and write the title at the top.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Review the WBS with the stakeholders and project team to ensure all items are covered.</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Establish the major segments of the work.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Break down the segments of the work into sub-components.</a:t>
            </a:r>
            <a:endParaRPr lang="en-US" dirty="0">
              <a:ea typeface="Times New Roman"/>
              <a:cs typeface="Times New Roman"/>
            </a:endParaRPr>
          </a:p>
        </p:txBody>
      </p:sp>
    </p:spTree>
    <p:extLst>
      <p:ext uri="{BB962C8B-B14F-4D97-AF65-F5344CB8AC3E}">
        <p14:creationId xmlns:p14="http://schemas.microsoft.com/office/powerpoint/2010/main" val="4019723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eriod" startAt="3"/>
              <a:tabLst>
                <a:tab pos="1085850" algn="l"/>
              </a:tabLst>
            </a:pPr>
            <a:r>
              <a:rPr lang="en-US" dirty="0">
                <a:ea typeface="Times New Roman"/>
                <a:cs typeface="Times New Roman"/>
              </a:rPr>
              <a:t> After breaking down the segments of the work into sub-components, what is the next step? </a:t>
            </a:r>
          </a:p>
          <a:p>
            <a:pPr marL="695325" lvl="0">
              <a:lnSpc>
                <a:spcPct val="115000"/>
              </a:lnSpc>
              <a:spcBef>
                <a:spcPts val="0"/>
              </a:spcBef>
              <a:buFont typeface="+mj-lt"/>
              <a:buAutoNum type="alphaLcParenR"/>
            </a:pPr>
            <a:r>
              <a:rPr lang="en-US" dirty="0">
                <a:highlight>
                  <a:srgbClr val="FFFFFF"/>
                </a:highlight>
                <a:ea typeface="Calibri"/>
                <a:cs typeface="Calibri"/>
              </a:rPr>
              <a:t>Review the WBS with the stakeholders and project team to ensure all items are covered.</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Continue </a:t>
            </a:r>
            <a:r>
              <a:rPr lang="en-US" dirty="0">
                <a:solidFill>
                  <a:srgbClr val="FF0000"/>
                </a:solidFill>
                <a:highlight>
                  <a:srgbClr val="FFFFFF"/>
                </a:highlight>
                <a:ea typeface="Calibri"/>
                <a:cs typeface="Calibri"/>
              </a:rPr>
              <a:t>breaking down the work until you reach the level where you will assign and monitor the project work.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Establish the major segments of the work.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a:t>
            </a:r>
            <a:r>
              <a:rPr lang="en-US" dirty="0">
                <a:highlight>
                  <a:srgbClr val="FFFFFF"/>
                </a:highlight>
                <a:ea typeface="Calibri"/>
                <a:cs typeface="Calibri"/>
              </a:rPr>
              <a:t>dentify the purpose of the project and write the title at the top. </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4"/>
              <a:tabLst>
                <a:tab pos="1085850" algn="l"/>
              </a:tabLst>
            </a:pPr>
            <a:r>
              <a:rPr lang="en-US" dirty="0">
                <a:ea typeface="Times New Roman"/>
                <a:cs typeface="Times New Roman"/>
              </a:rPr>
              <a:t> Which of these statements is not true about the schedule?</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schedule is the most important document during the project.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Graphic tools can really help out when building the schedule.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You must keep the schedule </a:t>
            </a:r>
            <a:r>
              <a:rPr lang="en-US" dirty="0">
                <a:highlight>
                  <a:srgbClr val="FFFFFF"/>
                </a:highlight>
                <a:ea typeface="Calibri"/>
                <a:cs typeface="Calibri"/>
              </a:rPr>
              <a:t>up to date to make sure that you will meet your deadlines.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The schedule is the only document that will not grow and change throughout the project.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58270338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eriod" startAt="5"/>
              <a:tabLst>
                <a:tab pos="1085850" algn="l"/>
              </a:tabLst>
            </a:pPr>
            <a:r>
              <a:rPr lang="en-US" dirty="0">
                <a:ea typeface="Times New Roman"/>
                <a:cs typeface="Times New Roman"/>
              </a:rPr>
              <a:t> What might you need in order to build the schedule?</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availability of people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availability of machines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Material resources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All of the above</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6"/>
              <a:tabLst>
                <a:tab pos="1085850" algn="l"/>
              </a:tabLst>
            </a:pPr>
            <a:r>
              <a:rPr lang="en-US" dirty="0">
                <a:ea typeface="Times New Roman"/>
                <a:cs typeface="Times New Roman"/>
              </a:rPr>
              <a:t> Which of these is a helpful tip to make your schedule accurate, available and useful?</a:t>
            </a:r>
          </a:p>
          <a:p>
            <a:pPr marL="695325" lvl="0">
              <a:lnSpc>
                <a:spcPct val="115000"/>
              </a:lnSpc>
              <a:spcBef>
                <a:spcPts val="0"/>
              </a:spcBef>
              <a:buFont typeface="+mj-lt"/>
              <a:buAutoNum type="alphaLcParenR"/>
            </a:pPr>
            <a:r>
              <a:rPr lang="en-US" dirty="0">
                <a:highlight>
                  <a:srgbClr val="FFFFFF"/>
                </a:highlight>
                <a:ea typeface="Calibri"/>
                <a:cs typeface="Calibri"/>
              </a:rPr>
              <a:t>Look for places where resources can perform activities separately</a:t>
            </a:r>
            <a:r>
              <a:rPr lang="en-US" dirty="0">
                <a:highlight>
                  <a:srgbClr val="FFFFFF"/>
                </a:highlight>
                <a:ea typeface="Times New Roman"/>
                <a:cs typeface="Times New Roman"/>
              </a:rPr>
              <a: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Identify milestone </a:t>
            </a:r>
            <a:r>
              <a:rPr lang="en-US" dirty="0">
                <a:highlight>
                  <a:srgbClr val="FFFFFF"/>
                </a:highlight>
                <a:ea typeface="Calibri"/>
                <a:cs typeface="Calibri"/>
              </a:rPr>
              <a:t>points in your project that require resources or time. </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If </a:t>
            </a:r>
            <a:r>
              <a:rPr lang="en-US" dirty="0">
                <a:solidFill>
                  <a:srgbClr val="FF0000"/>
                </a:solidFill>
                <a:highlight>
                  <a:srgbClr val="FFFFFF"/>
                </a:highlight>
                <a:ea typeface="Calibri"/>
                <a:cs typeface="Calibri"/>
              </a:rPr>
              <a:t>you are delivering a business project, try to include deliverables with the milestones.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Make sure to exclude </a:t>
            </a:r>
            <a:r>
              <a:rPr lang="en-US" dirty="0">
                <a:highlight>
                  <a:srgbClr val="FFFFFF"/>
                </a:highlight>
                <a:ea typeface="Calibri"/>
                <a:cs typeface="Calibri"/>
              </a:rPr>
              <a:t>lag and lead time in your tasks.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95857968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eriod" startAt="7"/>
              <a:tabLst>
                <a:tab pos="1085850" algn="l"/>
              </a:tabLst>
            </a:pPr>
            <a:r>
              <a:rPr lang="en-US" dirty="0">
                <a:ea typeface="Times New Roman"/>
                <a:cs typeface="Times New Roman"/>
              </a:rPr>
              <a:t> In team projects, which members of your team should have access to the schedule?</a:t>
            </a:r>
          </a:p>
          <a:p>
            <a:pPr marL="695325" lvl="0">
              <a:lnSpc>
                <a:spcPct val="115000"/>
              </a:lnSpc>
              <a:spcBef>
                <a:spcPts val="0"/>
              </a:spcBef>
              <a:buFont typeface="+mj-lt"/>
              <a:buAutoNum type="alphaLcParenR"/>
            </a:pPr>
            <a:r>
              <a:rPr lang="en-US" dirty="0">
                <a:highlight>
                  <a:srgbClr val="FFFFFF"/>
                </a:highlight>
                <a:ea typeface="Times New Roman"/>
                <a:cs typeface="Times New Roman"/>
              </a:rPr>
              <a:t>Only the project manager</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Your team leads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lower-level employees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Everyone</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8"/>
              <a:tabLst>
                <a:tab pos="1085850" algn="l"/>
              </a:tabLst>
            </a:pPr>
            <a:r>
              <a:rPr lang="en-US" dirty="0">
                <a:ea typeface="Times New Roman"/>
                <a:cs typeface="Times New Roman"/>
              </a:rPr>
              <a:t> What is not a common approach when identifying responses options to risks?</a:t>
            </a:r>
          </a:p>
          <a:p>
            <a:pPr marL="695325" lvl="0">
              <a:lnSpc>
                <a:spcPct val="115000"/>
              </a:lnSpc>
              <a:spcBef>
                <a:spcPts val="0"/>
              </a:spcBef>
              <a:buFont typeface="+mj-lt"/>
              <a:buAutoNum type="alphaLcParenR"/>
            </a:pPr>
            <a:r>
              <a:rPr lang="en-US" dirty="0">
                <a:highlight>
                  <a:srgbClr val="FFFFFF"/>
                </a:highlight>
                <a:ea typeface="Times New Roman"/>
                <a:cs typeface="Times New Roman"/>
              </a:rPr>
              <a:t>Mitigate</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Permit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Transfer</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Accept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27270750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9"/>
              <a:tabLst>
                <a:tab pos="1085850" algn="l"/>
              </a:tabLst>
            </a:pPr>
            <a:r>
              <a:rPr lang="en-US" dirty="0">
                <a:ea typeface="Times New Roman"/>
                <a:cs typeface="Times New Roman"/>
              </a:rPr>
              <a:t> During the project, what should team members and stakeholders be encouraged to do?</a:t>
            </a:r>
          </a:p>
          <a:p>
            <a:pPr marL="695325" lvl="0">
              <a:lnSpc>
                <a:spcPct val="115000"/>
              </a:lnSpc>
              <a:spcBef>
                <a:spcPts val="0"/>
              </a:spcBef>
              <a:buFont typeface="+mj-lt"/>
              <a:buAutoNum type="alphaLcParenR"/>
            </a:pPr>
            <a:r>
              <a:rPr lang="en-US" dirty="0">
                <a:highlight>
                  <a:srgbClr val="FFFFFF"/>
                </a:highlight>
                <a:ea typeface="Times New Roman"/>
                <a:cs typeface="Times New Roman"/>
              </a:rPr>
              <a:t>Transfer the blame for a risk to someone outside the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Update the plan and communicate it to the rest of the team.</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Bring up new risks to the project manager.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Create new risks to test and prepare the team.</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10"/>
              <a:tabLst>
                <a:tab pos="914400" algn="l"/>
                <a:tab pos="1085850" algn="l"/>
              </a:tabLst>
            </a:pPr>
            <a:r>
              <a:rPr lang="en-US" dirty="0">
                <a:ea typeface="Times New Roman"/>
                <a:cs typeface="Times New Roman"/>
              </a:rPr>
              <a:t> Which plan ensures that everyone involved in the project stays up to date, and that information is shared appropriately?</a:t>
            </a:r>
          </a:p>
          <a:p>
            <a:pPr marL="695325" lvl="0">
              <a:lnSpc>
                <a:spcPct val="115000"/>
              </a:lnSpc>
              <a:spcBef>
                <a:spcPts val="0"/>
              </a:spcBef>
              <a:buFont typeface="+mj-lt"/>
              <a:buAutoNum type="alphaLcParenR"/>
            </a:pPr>
            <a:r>
              <a:rPr lang="en-US" dirty="0">
                <a:highlight>
                  <a:srgbClr val="FFFFFF"/>
                </a:highlight>
                <a:ea typeface="Times New Roman"/>
                <a:cs typeface="Times New Roman"/>
              </a:rPr>
              <a:t>Risk management plan</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Communication plan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Project charter</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Schedule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75811955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dirty="0"/>
              <a:t>Module </a:t>
            </a:r>
            <a:r>
              <a:rPr lang="en-US" dirty="0"/>
              <a:t>Eight: Planning Tools</a:t>
            </a:r>
            <a:endParaRPr lang="en-CA" dirty="0"/>
          </a:p>
        </p:txBody>
      </p:sp>
      <p:sp>
        <p:nvSpPr>
          <p:cNvPr id="4" name="Text Placeholder 3"/>
          <p:cNvSpPr>
            <a:spLocks noGrp="1"/>
          </p:cNvSpPr>
          <p:nvPr>
            <p:ph type="body" sz="quarter" idx="10"/>
          </p:nvPr>
        </p:nvSpPr>
        <p:spPr/>
        <p:txBody>
          <a:bodyPr>
            <a:noAutofit/>
          </a:bodyPr>
          <a:lstStyle/>
          <a:p>
            <a:pPr>
              <a:lnSpc>
                <a:spcPct val="115000"/>
              </a:lnSpc>
              <a:spcBef>
                <a:spcPts val="0"/>
              </a:spcBef>
              <a:spcAft>
                <a:spcPts val="1000"/>
              </a:spcAft>
            </a:pPr>
            <a:r>
              <a:rPr lang="en-US" i="1" dirty="0">
                <a:latin typeface="Cambria"/>
                <a:ea typeface="Times New Roman"/>
                <a:cs typeface="Times New Roman"/>
              </a:rPr>
              <a:t>Good fortune is what happens when opportunity meets with planning. </a:t>
            </a:r>
            <a:endParaRPr lang="en-US" i="1" dirty="0">
              <a:ea typeface="Times New Roman"/>
              <a:cs typeface="Times New Roman"/>
            </a:endParaRPr>
          </a:p>
          <a:p>
            <a:pPr algn="ctr">
              <a:lnSpc>
                <a:spcPct val="115000"/>
              </a:lnSpc>
              <a:spcBef>
                <a:spcPts val="0"/>
              </a:spcBef>
              <a:spcAft>
                <a:spcPts val="1000"/>
              </a:spcAft>
            </a:pPr>
            <a:r>
              <a:rPr lang="en-US" b="1" i="1" dirty="0">
                <a:latin typeface="Cambria"/>
                <a:ea typeface="Times New Roman"/>
                <a:cs typeface="Times New Roman"/>
              </a:rPr>
              <a:t>Thomas Edison</a:t>
            </a:r>
            <a:endParaRPr lang="en-US" b="1" i="1" dirty="0">
              <a:ea typeface="Times New Roman"/>
              <a:cs typeface="Times New Roman"/>
            </a:endParaRPr>
          </a:p>
          <a:p>
            <a:endParaRPr lang="en-CA" i="1" dirty="0"/>
          </a:p>
        </p:txBody>
      </p:sp>
      <p:sp>
        <p:nvSpPr>
          <p:cNvPr id="3" name="Content Placeholder 2"/>
          <p:cNvSpPr>
            <a:spLocks noGrp="1"/>
          </p:cNvSpPr>
          <p:nvPr>
            <p:ph type="body" sz="quarter" idx="11"/>
          </p:nvPr>
        </p:nvSpPr>
        <p:spPr/>
        <p:txBody>
          <a:bodyPr>
            <a:normAutofit fontScale="92500" lnSpcReduction="10000"/>
          </a:bodyPr>
          <a:lstStyle/>
          <a:p>
            <a:r>
              <a:rPr lang="en-US" dirty="0"/>
              <a:t>In the last module, we looked at how to build a schedule in table format. This format will work well for small projects. However, for more complex projects, you will need additional tools. This module will explore four of the most popular tools, including graphical methods and Microsoft Project. </a:t>
            </a:r>
          </a:p>
        </p:txBody>
      </p:sp>
    </p:spTree>
    <p:extLst>
      <p:ext uri="{BB962C8B-B14F-4D97-AF65-F5344CB8AC3E}">
        <p14:creationId xmlns:p14="http://schemas.microsoft.com/office/powerpoint/2010/main" val="270584330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83204C0-22BD-47C0-B97F-48E94F1CB9BE}"/>
              </a:ext>
            </a:extLst>
          </p:cNvPr>
          <p:cNvSpPr>
            <a:spLocks noGrp="1"/>
          </p:cNvSpPr>
          <p:nvPr>
            <p:ph sz="quarter" idx="11"/>
          </p:nvPr>
        </p:nvSpPr>
        <p:spPr/>
        <p:txBody>
          <a:bodyPr>
            <a:normAutofit lnSpcReduction="10000"/>
          </a:bodyPr>
          <a:lstStyle/>
          <a:p>
            <a:endParaRPr lang="en-US"/>
          </a:p>
        </p:txBody>
      </p:sp>
      <p:sp>
        <p:nvSpPr>
          <p:cNvPr id="2" name="Title 1"/>
          <p:cNvSpPr>
            <a:spLocks noGrp="1"/>
          </p:cNvSpPr>
          <p:nvPr>
            <p:ph type="title"/>
          </p:nvPr>
        </p:nvSpPr>
        <p:spPr/>
        <p:txBody>
          <a:bodyPr>
            <a:noAutofit/>
          </a:bodyPr>
          <a:lstStyle/>
          <a:p>
            <a:r>
              <a:rPr lang="en-US" dirty="0"/>
              <a:t>The Gantt Chart </a:t>
            </a:r>
            <a:endParaRPr lang="en-CA" dirty="0"/>
          </a:p>
        </p:txBody>
      </p:sp>
      <p:pic>
        <p:nvPicPr>
          <p:cNvPr id="6" name="Picture 5"/>
          <p:cNvPicPr/>
          <p:nvPr/>
        </p:nvPicPr>
        <p:blipFill rotWithShape="1">
          <a:blip r:embed="rId3">
            <a:extLst>
              <a:ext uri="{28A0092B-C50C-407E-A947-70E740481C1C}">
                <a14:useLocalDpi xmlns:a14="http://schemas.microsoft.com/office/drawing/2010/main" val="0"/>
              </a:ext>
            </a:extLst>
          </a:blip>
          <a:srcRect r="27006"/>
          <a:stretch/>
        </p:blipFill>
        <p:spPr bwMode="auto">
          <a:xfrm>
            <a:off x="395536" y="2564904"/>
            <a:ext cx="8352928" cy="2520280"/>
          </a:xfrm>
          <a:prstGeom prst="rect">
            <a:avLst/>
          </a:prstGeom>
          <a:noFill/>
          <a:ln>
            <a:noFill/>
          </a:ln>
        </p:spPr>
      </p:pic>
    </p:spTree>
    <p:extLst>
      <p:ext uri="{BB962C8B-B14F-4D97-AF65-F5344CB8AC3E}">
        <p14:creationId xmlns:p14="http://schemas.microsoft.com/office/powerpoint/2010/main" val="62891659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F585E0-108C-461D-A5A6-E90794AD287D}"/>
              </a:ext>
            </a:extLst>
          </p:cNvPr>
          <p:cNvSpPr>
            <a:spLocks noGrp="1"/>
          </p:cNvSpPr>
          <p:nvPr>
            <p:ph sz="quarter" idx="11"/>
          </p:nvPr>
        </p:nvSpPr>
        <p:spPr/>
        <p:txBody>
          <a:bodyPr>
            <a:normAutofit lnSpcReduction="10000"/>
          </a:bodyPr>
          <a:lstStyle/>
          <a:p>
            <a:endParaRPr lang="en-US"/>
          </a:p>
        </p:txBody>
      </p:sp>
      <p:sp>
        <p:nvSpPr>
          <p:cNvPr id="2" name="Title 1"/>
          <p:cNvSpPr>
            <a:spLocks noGrp="1"/>
          </p:cNvSpPr>
          <p:nvPr>
            <p:ph type="title"/>
          </p:nvPr>
        </p:nvSpPr>
        <p:spPr/>
        <p:txBody>
          <a:bodyPr>
            <a:noAutofit/>
          </a:bodyPr>
          <a:lstStyle/>
          <a:p>
            <a:r>
              <a:rPr lang="en-US" dirty="0"/>
              <a:t>The Network Diagram </a:t>
            </a:r>
            <a:endParaRPr lang="en-CA" dirty="0"/>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35749"/>
          <a:stretch/>
        </p:blipFill>
        <p:spPr bwMode="auto">
          <a:xfrm>
            <a:off x="416197" y="2204864"/>
            <a:ext cx="8311606" cy="3168352"/>
          </a:xfrm>
          <a:prstGeom prst="rect">
            <a:avLst/>
          </a:prstGeom>
          <a:noFill/>
          <a:ln>
            <a:noFill/>
          </a:ln>
        </p:spPr>
      </p:pic>
    </p:spTree>
    <p:extLst>
      <p:ext uri="{BB962C8B-B14F-4D97-AF65-F5344CB8AC3E}">
        <p14:creationId xmlns:p14="http://schemas.microsoft.com/office/powerpoint/2010/main" val="57081265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15">
            <a:extLst>
              <a:ext uri="{FF2B5EF4-FFF2-40B4-BE49-F238E27FC236}">
                <a16:creationId xmlns:a16="http://schemas.microsoft.com/office/drawing/2014/main" id="{3EFF44A9-8230-40D9-AF61-81EBD582D535}"/>
              </a:ext>
            </a:extLst>
          </p:cNvPr>
          <p:cNvSpPr>
            <a:spLocks noGrp="1"/>
          </p:cNvSpPr>
          <p:nvPr>
            <p:ph sz="quarter" idx="11"/>
          </p:nvPr>
        </p:nvSpPr>
        <p:spPr/>
        <p:txBody>
          <a:bodyPr>
            <a:normAutofit lnSpcReduction="10000"/>
          </a:bodyPr>
          <a:lstStyle/>
          <a:p>
            <a:endParaRPr lang="en-US"/>
          </a:p>
        </p:txBody>
      </p:sp>
      <p:sp>
        <p:nvSpPr>
          <p:cNvPr id="2" name="Title 1"/>
          <p:cNvSpPr>
            <a:spLocks noGrp="1"/>
          </p:cNvSpPr>
          <p:nvPr>
            <p:ph type="title"/>
          </p:nvPr>
        </p:nvSpPr>
        <p:spPr/>
        <p:txBody>
          <a:bodyPr>
            <a:noAutofit/>
          </a:bodyPr>
          <a:lstStyle/>
          <a:p>
            <a:r>
              <a:rPr lang="en-US" dirty="0"/>
              <a:t>Using a RACI Chart</a:t>
            </a:r>
          </a:p>
        </p:txBody>
      </p:sp>
      <p:grpSp>
        <p:nvGrpSpPr>
          <p:cNvPr id="3" name="Group 2">
            <a:extLst>
              <a:ext uri="{FF2B5EF4-FFF2-40B4-BE49-F238E27FC236}">
                <a16:creationId xmlns:a16="http://schemas.microsoft.com/office/drawing/2014/main" id="{E3E73870-9072-4A95-950A-D1D1BE2162FC}"/>
              </a:ext>
            </a:extLst>
          </p:cNvPr>
          <p:cNvGrpSpPr/>
          <p:nvPr/>
        </p:nvGrpSpPr>
        <p:grpSpPr>
          <a:xfrm>
            <a:off x="457201" y="1603787"/>
            <a:ext cx="4114799" cy="2757730"/>
            <a:chOff x="457201" y="1603787"/>
            <a:chExt cx="4114799" cy="2757730"/>
          </a:xfrm>
        </p:grpSpPr>
        <p:sp>
          <p:nvSpPr>
            <p:cNvPr id="7" name="Freeform: Shape 6">
              <a:extLst>
                <a:ext uri="{FF2B5EF4-FFF2-40B4-BE49-F238E27FC236}">
                  <a16:creationId xmlns:a16="http://schemas.microsoft.com/office/drawing/2014/main" id="{15744CE8-B227-4BA8-89FF-1829A1500E19}"/>
                </a:ext>
              </a:extLst>
            </p:cNvPr>
            <p:cNvSpPr/>
            <p:nvPr/>
          </p:nvSpPr>
          <p:spPr>
            <a:xfrm>
              <a:off x="457201" y="1603787"/>
              <a:ext cx="1068735" cy="1526765"/>
            </a:xfrm>
            <a:custGeom>
              <a:avLst/>
              <a:gdLst>
                <a:gd name="connsiteX0" fmla="*/ 0 w 1526765"/>
                <a:gd name="connsiteY0" fmla="*/ 0 h 1068735"/>
                <a:gd name="connsiteX1" fmla="*/ 992398 w 1526765"/>
                <a:gd name="connsiteY1" fmla="*/ 0 h 1068735"/>
                <a:gd name="connsiteX2" fmla="*/ 1526765 w 1526765"/>
                <a:gd name="connsiteY2" fmla="*/ 534368 h 1068735"/>
                <a:gd name="connsiteX3" fmla="*/ 992398 w 1526765"/>
                <a:gd name="connsiteY3" fmla="*/ 1068735 h 1068735"/>
                <a:gd name="connsiteX4" fmla="*/ 0 w 1526765"/>
                <a:gd name="connsiteY4" fmla="*/ 1068735 h 1068735"/>
                <a:gd name="connsiteX5" fmla="*/ 534368 w 1526765"/>
                <a:gd name="connsiteY5" fmla="*/ 534368 h 1068735"/>
                <a:gd name="connsiteX6" fmla="*/ 0 w 1526765"/>
                <a:gd name="connsiteY6" fmla="*/ 0 h 1068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26765" h="1068735">
                  <a:moveTo>
                    <a:pt x="1526765" y="0"/>
                  </a:moveTo>
                  <a:lnTo>
                    <a:pt x="1526765" y="694678"/>
                  </a:lnTo>
                  <a:lnTo>
                    <a:pt x="763382" y="1068735"/>
                  </a:lnTo>
                  <a:lnTo>
                    <a:pt x="0" y="694678"/>
                  </a:lnTo>
                  <a:lnTo>
                    <a:pt x="0" y="0"/>
                  </a:lnTo>
                  <a:lnTo>
                    <a:pt x="763382" y="374057"/>
                  </a:lnTo>
                  <a:lnTo>
                    <a:pt x="1526765" y="0"/>
                  </a:lnTo>
                  <a:close/>
                </a:path>
              </a:pathLst>
            </a:cu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34291" tIns="568658" rIns="34289" bIns="568657" numCol="1" spcCol="1270" anchor="ctr" anchorCtr="0">
              <a:noAutofit/>
            </a:bodyPr>
            <a:lstStyle/>
            <a:p>
              <a:pPr marL="0" lvl="0" indent="0" algn="ctr" defTabSz="2400300">
                <a:lnSpc>
                  <a:spcPct val="90000"/>
                </a:lnSpc>
                <a:spcBef>
                  <a:spcPct val="0"/>
                </a:spcBef>
                <a:spcAft>
                  <a:spcPct val="35000"/>
                </a:spcAft>
                <a:buNone/>
              </a:pPr>
              <a:r>
                <a:rPr lang="en-US" sz="5400" kern="1200" dirty="0"/>
                <a:t>R</a:t>
              </a:r>
            </a:p>
          </p:txBody>
        </p:sp>
        <p:sp>
          <p:nvSpPr>
            <p:cNvPr id="8" name="Freeform: Shape 7">
              <a:extLst>
                <a:ext uri="{FF2B5EF4-FFF2-40B4-BE49-F238E27FC236}">
                  <a16:creationId xmlns:a16="http://schemas.microsoft.com/office/drawing/2014/main" id="{7B173B3A-F6B3-43DF-B542-CBECF019B9B8}"/>
                </a:ext>
              </a:extLst>
            </p:cNvPr>
            <p:cNvSpPr/>
            <p:nvPr/>
          </p:nvSpPr>
          <p:spPr>
            <a:xfrm>
              <a:off x="1525935" y="1603788"/>
              <a:ext cx="3046065" cy="992920"/>
            </a:xfrm>
            <a:custGeom>
              <a:avLst/>
              <a:gdLst>
                <a:gd name="connsiteX0" fmla="*/ 165490 w 992919"/>
                <a:gd name="connsiteY0" fmla="*/ 0 h 3046064"/>
                <a:gd name="connsiteX1" fmla="*/ 827429 w 992919"/>
                <a:gd name="connsiteY1" fmla="*/ 0 h 3046064"/>
                <a:gd name="connsiteX2" fmla="*/ 992919 w 992919"/>
                <a:gd name="connsiteY2" fmla="*/ 165490 h 3046064"/>
                <a:gd name="connsiteX3" fmla="*/ 992919 w 992919"/>
                <a:gd name="connsiteY3" fmla="*/ 3046064 h 3046064"/>
                <a:gd name="connsiteX4" fmla="*/ 992919 w 992919"/>
                <a:gd name="connsiteY4" fmla="*/ 3046064 h 3046064"/>
                <a:gd name="connsiteX5" fmla="*/ 0 w 992919"/>
                <a:gd name="connsiteY5" fmla="*/ 3046064 h 3046064"/>
                <a:gd name="connsiteX6" fmla="*/ 0 w 992919"/>
                <a:gd name="connsiteY6" fmla="*/ 3046064 h 3046064"/>
                <a:gd name="connsiteX7" fmla="*/ 0 w 992919"/>
                <a:gd name="connsiteY7" fmla="*/ 165490 h 3046064"/>
                <a:gd name="connsiteX8" fmla="*/ 165490 w 992919"/>
                <a:gd name="connsiteY8" fmla="*/ 0 h 3046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2919" h="3046064">
                  <a:moveTo>
                    <a:pt x="992919" y="507689"/>
                  </a:moveTo>
                  <a:lnTo>
                    <a:pt x="992919" y="2538375"/>
                  </a:lnTo>
                  <a:cubicBezTo>
                    <a:pt x="992919" y="2818764"/>
                    <a:pt x="968767" y="3046062"/>
                    <a:pt x="938974" y="3046062"/>
                  </a:cubicBezTo>
                  <a:lnTo>
                    <a:pt x="0" y="3046062"/>
                  </a:lnTo>
                  <a:lnTo>
                    <a:pt x="0" y="3046062"/>
                  </a:lnTo>
                  <a:lnTo>
                    <a:pt x="0" y="2"/>
                  </a:lnTo>
                  <a:lnTo>
                    <a:pt x="0" y="2"/>
                  </a:lnTo>
                  <a:lnTo>
                    <a:pt x="938974" y="2"/>
                  </a:lnTo>
                  <a:cubicBezTo>
                    <a:pt x="968767" y="2"/>
                    <a:pt x="992919" y="227300"/>
                    <a:pt x="992919" y="507689"/>
                  </a:cubicBez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13361" tIns="67520" rIns="67520" bIns="67521"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t>Responsible for execution</a:t>
              </a:r>
            </a:p>
          </p:txBody>
        </p:sp>
        <p:sp>
          <p:nvSpPr>
            <p:cNvPr id="9" name="Freeform: Shape 8">
              <a:extLst>
                <a:ext uri="{FF2B5EF4-FFF2-40B4-BE49-F238E27FC236}">
                  <a16:creationId xmlns:a16="http://schemas.microsoft.com/office/drawing/2014/main" id="{F72E3230-09EC-4FFB-AD97-24BA81334C36}"/>
                </a:ext>
              </a:extLst>
            </p:cNvPr>
            <p:cNvSpPr/>
            <p:nvPr/>
          </p:nvSpPr>
          <p:spPr>
            <a:xfrm>
              <a:off x="457201" y="2834752"/>
              <a:ext cx="1068735" cy="1526765"/>
            </a:xfrm>
            <a:custGeom>
              <a:avLst/>
              <a:gdLst>
                <a:gd name="connsiteX0" fmla="*/ 0 w 1526765"/>
                <a:gd name="connsiteY0" fmla="*/ 0 h 1068735"/>
                <a:gd name="connsiteX1" fmla="*/ 992398 w 1526765"/>
                <a:gd name="connsiteY1" fmla="*/ 0 h 1068735"/>
                <a:gd name="connsiteX2" fmla="*/ 1526765 w 1526765"/>
                <a:gd name="connsiteY2" fmla="*/ 534368 h 1068735"/>
                <a:gd name="connsiteX3" fmla="*/ 992398 w 1526765"/>
                <a:gd name="connsiteY3" fmla="*/ 1068735 h 1068735"/>
                <a:gd name="connsiteX4" fmla="*/ 0 w 1526765"/>
                <a:gd name="connsiteY4" fmla="*/ 1068735 h 1068735"/>
                <a:gd name="connsiteX5" fmla="*/ 534368 w 1526765"/>
                <a:gd name="connsiteY5" fmla="*/ 534368 h 1068735"/>
                <a:gd name="connsiteX6" fmla="*/ 0 w 1526765"/>
                <a:gd name="connsiteY6" fmla="*/ 0 h 1068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26765" h="1068735">
                  <a:moveTo>
                    <a:pt x="1526765" y="0"/>
                  </a:moveTo>
                  <a:lnTo>
                    <a:pt x="1526765" y="694678"/>
                  </a:lnTo>
                  <a:lnTo>
                    <a:pt x="763382" y="1068735"/>
                  </a:lnTo>
                  <a:lnTo>
                    <a:pt x="0" y="694678"/>
                  </a:lnTo>
                  <a:lnTo>
                    <a:pt x="0" y="0"/>
                  </a:lnTo>
                  <a:lnTo>
                    <a:pt x="763382" y="374057"/>
                  </a:lnTo>
                  <a:lnTo>
                    <a:pt x="1526765" y="0"/>
                  </a:lnTo>
                  <a:close/>
                </a:path>
              </a:pathLst>
            </a:cu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34291" tIns="568658" rIns="34289" bIns="568657" numCol="1" spcCol="1270" anchor="ctr" anchorCtr="0">
              <a:noAutofit/>
            </a:bodyPr>
            <a:lstStyle/>
            <a:p>
              <a:pPr marL="0" lvl="0" indent="0" algn="ctr" defTabSz="2400300">
                <a:lnSpc>
                  <a:spcPct val="90000"/>
                </a:lnSpc>
                <a:spcBef>
                  <a:spcPct val="0"/>
                </a:spcBef>
                <a:spcAft>
                  <a:spcPct val="35000"/>
                </a:spcAft>
                <a:buNone/>
              </a:pPr>
              <a:r>
                <a:rPr lang="en-US" sz="5400" kern="1200" dirty="0"/>
                <a:t>A</a:t>
              </a:r>
            </a:p>
          </p:txBody>
        </p:sp>
        <p:sp>
          <p:nvSpPr>
            <p:cNvPr id="10" name="Freeform: Shape 9">
              <a:extLst>
                <a:ext uri="{FF2B5EF4-FFF2-40B4-BE49-F238E27FC236}">
                  <a16:creationId xmlns:a16="http://schemas.microsoft.com/office/drawing/2014/main" id="{F66A9621-FF72-42ED-9901-B6B3AF21155F}"/>
                </a:ext>
              </a:extLst>
            </p:cNvPr>
            <p:cNvSpPr/>
            <p:nvPr/>
          </p:nvSpPr>
          <p:spPr>
            <a:xfrm>
              <a:off x="1525935" y="2834752"/>
              <a:ext cx="3046065" cy="992398"/>
            </a:xfrm>
            <a:custGeom>
              <a:avLst/>
              <a:gdLst>
                <a:gd name="connsiteX0" fmla="*/ 165403 w 992397"/>
                <a:gd name="connsiteY0" fmla="*/ 0 h 3046064"/>
                <a:gd name="connsiteX1" fmla="*/ 826994 w 992397"/>
                <a:gd name="connsiteY1" fmla="*/ 0 h 3046064"/>
                <a:gd name="connsiteX2" fmla="*/ 992397 w 992397"/>
                <a:gd name="connsiteY2" fmla="*/ 165403 h 3046064"/>
                <a:gd name="connsiteX3" fmla="*/ 992397 w 992397"/>
                <a:gd name="connsiteY3" fmla="*/ 3046064 h 3046064"/>
                <a:gd name="connsiteX4" fmla="*/ 992397 w 992397"/>
                <a:gd name="connsiteY4" fmla="*/ 3046064 h 3046064"/>
                <a:gd name="connsiteX5" fmla="*/ 0 w 992397"/>
                <a:gd name="connsiteY5" fmla="*/ 3046064 h 3046064"/>
                <a:gd name="connsiteX6" fmla="*/ 0 w 992397"/>
                <a:gd name="connsiteY6" fmla="*/ 3046064 h 3046064"/>
                <a:gd name="connsiteX7" fmla="*/ 0 w 992397"/>
                <a:gd name="connsiteY7" fmla="*/ 165403 h 3046064"/>
                <a:gd name="connsiteX8" fmla="*/ 165403 w 992397"/>
                <a:gd name="connsiteY8" fmla="*/ 0 h 3046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2397" h="3046064">
                  <a:moveTo>
                    <a:pt x="992397" y="507689"/>
                  </a:moveTo>
                  <a:lnTo>
                    <a:pt x="992397" y="2538375"/>
                  </a:lnTo>
                  <a:cubicBezTo>
                    <a:pt x="992397" y="2818764"/>
                    <a:pt x="968271" y="3046062"/>
                    <a:pt x="938509" y="3046062"/>
                  </a:cubicBezTo>
                  <a:lnTo>
                    <a:pt x="0" y="3046062"/>
                  </a:lnTo>
                  <a:lnTo>
                    <a:pt x="0" y="3046062"/>
                  </a:lnTo>
                  <a:lnTo>
                    <a:pt x="0" y="2"/>
                  </a:lnTo>
                  <a:lnTo>
                    <a:pt x="0" y="2"/>
                  </a:lnTo>
                  <a:lnTo>
                    <a:pt x="938509" y="2"/>
                  </a:lnTo>
                  <a:cubicBezTo>
                    <a:pt x="968271" y="2"/>
                    <a:pt x="992397" y="227300"/>
                    <a:pt x="992397" y="507689"/>
                  </a:cubicBez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13361" tIns="67496" rIns="67495" bIns="67495"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t>Approver</a:t>
              </a:r>
            </a:p>
          </p:txBody>
        </p:sp>
      </p:grpSp>
      <p:graphicFrame>
        <p:nvGraphicFramePr>
          <p:cNvPr id="5" name="Table 4"/>
          <p:cNvGraphicFramePr>
            <a:graphicFrameLocks noGrp="1"/>
          </p:cNvGraphicFramePr>
          <p:nvPr>
            <p:extLst>
              <p:ext uri="{D42A27DB-BD31-4B8C-83A1-F6EECF244321}">
                <p14:modId xmlns:p14="http://schemas.microsoft.com/office/powerpoint/2010/main" val="3512936398"/>
              </p:ext>
            </p:extLst>
          </p:nvPr>
        </p:nvGraphicFramePr>
        <p:xfrm>
          <a:off x="1403648" y="4365104"/>
          <a:ext cx="6336703" cy="2272220"/>
        </p:xfrm>
        <a:graphic>
          <a:graphicData uri="http://schemas.openxmlformats.org/drawingml/2006/table">
            <a:tbl>
              <a:tblPr firstRow="1" firstCol="1" bandRow="1">
                <a:tableStyleId>{91EBBBCC-DAD2-459C-BE2E-F6DE35CF9A28}</a:tableStyleId>
              </a:tblPr>
              <a:tblGrid>
                <a:gridCol w="3115426">
                  <a:extLst>
                    <a:ext uri="{9D8B030D-6E8A-4147-A177-3AD203B41FA5}">
                      <a16:colId xmlns:a16="http://schemas.microsoft.com/office/drawing/2014/main" val="20000"/>
                    </a:ext>
                  </a:extLst>
                </a:gridCol>
                <a:gridCol w="784269">
                  <a:extLst>
                    <a:ext uri="{9D8B030D-6E8A-4147-A177-3AD203B41FA5}">
                      <a16:colId xmlns:a16="http://schemas.microsoft.com/office/drawing/2014/main" val="20001"/>
                    </a:ext>
                  </a:extLst>
                </a:gridCol>
                <a:gridCol w="814341">
                  <a:extLst>
                    <a:ext uri="{9D8B030D-6E8A-4147-A177-3AD203B41FA5}">
                      <a16:colId xmlns:a16="http://schemas.microsoft.com/office/drawing/2014/main" val="20002"/>
                    </a:ext>
                  </a:extLst>
                </a:gridCol>
                <a:gridCol w="748183">
                  <a:extLst>
                    <a:ext uri="{9D8B030D-6E8A-4147-A177-3AD203B41FA5}">
                      <a16:colId xmlns:a16="http://schemas.microsoft.com/office/drawing/2014/main" val="20003"/>
                    </a:ext>
                  </a:extLst>
                </a:gridCol>
                <a:gridCol w="874484">
                  <a:extLst>
                    <a:ext uri="{9D8B030D-6E8A-4147-A177-3AD203B41FA5}">
                      <a16:colId xmlns:a16="http://schemas.microsoft.com/office/drawing/2014/main" val="20004"/>
                    </a:ext>
                  </a:extLst>
                </a:gridCol>
              </a:tblGrid>
              <a:tr h="733666">
                <a:tc>
                  <a:txBody>
                    <a:bodyPr/>
                    <a:lstStyle/>
                    <a:p>
                      <a:pPr>
                        <a:spcAft>
                          <a:spcPts val="0"/>
                        </a:spcAft>
                      </a:pPr>
                      <a:r>
                        <a:rPr lang="en-US" sz="1800" dirty="0">
                          <a:effectLst/>
                        </a:rPr>
                        <a:t>Example</a:t>
                      </a:r>
                    </a:p>
                    <a:p>
                      <a:pPr>
                        <a:spcAft>
                          <a:spcPts val="0"/>
                        </a:spcAft>
                      </a:pPr>
                      <a:r>
                        <a:rPr lang="en-US" sz="1800" dirty="0">
                          <a:effectLst/>
                        </a:rPr>
                        <a:t> </a:t>
                      </a:r>
                      <a:endParaRPr lang="en-US" sz="1800" dirty="0">
                        <a:effectLst/>
                        <a:latin typeface="Calibri"/>
                      </a:endParaRPr>
                    </a:p>
                  </a:txBody>
                  <a:tcPr marL="68580" marR="68580" marT="0" marB="0"/>
                </a:tc>
                <a:tc>
                  <a:txBody>
                    <a:bodyPr/>
                    <a:lstStyle/>
                    <a:p>
                      <a:pPr marL="0" marR="0">
                        <a:lnSpc>
                          <a:spcPct val="115000"/>
                        </a:lnSpc>
                        <a:spcBef>
                          <a:spcPts val="0"/>
                        </a:spcBef>
                        <a:spcAft>
                          <a:spcPts val="1000"/>
                        </a:spcAft>
                      </a:pPr>
                      <a:r>
                        <a:rPr lang="en-US" sz="2400" dirty="0">
                          <a:effectLst/>
                        </a:rPr>
                        <a:t>Sue</a:t>
                      </a:r>
                      <a:endParaRPr lang="en-US" sz="2400" dirty="0">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US" sz="2400" dirty="0">
                          <a:effectLst/>
                        </a:rPr>
                        <a:t>Bob</a:t>
                      </a:r>
                      <a:endParaRPr lang="en-US" sz="2400" dirty="0">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US" sz="2400" dirty="0">
                          <a:effectLst/>
                        </a:rPr>
                        <a:t>Joe</a:t>
                      </a:r>
                      <a:endParaRPr lang="en-US" sz="2400" dirty="0">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US" sz="2400" dirty="0">
                          <a:effectLst/>
                        </a:rPr>
                        <a:t>Jane</a:t>
                      </a:r>
                      <a:endParaRPr lang="en-US" sz="24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0"/>
                  </a:ext>
                </a:extLst>
              </a:tr>
              <a:tr h="403517">
                <a:tc>
                  <a:txBody>
                    <a:bodyPr/>
                    <a:lstStyle/>
                    <a:p>
                      <a:pPr marL="0" marR="0">
                        <a:spcBef>
                          <a:spcPts val="0"/>
                        </a:spcBef>
                        <a:spcAft>
                          <a:spcPts val="0"/>
                        </a:spcAft>
                      </a:pPr>
                      <a:r>
                        <a:rPr lang="en-US" sz="2400" dirty="0">
                          <a:effectLst/>
                        </a:rPr>
                        <a:t>Build widget plan</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A</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R</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I</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I</a:t>
                      </a:r>
                      <a:endParaRPr lang="en-US" sz="24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1"/>
                  </a:ext>
                </a:extLst>
              </a:tr>
              <a:tr h="403517">
                <a:tc>
                  <a:txBody>
                    <a:bodyPr/>
                    <a:lstStyle/>
                    <a:p>
                      <a:pPr marL="0" marR="0">
                        <a:spcBef>
                          <a:spcPts val="0"/>
                        </a:spcBef>
                        <a:spcAft>
                          <a:spcPts val="0"/>
                        </a:spcAft>
                      </a:pPr>
                      <a:r>
                        <a:rPr lang="en-US" sz="2400" dirty="0">
                          <a:effectLst/>
                        </a:rPr>
                        <a:t>Build widget</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R</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A</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C</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I</a:t>
                      </a:r>
                      <a:endParaRPr lang="en-US" sz="24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2"/>
                  </a:ext>
                </a:extLst>
              </a:tr>
              <a:tr h="403517">
                <a:tc>
                  <a:txBody>
                    <a:bodyPr/>
                    <a:lstStyle/>
                    <a:p>
                      <a:pPr marL="0" marR="0">
                        <a:spcBef>
                          <a:spcPts val="0"/>
                        </a:spcBef>
                        <a:spcAft>
                          <a:spcPts val="0"/>
                        </a:spcAft>
                      </a:pPr>
                      <a:r>
                        <a:rPr lang="en-US" sz="2400" dirty="0">
                          <a:effectLst/>
                        </a:rPr>
                        <a:t>Ship widget to customers</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I</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I</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I</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R</a:t>
                      </a:r>
                      <a:endParaRPr lang="en-US" sz="24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3"/>
                  </a:ext>
                </a:extLst>
              </a:tr>
            </a:tbl>
          </a:graphicData>
        </a:graphic>
      </p:graphicFrame>
      <p:grpSp>
        <p:nvGrpSpPr>
          <p:cNvPr id="11" name="Group 10">
            <a:extLst>
              <a:ext uri="{FF2B5EF4-FFF2-40B4-BE49-F238E27FC236}">
                <a16:creationId xmlns:a16="http://schemas.microsoft.com/office/drawing/2014/main" id="{0CEA3296-12A7-44F2-B3F8-A2DE4F3228A4}"/>
              </a:ext>
            </a:extLst>
          </p:cNvPr>
          <p:cNvGrpSpPr/>
          <p:nvPr/>
        </p:nvGrpSpPr>
        <p:grpSpPr>
          <a:xfrm>
            <a:off x="4716017" y="1560378"/>
            <a:ext cx="4114799" cy="2757730"/>
            <a:chOff x="4716017" y="1560378"/>
            <a:chExt cx="4114799" cy="2757730"/>
          </a:xfrm>
        </p:grpSpPr>
        <p:sp>
          <p:nvSpPr>
            <p:cNvPr id="12" name="Freeform: Shape 11">
              <a:extLst>
                <a:ext uri="{FF2B5EF4-FFF2-40B4-BE49-F238E27FC236}">
                  <a16:creationId xmlns:a16="http://schemas.microsoft.com/office/drawing/2014/main" id="{85451DF4-9255-4185-8C8B-B084E0F6544D}"/>
                </a:ext>
              </a:extLst>
            </p:cNvPr>
            <p:cNvSpPr/>
            <p:nvPr/>
          </p:nvSpPr>
          <p:spPr>
            <a:xfrm>
              <a:off x="4716017" y="1560378"/>
              <a:ext cx="1068735" cy="1526765"/>
            </a:xfrm>
            <a:custGeom>
              <a:avLst/>
              <a:gdLst>
                <a:gd name="connsiteX0" fmla="*/ 0 w 1526765"/>
                <a:gd name="connsiteY0" fmla="*/ 0 h 1068735"/>
                <a:gd name="connsiteX1" fmla="*/ 992398 w 1526765"/>
                <a:gd name="connsiteY1" fmla="*/ 0 h 1068735"/>
                <a:gd name="connsiteX2" fmla="*/ 1526765 w 1526765"/>
                <a:gd name="connsiteY2" fmla="*/ 534368 h 1068735"/>
                <a:gd name="connsiteX3" fmla="*/ 992398 w 1526765"/>
                <a:gd name="connsiteY3" fmla="*/ 1068735 h 1068735"/>
                <a:gd name="connsiteX4" fmla="*/ 0 w 1526765"/>
                <a:gd name="connsiteY4" fmla="*/ 1068735 h 1068735"/>
                <a:gd name="connsiteX5" fmla="*/ 534368 w 1526765"/>
                <a:gd name="connsiteY5" fmla="*/ 534368 h 1068735"/>
                <a:gd name="connsiteX6" fmla="*/ 0 w 1526765"/>
                <a:gd name="connsiteY6" fmla="*/ 0 h 1068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26765" h="1068735">
                  <a:moveTo>
                    <a:pt x="1526765" y="0"/>
                  </a:moveTo>
                  <a:lnTo>
                    <a:pt x="1526765" y="694678"/>
                  </a:lnTo>
                  <a:lnTo>
                    <a:pt x="763382" y="1068735"/>
                  </a:lnTo>
                  <a:lnTo>
                    <a:pt x="0" y="694678"/>
                  </a:lnTo>
                  <a:lnTo>
                    <a:pt x="0" y="0"/>
                  </a:lnTo>
                  <a:lnTo>
                    <a:pt x="763382" y="374057"/>
                  </a:lnTo>
                  <a:lnTo>
                    <a:pt x="1526765" y="0"/>
                  </a:lnTo>
                  <a:close/>
                </a:path>
              </a:pathLst>
            </a:custGeom>
            <a:solidFill>
              <a:schemeClr val="accent4"/>
            </a:solidFill>
            <a:ln>
              <a:solidFill>
                <a:schemeClr val="accent4"/>
              </a:solid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spcFirstLastPara="0" vert="horz" wrap="square" lIns="34291" tIns="568658" rIns="34289" bIns="568657" numCol="1" spcCol="1270" anchor="ctr" anchorCtr="0">
              <a:noAutofit/>
            </a:bodyPr>
            <a:lstStyle/>
            <a:p>
              <a:pPr marL="0" lvl="0" indent="0" algn="ctr" defTabSz="2400300">
                <a:lnSpc>
                  <a:spcPct val="90000"/>
                </a:lnSpc>
                <a:spcBef>
                  <a:spcPct val="0"/>
                </a:spcBef>
                <a:spcAft>
                  <a:spcPct val="35000"/>
                </a:spcAft>
                <a:buNone/>
              </a:pPr>
              <a:r>
                <a:rPr lang="en-US" sz="5400" kern="1200" dirty="0"/>
                <a:t>C</a:t>
              </a:r>
            </a:p>
          </p:txBody>
        </p:sp>
        <p:sp>
          <p:nvSpPr>
            <p:cNvPr id="13" name="Freeform: Shape 12">
              <a:extLst>
                <a:ext uri="{FF2B5EF4-FFF2-40B4-BE49-F238E27FC236}">
                  <a16:creationId xmlns:a16="http://schemas.microsoft.com/office/drawing/2014/main" id="{9749EFDC-80AC-4BA5-B1C0-943D01115385}"/>
                </a:ext>
              </a:extLst>
            </p:cNvPr>
            <p:cNvSpPr/>
            <p:nvPr/>
          </p:nvSpPr>
          <p:spPr>
            <a:xfrm>
              <a:off x="5784751" y="1560379"/>
              <a:ext cx="3046065" cy="992920"/>
            </a:xfrm>
            <a:custGeom>
              <a:avLst/>
              <a:gdLst>
                <a:gd name="connsiteX0" fmla="*/ 165490 w 992919"/>
                <a:gd name="connsiteY0" fmla="*/ 0 h 3046064"/>
                <a:gd name="connsiteX1" fmla="*/ 827429 w 992919"/>
                <a:gd name="connsiteY1" fmla="*/ 0 h 3046064"/>
                <a:gd name="connsiteX2" fmla="*/ 992919 w 992919"/>
                <a:gd name="connsiteY2" fmla="*/ 165490 h 3046064"/>
                <a:gd name="connsiteX3" fmla="*/ 992919 w 992919"/>
                <a:gd name="connsiteY3" fmla="*/ 3046064 h 3046064"/>
                <a:gd name="connsiteX4" fmla="*/ 992919 w 992919"/>
                <a:gd name="connsiteY4" fmla="*/ 3046064 h 3046064"/>
                <a:gd name="connsiteX5" fmla="*/ 0 w 992919"/>
                <a:gd name="connsiteY5" fmla="*/ 3046064 h 3046064"/>
                <a:gd name="connsiteX6" fmla="*/ 0 w 992919"/>
                <a:gd name="connsiteY6" fmla="*/ 3046064 h 3046064"/>
                <a:gd name="connsiteX7" fmla="*/ 0 w 992919"/>
                <a:gd name="connsiteY7" fmla="*/ 165490 h 3046064"/>
                <a:gd name="connsiteX8" fmla="*/ 165490 w 992919"/>
                <a:gd name="connsiteY8" fmla="*/ 0 h 3046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2919" h="3046064">
                  <a:moveTo>
                    <a:pt x="992919" y="507689"/>
                  </a:moveTo>
                  <a:lnTo>
                    <a:pt x="992919" y="2538375"/>
                  </a:lnTo>
                  <a:cubicBezTo>
                    <a:pt x="992919" y="2818764"/>
                    <a:pt x="968767" y="3046062"/>
                    <a:pt x="938974" y="3046062"/>
                  </a:cubicBezTo>
                  <a:lnTo>
                    <a:pt x="0" y="3046062"/>
                  </a:lnTo>
                  <a:lnTo>
                    <a:pt x="0" y="3046062"/>
                  </a:lnTo>
                  <a:lnTo>
                    <a:pt x="0" y="2"/>
                  </a:lnTo>
                  <a:lnTo>
                    <a:pt x="0" y="2"/>
                  </a:lnTo>
                  <a:lnTo>
                    <a:pt x="938974" y="2"/>
                  </a:lnTo>
                  <a:cubicBezTo>
                    <a:pt x="968767" y="2"/>
                    <a:pt x="992919" y="227300"/>
                    <a:pt x="992919" y="507689"/>
                  </a:cubicBezTo>
                  <a:close/>
                </a:path>
              </a:pathLst>
            </a:custGeom>
            <a:ln>
              <a:solidFill>
                <a:schemeClr val="accent4"/>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7585" tIns="68790" rIns="68790" bIns="68791"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Consult</a:t>
              </a:r>
            </a:p>
          </p:txBody>
        </p:sp>
        <p:sp>
          <p:nvSpPr>
            <p:cNvPr id="14" name="Freeform: Shape 13">
              <a:extLst>
                <a:ext uri="{FF2B5EF4-FFF2-40B4-BE49-F238E27FC236}">
                  <a16:creationId xmlns:a16="http://schemas.microsoft.com/office/drawing/2014/main" id="{A042408B-2385-42EC-8AAE-4711A6F7ABC4}"/>
                </a:ext>
              </a:extLst>
            </p:cNvPr>
            <p:cNvSpPr/>
            <p:nvPr/>
          </p:nvSpPr>
          <p:spPr>
            <a:xfrm>
              <a:off x="4716017" y="2791343"/>
              <a:ext cx="1068735" cy="1526765"/>
            </a:xfrm>
            <a:custGeom>
              <a:avLst/>
              <a:gdLst>
                <a:gd name="connsiteX0" fmla="*/ 0 w 1526765"/>
                <a:gd name="connsiteY0" fmla="*/ 0 h 1068735"/>
                <a:gd name="connsiteX1" fmla="*/ 992398 w 1526765"/>
                <a:gd name="connsiteY1" fmla="*/ 0 h 1068735"/>
                <a:gd name="connsiteX2" fmla="*/ 1526765 w 1526765"/>
                <a:gd name="connsiteY2" fmla="*/ 534368 h 1068735"/>
                <a:gd name="connsiteX3" fmla="*/ 992398 w 1526765"/>
                <a:gd name="connsiteY3" fmla="*/ 1068735 h 1068735"/>
                <a:gd name="connsiteX4" fmla="*/ 0 w 1526765"/>
                <a:gd name="connsiteY4" fmla="*/ 1068735 h 1068735"/>
                <a:gd name="connsiteX5" fmla="*/ 534368 w 1526765"/>
                <a:gd name="connsiteY5" fmla="*/ 534368 h 1068735"/>
                <a:gd name="connsiteX6" fmla="*/ 0 w 1526765"/>
                <a:gd name="connsiteY6" fmla="*/ 0 h 1068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26765" h="1068735">
                  <a:moveTo>
                    <a:pt x="1526765" y="0"/>
                  </a:moveTo>
                  <a:lnTo>
                    <a:pt x="1526765" y="694678"/>
                  </a:lnTo>
                  <a:lnTo>
                    <a:pt x="763382" y="1068735"/>
                  </a:lnTo>
                  <a:lnTo>
                    <a:pt x="0" y="694678"/>
                  </a:lnTo>
                  <a:lnTo>
                    <a:pt x="0" y="0"/>
                  </a:lnTo>
                  <a:lnTo>
                    <a:pt x="763382" y="374057"/>
                  </a:lnTo>
                  <a:lnTo>
                    <a:pt x="1526765" y="0"/>
                  </a:lnTo>
                  <a:close/>
                </a:path>
              </a:pathLst>
            </a:custGeom>
            <a:solidFill>
              <a:schemeClr val="accent5"/>
            </a:solidFill>
            <a:ln>
              <a:solidFill>
                <a:schemeClr val="accent5"/>
              </a:solidFill>
            </a:ln>
          </p:spPr>
          <p:style>
            <a:lnRef idx="2">
              <a:scrgbClr r="0" g="0" b="0"/>
            </a:lnRef>
            <a:fillRef idx="1">
              <a:scrgbClr r="0" g="0" b="0"/>
            </a:fillRef>
            <a:effectRef idx="0">
              <a:schemeClr val="accent3">
                <a:hueOff val="0"/>
                <a:satOff val="0"/>
                <a:lumOff val="0"/>
                <a:alphaOff val="0"/>
              </a:schemeClr>
            </a:effectRef>
            <a:fontRef idx="minor">
              <a:schemeClr val="lt1"/>
            </a:fontRef>
          </p:style>
          <p:txBody>
            <a:bodyPr spcFirstLastPara="0" vert="horz" wrap="square" lIns="34291" tIns="568658" rIns="34289" bIns="568657" numCol="1" spcCol="1270" anchor="ctr" anchorCtr="0">
              <a:noAutofit/>
            </a:bodyPr>
            <a:lstStyle/>
            <a:p>
              <a:pPr marL="0" lvl="0" indent="0" algn="ctr" defTabSz="2400300">
                <a:lnSpc>
                  <a:spcPct val="90000"/>
                </a:lnSpc>
                <a:spcBef>
                  <a:spcPct val="0"/>
                </a:spcBef>
                <a:spcAft>
                  <a:spcPct val="35000"/>
                </a:spcAft>
                <a:buNone/>
              </a:pPr>
              <a:r>
                <a:rPr lang="en-US" sz="5400" i="0" kern="1200" dirty="0"/>
                <a:t>I</a:t>
              </a:r>
            </a:p>
          </p:txBody>
        </p:sp>
        <p:sp>
          <p:nvSpPr>
            <p:cNvPr id="15" name="Freeform: Shape 14">
              <a:extLst>
                <a:ext uri="{FF2B5EF4-FFF2-40B4-BE49-F238E27FC236}">
                  <a16:creationId xmlns:a16="http://schemas.microsoft.com/office/drawing/2014/main" id="{96A8AF96-8839-4388-BA9C-2D5B676060E0}"/>
                </a:ext>
              </a:extLst>
            </p:cNvPr>
            <p:cNvSpPr/>
            <p:nvPr/>
          </p:nvSpPr>
          <p:spPr>
            <a:xfrm>
              <a:off x="5784751" y="2791343"/>
              <a:ext cx="3046065" cy="992398"/>
            </a:xfrm>
            <a:custGeom>
              <a:avLst/>
              <a:gdLst>
                <a:gd name="connsiteX0" fmla="*/ 165403 w 992397"/>
                <a:gd name="connsiteY0" fmla="*/ 0 h 3046064"/>
                <a:gd name="connsiteX1" fmla="*/ 826994 w 992397"/>
                <a:gd name="connsiteY1" fmla="*/ 0 h 3046064"/>
                <a:gd name="connsiteX2" fmla="*/ 992397 w 992397"/>
                <a:gd name="connsiteY2" fmla="*/ 165403 h 3046064"/>
                <a:gd name="connsiteX3" fmla="*/ 992397 w 992397"/>
                <a:gd name="connsiteY3" fmla="*/ 3046064 h 3046064"/>
                <a:gd name="connsiteX4" fmla="*/ 992397 w 992397"/>
                <a:gd name="connsiteY4" fmla="*/ 3046064 h 3046064"/>
                <a:gd name="connsiteX5" fmla="*/ 0 w 992397"/>
                <a:gd name="connsiteY5" fmla="*/ 3046064 h 3046064"/>
                <a:gd name="connsiteX6" fmla="*/ 0 w 992397"/>
                <a:gd name="connsiteY6" fmla="*/ 3046064 h 3046064"/>
                <a:gd name="connsiteX7" fmla="*/ 0 w 992397"/>
                <a:gd name="connsiteY7" fmla="*/ 165403 h 3046064"/>
                <a:gd name="connsiteX8" fmla="*/ 165403 w 992397"/>
                <a:gd name="connsiteY8" fmla="*/ 0 h 3046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2397" h="3046064">
                  <a:moveTo>
                    <a:pt x="992397" y="507689"/>
                  </a:moveTo>
                  <a:lnTo>
                    <a:pt x="992397" y="2538375"/>
                  </a:lnTo>
                  <a:cubicBezTo>
                    <a:pt x="992397" y="2818764"/>
                    <a:pt x="968271" y="3046062"/>
                    <a:pt x="938509" y="3046062"/>
                  </a:cubicBezTo>
                  <a:lnTo>
                    <a:pt x="0" y="3046062"/>
                  </a:lnTo>
                  <a:lnTo>
                    <a:pt x="0" y="3046062"/>
                  </a:lnTo>
                  <a:lnTo>
                    <a:pt x="0" y="2"/>
                  </a:lnTo>
                  <a:lnTo>
                    <a:pt x="0" y="2"/>
                  </a:lnTo>
                  <a:lnTo>
                    <a:pt x="938509" y="2"/>
                  </a:lnTo>
                  <a:cubicBezTo>
                    <a:pt x="968271" y="2"/>
                    <a:pt x="992397" y="227300"/>
                    <a:pt x="992397" y="507689"/>
                  </a:cubicBezTo>
                  <a:close/>
                </a:path>
              </a:pathLst>
            </a:custGeom>
            <a:ln>
              <a:solidFill>
                <a:schemeClr val="accent5"/>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7585" tIns="68766" rIns="68765" bIns="68765"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Keep informed</a:t>
              </a:r>
            </a:p>
          </p:txBody>
        </p:sp>
      </p:grpSp>
    </p:spTree>
    <p:extLst>
      <p:ext uri="{BB962C8B-B14F-4D97-AF65-F5344CB8AC3E}">
        <p14:creationId xmlns:p14="http://schemas.microsoft.com/office/powerpoint/2010/main" val="171259812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BEDE9CD2-A336-4198-8AFA-C62F0737D21E}"/>
              </a:ext>
            </a:extLst>
          </p:cNvPr>
          <p:cNvSpPr>
            <a:spLocks noGrp="1"/>
          </p:cNvSpPr>
          <p:nvPr>
            <p:ph sz="quarter" idx="11"/>
          </p:nvPr>
        </p:nvSpPr>
        <p:spPr/>
        <p:txBody>
          <a:bodyPr>
            <a:normAutofit lnSpcReduction="10000"/>
          </a:bodyPr>
          <a:lstStyle/>
          <a:p>
            <a:endParaRPr lang="en-US"/>
          </a:p>
        </p:txBody>
      </p:sp>
      <p:sp>
        <p:nvSpPr>
          <p:cNvPr id="2" name="Title 1"/>
          <p:cNvSpPr>
            <a:spLocks noGrp="1"/>
          </p:cNvSpPr>
          <p:nvPr>
            <p:ph type="title"/>
          </p:nvPr>
        </p:nvSpPr>
        <p:spPr/>
        <p:txBody>
          <a:bodyPr>
            <a:noAutofit/>
          </a:bodyPr>
          <a:lstStyle/>
          <a:p>
            <a:r>
              <a:rPr lang="en-US" dirty="0"/>
              <a:t>Going the Extra Mile: Microsoft Project</a:t>
            </a:r>
          </a:p>
        </p:txBody>
      </p:sp>
      <p:grpSp>
        <p:nvGrpSpPr>
          <p:cNvPr id="4" name="Group 3">
            <a:extLst>
              <a:ext uri="{FF2B5EF4-FFF2-40B4-BE49-F238E27FC236}">
                <a16:creationId xmlns:a16="http://schemas.microsoft.com/office/drawing/2014/main" id="{A9BE0F22-F647-4A68-B8FE-DAAC81D0B737}"/>
              </a:ext>
            </a:extLst>
          </p:cNvPr>
          <p:cNvGrpSpPr/>
          <p:nvPr/>
        </p:nvGrpSpPr>
        <p:grpSpPr>
          <a:xfrm>
            <a:off x="457200" y="2347739"/>
            <a:ext cx="8229600" cy="3030885"/>
            <a:chOff x="457200" y="2347739"/>
            <a:chExt cx="8229600" cy="3030885"/>
          </a:xfrm>
        </p:grpSpPr>
        <p:sp>
          <p:nvSpPr>
            <p:cNvPr id="5" name="Freeform: Shape 4">
              <a:extLst>
                <a:ext uri="{FF2B5EF4-FFF2-40B4-BE49-F238E27FC236}">
                  <a16:creationId xmlns:a16="http://schemas.microsoft.com/office/drawing/2014/main" id="{D7DB1055-74CF-4425-B2A4-4385CFFCFE7A}"/>
                </a:ext>
              </a:extLst>
            </p:cNvPr>
            <p:cNvSpPr/>
            <p:nvPr/>
          </p:nvSpPr>
          <p:spPr>
            <a:xfrm>
              <a:off x="457200" y="2347739"/>
              <a:ext cx="8229600" cy="935415"/>
            </a:xfrm>
            <a:custGeom>
              <a:avLst/>
              <a:gdLst>
                <a:gd name="connsiteX0" fmla="*/ 0 w 8229600"/>
                <a:gd name="connsiteY0" fmla="*/ 155906 h 935415"/>
                <a:gd name="connsiteX1" fmla="*/ 155906 w 8229600"/>
                <a:gd name="connsiteY1" fmla="*/ 0 h 935415"/>
                <a:gd name="connsiteX2" fmla="*/ 8073694 w 8229600"/>
                <a:gd name="connsiteY2" fmla="*/ 0 h 935415"/>
                <a:gd name="connsiteX3" fmla="*/ 8229600 w 8229600"/>
                <a:gd name="connsiteY3" fmla="*/ 155906 h 935415"/>
                <a:gd name="connsiteX4" fmla="*/ 8229600 w 8229600"/>
                <a:gd name="connsiteY4" fmla="*/ 779509 h 935415"/>
                <a:gd name="connsiteX5" fmla="*/ 8073694 w 8229600"/>
                <a:gd name="connsiteY5" fmla="*/ 935415 h 935415"/>
                <a:gd name="connsiteX6" fmla="*/ 155906 w 8229600"/>
                <a:gd name="connsiteY6" fmla="*/ 935415 h 935415"/>
                <a:gd name="connsiteX7" fmla="*/ 0 w 8229600"/>
                <a:gd name="connsiteY7" fmla="*/ 779509 h 935415"/>
                <a:gd name="connsiteX8" fmla="*/ 0 w 8229600"/>
                <a:gd name="connsiteY8" fmla="*/ 155906 h 935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935415">
                  <a:moveTo>
                    <a:pt x="0" y="155906"/>
                  </a:moveTo>
                  <a:cubicBezTo>
                    <a:pt x="0" y="69801"/>
                    <a:pt x="69801" y="0"/>
                    <a:pt x="155906" y="0"/>
                  </a:cubicBezTo>
                  <a:lnTo>
                    <a:pt x="8073694" y="0"/>
                  </a:lnTo>
                  <a:cubicBezTo>
                    <a:pt x="8159799" y="0"/>
                    <a:pt x="8229600" y="69801"/>
                    <a:pt x="8229600" y="155906"/>
                  </a:cubicBezTo>
                  <a:lnTo>
                    <a:pt x="8229600" y="779509"/>
                  </a:lnTo>
                  <a:cubicBezTo>
                    <a:pt x="8229600" y="865614"/>
                    <a:pt x="8159799" y="935415"/>
                    <a:pt x="8073694" y="935415"/>
                  </a:cubicBezTo>
                  <a:lnTo>
                    <a:pt x="155906" y="935415"/>
                  </a:lnTo>
                  <a:cubicBezTo>
                    <a:pt x="69801" y="935415"/>
                    <a:pt x="0" y="865614"/>
                    <a:pt x="0" y="779509"/>
                  </a:cubicBezTo>
                  <a:lnTo>
                    <a:pt x="0" y="155906"/>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4253" tIns="194253" rIns="194253" bIns="194253" numCol="1" spcCol="1270" anchor="ctr" anchorCtr="0">
              <a:noAutofit/>
            </a:bodyPr>
            <a:lstStyle/>
            <a:p>
              <a:pPr marL="0" lvl="0" indent="0" algn="l" defTabSz="1733550">
                <a:lnSpc>
                  <a:spcPct val="90000"/>
                </a:lnSpc>
                <a:spcBef>
                  <a:spcPct val="0"/>
                </a:spcBef>
                <a:spcAft>
                  <a:spcPct val="35000"/>
                </a:spcAft>
                <a:buNone/>
              </a:pPr>
              <a:r>
                <a:rPr lang="en-US" sz="3900" kern="1200" dirty="0"/>
                <a:t>Microsoft Project is just a tool</a:t>
              </a:r>
            </a:p>
          </p:txBody>
        </p:sp>
        <p:sp>
          <p:nvSpPr>
            <p:cNvPr id="6" name="Freeform: Shape 5">
              <a:extLst>
                <a:ext uri="{FF2B5EF4-FFF2-40B4-BE49-F238E27FC236}">
                  <a16:creationId xmlns:a16="http://schemas.microsoft.com/office/drawing/2014/main" id="{59A2A81B-1539-479E-96A6-DBBFD865C1E9}"/>
                </a:ext>
              </a:extLst>
            </p:cNvPr>
            <p:cNvSpPr/>
            <p:nvPr/>
          </p:nvSpPr>
          <p:spPr>
            <a:xfrm>
              <a:off x="457200" y="3395474"/>
              <a:ext cx="8229600" cy="935415"/>
            </a:xfrm>
            <a:custGeom>
              <a:avLst/>
              <a:gdLst>
                <a:gd name="connsiteX0" fmla="*/ 0 w 8229600"/>
                <a:gd name="connsiteY0" fmla="*/ 155906 h 935415"/>
                <a:gd name="connsiteX1" fmla="*/ 155906 w 8229600"/>
                <a:gd name="connsiteY1" fmla="*/ 0 h 935415"/>
                <a:gd name="connsiteX2" fmla="*/ 8073694 w 8229600"/>
                <a:gd name="connsiteY2" fmla="*/ 0 h 935415"/>
                <a:gd name="connsiteX3" fmla="*/ 8229600 w 8229600"/>
                <a:gd name="connsiteY3" fmla="*/ 155906 h 935415"/>
                <a:gd name="connsiteX4" fmla="*/ 8229600 w 8229600"/>
                <a:gd name="connsiteY4" fmla="*/ 779509 h 935415"/>
                <a:gd name="connsiteX5" fmla="*/ 8073694 w 8229600"/>
                <a:gd name="connsiteY5" fmla="*/ 935415 h 935415"/>
                <a:gd name="connsiteX6" fmla="*/ 155906 w 8229600"/>
                <a:gd name="connsiteY6" fmla="*/ 935415 h 935415"/>
                <a:gd name="connsiteX7" fmla="*/ 0 w 8229600"/>
                <a:gd name="connsiteY7" fmla="*/ 779509 h 935415"/>
                <a:gd name="connsiteX8" fmla="*/ 0 w 8229600"/>
                <a:gd name="connsiteY8" fmla="*/ 155906 h 935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935415">
                  <a:moveTo>
                    <a:pt x="0" y="155906"/>
                  </a:moveTo>
                  <a:cubicBezTo>
                    <a:pt x="0" y="69801"/>
                    <a:pt x="69801" y="0"/>
                    <a:pt x="155906" y="0"/>
                  </a:cubicBezTo>
                  <a:lnTo>
                    <a:pt x="8073694" y="0"/>
                  </a:lnTo>
                  <a:cubicBezTo>
                    <a:pt x="8159799" y="0"/>
                    <a:pt x="8229600" y="69801"/>
                    <a:pt x="8229600" y="155906"/>
                  </a:cubicBezTo>
                  <a:lnTo>
                    <a:pt x="8229600" y="779509"/>
                  </a:lnTo>
                  <a:cubicBezTo>
                    <a:pt x="8229600" y="865614"/>
                    <a:pt x="8159799" y="935415"/>
                    <a:pt x="8073694" y="935415"/>
                  </a:cubicBezTo>
                  <a:lnTo>
                    <a:pt x="155906" y="935415"/>
                  </a:lnTo>
                  <a:cubicBezTo>
                    <a:pt x="69801" y="935415"/>
                    <a:pt x="0" y="865614"/>
                    <a:pt x="0" y="779509"/>
                  </a:cubicBezTo>
                  <a:lnTo>
                    <a:pt x="0" y="155906"/>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4253" tIns="194253" rIns="194253" bIns="194253" numCol="1" spcCol="1270" anchor="ctr" anchorCtr="0">
              <a:noAutofit/>
            </a:bodyPr>
            <a:lstStyle/>
            <a:p>
              <a:pPr marL="0" lvl="0" indent="0" algn="l" defTabSz="1733550">
                <a:lnSpc>
                  <a:spcPct val="90000"/>
                </a:lnSpc>
                <a:spcBef>
                  <a:spcPct val="0"/>
                </a:spcBef>
                <a:spcAft>
                  <a:spcPct val="35000"/>
                </a:spcAft>
                <a:buNone/>
              </a:pPr>
              <a:r>
                <a:rPr lang="en-US" sz="3900" kern="1200" dirty="0"/>
                <a:t>Understand how it calculates numbers</a:t>
              </a:r>
            </a:p>
          </p:txBody>
        </p:sp>
        <p:sp>
          <p:nvSpPr>
            <p:cNvPr id="7" name="Freeform: Shape 6">
              <a:extLst>
                <a:ext uri="{FF2B5EF4-FFF2-40B4-BE49-F238E27FC236}">
                  <a16:creationId xmlns:a16="http://schemas.microsoft.com/office/drawing/2014/main" id="{D4669EB6-AC32-473B-969A-D9373C640B00}"/>
                </a:ext>
              </a:extLst>
            </p:cNvPr>
            <p:cNvSpPr/>
            <p:nvPr/>
          </p:nvSpPr>
          <p:spPr>
            <a:xfrm>
              <a:off x="457200" y="4443209"/>
              <a:ext cx="8229600" cy="935415"/>
            </a:xfrm>
            <a:custGeom>
              <a:avLst/>
              <a:gdLst>
                <a:gd name="connsiteX0" fmla="*/ 0 w 8229600"/>
                <a:gd name="connsiteY0" fmla="*/ 155906 h 935415"/>
                <a:gd name="connsiteX1" fmla="*/ 155906 w 8229600"/>
                <a:gd name="connsiteY1" fmla="*/ 0 h 935415"/>
                <a:gd name="connsiteX2" fmla="*/ 8073694 w 8229600"/>
                <a:gd name="connsiteY2" fmla="*/ 0 h 935415"/>
                <a:gd name="connsiteX3" fmla="*/ 8229600 w 8229600"/>
                <a:gd name="connsiteY3" fmla="*/ 155906 h 935415"/>
                <a:gd name="connsiteX4" fmla="*/ 8229600 w 8229600"/>
                <a:gd name="connsiteY4" fmla="*/ 779509 h 935415"/>
                <a:gd name="connsiteX5" fmla="*/ 8073694 w 8229600"/>
                <a:gd name="connsiteY5" fmla="*/ 935415 h 935415"/>
                <a:gd name="connsiteX6" fmla="*/ 155906 w 8229600"/>
                <a:gd name="connsiteY6" fmla="*/ 935415 h 935415"/>
                <a:gd name="connsiteX7" fmla="*/ 0 w 8229600"/>
                <a:gd name="connsiteY7" fmla="*/ 779509 h 935415"/>
                <a:gd name="connsiteX8" fmla="*/ 0 w 8229600"/>
                <a:gd name="connsiteY8" fmla="*/ 155906 h 935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935415">
                  <a:moveTo>
                    <a:pt x="0" y="155906"/>
                  </a:moveTo>
                  <a:cubicBezTo>
                    <a:pt x="0" y="69801"/>
                    <a:pt x="69801" y="0"/>
                    <a:pt x="155906" y="0"/>
                  </a:cubicBezTo>
                  <a:lnTo>
                    <a:pt x="8073694" y="0"/>
                  </a:lnTo>
                  <a:cubicBezTo>
                    <a:pt x="8159799" y="0"/>
                    <a:pt x="8229600" y="69801"/>
                    <a:pt x="8229600" y="155906"/>
                  </a:cubicBezTo>
                  <a:lnTo>
                    <a:pt x="8229600" y="779509"/>
                  </a:lnTo>
                  <a:cubicBezTo>
                    <a:pt x="8229600" y="865614"/>
                    <a:pt x="8159799" y="935415"/>
                    <a:pt x="8073694" y="935415"/>
                  </a:cubicBezTo>
                  <a:lnTo>
                    <a:pt x="155906" y="935415"/>
                  </a:lnTo>
                  <a:cubicBezTo>
                    <a:pt x="69801" y="935415"/>
                    <a:pt x="0" y="865614"/>
                    <a:pt x="0" y="779509"/>
                  </a:cubicBezTo>
                  <a:lnTo>
                    <a:pt x="0" y="155906"/>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4253" tIns="194253" rIns="194253" bIns="194253" numCol="1" spcCol="1270" anchor="ctr" anchorCtr="0">
              <a:noAutofit/>
            </a:bodyPr>
            <a:lstStyle/>
            <a:p>
              <a:pPr marL="0" lvl="0" indent="0" algn="l" defTabSz="1733550">
                <a:lnSpc>
                  <a:spcPct val="90000"/>
                </a:lnSpc>
                <a:spcBef>
                  <a:spcPct val="0"/>
                </a:spcBef>
                <a:spcAft>
                  <a:spcPct val="35000"/>
                </a:spcAft>
                <a:buNone/>
              </a:pPr>
              <a:r>
                <a:rPr lang="en-US" sz="3900" kern="1200" dirty="0"/>
                <a:t>Every project requires different tools</a:t>
              </a:r>
            </a:p>
          </p:txBody>
        </p:sp>
      </p:grpSp>
    </p:spTree>
    <p:extLst>
      <p:ext uri="{BB962C8B-B14F-4D97-AF65-F5344CB8AC3E}">
        <p14:creationId xmlns:p14="http://schemas.microsoft.com/office/powerpoint/2010/main" val="32865748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A838A9A-350F-4E88-9593-5ED0C41660A3}"/>
              </a:ext>
            </a:extLst>
          </p:cNvPr>
          <p:cNvSpPr>
            <a:spLocks noGrp="1"/>
          </p:cNvSpPr>
          <p:nvPr>
            <p:ph type="title"/>
          </p:nvPr>
        </p:nvSpPr>
        <p:spPr/>
        <p:txBody>
          <a:bodyPr>
            <a:normAutofit fontScale="90000"/>
          </a:bodyPr>
          <a:lstStyle/>
          <a:p>
            <a:endParaRPr lang="en-US"/>
          </a:p>
        </p:txBody>
      </p:sp>
      <p:sp>
        <p:nvSpPr>
          <p:cNvPr id="5" name="Content Placeholder 4">
            <a:extLst>
              <a:ext uri="{FF2B5EF4-FFF2-40B4-BE49-F238E27FC236}">
                <a16:creationId xmlns:a16="http://schemas.microsoft.com/office/drawing/2014/main" id="{B756F406-E875-41D3-8D00-F8802D4D7C00}"/>
              </a:ext>
            </a:extLst>
          </p:cNvPr>
          <p:cNvSpPr>
            <a:spLocks noGrp="1"/>
          </p:cNvSpPr>
          <p:nvPr>
            <p:ph sz="quarter" idx="10"/>
          </p:nvPr>
        </p:nvSpPr>
        <p:spPr/>
        <p:txBody>
          <a:bodyPr/>
          <a:lstStyle/>
          <a:p>
            <a:endParaRPr lang="en-US"/>
          </a:p>
        </p:txBody>
      </p:sp>
    </p:spTree>
    <p:extLst>
      <p:ext uri="{BB962C8B-B14F-4D97-AF65-F5344CB8AC3E}">
        <p14:creationId xmlns:p14="http://schemas.microsoft.com/office/powerpoint/2010/main" val="71313583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1200"/>
              </a:spcBef>
              <a:spcAft>
                <a:spcPts val="1000"/>
              </a:spcAft>
              <a:buFont typeface="+mj-lt"/>
              <a:buAutoNum type="arabicPeriod"/>
              <a:tabLst>
                <a:tab pos="1085850" algn="l"/>
              </a:tabLst>
            </a:pPr>
            <a:r>
              <a:rPr lang="en-US" dirty="0">
                <a:ea typeface="Times New Roman"/>
                <a:cs typeface="Times New Roman"/>
              </a:rPr>
              <a:t>Which of these statements is not true of the Gantt chart?</a:t>
            </a:r>
          </a:p>
          <a:p>
            <a:pPr marL="687388" lvl="0">
              <a:lnSpc>
                <a:spcPct val="115000"/>
              </a:lnSpc>
              <a:spcBef>
                <a:spcPts val="0"/>
              </a:spcBef>
              <a:buFont typeface="+mj-lt"/>
              <a:buAutoNum type="alphaLcParenR"/>
            </a:pPr>
            <a:r>
              <a:rPr lang="en-US" dirty="0">
                <a:highlight>
                  <a:srgbClr val="FFFFFF"/>
                </a:highlight>
                <a:ea typeface="Calibri"/>
                <a:cs typeface="Calibri"/>
              </a:rPr>
              <a:t>A Gantt chart is a type of bar chart that illustrates a project schedule.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Gantt charts can be easily customized to show resources, costs, and other important information.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Gantt charts illustrate the start and finish dates of each task, as well as task dependencies and links.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They </a:t>
            </a:r>
            <a:r>
              <a:rPr lang="en-US" dirty="0">
                <a:highlight>
                  <a:srgbClr val="FFFFFF"/>
                </a:highlight>
                <a:ea typeface="Calibri"/>
                <a:cs typeface="Calibri"/>
              </a:rPr>
              <a:t>have become a common technique for representing the phases and activities of a project work breakdown structure, as they can be understood by a small audience. </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2"/>
              <a:tabLst>
                <a:tab pos="1085850" algn="l"/>
              </a:tabLst>
            </a:pPr>
            <a:r>
              <a:rPr lang="en-US" dirty="0">
                <a:ea typeface="Times New Roman"/>
                <a:cs typeface="Times New Roman"/>
              </a:rPr>
              <a:t> Which of these is an additional benefit of using the Gantt chart?</a:t>
            </a:r>
          </a:p>
          <a:p>
            <a:pPr marL="687388" lvl="0">
              <a:lnSpc>
                <a:spcPct val="115000"/>
              </a:lnSpc>
              <a:spcBef>
                <a:spcPts val="0"/>
              </a:spcBef>
              <a:buFont typeface="+mj-lt"/>
              <a:buAutoNum type="alphaLcParenR"/>
            </a:pPr>
            <a:r>
              <a:rPr lang="en-US" dirty="0">
                <a:highlight>
                  <a:srgbClr val="FFFFFF"/>
                </a:highlight>
                <a:ea typeface="Times New Roman"/>
                <a:cs typeface="Times New Roman"/>
              </a:rPr>
              <a:t>It helps you assign tasks to several other project manager’s team.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Arrows can be </a:t>
            </a:r>
            <a:r>
              <a:rPr lang="en-US" dirty="0">
                <a:highlight>
                  <a:srgbClr val="FFFFFF"/>
                </a:highlight>
                <a:ea typeface="Calibri"/>
                <a:cs typeface="Calibri"/>
              </a:rPr>
              <a:t>drawn from task to task, indicating the logical progression of work.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They can </a:t>
            </a:r>
            <a:r>
              <a:rPr lang="en-US" dirty="0">
                <a:highlight>
                  <a:srgbClr val="FFFFFF"/>
                </a:highlight>
                <a:ea typeface="Calibri"/>
                <a:cs typeface="Calibri"/>
              </a:rPr>
              <a:t>be color-coded for different task phases or responsibilities.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They can post the diagram in a central location.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92099190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1200"/>
              </a:spcBef>
              <a:spcAft>
                <a:spcPts val="1000"/>
              </a:spcAft>
              <a:buFont typeface="+mj-lt"/>
              <a:buAutoNum type="arabicPeriod" startAt="3"/>
              <a:tabLst>
                <a:tab pos="1085850" algn="l"/>
              </a:tabLst>
            </a:pPr>
            <a:r>
              <a:rPr lang="en-US" dirty="0">
                <a:ea typeface="Times New Roman"/>
                <a:cs typeface="Times New Roman"/>
              </a:rPr>
              <a:t> When building the network diagram as a team, what is the first step?</a:t>
            </a:r>
          </a:p>
          <a:p>
            <a:pPr marL="687388" lvl="0">
              <a:lnSpc>
                <a:spcPct val="115000"/>
              </a:lnSpc>
              <a:spcBef>
                <a:spcPts val="0"/>
              </a:spcBef>
              <a:buFont typeface="+mj-lt"/>
              <a:buAutoNum type="alphaLcParenR"/>
            </a:pPr>
            <a:r>
              <a:rPr lang="en-US" dirty="0">
                <a:highlight>
                  <a:srgbClr val="FFFFFF"/>
                </a:highlight>
                <a:ea typeface="Times New Roman"/>
                <a:cs typeface="Times New Roman"/>
              </a:rPr>
              <a:t>Write all steps out on sticky notes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Place sticky notes in order</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Tape a large sheet to the wall</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Draw arrows to indicate task links</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4"/>
              <a:tabLst>
                <a:tab pos="1085850" algn="l"/>
              </a:tabLst>
            </a:pPr>
            <a:r>
              <a:rPr lang="en-US" dirty="0">
                <a:ea typeface="Times New Roman"/>
                <a:cs typeface="Times New Roman"/>
              </a:rPr>
              <a:t> How will using the network diagram to identify a critical path help?</a:t>
            </a:r>
          </a:p>
          <a:p>
            <a:pPr marL="687388" lvl="0">
              <a:lnSpc>
                <a:spcPct val="115000"/>
              </a:lnSpc>
              <a:spcBef>
                <a:spcPts val="0"/>
              </a:spcBef>
              <a:buFont typeface="+mj-lt"/>
              <a:buAutoNum type="alphaLcParenR"/>
            </a:pPr>
            <a:r>
              <a:rPr lang="en-US" dirty="0">
                <a:highlight>
                  <a:srgbClr val="FFFFFF"/>
                </a:highlight>
                <a:ea typeface="Times New Roman"/>
                <a:cs typeface="Times New Roman"/>
              </a:rPr>
              <a:t>It will help if you need to assign tasks to another project manager’s team.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It </a:t>
            </a:r>
            <a:r>
              <a:rPr lang="en-US" dirty="0">
                <a:highlight>
                  <a:srgbClr val="FFFFFF"/>
                </a:highlight>
                <a:ea typeface="Calibri"/>
                <a:cs typeface="Calibri"/>
              </a:rPr>
              <a:t>will help if an element of the triple constraint changes and you must alter your plan.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It will help if a task in the statement of work needs updating.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It will help if you need to keep all tasks and responsibilities the same.</a:t>
            </a:r>
            <a:endParaRPr lang="en-US" dirty="0"/>
          </a:p>
        </p:txBody>
      </p:sp>
    </p:spTree>
    <p:extLst>
      <p:ext uri="{BB962C8B-B14F-4D97-AF65-F5344CB8AC3E}">
        <p14:creationId xmlns:p14="http://schemas.microsoft.com/office/powerpoint/2010/main" val="340701946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1200"/>
              </a:spcBef>
              <a:spcAft>
                <a:spcPts val="1000"/>
              </a:spcAft>
              <a:buFont typeface="+mj-lt"/>
              <a:buAutoNum type="arabicPeriod" startAt="5"/>
              <a:tabLst>
                <a:tab pos="1085850" algn="l"/>
              </a:tabLst>
            </a:pPr>
            <a:r>
              <a:rPr lang="en-US" dirty="0">
                <a:ea typeface="Times New Roman"/>
                <a:cs typeface="Times New Roman"/>
              </a:rPr>
              <a:t> Which planning tool will be best to use for outlining who is responsible for what during the project?</a:t>
            </a:r>
          </a:p>
          <a:p>
            <a:pPr marL="687388" lvl="0">
              <a:lnSpc>
                <a:spcPct val="115000"/>
              </a:lnSpc>
              <a:spcBef>
                <a:spcPts val="0"/>
              </a:spcBef>
              <a:buFont typeface="+mj-lt"/>
              <a:buAutoNum type="alphaLcParenR"/>
            </a:pPr>
            <a:r>
              <a:rPr lang="en-US" dirty="0">
                <a:highlight>
                  <a:srgbClr val="FFFFFF"/>
                </a:highlight>
                <a:ea typeface="Times New Roman"/>
                <a:cs typeface="Times New Roman"/>
              </a:rPr>
              <a:t>The RACI Char</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Network Diagram.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Gantt Chart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Microsoft Project</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6"/>
              <a:tabLst>
                <a:tab pos="1085850" algn="l"/>
              </a:tabLst>
            </a:pPr>
            <a:r>
              <a:rPr lang="en-US" dirty="0">
                <a:ea typeface="Times New Roman"/>
                <a:cs typeface="Times New Roman"/>
              </a:rPr>
              <a:t> How would you start to make a RACI chart?</a:t>
            </a:r>
          </a:p>
          <a:p>
            <a:pPr marL="687388" lvl="0">
              <a:lnSpc>
                <a:spcPct val="115000"/>
              </a:lnSpc>
              <a:spcBef>
                <a:spcPts val="0"/>
              </a:spcBef>
              <a:buFont typeface="+mj-lt"/>
              <a:buAutoNum type="alphaLcParenR"/>
            </a:pPr>
            <a:r>
              <a:rPr lang="en-US" dirty="0">
                <a:highlight>
                  <a:srgbClr val="FFFFFF"/>
                </a:highlight>
                <a:ea typeface="Times New Roman"/>
                <a:cs typeface="Times New Roman"/>
              </a:rPr>
              <a:t>Customize each cell to show </a:t>
            </a:r>
            <a:r>
              <a:rPr lang="en-US" dirty="0">
                <a:highlight>
                  <a:srgbClr val="FFFFFF"/>
                </a:highlight>
                <a:ea typeface="Calibri"/>
                <a:cs typeface="Calibri"/>
              </a:rPr>
              <a:t>resources, costs, and other important information.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Tasks are each placed in a box and each box is placed in chronological order.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Create a chart with tasks and put each task in the appropriate cell.</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Cr</a:t>
            </a:r>
            <a:r>
              <a:rPr lang="en-US" dirty="0">
                <a:highlight>
                  <a:srgbClr val="FFFFFF"/>
                </a:highlight>
                <a:ea typeface="Calibri"/>
                <a:cs typeface="Calibri"/>
              </a:rPr>
              <a:t>eate a chart with tasks listed on the left hand side and resources listed across the top.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54307844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6075" lvl="0" indent="-346075">
              <a:lnSpc>
                <a:spcPct val="115000"/>
              </a:lnSpc>
              <a:spcBef>
                <a:spcPts val="1200"/>
              </a:spcBef>
              <a:spcAft>
                <a:spcPts val="1000"/>
              </a:spcAft>
              <a:buFont typeface="+mj-lt"/>
              <a:buAutoNum type="arabicPeriod" startAt="7"/>
              <a:tabLst>
                <a:tab pos="1085850" algn="l"/>
              </a:tabLst>
            </a:pPr>
            <a:r>
              <a:rPr lang="en-US" dirty="0">
                <a:ea typeface="Times New Roman"/>
                <a:cs typeface="Times New Roman"/>
              </a:rPr>
              <a:t> What does the “I” in RACI stand for?</a:t>
            </a:r>
          </a:p>
          <a:p>
            <a:pPr marL="687388" lvl="0">
              <a:lnSpc>
                <a:spcPct val="115000"/>
              </a:lnSpc>
              <a:spcBef>
                <a:spcPts val="0"/>
              </a:spcBef>
              <a:buFont typeface="+mj-lt"/>
              <a:buAutoNum type="alphaLcParenR"/>
            </a:pPr>
            <a:r>
              <a:rPr lang="en-US" dirty="0">
                <a:highlight>
                  <a:srgbClr val="FFFFFF"/>
                </a:highlight>
                <a:ea typeface="Times New Roman"/>
                <a:cs typeface="Times New Roman"/>
              </a:rPr>
              <a:t>Keep individualized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Keep informed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Include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Improvise</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8"/>
              <a:tabLst>
                <a:tab pos="1085850" algn="l"/>
              </a:tabLst>
            </a:pPr>
            <a:r>
              <a:rPr lang="en-US" dirty="0">
                <a:ea typeface="Times New Roman"/>
                <a:cs typeface="Times New Roman"/>
              </a:rPr>
              <a:t> Which of these describes the Microsoft Project?</a:t>
            </a:r>
          </a:p>
          <a:p>
            <a:pPr marL="687388" lvl="0">
              <a:lnSpc>
                <a:spcPct val="115000"/>
              </a:lnSpc>
              <a:spcBef>
                <a:spcPts val="0"/>
              </a:spcBef>
              <a:buFont typeface="+mj-lt"/>
              <a:buAutoNum type="alphaLcParenR"/>
            </a:pPr>
            <a:r>
              <a:rPr lang="en-US" dirty="0">
                <a:highlight>
                  <a:srgbClr val="FFFFFF"/>
                </a:highlight>
                <a:ea typeface="Times New Roman"/>
                <a:cs typeface="Times New Roman"/>
              </a:rPr>
              <a:t>A program that allows the user to use the Gantt chart, the Network Diagram, and the RACI chart all at once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 template used by the RACI chart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 </a:t>
            </a:r>
            <a:r>
              <a:rPr lang="en-US" dirty="0">
                <a:highlight>
                  <a:srgbClr val="FFFFFF"/>
                </a:highlight>
                <a:ea typeface="Calibri"/>
                <a:cs typeface="Calibri"/>
              </a:rPr>
              <a:t>popular project management application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 little-known project management organizer</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63683419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1200"/>
              </a:spcBef>
              <a:spcAft>
                <a:spcPts val="1000"/>
              </a:spcAft>
              <a:buFont typeface="+mj-lt"/>
              <a:buAutoNum type="arabicPeriod" startAt="9"/>
              <a:tabLst>
                <a:tab pos="1085850" algn="l"/>
              </a:tabLst>
            </a:pPr>
            <a:r>
              <a:rPr lang="en-US" dirty="0">
                <a:ea typeface="Times New Roman"/>
                <a:cs typeface="Times New Roman"/>
              </a:rPr>
              <a:t> Which of these statements is not true of Microsoft Project?</a:t>
            </a:r>
          </a:p>
          <a:p>
            <a:pPr marL="687388" lvl="0">
              <a:lnSpc>
                <a:spcPct val="115000"/>
              </a:lnSpc>
              <a:spcBef>
                <a:spcPts val="0"/>
              </a:spcBef>
              <a:buFont typeface="+mj-lt"/>
              <a:buAutoNum type="alphaLcParenR"/>
            </a:pPr>
            <a:r>
              <a:rPr lang="en-US" dirty="0">
                <a:highlight>
                  <a:srgbClr val="FFFFFF"/>
                </a:highlight>
                <a:ea typeface="Times New Roman"/>
                <a:cs typeface="Times New Roman"/>
              </a:rPr>
              <a:t>Microsoft Project </a:t>
            </a:r>
            <a:r>
              <a:rPr lang="en-US" dirty="0">
                <a:highlight>
                  <a:srgbClr val="FFFFFF"/>
                </a:highlight>
                <a:ea typeface="Calibri"/>
                <a:cs typeface="Calibri"/>
              </a:rPr>
              <a:t>stores information about resources, schedules, tasks, budgets, and more.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Microsoft Project </a:t>
            </a:r>
            <a:r>
              <a:rPr lang="en-US" dirty="0">
                <a:highlight>
                  <a:srgbClr val="FFFFFF"/>
                </a:highlight>
                <a:ea typeface="Calibri"/>
                <a:cs typeface="Calibri"/>
              </a:rPr>
              <a:t>allows you to collaborate with other team members.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Microsoft Project is extremely useful for project managers, not their teams as a whole.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Microsoft Project </a:t>
            </a:r>
            <a:r>
              <a:rPr lang="en-US" dirty="0">
                <a:highlight>
                  <a:srgbClr val="FFFFFF"/>
                </a:highlight>
                <a:ea typeface="Calibri"/>
                <a:cs typeface="Calibri"/>
              </a:rPr>
              <a:t>allows you to enter and view information in numerous ways.</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10"/>
              <a:tabLst>
                <a:tab pos="1085850" algn="l"/>
              </a:tabLst>
            </a:pPr>
            <a:r>
              <a:rPr lang="en-US" dirty="0">
                <a:ea typeface="Times New Roman"/>
                <a:cs typeface="Times New Roman"/>
              </a:rPr>
              <a:t> When is it possible that you would not need the sophisticated features of a software program?</a:t>
            </a:r>
          </a:p>
          <a:p>
            <a:pPr marL="687388" lvl="0">
              <a:lnSpc>
                <a:spcPct val="115000"/>
              </a:lnSpc>
              <a:spcBef>
                <a:spcPts val="0"/>
              </a:spcBef>
              <a:buFont typeface="+mj-lt"/>
              <a:buAutoNum type="alphaLcParenR"/>
            </a:pPr>
            <a:r>
              <a:rPr lang="en-US" dirty="0">
                <a:highlight>
                  <a:srgbClr val="FFFFFF"/>
                </a:highlight>
                <a:ea typeface="Times New Roman"/>
                <a:cs typeface="Times New Roman"/>
              </a:rPr>
              <a:t>With large audiences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With startup companies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When more than one team is working together</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With small projects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65502034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1200"/>
              </a:spcBef>
              <a:spcAft>
                <a:spcPts val="1000"/>
              </a:spcAft>
              <a:buFont typeface="+mj-lt"/>
              <a:buAutoNum type="arabicPeriod"/>
              <a:tabLst>
                <a:tab pos="1085850" algn="l"/>
              </a:tabLst>
            </a:pPr>
            <a:r>
              <a:rPr lang="en-US" dirty="0">
                <a:ea typeface="Times New Roman"/>
                <a:cs typeface="Times New Roman"/>
              </a:rPr>
              <a:t>Which of these statements is not true of the Gantt chart?</a:t>
            </a:r>
          </a:p>
          <a:p>
            <a:pPr marL="687388" lvl="0">
              <a:lnSpc>
                <a:spcPct val="115000"/>
              </a:lnSpc>
              <a:spcBef>
                <a:spcPts val="0"/>
              </a:spcBef>
              <a:buFont typeface="+mj-lt"/>
              <a:buAutoNum type="alphaLcParenR"/>
            </a:pPr>
            <a:r>
              <a:rPr lang="en-US" dirty="0">
                <a:highlight>
                  <a:srgbClr val="FFFFFF"/>
                </a:highlight>
                <a:ea typeface="Calibri"/>
                <a:cs typeface="Calibri"/>
              </a:rPr>
              <a:t>A Gantt chart is a type of bar chart that illustrates a project schedule.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Gantt charts can be easily customized to show resources, costs, and other important information.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Gantt charts illustrate the start and finish dates of each task, as well as task dependencies and links. </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They </a:t>
            </a:r>
            <a:r>
              <a:rPr lang="en-US" dirty="0">
                <a:solidFill>
                  <a:srgbClr val="FF0000"/>
                </a:solidFill>
                <a:highlight>
                  <a:srgbClr val="FFFFFF"/>
                </a:highlight>
                <a:ea typeface="Calibri"/>
                <a:cs typeface="Calibri"/>
              </a:rPr>
              <a:t>have become a common technique for representing the phases and activities of a project work breakdown structure, as they can be understood by a small audience. </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2"/>
              <a:tabLst>
                <a:tab pos="1085850" algn="l"/>
              </a:tabLst>
            </a:pPr>
            <a:r>
              <a:rPr lang="en-US" dirty="0">
                <a:ea typeface="Times New Roman"/>
                <a:cs typeface="Times New Roman"/>
              </a:rPr>
              <a:t> Which of these is an additional benefit of using the Gantt chart?</a:t>
            </a:r>
          </a:p>
          <a:p>
            <a:pPr marL="687388" lvl="0">
              <a:lnSpc>
                <a:spcPct val="115000"/>
              </a:lnSpc>
              <a:spcBef>
                <a:spcPts val="0"/>
              </a:spcBef>
              <a:buFont typeface="+mj-lt"/>
              <a:buAutoNum type="alphaLcParenR"/>
            </a:pPr>
            <a:r>
              <a:rPr lang="en-US" dirty="0">
                <a:highlight>
                  <a:srgbClr val="FFFFFF"/>
                </a:highlight>
                <a:ea typeface="Times New Roman"/>
                <a:cs typeface="Times New Roman"/>
              </a:rPr>
              <a:t>It helps you assign tasks to several other project manager’s team.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Arrows can be </a:t>
            </a:r>
            <a:r>
              <a:rPr lang="en-US" dirty="0">
                <a:highlight>
                  <a:srgbClr val="FFFFFF"/>
                </a:highlight>
                <a:ea typeface="Calibri"/>
                <a:cs typeface="Calibri"/>
              </a:rPr>
              <a:t>drawn from task to task, indicating the logical progression of work. </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They can </a:t>
            </a:r>
            <a:r>
              <a:rPr lang="en-US" dirty="0">
                <a:solidFill>
                  <a:srgbClr val="FF0000"/>
                </a:solidFill>
                <a:highlight>
                  <a:srgbClr val="FFFFFF"/>
                </a:highlight>
                <a:ea typeface="Calibri"/>
                <a:cs typeface="Calibri"/>
              </a:rPr>
              <a:t>be color-coded for different task phases or responsibilities.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They can post the diagram in a central location.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78181231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1200"/>
              </a:spcBef>
              <a:spcAft>
                <a:spcPts val="1000"/>
              </a:spcAft>
              <a:buFont typeface="+mj-lt"/>
              <a:buAutoNum type="arabicPeriod" startAt="3"/>
              <a:tabLst>
                <a:tab pos="1085850" algn="l"/>
              </a:tabLst>
            </a:pPr>
            <a:r>
              <a:rPr lang="en-US" dirty="0">
                <a:ea typeface="Times New Roman"/>
                <a:cs typeface="Times New Roman"/>
              </a:rPr>
              <a:t> When building the network diagram as a team, what is the first step?</a:t>
            </a: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Write all steps out on sticky notes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Place sticky notes in order</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Tape a large sheet to the wall</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Draw arrows to indicate task links</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4"/>
              <a:tabLst>
                <a:tab pos="1085850" algn="l"/>
              </a:tabLst>
            </a:pPr>
            <a:r>
              <a:rPr lang="en-US" dirty="0">
                <a:ea typeface="Times New Roman"/>
                <a:cs typeface="Times New Roman"/>
              </a:rPr>
              <a:t> How will using the network diagram to identify a critical path help?</a:t>
            </a:r>
          </a:p>
          <a:p>
            <a:pPr marL="687388" lvl="0">
              <a:lnSpc>
                <a:spcPct val="115000"/>
              </a:lnSpc>
              <a:spcBef>
                <a:spcPts val="0"/>
              </a:spcBef>
              <a:buFont typeface="+mj-lt"/>
              <a:buAutoNum type="alphaLcParenR"/>
            </a:pPr>
            <a:r>
              <a:rPr lang="en-US" dirty="0">
                <a:highlight>
                  <a:srgbClr val="FFFFFF"/>
                </a:highlight>
                <a:ea typeface="Times New Roman"/>
                <a:cs typeface="Times New Roman"/>
              </a:rPr>
              <a:t>It will help if you need to assign tasks to another project manager’s team.</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It </a:t>
            </a:r>
            <a:r>
              <a:rPr lang="en-US" dirty="0">
                <a:solidFill>
                  <a:srgbClr val="FF0000"/>
                </a:solidFill>
                <a:highlight>
                  <a:srgbClr val="FFFFFF"/>
                </a:highlight>
                <a:ea typeface="Calibri"/>
                <a:cs typeface="Calibri"/>
              </a:rPr>
              <a:t>will help if an element of the triple constraint changes and you must alter your plan.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It will help if a task in the statement of work needs updating.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It will help if you need to keep all tasks and responsibilities the same.</a:t>
            </a:r>
            <a:endParaRPr lang="en-US" dirty="0"/>
          </a:p>
        </p:txBody>
      </p:sp>
    </p:spTree>
    <p:extLst>
      <p:ext uri="{BB962C8B-B14F-4D97-AF65-F5344CB8AC3E}">
        <p14:creationId xmlns:p14="http://schemas.microsoft.com/office/powerpoint/2010/main" val="132991730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1200"/>
              </a:spcBef>
              <a:spcAft>
                <a:spcPts val="1000"/>
              </a:spcAft>
              <a:buFont typeface="+mj-lt"/>
              <a:buAutoNum type="arabicPeriod" startAt="5"/>
              <a:tabLst>
                <a:tab pos="1085850" algn="l"/>
              </a:tabLst>
            </a:pPr>
            <a:r>
              <a:rPr lang="en-US" dirty="0">
                <a:ea typeface="Times New Roman"/>
                <a:cs typeface="Times New Roman"/>
              </a:rPr>
              <a:t> Which planning tool will be best to use for outlining who is responsible for what during the project?</a:t>
            </a: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The RACI Char</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Network Diagram.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Gantt Chart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Microsoft Project</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6"/>
              <a:tabLst>
                <a:tab pos="1085850" algn="l"/>
              </a:tabLst>
            </a:pPr>
            <a:r>
              <a:rPr lang="en-US" dirty="0">
                <a:ea typeface="Times New Roman"/>
                <a:cs typeface="Times New Roman"/>
              </a:rPr>
              <a:t> How would you start to make a RACI chart?</a:t>
            </a:r>
          </a:p>
          <a:p>
            <a:pPr marL="687388" lvl="0">
              <a:lnSpc>
                <a:spcPct val="115000"/>
              </a:lnSpc>
              <a:spcBef>
                <a:spcPts val="0"/>
              </a:spcBef>
              <a:buFont typeface="+mj-lt"/>
              <a:buAutoNum type="alphaLcParenR"/>
            </a:pPr>
            <a:r>
              <a:rPr lang="en-US" dirty="0">
                <a:highlight>
                  <a:srgbClr val="FFFFFF"/>
                </a:highlight>
                <a:ea typeface="Times New Roman"/>
                <a:cs typeface="Times New Roman"/>
              </a:rPr>
              <a:t>Customize each cell to show </a:t>
            </a:r>
            <a:r>
              <a:rPr lang="en-US" dirty="0">
                <a:highlight>
                  <a:srgbClr val="FFFFFF"/>
                </a:highlight>
                <a:ea typeface="Calibri"/>
                <a:cs typeface="Calibri"/>
              </a:rPr>
              <a:t>resources, costs, and other important information.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Tasks are each placed in a box and each box is placed in chronological order.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Create a chart with tasks and put each task in the appropriate cell.</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Cr</a:t>
            </a:r>
            <a:r>
              <a:rPr lang="en-US" dirty="0">
                <a:solidFill>
                  <a:srgbClr val="FF0000"/>
                </a:solidFill>
                <a:highlight>
                  <a:srgbClr val="FFFFFF"/>
                </a:highlight>
                <a:ea typeface="Calibri"/>
                <a:cs typeface="Calibri"/>
              </a:rPr>
              <a:t>eate a chart with tasks listed on the left hand side and resources listed across the top.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1467640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6075" lvl="0" indent="-346075">
              <a:lnSpc>
                <a:spcPct val="115000"/>
              </a:lnSpc>
              <a:spcBef>
                <a:spcPts val="1200"/>
              </a:spcBef>
              <a:spcAft>
                <a:spcPts val="1000"/>
              </a:spcAft>
              <a:buFont typeface="+mj-lt"/>
              <a:buAutoNum type="arabicPeriod" startAt="7"/>
              <a:tabLst>
                <a:tab pos="1085850" algn="l"/>
              </a:tabLst>
            </a:pPr>
            <a:r>
              <a:rPr lang="en-US" dirty="0">
                <a:ea typeface="Times New Roman"/>
                <a:cs typeface="Times New Roman"/>
              </a:rPr>
              <a:t> What does the “I” in RACI stand for?</a:t>
            </a:r>
          </a:p>
          <a:p>
            <a:pPr marL="687388" lvl="0">
              <a:lnSpc>
                <a:spcPct val="115000"/>
              </a:lnSpc>
              <a:spcBef>
                <a:spcPts val="0"/>
              </a:spcBef>
              <a:buFont typeface="+mj-lt"/>
              <a:buAutoNum type="alphaLcParenR"/>
            </a:pPr>
            <a:r>
              <a:rPr lang="en-US" dirty="0">
                <a:highlight>
                  <a:srgbClr val="FFFFFF"/>
                </a:highlight>
                <a:ea typeface="Times New Roman"/>
                <a:cs typeface="Times New Roman"/>
              </a:rPr>
              <a:t>Keep individualized</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Keep informed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Include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Improvise</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8"/>
              <a:tabLst>
                <a:tab pos="1085850" algn="l"/>
              </a:tabLst>
            </a:pPr>
            <a:r>
              <a:rPr lang="en-US" dirty="0">
                <a:ea typeface="Times New Roman"/>
                <a:cs typeface="Times New Roman"/>
              </a:rPr>
              <a:t> Which of these describes the Microsoft Project?</a:t>
            </a:r>
          </a:p>
          <a:p>
            <a:pPr marL="687388" lvl="0">
              <a:lnSpc>
                <a:spcPct val="115000"/>
              </a:lnSpc>
              <a:spcBef>
                <a:spcPts val="0"/>
              </a:spcBef>
              <a:buFont typeface="+mj-lt"/>
              <a:buAutoNum type="alphaLcParenR"/>
            </a:pPr>
            <a:r>
              <a:rPr lang="en-US" dirty="0">
                <a:highlight>
                  <a:srgbClr val="FFFFFF"/>
                </a:highlight>
                <a:ea typeface="Times New Roman"/>
                <a:cs typeface="Times New Roman"/>
              </a:rPr>
              <a:t>A program that allows the user to use the Gantt chart, the Network Diagram, and the RACI chart all at once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 template used by the RACI chart</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A </a:t>
            </a:r>
            <a:r>
              <a:rPr lang="en-US" dirty="0">
                <a:solidFill>
                  <a:srgbClr val="FF0000"/>
                </a:solidFill>
                <a:highlight>
                  <a:srgbClr val="FFFFFF"/>
                </a:highlight>
                <a:ea typeface="Calibri"/>
                <a:cs typeface="Calibri"/>
              </a:rPr>
              <a:t>popular project management application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 little-known project management organizer</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02248394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1200"/>
              </a:spcBef>
              <a:spcAft>
                <a:spcPts val="1000"/>
              </a:spcAft>
              <a:buFont typeface="+mj-lt"/>
              <a:buAutoNum type="arabicPeriod" startAt="9"/>
              <a:tabLst>
                <a:tab pos="1085850" algn="l"/>
              </a:tabLst>
            </a:pPr>
            <a:r>
              <a:rPr lang="en-US" dirty="0">
                <a:ea typeface="Times New Roman"/>
                <a:cs typeface="Times New Roman"/>
              </a:rPr>
              <a:t> Which of these statements is not true of Microsoft Project?</a:t>
            </a:r>
          </a:p>
          <a:p>
            <a:pPr marL="687388" lvl="0">
              <a:lnSpc>
                <a:spcPct val="115000"/>
              </a:lnSpc>
              <a:spcBef>
                <a:spcPts val="0"/>
              </a:spcBef>
              <a:buFont typeface="+mj-lt"/>
              <a:buAutoNum type="alphaLcParenR"/>
            </a:pPr>
            <a:r>
              <a:rPr lang="en-US" dirty="0">
                <a:highlight>
                  <a:srgbClr val="FFFFFF"/>
                </a:highlight>
                <a:ea typeface="Times New Roman"/>
                <a:cs typeface="Times New Roman"/>
              </a:rPr>
              <a:t>Microsoft Project </a:t>
            </a:r>
            <a:r>
              <a:rPr lang="en-US" dirty="0">
                <a:highlight>
                  <a:srgbClr val="FFFFFF"/>
                </a:highlight>
                <a:ea typeface="Calibri"/>
                <a:cs typeface="Calibri"/>
              </a:rPr>
              <a:t>stores information about resources, schedules, tasks, budgets, and more.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Microsoft Project </a:t>
            </a:r>
            <a:r>
              <a:rPr lang="en-US" dirty="0">
                <a:highlight>
                  <a:srgbClr val="FFFFFF"/>
                </a:highlight>
                <a:ea typeface="Calibri"/>
                <a:cs typeface="Calibri"/>
              </a:rPr>
              <a:t>allows you to collaborate with other team members.</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Microsoft Project is extremely useful for project managers, not their teams as a whole.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Microsoft Project </a:t>
            </a:r>
            <a:r>
              <a:rPr lang="en-US" dirty="0">
                <a:highlight>
                  <a:srgbClr val="FFFFFF"/>
                </a:highlight>
                <a:ea typeface="Calibri"/>
                <a:cs typeface="Calibri"/>
              </a:rPr>
              <a:t>allows you to enter and view information in numerous ways.</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10"/>
              <a:tabLst>
                <a:tab pos="1085850" algn="l"/>
              </a:tabLst>
            </a:pPr>
            <a:r>
              <a:rPr lang="en-US" dirty="0">
                <a:ea typeface="Times New Roman"/>
                <a:cs typeface="Times New Roman"/>
              </a:rPr>
              <a:t> When is it possible that you would not need the sophisticated features of a software program?</a:t>
            </a:r>
          </a:p>
          <a:p>
            <a:pPr marL="687388" lvl="0">
              <a:lnSpc>
                <a:spcPct val="115000"/>
              </a:lnSpc>
              <a:spcBef>
                <a:spcPts val="0"/>
              </a:spcBef>
              <a:buFont typeface="+mj-lt"/>
              <a:buAutoNum type="alphaLcParenR"/>
            </a:pPr>
            <a:r>
              <a:rPr lang="en-US" dirty="0">
                <a:highlight>
                  <a:srgbClr val="FFFFFF"/>
                </a:highlight>
                <a:ea typeface="Times New Roman"/>
                <a:cs typeface="Times New Roman"/>
              </a:rPr>
              <a:t>With large audiences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With startup companies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When more than one team is working together</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With small projects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5024279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r>
              <a:rPr lang="en-US" dirty="0"/>
              <a:t>Project Management</a:t>
            </a:r>
          </a:p>
        </p:txBody>
      </p:sp>
    </p:spTree>
    <p:extLst>
      <p:ext uri="{BB962C8B-B14F-4D97-AF65-F5344CB8AC3E}">
        <p14:creationId xmlns:p14="http://schemas.microsoft.com/office/powerpoint/2010/main" val="2862230098"/>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dirty="0"/>
              <a:t>Module </a:t>
            </a:r>
            <a:r>
              <a:rPr lang="en-US" dirty="0"/>
              <a:t>Nine: Executing the Project</a:t>
            </a:r>
            <a:endParaRPr lang="en-CA" dirty="0"/>
          </a:p>
        </p:txBody>
      </p:sp>
      <p:sp>
        <p:nvSpPr>
          <p:cNvPr id="4" name="Text Placeholder 3"/>
          <p:cNvSpPr>
            <a:spLocks noGrp="1"/>
          </p:cNvSpPr>
          <p:nvPr>
            <p:ph type="body" sz="quarter" idx="10"/>
          </p:nvPr>
        </p:nvSpPr>
        <p:spPr/>
        <p:txBody>
          <a:bodyPr>
            <a:noAutofit/>
          </a:bodyPr>
          <a:lstStyle/>
          <a:p>
            <a:pPr>
              <a:lnSpc>
                <a:spcPct val="115000"/>
              </a:lnSpc>
              <a:spcBef>
                <a:spcPts val="0"/>
              </a:spcBef>
              <a:spcAft>
                <a:spcPts val="1000"/>
              </a:spcAft>
            </a:pPr>
            <a:r>
              <a:rPr lang="en-US" i="1" dirty="0">
                <a:latin typeface="Cambria"/>
                <a:ea typeface="Times New Roman"/>
                <a:cs typeface="Times New Roman"/>
              </a:rPr>
              <a:t>You can only elevate individual performance by elevating that of the entire system.</a:t>
            </a:r>
            <a:endParaRPr lang="en-US" i="1" dirty="0">
              <a:ea typeface="Times New Roman"/>
              <a:cs typeface="Times New Roman"/>
            </a:endParaRPr>
          </a:p>
          <a:p>
            <a:pPr algn="ctr">
              <a:lnSpc>
                <a:spcPct val="115000"/>
              </a:lnSpc>
              <a:spcBef>
                <a:spcPts val="0"/>
              </a:spcBef>
              <a:spcAft>
                <a:spcPts val="1000"/>
              </a:spcAft>
            </a:pPr>
            <a:r>
              <a:rPr lang="en-US" b="1" i="1" dirty="0">
                <a:latin typeface="Cambria"/>
                <a:ea typeface="Times New Roman"/>
                <a:cs typeface="Times New Roman"/>
              </a:rPr>
              <a:t>W. Edwards Deming</a:t>
            </a:r>
            <a:endParaRPr lang="en-US" b="1" i="1" dirty="0">
              <a:ea typeface="Times New Roman"/>
              <a:cs typeface="Times New Roman"/>
            </a:endParaRPr>
          </a:p>
          <a:p>
            <a:endParaRPr lang="en-CA" i="1" dirty="0"/>
          </a:p>
        </p:txBody>
      </p:sp>
      <p:sp>
        <p:nvSpPr>
          <p:cNvPr id="3" name="Content Placeholder 2"/>
          <p:cNvSpPr>
            <a:spLocks noGrp="1"/>
          </p:cNvSpPr>
          <p:nvPr>
            <p:ph type="body" sz="quarter" idx="11"/>
          </p:nvPr>
        </p:nvSpPr>
        <p:spPr/>
        <p:txBody>
          <a:bodyPr>
            <a:normAutofit/>
          </a:bodyPr>
          <a:lstStyle/>
          <a:p>
            <a:r>
              <a:rPr lang="en-US" dirty="0"/>
              <a:t>We have spent a lot of time talking about what the project will do and making plans for how to do it. Finally, it is time to get to work and put our plans into action. </a:t>
            </a:r>
          </a:p>
        </p:txBody>
      </p:sp>
    </p:spTree>
    <p:extLst>
      <p:ext uri="{BB962C8B-B14F-4D97-AF65-F5344CB8AC3E}">
        <p14:creationId xmlns:p14="http://schemas.microsoft.com/office/powerpoint/2010/main" val="199056647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76A69DE3-D67A-46D0-BEF6-268DD1CCB51C}"/>
              </a:ext>
            </a:extLst>
          </p:cNvPr>
          <p:cNvSpPr>
            <a:spLocks noGrp="1"/>
          </p:cNvSpPr>
          <p:nvPr>
            <p:ph sz="quarter" idx="11"/>
          </p:nvPr>
        </p:nvSpPr>
        <p:spPr/>
        <p:txBody>
          <a:bodyPr>
            <a:normAutofit lnSpcReduction="10000"/>
          </a:bodyPr>
          <a:lstStyle/>
          <a:p>
            <a:endParaRPr lang="en-US"/>
          </a:p>
        </p:txBody>
      </p:sp>
      <p:sp>
        <p:nvSpPr>
          <p:cNvPr id="2" name="Title 1"/>
          <p:cNvSpPr>
            <a:spLocks noGrp="1"/>
          </p:cNvSpPr>
          <p:nvPr>
            <p:ph type="title"/>
          </p:nvPr>
        </p:nvSpPr>
        <p:spPr/>
        <p:txBody>
          <a:bodyPr>
            <a:noAutofit/>
          </a:bodyPr>
          <a:lstStyle/>
          <a:p>
            <a:r>
              <a:rPr lang="en-US" dirty="0"/>
              <a:t>Establishing Baselines</a:t>
            </a:r>
          </a:p>
        </p:txBody>
      </p:sp>
      <p:grpSp>
        <p:nvGrpSpPr>
          <p:cNvPr id="4" name="Group 3">
            <a:extLst>
              <a:ext uri="{FF2B5EF4-FFF2-40B4-BE49-F238E27FC236}">
                <a16:creationId xmlns:a16="http://schemas.microsoft.com/office/drawing/2014/main" id="{C43AB080-9DC2-451A-91B1-D423A6DDBE32}"/>
              </a:ext>
            </a:extLst>
          </p:cNvPr>
          <p:cNvGrpSpPr/>
          <p:nvPr/>
        </p:nvGrpSpPr>
        <p:grpSpPr>
          <a:xfrm>
            <a:off x="521999" y="1602465"/>
            <a:ext cx="8100000" cy="4521431"/>
            <a:chOff x="521999" y="1602465"/>
            <a:chExt cx="8100000" cy="4521431"/>
          </a:xfrm>
        </p:grpSpPr>
        <p:sp>
          <p:nvSpPr>
            <p:cNvPr id="5" name="Freeform: Shape 4">
              <a:extLst>
                <a:ext uri="{FF2B5EF4-FFF2-40B4-BE49-F238E27FC236}">
                  <a16:creationId xmlns:a16="http://schemas.microsoft.com/office/drawing/2014/main" id="{E06341B6-4529-49C9-BE6A-4D8C7737B50B}"/>
                </a:ext>
              </a:extLst>
            </p:cNvPr>
            <p:cNvSpPr/>
            <p:nvPr/>
          </p:nvSpPr>
          <p:spPr>
            <a:xfrm>
              <a:off x="521999" y="1602465"/>
              <a:ext cx="8100000" cy="1089501"/>
            </a:xfrm>
            <a:custGeom>
              <a:avLst/>
              <a:gdLst>
                <a:gd name="connsiteX0" fmla="*/ 0 w 8100000"/>
                <a:gd name="connsiteY0" fmla="*/ 0 h 1089501"/>
                <a:gd name="connsiteX1" fmla="*/ 8100000 w 8100000"/>
                <a:gd name="connsiteY1" fmla="*/ 0 h 1089501"/>
                <a:gd name="connsiteX2" fmla="*/ 8100000 w 8100000"/>
                <a:gd name="connsiteY2" fmla="*/ 1089501 h 1089501"/>
                <a:gd name="connsiteX3" fmla="*/ 0 w 8100000"/>
                <a:gd name="connsiteY3" fmla="*/ 1089501 h 1089501"/>
                <a:gd name="connsiteX4" fmla="*/ 0 w 8100000"/>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00000" h="1089501">
                  <a:moveTo>
                    <a:pt x="0" y="0"/>
                  </a:moveTo>
                  <a:lnTo>
                    <a:pt x="8100000" y="0"/>
                  </a:lnTo>
                  <a:lnTo>
                    <a:pt x="8100000" y="1089501"/>
                  </a:lnTo>
                  <a:lnTo>
                    <a:pt x="0" y="1089501"/>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400" kern="1200" dirty="0"/>
                <a:t>Formal end of the planning phase</a:t>
              </a:r>
            </a:p>
          </p:txBody>
        </p:sp>
        <p:sp>
          <p:nvSpPr>
            <p:cNvPr id="6" name="Freeform: Shape 5">
              <a:extLst>
                <a:ext uri="{FF2B5EF4-FFF2-40B4-BE49-F238E27FC236}">
                  <a16:creationId xmlns:a16="http://schemas.microsoft.com/office/drawing/2014/main" id="{84E9C7FA-4E60-4AD9-A7FD-2AE2811FC7BA}"/>
                </a:ext>
              </a:extLst>
            </p:cNvPr>
            <p:cNvSpPr/>
            <p:nvPr/>
          </p:nvSpPr>
          <p:spPr>
            <a:xfrm>
              <a:off x="2952000" y="2746442"/>
              <a:ext cx="3240000" cy="1089501"/>
            </a:xfrm>
            <a:custGeom>
              <a:avLst/>
              <a:gdLst>
                <a:gd name="connsiteX0" fmla="*/ 0 w 3240000"/>
                <a:gd name="connsiteY0" fmla="*/ 0 h 1089501"/>
                <a:gd name="connsiteX1" fmla="*/ 3240000 w 3240000"/>
                <a:gd name="connsiteY1" fmla="*/ 0 h 1089501"/>
                <a:gd name="connsiteX2" fmla="*/ 3240000 w 3240000"/>
                <a:gd name="connsiteY2" fmla="*/ 1089501 h 1089501"/>
                <a:gd name="connsiteX3" fmla="*/ 0 w 3240000"/>
                <a:gd name="connsiteY3" fmla="*/ 1089501 h 1089501"/>
                <a:gd name="connsiteX4" fmla="*/ 0 w 3240000"/>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40000" h="1089501">
                  <a:moveTo>
                    <a:pt x="0" y="0"/>
                  </a:moveTo>
                  <a:lnTo>
                    <a:pt x="3240000" y="0"/>
                  </a:lnTo>
                  <a:lnTo>
                    <a:pt x="3240000" y="1089501"/>
                  </a:lnTo>
                  <a:lnTo>
                    <a:pt x="0" y="1089501"/>
                  </a:lnTo>
                  <a:lnTo>
                    <a:pt x="0" y="0"/>
                  </a:lnTo>
                  <a:close/>
                </a:path>
              </a:pathLst>
            </a:custGeom>
          </p:spPr>
          <p:style>
            <a:lnRef idx="2">
              <a:schemeClr val="lt1">
                <a:hueOff val="0"/>
                <a:satOff val="0"/>
                <a:lumOff val="0"/>
                <a:alphaOff val="0"/>
              </a:schemeClr>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400" kern="1200" dirty="0"/>
                <a:t>Original plan</a:t>
              </a:r>
            </a:p>
          </p:txBody>
        </p:sp>
        <p:sp>
          <p:nvSpPr>
            <p:cNvPr id="7" name="Freeform: Shape 6">
              <a:extLst>
                <a:ext uri="{FF2B5EF4-FFF2-40B4-BE49-F238E27FC236}">
                  <a16:creationId xmlns:a16="http://schemas.microsoft.com/office/drawing/2014/main" id="{00E8E5B2-554D-4AC8-B75A-EB1CAD4F784E}"/>
                </a:ext>
              </a:extLst>
            </p:cNvPr>
            <p:cNvSpPr/>
            <p:nvPr/>
          </p:nvSpPr>
          <p:spPr>
            <a:xfrm>
              <a:off x="2637000" y="3890419"/>
              <a:ext cx="3870000" cy="1089501"/>
            </a:xfrm>
            <a:custGeom>
              <a:avLst/>
              <a:gdLst>
                <a:gd name="connsiteX0" fmla="*/ 0 w 3870000"/>
                <a:gd name="connsiteY0" fmla="*/ 0 h 1089501"/>
                <a:gd name="connsiteX1" fmla="*/ 3870000 w 3870000"/>
                <a:gd name="connsiteY1" fmla="*/ 0 h 1089501"/>
                <a:gd name="connsiteX2" fmla="*/ 3870000 w 3870000"/>
                <a:gd name="connsiteY2" fmla="*/ 1089501 h 1089501"/>
                <a:gd name="connsiteX3" fmla="*/ 0 w 3870000"/>
                <a:gd name="connsiteY3" fmla="*/ 1089501 h 1089501"/>
                <a:gd name="connsiteX4" fmla="*/ 0 w 3870000"/>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0000" h="1089501">
                  <a:moveTo>
                    <a:pt x="0" y="0"/>
                  </a:moveTo>
                  <a:lnTo>
                    <a:pt x="3870000" y="0"/>
                  </a:lnTo>
                  <a:lnTo>
                    <a:pt x="3870000" y="1089501"/>
                  </a:lnTo>
                  <a:lnTo>
                    <a:pt x="0" y="1089501"/>
                  </a:lnTo>
                  <a:lnTo>
                    <a:pt x="0" y="0"/>
                  </a:lnTo>
                  <a:close/>
                </a:path>
              </a:pathLst>
            </a:custGeom>
          </p:spPr>
          <p:style>
            <a:lnRef idx="2">
              <a:schemeClr val="lt1">
                <a:hueOff val="0"/>
                <a:satOff val="0"/>
                <a:lumOff val="0"/>
                <a:alphaOff val="0"/>
              </a:schemeClr>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400" kern="1200" dirty="0"/>
                <a:t>Measuring stick</a:t>
              </a:r>
            </a:p>
          </p:txBody>
        </p:sp>
        <p:sp>
          <p:nvSpPr>
            <p:cNvPr id="8" name="Freeform: Shape 7">
              <a:extLst>
                <a:ext uri="{FF2B5EF4-FFF2-40B4-BE49-F238E27FC236}">
                  <a16:creationId xmlns:a16="http://schemas.microsoft.com/office/drawing/2014/main" id="{0DD73178-CE39-4501-9EEA-4FC581193EE4}"/>
                </a:ext>
              </a:extLst>
            </p:cNvPr>
            <p:cNvSpPr/>
            <p:nvPr/>
          </p:nvSpPr>
          <p:spPr>
            <a:xfrm>
              <a:off x="521999" y="5034395"/>
              <a:ext cx="8100000" cy="1089501"/>
            </a:xfrm>
            <a:custGeom>
              <a:avLst/>
              <a:gdLst>
                <a:gd name="connsiteX0" fmla="*/ 0 w 8100000"/>
                <a:gd name="connsiteY0" fmla="*/ 0 h 1089501"/>
                <a:gd name="connsiteX1" fmla="*/ 8100000 w 8100000"/>
                <a:gd name="connsiteY1" fmla="*/ 0 h 1089501"/>
                <a:gd name="connsiteX2" fmla="*/ 8100000 w 8100000"/>
                <a:gd name="connsiteY2" fmla="*/ 1089501 h 1089501"/>
                <a:gd name="connsiteX3" fmla="*/ 0 w 8100000"/>
                <a:gd name="connsiteY3" fmla="*/ 1089501 h 1089501"/>
                <a:gd name="connsiteX4" fmla="*/ 0 w 8100000"/>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00000" h="1089501">
                  <a:moveTo>
                    <a:pt x="0" y="0"/>
                  </a:moveTo>
                  <a:lnTo>
                    <a:pt x="8100000" y="0"/>
                  </a:lnTo>
                  <a:lnTo>
                    <a:pt x="8100000" y="1089501"/>
                  </a:lnTo>
                  <a:lnTo>
                    <a:pt x="0" y="1089501"/>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400" kern="1200" dirty="0"/>
                <a:t>Communicated to all stakeholders </a:t>
              </a:r>
            </a:p>
          </p:txBody>
        </p:sp>
      </p:grpSp>
    </p:spTree>
    <p:extLst>
      <p:ext uri="{BB962C8B-B14F-4D97-AF65-F5344CB8AC3E}">
        <p14:creationId xmlns:p14="http://schemas.microsoft.com/office/powerpoint/2010/main" val="37392623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D5A34B3B-8F46-41C1-87B1-F39A2EEC01CA}"/>
              </a:ext>
            </a:extLst>
          </p:cNvPr>
          <p:cNvSpPr>
            <a:spLocks noGrp="1"/>
          </p:cNvSpPr>
          <p:nvPr>
            <p:ph sz="quarter" idx="11"/>
          </p:nvPr>
        </p:nvSpPr>
        <p:spPr/>
        <p:txBody>
          <a:bodyPr>
            <a:normAutofit lnSpcReduction="10000"/>
          </a:bodyPr>
          <a:lstStyle/>
          <a:p>
            <a:endParaRPr lang="en-US"/>
          </a:p>
        </p:txBody>
      </p:sp>
      <p:sp>
        <p:nvSpPr>
          <p:cNvPr id="2" name="Title 1"/>
          <p:cNvSpPr>
            <a:spLocks noGrp="1"/>
          </p:cNvSpPr>
          <p:nvPr>
            <p:ph type="title"/>
          </p:nvPr>
        </p:nvSpPr>
        <p:spPr/>
        <p:txBody>
          <a:bodyPr>
            <a:noAutofit/>
          </a:bodyPr>
          <a:lstStyle/>
          <a:p>
            <a:r>
              <a:rPr lang="en-US" dirty="0"/>
              <a:t>Monitoring Project Progress</a:t>
            </a:r>
            <a:endParaRPr lang="en-CA" dirty="0"/>
          </a:p>
        </p:txBody>
      </p:sp>
      <p:grpSp>
        <p:nvGrpSpPr>
          <p:cNvPr id="3" name="Group 2">
            <a:extLst>
              <a:ext uri="{FF2B5EF4-FFF2-40B4-BE49-F238E27FC236}">
                <a16:creationId xmlns:a16="http://schemas.microsoft.com/office/drawing/2014/main" id="{B4C301D6-F426-4693-B05B-87D076C6CD47}"/>
              </a:ext>
            </a:extLst>
          </p:cNvPr>
          <p:cNvGrpSpPr/>
          <p:nvPr/>
        </p:nvGrpSpPr>
        <p:grpSpPr>
          <a:xfrm>
            <a:off x="457200" y="1641621"/>
            <a:ext cx="8229600" cy="4443120"/>
            <a:chOff x="457200" y="1641621"/>
            <a:chExt cx="8229600" cy="4443120"/>
          </a:xfrm>
        </p:grpSpPr>
        <p:sp>
          <p:nvSpPr>
            <p:cNvPr id="5" name="Rectangle 4">
              <a:extLst>
                <a:ext uri="{FF2B5EF4-FFF2-40B4-BE49-F238E27FC236}">
                  <a16:creationId xmlns:a16="http://schemas.microsoft.com/office/drawing/2014/main" id="{B0C7A322-4F3B-40F2-8B6B-2004627029FA}"/>
                </a:ext>
              </a:extLst>
            </p:cNvPr>
            <p:cNvSpPr/>
            <p:nvPr/>
          </p:nvSpPr>
          <p:spPr>
            <a:xfrm>
              <a:off x="457200" y="2143461"/>
              <a:ext cx="8229600" cy="856800"/>
            </a:xfrm>
            <a:prstGeom prst="rect">
              <a:avLst/>
            </a:pr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6" name="Freeform: Shape 5">
              <a:extLst>
                <a:ext uri="{FF2B5EF4-FFF2-40B4-BE49-F238E27FC236}">
                  <a16:creationId xmlns:a16="http://schemas.microsoft.com/office/drawing/2014/main" id="{C3AC2451-763C-4D00-B368-50A6BE88835A}"/>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Status meetings</a:t>
              </a:r>
            </a:p>
          </p:txBody>
        </p:sp>
        <p:sp>
          <p:nvSpPr>
            <p:cNvPr id="7" name="Rectangle 6">
              <a:extLst>
                <a:ext uri="{FF2B5EF4-FFF2-40B4-BE49-F238E27FC236}">
                  <a16:creationId xmlns:a16="http://schemas.microsoft.com/office/drawing/2014/main" id="{5479973F-A404-42C6-9423-93ABAF370BA2}"/>
                </a:ext>
              </a:extLst>
            </p:cNvPr>
            <p:cNvSpPr/>
            <p:nvPr/>
          </p:nvSpPr>
          <p:spPr>
            <a:xfrm>
              <a:off x="457200" y="3685701"/>
              <a:ext cx="8229600" cy="856800"/>
            </a:xfrm>
            <a:prstGeom prst="rect">
              <a:avLst/>
            </a:prstGeom>
          </p:spPr>
          <p:style>
            <a:lnRef idx="2">
              <a:schemeClr val="accent2">
                <a:hueOff val="2340759"/>
                <a:satOff val="-2919"/>
                <a:lumOff val="68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8" name="Freeform: Shape 7">
              <a:extLst>
                <a:ext uri="{FF2B5EF4-FFF2-40B4-BE49-F238E27FC236}">
                  <a16:creationId xmlns:a16="http://schemas.microsoft.com/office/drawing/2014/main" id="{EBCA4375-1CC4-4B92-9B8A-ACB907F01B75}"/>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Regular status reports</a:t>
              </a:r>
            </a:p>
          </p:txBody>
        </p:sp>
        <p:sp>
          <p:nvSpPr>
            <p:cNvPr id="9" name="Rectangle 8">
              <a:extLst>
                <a:ext uri="{FF2B5EF4-FFF2-40B4-BE49-F238E27FC236}">
                  <a16:creationId xmlns:a16="http://schemas.microsoft.com/office/drawing/2014/main" id="{3701DC9B-9DC3-4273-B373-71ECD7A52DC2}"/>
                </a:ext>
              </a:extLst>
            </p:cNvPr>
            <p:cNvSpPr/>
            <p:nvPr/>
          </p:nvSpPr>
          <p:spPr>
            <a:xfrm>
              <a:off x="457200" y="5227941"/>
              <a:ext cx="8229600" cy="856800"/>
            </a:xfrm>
            <a:prstGeom prst="rect">
              <a:avLst/>
            </a:prstGeom>
          </p:spPr>
          <p:style>
            <a:lnRef idx="2">
              <a:schemeClr val="accent2">
                <a:hueOff val="4681519"/>
                <a:satOff val="-5839"/>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0" name="Freeform: Shape 9">
              <a:extLst>
                <a:ext uri="{FF2B5EF4-FFF2-40B4-BE49-F238E27FC236}">
                  <a16:creationId xmlns:a16="http://schemas.microsoft.com/office/drawing/2014/main" id="{51100032-8167-4901-9F1E-FA94BCE51027}"/>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Hands-on observation</a:t>
              </a:r>
            </a:p>
          </p:txBody>
        </p:sp>
      </p:grpSp>
    </p:spTree>
    <p:extLst>
      <p:ext uri="{BB962C8B-B14F-4D97-AF65-F5344CB8AC3E}">
        <p14:creationId xmlns:p14="http://schemas.microsoft.com/office/powerpoint/2010/main" val="383801611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701752B3-985E-4560-913E-61A858AB9752}"/>
              </a:ext>
            </a:extLst>
          </p:cNvPr>
          <p:cNvSpPr>
            <a:spLocks noGrp="1"/>
          </p:cNvSpPr>
          <p:nvPr>
            <p:ph sz="quarter" idx="11"/>
          </p:nvPr>
        </p:nvSpPr>
        <p:spPr/>
        <p:txBody>
          <a:bodyPr>
            <a:normAutofit lnSpcReduction="10000"/>
          </a:bodyPr>
          <a:lstStyle/>
          <a:p>
            <a:endParaRPr lang="en-US"/>
          </a:p>
        </p:txBody>
      </p:sp>
      <p:sp>
        <p:nvSpPr>
          <p:cNvPr id="2" name="Title 1"/>
          <p:cNvSpPr>
            <a:spLocks noGrp="1"/>
          </p:cNvSpPr>
          <p:nvPr>
            <p:ph type="title"/>
          </p:nvPr>
        </p:nvSpPr>
        <p:spPr/>
        <p:txBody>
          <a:bodyPr>
            <a:noAutofit/>
          </a:bodyPr>
          <a:lstStyle/>
          <a:p>
            <a:r>
              <a:rPr lang="en-US" dirty="0"/>
              <a:t>Triple Constraint Reduction Methods </a:t>
            </a:r>
            <a:endParaRPr lang="en-CA" dirty="0"/>
          </a:p>
        </p:txBody>
      </p:sp>
      <p:grpSp>
        <p:nvGrpSpPr>
          <p:cNvPr id="3" name="Group 2">
            <a:extLst>
              <a:ext uri="{FF2B5EF4-FFF2-40B4-BE49-F238E27FC236}">
                <a16:creationId xmlns:a16="http://schemas.microsoft.com/office/drawing/2014/main" id="{E79C0A72-0C4F-48AB-AC7F-A9FD6AC3242E}"/>
              </a:ext>
            </a:extLst>
          </p:cNvPr>
          <p:cNvGrpSpPr/>
          <p:nvPr/>
        </p:nvGrpSpPr>
        <p:grpSpPr>
          <a:xfrm>
            <a:off x="-4659767" y="816335"/>
            <a:ext cx="13284108" cy="6093694"/>
            <a:chOff x="-4659767" y="816335"/>
            <a:chExt cx="13284108" cy="6093694"/>
          </a:xfrm>
        </p:grpSpPr>
        <p:sp>
          <p:nvSpPr>
            <p:cNvPr id="5" name="Block Arc 4">
              <a:extLst>
                <a:ext uri="{FF2B5EF4-FFF2-40B4-BE49-F238E27FC236}">
                  <a16:creationId xmlns:a16="http://schemas.microsoft.com/office/drawing/2014/main" id="{6885B371-E46A-4730-92B3-FA30BB31047B}"/>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3">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7CE49A27-2C23-45EC-8F3A-09B8CC411363}"/>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b="1" kern="1200" dirty="0"/>
                <a:t>Crashing</a:t>
              </a:r>
              <a:r>
                <a:rPr lang="en-US" sz="2700" kern="1200" dirty="0"/>
                <a:t>: Reduce the schedule without changing the budget</a:t>
              </a:r>
            </a:p>
          </p:txBody>
        </p:sp>
        <p:sp>
          <p:nvSpPr>
            <p:cNvPr id="7" name="Oval 6">
              <a:extLst>
                <a:ext uri="{FF2B5EF4-FFF2-40B4-BE49-F238E27FC236}">
                  <a16:creationId xmlns:a16="http://schemas.microsoft.com/office/drawing/2014/main" id="{C04B864A-57CB-45DA-9C13-07913AC30D55}"/>
                </a:ext>
              </a:extLst>
            </p:cNvPr>
            <p:cNvSpPr/>
            <p:nvPr/>
          </p:nvSpPr>
          <p:spPr>
            <a:xfrm>
              <a:off x="519658" y="1939647"/>
              <a:ext cx="1131490" cy="1131490"/>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8" name="Freeform: Shape 7">
              <a:extLst>
                <a:ext uri="{FF2B5EF4-FFF2-40B4-BE49-F238E27FC236}">
                  <a16:creationId xmlns:a16="http://schemas.microsoft.com/office/drawing/2014/main" id="{234B2087-264C-4E1A-A1D3-A221F3633BBC}"/>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b="1" kern="1200" dirty="0"/>
                <a:t>Fast-Tracking</a:t>
              </a:r>
              <a:r>
                <a:rPr lang="en-US" sz="2700" kern="1200" dirty="0"/>
                <a:t>: Where lag/lead time can be reduced or eliminated.</a:t>
              </a:r>
            </a:p>
          </p:txBody>
        </p:sp>
        <p:sp>
          <p:nvSpPr>
            <p:cNvPr id="9" name="Oval 8">
              <a:extLst>
                <a:ext uri="{FF2B5EF4-FFF2-40B4-BE49-F238E27FC236}">
                  <a16:creationId xmlns:a16="http://schemas.microsoft.com/office/drawing/2014/main" id="{576792CF-1EC7-4380-A6CC-C36C814D7B2A}"/>
                </a:ext>
              </a:extLst>
            </p:cNvPr>
            <p:cNvSpPr/>
            <p:nvPr/>
          </p:nvSpPr>
          <p:spPr>
            <a:xfrm>
              <a:off x="848695" y="3297436"/>
              <a:ext cx="1131490" cy="1131490"/>
            </a:xfrm>
            <a:prstGeom prst="ellipse">
              <a:avLst/>
            </a:prstGeom>
          </p:spPr>
          <p:style>
            <a:lnRef idx="2">
              <a:schemeClr val="accent2">
                <a:hueOff val="2340759"/>
                <a:satOff val="-2919"/>
                <a:lumOff val="686"/>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0" name="Freeform: Shape 9">
              <a:extLst>
                <a:ext uri="{FF2B5EF4-FFF2-40B4-BE49-F238E27FC236}">
                  <a16:creationId xmlns:a16="http://schemas.microsoft.com/office/drawing/2014/main" id="{2B253B7C-65A1-477B-A472-5F86DC290B0A}"/>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b="1" kern="1200" dirty="0"/>
                <a:t>De-scoping</a:t>
              </a:r>
              <a:r>
                <a:rPr lang="en-US" sz="2700" kern="1200" dirty="0"/>
                <a:t>: Removes items from the project scope to free up time and/or money.</a:t>
              </a:r>
            </a:p>
          </p:txBody>
        </p:sp>
        <p:sp>
          <p:nvSpPr>
            <p:cNvPr id="11" name="Oval 10">
              <a:extLst>
                <a:ext uri="{FF2B5EF4-FFF2-40B4-BE49-F238E27FC236}">
                  <a16:creationId xmlns:a16="http://schemas.microsoft.com/office/drawing/2014/main" id="{0FD6AF8F-CC67-4E0E-9F38-BD28FCD008A8}"/>
                </a:ext>
              </a:extLst>
            </p:cNvPr>
            <p:cNvSpPr/>
            <p:nvPr/>
          </p:nvSpPr>
          <p:spPr>
            <a:xfrm>
              <a:off x="519658" y="4655225"/>
              <a:ext cx="1131490" cy="1131490"/>
            </a:xfrm>
            <a:prstGeom prst="ellipse">
              <a:avLst/>
            </a:prstGeom>
          </p:spPr>
          <p:style>
            <a:lnRef idx="2">
              <a:schemeClr val="accent2">
                <a:hueOff val="4681519"/>
                <a:satOff val="-5839"/>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extLst>
      <p:ext uri="{BB962C8B-B14F-4D97-AF65-F5344CB8AC3E}">
        <p14:creationId xmlns:p14="http://schemas.microsoft.com/office/powerpoint/2010/main" val="255513013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1200"/>
              </a:spcBef>
              <a:spcAft>
                <a:spcPts val="1000"/>
              </a:spcAft>
              <a:buFont typeface="+mj-lt"/>
              <a:buAutoNum type="arabicPeriod"/>
              <a:tabLst>
                <a:tab pos="1085850" algn="l"/>
              </a:tabLst>
            </a:pPr>
            <a:r>
              <a:rPr lang="en-US" dirty="0">
                <a:ea typeface="Times New Roman"/>
                <a:cs typeface="Times New Roman"/>
              </a:rPr>
              <a:t> What indicates the formal end of the planning phase and the beginning of project execution and control?</a:t>
            </a:r>
          </a:p>
          <a:p>
            <a:pPr marL="687388" lvl="0">
              <a:lnSpc>
                <a:spcPct val="115000"/>
              </a:lnSpc>
              <a:spcBef>
                <a:spcPts val="0"/>
              </a:spcBef>
              <a:buFont typeface="+mj-lt"/>
              <a:buAutoNum type="alphaLcParenR"/>
            </a:pPr>
            <a:r>
              <a:rPr lang="en-US" dirty="0">
                <a:highlight>
                  <a:srgbClr val="FFFFFF"/>
                </a:highlight>
                <a:ea typeface="Calibri"/>
                <a:cs typeface="Calibri"/>
              </a:rPr>
              <a:t>Establishing the baseline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Maintaining and controlling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Initiating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Resolving risk</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2"/>
              <a:tabLst>
                <a:tab pos="1085850" algn="l"/>
              </a:tabLst>
            </a:pPr>
            <a:r>
              <a:rPr lang="en-US" dirty="0">
                <a:ea typeface="Times New Roman"/>
                <a:cs typeface="Times New Roman"/>
              </a:rPr>
              <a:t> Who should the baseline be communicated to?</a:t>
            </a:r>
          </a:p>
          <a:p>
            <a:pPr marL="687388" lvl="0">
              <a:lnSpc>
                <a:spcPct val="115000"/>
              </a:lnSpc>
              <a:spcBef>
                <a:spcPts val="0"/>
              </a:spcBef>
              <a:buFont typeface="+mj-lt"/>
              <a:buAutoNum type="alphaLcParenR"/>
            </a:pPr>
            <a:r>
              <a:rPr lang="en-US" dirty="0">
                <a:highlight>
                  <a:srgbClr val="FFFFFF"/>
                </a:highlight>
                <a:ea typeface="Times New Roman"/>
                <a:cs typeface="Times New Roman"/>
              </a:rPr>
              <a:t>The project team and those working on the budget.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All stakeholders and the project team.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All stakeholders and direct supervisors.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project team and direct supervisors.</a:t>
            </a:r>
            <a:endParaRPr lang="en-US" dirty="0">
              <a:ea typeface="Times New Roman"/>
              <a:cs typeface="Times New Roman"/>
            </a:endParaRPr>
          </a:p>
        </p:txBody>
      </p:sp>
    </p:spTree>
    <p:extLst>
      <p:ext uri="{BB962C8B-B14F-4D97-AF65-F5344CB8AC3E}">
        <p14:creationId xmlns:p14="http://schemas.microsoft.com/office/powerpoint/2010/main" val="137244024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6075" lvl="0" indent="-346075">
              <a:lnSpc>
                <a:spcPct val="115000"/>
              </a:lnSpc>
              <a:spcBef>
                <a:spcPts val="1200"/>
              </a:spcBef>
              <a:spcAft>
                <a:spcPts val="1000"/>
              </a:spcAft>
              <a:buFont typeface="+mj-lt"/>
              <a:buAutoNum type="arabicPeriod" startAt="3"/>
              <a:tabLst>
                <a:tab pos="1085850" algn="l"/>
              </a:tabLst>
            </a:pPr>
            <a:r>
              <a:rPr lang="en-US" dirty="0">
                <a:ea typeface="Times New Roman"/>
                <a:cs typeface="Times New Roman"/>
              </a:rPr>
              <a:t> When establishing baselines, what can be outlined in text format?</a:t>
            </a:r>
          </a:p>
          <a:p>
            <a:pPr marL="687388" lvl="0">
              <a:lnSpc>
                <a:spcPct val="115000"/>
              </a:lnSpc>
              <a:spcBef>
                <a:spcPts val="0"/>
              </a:spcBef>
              <a:buFont typeface="+mj-lt"/>
              <a:buAutoNum type="alphaLcParenR"/>
            </a:pPr>
            <a:r>
              <a:rPr lang="en-US" dirty="0">
                <a:highlight>
                  <a:srgbClr val="FFFFFF"/>
                </a:highlight>
                <a:ea typeface="Times New Roman"/>
                <a:cs typeface="Times New Roman"/>
              </a:rPr>
              <a:t>The baseline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Cost and time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Scope and resources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Both a &amp; b</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4"/>
              <a:tabLst>
                <a:tab pos="1085850" algn="l"/>
              </a:tabLst>
            </a:pPr>
            <a:r>
              <a:rPr lang="en-US" dirty="0">
                <a:ea typeface="Times New Roman"/>
                <a:cs typeface="Times New Roman"/>
              </a:rPr>
              <a:t> If an issue arises, what is the responsibility of the project manager?</a:t>
            </a:r>
          </a:p>
          <a:p>
            <a:pPr marL="687388" lvl="0">
              <a:lnSpc>
                <a:spcPct val="115000"/>
              </a:lnSpc>
              <a:spcBef>
                <a:spcPts val="0"/>
              </a:spcBef>
              <a:buFont typeface="+mj-lt"/>
              <a:buAutoNum type="alphaLcParenR"/>
            </a:pPr>
            <a:r>
              <a:rPr lang="en-US" dirty="0">
                <a:highlight>
                  <a:srgbClr val="FFFFFF"/>
                </a:highlight>
                <a:ea typeface="Times New Roman"/>
                <a:cs typeface="Times New Roman"/>
              </a:rPr>
              <a:t>To resolve the issues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To escalate the issues to someone who can resolve them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To ensure that issues do not arise in the first place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Both a &amp; b</a:t>
            </a:r>
            <a:endParaRPr lang="en-US" dirty="0">
              <a:ea typeface="Times New Roman"/>
              <a:cs typeface="Times New Roman"/>
            </a:endParaRPr>
          </a:p>
        </p:txBody>
      </p:sp>
    </p:spTree>
    <p:extLst>
      <p:ext uri="{BB962C8B-B14F-4D97-AF65-F5344CB8AC3E}">
        <p14:creationId xmlns:p14="http://schemas.microsoft.com/office/powerpoint/2010/main" val="343813570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1200"/>
              </a:spcBef>
              <a:spcAft>
                <a:spcPts val="1000"/>
              </a:spcAft>
              <a:buFont typeface="+mj-lt"/>
              <a:buAutoNum type="arabicPeriod" startAt="5"/>
              <a:tabLst>
                <a:tab pos="1085850" algn="l"/>
              </a:tabLst>
            </a:pPr>
            <a:r>
              <a:rPr lang="en-US" dirty="0">
                <a:ea typeface="Times New Roman"/>
                <a:cs typeface="Times New Roman"/>
              </a:rPr>
              <a:t> Which of these is not a popular, effective method of tracking project progress?</a:t>
            </a: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Regular status meetings</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Hands-off observation</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Calibri"/>
                <a:cs typeface="Calibri"/>
              </a:rPr>
              <a:t>Recording data manually or electronically and generating reports</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Regular status reports</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6"/>
              <a:tabLst>
                <a:tab pos="1085850" algn="l"/>
              </a:tabLst>
            </a:pPr>
            <a:r>
              <a:rPr lang="en-US" dirty="0">
                <a:highlight>
                  <a:srgbClr val="FFFFFF"/>
                </a:highlight>
                <a:ea typeface="Times New Roman"/>
                <a:cs typeface="Times New Roman"/>
              </a:rPr>
              <a:t> Which of these is a good suggestion when using your visual scheduling tools?</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Calibri"/>
                <a:cs typeface="Calibri"/>
              </a:rPr>
              <a:t>Risks, accomplishments, and lessons learned can be posted only in a Gantt Chart.</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If tasks need to be re-scheduled, they cannot be moved around on the network diagram.</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As </a:t>
            </a:r>
            <a:r>
              <a:rPr lang="en-US" dirty="0">
                <a:highlight>
                  <a:srgbClr val="FFFFFF"/>
                </a:highlight>
                <a:ea typeface="Calibri"/>
                <a:cs typeface="Calibri"/>
              </a:rPr>
              <a:t>tasks are completed, they can be crossed off the RACI chart.</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If </a:t>
            </a:r>
            <a:r>
              <a:rPr lang="en-US" dirty="0">
                <a:highlight>
                  <a:srgbClr val="FFFFFF"/>
                </a:highlight>
                <a:ea typeface="Calibri"/>
                <a:cs typeface="Calibri"/>
              </a:rPr>
              <a:t>new resources need to be added, they can be added to network diagram boxes. </a:t>
            </a:r>
            <a:endParaRPr lang="en-US" dirty="0">
              <a:ea typeface="Times New Roman"/>
              <a:cs typeface="Times New Roman"/>
            </a:endParaRPr>
          </a:p>
        </p:txBody>
      </p:sp>
    </p:spTree>
    <p:extLst>
      <p:ext uri="{BB962C8B-B14F-4D97-AF65-F5344CB8AC3E}">
        <p14:creationId xmlns:p14="http://schemas.microsoft.com/office/powerpoint/2010/main" val="351300187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6075" lvl="0" indent="-346075">
              <a:lnSpc>
                <a:spcPct val="115000"/>
              </a:lnSpc>
              <a:spcBef>
                <a:spcPts val="1200"/>
              </a:spcBef>
              <a:spcAft>
                <a:spcPts val="1000"/>
              </a:spcAft>
              <a:buFont typeface="+mj-lt"/>
              <a:buAutoNum type="arabicPeriod" startAt="7"/>
              <a:tabLst>
                <a:tab pos="1085850" algn="l"/>
              </a:tabLst>
            </a:pPr>
            <a:r>
              <a:rPr lang="en-US" dirty="0">
                <a:highlight>
                  <a:srgbClr val="FFFFFF"/>
                </a:highlight>
                <a:ea typeface="Times New Roman"/>
                <a:cs typeface="Times New Roman"/>
              </a:rPr>
              <a:t> After all your planning, what is very likely to change?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One element of the triple constraint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guidance of your shareholders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One of the members of your project management team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deliverables of the project</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8"/>
              <a:tabLst>
                <a:tab pos="1085850" algn="l"/>
              </a:tabLst>
            </a:pPr>
            <a:r>
              <a:rPr lang="en-US" dirty="0">
                <a:highlight>
                  <a:srgbClr val="FFFFFF"/>
                </a:highlight>
                <a:ea typeface="Times New Roman"/>
                <a:cs typeface="Times New Roman"/>
              </a:rPr>
              <a:t> Which of these is not an established method that you can use to decide how to alter the course of the project?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Projecting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Crashing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Fast-tracking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De-scoping</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54038075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6075" lvl="0" indent="-346075">
              <a:lnSpc>
                <a:spcPct val="115000"/>
              </a:lnSpc>
              <a:spcBef>
                <a:spcPts val="1200"/>
              </a:spcBef>
              <a:spcAft>
                <a:spcPts val="1000"/>
              </a:spcAft>
              <a:buFont typeface="+mj-lt"/>
              <a:buAutoNum type="arabicPeriod" startAt="9"/>
              <a:tabLst>
                <a:tab pos="1085850" algn="l"/>
              </a:tabLst>
            </a:pPr>
            <a:r>
              <a:rPr lang="en-US" dirty="0">
                <a:highlight>
                  <a:srgbClr val="FFFFFF"/>
                </a:highlight>
                <a:ea typeface="Times New Roman"/>
                <a:cs typeface="Times New Roman"/>
              </a:rPr>
              <a:t> When faced with scope changes, how can you reduce the schedule without changing the budget (or vice versa)?</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This can be done by removing items from the project scope to free up money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This can be done by </a:t>
            </a:r>
            <a:r>
              <a:rPr lang="en-US" dirty="0">
                <a:highlight>
                  <a:srgbClr val="FFFFFF"/>
                </a:highlight>
                <a:ea typeface="Calibri"/>
                <a:cs typeface="Calibri"/>
              </a:rPr>
              <a:t>removing items from the project scope to free up tim</a:t>
            </a:r>
            <a:r>
              <a:rPr lang="en-US" dirty="0">
                <a:ea typeface="Calibri"/>
                <a:cs typeface="Calibri"/>
              </a:rPr>
              <a:t>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This can be done by using cheaper resources, or by re-evaluating time estimates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This can be done with the schedule only</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10"/>
              <a:tabLst>
                <a:tab pos="1085850" algn="l"/>
              </a:tabLst>
            </a:pPr>
            <a:r>
              <a:rPr lang="en-US" dirty="0">
                <a:highlight>
                  <a:srgbClr val="FFFFFF"/>
                </a:highlight>
                <a:ea typeface="Times New Roman"/>
                <a:cs typeface="Times New Roman"/>
              </a:rPr>
              <a:t> When using triple constraint reduction methods, what is important to remember?</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a:t>
            </a:r>
            <a:r>
              <a:rPr lang="en-US" dirty="0">
                <a:highlight>
                  <a:srgbClr val="FFFFFF"/>
                </a:highlight>
                <a:ea typeface="Calibri"/>
                <a:cs typeface="Calibri"/>
              </a:rPr>
              <a:t>nclude short and long term benefits and consequences in your decision-making process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Don’t panic</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Make sure that you truly look at the big picture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All of the above</a:t>
            </a:r>
            <a:endParaRPr lang="en-US" dirty="0">
              <a:ea typeface="Times New Roman"/>
              <a:cs typeface="Times New Roman"/>
            </a:endParaRPr>
          </a:p>
        </p:txBody>
      </p:sp>
    </p:spTree>
    <p:extLst>
      <p:ext uri="{BB962C8B-B14F-4D97-AF65-F5344CB8AC3E}">
        <p14:creationId xmlns:p14="http://schemas.microsoft.com/office/powerpoint/2010/main" val="4003862859"/>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1200"/>
              </a:spcBef>
              <a:spcAft>
                <a:spcPts val="1000"/>
              </a:spcAft>
              <a:buFont typeface="+mj-lt"/>
              <a:buAutoNum type="arabicPeriod"/>
              <a:tabLst>
                <a:tab pos="1085850" algn="l"/>
              </a:tabLst>
            </a:pPr>
            <a:r>
              <a:rPr lang="en-US" dirty="0">
                <a:ea typeface="Times New Roman"/>
                <a:cs typeface="Times New Roman"/>
              </a:rPr>
              <a:t> What indicates the formal end of the planning phase and the beginning of project execution and control?</a:t>
            </a:r>
          </a:p>
          <a:p>
            <a:pPr marL="687388" lvl="0">
              <a:lnSpc>
                <a:spcPct val="115000"/>
              </a:lnSpc>
              <a:spcBef>
                <a:spcPts val="0"/>
              </a:spcBef>
              <a:buFont typeface="+mj-lt"/>
              <a:buAutoNum type="alphaLcParenR"/>
            </a:pPr>
            <a:r>
              <a:rPr lang="en-US" dirty="0">
                <a:solidFill>
                  <a:srgbClr val="FF0000"/>
                </a:solidFill>
                <a:highlight>
                  <a:srgbClr val="FFFFFF"/>
                </a:highlight>
                <a:ea typeface="Calibri"/>
                <a:cs typeface="Calibri"/>
              </a:rPr>
              <a:t>Establishing the baseline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Maintaining and controlling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Initiating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Resolving risk</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2"/>
              <a:tabLst>
                <a:tab pos="1085850" algn="l"/>
              </a:tabLst>
            </a:pPr>
            <a:r>
              <a:rPr lang="en-US" dirty="0">
                <a:ea typeface="Times New Roman"/>
                <a:cs typeface="Times New Roman"/>
              </a:rPr>
              <a:t> Who should the baseline be communicated to?</a:t>
            </a:r>
          </a:p>
          <a:p>
            <a:pPr marL="687388" lvl="0">
              <a:lnSpc>
                <a:spcPct val="115000"/>
              </a:lnSpc>
              <a:spcBef>
                <a:spcPts val="0"/>
              </a:spcBef>
              <a:buFont typeface="+mj-lt"/>
              <a:buAutoNum type="alphaLcParenR"/>
            </a:pPr>
            <a:r>
              <a:rPr lang="en-US" dirty="0">
                <a:highlight>
                  <a:srgbClr val="FFFFFF"/>
                </a:highlight>
                <a:ea typeface="Times New Roman"/>
                <a:cs typeface="Times New Roman"/>
              </a:rPr>
              <a:t>The project team and those working on the budget.</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All stakeholders and the project team.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All stakeholders and direct supervisors.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project team and direct supervisors.</a:t>
            </a:r>
            <a:endParaRPr lang="en-US" dirty="0">
              <a:ea typeface="Times New Roman"/>
              <a:cs typeface="Times New Roman"/>
            </a:endParaRPr>
          </a:p>
        </p:txBody>
      </p:sp>
    </p:spTree>
    <p:extLst>
      <p:ext uri="{BB962C8B-B14F-4D97-AF65-F5344CB8AC3E}">
        <p14:creationId xmlns:p14="http://schemas.microsoft.com/office/powerpoint/2010/main" val="18601403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dirty="0"/>
              <a:t>Module One: Getting Started</a:t>
            </a:r>
          </a:p>
        </p:txBody>
      </p:sp>
      <p:sp>
        <p:nvSpPr>
          <p:cNvPr id="4" name="Text Placeholder 3"/>
          <p:cNvSpPr>
            <a:spLocks noGrp="1"/>
          </p:cNvSpPr>
          <p:nvPr>
            <p:ph type="body" sz="quarter" idx="10"/>
          </p:nvPr>
        </p:nvSpPr>
        <p:spPr/>
        <p:txBody>
          <a:bodyPr>
            <a:noAutofit/>
          </a:bodyPr>
          <a:lstStyle/>
          <a:p>
            <a:pPr>
              <a:lnSpc>
                <a:spcPct val="115000"/>
              </a:lnSpc>
              <a:spcBef>
                <a:spcPts val="0"/>
              </a:spcBef>
              <a:spcAft>
                <a:spcPts val="1000"/>
              </a:spcAft>
            </a:pPr>
            <a:r>
              <a:rPr lang="en-US" sz="2400" i="1" dirty="0">
                <a:latin typeface="Cambria"/>
                <a:ea typeface="Times New Roman"/>
                <a:cs typeface="Times New Roman"/>
              </a:rPr>
              <a:t>It must be considered that there is nothing more difficult to carry out nor more doubtful of success nor more dangerous to handle than to initiate a new order of things.</a:t>
            </a:r>
            <a:endParaRPr lang="en-US" sz="2400" i="1" dirty="0">
              <a:ea typeface="Times New Roman"/>
              <a:cs typeface="Times New Roman"/>
            </a:endParaRPr>
          </a:p>
          <a:p>
            <a:pPr algn="ctr">
              <a:lnSpc>
                <a:spcPct val="115000"/>
              </a:lnSpc>
              <a:spcBef>
                <a:spcPts val="0"/>
              </a:spcBef>
              <a:spcAft>
                <a:spcPts val="1000"/>
              </a:spcAft>
            </a:pPr>
            <a:r>
              <a:rPr lang="en-US" sz="2400" b="1" i="1" dirty="0">
                <a:latin typeface="Cambria"/>
                <a:ea typeface="Times New Roman"/>
                <a:cs typeface="Times New Roman"/>
              </a:rPr>
              <a:t>Machiavelli</a:t>
            </a:r>
            <a:endParaRPr lang="en-US" sz="2400" b="1" i="1" dirty="0">
              <a:ea typeface="Times New Roman"/>
              <a:cs typeface="Times New Roman"/>
            </a:endParaRPr>
          </a:p>
          <a:p>
            <a:endParaRPr lang="en-CA" sz="2400" i="1" dirty="0"/>
          </a:p>
        </p:txBody>
      </p:sp>
      <p:sp>
        <p:nvSpPr>
          <p:cNvPr id="3" name="Content Placeholder 2"/>
          <p:cNvSpPr>
            <a:spLocks noGrp="1"/>
          </p:cNvSpPr>
          <p:nvPr>
            <p:ph type="body" sz="quarter" idx="11"/>
          </p:nvPr>
        </p:nvSpPr>
        <p:spPr/>
        <p:txBody>
          <a:bodyPr>
            <a:normAutofit fontScale="55000" lnSpcReduction="20000"/>
          </a:bodyPr>
          <a:lstStyle/>
          <a:p>
            <a:r>
              <a:rPr lang="en-US" sz="2800" dirty="0"/>
              <a:t>In the past few decades, organizations have discovered something incredible: principles that have been used to create enormous successes in large projects can be applied to projects of any size to create amazing success. As a result, many employees are expected to understand project management techniques and how to apply them to projects of any size</a:t>
            </a:r>
            <a:r>
              <a:rPr lang="en-US" sz="2400" dirty="0"/>
              <a:t>.</a:t>
            </a:r>
            <a:endParaRPr lang="en-US" sz="4000" dirty="0"/>
          </a:p>
        </p:txBody>
      </p:sp>
    </p:spTree>
    <p:extLst>
      <p:ext uri="{BB962C8B-B14F-4D97-AF65-F5344CB8AC3E}">
        <p14:creationId xmlns:p14="http://schemas.microsoft.com/office/powerpoint/2010/main" val="865673837"/>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6075" lvl="0" indent="-346075">
              <a:lnSpc>
                <a:spcPct val="115000"/>
              </a:lnSpc>
              <a:spcBef>
                <a:spcPts val="1200"/>
              </a:spcBef>
              <a:spcAft>
                <a:spcPts val="1000"/>
              </a:spcAft>
              <a:buFont typeface="+mj-lt"/>
              <a:buAutoNum type="arabicPeriod" startAt="3"/>
              <a:tabLst>
                <a:tab pos="1085850" algn="l"/>
              </a:tabLst>
            </a:pPr>
            <a:r>
              <a:rPr lang="en-US" dirty="0">
                <a:ea typeface="Times New Roman"/>
                <a:cs typeface="Times New Roman"/>
              </a:rPr>
              <a:t> When establishing baselines, what can be outlined in text format?</a:t>
            </a:r>
          </a:p>
          <a:p>
            <a:pPr marL="687388" lvl="0">
              <a:lnSpc>
                <a:spcPct val="115000"/>
              </a:lnSpc>
              <a:spcBef>
                <a:spcPts val="0"/>
              </a:spcBef>
              <a:buFont typeface="+mj-lt"/>
              <a:buAutoNum type="alphaLcParenR"/>
            </a:pPr>
            <a:r>
              <a:rPr lang="en-US" dirty="0">
                <a:highlight>
                  <a:srgbClr val="FFFFFF"/>
                </a:highlight>
                <a:ea typeface="Times New Roman"/>
                <a:cs typeface="Times New Roman"/>
              </a:rPr>
              <a:t>The baseline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Cost and time</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Scope and resources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Both a &amp; b</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4"/>
              <a:tabLst>
                <a:tab pos="1085850" algn="l"/>
              </a:tabLst>
            </a:pPr>
            <a:r>
              <a:rPr lang="en-US" dirty="0">
                <a:ea typeface="Times New Roman"/>
                <a:cs typeface="Times New Roman"/>
              </a:rPr>
              <a:t> If an issue arises, what is the responsibility of the project manager?</a:t>
            </a:r>
          </a:p>
          <a:p>
            <a:pPr marL="687388" lvl="0">
              <a:lnSpc>
                <a:spcPct val="115000"/>
              </a:lnSpc>
              <a:spcBef>
                <a:spcPts val="0"/>
              </a:spcBef>
              <a:buFont typeface="+mj-lt"/>
              <a:buAutoNum type="alphaLcParenR"/>
            </a:pPr>
            <a:r>
              <a:rPr lang="en-US" dirty="0">
                <a:highlight>
                  <a:srgbClr val="FFFFFF"/>
                </a:highlight>
                <a:ea typeface="Times New Roman"/>
                <a:cs typeface="Times New Roman"/>
              </a:rPr>
              <a:t>To resolve the issues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To escalate the issues to someone who can resolve them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To ensure that issues do not arise in the first place</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Both a &amp; b</a:t>
            </a:r>
            <a:endParaRPr lang="en-US" dirty="0">
              <a:ea typeface="Times New Roman"/>
              <a:cs typeface="Times New Roman"/>
            </a:endParaRPr>
          </a:p>
        </p:txBody>
      </p:sp>
    </p:spTree>
    <p:extLst>
      <p:ext uri="{BB962C8B-B14F-4D97-AF65-F5344CB8AC3E}">
        <p14:creationId xmlns:p14="http://schemas.microsoft.com/office/powerpoint/2010/main" val="1841998132"/>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1200"/>
              </a:spcBef>
              <a:spcAft>
                <a:spcPts val="1000"/>
              </a:spcAft>
              <a:buFont typeface="+mj-lt"/>
              <a:buAutoNum type="arabicPeriod" startAt="5"/>
              <a:tabLst>
                <a:tab pos="1085850" algn="l"/>
              </a:tabLst>
            </a:pPr>
            <a:r>
              <a:rPr lang="en-US" dirty="0">
                <a:ea typeface="Times New Roman"/>
                <a:cs typeface="Times New Roman"/>
              </a:rPr>
              <a:t> Which of these is not a popular, effective method of tracking project progress?</a:t>
            </a: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Regular status meetings</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Hands-off observation</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Calibri"/>
                <a:cs typeface="Calibri"/>
              </a:rPr>
              <a:t>Recording data manually or electronically and generating reports</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Regular status reports</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6"/>
              <a:tabLst>
                <a:tab pos="1085850" algn="l"/>
              </a:tabLst>
            </a:pPr>
            <a:r>
              <a:rPr lang="en-US" dirty="0">
                <a:highlight>
                  <a:srgbClr val="FFFFFF"/>
                </a:highlight>
                <a:ea typeface="Times New Roman"/>
                <a:cs typeface="Times New Roman"/>
              </a:rPr>
              <a:t> Which of these is a good suggestion when using your visual scheduling tools?</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Calibri"/>
                <a:cs typeface="Calibri"/>
              </a:rPr>
              <a:t>Risks, accomplishments, and lessons learned can be posted only in a Gantt Chart.</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If tasks need to be re-scheduled, they cannot be moved around on the network diagram.</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As </a:t>
            </a:r>
            <a:r>
              <a:rPr lang="en-US" dirty="0">
                <a:highlight>
                  <a:srgbClr val="FFFFFF"/>
                </a:highlight>
                <a:ea typeface="Calibri"/>
                <a:cs typeface="Calibri"/>
              </a:rPr>
              <a:t>tasks are completed, they can be crossed off the RACI chart.</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If </a:t>
            </a:r>
            <a:r>
              <a:rPr lang="en-US" dirty="0">
                <a:solidFill>
                  <a:srgbClr val="FF0000"/>
                </a:solidFill>
                <a:highlight>
                  <a:srgbClr val="FFFFFF"/>
                </a:highlight>
                <a:ea typeface="Calibri"/>
                <a:cs typeface="Calibri"/>
              </a:rPr>
              <a:t>new resources need to be added, they can be added to network diagram boxes. </a:t>
            </a:r>
            <a:endParaRPr lang="en-US" dirty="0">
              <a:ea typeface="Times New Roman"/>
              <a:cs typeface="Times New Roman"/>
            </a:endParaRPr>
          </a:p>
        </p:txBody>
      </p:sp>
    </p:spTree>
    <p:extLst>
      <p:ext uri="{BB962C8B-B14F-4D97-AF65-F5344CB8AC3E}">
        <p14:creationId xmlns:p14="http://schemas.microsoft.com/office/powerpoint/2010/main" val="262460145"/>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6075" lvl="0" indent="-346075">
              <a:lnSpc>
                <a:spcPct val="115000"/>
              </a:lnSpc>
              <a:spcBef>
                <a:spcPts val="1200"/>
              </a:spcBef>
              <a:spcAft>
                <a:spcPts val="1000"/>
              </a:spcAft>
              <a:buFont typeface="+mj-lt"/>
              <a:buAutoNum type="arabicPeriod" startAt="7"/>
              <a:tabLst>
                <a:tab pos="1085850" algn="l"/>
              </a:tabLst>
            </a:pPr>
            <a:r>
              <a:rPr lang="en-US" dirty="0">
                <a:highlight>
                  <a:srgbClr val="FFFFFF"/>
                </a:highlight>
                <a:ea typeface="Times New Roman"/>
                <a:cs typeface="Times New Roman"/>
              </a:rPr>
              <a:t> After all your planning, what is very likely to change?</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One element of the triple constraint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guidance of your shareholders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One of the members of your project management team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deliverables of the project</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8"/>
              <a:tabLst>
                <a:tab pos="1085850" algn="l"/>
              </a:tabLst>
            </a:pPr>
            <a:r>
              <a:rPr lang="en-US" dirty="0">
                <a:highlight>
                  <a:srgbClr val="FFFFFF"/>
                </a:highlight>
                <a:ea typeface="Times New Roman"/>
                <a:cs typeface="Times New Roman"/>
              </a:rPr>
              <a:t> Which of these is not an established method that you can use to decide how to alter the course of the project?</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Projecting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Crashing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Fast-tracking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De-scoping</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561622401"/>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6075" lvl="0" indent="-346075">
              <a:lnSpc>
                <a:spcPct val="115000"/>
              </a:lnSpc>
              <a:spcBef>
                <a:spcPts val="1200"/>
              </a:spcBef>
              <a:spcAft>
                <a:spcPts val="1000"/>
              </a:spcAft>
              <a:buFont typeface="+mj-lt"/>
              <a:buAutoNum type="arabicPeriod" startAt="9"/>
              <a:tabLst>
                <a:tab pos="1085850" algn="l"/>
              </a:tabLst>
            </a:pPr>
            <a:r>
              <a:rPr lang="en-US" dirty="0">
                <a:highlight>
                  <a:srgbClr val="FFFFFF"/>
                </a:highlight>
                <a:ea typeface="Times New Roman"/>
                <a:cs typeface="Times New Roman"/>
              </a:rPr>
              <a:t> When faced with scope changes, how can you reduce the schedule without changing the budget (or vice versa)?</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This can be done by removing items from the project scope to free up money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This can be done by </a:t>
            </a:r>
            <a:r>
              <a:rPr lang="en-US" dirty="0">
                <a:highlight>
                  <a:srgbClr val="FFFFFF"/>
                </a:highlight>
                <a:ea typeface="Calibri"/>
                <a:cs typeface="Calibri"/>
              </a:rPr>
              <a:t>removing items from the project scope to free up tim</a:t>
            </a:r>
            <a:r>
              <a:rPr lang="en-US" dirty="0">
                <a:ea typeface="Calibri"/>
                <a:cs typeface="Calibri"/>
              </a:rPr>
              <a:t>e</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Calibri"/>
                <a:cs typeface="Calibri"/>
              </a:rPr>
              <a:t>This can be done by using cheaper resources, or by re-evaluating time estimates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This can be done with the schedule only</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10"/>
              <a:tabLst>
                <a:tab pos="1085850" algn="l"/>
              </a:tabLst>
            </a:pPr>
            <a:r>
              <a:rPr lang="en-US" dirty="0">
                <a:highlight>
                  <a:srgbClr val="FFFFFF"/>
                </a:highlight>
                <a:ea typeface="Times New Roman"/>
                <a:cs typeface="Times New Roman"/>
              </a:rPr>
              <a:t> When using triple constraint reduction methods, what is important to remember?</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a:t>
            </a:r>
            <a:r>
              <a:rPr lang="en-US" dirty="0">
                <a:highlight>
                  <a:srgbClr val="FFFFFF"/>
                </a:highlight>
                <a:ea typeface="Calibri"/>
                <a:cs typeface="Calibri"/>
              </a:rPr>
              <a:t>nclude short and long term benefits and consequences in your decision-making process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Don’t panic</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Make sure that you truly look at the big picture</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All of the above</a:t>
            </a:r>
            <a:endParaRPr lang="en-US" dirty="0">
              <a:ea typeface="Times New Roman"/>
              <a:cs typeface="Times New Roman"/>
            </a:endParaRPr>
          </a:p>
        </p:txBody>
      </p:sp>
    </p:spTree>
    <p:extLst>
      <p:ext uri="{BB962C8B-B14F-4D97-AF65-F5344CB8AC3E}">
        <p14:creationId xmlns:p14="http://schemas.microsoft.com/office/powerpoint/2010/main" val="193045361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dirty="0"/>
              <a:t>Module </a:t>
            </a:r>
            <a:r>
              <a:rPr lang="en-US" dirty="0"/>
              <a:t>Ten: Maintaining and Controlling the Project</a:t>
            </a:r>
            <a:endParaRPr lang="en-CA" dirty="0"/>
          </a:p>
        </p:txBody>
      </p:sp>
      <p:sp>
        <p:nvSpPr>
          <p:cNvPr id="4" name="Text Placeholder 3"/>
          <p:cNvSpPr>
            <a:spLocks noGrp="1"/>
          </p:cNvSpPr>
          <p:nvPr>
            <p:ph type="body" sz="quarter" idx="10"/>
          </p:nvPr>
        </p:nvSpPr>
        <p:spPr/>
        <p:txBody>
          <a:bodyPr>
            <a:noAutofit/>
          </a:bodyPr>
          <a:lstStyle/>
          <a:p>
            <a:pPr>
              <a:lnSpc>
                <a:spcPct val="115000"/>
              </a:lnSpc>
              <a:spcBef>
                <a:spcPts val="0"/>
              </a:spcBef>
              <a:spcAft>
                <a:spcPts val="1000"/>
              </a:spcAft>
            </a:pPr>
            <a:r>
              <a:rPr lang="en-US" sz="2800" i="1" dirty="0">
                <a:latin typeface="Cambria"/>
                <a:ea typeface="Times New Roman"/>
                <a:cs typeface="Times New Roman"/>
              </a:rPr>
              <a:t>Trying is just a noisy way of saying no progress.</a:t>
            </a:r>
            <a:endParaRPr lang="en-US" sz="2800" i="1" dirty="0">
              <a:ea typeface="Times New Roman"/>
              <a:cs typeface="Times New Roman"/>
            </a:endParaRPr>
          </a:p>
          <a:p>
            <a:pPr algn="ctr">
              <a:lnSpc>
                <a:spcPct val="115000"/>
              </a:lnSpc>
              <a:spcBef>
                <a:spcPts val="0"/>
              </a:spcBef>
              <a:spcAft>
                <a:spcPts val="1000"/>
              </a:spcAft>
            </a:pPr>
            <a:r>
              <a:rPr lang="en-US" sz="2800" b="1" i="1" dirty="0">
                <a:latin typeface="Cambria"/>
                <a:ea typeface="Times New Roman"/>
                <a:cs typeface="Times New Roman"/>
              </a:rPr>
              <a:t>Warren Bennis</a:t>
            </a:r>
            <a:endParaRPr lang="en-US" sz="2800" b="1" i="1" dirty="0">
              <a:ea typeface="Times New Roman"/>
              <a:cs typeface="Times New Roman"/>
            </a:endParaRPr>
          </a:p>
          <a:p>
            <a:endParaRPr lang="en-CA" sz="2800" i="1" dirty="0"/>
          </a:p>
        </p:txBody>
      </p:sp>
      <p:sp>
        <p:nvSpPr>
          <p:cNvPr id="3" name="Content Placeholder 2"/>
          <p:cNvSpPr>
            <a:spLocks noGrp="1"/>
          </p:cNvSpPr>
          <p:nvPr>
            <p:ph type="body" sz="quarter" idx="11"/>
          </p:nvPr>
        </p:nvSpPr>
        <p:spPr/>
        <p:txBody>
          <a:bodyPr>
            <a:normAutofit fontScale="92500" lnSpcReduction="20000"/>
          </a:bodyPr>
          <a:lstStyle/>
          <a:p>
            <a:pPr>
              <a:buNone/>
            </a:pPr>
            <a:r>
              <a:rPr lang="en-US" dirty="0"/>
              <a:t>The fourth phase of project </a:t>
            </a:r>
          </a:p>
          <a:p>
            <a:pPr>
              <a:buNone/>
            </a:pPr>
            <a:r>
              <a:rPr lang="en-US" dirty="0"/>
              <a:t>management is maintaining and </a:t>
            </a:r>
          </a:p>
          <a:p>
            <a:pPr>
              <a:buNone/>
            </a:pPr>
            <a:r>
              <a:rPr lang="en-US" dirty="0"/>
              <a:t>controlling. Although it is part of the </a:t>
            </a:r>
          </a:p>
          <a:p>
            <a:pPr>
              <a:buNone/>
            </a:pPr>
            <a:r>
              <a:rPr lang="en-US" dirty="0"/>
              <a:t>execution phase, it is so important that </a:t>
            </a:r>
          </a:p>
          <a:p>
            <a:pPr>
              <a:buNone/>
            </a:pPr>
            <a:r>
              <a:rPr lang="en-US" dirty="0"/>
              <a:t>the PMBOK separates it out into its </a:t>
            </a:r>
          </a:p>
          <a:p>
            <a:pPr>
              <a:buNone/>
            </a:pPr>
            <a:r>
              <a:rPr lang="en-US" dirty="0"/>
              <a:t>own set of activities. This module will </a:t>
            </a:r>
          </a:p>
          <a:p>
            <a:pPr>
              <a:buNone/>
            </a:pPr>
            <a:r>
              <a:rPr lang="en-US" dirty="0"/>
              <a:t>give you some key tools for keeping </a:t>
            </a:r>
          </a:p>
          <a:p>
            <a:pPr>
              <a:buNone/>
            </a:pPr>
            <a:r>
              <a:rPr lang="en-US" dirty="0"/>
              <a:t>your project on track.</a:t>
            </a:r>
            <a:endParaRPr lang="en-CA" dirty="0"/>
          </a:p>
          <a:p>
            <a:pPr>
              <a:buNone/>
            </a:pPr>
            <a:endParaRPr lang="en-US" dirty="0"/>
          </a:p>
        </p:txBody>
      </p:sp>
    </p:spTree>
    <p:extLst>
      <p:ext uri="{BB962C8B-B14F-4D97-AF65-F5344CB8AC3E}">
        <p14:creationId xmlns:p14="http://schemas.microsoft.com/office/powerpoint/2010/main" val="83292655"/>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ACAFB7F8-F825-4689-9414-CAE623D4BD5E}"/>
              </a:ext>
            </a:extLst>
          </p:cNvPr>
          <p:cNvSpPr>
            <a:spLocks noGrp="1"/>
          </p:cNvSpPr>
          <p:nvPr>
            <p:ph sz="quarter" idx="11"/>
          </p:nvPr>
        </p:nvSpPr>
        <p:spPr/>
        <p:txBody>
          <a:bodyPr>
            <a:normAutofit lnSpcReduction="10000"/>
          </a:bodyPr>
          <a:lstStyle/>
          <a:p>
            <a:endParaRPr lang="en-US"/>
          </a:p>
        </p:txBody>
      </p:sp>
      <p:sp>
        <p:nvSpPr>
          <p:cNvPr id="2" name="Title 1"/>
          <p:cNvSpPr>
            <a:spLocks noGrp="1"/>
          </p:cNvSpPr>
          <p:nvPr>
            <p:ph type="title"/>
          </p:nvPr>
        </p:nvSpPr>
        <p:spPr/>
        <p:txBody>
          <a:bodyPr>
            <a:noAutofit/>
          </a:bodyPr>
          <a:lstStyle/>
          <a:p>
            <a:r>
              <a:rPr lang="en-US" dirty="0"/>
              <a:t>Making the Most of Status Updates</a:t>
            </a:r>
          </a:p>
        </p:txBody>
      </p:sp>
      <p:grpSp>
        <p:nvGrpSpPr>
          <p:cNvPr id="3" name="Group 2">
            <a:extLst>
              <a:ext uri="{FF2B5EF4-FFF2-40B4-BE49-F238E27FC236}">
                <a16:creationId xmlns:a16="http://schemas.microsoft.com/office/drawing/2014/main" id="{19912F15-E098-4567-88AC-A33C6B8ACDD7}"/>
              </a:ext>
            </a:extLst>
          </p:cNvPr>
          <p:cNvGrpSpPr/>
          <p:nvPr/>
        </p:nvGrpSpPr>
        <p:grpSpPr>
          <a:xfrm>
            <a:off x="457200" y="1771581"/>
            <a:ext cx="8229600" cy="4183200"/>
            <a:chOff x="457200" y="1771581"/>
            <a:chExt cx="8229600" cy="4183200"/>
          </a:xfrm>
        </p:grpSpPr>
        <p:sp>
          <p:nvSpPr>
            <p:cNvPr id="5" name="Freeform: Shape 4">
              <a:extLst>
                <a:ext uri="{FF2B5EF4-FFF2-40B4-BE49-F238E27FC236}">
                  <a16:creationId xmlns:a16="http://schemas.microsoft.com/office/drawing/2014/main" id="{686E2679-80DB-44AA-905D-E372CDA4EF54}"/>
                </a:ext>
              </a:extLst>
            </p:cNvPr>
            <p:cNvSpPr/>
            <p:nvPr/>
          </p:nvSpPr>
          <p:spPr>
            <a:xfrm>
              <a:off x="457200" y="1771581"/>
              <a:ext cx="8229600" cy="959400"/>
            </a:xfrm>
            <a:custGeom>
              <a:avLst/>
              <a:gdLst>
                <a:gd name="connsiteX0" fmla="*/ 0 w 8229600"/>
                <a:gd name="connsiteY0" fmla="*/ 159903 h 959400"/>
                <a:gd name="connsiteX1" fmla="*/ 159903 w 8229600"/>
                <a:gd name="connsiteY1" fmla="*/ 0 h 959400"/>
                <a:gd name="connsiteX2" fmla="*/ 8069697 w 8229600"/>
                <a:gd name="connsiteY2" fmla="*/ 0 h 959400"/>
                <a:gd name="connsiteX3" fmla="*/ 8229600 w 8229600"/>
                <a:gd name="connsiteY3" fmla="*/ 159903 h 959400"/>
                <a:gd name="connsiteX4" fmla="*/ 8229600 w 8229600"/>
                <a:gd name="connsiteY4" fmla="*/ 799497 h 959400"/>
                <a:gd name="connsiteX5" fmla="*/ 8069697 w 8229600"/>
                <a:gd name="connsiteY5" fmla="*/ 959400 h 959400"/>
                <a:gd name="connsiteX6" fmla="*/ 159903 w 8229600"/>
                <a:gd name="connsiteY6" fmla="*/ 959400 h 959400"/>
                <a:gd name="connsiteX7" fmla="*/ 0 w 8229600"/>
                <a:gd name="connsiteY7" fmla="*/ 799497 h 959400"/>
                <a:gd name="connsiteX8" fmla="*/ 0 w 8229600"/>
                <a:gd name="connsiteY8" fmla="*/ 159903 h 95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959400">
                  <a:moveTo>
                    <a:pt x="0" y="159903"/>
                  </a:moveTo>
                  <a:cubicBezTo>
                    <a:pt x="0" y="71591"/>
                    <a:pt x="71591" y="0"/>
                    <a:pt x="159903" y="0"/>
                  </a:cubicBezTo>
                  <a:lnTo>
                    <a:pt x="8069697" y="0"/>
                  </a:lnTo>
                  <a:cubicBezTo>
                    <a:pt x="8158009" y="0"/>
                    <a:pt x="8229600" y="71591"/>
                    <a:pt x="8229600" y="159903"/>
                  </a:cubicBezTo>
                  <a:lnTo>
                    <a:pt x="8229600" y="799497"/>
                  </a:lnTo>
                  <a:cubicBezTo>
                    <a:pt x="8229600" y="887809"/>
                    <a:pt x="8158009" y="959400"/>
                    <a:pt x="8069697" y="959400"/>
                  </a:cubicBezTo>
                  <a:lnTo>
                    <a:pt x="159903" y="959400"/>
                  </a:lnTo>
                  <a:cubicBezTo>
                    <a:pt x="71591" y="959400"/>
                    <a:pt x="0" y="887809"/>
                    <a:pt x="0" y="799497"/>
                  </a:cubicBezTo>
                  <a:lnTo>
                    <a:pt x="0" y="15990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234" tIns="199234" rIns="199234" bIns="199234" numCol="1" spcCol="1270" anchor="ctr" anchorCtr="0">
              <a:noAutofit/>
            </a:bodyPr>
            <a:lstStyle/>
            <a:p>
              <a:pPr marL="0" lvl="0" indent="0" algn="l" defTabSz="1778000">
                <a:lnSpc>
                  <a:spcPct val="90000"/>
                </a:lnSpc>
                <a:spcBef>
                  <a:spcPct val="0"/>
                </a:spcBef>
                <a:spcAft>
                  <a:spcPct val="35000"/>
                </a:spcAft>
                <a:buNone/>
              </a:pPr>
              <a:r>
                <a:rPr lang="en-US" sz="4000" kern="1200" dirty="0"/>
                <a:t>Tasks planned for the previous week</a:t>
              </a:r>
            </a:p>
          </p:txBody>
        </p:sp>
        <p:sp>
          <p:nvSpPr>
            <p:cNvPr id="6" name="Freeform: Shape 5">
              <a:extLst>
                <a:ext uri="{FF2B5EF4-FFF2-40B4-BE49-F238E27FC236}">
                  <a16:creationId xmlns:a16="http://schemas.microsoft.com/office/drawing/2014/main" id="{8F37DE57-9BDE-43FF-AAB7-25EFC99F4A38}"/>
                </a:ext>
              </a:extLst>
            </p:cNvPr>
            <p:cNvSpPr/>
            <p:nvPr/>
          </p:nvSpPr>
          <p:spPr>
            <a:xfrm>
              <a:off x="457200" y="2846181"/>
              <a:ext cx="8229600" cy="959400"/>
            </a:xfrm>
            <a:custGeom>
              <a:avLst/>
              <a:gdLst>
                <a:gd name="connsiteX0" fmla="*/ 0 w 8229600"/>
                <a:gd name="connsiteY0" fmla="*/ 159903 h 959400"/>
                <a:gd name="connsiteX1" fmla="*/ 159903 w 8229600"/>
                <a:gd name="connsiteY1" fmla="*/ 0 h 959400"/>
                <a:gd name="connsiteX2" fmla="*/ 8069697 w 8229600"/>
                <a:gd name="connsiteY2" fmla="*/ 0 h 959400"/>
                <a:gd name="connsiteX3" fmla="*/ 8229600 w 8229600"/>
                <a:gd name="connsiteY3" fmla="*/ 159903 h 959400"/>
                <a:gd name="connsiteX4" fmla="*/ 8229600 w 8229600"/>
                <a:gd name="connsiteY4" fmla="*/ 799497 h 959400"/>
                <a:gd name="connsiteX5" fmla="*/ 8069697 w 8229600"/>
                <a:gd name="connsiteY5" fmla="*/ 959400 h 959400"/>
                <a:gd name="connsiteX6" fmla="*/ 159903 w 8229600"/>
                <a:gd name="connsiteY6" fmla="*/ 959400 h 959400"/>
                <a:gd name="connsiteX7" fmla="*/ 0 w 8229600"/>
                <a:gd name="connsiteY7" fmla="*/ 799497 h 959400"/>
                <a:gd name="connsiteX8" fmla="*/ 0 w 8229600"/>
                <a:gd name="connsiteY8" fmla="*/ 159903 h 95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959400">
                  <a:moveTo>
                    <a:pt x="0" y="159903"/>
                  </a:moveTo>
                  <a:cubicBezTo>
                    <a:pt x="0" y="71591"/>
                    <a:pt x="71591" y="0"/>
                    <a:pt x="159903" y="0"/>
                  </a:cubicBezTo>
                  <a:lnTo>
                    <a:pt x="8069697" y="0"/>
                  </a:lnTo>
                  <a:cubicBezTo>
                    <a:pt x="8158009" y="0"/>
                    <a:pt x="8229600" y="71591"/>
                    <a:pt x="8229600" y="159903"/>
                  </a:cubicBezTo>
                  <a:lnTo>
                    <a:pt x="8229600" y="799497"/>
                  </a:lnTo>
                  <a:cubicBezTo>
                    <a:pt x="8229600" y="887809"/>
                    <a:pt x="8158009" y="959400"/>
                    <a:pt x="8069697" y="959400"/>
                  </a:cubicBezTo>
                  <a:lnTo>
                    <a:pt x="159903" y="959400"/>
                  </a:lnTo>
                  <a:cubicBezTo>
                    <a:pt x="71591" y="959400"/>
                    <a:pt x="0" y="887809"/>
                    <a:pt x="0" y="799497"/>
                  </a:cubicBezTo>
                  <a:lnTo>
                    <a:pt x="0" y="159903"/>
                  </a:lnTo>
                  <a:close/>
                </a:path>
              </a:pathLst>
            </a:custGeom>
          </p:spPr>
          <p:style>
            <a:lnRef idx="2">
              <a:schemeClr val="lt1">
                <a:hueOff val="0"/>
                <a:satOff val="0"/>
                <a:lumOff val="0"/>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199234" tIns="199234" rIns="199234" bIns="199234" numCol="1" spcCol="1270" anchor="ctr" anchorCtr="0">
              <a:noAutofit/>
            </a:bodyPr>
            <a:lstStyle/>
            <a:p>
              <a:pPr marL="0" lvl="0" indent="0" algn="l" defTabSz="1778000">
                <a:lnSpc>
                  <a:spcPct val="90000"/>
                </a:lnSpc>
                <a:spcBef>
                  <a:spcPct val="0"/>
                </a:spcBef>
                <a:spcAft>
                  <a:spcPct val="35000"/>
                </a:spcAft>
                <a:buNone/>
              </a:pPr>
              <a:r>
                <a:rPr lang="en-US" sz="4000" kern="1200" dirty="0"/>
                <a:t>Tasks completed in the previous week</a:t>
              </a:r>
            </a:p>
          </p:txBody>
        </p:sp>
        <p:sp>
          <p:nvSpPr>
            <p:cNvPr id="7" name="Freeform: Shape 6">
              <a:extLst>
                <a:ext uri="{FF2B5EF4-FFF2-40B4-BE49-F238E27FC236}">
                  <a16:creationId xmlns:a16="http://schemas.microsoft.com/office/drawing/2014/main" id="{33B02276-8DA3-4D86-84B8-2E8391E7A1A9}"/>
                </a:ext>
              </a:extLst>
            </p:cNvPr>
            <p:cNvSpPr/>
            <p:nvPr/>
          </p:nvSpPr>
          <p:spPr>
            <a:xfrm>
              <a:off x="457200" y="3920781"/>
              <a:ext cx="8229600" cy="959400"/>
            </a:xfrm>
            <a:custGeom>
              <a:avLst/>
              <a:gdLst>
                <a:gd name="connsiteX0" fmla="*/ 0 w 8229600"/>
                <a:gd name="connsiteY0" fmla="*/ 159903 h 959400"/>
                <a:gd name="connsiteX1" fmla="*/ 159903 w 8229600"/>
                <a:gd name="connsiteY1" fmla="*/ 0 h 959400"/>
                <a:gd name="connsiteX2" fmla="*/ 8069697 w 8229600"/>
                <a:gd name="connsiteY2" fmla="*/ 0 h 959400"/>
                <a:gd name="connsiteX3" fmla="*/ 8229600 w 8229600"/>
                <a:gd name="connsiteY3" fmla="*/ 159903 h 959400"/>
                <a:gd name="connsiteX4" fmla="*/ 8229600 w 8229600"/>
                <a:gd name="connsiteY4" fmla="*/ 799497 h 959400"/>
                <a:gd name="connsiteX5" fmla="*/ 8069697 w 8229600"/>
                <a:gd name="connsiteY5" fmla="*/ 959400 h 959400"/>
                <a:gd name="connsiteX6" fmla="*/ 159903 w 8229600"/>
                <a:gd name="connsiteY6" fmla="*/ 959400 h 959400"/>
                <a:gd name="connsiteX7" fmla="*/ 0 w 8229600"/>
                <a:gd name="connsiteY7" fmla="*/ 799497 h 959400"/>
                <a:gd name="connsiteX8" fmla="*/ 0 w 8229600"/>
                <a:gd name="connsiteY8" fmla="*/ 159903 h 95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959400">
                  <a:moveTo>
                    <a:pt x="0" y="159903"/>
                  </a:moveTo>
                  <a:cubicBezTo>
                    <a:pt x="0" y="71591"/>
                    <a:pt x="71591" y="0"/>
                    <a:pt x="159903" y="0"/>
                  </a:cubicBezTo>
                  <a:lnTo>
                    <a:pt x="8069697" y="0"/>
                  </a:lnTo>
                  <a:cubicBezTo>
                    <a:pt x="8158009" y="0"/>
                    <a:pt x="8229600" y="71591"/>
                    <a:pt x="8229600" y="159903"/>
                  </a:cubicBezTo>
                  <a:lnTo>
                    <a:pt x="8229600" y="799497"/>
                  </a:lnTo>
                  <a:cubicBezTo>
                    <a:pt x="8229600" y="887809"/>
                    <a:pt x="8158009" y="959400"/>
                    <a:pt x="8069697" y="959400"/>
                  </a:cubicBezTo>
                  <a:lnTo>
                    <a:pt x="159903" y="959400"/>
                  </a:lnTo>
                  <a:cubicBezTo>
                    <a:pt x="71591" y="959400"/>
                    <a:pt x="0" y="887809"/>
                    <a:pt x="0" y="799497"/>
                  </a:cubicBezTo>
                  <a:lnTo>
                    <a:pt x="0" y="159903"/>
                  </a:lnTo>
                  <a:close/>
                </a:path>
              </a:pathLst>
            </a:custGeom>
          </p:spPr>
          <p:style>
            <a:lnRef idx="2">
              <a:schemeClr val="lt1">
                <a:hueOff val="0"/>
                <a:satOff val="0"/>
                <a:lumOff val="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199234" tIns="199234" rIns="199234" bIns="199234" numCol="1" spcCol="1270" anchor="ctr" anchorCtr="0">
              <a:noAutofit/>
            </a:bodyPr>
            <a:lstStyle/>
            <a:p>
              <a:pPr marL="0" lvl="0" indent="0" algn="l" defTabSz="1778000">
                <a:lnSpc>
                  <a:spcPct val="90000"/>
                </a:lnSpc>
                <a:spcBef>
                  <a:spcPct val="0"/>
                </a:spcBef>
                <a:spcAft>
                  <a:spcPct val="35000"/>
                </a:spcAft>
                <a:buNone/>
              </a:pPr>
              <a:r>
                <a:rPr lang="en-US" sz="4000" kern="1200" dirty="0"/>
                <a:t>Tasks planned for the following week</a:t>
              </a:r>
            </a:p>
          </p:txBody>
        </p:sp>
        <p:sp>
          <p:nvSpPr>
            <p:cNvPr id="8" name="Freeform: Shape 7">
              <a:extLst>
                <a:ext uri="{FF2B5EF4-FFF2-40B4-BE49-F238E27FC236}">
                  <a16:creationId xmlns:a16="http://schemas.microsoft.com/office/drawing/2014/main" id="{21049DD1-AAE0-405B-82E2-0125FD04D825}"/>
                </a:ext>
              </a:extLst>
            </p:cNvPr>
            <p:cNvSpPr/>
            <p:nvPr/>
          </p:nvSpPr>
          <p:spPr>
            <a:xfrm>
              <a:off x="457200" y="4995381"/>
              <a:ext cx="8229600" cy="959400"/>
            </a:xfrm>
            <a:custGeom>
              <a:avLst/>
              <a:gdLst>
                <a:gd name="connsiteX0" fmla="*/ 0 w 8229600"/>
                <a:gd name="connsiteY0" fmla="*/ 159903 h 959400"/>
                <a:gd name="connsiteX1" fmla="*/ 159903 w 8229600"/>
                <a:gd name="connsiteY1" fmla="*/ 0 h 959400"/>
                <a:gd name="connsiteX2" fmla="*/ 8069697 w 8229600"/>
                <a:gd name="connsiteY2" fmla="*/ 0 h 959400"/>
                <a:gd name="connsiteX3" fmla="*/ 8229600 w 8229600"/>
                <a:gd name="connsiteY3" fmla="*/ 159903 h 959400"/>
                <a:gd name="connsiteX4" fmla="*/ 8229600 w 8229600"/>
                <a:gd name="connsiteY4" fmla="*/ 799497 h 959400"/>
                <a:gd name="connsiteX5" fmla="*/ 8069697 w 8229600"/>
                <a:gd name="connsiteY5" fmla="*/ 959400 h 959400"/>
                <a:gd name="connsiteX6" fmla="*/ 159903 w 8229600"/>
                <a:gd name="connsiteY6" fmla="*/ 959400 h 959400"/>
                <a:gd name="connsiteX7" fmla="*/ 0 w 8229600"/>
                <a:gd name="connsiteY7" fmla="*/ 799497 h 959400"/>
                <a:gd name="connsiteX8" fmla="*/ 0 w 8229600"/>
                <a:gd name="connsiteY8" fmla="*/ 159903 h 95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959400">
                  <a:moveTo>
                    <a:pt x="0" y="159903"/>
                  </a:moveTo>
                  <a:cubicBezTo>
                    <a:pt x="0" y="71591"/>
                    <a:pt x="71591" y="0"/>
                    <a:pt x="159903" y="0"/>
                  </a:cubicBezTo>
                  <a:lnTo>
                    <a:pt x="8069697" y="0"/>
                  </a:lnTo>
                  <a:cubicBezTo>
                    <a:pt x="8158009" y="0"/>
                    <a:pt x="8229600" y="71591"/>
                    <a:pt x="8229600" y="159903"/>
                  </a:cubicBezTo>
                  <a:lnTo>
                    <a:pt x="8229600" y="799497"/>
                  </a:lnTo>
                  <a:cubicBezTo>
                    <a:pt x="8229600" y="887809"/>
                    <a:pt x="8158009" y="959400"/>
                    <a:pt x="8069697" y="959400"/>
                  </a:cubicBezTo>
                  <a:lnTo>
                    <a:pt x="159903" y="959400"/>
                  </a:lnTo>
                  <a:cubicBezTo>
                    <a:pt x="71591" y="959400"/>
                    <a:pt x="0" y="887809"/>
                    <a:pt x="0" y="799497"/>
                  </a:cubicBezTo>
                  <a:lnTo>
                    <a:pt x="0" y="159903"/>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9234" tIns="199234" rIns="199234" bIns="199234" numCol="1" spcCol="1270" anchor="ctr" anchorCtr="0">
              <a:noAutofit/>
            </a:bodyPr>
            <a:lstStyle/>
            <a:p>
              <a:pPr marL="0" lvl="0" indent="0" algn="l" defTabSz="1778000">
                <a:lnSpc>
                  <a:spcPct val="90000"/>
                </a:lnSpc>
                <a:spcBef>
                  <a:spcPct val="0"/>
                </a:spcBef>
                <a:spcAft>
                  <a:spcPct val="35000"/>
                </a:spcAft>
                <a:buNone/>
              </a:pPr>
              <a:r>
                <a:rPr lang="en-US" sz="4000" kern="1200" dirty="0"/>
                <a:t>Issues and risks identified</a:t>
              </a:r>
            </a:p>
          </p:txBody>
        </p:sp>
      </p:grpSp>
    </p:spTree>
    <p:extLst>
      <p:ext uri="{BB962C8B-B14F-4D97-AF65-F5344CB8AC3E}">
        <p14:creationId xmlns:p14="http://schemas.microsoft.com/office/powerpoint/2010/main" val="2355956418"/>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p:cNvGraphicFramePr>
            <a:graphicFrameLocks noGrp="1"/>
          </p:cNvGraphicFramePr>
          <p:nvPr>
            <p:ph sz="quarter" idx="11"/>
            <p:extLst>
              <p:ext uri="{D42A27DB-BD31-4B8C-83A1-F6EECF244321}">
                <p14:modId xmlns:p14="http://schemas.microsoft.com/office/powerpoint/2010/main" val="571560155"/>
              </p:ext>
            </p:extLst>
          </p:nvPr>
        </p:nvGraphicFramePr>
        <p:xfrm>
          <a:off x="179388" y="703263"/>
          <a:ext cx="8786870" cy="5183003"/>
        </p:xfrm>
        <a:graphic>
          <a:graphicData uri="http://schemas.openxmlformats.org/drawingml/2006/table">
            <a:tbl>
              <a:tblPr firstRow="1" firstCol="1" bandRow="1">
                <a:tableStyleId>{EB344D84-9AFB-497E-A393-DC336BA19D2E}</a:tableStyleId>
              </a:tblPr>
              <a:tblGrid>
                <a:gridCol w="4034574">
                  <a:extLst>
                    <a:ext uri="{9D8B030D-6E8A-4147-A177-3AD203B41FA5}">
                      <a16:colId xmlns:a16="http://schemas.microsoft.com/office/drawing/2014/main" val="20000"/>
                    </a:ext>
                  </a:extLst>
                </a:gridCol>
                <a:gridCol w="4752296">
                  <a:extLst>
                    <a:ext uri="{9D8B030D-6E8A-4147-A177-3AD203B41FA5}">
                      <a16:colId xmlns:a16="http://schemas.microsoft.com/office/drawing/2014/main" val="20001"/>
                    </a:ext>
                  </a:extLst>
                </a:gridCol>
              </a:tblGrid>
              <a:tr h="867525">
                <a:tc>
                  <a:txBody>
                    <a:bodyPr/>
                    <a:lstStyle/>
                    <a:p>
                      <a:pPr marL="0" marR="0">
                        <a:spcBef>
                          <a:spcPts val="0"/>
                        </a:spcBef>
                        <a:spcAft>
                          <a:spcPts val="0"/>
                        </a:spcAft>
                      </a:pPr>
                      <a:r>
                        <a:rPr lang="en-US" sz="2400" dirty="0">
                          <a:effectLst/>
                        </a:rPr>
                        <a:t>Change Request Number:</a:t>
                      </a:r>
                      <a:endParaRPr lang="en-US" sz="2400" dirty="0">
                        <a:effectLst/>
                        <a:latin typeface="Calibri"/>
                        <a:ea typeface="Times New Roman"/>
                        <a:cs typeface="Times New Roman"/>
                      </a:endParaRPr>
                    </a:p>
                  </a:txBody>
                  <a:tcPr marL="73408" marR="73408" marT="0" marB="0"/>
                </a:tc>
                <a:tc>
                  <a:txBody>
                    <a:bodyPr/>
                    <a:lstStyle/>
                    <a:p>
                      <a:pPr marL="0" marR="0">
                        <a:spcBef>
                          <a:spcPts val="0"/>
                        </a:spcBef>
                        <a:spcAft>
                          <a:spcPts val="0"/>
                        </a:spcAft>
                      </a:pPr>
                      <a:r>
                        <a:rPr lang="en-US" sz="2400" dirty="0">
                          <a:effectLst/>
                        </a:rPr>
                        <a:t>Change Requested On:</a:t>
                      </a:r>
                      <a:endParaRPr lang="en-US" sz="2400" dirty="0">
                        <a:effectLst/>
                        <a:latin typeface="Calibri"/>
                        <a:ea typeface="Times New Roman"/>
                        <a:cs typeface="Times New Roman"/>
                      </a:endParaRPr>
                    </a:p>
                  </a:txBody>
                  <a:tcPr marL="73408" marR="73408" marT="0" marB="0"/>
                </a:tc>
                <a:extLst>
                  <a:ext uri="{0D108BD9-81ED-4DB2-BD59-A6C34878D82A}">
                    <a16:rowId xmlns:a16="http://schemas.microsoft.com/office/drawing/2014/main" val="10000"/>
                  </a:ext>
                </a:extLst>
              </a:tr>
              <a:tr h="1461079">
                <a:tc>
                  <a:txBody>
                    <a:bodyPr/>
                    <a:lstStyle/>
                    <a:p>
                      <a:pPr marL="0" marR="0">
                        <a:spcBef>
                          <a:spcPts val="0"/>
                        </a:spcBef>
                        <a:spcAft>
                          <a:spcPts val="0"/>
                        </a:spcAft>
                      </a:pPr>
                      <a:r>
                        <a:rPr lang="en-US" sz="2400" dirty="0">
                          <a:effectLst/>
                        </a:rPr>
                        <a:t>Change Requested By:</a:t>
                      </a:r>
                      <a:endParaRPr lang="en-US" sz="2400" dirty="0">
                        <a:effectLst/>
                        <a:latin typeface="Calibri"/>
                        <a:ea typeface="Times New Roman"/>
                        <a:cs typeface="Times New Roman"/>
                      </a:endParaRPr>
                    </a:p>
                  </a:txBody>
                  <a:tcPr marL="73408" marR="73408" marT="0" marB="0"/>
                </a:tc>
                <a:tc>
                  <a:txBody>
                    <a:bodyPr/>
                    <a:lstStyle/>
                    <a:p>
                      <a:pPr marL="0" marR="0">
                        <a:spcBef>
                          <a:spcPts val="0"/>
                        </a:spcBef>
                        <a:spcAft>
                          <a:spcPts val="0"/>
                        </a:spcAft>
                      </a:pPr>
                      <a:r>
                        <a:rPr lang="en-US" sz="2400" dirty="0">
                          <a:effectLst/>
                        </a:rPr>
                        <a:t>Change Submitted By:</a:t>
                      </a:r>
                      <a:endParaRPr lang="en-US" sz="2400" dirty="0">
                        <a:effectLst/>
                        <a:latin typeface="Calibri"/>
                        <a:ea typeface="Times New Roman"/>
                        <a:cs typeface="Times New Roman"/>
                      </a:endParaRPr>
                    </a:p>
                  </a:txBody>
                  <a:tcPr marL="73408" marR="73408" marT="0" marB="0"/>
                </a:tc>
                <a:extLst>
                  <a:ext uri="{0D108BD9-81ED-4DB2-BD59-A6C34878D82A}">
                    <a16:rowId xmlns:a16="http://schemas.microsoft.com/office/drawing/2014/main" val="10001"/>
                  </a:ext>
                </a:extLst>
              </a:tr>
              <a:tr h="1991876">
                <a:tc>
                  <a:txBody>
                    <a:bodyPr/>
                    <a:lstStyle/>
                    <a:p>
                      <a:pPr marL="0" marR="0">
                        <a:spcBef>
                          <a:spcPts val="0"/>
                        </a:spcBef>
                        <a:spcAft>
                          <a:spcPts val="0"/>
                        </a:spcAft>
                      </a:pPr>
                      <a:r>
                        <a:rPr lang="en-US" sz="2400" dirty="0">
                          <a:effectLst/>
                        </a:rPr>
                        <a:t> </a:t>
                      </a:r>
                      <a:r>
                        <a:rPr lang="en-US" sz="2400" b="1" kern="1200" dirty="0">
                          <a:solidFill>
                            <a:schemeClr val="lt1"/>
                          </a:solidFill>
                          <a:effectLst/>
                          <a:latin typeface="+mn-lt"/>
                          <a:ea typeface="+mn-ea"/>
                          <a:cs typeface="+mn-cs"/>
                        </a:rPr>
                        <a:t>Change Details:</a:t>
                      </a:r>
                    </a:p>
                  </a:txBody>
                  <a:tcPr marL="73408" marR="73408" marT="0" marB="0"/>
                </a:tc>
                <a:tc>
                  <a:txBody>
                    <a:bodyPr/>
                    <a:lstStyle/>
                    <a:p>
                      <a:pPr marL="0" marR="0">
                        <a:spcBef>
                          <a:spcPts val="0"/>
                        </a:spcBef>
                        <a:spcAft>
                          <a:spcPts val="0"/>
                        </a:spcAft>
                      </a:pPr>
                      <a:r>
                        <a:rPr lang="en-US" sz="2400" dirty="0">
                          <a:effectLst/>
                        </a:rPr>
                        <a:t> Tasks Affected:</a:t>
                      </a:r>
                    </a:p>
                    <a:p>
                      <a:pPr marL="0" marR="0">
                        <a:spcBef>
                          <a:spcPts val="0"/>
                        </a:spcBef>
                        <a:spcAft>
                          <a:spcPts val="0"/>
                        </a:spcAft>
                      </a:pPr>
                      <a:r>
                        <a:rPr lang="en-US" sz="2400" dirty="0">
                          <a:effectLst/>
                        </a:rPr>
                        <a:t> </a:t>
                      </a:r>
                    </a:p>
                    <a:p>
                      <a:pPr marL="0" marR="0">
                        <a:lnSpc>
                          <a:spcPct val="115000"/>
                        </a:lnSpc>
                        <a:spcBef>
                          <a:spcPts val="0"/>
                        </a:spcBef>
                        <a:spcAft>
                          <a:spcPts val="0"/>
                        </a:spcAft>
                      </a:pPr>
                      <a:r>
                        <a:rPr lang="en-US" sz="2400" dirty="0">
                          <a:effectLst/>
                        </a:rPr>
                        <a:t> </a:t>
                      </a:r>
                      <a:endParaRPr lang="en-US" sz="2400" dirty="0">
                        <a:effectLst/>
                        <a:latin typeface="Calibri"/>
                        <a:ea typeface="Times New Roman"/>
                        <a:cs typeface="Times New Roman"/>
                      </a:endParaRPr>
                    </a:p>
                  </a:txBody>
                  <a:tcPr marL="73408" marR="73408" marT="0" marB="0"/>
                </a:tc>
                <a:extLst>
                  <a:ext uri="{0D108BD9-81ED-4DB2-BD59-A6C34878D82A}">
                    <a16:rowId xmlns:a16="http://schemas.microsoft.com/office/drawing/2014/main" val="10002"/>
                  </a:ext>
                </a:extLst>
              </a:tr>
              <a:tr h="862523">
                <a:tc>
                  <a:txBody>
                    <a:bodyPr/>
                    <a:lstStyle/>
                    <a:p>
                      <a:pPr marL="0" marR="0">
                        <a:spcBef>
                          <a:spcPts val="0"/>
                        </a:spcBef>
                        <a:spcAft>
                          <a:spcPts val="0"/>
                        </a:spcAft>
                      </a:pPr>
                      <a:r>
                        <a:rPr lang="en-US" sz="2400" dirty="0">
                          <a:effectLst/>
                        </a:rPr>
                        <a:t> Approved or Rejected?</a:t>
                      </a:r>
                      <a:endParaRPr lang="en-US" sz="2400" dirty="0">
                        <a:effectLst/>
                        <a:latin typeface="Calibri"/>
                        <a:ea typeface="Times New Roman"/>
                        <a:cs typeface="Times New Roman"/>
                      </a:endParaRPr>
                    </a:p>
                  </a:txBody>
                  <a:tcPr marL="73408" marR="73408" marT="0" marB="0"/>
                </a:tc>
                <a:tc>
                  <a:txBody>
                    <a:bodyPr/>
                    <a:lstStyle/>
                    <a:p>
                      <a:pPr marL="0" marR="0">
                        <a:spcBef>
                          <a:spcPts val="0"/>
                        </a:spcBef>
                        <a:spcAft>
                          <a:spcPts val="0"/>
                        </a:spcAft>
                      </a:pPr>
                      <a:r>
                        <a:rPr lang="en-US" sz="2400" dirty="0">
                          <a:effectLst/>
                        </a:rPr>
                        <a:t> By:</a:t>
                      </a:r>
                      <a:endParaRPr lang="en-US" sz="2400" dirty="0">
                        <a:effectLst/>
                        <a:latin typeface="Calibri"/>
                        <a:ea typeface="Times New Roman"/>
                        <a:cs typeface="Times New Roman"/>
                      </a:endParaRPr>
                    </a:p>
                  </a:txBody>
                  <a:tcPr marL="73408" marR="73408" marT="0" marB="0"/>
                </a:tc>
                <a:extLst>
                  <a:ext uri="{0D108BD9-81ED-4DB2-BD59-A6C34878D82A}">
                    <a16:rowId xmlns:a16="http://schemas.microsoft.com/office/drawing/2014/main" val="10003"/>
                  </a:ext>
                </a:extLst>
              </a:tr>
            </a:tbl>
          </a:graphicData>
        </a:graphic>
      </p:graphicFrame>
      <p:sp>
        <p:nvSpPr>
          <p:cNvPr id="2" name="Title 1"/>
          <p:cNvSpPr>
            <a:spLocks noGrp="1"/>
          </p:cNvSpPr>
          <p:nvPr>
            <p:ph type="title"/>
          </p:nvPr>
        </p:nvSpPr>
        <p:spPr/>
        <p:txBody>
          <a:bodyPr>
            <a:noAutofit/>
          </a:bodyPr>
          <a:lstStyle/>
          <a:p>
            <a:r>
              <a:rPr lang="en-US" dirty="0"/>
              <a:t>Managing Change </a:t>
            </a:r>
          </a:p>
        </p:txBody>
      </p:sp>
    </p:spTree>
    <p:extLst>
      <p:ext uri="{BB962C8B-B14F-4D97-AF65-F5344CB8AC3E}">
        <p14:creationId xmlns:p14="http://schemas.microsoft.com/office/powerpoint/2010/main" val="167462791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CF5F3852-1832-4CEA-B0E9-0330B1B8431F}"/>
              </a:ext>
            </a:extLst>
          </p:cNvPr>
          <p:cNvSpPr>
            <a:spLocks noGrp="1"/>
          </p:cNvSpPr>
          <p:nvPr>
            <p:ph sz="quarter" idx="11"/>
          </p:nvPr>
        </p:nvSpPr>
        <p:spPr/>
        <p:txBody>
          <a:bodyPr>
            <a:normAutofit lnSpcReduction="10000"/>
          </a:bodyPr>
          <a:lstStyle/>
          <a:p>
            <a:endParaRPr lang="en-US"/>
          </a:p>
        </p:txBody>
      </p:sp>
      <p:sp>
        <p:nvSpPr>
          <p:cNvPr id="2" name="Title 1"/>
          <p:cNvSpPr>
            <a:spLocks noGrp="1"/>
          </p:cNvSpPr>
          <p:nvPr>
            <p:ph type="title"/>
          </p:nvPr>
        </p:nvSpPr>
        <p:spPr/>
        <p:txBody>
          <a:bodyPr>
            <a:noAutofit/>
          </a:bodyPr>
          <a:lstStyle/>
          <a:p>
            <a:r>
              <a:rPr lang="en-US" dirty="0"/>
              <a:t>Monitoring Risks</a:t>
            </a:r>
            <a:endParaRPr lang="en-CA" dirty="0"/>
          </a:p>
        </p:txBody>
      </p:sp>
      <p:grpSp>
        <p:nvGrpSpPr>
          <p:cNvPr id="3" name="Group 2">
            <a:extLst>
              <a:ext uri="{FF2B5EF4-FFF2-40B4-BE49-F238E27FC236}">
                <a16:creationId xmlns:a16="http://schemas.microsoft.com/office/drawing/2014/main" id="{4364F5D3-5AA3-4BE8-959B-117E412099E4}"/>
              </a:ext>
            </a:extLst>
          </p:cNvPr>
          <p:cNvGrpSpPr/>
          <p:nvPr/>
        </p:nvGrpSpPr>
        <p:grpSpPr>
          <a:xfrm>
            <a:off x="918105" y="1601247"/>
            <a:ext cx="7307788" cy="4523868"/>
            <a:chOff x="918105" y="1601247"/>
            <a:chExt cx="7307788" cy="4523868"/>
          </a:xfrm>
        </p:grpSpPr>
        <p:sp>
          <p:nvSpPr>
            <p:cNvPr id="5" name="Freeform: Shape 4">
              <a:extLst>
                <a:ext uri="{FF2B5EF4-FFF2-40B4-BE49-F238E27FC236}">
                  <a16:creationId xmlns:a16="http://schemas.microsoft.com/office/drawing/2014/main" id="{A91AE164-12AF-4FE2-AF8D-8045D0E46B61}"/>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Be proactive</a:t>
              </a:r>
            </a:p>
          </p:txBody>
        </p:sp>
        <p:sp>
          <p:nvSpPr>
            <p:cNvPr id="6" name="Freeform: Shape 5">
              <a:extLst>
                <a:ext uri="{FF2B5EF4-FFF2-40B4-BE49-F238E27FC236}">
                  <a16:creationId xmlns:a16="http://schemas.microsoft.com/office/drawing/2014/main" id="{AD88503A-CD36-4465-BC32-50536F902292}"/>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Keep an eye out for assumptions</a:t>
              </a:r>
            </a:p>
          </p:txBody>
        </p:sp>
        <p:sp>
          <p:nvSpPr>
            <p:cNvPr id="7" name="Freeform: Shape 6">
              <a:extLst>
                <a:ext uri="{FF2B5EF4-FFF2-40B4-BE49-F238E27FC236}">
                  <a16:creationId xmlns:a16="http://schemas.microsoft.com/office/drawing/2014/main" id="{1E7482A6-3BAA-44A2-8065-F9F4D053B430}"/>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Keep a record of actions</a:t>
              </a:r>
            </a:p>
          </p:txBody>
        </p:sp>
      </p:grpSp>
    </p:spTree>
    <p:extLst>
      <p:ext uri="{BB962C8B-B14F-4D97-AF65-F5344CB8AC3E}">
        <p14:creationId xmlns:p14="http://schemas.microsoft.com/office/powerpoint/2010/main" val="776493074"/>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1200"/>
              </a:spcBef>
              <a:spcAft>
                <a:spcPts val="1000"/>
              </a:spcAft>
              <a:buFont typeface="+mj-lt"/>
              <a:buAutoNum type="arabicPeriod"/>
              <a:tabLst>
                <a:tab pos="1085850" algn="l"/>
              </a:tabLst>
            </a:pPr>
            <a:r>
              <a:rPr lang="en-US" dirty="0">
                <a:highlight>
                  <a:srgbClr val="FFFFFF"/>
                </a:highlight>
                <a:ea typeface="Times New Roman"/>
                <a:cs typeface="Times New Roman"/>
              </a:rPr>
              <a:t> Which is the fourth phase of project management?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Planning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Maintaining and controlling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Preparing and executing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Initiating</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2"/>
              <a:tabLst>
                <a:tab pos="1085850" algn="l"/>
              </a:tabLst>
            </a:pPr>
            <a:r>
              <a:rPr lang="en-US" dirty="0">
                <a:highlight>
                  <a:srgbClr val="FFFFFF"/>
                </a:highlight>
                <a:ea typeface="Times New Roman"/>
                <a:cs typeface="Times New Roman"/>
              </a:rPr>
              <a:t> How often is it recommended that status meetings and status updates be completed?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Weekly or bi-weekly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Monthly or bi-monthly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Every quarter, tied in with quarterly reports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Daily</a:t>
            </a:r>
            <a:endParaRPr lang="en-US" dirty="0">
              <a:ea typeface="Times New Roman"/>
              <a:cs typeface="Times New Roman"/>
            </a:endParaRPr>
          </a:p>
        </p:txBody>
      </p:sp>
    </p:spTree>
    <p:extLst>
      <p:ext uri="{BB962C8B-B14F-4D97-AF65-F5344CB8AC3E}">
        <p14:creationId xmlns:p14="http://schemas.microsoft.com/office/powerpoint/2010/main" val="1797779469"/>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6075" lvl="0" indent="-346075">
              <a:lnSpc>
                <a:spcPct val="115000"/>
              </a:lnSpc>
              <a:spcBef>
                <a:spcPts val="1200"/>
              </a:spcBef>
              <a:spcAft>
                <a:spcPts val="1000"/>
              </a:spcAft>
              <a:buFont typeface="+mj-lt"/>
              <a:buAutoNum type="arabicPeriod" startAt="3"/>
              <a:tabLst>
                <a:tab pos="1085850" algn="l"/>
              </a:tabLst>
            </a:pPr>
            <a:r>
              <a:rPr lang="en-US" dirty="0">
                <a:highlight>
                  <a:srgbClr val="FFFFFF"/>
                </a:highlight>
                <a:ea typeface="Times New Roman"/>
                <a:cs typeface="Times New Roman"/>
              </a:rPr>
              <a:t> In a Friday-Monday schedule, if a holiday occurs on a Friday, when it recommended that status updates be submitted?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Thursday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Friday, even with the holiday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following Monday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Wednesday</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4"/>
              <a:tabLst>
                <a:tab pos="1085850" algn="l"/>
              </a:tabLst>
            </a:pPr>
            <a:r>
              <a:rPr lang="en-US" dirty="0">
                <a:highlight>
                  <a:srgbClr val="FFFFFF"/>
                </a:highlight>
                <a:ea typeface="Times New Roman"/>
                <a:cs typeface="Times New Roman"/>
              </a:rPr>
              <a:t> Which of these is not an item that should be contained within the status report?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Issues and risks identified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report date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Tasks planned for the previous week</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Tasks planned for the following months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9385454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10C5383E-2D58-4D54-A3B1-AD7AC17DAF34}"/>
              </a:ext>
            </a:extLst>
          </p:cNvPr>
          <p:cNvSpPr>
            <a:spLocks noGrp="1"/>
          </p:cNvSpPr>
          <p:nvPr>
            <p:ph sz="quarter" idx="11"/>
          </p:nvPr>
        </p:nvSpPr>
        <p:spPr/>
        <p:txBody>
          <a:bodyPr>
            <a:normAutofit lnSpcReduction="10000"/>
          </a:bodyPr>
          <a:lstStyle/>
          <a:p>
            <a:endParaRPr lang="en-US"/>
          </a:p>
        </p:txBody>
      </p:sp>
      <p:sp>
        <p:nvSpPr>
          <p:cNvPr id="2" name="Title 1"/>
          <p:cNvSpPr>
            <a:spLocks noGrp="1"/>
          </p:cNvSpPr>
          <p:nvPr>
            <p:ph type="title"/>
          </p:nvPr>
        </p:nvSpPr>
        <p:spPr/>
        <p:txBody>
          <a:bodyPr>
            <a:noAutofit/>
          </a:bodyPr>
          <a:lstStyle/>
          <a:p>
            <a:r>
              <a:rPr lang="en-US" dirty="0"/>
              <a:t>Workshop Objectives</a:t>
            </a:r>
          </a:p>
        </p:txBody>
      </p:sp>
      <p:grpSp>
        <p:nvGrpSpPr>
          <p:cNvPr id="3" name="Group 2">
            <a:extLst>
              <a:ext uri="{FF2B5EF4-FFF2-40B4-BE49-F238E27FC236}">
                <a16:creationId xmlns:a16="http://schemas.microsoft.com/office/drawing/2014/main" id="{0F152FBD-D8C2-4C3F-BCF7-44989416D9E2}"/>
              </a:ext>
            </a:extLst>
          </p:cNvPr>
          <p:cNvGrpSpPr/>
          <p:nvPr/>
        </p:nvGrpSpPr>
        <p:grpSpPr>
          <a:xfrm>
            <a:off x="459185" y="1600199"/>
            <a:ext cx="8225630" cy="4525963"/>
            <a:chOff x="459185" y="1600199"/>
            <a:chExt cx="8225630" cy="4525963"/>
          </a:xfrm>
        </p:grpSpPr>
        <p:sp>
          <p:nvSpPr>
            <p:cNvPr id="4" name="Freeform: Shape 3">
              <a:extLst>
                <a:ext uri="{FF2B5EF4-FFF2-40B4-BE49-F238E27FC236}">
                  <a16:creationId xmlns:a16="http://schemas.microsoft.com/office/drawing/2014/main" id="{C9D7D084-37F3-4C0F-AB8B-157BD6A8C47E}"/>
                </a:ext>
              </a:extLst>
            </p:cNvPr>
            <p:cNvSpPr/>
            <p:nvPr/>
          </p:nvSpPr>
          <p:spPr>
            <a:xfrm rot="21600000">
              <a:off x="459185" y="1600199"/>
              <a:ext cx="1946895"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65100" tIns="905193" rIns="162719" bIns="905193" numCol="1" spcCol="1270" anchor="ctr" anchorCtr="0">
              <a:noAutofit/>
            </a:bodyPr>
            <a:lstStyle/>
            <a:p>
              <a:pPr marL="0" lvl="0" indent="0" algn="ctr" defTabSz="1155700">
                <a:lnSpc>
                  <a:spcPct val="90000"/>
                </a:lnSpc>
                <a:spcBef>
                  <a:spcPct val="0"/>
                </a:spcBef>
                <a:spcAft>
                  <a:spcPct val="35000"/>
                </a:spcAft>
                <a:buNone/>
              </a:pPr>
              <a:r>
                <a:rPr lang="en-US" sz="2600" kern="1200" dirty="0"/>
                <a:t>Define projects</a:t>
              </a:r>
            </a:p>
          </p:txBody>
        </p:sp>
        <p:sp>
          <p:nvSpPr>
            <p:cNvPr id="5" name="Freeform: Shape 4">
              <a:extLst>
                <a:ext uri="{FF2B5EF4-FFF2-40B4-BE49-F238E27FC236}">
                  <a16:creationId xmlns:a16="http://schemas.microsoft.com/office/drawing/2014/main" id="{BC4B5048-EDB2-471D-86EA-CA1A62ECFABD}"/>
                </a:ext>
              </a:extLst>
            </p:cNvPr>
            <p:cNvSpPr/>
            <p:nvPr/>
          </p:nvSpPr>
          <p:spPr>
            <a:xfrm rot="21600000">
              <a:off x="2552096" y="1600199"/>
              <a:ext cx="1946896"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1488257"/>
                <a:satOff val="8966"/>
                <a:lumOff val="719"/>
                <a:alphaOff val="0"/>
              </a:schemeClr>
            </a:fillRef>
            <a:effectRef idx="0">
              <a:schemeClr val="accent4">
                <a:hueOff val="-1488257"/>
                <a:satOff val="8966"/>
                <a:lumOff val="719"/>
                <a:alphaOff val="0"/>
              </a:schemeClr>
            </a:effectRef>
            <a:fontRef idx="minor">
              <a:schemeClr val="lt1"/>
            </a:fontRef>
          </p:style>
          <p:txBody>
            <a:bodyPr spcFirstLastPara="0" vert="horz" wrap="square" lIns="165100" tIns="905193" rIns="162720" bIns="905193" numCol="1" spcCol="1270" anchor="ctr" anchorCtr="0">
              <a:noAutofit/>
            </a:bodyPr>
            <a:lstStyle/>
            <a:p>
              <a:pPr marL="0" lvl="0" indent="0" algn="ctr" defTabSz="1155700">
                <a:lnSpc>
                  <a:spcPct val="90000"/>
                </a:lnSpc>
                <a:spcBef>
                  <a:spcPct val="0"/>
                </a:spcBef>
                <a:spcAft>
                  <a:spcPct val="35000"/>
                </a:spcAft>
                <a:buNone/>
              </a:pPr>
              <a:r>
                <a:rPr lang="en-US" sz="2600" kern="1200" dirty="0"/>
                <a:t>Project needs assessment</a:t>
              </a:r>
            </a:p>
          </p:txBody>
        </p:sp>
        <p:sp>
          <p:nvSpPr>
            <p:cNvPr id="6" name="Freeform: Shape 5">
              <a:extLst>
                <a:ext uri="{FF2B5EF4-FFF2-40B4-BE49-F238E27FC236}">
                  <a16:creationId xmlns:a16="http://schemas.microsoft.com/office/drawing/2014/main" id="{A9BA5A4A-BB25-4EA8-991A-38004F5EBAA7}"/>
                </a:ext>
              </a:extLst>
            </p:cNvPr>
            <p:cNvSpPr/>
            <p:nvPr/>
          </p:nvSpPr>
          <p:spPr>
            <a:xfrm rot="21600000">
              <a:off x="4645008" y="1600199"/>
              <a:ext cx="1946895"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2976513"/>
                <a:satOff val="17933"/>
                <a:lumOff val="1437"/>
                <a:alphaOff val="0"/>
              </a:schemeClr>
            </a:fillRef>
            <a:effectRef idx="0">
              <a:schemeClr val="accent4">
                <a:hueOff val="-2976513"/>
                <a:satOff val="17933"/>
                <a:lumOff val="1437"/>
                <a:alphaOff val="0"/>
              </a:schemeClr>
            </a:effectRef>
            <a:fontRef idx="minor">
              <a:schemeClr val="lt1"/>
            </a:fontRef>
          </p:style>
          <p:txBody>
            <a:bodyPr spcFirstLastPara="0" vert="horz" wrap="square" lIns="165100" tIns="905193" rIns="162719" bIns="905193" numCol="1" spcCol="1270" anchor="ctr" anchorCtr="0">
              <a:noAutofit/>
            </a:bodyPr>
            <a:lstStyle/>
            <a:p>
              <a:pPr marL="0" lvl="0" indent="0" algn="ctr" defTabSz="1155700">
                <a:lnSpc>
                  <a:spcPct val="90000"/>
                </a:lnSpc>
                <a:spcBef>
                  <a:spcPct val="0"/>
                </a:spcBef>
                <a:spcAft>
                  <a:spcPct val="35000"/>
                </a:spcAft>
                <a:buNone/>
              </a:pPr>
              <a:r>
                <a:rPr lang="en-US" sz="2600" kern="1200" dirty="0"/>
                <a:t>Project schedule</a:t>
              </a:r>
            </a:p>
          </p:txBody>
        </p:sp>
        <p:sp>
          <p:nvSpPr>
            <p:cNvPr id="8" name="Freeform: Shape 7">
              <a:extLst>
                <a:ext uri="{FF2B5EF4-FFF2-40B4-BE49-F238E27FC236}">
                  <a16:creationId xmlns:a16="http://schemas.microsoft.com/office/drawing/2014/main" id="{3F4FC7C0-8B1F-499A-BFFF-4F9FB4F90363}"/>
                </a:ext>
              </a:extLst>
            </p:cNvPr>
            <p:cNvSpPr/>
            <p:nvPr/>
          </p:nvSpPr>
          <p:spPr>
            <a:xfrm rot="21600000">
              <a:off x="6737920" y="1600199"/>
              <a:ext cx="1946895"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65100" tIns="905193" rIns="162719" bIns="905193" numCol="1" spcCol="1270" anchor="ctr" anchorCtr="0">
              <a:noAutofit/>
            </a:bodyPr>
            <a:lstStyle/>
            <a:p>
              <a:pPr marL="0" lvl="0" indent="0" algn="ctr" defTabSz="1155700">
                <a:lnSpc>
                  <a:spcPct val="90000"/>
                </a:lnSpc>
                <a:spcBef>
                  <a:spcPct val="0"/>
                </a:spcBef>
                <a:spcAft>
                  <a:spcPct val="35000"/>
                </a:spcAft>
                <a:buNone/>
              </a:pPr>
              <a:r>
                <a:rPr lang="en-US" sz="2600" kern="1200" dirty="0"/>
                <a:t>Planning tools</a:t>
              </a:r>
            </a:p>
          </p:txBody>
        </p:sp>
      </p:grpSp>
    </p:spTree>
    <p:extLst>
      <p:ext uri="{BB962C8B-B14F-4D97-AF65-F5344CB8AC3E}">
        <p14:creationId xmlns:p14="http://schemas.microsoft.com/office/powerpoint/2010/main" val="1862421148"/>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6075" lvl="0" indent="-346075">
              <a:lnSpc>
                <a:spcPct val="115000"/>
              </a:lnSpc>
              <a:spcBef>
                <a:spcPts val="1200"/>
              </a:spcBef>
              <a:spcAft>
                <a:spcPts val="1000"/>
              </a:spcAft>
              <a:buFont typeface="+mj-lt"/>
              <a:buAutoNum type="arabicPeriod" startAt="5"/>
              <a:tabLst>
                <a:tab pos="1085850" algn="l"/>
              </a:tabLst>
            </a:pPr>
            <a:r>
              <a:rPr lang="en-US" dirty="0">
                <a:highlight>
                  <a:srgbClr val="FFFFFF"/>
                </a:highlight>
                <a:ea typeface="Times New Roman"/>
                <a:cs typeface="Times New Roman"/>
              </a:rPr>
              <a:t> What is a good rule of thumb for status reports and meetings?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meetings should be kept separate from status reports whenever possible.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meetings and reports should be kept brief.</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meetings and reports should be kept intricately detailed.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meetings and reports should be customized for your projects’ needs. </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6"/>
              <a:tabLst>
                <a:tab pos="1085850" algn="l"/>
              </a:tabLst>
            </a:pPr>
            <a:r>
              <a:rPr lang="en-US" dirty="0">
                <a:highlight>
                  <a:srgbClr val="FFFFFF"/>
                </a:highlight>
                <a:ea typeface="Times New Roman"/>
                <a:cs typeface="Times New Roman"/>
              </a:rPr>
              <a:t> What process assures that all changes are approved by the project team?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meetings and reports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Risk management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Change management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Project management team changes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440955050"/>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6075" lvl="0" indent="-346075">
              <a:lnSpc>
                <a:spcPct val="115000"/>
              </a:lnSpc>
              <a:spcBef>
                <a:spcPts val="1200"/>
              </a:spcBef>
              <a:spcAft>
                <a:spcPts val="1000"/>
              </a:spcAft>
              <a:buFont typeface="+mj-lt"/>
              <a:buAutoNum type="arabicPeriod" startAt="7"/>
              <a:tabLst>
                <a:tab pos="1085850" algn="l"/>
              </a:tabLst>
            </a:pPr>
            <a:r>
              <a:rPr lang="en-US" dirty="0">
                <a:highlight>
                  <a:srgbClr val="FFFFFF"/>
                </a:highlight>
                <a:ea typeface="Times New Roman"/>
                <a:cs typeface="Times New Roman"/>
              </a:rPr>
              <a:t> Who is the change management form submitted to?</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Human resources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project manager</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project management team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stakeholders</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8"/>
              <a:tabLst>
                <a:tab pos="1085850" algn="l"/>
              </a:tabLst>
            </a:pPr>
            <a:r>
              <a:rPr lang="en-US" dirty="0">
                <a:highlight>
                  <a:srgbClr val="FFFFFF"/>
                </a:highlight>
                <a:ea typeface="Times New Roman"/>
                <a:cs typeface="Times New Roman"/>
              </a:rPr>
              <a:t> For larger projects, who can be involved in managing change?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project manager</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project management team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 separate task force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All of the above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118076488"/>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1200"/>
              </a:spcBef>
              <a:spcAft>
                <a:spcPts val="1000"/>
              </a:spcAft>
              <a:buFont typeface="+mj-lt"/>
              <a:buAutoNum type="arabicPeriod" startAt="9"/>
              <a:tabLst>
                <a:tab pos="1085850" algn="l"/>
              </a:tabLst>
            </a:pPr>
            <a:r>
              <a:rPr lang="en-US" dirty="0">
                <a:highlight>
                  <a:srgbClr val="FFFFFF"/>
                </a:highlight>
                <a:ea typeface="Times New Roman"/>
                <a:cs typeface="Times New Roman"/>
              </a:rPr>
              <a:t> Which plan used during the planning phase can also be used in the maintaining and controlling phase?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Change management plan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Risk management plan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reports and updates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Communication plan</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10"/>
              <a:tabLst>
                <a:tab pos="1085850" algn="l"/>
              </a:tabLst>
            </a:pPr>
            <a:r>
              <a:rPr lang="en-US" dirty="0">
                <a:highlight>
                  <a:srgbClr val="FFFFFF"/>
                </a:highlight>
                <a:ea typeface="Times New Roman"/>
                <a:cs typeface="Times New Roman"/>
              </a:rPr>
              <a:t> Which of these is not a helpful tip when using a risk management plan?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Have meetings with stakeholders and outside parties to ensure your risk assessment is accurate.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Keep a record of what actions you take to mitigate risks.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Be reactive when it comes to maintaining and controlling with stakeholders and outside parties.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a:t>
            </a:r>
            <a:r>
              <a:rPr lang="en-US" dirty="0">
                <a:highlight>
                  <a:srgbClr val="FFFFFF"/>
                </a:highlight>
                <a:ea typeface="Calibri"/>
                <a:cs typeface="Calibri"/>
              </a:rPr>
              <a:t>dentify what could happen if assumptions are unfulfilled.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839518881"/>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1200"/>
              </a:spcBef>
              <a:spcAft>
                <a:spcPts val="1000"/>
              </a:spcAft>
              <a:buFont typeface="+mj-lt"/>
              <a:buAutoNum type="arabicPeriod"/>
              <a:tabLst>
                <a:tab pos="1085850" algn="l"/>
              </a:tabLst>
            </a:pPr>
            <a:r>
              <a:rPr lang="en-US" dirty="0">
                <a:highlight>
                  <a:srgbClr val="FFFFFF"/>
                </a:highlight>
                <a:ea typeface="Times New Roman"/>
                <a:cs typeface="Times New Roman"/>
              </a:rPr>
              <a:t> Which is the fourth phase of project management?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Planning</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Maintaining and controlling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Preparing and executing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Initiating</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2"/>
              <a:tabLst>
                <a:tab pos="1085850" algn="l"/>
              </a:tabLst>
            </a:pPr>
            <a:r>
              <a:rPr lang="en-US" dirty="0">
                <a:highlight>
                  <a:srgbClr val="FFFFFF"/>
                </a:highlight>
                <a:ea typeface="Times New Roman"/>
                <a:cs typeface="Times New Roman"/>
              </a:rPr>
              <a:t> How often is it recommended that status meetings and status updates be completed?</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Weekly or bi-weekly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Monthly or bi-monthly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Every quarter, tied in with quarterly reports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Daily</a:t>
            </a:r>
            <a:endParaRPr lang="en-US" dirty="0">
              <a:ea typeface="Times New Roman"/>
              <a:cs typeface="Times New Roman"/>
            </a:endParaRPr>
          </a:p>
        </p:txBody>
      </p:sp>
    </p:spTree>
    <p:extLst>
      <p:ext uri="{BB962C8B-B14F-4D97-AF65-F5344CB8AC3E}">
        <p14:creationId xmlns:p14="http://schemas.microsoft.com/office/powerpoint/2010/main" val="3249667843"/>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6075" lvl="0" indent="-346075">
              <a:lnSpc>
                <a:spcPct val="115000"/>
              </a:lnSpc>
              <a:spcBef>
                <a:spcPts val="1200"/>
              </a:spcBef>
              <a:spcAft>
                <a:spcPts val="1000"/>
              </a:spcAft>
              <a:buFont typeface="+mj-lt"/>
              <a:buAutoNum type="arabicPeriod" startAt="3"/>
              <a:tabLst>
                <a:tab pos="1085850" algn="l"/>
              </a:tabLst>
            </a:pPr>
            <a:r>
              <a:rPr lang="en-US" dirty="0">
                <a:highlight>
                  <a:srgbClr val="FFFFFF"/>
                </a:highlight>
                <a:ea typeface="Times New Roman"/>
                <a:cs typeface="Times New Roman"/>
              </a:rPr>
              <a:t> In a Friday-Monday schedule, if a holiday occurs on a Friday, when it recommended that status updates be submitted?</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Thursday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Friday, even with the holiday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following Monday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Wednesday</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4"/>
              <a:tabLst>
                <a:tab pos="1085850" algn="l"/>
              </a:tabLst>
            </a:pPr>
            <a:r>
              <a:rPr lang="en-US" dirty="0">
                <a:highlight>
                  <a:srgbClr val="FFFFFF"/>
                </a:highlight>
                <a:ea typeface="Times New Roman"/>
                <a:cs typeface="Times New Roman"/>
              </a:rPr>
              <a:t> Which of these is not an item that should be contained within the status report?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Issues and risks identified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report date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Tasks planned for the previous week</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Tasks planned for the following months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184962658"/>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6075" lvl="0" indent="-346075">
              <a:lnSpc>
                <a:spcPct val="115000"/>
              </a:lnSpc>
              <a:spcBef>
                <a:spcPts val="1200"/>
              </a:spcBef>
              <a:spcAft>
                <a:spcPts val="1000"/>
              </a:spcAft>
              <a:buFont typeface="+mj-lt"/>
              <a:buAutoNum type="arabicPeriod" startAt="5"/>
              <a:tabLst>
                <a:tab pos="1085850" algn="l"/>
              </a:tabLst>
            </a:pPr>
            <a:r>
              <a:rPr lang="en-US" dirty="0">
                <a:highlight>
                  <a:srgbClr val="FFFFFF"/>
                </a:highlight>
                <a:ea typeface="Times New Roman"/>
                <a:cs typeface="Times New Roman"/>
              </a:rPr>
              <a:t> What is a good rule of thumb for status reports and meetings?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meetings should be kept separate from status reports whenever possible.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meetings and reports should be kept brief.</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meetings and reports should be kept intricately detailed.</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Status meetings and reports should be customized for your projects’ needs. </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6"/>
              <a:tabLst>
                <a:tab pos="1085850" algn="l"/>
              </a:tabLst>
            </a:pPr>
            <a:r>
              <a:rPr lang="en-US" dirty="0">
                <a:highlight>
                  <a:srgbClr val="FFFFFF"/>
                </a:highlight>
                <a:ea typeface="Times New Roman"/>
                <a:cs typeface="Times New Roman"/>
              </a:rPr>
              <a:t> What process assures that all changes are approved by the project team?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meetings and reports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Risk management</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Change management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Project management team changes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280674581"/>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6075" lvl="0" indent="-346075">
              <a:lnSpc>
                <a:spcPct val="115000"/>
              </a:lnSpc>
              <a:spcBef>
                <a:spcPts val="1200"/>
              </a:spcBef>
              <a:spcAft>
                <a:spcPts val="1000"/>
              </a:spcAft>
              <a:buFont typeface="+mj-lt"/>
              <a:buAutoNum type="arabicPeriod" startAt="7"/>
              <a:tabLst>
                <a:tab pos="1085850" algn="l"/>
              </a:tabLst>
            </a:pPr>
            <a:r>
              <a:rPr lang="en-US" dirty="0">
                <a:highlight>
                  <a:srgbClr val="FFFFFF"/>
                </a:highlight>
                <a:ea typeface="Times New Roman"/>
                <a:cs typeface="Times New Roman"/>
              </a:rPr>
              <a:t> Who is the change management form submitted to?</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Human resources</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The project manager</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project management team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stakeholders</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8"/>
              <a:tabLst>
                <a:tab pos="1085850" algn="l"/>
              </a:tabLst>
            </a:pPr>
            <a:r>
              <a:rPr lang="en-US" dirty="0">
                <a:highlight>
                  <a:srgbClr val="FFFFFF"/>
                </a:highlight>
                <a:ea typeface="Times New Roman"/>
                <a:cs typeface="Times New Roman"/>
              </a:rPr>
              <a:t> For larger projects, who can be involved in managing change?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project manager</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project management team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 separate task force</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All of the above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417864756"/>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1200"/>
              </a:spcBef>
              <a:spcAft>
                <a:spcPts val="1000"/>
              </a:spcAft>
              <a:buFont typeface="+mj-lt"/>
              <a:buAutoNum type="arabicPeriod" startAt="9"/>
              <a:tabLst>
                <a:tab pos="1085850" algn="l"/>
              </a:tabLst>
            </a:pPr>
            <a:r>
              <a:rPr lang="en-US" dirty="0">
                <a:highlight>
                  <a:srgbClr val="FFFFFF"/>
                </a:highlight>
                <a:ea typeface="Times New Roman"/>
                <a:cs typeface="Times New Roman"/>
              </a:rPr>
              <a:t> Which plan used during the planning phase can also be used in the maintaining and controlling phase?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Change management plan</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Risk management plan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reports and updates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Communication plan</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10"/>
              <a:tabLst>
                <a:tab pos="1085850" algn="l"/>
              </a:tabLst>
            </a:pPr>
            <a:r>
              <a:rPr lang="en-US" dirty="0">
                <a:highlight>
                  <a:srgbClr val="FFFFFF"/>
                </a:highlight>
                <a:ea typeface="Times New Roman"/>
                <a:cs typeface="Times New Roman"/>
              </a:rPr>
              <a:t> Which of these is not a helpful tip when using a risk management plan?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Have meetings with stakeholders and outside parties to ensure your risk assessment is accurate.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Keep a record of what actions you take to mitigate risks.</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Be reactive when it comes to maintaining and controlling with stakeholders and outside parties.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a:t>
            </a:r>
            <a:r>
              <a:rPr lang="en-US" dirty="0">
                <a:highlight>
                  <a:srgbClr val="FFFFFF"/>
                </a:highlight>
                <a:ea typeface="Calibri"/>
                <a:cs typeface="Calibri"/>
              </a:rPr>
              <a:t>dentify what could happen if assumptions are unfulfilled.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035222363"/>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dirty="0"/>
              <a:t>Module </a:t>
            </a:r>
            <a:r>
              <a:rPr lang="en-US" dirty="0"/>
              <a:t>Eleven: Closing Out</a:t>
            </a:r>
            <a:endParaRPr lang="en-CA" dirty="0"/>
          </a:p>
        </p:txBody>
      </p:sp>
      <p:sp>
        <p:nvSpPr>
          <p:cNvPr id="4" name="Text Placeholder 3"/>
          <p:cNvSpPr>
            <a:spLocks noGrp="1"/>
          </p:cNvSpPr>
          <p:nvPr>
            <p:ph type="body" sz="quarter" idx="10"/>
          </p:nvPr>
        </p:nvSpPr>
        <p:spPr/>
        <p:txBody>
          <a:bodyPr>
            <a:noAutofit/>
          </a:bodyPr>
          <a:lstStyle/>
          <a:p>
            <a:pPr>
              <a:lnSpc>
                <a:spcPct val="115000"/>
              </a:lnSpc>
              <a:spcBef>
                <a:spcPts val="0"/>
              </a:spcBef>
              <a:spcAft>
                <a:spcPts val="1000"/>
              </a:spcAft>
            </a:pPr>
            <a:r>
              <a:rPr lang="en-US" i="1" dirty="0">
                <a:latin typeface="Cambria"/>
                <a:ea typeface="Times New Roman"/>
                <a:cs typeface="Times New Roman"/>
              </a:rPr>
              <a:t>The real problem is what to do with problem solvers after the problem is solved.</a:t>
            </a:r>
            <a:endParaRPr lang="en-US" i="1" dirty="0">
              <a:ea typeface="Times New Roman"/>
              <a:cs typeface="Times New Roman"/>
            </a:endParaRPr>
          </a:p>
          <a:p>
            <a:pPr algn="ctr">
              <a:lnSpc>
                <a:spcPct val="115000"/>
              </a:lnSpc>
              <a:spcBef>
                <a:spcPts val="0"/>
              </a:spcBef>
              <a:spcAft>
                <a:spcPts val="1000"/>
              </a:spcAft>
            </a:pPr>
            <a:r>
              <a:rPr lang="en-US" b="1" i="1" dirty="0">
                <a:latin typeface="Cambria"/>
                <a:ea typeface="Times New Roman"/>
                <a:cs typeface="Times New Roman"/>
              </a:rPr>
              <a:t>Gay Talese</a:t>
            </a:r>
            <a:endParaRPr lang="en-US" b="1" i="1" dirty="0">
              <a:ea typeface="Times New Roman"/>
              <a:cs typeface="Times New Roman"/>
            </a:endParaRPr>
          </a:p>
          <a:p>
            <a:endParaRPr lang="en-CA" i="1" dirty="0"/>
          </a:p>
          <a:p>
            <a:endParaRPr lang="en-CA" i="1" dirty="0"/>
          </a:p>
        </p:txBody>
      </p:sp>
      <p:sp>
        <p:nvSpPr>
          <p:cNvPr id="3" name="Content Placeholder 2"/>
          <p:cNvSpPr>
            <a:spLocks noGrp="1"/>
          </p:cNvSpPr>
          <p:nvPr>
            <p:ph type="body" sz="quarter" idx="11"/>
          </p:nvPr>
        </p:nvSpPr>
        <p:spPr/>
        <p:txBody>
          <a:bodyPr>
            <a:normAutofit fontScale="85000" lnSpcReduction="10000"/>
          </a:bodyPr>
          <a:lstStyle/>
          <a:p>
            <a:pPr>
              <a:buNone/>
            </a:pPr>
            <a:r>
              <a:rPr lang="en-US" dirty="0"/>
              <a:t>You’ve reached the point where all the </a:t>
            </a:r>
          </a:p>
          <a:p>
            <a:pPr>
              <a:buNone/>
            </a:pPr>
            <a:r>
              <a:rPr lang="en-US" dirty="0"/>
              <a:t>tasks in your project plan have been </a:t>
            </a:r>
          </a:p>
          <a:p>
            <a:pPr>
              <a:buNone/>
            </a:pPr>
            <a:r>
              <a:rPr lang="en-US" dirty="0"/>
              <a:t>checked off: the widget is built, the </a:t>
            </a:r>
          </a:p>
          <a:p>
            <a:pPr>
              <a:buNone/>
            </a:pPr>
            <a:r>
              <a:rPr lang="en-US" dirty="0"/>
              <a:t>advertisements are on TV, and boxes </a:t>
            </a:r>
          </a:p>
          <a:p>
            <a:pPr>
              <a:buNone/>
            </a:pPr>
            <a:r>
              <a:rPr lang="en-US" dirty="0"/>
              <a:t>are being shipped to customers. Before </a:t>
            </a:r>
          </a:p>
          <a:p>
            <a:pPr>
              <a:buNone/>
            </a:pPr>
            <a:r>
              <a:rPr lang="en-US" dirty="0"/>
              <a:t>you consider the project complete, </a:t>
            </a:r>
          </a:p>
          <a:p>
            <a:pPr>
              <a:buNone/>
            </a:pPr>
            <a:r>
              <a:rPr lang="en-US" dirty="0"/>
              <a:t>however, there are a few more things </a:t>
            </a:r>
          </a:p>
          <a:p>
            <a:pPr>
              <a:buNone/>
            </a:pPr>
            <a:r>
              <a:rPr lang="en-US" dirty="0"/>
              <a:t>to be done. </a:t>
            </a:r>
            <a:endParaRPr lang="en-CA" dirty="0"/>
          </a:p>
          <a:p>
            <a:pPr>
              <a:buNone/>
            </a:pPr>
            <a:endParaRPr lang="en-US" dirty="0"/>
          </a:p>
        </p:txBody>
      </p:sp>
    </p:spTree>
    <p:extLst>
      <p:ext uri="{BB962C8B-B14F-4D97-AF65-F5344CB8AC3E}">
        <p14:creationId xmlns:p14="http://schemas.microsoft.com/office/powerpoint/2010/main" val="628077077"/>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A04F720B-FB3C-466A-84C9-D39D61A67502}"/>
              </a:ext>
            </a:extLst>
          </p:cNvPr>
          <p:cNvSpPr>
            <a:spLocks noGrp="1"/>
          </p:cNvSpPr>
          <p:nvPr>
            <p:ph sz="quarter" idx="11"/>
          </p:nvPr>
        </p:nvSpPr>
        <p:spPr/>
        <p:txBody>
          <a:bodyPr>
            <a:normAutofit lnSpcReduction="10000"/>
          </a:bodyPr>
          <a:lstStyle/>
          <a:p>
            <a:endParaRPr lang="en-US"/>
          </a:p>
        </p:txBody>
      </p:sp>
      <p:sp>
        <p:nvSpPr>
          <p:cNvPr id="2" name="Title 1"/>
          <p:cNvSpPr>
            <a:spLocks noGrp="1"/>
          </p:cNvSpPr>
          <p:nvPr>
            <p:ph type="title"/>
          </p:nvPr>
        </p:nvSpPr>
        <p:spPr/>
        <p:txBody>
          <a:bodyPr>
            <a:noAutofit/>
          </a:bodyPr>
          <a:lstStyle/>
          <a:p>
            <a:r>
              <a:rPr lang="en-US" dirty="0"/>
              <a:t>Preparing for Closeout</a:t>
            </a:r>
          </a:p>
        </p:txBody>
      </p:sp>
      <p:grpSp>
        <p:nvGrpSpPr>
          <p:cNvPr id="4" name="Group 3">
            <a:extLst>
              <a:ext uri="{FF2B5EF4-FFF2-40B4-BE49-F238E27FC236}">
                <a16:creationId xmlns:a16="http://schemas.microsoft.com/office/drawing/2014/main" id="{DC57D1A5-662D-454A-9F8A-0D47FEE58B60}"/>
              </a:ext>
            </a:extLst>
          </p:cNvPr>
          <p:cNvGrpSpPr/>
          <p:nvPr/>
        </p:nvGrpSpPr>
        <p:grpSpPr>
          <a:xfrm>
            <a:off x="457200" y="1600200"/>
            <a:ext cx="8229599" cy="4525962"/>
            <a:chOff x="457200" y="1600200"/>
            <a:chExt cx="8229599" cy="4525962"/>
          </a:xfrm>
        </p:grpSpPr>
        <p:sp>
          <p:nvSpPr>
            <p:cNvPr id="5" name="Freeform: Shape 4">
              <a:extLst>
                <a:ext uri="{FF2B5EF4-FFF2-40B4-BE49-F238E27FC236}">
                  <a16:creationId xmlns:a16="http://schemas.microsoft.com/office/drawing/2014/main" id="{4A4BF926-7911-48F8-8C04-4729A1F2C67F}"/>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3118" tIns="173118" rIns="1558742" bIns="173118" numCol="1" spcCol="1270" anchor="ctr" anchorCtr="0">
              <a:noAutofit/>
            </a:bodyPr>
            <a:lstStyle/>
            <a:p>
              <a:pPr marL="0" lvl="0" indent="0" algn="l" defTabSz="1555750">
                <a:lnSpc>
                  <a:spcPct val="90000"/>
                </a:lnSpc>
                <a:spcBef>
                  <a:spcPct val="0"/>
                </a:spcBef>
                <a:spcAft>
                  <a:spcPct val="35000"/>
                </a:spcAft>
                <a:buNone/>
              </a:pPr>
              <a:r>
                <a:rPr lang="en-US" sz="3500" kern="1200" dirty="0"/>
                <a:t>Closure of a project can be difficult</a:t>
              </a:r>
            </a:p>
          </p:txBody>
        </p:sp>
        <p:sp>
          <p:nvSpPr>
            <p:cNvPr id="6" name="Freeform: Shape 5">
              <a:extLst>
                <a:ext uri="{FF2B5EF4-FFF2-40B4-BE49-F238E27FC236}">
                  <a16:creationId xmlns:a16="http://schemas.microsoft.com/office/drawing/2014/main" id="{51BB1852-B21F-4CC8-982D-0D31AC03343B}"/>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Reviewing their performance</a:t>
              </a:r>
            </a:p>
          </p:txBody>
        </p:sp>
        <p:sp>
          <p:nvSpPr>
            <p:cNvPr id="7" name="Freeform: Shape 6">
              <a:extLst>
                <a:ext uri="{FF2B5EF4-FFF2-40B4-BE49-F238E27FC236}">
                  <a16:creationId xmlns:a16="http://schemas.microsoft.com/office/drawing/2014/main" id="{BB83A5FA-607A-4AAD-BA45-2EDA81759404}"/>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Help team members get through this tough time</a:t>
              </a:r>
            </a:p>
          </p:txBody>
        </p:sp>
        <p:sp>
          <p:nvSpPr>
            <p:cNvPr id="8" name="Freeform: Shape 7">
              <a:extLst>
                <a:ext uri="{FF2B5EF4-FFF2-40B4-BE49-F238E27FC236}">
                  <a16:creationId xmlns:a16="http://schemas.microsoft.com/office/drawing/2014/main" id="{11B75B26-A79E-4CF3-9C76-31F52E554575}"/>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9" name="Freeform: Shape 8">
              <a:extLst>
                <a:ext uri="{FF2B5EF4-FFF2-40B4-BE49-F238E27FC236}">
                  <a16:creationId xmlns:a16="http://schemas.microsoft.com/office/drawing/2014/main" id="{5A346CA3-8D19-4FFB-AED2-026AF3C41379}"/>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grpSp>
    </p:spTree>
    <p:extLst>
      <p:ext uri="{BB962C8B-B14F-4D97-AF65-F5344CB8AC3E}">
        <p14:creationId xmlns:p14="http://schemas.microsoft.com/office/powerpoint/2010/main" val="42873127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Module Two: Key Concepts (I)</a:t>
            </a:r>
            <a:endParaRPr lang="en-CA" dirty="0"/>
          </a:p>
        </p:txBody>
      </p:sp>
      <p:sp>
        <p:nvSpPr>
          <p:cNvPr id="4" name="Text Placeholder 3"/>
          <p:cNvSpPr>
            <a:spLocks noGrp="1"/>
          </p:cNvSpPr>
          <p:nvPr>
            <p:ph type="body" sz="quarter" idx="10"/>
          </p:nvPr>
        </p:nvSpPr>
        <p:spPr/>
        <p:txBody>
          <a:bodyPr>
            <a:noAutofit/>
          </a:bodyPr>
          <a:lstStyle/>
          <a:p>
            <a:pPr>
              <a:lnSpc>
                <a:spcPct val="115000"/>
              </a:lnSpc>
              <a:spcBef>
                <a:spcPts val="0"/>
              </a:spcBef>
              <a:spcAft>
                <a:spcPts val="1000"/>
              </a:spcAft>
            </a:pPr>
            <a:r>
              <a:rPr lang="en-US" sz="2400" i="1" dirty="0">
                <a:latin typeface="Cambria"/>
                <a:ea typeface="Times New Roman"/>
                <a:cs typeface="Times New Roman"/>
              </a:rPr>
              <a:t>Do not repeat the tactics which have gained you one victory, but let your methods be regulated by the infinite variety of circumstances.</a:t>
            </a:r>
            <a:endParaRPr lang="en-US" sz="2400" i="1" dirty="0">
              <a:ea typeface="Times New Roman"/>
              <a:cs typeface="Times New Roman"/>
            </a:endParaRPr>
          </a:p>
          <a:p>
            <a:pPr algn="ctr">
              <a:lnSpc>
                <a:spcPct val="115000"/>
              </a:lnSpc>
              <a:spcBef>
                <a:spcPts val="0"/>
              </a:spcBef>
              <a:spcAft>
                <a:spcPts val="1000"/>
              </a:spcAft>
            </a:pPr>
            <a:r>
              <a:rPr lang="en-US" sz="2400" b="1" i="1" dirty="0">
                <a:latin typeface="Cambria"/>
                <a:ea typeface="Times New Roman"/>
                <a:cs typeface="Times New Roman"/>
              </a:rPr>
              <a:t>Sun Tzu</a:t>
            </a:r>
            <a:endParaRPr lang="en-US" sz="2400" b="1" i="1" dirty="0">
              <a:ea typeface="Times New Roman"/>
              <a:cs typeface="Times New Roman"/>
            </a:endParaRPr>
          </a:p>
          <a:p>
            <a:endParaRPr lang="en-CA" sz="2400" i="1" dirty="0"/>
          </a:p>
        </p:txBody>
      </p:sp>
      <p:sp>
        <p:nvSpPr>
          <p:cNvPr id="3" name="Content Placeholder 2"/>
          <p:cNvSpPr>
            <a:spLocks noGrp="1"/>
          </p:cNvSpPr>
          <p:nvPr>
            <p:ph type="body" sz="quarter" idx="11"/>
          </p:nvPr>
        </p:nvSpPr>
        <p:spPr/>
        <p:txBody>
          <a:bodyPr>
            <a:normAutofit fontScale="62500" lnSpcReduction="20000"/>
          </a:bodyPr>
          <a:lstStyle/>
          <a:p>
            <a:r>
              <a:rPr lang="en-US" sz="3600" dirty="0"/>
              <a:t>Before we get started, let’s make sure we all understand just what we mean by a project and by project management. We’ll also look at what a project manager’s role is. </a:t>
            </a:r>
            <a:endParaRPr lang="en-US" sz="4000" dirty="0"/>
          </a:p>
        </p:txBody>
      </p:sp>
    </p:spTree>
    <p:extLst>
      <p:ext uri="{BB962C8B-B14F-4D97-AF65-F5344CB8AC3E}">
        <p14:creationId xmlns:p14="http://schemas.microsoft.com/office/powerpoint/2010/main" val="3351898299"/>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E779BC74-37B8-46CE-AC66-3D585803AA40}"/>
              </a:ext>
            </a:extLst>
          </p:cNvPr>
          <p:cNvSpPr>
            <a:spLocks noGrp="1"/>
          </p:cNvSpPr>
          <p:nvPr>
            <p:ph sz="quarter" idx="11"/>
          </p:nvPr>
        </p:nvSpPr>
        <p:spPr/>
        <p:txBody>
          <a:bodyPr>
            <a:normAutofit lnSpcReduction="10000"/>
          </a:bodyPr>
          <a:lstStyle/>
          <a:p>
            <a:endParaRPr lang="en-US"/>
          </a:p>
        </p:txBody>
      </p:sp>
      <p:sp>
        <p:nvSpPr>
          <p:cNvPr id="2" name="Title 1"/>
          <p:cNvSpPr>
            <a:spLocks noGrp="1"/>
          </p:cNvSpPr>
          <p:nvPr>
            <p:ph type="title"/>
          </p:nvPr>
        </p:nvSpPr>
        <p:spPr/>
        <p:txBody>
          <a:bodyPr>
            <a:noAutofit/>
          </a:bodyPr>
          <a:lstStyle/>
          <a:p>
            <a:r>
              <a:rPr lang="en-US" dirty="0"/>
              <a:t>Celebrating Successes</a:t>
            </a:r>
          </a:p>
        </p:txBody>
      </p:sp>
      <p:grpSp>
        <p:nvGrpSpPr>
          <p:cNvPr id="4" name="Group 3">
            <a:extLst>
              <a:ext uri="{FF2B5EF4-FFF2-40B4-BE49-F238E27FC236}">
                <a16:creationId xmlns:a16="http://schemas.microsoft.com/office/drawing/2014/main" id="{268690E5-7BB6-4BAF-A627-6CF2098F5358}"/>
              </a:ext>
            </a:extLst>
          </p:cNvPr>
          <p:cNvGrpSpPr/>
          <p:nvPr/>
        </p:nvGrpSpPr>
        <p:grpSpPr>
          <a:xfrm>
            <a:off x="1871999" y="1602409"/>
            <a:ext cx="5400000" cy="4521543"/>
            <a:chOff x="1871999" y="1602409"/>
            <a:chExt cx="5400000" cy="4521543"/>
          </a:xfrm>
        </p:grpSpPr>
        <p:sp>
          <p:nvSpPr>
            <p:cNvPr id="5" name="Freeform: Shape 4">
              <a:extLst>
                <a:ext uri="{FF2B5EF4-FFF2-40B4-BE49-F238E27FC236}">
                  <a16:creationId xmlns:a16="http://schemas.microsoft.com/office/drawing/2014/main" id="{A4E93655-4E37-43D1-860D-89B481A2E647}"/>
                </a:ext>
              </a:extLst>
            </p:cNvPr>
            <p:cNvSpPr/>
            <p:nvPr/>
          </p:nvSpPr>
          <p:spPr>
            <a:xfrm>
              <a:off x="3087000" y="1602409"/>
              <a:ext cx="2970000" cy="1458562"/>
            </a:xfrm>
            <a:custGeom>
              <a:avLst/>
              <a:gdLst>
                <a:gd name="connsiteX0" fmla="*/ 0 w 2970000"/>
                <a:gd name="connsiteY0" fmla="*/ 0 h 1458562"/>
                <a:gd name="connsiteX1" fmla="*/ 2970000 w 2970000"/>
                <a:gd name="connsiteY1" fmla="*/ 0 h 1458562"/>
                <a:gd name="connsiteX2" fmla="*/ 2970000 w 2970000"/>
                <a:gd name="connsiteY2" fmla="*/ 1458562 h 1458562"/>
                <a:gd name="connsiteX3" fmla="*/ 0 w 2970000"/>
                <a:gd name="connsiteY3" fmla="*/ 1458562 h 1458562"/>
                <a:gd name="connsiteX4" fmla="*/ 0 w 297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0000" h="1458562">
                  <a:moveTo>
                    <a:pt x="0" y="0"/>
                  </a:moveTo>
                  <a:lnTo>
                    <a:pt x="2970000" y="0"/>
                  </a:lnTo>
                  <a:lnTo>
                    <a:pt x="2970000"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Take time to celebrate</a:t>
              </a:r>
            </a:p>
          </p:txBody>
        </p:sp>
        <p:sp>
          <p:nvSpPr>
            <p:cNvPr id="6" name="Freeform: Shape 5">
              <a:extLst>
                <a:ext uri="{FF2B5EF4-FFF2-40B4-BE49-F238E27FC236}">
                  <a16:creationId xmlns:a16="http://schemas.microsoft.com/office/drawing/2014/main" id="{EB46D997-178A-480C-86E9-87147C26FC47}"/>
                </a:ext>
              </a:extLst>
            </p:cNvPr>
            <p:cNvSpPr/>
            <p:nvPr/>
          </p:nvSpPr>
          <p:spPr>
            <a:xfrm>
              <a:off x="1871999" y="3133900"/>
              <a:ext cx="5400000" cy="1458562"/>
            </a:xfrm>
            <a:custGeom>
              <a:avLst/>
              <a:gdLst>
                <a:gd name="connsiteX0" fmla="*/ 0 w 5400000"/>
                <a:gd name="connsiteY0" fmla="*/ 0 h 1458562"/>
                <a:gd name="connsiteX1" fmla="*/ 5400000 w 5400000"/>
                <a:gd name="connsiteY1" fmla="*/ 0 h 1458562"/>
                <a:gd name="connsiteX2" fmla="*/ 5400000 w 5400000"/>
                <a:gd name="connsiteY2" fmla="*/ 1458562 h 1458562"/>
                <a:gd name="connsiteX3" fmla="*/ 0 w 5400000"/>
                <a:gd name="connsiteY3" fmla="*/ 1458562 h 1458562"/>
                <a:gd name="connsiteX4" fmla="*/ 0 w 540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0000" h="1458562">
                  <a:moveTo>
                    <a:pt x="0" y="0"/>
                  </a:moveTo>
                  <a:lnTo>
                    <a:pt x="5400000" y="0"/>
                  </a:lnTo>
                  <a:lnTo>
                    <a:pt x="5400000"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Recognize each person for their contributions</a:t>
              </a:r>
            </a:p>
          </p:txBody>
        </p:sp>
        <p:sp>
          <p:nvSpPr>
            <p:cNvPr id="7" name="Freeform: Shape 6">
              <a:extLst>
                <a:ext uri="{FF2B5EF4-FFF2-40B4-BE49-F238E27FC236}">
                  <a16:creationId xmlns:a16="http://schemas.microsoft.com/office/drawing/2014/main" id="{E3F4F2C2-3E3D-430A-95DA-64D326FA8D36}"/>
                </a:ext>
              </a:extLst>
            </p:cNvPr>
            <p:cNvSpPr/>
            <p:nvPr/>
          </p:nvSpPr>
          <p:spPr>
            <a:xfrm>
              <a:off x="2952000" y="4665390"/>
              <a:ext cx="3240000" cy="1458562"/>
            </a:xfrm>
            <a:custGeom>
              <a:avLst/>
              <a:gdLst>
                <a:gd name="connsiteX0" fmla="*/ 0 w 3240000"/>
                <a:gd name="connsiteY0" fmla="*/ 0 h 1458562"/>
                <a:gd name="connsiteX1" fmla="*/ 3240000 w 3240000"/>
                <a:gd name="connsiteY1" fmla="*/ 0 h 1458562"/>
                <a:gd name="connsiteX2" fmla="*/ 3240000 w 3240000"/>
                <a:gd name="connsiteY2" fmla="*/ 1458562 h 1458562"/>
                <a:gd name="connsiteX3" fmla="*/ 0 w 3240000"/>
                <a:gd name="connsiteY3" fmla="*/ 1458562 h 1458562"/>
                <a:gd name="connsiteX4" fmla="*/ 0 w 324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40000" h="1458562">
                  <a:moveTo>
                    <a:pt x="0" y="0"/>
                  </a:moveTo>
                  <a:lnTo>
                    <a:pt x="3240000" y="0"/>
                  </a:lnTo>
                  <a:lnTo>
                    <a:pt x="3240000" y="1458562"/>
                  </a:lnTo>
                  <a:lnTo>
                    <a:pt x="0" y="145856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Have a close-out meeting</a:t>
              </a:r>
            </a:p>
          </p:txBody>
        </p:sp>
      </p:grpSp>
    </p:spTree>
    <p:extLst>
      <p:ext uri="{BB962C8B-B14F-4D97-AF65-F5344CB8AC3E}">
        <p14:creationId xmlns:p14="http://schemas.microsoft.com/office/powerpoint/2010/main" val="851602833"/>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1B5F02A9-1302-46F0-84B3-5334074A2F2D}"/>
              </a:ext>
            </a:extLst>
          </p:cNvPr>
          <p:cNvSpPr>
            <a:spLocks noGrp="1"/>
          </p:cNvSpPr>
          <p:nvPr>
            <p:ph sz="quarter" idx="11"/>
          </p:nvPr>
        </p:nvSpPr>
        <p:spPr/>
        <p:txBody>
          <a:bodyPr>
            <a:normAutofit lnSpcReduction="10000"/>
          </a:bodyPr>
          <a:lstStyle/>
          <a:p>
            <a:endParaRPr lang="en-US"/>
          </a:p>
        </p:txBody>
      </p:sp>
      <p:sp>
        <p:nvSpPr>
          <p:cNvPr id="2" name="Title 1"/>
          <p:cNvSpPr>
            <a:spLocks noGrp="1"/>
          </p:cNvSpPr>
          <p:nvPr>
            <p:ph type="title"/>
          </p:nvPr>
        </p:nvSpPr>
        <p:spPr/>
        <p:txBody>
          <a:bodyPr>
            <a:noAutofit/>
          </a:bodyPr>
          <a:lstStyle/>
          <a:p>
            <a:r>
              <a:rPr lang="en-US" dirty="0"/>
              <a:t>Learning from Project Challenges</a:t>
            </a:r>
            <a:endParaRPr lang="en-CA" dirty="0"/>
          </a:p>
        </p:txBody>
      </p:sp>
      <p:grpSp>
        <p:nvGrpSpPr>
          <p:cNvPr id="3" name="Group 2">
            <a:extLst>
              <a:ext uri="{FF2B5EF4-FFF2-40B4-BE49-F238E27FC236}">
                <a16:creationId xmlns:a16="http://schemas.microsoft.com/office/drawing/2014/main" id="{028440C9-B3EE-43B9-BCBF-500F8CF04E1F}"/>
              </a:ext>
            </a:extLst>
          </p:cNvPr>
          <p:cNvGrpSpPr/>
          <p:nvPr/>
        </p:nvGrpSpPr>
        <p:grpSpPr>
          <a:xfrm>
            <a:off x="457777" y="1601525"/>
            <a:ext cx="8228444" cy="4523311"/>
            <a:chOff x="457777" y="1601525"/>
            <a:chExt cx="8228444" cy="4523311"/>
          </a:xfrm>
        </p:grpSpPr>
        <p:sp>
          <p:nvSpPr>
            <p:cNvPr id="5" name="Arrow: Right 4">
              <a:extLst>
                <a:ext uri="{FF2B5EF4-FFF2-40B4-BE49-F238E27FC236}">
                  <a16:creationId xmlns:a16="http://schemas.microsoft.com/office/drawing/2014/main" id="{49400D83-E715-4B78-9E70-F45C309732D1}"/>
                </a:ext>
              </a:extLst>
            </p:cNvPr>
            <p:cNvSpPr/>
            <p:nvPr/>
          </p:nvSpPr>
          <p:spPr>
            <a:xfrm>
              <a:off x="5864978" y="1601525"/>
              <a:ext cx="2816066" cy="1051932"/>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6" name="Freeform: Shape 5">
              <a:extLst>
                <a:ext uri="{FF2B5EF4-FFF2-40B4-BE49-F238E27FC236}">
                  <a16:creationId xmlns:a16="http://schemas.microsoft.com/office/drawing/2014/main" id="{F401763C-A1B0-4A8E-8613-F281643825A8}"/>
                </a:ext>
              </a:extLst>
            </p:cNvPr>
            <p:cNvSpPr/>
            <p:nvPr/>
          </p:nvSpPr>
          <p:spPr>
            <a:xfrm>
              <a:off x="462955" y="1601525"/>
              <a:ext cx="5402022" cy="1051932"/>
            </a:xfrm>
            <a:custGeom>
              <a:avLst/>
              <a:gdLst>
                <a:gd name="connsiteX0" fmla="*/ 0 w 5402022"/>
                <a:gd name="connsiteY0" fmla="*/ 175326 h 1051932"/>
                <a:gd name="connsiteX1" fmla="*/ 175326 w 5402022"/>
                <a:gd name="connsiteY1" fmla="*/ 0 h 1051932"/>
                <a:gd name="connsiteX2" fmla="*/ 5226696 w 5402022"/>
                <a:gd name="connsiteY2" fmla="*/ 0 h 1051932"/>
                <a:gd name="connsiteX3" fmla="*/ 5402022 w 5402022"/>
                <a:gd name="connsiteY3" fmla="*/ 175326 h 1051932"/>
                <a:gd name="connsiteX4" fmla="*/ 5402022 w 5402022"/>
                <a:gd name="connsiteY4" fmla="*/ 876606 h 1051932"/>
                <a:gd name="connsiteX5" fmla="*/ 5226696 w 5402022"/>
                <a:gd name="connsiteY5" fmla="*/ 1051932 h 1051932"/>
                <a:gd name="connsiteX6" fmla="*/ 175326 w 5402022"/>
                <a:gd name="connsiteY6" fmla="*/ 1051932 h 1051932"/>
                <a:gd name="connsiteX7" fmla="*/ 0 w 5402022"/>
                <a:gd name="connsiteY7" fmla="*/ 876606 h 1051932"/>
                <a:gd name="connsiteX8" fmla="*/ 0 w 5402022"/>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02022" h="1051932">
                  <a:moveTo>
                    <a:pt x="0" y="175326"/>
                  </a:moveTo>
                  <a:cubicBezTo>
                    <a:pt x="0" y="78496"/>
                    <a:pt x="78496" y="0"/>
                    <a:pt x="175326" y="0"/>
                  </a:cubicBezTo>
                  <a:lnTo>
                    <a:pt x="5226696" y="0"/>
                  </a:lnTo>
                  <a:cubicBezTo>
                    <a:pt x="5323526" y="0"/>
                    <a:pt x="5402022" y="78496"/>
                    <a:pt x="5402022" y="175326"/>
                  </a:cubicBezTo>
                  <a:lnTo>
                    <a:pt x="5402022" y="876606"/>
                  </a:lnTo>
                  <a:cubicBezTo>
                    <a:pt x="5402022" y="973436"/>
                    <a:pt x="5323526" y="1051932"/>
                    <a:pt x="5226696"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1841" tIns="106596" rIns="161841" bIns="106596" numCol="1" spcCol="1270" anchor="ctr" anchorCtr="0">
              <a:noAutofit/>
            </a:bodyPr>
            <a:lstStyle/>
            <a:p>
              <a:pPr marL="0" lvl="0" indent="0" algn="r" defTabSz="1289050">
                <a:lnSpc>
                  <a:spcPct val="90000"/>
                </a:lnSpc>
                <a:spcBef>
                  <a:spcPct val="0"/>
                </a:spcBef>
                <a:spcAft>
                  <a:spcPct val="35000"/>
                </a:spcAft>
                <a:buNone/>
              </a:pPr>
              <a:r>
                <a:rPr lang="en-US" sz="2900" kern="1200" dirty="0"/>
                <a:t>Ensures everyone is aware of the challenges encountered</a:t>
              </a:r>
            </a:p>
          </p:txBody>
        </p:sp>
        <p:sp>
          <p:nvSpPr>
            <p:cNvPr id="7" name="Arrow: Right 6">
              <a:extLst>
                <a:ext uri="{FF2B5EF4-FFF2-40B4-BE49-F238E27FC236}">
                  <a16:creationId xmlns:a16="http://schemas.microsoft.com/office/drawing/2014/main" id="{7605777C-9D01-47FC-88AC-F43986D64073}"/>
                </a:ext>
              </a:extLst>
            </p:cNvPr>
            <p:cNvSpPr/>
            <p:nvPr/>
          </p:nvSpPr>
          <p:spPr>
            <a:xfrm>
              <a:off x="5850867" y="2758652"/>
              <a:ext cx="2835354" cy="1051932"/>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8" name="Freeform: Shape 7">
              <a:extLst>
                <a:ext uri="{FF2B5EF4-FFF2-40B4-BE49-F238E27FC236}">
                  <a16:creationId xmlns:a16="http://schemas.microsoft.com/office/drawing/2014/main" id="{43CC7069-D280-4F23-805A-D86339A87E84}"/>
                </a:ext>
              </a:extLst>
            </p:cNvPr>
            <p:cNvSpPr/>
            <p:nvPr/>
          </p:nvSpPr>
          <p:spPr>
            <a:xfrm>
              <a:off x="457777" y="2758652"/>
              <a:ext cx="5393089" cy="1051932"/>
            </a:xfrm>
            <a:custGeom>
              <a:avLst/>
              <a:gdLst>
                <a:gd name="connsiteX0" fmla="*/ 0 w 5393089"/>
                <a:gd name="connsiteY0" fmla="*/ 175326 h 1051932"/>
                <a:gd name="connsiteX1" fmla="*/ 175326 w 5393089"/>
                <a:gd name="connsiteY1" fmla="*/ 0 h 1051932"/>
                <a:gd name="connsiteX2" fmla="*/ 5217763 w 5393089"/>
                <a:gd name="connsiteY2" fmla="*/ 0 h 1051932"/>
                <a:gd name="connsiteX3" fmla="*/ 5393089 w 5393089"/>
                <a:gd name="connsiteY3" fmla="*/ 175326 h 1051932"/>
                <a:gd name="connsiteX4" fmla="*/ 5393089 w 5393089"/>
                <a:gd name="connsiteY4" fmla="*/ 876606 h 1051932"/>
                <a:gd name="connsiteX5" fmla="*/ 5217763 w 5393089"/>
                <a:gd name="connsiteY5" fmla="*/ 1051932 h 1051932"/>
                <a:gd name="connsiteX6" fmla="*/ 175326 w 5393089"/>
                <a:gd name="connsiteY6" fmla="*/ 1051932 h 1051932"/>
                <a:gd name="connsiteX7" fmla="*/ 0 w 5393089"/>
                <a:gd name="connsiteY7" fmla="*/ 876606 h 1051932"/>
                <a:gd name="connsiteX8" fmla="*/ 0 w 5393089"/>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3089" h="1051932">
                  <a:moveTo>
                    <a:pt x="0" y="175326"/>
                  </a:moveTo>
                  <a:cubicBezTo>
                    <a:pt x="0" y="78496"/>
                    <a:pt x="78496" y="0"/>
                    <a:pt x="175326" y="0"/>
                  </a:cubicBezTo>
                  <a:lnTo>
                    <a:pt x="5217763" y="0"/>
                  </a:lnTo>
                  <a:cubicBezTo>
                    <a:pt x="5314593" y="0"/>
                    <a:pt x="5393089" y="78496"/>
                    <a:pt x="5393089" y="175326"/>
                  </a:cubicBezTo>
                  <a:lnTo>
                    <a:pt x="5393089" y="876606"/>
                  </a:lnTo>
                  <a:cubicBezTo>
                    <a:pt x="5393089" y="973436"/>
                    <a:pt x="5314593" y="1051932"/>
                    <a:pt x="5217763"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1841" tIns="106596" rIns="161841" bIns="106596" numCol="1" spcCol="1270" anchor="ctr" anchorCtr="0">
              <a:noAutofit/>
            </a:bodyPr>
            <a:lstStyle/>
            <a:p>
              <a:pPr marL="0" lvl="0" indent="0" algn="r" defTabSz="1289050">
                <a:lnSpc>
                  <a:spcPct val="90000"/>
                </a:lnSpc>
                <a:spcBef>
                  <a:spcPct val="0"/>
                </a:spcBef>
                <a:spcAft>
                  <a:spcPct val="35000"/>
                </a:spcAft>
                <a:buNone/>
              </a:pPr>
              <a:r>
                <a:rPr lang="en-US" sz="2900" kern="1200" dirty="0"/>
                <a:t>Effort put into the task is not wasted</a:t>
              </a:r>
            </a:p>
          </p:txBody>
        </p:sp>
        <p:sp>
          <p:nvSpPr>
            <p:cNvPr id="9" name="Arrow: Right 8">
              <a:extLst>
                <a:ext uri="{FF2B5EF4-FFF2-40B4-BE49-F238E27FC236}">
                  <a16:creationId xmlns:a16="http://schemas.microsoft.com/office/drawing/2014/main" id="{C22BC741-67F1-42CE-BF6D-D198C07BC809}"/>
                </a:ext>
              </a:extLst>
            </p:cNvPr>
            <p:cNvSpPr/>
            <p:nvPr/>
          </p:nvSpPr>
          <p:spPr>
            <a:xfrm>
              <a:off x="5850867" y="3915778"/>
              <a:ext cx="2835354" cy="1051932"/>
            </a:xfrm>
            <a:prstGeom prst="rightArrow">
              <a:avLst>
                <a:gd name="adj1" fmla="val 75000"/>
                <a:gd name="adj2" fmla="val 50000"/>
              </a:avLst>
            </a:pr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sp>
        <p:sp>
          <p:nvSpPr>
            <p:cNvPr id="10" name="Freeform: Shape 9">
              <a:extLst>
                <a:ext uri="{FF2B5EF4-FFF2-40B4-BE49-F238E27FC236}">
                  <a16:creationId xmlns:a16="http://schemas.microsoft.com/office/drawing/2014/main" id="{24149EF5-245F-4224-BA3C-389D3B7B2107}"/>
                </a:ext>
              </a:extLst>
            </p:cNvPr>
            <p:cNvSpPr/>
            <p:nvPr/>
          </p:nvSpPr>
          <p:spPr>
            <a:xfrm>
              <a:off x="457777" y="3915778"/>
              <a:ext cx="5393089" cy="1051932"/>
            </a:xfrm>
            <a:custGeom>
              <a:avLst/>
              <a:gdLst>
                <a:gd name="connsiteX0" fmla="*/ 0 w 5393089"/>
                <a:gd name="connsiteY0" fmla="*/ 175326 h 1051932"/>
                <a:gd name="connsiteX1" fmla="*/ 175326 w 5393089"/>
                <a:gd name="connsiteY1" fmla="*/ 0 h 1051932"/>
                <a:gd name="connsiteX2" fmla="*/ 5217763 w 5393089"/>
                <a:gd name="connsiteY2" fmla="*/ 0 h 1051932"/>
                <a:gd name="connsiteX3" fmla="*/ 5393089 w 5393089"/>
                <a:gd name="connsiteY3" fmla="*/ 175326 h 1051932"/>
                <a:gd name="connsiteX4" fmla="*/ 5393089 w 5393089"/>
                <a:gd name="connsiteY4" fmla="*/ 876606 h 1051932"/>
                <a:gd name="connsiteX5" fmla="*/ 5217763 w 5393089"/>
                <a:gd name="connsiteY5" fmla="*/ 1051932 h 1051932"/>
                <a:gd name="connsiteX6" fmla="*/ 175326 w 5393089"/>
                <a:gd name="connsiteY6" fmla="*/ 1051932 h 1051932"/>
                <a:gd name="connsiteX7" fmla="*/ 0 w 5393089"/>
                <a:gd name="connsiteY7" fmla="*/ 876606 h 1051932"/>
                <a:gd name="connsiteX8" fmla="*/ 0 w 5393089"/>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3089" h="1051932">
                  <a:moveTo>
                    <a:pt x="0" y="175326"/>
                  </a:moveTo>
                  <a:cubicBezTo>
                    <a:pt x="0" y="78496"/>
                    <a:pt x="78496" y="0"/>
                    <a:pt x="175326" y="0"/>
                  </a:cubicBezTo>
                  <a:lnTo>
                    <a:pt x="5217763" y="0"/>
                  </a:lnTo>
                  <a:cubicBezTo>
                    <a:pt x="5314593" y="0"/>
                    <a:pt x="5393089" y="78496"/>
                    <a:pt x="5393089" y="175326"/>
                  </a:cubicBezTo>
                  <a:lnTo>
                    <a:pt x="5393089" y="876606"/>
                  </a:lnTo>
                  <a:cubicBezTo>
                    <a:pt x="5393089" y="973436"/>
                    <a:pt x="5314593" y="1051932"/>
                    <a:pt x="5217763"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61841" tIns="106596" rIns="161841" bIns="106596" numCol="1" spcCol="1270" anchor="ctr" anchorCtr="0">
              <a:noAutofit/>
            </a:bodyPr>
            <a:lstStyle/>
            <a:p>
              <a:pPr marL="0" lvl="0" indent="0" algn="r" defTabSz="1289050">
                <a:lnSpc>
                  <a:spcPct val="90000"/>
                </a:lnSpc>
                <a:spcBef>
                  <a:spcPct val="0"/>
                </a:spcBef>
                <a:spcAft>
                  <a:spcPct val="35000"/>
                </a:spcAft>
                <a:buNone/>
              </a:pPr>
              <a:r>
                <a:rPr lang="en-US" sz="2900" kern="1200" dirty="0"/>
                <a:t>Apply these lessons to future projects</a:t>
              </a:r>
            </a:p>
          </p:txBody>
        </p:sp>
        <p:sp>
          <p:nvSpPr>
            <p:cNvPr id="11" name="Arrow: Right 10">
              <a:extLst>
                <a:ext uri="{FF2B5EF4-FFF2-40B4-BE49-F238E27FC236}">
                  <a16:creationId xmlns:a16="http://schemas.microsoft.com/office/drawing/2014/main" id="{C5E0C7E9-E7B5-43FB-A192-01D454414B70}"/>
                </a:ext>
              </a:extLst>
            </p:cNvPr>
            <p:cNvSpPr/>
            <p:nvPr/>
          </p:nvSpPr>
          <p:spPr>
            <a:xfrm>
              <a:off x="5850867" y="5072904"/>
              <a:ext cx="2835354" cy="1051932"/>
            </a:xfrm>
            <a:prstGeom prst="rightArrow">
              <a:avLst>
                <a:gd name="adj1" fmla="val 75000"/>
                <a:gd name="adj2" fmla="val 50000"/>
              </a:avLst>
            </a:prstGeom>
          </p:spPr>
          <p:style>
            <a:lnRef idx="2">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0">
              <a:schemeClr val="accent5">
                <a:tint val="40000"/>
                <a:alpha val="90000"/>
                <a:hueOff val="0"/>
                <a:satOff val="0"/>
                <a:lumOff val="0"/>
                <a:alphaOff val="0"/>
              </a:schemeClr>
            </a:effectRef>
            <a:fontRef idx="minor">
              <a:schemeClr val="dk1">
                <a:hueOff val="0"/>
                <a:satOff val="0"/>
                <a:lumOff val="0"/>
                <a:alphaOff val="0"/>
              </a:schemeClr>
            </a:fontRef>
          </p:style>
        </p:sp>
        <p:sp>
          <p:nvSpPr>
            <p:cNvPr id="12" name="Freeform: Shape 11">
              <a:extLst>
                <a:ext uri="{FF2B5EF4-FFF2-40B4-BE49-F238E27FC236}">
                  <a16:creationId xmlns:a16="http://schemas.microsoft.com/office/drawing/2014/main" id="{0927A03F-DC32-483B-861C-C27493FD3787}"/>
                </a:ext>
              </a:extLst>
            </p:cNvPr>
            <p:cNvSpPr/>
            <p:nvPr/>
          </p:nvSpPr>
          <p:spPr>
            <a:xfrm>
              <a:off x="457777" y="5072904"/>
              <a:ext cx="5393089" cy="1051932"/>
            </a:xfrm>
            <a:custGeom>
              <a:avLst/>
              <a:gdLst>
                <a:gd name="connsiteX0" fmla="*/ 0 w 5393089"/>
                <a:gd name="connsiteY0" fmla="*/ 175326 h 1051932"/>
                <a:gd name="connsiteX1" fmla="*/ 175326 w 5393089"/>
                <a:gd name="connsiteY1" fmla="*/ 0 h 1051932"/>
                <a:gd name="connsiteX2" fmla="*/ 5217763 w 5393089"/>
                <a:gd name="connsiteY2" fmla="*/ 0 h 1051932"/>
                <a:gd name="connsiteX3" fmla="*/ 5393089 w 5393089"/>
                <a:gd name="connsiteY3" fmla="*/ 175326 h 1051932"/>
                <a:gd name="connsiteX4" fmla="*/ 5393089 w 5393089"/>
                <a:gd name="connsiteY4" fmla="*/ 876606 h 1051932"/>
                <a:gd name="connsiteX5" fmla="*/ 5217763 w 5393089"/>
                <a:gd name="connsiteY5" fmla="*/ 1051932 h 1051932"/>
                <a:gd name="connsiteX6" fmla="*/ 175326 w 5393089"/>
                <a:gd name="connsiteY6" fmla="*/ 1051932 h 1051932"/>
                <a:gd name="connsiteX7" fmla="*/ 0 w 5393089"/>
                <a:gd name="connsiteY7" fmla="*/ 876606 h 1051932"/>
                <a:gd name="connsiteX8" fmla="*/ 0 w 5393089"/>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3089" h="1051932">
                  <a:moveTo>
                    <a:pt x="0" y="175326"/>
                  </a:moveTo>
                  <a:cubicBezTo>
                    <a:pt x="0" y="78496"/>
                    <a:pt x="78496" y="0"/>
                    <a:pt x="175326" y="0"/>
                  </a:cubicBezTo>
                  <a:lnTo>
                    <a:pt x="5217763" y="0"/>
                  </a:lnTo>
                  <a:cubicBezTo>
                    <a:pt x="5314593" y="0"/>
                    <a:pt x="5393089" y="78496"/>
                    <a:pt x="5393089" y="175326"/>
                  </a:cubicBezTo>
                  <a:lnTo>
                    <a:pt x="5393089" y="876606"/>
                  </a:lnTo>
                  <a:cubicBezTo>
                    <a:pt x="5393089" y="973436"/>
                    <a:pt x="5314593" y="1051932"/>
                    <a:pt x="5217763"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61841" tIns="106596" rIns="161841" bIns="106596" numCol="1" spcCol="1270" anchor="ctr" anchorCtr="0">
              <a:noAutofit/>
            </a:bodyPr>
            <a:lstStyle/>
            <a:p>
              <a:pPr marL="0" lvl="0" indent="0" algn="r" defTabSz="1289050">
                <a:lnSpc>
                  <a:spcPct val="90000"/>
                </a:lnSpc>
                <a:spcBef>
                  <a:spcPct val="0"/>
                </a:spcBef>
                <a:spcAft>
                  <a:spcPct val="35000"/>
                </a:spcAft>
                <a:buNone/>
              </a:pPr>
              <a:r>
                <a:rPr lang="en-US" sz="2900" kern="1200" dirty="0"/>
                <a:t>Lessons learned should be documented</a:t>
              </a:r>
            </a:p>
          </p:txBody>
        </p:sp>
      </p:grpSp>
    </p:spTree>
    <p:extLst>
      <p:ext uri="{BB962C8B-B14F-4D97-AF65-F5344CB8AC3E}">
        <p14:creationId xmlns:p14="http://schemas.microsoft.com/office/powerpoint/2010/main" val="2062056496"/>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3B2F1F57-B1D9-43D2-9412-C91D7B2AD016}"/>
              </a:ext>
            </a:extLst>
          </p:cNvPr>
          <p:cNvSpPr>
            <a:spLocks noGrp="1"/>
          </p:cNvSpPr>
          <p:nvPr>
            <p:ph sz="quarter" idx="11"/>
          </p:nvPr>
        </p:nvSpPr>
        <p:spPr/>
        <p:txBody>
          <a:bodyPr>
            <a:normAutofit lnSpcReduction="10000"/>
          </a:bodyPr>
          <a:lstStyle/>
          <a:p>
            <a:endParaRPr lang="en-US"/>
          </a:p>
        </p:txBody>
      </p:sp>
      <p:sp>
        <p:nvSpPr>
          <p:cNvPr id="2" name="Title 1"/>
          <p:cNvSpPr>
            <a:spLocks noGrp="1"/>
          </p:cNvSpPr>
          <p:nvPr>
            <p:ph type="title"/>
          </p:nvPr>
        </p:nvSpPr>
        <p:spPr/>
        <p:txBody>
          <a:bodyPr>
            <a:noAutofit/>
          </a:bodyPr>
          <a:lstStyle/>
          <a:p>
            <a:r>
              <a:rPr lang="en-US" dirty="0"/>
              <a:t>Scope Verification</a:t>
            </a:r>
            <a:endParaRPr lang="en-CA" dirty="0"/>
          </a:p>
        </p:txBody>
      </p:sp>
      <p:grpSp>
        <p:nvGrpSpPr>
          <p:cNvPr id="3" name="Group 2">
            <a:extLst>
              <a:ext uri="{FF2B5EF4-FFF2-40B4-BE49-F238E27FC236}">
                <a16:creationId xmlns:a16="http://schemas.microsoft.com/office/drawing/2014/main" id="{29872E92-273F-4BE0-AB9B-D1CE4853B665}"/>
              </a:ext>
            </a:extLst>
          </p:cNvPr>
          <p:cNvGrpSpPr/>
          <p:nvPr/>
        </p:nvGrpSpPr>
        <p:grpSpPr>
          <a:xfrm>
            <a:off x="-4659767" y="816335"/>
            <a:ext cx="13284108" cy="6093694"/>
            <a:chOff x="-4659767" y="816335"/>
            <a:chExt cx="13284108" cy="6093694"/>
          </a:xfrm>
        </p:grpSpPr>
        <p:sp>
          <p:nvSpPr>
            <p:cNvPr id="5" name="Block Arc 4">
              <a:extLst>
                <a:ext uri="{FF2B5EF4-FFF2-40B4-BE49-F238E27FC236}">
                  <a16:creationId xmlns:a16="http://schemas.microsoft.com/office/drawing/2014/main" id="{8E774581-EFD2-41B7-8211-BB4739B00B0C}"/>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2">
                <a:hueOff val="0"/>
                <a:satOff val="0"/>
                <a:lumOff val="0"/>
                <a:alphaOff val="0"/>
              </a:schemeClr>
            </a:lnRef>
            <a:fillRef idx="0">
              <a:schemeClr val="accent3">
                <a:tint val="90000"/>
                <a:hueOff val="0"/>
                <a:satOff val="0"/>
                <a:lumOff val="0"/>
                <a:alphaOff val="0"/>
              </a:schemeClr>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88724A2D-8281-4C9B-B047-FA16A1BE44E2}"/>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18497"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Were all needs met?</a:t>
              </a:r>
            </a:p>
          </p:txBody>
        </p:sp>
        <p:sp>
          <p:nvSpPr>
            <p:cNvPr id="7" name="Oval 6">
              <a:extLst>
                <a:ext uri="{FF2B5EF4-FFF2-40B4-BE49-F238E27FC236}">
                  <a16:creationId xmlns:a16="http://schemas.microsoft.com/office/drawing/2014/main" id="{0E2A5B75-DFAA-4930-A60B-3A68FCE39C5F}"/>
                </a:ext>
              </a:extLst>
            </p:cNvPr>
            <p:cNvSpPr/>
            <p:nvPr/>
          </p:nvSpPr>
          <p:spPr>
            <a:xfrm>
              <a:off x="519658" y="1939647"/>
              <a:ext cx="1131490" cy="1131490"/>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8" name="Freeform: Shape 7">
              <a:extLst>
                <a:ext uri="{FF2B5EF4-FFF2-40B4-BE49-F238E27FC236}">
                  <a16:creationId xmlns:a16="http://schemas.microsoft.com/office/drawing/2014/main" id="{998EC25F-2CDF-458A-9902-EA2828DDC082}"/>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18497"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Were all deliverables met?</a:t>
              </a:r>
            </a:p>
          </p:txBody>
        </p:sp>
        <p:sp>
          <p:nvSpPr>
            <p:cNvPr id="9" name="Oval 8">
              <a:extLst>
                <a:ext uri="{FF2B5EF4-FFF2-40B4-BE49-F238E27FC236}">
                  <a16:creationId xmlns:a16="http://schemas.microsoft.com/office/drawing/2014/main" id="{CBD641C4-701A-48D5-9FD2-6CECA3FED9CD}"/>
                </a:ext>
              </a:extLst>
            </p:cNvPr>
            <p:cNvSpPr/>
            <p:nvPr/>
          </p:nvSpPr>
          <p:spPr>
            <a:xfrm>
              <a:off x="848695" y="3297436"/>
              <a:ext cx="1131490" cy="1131490"/>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0" name="Freeform: Shape 9">
              <a:extLst>
                <a:ext uri="{FF2B5EF4-FFF2-40B4-BE49-F238E27FC236}">
                  <a16:creationId xmlns:a16="http://schemas.microsoft.com/office/drawing/2014/main" id="{5A53EE02-232E-434C-9B3A-B8EC1FC93C4E}"/>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718497"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Are the stakeholders happy with the results?</a:t>
              </a:r>
            </a:p>
          </p:txBody>
        </p:sp>
        <p:sp>
          <p:nvSpPr>
            <p:cNvPr id="11" name="Oval 10">
              <a:extLst>
                <a:ext uri="{FF2B5EF4-FFF2-40B4-BE49-F238E27FC236}">
                  <a16:creationId xmlns:a16="http://schemas.microsoft.com/office/drawing/2014/main" id="{42E9938A-F978-4C4E-B103-415F55F28387}"/>
                </a:ext>
              </a:extLst>
            </p:cNvPr>
            <p:cNvSpPr/>
            <p:nvPr/>
          </p:nvSpPr>
          <p:spPr>
            <a:xfrm>
              <a:off x="519658" y="4655225"/>
              <a:ext cx="1131490" cy="1131490"/>
            </a:xfrm>
            <a:prstGeom prst="ellipse">
              <a:avLst/>
            </a:prstGeom>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extLst>
      <p:ext uri="{BB962C8B-B14F-4D97-AF65-F5344CB8AC3E}">
        <p14:creationId xmlns:p14="http://schemas.microsoft.com/office/powerpoint/2010/main" val="1385812554"/>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B6C8A573-59AA-4136-A360-E46F12612C32}"/>
              </a:ext>
            </a:extLst>
          </p:cNvPr>
          <p:cNvSpPr>
            <a:spLocks noGrp="1"/>
          </p:cNvSpPr>
          <p:nvPr>
            <p:ph sz="quarter" idx="11"/>
          </p:nvPr>
        </p:nvSpPr>
        <p:spPr/>
        <p:txBody>
          <a:bodyPr>
            <a:normAutofit lnSpcReduction="10000"/>
          </a:bodyPr>
          <a:lstStyle/>
          <a:p>
            <a:endParaRPr lang="en-US"/>
          </a:p>
        </p:txBody>
      </p:sp>
      <p:sp>
        <p:nvSpPr>
          <p:cNvPr id="2" name="Title 1"/>
          <p:cNvSpPr>
            <a:spLocks noGrp="1"/>
          </p:cNvSpPr>
          <p:nvPr>
            <p:ph type="title"/>
          </p:nvPr>
        </p:nvSpPr>
        <p:spPr/>
        <p:txBody>
          <a:bodyPr>
            <a:noAutofit/>
          </a:bodyPr>
          <a:lstStyle/>
          <a:p>
            <a:r>
              <a:rPr lang="en-US" dirty="0"/>
              <a:t>A Final To-Do List</a:t>
            </a:r>
            <a:endParaRPr lang="en-CA" dirty="0"/>
          </a:p>
        </p:txBody>
      </p:sp>
      <p:grpSp>
        <p:nvGrpSpPr>
          <p:cNvPr id="3" name="Group 2">
            <a:extLst>
              <a:ext uri="{FF2B5EF4-FFF2-40B4-BE49-F238E27FC236}">
                <a16:creationId xmlns:a16="http://schemas.microsoft.com/office/drawing/2014/main" id="{AA17428D-BAE8-49EA-BD72-B127C702019F}"/>
              </a:ext>
            </a:extLst>
          </p:cNvPr>
          <p:cNvGrpSpPr/>
          <p:nvPr/>
        </p:nvGrpSpPr>
        <p:grpSpPr>
          <a:xfrm>
            <a:off x="457200" y="1600998"/>
            <a:ext cx="8229600" cy="4524364"/>
            <a:chOff x="457200" y="1600998"/>
            <a:chExt cx="8229600" cy="4524364"/>
          </a:xfrm>
        </p:grpSpPr>
        <p:sp>
          <p:nvSpPr>
            <p:cNvPr id="5" name="Freeform: Shape 4">
              <a:extLst>
                <a:ext uri="{FF2B5EF4-FFF2-40B4-BE49-F238E27FC236}">
                  <a16:creationId xmlns:a16="http://schemas.microsoft.com/office/drawing/2014/main" id="{8B8D59A6-83AF-407F-9DBA-1B65E429C4EC}"/>
                </a:ext>
              </a:extLst>
            </p:cNvPr>
            <p:cNvSpPr/>
            <p:nvPr/>
          </p:nvSpPr>
          <p:spPr>
            <a:xfrm>
              <a:off x="457200" y="5007131"/>
              <a:ext cx="8229600" cy="1118231"/>
            </a:xfrm>
            <a:custGeom>
              <a:avLst/>
              <a:gdLst>
                <a:gd name="connsiteX0" fmla="*/ 0 w 8229600"/>
                <a:gd name="connsiteY0" fmla="*/ 0 h 1118231"/>
                <a:gd name="connsiteX1" fmla="*/ 8229600 w 8229600"/>
                <a:gd name="connsiteY1" fmla="*/ 0 h 1118231"/>
                <a:gd name="connsiteX2" fmla="*/ 8229600 w 8229600"/>
                <a:gd name="connsiteY2" fmla="*/ 1118231 h 1118231"/>
                <a:gd name="connsiteX3" fmla="*/ 0 w 8229600"/>
                <a:gd name="connsiteY3" fmla="*/ 1118231 h 1118231"/>
                <a:gd name="connsiteX4" fmla="*/ 0 w 8229600"/>
                <a:gd name="connsiteY4" fmla="*/ 0 h 1118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118231">
                  <a:moveTo>
                    <a:pt x="0" y="0"/>
                  </a:moveTo>
                  <a:lnTo>
                    <a:pt x="8229600" y="0"/>
                  </a:lnTo>
                  <a:lnTo>
                    <a:pt x="8229600" y="1118231"/>
                  </a:lnTo>
                  <a:lnTo>
                    <a:pt x="0" y="1118231"/>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US" sz="2600" kern="1200" dirty="0"/>
                <a:t>Dispose of or return materials</a:t>
              </a:r>
            </a:p>
          </p:txBody>
        </p:sp>
        <p:sp>
          <p:nvSpPr>
            <p:cNvPr id="6" name="Freeform: Shape 5">
              <a:extLst>
                <a:ext uri="{FF2B5EF4-FFF2-40B4-BE49-F238E27FC236}">
                  <a16:creationId xmlns:a16="http://schemas.microsoft.com/office/drawing/2014/main" id="{B963C1EB-D0A0-4D88-AE86-5B2C9FBB093B}"/>
                </a:ext>
              </a:extLst>
            </p:cNvPr>
            <p:cNvSpPr/>
            <p:nvPr/>
          </p:nvSpPr>
          <p:spPr>
            <a:xfrm rot="21600000">
              <a:off x="457200" y="3304064"/>
              <a:ext cx="8229600" cy="1719840"/>
            </a:xfrm>
            <a:custGeom>
              <a:avLst/>
              <a:gdLst>
                <a:gd name="connsiteX0" fmla="*/ 0 w 8229600"/>
                <a:gd name="connsiteY0" fmla="*/ 602339 h 1719839"/>
                <a:gd name="connsiteX1" fmla="*/ 3899820 w 8229600"/>
                <a:gd name="connsiteY1" fmla="*/ 602339 h 1719839"/>
                <a:gd name="connsiteX2" fmla="*/ 3899820 w 8229600"/>
                <a:gd name="connsiteY2" fmla="*/ 429960 h 1719839"/>
                <a:gd name="connsiteX3" fmla="*/ 3684840 w 8229600"/>
                <a:gd name="connsiteY3" fmla="*/ 429960 h 1719839"/>
                <a:gd name="connsiteX4" fmla="*/ 4114800 w 8229600"/>
                <a:gd name="connsiteY4" fmla="*/ 0 h 1719839"/>
                <a:gd name="connsiteX5" fmla="*/ 4544760 w 8229600"/>
                <a:gd name="connsiteY5" fmla="*/ 429960 h 1719839"/>
                <a:gd name="connsiteX6" fmla="*/ 4329780 w 8229600"/>
                <a:gd name="connsiteY6" fmla="*/ 429960 h 1719839"/>
                <a:gd name="connsiteX7" fmla="*/ 4329780 w 8229600"/>
                <a:gd name="connsiteY7" fmla="*/ 602339 h 1719839"/>
                <a:gd name="connsiteX8" fmla="*/ 8229600 w 8229600"/>
                <a:gd name="connsiteY8" fmla="*/ 602339 h 1719839"/>
                <a:gd name="connsiteX9" fmla="*/ 8229600 w 8229600"/>
                <a:gd name="connsiteY9" fmla="*/ 1719839 h 1719839"/>
                <a:gd name="connsiteX10" fmla="*/ 0 w 8229600"/>
                <a:gd name="connsiteY10" fmla="*/ 1719839 h 1719839"/>
                <a:gd name="connsiteX11" fmla="*/ 0 w 8229600"/>
                <a:gd name="connsiteY11" fmla="*/ 602339 h 171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719839">
                  <a:moveTo>
                    <a:pt x="8229600" y="1117500"/>
                  </a:moveTo>
                  <a:lnTo>
                    <a:pt x="4329780" y="1117500"/>
                  </a:lnTo>
                  <a:lnTo>
                    <a:pt x="4329780" y="1289879"/>
                  </a:lnTo>
                  <a:lnTo>
                    <a:pt x="4544760" y="1289879"/>
                  </a:lnTo>
                  <a:lnTo>
                    <a:pt x="4114800" y="1719838"/>
                  </a:lnTo>
                  <a:lnTo>
                    <a:pt x="3684840" y="1289879"/>
                  </a:lnTo>
                  <a:lnTo>
                    <a:pt x="3899820" y="1289879"/>
                  </a:lnTo>
                  <a:lnTo>
                    <a:pt x="3899820" y="1117500"/>
                  </a:lnTo>
                  <a:lnTo>
                    <a:pt x="0" y="1117500"/>
                  </a:lnTo>
                  <a:lnTo>
                    <a:pt x="0" y="1"/>
                  </a:lnTo>
                  <a:lnTo>
                    <a:pt x="8229600" y="1"/>
                  </a:lnTo>
                  <a:lnTo>
                    <a:pt x="8229600" y="111750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84911" tIns="184913" rIns="184912" bIns="787251" numCol="1" spcCol="1270" anchor="ctr" anchorCtr="0">
              <a:noAutofit/>
            </a:bodyPr>
            <a:lstStyle/>
            <a:p>
              <a:pPr marL="0" lvl="0" indent="0" algn="ctr" defTabSz="1155700">
                <a:lnSpc>
                  <a:spcPct val="90000"/>
                </a:lnSpc>
                <a:spcBef>
                  <a:spcPct val="0"/>
                </a:spcBef>
                <a:spcAft>
                  <a:spcPct val="35000"/>
                </a:spcAft>
                <a:buNone/>
              </a:pPr>
              <a:r>
                <a:rPr lang="en-US" sz="2600" kern="1200" dirty="0"/>
                <a:t>Ensure all payments have been made and paperwork submitted</a:t>
              </a:r>
            </a:p>
          </p:txBody>
        </p:sp>
        <p:sp>
          <p:nvSpPr>
            <p:cNvPr id="7" name="Freeform: Shape 6">
              <a:extLst>
                <a:ext uri="{FF2B5EF4-FFF2-40B4-BE49-F238E27FC236}">
                  <a16:creationId xmlns:a16="http://schemas.microsoft.com/office/drawing/2014/main" id="{581CACF1-6C60-4CA0-837C-8CC8769260C8}"/>
                </a:ext>
              </a:extLst>
            </p:cNvPr>
            <p:cNvSpPr/>
            <p:nvPr/>
          </p:nvSpPr>
          <p:spPr>
            <a:xfrm rot="21600000">
              <a:off x="457200" y="1600998"/>
              <a:ext cx="8229600" cy="1719841"/>
            </a:xfrm>
            <a:custGeom>
              <a:avLst/>
              <a:gdLst>
                <a:gd name="connsiteX0" fmla="*/ 0 w 8229600"/>
                <a:gd name="connsiteY0" fmla="*/ 602339 h 1719839"/>
                <a:gd name="connsiteX1" fmla="*/ 3899820 w 8229600"/>
                <a:gd name="connsiteY1" fmla="*/ 602339 h 1719839"/>
                <a:gd name="connsiteX2" fmla="*/ 3899820 w 8229600"/>
                <a:gd name="connsiteY2" fmla="*/ 429960 h 1719839"/>
                <a:gd name="connsiteX3" fmla="*/ 3684840 w 8229600"/>
                <a:gd name="connsiteY3" fmla="*/ 429960 h 1719839"/>
                <a:gd name="connsiteX4" fmla="*/ 4114800 w 8229600"/>
                <a:gd name="connsiteY4" fmla="*/ 0 h 1719839"/>
                <a:gd name="connsiteX5" fmla="*/ 4544760 w 8229600"/>
                <a:gd name="connsiteY5" fmla="*/ 429960 h 1719839"/>
                <a:gd name="connsiteX6" fmla="*/ 4329780 w 8229600"/>
                <a:gd name="connsiteY6" fmla="*/ 429960 h 1719839"/>
                <a:gd name="connsiteX7" fmla="*/ 4329780 w 8229600"/>
                <a:gd name="connsiteY7" fmla="*/ 602339 h 1719839"/>
                <a:gd name="connsiteX8" fmla="*/ 8229600 w 8229600"/>
                <a:gd name="connsiteY8" fmla="*/ 602339 h 1719839"/>
                <a:gd name="connsiteX9" fmla="*/ 8229600 w 8229600"/>
                <a:gd name="connsiteY9" fmla="*/ 1719839 h 1719839"/>
                <a:gd name="connsiteX10" fmla="*/ 0 w 8229600"/>
                <a:gd name="connsiteY10" fmla="*/ 1719839 h 1719839"/>
                <a:gd name="connsiteX11" fmla="*/ 0 w 8229600"/>
                <a:gd name="connsiteY11" fmla="*/ 602339 h 171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719839">
                  <a:moveTo>
                    <a:pt x="8229600" y="1117500"/>
                  </a:moveTo>
                  <a:lnTo>
                    <a:pt x="4329780" y="1117500"/>
                  </a:lnTo>
                  <a:lnTo>
                    <a:pt x="4329780" y="1289879"/>
                  </a:lnTo>
                  <a:lnTo>
                    <a:pt x="4544760" y="1289879"/>
                  </a:lnTo>
                  <a:lnTo>
                    <a:pt x="4114800" y="1719838"/>
                  </a:lnTo>
                  <a:lnTo>
                    <a:pt x="3684840" y="1289879"/>
                  </a:lnTo>
                  <a:lnTo>
                    <a:pt x="3899820" y="1289879"/>
                  </a:lnTo>
                  <a:lnTo>
                    <a:pt x="3899820" y="1117500"/>
                  </a:lnTo>
                  <a:lnTo>
                    <a:pt x="0" y="1117500"/>
                  </a:lnTo>
                  <a:lnTo>
                    <a:pt x="0" y="1"/>
                  </a:lnTo>
                  <a:lnTo>
                    <a:pt x="8229600" y="1"/>
                  </a:lnTo>
                  <a:lnTo>
                    <a:pt x="8229600" y="111750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84911" tIns="184913" rIns="184912" bIns="787252" numCol="1" spcCol="1270" anchor="ctr" anchorCtr="0">
              <a:noAutofit/>
            </a:bodyPr>
            <a:lstStyle/>
            <a:p>
              <a:pPr marL="0" lvl="0" indent="0" algn="ctr" defTabSz="1155700">
                <a:lnSpc>
                  <a:spcPct val="90000"/>
                </a:lnSpc>
                <a:spcBef>
                  <a:spcPct val="0"/>
                </a:spcBef>
                <a:spcAft>
                  <a:spcPct val="35000"/>
                </a:spcAft>
                <a:buNone/>
              </a:pPr>
              <a:r>
                <a:rPr lang="en-US" sz="2600" kern="1200" dirty="0"/>
                <a:t>Pass on appropriate project information </a:t>
              </a:r>
            </a:p>
          </p:txBody>
        </p:sp>
      </p:grpSp>
    </p:spTree>
    <p:extLst>
      <p:ext uri="{BB962C8B-B14F-4D97-AF65-F5344CB8AC3E}">
        <p14:creationId xmlns:p14="http://schemas.microsoft.com/office/powerpoint/2010/main" val="3646604154"/>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1200"/>
              </a:spcBef>
              <a:spcAft>
                <a:spcPts val="1000"/>
              </a:spcAft>
              <a:buFont typeface="+mj-lt"/>
              <a:buAutoNum type="arabicPeriod"/>
              <a:tabLst>
                <a:tab pos="1085850" algn="l"/>
              </a:tabLst>
            </a:pPr>
            <a:r>
              <a:rPr lang="en-US" dirty="0">
                <a:highlight>
                  <a:srgbClr val="FFFFFF"/>
                </a:highlight>
                <a:ea typeface="Times New Roman"/>
                <a:cs typeface="Times New Roman"/>
              </a:rPr>
              <a:t>As your project winds down, what may you find happening?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a:t>
            </a:r>
            <a:r>
              <a:rPr lang="en-US" dirty="0">
                <a:highlight>
                  <a:srgbClr val="FFFFFF"/>
                </a:highlight>
                <a:ea typeface="Calibri"/>
                <a:cs typeface="Calibri"/>
              </a:rPr>
              <a:t>eam morale dropping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Anxiety increasing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Closing of the project becoming difficult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All of the above</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2"/>
              <a:tabLst>
                <a:tab pos="1085850" algn="l"/>
              </a:tabLst>
            </a:pPr>
            <a:r>
              <a:rPr lang="en-US" dirty="0">
                <a:highlight>
                  <a:srgbClr val="FFFFFF"/>
                </a:highlight>
                <a:ea typeface="Times New Roman"/>
                <a:cs typeface="Times New Roman"/>
              </a:rPr>
              <a:t>Which of these is a helpful way to help co-workers get through the closing of a project?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Make </a:t>
            </a:r>
            <a:r>
              <a:rPr lang="en-US" dirty="0">
                <a:highlight>
                  <a:srgbClr val="FFFFFF"/>
                </a:highlight>
                <a:ea typeface="Calibri"/>
                <a:cs typeface="Calibri"/>
              </a:rPr>
              <a:t>sure they know what they will be working on after the project.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Pass on comments about their work performance to their co-workers.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Try not to discuss performance review as this will only increase the difficulty.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Encourage team members to go to their human resources department with questions.</a:t>
            </a:r>
            <a:endParaRPr lang="en-US" dirty="0">
              <a:ea typeface="Times New Roman"/>
              <a:cs typeface="Times New Roman"/>
            </a:endParaRPr>
          </a:p>
        </p:txBody>
      </p:sp>
    </p:spTree>
    <p:extLst>
      <p:ext uri="{BB962C8B-B14F-4D97-AF65-F5344CB8AC3E}">
        <p14:creationId xmlns:p14="http://schemas.microsoft.com/office/powerpoint/2010/main" val="1293289260"/>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514350" lvl="0" indent="-514350">
              <a:lnSpc>
                <a:spcPct val="115000"/>
              </a:lnSpc>
              <a:spcBef>
                <a:spcPts val="1200"/>
              </a:spcBef>
              <a:spcAft>
                <a:spcPts val="1000"/>
              </a:spcAft>
              <a:buFont typeface="+mj-lt"/>
              <a:buAutoNum type="arabicPeriod" startAt="3"/>
              <a:tabLst>
                <a:tab pos="1085850" algn="l"/>
              </a:tabLst>
            </a:pPr>
            <a:r>
              <a:rPr lang="en-US" dirty="0">
                <a:highlight>
                  <a:srgbClr val="FFFFFF"/>
                </a:highlight>
                <a:ea typeface="Times New Roman"/>
                <a:cs typeface="Times New Roman"/>
              </a:rPr>
              <a:t>After the project, what should you take time to celebrate?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anxiety your co-workers are experiencing.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things the project team did well.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risks and issues that were not avoided.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relief the end of the project brings.</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4"/>
              <a:tabLst>
                <a:tab pos="1085850" algn="l"/>
              </a:tabLst>
            </a:pPr>
            <a:r>
              <a:rPr lang="en-US" dirty="0">
                <a:highlight>
                  <a:srgbClr val="FFFFFF"/>
                </a:highlight>
                <a:ea typeface="Times New Roman"/>
                <a:cs typeface="Times New Roman"/>
              </a:rPr>
              <a:t> What is an important part of project close-out?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updates and reports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Risk management planning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 team celebration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Quickly focusing on the next project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759600875"/>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marL="346075" lvl="0" indent="-346075">
              <a:lnSpc>
                <a:spcPct val="115000"/>
              </a:lnSpc>
              <a:spcBef>
                <a:spcPts val="1200"/>
              </a:spcBef>
              <a:spcAft>
                <a:spcPts val="1000"/>
              </a:spcAft>
              <a:buFont typeface="+mj-lt"/>
              <a:buAutoNum type="arabicPeriod" startAt="5"/>
              <a:tabLst>
                <a:tab pos="1085850" algn="l"/>
              </a:tabLst>
            </a:pPr>
            <a:r>
              <a:rPr lang="en-US" dirty="0">
                <a:highlight>
                  <a:srgbClr val="FFFFFF"/>
                </a:highlight>
                <a:ea typeface="Times New Roman"/>
                <a:cs typeface="Times New Roman"/>
              </a:rPr>
              <a:t>Which of these statements is true about learning from project challenges?</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Some projects go perfectly, and it’s important to learn what went wrong to get it perfect next time.</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Calibri"/>
                <a:cs typeface="Calibri"/>
              </a:rPr>
              <a:t>No project goes perfectly. If it can happen, it probably will! </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There are always risks that you didn’t anticipate, but there are never tasks that run longer than they should have.</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The best projects do not have challenges.</a:t>
            </a:r>
            <a:endParaRPr lang="en-US" dirty="0">
              <a:ea typeface="Times New Roman"/>
              <a:cs typeface="Times New Roman"/>
            </a:endParaRPr>
          </a:p>
          <a:p>
            <a:pPr marL="514350" lvl="0" indent="-514350">
              <a:lnSpc>
                <a:spcPct val="115000"/>
              </a:lnSpc>
              <a:spcBef>
                <a:spcPts val="1200"/>
              </a:spcBef>
              <a:spcAft>
                <a:spcPts val="1000"/>
              </a:spcAft>
              <a:buFont typeface="+mj-lt"/>
              <a:buAutoNum type="arabicPeriod" startAt="6"/>
              <a:tabLst>
                <a:tab pos="1085850" algn="l"/>
              </a:tabLst>
            </a:pPr>
            <a:r>
              <a:rPr lang="en-US" dirty="0">
                <a:highlight>
                  <a:srgbClr val="FFFFFF"/>
                </a:highlight>
                <a:ea typeface="Times New Roman"/>
                <a:cs typeface="Times New Roman"/>
              </a:rPr>
              <a:t>Which of these is not a good reason why meeting with team members and stakeholders to identify lessons learned is a valuable experience?</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Participants can apply these lessons to future projects and be more successful.</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It ensures everyone is aware of the challenges encountered and what was done to resolve them.</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Lessons learned should be kept between the project manager and his team. </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If something is learned from a mistake or failed endeavor, then the effort put into the task is not entirely wasted.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759989961"/>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514350" lvl="0" indent="-514350">
              <a:lnSpc>
                <a:spcPct val="115000"/>
              </a:lnSpc>
              <a:spcBef>
                <a:spcPts val="1200"/>
              </a:spcBef>
              <a:spcAft>
                <a:spcPts val="1000"/>
              </a:spcAft>
              <a:buFont typeface="+mj-lt"/>
              <a:buAutoNum type="arabicPeriod" startAt="7"/>
              <a:tabLst>
                <a:tab pos="1085850" algn="l"/>
              </a:tabLst>
            </a:pPr>
            <a:r>
              <a:rPr lang="en-US" dirty="0">
                <a:highlight>
                  <a:srgbClr val="FFFFFF"/>
                </a:highlight>
                <a:ea typeface="Times New Roman"/>
                <a:cs typeface="Times New Roman"/>
              </a:rPr>
              <a:t>At which point in the project do stakeholders and team members meet to determine whether or not the project did what it set out to do?</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Risk management plan.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When learning from project challenges.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Scope verification.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Celebrating successes.</a:t>
            </a:r>
            <a:endParaRPr lang="en-US" dirty="0">
              <a:ea typeface="Times New Roman"/>
              <a:cs typeface="Times New Roman"/>
            </a:endParaRPr>
          </a:p>
          <a:p>
            <a:pPr marL="396875" lvl="0" indent="-396875">
              <a:lnSpc>
                <a:spcPct val="115000"/>
              </a:lnSpc>
              <a:spcBef>
                <a:spcPts val="1200"/>
              </a:spcBef>
              <a:spcAft>
                <a:spcPts val="1000"/>
              </a:spcAft>
              <a:buFont typeface="+mj-lt"/>
              <a:buAutoNum type="arabicPeriod" startAt="8"/>
              <a:tabLst>
                <a:tab pos="1085850" algn="l"/>
              </a:tabLst>
            </a:pPr>
            <a:r>
              <a:rPr lang="en-US" dirty="0">
                <a:highlight>
                  <a:srgbClr val="FFFFFF"/>
                </a:highlight>
                <a:ea typeface="Times New Roman"/>
                <a:cs typeface="Times New Roman"/>
              </a:rPr>
              <a:t>Which of these questions can be used as a guide for scope verification?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Who else should we involve in this? Who might be affected?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What is a step in creating a network diagram?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What do we want the project to accomplish?</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Were all needs met? Were any wants met? </a:t>
            </a:r>
            <a:endParaRPr lang="en-US" dirty="0">
              <a:ea typeface="Times New Roman"/>
              <a:cs typeface="Times New Roman"/>
            </a:endParaRPr>
          </a:p>
        </p:txBody>
      </p:sp>
    </p:spTree>
    <p:extLst>
      <p:ext uri="{BB962C8B-B14F-4D97-AF65-F5344CB8AC3E}">
        <p14:creationId xmlns:p14="http://schemas.microsoft.com/office/powerpoint/2010/main" val="2879311155"/>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1200"/>
              </a:spcBef>
              <a:spcAft>
                <a:spcPts val="1000"/>
              </a:spcAft>
              <a:buFont typeface="+mj-lt"/>
              <a:buAutoNum type="arabicPeriod" startAt="9"/>
              <a:tabLst>
                <a:tab pos="1085850" algn="l"/>
              </a:tabLst>
            </a:pPr>
            <a:r>
              <a:rPr lang="en-US" dirty="0">
                <a:highlight>
                  <a:srgbClr val="FFFFFF"/>
                </a:highlight>
                <a:ea typeface="Times New Roman"/>
                <a:cs typeface="Times New Roman"/>
              </a:rPr>
              <a:t>If the project team realizes that an important deliverable has been missed, what is a good option?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Return to the planning phase and create a plan for completing the missed tasks.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Choose to leave the item at met as it is the end of the project.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Do whatever is necessary to ensure that stakeholders are happy on the return of their investment.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Apply lessons learned to future projects in order to be successful.</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10"/>
              <a:tabLst>
                <a:tab pos="1085850" algn="l"/>
              </a:tabLst>
            </a:pPr>
            <a:r>
              <a:rPr lang="en-US" dirty="0">
                <a:highlight>
                  <a:srgbClr val="FFFFFF"/>
                </a:highlight>
                <a:ea typeface="Times New Roman"/>
                <a:cs typeface="Times New Roman"/>
              </a:rPr>
              <a:t>Which of these tasks is not completed during closeout?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Dispose of or return materials.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Complete a change management form at the end of the project.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Ensure all payments have been made and paperwork submitted.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Pass </a:t>
            </a:r>
            <a:r>
              <a:rPr lang="en-US" dirty="0">
                <a:highlight>
                  <a:srgbClr val="FFFFFF"/>
                </a:highlight>
                <a:ea typeface="Calibri"/>
                <a:cs typeface="Calibri"/>
              </a:rPr>
              <a:t>on appropriate project information to the appropriate people.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979804069"/>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1200"/>
              </a:spcBef>
              <a:spcAft>
                <a:spcPts val="1000"/>
              </a:spcAft>
              <a:buFont typeface="+mj-lt"/>
              <a:buAutoNum type="arabicPeriod"/>
              <a:tabLst>
                <a:tab pos="1085850" algn="l"/>
              </a:tabLst>
            </a:pPr>
            <a:r>
              <a:rPr lang="en-US" dirty="0">
                <a:highlight>
                  <a:srgbClr val="FFFFFF"/>
                </a:highlight>
                <a:ea typeface="Times New Roman"/>
                <a:cs typeface="Times New Roman"/>
              </a:rPr>
              <a:t>As your project winds down, what may you find happening?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a:t>
            </a:r>
            <a:r>
              <a:rPr lang="en-US" dirty="0">
                <a:highlight>
                  <a:srgbClr val="FFFFFF"/>
                </a:highlight>
                <a:ea typeface="Calibri"/>
                <a:cs typeface="Calibri"/>
              </a:rPr>
              <a:t>eam morale dropping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Anxiety increasing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Closing of the project becoming difficult</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All of the above</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2"/>
              <a:tabLst>
                <a:tab pos="1085850" algn="l"/>
              </a:tabLst>
            </a:pPr>
            <a:r>
              <a:rPr lang="en-US" dirty="0">
                <a:highlight>
                  <a:srgbClr val="FFFFFF"/>
                </a:highlight>
                <a:ea typeface="Times New Roman"/>
                <a:cs typeface="Times New Roman"/>
              </a:rPr>
              <a:t>Which of these is a helpful way to help co-workers get through the closing of a project?</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Make </a:t>
            </a:r>
            <a:r>
              <a:rPr lang="en-US" dirty="0">
                <a:solidFill>
                  <a:srgbClr val="FF0000"/>
                </a:solidFill>
                <a:highlight>
                  <a:srgbClr val="FFFFFF"/>
                </a:highlight>
                <a:ea typeface="Calibri"/>
                <a:cs typeface="Calibri"/>
              </a:rPr>
              <a:t>sure they know what they will be working on after the project.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Pass on comments about their work performance to their co-workers.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Try not to discuss performance review as this will only increase the difficulty.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Encourage team members to go to their human resources department with questions.</a:t>
            </a:r>
            <a:endParaRPr lang="en-US" dirty="0">
              <a:ea typeface="Times New Roman"/>
              <a:cs typeface="Times New Roman"/>
            </a:endParaRPr>
          </a:p>
        </p:txBody>
      </p:sp>
    </p:spTree>
    <p:extLst>
      <p:ext uri="{BB962C8B-B14F-4D97-AF65-F5344CB8AC3E}">
        <p14:creationId xmlns:p14="http://schemas.microsoft.com/office/powerpoint/2010/main" val="30391077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7730E785-BD81-4B1F-99A4-62D919058A7A}"/>
              </a:ext>
            </a:extLst>
          </p:cNvPr>
          <p:cNvSpPr>
            <a:spLocks noGrp="1"/>
          </p:cNvSpPr>
          <p:nvPr>
            <p:ph sz="quarter" idx="11"/>
          </p:nvPr>
        </p:nvSpPr>
        <p:spPr/>
        <p:txBody>
          <a:bodyPr>
            <a:normAutofit lnSpcReduction="10000"/>
          </a:bodyPr>
          <a:lstStyle/>
          <a:p>
            <a:endParaRPr lang="en-US"/>
          </a:p>
        </p:txBody>
      </p:sp>
      <p:sp>
        <p:nvSpPr>
          <p:cNvPr id="2" name="Title 1"/>
          <p:cNvSpPr>
            <a:spLocks noGrp="1"/>
          </p:cNvSpPr>
          <p:nvPr>
            <p:ph type="title"/>
          </p:nvPr>
        </p:nvSpPr>
        <p:spPr/>
        <p:txBody>
          <a:bodyPr>
            <a:noAutofit/>
          </a:bodyPr>
          <a:lstStyle/>
          <a:p>
            <a:r>
              <a:rPr lang="en-US" dirty="0"/>
              <a:t>What is a Project?</a:t>
            </a:r>
          </a:p>
        </p:txBody>
      </p:sp>
      <p:grpSp>
        <p:nvGrpSpPr>
          <p:cNvPr id="3" name="Group 2">
            <a:extLst>
              <a:ext uri="{FF2B5EF4-FFF2-40B4-BE49-F238E27FC236}">
                <a16:creationId xmlns:a16="http://schemas.microsoft.com/office/drawing/2014/main" id="{2BD36847-3631-419C-B742-1AFA312CFD87}"/>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91F6C167-BE0F-4B85-9065-A1EF0992B373}"/>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Limited endeavor </a:t>
              </a:r>
            </a:p>
          </p:txBody>
        </p:sp>
        <p:sp>
          <p:nvSpPr>
            <p:cNvPr id="5" name="Freeform: Shape 4">
              <a:extLst>
                <a:ext uri="{FF2B5EF4-FFF2-40B4-BE49-F238E27FC236}">
                  <a16:creationId xmlns:a16="http://schemas.microsoft.com/office/drawing/2014/main" id="{70867285-AD4B-4641-A545-F1CB5ADE4B37}"/>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Start and end date</a:t>
              </a:r>
            </a:p>
          </p:txBody>
        </p:sp>
        <p:sp>
          <p:nvSpPr>
            <p:cNvPr id="7" name="Freeform: Shape 6">
              <a:extLst>
                <a:ext uri="{FF2B5EF4-FFF2-40B4-BE49-F238E27FC236}">
                  <a16:creationId xmlns:a16="http://schemas.microsoft.com/office/drawing/2014/main" id="{DF3E3164-FF9E-4A9E-A4DF-3DA7EDD0E43C}"/>
                </a:ext>
              </a:extLst>
            </p:cNvPr>
            <p:cNvSpPr/>
            <p:nvPr/>
          </p:nvSpPr>
          <p:spPr>
            <a:xfrm>
              <a:off x="918105"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Clear goals</a:t>
              </a:r>
            </a:p>
          </p:txBody>
        </p:sp>
        <p:sp>
          <p:nvSpPr>
            <p:cNvPr id="8" name="Freeform: Shape 7">
              <a:extLst>
                <a:ext uri="{FF2B5EF4-FFF2-40B4-BE49-F238E27FC236}">
                  <a16:creationId xmlns:a16="http://schemas.microsoft.com/office/drawing/2014/main" id="{61D04932-ED25-4D6F-B31D-1877D24D1CE0}"/>
                </a:ext>
              </a:extLst>
            </p:cNvPr>
            <p:cNvSpPr/>
            <p:nvPr/>
          </p:nvSpPr>
          <p:spPr>
            <a:xfrm>
              <a:off x="4745994"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Defined responsibility</a:t>
              </a:r>
            </a:p>
          </p:txBody>
        </p:sp>
      </p:grpSp>
    </p:spTree>
    <p:extLst>
      <p:ext uri="{BB962C8B-B14F-4D97-AF65-F5344CB8AC3E}">
        <p14:creationId xmlns:p14="http://schemas.microsoft.com/office/powerpoint/2010/main" val="3473752789"/>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514350" lvl="0" indent="-514350">
              <a:lnSpc>
                <a:spcPct val="115000"/>
              </a:lnSpc>
              <a:spcBef>
                <a:spcPts val="1200"/>
              </a:spcBef>
              <a:spcAft>
                <a:spcPts val="1000"/>
              </a:spcAft>
              <a:buFont typeface="+mj-lt"/>
              <a:buAutoNum type="arabicPeriod" startAt="3"/>
              <a:tabLst>
                <a:tab pos="1085850" algn="l"/>
              </a:tabLst>
            </a:pPr>
            <a:r>
              <a:rPr lang="en-US" dirty="0">
                <a:highlight>
                  <a:srgbClr val="FFFFFF"/>
                </a:highlight>
                <a:ea typeface="Times New Roman"/>
                <a:cs typeface="Times New Roman"/>
              </a:rPr>
              <a:t>After the project, what should you take time to celebrate?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anxiety your co-workers are experiencing.</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The things the project team did well.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risks and issues that were not avoided.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relief the end of the project brings.</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4"/>
              <a:tabLst>
                <a:tab pos="1085850" algn="l"/>
              </a:tabLst>
            </a:pPr>
            <a:r>
              <a:rPr lang="en-US" dirty="0">
                <a:highlight>
                  <a:srgbClr val="FFFFFF"/>
                </a:highlight>
                <a:ea typeface="Times New Roman"/>
                <a:cs typeface="Times New Roman"/>
              </a:rPr>
              <a:t> What is an important part of project close-out?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updates and reports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Risk management planning</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A team celebration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Quickly focusing on the next project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772261224"/>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marL="346075" lvl="0" indent="-346075">
              <a:lnSpc>
                <a:spcPct val="115000"/>
              </a:lnSpc>
              <a:spcBef>
                <a:spcPts val="1200"/>
              </a:spcBef>
              <a:spcAft>
                <a:spcPts val="1000"/>
              </a:spcAft>
              <a:buFont typeface="+mj-lt"/>
              <a:buAutoNum type="arabicPeriod" startAt="5"/>
              <a:tabLst>
                <a:tab pos="1085850" algn="l"/>
              </a:tabLst>
            </a:pPr>
            <a:r>
              <a:rPr lang="en-US" dirty="0">
                <a:highlight>
                  <a:srgbClr val="FFFFFF"/>
                </a:highlight>
                <a:ea typeface="Times New Roman"/>
                <a:cs typeface="Times New Roman"/>
              </a:rPr>
              <a:t>Which of these statements is true about learning from project challenges?</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Some projects go perfectly, and it’s important to learn what went wrong to get it perfect next time.</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solidFill>
                  <a:srgbClr val="FF0000"/>
                </a:solidFill>
                <a:highlight>
                  <a:srgbClr val="FFFFFF"/>
                </a:highlight>
                <a:ea typeface="Calibri"/>
                <a:cs typeface="Calibri"/>
              </a:rPr>
              <a:t>No project goes perfectly. If it can happen, it probably will! </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There are always risks that you didn’t anticipate, but there are never tasks that run longer than they should have.</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The best projects do not have challenges.</a:t>
            </a:r>
            <a:endParaRPr lang="en-US" dirty="0">
              <a:ea typeface="Times New Roman"/>
              <a:cs typeface="Times New Roman"/>
            </a:endParaRPr>
          </a:p>
          <a:p>
            <a:pPr marL="514350" lvl="0" indent="-514350">
              <a:lnSpc>
                <a:spcPct val="115000"/>
              </a:lnSpc>
              <a:spcBef>
                <a:spcPts val="1200"/>
              </a:spcBef>
              <a:spcAft>
                <a:spcPts val="1000"/>
              </a:spcAft>
              <a:buFont typeface="+mj-lt"/>
              <a:buAutoNum type="arabicPeriod" startAt="6"/>
              <a:tabLst>
                <a:tab pos="1085850" algn="l"/>
              </a:tabLst>
            </a:pPr>
            <a:r>
              <a:rPr lang="en-US" dirty="0">
                <a:highlight>
                  <a:srgbClr val="FFFFFF"/>
                </a:highlight>
                <a:ea typeface="Times New Roman"/>
                <a:cs typeface="Times New Roman"/>
              </a:rPr>
              <a:t>Which of these is not a good reason why meeting with team members and stakeholders to identify lessons learned is a valuable experience?</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Participants can apply these lessons to future projects and be more successful.</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It ensures everyone is aware of the challenges encountered and what was done to resolve them.</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Lessons learned should be kept between the project manager and his team. </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If something is learned from a mistake or failed endeavor, then the effort put into the task is not entirely wasted.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031219170"/>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514350" lvl="0" indent="-514350">
              <a:lnSpc>
                <a:spcPct val="115000"/>
              </a:lnSpc>
              <a:spcBef>
                <a:spcPts val="1200"/>
              </a:spcBef>
              <a:spcAft>
                <a:spcPts val="1000"/>
              </a:spcAft>
              <a:buFont typeface="+mj-lt"/>
              <a:buAutoNum type="arabicPeriod" startAt="7"/>
              <a:tabLst>
                <a:tab pos="1085850" algn="l"/>
              </a:tabLst>
            </a:pPr>
            <a:r>
              <a:rPr lang="en-US" dirty="0">
                <a:highlight>
                  <a:srgbClr val="FFFFFF"/>
                </a:highlight>
                <a:ea typeface="Times New Roman"/>
                <a:cs typeface="Times New Roman"/>
              </a:rPr>
              <a:t>At which point in the project do stakeholders and team members meet to determine whether or not the project did what it set out to do?</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Risk management plan.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When learning from project challenges.</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Scope verification.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Celebrating successes.</a:t>
            </a:r>
            <a:endParaRPr lang="en-US" dirty="0">
              <a:ea typeface="Times New Roman"/>
              <a:cs typeface="Times New Roman"/>
            </a:endParaRPr>
          </a:p>
          <a:p>
            <a:pPr marL="396875" lvl="0" indent="-396875">
              <a:lnSpc>
                <a:spcPct val="115000"/>
              </a:lnSpc>
              <a:spcBef>
                <a:spcPts val="1200"/>
              </a:spcBef>
              <a:spcAft>
                <a:spcPts val="1000"/>
              </a:spcAft>
              <a:buFont typeface="+mj-lt"/>
              <a:buAutoNum type="arabicPeriod" startAt="8"/>
              <a:tabLst>
                <a:tab pos="1085850" algn="l"/>
              </a:tabLst>
            </a:pPr>
            <a:r>
              <a:rPr lang="en-US" dirty="0">
                <a:highlight>
                  <a:srgbClr val="FFFFFF"/>
                </a:highlight>
                <a:ea typeface="Times New Roman"/>
                <a:cs typeface="Times New Roman"/>
              </a:rPr>
              <a:t>Which of these questions can be used as a guide for scope verification?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Who else should we involve in this? Who might be affected?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What is a step in creating a network diagram?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What do we want the project to accomplish?</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Were all needs met? Were any wants met? </a:t>
            </a:r>
            <a:endParaRPr lang="en-US" dirty="0">
              <a:ea typeface="Times New Roman"/>
              <a:cs typeface="Times New Roman"/>
            </a:endParaRPr>
          </a:p>
        </p:txBody>
      </p:sp>
    </p:spTree>
    <p:extLst>
      <p:ext uri="{BB962C8B-B14F-4D97-AF65-F5344CB8AC3E}">
        <p14:creationId xmlns:p14="http://schemas.microsoft.com/office/powerpoint/2010/main" val="1114285494"/>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1200"/>
              </a:spcBef>
              <a:spcAft>
                <a:spcPts val="1000"/>
              </a:spcAft>
              <a:buFont typeface="+mj-lt"/>
              <a:buAutoNum type="arabicPeriod" startAt="9"/>
              <a:tabLst>
                <a:tab pos="1085850" algn="l"/>
              </a:tabLst>
            </a:pPr>
            <a:r>
              <a:rPr lang="en-US" dirty="0">
                <a:highlight>
                  <a:srgbClr val="FFFFFF"/>
                </a:highlight>
                <a:ea typeface="Times New Roman"/>
                <a:cs typeface="Times New Roman"/>
              </a:rPr>
              <a:t>If the project team realizes that an important deliverable has been missed, what is a good option?</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Return to the planning phase and create a plan for completing the missed tasks.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Choose to leave the item at met as it is the end of the project.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Do whatever is necessary to ensure that stakeholders are happy on the return of their investment.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Apply lessons learned to future projects in order to be successful.</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10"/>
              <a:tabLst>
                <a:tab pos="1085850" algn="l"/>
              </a:tabLst>
            </a:pPr>
            <a:r>
              <a:rPr lang="en-US" dirty="0">
                <a:highlight>
                  <a:srgbClr val="FFFFFF"/>
                </a:highlight>
                <a:ea typeface="Times New Roman"/>
                <a:cs typeface="Times New Roman"/>
              </a:rPr>
              <a:t>Which of these tasks is not completed during closeout?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Dispose of or return materials.</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Complete a change management form at the end of the project.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Ensure all payments have been made and paperwork submitted.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Pass </a:t>
            </a:r>
            <a:r>
              <a:rPr lang="en-US" dirty="0">
                <a:highlight>
                  <a:srgbClr val="FFFFFF"/>
                </a:highlight>
                <a:ea typeface="Calibri"/>
                <a:cs typeface="Calibri"/>
              </a:rPr>
              <a:t>on appropriate project information to the appropriate people.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502956130"/>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Module Twelve: Wrapping Up</a:t>
            </a:r>
            <a:endParaRPr lang="en-CA" dirty="0"/>
          </a:p>
        </p:txBody>
      </p:sp>
      <p:sp>
        <p:nvSpPr>
          <p:cNvPr id="4" name="Text Placeholder 3"/>
          <p:cNvSpPr>
            <a:spLocks noGrp="1"/>
          </p:cNvSpPr>
          <p:nvPr>
            <p:ph type="body" sz="quarter" idx="10"/>
          </p:nvPr>
        </p:nvSpPr>
        <p:spPr/>
        <p:txBody>
          <a:bodyPr>
            <a:noAutofit/>
          </a:bodyPr>
          <a:lstStyle/>
          <a:p>
            <a:pPr>
              <a:lnSpc>
                <a:spcPct val="115000"/>
              </a:lnSpc>
              <a:spcBef>
                <a:spcPts val="0"/>
              </a:spcBef>
              <a:spcAft>
                <a:spcPts val="1000"/>
              </a:spcAft>
            </a:pPr>
            <a:r>
              <a:rPr lang="en-US" sz="2400" i="1" dirty="0">
                <a:latin typeface="Cambria"/>
                <a:ea typeface="Times New Roman"/>
                <a:cs typeface="Times New Roman"/>
              </a:rPr>
              <a:t>This feeling, finally, that we may change things - this is at the centre of everything we are. Lose that... lose everything.</a:t>
            </a:r>
            <a:endParaRPr lang="en-US" sz="2400" i="1" dirty="0">
              <a:ea typeface="Times New Roman"/>
              <a:cs typeface="Times New Roman"/>
            </a:endParaRPr>
          </a:p>
          <a:p>
            <a:pPr algn="ctr">
              <a:lnSpc>
                <a:spcPct val="115000"/>
              </a:lnSpc>
              <a:spcBef>
                <a:spcPts val="0"/>
              </a:spcBef>
              <a:spcAft>
                <a:spcPts val="1000"/>
              </a:spcAft>
            </a:pPr>
            <a:r>
              <a:rPr lang="en-US" sz="2400" i="1" dirty="0">
                <a:latin typeface="Cambria"/>
                <a:ea typeface="Times New Roman"/>
                <a:cs typeface="Times New Roman"/>
              </a:rPr>
              <a:t>Sir David Hare</a:t>
            </a:r>
            <a:endParaRPr lang="en-US" sz="2400" i="1" dirty="0">
              <a:ea typeface="Times New Roman"/>
              <a:cs typeface="Times New Roman"/>
            </a:endParaRPr>
          </a:p>
          <a:p>
            <a:endParaRPr lang="en-CA" sz="2400" i="1" dirty="0"/>
          </a:p>
          <a:p>
            <a:endParaRPr lang="en-CA" sz="2400" i="1" dirty="0"/>
          </a:p>
        </p:txBody>
      </p:sp>
      <p:sp>
        <p:nvSpPr>
          <p:cNvPr id="3" name="Content Placeholder 2"/>
          <p:cNvSpPr>
            <a:spLocks noGrp="1"/>
          </p:cNvSpPr>
          <p:nvPr>
            <p:ph type="body" sz="quarter" idx="11"/>
          </p:nvPr>
        </p:nvSpPr>
        <p:spPr/>
        <p:txBody>
          <a:bodyPr>
            <a:normAutofit fontScale="92500" lnSpcReduction="20000"/>
          </a:bodyPr>
          <a:lstStyle/>
          <a:p>
            <a:r>
              <a:rPr lang="en-US" dirty="0"/>
              <a:t>Although this workshop is coming to a close, we hope that your journey to improve your Project Management skills is just beginning. Please take a moment to review and update your action plan. This will be a key tool to guide your progress in the days, weeks, months, and years to come. We wish you the best of luck on the rest of your travels! </a:t>
            </a:r>
          </a:p>
          <a:p>
            <a:pPr>
              <a:buNone/>
            </a:pPr>
            <a:endParaRPr lang="en-US" dirty="0"/>
          </a:p>
        </p:txBody>
      </p:sp>
    </p:spTree>
    <p:extLst>
      <p:ext uri="{BB962C8B-B14F-4D97-AF65-F5344CB8AC3E}">
        <p14:creationId xmlns:p14="http://schemas.microsoft.com/office/powerpoint/2010/main" val="3035493982"/>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FD8FF946-23E7-4B75-8E24-79E06BB95A1E}"/>
              </a:ext>
            </a:extLst>
          </p:cNvPr>
          <p:cNvSpPr>
            <a:spLocks noGrp="1"/>
          </p:cNvSpPr>
          <p:nvPr>
            <p:ph sz="quarter" idx="11"/>
          </p:nvPr>
        </p:nvSpPr>
        <p:spPr/>
        <p:txBody>
          <a:bodyPr>
            <a:normAutofit lnSpcReduction="10000"/>
          </a:bodyPr>
          <a:lstStyle/>
          <a:p>
            <a:endParaRPr lang="en-US"/>
          </a:p>
        </p:txBody>
      </p:sp>
      <p:sp>
        <p:nvSpPr>
          <p:cNvPr id="2" name="Title 1"/>
          <p:cNvSpPr>
            <a:spLocks noGrp="1"/>
          </p:cNvSpPr>
          <p:nvPr>
            <p:ph type="title"/>
          </p:nvPr>
        </p:nvSpPr>
        <p:spPr/>
        <p:txBody>
          <a:bodyPr>
            <a:noAutofit/>
          </a:bodyPr>
          <a:lstStyle/>
          <a:p>
            <a:r>
              <a:rPr lang="en-US" dirty="0"/>
              <a:t>Words from the Wise</a:t>
            </a:r>
          </a:p>
        </p:txBody>
      </p:sp>
      <p:grpSp>
        <p:nvGrpSpPr>
          <p:cNvPr id="3" name="Group 2">
            <a:extLst>
              <a:ext uri="{FF2B5EF4-FFF2-40B4-BE49-F238E27FC236}">
                <a16:creationId xmlns:a16="http://schemas.microsoft.com/office/drawing/2014/main" id="{25F3E003-24EF-4424-9E5C-2F7EC1861C28}"/>
              </a:ext>
            </a:extLst>
          </p:cNvPr>
          <p:cNvGrpSpPr/>
          <p:nvPr/>
        </p:nvGrpSpPr>
        <p:grpSpPr>
          <a:xfrm>
            <a:off x="461218" y="2119893"/>
            <a:ext cx="8221563" cy="3486575"/>
            <a:chOff x="461218" y="2119893"/>
            <a:chExt cx="8221563" cy="3486575"/>
          </a:xfrm>
        </p:grpSpPr>
        <p:sp>
          <p:nvSpPr>
            <p:cNvPr id="4" name="Freeform: Shape 3">
              <a:extLst>
                <a:ext uri="{FF2B5EF4-FFF2-40B4-BE49-F238E27FC236}">
                  <a16:creationId xmlns:a16="http://schemas.microsoft.com/office/drawing/2014/main" id="{A4F8BC31-6C32-4070-884A-0DC6D8508723}"/>
                </a:ext>
              </a:extLst>
            </p:cNvPr>
            <p:cNvSpPr/>
            <p:nvPr/>
          </p:nvSpPr>
          <p:spPr>
            <a:xfrm>
              <a:off x="461218" y="2520843"/>
              <a:ext cx="2055390" cy="534600"/>
            </a:xfrm>
            <a:custGeom>
              <a:avLst/>
              <a:gdLst>
                <a:gd name="connsiteX0" fmla="*/ 0 w 2055390"/>
                <a:gd name="connsiteY0" fmla="*/ 0 h 534600"/>
                <a:gd name="connsiteX1" fmla="*/ 2055390 w 2055390"/>
                <a:gd name="connsiteY1" fmla="*/ 0 h 534600"/>
                <a:gd name="connsiteX2" fmla="*/ 2055390 w 2055390"/>
                <a:gd name="connsiteY2" fmla="*/ 534600 h 534600"/>
                <a:gd name="connsiteX3" fmla="*/ 0 w 2055390"/>
                <a:gd name="connsiteY3" fmla="*/ 534600 h 534600"/>
                <a:gd name="connsiteX4" fmla="*/ 0 w 2055390"/>
                <a:gd name="connsiteY4" fmla="*/ 0 h 534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534600">
                  <a:moveTo>
                    <a:pt x="0" y="0"/>
                  </a:moveTo>
                  <a:lnTo>
                    <a:pt x="2055390" y="0"/>
                  </a:lnTo>
                  <a:lnTo>
                    <a:pt x="2055390" y="534600"/>
                  </a:lnTo>
                  <a:lnTo>
                    <a:pt x="0" y="5346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2024" tIns="68580" rIns="192024" bIns="68580" numCol="1" spcCol="1270" anchor="ctr" anchorCtr="0">
              <a:noAutofit/>
            </a:bodyPr>
            <a:lstStyle/>
            <a:p>
              <a:pPr marL="0" lvl="0" indent="0" algn="r" defTabSz="1200150">
                <a:lnSpc>
                  <a:spcPct val="90000"/>
                </a:lnSpc>
                <a:spcBef>
                  <a:spcPct val="0"/>
                </a:spcBef>
                <a:spcAft>
                  <a:spcPct val="35000"/>
                </a:spcAft>
                <a:buNone/>
              </a:pPr>
              <a:r>
                <a:rPr lang="en-US" sz="2700" b="1" kern="1200" dirty="0"/>
                <a:t>Yogi Berra</a:t>
              </a:r>
              <a:endParaRPr lang="en-US" sz="2700" kern="1200" dirty="0"/>
            </a:p>
          </p:txBody>
        </p:sp>
        <p:sp>
          <p:nvSpPr>
            <p:cNvPr id="5" name="Left Brace 4">
              <a:extLst>
                <a:ext uri="{FF2B5EF4-FFF2-40B4-BE49-F238E27FC236}">
                  <a16:creationId xmlns:a16="http://schemas.microsoft.com/office/drawing/2014/main" id="{C099A1D6-F6C4-4DED-8DFA-5CF3E3E0C600}"/>
                </a:ext>
              </a:extLst>
            </p:cNvPr>
            <p:cNvSpPr/>
            <p:nvPr/>
          </p:nvSpPr>
          <p:spPr>
            <a:xfrm>
              <a:off x="2516609" y="2119893"/>
              <a:ext cx="411078" cy="1336500"/>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7" name="Freeform: Shape 6">
              <a:extLst>
                <a:ext uri="{FF2B5EF4-FFF2-40B4-BE49-F238E27FC236}">
                  <a16:creationId xmlns:a16="http://schemas.microsoft.com/office/drawing/2014/main" id="{F1635A2B-10F6-4E90-890D-33E0AE4E768A}"/>
                </a:ext>
              </a:extLst>
            </p:cNvPr>
            <p:cNvSpPr/>
            <p:nvPr/>
          </p:nvSpPr>
          <p:spPr>
            <a:xfrm>
              <a:off x="3092118" y="2119893"/>
              <a:ext cx="5590663" cy="1336500"/>
            </a:xfrm>
            <a:custGeom>
              <a:avLst/>
              <a:gdLst>
                <a:gd name="connsiteX0" fmla="*/ 0 w 5590663"/>
                <a:gd name="connsiteY0" fmla="*/ 0 h 1336500"/>
                <a:gd name="connsiteX1" fmla="*/ 5590663 w 5590663"/>
                <a:gd name="connsiteY1" fmla="*/ 0 h 1336500"/>
                <a:gd name="connsiteX2" fmla="*/ 5590663 w 5590663"/>
                <a:gd name="connsiteY2" fmla="*/ 1336500 h 1336500"/>
                <a:gd name="connsiteX3" fmla="*/ 0 w 5590663"/>
                <a:gd name="connsiteY3" fmla="*/ 1336500 h 1336500"/>
                <a:gd name="connsiteX4" fmla="*/ 0 w 5590663"/>
                <a:gd name="connsiteY4" fmla="*/ 0 h 1336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336500">
                  <a:moveTo>
                    <a:pt x="0" y="0"/>
                  </a:moveTo>
                  <a:lnTo>
                    <a:pt x="5590663" y="0"/>
                  </a:lnTo>
                  <a:lnTo>
                    <a:pt x="5590663" y="1336500"/>
                  </a:lnTo>
                  <a:lnTo>
                    <a:pt x="0" y="1336500"/>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02870" tIns="102870" rIns="102870" bIns="102870"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a:t>In theory there is no difference between theory and practice. In practice there is. </a:t>
              </a:r>
            </a:p>
          </p:txBody>
        </p:sp>
        <p:sp>
          <p:nvSpPr>
            <p:cNvPr id="8" name="Freeform: Shape 7">
              <a:extLst>
                <a:ext uri="{FF2B5EF4-FFF2-40B4-BE49-F238E27FC236}">
                  <a16:creationId xmlns:a16="http://schemas.microsoft.com/office/drawing/2014/main" id="{F3B63631-7389-4CC4-840A-D6FC9F3E8B7E}"/>
                </a:ext>
              </a:extLst>
            </p:cNvPr>
            <p:cNvSpPr/>
            <p:nvPr/>
          </p:nvSpPr>
          <p:spPr>
            <a:xfrm>
              <a:off x="461218" y="3595881"/>
              <a:ext cx="2055390" cy="902137"/>
            </a:xfrm>
            <a:custGeom>
              <a:avLst/>
              <a:gdLst>
                <a:gd name="connsiteX0" fmla="*/ 0 w 2055390"/>
                <a:gd name="connsiteY0" fmla="*/ 0 h 902137"/>
                <a:gd name="connsiteX1" fmla="*/ 2055390 w 2055390"/>
                <a:gd name="connsiteY1" fmla="*/ 0 h 902137"/>
                <a:gd name="connsiteX2" fmla="*/ 2055390 w 2055390"/>
                <a:gd name="connsiteY2" fmla="*/ 902137 h 902137"/>
                <a:gd name="connsiteX3" fmla="*/ 0 w 2055390"/>
                <a:gd name="connsiteY3" fmla="*/ 902137 h 902137"/>
                <a:gd name="connsiteX4" fmla="*/ 0 w 2055390"/>
                <a:gd name="connsiteY4" fmla="*/ 0 h 902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902137">
                  <a:moveTo>
                    <a:pt x="0" y="0"/>
                  </a:moveTo>
                  <a:lnTo>
                    <a:pt x="2055390" y="0"/>
                  </a:lnTo>
                  <a:lnTo>
                    <a:pt x="2055390" y="902137"/>
                  </a:lnTo>
                  <a:lnTo>
                    <a:pt x="0" y="9021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2024" tIns="68580" rIns="192024" bIns="68580" numCol="1" spcCol="1270" anchor="ctr" anchorCtr="0">
              <a:noAutofit/>
            </a:bodyPr>
            <a:lstStyle/>
            <a:p>
              <a:pPr marL="0" lvl="0" indent="0" algn="r" defTabSz="1200150">
                <a:lnSpc>
                  <a:spcPct val="90000"/>
                </a:lnSpc>
                <a:spcBef>
                  <a:spcPct val="0"/>
                </a:spcBef>
                <a:spcAft>
                  <a:spcPct val="35000"/>
                </a:spcAft>
                <a:buNone/>
              </a:pPr>
              <a:r>
                <a:rPr lang="en-US" sz="2700" b="1" kern="1200" dirty="0"/>
                <a:t>Dwight Eisenhower</a:t>
              </a:r>
              <a:endParaRPr lang="en-US" sz="2700" kern="1200" dirty="0"/>
            </a:p>
          </p:txBody>
        </p:sp>
        <p:sp>
          <p:nvSpPr>
            <p:cNvPr id="9" name="Left Brace 8">
              <a:extLst>
                <a:ext uri="{FF2B5EF4-FFF2-40B4-BE49-F238E27FC236}">
                  <a16:creationId xmlns:a16="http://schemas.microsoft.com/office/drawing/2014/main" id="{91B1BE28-C2E4-44C1-BCF7-F9E53CE02485}"/>
                </a:ext>
              </a:extLst>
            </p:cNvPr>
            <p:cNvSpPr/>
            <p:nvPr/>
          </p:nvSpPr>
          <p:spPr>
            <a:xfrm>
              <a:off x="2516609" y="3553593"/>
              <a:ext cx="411078" cy="986712"/>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10" name="Freeform: Shape 9">
              <a:extLst>
                <a:ext uri="{FF2B5EF4-FFF2-40B4-BE49-F238E27FC236}">
                  <a16:creationId xmlns:a16="http://schemas.microsoft.com/office/drawing/2014/main" id="{90AEBAE1-7FDD-4AF6-AD94-5B3F5B9C819C}"/>
                </a:ext>
              </a:extLst>
            </p:cNvPr>
            <p:cNvSpPr/>
            <p:nvPr/>
          </p:nvSpPr>
          <p:spPr>
            <a:xfrm>
              <a:off x="3092118" y="3553593"/>
              <a:ext cx="5590663" cy="986712"/>
            </a:xfrm>
            <a:custGeom>
              <a:avLst/>
              <a:gdLst>
                <a:gd name="connsiteX0" fmla="*/ 0 w 5590663"/>
                <a:gd name="connsiteY0" fmla="*/ 0 h 986712"/>
                <a:gd name="connsiteX1" fmla="*/ 5590663 w 5590663"/>
                <a:gd name="connsiteY1" fmla="*/ 0 h 986712"/>
                <a:gd name="connsiteX2" fmla="*/ 5590663 w 5590663"/>
                <a:gd name="connsiteY2" fmla="*/ 986712 h 986712"/>
                <a:gd name="connsiteX3" fmla="*/ 0 w 5590663"/>
                <a:gd name="connsiteY3" fmla="*/ 986712 h 986712"/>
                <a:gd name="connsiteX4" fmla="*/ 0 w 5590663"/>
                <a:gd name="connsiteY4" fmla="*/ 0 h 986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986712">
                  <a:moveTo>
                    <a:pt x="0" y="0"/>
                  </a:moveTo>
                  <a:lnTo>
                    <a:pt x="5590663" y="0"/>
                  </a:lnTo>
                  <a:lnTo>
                    <a:pt x="5590663" y="986712"/>
                  </a:lnTo>
                  <a:lnTo>
                    <a:pt x="0" y="986712"/>
                  </a:lnTo>
                  <a:lnTo>
                    <a:pt x="0" y="0"/>
                  </a:lnTo>
                  <a:close/>
                </a:path>
              </a:pathLst>
            </a:custGeom>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102870" tIns="102870" rIns="102870" bIns="102870"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a:t>Plans are nothing; planning is everything.</a:t>
              </a:r>
            </a:p>
          </p:txBody>
        </p:sp>
        <p:sp>
          <p:nvSpPr>
            <p:cNvPr id="11" name="Freeform: Shape 10">
              <a:extLst>
                <a:ext uri="{FF2B5EF4-FFF2-40B4-BE49-F238E27FC236}">
                  <a16:creationId xmlns:a16="http://schemas.microsoft.com/office/drawing/2014/main" id="{218CCC50-05AB-4C2F-BD34-00AE18EEA68F}"/>
                </a:ext>
              </a:extLst>
            </p:cNvPr>
            <p:cNvSpPr/>
            <p:nvPr/>
          </p:nvSpPr>
          <p:spPr>
            <a:xfrm>
              <a:off x="461218" y="4854687"/>
              <a:ext cx="2055390" cy="534600"/>
            </a:xfrm>
            <a:custGeom>
              <a:avLst/>
              <a:gdLst>
                <a:gd name="connsiteX0" fmla="*/ 0 w 2055390"/>
                <a:gd name="connsiteY0" fmla="*/ 0 h 534600"/>
                <a:gd name="connsiteX1" fmla="*/ 2055390 w 2055390"/>
                <a:gd name="connsiteY1" fmla="*/ 0 h 534600"/>
                <a:gd name="connsiteX2" fmla="*/ 2055390 w 2055390"/>
                <a:gd name="connsiteY2" fmla="*/ 534600 h 534600"/>
                <a:gd name="connsiteX3" fmla="*/ 0 w 2055390"/>
                <a:gd name="connsiteY3" fmla="*/ 534600 h 534600"/>
                <a:gd name="connsiteX4" fmla="*/ 0 w 2055390"/>
                <a:gd name="connsiteY4" fmla="*/ 0 h 534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534600">
                  <a:moveTo>
                    <a:pt x="0" y="0"/>
                  </a:moveTo>
                  <a:lnTo>
                    <a:pt x="2055390" y="0"/>
                  </a:lnTo>
                  <a:lnTo>
                    <a:pt x="2055390" y="534600"/>
                  </a:lnTo>
                  <a:lnTo>
                    <a:pt x="0" y="5346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2024" tIns="68580" rIns="192024" bIns="68580" numCol="1" spcCol="1270" anchor="ctr" anchorCtr="0">
              <a:noAutofit/>
            </a:bodyPr>
            <a:lstStyle/>
            <a:p>
              <a:pPr marL="0" lvl="0" indent="0" algn="r" defTabSz="1200150">
                <a:lnSpc>
                  <a:spcPct val="90000"/>
                </a:lnSpc>
                <a:spcBef>
                  <a:spcPct val="0"/>
                </a:spcBef>
                <a:spcAft>
                  <a:spcPct val="35000"/>
                </a:spcAft>
                <a:buNone/>
              </a:pPr>
              <a:r>
                <a:rPr lang="en-US" sz="2700" b="1" kern="1200" dirty="0"/>
                <a:t>Jonas Salk</a:t>
              </a:r>
              <a:r>
                <a:rPr lang="en-US" sz="2700" kern="1200" dirty="0"/>
                <a:t>:</a:t>
              </a:r>
            </a:p>
          </p:txBody>
        </p:sp>
        <p:sp>
          <p:nvSpPr>
            <p:cNvPr id="12" name="Left Brace 11">
              <a:extLst>
                <a:ext uri="{FF2B5EF4-FFF2-40B4-BE49-F238E27FC236}">
                  <a16:creationId xmlns:a16="http://schemas.microsoft.com/office/drawing/2014/main" id="{E021E052-965D-40C2-8D8D-B524323BC987}"/>
                </a:ext>
              </a:extLst>
            </p:cNvPr>
            <p:cNvSpPr/>
            <p:nvPr/>
          </p:nvSpPr>
          <p:spPr>
            <a:xfrm>
              <a:off x="2516609" y="4637506"/>
              <a:ext cx="411078" cy="968962"/>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13" name="Freeform: Shape 12">
              <a:extLst>
                <a:ext uri="{FF2B5EF4-FFF2-40B4-BE49-F238E27FC236}">
                  <a16:creationId xmlns:a16="http://schemas.microsoft.com/office/drawing/2014/main" id="{E93D181C-68B2-48D6-BD22-70881C445928}"/>
                </a:ext>
              </a:extLst>
            </p:cNvPr>
            <p:cNvSpPr/>
            <p:nvPr/>
          </p:nvSpPr>
          <p:spPr>
            <a:xfrm>
              <a:off x="3092118" y="4637506"/>
              <a:ext cx="5590663" cy="968962"/>
            </a:xfrm>
            <a:custGeom>
              <a:avLst/>
              <a:gdLst>
                <a:gd name="connsiteX0" fmla="*/ 0 w 5590663"/>
                <a:gd name="connsiteY0" fmla="*/ 0 h 968962"/>
                <a:gd name="connsiteX1" fmla="*/ 5590663 w 5590663"/>
                <a:gd name="connsiteY1" fmla="*/ 0 h 968962"/>
                <a:gd name="connsiteX2" fmla="*/ 5590663 w 5590663"/>
                <a:gd name="connsiteY2" fmla="*/ 968962 h 968962"/>
                <a:gd name="connsiteX3" fmla="*/ 0 w 5590663"/>
                <a:gd name="connsiteY3" fmla="*/ 968962 h 968962"/>
                <a:gd name="connsiteX4" fmla="*/ 0 w 5590663"/>
                <a:gd name="connsiteY4" fmla="*/ 0 h 968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968962">
                  <a:moveTo>
                    <a:pt x="0" y="0"/>
                  </a:moveTo>
                  <a:lnTo>
                    <a:pt x="5590663" y="0"/>
                  </a:lnTo>
                  <a:lnTo>
                    <a:pt x="5590663" y="968962"/>
                  </a:lnTo>
                  <a:lnTo>
                    <a:pt x="0" y="968962"/>
                  </a:lnTo>
                  <a:lnTo>
                    <a:pt x="0" y="0"/>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02870" tIns="102870" rIns="102870" bIns="102870"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a:t>The reward for work well done is the opportunity to do more.</a:t>
              </a:r>
            </a:p>
          </p:txBody>
        </p:sp>
      </p:grpSp>
    </p:spTree>
    <p:extLst>
      <p:ext uri="{BB962C8B-B14F-4D97-AF65-F5344CB8AC3E}">
        <p14:creationId xmlns:p14="http://schemas.microsoft.com/office/powerpoint/2010/main" val="4130640934"/>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5" name="Text Placeholder 4">
            <a:extLst>
              <a:ext uri="{FF2B5EF4-FFF2-40B4-BE49-F238E27FC236}">
                <a16:creationId xmlns:a16="http://schemas.microsoft.com/office/drawing/2014/main" id="{37159CD6-F23A-45A9-B494-E95EC16EA9F3}"/>
              </a:ext>
            </a:extLst>
          </p:cNvPr>
          <p:cNvSpPr>
            <a:spLocks noGrp="1"/>
          </p:cNvSpPr>
          <p:nvPr>
            <p:ph type="body" sz="quarter" idx="10"/>
          </p:nvPr>
        </p:nvSpPr>
        <p:spPr/>
        <p:txBody>
          <a:bodyPr/>
          <a:lstStyle/>
          <a:p>
            <a:r>
              <a:rPr lang="en-US" dirty="0"/>
              <a:t>Recap and Reflection Wrap-up</a:t>
            </a:r>
          </a:p>
        </p:txBody>
      </p:sp>
      <p:sp>
        <p:nvSpPr>
          <p:cNvPr id="26" name="Rectangle 25"/>
          <p:cNvSpPr/>
          <p:nvPr/>
        </p:nvSpPr>
        <p:spPr>
          <a:xfrm>
            <a:off x="-612576" y="249289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4868161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What of your original response would have changed if you knew the insights provided today?</a:t>
            </a:r>
            <a:br>
              <a:rPr lang="en-US" dirty="0"/>
            </a:br>
            <a:endParaRPr lang="en-US" dirty="0"/>
          </a:p>
        </p:txBody>
      </p:sp>
      <p:sp>
        <p:nvSpPr>
          <p:cNvPr id="6" name="Content Placeholder 5">
            <a:extLst>
              <a:ext uri="{FF2B5EF4-FFF2-40B4-BE49-F238E27FC236}">
                <a16:creationId xmlns:a16="http://schemas.microsoft.com/office/drawing/2014/main" id="{0F353EEA-897C-4C3B-AFF6-C8DA509AEEAF}"/>
              </a:ext>
            </a:extLst>
          </p:cNvPr>
          <p:cNvSpPr>
            <a:spLocks noGrp="1"/>
          </p:cNvSpPr>
          <p:nvPr>
            <p:ph sz="quarter" idx="10"/>
          </p:nvPr>
        </p:nvSpPr>
        <p:spPr>
          <a:prstGeom prst="rect">
            <a:avLst/>
          </a:prstGeom>
        </p:spPr>
        <p:txBody>
          <a:bodyPr/>
          <a:lstStyle/>
          <a:p>
            <a:r>
              <a:rPr lang="en-US" dirty="0"/>
              <a:t>Revisiting Your Responses</a:t>
            </a:r>
          </a:p>
        </p:txBody>
      </p:sp>
      <p:sp>
        <p:nvSpPr>
          <p:cNvPr id="48" name="Rectangle 47"/>
          <p:cNvSpPr/>
          <p:nvPr/>
        </p:nvSpPr>
        <p:spPr>
          <a:xfrm>
            <a:off x="9142720" y="1340768"/>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9142720" y="1797324"/>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9142720" y="2253880"/>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9142720" y="2710436"/>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9142720" y="3166992"/>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56" name="Rectangle 55"/>
          <p:cNvSpPr/>
          <p:nvPr/>
        </p:nvSpPr>
        <p:spPr>
          <a:xfrm>
            <a:off x="9142720" y="3623546"/>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6" name="Rectangle 15">
            <a:extLst>
              <a:ext uri="{FF2B5EF4-FFF2-40B4-BE49-F238E27FC236}">
                <a16:creationId xmlns:a16="http://schemas.microsoft.com/office/drawing/2014/main" id="{0DC77931-361F-419B-B45F-4A175B221E8A}"/>
              </a:ext>
            </a:extLst>
          </p:cNvPr>
          <p:cNvSpPr/>
          <p:nvPr/>
        </p:nvSpPr>
        <p:spPr>
          <a:xfrm>
            <a:off x="-690760" y="5419907"/>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5" name="Rectangle 4">
            <a:extLst>
              <a:ext uri="{FF2B5EF4-FFF2-40B4-BE49-F238E27FC236}">
                <a16:creationId xmlns:a16="http://schemas.microsoft.com/office/drawing/2014/main" id="{204F9137-1B9E-443C-9E9A-BFBEFF7EA689}"/>
              </a:ext>
            </a:extLst>
          </p:cNvPr>
          <p:cNvSpPr/>
          <p:nvPr/>
        </p:nvSpPr>
        <p:spPr>
          <a:xfrm>
            <a:off x="9327672" y="5113745"/>
            <a:ext cx="4572000" cy="1477328"/>
          </a:xfrm>
          <a:prstGeom prst="rect">
            <a:avLst/>
          </a:prstGeom>
        </p:spPr>
        <p:txBody>
          <a:bodyPr>
            <a:spAutoFit/>
          </a:bodyPr>
          <a:lstStyle/>
          <a:p>
            <a:r>
              <a:rPr lang="en-US" strike="sngStrike" dirty="0"/>
              <a:t>Think of a recent situation where you felt anxious, frustrated, disappointed, or any other unpleasant emotion.</a:t>
            </a:r>
          </a:p>
          <a:p>
            <a:endParaRPr lang="en-US" strike="sngStrike" dirty="0"/>
          </a:p>
          <a:p>
            <a:r>
              <a:rPr lang="en-US" strike="sngStrike" dirty="0"/>
              <a:t>How did you address it?</a:t>
            </a:r>
          </a:p>
        </p:txBody>
      </p:sp>
      <p:sp>
        <p:nvSpPr>
          <p:cNvPr id="15" name="Text Placeholder 13">
            <a:extLst>
              <a:ext uri="{FF2B5EF4-FFF2-40B4-BE49-F238E27FC236}">
                <a16:creationId xmlns:a16="http://schemas.microsoft.com/office/drawing/2014/main" id="{C7D58E5A-FC20-4198-A4FF-7B18050672D1}"/>
              </a:ext>
            </a:extLst>
          </p:cNvPr>
          <p:cNvSpPr txBox="1">
            <a:spLocks/>
          </p:cNvSpPr>
          <p:nvPr/>
        </p:nvSpPr>
        <p:spPr>
          <a:xfrm>
            <a:off x="146472" y="3068960"/>
            <a:ext cx="8784976" cy="405759"/>
          </a:xfrm>
          <a:prstGeom prst="rect">
            <a:avLst/>
          </a:prstGeom>
          <a:noFill/>
        </p:spPr>
        <p:txBody>
          <a:bodyPr/>
          <a:lstStyle>
            <a:lvl1pPr marL="0" indent="0" algn="l" rtl="0" eaLnBrk="0" fontAlgn="base" hangingPunct="0">
              <a:spcBef>
                <a:spcPct val="20000"/>
              </a:spcBef>
              <a:spcAft>
                <a:spcPct val="0"/>
              </a:spcAft>
              <a:buFont typeface="Arial" charset="0"/>
              <a:buNone/>
              <a:defRPr sz="2000" b="1" kern="1200">
                <a:solidFill>
                  <a:schemeClr val="bg1"/>
                </a:solidFill>
                <a:latin typeface="Arial" panose="020B0604020202020204" pitchFamily="34" charset="0"/>
                <a:ea typeface="+mn-ea"/>
                <a:cs typeface="Arial" panose="020B0604020202020204" pitchFamily="34" charset="0"/>
              </a:defRPr>
            </a:lvl1pPr>
            <a:lvl2pPr marL="457200" indent="0" algn="l" rtl="0" eaLnBrk="0" fontAlgn="base" hangingPunct="0">
              <a:spcBef>
                <a:spcPct val="20000"/>
              </a:spcBef>
              <a:spcAft>
                <a:spcPct val="0"/>
              </a:spcAft>
              <a:buFont typeface="Arial" charset="0"/>
              <a:buNone/>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rgbClr val="2A459D"/>
                </a:solidFill>
              </a:rPr>
              <a:t>Next Steps in Success</a:t>
            </a:r>
          </a:p>
        </p:txBody>
      </p:sp>
      <p:sp>
        <p:nvSpPr>
          <p:cNvPr id="18" name="Title 1">
            <a:extLst>
              <a:ext uri="{FF2B5EF4-FFF2-40B4-BE49-F238E27FC236}">
                <a16:creationId xmlns:a16="http://schemas.microsoft.com/office/drawing/2014/main" id="{038BCCAB-D8A9-4746-8550-0F4BD9D34C3D}"/>
              </a:ext>
            </a:extLst>
          </p:cNvPr>
          <p:cNvSpPr txBox="1">
            <a:spLocks/>
          </p:cNvSpPr>
          <p:nvPr/>
        </p:nvSpPr>
        <p:spPr>
          <a:xfrm>
            <a:off x="179512" y="3429000"/>
            <a:ext cx="8784976" cy="288032"/>
          </a:xfrm>
          <a:prstGeom prst="rect">
            <a:avLst/>
          </a:prstGeom>
        </p:spPr>
        <p:txBody>
          <a:bodyPr anchor="t"/>
          <a:lstStyle>
            <a:lvl1pPr algn="l" rtl="0" eaLnBrk="0" fontAlgn="base" hangingPunct="0">
              <a:spcBef>
                <a:spcPct val="0"/>
              </a:spcBef>
              <a:spcAft>
                <a:spcPct val="0"/>
              </a:spcAft>
              <a:defRPr sz="1400" kern="1200">
                <a:solidFill>
                  <a:schemeClr val="bg1">
                    <a:lumMod val="50000"/>
                  </a:schemeClr>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dirty="0"/>
              <a:t>Apply What You’ve Learned</a:t>
            </a:r>
          </a:p>
        </p:txBody>
      </p:sp>
      <p:sp>
        <p:nvSpPr>
          <p:cNvPr id="19" name="Rectangle 18">
            <a:extLst>
              <a:ext uri="{FF2B5EF4-FFF2-40B4-BE49-F238E27FC236}">
                <a16:creationId xmlns:a16="http://schemas.microsoft.com/office/drawing/2014/main" id="{17D7E95A-77D5-4896-955C-6135A7800E3E}"/>
              </a:ext>
            </a:extLst>
          </p:cNvPr>
          <p:cNvSpPr/>
          <p:nvPr/>
        </p:nvSpPr>
        <p:spPr>
          <a:xfrm>
            <a:off x="5449008" y="4207039"/>
            <a:ext cx="3888432" cy="923330"/>
          </a:xfrm>
          <a:prstGeom prst="rect">
            <a:avLst/>
          </a:prstGeom>
        </p:spPr>
        <p:txBody>
          <a:bodyPr wrap="square">
            <a:spAutoFit/>
          </a:bodyPr>
          <a:lstStyle/>
          <a:p>
            <a:pPr marL="0" indent="0">
              <a:buNone/>
            </a:pPr>
            <a:r>
              <a:rPr lang="en-US" dirty="0"/>
              <a:t>Your next step is to complete the On-the-Job section of the XXXX Career Development topic.</a:t>
            </a:r>
          </a:p>
        </p:txBody>
      </p:sp>
    </p:spTree>
    <p:extLst>
      <p:ext uri="{BB962C8B-B14F-4D97-AF65-F5344CB8AC3E}">
        <p14:creationId xmlns:p14="http://schemas.microsoft.com/office/powerpoint/2010/main" val="407339156"/>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p:cNvSpPr txBox="1">
            <a:spLocks/>
          </p:cNvSpPr>
          <p:nvPr/>
        </p:nvSpPr>
        <p:spPr>
          <a:xfrm>
            <a:off x="9612560" y="3623546"/>
            <a:ext cx="1326468" cy="658216"/>
          </a:xfrm>
          <a:prstGeom prst="rect">
            <a:avLst/>
          </a:prstGeom>
          <a:solidFill>
            <a:srgbClr val="FF9100"/>
          </a:solidFill>
        </p:spPr>
        <p:txBody>
          <a:bodyPr vert="horz" lIns="91440" tIns="45720" rIns="91440" bIns="45720" rtlCol="0" anchor="ctr">
            <a:normAutofit fontScale="85000" lnSpcReduction="10000"/>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r>
              <a:rPr lang="en-US" sz="1400" dirty="0">
                <a:solidFill>
                  <a:schemeClr val="bg1"/>
                </a:solidFill>
              </a:rPr>
              <a:t>Learn – Apply –  Practice – Evaluate</a:t>
            </a:r>
          </a:p>
        </p:txBody>
      </p:sp>
      <p:sp>
        <p:nvSpPr>
          <p:cNvPr id="17" name="Content Placeholder 1"/>
          <p:cNvSpPr txBox="1">
            <a:spLocks/>
          </p:cNvSpPr>
          <p:nvPr/>
        </p:nvSpPr>
        <p:spPr bwMode="auto">
          <a:xfrm>
            <a:off x="8100392" y="4430250"/>
            <a:ext cx="5266928"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sz="1800" strike="sngStrike" dirty="0"/>
              <a:t>Which insights of leadership and influence from today’s session will you apply immediately?</a:t>
            </a:r>
          </a:p>
        </p:txBody>
      </p:sp>
      <p:sp>
        <p:nvSpPr>
          <p:cNvPr id="11" name="Rectangle 10">
            <a:extLst>
              <a:ext uri="{FF2B5EF4-FFF2-40B4-BE49-F238E27FC236}">
                <a16:creationId xmlns:a16="http://schemas.microsoft.com/office/drawing/2014/main" id="{7503F8CE-6BB4-4283-8D05-72F26F70D15B}"/>
              </a:ext>
            </a:extLst>
          </p:cNvPr>
          <p:cNvSpPr/>
          <p:nvPr/>
        </p:nvSpPr>
        <p:spPr>
          <a:xfrm>
            <a:off x="-828600" y="356524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3" name="Title 12">
            <a:extLst>
              <a:ext uri="{FF2B5EF4-FFF2-40B4-BE49-F238E27FC236}">
                <a16:creationId xmlns:a16="http://schemas.microsoft.com/office/drawing/2014/main" id="{1A1EC27B-F436-49AE-9BCF-F3EECC65A6FD}"/>
              </a:ext>
            </a:extLst>
          </p:cNvPr>
          <p:cNvSpPr>
            <a:spLocks noGrp="1"/>
          </p:cNvSpPr>
          <p:nvPr>
            <p:ph type="title"/>
          </p:nvPr>
        </p:nvSpPr>
        <p:spPr/>
        <p:txBody>
          <a:bodyPr>
            <a:normAutofit fontScale="90000"/>
          </a:bodyPr>
          <a:lstStyle/>
          <a:p>
            <a:r>
              <a:rPr lang="en-US" dirty="0"/>
              <a:t>Survey</a:t>
            </a:r>
          </a:p>
        </p:txBody>
      </p:sp>
      <p:sp>
        <p:nvSpPr>
          <p:cNvPr id="14" name="Text Placeholder 13">
            <a:extLst>
              <a:ext uri="{FF2B5EF4-FFF2-40B4-BE49-F238E27FC236}">
                <a16:creationId xmlns:a16="http://schemas.microsoft.com/office/drawing/2014/main" id="{7E249B0A-5262-4228-8EF4-64D85ABE2986}"/>
              </a:ext>
            </a:extLst>
          </p:cNvPr>
          <p:cNvSpPr>
            <a:spLocks noGrp="1"/>
          </p:cNvSpPr>
          <p:nvPr>
            <p:ph sz="quarter" idx="10"/>
          </p:nvPr>
        </p:nvSpPr>
        <p:spPr>
          <a:prstGeom prst="rect">
            <a:avLst/>
          </a:prstGeom>
        </p:spPr>
        <p:txBody>
          <a:bodyPr/>
          <a:lstStyle/>
          <a:p>
            <a:r>
              <a:rPr lang="en-US" dirty="0"/>
              <a:t>Thank you!</a:t>
            </a:r>
          </a:p>
        </p:txBody>
      </p:sp>
      <p:sp>
        <p:nvSpPr>
          <p:cNvPr id="15" name="Rectangle 14">
            <a:extLst>
              <a:ext uri="{FF2B5EF4-FFF2-40B4-BE49-F238E27FC236}">
                <a16:creationId xmlns:a16="http://schemas.microsoft.com/office/drawing/2014/main" id="{AB6C3694-6265-4C2C-ADD8-3ABA5FC0DF64}"/>
              </a:ext>
            </a:extLst>
          </p:cNvPr>
          <p:cNvSpPr/>
          <p:nvPr/>
        </p:nvSpPr>
        <p:spPr>
          <a:xfrm>
            <a:off x="9155440" y="795466"/>
            <a:ext cx="4572000" cy="1200329"/>
          </a:xfrm>
          <a:prstGeom prst="rect">
            <a:avLst/>
          </a:prstGeom>
        </p:spPr>
        <p:txBody>
          <a:bodyPr>
            <a:spAutoFit/>
          </a:bodyPr>
          <a:lstStyle/>
          <a:p>
            <a:pPr defTabSz="471145">
              <a:defRPr/>
            </a:pPr>
            <a:r>
              <a:rPr lang="en-US" dirty="0"/>
              <a:t>[Time: 1/2 minute]</a:t>
            </a:r>
          </a:p>
          <a:p>
            <a:endParaRPr lang="en-US" b="1" dirty="0"/>
          </a:p>
          <a:p>
            <a:r>
              <a:rPr lang="en-US" i="1" dirty="0"/>
              <a:t>Instructions:</a:t>
            </a:r>
            <a:r>
              <a:rPr lang="en-US" dirty="0"/>
              <a:t> Thank participants for their time and active participation.</a:t>
            </a:r>
          </a:p>
        </p:txBody>
      </p:sp>
    </p:spTree>
    <p:extLst>
      <p:ext uri="{BB962C8B-B14F-4D97-AF65-F5344CB8AC3E}">
        <p14:creationId xmlns:p14="http://schemas.microsoft.com/office/powerpoint/2010/main" val="2386403046"/>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5941568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C1609D2B-74E2-42EB-A4FB-22292DFAE967}"/>
              </a:ext>
            </a:extLst>
          </p:cNvPr>
          <p:cNvSpPr>
            <a:spLocks noGrp="1"/>
          </p:cNvSpPr>
          <p:nvPr>
            <p:ph sz="quarter" idx="11"/>
          </p:nvPr>
        </p:nvSpPr>
        <p:spPr/>
        <p:txBody>
          <a:bodyPr>
            <a:normAutofit lnSpcReduction="10000"/>
          </a:bodyPr>
          <a:lstStyle/>
          <a:p>
            <a:endParaRPr lang="en-US"/>
          </a:p>
        </p:txBody>
      </p:sp>
      <p:sp>
        <p:nvSpPr>
          <p:cNvPr id="2" name="Title 1"/>
          <p:cNvSpPr>
            <a:spLocks noGrp="1"/>
          </p:cNvSpPr>
          <p:nvPr>
            <p:ph type="title"/>
          </p:nvPr>
        </p:nvSpPr>
        <p:spPr/>
        <p:txBody>
          <a:bodyPr>
            <a:noAutofit/>
          </a:bodyPr>
          <a:lstStyle/>
          <a:p>
            <a:r>
              <a:rPr lang="en-US" dirty="0"/>
              <a:t>What is a Project Management?</a:t>
            </a:r>
          </a:p>
        </p:txBody>
      </p:sp>
      <p:grpSp>
        <p:nvGrpSpPr>
          <p:cNvPr id="3" name="Group 2">
            <a:extLst>
              <a:ext uri="{FF2B5EF4-FFF2-40B4-BE49-F238E27FC236}">
                <a16:creationId xmlns:a16="http://schemas.microsoft.com/office/drawing/2014/main" id="{896878D7-8BE2-4B40-8CCD-AF699266D827}"/>
              </a:ext>
            </a:extLst>
          </p:cNvPr>
          <p:cNvGrpSpPr/>
          <p:nvPr/>
        </p:nvGrpSpPr>
        <p:grpSpPr>
          <a:xfrm>
            <a:off x="457200" y="1600200"/>
            <a:ext cx="8229599" cy="4525963"/>
            <a:chOff x="457200" y="1600200"/>
            <a:chExt cx="8229599" cy="4525963"/>
          </a:xfrm>
        </p:grpSpPr>
        <p:sp>
          <p:nvSpPr>
            <p:cNvPr id="4" name="Partial Circle 3">
              <a:extLst>
                <a:ext uri="{FF2B5EF4-FFF2-40B4-BE49-F238E27FC236}">
                  <a16:creationId xmlns:a16="http://schemas.microsoft.com/office/drawing/2014/main" id="{F389E6E4-E025-449E-A3C1-8FADE0316882}"/>
                </a:ext>
              </a:extLst>
            </p:cNvPr>
            <p:cNvSpPr/>
            <p:nvPr/>
          </p:nvSpPr>
          <p:spPr>
            <a:xfrm>
              <a:off x="457200" y="1600200"/>
              <a:ext cx="4525963" cy="4525963"/>
            </a:xfrm>
            <a:prstGeom prst="pie">
              <a:avLst>
                <a:gd name="adj1" fmla="val 5400000"/>
                <a:gd name="adj2" fmla="val 1620000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0D764F74-BA09-4F07-9FAB-B6281B38C7FB}"/>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7640" tIns="167640" rIns="167640" bIns="3335812" numCol="1" spcCol="1270" anchor="ctr" anchorCtr="0">
              <a:noAutofit/>
            </a:bodyPr>
            <a:lstStyle/>
            <a:p>
              <a:pPr marL="0" lvl="0" indent="0" algn="ctr" defTabSz="1955800">
                <a:lnSpc>
                  <a:spcPct val="90000"/>
                </a:lnSpc>
                <a:spcBef>
                  <a:spcPct val="0"/>
                </a:spcBef>
                <a:spcAft>
                  <a:spcPct val="35000"/>
                </a:spcAft>
                <a:buNone/>
              </a:pPr>
              <a:r>
                <a:rPr lang="en-US" sz="4400" kern="1200" dirty="0"/>
                <a:t>Planning and organizing</a:t>
              </a:r>
            </a:p>
          </p:txBody>
        </p:sp>
        <p:sp>
          <p:nvSpPr>
            <p:cNvPr id="7" name="Partial Circle 6">
              <a:extLst>
                <a:ext uri="{FF2B5EF4-FFF2-40B4-BE49-F238E27FC236}">
                  <a16:creationId xmlns:a16="http://schemas.microsoft.com/office/drawing/2014/main" id="{A4AD8DBF-57E8-44B7-B904-C57994C317C7}"/>
                </a:ext>
              </a:extLst>
            </p:cNvPr>
            <p:cNvSpPr/>
            <p:nvPr/>
          </p:nvSpPr>
          <p:spPr>
            <a:xfrm>
              <a:off x="1249244" y="2957991"/>
              <a:ext cx="2941873" cy="2941873"/>
            </a:xfrm>
            <a:prstGeom prst="pie">
              <a:avLst>
                <a:gd name="adj1" fmla="val 5400000"/>
                <a:gd name="adj2" fmla="val 1620000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7DFEC812-2809-40C3-9393-712514E10B34}"/>
                </a:ext>
              </a:extLst>
            </p:cNvPr>
            <p:cNvSpPr/>
            <p:nvPr/>
          </p:nvSpPr>
          <p:spPr>
            <a:xfrm>
              <a:off x="2720181" y="2957991"/>
              <a:ext cx="5966618" cy="2941873"/>
            </a:xfrm>
            <a:custGeom>
              <a:avLst/>
              <a:gdLst>
                <a:gd name="connsiteX0" fmla="*/ 0 w 5966618"/>
                <a:gd name="connsiteY0" fmla="*/ 0 h 2941873"/>
                <a:gd name="connsiteX1" fmla="*/ 5966618 w 5966618"/>
                <a:gd name="connsiteY1" fmla="*/ 0 h 2941873"/>
                <a:gd name="connsiteX2" fmla="*/ 5966618 w 5966618"/>
                <a:gd name="connsiteY2" fmla="*/ 2941873 h 2941873"/>
                <a:gd name="connsiteX3" fmla="*/ 0 w 5966618"/>
                <a:gd name="connsiteY3" fmla="*/ 2941873 h 2941873"/>
                <a:gd name="connsiteX4" fmla="*/ 0 w 5966618"/>
                <a:gd name="connsiteY4" fmla="*/ 0 h 2941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941873">
                  <a:moveTo>
                    <a:pt x="0" y="0"/>
                  </a:moveTo>
                  <a:lnTo>
                    <a:pt x="5966618" y="0"/>
                  </a:lnTo>
                  <a:lnTo>
                    <a:pt x="5966618" y="2941873"/>
                  </a:lnTo>
                  <a:lnTo>
                    <a:pt x="0" y="2941873"/>
                  </a:lnTo>
                  <a:lnTo>
                    <a:pt x="0" y="0"/>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7640" tIns="167640" rIns="167640" bIns="1751726" numCol="1" spcCol="1270" anchor="ctr" anchorCtr="0">
              <a:noAutofit/>
            </a:bodyPr>
            <a:lstStyle/>
            <a:p>
              <a:pPr marL="0" lvl="0" indent="0" algn="ctr" defTabSz="1955800">
                <a:lnSpc>
                  <a:spcPct val="90000"/>
                </a:lnSpc>
                <a:spcBef>
                  <a:spcPct val="0"/>
                </a:spcBef>
                <a:spcAft>
                  <a:spcPct val="35000"/>
                </a:spcAft>
                <a:buNone/>
              </a:pPr>
              <a:r>
                <a:rPr lang="en-US" sz="4400" kern="1200" dirty="0"/>
                <a:t>Managing resources</a:t>
              </a:r>
            </a:p>
          </p:txBody>
        </p:sp>
        <p:sp>
          <p:nvSpPr>
            <p:cNvPr id="9" name="Partial Circle 8">
              <a:extLst>
                <a:ext uri="{FF2B5EF4-FFF2-40B4-BE49-F238E27FC236}">
                  <a16:creationId xmlns:a16="http://schemas.microsoft.com/office/drawing/2014/main" id="{7994F8BB-C54A-43F6-A39E-29F73A327BF5}"/>
                </a:ext>
              </a:extLst>
            </p:cNvPr>
            <p:cNvSpPr/>
            <p:nvPr/>
          </p:nvSpPr>
          <p:spPr>
            <a:xfrm>
              <a:off x="2041287" y="4315779"/>
              <a:ext cx="1357787" cy="1357787"/>
            </a:xfrm>
            <a:prstGeom prst="pie">
              <a:avLst>
                <a:gd name="adj1" fmla="val 5400000"/>
                <a:gd name="adj2" fmla="val 1620000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E014331D-A2B1-4D77-A4A8-2D6506804F06}"/>
                </a:ext>
              </a:extLst>
            </p:cNvPr>
            <p:cNvSpPr/>
            <p:nvPr/>
          </p:nvSpPr>
          <p:spPr>
            <a:xfrm>
              <a:off x="2720181" y="4315779"/>
              <a:ext cx="5966618" cy="1357787"/>
            </a:xfrm>
            <a:custGeom>
              <a:avLst/>
              <a:gdLst>
                <a:gd name="connsiteX0" fmla="*/ 0 w 5966618"/>
                <a:gd name="connsiteY0" fmla="*/ 0 h 1357787"/>
                <a:gd name="connsiteX1" fmla="*/ 5966618 w 5966618"/>
                <a:gd name="connsiteY1" fmla="*/ 0 h 1357787"/>
                <a:gd name="connsiteX2" fmla="*/ 5966618 w 5966618"/>
                <a:gd name="connsiteY2" fmla="*/ 1357787 h 1357787"/>
                <a:gd name="connsiteX3" fmla="*/ 0 w 5966618"/>
                <a:gd name="connsiteY3" fmla="*/ 1357787 h 1357787"/>
                <a:gd name="connsiteX4" fmla="*/ 0 w 5966618"/>
                <a:gd name="connsiteY4" fmla="*/ 0 h 1357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1357787">
                  <a:moveTo>
                    <a:pt x="0" y="0"/>
                  </a:moveTo>
                  <a:lnTo>
                    <a:pt x="5966618" y="0"/>
                  </a:lnTo>
                  <a:lnTo>
                    <a:pt x="5966618" y="1357787"/>
                  </a:lnTo>
                  <a:lnTo>
                    <a:pt x="0" y="1357787"/>
                  </a:lnTo>
                  <a:lnTo>
                    <a:pt x="0" y="0"/>
                  </a:lnTo>
                  <a:close/>
                </a:path>
              </a:pathLst>
            </a:cu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kern="1200" dirty="0"/>
                <a:t>Within budget</a:t>
              </a:r>
            </a:p>
          </p:txBody>
        </p:sp>
      </p:grpSp>
    </p:spTree>
    <p:extLst>
      <p:ext uri="{BB962C8B-B14F-4D97-AF65-F5344CB8AC3E}">
        <p14:creationId xmlns:p14="http://schemas.microsoft.com/office/powerpoint/2010/main" val="622143487"/>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normAutofit lnSpcReduction="10000"/>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993299647"/>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6780614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CFC39B5A-205F-4A77-9221-24F1AE54E7FF}"/>
              </a:ext>
            </a:extLst>
          </p:cNvPr>
          <p:cNvSpPr>
            <a:spLocks noGrp="1"/>
          </p:cNvSpPr>
          <p:nvPr>
            <p:ph sz="quarter" idx="11"/>
          </p:nvPr>
        </p:nvSpPr>
        <p:spPr/>
        <p:txBody>
          <a:bodyPr>
            <a:normAutofit lnSpcReduction="10000"/>
          </a:bodyPr>
          <a:lstStyle/>
          <a:p>
            <a:endParaRPr lang="en-US"/>
          </a:p>
        </p:txBody>
      </p:sp>
      <p:sp>
        <p:nvSpPr>
          <p:cNvPr id="2" name="Title 1"/>
          <p:cNvSpPr>
            <a:spLocks noGrp="1"/>
          </p:cNvSpPr>
          <p:nvPr>
            <p:ph type="title"/>
          </p:nvPr>
        </p:nvSpPr>
        <p:spPr/>
        <p:txBody>
          <a:bodyPr>
            <a:noAutofit/>
          </a:bodyPr>
          <a:lstStyle/>
          <a:p>
            <a:r>
              <a:rPr lang="en-US" dirty="0"/>
              <a:t>What is Project Manager?</a:t>
            </a:r>
          </a:p>
        </p:txBody>
      </p:sp>
      <p:grpSp>
        <p:nvGrpSpPr>
          <p:cNvPr id="3" name="Group 2">
            <a:extLst>
              <a:ext uri="{FF2B5EF4-FFF2-40B4-BE49-F238E27FC236}">
                <a16:creationId xmlns:a16="http://schemas.microsoft.com/office/drawing/2014/main" id="{D6ADA3CA-2694-4039-B674-068664C57ACB}"/>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BDCF41EB-4D31-4274-8266-F64697A20AF4}"/>
                </a:ext>
              </a:extLst>
            </p:cNvPr>
            <p:cNvSpPr/>
            <p:nvPr/>
          </p:nvSpPr>
          <p:spPr>
            <a:xfrm>
              <a:off x="457200" y="2143461"/>
              <a:ext cx="8229600" cy="856800"/>
            </a:xfrm>
            <a:prstGeom prst="rect">
              <a:avLst/>
            </a:pr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49064547-1240-434F-B70D-3BC8881204D8}"/>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Responsible and accountable</a:t>
              </a:r>
            </a:p>
          </p:txBody>
        </p:sp>
        <p:sp>
          <p:nvSpPr>
            <p:cNvPr id="7" name="Rectangle 6">
              <a:extLst>
                <a:ext uri="{FF2B5EF4-FFF2-40B4-BE49-F238E27FC236}">
                  <a16:creationId xmlns:a16="http://schemas.microsoft.com/office/drawing/2014/main" id="{ED3F74C1-A595-475B-96A6-173A695AE31B}"/>
                </a:ext>
              </a:extLst>
            </p:cNvPr>
            <p:cNvSpPr/>
            <p:nvPr/>
          </p:nvSpPr>
          <p:spPr>
            <a:xfrm>
              <a:off x="457200" y="3685701"/>
              <a:ext cx="8229600" cy="856800"/>
            </a:xfrm>
            <a:prstGeom prst="rect">
              <a:avLst/>
            </a:pr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8" name="Freeform: Shape 7">
              <a:extLst>
                <a:ext uri="{FF2B5EF4-FFF2-40B4-BE49-F238E27FC236}">
                  <a16:creationId xmlns:a16="http://schemas.microsoft.com/office/drawing/2014/main" id="{1196D4BF-D3A8-49D3-987C-1EDB06D261B1}"/>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Setting objectives</a:t>
              </a:r>
            </a:p>
          </p:txBody>
        </p:sp>
        <p:sp>
          <p:nvSpPr>
            <p:cNvPr id="9" name="Rectangle 8">
              <a:extLst>
                <a:ext uri="{FF2B5EF4-FFF2-40B4-BE49-F238E27FC236}">
                  <a16:creationId xmlns:a16="http://schemas.microsoft.com/office/drawing/2014/main" id="{ED6E8E06-F5DB-4374-9048-ED16F59F0640}"/>
                </a:ext>
              </a:extLst>
            </p:cNvPr>
            <p:cNvSpPr/>
            <p:nvPr/>
          </p:nvSpPr>
          <p:spPr>
            <a:xfrm>
              <a:off x="457200" y="5227941"/>
              <a:ext cx="8229600" cy="856800"/>
            </a:xfrm>
            <a:prstGeom prst="rect">
              <a:avLst/>
            </a:pr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0" name="Freeform: Shape 9">
              <a:extLst>
                <a:ext uri="{FF2B5EF4-FFF2-40B4-BE49-F238E27FC236}">
                  <a16:creationId xmlns:a16="http://schemas.microsoft.com/office/drawing/2014/main" id="{84B4CE36-E718-4DAB-A51E-745571C0B290}"/>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Balance wants and needs</a:t>
              </a:r>
            </a:p>
          </p:txBody>
        </p:sp>
      </p:grpSp>
    </p:spTree>
    <p:extLst>
      <p:ext uri="{BB962C8B-B14F-4D97-AF65-F5344CB8AC3E}">
        <p14:creationId xmlns:p14="http://schemas.microsoft.com/office/powerpoint/2010/main" val="11121781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1200"/>
              </a:spcBef>
              <a:spcAft>
                <a:spcPts val="1000"/>
              </a:spcAft>
              <a:buFont typeface="+mj-lt"/>
              <a:buAutoNum type="arabicPeriod"/>
            </a:pPr>
            <a:r>
              <a:rPr lang="en-US" dirty="0">
                <a:ea typeface="Times New Roman"/>
                <a:cs typeface="Times New Roman"/>
              </a:rPr>
              <a:t>What is the definition of a project?</a:t>
            </a:r>
          </a:p>
          <a:p>
            <a:pPr marL="695325" lvl="0">
              <a:lnSpc>
                <a:spcPct val="115000"/>
              </a:lnSpc>
              <a:spcBef>
                <a:spcPts val="0"/>
              </a:spcBef>
              <a:buFont typeface="+mj-lt"/>
              <a:buAutoNum type="alphaLcParenR"/>
            </a:pPr>
            <a:r>
              <a:rPr lang="en-US" dirty="0">
                <a:solidFill>
                  <a:srgbClr val="000000"/>
                </a:solidFill>
                <a:ea typeface="Arial"/>
              </a:rPr>
              <a:t>A planned series of future events, items, or performances.</a:t>
            </a:r>
            <a:endParaRPr lang="en-US" dirty="0">
              <a:solidFill>
                <a:srgbClr val="000000"/>
              </a:solidFill>
              <a:latin typeface="Arial"/>
              <a:ea typeface="Arial"/>
            </a:endParaRPr>
          </a:p>
          <a:p>
            <a:pPr marL="695325" lvl="0">
              <a:lnSpc>
                <a:spcPct val="115000"/>
              </a:lnSpc>
              <a:spcBef>
                <a:spcPts val="0"/>
              </a:spcBef>
              <a:buFont typeface="+mj-lt"/>
              <a:buAutoNum type="alphaLcParenR"/>
            </a:pPr>
            <a:r>
              <a:rPr lang="en-US" dirty="0">
                <a:solidFill>
                  <a:srgbClr val="000000"/>
                </a:solidFill>
                <a:ea typeface="Arial"/>
              </a:rPr>
              <a:t>A meeting of people face to face, especially for consultation.</a:t>
            </a:r>
            <a:endParaRPr lang="en-US" dirty="0">
              <a:solidFill>
                <a:srgbClr val="000000"/>
              </a:solidFill>
              <a:latin typeface="Arial"/>
              <a:ea typeface="Arial"/>
            </a:endParaRPr>
          </a:p>
          <a:p>
            <a:pPr marL="695325" lvl="0">
              <a:lnSpc>
                <a:spcPct val="115000"/>
              </a:lnSpc>
              <a:spcBef>
                <a:spcPts val="0"/>
              </a:spcBef>
              <a:buFont typeface="+mj-lt"/>
              <a:buAutoNum type="alphaLcParenR"/>
            </a:pPr>
            <a:r>
              <a:rPr lang="en-US" dirty="0">
                <a:ea typeface="Arial"/>
              </a:rPr>
              <a:t>A limited endeavor that is undertaken to meet particular goals and objectives. </a:t>
            </a:r>
            <a:endParaRPr lang="en-US" dirty="0">
              <a:latin typeface="Arial"/>
              <a:ea typeface="Arial"/>
            </a:endParaRPr>
          </a:p>
          <a:p>
            <a:pPr marL="695325" lvl="0">
              <a:lnSpc>
                <a:spcPct val="115000"/>
              </a:lnSpc>
              <a:spcBef>
                <a:spcPts val="0"/>
              </a:spcBef>
              <a:buFont typeface="+mj-lt"/>
              <a:buAutoNum type="alphaLcParenR"/>
            </a:pPr>
            <a:r>
              <a:rPr lang="en-US" dirty="0">
                <a:ea typeface="Arial"/>
              </a:rPr>
              <a:t>An assembly of people, especially the members of a society or committee, for discussion or entertainment.</a:t>
            </a:r>
            <a:endParaRPr lang="en-US" dirty="0">
              <a:latin typeface="Arial"/>
              <a:ea typeface="Arial"/>
            </a:endParaRPr>
          </a:p>
          <a:p>
            <a:pPr marL="339725" lvl="0" indent="-339725">
              <a:lnSpc>
                <a:spcPct val="115000"/>
              </a:lnSpc>
              <a:spcBef>
                <a:spcPts val="1200"/>
              </a:spcBef>
              <a:spcAft>
                <a:spcPts val="1000"/>
              </a:spcAft>
              <a:buFont typeface="+mj-lt"/>
              <a:buAutoNum type="arabicPeriod" startAt="2"/>
            </a:pPr>
            <a:r>
              <a:rPr lang="en-US" dirty="0">
                <a:ea typeface="Times New Roman"/>
                <a:cs typeface="Times New Roman"/>
              </a:rPr>
              <a:t> What is an example of a characteristic of a successful project?</a:t>
            </a:r>
          </a:p>
          <a:p>
            <a:pPr marL="695325" lvl="0">
              <a:lnSpc>
                <a:spcPct val="115000"/>
              </a:lnSpc>
              <a:spcBef>
                <a:spcPts val="0"/>
              </a:spcBef>
              <a:buFont typeface="+mj-lt"/>
              <a:buAutoNum type="alphaLcParenR"/>
            </a:pPr>
            <a:r>
              <a:rPr lang="en-US" dirty="0">
                <a:highlight>
                  <a:srgbClr val="FFFFFF"/>
                </a:highlight>
                <a:ea typeface="Times New Roman"/>
                <a:cs typeface="Times New Roman"/>
              </a:rPr>
              <a:t>Defined ownership and responsibility</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Vague goals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 timeline that changes frequently</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Methodology that is “plan-as-you-go”</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6849737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3184583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3"/>
            </a:pPr>
            <a:r>
              <a:rPr lang="en-US" dirty="0">
                <a:ea typeface="Times New Roman"/>
                <a:cs typeface="Times New Roman"/>
              </a:rPr>
              <a:t> What is not an example of a characteristic of a successful project?</a:t>
            </a:r>
          </a:p>
          <a:p>
            <a:pPr marL="695325" lvl="0">
              <a:lnSpc>
                <a:spcPct val="115000"/>
              </a:lnSpc>
              <a:spcBef>
                <a:spcPts val="0"/>
              </a:spcBef>
              <a:buFont typeface="+mj-lt"/>
              <a:buAutoNum type="alphaLcParenR"/>
            </a:pPr>
            <a:r>
              <a:rPr lang="en-US" dirty="0">
                <a:highlight>
                  <a:srgbClr val="FFFFFF"/>
                </a:highlight>
                <a:ea typeface="Times New Roman"/>
                <a:cs typeface="Times New Roman"/>
              </a:rPr>
              <a:t>Ambiguous communication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Dedicated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Completion evaluated based on original plan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Supported by an organization’s management team</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4"/>
            </a:pPr>
            <a:r>
              <a:rPr lang="en-US" dirty="0">
                <a:ea typeface="Times New Roman"/>
                <a:cs typeface="Times New Roman"/>
              </a:rPr>
              <a:t> What can be defined as “the combined art and science of planning, organizing, and managing resources to get a particular project done on time, within budget, and with the results that the organization set out to achieve”?</a:t>
            </a:r>
          </a:p>
          <a:p>
            <a:pPr marL="695325" lvl="0">
              <a:lnSpc>
                <a:spcPct val="115000"/>
              </a:lnSpc>
              <a:spcBef>
                <a:spcPts val="0"/>
              </a:spcBef>
              <a:buFont typeface="+mj-lt"/>
              <a:buAutoNum type="alphaLcParenR"/>
              <a:tabLst>
                <a:tab pos="800100" algn="l"/>
              </a:tabLst>
            </a:pPr>
            <a:r>
              <a:rPr lang="en-US" dirty="0">
                <a:highlight>
                  <a:srgbClr val="FFFFFF"/>
                </a:highlight>
                <a:ea typeface="Times New Roman"/>
                <a:cs typeface="Times New Roman"/>
              </a:rPr>
              <a:t>Meeting planning</a:t>
            </a:r>
            <a:endParaRPr lang="en-US" dirty="0">
              <a:ea typeface="Times New Roman"/>
              <a:cs typeface="Times New Roman"/>
            </a:endParaRPr>
          </a:p>
          <a:p>
            <a:pPr marL="695325" lvl="0">
              <a:lnSpc>
                <a:spcPct val="115000"/>
              </a:lnSpc>
              <a:spcBef>
                <a:spcPts val="0"/>
              </a:spcBef>
              <a:buFont typeface="+mj-lt"/>
              <a:buAutoNum type="alphaLcParenR"/>
              <a:tabLst>
                <a:tab pos="800100" algn="l"/>
              </a:tabLst>
            </a:pPr>
            <a:r>
              <a:rPr lang="en-US" dirty="0">
                <a:highlight>
                  <a:srgbClr val="FFFFFF"/>
                </a:highlight>
                <a:ea typeface="Times New Roman"/>
                <a:cs typeface="Times New Roman"/>
              </a:rPr>
              <a:t>Project planning</a:t>
            </a:r>
            <a:endParaRPr lang="en-US" dirty="0">
              <a:ea typeface="Times New Roman"/>
              <a:cs typeface="Times New Roman"/>
            </a:endParaRPr>
          </a:p>
          <a:p>
            <a:pPr marL="695325" lvl="0">
              <a:lnSpc>
                <a:spcPct val="115000"/>
              </a:lnSpc>
              <a:spcBef>
                <a:spcPts val="0"/>
              </a:spcBef>
              <a:buFont typeface="+mj-lt"/>
              <a:buAutoNum type="alphaLcParenR"/>
              <a:tabLst>
                <a:tab pos="800100" algn="l"/>
              </a:tabLst>
            </a:pPr>
            <a:r>
              <a:rPr lang="en-US" dirty="0">
                <a:highlight>
                  <a:srgbClr val="FFFFFF"/>
                </a:highlight>
                <a:ea typeface="Times New Roman"/>
                <a:cs typeface="Times New Roman"/>
              </a:rPr>
              <a:t>Office management</a:t>
            </a:r>
            <a:endParaRPr lang="en-US" dirty="0">
              <a:ea typeface="Times New Roman"/>
              <a:cs typeface="Times New Roman"/>
            </a:endParaRPr>
          </a:p>
          <a:p>
            <a:pPr marL="695325" lvl="0">
              <a:lnSpc>
                <a:spcPct val="115000"/>
              </a:lnSpc>
              <a:spcBef>
                <a:spcPts val="0"/>
              </a:spcBef>
              <a:buFont typeface="+mj-lt"/>
              <a:buAutoNum type="alphaLcParenR"/>
              <a:tabLst>
                <a:tab pos="800100" algn="l"/>
              </a:tabLst>
            </a:pPr>
            <a:r>
              <a:rPr lang="en-US" dirty="0">
                <a:highlight>
                  <a:srgbClr val="FFFFFF"/>
                </a:highlight>
                <a:ea typeface="Times New Roman"/>
                <a:cs typeface="Times New Roman"/>
              </a:rPr>
              <a:t>Project management</a:t>
            </a:r>
            <a:endParaRPr lang="en-US" dirty="0">
              <a:ea typeface="Times New Roman"/>
              <a:cs typeface="Times New Roman"/>
            </a:endParaRPr>
          </a:p>
        </p:txBody>
      </p:sp>
    </p:spTree>
    <p:extLst>
      <p:ext uri="{BB962C8B-B14F-4D97-AF65-F5344CB8AC3E}">
        <p14:creationId xmlns:p14="http://schemas.microsoft.com/office/powerpoint/2010/main" val="11326633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marL="339725" lvl="0" indent="-339725">
              <a:lnSpc>
                <a:spcPct val="115000"/>
              </a:lnSpc>
              <a:spcBef>
                <a:spcPts val="1200"/>
              </a:spcBef>
              <a:spcAft>
                <a:spcPts val="1000"/>
              </a:spcAft>
              <a:buFont typeface="+mj-lt"/>
              <a:buAutoNum type="arabicPeriod" startAt="5"/>
            </a:pPr>
            <a:r>
              <a:rPr lang="en-US" dirty="0">
                <a:ea typeface="Times New Roman"/>
                <a:cs typeface="Times New Roman"/>
              </a:rPr>
              <a:t> Which of these statements is true of project management?</a:t>
            </a:r>
          </a:p>
          <a:p>
            <a:pPr marL="695325" lvl="0">
              <a:lnSpc>
                <a:spcPct val="115000"/>
              </a:lnSpc>
              <a:spcBef>
                <a:spcPts val="0"/>
              </a:spcBef>
              <a:buFont typeface="+mj-lt"/>
              <a:buAutoNum type="alphaLcParenR"/>
              <a:tabLst>
                <a:tab pos="742950" algn="l"/>
              </a:tabLst>
            </a:pPr>
            <a:r>
              <a:rPr lang="en-US" dirty="0">
                <a:highlight>
                  <a:srgbClr val="FFFFFF"/>
                </a:highlight>
                <a:ea typeface="Times New Roman"/>
                <a:cs typeface="Times New Roman"/>
              </a:rPr>
              <a:t>Project management involves </a:t>
            </a:r>
            <a:r>
              <a:rPr lang="en-US" dirty="0">
                <a:solidFill>
                  <a:srgbClr val="252525"/>
                </a:solidFill>
                <a:highlight>
                  <a:srgbClr val="FFFFFF"/>
                </a:highlight>
                <a:ea typeface="Times New Roman"/>
                <a:cs typeface="Times New Roman"/>
              </a:rPr>
              <a:t>repetitive, permanent, or semi-permanent functional activities to produce products or services.</a:t>
            </a:r>
            <a:endParaRPr lang="en-US" dirty="0">
              <a:ea typeface="Times New Roman"/>
              <a:cs typeface="Times New Roman"/>
            </a:endParaRPr>
          </a:p>
          <a:p>
            <a:pPr marL="695325" lvl="0">
              <a:lnSpc>
                <a:spcPct val="115000"/>
              </a:lnSpc>
              <a:spcBef>
                <a:spcPts val="0"/>
              </a:spcBef>
              <a:buFont typeface="+mj-lt"/>
              <a:buAutoNum type="alphaLcParenR"/>
              <a:tabLst>
                <a:tab pos="742950" algn="l"/>
              </a:tabLst>
            </a:pPr>
            <a:r>
              <a:rPr lang="en-US" dirty="0">
                <a:highlight>
                  <a:srgbClr val="FFFFFF"/>
                </a:highlight>
                <a:ea typeface="Times New Roman"/>
                <a:cs typeface="Times New Roman"/>
              </a:rPr>
              <a:t>Project management is just like meeting management, involving a chairperson, minute taker, and attendee participation.</a:t>
            </a:r>
            <a:endParaRPr lang="en-US" dirty="0">
              <a:ea typeface="Times New Roman"/>
              <a:cs typeface="Times New Roman"/>
            </a:endParaRPr>
          </a:p>
          <a:p>
            <a:pPr marL="695325" lvl="0">
              <a:lnSpc>
                <a:spcPct val="115000"/>
              </a:lnSpc>
              <a:spcBef>
                <a:spcPts val="0"/>
              </a:spcBef>
              <a:buFont typeface="+mj-lt"/>
              <a:buAutoNum type="alphaLcParenR"/>
              <a:tabLst>
                <a:tab pos="742950" algn="l"/>
              </a:tabLst>
            </a:pPr>
            <a:r>
              <a:rPr lang="en-US" dirty="0">
                <a:highlight>
                  <a:srgbClr val="FFFFFF"/>
                </a:highlight>
                <a:ea typeface="Calibri"/>
                <a:cs typeface="Calibri"/>
              </a:rPr>
              <a:t>There are many types of project management designed for different scenarios and different industries. </a:t>
            </a:r>
            <a:endParaRPr lang="en-US" dirty="0">
              <a:ea typeface="Times New Roman"/>
              <a:cs typeface="Times New Roman"/>
            </a:endParaRPr>
          </a:p>
          <a:p>
            <a:pPr marL="695325" lvl="0">
              <a:lnSpc>
                <a:spcPct val="115000"/>
              </a:lnSpc>
              <a:spcBef>
                <a:spcPts val="0"/>
              </a:spcBef>
              <a:buFont typeface="+mj-lt"/>
              <a:buAutoNum type="alphaLcParenR"/>
              <a:tabLst>
                <a:tab pos="742950" algn="l"/>
              </a:tabLst>
            </a:pPr>
            <a:r>
              <a:rPr lang="en-US" dirty="0">
                <a:highlight>
                  <a:srgbClr val="FFFFFF"/>
                </a:highlight>
                <a:ea typeface="Times New Roman"/>
                <a:cs typeface="Times New Roman"/>
              </a:rPr>
              <a:t>There is only one trusted method for project management, and that method is the traditional method.</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6"/>
            </a:pPr>
            <a:r>
              <a:rPr lang="en-US" dirty="0">
                <a:ea typeface="Times New Roman"/>
                <a:cs typeface="Times New Roman"/>
              </a:rPr>
              <a:t> What is the definition of a project manager?</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profession involving office supervisory positions.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The person responsible and accountable for accomplishing the stated project objectives. </a:t>
            </a:r>
            <a:endParaRPr lang="en-US" dirty="0">
              <a:ea typeface="Times New Roman"/>
              <a:cs typeface="Times New Roman"/>
            </a:endParaRPr>
          </a:p>
          <a:p>
            <a:pPr marL="695325">
              <a:lnSpc>
                <a:spcPct val="115000"/>
              </a:lnSpc>
              <a:spcBef>
                <a:spcPts val="0"/>
              </a:spcBef>
              <a:buFont typeface="+mj-lt"/>
              <a:buAutoNum type="alphaLcParenR"/>
            </a:pPr>
            <a:r>
              <a:rPr lang="en-US" sz="3300" dirty="0">
                <a:highlight>
                  <a:srgbClr val="FFFFFF"/>
                </a:highlight>
                <a:ea typeface="Times New Roman"/>
                <a:cs typeface="Times New Roman"/>
              </a:rPr>
              <a:t>The person ultimately responsible for the day-to-day operations or an organization.</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a:t>
            </a:r>
            <a:r>
              <a:rPr lang="en-US" dirty="0">
                <a:solidFill>
                  <a:srgbClr val="545454"/>
                </a:solidFill>
                <a:highlight>
                  <a:srgbClr val="FFFFFF"/>
                </a:highlight>
                <a:ea typeface="Times New Roman"/>
                <a:cs typeface="Times New Roman"/>
              </a:rPr>
              <a:t>person who presides over a meeting, committee, or board.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2672626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eriod" startAt="7"/>
            </a:pPr>
            <a:r>
              <a:rPr lang="en-US" dirty="0">
                <a:ea typeface="Times New Roman"/>
                <a:cs typeface="Times New Roman"/>
              </a:rPr>
              <a:t> What is not an example of a key project management responsibility?</a:t>
            </a:r>
          </a:p>
          <a:p>
            <a:pPr marL="695325" lvl="0">
              <a:lnSpc>
                <a:spcPct val="115000"/>
              </a:lnSpc>
              <a:spcBef>
                <a:spcPts val="0"/>
              </a:spcBef>
              <a:buFont typeface="+mj-lt"/>
              <a:buAutoNum type="alphaLcParenR"/>
            </a:pPr>
            <a:r>
              <a:rPr lang="en-US" dirty="0">
                <a:highlight>
                  <a:srgbClr val="FFFFFF"/>
                </a:highlight>
                <a:ea typeface="Times New Roman"/>
                <a:cs typeface="Times New Roman"/>
              </a:rPr>
              <a:t>Organizing the office before the project begins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Deconstructing the project requirements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a:t>
            </a:r>
            <a:r>
              <a:rPr lang="en-US" dirty="0">
                <a:highlight>
                  <a:srgbClr val="FFFFFF"/>
                </a:highlight>
                <a:ea typeface="Calibri"/>
                <a:cs typeface="Calibri"/>
              </a:rPr>
              <a:t>anaging the triple constraint for projects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All of the above</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8"/>
            </a:pPr>
            <a:r>
              <a:rPr lang="en-US" dirty="0">
                <a:ea typeface="Times New Roman"/>
                <a:cs typeface="Times New Roman"/>
              </a:rPr>
              <a:t> What job is the project manager often required to do?</a:t>
            </a:r>
          </a:p>
          <a:p>
            <a:pPr marL="695325" lvl="0">
              <a:lnSpc>
                <a:spcPct val="115000"/>
              </a:lnSpc>
              <a:spcBef>
                <a:spcPts val="0"/>
              </a:spcBef>
              <a:buFont typeface="+mj-lt"/>
              <a:buAutoNum type="alphaLcParenR"/>
            </a:pPr>
            <a:r>
              <a:rPr lang="en-US" dirty="0">
                <a:highlight>
                  <a:srgbClr val="FFFFFF"/>
                </a:highlight>
                <a:ea typeface="Times New Roman"/>
                <a:cs typeface="Times New Roman"/>
              </a:rPr>
              <a:t>B</a:t>
            </a:r>
            <a:r>
              <a:rPr lang="en-US" dirty="0">
                <a:highlight>
                  <a:srgbClr val="FFFFFF"/>
                </a:highlight>
                <a:ea typeface="Calibri"/>
                <a:cs typeface="Calibri"/>
              </a:rPr>
              <a:t>alancing what the customer wants, and needs with what the team can provide in a particular time frame and with a particular budget.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Focusing on consistent and permanent projects that the company needs on a rolling basis.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Giving a brief explanation of the purpose of the meeting and an idea of what you are looking for in terms of topics.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Maintains focus while writing down information during the project’s many meetings.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8579092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234950" lvl="0" indent="-234950">
              <a:lnSpc>
                <a:spcPct val="115000"/>
              </a:lnSpc>
              <a:spcBef>
                <a:spcPts val="1200"/>
              </a:spcBef>
              <a:spcAft>
                <a:spcPts val="1000"/>
              </a:spcAft>
              <a:buFont typeface="+mj-lt"/>
              <a:buAutoNum type="arabicPeriod" startAt="9"/>
            </a:pPr>
            <a:r>
              <a:rPr lang="en-US" dirty="0">
                <a:ea typeface="Times New Roman"/>
                <a:cs typeface="Times New Roman"/>
              </a:rPr>
              <a:t> Which of these is not a key skill of a project manager?</a:t>
            </a:r>
          </a:p>
          <a:p>
            <a:pPr marL="695325" lvl="0">
              <a:lnSpc>
                <a:spcPct val="115000"/>
              </a:lnSpc>
              <a:spcBef>
                <a:spcPts val="0"/>
              </a:spcBef>
              <a:buFont typeface="+mj-lt"/>
              <a:buAutoNum type="alphaLcParenR"/>
            </a:pPr>
            <a:r>
              <a:rPr lang="en-US" dirty="0">
                <a:highlight>
                  <a:srgbClr val="FFFFFF"/>
                </a:highlight>
                <a:ea typeface="Times New Roman"/>
                <a:cs typeface="Times New Roman"/>
              </a:rPr>
              <a:t>Excellent at taking orders from the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Negotiation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Leadership</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Stress and anger management</a:t>
            </a:r>
            <a:endParaRPr lang="en-US" dirty="0">
              <a:ea typeface="Times New Roman"/>
              <a:cs typeface="Times New Roman"/>
            </a:endParaRPr>
          </a:p>
          <a:p>
            <a:pPr marL="234950" lvl="0" indent="-234950">
              <a:lnSpc>
                <a:spcPct val="115000"/>
              </a:lnSpc>
              <a:spcBef>
                <a:spcPts val="1200"/>
              </a:spcBef>
              <a:spcAft>
                <a:spcPts val="1000"/>
              </a:spcAft>
              <a:buFont typeface="+mj-lt"/>
              <a:buAutoNum type="arabicPeriod" startAt="10"/>
            </a:pPr>
            <a:r>
              <a:rPr lang="en-US" dirty="0">
                <a:ea typeface="Times New Roman"/>
                <a:cs typeface="Times New Roman"/>
              </a:rPr>
              <a:t> Which of these statement is true of project management?</a:t>
            </a:r>
          </a:p>
          <a:p>
            <a:pPr marL="695325" lvl="0">
              <a:lnSpc>
                <a:spcPct val="115000"/>
              </a:lnSpc>
              <a:spcBef>
                <a:spcPts val="0"/>
              </a:spcBef>
              <a:buFont typeface="+mj-lt"/>
              <a:buAutoNum type="alphaLcParenR"/>
            </a:pPr>
            <a:r>
              <a:rPr lang="en-US" dirty="0">
                <a:highlight>
                  <a:srgbClr val="FFFFFF"/>
                </a:highlight>
                <a:ea typeface="Calibri"/>
                <a:cs typeface="Calibri"/>
              </a:rPr>
              <a:t>A successful project manager has a basic skill set and is focused on application of these skills, not on learning new ones.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A project manager is the person who delegates responsibility for accomplishing the stated project objectives.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There is only one type of project management, designed for specific scenarios and specific industries.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One can </a:t>
            </a:r>
            <a:r>
              <a:rPr lang="en-US" dirty="0">
                <a:highlight>
                  <a:srgbClr val="FFFFFF"/>
                </a:highlight>
                <a:ea typeface="Calibri"/>
                <a:cs typeface="Calibri"/>
              </a:rPr>
              <a:t>find uses for most of the project management tools that are discussed in day-to-day life, both personal and professional.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8656227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1200"/>
              </a:spcBef>
              <a:spcAft>
                <a:spcPts val="1000"/>
              </a:spcAft>
              <a:buFont typeface="+mj-lt"/>
              <a:buAutoNum type="arabicPeriod"/>
            </a:pPr>
            <a:r>
              <a:rPr lang="en-US" dirty="0">
                <a:ea typeface="Times New Roman"/>
                <a:cs typeface="Times New Roman"/>
              </a:rPr>
              <a:t>What is the definition of a project?</a:t>
            </a:r>
          </a:p>
          <a:p>
            <a:pPr marL="695325" lvl="0">
              <a:lnSpc>
                <a:spcPct val="115000"/>
              </a:lnSpc>
              <a:spcBef>
                <a:spcPts val="0"/>
              </a:spcBef>
              <a:buFont typeface="+mj-lt"/>
              <a:buAutoNum type="alphaLcParenR"/>
            </a:pPr>
            <a:r>
              <a:rPr lang="en-US" dirty="0">
                <a:solidFill>
                  <a:srgbClr val="000000"/>
                </a:solidFill>
                <a:ea typeface="Arial"/>
              </a:rPr>
              <a:t>A planned series of future events, items, or performances.</a:t>
            </a:r>
            <a:endParaRPr lang="en-US" dirty="0">
              <a:solidFill>
                <a:srgbClr val="000000"/>
              </a:solidFill>
              <a:latin typeface="Arial"/>
              <a:ea typeface="Arial"/>
            </a:endParaRPr>
          </a:p>
          <a:p>
            <a:pPr marL="695325" lvl="0">
              <a:lnSpc>
                <a:spcPct val="115000"/>
              </a:lnSpc>
              <a:spcBef>
                <a:spcPts val="0"/>
              </a:spcBef>
              <a:buFont typeface="+mj-lt"/>
              <a:buAutoNum type="alphaLcParenR"/>
            </a:pPr>
            <a:r>
              <a:rPr lang="en-US" dirty="0">
                <a:solidFill>
                  <a:srgbClr val="000000"/>
                </a:solidFill>
                <a:ea typeface="Arial"/>
              </a:rPr>
              <a:t>A meeting of people face to face, especially for consultation.</a:t>
            </a:r>
            <a:endParaRPr lang="en-US" dirty="0">
              <a:solidFill>
                <a:srgbClr val="000000"/>
              </a:solidFill>
              <a:latin typeface="Arial"/>
              <a:ea typeface="Arial"/>
            </a:endParaRPr>
          </a:p>
          <a:p>
            <a:pPr marL="695325" lvl="0">
              <a:lnSpc>
                <a:spcPct val="115000"/>
              </a:lnSpc>
              <a:spcBef>
                <a:spcPts val="0"/>
              </a:spcBef>
              <a:buFont typeface="+mj-lt"/>
              <a:buAutoNum type="alphaLcParenR"/>
            </a:pPr>
            <a:r>
              <a:rPr lang="en-US" dirty="0">
                <a:solidFill>
                  <a:srgbClr val="FF0000"/>
                </a:solidFill>
                <a:ea typeface="Arial"/>
              </a:rPr>
              <a:t>A limited endeavor that is undertaken to meet particular goals and objectives. </a:t>
            </a:r>
            <a:endParaRPr lang="en-US" dirty="0">
              <a:solidFill>
                <a:srgbClr val="000000"/>
              </a:solidFill>
              <a:latin typeface="Arial"/>
              <a:ea typeface="Arial"/>
            </a:endParaRPr>
          </a:p>
          <a:p>
            <a:pPr marL="695325" lvl="0">
              <a:lnSpc>
                <a:spcPct val="115000"/>
              </a:lnSpc>
              <a:spcBef>
                <a:spcPts val="0"/>
              </a:spcBef>
              <a:buFont typeface="+mj-lt"/>
              <a:buAutoNum type="alphaLcParenR"/>
            </a:pPr>
            <a:r>
              <a:rPr lang="en-US" dirty="0">
                <a:solidFill>
                  <a:srgbClr val="000000"/>
                </a:solidFill>
                <a:ea typeface="Arial"/>
              </a:rPr>
              <a:t>An assembly of people, especially the members of a society or committee, for discussion or entertainment.</a:t>
            </a:r>
            <a:endParaRPr lang="en-US" dirty="0">
              <a:solidFill>
                <a:srgbClr val="000000"/>
              </a:solidFill>
              <a:latin typeface="Arial"/>
              <a:ea typeface="Arial"/>
            </a:endParaRPr>
          </a:p>
          <a:p>
            <a:pPr marL="339725" lvl="0" indent="-339725">
              <a:lnSpc>
                <a:spcPct val="115000"/>
              </a:lnSpc>
              <a:spcBef>
                <a:spcPts val="1200"/>
              </a:spcBef>
              <a:spcAft>
                <a:spcPts val="1000"/>
              </a:spcAft>
              <a:buFont typeface="+mj-lt"/>
              <a:buAutoNum type="arabicPeriod" startAt="2"/>
            </a:pPr>
            <a:r>
              <a:rPr lang="en-US" dirty="0">
                <a:ea typeface="Times New Roman"/>
                <a:cs typeface="Times New Roman"/>
              </a:rPr>
              <a:t> What is an example of a characteristic of a successful project?</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Defined ownership and responsibility</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Vague goals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 timeline that changes frequently</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Methodology that is “plan-as-you-go”</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3184303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3"/>
            </a:pPr>
            <a:r>
              <a:rPr lang="en-US" dirty="0">
                <a:ea typeface="Times New Roman"/>
                <a:cs typeface="Times New Roman"/>
              </a:rPr>
              <a:t> What is not an example of a characteristic of a successful project?</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Ambiguous communication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Dedicated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Completion evaluated based on original plan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Supported by an organization’s management team</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4"/>
            </a:pPr>
            <a:r>
              <a:rPr lang="en-US" dirty="0">
                <a:ea typeface="Times New Roman"/>
                <a:cs typeface="Times New Roman"/>
              </a:rPr>
              <a:t> What can be defined as “the combined art and science of planning, organizing, and managing resources to get a particular project done on time, within budget, and with the results that the organization set out to achieve”?</a:t>
            </a:r>
          </a:p>
          <a:p>
            <a:pPr marL="695325" lvl="0">
              <a:lnSpc>
                <a:spcPct val="115000"/>
              </a:lnSpc>
              <a:spcBef>
                <a:spcPts val="0"/>
              </a:spcBef>
              <a:buFont typeface="+mj-lt"/>
              <a:buAutoNum type="alphaLcParenR"/>
              <a:tabLst>
                <a:tab pos="800100" algn="l"/>
              </a:tabLst>
            </a:pPr>
            <a:r>
              <a:rPr lang="en-US" dirty="0">
                <a:highlight>
                  <a:srgbClr val="FFFFFF"/>
                </a:highlight>
                <a:ea typeface="Times New Roman"/>
                <a:cs typeface="Times New Roman"/>
              </a:rPr>
              <a:t>Meeting planning</a:t>
            </a:r>
            <a:endParaRPr lang="en-US" dirty="0">
              <a:ea typeface="Times New Roman"/>
              <a:cs typeface="Times New Roman"/>
            </a:endParaRPr>
          </a:p>
          <a:p>
            <a:pPr marL="695325" lvl="0">
              <a:lnSpc>
                <a:spcPct val="115000"/>
              </a:lnSpc>
              <a:spcBef>
                <a:spcPts val="0"/>
              </a:spcBef>
              <a:buFont typeface="+mj-lt"/>
              <a:buAutoNum type="alphaLcParenR"/>
              <a:tabLst>
                <a:tab pos="800100" algn="l"/>
              </a:tabLst>
            </a:pPr>
            <a:r>
              <a:rPr lang="en-US" dirty="0">
                <a:highlight>
                  <a:srgbClr val="FFFFFF"/>
                </a:highlight>
                <a:ea typeface="Times New Roman"/>
                <a:cs typeface="Times New Roman"/>
              </a:rPr>
              <a:t>Project planning</a:t>
            </a:r>
            <a:endParaRPr lang="en-US" dirty="0">
              <a:ea typeface="Times New Roman"/>
              <a:cs typeface="Times New Roman"/>
            </a:endParaRPr>
          </a:p>
          <a:p>
            <a:pPr marL="695325" lvl="0">
              <a:lnSpc>
                <a:spcPct val="115000"/>
              </a:lnSpc>
              <a:spcBef>
                <a:spcPts val="0"/>
              </a:spcBef>
              <a:buFont typeface="+mj-lt"/>
              <a:buAutoNum type="alphaLcParenR"/>
              <a:tabLst>
                <a:tab pos="800100" algn="l"/>
              </a:tabLst>
            </a:pPr>
            <a:r>
              <a:rPr lang="en-US" dirty="0">
                <a:highlight>
                  <a:srgbClr val="FFFFFF"/>
                </a:highlight>
                <a:ea typeface="Times New Roman"/>
                <a:cs typeface="Times New Roman"/>
              </a:rPr>
              <a:t>Office management</a:t>
            </a:r>
            <a:endParaRPr lang="en-US" dirty="0">
              <a:ea typeface="Times New Roman"/>
              <a:cs typeface="Times New Roman"/>
            </a:endParaRPr>
          </a:p>
          <a:p>
            <a:pPr marL="695325" lvl="0">
              <a:lnSpc>
                <a:spcPct val="115000"/>
              </a:lnSpc>
              <a:spcBef>
                <a:spcPts val="0"/>
              </a:spcBef>
              <a:buFont typeface="+mj-lt"/>
              <a:buAutoNum type="alphaLcParenR"/>
              <a:tabLst>
                <a:tab pos="800100" algn="l"/>
              </a:tabLst>
            </a:pPr>
            <a:r>
              <a:rPr lang="en-US" dirty="0">
                <a:solidFill>
                  <a:srgbClr val="FF0000"/>
                </a:solidFill>
                <a:highlight>
                  <a:srgbClr val="FFFFFF"/>
                </a:highlight>
                <a:ea typeface="Times New Roman"/>
                <a:cs typeface="Times New Roman"/>
              </a:rPr>
              <a:t>Project management</a:t>
            </a:r>
            <a:endParaRPr lang="en-US" dirty="0">
              <a:ea typeface="Times New Roman"/>
              <a:cs typeface="Times New Roman"/>
            </a:endParaRPr>
          </a:p>
        </p:txBody>
      </p:sp>
    </p:spTree>
    <p:extLst>
      <p:ext uri="{BB962C8B-B14F-4D97-AF65-F5344CB8AC3E}">
        <p14:creationId xmlns:p14="http://schemas.microsoft.com/office/powerpoint/2010/main" val="4857405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marL="339725" lvl="0" indent="-339725">
              <a:lnSpc>
                <a:spcPct val="115000"/>
              </a:lnSpc>
              <a:spcBef>
                <a:spcPts val="1200"/>
              </a:spcBef>
              <a:spcAft>
                <a:spcPts val="1000"/>
              </a:spcAft>
              <a:buFont typeface="+mj-lt"/>
              <a:buAutoNum type="arabicPeriod" startAt="5"/>
            </a:pPr>
            <a:r>
              <a:rPr lang="en-US" dirty="0">
                <a:ea typeface="Times New Roman"/>
                <a:cs typeface="Times New Roman"/>
              </a:rPr>
              <a:t> Which of these statements is true of project management?</a:t>
            </a:r>
          </a:p>
          <a:p>
            <a:pPr marL="695325" lvl="0">
              <a:lnSpc>
                <a:spcPct val="115000"/>
              </a:lnSpc>
              <a:spcBef>
                <a:spcPts val="0"/>
              </a:spcBef>
              <a:buFont typeface="+mj-lt"/>
              <a:buAutoNum type="alphaLcParenR"/>
              <a:tabLst>
                <a:tab pos="742950" algn="l"/>
              </a:tabLst>
            </a:pPr>
            <a:r>
              <a:rPr lang="en-US" dirty="0">
                <a:highlight>
                  <a:srgbClr val="FFFFFF"/>
                </a:highlight>
                <a:ea typeface="Times New Roman"/>
                <a:cs typeface="Times New Roman"/>
              </a:rPr>
              <a:t>Project management involves </a:t>
            </a:r>
            <a:r>
              <a:rPr lang="en-US" dirty="0">
                <a:solidFill>
                  <a:srgbClr val="252525"/>
                </a:solidFill>
                <a:highlight>
                  <a:srgbClr val="FFFFFF"/>
                </a:highlight>
                <a:ea typeface="Times New Roman"/>
                <a:cs typeface="Times New Roman"/>
              </a:rPr>
              <a:t>repetitive, permanent, or semi-permanent functional activities to produce products or services.</a:t>
            </a:r>
            <a:endParaRPr lang="en-US" dirty="0">
              <a:ea typeface="Times New Roman"/>
              <a:cs typeface="Times New Roman"/>
            </a:endParaRPr>
          </a:p>
          <a:p>
            <a:pPr marL="695325" lvl="0">
              <a:lnSpc>
                <a:spcPct val="115000"/>
              </a:lnSpc>
              <a:spcBef>
                <a:spcPts val="0"/>
              </a:spcBef>
              <a:buFont typeface="+mj-lt"/>
              <a:buAutoNum type="alphaLcParenR"/>
              <a:tabLst>
                <a:tab pos="742950" algn="l"/>
              </a:tabLst>
            </a:pPr>
            <a:r>
              <a:rPr lang="en-US" dirty="0">
                <a:highlight>
                  <a:srgbClr val="FFFFFF"/>
                </a:highlight>
                <a:ea typeface="Times New Roman"/>
                <a:cs typeface="Times New Roman"/>
              </a:rPr>
              <a:t>Project management is just like meeting management, involving a chairperson, minute taker, and attendee participation.</a:t>
            </a:r>
            <a:endParaRPr lang="en-US" dirty="0">
              <a:ea typeface="Times New Roman"/>
              <a:cs typeface="Times New Roman"/>
            </a:endParaRPr>
          </a:p>
          <a:p>
            <a:pPr marL="695325" lvl="0">
              <a:lnSpc>
                <a:spcPct val="115000"/>
              </a:lnSpc>
              <a:spcBef>
                <a:spcPts val="0"/>
              </a:spcBef>
              <a:buFont typeface="+mj-lt"/>
              <a:buAutoNum type="alphaLcParenR"/>
              <a:tabLst>
                <a:tab pos="742950" algn="l"/>
              </a:tabLst>
            </a:pPr>
            <a:r>
              <a:rPr lang="en-US" dirty="0">
                <a:solidFill>
                  <a:srgbClr val="FF0000"/>
                </a:solidFill>
                <a:highlight>
                  <a:srgbClr val="FFFFFF"/>
                </a:highlight>
                <a:ea typeface="Calibri"/>
                <a:cs typeface="Calibri"/>
              </a:rPr>
              <a:t>There are many types of project management designed for different scenarios and different industries. </a:t>
            </a:r>
            <a:endParaRPr lang="en-US" dirty="0">
              <a:ea typeface="Times New Roman"/>
              <a:cs typeface="Times New Roman"/>
            </a:endParaRPr>
          </a:p>
          <a:p>
            <a:pPr marL="695325" lvl="0">
              <a:lnSpc>
                <a:spcPct val="115000"/>
              </a:lnSpc>
              <a:spcBef>
                <a:spcPts val="0"/>
              </a:spcBef>
              <a:buFont typeface="+mj-lt"/>
              <a:buAutoNum type="alphaLcParenR"/>
              <a:tabLst>
                <a:tab pos="742950" algn="l"/>
              </a:tabLst>
            </a:pPr>
            <a:r>
              <a:rPr lang="en-US" dirty="0">
                <a:highlight>
                  <a:srgbClr val="FFFFFF"/>
                </a:highlight>
                <a:ea typeface="Times New Roman"/>
                <a:cs typeface="Times New Roman"/>
              </a:rPr>
              <a:t>There is only one trusted method for project management, and that method is the traditional method.</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6"/>
            </a:pPr>
            <a:r>
              <a:rPr lang="en-US" dirty="0">
                <a:ea typeface="Times New Roman"/>
                <a:cs typeface="Times New Roman"/>
              </a:rPr>
              <a:t> What is the definition of a project manager?</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a:t>
            </a:r>
            <a:r>
              <a:rPr lang="en-US" dirty="0">
                <a:solidFill>
                  <a:srgbClr val="545454"/>
                </a:solidFill>
                <a:highlight>
                  <a:srgbClr val="FFFFFF"/>
                </a:highlight>
                <a:ea typeface="Times New Roman"/>
                <a:cs typeface="Times New Roman"/>
              </a:rPr>
              <a:t>profession involving office supervisory positions.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Calibri"/>
                <a:cs typeface="Calibri"/>
              </a:rPr>
              <a:t>The person responsible and accountable for accomplishing the stated project objectives. </a:t>
            </a:r>
            <a:endParaRPr lang="en-US" dirty="0">
              <a:ea typeface="Times New Roman"/>
              <a:cs typeface="Times New Roman"/>
            </a:endParaRPr>
          </a:p>
          <a:p>
            <a:pPr marL="695325">
              <a:lnSpc>
                <a:spcPct val="115000"/>
              </a:lnSpc>
              <a:spcBef>
                <a:spcPts val="0"/>
              </a:spcBef>
              <a:buFont typeface="+mj-lt"/>
              <a:buAutoNum type="alphaLcParenR"/>
            </a:pPr>
            <a:r>
              <a:rPr lang="en-US" sz="3300" dirty="0">
                <a:highlight>
                  <a:srgbClr val="FFFFFF"/>
                </a:highlight>
                <a:ea typeface="Times New Roman"/>
                <a:cs typeface="Times New Roman"/>
              </a:rPr>
              <a:t>The person ultimately responsible for the day-to-day operations or an organization.</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a:t>
            </a:r>
            <a:r>
              <a:rPr lang="en-US" dirty="0">
                <a:solidFill>
                  <a:srgbClr val="545454"/>
                </a:solidFill>
                <a:highlight>
                  <a:srgbClr val="FFFFFF"/>
                </a:highlight>
                <a:ea typeface="Times New Roman"/>
                <a:cs typeface="Times New Roman"/>
              </a:rPr>
              <a:t>person who presides over a meeting, committee, or board.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3347324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eriod" startAt="7"/>
            </a:pPr>
            <a:r>
              <a:rPr lang="en-US" dirty="0">
                <a:ea typeface="Times New Roman"/>
                <a:cs typeface="Times New Roman"/>
              </a:rPr>
              <a:t> What is not an example of a key project management responsibility?</a:t>
            </a:r>
          </a:p>
          <a:p>
            <a:pPr marL="695325" lvl="0">
              <a:lnSpc>
                <a:spcPct val="115000"/>
              </a:lnSpc>
              <a:spcBef>
                <a:spcPts val="0"/>
              </a:spcBef>
              <a:buFont typeface="+mj-lt"/>
              <a:buAutoNum type="alphaLcParenR"/>
            </a:pPr>
            <a:r>
              <a:rPr lang="en-US" dirty="0">
                <a:highlight>
                  <a:srgbClr val="FFFFFF"/>
                </a:highlight>
                <a:ea typeface="Times New Roman"/>
                <a:cs typeface="Times New Roman"/>
              </a:rPr>
              <a:t>Organizing the office before the project begins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Deconstructing the project requirements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M</a:t>
            </a:r>
            <a:r>
              <a:rPr lang="en-US" dirty="0">
                <a:solidFill>
                  <a:srgbClr val="FF0000"/>
                </a:solidFill>
                <a:highlight>
                  <a:srgbClr val="FFFFFF"/>
                </a:highlight>
                <a:ea typeface="Calibri"/>
                <a:cs typeface="Calibri"/>
              </a:rPr>
              <a:t>anaging the triple constraint for projects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All of the above</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8"/>
            </a:pPr>
            <a:r>
              <a:rPr lang="en-US" dirty="0">
                <a:ea typeface="Times New Roman"/>
                <a:cs typeface="Times New Roman"/>
              </a:rPr>
              <a:t> What job is the project manager often required to do?</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B</a:t>
            </a:r>
            <a:r>
              <a:rPr lang="en-US" dirty="0">
                <a:solidFill>
                  <a:srgbClr val="FF0000"/>
                </a:solidFill>
                <a:highlight>
                  <a:srgbClr val="FFFFFF"/>
                </a:highlight>
                <a:ea typeface="Calibri"/>
                <a:cs typeface="Calibri"/>
              </a:rPr>
              <a:t>alancing what the customer wants, and needs with what the team can provide in a particular time frame and with a particular budget.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Focusing on consistent and permanent projects that the company needs on a rolling basis.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Giving a brief explanation of the purpose of the meeting and an idea of what you are looking for in terms of topics.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Maintains focus while writing down information during the project’s many meetings.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2661757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234950" lvl="0" indent="-234950">
              <a:lnSpc>
                <a:spcPct val="115000"/>
              </a:lnSpc>
              <a:spcBef>
                <a:spcPts val="1200"/>
              </a:spcBef>
              <a:spcAft>
                <a:spcPts val="1000"/>
              </a:spcAft>
              <a:buFont typeface="+mj-lt"/>
              <a:buAutoNum type="arabicPeriod" startAt="9"/>
            </a:pPr>
            <a:r>
              <a:rPr lang="en-US" dirty="0">
                <a:ea typeface="Times New Roman"/>
                <a:cs typeface="Times New Roman"/>
              </a:rPr>
              <a:t> Which of these is not a key skill of a project manager?</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Excellent at taking orders from the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Negotiation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Leadership</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Stress and anger management</a:t>
            </a:r>
            <a:endParaRPr lang="en-US" dirty="0">
              <a:ea typeface="Times New Roman"/>
              <a:cs typeface="Times New Roman"/>
            </a:endParaRPr>
          </a:p>
          <a:p>
            <a:pPr marL="234950" lvl="0" indent="-234950">
              <a:lnSpc>
                <a:spcPct val="115000"/>
              </a:lnSpc>
              <a:spcBef>
                <a:spcPts val="1200"/>
              </a:spcBef>
              <a:spcAft>
                <a:spcPts val="1000"/>
              </a:spcAft>
              <a:buFont typeface="+mj-lt"/>
              <a:buAutoNum type="arabicPeriod" startAt="10"/>
            </a:pPr>
            <a:r>
              <a:rPr lang="en-US" dirty="0">
                <a:ea typeface="Times New Roman"/>
                <a:cs typeface="Times New Roman"/>
              </a:rPr>
              <a:t> Which of these statement is true of project management?</a:t>
            </a:r>
          </a:p>
          <a:p>
            <a:pPr marL="695325" lvl="0">
              <a:lnSpc>
                <a:spcPct val="115000"/>
              </a:lnSpc>
              <a:spcBef>
                <a:spcPts val="0"/>
              </a:spcBef>
              <a:buFont typeface="+mj-lt"/>
              <a:buAutoNum type="alphaLcParenR"/>
            </a:pPr>
            <a:r>
              <a:rPr lang="en-US" dirty="0">
                <a:highlight>
                  <a:srgbClr val="FFFFFF"/>
                </a:highlight>
                <a:ea typeface="Calibri"/>
                <a:cs typeface="Calibri"/>
              </a:rPr>
              <a:t>A successful project manager has a basic skill set and is focused on application of these skills, not on learning new ones.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A project manager is the person who delegates responsibility for accomplishing the stated project objectives.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There is only one type of project management, designed for specific scenarios and specific industries.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One can </a:t>
            </a:r>
            <a:r>
              <a:rPr lang="en-US" dirty="0">
                <a:solidFill>
                  <a:srgbClr val="FF0000"/>
                </a:solidFill>
                <a:highlight>
                  <a:srgbClr val="FFFFFF"/>
                </a:highlight>
                <a:ea typeface="Calibri"/>
                <a:cs typeface="Calibri"/>
              </a:rPr>
              <a:t>find uses for most of the project management tools that are discussed in day-to-day life, both personal and professional.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2906007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dirty="0"/>
              <a:t>Module Three: </a:t>
            </a:r>
            <a:r>
              <a:rPr lang="en-US" dirty="0"/>
              <a:t>Key Concepts (II)</a:t>
            </a:r>
            <a:endParaRPr lang="en-CA" dirty="0"/>
          </a:p>
        </p:txBody>
      </p:sp>
      <p:sp>
        <p:nvSpPr>
          <p:cNvPr id="4" name="Text Placeholder 3"/>
          <p:cNvSpPr>
            <a:spLocks noGrp="1"/>
          </p:cNvSpPr>
          <p:nvPr>
            <p:ph type="body" sz="quarter" idx="10"/>
          </p:nvPr>
        </p:nvSpPr>
        <p:spPr/>
        <p:txBody>
          <a:bodyPr>
            <a:noAutofit/>
          </a:bodyPr>
          <a:lstStyle/>
          <a:p>
            <a:pPr>
              <a:lnSpc>
                <a:spcPct val="115000"/>
              </a:lnSpc>
              <a:spcBef>
                <a:spcPts val="0"/>
              </a:spcBef>
              <a:spcAft>
                <a:spcPts val="1000"/>
              </a:spcAft>
            </a:pPr>
            <a:r>
              <a:rPr lang="en-US" i="1" dirty="0">
                <a:latin typeface="Cambria"/>
                <a:ea typeface="Times New Roman"/>
                <a:cs typeface="Times New Roman"/>
              </a:rPr>
              <a:t>Life is a do-it-yourself project.</a:t>
            </a:r>
            <a:endParaRPr lang="en-US" i="1" dirty="0">
              <a:ea typeface="Times New Roman"/>
              <a:cs typeface="Times New Roman"/>
            </a:endParaRPr>
          </a:p>
          <a:p>
            <a:pPr algn="ctr">
              <a:lnSpc>
                <a:spcPct val="115000"/>
              </a:lnSpc>
              <a:spcBef>
                <a:spcPts val="0"/>
              </a:spcBef>
              <a:spcAft>
                <a:spcPts val="1000"/>
              </a:spcAft>
            </a:pPr>
            <a:r>
              <a:rPr lang="en-US" b="1" i="1" dirty="0">
                <a:latin typeface="Cambria"/>
                <a:ea typeface="Times New Roman"/>
                <a:cs typeface="Times New Roman"/>
              </a:rPr>
              <a:t>Napoleon Hill</a:t>
            </a:r>
            <a:endParaRPr lang="en-US" b="1" i="1" dirty="0">
              <a:ea typeface="Times New Roman"/>
              <a:cs typeface="Times New Roman"/>
            </a:endParaRPr>
          </a:p>
          <a:p>
            <a:endParaRPr lang="en-CA" i="1" dirty="0"/>
          </a:p>
        </p:txBody>
      </p:sp>
      <p:sp>
        <p:nvSpPr>
          <p:cNvPr id="3" name="Content Placeholder 2"/>
          <p:cNvSpPr>
            <a:spLocks noGrp="1"/>
          </p:cNvSpPr>
          <p:nvPr>
            <p:ph type="body" sz="quarter" idx="11"/>
          </p:nvPr>
        </p:nvSpPr>
        <p:spPr/>
        <p:txBody>
          <a:bodyPr>
            <a:normAutofit/>
          </a:bodyPr>
          <a:lstStyle/>
          <a:p>
            <a:pPr>
              <a:buNone/>
            </a:pPr>
            <a:r>
              <a:rPr lang="en-US" dirty="0"/>
              <a:t>This module will look at the Project </a:t>
            </a:r>
          </a:p>
          <a:p>
            <a:pPr>
              <a:buNone/>
            </a:pPr>
            <a:r>
              <a:rPr lang="en-US" dirty="0"/>
              <a:t>Management Institute, a global project </a:t>
            </a:r>
          </a:p>
          <a:p>
            <a:pPr>
              <a:buNone/>
            </a:pPr>
            <a:r>
              <a:rPr lang="en-US" dirty="0"/>
              <a:t>management group that publishes and </a:t>
            </a:r>
          </a:p>
          <a:p>
            <a:pPr>
              <a:buNone/>
            </a:pPr>
            <a:r>
              <a:rPr lang="en-US" dirty="0"/>
              <a:t>promotes project management </a:t>
            </a:r>
          </a:p>
          <a:p>
            <a:pPr>
              <a:buNone/>
            </a:pPr>
            <a:r>
              <a:rPr lang="en-US" dirty="0"/>
              <a:t>standards, and its core ideas.</a:t>
            </a:r>
          </a:p>
        </p:txBody>
      </p:sp>
    </p:spTree>
    <p:extLst>
      <p:ext uri="{BB962C8B-B14F-4D97-AF65-F5344CB8AC3E}">
        <p14:creationId xmlns:p14="http://schemas.microsoft.com/office/powerpoint/2010/main" val="5448937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184391838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534F8A81-9A2E-46EE-B4EE-C8E7F94B8890}"/>
              </a:ext>
            </a:extLst>
          </p:cNvPr>
          <p:cNvSpPr>
            <a:spLocks noGrp="1"/>
          </p:cNvSpPr>
          <p:nvPr>
            <p:ph sz="quarter" idx="11"/>
          </p:nvPr>
        </p:nvSpPr>
        <p:spPr/>
        <p:txBody>
          <a:bodyPr>
            <a:normAutofit lnSpcReduction="10000"/>
          </a:bodyPr>
          <a:lstStyle/>
          <a:p>
            <a:endParaRPr lang="en-US"/>
          </a:p>
        </p:txBody>
      </p:sp>
      <p:sp>
        <p:nvSpPr>
          <p:cNvPr id="2" name="Title 1"/>
          <p:cNvSpPr>
            <a:spLocks noGrp="1"/>
          </p:cNvSpPr>
          <p:nvPr>
            <p:ph type="title"/>
          </p:nvPr>
        </p:nvSpPr>
        <p:spPr/>
        <p:txBody>
          <a:bodyPr>
            <a:noAutofit/>
          </a:bodyPr>
          <a:lstStyle/>
          <a:p>
            <a:r>
              <a:rPr lang="en-US" dirty="0"/>
              <a:t>The Project Management Institute (PMI) </a:t>
            </a:r>
          </a:p>
        </p:txBody>
      </p:sp>
      <p:grpSp>
        <p:nvGrpSpPr>
          <p:cNvPr id="3" name="Group 2">
            <a:extLst>
              <a:ext uri="{FF2B5EF4-FFF2-40B4-BE49-F238E27FC236}">
                <a16:creationId xmlns:a16="http://schemas.microsoft.com/office/drawing/2014/main" id="{84FCC52F-6125-4539-9EFA-0B9B17D576BA}"/>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3800630C-CC09-4B65-B56C-28D29A64BA21}"/>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3">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B43D56E6-81A4-4DC4-8ACC-D806BA47E23D}"/>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18497" tIns="99060" rIns="99060" bIns="99060" numCol="1" spcCol="1270" anchor="ctr" anchorCtr="0">
              <a:noAutofit/>
            </a:bodyPr>
            <a:lstStyle/>
            <a:p>
              <a:pPr marL="0" lvl="0" indent="0" algn="l" defTabSz="1733550">
                <a:lnSpc>
                  <a:spcPct val="90000"/>
                </a:lnSpc>
                <a:spcBef>
                  <a:spcPct val="0"/>
                </a:spcBef>
                <a:spcAft>
                  <a:spcPct val="35000"/>
                </a:spcAft>
                <a:buNone/>
              </a:pPr>
              <a:r>
                <a:rPr lang="en-US" sz="3900" kern="1200" dirty="0"/>
                <a:t>PMBOK</a:t>
              </a:r>
            </a:p>
          </p:txBody>
        </p:sp>
        <p:sp>
          <p:nvSpPr>
            <p:cNvPr id="7" name="Oval 6">
              <a:extLst>
                <a:ext uri="{FF2B5EF4-FFF2-40B4-BE49-F238E27FC236}">
                  <a16:creationId xmlns:a16="http://schemas.microsoft.com/office/drawing/2014/main" id="{5A6146AF-B5C4-4F7E-AEC3-38DE18A5F225}"/>
                </a:ext>
              </a:extLst>
            </p:cNvPr>
            <p:cNvSpPr/>
            <p:nvPr/>
          </p:nvSpPr>
          <p:spPr>
            <a:xfrm>
              <a:off x="519658" y="1939647"/>
              <a:ext cx="1131490" cy="1131490"/>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8" name="Freeform: Shape 7">
              <a:extLst>
                <a:ext uri="{FF2B5EF4-FFF2-40B4-BE49-F238E27FC236}">
                  <a16:creationId xmlns:a16="http://schemas.microsoft.com/office/drawing/2014/main" id="{9F0E271E-3EE9-415A-84BA-30B4DD16C9A9}"/>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718497" tIns="99060" rIns="99060" bIns="99060" numCol="1" spcCol="1270" anchor="ctr" anchorCtr="0">
              <a:noAutofit/>
            </a:bodyPr>
            <a:lstStyle/>
            <a:p>
              <a:pPr marL="0" lvl="0" indent="0" algn="l" defTabSz="1733550">
                <a:lnSpc>
                  <a:spcPct val="90000"/>
                </a:lnSpc>
                <a:spcBef>
                  <a:spcPct val="0"/>
                </a:spcBef>
                <a:spcAft>
                  <a:spcPct val="35000"/>
                </a:spcAft>
                <a:buNone/>
              </a:pPr>
              <a:r>
                <a:rPr lang="en-US" sz="3900" kern="1200" dirty="0"/>
                <a:t>Project management standards</a:t>
              </a:r>
            </a:p>
          </p:txBody>
        </p:sp>
        <p:sp>
          <p:nvSpPr>
            <p:cNvPr id="9" name="Oval 8">
              <a:extLst>
                <a:ext uri="{FF2B5EF4-FFF2-40B4-BE49-F238E27FC236}">
                  <a16:creationId xmlns:a16="http://schemas.microsoft.com/office/drawing/2014/main" id="{CB51BE9F-16A9-42FC-B47F-571F46679F6A}"/>
                </a:ext>
              </a:extLst>
            </p:cNvPr>
            <p:cNvSpPr/>
            <p:nvPr/>
          </p:nvSpPr>
          <p:spPr>
            <a:xfrm>
              <a:off x="848695" y="3297436"/>
              <a:ext cx="1131490" cy="1131490"/>
            </a:xfrm>
            <a:prstGeom prst="ellipse">
              <a:avLst/>
            </a:prstGeom>
          </p:spPr>
          <p:style>
            <a:lnRef idx="2">
              <a:schemeClr val="accent2">
                <a:hueOff val="2340759"/>
                <a:satOff val="-2919"/>
                <a:lumOff val="686"/>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0" name="Freeform: Shape 9">
              <a:extLst>
                <a:ext uri="{FF2B5EF4-FFF2-40B4-BE49-F238E27FC236}">
                  <a16:creationId xmlns:a16="http://schemas.microsoft.com/office/drawing/2014/main" id="{981E7E51-BA90-4B57-9FF5-2D1F3BC0EE16}"/>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718497" tIns="99060" rIns="99060" bIns="99060" numCol="1" spcCol="1270" anchor="ctr" anchorCtr="0">
              <a:noAutofit/>
            </a:bodyPr>
            <a:lstStyle/>
            <a:p>
              <a:pPr marL="0" lvl="0" indent="0" algn="l" defTabSz="1733550">
                <a:lnSpc>
                  <a:spcPct val="90000"/>
                </a:lnSpc>
                <a:spcBef>
                  <a:spcPct val="0"/>
                </a:spcBef>
                <a:spcAft>
                  <a:spcPct val="35000"/>
                </a:spcAft>
                <a:buNone/>
              </a:pPr>
              <a:r>
                <a:rPr lang="en-US" sz="3900" kern="1200" dirty="0"/>
                <a:t>Techniques</a:t>
              </a:r>
            </a:p>
          </p:txBody>
        </p:sp>
        <p:sp>
          <p:nvSpPr>
            <p:cNvPr id="11" name="Oval 10">
              <a:extLst>
                <a:ext uri="{FF2B5EF4-FFF2-40B4-BE49-F238E27FC236}">
                  <a16:creationId xmlns:a16="http://schemas.microsoft.com/office/drawing/2014/main" id="{05D8FB7F-2EC7-406F-96A8-D70C125D1946}"/>
                </a:ext>
              </a:extLst>
            </p:cNvPr>
            <p:cNvSpPr/>
            <p:nvPr/>
          </p:nvSpPr>
          <p:spPr>
            <a:xfrm>
              <a:off x="519658" y="4655225"/>
              <a:ext cx="1131490" cy="1131490"/>
            </a:xfrm>
            <a:prstGeom prst="ellipse">
              <a:avLst/>
            </a:prstGeom>
          </p:spPr>
          <p:style>
            <a:lnRef idx="2">
              <a:schemeClr val="accent2">
                <a:hueOff val="4681519"/>
                <a:satOff val="-5839"/>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extLst>
      <p:ext uri="{BB962C8B-B14F-4D97-AF65-F5344CB8AC3E}">
        <p14:creationId xmlns:p14="http://schemas.microsoft.com/office/powerpoint/2010/main" val="7813597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654C9DAD-A1B1-4C4D-A3D0-26B61EFAC10C}"/>
              </a:ext>
            </a:extLst>
          </p:cNvPr>
          <p:cNvSpPr>
            <a:spLocks noGrp="1"/>
          </p:cNvSpPr>
          <p:nvPr>
            <p:ph sz="quarter" idx="11"/>
          </p:nvPr>
        </p:nvSpPr>
        <p:spPr/>
        <p:txBody>
          <a:bodyPr>
            <a:normAutofit lnSpcReduction="10000"/>
          </a:bodyPr>
          <a:lstStyle/>
          <a:p>
            <a:endParaRPr lang="en-US"/>
          </a:p>
        </p:txBody>
      </p:sp>
      <p:sp>
        <p:nvSpPr>
          <p:cNvPr id="2" name="Title 1"/>
          <p:cNvSpPr>
            <a:spLocks noGrp="1"/>
          </p:cNvSpPr>
          <p:nvPr>
            <p:ph type="title"/>
          </p:nvPr>
        </p:nvSpPr>
        <p:spPr/>
        <p:txBody>
          <a:bodyPr>
            <a:normAutofit fontScale="90000"/>
          </a:bodyPr>
          <a:lstStyle/>
          <a:p>
            <a:r>
              <a:rPr lang="en-US" dirty="0"/>
              <a:t>The </a:t>
            </a:r>
            <a:r>
              <a:rPr lang="en-US" sz="2200" dirty="0"/>
              <a:t>Project</a:t>
            </a:r>
            <a:r>
              <a:rPr lang="en-US" dirty="0"/>
              <a:t> Management Body Of Knowledge (PMBOK)</a:t>
            </a:r>
          </a:p>
        </p:txBody>
      </p:sp>
      <p:grpSp>
        <p:nvGrpSpPr>
          <p:cNvPr id="3" name="Group 2">
            <a:extLst>
              <a:ext uri="{FF2B5EF4-FFF2-40B4-BE49-F238E27FC236}">
                <a16:creationId xmlns:a16="http://schemas.microsoft.com/office/drawing/2014/main" id="{A25116B5-BD2C-4EA0-A285-FF4E52071B83}"/>
              </a:ext>
            </a:extLst>
          </p:cNvPr>
          <p:cNvGrpSpPr/>
          <p:nvPr/>
        </p:nvGrpSpPr>
        <p:grpSpPr>
          <a:xfrm>
            <a:off x="457200" y="1648304"/>
            <a:ext cx="8229600" cy="4429754"/>
            <a:chOff x="457200" y="1648304"/>
            <a:chExt cx="8229600" cy="4429754"/>
          </a:xfrm>
        </p:grpSpPr>
        <p:sp>
          <p:nvSpPr>
            <p:cNvPr id="4" name="Freeform: Shape 3">
              <a:extLst>
                <a:ext uri="{FF2B5EF4-FFF2-40B4-BE49-F238E27FC236}">
                  <a16:creationId xmlns:a16="http://schemas.microsoft.com/office/drawing/2014/main" id="{D11181A7-2F50-436A-98F5-DCAD613BCFC3}"/>
                </a:ext>
              </a:extLst>
            </p:cNvPr>
            <p:cNvSpPr/>
            <p:nvPr/>
          </p:nvSpPr>
          <p:spPr>
            <a:xfrm>
              <a:off x="457200" y="1648304"/>
              <a:ext cx="8229600" cy="1367144"/>
            </a:xfrm>
            <a:custGeom>
              <a:avLst/>
              <a:gdLst>
                <a:gd name="connsiteX0" fmla="*/ 0 w 8229600"/>
                <a:gd name="connsiteY0" fmla="*/ 227862 h 1367144"/>
                <a:gd name="connsiteX1" fmla="*/ 227862 w 8229600"/>
                <a:gd name="connsiteY1" fmla="*/ 0 h 1367144"/>
                <a:gd name="connsiteX2" fmla="*/ 8001738 w 8229600"/>
                <a:gd name="connsiteY2" fmla="*/ 0 h 1367144"/>
                <a:gd name="connsiteX3" fmla="*/ 8229600 w 8229600"/>
                <a:gd name="connsiteY3" fmla="*/ 227862 h 1367144"/>
                <a:gd name="connsiteX4" fmla="*/ 8229600 w 8229600"/>
                <a:gd name="connsiteY4" fmla="*/ 1139282 h 1367144"/>
                <a:gd name="connsiteX5" fmla="*/ 8001738 w 8229600"/>
                <a:gd name="connsiteY5" fmla="*/ 1367144 h 1367144"/>
                <a:gd name="connsiteX6" fmla="*/ 227862 w 8229600"/>
                <a:gd name="connsiteY6" fmla="*/ 1367144 h 1367144"/>
                <a:gd name="connsiteX7" fmla="*/ 0 w 8229600"/>
                <a:gd name="connsiteY7" fmla="*/ 1139282 h 1367144"/>
                <a:gd name="connsiteX8" fmla="*/ 0 w 8229600"/>
                <a:gd name="connsiteY8" fmla="*/ 227862 h 1367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367144">
                  <a:moveTo>
                    <a:pt x="0" y="227862"/>
                  </a:moveTo>
                  <a:cubicBezTo>
                    <a:pt x="0" y="102017"/>
                    <a:pt x="102017" y="0"/>
                    <a:pt x="227862" y="0"/>
                  </a:cubicBezTo>
                  <a:lnTo>
                    <a:pt x="8001738" y="0"/>
                  </a:lnTo>
                  <a:cubicBezTo>
                    <a:pt x="8127583" y="0"/>
                    <a:pt x="8229600" y="102017"/>
                    <a:pt x="8229600" y="227862"/>
                  </a:cubicBezTo>
                  <a:lnTo>
                    <a:pt x="8229600" y="1139282"/>
                  </a:lnTo>
                  <a:cubicBezTo>
                    <a:pt x="8229600" y="1265127"/>
                    <a:pt x="8127583" y="1367144"/>
                    <a:pt x="8001738" y="1367144"/>
                  </a:cubicBezTo>
                  <a:lnTo>
                    <a:pt x="227862" y="1367144"/>
                  </a:lnTo>
                  <a:cubicBezTo>
                    <a:pt x="102017" y="1367144"/>
                    <a:pt x="0" y="1265127"/>
                    <a:pt x="0" y="1139282"/>
                  </a:cubicBezTo>
                  <a:lnTo>
                    <a:pt x="0" y="227862"/>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83908" tIns="283908" rIns="283908" bIns="283908" numCol="1" spcCol="1270" anchor="ctr" anchorCtr="0">
              <a:noAutofit/>
            </a:bodyPr>
            <a:lstStyle/>
            <a:p>
              <a:pPr marL="0" lvl="0" indent="0" algn="l" defTabSz="2533650">
                <a:lnSpc>
                  <a:spcPct val="90000"/>
                </a:lnSpc>
                <a:spcBef>
                  <a:spcPct val="0"/>
                </a:spcBef>
                <a:spcAft>
                  <a:spcPct val="35000"/>
                </a:spcAft>
                <a:buNone/>
              </a:pPr>
              <a:r>
                <a:rPr lang="en-US" sz="5700" kern="1200" dirty="0"/>
                <a:t>Processes and knowledge</a:t>
              </a:r>
            </a:p>
          </p:txBody>
        </p:sp>
        <p:sp>
          <p:nvSpPr>
            <p:cNvPr id="5" name="Freeform: Shape 4">
              <a:extLst>
                <a:ext uri="{FF2B5EF4-FFF2-40B4-BE49-F238E27FC236}">
                  <a16:creationId xmlns:a16="http://schemas.microsoft.com/office/drawing/2014/main" id="{7D8A3531-FB8E-45B8-831A-FBF5DBA5B13D}"/>
                </a:ext>
              </a:extLst>
            </p:cNvPr>
            <p:cNvSpPr/>
            <p:nvPr/>
          </p:nvSpPr>
          <p:spPr>
            <a:xfrm>
              <a:off x="457200" y="3179609"/>
              <a:ext cx="8229600" cy="1367144"/>
            </a:xfrm>
            <a:custGeom>
              <a:avLst/>
              <a:gdLst>
                <a:gd name="connsiteX0" fmla="*/ 0 w 8229600"/>
                <a:gd name="connsiteY0" fmla="*/ 227862 h 1367144"/>
                <a:gd name="connsiteX1" fmla="*/ 227862 w 8229600"/>
                <a:gd name="connsiteY1" fmla="*/ 0 h 1367144"/>
                <a:gd name="connsiteX2" fmla="*/ 8001738 w 8229600"/>
                <a:gd name="connsiteY2" fmla="*/ 0 h 1367144"/>
                <a:gd name="connsiteX3" fmla="*/ 8229600 w 8229600"/>
                <a:gd name="connsiteY3" fmla="*/ 227862 h 1367144"/>
                <a:gd name="connsiteX4" fmla="*/ 8229600 w 8229600"/>
                <a:gd name="connsiteY4" fmla="*/ 1139282 h 1367144"/>
                <a:gd name="connsiteX5" fmla="*/ 8001738 w 8229600"/>
                <a:gd name="connsiteY5" fmla="*/ 1367144 h 1367144"/>
                <a:gd name="connsiteX6" fmla="*/ 227862 w 8229600"/>
                <a:gd name="connsiteY6" fmla="*/ 1367144 h 1367144"/>
                <a:gd name="connsiteX7" fmla="*/ 0 w 8229600"/>
                <a:gd name="connsiteY7" fmla="*/ 1139282 h 1367144"/>
                <a:gd name="connsiteX8" fmla="*/ 0 w 8229600"/>
                <a:gd name="connsiteY8" fmla="*/ 227862 h 1367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367144">
                  <a:moveTo>
                    <a:pt x="0" y="227862"/>
                  </a:moveTo>
                  <a:cubicBezTo>
                    <a:pt x="0" y="102017"/>
                    <a:pt x="102017" y="0"/>
                    <a:pt x="227862" y="0"/>
                  </a:cubicBezTo>
                  <a:lnTo>
                    <a:pt x="8001738" y="0"/>
                  </a:lnTo>
                  <a:cubicBezTo>
                    <a:pt x="8127583" y="0"/>
                    <a:pt x="8229600" y="102017"/>
                    <a:pt x="8229600" y="227862"/>
                  </a:cubicBezTo>
                  <a:lnTo>
                    <a:pt x="8229600" y="1139282"/>
                  </a:lnTo>
                  <a:cubicBezTo>
                    <a:pt x="8229600" y="1265127"/>
                    <a:pt x="8127583" y="1367144"/>
                    <a:pt x="8001738" y="1367144"/>
                  </a:cubicBezTo>
                  <a:lnTo>
                    <a:pt x="227862" y="1367144"/>
                  </a:lnTo>
                  <a:cubicBezTo>
                    <a:pt x="102017" y="1367144"/>
                    <a:pt x="0" y="1265127"/>
                    <a:pt x="0" y="1139282"/>
                  </a:cubicBezTo>
                  <a:lnTo>
                    <a:pt x="0" y="227862"/>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83908" tIns="283908" rIns="283908" bIns="283908" numCol="1" spcCol="1270" anchor="ctr" anchorCtr="0">
              <a:noAutofit/>
            </a:bodyPr>
            <a:lstStyle/>
            <a:p>
              <a:pPr marL="0" lvl="0" indent="0" algn="l" defTabSz="2533650">
                <a:lnSpc>
                  <a:spcPct val="90000"/>
                </a:lnSpc>
                <a:spcBef>
                  <a:spcPct val="0"/>
                </a:spcBef>
                <a:spcAft>
                  <a:spcPct val="35000"/>
                </a:spcAft>
                <a:buNone/>
              </a:pPr>
              <a:r>
                <a:rPr lang="en-US" sz="5700" kern="1200" dirty="0"/>
                <a:t>Best practices</a:t>
              </a:r>
            </a:p>
          </p:txBody>
        </p:sp>
        <p:sp>
          <p:nvSpPr>
            <p:cNvPr id="7" name="Freeform: Shape 6">
              <a:extLst>
                <a:ext uri="{FF2B5EF4-FFF2-40B4-BE49-F238E27FC236}">
                  <a16:creationId xmlns:a16="http://schemas.microsoft.com/office/drawing/2014/main" id="{F44904E7-E7A8-4ED3-A1B8-CFDC3CB80CAA}"/>
                </a:ext>
              </a:extLst>
            </p:cNvPr>
            <p:cNvSpPr/>
            <p:nvPr/>
          </p:nvSpPr>
          <p:spPr>
            <a:xfrm>
              <a:off x="457200" y="4710914"/>
              <a:ext cx="8229600" cy="1367144"/>
            </a:xfrm>
            <a:custGeom>
              <a:avLst/>
              <a:gdLst>
                <a:gd name="connsiteX0" fmla="*/ 0 w 8229600"/>
                <a:gd name="connsiteY0" fmla="*/ 227862 h 1367144"/>
                <a:gd name="connsiteX1" fmla="*/ 227862 w 8229600"/>
                <a:gd name="connsiteY1" fmla="*/ 0 h 1367144"/>
                <a:gd name="connsiteX2" fmla="*/ 8001738 w 8229600"/>
                <a:gd name="connsiteY2" fmla="*/ 0 h 1367144"/>
                <a:gd name="connsiteX3" fmla="*/ 8229600 w 8229600"/>
                <a:gd name="connsiteY3" fmla="*/ 227862 h 1367144"/>
                <a:gd name="connsiteX4" fmla="*/ 8229600 w 8229600"/>
                <a:gd name="connsiteY4" fmla="*/ 1139282 h 1367144"/>
                <a:gd name="connsiteX5" fmla="*/ 8001738 w 8229600"/>
                <a:gd name="connsiteY5" fmla="*/ 1367144 h 1367144"/>
                <a:gd name="connsiteX6" fmla="*/ 227862 w 8229600"/>
                <a:gd name="connsiteY6" fmla="*/ 1367144 h 1367144"/>
                <a:gd name="connsiteX7" fmla="*/ 0 w 8229600"/>
                <a:gd name="connsiteY7" fmla="*/ 1139282 h 1367144"/>
                <a:gd name="connsiteX8" fmla="*/ 0 w 8229600"/>
                <a:gd name="connsiteY8" fmla="*/ 227862 h 1367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367144">
                  <a:moveTo>
                    <a:pt x="0" y="227862"/>
                  </a:moveTo>
                  <a:cubicBezTo>
                    <a:pt x="0" y="102017"/>
                    <a:pt x="102017" y="0"/>
                    <a:pt x="227862" y="0"/>
                  </a:cubicBezTo>
                  <a:lnTo>
                    <a:pt x="8001738" y="0"/>
                  </a:lnTo>
                  <a:cubicBezTo>
                    <a:pt x="8127583" y="0"/>
                    <a:pt x="8229600" y="102017"/>
                    <a:pt x="8229600" y="227862"/>
                  </a:cubicBezTo>
                  <a:lnTo>
                    <a:pt x="8229600" y="1139282"/>
                  </a:lnTo>
                  <a:cubicBezTo>
                    <a:pt x="8229600" y="1265127"/>
                    <a:pt x="8127583" y="1367144"/>
                    <a:pt x="8001738" y="1367144"/>
                  </a:cubicBezTo>
                  <a:lnTo>
                    <a:pt x="227862" y="1367144"/>
                  </a:lnTo>
                  <a:cubicBezTo>
                    <a:pt x="102017" y="1367144"/>
                    <a:pt x="0" y="1265127"/>
                    <a:pt x="0" y="1139282"/>
                  </a:cubicBezTo>
                  <a:lnTo>
                    <a:pt x="0" y="227862"/>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83908" tIns="283908" rIns="283908" bIns="283908" numCol="1" spcCol="1270" anchor="ctr" anchorCtr="0">
              <a:noAutofit/>
            </a:bodyPr>
            <a:lstStyle/>
            <a:p>
              <a:pPr marL="0" lvl="0" indent="0" algn="l" defTabSz="2533650">
                <a:lnSpc>
                  <a:spcPct val="90000"/>
                </a:lnSpc>
                <a:spcBef>
                  <a:spcPct val="0"/>
                </a:spcBef>
                <a:spcAft>
                  <a:spcPct val="35000"/>
                </a:spcAft>
                <a:buNone/>
              </a:pPr>
              <a:r>
                <a:rPr lang="en-US" sz="5700" kern="1200" dirty="0"/>
                <a:t>Standards</a:t>
              </a:r>
            </a:p>
          </p:txBody>
        </p:sp>
      </p:grpSp>
    </p:spTree>
    <p:extLst>
      <p:ext uri="{BB962C8B-B14F-4D97-AF65-F5344CB8AC3E}">
        <p14:creationId xmlns:p14="http://schemas.microsoft.com/office/powerpoint/2010/main" val="22484788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4B530DE9-EF49-4583-AE77-3FC4595B62DE}"/>
              </a:ext>
            </a:extLst>
          </p:cNvPr>
          <p:cNvSpPr>
            <a:spLocks noGrp="1"/>
          </p:cNvSpPr>
          <p:nvPr>
            <p:ph sz="quarter" idx="11"/>
          </p:nvPr>
        </p:nvSpPr>
        <p:spPr/>
        <p:txBody>
          <a:bodyPr>
            <a:normAutofit lnSpcReduction="10000"/>
          </a:bodyPr>
          <a:lstStyle/>
          <a:p>
            <a:endParaRPr lang="en-US"/>
          </a:p>
        </p:txBody>
      </p:sp>
      <p:sp>
        <p:nvSpPr>
          <p:cNvPr id="2" name="Title 1"/>
          <p:cNvSpPr>
            <a:spLocks noGrp="1"/>
          </p:cNvSpPr>
          <p:nvPr>
            <p:ph type="title"/>
          </p:nvPr>
        </p:nvSpPr>
        <p:spPr/>
        <p:txBody>
          <a:bodyPr>
            <a:noAutofit/>
          </a:bodyPr>
          <a:lstStyle/>
          <a:p>
            <a:r>
              <a:rPr lang="en-US" dirty="0"/>
              <a:t>The Five Process Groups </a:t>
            </a:r>
          </a:p>
        </p:txBody>
      </p:sp>
      <p:grpSp>
        <p:nvGrpSpPr>
          <p:cNvPr id="3" name="Group 2">
            <a:extLst>
              <a:ext uri="{FF2B5EF4-FFF2-40B4-BE49-F238E27FC236}">
                <a16:creationId xmlns:a16="http://schemas.microsoft.com/office/drawing/2014/main" id="{DBC3070B-02F3-4B25-A6E1-287232B4458F}"/>
              </a:ext>
            </a:extLst>
          </p:cNvPr>
          <p:cNvGrpSpPr/>
          <p:nvPr/>
        </p:nvGrpSpPr>
        <p:grpSpPr>
          <a:xfrm>
            <a:off x="459611" y="1600200"/>
            <a:ext cx="8224777" cy="4525963"/>
            <a:chOff x="459611" y="1600200"/>
            <a:chExt cx="8224777" cy="4525963"/>
          </a:xfrm>
        </p:grpSpPr>
        <p:sp>
          <p:nvSpPr>
            <p:cNvPr id="4" name="Arrow: Right 3">
              <a:extLst>
                <a:ext uri="{FF2B5EF4-FFF2-40B4-BE49-F238E27FC236}">
                  <a16:creationId xmlns:a16="http://schemas.microsoft.com/office/drawing/2014/main" id="{F26B6968-3417-4916-8B3E-4E1BEAA30D02}"/>
                </a:ext>
              </a:extLst>
            </p:cNvPr>
            <p:cNvSpPr/>
            <p:nvPr/>
          </p:nvSpPr>
          <p:spPr>
            <a:xfrm>
              <a:off x="1074419" y="1600200"/>
              <a:ext cx="6995160" cy="4525963"/>
            </a:xfrm>
            <a:prstGeom prst="rightArrow">
              <a:avLst/>
            </a:prstGeom>
          </p:spPr>
          <p:style>
            <a:lnRef idx="0">
              <a:schemeClr val="dk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45D237BF-2CDA-4964-B0CC-186C9EC130BB}"/>
                </a:ext>
              </a:extLst>
            </p:cNvPr>
            <p:cNvSpPr/>
            <p:nvPr/>
          </p:nvSpPr>
          <p:spPr>
            <a:xfrm>
              <a:off x="459611" y="2957988"/>
              <a:ext cx="1451431" cy="1810385"/>
            </a:xfrm>
            <a:custGeom>
              <a:avLst/>
              <a:gdLst>
                <a:gd name="connsiteX0" fmla="*/ 0 w 1451431"/>
                <a:gd name="connsiteY0" fmla="*/ 241910 h 1810385"/>
                <a:gd name="connsiteX1" fmla="*/ 241910 w 1451431"/>
                <a:gd name="connsiteY1" fmla="*/ 0 h 1810385"/>
                <a:gd name="connsiteX2" fmla="*/ 1209521 w 1451431"/>
                <a:gd name="connsiteY2" fmla="*/ 0 h 1810385"/>
                <a:gd name="connsiteX3" fmla="*/ 1451431 w 1451431"/>
                <a:gd name="connsiteY3" fmla="*/ 241910 h 1810385"/>
                <a:gd name="connsiteX4" fmla="*/ 1451431 w 1451431"/>
                <a:gd name="connsiteY4" fmla="*/ 1568475 h 1810385"/>
                <a:gd name="connsiteX5" fmla="*/ 1209521 w 1451431"/>
                <a:gd name="connsiteY5" fmla="*/ 1810385 h 1810385"/>
                <a:gd name="connsiteX6" fmla="*/ 241910 w 1451431"/>
                <a:gd name="connsiteY6" fmla="*/ 1810385 h 1810385"/>
                <a:gd name="connsiteX7" fmla="*/ 0 w 1451431"/>
                <a:gd name="connsiteY7" fmla="*/ 1568475 h 1810385"/>
                <a:gd name="connsiteX8" fmla="*/ 0 w 1451431"/>
                <a:gd name="connsiteY8" fmla="*/ 241910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1431" h="1810385">
                  <a:moveTo>
                    <a:pt x="0" y="241910"/>
                  </a:moveTo>
                  <a:cubicBezTo>
                    <a:pt x="0" y="108307"/>
                    <a:pt x="108307" y="0"/>
                    <a:pt x="241910" y="0"/>
                  </a:cubicBezTo>
                  <a:lnTo>
                    <a:pt x="1209521" y="0"/>
                  </a:lnTo>
                  <a:cubicBezTo>
                    <a:pt x="1343124" y="0"/>
                    <a:pt x="1451431" y="108307"/>
                    <a:pt x="1451431" y="241910"/>
                  </a:cubicBezTo>
                  <a:lnTo>
                    <a:pt x="1451431" y="1568475"/>
                  </a:lnTo>
                  <a:cubicBezTo>
                    <a:pt x="1451431" y="1702078"/>
                    <a:pt x="1343124" y="1810385"/>
                    <a:pt x="1209521" y="1810385"/>
                  </a:cubicBezTo>
                  <a:lnTo>
                    <a:pt x="241910" y="1810385"/>
                  </a:lnTo>
                  <a:cubicBezTo>
                    <a:pt x="108307" y="1810385"/>
                    <a:pt x="0" y="1702078"/>
                    <a:pt x="0" y="1568475"/>
                  </a:cubicBezTo>
                  <a:lnTo>
                    <a:pt x="0" y="24191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47053" tIns="147053" rIns="147053" bIns="147053" numCol="1" spcCol="1270" anchor="ctr" anchorCtr="0">
              <a:noAutofit/>
            </a:bodyPr>
            <a:lstStyle/>
            <a:p>
              <a:pPr marL="0" lvl="0" indent="0" algn="ctr" defTabSz="889000">
                <a:lnSpc>
                  <a:spcPct val="90000"/>
                </a:lnSpc>
                <a:spcBef>
                  <a:spcPct val="0"/>
                </a:spcBef>
                <a:spcAft>
                  <a:spcPct val="35000"/>
                </a:spcAft>
                <a:buNone/>
              </a:pPr>
              <a:r>
                <a:rPr lang="en-CA" sz="2000" kern="1200" dirty="0"/>
                <a:t>Initiating</a:t>
              </a:r>
            </a:p>
          </p:txBody>
        </p:sp>
        <p:sp>
          <p:nvSpPr>
            <p:cNvPr id="7" name="Freeform: Shape 6">
              <a:extLst>
                <a:ext uri="{FF2B5EF4-FFF2-40B4-BE49-F238E27FC236}">
                  <a16:creationId xmlns:a16="http://schemas.microsoft.com/office/drawing/2014/main" id="{B19D6408-3BAC-4572-8FC6-D519947C38D1}"/>
                </a:ext>
              </a:extLst>
            </p:cNvPr>
            <p:cNvSpPr/>
            <p:nvPr/>
          </p:nvSpPr>
          <p:spPr>
            <a:xfrm>
              <a:off x="2152947" y="2957988"/>
              <a:ext cx="1451431" cy="1810385"/>
            </a:xfrm>
            <a:custGeom>
              <a:avLst/>
              <a:gdLst>
                <a:gd name="connsiteX0" fmla="*/ 0 w 1451431"/>
                <a:gd name="connsiteY0" fmla="*/ 241910 h 1810385"/>
                <a:gd name="connsiteX1" fmla="*/ 241910 w 1451431"/>
                <a:gd name="connsiteY1" fmla="*/ 0 h 1810385"/>
                <a:gd name="connsiteX2" fmla="*/ 1209521 w 1451431"/>
                <a:gd name="connsiteY2" fmla="*/ 0 h 1810385"/>
                <a:gd name="connsiteX3" fmla="*/ 1451431 w 1451431"/>
                <a:gd name="connsiteY3" fmla="*/ 241910 h 1810385"/>
                <a:gd name="connsiteX4" fmla="*/ 1451431 w 1451431"/>
                <a:gd name="connsiteY4" fmla="*/ 1568475 h 1810385"/>
                <a:gd name="connsiteX5" fmla="*/ 1209521 w 1451431"/>
                <a:gd name="connsiteY5" fmla="*/ 1810385 h 1810385"/>
                <a:gd name="connsiteX6" fmla="*/ 241910 w 1451431"/>
                <a:gd name="connsiteY6" fmla="*/ 1810385 h 1810385"/>
                <a:gd name="connsiteX7" fmla="*/ 0 w 1451431"/>
                <a:gd name="connsiteY7" fmla="*/ 1568475 h 1810385"/>
                <a:gd name="connsiteX8" fmla="*/ 0 w 1451431"/>
                <a:gd name="connsiteY8" fmla="*/ 241910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1431" h="1810385">
                  <a:moveTo>
                    <a:pt x="0" y="241910"/>
                  </a:moveTo>
                  <a:cubicBezTo>
                    <a:pt x="0" y="108307"/>
                    <a:pt x="108307" y="0"/>
                    <a:pt x="241910" y="0"/>
                  </a:cubicBezTo>
                  <a:lnTo>
                    <a:pt x="1209521" y="0"/>
                  </a:lnTo>
                  <a:cubicBezTo>
                    <a:pt x="1343124" y="0"/>
                    <a:pt x="1451431" y="108307"/>
                    <a:pt x="1451431" y="241910"/>
                  </a:cubicBezTo>
                  <a:lnTo>
                    <a:pt x="1451431" y="1568475"/>
                  </a:lnTo>
                  <a:cubicBezTo>
                    <a:pt x="1451431" y="1702078"/>
                    <a:pt x="1343124" y="1810385"/>
                    <a:pt x="1209521" y="1810385"/>
                  </a:cubicBezTo>
                  <a:lnTo>
                    <a:pt x="241910" y="1810385"/>
                  </a:lnTo>
                  <a:cubicBezTo>
                    <a:pt x="108307" y="1810385"/>
                    <a:pt x="0" y="1702078"/>
                    <a:pt x="0" y="1568475"/>
                  </a:cubicBezTo>
                  <a:lnTo>
                    <a:pt x="0" y="241910"/>
                  </a:lnTo>
                  <a:close/>
                </a:path>
              </a:pathLst>
            </a:custGeom>
          </p:spPr>
          <p:style>
            <a:lnRef idx="2">
              <a:schemeClr val="lt1">
                <a:hueOff val="0"/>
                <a:satOff val="0"/>
                <a:lumOff val="0"/>
                <a:alphaOff val="0"/>
              </a:schemeClr>
            </a:lnRef>
            <a:fillRef idx="1">
              <a:schemeClr val="accent2">
                <a:hueOff val="1170380"/>
                <a:satOff val="-1460"/>
                <a:lumOff val="343"/>
                <a:alphaOff val="0"/>
              </a:schemeClr>
            </a:fillRef>
            <a:effectRef idx="0">
              <a:schemeClr val="accent2">
                <a:hueOff val="1170380"/>
                <a:satOff val="-1460"/>
                <a:lumOff val="343"/>
                <a:alphaOff val="0"/>
              </a:schemeClr>
            </a:effectRef>
            <a:fontRef idx="minor">
              <a:schemeClr val="lt1"/>
            </a:fontRef>
          </p:style>
          <p:txBody>
            <a:bodyPr spcFirstLastPara="0" vert="horz" wrap="square" lIns="147053" tIns="147053" rIns="147053" bIns="147053" numCol="1" spcCol="1270" anchor="ctr" anchorCtr="0">
              <a:noAutofit/>
            </a:bodyPr>
            <a:lstStyle/>
            <a:p>
              <a:pPr marL="0" lvl="0" indent="0" algn="ctr" defTabSz="889000">
                <a:lnSpc>
                  <a:spcPct val="90000"/>
                </a:lnSpc>
                <a:spcBef>
                  <a:spcPct val="0"/>
                </a:spcBef>
                <a:spcAft>
                  <a:spcPct val="35000"/>
                </a:spcAft>
                <a:buNone/>
              </a:pPr>
              <a:r>
                <a:rPr lang="en-CA" sz="2000" kern="1200" dirty="0"/>
                <a:t>Planning</a:t>
              </a:r>
            </a:p>
          </p:txBody>
        </p:sp>
        <p:sp>
          <p:nvSpPr>
            <p:cNvPr id="8" name="Freeform: Shape 7">
              <a:extLst>
                <a:ext uri="{FF2B5EF4-FFF2-40B4-BE49-F238E27FC236}">
                  <a16:creationId xmlns:a16="http://schemas.microsoft.com/office/drawing/2014/main" id="{33F69998-26D8-4612-9364-E0953514F831}"/>
                </a:ext>
              </a:extLst>
            </p:cNvPr>
            <p:cNvSpPr/>
            <p:nvPr/>
          </p:nvSpPr>
          <p:spPr>
            <a:xfrm>
              <a:off x="3846284" y="2957988"/>
              <a:ext cx="1451431" cy="1810385"/>
            </a:xfrm>
            <a:custGeom>
              <a:avLst/>
              <a:gdLst>
                <a:gd name="connsiteX0" fmla="*/ 0 w 1451431"/>
                <a:gd name="connsiteY0" fmla="*/ 241910 h 1810385"/>
                <a:gd name="connsiteX1" fmla="*/ 241910 w 1451431"/>
                <a:gd name="connsiteY1" fmla="*/ 0 h 1810385"/>
                <a:gd name="connsiteX2" fmla="*/ 1209521 w 1451431"/>
                <a:gd name="connsiteY2" fmla="*/ 0 h 1810385"/>
                <a:gd name="connsiteX3" fmla="*/ 1451431 w 1451431"/>
                <a:gd name="connsiteY3" fmla="*/ 241910 h 1810385"/>
                <a:gd name="connsiteX4" fmla="*/ 1451431 w 1451431"/>
                <a:gd name="connsiteY4" fmla="*/ 1568475 h 1810385"/>
                <a:gd name="connsiteX5" fmla="*/ 1209521 w 1451431"/>
                <a:gd name="connsiteY5" fmla="*/ 1810385 h 1810385"/>
                <a:gd name="connsiteX6" fmla="*/ 241910 w 1451431"/>
                <a:gd name="connsiteY6" fmla="*/ 1810385 h 1810385"/>
                <a:gd name="connsiteX7" fmla="*/ 0 w 1451431"/>
                <a:gd name="connsiteY7" fmla="*/ 1568475 h 1810385"/>
                <a:gd name="connsiteX8" fmla="*/ 0 w 1451431"/>
                <a:gd name="connsiteY8" fmla="*/ 241910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1431" h="1810385">
                  <a:moveTo>
                    <a:pt x="0" y="241910"/>
                  </a:moveTo>
                  <a:cubicBezTo>
                    <a:pt x="0" y="108307"/>
                    <a:pt x="108307" y="0"/>
                    <a:pt x="241910" y="0"/>
                  </a:cubicBezTo>
                  <a:lnTo>
                    <a:pt x="1209521" y="0"/>
                  </a:lnTo>
                  <a:cubicBezTo>
                    <a:pt x="1343124" y="0"/>
                    <a:pt x="1451431" y="108307"/>
                    <a:pt x="1451431" y="241910"/>
                  </a:cubicBezTo>
                  <a:lnTo>
                    <a:pt x="1451431" y="1568475"/>
                  </a:lnTo>
                  <a:cubicBezTo>
                    <a:pt x="1451431" y="1702078"/>
                    <a:pt x="1343124" y="1810385"/>
                    <a:pt x="1209521" y="1810385"/>
                  </a:cubicBezTo>
                  <a:lnTo>
                    <a:pt x="241910" y="1810385"/>
                  </a:lnTo>
                  <a:cubicBezTo>
                    <a:pt x="108307" y="1810385"/>
                    <a:pt x="0" y="1702078"/>
                    <a:pt x="0" y="1568475"/>
                  </a:cubicBezTo>
                  <a:lnTo>
                    <a:pt x="0" y="24191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47053" tIns="147053" rIns="147053" bIns="147053" numCol="1" spcCol="1270" anchor="ctr" anchorCtr="0">
              <a:noAutofit/>
            </a:bodyPr>
            <a:lstStyle/>
            <a:p>
              <a:pPr marL="0" lvl="0" indent="0" algn="ctr" defTabSz="889000">
                <a:lnSpc>
                  <a:spcPct val="90000"/>
                </a:lnSpc>
                <a:spcBef>
                  <a:spcPct val="0"/>
                </a:spcBef>
                <a:spcAft>
                  <a:spcPct val="35000"/>
                </a:spcAft>
                <a:buNone/>
              </a:pPr>
              <a:r>
                <a:rPr lang="en-CA" sz="2000" kern="1200" dirty="0"/>
                <a:t>Executing</a:t>
              </a:r>
            </a:p>
          </p:txBody>
        </p:sp>
        <p:sp>
          <p:nvSpPr>
            <p:cNvPr id="9" name="Freeform: Shape 8">
              <a:extLst>
                <a:ext uri="{FF2B5EF4-FFF2-40B4-BE49-F238E27FC236}">
                  <a16:creationId xmlns:a16="http://schemas.microsoft.com/office/drawing/2014/main" id="{CF407F50-ED8D-4FDB-9DA8-378DE0C8CE54}"/>
                </a:ext>
              </a:extLst>
            </p:cNvPr>
            <p:cNvSpPr/>
            <p:nvPr/>
          </p:nvSpPr>
          <p:spPr>
            <a:xfrm>
              <a:off x="5539620" y="2957988"/>
              <a:ext cx="1451431" cy="1810385"/>
            </a:xfrm>
            <a:custGeom>
              <a:avLst/>
              <a:gdLst>
                <a:gd name="connsiteX0" fmla="*/ 0 w 1451431"/>
                <a:gd name="connsiteY0" fmla="*/ 241910 h 1810385"/>
                <a:gd name="connsiteX1" fmla="*/ 241910 w 1451431"/>
                <a:gd name="connsiteY1" fmla="*/ 0 h 1810385"/>
                <a:gd name="connsiteX2" fmla="*/ 1209521 w 1451431"/>
                <a:gd name="connsiteY2" fmla="*/ 0 h 1810385"/>
                <a:gd name="connsiteX3" fmla="*/ 1451431 w 1451431"/>
                <a:gd name="connsiteY3" fmla="*/ 241910 h 1810385"/>
                <a:gd name="connsiteX4" fmla="*/ 1451431 w 1451431"/>
                <a:gd name="connsiteY4" fmla="*/ 1568475 h 1810385"/>
                <a:gd name="connsiteX5" fmla="*/ 1209521 w 1451431"/>
                <a:gd name="connsiteY5" fmla="*/ 1810385 h 1810385"/>
                <a:gd name="connsiteX6" fmla="*/ 241910 w 1451431"/>
                <a:gd name="connsiteY6" fmla="*/ 1810385 h 1810385"/>
                <a:gd name="connsiteX7" fmla="*/ 0 w 1451431"/>
                <a:gd name="connsiteY7" fmla="*/ 1568475 h 1810385"/>
                <a:gd name="connsiteX8" fmla="*/ 0 w 1451431"/>
                <a:gd name="connsiteY8" fmla="*/ 241910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1431" h="1810385">
                  <a:moveTo>
                    <a:pt x="0" y="241910"/>
                  </a:moveTo>
                  <a:cubicBezTo>
                    <a:pt x="0" y="108307"/>
                    <a:pt x="108307" y="0"/>
                    <a:pt x="241910" y="0"/>
                  </a:cubicBezTo>
                  <a:lnTo>
                    <a:pt x="1209521" y="0"/>
                  </a:lnTo>
                  <a:cubicBezTo>
                    <a:pt x="1343124" y="0"/>
                    <a:pt x="1451431" y="108307"/>
                    <a:pt x="1451431" y="241910"/>
                  </a:cubicBezTo>
                  <a:lnTo>
                    <a:pt x="1451431" y="1568475"/>
                  </a:lnTo>
                  <a:cubicBezTo>
                    <a:pt x="1451431" y="1702078"/>
                    <a:pt x="1343124" y="1810385"/>
                    <a:pt x="1209521" y="1810385"/>
                  </a:cubicBezTo>
                  <a:lnTo>
                    <a:pt x="241910" y="1810385"/>
                  </a:lnTo>
                  <a:cubicBezTo>
                    <a:pt x="108307" y="1810385"/>
                    <a:pt x="0" y="1702078"/>
                    <a:pt x="0" y="1568475"/>
                  </a:cubicBezTo>
                  <a:lnTo>
                    <a:pt x="0" y="241910"/>
                  </a:lnTo>
                  <a:close/>
                </a:path>
              </a:pathLst>
            </a:custGeom>
          </p:spPr>
          <p:style>
            <a:lnRef idx="2">
              <a:schemeClr val="lt1">
                <a:hueOff val="0"/>
                <a:satOff val="0"/>
                <a:lumOff val="0"/>
                <a:alphaOff val="0"/>
              </a:schemeClr>
            </a:lnRef>
            <a:fillRef idx="1">
              <a:schemeClr val="accent2">
                <a:hueOff val="3511139"/>
                <a:satOff val="-4379"/>
                <a:lumOff val="1030"/>
                <a:alphaOff val="0"/>
              </a:schemeClr>
            </a:fillRef>
            <a:effectRef idx="0">
              <a:schemeClr val="accent2">
                <a:hueOff val="3511139"/>
                <a:satOff val="-4379"/>
                <a:lumOff val="1030"/>
                <a:alphaOff val="0"/>
              </a:schemeClr>
            </a:effectRef>
            <a:fontRef idx="minor">
              <a:schemeClr val="lt1"/>
            </a:fontRef>
          </p:style>
          <p:txBody>
            <a:bodyPr spcFirstLastPara="0" vert="horz" wrap="square" lIns="147053" tIns="147053" rIns="147053" bIns="147053" numCol="1" spcCol="1270" anchor="ctr" anchorCtr="0">
              <a:noAutofit/>
            </a:bodyPr>
            <a:lstStyle/>
            <a:p>
              <a:pPr marL="0" lvl="0" indent="0" algn="ctr" defTabSz="889000">
                <a:lnSpc>
                  <a:spcPct val="90000"/>
                </a:lnSpc>
                <a:spcBef>
                  <a:spcPct val="0"/>
                </a:spcBef>
                <a:spcAft>
                  <a:spcPct val="35000"/>
                </a:spcAft>
                <a:buNone/>
              </a:pPr>
              <a:r>
                <a:rPr lang="en-CA" sz="2000" kern="1200" dirty="0"/>
                <a:t>Monitoring and Controlling</a:t>
              </a:r>
            </a:p>
          </p:txBody>
        </p:sp>
        <p:sp>
          <p:nvSpPr>
            <p:cNvPr id="10" name="Freeform: Shape 9">
              <a:extLst>
                <a:ext uri="{FF2B5EF4-FFF2-40B4-BE49-F238E27FC236}">
                  <a16:creationId xmlns:a16="http://schemas.microsoft.com/office/drawing/2014/main" id="{77D0CAB5-3BC6-4102-AAB5-2531BA454CF8}"/>
                </a:ext>
              </a:extLst>
            </p:cNvPr>
            <p:cNvSpPr/>
            <p:nvPr/>
          </p:nvSpPr>
          <p:spPr>
            <a:xfrm>
              <a:off x="7232957" y="2957988"/>
              <a:ext cx="1451431" cy="1810385"/>
            </a:xfrm>
            <a:custGeom>
              <a:avLst/>
              <a:gdLst>
                <a:gd name="connsiteX0" fmla="*/ 0 w 1451431"/>
                <a:gd name="connsiteY0" fmla="*/ 241910 h 1810385"/>
                <a:gd name="connsiteX1" fmla="*/ 241910 w 1451431"/>
                <a:gd name="connsiteY1" fmla="*/ 0 h 1810385"/>
                <a:gd name="connsiteX2" fmla="*/ 1209521 w 1451431"/>
                <a:gd name="connsiteY2" fmla="*/ 0 h 1810385"/>
                <a:gd name="connsiteX3" fmla="*/ 1451431 w 1451431"/>
                <a:gd name="connsiteY3" fmla="*/ 241910 h 1810385"/>
                <a:gd name="connsiteX4" fmla="*/ 1451431 w 1451431"/>
                <a:gd name="connsiteY4" fmla="*/ 1568475 h 1810385"/>
                <a:gd name="connsiteX5" fmla="*/ 1209521 w 1451431"/>
                <a:gd name="connsiteY5" fmla="*/ 1810385 h 1810385"/>
                <a:gd name="connsiteX6" fmla="*/ 241910 w 1451431"/>
                <a:gd name="connsiteY6" fmla="*/ 1810385 h 1810385"/>
                <a:gd name="connsiteX7" fmla="*/ 0 w 1451431"/>
                <a:gd name="connsiteY7" fmla="*/ 1568475 h 1810385"/>
                <a:gd name="connsiteX8" fmla="*/ 0 w 1451431"/>
                <a:gd name="connsiteY8" fmla="*/ 241910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1431" h="1810385">
                  <a:moveTo>
                    <a:pt x="0" y="241910"/>
                  </a:moveTo>
                  <a:cubicBezTo>
                    <a:pt x="0" y="108307"/>
                    <a:pt x="108307" y="0"/>
                    <a:pt x="241910" y="0"/>
                  </a:cubicBezTo>
                  <a:lnTo>
                    <a:pt x="1209521" y="0"/>
                  </a:lnTo>
                  <a:cubicBezTo>
                    <a:pt x="1343124" y="0"/>
                    <a:pt x="1451431" y="108307"/>
                    <a:pt x="1451431" y="241910"/>
                  </a:cubicBezTo>
                  <a:lnTo>
                    <a:pt x="1451431" y="1568475"/>
                  </a:lnTo>
                  <a:cubicBezTo>
                    <a:pt x="1451431" y="1702078"/>
                    <a:pt x="1343124" y="1810385"/>
                    <a:pt x="1209521" y="1810385"/>
                  </a:cubicBezTo>
                  <a:lnTo>
                    <a:pt x="241910" y="1810385"/>
                  </a:lnTo>
                  <a:cubicBezTo>
                    <a:pt x="108307" y="1810385"/>
                    <a:pt x="0" y="1702078"/>
                    <a:pt x="0" y="1568475"/>
                  </a:cubicBezTo>
                  <a:lnTo>
                    <a:pt x="0" y="24191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47053" tIns="147053" rIns="147053" bIns="147053" numCol="1" spcCol="1270" anchor="ctr" anchorCtr="0">
              <a:noAutofit/>
            </a:bodyPr>
            <a:lstStyle/>
            <a:p>
              <a:pPr marL="0" lvl="0" indent="0" algn="ctr" defTabSz="889000">
                <a:lnSpc>
                  <a:spcPct val="90000"/>
                </a:lnSpc>
                <a:spcBef>
                  <a:spcPct val="0"/>
                </a:spcBef>
                <a:spcAft>
                  <a:spcPct val="35000"/>
                </a:spcAft>
                <a:buNone/>
              </a:pPr>
              <a:r>
                <a:rPr lang="en-CA" sz="2000" kern="1200" dirty="0"/>
                <a:t>Closing</a:t>
              </a:r>
            </a:p>
          </p:txBody>
        </p:sp>
      </p:grpSp>
    </p:spTree>
    <p:extLst>
      <p:ext uri="{BB962C8B-B14F-4D97-AF65-F5344CB8AC3E}">
        <p14:creationId xmlns:p14="http://schemas.microsoft.com/office/powerpoint/2010/main" val="25413417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9D13575D-73F1-48E0-9028-D67659A6B451}"/>
              </a:ext>
            </a:extLst>
          </p:cNvPr>
          <p:cNvSpPr>
            <a:spLocks noGrp="1"/>
          </p:cNvSpPr>
          <p:nvPr>
            <p:ph sz="quarter" idx="11"/>
          </p:nvPr>
        </p:nvSpPr>
        <p:spPr/>
        <p:txBody>
          <a:bodyPr>
            <a:normAutofit lnSpcReduction="10000"/>
          </a:bodyPr>
          <a:lstStyle/>
          <a:p>
            <a:endParaRPr lang="en-US"/>
          </a:p>
        </p:txBody>
      </p:sp>
      <p:sp>
        <p:nvSpPr>
          <p:cNvPr id="2" name="Title 1"/>
          <p:cNvSpPr>
            <a:spLocks noGrp="1"/>
          </p:cNvSpPr>
          <p:nvPr>
            <p:ph type="title"/>
          </p:nvPr>
        </p:nvSpPr>
        <p:spPr/>
        <p:txBody>
          <a:bodyPr>
            <a:noAutofit/>
          </a:bodyPr>
          <a:lstStyle/>
          <a:p>
            <a:r>
              <a:rPr lang="en-US" dirty="0"/>
              <a:t>The Ten Knowledge Areas </a:t>
            </a:r>
          </a:p>
        </p:txBody>
      </p:sp>
      <p:grpSp>
        <p:nvGrpSpPr>
          <p:cNvPr id="3" name="Group 2">
            <a:extLst>
              <a:ext uri="{FF2B5EF4-FFF2-40B4-BE49-F238E27FC236}">
                <a16:creationId xmlns:a16="http://schemas.microsoft.com/office/drawing/2014/main" id="{419C8D29-8192-415F-9F15-1492A123B288}"/>
              </a:ext>
            </a:extLst>
          </p:cNvPr>
          <p:cNvGrpSpPr/>
          <p:nvPr/>
        </p:nvGrpSpPr>
        <p:grpSpPr>
          <a:xfrm>
            <a:off x="952261" y="1600845"/>
            <a:ext cx="7239476" cy="4524672"/>
            <a:chOff x="952261" y="1600845"/>
            <a:chExt cx="7239476" cy="4524672"/>
          </a:xfrm>
        </p:grpSpPr>
        <p:sp>
          <p:nvSpPr>
            <p:cNvPr id="4" name="Freeform: Shape 3">
              <a:extLst>
                <a:ext uri="{FF2B5EF4-FFF2-40B4-BE49-F238E27FC236}">
                  <a16:creationId xmlns:a16="http://schemas.microsoft.com/office/drawing/2014/main" id="{B2938697-97E0-4340-9D96-437B66D61727}"/>
                </a:ext>
              </a:extLst>
            </p:cNvPr>
            <p:cNvSpPr/>
            <p:nvPr/>
          </p:nvSpPr>
          <p:spPr>
            <a:xfrm>
              <a:off x="952261" y="1600845"/>
              <a:ext cx="2262336" cy="1357401"/>
            </a:xfrm>
            <a:custGeom>
              <a:avLst/>
              <a:gdLst>
                <a:gd name="connsiteX0" fmla="*/ 0 w 2262336"/>
                <a:gd name="connsiteY0" fmla="*/ 0 h 1357401"/>
                <a:gd name="connsiteX1" fmla="*/ 2262336 w 2262336"/>
                <a:gd name="connsiteY1" fmla="*/ 0 h 1357401"/>
                <a:gd name="connsiteX2" fmla="*/ 2262336 w 2262336"/>
                <a:gd name="connsiteY2" fmla="*/ 1357401 h 1357401"/>
                <a:gd name="connsiteX3" fmla="*/ 0 w 2262336"/>
                <a:gd name="connsiteY3" fmla="*/ 1357401 h 1357401"/>
                <a:gd name="connsiteX4" fmla="*/ 0 w 2262336"/>
                <a:gd name="connsiteY4" fmla="*/ 0 h 1357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2336" h="1357401">
                  <a:moveTo>
                    <a:pt x="0" y="0"/>
                  </a:moveTo>
                  <a:lnTo>
                    <a:pt x="2262336" y="0"/>
                  </a:lnTo>
                  <a:lnTo>
                    <a:pt x="2262336" y="1357401"/>
                  </a:lnTo>
                  <a:lnTo>
                    <a:pt x="0" y="1357401"/>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Integration</a:t>
              </a:r>
            </a:p>
          </p:txBody>
        </p:sp>
        <p:sp>
          <p:nvSpPr>
            <p:cNvPr id="5" name="Freeform: Shape 4">
              <a:extLst>
                <a:ext uri="{FF2B5EF4-FFF2-40B4-BE49-F238E27FC236}">
                  <a16:creationId xmlns:a16="http://schemas.microsoft.com/office/drawing/2014/main" id="{73393763-FCA3-4FB2-AF56-5DCBFB3E3E2D}"/>
                </a:ext>
              </a:extLst>
            </p:cNvPr>
            <p:cNvSpPr/>
            <p:nvPr/>
          </p:nvSpPr>
          <p:spPr>
            <a:xfrm>
              <a:off x="3440831" y="1600845"/>
              <a:ext cx="2262336" cy="1357401"/>
            </a:xfrm>
            <a:custGeom>
              <a:avLst/>
              <a:gdLst>
                <a:gd name="connsiteX0" fmla="*/ 0 w 2262336"/>
                <a:gd name="connsiteY0" fmla="*/ 0 h 1357401"/>
                <a:gd name="connsiteX1" fmla="*/ 2262336 w 2262336"/>
                <a:gd name="connsiteY1" fmla="*/ 0 h 1357401"/>
                <a:gd name="connsiteX2" fmla="*/ 2262336 w 2262336"/>
                <a:gd name="connsiteY2" fmla="*/ 1357401 h 1357401"/>
                <a:gd name="connsiteX3" fmla="*/ 0 w 2262336"/>
                <a:gd name="connsiteY3" fmla="*/ 1357401 h 1357401"/>
                <a:gd name="connsiteX4" fmla="*/ 0 w 2262336"/>
                <a:gd name="connsiteY4" fmla="*/ 0 h 1357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2336" h="1357401">
                  <a:moveTo>
                    <a:pt x="0" y="0"/>
                  </a:moveTo>
                  <a:lnTo>
                    <a:pt x="2262336" y="0"/>
                  </a:lnTo>
                  <a:lnTo>
                    <a:pt x="2262336" y="1357401"/>
                  </a:lnTo>
                  <a:lnTo>
                    <a:pt x="0" y="1357401"/>
                  </a:lnTo>
                  <a:lnTo>
                    <a:pt x="0" y="0"/>
                  </a:lnTo>
                  <a:close/>
                </a:path>
              </a:pathLst>
            </a:custGeom>
          </p:spPr>
          <p:style>
            <a:lnRef idx="2">
              <a:schemeClr val="lt1">
                <a:hueOff val="0"/>
                <a:satOff val="0"/>
                <a:lumOff val="0"/>
                <a:alphaOff val="0"/>
              </a:schemeClr>
            </a:lnRef>
            <a:fillRef idx="1">
              <a:schemeClr val="accent2">
                <a:hueOff val="585190"/>
                <a:satOff val="-730"/>
                <a:lumOff val="172"/>
                <a:alphaOff val="0"/>
              </a:schemeClr>
            </a:fillRef>
            <a:effectRef idx="0">
              <a:schemeClr val="accent2">
                <a:hueOff val="585190"/>
                <a:satOff val="-730"/>
                <a:lumOff val="172"/>
                <a:alphaOff val="0"/>
              </a:schemeClr>
            </a:effectRef>
            <a:fontRef idx="minor">
              <a:schemeClr val="lt1"/>
            </a:fontRef>
          </p:style>
          <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Procurement</a:t>
              </a:r>
            </a:p>
          </p:txBody>
        </p:sp>
        <p:sp>
          <p:nvSpPr>
            <p:cNvPr id="6" name="Freeform: Shape 5">
              <a:extLst>
                <a:ext uri="{FF2B5EF4-FFF2-40B4-BE49-F238E27FC236}">
                  <a16:creationId xmlns:a16="http://schemas.microsoft.com/office/drawing/2014/main" id="{93AA8F5B-FAFA-4748-A1BB-D781CB2611E3}"/>
                </a:ext>
              </a:extLst>
            </p:cNvPr>
            <p:cNvSpPr/>
            <p:nvPr/>
          </p:nvSpPr>
          <p:spPr>
            <a:xfrm>
              <a:off x="5929401" y="1600845"/>
              <a:ext cx="2262336" cy="1357401"/>
            </a:xfrm>
            <a:custGeom>
              <a:avLst/>
              <a:gdLst>
                <a:gd name="connsiteX0" fmla="*/ 0 w 2262336"/>
                <a:gd name="connsiteY0" fmla="*/ 0 h 1357401"/>
                <a:gd name="connsiteX1" fmla="*/ 2262336 w 2262336"/>
                <a:gd name="connsiteY1" fmla="*/ 0 h 1357401"/>
                <a:gd name="connsiteX2" fmla="*/ 2262336 w 2262336"/>
                <a:gd name="connsiteY2" fmla="*/ 1357401 h 1357401"/>
                <a:gd name="connsiteX3" fmla="*/ 0 w 2262336"/>
                <a:gd name="connsiteY3" fmla="*/ 1357401 h 1357401"/>
                <a:gd name="connsiteX4" fmla="*/ 0 w 2262336"/>
                <a:gd name="connsiteY4" fmla="*/ 0 h 1357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2336" h="1357401">
                  <a:moveTo>
                    <a:pt x="0" y="0"/>
                  </a:moveTo>
                  <a:lnTo>
                    <a:pt x="2262336" y="0"/>
                  </a:lnTo>
                  <a:lnTo>
                    <a:pt x="2262336" y="1357401"/>
                  </a:lnTo>
                  <a:lnTo>
                    <a:pt x="0" y="1357401"/>
                  </a:lnTo>
                  <a:lnTo>
                    <a:pt x="0" y="0"/>
                  </a:lnTo>
                  <a:close/>
                </a:path>
              </a:pathLst>
            </a:custGeom>
          </p:spPr>
          <p:style>
            <a:lnRef idx="2">
              <a:schemeClr val="lt1">
                <a:hueOff val="0"/>
                <a:satOff val="0"/>
                <a:lumOff val="0"/>
                <a:alphaOff val="0"/>
              </a:schemeClr>
            </a:lnRef>
            <a:fillRef idx="1">
              <a:schemeClr val="accent2">
                <a:hueOff val="1170380"/>
                <a:satOff val="-1460"/>
                <a:lumOff val="343"/>
                <a:alphaOff val="0"/>
              </a:schemeClr>
            </a:fillRef>
            <a:effectRef idx="0">
              <a:schemeClr val="accent2">
                <a:hueOff val="1170380"/>
                <a:satOff val="-1460"/>
                <a:lumOff val="343"/>
                <a:alphaOff val="0"/>
              </a:schemeClr>
            </a:effectRef>
            <a:fontRef idx="minor">
              <a:schemeClr val="lt1"/>
            </a:fontRef>
          </p:style>
          <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Scope</a:t>
              </a:r>
            </a:p>
          </p:txBody>
        </p:sp>
        <p:sp>
          <p:nvSpPr>
            <p:cNvPr id="7" name="Freeform: Shape 6">
              <a:extLst>
                <a:ext uri="{FF2B5EF4-FFF2-40B4-BE49-F238E27FC236}">
                  <a16:creationId xmlns:a16="http://schemas.microsoft.com/office/drawing/2014/main" id="{28233F02-0978-47F6-8140-97A5EF53644A}"/>
                </a:ext>
              </a:extLst>
            </p:cNvPr>
            <p:cNvSpPr/>
            <p:nvPr/>
          </p:nvSpPr>
          <p:spPr>
            <a:xfrm>
              <a:off x="952261" y="3184480"/>
              <a:ext cx="2262336" cy="1357401"/>
            </a:xfrm>
            <a:custGeom>
              <a:avLst/>
              <a:gdLst>
                <a:gd name="connsiteX0" fmla="*/ 0 w 2262336"/>
                <a:gd name="connsiteY0" fmla="*/ 0 h 1357401"/>
                <a:gd name="connsiteX1" fmla="*/ 2262336 w 2262336"/>
                <a:gd name="connsiteY1" fmla="*/ 0 h 1357401"/>
                <a:gd name="connsiteX2" fmla="*/ 2262336 w 2262336"/>
                <a:gd name="connsiteY2" fmla="*/ 1357401 h 1357401"/>
                <a:gd name="connsiteX3" fmla="*/ 0 w 2262336"/>
                <a:gd name="connsiteY3" fmla="*/ 1357401 h 1357401"/>
                <a:gd name="connsiteX4" fmla="*/ 0 w 2262336"/>
                <a:gd name="connsiteY4" fmla="*/ 0 h 1357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2336" h="1357401">
                  <a:moveTo>
                    <a:pt x="0" y="0"/>
                  </a:moveTo>
                  <a:lnTo>
                    <a:pt x="2262336" y="0"/>
                  </a:lnTo>
                  <a:lnTo>
                    <a:pt x="2262336" y="1357401"/>
                  </a:lnTo>
                  <a:lnTo>
                    <a:pt x="0" y="1357401"/>
                  </a:lnTo>
                  <a:lnTo>
                    <a:pt x="0" y="0"/>
                  </a:lnTo>
                  <a:close/>
                </a:path>
              </a:pathLst>
            </a:custGeom>
          </p:spPr>
          <p:style>
            <a:lnRef idx="2">
              <a:schemeClr val="lt1">
                <a:hueOff val="0"/>
                <a:satOff val="0"/>
                <a:lumOff val="0"/>
                <a:alphaOff val="0"/>
              </a:schemeClr>
            </a:lnRef>
            <a:fillRef idx="1">
              <a:schemeClr val="accent2">
                <a:hueOff val="1755570"/>
                <a:satOff val="-2190"/>
                <a:lumOff val="515"/>
                <a:alphaOff val="0"/>
              </a:schemeClr>
            </a:fillRef>
            <a:effectRef idx="0">
              <a:schemeClr val="accent2">
                <a:hueOff val="1755570"/>
                <a:satOff val="-2190"/>
                <a:lumOff val="515"/>
                <a:alphaOff val="0"/>
              </a:schemeClr>
            </a:effectRef>
            <a:fontRef idx="minor">
              <a:schemeClr val="lt1"/>
            </a:fontRef>
          </p:style>
          <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Risk</a:t>
              </a:r>
            </a:p>
          </p:txBody>
        </p:sp>
        <p:sp>
          <p:nvSpPr>
            <p:cNvPr id="9" name="Freeform: Shape 8">
              <a:extLst>
                <a:ext uri="{FF2B5EF4-FFF2-40B4-BE49-F238E27FC236}">
                  <a16:creationId xmlns:a16="http://schemas.microsoft.com/office/drawing/2014/main" id="{4B902924-CB94-4E68-B936-46C05F2C49B1}"/>
                </a:ext>
              </a:extLst>
            </p:cNvPr>
            <p:cNvSpPr/>
            <p:nvPr/>
          </p:nvSpPr>
          <p:spPr>
            <a:xfrm>
              <a:off x="3440831" y="3184480"/>
              <a:ext cx="2262336" cy="1357401"/>
            </a:xfrm>
            <a:custGeom>
              <a:avLst/>
              <a:gdLst>
                <a:gd name="connsiteX0" fmla="*/ 0 w 2262336"/>
                <a:gd name="connsiteY0" fmla="*/ 0 h 1357401"/>
                <a:gd name="connsiteX1" fmla="*/ 2262336 w 2262336"/>
                <a:gd name="connsiteY1" fmla="*/ 0 h 1357401"/>
                <a:gd name="connsiteX2" fmla="*/ 2262336 w 2262336"/>
                <a:gd name="connsiteY2" fmla="*/ 1357401 h 1357401"/>
                <a:gd name="connsiteX3" fmla="*/ 0 w 2262336"/>
                <a:gd name="connsiteY3" fmla="*/ 1357401 h 1357401"/>
                <a:gd name="connsiteX4" fmla="*/ 0 w 2262336"/>
                <a:gd name="connsiteY4" fmla="*/ 0 h 1357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2336" h="1357401">
                  <a:moveTo>
                    <a:pt x="0" y="0"/>
                  </a:moveTo>
                  <a:lnTo>
                    <a:pt x="2262336" y="0"/>
                  </a:lnTo>
                  <a:lnTo>
                    <a:pt x="2262336" y="1357401"/>
                  </a:lnTo>
                  <a:lnTo>
                    <a:pt x="0" y="1357401"/>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Time</a:t>
              </a:r>
            </a:p>
          </p:txBody>
        </p:sp>
        <p:sp>
          <p:nvSpPr>
            <p:cNvPr id="10" name="Freeform: Shape 9">
              <a:extLst>
                <a:ext uri="{FF2B5EF4-FFF2-40B4-BE49-F238E27FC236}">
                  <a16:creationId xmlns:a16="http://schemas.microsoft.com/office/drawing/2014/main" id="{BF1AEBAF-50E9-4DD2-9AD2-BA5E1A6FED1B}"/>
                </a:ext>
              </a:extLst>
            </p:cNvPr>
            <p:cNvSpPr/>
            <p:nvPr/>
          </p:nvSpPr>
          <p:spPr>
            <a:xfrm>
              <a:off x="5929401" y="3184480"/>
              <a:ext cx="2262336" cy="1357401"/>
            </a:xfrm>
            <a:custGeom>
              <a:avLst/>
              <a:gdLst>
                <a:gd name="connsiteX0" fmla="*/ 0 w 2262336"/>
                <a:gd name="connsiteY0" fmla="*/ 0 h 1357401"/>
                <a:gd name="connsiteX1" fmla="*/ 2262336 w 2262336"/>
                <a:gd name="connsiteY1" fmla="*/ 0 h 1357401"/>
                <a:gd name="connsiteX2" fmla="*/ 2262336 w 2262336"/>
                <a:gd name="connsiteY2" fmla="*/ 1357401 h 1357401"/>
                <a:gd name="connsiteX3" fmla="*/ 0 w 2262336"/>
                <a:gd name="connsiteY3" fmla="*/ 1357401 h 1357401"/>
                <a:gd name="connsiteX4" fmla="*/ 0 w 2262336"/>
                <a:gd name="connsiteY4" fmla="*/ 0 h 1357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2336" h="1357401">
                  <a:moveTo>
                    <a:pt x="0" y="0"/>
                  </a:moveTo>
                  <a:lnTo>
                    <a:pt x="2262336" y="0"/>
                  </a:lnTo>
                  <a:lnTo>
                    <a:pt x="2262336" y="1357401"/>
                  </a:lnTo>
                  <a:lnTo>
                    <a:pt x="0" y="1357401"/>
                  </a:lnTo>
                  <a:lnTo>
                    <a:pt x="0" y="0"/>
                  </a:lnTo>
                  <a:close/>
                </a:path>
              </a:pathLst>
            </a:custGeom>
          </p:spPr>
          <p:style>
            <a:lnRef idx="2">
              <a:schemeClr val="lt1">
                <a:hueOff val="0"/>
                <a:satOff val="0"/>
                <a:lumOff val="0"/>
                <a:alphaOff val="0"/>
              </a:schemeClr>
            </a:lnRef>
            <a:fillRef idx="1">
              <a:schemeClr val="accent2">
                <a:hueOff val="2925949"/>
                <a:satOff val="-3649"/>
                <a:lumOff val="858"/>
                <a:alphaOff val="0"/>
              </a:schemeClr>
            </a:fillRef>
            <a:effectRef idx="0">
              <a:schemeClr val="accent2">
                <a:hueOff val="2925949"/>
                <a:satOff val="-3649"/>
                <a:lumOff val="858"/>
                <a:alphaOff val="0"/>
              </a:schemeClr>
            </a:effectRef>
            <a:fontRef idx="minor">
              <a:schemeClr val="lt1"/>
            </a:fontRef>
          </p:style>
          <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Communications</a:t>
              </a:r>
            </a:p>
          </p:txBody>
        </p:sp>
        <p:sp>
          <p:nvSpPr>
            <p:cNvPr id="11" name="Freeform: Shape 10">
              <a:extLst>
                <a:ext uri="{FF2B5EF4-FFF2-40B4-BE49-F238E27FC236}">
                  <a16:creationId xmlns:a16="http://schemas.microsoft.com/office/drawing/2014/main" id="{9DC22ABD-0EEB-40E9-AD84-F04940228F73}"/>
                </a:ext>
              </a:extLst>
            </p:cNvPr>
            <p:cNvSpPr/>
            <p:nvPr/>
          </p:nvSpPr>
          <p:spPr>
            <a:xfrm>
              <a:off x="952261" y="4768116"/>
              <a:ext cx="2262336" cy="1357401"/>
            </a:xfrm>
            <a:custGeom>
              <a:avLst/>
              <a:gdLst>
                <a:gd name="connsiteX0" fmla="*/ 0 w 2262336"/>
                <a:gd name="connsiteY0" fmla="*/ 0 h 1357401"/>
                <a:gd name="connsiteX1" fmla="*/ 2262336 w 2262336"/>
                <a:gd name="connsiteY1" fmla="*/ 0 h 1357401"/>
                <a:gd name="connsiteX2" fmla="*/ 2262336 w 2262336"/>
                <a:gd name="connsiteY2" fmla="*/ 1357401 h 1357401"/>
                <a:gd name="connsiteX3" fmla="*/ 0 w 2262336"/>
                <a:gd name="connsiteY3" fmla="*/ 1357401 h 1357401"/>
                <a:gd name="connsiteX4" fmla="*/ 0 w 2262336"/>
                <a:gd name="connsiteY4" fmla="*/ 0 h 1357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2336" h="1357401">
                  <a:moveTo>
                    <a:pt x="0" y="0"/>
                  </a:moveTo>
                  <a:lnTo>
                    <a:pt x="2262336" y="0"/>
                  </a:lnTo>
                  <a:lnTo>
                    <a:pt x="2262336" y="1357401"/>
                  </a:lnTo>
                  <a:lnTo>
                    <a:pt x="0" y="1357401"/>
                  </a:lnTo>
                  <a:lnTo>
                    <a:pt x="0" y="0"/>
                  </a:lnTo>
                  <a:close/>
                </a:path>
              </a:pathLst>
            </a:custGeom>
          </p:spPr>
          <p:style>
            <a:lnRef idx="2">
              <a:schemeClr val="lt1">
                <a:hueOff val="0"/>
                <a:satOff val="0"/>
                <a:lumOff val="0"/>
                <a:alphaOff val="0"/>
              </a:schemeClr>
            </a:lnRef>
            <a:fillRef idx="1">
              <a:schemeClr val="accent2">
                <a:hueOff val="3511139"/>
                <a:satOff val="-4379"/>
                <a:lumOff val="1030"/>
                <a:alphaOff val="0"/>
              </a:schemeClr>
            </a:fillRef>
            <a:effectRef idx="0">
              <a:schemeClr val="accent2">
                <a:hueOff val="3511139"/>
                <a:satOff val="-4379"/>
                <a:lumOff val="1030"/>
                <a:alphaOff val="0"/>
              </a:schemeClr>
            </a:effectRef>
            <a:fontRef idx="minor">
              <a:schemeClr val="lt1"/>
            </a:fontRef>
          </p:style>
          <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Cost</a:t>
              </a:r>
            </a:p>
          </p:txBody>
        </p:sp>
        <p:sp>
          <p:nvSpPr>
            <p:cNvPr id="12" name="Freeform: Shape 11">
              <a:extLst>
                <a:ext uri="{FF2B5EF4-FFF2-40B4-BE49-F238E27FC236}">
                  <a16:creationId xmlns:a16="http://schemas.microsoft.com/office/drawing/2014/main" id="{969F7B9D-5868-4576-A3B7-2AA144B091F9}"/>
                </a:ext>
              </a:extLst>
            </p:cNvPr>
            <p:cNvSpPr/>
            <p:nvPr/>
          </p:nvSpPr>
          <p:spPr>
            <a:xfrm>
              <a:off x="3440831" y="4768116"/>
              <a:ext cx="2262336" cy="1357401"/>
            </a:xfrm>
            <a:custGeom>
              <a:avLst/>
              <a:gdLst>
                <a:gd name="connsiteX0" fmla="*/ 0 w 2262336"/>
                <a:gd name="connsiteY0" fmla="*/ 0 h 1357401"/>
                <a:gd name="connsiteX1" fmla="*/ 2262336 w 2262336"/>
                <a:gd name="connsiteY1" fmla="*/ 0 h 1357401"/>
                <a:gd name="connsiteX2" fmla="*/ 2262336 w 2262336"/>
                <a:gd name="connsiteY2" fmla="*/ 1357401 h 1357401"/>
                <a:gd name="connsiteX3" fmla="*/ 0 w 2262336"/>
                <a:gd name="connsiteY3" fmla="*/ 1357401 h 1357401"/>
                <a:gd name="connsiteX4" fmla="*/ 0 w 2262336"/>
                <a:gd name="connsiteY4" fmla="*/ 0 h 1357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2336" h="1357401">
                  <a:moveTo>
                    <a:pt x="0" y="0"/>
                  </a:moveTo>
                  <a:lnTo>
                    <a:pt x="2262336" y="0"/>
                  </a:lnTo>
                  <a:lnTo>
                    <a:pt x="2262336" y="1357401"/>
                  </a:lnTo>
                  <a:lnTo>
                    <a:pt x="0" y="1357401"/>
                  </a:lnTo>
                  <a:lnTo>
                    <a:pt x="0" y="0"/>
                  </a:lnTo>
                  <a:close/>
                </a:path>
              </a:pathLst>
            </a:custGeom>
          </p:spPr>
          <p:style>
            <a:lnRef idx="2">
              <a:schemeClr val="lt1">
                <a:hueOff val="0"/>
                <a:satOff val="0"/>
                <a:lumOff val="0"/>
                <a:alphaOff val="0"/>
              </a:schemeClr>
            </a:lnRef>
            <a:fillRef idx="1">
              <a:schemeClr val="accent2">
                <a:hueOff val="4096329"/>
                <a:satOff val="-5109"/>
                <a:lumOff val="1201"/>
                <a:alphaOff val="0"/>
              </a:schemeClr>
            </a:fillRef>
            <a:effectRef idx="0">
              <a:schemeClr val="accent2">
                <a:hueOff val="4096329"/>
                <a:satOff val="-5109"/>
                <a:lumOff val="1201"/>
                <a:alphaOff val="0"/>
              </a:schemeClr>
            </a:effectRef>
            <a:fontRef idx="minor">
              <a:schemeClr val="lt1"/>
            </a:fontRef>
          </p:style>
          <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Human Resources</a:t>
              </a:r>
            </a:p>
          </p:txBody>
        </p:sp>
        <p:sp>
          <p:nvSpPr>
            <p:cNvPr id="13" name="Freeform: Shape 12">
              <a:extLst>
                <a:ext uri="{FF2B5EF4-FFF2-40B4-BE49-F238E27FC236}">
                  <a16:creationId xmlns:a16="http://schemas.microsoft.com/office/drawing/2014/main" id="{01BD1575-D459-4DBC-A843-590FEB537E01}"/>
                </a:ext>
              </a:extLst>
            </p:cNvPr>
            <p:cNvSpPr/>
            <p:nvPr/>
          </p:nvSpPr>
          <p:spPr>
            <a:xfrm>
              <a:off x="5929401" y="4768116"/>
              <a:ext cx="2262336" cy="1357401"/>
            </a:xfrm>
            <a:custGeom>
              <a:avLst/>
              <a:gdLst>
                <a:gd name="connsiteX0" fmla="*/ 0 w 2262336"/>
                <a:gd name="connsiteY0" fmla="*/ 0 h 1357401"/>
                <a:gd name="connsiteX1" fmla="*/ 2262336 w 2262336"/>
                <a:gd name="connsiteY1" fmla="*/ 0 h 1357401"/>
                <a:gd name="connsiteX2" fmla="*/ 2262336 w 2262336"/>
                <a:gd name="connsiteY2" fmla="*/ 1357401 h 1357401"/>
                <a:gd name="connsiteX3" fmla="*/ 0 w 2262336"/>
                <a:gd name="connsiteY3" fmla="*/ 1357401 h 1357401"/>
                <a:gd name="connsiteX4" fmla="*/ 0 w 2262336"/>
                <a:gd name="connsiteY4" fmla="*/ 0 h 1357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2336" h="1357401">
                  <a:moveTo>
                    <a:pt x="0" y="0"/>
                  </a:moveTo>
                  <a:lnTo>
                    <a:pt x="2262336" y="0"/>
                  </a:lnTo>
                  <a:lnTo>
                    <a:pt x="2262336" y="1357401"/>
                  </a:lnTo>
                  <a:lnTo>
                    <a:pt x="0" y="1357401"/>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Quality and Stakeholder</a:t>
              </a:r>
            </a:p>
          </p:txBody>
        </p:sp>
      </p:grpSp>
    </p:spTree>
    <p:extLst>
      <p:ext uri="{BB962C8B-B14F-4D97-AF65-F5344CB8AC3E}">
        <p14:creationId xmlns:p14="http://schemas.microsoft.com/office/powerpoint/2010/main" val="21606400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52955C42-CC7D-40FA-B924-7C4E49A030A4}"/>
              </a:ext>
            </a:extLst>
          </p:cNvPr>
          <p:cNvSpPr>
            <a:spLocks noGrp="1"/>
          </p:cNvSpPr>
          <p:nvPr>
            <p:ph sz="quarter" idx="11"/>
          </p:nvPr>
        </p:nvSpPr>
        <p:spPr/>
        <p:txBody>
          <a:bodyPr>
            <a:normAutofit lnSpcReduction="10000"/>
          </a:bodyPr>
          <a:lstStyle/>
          <a:p>
            <a:endParaRPr lang="en-US"/>
          </a:p>
        </p:txBody>
      </p:sp>
      <p:sp>
        <p:nvSpPr>
          <p:cNvPr id="2" name="Title 1"/>
          <p:cNvSpPr>
            <a:spLocks noGrp="1"/>
          </p:cNvSpPr>
          <p:nvPr>
            <p:ph type="title"/>
          </p:nvPr>
        </p:nvSpPr>
        <p:spPr/>
        <p:txBody>
          <a:bodyPr>
            <a:noAutofit/>
          </a:bodyPr>
          <a:lstStyle/>
          <a:p>
            <a:r>
              <a:rPr lang="en-US" dirty="0"/>
              <a:t>The Triple Constraint </a:t>
            </a:r>
          </a:p>
        </p:txBody>
      </p:sp>
      <p:grpSp>
        <p:nvGrpSpPr>
          <p:cNvPr id="3" name="Group 2">
            <a:extLst>
              <a:ext uri="{FF2B5EF4-FFF2-40B4-BE49-F238E27FC236}">
                <a16:creationId xmlns:a16="http://schemas.microsoft.com/office/drawing/2014/main" id="{A5A26B8C-E121-4C73-B54B-73DDF8EC6835}"/>
              </a:ext>
            </a:extLst>
          </p:cNvPr>
          <p:cNvGrpSpPr/>
          <p:nvPr/>
        </p:nvGrpSpPr>
        <p:grpSpPr>
          <a:xfrm>
            <a:off x="2171699" y="1295400"/>
            <a:ext cx="4953001" cy="4953000"/>
            <a:chOff x="2171699" y="1676400"/>
            <a:chExt cx="4953001" cy="4953000"/>
          </a:xfrm>
        </p:grpSpPr>
        <p:sp>
          <p:nvSpPr>
            <p:cNvPr id="5" name="Freeform: Shape 4">
              <a:extLst>
                <a:ext uri="{FF2B5EF4-FFF2-40B4-BE49-F238E27FC236}">
                  <a16:creationId xmlns:a16="http://schemas.microsoft.com/office/drawing/2014/main" id="{CE35928C-80AE-4EDB-B91C-5E9B1B1A8CBC}"/>
                </a:ext>
              </a:extLst>
            </p:cNvPr>
            <p:cNvSpPr/>
            <p:nvPr/>
          </p:nvSpPr>
          <p:spPr>
            <a:xfrm>
              <a:off x="3409950" y="1676400"/>
              <a:ext cx="2476500" cy="2476500"/>
            </a:xfrm>
            <a:custGeom>
              <a:avLst/>
              <a:gdLst>
                <a:gd name="connsiteX0" fmla="*/ 0 w 2476500"/>
                <a:gd name="connsiteY0" fmla="*/ 2476500 h 2476500"/>
                <a:gd name="connsiteX1" fmla="*/ 1238250 w 2476500"/>
                <a:gd name="connsiteY1" fmla="*/ 0 h 2476500"/>
                <a:gd name="connsiteX2" fmla="*/ 2476500 w 2476500"/>
                <a:gd name="connsiteY2" fmla="*/ 2476500 h 2476500"/>
                <a:gd name="connsiteX3" fmla="*/ 0 w 2476500"/>
                <a:gd name="connsiteY3" fmla="*/ 2476500 h 2476500"/>
              </a:gdLst>
              <a:ahLst/>
              <a:cxnLst>
                <a:cxn ang="0">
                  <a:pos x="connsiteX0" y="connsiteY0"/>
                </a:cxn>
                <a:cxn ang="0">
                  <a:pos x="connsiteX1" y="connsiteY1"/>
                </a:cxn>
                <a:cxn ang="0">
                  <a:pos x="connsiteX2" y="connsiteY2"/>
                </a:cxn>
                <a:cxn ang="0">
                  <a:pos x="connsiteX3" y="connsiteY3"/>
                </a:cxn>
              </a:cxnLst>
              <a:rect l="l" t="t" r="r" b="b"/>
              <a:pathLst>
                <a:path w="2476500" h="2476500">
                  <a:moveTo>
                    <a:pt x="0" y="2476500"/>
                  </a:moveTo>
                  <a:lnTo>
                    <a:pt x="1238250" y="0"/>
                  </a:lnTo>
                  <a:lnTo>
                    <a:pt x="2476500" y="2476500"/>
                  </a:lnTo>
                  <a:lnTo>
                    <a:pt x="0" y="2476500"/>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680085" tIns="1299210" rIns="680085" bIns="60960" numCol="1" spcCol="1270" anchor="ctr" anchorCtr="0">
              <a:noAutofit/>
            </a:bodyPr>
            <a:lstStyle/>
            <a:p>
              <a:pPr marL="0" lvl="0" indent="0" algn="ctr" defTabSz="711200">
                <a:lnSpc>
                  <a:spcPct val="90000"/>
                </a:lnSpc>
                <a:spcBef>
                  <a:spcPct val="0"/>
                </a:spcBef>
                <a:spcAft>
                  <a:spcPct val="35000"/>
                </a:spcAft>
                <a:buNone/>
              </a:pPr>
              <a:r>
                <a:rPr lang="en-CA" sz="1600" kern="1200" dirty="0"/>
                <a:t>Schedule</a:t>
              </a:r>
            </a:p>
            <a:p>
              <a:pPr marL="0" lvl="0" indent="0" algn="ctr" defTabSz="711200">
                <a:lnSpc>
                  <a:spcPct val="90000"/>
                </a:lnSpc>
                <a:spcBef>
                  <a:spcPct val="0"/>
                </a:spcBef>
                <a:spcAft>
                  <a:spcPct val="35000"/>
                </a:spcAft>
                <a:buNone/>
              </a:pPr>
              <a:r>
                <a:rPr lang="en-CA" sz="1600" kern="1200" dirty="0"/>
                <a:t>(Time)</a:t>
              </a:r>
            </a:p>
          </p:txBody>
        </p:sp>
        <p:sp>
          <p:nvSpPr>
            <p:cNvPr id="6" name="Freeform: Shape 5">
              <a:extLst>
                <a:ext uri="{FF2B5EF4-FFF2-40B4-BE49-F238E27FC236}">
                  <a16:creationId xmlns:a16="http://schemas.microsoft.com/office/drawing/2014/main" id="{55F87F00-447D-4C0C-B1C6-918A1F3F8E93}"/>
                </a:ext>
              </a:extLst>
            </p:cNvPr>
            <p:cNvSpPr/>
            <p:nvPr/>
          </p:nvSpPr>
          <p:spPr>
            <a:xfrm>
              <a:off x="2171699" y="4152900"/>
              <a:ext cx="2476500" cy="2476500"/>
            </a:xfrm>
            <a:custGeom>
              <a:avLst/>
              <a:gdLst>
                <a:gd name="connsiteX0" fmla="*/ 0 w 2476500"/>
                <a:gd name="connsiteY0" fmla="*/ 2476500 h 2476500"/>
                <a:gd name="connsiteX1" fmla="*/ 1238250 w 2476500"/>
                <a:gd name="connsiteY1" fmla="*/ 0 h 2476500"/>
                <a:gd name="connsiteX2" fmla="*/ 2476500 w 2476500"/>
                <a:gd name="connsiteY2" fmla="*/ 2476500 h 2476500"/>
                <a:gd name="connsiteX3" fmla="*/ 0 w 2476500"/>
                <a:gd name="connsiteY3" fmla="*/ 2476500 h 2476500"/>
              </a:gdLst>
              <a:ahLst/>
              <a:cxnLst>
                <a:cxn ang="0">
                  <a:pos x="connsiteX0" y="connsiteY0"/>
                </a:cxn>
                <a:cxn ang="0">
                  <a:pos x="connsiteX1" y="connsiteY1"/>
                </a:cxn>
                <a:cxn ang="0">
                  <a:pos x="connsiteX2" y="connsiteY2"/>
                </a:cxn>
                <a:cxn ang="0">
                  <a:pos x="connsiteX3" y="connsiteY3"/>
                </a:cxn>
              </a:cxnLst>
              <a:rect l="l" t="t" r="r" b="b"/>
              <a:pathLst>
                <a:path w="2476500" h="2476500">
                  <a:moveTo>
                    <a:pt x="0" y="2476500"/>
                  </a:moveTo>
                  <a:lnTo>
                    <a:pt x="1238250" y="0"/>
                  </a:lnTo>
                  <a:lnTo>
                    <a:pt x="2476500" y="2476500"/>
                  </a:lnTo>
                  <a:lnTo>
                    <a:pt x="0" y="2476500"/>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txBody>
            <a:bodyPr spcFirstLastPara="0" vert="horz" wrap="square" lIns="680085" tIns="1299210" rIns="680085" bIns="60960" numCol="1" spcCol="1270" anchor="ctr" anchorCtr="0">
              <a:noAutofit/>
            </a:bodyPr>
            <a:lstStyle/>
            <a:p>
              <a:pPr marL="0" lvl="0" indent="0" algn="ctr" defTabSz="711200">
                <a:lnSpc>
                  <a:spcPct val="90000"/>
                </a:lnSpc>
                <a:spcBef>
                  <a:spcPct val="0"/>
                </a:spcBef>
                <a:spcAft>
                  <a:spcPct val="35000"/>
                </a:spcAft>
                <a:buNone/>
              </a:pPr>
              <a:r>
                <a:rPr lang="en-CA" sz="1600" kern="1200" dirty="0"/>
                <a:t>Scope</a:t>
              </a:r>
            </a:p>
            <a:p>
              <a:pPr marL="0" lvl="0" indent="0" algn="ctr" defTabSz="711200">
                <a:lnSpc>
                  <a:spcPct val="90000"/>
                </a:lnSpc>
                <a:spcBef>
                  <a:spcPct val="0"/>
                </a:spcBef>
                <a:spcAft>
                  <a:spcPct val="35000"/>
                </a:spcAft>
                <a:buNone/>
              </a:pPr>
              <a:r>
                <a:rPr lang="en-CA" sz="1600" kern="1200" dirty="0"/>
                <a:t>Quality</a:t>
              </a:r>
            </a:p>
            <a:p>
              <a:pPr marL="0" lvl="0" indent="0" algn="ctr" defTabSz="711200">
                <a:lnSpc>
                  <a:spcPct val="90000"/>
                </a:lnSpc>
                <a:spcBef>
                  <a:spcPct val="0"/>
                </a:spcBef>
                <a:spcAft>
                  <a:spcPct val="35000"/>
                </a:spcAft>
                <a:buNone/>
              </a:pPr>
              <a:r>
                <a:rPr lang="en-CA" sz="1600" kern="1200" dirty="0"/>
                <a:t>Customer Satisfaction</a:t>
              </a:r>
            </a:p>
          </p:txBody>
        </p:sp>
        <p:sp>
          <p:nvSpPr>
            <p:cNvPr id="7" name="Freeform: Shape 6">
              <a:extLst>
                <a:ext uri="{FF2B5EF4-FFF2-40B4-BE49-F238E27FC236}">
                  <a16:creationId xmlns:a16="http://schemas.microsoft.com/office/drawing/2014/main" id="{11FD31C1-60DD-4749-9E80-48E985ED7EE2}"/>
                </a:ext>
              </a:extLst>
            </p:cNvPr>
            <p:cNvSpPr/>
            <p:nvPr/>
          </p:nvSpPr>
          <p:spPr>
            <a:xfrm rot="21600000">
              <a:off x="3409950" y="4152899"/>
              <a:ext cx="2476500" cy="2476501"/>
            </a:xfrm>
            <a:custGeom>
              <a:avLst/>
              <a:gdLst>
                <a:gd name="connsiteX0" fmla="*/ 0 w 2476500"/>
                <a:gd name="connsiteY0" fmla="*/ 2476500 h 2476500"/>
                <a:gd name="connsiteX1" fmla="*/ 1238250 w 2476500"/>
                <a:gd name="connsiteY1" fmla="*/ 0 h 2476500"/>
                <a:gd name="connsiteX2" fmla="*/ 2476500 w 2476500"/>
                <a:gd name="connsiteY2" fmla="*/ 2476500 h 2476500"/>
                <a:gd name="connsiteX3" fmla="*/ 0 w 2476500"/>
                <a:gd name="connsiteY3" fmla="*/ 2476500 h 2476500"/>
              </a:gdLst>
              <a:ahLst/>
              <a:cxnLst>
                <a:cxn ang="0">
                  <a:pos x="connsiteX0" y="connsiteY0"/>
                </a:cxn>
                <a:cxn ang="0">
                  <a:pos x="connsiteX1" y="connsiteY1"/>
                </a:cxn>
                <a:cxn ang="0">
                  <a:pos x="connsiteX2" y="connsiteY2"/>
                </a:cxn>
                <a:cxn ang="0">
                  <a:pos x="connsiteX3" y="connsiteY3"/>
                </a:cxn>
              </a:cxnLst>
              <a:rect l="l" t="t" r="r" b="b"/>
              <a:pathLst>
                <a:path w="2476500" h="2476500">
                  <a:moveTo>
                    <a:pt x="2476500" y="0"/>
                  </a:moveTo>
                  <a:lnTo>
                    <a:pt x="1238250" y="2476500"/>
                  </a:lnTo>
                  <a:lnTo>
                    <a:pt x="0" y="0"/>
                  </a:lnTo>
                  <a:lnTo>
                    <a:pt x="2476500" y="0"/>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txBody>
            <a:bodyPr spcFirstLastPara="0" vert="horz" wrap="square" lIns="680085" tIns="60961" rIns="680085" bIns="1299210" numCol="1" spcCol="1270" anchor="ctr" anchorCtr="0">
              <a:noAutofit/>
            </a:bodyPr>
            <a:lstStyle/>
            <a:p>
              <a:pPr marL="0" lvl="0" indent="0" algn="ctr" defTabSz="711200">
                <a:lnSpc>
                  <a:spcPct val="90000"/>
                </a:lnSpc>
                <a:spcBef>
                  <a:spcPct val="0"/>
                </a:spcBef>
                <a:spcAft>
                  <a:spcPct val="35000"/>
                </a:spcAft>
                <a:buNone/>
              </a:pPr>
              <a:endParaRPr lang="en-CA" sz="1600" kern="1200" dirty="0"/>
            </a:p>
          </p:txBody>
        </p:sp>
        <p:sp>
          <p:nvSpPr>
            <p:cNvPr id="8" name="Freeform: Shape 7">
              <a:extLst>
                <a:ext uri="{FF2B5EF4-FFF2-40B4-BE49-F238E27FC236}">
                  <a16:creationId xmlns:a16="http://schemas.microsoft.com/office/drawing/2014/main" id="{EFF270FF-7095-4ED0-821B-3FFB7612CC99}"/>
                </a:ext>
              </a:extLst>
            </p:cNvPr>
            <p:cNvSpPr/>
            <p:nvPr/>
          </p:nvSpPr>
          <p:spPr>
            <a:xfrm>
              <a:off x="4648200" y="4152900"/>
              <a:ext cx="2476500" cy="2476500"/>
            </a:xfrm>
            <a:custGeom>
              <a:avLst/>
              <a:gdLst>
                <a:gd name="connsiteX0" fmla="*/ 0 w 2476500"/>
                <a:gd name="connsiteY0" fmla="*/ 2476500 h 2476500"/>
                <a:gd name="connsiteX1" fmla="*/ 1238250 w 2476500"/>
                <a:gd name="connsiteY1" fmla="*/ 0 h 2476500"/>
                <a:gd name="connsiteX2" fmla="*/ 2476500 w 2476500"/>
                <a:gd name="connsiteY2" fmla="*/ 2476500 h 2476500"/>
                <a:gd name="connsiteX3" fmla="*/ 0 w 2476500"/>
                <a:gd name="connsiteY3" fmla="*/ 2476500 h 2476500"/>
              </a:gdLst>
              <a:ahLst/>
              <a:cxnLst>
                <a:cxn ang="0">
                  <a:pos x="connsiteX0" y="connsiteY0"/>
                </a:cxn>
                <a:cxn ang="0">
                  <a:pos x="connsiteX1" y="connsiteY1"/>
                </a:cxn>
                <a:cxn ang="0">
                  <a:pos x="connsiteX2" y="connsiteY2"/>
                </a:cxn>
                <a:cxn ang="0">
                  <a:pos x="connsiteX3" y="connsiteY3"/>
                </a:cxn>
              </a:cxnLst>
              <a:rect l="l" t="t" r="r" b="b"/>
              <a:pathLst>
                <a:path w="2476500" h="2476500">
                  <a:moveTo>
                    <a:pt x="0" y="2476500"/>
                  </a:moveTo>
                  <a:lnTo>
                    <a:pt x="1238250" y="0"/>
                  </a:lnTo>
                  <a:lnTo>
                    <a:pt x="2476500" y="2476500"/>
                  </a:lnTo>
                  <a:lnTo>
                    <a:pt x="0" y="2476500"/>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spcFirstLastPara="0" vert="horz" wrap="square" lIns="680085" tIns="1299210" rIns="680085" bIns="60960" numCol="1" spcCol="1270" anchor="ctr" anchorCtr="0">
              <a:noAutofit/>
            </a:bodyPr>
            <a:lstStyle/>
            <a:p>
              <a:pPr marL="0" lvl="0" indent="0" algn="ctr" defTabSz="711200">
                <a:lnSpc>
                  <a:spcPct val="90000"/>
                </a:lnSpc>
                <a:spcBef>
                  <a:spcPct val="0"/>
                </a:spcBef>
                <a:spcAft>
                  <a:spcPct val="35000"/>
                </a:spcAft>
                <a:buNone/>
              </a:pPr>
              <a:r>
                <a:rPr lang="en-CA" sz="1600" kern="1200" dirty="0"/>
                <a:t>Budget (Cost)</a:t>
              </a:r>
            </a:p>
            <a:p>
              <a:pPr marL="0" lvl="0" indent="0" algn="ctr" defTabSz="711200">
                <a:lnSpc>
                  <a:spcPct val="90000"/>
                </a:lnSpc>
                <a:spcBef>
                  <a:spcPct val="0"/>
                </a:spcBef>
                <a:spcAft>
                  <a:spcPct val="35000"/>
                </a:spcAft>
                <a:buNone/>
              </a:pPr>
              <a:r>
                <a:rPr lang="en-CA" sz="1600" kern="1200" dirty="0"/>
                <a:t>Resources </a:t>
              </a:r>
            </a:p>
            <a:p>
              <a:pPr marL="0" lvl="0" indent="0" algn="ctr" defTabSz="711200">
                <a:lnSpc>
                  <a:spcPct val="90000"/>
                </a:lnSpc>
                <a:spcBef>
                  <a:spcPct val="0"/>
                </a:spcBef>
                <a:spcAft>
                  <a:spcPct val="35000"/>
                </a:spcAft>
                <a:buNone/>
              </a:pPr>
              <a:r>
                <a:rPr lang="en-CA" sz="1600" kern="1200" dirty="0"/>
                <a:t>Risk</a:t>
              </a:r>
            </a:p>
          </p:txBody>
        </p:sp>
      </p:grpSp>
    </p:spTree>
    <p:extLst>
      <p:ext uri="{BB962C8B-B14F-4D97-AF65-F5344CB8AC3E}">
        <p14:creationId xmlns:p14="http://schemas.microsoft.com/office/powerpoint/2010/main" val="8778505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55000" lnSpcReduction="20000"/>
          </a:bodyPr>
          <a:lstStyle/>
          <a:p>
            <a:pPr lvl="0">
              <a:lnSpc>
                <a:spcPct val="115000"/>
              </a:lnSpc>
              <a:spcBef>
                <a:spcPts val="1200"/>
              </a:spcBef>
              <a:spcAft>
                <a:spcPts val="1000"/>
              </a:spcAft>
              <a:buFont typeface="+mj-lt"/>
              <a:buAutoNum type="arabicPeriod"/>
            </a:pPr>
            <a:r>
              <a:rPr lang="en-US" dirty="0">
                <a:ea typeface="Times New Roman"/>
                <a:cs typeface="Times New Roman"/>
              </a:rPr>
              <a:t> What is the Global Project Institute?</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a:t>
            </a:r>
            <a:r>
              <a:rPr lang="en-US" sz="3300" dirty="0">
                <a:highlight>
                  <a:srgbClr val="FFFFFF"/>
                </a:highlight>
                <a:ea typeface="Calibri"/>
                <a:cs typeface="Calibri"/>
              </a:rPr>
              <a:t>process of international integration arising from the interchange of world views, products, ideas, and other aspects of culture.</a:t>
            </a:r>
          </a:p>
          <a:p>
            <a:pPr marL="695325" lvl="0">
              <a:lnSpc>
                <a:spcPct val="115000"/>
              </a:lnSpc>
              <a:spcBef>
                <a:spcPts val="0"/>
              </a:spcBef>
              <a:buFont typeface="+mj-lt"/>
              <a:buAutoNum type="alphaLcParenR"/>
            </a:pPr>
            <a:r>
              <a:rPr lang="en-US" dirty="0">
                <a:highlight>
                  <a:srgbClr val="FFFFFF"/>
                </a:highlight>
                <a:ea typeface="Times New Roman"/>
                <a:cs typeface="Times New Roman"/>
              </a:rPr>
              <a:t>A </a:t>
            </a:r>
            <a:r>
              <a:rPr lang="en-US" dirty="0">
                <a:highlight>
                  <a:srgbClr val="FFFFFF"/>
                </a:highlight>
                <a:ea typeface="Calibri"/>
                <a:cs typeface="Calibri"/>
              </a:rPr>
              <a:t>global association for the project management profession.</a:t>
            </a:r>
            <a:r>
              <a:rPr lang="en-US" dirty="0">
                <a:highlight>
                  <a:srgbClr val="FFFFFF"/>
                </a:highlight>
                <a:ea typeface="Times New Roman"/>
                <a:cs typeface="Times New Roman"/>
              </a:rPr>
              <a: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a:t>
            </a:r>
            <a:r>
              <a:rPr lang="en-US" dirty="0">
                <a:highlight>
                  <a:srgbClr val="FFFFFF"/>
                </a:highlight>
                <a:ea typeface="Calibri"/>
                <a:cs typeface="Calibri"/>
              </a:rPr>
              <a:t>combined art and science of planning, organizing, and managing resources to get a particular project done on time, within budget, and with the results that the organization set out to achieve.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 society or organization having a particular object or common factor, especially a scientific, educational, or social one.</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2"/>
            </a:pPr>
            <a:r>
              <a:rPr lang="en-US" dirty="0">
                <a:ea typeface="Times New Roman"/>
                <a:cs typeface="Times New Roman"/>
              </a:rPr>
              <a:t> What is included in the Global Project Institute’s core ideas?</a:t>
            </a:r>
          </a:p>
          <a:p>
            <a:pPr marL="695325" lvl="0">
              <a:lnSpc>
                <a:spcPct val="115000"/>
              </a:lnSpc>
              <a:spcBef>
                <a:spcPts val="0"/>
              </a:spcBef>
              <a:buFont typeface="+mj-lt"/>
              <a:buAutoNum type="alphaLcParenR"/>
            </a:pPr>
            <a:r>
              <a:rPr lang="en-US" dirty="0">
                <a:highlight>
                  <a:srgbClr val="FFFFFF"/>
                </a:highlight>
                <a:ea typeface="Calibri"/>
                <a:cs typeface="Calibri"/>
              </a:rPr>
              <a:t>The Project Management Body of Management ( PMBOM).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Five process groups, which outline the path a project should take.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Seven knowledge areas, which outline various parts of each process group.</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double constraint, which illustrates how a project is balanced.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6339927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eriod" startAt="3"/>
            </a:pPr>
            <a:r>
              <a:rPr lang="en-US" dirty="0">
                <a:ea typeface="Times New Roman"/>
                <a:cs typeface="Times New Roman"/>
              </a:rPr>
              <a:t> Which of these forms the core structure of any project?</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Five Process Groups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Five Management Groups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Four Process Groups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Four Management Groups</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4"/>
            </a:pPr>
            <a:r>
              <a:rPr lang="en-US" dirty="0">
                <a:ea typeface="Times New Roman"/>
                <a:cs typeface="Times New Roman"/>
              </a:rPr>
              <a:t> Which of these is a term that could describe the processes?</a:t>
            </a:r>
          </a:p>
          <a:p>
            <a:pPr marL="695325" lvl="0">
              <a:lnSpc>
                <a:spcPct val="115000"/>
              </a:lnSpc>
              <a:spcBef>
                <a:spcPts val="0"/>
              </a:spcBef>
              <a:buFont typeface="+mj-lt"/>
              <a:buAutoNum type="alphaLcParenR"/>
            </a:pPr>
            <a:r>
              <a:rPr lang="en-US" dirty="0">
                <a:highlight>
                  <a:srgbClr val="FFFFFF"/>
                </a:highlight>
                <a:ea typeface="Times New Roman"/>
                <a:cs typeface="Times New Roman"/>
              </a:rPr>
              <a:t>Means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Products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Amounts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Inputs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8657952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eriod" startAt="5"/>
            </a:pPr>
            <a:r>
              <a:rPr lang="en-US" dirty="0">
                <a:ea typeface="Times New Roman"/>
                <a:cs typeface="Times New Roman"/>
              </a:rPr>
              <a:t> How many knowledge areas are crucial to the project management processes?</a:t>
            </a:r>
          </a:p>
          <a:p>
            <a:pPr marL="695325" lvl="0">
              <a:lnSpc>
                <a:spcPct val="115000"/>
              </a:lnSpc>
              <a:spcBef>
                <a:spcPts val="0"/>
              </a:spcBef>
              <a:buFont typeface="+mj-lt"/>
              <a:buAutoNum type="alphaLcParenR"/>
            </a:pPr>
            <a:r>
              <a:rPr lang="en-US" dirty="0">
                <a:highlight>
                  <a:srgbClr val="FFFFFF"/>
                </a:highlight>
                <a:ea typeface="Times New Roman"/>
                <a:cs typeface="Times New Roman"/>
              </a:rPr>
              <a:t>Thirteen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Ten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Nine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Three</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6"/>
            </a:pPr>
            <a:r>
              <a:rPr lang="en-US" dirty="0">
                <a:ea typeface="Times New Roman"/>
                <a:cs typeface="Times New Roman"/>
              </a:rPr>
              <a:t> What is not a knowledge area the PMBOK focuses on?</a:t>
            </a:r>
          </a:p>
          <a:p>
            <a:pPr marL="695325" lvl="0">
              <a:lnSpc>
                <a:spcPct val="115000"/>
              </a:lnSpc>
              <a:spcBef>
                <a:spcPts val="0"/>
              </a:spcBef>
              <a:buFont typeface="+mj-lt"/>
              <a:buAutoNum type="alphaLcParenR"/>
            </a:pPr>
            <a:r>
              <a:rPr lang="en-US" dirty="0">
                <a:highlight>
                  <a:srgbClr val="FFFFFF"/>
                </a:highlight>
                <a:ea typeface="Times New Roman"/>
                <a:cs typeface="Times New Roman"/>
              </a:rPr>
              <a:t>Integration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Settlement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Scope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Procurement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8425410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eriod" startAt="7"/>
            </a:pPr>
            <a:r>
              <a:rPr lang="en-US" dirty="0">
                <a:ea typeface="Times New Roman"/>
                <a:cs typeface="Times New Roman"/>
              </a:rPr>
              <a:t> Which of these does Project Procurement Management include?</a:t>
            </a:r>
          </a:p>
          <a:p>
            <a:pPr marL="695325" lvl="0">
              <a:lnSpc>
                <a:spcPct val="115000"/>
              </a:lnSpc>
              <a:spcBef>
                <a:spcPts val="0"/>
              </a:spcBef>
              <a:buFont typeface="+mj-lt"/>
              <a:buAutoNum type="alphaLcParenR"/>
            </a:pPr>
            <a:r>
              <a:rPr lang="en-US" dirty="0">
                <a:highlight>
                  <a:srgbClr val="FFFFFF"/>
                </a:highlight>
                <a:ea typeface="Times New Roman"/>
                <a:cs typeface="Times New Roman"/>
              </a:rPr>
              <a:t>Elements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Predictions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Human Resources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Contract Administration</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8"/>
            </a:pPr>
            <a:r>
              <a:rPr lang="en-US" dirty="0">
                <a:ea typeface="Times New Roman"/>
                <a:cs typeface="Times New Roman"/>
              </a:rPr>
              <a:t> What illustrates the balance of the project’s scope, schedule (time), quality, and cost?</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triple constraint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double constraint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Solicitation Planning</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Procurement Planning</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5258960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9"/>
            </a:pPr>
            <a:r>
              <a:rPr lang="en-US" dirty="0">
                <a:ea typeface="Times New Roman"/>
                <a:cs typeface="Times New Roman"/>
              </a:rPr>
              <a:t> During the planning phase of a project, who defines the scope, time, cost, and quality?</a:t>
            </a:r>
          </a:p>
          <a:p>
            <a:pPr marL="695325" lvl="0">
              <a:lnSpc>
                <a:spcPct val="115000"/>
              </a:lnSpc>
              <a:spcBef>
                <a:spcPts val="0"/>
              </a:spcBef>
              <a:buFont typeface="+mj-lt"/>
              <a:buAutoNum type="alphaLcParenR"/>
            </a:pPr>
            <a:r>
              <a:rPr lang="en-US" dirty="0">
                <a:highlight>
                  <a:srgbClr val="FFFFFF"/>
                </a:highlight>
                <a:ea typeface="Times New Roman"/>
                <a:cs typeface="Times New Roman"/>
              </a:rPr>
              <a:t>Human resources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Solicitation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Planning resources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Project Management Team</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10"/>
            </a:pPr>
            <a:r>
              <a:rPr lang="en-US" dirty="0">
                <a:ea typeface="Times New Roman"/>
                <a:cs typeface="Times New Roman"/>
              </a:rPr>
              <a:t> What is the job of the project manager?</a:t>
            </a:r>
          </a:p>
          <a:p>
            <a:pPr marL="695325" lvl="0">
              <a:lnSpc>
                <a:spcPct val="115000"/>
              </a:lnSpc>
              <a:spcBef>
                <a:spcPts val="0"/>
              </a:spcBef>
              <a:buFont typeface="+mj-lt"/>
              <a:buAutoNum type="alphaLcParenR"/>
            </a:pPr>
            <a:r>
              <a:rPr lang="en-US" dirty="0">
                <a:highlight>
                  <a:srgbClr val="FFFFFF"/>
                </a:highlight>
                <a:ea typeface="Times New Roman"/>
                <a:cs typeface="Times New Roman"/>
              </a:rPr>
              <a:t>To take on long term, permanent projects that are managed on an ongoing basis.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To balance day-to-day office management with project planning.</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To </a:t>
            </a:r>
            <a:r>
              <a:rPr lang="en-US" dirty="0">
                <a:highlight>
                  <a:srgbClr val="FFFFFF"/>
                </a:highlight>
                <a:ea typeface="Calibri"/>
                <a:cs typeface="Calibri"/>
              </a:rPr>
              <a:t>identify how a change to a single element will change the other elements.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To procure funds for the projects that are being managed.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178567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186021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55000" lnSpcReduction="20000"/>
          </a:bodyPr>
          <a:lstStyle/>
          <a:p>
            <a:pPr lvl="0">
              <a:lnSpc>
                <a:spcPct val="115000"/>
              </a:lnSpc>
              <a:spcBef>
                <a:spcPts val="1200"/>
              </a:spcBef>
              <a:spcAft>
                <a:spcPts val="1000"/>
              </a:spcAft>
              <a:buFont typeface="+mj-lt"/>
              <a:buAutoNum type="arabicPeriod"/>
            </a:pPr>
            <a:r>
              <a:rPr lang="en-US" dirty="0">
                <a:ea typeface="Times New Roman"/>
                <a:cs typeface="Times New Roman"/>
              </a:rPr>
              <a:t> What is the Global Project Institute?</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a:t>
            </a:r>
            <a:r>
              <a:rPr lang="en-US" sz="3300" dirty="0">
                <a:highlight>
                  <a:srgbClr val="FFFFFF"/>
                </a:highlight>
                <a:ea typeface="Calibri"/>
                <a:cs typeface="Calibri"/>
              </a:rPr>
              <a:t>process of international integration arising from the interchange of world views, products, ideas, and other aspects of culture.</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A </a:t>
            </a:r>
            <a:r>
              <a:rPr lang="en-US" dirty="0">
                <a:solidFill>
                  <a:srgbClr val="FF0000"/>
                </a:solidFill>
                <a:highlight>
                  <a:srgbClr val="FFFFFF"/>
                </a:highlight>
                <a:ea typeface="Calibri"/>
                <a:cs typeface="Calibri"/>
              </a:rPr>
              <a:t>global association for the project management profession.</a:t>
            </a:r>
            <a:r>
              <a:rPr lang="en-US" dirty="0">
                <a:solidFill>
                  <a:srgbClr val="FF0000"/>
                </a:solidFill>
                <a:highlight>
                  <a:srgbClr val="FFFFFF"/>
                </a:highlight>
                <a:ea typeface="Times New Roman"/>
                <a:cs typeface="Times New Roman"/>
              </a:rPr>
              <a: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a:t>
            </a:r>
            <a:r>
              <a:rPr lang="en-US" dirty="0">
                <a:highlight>
                  <a:srgbClr val="FFFFFF"/>
                </a:highlight>
                <a:ea typeface="Calibri"/>
                <a:cs typeface="Calibri"/>
              </a:rPr>
              <a:t>combined art and science of planning, organizing, and managing resources to get a particular project done on time, within budget, and with the results that the organization set out to achieve.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 </a:t>
            </a:r>
            <a:r>
              <a:rPr lang="en-US" dirty="0">
                <a:solidFill>
                  <a:srgbClr val="222222"/>
                </a:solidFill>
                <a:highlight>
                  <a:srgbClr val="FFFFFF"/>
                </a:highlight>
                <a:ea typeface="Times New Roman"/>
                <a:cs typeface="Times New Roman"/>
              </a:rPr>
              <a:t>society or organization having a particular object or common factor, especially a scientific, educational, or social one.</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2"/>
            </a:pPr>
            <a:r>
              <a:rPr lang="en-US" dirty="0">
                <a:ea typeface="Times New Roman"/>
                <a:cs typeface="Times New Roman"/>
              </a:rPr>
              <a:t> What is included in the Global Project Institute’s core ideas?</a:t>
            </a:r>
          </a:p>
          <a:p>
            <a:pPr marL="695325" lvl="0">
              <a:lnSpc>
                <a:spcPct val="115000"/>
              </a:lnSpc>
              <a:spcBef>
                <a:spcPts val="0"/>
              </a:spcBef>
              <a:buFont typeface="+mj-lt"/>
              <a:buAutoNum type="alphaLcParenR"/>
            </a:pPr>
            <a:r>
              <a:rPr lang="en-US" dirty="0">
                <a:highlight>
                  <a:srgbClr val="FFFFFF"/>
                </a:highlight>
                <a:ea typeface="Calibri"/>
                <a:cs typeface="Calibri"/>
              </a:rPr>
              <a:t>The Project Management Body of Management ( PMBOM).</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Five process groups, which outline the path a project should take.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Seven knowledge areas, which outline various parts of each process group.</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double constraint, which illustrates how a project is balanced.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2845053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eriod" startAt="3"/>
            </a:pPr>
            <a:r>
              <a:rPr lang="en-US" dirty="0">
                <a:ea typeface="Times New Roman"/>
                <a:cs typeface="Times New Roman"/>
              </a:rPr>
              <a:t> Which of these forms the core structure of any project?</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The Five Process Groups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Five Management Groups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Four Process Groups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Four Management Groups</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4"/>
            </a:pPr>
            <a:r>
              <a:rPr lang="en-US" dirty="0">
                <a:ea typeface="Times New Roman"/>
                <a:cs typeface="Times New Roman"/>
              </a:rPr>
              <a:t> Which of these is a term that could describe the processes?</a:t>
            </a:r>
          </a:p>
          <a:p>
            <a:pPr marL="695325" lvl="0">
              <a:lnSpc>
                <a:spcPct val="115000"/>
              </a:lnSpc>
              <a:spcBef>
                <a:spcPts val="0"/>
              </a:spcBef>
              <a:buFont typeface="+mj-lt"/>
              <a:buAutoNum type="alphaLcParenR"/>
            </a:pPr>
            <a:r>
              <a:rPr lang="en-US" dirty="0">
                <a:highlight>
                  <a:srgbClr val="FFFFFF"/>
                </a:highlight>
                <a:ea typeface="Times New Roman"/>
                <a:cs typeface="Times New Roman"/>
              </a:rPr>
              <a:t>Means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Products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Amounts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Inputs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5892257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eriod" startAt="5"/>
            </a:pPr>
            <a:r>
              <a:rPr lang="en-US" dirty="0">
                <a:ea typeface="Times New Roman"/>
                <a:cs typeface="Times New Roman"/>
              </a:rPr>
              <a:t> How many knowledge areas are crucial to the project management processes?</a:t>
            </a:r>
          </a:p>
          <a:p>
            <a:pPr marL="695325" lvl="0">
              <a:lnSpc>
                <a:spcPct val="115000"/>
              </a:lnSpc>
              <a:spcBef>
                <a:spcPts val="0"/>
              </a:spcBef>
              <a:buFont typeface="+mj-lt"/>
              <a:buAutoNum type="alphaLcParenR"/>
            </a:pPr>
            <a:r>
              <a:rPr lang="en-US" dirty="0">
                <a:highlight>
                  <a:srgbClr val="FFFFFF"/>
                </a:highlight>
                <a:ea typeface="Times New Roman"/>
                <a:cs typeface="Times New Roman"/>
              </a:rPr>
              <a:t>Thirteen</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Ten</a:t>
            </a:r>
            <a:endParaRPr lang="en-US" dirty="0">
              <a:solidFill>
                <a:srgbClr val="FF0000"/>
              </a:solidFill>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Nine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Three</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6"/>
            </a:pPr>
            <a:r>
              <a:rPr lang="en-US" dirty="0">
                <a:ea typeface="Times New Roman"/>
                <a:cs typeface="Times New Roman"/>
              </a:rPr>
              <a:t> What is not a knowledge area the PMBOK focuses on?</a:t>
            </a:r>
          </a:p>
          <a:p>
            <a:pPr marL="695325" lvl="0">
              <a:lnSpc>
                <a:spcPct val="115000"/>
              </a:lnSpc>
              <a:spcBef>
                <a:spcPts val="0"/>
              </a:spcBef>
              <a:buFont typeface="+mj-lt"/>
              <a:buAutoNum type="alphaLcParenR"/>
            </a:pPr>
            <a:r>
              <a:rPr lang="en-US" dirty="0">
                <a:highlight>
                  <a:srgbClr val="FFFFFF"/>
                </a:highlight>
                <a:ea typeface="Times New Roman"/>
                <a:cs typeface="Times New Roman"/>
              </a:rPr>
              <a:t>Integration</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Settlement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Scope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Procurement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8659657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eriod" startAt="7"/>
            </a:pPr>
            <a:r>
              <a:rPr lang="en-US" dirty="0">
                <a:ea typeface="Times New Roman"/>
                <a:cs typeface="Times New Roman"/>
              </a:rPr>
              <a:t> Which of these does Project Procurement Management include?</a:t>
            </a:r>
          </a:p>
          <a:p>
            <a:pPr marL="695325" lvl="0">
              <a:lnSpc>
                <a:spcPct val="115000"/>
              </a:lnSpc>
              <a:spcBef>
                <a:spcPts val="0"/>
              </a:spcBef>
              <a:buFont typeface="+mj-lt"/>
              <a:buAutoNum type="alphaLcParenR"/>
            </a:pPr>
            <a:r>
              <a:rPr lang="en-US" dirty="0">
                <a:highlight>
                  <a:srgbClr val="FFFFFF"/>
                </a:highlight>
                <a:ea typeface="Times New Roman"/>
                <a:cs typeface="Times New Roman"/>
              </a:rPr>
              <a:t>Elements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Predictions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Human Resources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Contract Administration</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8"/>
            </a:pPr>
            <a:r>
              <a:rPr lang="en-US" dirty="0">
                <a:ea typeface="Times New Roman"/>
                <a:cs typeface="Times New Roman"/>
              </a:rPr>
              <a:t> What illustrates the balance of the project’s scope, schedule (time), quality, and cost?</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The triple constraint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double constraint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Solicitation Planning</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Procurement Planning</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7310025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9"/>
            </a:pPr>
            <a:r>
              <a:rPr lang="en-US" dirty="0">
                <a:ea typeface="Times New Roman"/>
                <a:cs typeface="Times New Roman"/>
              </a:rPr>
              <a:t> During the planning phase of a project, who defines the scope, time, cost, and quality?</a:t>
            </a:r>
          </a:p>
          <a:p>
            <a:pPr marL="695325" lvl="0">
              <a:lnSpc>
                <a:spcPct val="115000"/>
              </a:lnSpc>
              <a:spcBef>
                <a:spcPts val="0"/>
              </a:spcBef>
              <a:buFont typeface="+mj-lt"/>
              <a:buAutoNum type="alphaLcParenR"/>
            </a:pPr>
            <a:r>
              <a:rPr lang="en-US" dirty="0">
                <a:highlight>
                  <a:srgbClr val="FFFFFF"/>
                </a:highlight>
                <a:ea typeface="Times New Roman"/>
                <a:cs typeface="Times New Roman"/>
              </a:rPr>
              <a:t>Human resources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Solicitation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Planning resources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Project Management Team</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10"/>
            </a:pPr>
            <a:r>
              <a:rPr lang="en-US" dirty="0">
                <a:ea typeface="Times New Roman"/>
                <a:cs typeface="Times New Roman"/>
              </a:rPr>
              <a:t> What is the job of the project manager?</a:t>
            </a:r>
          </a:p>
          <a:p>
            <a:pPr marL="695325" lvl="0">
              <a:lnSpc>
                <a:spcPct val="115000"/>
              </a:lnSpc>
              <a:spcBef>
                <a:spcPts val="0"/>
              </a:spcBef>
              <a:buFont typeface="+mj-lt"/>
              <a:buAutoNum type="alphaLcParenR"/>
            </a:pPr>
            <a:r>
              <a:rPr lang="en-US" dirty="0">
                <a:highlight>
                  <a:srgbClr val="FFFFFF"/>
                </a:highlight>
                <a:ea typeface="Times New Roman"/>
                <a:cs typeface="Times New Roman"/>
              </a:rPr>
              <a:t>To take on long term, permanent projects that are managed on an ongoing basis.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To balance day-to-day office management with project planning.</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To </a:t>
            </a:r>
            <a:r>
              <a:rPr lang="en-US" dirty="0">
                <a:solidFill>
                  <a:srgbClr val="FF0000"/>
                </a:solidFill>
                <a:highlight>
                  <a:srgbClr val="FFFFFF"/>
                </a:highlight>
                <a:ea typeface="Calibri"/>
                <a:cs typeface="Calibri"/>
              </a:rPr>
              <a:t>identify how a change to a single element will change the other elements.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To procure funds for the projects that are being managed.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4096888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dirty="0"/>
              <a:t>Module </a:t>
            </a:r>
            <a:r>
              <a:rPr lang="en-US" dirty="0"/>
              <a:t>Four: Initiation (I)</a:t>
            </a:r>
            <a:endParaRPr lang="en-CA" dirty="0"/>
          </a:p>
        </p:txBody>
      </p:sp>
      <p:sp>
        <p:nvSpPr>
          <p:cNvPr id="4" name="Text Placeholder 3"/>
          <p:cNvSpPr>
            <a:spLocks noGrp="1"/>
          </p:cNvSpPr>
          <p:nvPr>
            <p:ph type="body" sz="quarter" idx="10"/>
          </p:nvPr>
        </p:nvSpPr>
        <p:spPr/>
        <p:txBody>
          <a:bodyPr>
            <a:noAutofit/>
          </a:bodyPr>
          <a:lstStyle/>
          <a:p>
            <a:pPr>
              <a:lnSpc>
                <a:spcPct val="115000"/>
              </a:lnSpc>
              <a:spcBef>
                <a:spcPts val="0"/>
              </a:spcBef>
              <a:spcAft>
                <a:spcPts val="1000"/>
              </a:spcAft>
            </a:pPr>
            <a:r>
              <a:rPr lang="en-US" sz="2400" i="1" dirty="0">
                <a:latin typeface="Cambria"/>
                <a:ea typeface="Times New Roman"/>
                <a:cs typeface="Times New Roman"/>
              </a:rPr>
              <a:t>No sensible decision can be made without taking into account not only the world as it is, but the world as it will be. </a:t>
            </a:r>
            <a:endParaRPr lang="en-US" sz="2400" i="1" dirty="0">
              <a:ea typeface="Times New Roman"/>
              <a:cs typeface="Times New Roman"/>
            </a:endParaRPr>
          </a:p>
          <a:p>
            <a:pPr algn="ctr">
              <a:lnSpc>
                <a:spcPct val="115000"/>
              </a:lnSpc>
              <a:spcBef>
                <a:spcPts val="0"/>
              </a:spcBef>
              <a:spcAft>
                <a:spcPts val="1000"/>
              </a:spcAft>
            </a:pPr>
            <a:r>
              <a:rPr lang="en-US" sz="2400" b="1" i="1" dirty="0">
                <a:latin typeface="Cambria"/>
                <a:ea typeface="Times New Roman"/>
                <a:cs typeface="Times New Roman"/>
              </a:rPr>
              <a:t>Isaac Asimov </a:t>
            </a:r>
            <a:endParaRPr lang="en-US" sz="2400" b="1" i="1" dirty="0">
              <a:ea typeface="Times New Roman"/>
              <a:cs typeface="Times New Roman"/>
            </a:endParaRPr>
          </a:p>
          <a:p>
            <a:endParaRPr lang="en-CA" sz="2400" i="1" dirty="0"/>
          </a:p>
        </p:txBody>
      </p:sp>
      <p:sp>
        <p:nvSpPr>
          <p:cNvPr id="3" name="Content Placeholder 2"/>
          <p:cNvSpPr>
            <a:spLocks noGrp="1"/>
          </p:cNvSpPr>
          <p:nvPr>
            <p:ph type="body" sz="quarter" idx="11"/>
          </p:nvPr>
        </p:nvSpPr>
        <p:spPr/>
        <p:txBody>
          <a:bodyPr>
            <a:normAutofit lnSpcReduction="10000"/>
          </a:bodyPr>
          <a:lstStyle/>
          <a:p>
            <a:pPr>
              <a:buNone/>
            </a:pPr>
            <a:r>
              <a:rPr lang="en-US" dirty="0"/>
              <a:t>The first phase of project management </a:t>
            </a:r>
          </a:p>
          <a:p>
            <a:pPr>
              <a:buNone/>
            </a:pPr>
            <a:r>
              <a:rPr lang="en-US" dirty="0"/>
              <a:t>is initiation. </a:t>
            </a:r>
          </a:p>
          <a:p>
            <a:pPr>
              <a:buNone/>
            </a:pPr>
            <a:r>
              <a:rPr lang="en-US" dirty="0"/>
              <a:t>This module will explore the first part </a:t>
            </a:r>
          </a:p>
          <a:p>
            <a:pPr>
              <a:buNone/>
            </a:pPr>
            <a:r>
              <a:rPr lang="en-US" dirty="0"/>
              <a:t>of that process: identifying what </a:t>
            </a:r>
          </a:p>
          <a:p>
            <a:pPr>
              <a:buNone/>
            </a:pPr>
            <a:r>
              <a:rPr lang="en-US" dirty="0"/>
              <a:t>success will look like for your particular </a:t>
            </a:r>
          </a:p>
          <a:p>
            <a:pPr>
              <a:buNone/>
            </a:pPr>
            <a:r>
              <a:rPr lang="en-US" dirty="0"/>
              <a:t>project.</a:t>
            </a:r>
          </a:p>
        </p:txBody>
      </p:sp>
    </p:spTree>
    <p:extLst>
      <p:ext uri="{BB962C8B-B14F-4D97-AF65-F5344CB8AC3E}">
        <p14:creationId xmlns:p14="http://schemas.microsoft.com/office/powerpoint/2010/main" val="41495769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0FED8D47-EFA4-42AA-9FBA-44953645B873}"/>
              </a:ext>
            </a:extLst>
          </p:cNvPr>
          <p:cNvSpPr>
            <a:spLocks noGrp="1"/>
          </p:cNvSpPr>
          <p:nvPr>
            <p:ph sz="quarter" idx="11"/>
          </p:nvPr>
        </p:nvSpPr>
        <p:spPr/>
        <p:txBody>
          <a:bodyPr>
            <a:normAutofit lnSpcReduction="10000"/>
          </a:bodyPr>
          <a:lstStyle/>
          <a:p>
            <a:endParaRPr lang="en-US"/>
          </a:p>
        </p:txBody>
      </p:sp>
      <p:sp>
        <p:nvSpPr>
          <p:cNvPr id="2" name="Title 1"/>
          <p:cNvSpPr>
            <a:spLocks noGrp="1"/>
          </p:cNvSpPr>
          <p:nvPr>
            <p:ph type="title"/>
          </p:nvPr>
        </p:nvSpPr>
        <p:spPr/>
        <p:txBody>
          <a:bodyPr>
            <a:noAutofit/>
          </a:bodyPr>
          <a:lstStyle/>
          <a:p>
            <a:r>
              <a:rPr lang="en-US" dirty="0"/>
              <a:t>Identifying Your Stakeholders</a:t>
            </a:r>
          </a:p>
        </p:txBody>
      </p:sp>
      <p:grpSp>
        <p:nvGrpSpPr>
          <p:cNvPr id="3" name="Group 2">
            <a:extLst>
              <a:ext uri="{FF2B5EF4-FFF2-40B4-BE49-F238E27FC236}">
                <a16:creationId xmlns:a16="http://schemas.microsoft.com/office/drawing/2014/main" id="{75EA86A3-8D6C-4CF0-8FC4-CDCA84FD02D4}"/>
              </a:ext>
            </a:extLst>
          </p:cNvPr>
          <p:cNvGrpSpPr/>
          <p:nvPr/>
        </p:nvGrpSpPr>
        <p:grpSpPr>
          <a:xfrm>
            <a:off x="459185" y="1600199"/>
            <a:ext cx="8225630" cy="4525963"/>
            <a:chOff x="459185" y="1600199"/>
            <a:chExt cx="8225630" cy="4525963"/>
          </a:xfrm>
        </p:grpSpPr>
        <p:sp>
          <p:nvSpPr>
            <p:cNvPr id="4" name="Freeform: Shape 3">
              <a:extLst>
                <a:ext uri="{FF2B5EF4-FFF2-40B4-BE49-F238E27FC236}">
                  <a16:creationId xmlns:a16="http://schemas.microsoft.com/office/drawing/2014/main" id="{50C4CEF2-CD63-40DE-9C10-2C53FA05155A}"/>
                </a:ext>
              </a:extLst>
            </p:cNvPr>
            <p:cNvSpPr/>
            <p:nvPr/>
          </p:nvSpPr>
          <p:spPr>
            <a:xfrm rot="21600000">
              <a:off x="459185" y="1600199"/>
              <a:ext cx="1946895"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6850" tIns="905193" rIns="196205" bIns="905193" numCol="1" spcCol="1270" anchor="ctr" anchorCtr="0">
              <a:noAutofit/>
            </a:bodyPr>
            <a:lstStyle/>
            <a:p>
              <a:pPr marL="0" lvl="0" indent="0" algn="ctr" defTabSz="1377950">
                <a:lnSpc>
                  <a:spcPct val="90000"/>
                </a:lnSpc>
                <a:spcBef>
                  <a:spcPct val="0"/>
                </a:spcBef>
                <a:spcAft>
                  <a:spcPct val="35000"/>
                </a:spcAft>
                <a:buNone/>
              </a:pPr>
              <a:r>
                <a:rPr lang="en-US" sz="3100" kern="1200" dirty="0"/>
                <a:t>Has an interest</a:t>
              </a:r>
            </a:p>
          </p:txBody>
        </p:sp>
        <p:sp>
          <p:nvSpPr>
            <p:cNvPr id="5" name="Freeform: Shape 4">
              <a:extLst>
                <a:ext uri="{FF2B5EF4-FFF2-40B4-BE49-F238E27FC236}">
                  <a16:creationId xmlns:a16="http://schemas.microsoft.com/office/drawing/2014/main" id="{A20BDFAF-DD86-459B-AFC6-6B6ADC790B6C}"/>
                </a:ext>
              </a:extLst>
            </p:cNvPr>
            <p:cNvSpPr/>
            <p:nvPr/>
          </p:nvSpPr>
          <p:spPr>
            <a:xfrm rot="21600000">
              <a:off x="2552096" y="1600199"/>
              <a:ext cx="1946896"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196850" tIns="905193" rIns="196206" bIns="905193" numCol="1" spcCol="1270" anchor="ctr" anchorCtr="0">
              <a:noAutofit/>
            </a:bodyPr>
            <a:lstStyle/>
            <a:p>
              <a:pPr marL="0" lvl="0" indent="0" algn="ctr" defTabSz="1377950">
                <a:lnSpc>
                  <a:spcPct val="90000"/>
                </a:lnSpc>
                <a:spcBef>
                  <a:spcPct val="0"/>
                </a:spcBef>
                <a:spcAft>
                  <a:spcPct val="35000"/>
                </a:spcAft>
                <a:buNone/>
              </a:pPr>
              <a:r>
                <a:rPr lang="en-US" sz="3100" kern="1200" dirty="0"/>
                <a:t>Feedback</a:t>
              </a:r>
            </a:p>
          </p:txBody>
        </p:sp>
        <p:sp>
          <p:nvSpPr>
            <p:cNvPr id="7" name="Freeform: Shape 6">
              <a:extLst>
                <a:ext uri="{FF2B5EF4-FFF2-40B4-BE49-F238E27FC236}">
                  <a16:creationId xmlns:a16="http://schemas.microsoft.com/office/drawing/2014/main" id="{13F8A11D-44AC-4BB5-80DC-1A8CEF3F36DD}"/>
                </a:ext>
              </a:extLst>
            </p:cNvPr>
            <p:cNvSpPr/>
            <p:nvPr/>
          </p:nvSpPr>
          <p:spPr>
            <a:xfrm rot="21600000">
              <a:off x="4645008" y="1600199"/>
              <a:ext cx="1946895"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196850" tIns="905193" rIns="196205" bIns="905193" numCol="1" spcCol="1270" anchor="ctr" anchorCtr="0">
              <a:noAutofit/>
            </a:bodyPr>
            <a:lstStyle/>
            <a:p>
              <a:pPr marL="0" lvl="0" indent="0" algn="ctr" defTabSz="1377950">
                <a:lnSpc>
                  <a:spcPct val="90000"/>
                </a:lnSpc>
                <a:spcBef>
                  <a:spcPct val="0"/>
                </a:spcBef>
                <a:spcAft>
                  <a:spcPct val="35000"/>
                </a:spcAft>
                <a:buNone/>
              </a:pPr>
              <a:r>
                <a:rPr lang="en-US" sz="3100" kern="1200" dirty="0"/>
                <a:t>Guidance</a:t>
              </a:r>
            </a:p>
          </p:txBody>
        </p:sp>
        <p:sp>
          <p:nvSpPr>
            <p:cNvPr id="8" name="Freeform: Shape 7">
              <a:extLst>
                <a:ext uri="{FF2B5EF4-FFF2-40B4-BE49-F238E27FC236}">
                  <a16:creationId xmlns:a16="http://schemas.microsoft.com/office/drawing/2014/main" id="{75AA86FE-E4DA-41A0-95EB-648735EE6321}"/>
                </a:ext>
              </a:extLst>
            </p:cNvPr>
            <p:cNvSpPr/>
            <p:nvPr/>
          </p:nvSpPr>
          <p:spPr>
            <a:xfrm rot="21600000">
              <a:off x="6737920" y="1600199"/>
              <a:ext cx="1946895"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6850" tIns="905193" rIns="196205" bIns="905193" numCol="1" spcCol="1270" anchor="ctr" anchorCtr="0">
              <a:noAutofit/>
            </a:bodyPr>
            <a:lstStyle/>
            <a:p>
              <a:pPr marL="0" lvl="0" indent="0" algn="ctr" defTabSz="1377950">
                <a:lnSpc>
                  <a:spcPct val="90000"/>
                </a:lnSpc>
                <a:spcBef>
                  <a:spcPct val="0"/>
                </a:spcBef>
                <a:spcAft>
                  <a:spcPct val="35000"/>
                </a:spcAft>
                <a:buNone/>
              </a:pPr>
              <a:r>
                <a:rPr lang="en-US" sz="3100" kern="1200" dirty="0"/>
                <a:t>Who might be affected?</a:t>
              </a:r>
            </a:p>
          </p:txBody>
        </p:sp>
      </p:grpSp>
    </p:spTree>
    <p:extLst>
      <p:ext uri="{BB962C8B-B14F-4D97-AF65-F5344CB8AC3E}">
        <p14:creationId xmlns:p14="http://schemas.microsoft.com/office/powerpoint/2010/main" val="41221468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3AF90B64-B5B6-4802-A5F4-2095F121E7AF}"/>
              </a:ext>
            </a:extLst>
          </p:cNvPr>
          <p:cNvSpPr>
            <a:spLocks noGrp="1"/>
          </p:cNvSpPr>
          <p:nvPr>
            <p:ph sz="quarter" idx="11"/>
          </p:nvPr>
        </p:nvSpPr>
        <p:spPr/>
        <p:txBody>
          <a:bodyPr>
            <a:normAutofit lnSpcReduction="10000"/>
          </a:bodyPr>
          <a:lstStyle/>
          <a:p>
            <a:endParaRPr lang="en-US"/>
          </a:p>
        </p:txBody>
      </p:sp>
      <p:sp>
        <p:nvSpPr>
          <p:cNvPr id="2" name="Title 1"/>
          <p:cNvSpPr>
            <a:spLocks noGrp="1"/>
          </p:cNvSpPr>
          <p:nvPr>
            <p:ph type="title"/>
          </p:nvPr>
        </p:nvSpPr>
        <p:spPr/>
        <p:txBody>
          <a:bodyPr>
            <a:noAutofit/>
          </a:bodyPr>
          <a:lstStyle/>
          <a:p>
            <a:r>
              <a:rPr lang="en-US" dirty="0"/>
              <a:t>Assessing Needs and Wants </a:t>
            </a:r>
          </a:p>
        </p:txBody>
      </p:sp>
      <p:grpSp>
        <p:nvGrpSpPr>
          <p:cNvPr id="3" name="Group 2">
            <a:extLst>
              <a:ext uri="{FF2B5EF4-FFF2-40B4-BE49-F238E27FC236}">
                <a16:creationId xmlns:a16="http://schemas.microsoft.com/office/drawing/2014/main" id="{60CF76CA-D3B7-4CE8-8AAF-46C4907BF1E9}"/>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B14A8405-3456-43C5-B9A2-39672D15B4F7}"/>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3118" tIns="173118" rIns="1558742" bIns="173118" numCol="1" spcCol="1270" anchor="ctr" anchorCtr="0">
              <a:noAutofit/>
            </a:bodyPr>
            <a:lstStyle/>
            <a:p>
              <a:pPr marL="0" lvl="0" indent="0" algn="l" defTabSz="1555750">
                <a:lnSpc>
                  <a:spcPct val="90000"/>
                </a:lnSpc>
                <a:spcBef>
                  <a:spcPct val="0"/>
                </a:spcBef>
                <a:spcAft>
                  <a:spcPct val="35000"/>
                </a:spcAft>
                <a:buNone/>
              </a:pPr>
              <a:r>
                <a:rPr lang="en-US" sz="3500" kern="1200" dirty="0"/>
                <a:t>Decide which items are necessary (needs)</a:t>
              </a:r>
            </a:p>
          </p:txBody>
        </p:sp>
        <p:sp>
          <p:nvSpPr>
            <p:cNvPr id="5" name="Freeform: Shape 4">
              <a:extLst>
                <a:ext uri="{FF2B5EF4-FFF2-40B4-BE49-F238E27FC236}">
                  <a16:creationId xmlns:a16="http://schemas.microsoft.com/office/drawing/2014/main" id="{5FE73C5C-235B-451B-9AF9-EEE26F75740E}"/>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“nice to haves” (wants)</a:t>
              </a:r>
            </a:p>
          </p:txBody>
        </p:sp>
        <p:sp>
          <p:nvSpPr>
            <p:cNvPr id="7" name="Freeform: Shape 6">
              <a:extLst>
                <a:ext uri="{FF2B5EF4-FFF2-40B4-BE49-F238E27FC236}">
                  <a16:creationId xmlns:a16="http://schemas.microsoft.com/office/drawing/2014/main" id="{AD6C9A27-45B5-46AB-9E31-E0B2D824C8C6}"/>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Prioritize the needs</a:t>
              </a:r>
            </a:p>
          </p:txBody>
        </p:sp>
        <p:sp>
          <p:nvSpPr>
            <p:cNvPr id="8" name="Freeform: Shape 7">
              <a:extLst>
                <a:ext uri="{FF2B5EF4-FFF2-40B4-BE49-F238E27FC236}">
                  <a16:creationId xmlns:a16="http://schemas.microsoft.com/office/drawing/2014/main" id="{DFA0A81D-88CE-43BB-8EFB-91996709EFBF}"/>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9" name="Freeform: Shape 8">
              <a:extLst>
                <a:ext uri="{FF2B5EF4-FFF2-40B4-BE49-F238E27FC236}">
                  <a16:creationId xmlns:a16="http://schemas.microsoft.com/office/drawing/2014/main" id="{5D4B585D-E933-4BD7-8114-FF5AF2F696FE}"/>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grpSp>
    </p:spTree>
    <p:extLst>
      <p:ext uri="{BB962C8B-B14F-4D97-AF65-F5344CB8AC3E}">
        <p14:creationId xmlns:p14="http://schemas.microsoft.com/office/powerpoint/2010/main" val="5637722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0C11F959-3401-4F45-BB22-850BC24805E8}"/>
              </a:ext>
            </a:extLst>
          </p:cNvPr>
          <p:cNvSpPr>
            <a:spLocks noGrp="1"/>
          </p:cNvSpPr>
          <p:nvPr>
            <p:ph sz="quarter" idx="11"/>
          </p:nvPr>
        </p:nvSpPr>
        <p:spPr/>
        <p:txBody>
          <a:bodyPr>
            <a:normAutofit lnSpcReduction="10000"/>
          </a:bodyPr>
          <a:lstStyle/>
          <a:p>
            <a:endParaRPr lang="en-US"/>
          </a:p>
        </p:txBody>
      </p:sp>
      <p:sp>
        <p:nvSpPr>
          <p:cNvPr id="2" name="Title 1"/>
          <p:cNvSpPr>
            <a:spLocks noGrp="1"/>
          </p:cNvSpPr>
          <p:nvPr>
            <p:ph type="title"/>
          </p:nvPr>
        </p:nvSpPr>
        <p:spPr/>
        <p:txBody>
          <a:bodyPr>
            <a:noAutofit/>
          </a:bodyPr>
          <a:lstStyle/>
          <a:p>
            <a:r>
              <a:rPr lang="en-US" dirty="0"/>
              <a:t>Setting a SMART Project Goal </a:t>
            </a:r>
          </a:p>
        </p:txBody>
      </p:sp>
      <p:grpSp>
        <p:nvGrpSpPr>
          <p:cNvPr id="3" name="Group 2">
            <a:extLst>
              <a:ext uri="{FF2B5EF4-FFF2-40B4-BE49-F238E27FC236}">
                <a16:creationId xmlns:a16="http://schemas.microsoft.com/office/drawing/2014/main" id="{EF28A23B-4A07-4EDA-97AF-BB41D2F62628}"/>
              </a:ext>
            </a:extLst>
          </p:cNvPr>
          <p:cNvGrpSpPr/>
          <p:nvPr/>
        </p:nvGrpSpPr>
        <p:grpSpPr>
          <a:xfrm>
            <a:off x="459460" y="1601746"/>
            <a:ext cx="8225079" cy="4522869"/>
            <a:chOff x="459460" y="1601746"/>
            <a:chExt cx="8225079" cy="4522869"/>
          </a:xfrm>
        </p:grpSpPr>
        <p:sp>
          <p:nvSpPr>
            <p:cNvPr id="4" name="Arrow: Right 3">
              <a:extLst>
                <a:ext uri="{FF2B5EF4-FFF2-40B4-BE49-F238E27FC236}">
                  <a16:creationId xmlns:a16="http://schemas.microsoft.com/office/drawing/2014/main" id="{B8F66E25-6E81-4E71-9B5A-2A88B512D507}"/>
                </a:ext>
              </a:extLst>
            </p:cNvPr>
            <p:cNvSpPr/>
            <p:nvPr/>
          </p:nvSpPr>
          <p:spPr>
            <a:xfrm>
              <a:off x="5670770" y="1601746"/>
              <a:ext cx="3013769" cy="837568"/>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A702B29B-344F-4101-A18C-AFDE51AFC185}"/>
                </a:ext>
              </a:extLst>
            </p:cNvPr>
            <p:cNvSpPr/>
            <p:nvPr/>
          </p:nvSpPr>
          <p:spPr>
            <a:xfrm>
              <a:off x="459460" y="1601746"/>
              <a:ext cx="5211309" cy="837568"/>
            </a:xfrm>
            <a:custGeom>
              <a:avLst/>
              <a:gdLst>
                <a:gd name="connsiteX0" fmla="*/ 0 w 5211309"/>
                <a:gd name="connsiteY0" fmla="*/ 139597 h 837568"/>
                <a:gd name="connsiteX1" fmla="*/ 139597 w 5211309"/>
                <a:gd name="connsiteY1" fmla="*/ 0 h 837568"/>
                <a:gd name="connsiteX2" fmla="*/ 5071712 w 5211309"/>
                <a:gd name="connsiteY2" fmla="*/ 0 h 837568"/>
                <a:gd name="connsiteX3" fmla="*/ 5211309 w 5211309"/>
                <a:gd name="connsiteY3" fmla="*/ 139597 h 837568"/>
                <a:gd name="connsiteX4" fmla="*/ 5211309 w 5211309"/>
                <a:gd name="connsiteY4" fmla="*/ 697971 h 837568"/>
                <a:gd name="connsiteX5" fmla="*/ 5071712 w 5211309"/>
                <a:gd name="connsiteY5" fmla="*/ 837568 h 837568"/>
                <a:gd name="connsiteX6" fmla="*/ 139597 w 5211309"/>
                <a:gd name="connsiteY6" fmla="*/ 837568 h 837568"/>
                <a:gd name="connsiteX7" fmla="*/ 0 w 5211309"/>
                <a:gd name="connsiteY7" fmla="*/ 697971 h 837568"/>
                <a:gd name="connsiteX8" fmla="*/ 0 w 5211309"/>
                <a:gd name="connsiteY8" fmla="*/ 139597 h 83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837568">
                  <a:moveTo>
                    <a:pt x="0" y="139597"/>
                  </a:moveTo>
                  <a:cubicBezTo>
                    <a:pt x="0" y="62500"/>
                    <a:pt x="62500" y="0"/>
                    <a:pt x="139597" y="0"/>
                  </a:cubicBezTo>
                  <a:lnTo>
                    <a:pt x="5071712" y="0"/>
                  </a:lnTo>
                  <a:cubicBezTo>
                    <a:pt x="5148809" y="0"/>
                    <a:pt x="5211309" y="62500"/>
                    <a:pt x="5211309" y="139597"/>
                  </a:cubicBezTo>
                  <a:lnTo>
                    <a:pt x="5211309" y="697971"/>
                  </a:lnTo>
                  <a:cubicBezTo>
                    <a:pt x="5211309" y="775068"/>
                    <a:pt x="5148809" y="837568"/>
                    <a:pt x="5071712" y="837568"/>
                  </a:cubicBezTo>
                  <a:lnTo>
                    <a:pt x="139597" y="837568"/>
                  </a:lnTo>
                  <a:cubicBezTo>
                    <a:pt x="62500" y="837568"/>
                    <a:pt x="0" y="775068"/>
                    <a:pt x="0" y="697971"/>
                  </a:cubicBezTo>
                  <a:lnTo>
                    <a:pt x="0" y="139597"/>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00907" tIns="120897" rIns="200907" bIns="120897" numCol="1" spcCol="1270" anchor="ctr" anchorCtr="0">
              <a:noAutofit/>
            </a:bodyPr>
            <a:lstStyle/>
            <a:p>
              <a:pPr marL="0" lvl="0" indent="0" algn="r" defTabSz="1866900">
                <a:lnSpc>
                  <a:spcPct val="90000"/>
                </a:lnSpc>
                <a:spcBef>
                  <a:spcPct val="0"/>
                </a:spcBef>
                <a:spcAft>
                  <a:spcPct val="35000"/>
                </a:spcAft>
                <a:buNone/>
              </a:pPr>
              <a:r>
                <a:rPr lang="en-US" sz="4200" b="0" kern="1200" dirty="0"/>
                <a:t>Specific</a:t>
              </a:r>
            </a:p>
          </p:txBody>
        </p:sp>
        <p:sp>
          <p:nvSpPr>
            <p:cNvPr id="7" name="Arrow: Right 6">
              <a:extLst>
                <a:ext uri="{FF2B5EF4-FFF2-40B4-BE49-F238E27FC236}">
                  <a16:creationId xmlns:a16="http://schemas.microsoft.com/office/drawing/2014/main" id="{28EC5018-8873-4FF8-9020-D44DA0BB755E}"/>
                </a:ext>
              </a:extLst>
            </p:cNvPr>
            <p:cNvSpPr/>
            <p:nvPr/>
          </p:nvSpPr>
          <p:spPr>
            <a:xfrm>
              <a:off x="5670770" y="2523072"/>
              <a:ext cx="3013769" cy="837568"/>
            </a:xfrm>
            <a:prstGeom prst="rightArrow">
              <a:avLst>
                <a:gd name="adj1" fmla="val 75000"/>
                <a:gd name="adj2" fmla="val 50000"/>
              </a:avLst>
            </a:prstGeom>
          </p:spPr>
          <p:style>
            <a:lnRef idx="2">
              <a:schemeClr val="accent3">
                <a:tint val="40000"/>
                <a:alpha val="90000"/>
                <a:hueOff val="2679213"/>
                <a:satOff val="-3448"/>
                <a:lumOff val="-269"/>
                <a:alphaOff val="0"/>
              </a:schemeClr>
            </a:lnRef>
            <a:fillRef idx="1">
              <a:schemeClr val="accent3">
                <a:tint val="40000"/>
                <a:alpha val="90000"/>
                <a:hueOff val="2679213"/>
                <a:satOff val="-3448"/>
                <a:lumOff val="-269"/>
                <a:alphaOff val="0"/>
              </a:schemeClr>
            </a:fillRef>
            <a:effectRef idx="0">
              <a:schemeClr val="accent3">
                <a:tint val="40000"/>
                <a:alpha val="90000"/>
                <a:hueOff val="2679213"/>
                <a:satOff val="-3448"/>
                <a:lumOff val="-269"/>
                <a:alphaOff val="0"/>
              </a:schemeClr>
            </a:effectRef>
            <a:fontRef idx="minor">
              <a:schemeClr val="dk1">
                <a:hueOff val="0"/>
                <a:satOff val="0"/>
                <a:lumOff val="0"/>
                <a:alphaOff val="0"/>
              </a:schemeClr>
            </a:fontRef>
          </p:style>
        </p:sp>
        <p:sp>
          <p:nvSpPr>
            <p:cNvPr id="8" name="Freeform: Shape 7">
              <a:extLst>
                <a:ext uri="{FF2B5EF4-FFF2-40B4-BE49-F238E27FC236}">
                  <a16:creationId xmlns:a16="http://schemas.microsoft.com/office/drawing/2014/main" id="{C61E34FC-C4AD-4D12-BE95-737AB1A25623}"/>
                </a:ext>
              </a:extLst>
            </p:cNvPr>
            <p:cNvSpPr/>
            <p:nvPr/>
          </p:nvSpPr>
          <p:spPr>
            <a:xfrm>
              <a:off x="459460" y="2523072"/>
              <a:ext cx="5211309" cy="837568"/>
            </a:xfrm>
            <a:custGeom>
              <a:avLst/>
              <a:gdLst>
                <a:gd name="connsiteX0" fmla="*/ 0 w 5211309"/>
                <a:gd name="connsiteY0" fmla="*/ 139597 h 837568"/>
                <a:gd name="connsiteX1" fmla="*/ 139597 w 5211309"/>
                <a:gd name="connsiteY1" fmla="*/ 0 h 837568"/>
                <a:gd name="connsiteX2" fmla="*/ 5071712 w 5211309"/>
                <a:gd name="connsiteY2" fmla="*/ 0 h 837568"/>
                <a:gd name="connsiteX3" fmla="*/ 5211309 w 5211309"/>
                <a:gd name="connsiteY3" fmla="*/ 139597 h 837568"/>
                <a:gd name="connsiteX4" fmla="*/ 5211309 w 5211309"/>
                <a:gd name="connsiteY4" fmla="*/ 697971 h 837568"/>
                <a:gd name="connsiteX5" fmla="*/ 5071712 w 5211309"/>
                <a:gd name="connsiteY5" fmla="*/ 837568 h 837568"/>
                <a:gd name="connsiteX6" fmla="*/ 139597 w 5211309"/>
                <a:gd name="connsiteY6" fmla="*/ 837568 h 837568"/>
                <a:gd name="connsiteX7" fmla="*/ 0 w 5211309"/>
                <a:gd name="connsiteY7" fmla="*/ 697971 h 837568"/>
                <a:gd name="connsiteX8" fmla="*/ 0 w 5211309"/>
                <a:gd name="connsiteY8" fmla="*/ 139597 h 83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837568">
                  <a:moveTo>
                    <a:pt x="0" y="139597"/>
                  </a:moveTo>
                  <a:cubicBezTo>
                    <a:pt x="0" y="62500"/>
                    <a:pt x="62500" y="0"/>
                    <a:pt x="139597" y="0"/>
                  </a:cubicBezTo>
                  <a:lnTo>
                    <a:pt x="5071712" y="0"/>
                  </a:lnTo>
                  <a:cubicBezTo>
                    <a:pt x="5148809" y="0"/>
                    <a:pt x="5211309" y="62500"/>
                    <a:pt x="5211309" y="139597"/>
                  </a:cubicBezTo>
                  <a:lnTo>
                    <a:pt x="5211309" y="697971"/>
                  </a:lnTo>
                  <a:cubicBezTo>
                    <a:pt x="5211309" y="775068"/>
                    <a:pt x="5148809" y="837568"/>
                    <a:pt x="5071712" y="837568"/>
                  </a:cubicBezTo>
                  <a:lnTo>
                    <a:pt x="139597" y="837568"/>
                  </a:lnTo>
                  <a:cubicBezTo>
                    <a:pt x="62500" y="837568"/>
                    <a:pt x="0" y="775068"/>
                    <a:pt x="0" y="697971"/>
                  </a:cubicBezTo>
                  <a:lnTo>
                    <a:pt x="0" y="139597"/>
                  </a:lnTo>
                  <a:close/>
                </a:path>
              </a:pathLst>
            </a:custGeom>
          </p:spPr>
          <p:style>
            <a:lnRef idx="2">
              <a:schemeClr val="lt1">
                <a:hueOff val="0"/>
                <a:satOff val="0"/>
                <a:lumOff val="0"/>
                <a:alphaOff val="0"/>
              </a:schemeClr>
            </a:lnRef>
            <a:fillRef idx="1">
              <a:schemeClr val="accent3">
                <a:hueOff val="2812566"/>
                <a:satOff val="-4220"/>
                <a:lumOff val="-686"/>
                <a:alphaOff val="0"/>
              </a:schemeClr>
            </a:fillRef>
            <a:effectRef idx="0">
              <a:schemeClr val="accent3">
                <a:hueOff val="2812566"/>
                <a:satOff val="-4220"/>
                <a:lumOff val="-686"/>
                <a:alphaOff val="0"/>
              </a:schemeClr>
            </a:effectRef>
            <a:fontRef idx="minor">
              <a:schemeClr val="lt1"/>
            </a:fontRef>
          </p:style>
          <p:txBody>
            <a:bodyPr spcFirstLastPara="0" vert="horz" wrap="square" lIns="200907" tIns="120897" rIns="200907" bIns="120897" numCol="1" spcCol="1270" anchor="ctr" anchorCtr="0">
              <a:noAutofit/>
            </a:bodyPr>
            <a:lstStyle/>
            <a:p>
              <a:pPr marL="0" lvl="0" indent="0" algn="r" defTabSz="1866900">
                <a:lnSpc>
                  <a:spcPct val="90000"/>
                </a:lnSpc>
                <a:spcBef>
                  <a:spcPct val="0"/>
                </a:spcBef>
                <a:spcAft>
                  <a:spcPct val="35000"/>
                </a:spcAft>
                <a:buNone/>
              </a:pPr>
              <a:r>
                <a:rPr lang="en-US" sz="4200" b="0" kern="1200" dirty="0"/>
                <a:t>Measurable</a:t>
              </a:r>
            </a:p>
          </p:txBody>
        </p:sp>
        <p:sp>
          <p:nvSpPr>
            <p:cNvPr id="9" name="Arrow: Right 8">
              <a:extLst>
                <a:ext uri="{FF2B5EF4-FFF2-40B4-BE49-F238E27FC236}">
                  <a16:creationId xmlns:a16="http://schemas.microsoft.com/office/drawing/2014/main" id="{C1FDB970-D53C-4AE5-9CEE-5EBC689644C3}"/>
                </a:ext>
              </a:extLst>
            </p:cNvPr>
            <p:cNvSpPr/>
            <p:nvPr/>
          </p:nvSpPr>
          <p:spPr>
            <a:xfrm>
              <a:off x="5670770" y="3444397"/>
              <a:ext cx="3013769" cy="837568"/>
            </a:xfrm>
            <a:prstGeom prst="rightArrow">
              <a:avLst>
                <a:gd name="adj1" fmla="val 75000"/>
                <a:gd name="adj2" fmla="val 50000"/>
              </a:avLst>
            </a:prstGeom>
          </p:spPr>
          <p:style>
            <a:lnRef idx="2">
              <a:schemeClr val="accent3">
                <a:tint val="40000"/>
                <a:alpha val="90000"/>
                <a:hueOff val="5358427"/>
                <a:satOff val="-6896"/>
                <a:lumOff val="-537"/>
                <a:alphaOff val="0"/>
              </a:schemeClr>
            </a:lnRef>
            <a:fillRef idx="1">
              <a:schemeClr val="accent3">
                <a:tint val="40000"/>
                <a:alpha val="90000"/>
                <a:hueOff val="5358427"/>
                <a:satOff val="-6896"/>
                <a:lumOff val="-537"/>
                <a:alphaOff val="0"/>
              </a:schemeClr>
            </a:fillRef>
            <a:effectRef idx="0">
              <a:schemeClr val="accent3">
                <a:tint val="40000"/>
                <a:alpha val="90000"/>
                <a:hueOff val="5358427"/>
                <a:satOff val="-6896"/>
                <a:lumOff val="-537"/>
                <a:alphaOff val="0"/>
              </a:schemeClr>
            </a:effectRef>
            <a:fontRef idx="minor">
              <a:schemeClr val="dk1">
                <a:hueOff val="0"/>
                <a:satOff val="0"/>
                <a:lumOff val="0"/>
                <a:alphaOff val="0"/>
              </a:schemeClr>
            </a:fontRef>
          </p:style>
        </p:sp>
        <p:sp>
          <p:nvSpPr>
            <p:cNvPr id="10" name="Freeform: Shape 9">
              <a:extLst>
                <a:ext uri="{FF2B5EF4-FFF2-40B4-BE49-F238E27FC236}">
                  <a16:creationId xmlns:a16="http://schemas.microsoft.com/office/drawing/2014/main" id="{B1EF5552-FCAE-4238-A188-C501C023983D}"/>
                </a:ext>
              </a:extLst>
            </p:cNvPr>
            <p:cNvSpPr/>
            <p:nvPr/>
          </p:nvSpPr>
          <p:spPr>
            <a:xfrm>
              <a:off x="459460" y="3444397"/>
              <a:ext cx="5211309" cy="837568"/>
            </a:xfrm>
            <a:custGeom>
              <a:avLst/>
              <a:gdLst>
                <a:gd name="connsiteX0" fmla="*/ 0 w 5211309"/>
                <a:gd name="connsiteY0" fmla="*/ 139597 h 837568"/>
                <a:gd name="connsiteX1" fmla="*/ 139597 w 5211309"/>
                <a:gd name="connsiteY1" fmla="*/ 0 h 837568"/>
                <a:gd name="connsiteX2" fmla="*/ 5071712 w 5211309"/>
                <a:gd name="connsiteY2" fmla="*/ 0 h 837568"/>
                <a:gd name="connsiteX3" fmla="*/ 5211309 w 5211309"/>
                <a:gd name="connsiteY3" fmla="*/ 139597 h 837568"/>
                <a:gd name="connsiteX4" fmla="*/ 5211309 w 5211309"/>
                <a:gd name="connsiteY4" fmla="*/ 697971 h 837568"/>
                <a:gd name="connsiteX5" fmla="*/ 5071712 w 5211309"/>
                <a:gd name="connsiteY5" fmla="*/ 837568 h 837568"/>
                <a:gd name="connsiteX6" fmla="*/ 139597 w 5211309"/>
                <a:gd name="connsiteY6" fmla="*/ 837568 h 837568"/>
                <a:gd name="connsiteX7" fmla="*/ 0 w 5211309"/>
                <a:gd name="connsiteY7" fmla="*/ 697971 h 837568"/>
                <a:gd name="connsiteX8" fmla="*/ 0 w 5211309"/>
                <a:gd name="connsiteY8" fmla="*/ 139597 h 83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837568">
                  <a:moveTo>
                    <a:pt x="0" y="139597"/>
                  </a:moveTo>
                  <a:cubicBezTo>
                    <a:pt x="0" y="62500"/>
                    <a:pt x="62500" y="0"/>
                    <a:pt x="139597" y="0"/>
                  </a:cubicBezTo>
                  <a:lnTo>
                    <a:pt x="5071712" y="0"/>
                  </a:lnTo>
                  <a:cubicBezTo>
                    <a:pt x="5148809" y="0"/>
                    <a:pt x="5211309" y="62500"/>
                    <a:pt x="5211309" y="139597"/>
                  </a:cubicBezTo>
                  <a:lnTo>
                    <a:pt x="5211309" y="697971"/>
                  </a:lnTo>
                  <a:cubicBezTo>
                    <a:pt x="5211309" y="775068"/>
                    <a:pt x="5148809" y="837568"/>
                    <a:pt x="5071712" y="837568"/>
                  </a:cubicBezTo>
                  <a:lnTo>
                    <a:pt x="139597" y="837568"/>
                  </a:lnTo>
                  <a:cubicBezTo>
                    <a:pt x="62500" y="837568"/>
                    <a:pt x="0" y="775068"/>
                    <a:pt x="0" y="697971"/>
                  </a:cubicBezTo>
                  <a:lnTo>
                    <a:pt x="0" y="139597"/>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00907" tIns="120897" rIns="200907" bIns="120897" numCol="1" spcCol="1270" anchor="ctr" anchorCtr="0">
              <a:noAutofit/>
            </a:bodyPr>
            <a:lstStyle/>
            <a:p>
              <a:pPr marL="0" lvl="0" indent="0" algn="r" defTabSz="1866900">
                <a:lnSpc>
                  <a:spcPct val="90000"/>
                </a:lnSpc>
                <a:spcBef>
                  <a:spcPct val="0"/>
                </a:spcBef>
                <a:spcAft>
                  <a:spcPct val="35000"/>
                </a:spcAft>
                <a:buNone/>
              </a:pPr>
              <a:r>
                <a:rPr lang="en-US" sz="4200" b="0" kern="1200" dirty="0"/>
                <a:t>Agreed Upon</a:t>
              </a:r>
            </a:p>
          </p:txBody>
        </p:sp>
        <p:sp>
          <p:nvSpPr>
            <p:cNvPr id="11" name="Arrow: Right 10">
              <a:extLst>
                <a:ext uri="{FF2B5EF4-FFF2-40B4-BE49-F238E27FC236}">
                  <a16:creationId xmlns:a16="http://schemas.microsoft.com/office/drawing/2014/main" id="{1E461FEA-AEA8-4249-BA06-1F0C40700788}"/>
                </a:ext>
              </a:extLst>
            </p:cNvPr>
            <p:cNvSpPr/>
            <p:nvPr/>
          </p:nvSpPr>
          <p:spPr>
            <a:xfrm>
              <a:off x="5670770" y="4365722"/>
              <a:ext cx="3013769" cy="837568"/>
            </a:xfrm>
            <a:prstGeom prst="rightArrow">
              <a:avLst>
                <a:gd name="adj1" fmla="val 75000"/>
                <a:gd name="adj2" fmla="val 50000"/>
              </a:avLst>
            </a:prstGeom>
          </p:spPr>
          <p:style>
            <a:lnRef idx="2">
              <a:schemeClr val="accent3">
                <a:tint val="40000"/>
                <a:alpha val="90000"/>
                <a:hueOff val="8037640"/>
                <a:satOff val="-10345"/>
                <a:lumOff val="-806"/>
                <a:alphaOff val="0"/>
              </a:schemeClr>
            </a:lnRef>
            <a:fillRef idx="1">
              <a:schemeClr val="accent3">
                <a:tint val="40000"/>
                <a:alpha val="90000"/>
                <a:hueOff val="8037640"/>
                <a:satOff val="-10345"/>
                <a:lumOff val="-806"/>
                <a:alphaOff val="0"/>
              </a:schemeClr>
            </a:fillRef>
            <a:effectRef idx="0">
              <a:schemeClr val="accent3">
                <a:tint val="40000"/>
                <a:alpha val="90000"/>
                <a:hueOff val="8037640"/>
                <a:satOff val="-10345"/>
                <a:lumOff val="-806"/>
                <a:alphaOff val="0"/>
              </a:schemeClr>
            </a:effectRef>
            <a:fontRef idx="minor">
              <a:schemeClr val="dk1">
                <a:hueOff val="0"/>
                <a:satOff val="0"/>
                <a:lumOff val="0"/>
                <a:alphaOff val="0"/>
              </a:schemeClr>
            </a:fontRef>
          </p:style>
        </p:sp>
        <p:sp>
          <p:nvSpPr>
            <p:cNvPr id="12" name="Freeform: Shape 11">
              <a:extLst>
                <a:ext uri="{FF2B5EF4-FFF2-40B4-BE49-F238E27FC236}">
                  <a16:creationId xmlns:a16="http://schemas.microsoft.com/office/drawing/2014/main" id="{3C6E92D3-0EC2-4BC4-A0D0-E6261799ADB2}"/>
                </a:ext>
              </a:extLst>
            </p:cNvPr>
            <p:cNvSpPr/>
            <p:nvPr/>
          </p:nvSpPr>
          <p:spPr>
            <a:xfrm>
              <a:off x="459460" y="4365722"/>
              <a:ext cx="5211309" cy="837568"/>
            </a:xfrm>
            <a:custGeom>
              <a:avLst/>
              <a:gdLst>
                <a:gd name="connsiteX0" fmla="*/ 0 w 5211309"/>
                <a:gd name="connsiteY0" fmla="*/ 139597 h 837568"/>
                <a:gd name="connsiteX1" fmla="*/ 139597 w 5211309"/>
                <a:gd name="connsiteY1" fmla="*/ 0 h 837568"/>
                <a:gd name="connsiteX2" fmla="*/ 5071712 w 5211309"/>
                <a:gd name="connsiteY2" fmla="*/ 0 h 837568"/>
                <a:gd name="connsiteX3" fmla="*/ 5211309 w 5211309"/>
                <a:gd name="connsiteY3" fmla="*/ 139597 h 837568"/>
                <a:gd name="connsiteX4" fmla="*/ 5211309 w 5211309"/>
                <a:gd name="connsiteY4" fmla="*/ 697971 h 837568"/>
                <a:gd name="connsiteX5" fmla="*/ 5071712 w 5211309"/>
                <a:gd name="connsiteY5" fmla="*/ 837568 h 837568"/>
                <a:gd name="connsiteX6" fmla="*/ 139597 w 5211309"/>
                <a:gd name="connsiteY6" fmla="*/ 837568 h 837568"/>
                <a:gd name="connsiteX7" fmla="*/ 0 w 5211309"/>
                <a:gd name="connsiteY7" fmla="*/ 697971 h 837568"/>
                <a:gd name="connsiteX8" fmla="*/ 0 w 5211309"/>
                <a:gd name="connsiteY8" fmla="*/ 139597 h 83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837568">
                  <a:moveTo>
                    <a:pt x="0" y="139597"/>
                  </a:moveTo>
                  <a:cubicBezTo>
                    <a:pt x="0" y="62500"/>
                    <a:pt x="62500" y="0"/>
                    <a:pt x="139597" y="0"/>
                  </a:cubicBezTo>
                  <a:lnTo>
                    <a:pt x="5071712" y="0"/>
                  </a:lnTo>
                  <a:cubicBezTo>
                    <a:pt x="5148809" y="0"/>
                    <a:pt x="5211309" y="62500"/>
                    <a:pt x="5211309" y="139597"/>
                  </a:cubicBezTo>
                  <a:lnTo>
                    <a:pt x="5211309" y="697971"/>
                  </a:lnTo>
                  <a:cubicBezTo>
                    <a:pt x="5211309" y="775068"/>
                    <a:pt x="5148809" y="837568"/>
                    <a:pt x="5071712" y="837568"/>
                  </a:cubicBezTo>
                  <a:lnTo>
                    <a:pt x="139597" y="837568"/>
                  </a:lnTo>
                  <a:cubicBezTo>
                    <a:pt x="62500" y="837568"/>
                    <a:pt x="0" y="775068"/>
                    <a:pt x="0" y="697971"/>
                  </a:cubicBezTo>
                  <a:lnTo>
                    <a:pt x="0" y="139597"/>
                  </a:lnTo>
                  <a:close/>
                </a:path>
              </a:pathLst>
            </a:custGeom>
          </p:spPr>
          <p:style>
            <a:lnRef idx="2">
              <a:schemeClr val="lt1">
                <a:hueOff val="0"/>
                <a:satOff val="0"/>
                <a:lumOff val="0"/>
                <a:alphaOff val="0"/>
              </a:schemeClr>
            </a:lnRef>
            <a:fillRef idx="1">
              <a:schemeClr val="accent3">
                <a:hueOff val="8437698"/>
                <a:satOff val="-12660"/>
                <a:lumOff val="-2059"/>
                <a:alphaOff val="0"/>
              </a:schemeClr>
            </a:fillRef>
            <a:effectRef idx="0">
              <a:schemeClr val="accent3">
                <a:hueOff val="8437698"/>
                <a:satOff val="-12660"/>
                <a:lumOff val="-2059"/>
                <a:alphaOff val="0"/>
              </a:schemeClr>
            </a:effectRef>
            <a:fontRef idx="minor">
              <a:schemeClr val="lt1"/>
            </a:fontRef>
          </p:style>
          <p:txBody>
            <a:bodyPr spcFirstLastPara="0" vert="horz" wrap="square" lIns="200907" tIns="120897" rIns="200907" bIns="120897" numCol="1" spcCol="1270" anchor="ctr" anchorCtr="0">
              <a:noAutofit/>
            </a:bodyPr>
            <a:lstStyle/>
            <a:p>
              <a:pPr marL="0" lvl="0" indent="0" algn="r" defTabSz="1866900">
                <a:lnSpc>
                  <a:spcPct val="90000"/>
                </a:lnSpc>
                <a:spcBef>
                  <a:spcPct val="0"/>
                </a:spcBef>
                <a:spcAft>
                  <a:spcPct val="35000"/>
                </a:spcAft>
                <a:buNone/>
              </a:pPr>
              <a:r>
                <a:rPr lang="en-US" sz="4200" b="0" kern="1200" dirty="0"/>
                <a:t>Relevant</a:t>
              </a:r>
            </a:p>
          </p:txBody>
        </p:sp>
        <p:sp>
          <p:nvSpPr>
            <p:cNvPr id="13" name="Arrow: Right 12">
              <a:extLst>
                <a:ext uri="{FF2B5EF4-FFF2-40B4-BE49-F238E27FC236}">
                  <a16:creationId xmlns:a16="http://schemas.microsoft.com/office/drawing/2014/main" id="{9980E57C-EC00-4C84-AC0E-F2E278A37D5C}"/>
                </a:ext>
              </a:extLst>
            </p:cNvPr>
            <p:cNvSpPr/>
            <p:nvPr/>
          </p:nvSpPr>
          <p:spPr>
            <a:xfrm>
              <a:off x="5670770" y="5287047"/>
              <a:ext cx="3013769" cy="837568"/>
            </a:xfrm>
            <a:prstGeom prst="rightArrow">
              <a:avLst>
                <a:gd name="adj1" fmla="val 75000"/>
                <a:gd name="adj2" fmla="val 50000"/>
              </a:avLst>
            </a:pr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sp>
        <p:sp>
          <p:nvSpPr>
            <p:cNvPr id="14" name="Freeform: Shape 13">
              <a:extLst>
                <a:ext uri="{FF2B5EF4-FFF2-40B4-BE49-F238E27FC236}">
                  <a16:creationId xmlns:a16="http://schemas.microsoft.com/office/drawing/2014/main" id="{1AEE8C1C-30BA-4546-BB40-C02FFB4FAEFE}"/>
                </a:ext>
              </a:extLst>
            </p:cNvPr>
            <p:cNvSpPr/>
            <p:nvPr/>
          </p:nvSpPr>
          <p:spPr>
            <a:xfrm>
              <a:off x="459460" y="5287047"/>
              <a:ext cx="5211309" cy="837568"/>
            </a:xfrm>
            <a:custGeom>
              <a:avLst/>
              <a:gdLst>
                <a:gd name="connsiteX0" fmla="*/ 0 w 5211309"/>
                <a:gd name="connsiteY0" fmla="*/ 139597 h 837568"/>
                <a:gd name="connsiteX1" fmla="*/ 139597 w 5211309"/>
                <a:gd name="connsiteY1" fmla="*/ 0 h 837568"/>
                <a:gd name="connsiteX2" fmla="*/ 5071712 w 5211309"/>
                <a:gd name="connsiteY2" fmla="*/ 0 h 837568"/>
                <a:gd name="connsiteX3" fmla="*/ 5211309 w 5211309"/>
                <a:gd name="connsiteY3" fmla="*/ 139597 h 837568"/>
                <a:gd name="connsiteX4" fmla="*/ 5211309 w 5211309"/>
                <a:gd name="connsiteY4" fmla="*/ 697971 h 837568"/>
                <a:gd name="connsiteX5" fmla="*/ 5071712 w 5211309"/>
                <a:gd name="connsiteY5" fmla="*/ 837568 h 837568"/>
                <a:gd name="connsiteX6" fmla="*/ 139597 w 5211309"/>
                <a:gd name="connsiteY6" fmla="*/ 837568 h 837568"/>
                <a:gd name="connsiteX7" fmla="*/ 0 w 5211309"/>
                <a:gd name="connsiteY7" fmla="*/ 697971 h 837568"/>
                <a:gd name="connsiteX8" fmla="*/ 0 w 5211309"/>
                <a:gd name="connsiteY8" fmla="*/ 139597 h 83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837568">
                  <a:moveTo>
                    <a:pt x="0" y="139597"/>
                  </a:moveTo>
                  <a:cubicBezTo>
                    <a:pt x="0" y="62500"/>
                    <a:pt x="62500" y="0"/>
                    <a:pt x="139597" y="0"/>
                  </a:cubicBezTo>
                  <a:lnTo>
                    <a:pt x="5071712" y="0"/>
                  </a:lnTo>
                  <a:cubicBezTo>
                    <a:pt x="5148809" y="0"/>
                    <a:pt x="5211309" y="62500"/>
                    <a:pt x="5211309" y="139597"/>
                  </a:cubicBezTo>
                  <a:lnTo>
                    <a:pt x="5211309" y="697971"/>
                  </a:lnTo>
                  <a:cubicBezTo>
                    <a:pt x="5211309" y="775068"/>
                    <a:pt x="5148809" y="837568"/>
                    <a:pt x="5071712" y="837568"/>
                  </a:cubicBezTo>
                  <a:lnTo>
                    <a:pt x="139597" y="837568"/>
                  </a:lnTo>
                  <a:cubicBezTo>
                    <a:pt x="62500" y="837568"/>
                    <a:pt x="0" y="775068"/>
                    <a:pt x="0" y="697971"/>
                  </a:cubicBezTo>
                  <a:lnTo>
                    <a:pt x="0" y="139597"/>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00907" tIns="120897" rIns="200907" bIns="120897" numCol="1" spcCol="1270" anchor="ctr" anchorCtr="0">
              <a:noAutofit/>
            </a:bodyPr>
            <a:lstStyle/>
            <a:p>
              <a:pPr marL="0" lvl="0" indent="0" algn="r" defTabSz="1866900">
                <a:lnSpc>
                  <a:spcPct val="90000"/>
                </a:lnSpc>
                <a:spcBef>
                  <a:spcPct val="0"/>
                </a:spcBef>
                <a:spcAft>
                  <a:spcPct val="35000"/>
                </a:spcAft>
                <a:buNone/>
              </a:pPr>
              <a:r>
                <a:rPr lang="en-US" sz="4200" b="0" kern="1200" dirty="0"/>
                <a:t>Timed</a:t>
              </a:r>
            </a:p>
          </p:txBody>
        </p:sp>
      </p:grpSp>
    </p:spTree>
    <p:extLst>
      <p:ext uri="{BB962C8B-B14F-4D97-AF65-F5344CB8AC3E}">
        <p14:creationId xmlns:p14="http://schemas.microsoft.com/office/powerpoint/2010/main" val="331119535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07B6DD22-815F-426A-9093-4E61B18C54C5}"/>
              </a:ext>
            </a:extLst>
          </p:cNvPr>
          <p:cNvSpPr>
            <a:spLocks noGrp="1"/>
          </p:cNvSpPr>
          <p:nvPr>
            <p:ph sz="quarter" idx="11"/>
          </p:nvPr>
        </p:nvSpPr>
        <p:spPr/>
        <p:txBody>
          <a:bodyPr>
            <a:normAutofit lnSpcReduction="10000"/>
          </a:bodyPr>
          <a:lstStyle/>
          <a:p>
            <a:endParaRPr lang="en-US"/>
          </a:p>
        </p:txBody>
      </p:sp>
      <p:sp>
        <p:nvSpPr>
          <p:cNvPr id="2" name="Title 1"/>
          <p:cNvSpPr>
            <a:spLocks noGrp="1"/>
          </p:cNvSpPr>
          <p:nvPr>
            <p:ph type="title"/>
          </p:nvPr>
        </p:nvSpPr>
        <p:spPr/>
        <p:txBody>
          <a:bodyPr>
            <a:noAutofit/>
          </a:bodyPr>
          <a:lstStyle/>
          <a:p>
            <a:r>
              <a:rPr lang="en-US" dirty="0"/>
              <a:t>Creating Requirements and Deliverables</a:t>
            </a:r>
          </a:p>
        </p:txBody>
      </p:sp>
      <p:grpSp>
        <p:nvGrpSpPr>
          <p:cNvPr id="3" name="Group 2">
            <a:extLst>
              <a:ext uri="{FF2B5EF4-FFF2-40B4-BE49-F238E27FC236}">
                <a16:creationId xmlns:a16="http://schemas.microsoft.com/office/drawing/2014/main" id="{A8F2A9B6-1940-4EE2-8F21-8D0646F9CB5C}"/>
              </a:ext>
            </a:extLst>
          </p:cNvPr>
          <p:cNvGrpSpPr/>
          <p:nvPr/>
        </p:nvGrpSpPr>
        <p:grpSpPr>
          <a:xfrm>
            <a:off x="458204" y="2687811"/>
            <a:ext cx="8227591" cy="2350740"/>
            <a:chOff x="458204" y="2687811"/>
            <a:chExt cx="8227591" cy="2350740"/>
          </a:xfrm>
        </p:grpSpPr>
        <p:sp>
          <p:nvSpPr>
            <p:cNvPr id="4" name="Freeform: Shape 3">
              <a:extLst>
                <a:ext uri="{FF2B5EF4-FFF2-40B4-BE49-F238E27FC236}">
                  <a16:creationId xmlns:a16="http://schemas.microsoft.com/office/drawing/2014/main" id="{277A0AB8-41B1-4D57-A4CC-CF382B799DE6}"/>
                </a:ext>
              </a:extLst>
            </p:cNvPr>
            <p:cNvSpPr/>
            <p:nvPr/>
          </p:nvSpPr>
          <p:spPr>
            <a:xfrm>
              <a:off x="458204" y="2687811"/>
              <a:ext cx="3917900" cy="2350740"/>
            </a:xfrm>
            <a:custGeom>
              <a:avLst/>
              <a:gdLst>
                <a:gd name="connsiteX0" fmla="*/ 0 w 3917900"/>
                <a:gd name="connsiteY0" fmla="*/ 0 h 2350740"/>
                <a:gd name="connsiteX1" fmla="*/ 3917900 w 3917900"/>
                <a:gd name="connsiteY1" fmla="*/ 0 h 2350740"/>
                <a:gd name="connsiteX2" fmla="*/ 3917900 w 3917900"/>
                <a:gd name="connsiteY2" fmla="*/ 2350740 h 2350740"/>
                <a:gd name="connsiteX3" fmla="*/ 0 w 3917900"/>
                <a:gd name="connsiteY3" fmla="*/ 2350740 h 2350740"/>
                <a:gd name="connsiteX4" fmla="*/ 0 w 3917900"/>
                <a:gd name="connsiteY4" fmla="*/ 0 h 23507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7900" h="2350740">
                  <a:moveTo>
                    <a:pt x="0" y="0"/>
                  </a:moveTo>
                  <a:lnTo>
                    <a:pt x="3917900" y="0"/>
                  </a:lnTo>
                  <a:lnTo>
                    <a:pt x="3917900" y="2350740"/>
                  </a:lnTo>
                  <a:lnTo>
                    <a:pt x="0" y="2350740"/>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What a project must do in order for it to be considered successful</a:t>
              </a:r>
            </a:p>
          </p:txBody>
        </p:sp>
        <p:sp>
          <p:nvSpPr>
            <p:cNvPr id="5" name="Freeform: Shape 4">
              <a:extLst>
                <a:ext uri="{FF2B5EF4-FFF2-40B4-BE49-F238E27FC236}">
                  <a16:creationId xmlns:a16="http://schemas.microsoft.com/office/drawing/2014/main" id="{133F67E1-9225-422F-951B-265B8D79C153}"/>
                </a:ext>
              </a:extLst>
            </p:cNvPr>
            <p:cNvSpPr/>
            <p:nvPr/>
          </p:nvSpPr>
          <p:spPr>
            <a:xfrm>
              <a:off x="4767895" y="2687811"/>
              <a:ext cx="3917900" cy="2350740"/>
            </a:xfrm>
            <a:custGeom>
              <a:avLst/>
              <a:gdLst>
                <a:gd name="connsiteX0" fmla="*/ 0 w 3917900"/>
                <a:gd name="connsiteY0" fmla="*/ 0 h 2350740"/>
                <a:gd name="connsiteX1" fmla="*/ 3917900 w 3917900"/>
                <a:gd name="connsiteY1" fmla="*/ 0 h 2350740"/>
                <a:gd name="connsiteX2" fmla="*/ 3917900 w 3917900"/>
                <a:gd name="connsiteY2" fmla="*/ 2350740 h 2350740"/>
                <a:gd name="connsiteX3" fmla="*/ 0 w 3917900"/>
                <a:gd name="connsiteY3" fmla="*/ 2350740 h 2350740"/>
                <a:gd name="connsiteX4" fmla="*/ 0 w 3917900"/>
                <a:gd name="connsiteY4" fmla="*/ 0 h 23507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7900" h="2350740">
                  <a:moveTo>
                    <a:pt x="0" y="0"/>
                  </a:moveTo>
                  <a:lnTo>
                    <a:pt x="3917900" y="0"/>
                  </a:lnTo>
                  <a:lnTo>
                    <a:pt x="3917900" y="2350740"/>
                  </a:lnTo>
                  <a:lnTo>
                    <a:pt x="0" y="2350740"/>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Define what people can expect to hold in their hands after the project is complete</a:t>
              </a:r>
            </a:p>
          </p:txBody>
        </p:sp>
      </p:grpSp>
    </p:spTree>
    <p:extLst>
      <p:ext uri="{BB962C8B-B14F-4D97-AF65-F5344CB8AC3E}">
        <p14:creationId xmlns:p14="http://schemas.microsoft.com/office/powerpoint/2010/main" val="23030775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361759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1200"/>
              </a:spcBef>
              <a:spcAft>
                <a:spcPts val="1000"/>
              </a:spcAft>
              <a:buFont typeface="+mj-lt"/>
              <a:buAutoNum type="arabicPeriod"/>
            </a:pPr>
            <a:r>
              <a:rPr lang="en-US" dirty="0">
                <a:ea typeface="Times New Roman"/>
                <a:cs typeface="Times New Roman"/>
              </a:rPr>
              <a:t> What is the first phase of project management?</a:t>
            </a:r>
          </a:p>
          <a:p>
            <a:pPr marL="695325" lvl="0">
              <a:lnSpc>
                <a:spcPct val="115000"/>
              </a:lnSpc>
              <a:spcBef>
                <a:spcPts val="0"/>
              </a:spcBef>
              <a:buFont typeface="+mj-lt"/>
              <a:buAutoNum type="alphaLcParenR"/>
            </a:pPr>
            <a:r>
              <a:rPr lang="en-US" dirty="0">
                <a:highlight>
                  <a:srgbClr val="FFFFFF"/>
                </a:highlight>
                <a:ea typeface="Times New Roman"/>
                <a:cs typeface="Times New Roman"/>
              </a:rPr>
              <a:t>Foundation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Prophase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Initiation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Induction</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2"/>
            </a:pPr>
            <a:r>
              <a:rPr lang="en-US" dirty="0">
                <a:ea typeface="Times New Roman"/>
                <a:cs typeface="Times New Roman"/>
              </a:rPr>
              <a:t> What is the definition of a stakeholder?</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supervisor who</a:t>
            </a:r>
            <a:r>
              <a:rPr lang="en-US" sz="3600" dirty="0">
                <a:highlight>
                  <a:srgbClr val="FFFFFF"/>
                </a:highlight>
                <a:ea typeface="Times New Roman"/>
                <a:cs typeface="Times New Roman"/>
              </a:rPr>
              <a:t> must take responsibility for and is accountable for the success or failure of their particular operation.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Someone who has an interest in the development and/or outcome in the project.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Someone who </a:t>
            </a:r>
            <a:r>
              <a:rPr lang="en-US" dirty="0">
                <a:solidFill>
                  <a:srgbClr val="222222"/>
                </a:solidFill>
                <a:highlight>
                  <a:srgbClr val="FFFFFF"/>
                </a:highlight>
                <a:ea typeface="Times New Roman"/>
                <a:cs typeface="Times New Roman"/>
              </a:rPr>
              <a:t>competes against or fights another in a contest, game, or argument; a rival or adversary.</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 </a:t>
            </a:r>
            <a:r>
              <a:rPr lang="en-US" dirty="0">
                <a:solidFill>
                  <a:srgbClr val="222222"/>
                </a:solidFill>
                <a:highlight>
                  <a:srgbClr val="FFFFFF"/>
                </a:highlight>
                <a:ea typeface="Times New Roman"/>
                <a:cs typeface="Times New Roman"/>
              </a:rPr>
              <a:t>person who supervises a person or an activity.</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44520624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eriod" startAt="3"/>
            </a:pPr>
            <a:r>
              <a:rPr lang="en-US" dirty="0">
                <a:ea typeface="Times New Roman"/>
                <a:cs typeface="Times New Roman"/>
              </a:rPr>
              <a:t> If it turns out that you missed a stakeholder, why should you ask them for their feedback?</a:t>
            </a:r>
          </a:p>
          <a:p>
            <a:pPr marL="695325" lvl="0">
              <a:lnSpc>
                <a:spcPct val="115000"/>
              </a:lnSpc>
              <a:spcBef>
                <a:spcPts val="0"/>
              </a:spcBef>
              <a:buFont typeface="+mj-lt"/>
              <a:buAutoNum type="alphaLcParenR"/>
            </a:pPr>
            <a:r>
              <a:rPr lang="en-US" dirty="0">
                <a:highlight>
                  <a:srgbClr val="FFFFFF"/>
                </a:highlight>
                <a:ea typeface="Times New Roman"/>
                <a:cs typeface="Times New Roman"/>
              </a:rPr>
              <a:t>Y</a:t>
            </a:r>
            <a:r>
              <a:rPr lang="en-US" dirty="0">
                <a:highlight>
                  <a:srgbClr val="FFFFFF"/>
                </a:highlight>
                <a:ea typeface="Calibri"/>
                <a:cs typeface="Calibri"/>
              </a:rPr>
              <a:t>ou may receive valuable information on possible opportunities or potential issues.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You will be able to change the project’s course at that point.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You will be able to initiate other projects in the future with this person.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You will save the company on time and cost.</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4"/>
            </a:pPr>
            <a:r>
              <a:rPr lang="en-US" dirty="0">
                <a:ea typeface="Times New Roman"/>
                <a:cs typeface="Times New Roman"/>
              </a:rPr>
              <a:t> When stakeholders and other project members begin identifying the goals of the project, what is the first step should you take?</a:t>
            </a:r>
          </a:p>
          <a:p>
            <a:pPr marL="695325" lvl="0">
              <a:lnSpc>
                <a:spcPct val="115000"/>
              </a:lnSpc>
              <a:spcBef>
                <a:spcPts val="0"/>
              </a:spcBef>
              <a:buFont typeface="+mj-lt"/>
              <a:buAutoNum type="alphaLcParenR"/>
            </a:pPr>
            <a:r>
              <a:rPr lang="en-US" dirty="0">
                <a:highlight>
                  <a:srgbClr val="FFFFFF"/>
                </a:highlight>
                <a:ea typeface="Times New Roman"/>
                <a:cs typeface="Times New Roman"/>
              </a:rPr>
              <a:t>Work on creating your deliverables.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Get all team members and stakeholders to agree on the goals.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Assemble an outside team to list any and all possibilities.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E</a:t>
            </a:r>
            <a:r>
              <a:rPr lang="en-US" dirty="0">
                <a:highlight>
                  <a:srgbClr val="FFFFFF"/>
                </a:highlight>
                <a:ea typeface="Calibri"/>
                <a:cs typeface="Calibri"/>
              </a:rPr>
              <a:t>ncourage them to list any and all possibilities.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33987078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eriod" startAt="5"/>
              <a:tabLst>
                <a:tab pos="280988" algn="l"/>
              </a:tabLst>
            </a:pPr>
            <a:r>
              <a:rPr lang="en-US" dirty="0">
                <a:ea typeface="Times New Roman"/>
                <a:cs typeface="Times New Roman"/>
              </a:rPr>
              <a:t> What does the “M” in the SMART acronym stand for?</a:t>
            </a:r>
          </a:p>
          <a:p>
            <a:pPr marL="695325" lvl="0">
              <a:lnSpc>
                <a:spcPct val="115000"/>
              </a:lnSpc>
              <a:spcBef>
                <a:spcPts val="0"/>
              </a:spcBef>
              <a:buFont typeface="+mj-lt"/>
              <a:buAutoNum type="alphaLcParenR"/>
            </a:pPr>
            <a:r>
              <a:rPr lang="en-US" dirty="0">
                <a:highlight>
                  <a:srgbClr val="FFFFFF"/>
                </a:highlight>
                <a:ea typeface="Times New Roman"/>
                <a:cs typeface="Times New Roman"/>
              </a:rPr>
              <a:t>Meaningful</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Measurable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Money-making</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Matter-of-fact</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6"/>
            </a:pPr>
            <a:r>
              <a:rPr lang="en-US" dirty="0">
                <a:ea typeface="Times New Roman"/>
                <a:cs typeface="Times New Roman"/>
              </a:rPr>
              <a:t> According to Jack Canfield, what do vague goals produce?</a:t>
            </a:r>
          </a:p>
          <a:p>
            <a:pPr marL="695325" lvl="0">
              <a:lnSpc>
                <a:spcPct val="115000"/>
              </a:lnSpc>
              <a:spcBef>
                <a:spcPts val="0"/>
              </a:spcBef>
              <a:buFont typeface="+mj-lt"/>
              <a:buAutoNum type="alphaLcParenR"/>
            </a:pPr>
            <a:r>
              <a:rPr lang="en-US" dirty="0">
                <a:highlight>
                  <a:srgbClr val="FFFFFF"/>
                </a:highlight>
                <a:ea typeface="Times New Roman"/>
                <a:cs typeface="Times New Roman"/>
              </a:rPr>
              <a:t>Specific goals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Clear planning</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Vague results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Vague stakeholders</a:t>
            </a:r>
            <a:endParaRPr lang="en-US" dirty="0">
              <a:ea typeface="Times New Roman"/>
              <a:cs typeface="Times New Roman"/>
            </a:endParaRPr>
          </a:p>
        </p:txBody>
      </p:sp>
    </p:spTree>
    <p:extLst>
      <p:ext uri="{BB962C8B-B14F-4D97-AF65-F5344CB8AC3E}">
        <p14:creationId xmlns:p14="http://schemas.microsoft.com/office/powerpoint/2010/main" val="310242093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7"/>
            </a:pPr>
            <a:r>
              <a:rPr lang="en-US" dirty="0">
                <a:ea typeface="Times New Roman"/>
                <a:cs typeface="Times New Roman"/>
              </a:rPr>
              <a:t> In order for a project to be considered a project what does it need?</a:t>
            </a:r>
          </a:p>
          <a:p>
            <a:pPr marL="695325" lvl="0">
              <a:lnSpc>
                <a:spcPct val="115000"/>
              </a:lnSpc>
              <a:spcBef>
                <a:spcPts val="0"/>
              </a:spcBef>
              <a:buFont typeface="+mj-lt"/>
              <a:buAutoNum type="alphaLcParenR"/>
            </a:pPr>
            <a:r>
              <a:rPr lang="en-US" dirty="0">
                <a:highlight>
                  <a:srgbClr val="FFFFFF"/>
                </a:highlight>
                <a:ea typeface="Times New Roman"/>
                <a:cs typeface="Times New Roman"/>
              </a:rPr>
              <a:t>A transitory name and title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Extra funding to prepare for possible emergencies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 </a:t>
            </a:r>
            <a:r>
              <a:rPr lang="en-US" dirty="0">
                <a:highlight>
                  <a:srgbClr val="FFFFFF"/>
                </a:highlight>
                <a:ea typeface="Calibri"/>
                <a:cs typeface="Calibri"/>
              </a:rPr>
              <a:t>specific start and end date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 vague purpose and results</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8"/>
            </a:pPr>
            <a:r>
              <a:rPr lang="en-US" dirty="0">
                <a:ea typeface="Times New Roman"/>
                <a:cs typeface="Times New Roman"/>
              </a:rPr>
              <a:t> What is not an example of a good project goal?</a:t>
            </a:r>
          </a:p>
          <a:p>
            <a:pPr marL="695325" lvl="0">
              <a:lnSpc>
                <a:spcPct val="115000"/>
              </a:lnSpc>
              <a:spcBef>
                <a:spcPts val="0"/>
              </a:spcBef>
              <a:buFont typeface="+mj-lt"/>
              <a:buAutoNum type="alphaLcParenR"/>
            </a:pPr>
            <a:r>
              <a:rPr lang="en-US" dirty="0">
                <a:highlight>
                  <a:srgbClr val="FFFFFF"/>
                </a:highlight>
                <a:ea typeface="Times New Roman"/>
                <a:cs typeface="Times New Roman"/>
              </a:rPr>
              <a:t>To upgrade the existing sales system to EasySell 5.1 by January 1, 2010.</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To begin production of a new widget by September 1, 2011.</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To build a new 5,000 square foot office facility and have all staff relocated to it by December 31, 2010.</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To design a new data entry system to a future buyer at a time to be determined.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71307493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eriod" startAt="9"/>
            </a:pPr>
            <a:r>
              <a:rPr lang="en-US" dirty="0">
                <a:ea typeface="Times New Roman"/>
                <a:cs typeface="Times New Roman"/>
              </a:rPr>
              <a:t> Which of these statements is true about setting requirements?</a:t>
            </a:r>
          </a:p>
          <a:p>
            <a:pPr marL="695325" lvl="0">
              <a:lnSpc>
                <a:spcPct val="115000"/>
              </a:lnSpc>
              <a:spcBef>
                <a:spcPts val="0"/>
              </a:spcBef>
              <a:buFont typeface="+mj-lt"/>
              <a:buAutoNum type="alphaLcParenR"/>
            </a:pPr>
            <a:r>
              <a:rPr lang="en-US" dirty="0">
                <a:highlight>
                  <a:srgbClr val="FFFFFF"/>
                </a:highlight>
                <a:ea typeface="Calibri"/>
                <a:cs typeface="Calibri"/>
              </a:rPr>
              <a:t>Requirements outline exactly what a project must do in order for it to be considered successful.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Good requirements are at least somewhat specific.</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They should not be used for just any project, but are particularly useful in IT projects.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When it comes to requirements it is best to be vague in order to not miss important deadlines.</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10"/>
            </a:pPr>
            <a:r>
              <a:rPr lang="en-US" dirty="0">
                <a:ea typeface="Times New Roman"/>
                <a:cs typeface="Times New Roman"/>
              </a:rPr>
              <a:t> Which of these describes deliverable?</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They </a:t>
            </a:r>
            <a:r>
              <a:rPr lang="en-US" dirty="0">
                <a:highlight>
                  <a:srgbClr val="FFFFFF"/>
                </a:highlight>
                <a:ea typeface="Calibri"/>
                <a:cs typeface="Calibri"/>
              </a:rPr>
              <a:t>define what people can expect to hold in their hands after the project is complete.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They define the goals set by the project management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They help you set clear expectations at the end of your project.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They maintain a clear idea of what the stakeholders should be executing.</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92117680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1200"/>
              </a:spcBef>
              <a:spcAft>
                <a:spcPts val="1000"/>
              </a:spcAft>
              <a:buFont typeface="+mj-lt"/>
              <a:buAutoNum type="arabicPeriod"/>
            </a:pPr>
            <a:r>
              <a:rPr lang="en-US" dirty="0">
                <a:ea typeface="Times New Roman"/>
                <a:cs typeface="Times New Roman"/>
              </a:rPr>
              <a:t> What is the first phase of project management?</a:t>
            </a:r>
          </a:p>
          <a:p>
            <a:pPr marL="695325" lvl="0">
              <a:lnSpc>
                <a:spcPct val="115000"/>
              </a:lnSpc>
              <a:spcBef>
                <a:spcPts val="0"/>
              </a:spcBef>
              <a:buFont typeface="+mj-lt"/>
              <a:buAutoNum type="alphaLcParenR"/>
            </a:pPr>
            <a:r>
              <a:rPr lang="en-US" dirty="0">
                <a:highlight>
                  <a:srgbClr val="FFFFFF"/>
                </a:highlight>
                <a:ea typeface="Times New Roman"/>
                <a:cs typeface="Times New Roman"/>
              </a:rPr>
              <a:t>Foundation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Prophase</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Initiation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Induction</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2"/>
            </a:pPr>
            <a:r>
              <a:rPr lang="en-US" dirty="0">
                <a:ea typeface="Times New Roman"/>
                <a:cs typeface="Times New Roman"/>
              </a:rPr>
              <a:t> What is the definition of a stakeholder?</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supervisor who</a:t>
            </a:r>
            <a:r>
              <a:rPr lang="en-US" sz="3600" dirty="0">
                <a:solidFill>
                  <a:srgbClr val="222222"/>
                </a:solidFill>
                <a:highlight>
                  <a:srgbClr val="FFFFFF"/>
                </a:highlight>
                <a:ea typeface="Times New Roman"/>
                <a:cs typeface="Times New Roman"/>
              </a:rPr>
              <a:t> must take responsibility for and is accountable for the success or failure of their particular operation. </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Calibri"/>
                <a:cs typeface="Calibri"/>
              </a:rPr>
              <a:t>Someone who has an interest in the development and/or outcome in the project.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a:t>
            </a:r>
            <a:r>
              <a:rPr lang="en-US" dirty="0">
                <a:solidFill>
                  <a:srgbClr val="222222"/>
                </a:solidFill>
                <a:highlight>
                  <a:srgbClr val="FFFFFF"/>
                </a:highlight>
                <a:ea typeface="Times New Roman"/>
                <a:cs typeface="Times New Roman"/>
              </a:rPr>
              <a:t>omeone who competes against or fights another in a contest, game, or argument; a rival or adversary.</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 </a:t>
            </a:r>
            <a:r>
              <a:rPr lang="en-US" dirty="0">
                <a:solidFill>
                  <a:srgbClr val="222222"/>
                </a:solidFill>
                <a:highlight>
                  <a:srgbClr val="FFFFFF"/>
                </a:highlight>
                <a:ea typeface="Times New Roman"/>
                <a:cs typeface="Times New Roman"/>
              </a:rPr>
              <a:t>person who supervises a person or an activity.</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9135787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eriod" startAt="3"/>
            </a:pPr>
            <a:r>
              <a:rPr lang="en-US" dirty="0">
                <a:ea typeface="Times New Roman"/>
                <a:cs typeface="Times New Roman"/>
              </a:rPr>
              <a:t> If it turns out that you missed a stakeholder, why should you ask them for their feedback?</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Y</a:t>
            </a:r>
            <a:r>
              <a:rPr lang="en-US" dirty="0">
                <a:solidFill>
                  <a:srgbClr val="FF0000"/>
                </a:solidFill>
                <a:highlight>
                  <a:srgbClr val="FFFFFF"/>
                </a:highlight>
                <a:ea typeface="Calibri"/>
                <a:cs typeface="Calibri"/>
              </a:rPr>
              <a:t>ou may receive valuable information on possible opportunities or potential issues.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You will be able to change the project’s course at that point.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You will be able to initiate other projects in the future with this person.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You will save the company on time and cost.</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4"/>
            </a:pPr>
            <a:r>
              <a:rPr lang="en-US" dirty="0">
                <a:ea typeface="Times New Roman"/>
                <a:cs typeface="Times New Roman"/>
              </a:rPr>
              <a:t> When stakeholders and other project members begin identifying the goals of the project, what is the first step should you take?</a:t>
            </a:r>
          </a:p>
          <a:p>
            <a:pPr marL="695325" lvl="0">
              <a:lnSpc>
                <a:spcPct val="115000"/>
              </a:lnSpc>
              <a:spcBef>
                <a:spcPts val="0"/>
              </a:spcBef>
              <a:buFont typeface="+mj-lt"/>
              <a:buAutoNum type="alphaLcParenR"/>
            </a:pPr>
            <a:r>
              <a:rPr lang="en-US" dirty="0">
                <a:highlight>
                  <a:srgbClr val="FFFFFF"/>
                </a:highlight>
                <a:ea typeface="Times New Roman"/>
                <a:cs typeface="Times New Roman"/>
              </a:rPr>
              <a:t>Work on creating your deliverables.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Get all team members and stakeholders to agree on the goals.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Assemble an outside team to list any and all possibilities.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E</a:t>
            </a:r>
            <a:r>
              <a:rPr lang="en-US" dirty="0">
                <a:solidFill>
                  <a:srgbClr val="FF0000"/>
                </a:solidFill>
                <a:highlight>
                  <a:srgbClr val="FFFFFF"/>
                </a:highlight>
                <a:ea typeface="Calibri"/>
                <a:cs typeface="Calibri"/>
              </a:rPr>
              <a:t>ncourage them to list any and all possibilities.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59784629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eriod" startAt="5"/>
              <a:tabLst>
                <a:tab pos="280988" algn="l"/>
              </a:tabLst>
            </a:pPr>
            <a:r>
              <a:rPr lang="en-US" dirty="0">
                <a:ea typeface="Times New Roman"/>
                <a:cs typeface="Times New Roman"/>
              </a:rPr>
              <a:t> What does the “M” in the SMART acronym stand for?</a:t>
            </a:r>
          </a:p>
          <a:p>
            <a:pPr marL="695325" lvl="0">
              <a:lnSpc>
                <a:spcPct val="115000"/>
              </a:lnSpc>
              <a:spcBef>
                <a:spcPts val="0"/>
              </a:spcBef>
              <a:buFont typeface="+mj-lt"/>
              <a:buAutoNum type="alphaLcParenR"/>
            </a:pPr>
            <a:r>
              <a:rPr lang="en-US" dirty="0">
                <a:highlight>
                  <a:srgbClr val="FFFFFF"/>
                </a:highlight>
                <a:ea typeface="Times New Roman"/>
                <a:cs typeface="Times New Roman"/>
              </a:rPr>
              <a:t>Meaningful</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Measurable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Money-making</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Matter-of-fact</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6"/>
            </a:pPr>
            <a:r>
              <a:rPr lang="en-US" dirty="0">
                <a:ea typeface="Times New Roman"/>
                <a:cs typeface="Times New Roman"/>
              </a:rPr>
              <a:t> According to Jack Canfield, what do vague goals produce?</a:t>
            </a:r>
          </a:p>
          <a:p>
            <a:pPr marL="695325" lvl="0">
              <a:lnSpc>
                <a:spcPct val="115000"/>
              </a:lnSpc>
              <a:spcBef>
                <a:spcPts val="0"/>
              </a:spcBef>
              <a:buFont typeface="+mj-lt"/>
              <a:buAutoNum type="alphaLcParenR"/>
            </a:pPr>
            <a:r>
              <a:rPr lang="en-US" dirty="0">
                <a:highlight>
                  <a:srgbClr val="FFFFFF"/>
                </a:highlight>
                <a:ea typeface="Times New Roman"/>
                <a:cs typeface="Times New Roman"/>
              </a:rPr>
              <a:t>Specific goals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Clear planning</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Vague results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Vague stakeholders</a:t>
            </a:r>
            <a:endParaRPr lang="en-US" dirty="0">
              <a:ea typeface="Times New Roman"/>
              <a:cs typeface="Times New Roman"/>
            </a:endParaRPr>
          </a:p>
        </p:txBody>
      </p:sp>
    </p:spTree>
    <p:extLst>
      <p:ext uri="{BB962C8B-B14F-4D97-AF65-F5344CB8AC3E}">
        <p14:creationId xmlns:p14="http://schemas.microsoft.com/office/powerpoint/2010/main" val="265727622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7"/>
            </a:pPr>
            <a:r>
              <a:rPr lang="en-US" dirty="0">
                <a:ea typeface="Times New Roman"/>
                <a:cs typeface="Times New Roman"/>
              </a:rPr>
              <a:t> In order for a project to be considered a project what does it need?</a:t>
            </a:r>
          </a:p>
          <a:p>
            <a:pPr marL="695325" lvl="0">
              <a:lnSpc>
                <a:spcPct val="115000"/>
              </a:lnSpc>
              <a:spcBef>
                <a:spcPts val="0"/>
              </a:spcBef>
              <a:buFont typeface="+mj-lt"/>
              <a:buAutoNum type="alphaLcParenR"/>
            </a:pPr>
            <a:r>
              <a:rPr lang="en-US" dirty="0">
                <a:highlight>
                  <a:srgbClr val="FFFFFF"/>
                </a:highlight>
                <a:ea typeface="Times New Roman"/>
                <a:cs typeface="Times New Roman"/>
              </a:rPr>
              <a:t>A transitory name and title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Extra funding to prepare for possible emergencies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A </a:t>
            </a:r>
            <a:r>
              <a:rPr lang="en-US" dirty="0">
                <a:solidFill>
                  <a:srgbClr val="FF0000"/>
                </a:solidFill>
                <a:highlight>
                  <a:srgbClr val="FFFFFF"/>
                </a:highlight>
                <a:ea typeface="Calibri"/>
                <a:cs typeface="Calibri"/>
              </a:rPr>
              <a:t>specific start and end date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 vague purpose and results</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8"/>
            </a:pPr>
            <a:r>
              <a:rPr lang="en-US" dirty="0">
                <a:ea typeface="Times New Roman"/>
                <a:cs typeface="Times New Roman"/>
              </a:rPr>
              <a:t> What is not an example of a good project goal?</a:t>
            </a:r>
          </a:p>
          <a:p>
            <a:pPr marL="695325" lvl="0">
              <a:lnSpc>
                <a:spcPct val="115000"/>
              </a:lnSpc>
              <a:spcBef>
                <a:spcPts val="0"/>
              </a:spcBef>
              <a:buFont typeface="+mj-lt"/>
              <a:buAutoNum type="alphaLcParenR"/>
            </a:pPr>
            <a:r>
              <a:rPr lang="en-US" dirty="0">
                <a:highlight>
                  <a:srgbClr val="FFFFFF"/>
                </a:highlight>
                <a:ea typeface="Times New Roman"/>
                <a:cs typeface="Times New Roman"/>
              </a:rPr>
              <a:t>To upgrade the existing sales system to EasySell 5.1 by January 1, 2010.</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To begin production of a new widget by September 1, 2011.</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To build a new 5,000 square foot office facility and have all staff relocated to it by December 31, 2010.</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To design a new data entry system to a future buyer at a time to be determined.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67587519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eriod" startAt="9"/>
            </a:pPr>
            <a:r>
              <a:rPr lang="en-US" dirty="0">
                <a:ea typeface="Times New Roman"/>
                <a:cs typeface="Times New Roman"/>
              </a:rPr>
              <a:t> Which of these statements is true about setting requirements?</a:t>
            </a:r>
          </a:p>
          <a:p>
            <a:pPr marL="695325" lvl="0">
              <a:lnSpc>
                <a:spcPct val="115000"/>
              </a:lnSpc>
              <a:spcBef>
                <a:spcPts val="0"/>
              </a:spcBef>
              <a:buFont typeface="+mj-lt"/>
              <a:buAutoNum type="alphaLcParenR"/>
            </a:pPr>
            <a:r>
              <a:rPr lang="en-US" dirty="0">
                <a:solidFill>
                  <a:srgbClr val="FF0000"/>
                </a:solidFill>
                <a:highlight>
                  <a:srgbClr val="FFFFFF"/>
                </a:highlight>
                <a:ea typeface="Calibri"/>
                <a:cs typeface="Calibri"/>
              </a:rPr>
              <a:t>Requirements outline exactly what a project must do in order for it to be considered successful.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Good requirements are at least somewhat specific.</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They should not be used for just any project, but are particularly useful in IT projects.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When it comes to requirements it is best to be vague in order to not miss important deadlines.</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10"/>
            </a:pPr>
            <a:r>
              <a:rPr lang="en-US" dirty="0">
                <a:ea typeface="Times New Roman"/>
                <a:cs typeface="Times New Roman"/>
              </a:rPr>
              <a:t> Which of these describes deliverable?</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They </a:t>
            </a:r>
            <a:r>
              <a:rPr lang="en-US" dirty="0">
                <a:solidFill>
                  <a:srgbClr val="FF0000"/>
                </a:solidFill>
                <a:highlight>
                  <a:srgbClr val="FFFFFF"/>
                </a:highlight>
                <a:ea typeface="Calibri"/>
                <a:cs typeface="Calibri"/>
              </a:rPr>
              <a:t>define what people can expect to hold in their hands after the project is complete.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They define the goals set by the project management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They help you set clear expectations at the end of your project.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They maintain a clear idea of what the stakeholders should be executing.</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0523332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19962847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dirty="0"/>
              <a:t>Module </a:t>
            </a:r>
            <a:r>
              <a:rPr lang="en-US" dirty="0"/>
              <a:t>Five: Initiation (II)</a:t>
            </a:r>
            <a:endParaRPr lang="en-CA" dirty="0"/>
          </a:p>
        </p:txBody>
      </p:sp>
      <p:sp>
        <p:nvSpPr>
          <p:cNvPr id="4" name="Text Placeholder 3"/>
          <p:cNvSpPr>
            <a:spLocks noGrp="1"/>
          </p:cNvSpPr>
          <p:nvPr>
            <p:ph type="body" sz="quarter" idx="10"/>
          </p:nvPr>
        </p:nvSpPr>
        <p:spPr/>
        <p:txBody>
          <a:bodyPr>
            <a:noAutofit/>
          </a:bodyPr>
          <a:lstStyle/>
          <a:p>
            <a:pPr>
              <a:lnSpc>
                <a:spcPct val="115000"/>
              </a:lnSpc>
              <a:spcBef>
                <a:spcPts val="0"/>
              </a:spcBef>
              <a:spcAft>
                <a:spcPts val="1000"/>
              </a:spcAft>
            </a:pPr>
            <a:r>
              <a:rPr lang="en-US" i="1" dirty="0">
                <a:latin typeface="Cambria"/>
                <a:ea typeface="Times New Roman"/>
                <a:cs typeface="Times New Roman"/>
              </a:rPr>
              <a:t>All you need is the plan, the road map, and the courage to press on to your destination. </a:t>
            </a:r>
            <a:endParaRPr lang="en-US" i="1" dirty="0">
              <a:ea typeface="Times New Roman"/>
              <a:cs typeface="Times New Roman"/>
            </a:endParaRPr>
          </a:p>
          <a:p>
            <a:pPr algn="ctr">
              <a:lnSpc>
                <a:spcPct val="115000"/>
              </a:lnSpc>
              <a:spcBef>
                <a:spcPts val="0"/>
              </a:spcBef>
              <a:spcAft>
                <a:spcPts val="1000"/>
              </a:spcAft>
            </a:pPr>
            <a:r>
              <a:rPr lang="en-US" b="1" i="1" dirty="0">
                <a:latin typeface="Cambria"/>
                <a:ea typeface="Times New Roman"/>
                <a:cs typeface="Times New Roman"/>
              </a:rPr>
              <a:t>Earl Nightingale</a:t>
            </a:r>
            <a:endParaRPr lang="en-US" b="1" i="1" dirty="0">
              <a:ea typeface="Times New Roman"/>
              <a:cs typeface="Times New Roman"/>
            </a:endParaRPr>
          </a:p>
        </p:txBody>
      </p:sp>
      <p:sp>
        <p:nvSpPr>
          <p:cNvPr id="3" name="Content Placeholder 2"/>
          <p:cNvSpPr>
            <a:spLocks noGrp="1"/>
          </p:cNvSpPr>
          <p:nvPr>
            <p:ph type="body" sz="quarter" idx="11"/>
          </p:nvPr>
        </p:nvSpPr>
        <p:spPr/>
        <p:txBody>
          <a:bodyPr>
            <a:normAutofit/>
          </a:bodyPr>
          <a:lstStyle/>
          <a:p>
            <a:pPr>
              <a:buNone/>
            </a:pPr>
            <a:r>
              <a:rPr lang="en-US" dirty="0"/>
              <a:t>This module will look at four key </a:t>
            </a:r>
          </a:p>
          <a:p>
            <a:pPr>
              <a:buNone/>
            </a:pPr>
            <a:r>
              <a:rPr lang="en-US" dirty="0"/>
              <a:t>project documents: the statement of </a:t>
            </a:r>
          </a:p>
          <a:p>
            <a:pPr>
              <a:buNone/>
            </a:pPr>
            <a:r>
              <a:rPr lang="en-US" dirty="0"/>
              <a:t>work, the project requirements </a:t>
            </a:r>
          </a:p>
          <a:p>
            <a:pPr>
              <a:buNone/>
            </a:pPr>
            <a:r>
              <a:rPr lang="en-US" dirty="0"/>
              <a:t>document, the project planning </a:t>
            </a:r>
          </a:p>
          <a:p>
            <a:pPr>
              <a:buNone/>
            </a:pPr>
            <a:r>
              <a:rPr lang="en-US" dirty="0"/>
              <a:t>worksheet, and the project charter. </a:t>
            </a:r>
          </a:p>
        </p:txBody>
      </p:sp>
    </p:spTree>
    <p:extLst>
      <p:ext uri="{BB962C8B-B14F-4D97-AF65-F5344CB8AC3E}">
        <p14:creationId xmlns:p14="http://schemas.microsoft.com/office/powerpoint/2010/main" val="280932626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D1D7BC0E-13D9-4E49-B70A-7F40FA838013}"/>
              </a:ext>
            </a:extLst>
          </p:cNvPr>
          <p:cNvSpPr>
            <a:spLocks noGrp="1"/>
          </p:cNvSpPr>
          <p:nvPr>
            <p:ph sz="quarter" idx="11"/>
          </p:nvPr>
        </p:nvSpPr>
        <p:spPr/>
        <p:txBody>
          <a:bodyPr>
            <a:normAutofit lnSpcReduction="10000"/>
          </a:bodyPr>
          <a:lstStyle/>
          <a:p>
            <a:endParaRPr lang="en-US"/>
          </a:p>
        </p:txBody>
      </p:sp>
      <p:sp>
        <p:nvSpPr>
          <p:cNvPr id="2" name="Title 1"/>
          <p:cNvSpPr>
            <a:spLocks noGrp="1"/>
          </p:cNvSpPr>
          <p:nvPr>
            <p:ph type="title"/>
          </p:nvPr>
        </p:nvSpPr>
        <p:spPr/>
        <p:txBody>
          <a:bodyPr>
            <a:noAutofit/>
          </a:bodyPr>
          <a:lstStyle/>
          <a:p>
            <a:r>
              <a:rPr lang="en-US" dirty="0"/>
              <a:t>Creating a Statement of Work </a:t>
            </a:r>
          </a:p>
        </p:txBody>
      </p:sp>
      <p:grpSp>
        <p:nvGrpSpPr>
          <p:cNvPr id="4" name="Group 3">
            <a:extLst>
              <a:ext uri="{FF2B5EF4-FFF2-40B4-BE49-F238E27FC236}">
                <a16:creationId xmlns:a16="http://schemas.microsoft.com/office/drawing/2014/main" id="{695A42B4-8B64-400C-BF69-82F9370F9569}"/>
              </a:ext>
            </a:extLst>
          </p:cNvPr>
          <p:cNvGrpSpPr/>
          <p:nvPr/>
        </p:nvGrpSpPr>
        <p:grpSpPr>
          <a:xfrm>
            <a:off x="-4659767" y="816335"/>
            <a:ext cx="13284108" cy="6093694"/>
            <a:chOff x="-4659767" y="816335"/>
            <a:chExt cx="13284108" cy="6093694"/>
          </a:xfrm>
        </p:grpSpPr>
        <p:sp>
          <p:nvSpPr>
            <p:cNvPr id="5" name="Block Arc 4">
              <a:extLst>
                <a:ext uri="{FF2B5EF4-FFF2-40B4-BE49-F238E27FC236}">
                  <a16:creationId xmlns:a16="http://schemas.microsoft.com/office/drawing/2014/main" id="{BF00EA5B-608D-4F26-8EE9-526B5FD4CBF9}"/>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2">
                <a:hueOff val="0"/>
                <a:satOff val="0"/>
                <a:lumOff val="0"/>
                <a:alphaOff val="0"/>
              </a:schemeClr>
            </a:lnRef>
            <a:fillRef idx="0">
              <a:schemeClr val="accent3">
                <a:tint val="90000"/>
                <a:hueOff val="0"/>
                <a:satOff val="0"/>
                <a:lumOff val="0"/>
                <a:alphaOff val="0"/>
              </a:schemeClr>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7BFB71F1-9800-499A-857B-A92780A31C2D}"/>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18497" tIns="101600" rIns="101600" bIns="101600" numCol="1" spcCol="1270" anchor="ctr" anchorCtr="0">
              <a:noAutofit/>
            </a:bodyPr>
            <a:lstStyle/>
            <a:p>
              <a:pPr marL="0" lvl="0" indent="0" algn="l" defTabSz="1778000">
                <a:lnSpc>
                  <a:spcPct val="90000"/>
                </a:lnSpc>
                <a:spcBef>
                  <a:spcPct val="0"/>
                </a:spcBef>
                <a:spcAft>
                  <a:spcPct val="35000"/>
                </a:spcAft>
                <a:buNone/>
              </a:pPr>
              <a:r>
                <a:rPr lang="en-US" sz="4000" kern="1200" dirty="0"/>
                <a:t>Defines what the project will do</a:t>
              </a:r>
            </a:p>
          </p:txBody>
        </p:sp>
        <p:sp>
          <p:nvSpPr>
            <p:cNvPr id="7" name="Oval 6">
              <a:extLst>
                <a:ext uri="{FF2B5EF4-FFF2-40B4-BE49-F238E27FC236}">
                  <a16:creationId xmlns:a16="http://schemas.microsoft.com/office/drawing/2014/main" id="{DC2774AC-9B53-4843-9F7B-62366FB6C112}"/>
                </a:ext>
              </a:extLst>
            </p:cNvPr>
            <p:cNvSpPr/>
            <p:nvPr/>
          </p:nvSpPr>
          <p:spPr>
            <a:xfrm>
              <a:off x="519658" y="1939647"/>
              <a:ext cx="1131490" cy="1131490"/>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8" name="Freeform: Shape 7">
              <a:extLst>
                <a:ext uri="{FF2B5EF4-FFF2-40B4-BE49-F238E27FC236}">
                  <a16:creationId xmlns:a16="http://schemas.microsoft.com/office/drawing/2014/main" id="{8D7F7203-17B1-4A79-833E-AAC1B4C88F3C}"/>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18497" tIns="101600" rIns="101600" bIns="101600" numCol="1" spcCol="1270" anchor="ctr" anchorCtr="0">
              <a:noAutofit/>
            </a:bodyPr>
            <a:lstStyle/>
            <a:p>
              <a:pPr marL="0" lvl="0" indent="0" algn="l" defTabSz="1778000">
                <a:lnSpc>
                  <a:spcPct val="90000"/>
                </a:lnSpc>
                <a:spcBef>
                  <a:spcPct val="0"/>
                </a:spcBef>
                <a:spcAft>
                  <a:spcPct val="35000"/>
                </a:spcAft>
                <a:buNone/>
              </a:pPr>
              <a:r>
                <a:rPr lang="en-US" sz="4000" kern="1200" dirty="0"/>
                <a:t>When it will be done</a:t>
              </a:r>
            </a:p>
          </p:txBody>
        </p:sp>
        <p:sp>
          <p:nvSpPr>
            <p:cNvPr id="9" name="Oval 8">
              <a:extLst>
                <a:ext uri="{FF2B5EF4-FFF2-40B4-BE49-F238E27FC236}">
                  <a16:creationId xmlns:a16="http://schemas.microsoft.com/office/drawing/2014/main" id="{096C58BF-2D9E-4E05-8316-920B933D6DF5}"/>
                </a:ext>
              </a:extLst>
            </p:cNvPr>
            <p:cNvSpPr/>
            <p:nvPr/>
          </p:nvSpPr>
          <p:spPr>
            <a:xfrm>
              <a:off x="848695" y="3297436"/>
              <a:ext cx="1131490" cy="1131490"/>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0" name="Freeform: Shape 9">
              <a:extLst>
                <a:ext uri="{FF2B5EF4-FFF2-40B4-BE49-F238E27FC236}">
                  <a16:creationId xmlns:a16="http://schemas.microsoft.com/office/drawing/2014/main" id="{175F58FD-785B-4169-84A6-966B8988014C}"/>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718497" tIns="101600" rIns="101600" bIns="101600" numCol="1" spcCol="1270" anchor="ctr" anchorCtr="0">
              <a:noAutofit/>
            </a:bodyPr>
            <a:lstStyle/>
            <a:p>
              <a:pPr marL="0" lvl="0" indent="0" algn="l" defTabSz="1778000">
                <a:lnSpc>
                  <a:spcPct val="90000"/>
                </a:lnSpc>
                <a:spcBef>
                  <a:spcPct val="0"/>
                </a:spcBef>
                <a:spcAft>
                  <a:spcPct val="35000"/>
                </a:spcAft>
                <a:buNone/>
              </a:pPr>
              <a:r>
                <a:rPr lang="en-US" sz="4000" kern="1200" dirty="0"/>
                <a:t>Contract of expectations</a:t>
              </a:r>
            </a:p>
          </p:txBody>
        </p:sp>
        <p:sp>
          <p:nvSpPr>
            <p:cNvPr id="11" name="Oval 10">
              <a:extLst>
                <a:ext uri="{FF2B5EF4-FFF2-40B4-BE49-F238E27FC236}">
                  <a16:creationId xmlns:a16="http://schemas.microsoft.com/office/drawing/2014/main" id="{1DCE5B71-0E5E-42BF-BABA-17A1393A9425}"/>
                </a:ext>
              </a:extLst>
            </p:cNvPr>
            <p:cNvSpPr/>
            <p:nvPr/>
          </p:nvSpPr>
          <p:spPr>
            <a:xfrm>
              <a:off x="519658" y="4655225"/>
              <a:ext cx="1131490" cy="1131490"/>
            </a:xfrm>
            <a:prstGeom prst="ellipse">
              <a:avLst/>
            </a:prstGeom>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extLst>
      <p:ext uri="{BB962C8B-B14F-4D97-AF65-F5344CB8AC3E}">
        <p14:creationId xmlns:p14="http://schemas.microsoft.com/office/powerpoint/2010/main" val="98825083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quarter" idx="11"/>
            <p:extLst>
              <p:ext uri="{D42A27DB-BD31-4B8C-83A1-F6EECF244321}">
                <p14:modId xmlns:p14="http://schemas.microsoft.com/office/powerpoint/2010/main" val="1290360127"/>
              </p:ext>
            </p:extLst>
          </p:nvPr>
        </p:nvGraphicFramePr>
        <p:xfrm>
          <a:off x="179388" y="703263"/>
          <a:ext cx="8785302" cy="4906489"/>
        </p:xfrm>
        <a:graphic>
          <a:graphicData uri="http://schemas.openxmlformats.org/drawingml/2006/table">
            <a:tbl>
              <a:tblPr firstRow="1" firstCol="1" bandRow="1">
                <a:tableStyleId>{72833802-FEF1-4C79-8D5D-14CF1EAF98D9}</a:tableStyleId>
              </a:tblPr>
              <a:tblGrid>
                <a:gridCol w="4907411">
                  <a:extLst>
                    <a:ext uri="{9D8B030D-6E8A-4147-A177-3AD203B41FA5}">
                      <a16:colId xmlns:a16="http://schemas.microsoft.com/office/drawing/2014/main" val="20000"/>
                    </a:ext>
                  </a:extLst>
                </a:gridCol>
                <a:gridCol w="186279">
                  <a:extLst>
                    <a:ext uri="{9D8B030D-6E8A-4147-A177-3AD203B41FA5}">
                      <a16:colId xmlns:a16="http://schemas.microsoft.com/office/drawing/2014/main" val="20001"/>
                    </a:ext>
                  </a:extLst>
                </a:gridCol>
                <a:gridCol w="3691612">
                  <a:extLst>
                    <a:ext uri="{9D8B030D-6E8A-4147-A177-3AD203B41FA5}">
                      <a16:colId xmlns:a16="http://schemas.microsoft.com/office/drawing/2014/main" val="20002"/>
                    </a:ext>
                  </a:extLst>
                </a:gridCol>
              </a:tblGrid>
              <a:tr h="564631">
                <a:tc gridSpan="3">
                  <a:txBody>
                    <a:bodyPr/>
                    <a:lstStyle/>
                    <a:p>
                      <a:pPr marL="0" marR="0">
                        <a:lnSpc>
                          <a:spcPct val="115000"/>
                        </a:lnSpc>
                        <a:spcBef>
                          <a:spcPts val="0"/>
                        </a:spcBef>
                        <a:spcAft>
                          <a:spcPts val="1000"/>
                        </a:spcAft>
                      </a:pPr>
                      <a:r>
                        <a:rPr lang="en-US" sz="1800" dirty="0">
                          <a:effectLst/>
                        </a:rPr>
                        <a:t>Project Planning Worksheet</a:t>
                      </a:r>
                      <a:endParaRPr lang="en-US" sz="1800" b="1" dirty="0">
                        <a:effectLst/>
                        <a:latin typeface="Calibri"/>
                        <a:ea typeface="Times New Roman"/>
                        <a:cs typeface="Times New Roman"/>
                      </a:endParaRPr>
                    </a:p>
                  </a:txBody>
                  <a:tcPr marL="71513" marR="71513"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14564">
                <a:tc gridSpan="3">
                  <a:txBody>
                    <a:bodyPr/>
                    <a:lstStyle/>
                    <a:p>
                      <a:pPr marL="0" marR="0">
                        <a:lnSpc>
                          <a:spcPct val="115000"/>
                        </a:lnSpc>
                        <a:spcBef>
                          <a:spcPts val="0"/>
                        </a:spcBef>
                        <a:spcAft>
                          <a:spcPts val="1000"/>
                        </a:spcAft>
                      </a:pPr>
                      <a:r>
                        <a:rPr lang="en-US" sz="1800" dirty="0">
                          <a:effectLst/>
                        </a:rPr>
                        <a:t>Part I: Basic Information</a:t>
                      </a:r>
                      <a:endParaRPr lang="en-US" sz="1800" b="1" dirty="0">
                        <a:effectLst/>
                        <a:latin typeface="Calibri"/>
                        <a:ea typeface="Times New Roman"/>
                        <a:cs typeface="Times New Roman"/>
                      </a:endParaRPr>
                    </a:p>
                  </a:txBody>
                  <a:tcPr marL="71513" marR="71513"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290570">
                <a:tc gridSpan="2">
                  <a:txBody>
                    <a:bodyPr/>
                    <a:lstStyle/>
                    <a:p>
                      <a:pPr marL="0" marR="0">
                        <a:spcBef>
                          <a:spcPts val="0"/>
                        </a:spcBef>
                        <a:spcAft>
                          <a:spcPts val="0"/>
                        </a:spcAft>
                      </a:pPr>
                      <a:r>
                        <a:rPr lang="en-US" sz="1800" dirty="0">
                          <a:effectLst/>
                        </a:rPr>
                        <a:t>Project Name:</a:t>
                      </a:r>
                      <a:endParaRPr lang="en-US" sz="1800" b="1" dirty="0">
                        <a:effectLst/>
                        <a:latin typeface="Calibri"/>
                        <a:ea typeface="Times New Roman"/>
                        <a:cs typeface="Times New Roman"/>
                      </a:endParaRPr>
                    </a:p>
                  </a:txBody>
                  <a:tcPr marL="71513" marR="71513" marT="0" marB="0" anchor="b"/>
                </a:tc>
                <a:tc hMerge="1">
                  <a:txBody>
                    <a:bodyPr/>
                    <a:lstStyle/>
                    <a:p>
                      <a:endParaRPr lang="en-US"/>
                    </a:p>
                  </a:txBody>
                  <a:tcPr/>
                </a:tc>
                <a:tc>
                  <a:txBody>
                    <a:bodyPr/>
                    <a:lstStyle/>
                    <a:p>
                      <a:pPr marL="0" marR="0">
                        <a:spcBef>
                          <a:spcPts val="0"/>
                        </a:spcBef>
                        <a:spcAft>
                          <a:spcPts val="0"/>
                        </a:spcAft>
                      </a:pPr>
                      <a:r>
                        <a:rPr lang="en-US" sz="1800" dirty="0">
                          <a:effectLst/>
                        </a:rPr>
                        <a:t>Project Team Members:</a:t>
                      </a:r>
                      <a:endParaRPr lang="en-US" sz="1800" b="1" dirty="0">
                        <a:effectLst/>
                        <a:latin typeface="Calibri"/>
                        <a:ea typeface="Times New Roman"/>
                        <a:cs typeface="Times New Roman"/>
                      </a:endParaRPr>
                    </a:p>
                  </a:txBody>
                  <a:tcPr marL="71513" marR="71513" marT="0" marB="0" anchor="b"/>
                </a:tc>
                <a:extLst>
                  <a:ext uri="{0D108BD9-81ED-4DB2-BD59-A6C34878D82A}">
                    <a16:rowId xmlns:a16="http://schemas.microsoft.com/office/drawing/2014/main" val="10002"/>
                  </a:ext>
                </a:extLst>
              </a:tr>
              <a:tr h="314564">
                <a:tc gridSpan="2">
                  <a:txBody>
                    <a:bodyPr/>
                    <a:lstStyle/>
                    <a:p>
                      <a:pPr marL="0" marR="0">
                        <a:spcBef>
                          <a:spcPts val="0"/>
                        </a:spcBef>
                        <a:spcAft>
                          <a:spcPts val="0"/>
                        </a:spcAft>
                      </a:pPr>
                      <a:r>
                        <a:rPr lang="en-US" sz="1800" dirty="0">
                          <a:effectLst/>
                        </a:rPr>
                        <a:t>Estimated Project Start Date:</a:t>
                      </a:r>
                      <a:endParaRPr lang="en-US" sz="1800" b="1" dirty="0">
                        <a:effectLst/>
                        <a:latin typeface="Calibri"/>
                        <a:ea typeface="Times New Roman"/>
                        <a:cs typeface="Times New Roman"/>
                      </a:endParaRPr>
                    </a:p>
                  </a:txBody>
                  <a:tcPr marL="71513" marR="71513" marT="0" marB="0" anchor="b"/>
                </a:tc>
                <a:tc hMerge="1">
                  <a:txBody>
                    <a:bodyPr/>
                    <a:lstStyle/>
                    <a:p>
                      <a:endParaRPr lang="en-US"/>
                    </a:p>
                  </a:txBody>
                  <a:tcPr/>
                </a:tc>
                <a:tc>
                  <a:txBody>
                    <a:bodyPr/>
                    <a:lstStyle/>
                    <a:p>
                      <a:pPr marL="0" marR="0">
                        <a:lnSpc>
                          <a:spcPct val="115000"/>
                        </a:lnSpc>
                        <a:spcBef>
                          <a:spcPts val="0"/>
                        </a:spcBef>
                        <a:spcAft>
                          <a:spcPts val="0"/>
                        </a:spcAft>
                      </a:pPr>
                      <a:r>
                        <a:rPr lang="en-US" sz="1800" dirty="0">
                          <a:effectLst/>
                        </a:rPr>
                        <a:t> </a:t>
                      </a:r>
                      <a:endParaRPr lang="en-US" sz="1800" b="1" dirty="0">
                        <a:effectLst/>
                        <a:latin typeface="Calibri"/>
                        <a:ea typeface="Times New Roman"/>
                        <a:cs typeface="Times New Roman"/>
                      </a:endParaRPr>
                    </a:p>
                  </a:txBody>
                  <a:tcPr marL="71513" marR="71513" marT="0" marB="0" anchor="b"/>
                </a:tc>
                <a:extLst>
                  <a:ext uri="{0D108BD9-81ED-4DB2-BD59-A6C34878D82A}">
                    <a16:rowId xmlns:a16="http://schemas.microsoft.com/office/drawing/2014/main" val="10003"/>
                  </a:ext>
                </a:extLst>
              </a:tr>
              <a:tr h="314564">
                <a:tc gridSpan="2">
                  <a:txBody>
                    <a:bodyPr/>
                    <a:lstStyle/>
                    <a:p>
                      <a:pPr marL="0" marR="0">
                        <a:spcBef>
                          <a:spcPts val="0"/>
                        </a:spcBef>
                        <a:spcAft>
                          <a:spcPts val="0"/>
                        </a:spcAft>
                      </a:pPr>
                      <a:r>
                        <a:rPr lang="en-US" sz="1800" dirty="0">
                          <a:effectLst/>
                        </a:rPr>
                        <a:t>Estimated Project End Date:</a:t>
                      </a:r>
                      <a:endParaRPr lang="en-US" sz="1800" b="1" dirty="0">
                        <a:effectLst/>
                        <a:latin typeface="Calibri"/>
                        <a:ea typeface="Times New Roman"/>
                        <a:cs typeface="Times New Roman"/>
                      </a:endParaRPr>
                    </a:p>
                  </a:txBody>
                  <a:tcPr marL="71513" marR="71513" marT="0" marB="0" anchor="b"/>
                </a:tc>
                <a:tc hMerge="1">
                  <a:txBody>
                    <a:bodyPr/>
                    <a:lstStyle/>
                    <a:p>
                      <a:endParaRPr lang="en-US"/>
                    </a:p>
                  </a:txBody>
                  <a:tcPr/>
                </a:tc>
                <a:tc>
                  <a:txBody>
                    <a:bodyPr/>
                    <a:lstStyle/>
                    <a:p>
                      <a:pPr marL="0" marR="0">
                        <a:lnSpc>
                          <a:spcPct val="115000"/>
                        </a:lnSpc>
                        <a:spcBef>
                          <a:spcPts val="0"/>
                        </a:spcBef>
                        <a:spcAft>
                          <a:spcPts val="0"/>
                        </a:spcAft>
                      </a:pPr>
                      <a:r>
                        <a:rPr lang="en-US" sz="1800" dirty="0">
                          <a:effectLst/>
                        </a:rPr>
                        <a:t> </a:t>
                      </a:r>
                      <a:endParaRPr lang="en-US" sz="1800" b="1" dirty="0">
                        <a:effectLst/>
                        <a:latin typeface="Calibri"/>
                        <a:ea typeface="Times New Roman"/>
                        <a:cs typeface="Times New Roman"/>
                      </a:endParaRPr>
                    </a:p>
                  </a:txBody>
                  <a:tcPr marL="71513" marR="71513" marT="0" marB="0" anchor="b"/>
                </a:tc>
                <a:extLst>
                  <a:ext uri="{0D108BD9-81ED-4DB2-BD59-A6C34878D82A}">
                    <a16:rowId xmlns:a16="http://schemas.microsoft.com/office/drawing/2014/main" val="10004"/>
                  </a:ext>
                </a:extLst>
              </a:tr>
              <a:tr h="314564">
                <a:tc gridSpan="2">
                  <a:txBody>
                    <a:bodyPr/>
                    <a:lstStyle/>
                    <a:p>
                      <a:pPr marL="0" marR="0">
                        <a:spcBef>
                          <a:spcPts val="0"/>
                        </a:spcBef>
                        <a:spcAft>
                          <a:spcPts val="0"/>
                        </a:spcAft>
                      </a:pPr>
                      <a:r>
                        <a:rPr lang="en-US" sz="1800" dirty="0">
                          <a:effectLst/>
                        </a:rPr>
                        <a:t>Budget Amount (if known):</a:t>
                      </a:r>
                      <a:endParaRPr lang="en-US" sz="1800" b="1" dirty="0">
                        <a:effectLst/>
                        <a:latin typeface="Calibri"/>
                        <a:ea typeface="Times New Roman"/>
                        <a:cs typeface="Times New Roman"/>
                      </a:endParaRPr>
                    </a:p>
                  </a:txBody>
                  <a:tcPr marL="71513" marR="71513" marT="0" marB="0" anchor="b"/>
                </a:tc>
                <a:tc hMerge="1">
                  <a:txBody>
                    <a:bodyPr/>
                    <a:lstStyle/>
                    <a:p>
                      <a:endParaRPr lang="en-US"/>
                    </a:p>
                  </a:txBody>
                  <a:tcPr/>
                </a:tc>
                <a:tc>
                  <a:txBody>
                    <a:bodyPr/>
                    <a:lstStyle/>
                    <a:p>
                      <a:pPr marL="0" marR="0">
                        <a:lnSpc>
                          <a:spcPct val="115000"/>
                        </a:lnSpc>
                        <a:spcBef>
                          <a:spcPts val="0"/>
                        </a:spcBef>
                        <a:spcAft>
                          <a:spcPts val="0"/>
                        </a:spcAft>
                      </a:pPr>
                      <a:r>
                        <a:rPr lang="en-US" sz="1800" dirty="0">
                          <a:effectLst/>
                        </a:rPr>
                        <a:t> </a:t>
                      </a:r>
                      <a:endParaRPr lang="en-US" sz="1800" b="1" dirty="0">
                        <a:effectLst/>
                        <a:latin typeface="Calibri"/>
                        <a:ea typeface="Times New Roman"/>
                        <a:cs typeface="Times New Roman"/>
                      </a:endParaRPr>
                    </a:p>
                  </a:txBody>
                  <a:tcPr marL="71513" marR="71513" marT="0" marB="0" anchor="b"/>
                </a:tc>
                <a:extLst>
                  <a:ext uri="{0D108BD9-81ED-4DB2-BD59-A6C34878D82A}">
                    <a16:rowId xmlns:a16="http://schemas.microsoft.com/office/drawing/2014/main" val="10005"/>
                  </a:ext>
                </a:extLst>
              </a:tr>
              <a:tr h="314564">
                <a:tc gridSpan="3">
                  <a:txBody>
                    <a:bodyPr/>
                    <a:lstStyle/>
                    <a:p>
                      <a:pPr marL="0" marR="0">
                        <a:lnSpc>
                          <a:spcPct val="115000"/>
                        </a:lnSpc>
                        <a:spcBef>
                          <a:spcPts val="0"/>
                        </a:spcBef>
                        <a:spcAft>
                          <a:spcPts val="1000"/>
                        </a:spcAft>
                      </a:pPr>
                      <a:r>
                        <a:rPr lang="en-US" sz="1800" dirty="0">
                          <a:effectLst/>
                        </a:rPr>
                        <a:t> </a:t>
                      </a:r>
                      <a:endParaRPr lang="en-US" sz="1800" b="1" dirty="0">
                        <a:effectLst/>
                        <a:latin typeface="Calibri"/>
                        <a:ea typeface="Times New Roman"/>
                        <a:cs typeface="Times New Roman"/>
                      </a:endParaRPr>
                    </a:p>
                  </a:txBody>
                  <a:tcPr marL="71513" marR="71513"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6"/>
                  </a:ext>
                </a:extLst>
              </a:tr>
              <a:tr h="314564">
                <a:tc gridSpan="3">
                  <a:txBody>
                    <a:bodyPr/>
                    <a:lstStyle/>
                    <a:p>
                      <a:pPr marL="0" marR="0">
                        <a:lnSpc>
                          <a:spcPct val="115000"/>
                        </a:lnSpc>
                        <a:spcBef>
                          <a:spcPts val="0"/>
                        </a:spcBef>
                        <a:spcAft>
                          <a:spcPts val="1000"/>
                        </a:spcAft>
                      </a:pPr>
                      <a:r>
                        <a:rPr lang="en-US" sz="1800" dirty="0">
                          <a:effectLst/>
                        </a:rPr>
                        <a:t>Part II: Project Goals</a:t>
                      </a:r>
                      <a:endParaRPr lang="en-US" sz="1800" b="1" dirty="0">
                        <a:effectLst/>
                        <a:latin typeface="Calibri"/>
                        <a:ea typeface="Times New Roman"/>
                        <a:cs typeface="Times New Roman"/>
                      </a:endParaRPr>
                    </a:p>
                  </a:txBody>
                  <a:tcPr marL="71513" marR="71513"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7"/>
                  </a:ext>
                </a:extLst>
              </a:tr>
              <a:tr h="314564">
                <a:tc gridSpan="3">
                  <a:txBody>
                    <a:bodyPr/>
                    <a:lstStyle/>
                    <a:p>
                      <a:pPr marL="0" marR="0">
                        <a:lnSpc>
                          <a:spcPct val="115000"/>
                        </a:lnSpc>
                        <a:spcBef>
                          <a:spcPts val="0"/>
                        </a:spcBef>
                        <a:spcAft>
                          <a:spcPts val="1000"/>
                        </a:spcAft>
                      </a:pPr>
                      <a:r>
                        <a:rPr lang="en-US" sz="1800" dirty="0">
                          <a:effectLst/>
                        </a:rPr>
                        <a:t>List your SMART goals here.</a:t>
                      </a:r>
                      <a:endParaRPr lang="en-US" sz="1800" b="1" dirty="0">
                        <a:effectLst/>
                        <a:latin typeface="Calibri"/>
                        <a:ea typeface="Times New Roman"/>
                        <a:cs typeface="Times New Roman"/>
                      </a:endParaRPr>
                    </a:p>
                  </a:txBody>
                  <a:tcPr marL="71513" marR="71513"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8"/>
                  </a:ext>
                </a:extLst>
              </a:tr>
              <a:tr h="314564">
                <a:tc gridSpan="3">
                  <a:txBody>
                    <a:bodyPr/>
                    <a:lstStyle/>
                    <a:p>
                      <a:pPr marL="0" marR="0">
                        <a:lnSpc>
                          <a:spcPct val="115000"/>
                        </a:lnSpc>
                        <a:spcBef>
                          <a:spcPts val="0"/>
                        </a:spcBef>
                        <a:spcAft>
                          <a:spcPts val="1000"/>
                        </a:spcAft>
                      </a:pPr>
                      <a:r>
                        <a:rPr lang="en-US" sz="1800" dirty="0">
                          <a:effectLst/>
                        </a:rPr>
                        <a:t>Part III: Milestones</a:t>
                      </a:r>
                      <a:endParaRPr lang="en-US" sz="1800" b="1" dirty="0">
                        <a:effectLst/>
                        <a:latin typeface="Calibri"/>
                        <a:ea typeface="Times New Roman"/>
                        <a:cs typeface="Times New Roman"/>
                      </a:endParaRPr>
                    </a:p>
                  </a:txBody>
                  <a:tcPr marL="71513" marR="71513"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9"/>
                  </a:ext>
                </a:extLst>
              </a:tr>
              <a:tr h="314564">
                <a:tc>
                  <a:txBody>
                    <a:bodyPr/>
                    <a:lstStyle/>
                    <a:p>
                      <a:pPr marL="0" marR="0">
                        <a:lnSpc>
                          <a:spcPct val="115000"/>
                        </a:lnSpc>
                        <a:spcBef>
                          <a:spcPts val="0"/>
                        </a:spcBef>
                        <a:spcAft>
                          <a:spcPts val="1000"/>
                        </a:spcAft>
                      </a:pPr>
                      <a:r>
                        <a:rPr lang="en-US" sz="1800" dirty="0">
                          <a:effectLst/>
                        </a:rPr>
                        <a:t>Milestone</a:t>
                      </a:r>
                      <a:endParaRPr lang="en-US" sz="1800" b="1" dirty="0">
                        <a:effectLst/>
                        <a:latin typeface="Calibri"/>
                        <a:ea typeface="Times New Roman"/>
                        <a:cs typeface="Times New Roman"/>
                      </a:endParaRPr>
                    </a:p>
                  </a:txBody>
                  <a:tcPr marL="71513" marR="71513" marT="0" marB="0"/>
                </a:tc>
                <a:tc gridSpan="2">
                  <a:txBody>
                    <a:bodyPr/>
                    <a:lstStyle/>
                    <a:p>
                      <a:pPr marL="0" marR="0">
                        <a:lnSpc>
                          <a:spcPct val="115000"/>
                        </a:lnSpc>
                        <a:spcBef>
                          <a:spcPts val="0"/>
                        </a:spcBef>
                        <a:spcAft>
                          <a:spcPts val="1000"/>
                        </a:spcAft>
                      </a:pPr>
                      <a:r>
                        <a:rPr lang="en-US" sz="1800" dirty="0">
                          <a:effectLst/>
                        </a:rPr>
                        <a:t>Target Completion Date</a:t>
                      </a:r>
                      <a:endParaRPr lang="en-US" sz="1800" b="1" dirty="0">
                        <a:effectLst/>
                        <a:latin typeface="Calibri"/>
                        <a:ea typeface="Times New Roman"/>
                        <a:cs typeface="Times New Roman"/>
                      </a:endParaRPr>
                    </a:p>
                  </a:txBody>
                  <a:tcPr marL="71513" marR="71513" marT="0" marB="0"/>
                </a:tc>
                <a:tc hMerge="1">
                  <a:txBody>
                    <a:bodyPr/>
                    <a:lstStyle/>
                    <a:p>
                      <a:endParaRPr lang="en-US"/>
                    </a:p>
                  </a:txBody>
                  <a:tcPr/>
                </a:tc>
                <a:extLst>
                  <a:ext uri="{0D108BD9-81ED-4DB2-BD59-A6C34878D82A}">
                    <a16:rowId xmlns:a16="http://schemas.microsoft.com/office/drawing/2014/main" val="10010"/>
                  </a:ext>
                </a:extLst>
              </a:tr>
              <a:tr h="314564">
                <a:tc>
                  <a:txBody>
                    <a:bodyPr/>
                    <a:lstStyle/>
                    <a:p>
                      <a:pPr marL="0" marR="0">
                        <a:lnSpc>
                          <a:spcPct val="115000"/>
                        </a:lnSpc>
                        <a:spcBef>
                          <a:spcPts val="0"/>
                        </a:spcBef>
                        <a:spcAft>
                          <a:spcPts val="1000"/>
                        </a:spcAft>
                      </a:pPr>
                      <a:r>
                        <a:rPr lang="en-US" sz="1800" dirty="0">
                          <a:effectLst/>
                        </a:rPr>
                        <a:t> </a:t>
                      </a:r>
                      <a:endParaRPr lang="en-US" sz="1800" b="1" dirty="0">
                        <a:effectLst/>
                        <a:latin typeface="Calibri"/>
                        <a:ea typeface="Times New Roman"/>
                        <a:cs typeface="Times New Roman"/>
                      </a:endParaRPr>
                    </a:p>
                  </a:txBody>
                  <a:tcPr marL="71513" marR="71513" marT="0" marB="0"/>
                </a:tc>
                <a:tc gridSpan="2">
                  <a:txBody>
                    <a:bodyPr/>
                    <a:lstStyle/>
                    <a:p>
                      <a:pPr marL="0" marR="0">
                        <a:lnSpc>
                          <a:spcPct val="115000"/>
                        </a:lnSpc>
                        <a:spcBef>
                          <a:spcPts val="0"/>
                        </a:spcBef>
                        <a:spcAft>
                          <a:spcPts val="1000"/>
                        </a:spcAft>
                      </a:pPr>
                      <a:r>
                        <a:rPr lang="en-US" sz="1800" dirty="0">
                          <a:effectLst/>
                        </a:rPr>
                        <a:t> </a:t>
                      </a:r>
                      <a:endParaRPr lang="en-US" sz="1800" b="1" dirty="0">
                        <a:effectLst/>
                        <a:latin typeface="Calibri"/>
                        <a:ea typeface="Times New Roman"/>
                        <a:cs typeface="Times New Roman"/>
                      </a:endParaRPr>
                    </a:p>
                  </a:txBody>
                  <a:tcPr marL="71513" marR="71513" marT="0" marB="0"/>
                </a:tc>
                <a:tc hMerge="1">
                  <a:txBody>
                    <a:bodyPr/>
                    <a:lstStyle/>
                    <a:p>
                      <a:endParaRPr lang="en-US"/>
                    </a:p>
                  </a:txBody>
                  <a:tcPr/>
                </a:tc>
                <a:extLst>
                  <a:ext uri="{0D108BD9-81ED-4DB2-BD59-A6C34878D82A}">
                    <a16:rowId xmlns:a16="http://schemas.microsoft.com/office/drawing/2014/main" val="10011"/>
                  </a:ext>
                </a:extLst>
              </a:tr>
              <a:tr h="314564">
                <a:tc>
                  <a:txBody>
                    <a:bodyPr/>
                    <a:lstStyle/>
                    <a:p>
                      <a:pPr marL="0" marR="0">
                        <a:lnSpc>
                          <a:spcPct val="115000"/>
                        </a:lnSpc>
                        <a:spcBef>
                          <a:spcPts val="0"/>
                        </a:spcBef>
                        <a:spcAft>
                          <a:spcPts val="1000"/>
                        </a:spcAft>
                      </a:pPr>
                      <a:r>
                        <a:rPr lang="en-US" sz="1800" dirty="0">
                          <a:effectLst/>
                        </a:rPr>
                        <a:t> </a:t>
                      </a:r>
                      <a:endParaRPr lang="en-US" sz="1800" b="1" dirty="0">
                        <a:effectLst/>
                        <a:latin typeface="Calibri"/>
                        <a:ea typeface="Times New Roman"/>
                        <a:cs typeface="Times New Roman"/>
                      </a:endParaRPr>
                    </a:p>
                  </a:txBody>
                  <a:tcPr marL="71513" marR="71513" marT="0" marB="0"/>
                </a:tc>
                <a:tc gridSpan="2">
                  <a:txBody>
                    <a:bodyPr/>
                    <a:lstStyle/>
                    <a:p>
                      <a:pPr marL="0" marR="0">
                        <a:lnSpc>
                          <a:spcPct val="115000"/>
                        </a:lnSpc>
                        <a:spcBef>
                          <a:spcPts val="0"/>
                        </a:spcBef>
                        <a:spcAft>
                          <a:spcPts val="1000"/>
                        </a:spcAft>
                      </a:pPr>
                      <a:r>
                        <a:rPr lang="en-US" sz="1800" dirty="0">
                          <a:effectLst/>
                        </a:rPr>
                        <a:t> </a:t>
                      </a:r>
                      <a:endParaRPr lang="en-US" sz="1800" b="1" dirty="0">
                        <a:effectLst/>
                        <a:latin typeface="Calibri"/>
                        <a:ea typeface="Times New Roman"/>
                        <a:cs typeface="Times New Roman"/>
                      </a:endParaRPr>
                    </a:p>
                  </a:txBody>
                  <a:tcPr marL="71513" marR="71513" marT="0" marB="0"/>
                </a:tc>
                <a:tc hMerge="1">
                  <a:txBody>
                    <a:bodyPr/>
                    <a:lstStyle/>
                    <a:p>
                      <a:endParaRPr lang="en-US"/>
                    </a:p>
                  </a:txBody>
                  <a:tcPr/>
                </a:tc>
                <a:extLst>
                  <a:ext uri="{0D108BD9-81ED-4DB2-BD59-A6C34878D82A}">
                    <a16:rowId xmlns:a16="http://schemas.microsoft.com/office/drawing/2014/main" val="10012"/>
                  </a:ext>
                </a:extLst>
              </a:tr>
              <a:tr h="290570">
                <a:tc gridSpan="3">
                  <a:txBody>
                    <a:bodyPr/>
                    <a:lstStyle/>
                    <a:p>
                      <a:pPr marL="0" marR="0">
                        <a:spcBef>
                          <a:spcPts val="0"/>
                        </a:spcBef>
                        <a:spcAft>
                          <a:spcPts val="0"/>
                        </a:spcAft>
                      </a:pPr>
                      <a:r>
                        <a:rPr lang="en-US" sz="1800" dirty="0">
                          <a:effectLst/>
                        </a:rPr>
                        <a:t>Approved by:</a:t>
                      </a:r>
                      <a:endParaRPr lang="en-US" sz="1800" b="1" dirty="0">
                        <a:effectLst/>
                        <a:latin typeface="Calibri"/>
                        <a:ea typeface="Times New Roman"/>
                        <a:cs typeface="Times New Roman"/>
                      </a:endParaRPr>
                    </a:p>
                  </a:txBody>
                  <a:tcPr marL="71513" marR="71513"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13"/>
                  </a:ext>
                </a:extLst>
              </a:tr>
              <a:tr h="290570">
                <a:tc gridSpan="3">
                  <a:txBody>
                    <a:bodyPr/>
                    <a:lstStyle/>
                    <a:p>
                      <a:pPr marL="0" marR="0">
                        <a:spcBef>
                          <a:spcPts val="0"/>
                        </a:spcBef>
                        <a:spcAft>
                          <a:spcPts val="0"/>
                        </a:spcAft>
                      </a:pPr>
                      <a:r>
                        <a:rPr lang="en-US" sz="1800" dirty="0">
                          <a:effectLst/>
                        </a:rPr>
                        <a:t> </a:t>
                      </a:r>
                      <a:endParaRPr lang="en-US" sz="1800" b="1" dirty="0">
                        <a:effectLst/>
                        <a:latin typeface="Calibri"/>
                        <a:ea typeface="Times New Roman"/>
                        <a:cs typeface="Times New Roman"/>
                      </a:endParaRPr>
                    </a:p>
                  </a:txBody>
                  <a:tcPr marL="71513" marR="71513"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14"/>
                  </a:ext>
                </a:extLst>
              </a:tr>
            </a:tbl>
          </a:graphicData>
        </a:graphic>
      </p:graphicFrame>
      <p:sp>
        <p:nvSpPr>
          <p:cNvPr id="2" name="Title 1"/>
          <p:cNvSpPr>
            <a:spLocks noGrp="1"/>
          </p:cNvSpPr>
          <p:nvPr>
            <p:ph type="title"/>
          </p:nvPr>
        </p:nvSpPr>
        <p:spPr/>
        <p:txBody>
          <a:bodyPr>
            <a:noAutofit/>
          </a:bodyPr>
          <a:lstStyle/>
          <a:p>
            <a:r>
              <a:rPr lang="en-US" dirty="0"/>
              <a:t>Completing the Project Planning Worksheet </a:t>
            </a:r>
          </a:p>
        </p:txBody>
      </p:sp>
    </p:spTree>
    <p:extLst>
      <p:ext uri="{BB962C8B-B14F-4D97-AF65-F5344CB8AC3E}">
        <p14:creationId xmlns:p14="http://schemas.microsoft.com/office/powerpoint/2010/main" val="202002961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CB951D48-7392-48AE-A319-64C2DB1DCF66}"/>
              </a:ext>
            </a:extLst>
          </p:cNvPr>
          <p:cNvSpPr>
            <a:spLocks noGrp="1"/>
          </p:cNvSpPr>
          <p:nvPr>
            <p:ph sz="quarter" idx="11"/>
          </p:nvPr>
        </p:nvSpPr>
        <p:spPr/>
        <p:txBody>
          <a:bodyPr>
            <a:normAutofit lnSpcReduction="10000"/>
          </a:bodyPr>
          <a:lstStyle/>
          <a:p>
            <a:endParaRPr lang="en-US"/>
          </a:p>
        </p:txBody>
      </p:sp>
      <p:sp>
        <p:nvSpPr>
          <p:cNvPr id="2" name="Title 1"/>
          <p:cNvSpPr>
            <a:spLocks noGrp="1"/>
          </p:cNvSpPr>
          <p:nvPr>
            <p:ph type="title"/>
          </p:nvPr>
        </p:nvSpPr>
        <p:spPr/>
        <p:txBody>
          <a:bodyPr>
            <a:noAutofit/>
          </a:bodyPr>
          <a:lstStyle/>
          <a:p>
            <a:r>
              <a:rPr lang="en-US" dirty="0"/>
              <a:t>Completing the Project Charter </a:t>
            </a:r>
          </a:p>
        </p:txBody>
      </p:sp>
      <p:grpSp>
        <p:nvGrpSpPr>
          <p:cNvPr id="4" name="Group 3">
            <a:extLst>
              <a:ext uri="{FF2B5EF4-FFF2-40B4-BE49-F238E27FC236}">
                <a16:creationId xmlns:a16="http://schemas.microsoft.com/office/drawing/2014/main" id="{443AADFC-9BD6-4855-8F20-4038F1BC1930}"/>
              </a:ext>
            </a:extLst>
          </p:cNvPr>
          <p:cNvGrpSpPr/>
          <p:nvPr/>
        </p:nvGrpSpPr>
        <p:grpSpPr>
          <a:xfrm>
            <a:off x="457200" y="2192309"/>
            <a:ext cx="8229600" cy="3341744"/>
            <a:chOff x="457200" y="2192309"/>
            <a:chExt cx="8229600" cy="3341744"/>
          </a:xfrm>
        </p:grpSpPr>
        <p:sp>
          <p:nvSpPr>
            <p:cNvPr id="5" name="Freeform: Shape 4">
              <a:extLst>
                <a:ext uri="{FF2B5EF4-FFF2-40B4-BE49-F238E27FC236}">
                  <a16:creationId xmlns:a16="http://schemas.microsoft.com/office/drawing/2014/main" id="{09F7B5DF-7D45-4C12-9046-2EFE885903F7}"/>
                </a:ext>
              </a:extLst>
            </p:cNvPr>
            <p:cNvSpPr/>
            <p:nvPr/>
          </p:nvSpPr>
          <p:spPr>
            <a:xfrm>
              <a:off x="457200" y="2192309"/>
              <a:ext cx="8229600" cy="1031354"/>
            </a:xfrm>
            <a:custGeom>
              <a:avLst/>
              <a:gdLst>
                <a:gd name="connsiteX0" fmla="*/ 0 w 8229600"/>
                <a:gd name="connsiteY0" fmla="*/ 171896 h 1031354"/>
                <a:gd name="connsiteX1" fmla="*/ 171896 w 8229600"/>
                <a:gd name="connsiteY1" fmla="*/ 0 h 1031354"/>
                <a:gd name="connsiteX2" fmla="*/ 8057704 w 8229600"/>
                <a:gd name="connsiteY2" fmla="*/ 0 h 1031354"/>
                <a:gd name="connsiteX3" fmla="*/ 8229600 w 8229600"/>
                <a:gd name="connsiteY3" fmla="*/ 171896 h 1031354"/>
                <a:gd name="connsiteX4" fmla="*/ 8229600 w 8229600"/>
                <a:gd name="connsiteY4" fmla="*/ 859458 h 1031354"/>
                <a:gd name="connsiteX5" fmla="*/ 8057704 w 8229600"/>
                <a:gd name="connsiteY5" fmla="*/ 1031354 h 1031354"/>
                <a:gd name="connsiteX6" fmla="*/ 171896 w 8229600"/>
                <a:gd name="connsiteY6" fmla="*/ 1031354 h 1031354"/>
                <a:gd name="connsiteX7" fmla="*/ 0 w 8229600"/>
                <a:gd name="connsiteY7" fmla="*/ 859458 h 1031354"/>
                <a:gd name="connsiteX8" fmla="*/ 0 w 8229600"/>
                <a:gd name="connsiteY8" fmla="*/ 171896 h 1031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31354">
                  <a:moveTo>
                    <a:pt x="0" y="171896"/>
                  </a:moveTo>
                  <a:cubicBezTo>
                    <a:pt x="0" y="76960"/>
                    <a:pt x="76960" y="0"/>
                    <a:pt x="171896" y="0"/>
                  </a:cubicBezTo>
                  <a:lnTo>
                    <a:pt x="8057704" y="0"/>
                  </a:lnTo>
                  <a:cubicBezTo>
                    <a:pt x="8152640" y="0"/>
                    <a:pt x="8229600" y="76960"/>
                    <a:pt x="8229600" y="171896"/>
                  </a:cubicBezTo>
                  <a:lnTo>
                    <a:pt x="8229600" y="859458"/>
                  </a:lnTo>
                  <a:cubicBezTo>
                    <a:pt x="8229600" y="954394"/>
                    <a:pt x="8152640" y="1031354"/>
                    <a:pt x="8057704" y="1031354"/>
                  </a:cubicBezTo>
                  <a:lnTo>
                    <a:pt x="171896" y="1031354"/>
                  </a:lnTo>
                  <a:cubicBezTo>
                    <a:pt x="76960" y="1031354"/>
                    <a:pt x="0" y="954394"/>
                    <a:pt x="0" y="859458"/>
                  </a:cubicBezTo>
                  <a:lnTo>
                    <a:pt x="0" y="171896"/>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14177" tIns="214177" rIns="214177" bIns="214177" numCol="1" spcCol="1270" anchor="ctr" anchorCtr="0">
              <a:noAutofit/>
            </a:bodyPr>
            <a:lstStyle/>
            <a:p>
              <a:pPr marL="0" lvl="0" indent="0" algn="l" defTabSz="1911350">
                <a:lnSpc>
                  <a:spcPct val="90000"/>
                </a:lnSpc>
                <a:spcBef>
                  <a:spcPct val="0"/>
                </a:spcBef>
                <a:spcAft>
                  <a:spcPct val="35000"/>
                </a:spcAft>
                <a:buNone/>
              </a:pPr>
              <a:r>
                <a:rPr lang="en-US" sz="4300" kern="1200" dirty="0"/>
                <a:t>Formal project document</a:t>
              </a:r>
            </a:p>
          </p:txBody>
        </p:sp>
        <p:sp>
          <p:nvSpPr>
            <p:cNvPr id="6" name="Freeform: Shape 5">
              <a:extLst>
                <a:ext uri="{FF2B5EF4-FFF2-40B4-BE49-F238E27FC236}">
                  <a16:creationId xmlns:a16="http://schemas.microsoft.com/office/drawing/2014/main" id="{1066CAFC-E404-42DA-AF3E-524C962E7292}"/>
                </a:ext>
              </a:extLst>
            </p:cNvPr>
            <p:cNvSpPr/>
            <p:nvPr/>
          </p:nvSpPr>
          <p:spPr>
            <a:xfrm>
              <a:off x="457200" y="3347504"/>
              <a:ext cx="8229600" cy="1031354"/>
            </a:xfrm>
            <a:custGeom>
              <a:avLst/>
              <a:gdLst>
                <a:gd name="connsiteX0" fmla="*/ 0 w 8229600"/>
                <a:gd name="connsiteY0" fmla="*/ 171896 h 1031354"/>
                <a:gd name="connsiteX1" fmla="*/ 171896 w 8229600"/>
                <a:gd name="connsiteY1" fmla="*/ 0 h 1031354"/>
                <a:gd name="connsiteX2" fmla="*/ 8057704 w 8229600"/>
                <a:gd name="connsiteY2" fmla="*/ 0 h 1031354"/>
                <a:gd name="connsiteX3" fmla="*/ 8229600 w 8229600"/>
                <a:gd name="connsiteY3" fmla="*/ 171896 h 1031354"/>
                <a:gd name="connsiteX4" fmla="*/ 8229600 w 8229600"/>
                <a:gd name="connsiteY4" fmla="*/ 859458 h 1031354"/>
                <a:gd name="connsiteX5" fmla="*/ 8057704 w 8229600"/>
                <a:gd name="connsiteY5" fmla="*/ 1031354 h 1031354"/>
                <a:gd name="connsiteX6" fmla="*/ 171896 w 8229600"/>
                <a:gd name="connsiteY6" fmla="*/ 1031354 h 1031354"/>
                <a:gd name="connsiteX7" fmla="*/ 0 w 8229600"/>
                <a:gd name="connsiteY7" fmla="*/ 859458 h 1031354"/>
                <a:gd name="connsiteX8" fmla="*/ 0 w 8229600"/>
                <a:gd name="connsiteY8" fmla="*/ 171896 h 1031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31354">
                  <a:moveTo>
                    <a:pt x="0" y="171896"/>
                  </a:moveTo>
                  <a:cubicBezTo>
                    <a:pt x="0" y="76960"/>
                    <a:pt x="76960" y="0"/>
                    <a:pt x="171896" y="0"/>
                  </a:cubicBezTo>
                  <a:lnTo>
                    <a:pt x="8057704" y="0"/>
                  </a:lnTo>
                  <a:cubicBezTo>
                    <a:pt x="8152640" y="0"/>
                    <a:pt x="8229600" y="76960"/>
                    <a:pt x="8229600" y="171896"/>
                  </a:cubicBezTo>
                  <a:lnTo>
                    <a:pt x="8229600" y="859458"/>
                  </a:lnTo>
                  <a:cubicBezTo>
                    <a:pt x="8229600" y="954394"/>
                    <a:pt x="8152640" y="1031354"/>
                    <a:pt x="8057704" y="1031354"/>
                  </a:cubicBezTo>
                  <a:lnTo>
                    <a:pt x="171896" y="1031354"/>
                  </a:lnTo>
                  <a:cubicBezTo>
                    <a:pt x="76960" y="1031354"/>
                    <a:pt x="0" y="954394"/>
                    <a:pt x="0" y="859458"/>
                  </a:cubicBezTo>
                  <a:lnTo>
                    <a:pt x="0" y="171896"/>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14177" tIns="214177" rIns="214177" bIns="214177" numCol="1" spcCol="1270" anchor="ctr" anchorCtr="0">
              <a:noAutofit/>
            </a:bodyPr>
            <a:lstStyle/>
            <a:p>
              <a:pPr marL="0" lvl="0" indent="0" algn="l" defTabSz="1911350">
                <a:lnSpc>
                  <a:spcPct val="90000"/>
                </a:lnSpc>
                <a:spcBef>
                  <a:spcPct val="0"/>
                </a:spcBef>
                <a:spcAft>
                  <a:spcPct val="35000"/>
                </a:spcAft>
                <a:buNone/>
              </a:pPr>
              <a:r>
                <a:rPr lang="en-US" sz="4300" kern="1200" dirty="0"/>
                <a:t>Establishes the project as an entity</a:t>
              </a:r>
            </a:p>
          </p:txBody>
        </p:sp>
        <p:sp>
          <p:nvSpPr>
            <p:cNvPr id="7" name="Freeform: Shape 6">
              <a:extLst>
                <a:ext uri="{FF2B5EF4-FFF2-40B4-BE49-F238E27FC236}">
                  <a16:creationId xmlns:a16="http://schemas.microsoft.com/office/drawing/2014/main" id="{5C0920A0-FE1B-431E-A108-2203A5E8D263}"/>
                </a:ext>
              </a:extLst>
            </p:cNvPr>
            <p:cNvSpPr/>
            <p:nvPr/>
          </p:nvSpPr>
          <p:spPr>
            <a:xfrm>
              <a:off x="457200" y="4502699"/>
              <a:ext cx="8229600" cy="1031354"/>
            </a:xfrm>
            <a:custGeom>
              <a:avLst/>
              <a:gdLst>
                <a:gd name="connsiteX0" fmla="*/ 0 w 8229600"/>
                <a:gd name="connsiteY0" fmla="*/ 171896 h 1031354"/>
                <a:gd name="connsiteX1" fmla="*/ 171896 w 8229600"/>
                <a:gd name="connsiteY1" fmla="*/ 0 h 1031354"/>
                <a:gd name="connsiteX2" fmla="*/ 8057704 w 8229600"/>
                <a:gd name="connsiteY2" fmla="*/ 0 h 1031354"/>
                <a:gd name="connsiteX3" fmla="*/ 8229600 w 8229600"/>
                <a:gd name="connsiteY3" fmla="*/ 171896 h 1031354"/>
                <a:gd name="connsiteX4" fmla="*/ 8229600 w 8229600"/>
                <a:gd name="connsiteY4" fmla="*/ 859458 h 1031354"/>
                <a:gd name="connsiteX5" fmla="*/ 8057704 w 8229600"/>
                <a:gd name="connsiteY5" fmla="*/ 1031354 h 1031354"/>
                <a:gd name="connsiteX6" fmla="*/ 171896 w 8229600"/>
                <a:gd name="connsiteY6" fmla="*/ 1031354 h 1031354"/>
                <a:gd name="connsiteX7" fmla="*/ 0 w 8229600"/>
                <a:gd name="connsiteY7" fmla="*/ 859458 h 1031354"/>
                <a:gd name="connsiteX8" fmla="*/ 0 w 8229600"/>
                <a:gd name="connsiteY8" fmla="*/ 171896 h 1031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31354">
                  <a:moveTo>
                    <a:pt x="0" y="171896"/>
                  </a:moveTo>
                  <a:cubicBezTo>
                    <a:pt x="0" y="76960"/>
                    <a:pt x="76960" y="0"/>
                    <a:pt x="171896" y="0"/>
                  </a:cubicBezTo>
                  <a:lnTo>
                    <a:pt x="8057704" y="0"/>
                  </a:lnTo>
                  <a:cubicBezTo>
                    <a:pt x="8152640" y="0"/>
                    <a:pt x="8229600" y="76960"/>
                    <a:pt x="8229600" y="171896"/>
                  </a:cubicBezTo>
                  <a:lnTo>
                    <a:pt x="8229600" y="859458"/>
                  </a:lnTo>
                  <a:cubicBezTo>
                    <a:pt x="8229600" y="954394"/>
                    <a:pt x="8152640" y="1031354"/>
                    <a:pt x="8057704" y="1031354"/>
                  </a:cubicBezTo>
                  <a:lnTo>
                    <a:pt x="171896" y="1031354"/>
                  </a:lnTo>
                  <a:cubicBezTo>
                    <a:pt x="76960" y="1031354"/>
                    <a:pt x="0" y="954394"/>
                    <a:pt x="0" y="859458"/>
                  </a:cubicBezTo>
                  <a:lnTo>
                    <a:pt x="0" y="171896"/>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14177" tIns="214177" rIns="214177" bIns="214177" numCol="1" spcCol="1270" anchor="ctr" anchorCtr="0">
              <a:noAutofit/>
            </a:bodyPr>
            <a:lstStyle/>
            <a:p>
              <a:pPr marL="0" lvl="0" indent="0" algn="l" defTabSz="1911350">
                <a:lnSpc>
                  <a:spcPct val="90000"/>
                </a:lnSpc>
                <a:spcBef>
                  <a:spcPct val="0"/>
                </a:spcBef>
                <a:spcAft>
                  <a:spcPct val="35000"/>
                </a:spcAft>
                <a:buNone/>
              </a:pPr>
              <a:r>
                <a:rPr lang="en-US" sz="4300" kern="1200" dirty="0"/>
                <a:t>Customized for your organization</a:t>
              </a:r>
            </a:p>
          </p:txBody>
        </p:sp>
      </p:grpSp>
    </p:spTree>
    <p:extLst>
      <p:ext uri="{BB962C8B-B14F-4D97-AF65-F5344CB8AC3E}">
        <p14:creationId xmlns:p14="http://schemas.microsoft.com/office/powerpoint/2010/main" val="57557851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1200"/>
              </a:spcBef>
              <a:spcAft>
                <a:spcPts val="1000"/>
              </a:spcAft>
              <a:buFont typeface="+mj-lt"/>
              <a:buAutoNum type="arabicPeriod"/>
            </a:pPr>
            <a:r>
              <a:rPr lang="en-US" dirty="0">
                <a:ea typeface="Times New Roman"/>
                <a:cs typeface="Times New Roman"/>
              </a:rPr>
              <a:t> Once you have an idea of who your stakeholders are and what the project will achieve, what is the next step?</a:t>
            </a:r>
          </a:p>
          <a:p>
            <a:pPr marL="695325" lvl="0">
              <a:lnSpc>
                <a:spcPct val="115000"/>
              </a:lnSpc>
              <a:spcBef>
                <a:spcPts val="0"/>
              </a:spcBef>
              <a:buFont typeface="+mj-lt"/>
              <a:buAutoNum type="alphaLcParenR"/>
            </a:pPr>
            <a:r>
              <a:rPr lang="en-US" dirty="0">
                <a:highlight>
                  <a:srgbClr val="FFFFFF"/>
                </a:highlight>
                <a:ea typeface="Times New Roman"/>
                <a:cs typeface="Times New Roman"/>
              </a:rPr>
              <a:t>Achieve the deliverables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Assemble your project management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Put it all in writing</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End the project</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2"/>
            </a:pPr>
            <a:r>
              <a:rPr lang="en-US" dirty="0">
                <a:ea typeface="Times New Roman"/>
                <a:cs typeface="Times New Roman"/>
              </a:rPr>
              <a:t>  What is the statement of work?</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SOW is a basis report on three types of financial activities: operating activities, investing activities, and financing activities.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SOW is a statement which stakeholders create for the project management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SOW defines the vague overall meaning of the work and is also specific enough that it conveys your unique interpretation.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The SOW defines what the project will do and when it will be done.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56381687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10000"/>
          </a:bodyPr>
          <a:lstStyle/>
          <a:p>
            <a:pPr marL="339725" lvl="0" indent="-339725">
              <a:lnSpc>
                <a:spcPct val="115000"/>
              </a:lnSpc>
              <a:spcBef>
                <a:spcPts val="1200"/>
              </a:spcBef>
              <a:spcAft>
                <a:spcPts val="1000"/>
              </a:spcAft>
              <a:buFont typeface="+mj-lt"/>
              <a:buAutoNum type="arabicPeriod" startAt="3"/>
            </a:pPr>
            <a:r>
              <a:rPr lang="en-US" dirty="0">
                <a:ea typeface="Times New Roman"/>
                <a:cs typeface="Times New Roman"/>
              </a:rPr>
              <a:t> Who signs off on the statement of work?</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project management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stakeholders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Human resources and upper management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Both a &amp; b</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4"/>
            </a:pPr>
            <a:r>
              <a:rPr lang="en-US" dirty="0">
                <a:ea typeface="Times New Roman"/>
                <a:cs typeface="Times New Roman"/>
              </a:rPr>
              <a:t> Which of these is not included in the project details?</a:t>
            </a:r>
          </a:p>
          <a:p>
            <a:pPr marL="695325" lvl="0">
              <a:lnSpc>
                <a:spcPct val="115000"/>
              </a:lnSpc>
              <a:spcBef>
                <a:spcPts val="0"/>
              </a:spcBef>
              <a:buFont typeface="+mj-lt"/>
              <a:buAutoNum type="alphaLcParenR"/>
            </a:pPr>
            <a:r>
              <a:rPr lang="en-US" dirty="0">
                <a:highlight>
                  <a:srgbClr val="FFFFFF"/>
                </a:highlight>
                <a:ea typeface="Times New Roman"/>
                <a:cs typeface="Times New Roman"/>
              </a:rPr>
              <a:t>Name of the project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products needed</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Its estimated state and end date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client(s) involved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04813694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5"/>
            </a:pPr>
            <a:r>
              <a:rPr lang="en-US" dirty="0">
                <a:ea typeface="Times New Roman"/>
                <a:cs typeface="Times New Roman"/>
              </a:rPr>
              <a:t> What question does ‘scope’ answer in the statement of work?</a:t>
            </a:r>
          </a:p>
          <a:p>
            <a:pPr marL="695325" lvl="0">
              <a:lnSpc>
                <a:spcPct val="115000"/>
              </a:lnSpc>
              <a:spcBef>
                <a:spcPts val="0"/>
              </a:spcBef>
              <a:buFont typeface="+mj-lt"/>
              <a:buAutoNum type="alphaLcParenR"/>
            </a:pPr>
            <a:r>
              <a:rPr lang="en-US" dirty="0">
                <a:highlight>
                  <a:srgbClr val="FFFFFF"/>
                </a:highlight>
                <a:ea typeface="Times New Roman"/>
                <a:cs typeface="Times New Roman"/>
              </a:rPr>
              <a:t>What will the project encompass?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What are our deliverables, goals, and requirements?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What is the purpose of the project?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Who is on the project management team?</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6"/>
            </a:pPr>
            <a:r>
              <a:rPr lang="en-US" dirty="0">
                <a:ea typeface="Times New Roman"/>
                <a:cs typeface="Times New Roman"/>
              </a:rPr>
              <a:t> Which of these statements is true of the project planning worksheet?</a:t>
            </a:r>
          </a:p>
          <a:p>
            <a:pPr marL="695325" lvl="0">
              <a:lnSpc>
                <a:spcPct val="115000"/>
              </a:lnSpc>
              <a:spcBef>
                <a:spcPts val="0"/>
              </a:spcBef>
              <a:buFont typeface="+mj-lt"/>
              <a:buAutoNum type="alphaLcParenR"/>
            </a:pPr>
            <a:r>
              <a:rPr lang="en-US" dirty="0">
                <a:highlight>
                  <a:srgbClr val="FFFFFF"/>
                </a:highlight>
                <a:ea typeface="Times New Roman"/>
                <a:cs typeface="Times New Roman"/>
              </a:rPr>
              <a:t>It remains static throughout the project.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 is a living, breathing document.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 is never complete.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 gives you several </a:t>
            </a:r>
            <a:r>
              <a:rPr lang="en-US" dirty="0">
                <a:highlight>
                  <a:srgbClr val="FFFFFF"/>
                </a:highlight>
                <a:ea typeface="Calibri"/>
                <a:cs typeface="Calibri"/>
              </a:rPr>
              <a:t>places to capture the essential information about your project.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05347364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7"/>
            </a:pPr>
            <a:r>
              <a:rPr lang="en-US" dirty="0">
                <a:ea typeface="Times New Roman"/>
                <a:cs typeface="Times New Roman"/>
              </a:rPr>
              <a:t> How is the project planning worksheet similar to the statement of work?</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They are both produced by the stakeholders.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They both must be signed off on by a number of supervisors.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In both, you </a:t>
            </a:r>
            <a:r>
              <a:rPr lang="en-US" dirty="0">
                <a:highlight>
                  <a:srgbClr val="FFFFFF"/>
                </a:highlight>
                <a:ea typeface="Calibri"/>
                <a:cs typeface="Calibri"/>
              </a:rPr>
              <a:t>may need different fields based on your project.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In both, you may need to be vague for the betterment of the project.</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8"/>
            </a:pPr>
            <a:r>
              <a:rPr lang="en-US" dirty="0">
                <a:ea typeface="Times New Roman"/>
                <a:cs typeface="Times New Roman"/>
              </a:rPr>
              <a:t> What is the final, formal project document?</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project planning worksheet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project planning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project charter</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statement of work</a:t>
            </a:r>
            <a:endParaRPr lang="en-US" dirty="0">
              <a:ea typeface="Times New Roman"/>
              <a:cs typeface="Times New Roman"/>
            </a:endParaRPr>
          </a:p>
        </p:txBody>
      </p:sp>
    </p:spTree>
    <p:extLst>
      <p:ext uri="{BB962C8B-B14F-4D97-AF65-F5344CB8AC3E}">
        <p14:creationId xmlns:p14="http://schemas.microsoft.com/office/powerpoint/2010/main" val="213178202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eriod" startAt="9"/>
            </a:pPr>
            <a:r>
              <a:rPr lang="en-US" dirty="0">
                <a:ea typeface="Times New Roman"/>
                <a:cs typeface="Times New Roman"/>
              </a:rPr>
              <a:t>How long should the project charter be?</a:t>
            </a:r>
          </a:p>
          <a:p>
            <a:pPr marL="695325" lvl="0">
              <a:lnSpc>
                <a:spcPct val="115000"/>
              </a:lnSpc>
              <a:spcBef>
                <a:spcPts val="0"/>
              </a:spcBef>
              <a:buFont typeface="+mj-lt"/>
              <a:buAutoNum type="alphaLcParenR"/>
            </a:pPr>
            <a:r>
              <a:rPr lang="en-US" dirty="0">
                <a:highlight>
                  <a:srgbClr val="FFFFFF"/>
                </a:highlight>
                <a:ea typeface="Times New Roman"/>
                <a:cs typeface="Times New Roman"/>
              </a:rPr>
              <a:t>It varies from a few pages to hundreds.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 varies from ten to fifteen pages.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 varies from one hundred to five hundred pages.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 is varies, but is never over one hundred pages.</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10"/>
            </a:pPr>
            <a:r>
              <a:rPr lang="en-US" dirty="0">
                <a:ea typeface="Times New Roman"/>
                <a:cs typeface="Times New Roman"/>
              </a:rPr>
              <a:t> Which of these would not be included in the project charter?</a:t>
            </a:r>
          </a:p>
          <a:p>
            <a:pPr marL="695325" lvl="0">
              <a:lnSpc>
                <a:spcPct val="115000"/>
              </a:lnSpc>
              <a:spcBef>
                <a:spcPts val="0"/>
              </a:spcBef>
              <a:buFont typeface="+mj-lt"/>
              <a:buAutoNum type="alphaLcParenR"/>
            </a:pPr>
            <a:r>
              <a:rPr lang="en-US" dirty="0">
                <a:highlight>
                  <a:srgbClr val="FFFFFF"/>
                </a:highlight>
                <a:ea typeface="Times New Roman"/>
                <a:cs typeface="Times New Roman"/>
              </a:rPr>
              <a:t>Estimated cost vs. budget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In house and out of house items.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Milestone descriptions and dates.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Communication plans.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97553481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1200"/>
              </a:spcBef>
              <a:spcAft>
                <a:spcPts val="1000"/>
              </a:spcAft>
              <a:buFont typeface="+mj-lt"/>
              <a:buAutoNum type="arabicPeriod"/>
            </a:pPr>
            <a:r>
              <a:rPr lang="en-US" dirty="0">
                <a:ea typeface="Times New Roman"/>
                <a:cs typeface="Times New Roman"/>
              </a:rPr>
              <a:t> Once you have an idea of who your stakeholders are and what the project will achieve, what is the next step?</a:t>
            </a:r>
          </a:p>
          <a:p>
            <a:pPr marL="695325" lvl="0">
              <a:lnSpc>
                <a:spcPct val="115000"/>
              </a:lnSpc>
              <a:spcBef>
                <a:spcPts val="0"/>
              </a:spcBef>
              <a:buFont typeface="+mj-lt"/>
              <a:buAutoNum type="alphaLcParenR"/>
            </a:pPr>
            <a:r>
              <a:rPr lang="en-US" dirty="0">
                <a:highlight>
                  <a:srgbClr val="FFFFFF"/>
                </a:highlight>
                <a:ea typeface="Times New Roman"/>
                <a:cs typeface="Times New Roman"/>
              </a:rPr>
              <a:t>Achieve the deliverables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Assemble your project management team</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Put it all in writing</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End the project</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2"/>
            </a:pPr>
            <a:r>
              <a:rPr lang="en-US" dirty="0">
                <a:ea typeface="Times New Roman"/>
                <a:cs typeface="Times New Roman"/>
              </a:rPr>
              <a:t>  What is the statement of work?</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SOW is a basis report on three types of financial activities: operating activities, investing activities, and financing activities.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SOW is a statement which stakeholders create for the project management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SOW defines the vague overall meaning of the work and is also specific enough that it conveys your unique interpretation.</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Calibri"/>
                <a:cs typeface="Calibri"/>
              </a:rPr>
              <a:t>The SOW defines what the project will do and when it will be done.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1561980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9" name="Rectangle 8">
            <a:extLst>
              <a:ext uri="{FF2B5EF4-FFF2-40B4-BE49-F238E27FC236}">
                <a16:creationId xmlns:a16="http://schemas.microsoft.com/office/drawing/2014/main" id="{ADB81991-4CE9-470B-94E2-7EA62DFF3D35}"/>
              </a:ext>
            </a:extLst>
          </p:cNvPr>
          <p:cNvSpPr/>
          <p:nvPr/>
        </p:nvSpPr>
        <p:spPr>
          <a:xfrm>
            <a:off x="228600" y="1762495"/>
            <a:ext cx="4572000" cy="2585323"/>
          </a:xfrm>
          <a:prstGeom prst="rect">
            <a:avLst/>
          </a:prstGeom>
        </p:spPr>
        <p:txBody>
          <a:bodyPr>
            <a:spAutoFit/>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endParaRPr lang="en-US" dirty="0"/>
          </a:p>
        </p:txBody>
      </p:sp>
      <p:sp>
        <p:nvSpPr>
          <p:cNvPr id="13" name="Title 12">
            <a:extLst>
              <a:ext uri="{FF2B5EF4-FFF2-40B4-BE49-F238E27FC236}">
                <a16:creationId xmlns:a16="http://schemas.microsoft.com/office/drawing/2014/main" id="{4D6F61C7-9E3B-4596-B719-26447117517A}"/>
              </a:ext>
            </a:extLst>
          </p:cNvPr>
          <p:cNvSpPr>
            <a:spLocks noGrp="1"/>
          </p:cNvSpPr>
          <p:nvPr>
            <p:ph type="title"/>
          </p:nvPr>
        </p:nvSpPr>
        <p:spPr/>
        <p:txBody>
          <a:bodyPr>
            <a:normAutofit fontScale="90000"/>
          </a:bodyPr>
          <a:lstStyle/>
          <a:p>
            <a:r>
              <a:rPr lang="en-US" dirty="0"/>
              <a:t>Hello and welcome to the Accelerated Instructional Media Webinar – Course Name.</a:t>
            </a:r>
          </a:p>
        </p:txBody>
      </p:sp>
      <p:sp>
        <p:nvSpPr>
          <p:cNvPr id="14" name="Content Placeholder 13">
            <a:extLst>
              <a:ext uri="{FF2B5EF4-FFF2-40B4-BE49-F238E27FC236}">
                <a16:creationId xmlns:a16="http://schemas.microsoft.com/office/drawing/2014/main" id="{10133710-8082-43AB-A3A2-0CE92944B55A}"/>
              </a:ext>
            </a:extLst>
          </p:cNvPr>
          <p:cNvSpPr>
            <a:spLocks noGrp="1"/>
          </p:cNvSpPr>
          <p:nvPr>
            <p:ph sz="quarter" idx="10"/>
          </p:nvPr>
        </p:nvSpPr>
        <p:spPr/>
        <p:txBody>
          <a:bodyPr/>
          <a:lstStyle/>
          <a:p>
            <a:r>
              <a:rPr lang="en-US" dirty="0"/>
              <a:t>Welcome! Our Session Will Begin Shortly</a:t>
            </a:r>
          </a:p>
        </p:txBody>
      </p:sp>
    </p:spTree>
    <p:extLst>
      <p:ext uri="{BB962C8B-B14F-4D97-AF65-F5344CB8AC3E}">
        <p14:creationId xmlns:p14="http://schemas.microsoft.com/office/powerpoint/2010/main" val="40819285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10000"/>
          </a:bodyPr>
          <a:lstStyle/>
          <a:p>
            <a:pPr marL="339725" lvl="0" indent="-339725">
              <a:lnSpc>
                <a:spcPct val="115000"/>
              </a:lnSpc>
              <a:spcBef>
                <a:spcPts val="1200"/>
              </a:spcBef>
              <a:spcAft>
                <a:spcPts val="1000"/>
              </a:spcAft>
              <a:buFont typeface="+mj-lt"/>
              <a:buAutoNum type="arabicPeriod" startAt="3"/>
            </a:pPr>
            <a:r>
              <a:rPr lang="en-US" dirty="0">
                <a:ea typeface="Times New Roman"/>
                <a:cs typeface="Times New Roman"/>
              </a:rPr>
              <a:t> Who signs off on the statement of work?</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project management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stakeholders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Human resources and upper management</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Both a &amp; b</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4"/>
            </a:pPr>
            <a:r>
              <a:rPr lang="en-US" dirty="0">
                <a:ea typeface="Times New Roman"/>
                <a:cs typeface="Times New Roman"/>
              </a:rPr>
              <a:t> Which of these is not included in the project details?</a:t>
            </a:r>
          </a:p>
          <a:p>
            <a:pPr marL="695325" lvl="0">
              <a:lnSpc>
                <a:spcPct val="115000"/>
              </a:lnSpc>
              <a:spcBef>
                <a:spcPts val="0"/>
              </a:spcBef>
              <a:buFont typeface="+mj-lt"/>
              <a:buAutoNum type="alphaLcParenR"/>
            </a:pPr>
            <a:r>
              <a:rPr lang="en-US" dirty="0">
                <a:highlight>
                  <a:srgbClr val="FFFFFF"/>
                </a:highlight>
                <a:ea typeface="Times New Roman"/>
                <a:cs typeface="Times New Roman"/>
              </a:rPr>
              <a:t>Name of the project</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The products needed</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Its estimated state and end date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client(s) involved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85047736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5"/>
            </a:pPr>
            <a:r>
              <a:rPr lang="en-US" dirty="0">
                <a:ea typeface="Times New Roman"/>
                <a:cs typeface="Times New Roman"/>
              </a:rPr>
              <a:t> What question does ‘scope’ answer in the statement of work?</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What will the project encompass?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What are our deliverables, goals, and requirements?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What is the purpose of the project?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Who is on the project management team?</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6"/>
            </a:pPr>
            <a:r>
              <a:rPr lang="en-US" dirty="0">
                <a:ea typeface="Times New Roman"/>
                <a:cs typeface="Times New Roman"/>
              </a:rPr>
              <a:t> Which of these statements is true of the project planning worksheet?</a:t>
            </a:r>
          </a:p>
          <a:p>
            <a:pPr marL="695325" lvl="0">
              <a:lnSpc>
                <a:spcPct val="115000"/>
              </a:lnSpc>
              <a:spcBef>
                <a:spcPts val="0"/>
              </a:spcBef>
              <a:buFont typeface="+mj-lt"/>
              <a:buAutoNum type="alphaLcParenR"/>
            </a:pPr>
            <a:r>
              <a:rPr lang="en-US" dirty="0">
                <a:highlight>
                  <a:srgbClr val="FFFFFF"/>
                </a:highlight>
                <a:ea typeface="Times New Roman"/>
                <a:cs typeface="Times New Roman"/>
              </a:rPr>
              <a:t>It remains static throughout the project.</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It is a living, breathing document.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 is never complete.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 gives you several </a:t>
            </a:r>
            <a:r>
              <a:rPr lang="en-US" dirty="0">
                <a:highlight>
                  <a:srgbClr val="FFFFFF"/>
                </a:highlight>
                <a:ea typeface="Calibri"/>
                <a:cs typeface="Calibri"/>
              </a:rPr>
              <a:t>places to capture the essential information about your project.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96718665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7"/>
            </a:pPr>
            <a:r>
              <a:rPr lang="en-US" dirty="0">
                <a:ea typeface="Times New Roman"/>
                <a:cs typeface="Times New Roman"/>
              </a:rPr>
              <a:t> How is the project planning worksheet similar to the statement of work?</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They are both produced by the stakeholders.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They both must be signed off on by a number of supervisors.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In both, you </a:t>
            </a:r>
            <a:r>
              <a:rPr lang="en-US" dirty="0">
                <a:solidFill>
                  <a:srgbClr val="FF0000"/>
                </a:solidFill>
                <a:highlight>
                  <a:srgbClr val="FFFFFF"/>
                </a:highlight>
                <a:ea typeface="Calibri"/>
                <a:cs typeface="Calibri"/>
              </a:rPr>
              <a:t>may need different fields based on your project.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In both, you may need to be vague for the betterment of the project.</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8"/>
            </a:pPr>
            <a:r>
              <a:rPr lang="en-US" dirty="0">
                <a:ea typeface="Times New Roman"/>
                <a:cs typeface="Times New Roman"/>
              </a:rPr>
              <a:t> What is the final, formal project document?</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project planning worksheet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project planning team</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The project charter</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statement of work</a:t>
            </a:r>
            <a:endParaRPr lang="en-US" dirty="0">
              <a:ea typeface="Times New Roman"/>
              <a:cs typeface="Times New Roman"/>
            </a:endParaRPr>
          </a:p>
        </p:txBody>
      </p:sp>
    </p:spTree>
    <p:extLst>
      <p:ext uri="{BB962C8B-B14F-4D97-AF65-F5344CB8AC3E}">
        <p14:creationId xmlns:p14="http://schemas.microsoft.com/office/powerpoint/2010/main" val="411211017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eriod" startAt="9"/>
            </a:pPr>
            <a:r>
              <a:rPr lang="en-US" dirty="0">
                <a:ea typeface="Times New Roman"/>
                <a:cs typeface="Times New Roman"/>
              </a:rPr>
              <a:t>How long should the project charter be?</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It varies from a few pages to hundreds.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 varies from ten to fifteen pages.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 varies from one hundred to five hundred pages.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 is varies, but is never over one hundred pages.</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10"/>
            </a:pPr>
            <a:r>
              <a:rPr lang="en-US" dirty="0">
                <a:ea typeface="Times New Roman"/>
                <a:cs typeface="Times New Roman"/>
              </a:rPr>
              <a:t> Which of these would not be included in the project charter?</a:t>
            </a:r>
          </a:p>
          <a:p>
            <a:pPr marL="695325" lvl="0">
              <a:lnSpc>
                <a:spcPct val="115000"/>
              </a:lnSpc>
              <a:spcBef>
                <a:spcPts val="0"/>
              </a:spcBef>
              <a:buFont typeface="+mj-lt"/>
              <a:buAutoNum type="alphaLcParenR"/>
            </a:pPr>
            <a:r>
              <a:rPr lang="en-US" dirty="0">
                <a:highlight>
                  <a:srgbClr val="FFFFFF"/>
                </a:highlight>
                <a:ea typeface="Times New Roman"/>
                <a:cs typeface="Times New Roman"/>
              </a:rPr>
              <a:t>Estimated cost vs. budget</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In house and out of house items.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Milestone descriptions and dates.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Communication plans.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13273955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dirty="0"/>
              <a:t>Module </a:t>
            </a:r>
            <a:r>
              <a:rPr lang="en-US" dirty="0"/>
              <a:t>Six: </a:t>
            </a:r>
            <a:br>
              <a:rPr lang="en-US" dirty="0"/>
            </a:br>
            <a:r>
              <a:rPr lang="en-US" dirty="0"/>
              <a:t>Planning (I)</a:t>
            </a:r>
            <a:endParaRPr lang="en-CA" dirty="0"/>
          </a:p>
        </p:txBody>
      </p:sp>
      <p:sp>
        <p:nvSpPr>
          <p:cNvPr id="4" name="Text Placeholder 3"/>
          <p:cNvSpPr>
            <a:spLocks noGrp="1"/>
          </p:cNvSpPr>
          <p:nvPr>
            <p:ph type="body" sz="quarter" idx="10"/>
          </p:nvPr>
        </p:nvSpPr>
        <p:spPr/>
        <p:txBody>
          <a:bodyPr>
            <a:noAutofit/>
          </a:bodyPr>
          <a:lstStyle/>
          <a:p>
            <a:pPr>
              <a:lnSpc>
                <a:spcPct val="115000"/>
              </a:lnSpc>
              <a:spcBef>
                <a:spcPts val="0"/>
              </a:spcBef>
              <a:spcAft>
                <a:spcPts val="1000"/>
              </a:spcAft>
            </a:pPr>
            <a:r>
              <a:rPr lang="en-US" i="1" dirty="0">
                <a:latin typeface="Cambria"/>
                <a:ea typeface="Times New Roman"/>
                <a:cs typeface="Times New Roman"/>
              </a:rPr>
              <a:t>Those who fail to plan, plan to fail.</a:t>
            </a:r>
            <a:endParaRPr lang="en-US" i="1" dirty="0">
              <a:ea typeface="Times New Roman"/>
              <a:cs typeface="Times New Roman"/>
            </a:endParaRPr>
          </a:p>
          <a:p>
            <a:pPr algn="ctr">
              <a:lnSpc>
                <a:spcPct val="115000"/>
              </a:lnSpc>
              <a:spcBef>
                <a:spcPts val="0"/>
              </a:spcBef>
              <a:spcAft>
                <a:spcPts val="1000"/>
              </a:spcAft>
            </a:pPr>
            <a:r>
              <a:rPr lang="en-US" b="1" i="1" dirty="0">
                <a:latin typeface="Cambria"/>
                <a:ea typeface="Times New Roman"/>
                <a:cs typeface="Times New Roman"/>
              </a:rPr>
              <a:t>Anonymous</a:t>
            </a:r>
            <a:endParaRPr lang="en-US" b="1" i="1" dirty="0">
              <a:ea typeface="Times New Roman"/>
              <a:cs typeface="Times New Roman"/>
            </a:endParaRPr>
          </a:p>
          <a:p>
            <a:endParaRPr lang="en-CA" i="1" dirty="0"/>
          </a:p>
        </p:txBody>
      </p:sp>
      <p:sp>
        <p:nvSpPr>
          <p:cNvPr id="3" name="Content Placeholder 2"/>
          <p:cNvSpPr>
            <a:spLocks noGrp="1"/>
          </p:cNvSpPr>
          <p:nvPr>
            <p:ph type="body" sz="quarter" idx="11"/>
          </p:nvPr>
        </p:nvSpPr>
        <p:spPr/>
        <p:txBody>
          <a:bodyPr>
            <a:normAutofit fontScale="85000" lnSpcReduction="10000"/>
          </a:bodyPr>
          <a:lstStyle/>
          <a:p>
            <a:pPr>
              <a:buNone/>
            </a:pPr>
            <a:r>
              <a:rPr lang="en-US" dirty="0"/>
              <a:t>Now it’s time to plan the nuts and bolts </a:t>
            </a:r>
          </a:p>
          <a:p>
            <a:pPr>
              <a:buNone/>
            </a:pPr>
            <a:r>
              <a:rPr lang="en-US" dirty="0"/>
              <a:t>of your project.</a:t>
            </a:r>
            <a:br>
              <a:rPr lang="en-US" dirty="0"/>
            </a:br>
            <a:endParaRPr lang="en-CA" dirty="0"/>
          </a:p>
          <a:p>
            <a:r>
              <a:rPr lang="en-US" dirty="0"/>
              <a:t>When building your plan, remember:</a:t>
            </a:r>
            <a:endParaRPr lang="en-CA" dirty="0"/>
          </a:p>
          <a:p>
            <a:r>
              <a:rPr lang="en-US" dirty="0"/>
              <a:t>Everything in the plan is a prediction.</a:t>
            </a:r>
            <a:endParaRPr lang="en-CA" dirty="0"/>
          </a:p>
          <a:p>
            <a:r>
              <a:rPr lang="en-US" dirty="0"/>
              <a:t>The only fact that you know for certain is that your plan is definitely not 100% right.</a:t>
            </a:r>
            <a:endParaRPr lang="en-CA" dirty="0"/>
          </a:p>
          <a:p>
            <a:r>
              <a:rPr lang="en-US" dirty="0"/>
              <a:t>Contingency needs to be built in to cope with the uncertainty.</a:t>
            </a:r>
            <a:endParaRPr lang="en-CA" dirty="0"/>
          </a:p>
          <a:p>
            <a:pPr>
              <a:buNone/>
            </a:pPr>
            <a:endParaRPr lang="en-US" dirty="0"/>
          </a:p>
        </p:txBody>
      </p:sp>
    </p:spTree>
    <p:extLst>
      <p:ext uri="{BB962C8B-B14F-4D97-AF65-F5344CB8AC3E}">
        <p14:creationId xmlns:p14="http://schemas.microsoft.com/office/powerpoint/2010/main" val="91801641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D739905F-FD68-4007-8BA0-43DDF08D5DC4}"/>
              </a:ext>
            </a:extLst>
          </p:cNvPr>
          <p:cNvSpPr>
            <a:spLocks noGrp="1"/>
          </p:cNvSpPr>
          <p:nvPr>
            <p:ph sz="quarter" idx="11"/>
          </p:nvPr>
        </p:nvSpPr>
        <p:spPr/>
        <p:txBody>
          <a:bodyPr>
            <a:normAutofit lnSpcReduction="10000"/>
          </a:bodyPr>
          <a:lstStyle/>
          <a:p>
            <a:endParaRPr lang="en-US"/>
          </a:p>
        </p:txBody>
      </p:sp>
      <p:sp>
        <p:nvSpPr>
          <p:cNvPr id="2" name="Title 1"/>
          <p:cNvSpPr>
            <a:spLocks noGrp="1"/>
          </p:cNvSpPr>
          <p:nvPr>
            <p:ph type="title"/>
          </p:nvPr>
        </p:nvSpPr>
        <p:spPr/>
        <p:txBody>
          <a:bodyPr>
            <a:noAutofit/>
          </a:bodyPr>
          <a:lstStyle/>
          <a:p>
            <a:r>
              <a:rPr lang="en-US" dirty="0"/>
              <a:t>Managing Expectations </a:t>
            </a:r>
          </a:p>
        </p:txBody>
      </p:sp>
      <p:grpSp>
        <p:nvGrpSpPr>
          <p:cNvPr id="3" name="Group 2">
            <a:extLst>
              <a:ext uri="{FF2B5EF4-FFF2-40B4-BE49-F238E27FC236}">
                <a16:creationId xmlns:a16="http://schemas.microsoft.com/office/drawing/2014/main" id="{C4E99EDC-BDA6-4287-BA57-B0B4FE93B985}"/>
              </a:ext>
            </a:extLst>
          </p:cNvPr>
          <p:cNvGrpSpPr/>
          <p:nvPr/>
        </p:nvGrpSpPr>
        <p:grpSpPr>
          <a:xfrm>
            <a:off x="459431" y="2743949"/>
            <a:ext cx="7610775" cy="2238463"/>
            <a:chOff x="459431" y="2743949"/>
            <a:chExt cx="7610775" cy="2238463"/>
          </a:xfrm>
        </p:grpSpPr>
        <p:sp>
          <p:nvSpPr>
            <p:cNvPr id="4" name="Freeform: Shape 3">
              <a:extLst>
                <a:ext uri="{FF2B5EF4-FFF2-40B4-BE49-F238E27FC236}">
                  <a16:creationId xmlns:a16="http://schemas.microsoft.com/office/drawing/2014/main" id="{893D9DA6-245D-49AE-94BA-0D534D2996F4}"/>
                </a:ext>
              </a:extLst>
            </p:cNvPr>
            <p:cNvSpPr/>
            <p:nvPr/>
          </p:nvSpPr>
          <p:spPr>
            <a:xfrm>
              <a:off x="459431" y="2743949"/>
              <a:ext cx="2238463" cy="2238463"/>
            </a:xfrm>
            <a:custGeom>
              <a:avLst/>
              <a:gdLst>
                <a:gd name="connsiteX0" fmla="*/ 0 w 2238463"/>
                <a:gd name="connsiteY0" fmla="*/ 1119232 h 2238463"/>
                <a:gd name="connsiteX1" fmla="*/ 1119232 w 2238463"/>
                <a:gd name="connsiteY1" fmla="*/ 0 h 2238463"/>
                <a:gd name="connsiteX2" fmla="*/ 2238464 w 2238463"/>
                <a:gd name="connsiteY2" fmla="*/ 1119232 h 2238463"/>
                <a:gd name="connsiteX3" fmla="*/ 1119232 w 2238463"/>
                <a:gd name="connsiteY3" fmla="*/ 2238464 h 2238463"/>
                <a:gd name="connsiteX4" fmla="*/ 0 w 2238463"/>
                <a:gd name="connsiteY4" fmla="*/ 1119232 h 2238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8463" h="2238463">
                  <a:moveTo>
                    <a:pt x="0" y="1119232"/>
                  </a:moveTo>
                  <a:cubicBezTo>
                    <a:pt x="0" y="501097"/>
                    <a:pt x="501097" y="0"/>
                    <a:pt x="1119232" y="0"/>
                  </a:cubicBezTo>
                  <a:cubicBezTo>
                    <a:pt x="1737367" y="0"/>
                    <a:pt x="2238464" y="501097"/>
                    <a:pt x="2238464" y="1119232"/>
                  </a:cubicBezTo>
                  <a:cubicBezTo>
                    <a:pt x="2238464" y="1737367"/>
                    <a:pt x="1737367" y="2238464"/>
                    <a:pt x="1119232" y="2238464"/>
                  </a:cubicBezTo>
                  <a:cubicBezTo>
                    <a:pt x="501097" y="2238464"/>
                    <a:pt x="0" y="1737367"/>
                    <a:pt x="0" y="1119232"/>
                  </a:cubicBezTo>
                  <a:close/>
                </a:path>
              </a:pathLst>
            </a:cu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alpha val="50000"/>
                <a:hueOff val="0"/>
                <a:satOff val="0"/>
                <a:lumOff val="0"/>
                <a:alphaOff val="0"/>
              </a:schemeClr>
            </a:effectRef>
            <a:fontRef idx="minor">
              <a:schemeClr val="tx1"/>
            </a:fontRef>
          </p:style>
          <p:txBody>
            <a:bodyPr spcFirstLastPara="0" vert="horz" wrap="square" lIns="451005" tIns="351945" rIns="451005" bIns="351945" numCol="1" spcCol="1270" anchor="ctr" anchorCtr="0">
              <a:noAutofit/>
            </a:bodyPr>
            <a:lstStyle/>
            <a:p>
              <a:pPr marL="0" lvl="0" indent="0" algn="ctr" defTabSz="844550">
                <a:lnSpc>
                  <a:spcPct val="90000"/>
                </a:lnSpc>
                <a:spcBef>
                  <a:spcPct val="0"/>
                </a:spcBef>
                <a:spcAft>
                  <a:spcPct val="35000"/>
                </a:spcAft>
                <a:buNone/>
              </a:pPr>
              <a:r>
                <a:rPr lang="en-CA" sz="1900" kern="1200" dirty="0"/>
                <a:t>Functionality</a:t>
              </a:r>
            </a:p>
          </p:txBody>
        </p:sp>
        <p:sp>
          <p:nvSpPr>
            <p:cNvPr id="6" name="Freeform: Shape 5">
              <a:extLst>
                <a:ext uri="{FF2B5EF4-FFF2-40B4-BE49-F238E27FC236}">
                  <a16:creationId xmlns:a16="http://schemas.microsoft.com/office/drawing/2014/main" id="{85E11CDA-5008-41A9-BDBA-38C14577CD40}"/>
                </a:ext>
              </a:extLst>
            </p:cNvPr>
            <p:cNvSpPr/>
            <p:nvPr/>
          </p:nvSpPr>
          <p:spPr>
            <a:xfrm>
              <a:off x="2250201" y="2743949"/>
              <a:ext cx="2238463" cy="2238463"/>
            </a:xfrm>
            <a:custGeom>
              <a:avLst/>
              <a:gdLst>
                <a:gd name="connsiteX0" fmla="*/ 0 w 2238463"/>
                <a:gd name="connsiteY0" fmla="*/ 1119232 h 2238463"/>
                <a:gd name="connsiteX1" fmla="*/ 1119232 w 2238463"/>
                <a:gd name="connsiteY1" fmla="*/ 0 h 2238463"/>
                <a:gd name="connsiteX2" fmla="*/ 2238464 w 2238463"/>
                <a:gd name="connsiteY2" fmla="*/ 1119232 h 2238463"/>
                <a:gd name="connsiteX3" fmla="*/ 1119232 w 2238463"/>
                <a:gd name="connsiteY3" fmla="*/ 2238464 h 2238463"/>
                <a:gd name="connsiteX4" fmla="*/ 0 w 2238463"/>
                <a:gd name="connsiteY4" fmla="*/ 1119232 h 2238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8463" h="2238463">
                  <a:moveTo>
                    <a:pt x="0" y="1119232"/>
                  </a:moveTo>
                  <a:cubicBezTo>
                    <a:pt x="0" y="501097"/>
                    <a:pt x="501097" y="0"/>
                    <a:pt x="1119232" y="0"/>
                  </a:cubicBezTo>
                  <a:cubicBezTo>
                    <a:pt x="1737367" y="0"/>
                    <a:pt x="2238464" y="501097"/>
                    <a:pt x="2238464" y="1119232"/>
                  </a:cubicBezTo>
                  <a:cubicBezTo>
                    <a:pt x="2238464" y="1737367"/>
                    <a:pt x="1737367" y="2238464"/>
                    <a:pt x="1119232" y="2238464"/>
                  </a:cubicBezTo>
                  <a:cubicBezTo>
                    <a:pt x="501097" y="2238464"/>
                    <a:pt x="0" y="1737367"/>
                    <a:pt x="0" y="1119232"/>
                  </a:cubicBezTo>
                  <a:close/>
                </a:path>
              </a:pathLst>
            </a:custGeom>
            <a:solidFill>
              <a:schemeClr val="accent2">
                <a:hueOff val="1560506"/>
                <a:satOff val="-1946"/>
                <a:lumOff val="458"/>
              </a:schemeClr>
            </a:solidFill>
          </p:spPr>
          <p:style>
            <a:lnRef idx="2">
              <a:schemeClr val="lt1">
                <a:hueOff val="0"/>
                <a:satOff val="0"/>
                <a:lumOff val="0"/>
                <a:alphaOff val="0"/>
              </a:schemeClr>
            </a:lnRef>
            <a:fillRef idx="1">
              <a:scrgbClr r="0" g="0" b="0"/>
            </a:fillRef>
            <a:effectRef idx="0">
              <a:schemeClr val="accent2">
                <a:alpha val="50000"/>
                <a:hueOff val="1560506"/>
                <a:satOff val="-1946"/>
                <a:lumOff val="458"/>
                <a:alphaOff val="0"/>
              </a:schemeClr>
            </a:effectRef>
            <a:fontRef idx="minor">
              <a:schemeClr val="tx1"/>
            </a:fontRef>
          </p:style>
          <p:txBody>
            <a:bodyPr spcFirstLastPara="0" vert="horz" wrap="square" lIns="451005" tIns="351945" rIns="451005" bIns="351945" numCol="1" spcCol="1270" anchor="ctr" anchorCtr="0">
              <a:noAutofit/>
            </a:bodyPr>
            <a:lstStyle/>
            <a:p>
              <a:pPr marL="0" lvl="0" indent="0" algn="ctr" defTabSz="844550">
                <a:lnSpc>
                  <a:spcPct val="90000"/>
                </a:lnSpc>
                <a:spcBef>
                  <a:spcPct val="0"/>
                </a:spcBef>
                <a:spcAft>
                  <a:spcPct val="35000"/>
                </a:spcAft>
                <a:buNone/>
              </a:pPr>
              <a:r>
                <a:rPr lang="en-CA" sz="1900" kern="1200" dirty="0"/>
                <a:t>Effort (Time &amp; Cost)</a:t>
              </a:r>
            </a:p>
          </p:txBody>
        </p:sp>
        <p:sp>
          <p:nvSpPr>
            <p:cNvPr id="7" name="Freeform: Shape 6">
              <a:extLst>
                <a:ext uri="{FF2B5EF4-FFF2-40B4-BE49-F238E27FC236}">
                  <a16:creationId xmlns:a16="http://schemas.microsoft.com/office/drawing/2014/main" id="{85892362-B77D-410F-9A44-A371AE62CBE8}"/>
                </a:ext>
              </a:extLst>
            </p:cNvPr>
            <p:cNvSpPr/>
            <p:nvPr/>
          </p:nvSpPr>
          <p:spPr>
            <a:xfrm>
              <a:off x="4040972" y="2743949"/>
              <a:ext cx="2238463" cy="2238463"/>
            </a:xfrm>
            <a:custGeom>
              <a:avLst/>
              <a:gdLst>
                <a:gd name="connsiteX0" fmla="*/ 0 w 2238463"/>
                <a:gd name="connsiteY0" fmla="*/ 1119232 h 2238463"/>
                <a:gd name="connsiteX1" fmla="*/ 1119232 w 2238463"/>
                <a:gd name="connsiteY1" fmla="*/ 0 h 2238463"/>
                <a:gd name="connsiteX2" fmla="*/ 2238464 w 2238463"/>
                <a:gd name="connsiteY2" fmla="*/ 1119232 h 2238463"/>
                <a:gd name="connsiteX3" fmla="*/ 1119232 w 2238463"/>
                <a:gd name="connsiteY3" fmla="*/ 2238464 h 2238463"/>
                <a:gd name="connsiteX4" fmla="*/ 0 w 2238463"/>
                <a:gd name="connsiteY4" fmla="*/ 1119232 h 2238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8463" h="2238463">
                  <a:moveTo>
                    <a:pt x="0" y="1119232"/>
                  </a:moveTo>
                  <a:cubicBezTo>
                    <a:pt x="0" y="501097"/>
                    <a:pt x="501097" y="0"/>
                    <a:pt x="1119232" y="0"/>
                  </a:cubicBezTo>
                  <a:cubicBezTo>
                    <a:pt x="1737367" y="0"/>
                    <a:pt x="2238464" y="501097"/>
                    <a:pt x="2238464" y="1119232"/>
                  </a:cubicBezTo>
                  <a:cubicBezTo>
                    <a:pt x="2238464" y="1737367"/>
                    <a:pt x="1737367" y="2238464"/>
                    <a:pt x="1119232" y="2238464"/>
                  </a:cubicBezTo>
                  <a:cubicBezTo>
                    <a:pt x="501097" y="2238464"/>
                    <a:pt x="0" y="1737367"/>
                    <a:pt x="0" y="1119232"/>
                  </a:cubicBezTo>
                  <a:close/>
                </a:path>
              </a:pathLst>
            </a:custGeom>
            <a:solidFill>
              <a:schemeClr val="accent2">
                <a:hueOff val="3121013"/>
                <a:satOff val="-3893"/>
                <a:lumOff val="915"/>
              </a:schemeClr>
            </a:solidFill>
          </p:spPr>
          <p:style>
            <a:lnRef idx="2">
              <a:schemeClr val="lt1">
                <a:hueOff val="0"/>
                <a:satOff val="0"/>
                <a:lumOff val="0"/>
                <a:alphaOff val="0"/>
              </a:schemeClr>
            </a:lnRef>
            <a:fillRef idx="1">
              <a:scrgbClr r="0" g="0" b="0"/>
            </a:fillRef>
            <a:effectRef idx="0">
              <a:schemeClr val="accent2">
                <a:alpha val="50000"/>
                <a:hueOff val="3121013"/>
                <a:satOff val="-3893"/>
                <a:lumOff val="915"/>
                <a:alphaOff val="0"/>
              </a:schemeClr>
            </a:effectRef>
            <a:fontRef idx="minor">
              <a:schemeClr val="tx1"/>
            </a:fontRef>
          </p:style>
          <p:txBody>
            <a:bodyPr spcFirstLastPara="0" vert="horz" wrap="square" lIns="451005" tIns="351945" rIns="451005" bIns="351945" numCol="1" spcCol="1270" anchor="ctr" anchorCtr="0">
              <a:noAutofit/>
            </a:bodyPr>
            <a:lstStyle/>
            <a:p>
              <a:pPr marL="0" lvl="0" indent="0" algn="ctr" defTabSz="844550">
                <a:lnSpc>
                  <a:spcPct val="90000"/>
                </a:lnSpc>
                <a:spcBef>
                  <a:spcPct val="0"/>
                </a:spcBef>
                <a:spcAft>
                  <a:spcPct val="35000"/>
                </a:spcAft>
                <a:buNone/>
              </a:pPr>
              <a:r>
                <a:rPr lang="en-CA" sz="1900" kern="1200" dirty="0"/>
                <a:t>Delivery Date</a:t>
              </a:r>
            </a:p>
          </p:txBody>
        </p:sp>
        <p:sp>
          <p:nvSpPr>
            <p:cNvPr id="8" name="Freeform: Shape 7">
              <a:extLst>
                <a:ext uri="{FF2B5EF4-FFF2-40B4-BE49-F238E27FC236}">
                  <a16:creationId xmlns:a16="http://schemas.microsoft.com/office/drawing/2014/main" id="{256E7E85-461C-4EB4-A245-51582778904E}"/>
                </a:ext>
              </a:extLst>
            </p:cNvPr>
            <p:cNvSpPr/>
            <p:nvPr/>
          </p:nvSpPr>
          <p:spPr>
            <a:xfrm>
              <a:off x="5831743" y="2743949"/>
              <a:ext cx="2238463" cy="2238463"/>
            </a:xfrm>
            <a:custGeom>
              <a:avLst/>
              <a:gdLst>
                <a:gd name="connsiteX0" fmla="*/ 0 w 2238463"/>
                <a:gd name="connsiteY0" fmla="*/ 1119232 h 2238463"/>
                <a:gd name="connsiteX1" fmla="*/ 1119232 w 2238463"/>
                <a:gd name="connsiteY1" fmla="*/ 0 h 2238463"/>
                <a:gd name="connsiteX2" fmla="*/ 2238464 w 2238463"/>
                <a:gd name="connsiteY2" fmla="*/ 1119232 h 2238463"/>
                <a:gd name="connsiteX3" fmla="*/ 1119232 w 2238463"/>
                <a:gd name="connsiteY3" fmla="*/ 2238464 h 2238463"/>
                <a:gd name="connsiteX4" fmla="*/ 0 w 2238463"/>
                <a:gd name="connsiteY4" fmla="*/ 1119232 h 2238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8463" h="2238463">
                  <a:moveTo>
                    <a:pt x="0" y="1119232"/>
                  </a:moveTo>
                  <a:cubicBezTo>
                    <a:pt x="0" y="501097"/>
                    <a:pt x="501097" y="0"/>
                    <a:pt x="1119232" y="0"/>
                  </a:cubicBezTo>
                  <a:cubicBezTo>
                    <a:pt x="1737367" y="0"/>
                    <a:pt x="2238464" y="501097"/>
                    <a:pt x="2238464" y="1119232"/>
                  </a:cubicBezTo>
                  <a:cubicBezTo>
                    <a:pt x="2238464" y="1737367"/>
                    <a:pt x="1737367" y="2238464"/>
                    <a:pt x="1119232" y="2238464"/>
                  </a:cubicBezTo>
                  <a:cubicBezTo>
                    <a:pt x="501097" y="2238464"/>
                    <a:pt x="0" y="1737367"/>
                    <a:pt x="0" y="1119232"/>
                  </a:cubicBezTo>
                  <a:close/>
                </a:path>
              </a:pathLst>
            </a:custGeom>
            <a:solidFill>
              <a:schemeClr val="accent2">
                <a:hueOff val="4681519"/>
                <a:satOff val="-5839"/>
                <a:lumOff val="1373"/>
              </a:schemeClr>
            </a:solidFill>
          </p:spPr>
          <p:style>
            <a:lnRef idx="2">
              <a:schemeClr val="lt1">
                <a:hueOff val="0"/>
                <a:satOff val="0"/>
                <a:lumOff val="0"/>
                <a:alphaOff val="0"/>
              </a:schemeClr>
            </a:lnRef>
            <a:fillRef idx="1">
              <a:scrgbClr r="0" g="0" b="0"/>
            </a:fillRef>
            <a:effectRef idx="0">
              <a:schemeClr val="accent2">
                <a:alpha val="50000"/>
                <a:hueOff val="4681519"/>
                <a:satOff val="-5839"/>
                <a:lumOff val="1373"/>
                <a:alphaOff val="0"/>
              </a:schemeClr>
            </a:effectRef>
            <a:fontRef idx="minor">
              <a:schemeClr val="tx1"/>
            </a:fontRef>
          </p:style>
          <p:txBody>
            <a:bodyPr spcFirstLastPara="0" vert="horz" wrap="square" lIns="451005" tIns="351945" rIns="451005" bIns="351945" numCol="1" spcCol="1270" anchor="ctr" anchorCtr="0">
              <a:noAutofit/>
            </a:bodyPr>
            <a:lstStyle/>
            <a:p>
              <a:pPr marL="0" lvl="0" indent="0" algn="ctr" defTabSz="844550">
                <a:lnSpc>
                  <a:spcPct val="90000"/>
                </a:lnSpc>
                <a:spcBef>
                  <a:spcPct val="0"/>
                </a:spcBef>
                <a:spcAft>
                  <a:spcPct val="35000"/>
                </a:spcAft>
                <a:buNone/>
              </a:pPr>
              <a:r>
                <a:rPr lang="en-CA" sz="1900" kern="1200" dirty="0"/>
                <a:t>Quality</a:t>
              </a:r>
            </a:p>
          </p:txBody>
        </p:sp>
      </p:grpSp>
    </p:spTree>
    <p:extLst>
      <p:ext uri="{BB962C8B-B14F-4D97-AF65-F5344CB8AC3E}">
        <p14:creationId xmlns:p14="http://schemas.microsoft.com/office/powerpoint/2010/main" val="228346647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5FA74DF9-D464-4573-BFD0-FACECED8C58A}"/>
              </a:ext>
            </a:extLst>
          </p:cNvPr>
          <p:cNvSpPr>
            <a:spLocks noGrp="1"/>
          </p:cNvSpPr>
          <p:nvPr>
            <p:ph sz="quarter" idx="11"/>
          </p:nvPr>
        </p:nvSpPr>
        <p:spPr/>
        <p:txBody>
          <a:bodyPr>
            <a:normAutofit lnSpcReduction="10000"/>
          </a:bodyPr>
          <a:lstStyle/>
          <a:p>
            <a:endParaRPr lang="en-US"/>
          </a:p>
        </p:txBody>
      </p:sp>
      <p:sp>
        <p:nvSpPr>
          <p:cNvPr id="2" name="Title 1"/>
          <p:cNvSpPr>
            <a:spLocks noGrp="1"/>
          </p:cNvSpPr>
          <p:nvPr>
            <p:ph type="title"/>
          </p:nvPr>
        </p:nvSpPr>
        <p:spPr/>
        <p:txBody>
          <a:bodyPr>
            <a:noAutofit/>
          </a:bodyPr>
          <a:lstStyle/>
          <a:p>
            <a:r>
              <a:rPr lang="en-US" dirty="0"/>
              <a:t>Creating a Task List</a:t>
            </a:r>
          </a:p>
        </p:txBody>
      </p:sp>
      <p:grpSp>
        <p:nvGrpSpPr>
          <p:cNvPr id="4" name="Group 3">
            <a:extLst>
              <a:ext uri="{FF2B5EF4-FFF2-40B4-BE49-F238E27FC236}">
                <a16:creationId xmlns:a16="http://schemas.microsoft.com/office/drawing/2014/main" id="{199DE6BA-DF24-40AA-8312-34ECE5D34747}"/>
              </a:ext>
            </a:extLst>
          </p:cNvPr>
          <p:cNvGrpSpPr/>
          <p:nvPr/>
        </p:nvGrpSpPr>
        <p:grpSpPr>
          <a:xfrm>
            <a:off x="918105" y="1601247"/>
            <a:ext cx="7307788" cy="4523868"/>
            <a:chOff x="918105" y="1601247"/>
            <a:chExt cx="7307788" cy="4523868"/>
          </a:xfrm>
        </p:grpSpPr>
        <p:sp>
          <p:nvSpPr>
            <p:cNvPr id="5" name="Freeform: Shape 4">
              <a:extLst>
                <a:ext uri="{FF2B5EF4-FFF2-40B4-BE49-F238E27FC236}">
                  <a16:creationId xmlns:a16="http://schemas.microsoft.com/office/drawing/2014/main" id="{C1827B1B-4880-4D70-B040-C94B8AB216EA}"/>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Details</a:t>
              </a:r>
            </a:p>
          </p:txBody>
        </p:sp>
        <p:sp>
          <p:nvSpPr>
            <p:cNvPr id="6" name="Freeform: Shape 5">
              <a:extLst>
                <a:ext uri="{FF2B5EF4-FFF2-40B4-BE49-F238E27FC236}">
                  <a16:creationId xmlns:a16="http://schemas.microsoft.com/office/drawing/2014/main" id="{EB673D54-781D-4747-BE23-55ED7C5D3DED}"/>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Write in the order of tasks</a:t>
              </a:r>
            </a:p>
          </p:txBody>
        </p:sp>
        <p:sp>
          <p:nvSpPr>
            <p:cNvPr id="7" name="Freeform: Shape 6">
              <a:extLst>
                <a:ext uri="{FF2B5EF4-FFF2-40B4-BE49-F238E27FC236}">
                  <a16:creationId xmlns:a16="http://schemas.microsoft.com/office/drawing/2014/main" id="{1F1CF662-C9DF-4800-9A61-1EB5801CAE8D}"/>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Be aware of micro-managing</a:t>
              </a:r>
            </a:p>
          </p:txBody>
        </p:sp>
      </p:grpSp>
    </p:spTree>
    <p:extLst>
      <p:ext uri="{BB962C8B-B14F-4D97-AF65-F5344CB8AC3E}">
        <p14:creationId xmlns:p14="http://schemas.microsoft.com/office/powerpoint/2010/main" val="424394095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Content Placeholder 19">
            <a:extLst>
              <a:ext uri="{FF2B5EF4-FFF2-40B4-BE49-F238E27FC236}">
                <a16:creationId xmlns:a16="http://schemas.microsoft.com/office/drawing/2014/main" id="{A9D9EC80-A62B-4240-ACD5-046B89FCEB16}"/>
              </a:ext>
            </a:extLst>
          </p:cNvPr>
          <p:cNvSpPr>
            <a:spLocks noGrp="1"/>
          </p:cNvSpPr>
          <p:nvPr>
            <p:ph sz="quarter" idx="11"/>
          </p:nvPr>
        </p:nvSpPr>
        <p:spPr/>
        <p:txBody>
          <a:bodyPr>
            <a:normAutofit lnSpcReduction="10000"/>
          </a:bodyPr>
          <a:lstStyle/>
          <a:p>
            <a:endParaRPr lang="en-US"/>
          </a:p>
        </p:txBody>
      </p:sp>
      <p:sp>
        <p:nvSpPr>
          <p:cNvPr id="2" name="Title 1"/>
          <p:cNvSpPr>
            <a:spLocks noGrp="1"/>
          </p:cNvSpPr>
          <p:nvPr>
            <p:ph type="title"/>
          </p:nvPr>
        </p:nvSpPr>
        <p:spPr/>
        <p:txBody>
          <a:bodyPr>
            <a:noAutofit/>
          </a:bodyPr>
          <a:lstStyle/>
          <a:p>
            <a:r>
              <a:rPr lang="en-US" dirty="0"/>
              <a:t>Estimating Time</a:t>
            </a:r>
          </a:p>
        </p:txBody>
      </p:sp>
      <p:grpSp>
        <p:nvGrpSpPr>
          <p:cNvPr id="3" name="Group 2">
            <a:extLst>
              <a:ext uri="{FF2B5EF4-FFF2-40B4-BE49-F238E27FC236}">
                <a16:creationId xmlns:a16="http://schemas.microsoft.com/office/drawing/2014/main" id="{33E4D014-F60C-438D-8744-B9FA5EC6C4EA}"/>
              </a:ext>
            </a:extLst>
          </p:cNvPr>
          <p:cNvGrpSpPr/>
          <p:nvPr/>
        </p:nvGrpSpPr>
        <p:grpSpPr>
          <a:xfrm>
            <a:off x="2228" y="4390992"/>
            <a:ext cx="4560039" cy="2344781"/>
            <a:chOff x="2228" y="4390992"/>
            <a:chExt cx="4560039" cy="2344781"/>
          </a:xfrm>
        </p:grpSpPr>
        <p:sp>
          <p:nvSpPr>
            <p:cNvPr id="5" name="Freeform: Shape 4">
              <a:extLst>
                <a:ext uri="{FF2B5EF4-FFF2-40B4-BE49-F238E27FC236}">
                  <a16:creationId xmlns:a16="http://schemas.microsoft.com/office/drawing/2014/main" id="{9819BD1E-F32E-4492-A823-658CEB56C2CB}"/>
                </a:ext>
              </a:extLst>
            </p:cNvPr>
            <p:cNvSpPr/>
            <p:nvPr/>
          </p:nvSpPr>
          <p:spPr>
            <a:xfrm>
              <a:off x="2228" y="4410482"/>
              <a:ext cx="1140009" cy="415800"/>
            </a:xfrm>
            <a:custGeom>
              <a:avLst/>
              <a:gdLst>
                <a:gd name="connsiteX0" fmla="*/ 0 w 1140009"/>
                <a:gd name="connsiteY0" fmla="*/ 0 h 415800"/>
                <a:gd name="connsiteX1" fmla="*/ 1140009 w 1140009"/>
                <a:gd name="connsiteY1" fmla="*/ 0 h 415800"/>
                <a:gd name="connsiteX2" fmla="*/ 1140009 w 1140009"/>
                <a:gd name="connsiteY2" fmla="*/ 415800 h 415800"/>
                <a:gd name="connsiteX3" fmla="*/ 0 w 1140009"/>
                <a:gd name="connsiteY3" fmla="*/ 415800 h 415800"/>
                <a:gd name="connsiteX4" fmla="*/ 0 w 1140009"/>
                <a:gd name="connsiteY4" fmla="*/ 0 h 415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0009" h="415800">
                  <a:moveTo>
                    <a:pt x="0" y="0"/>
                  </a:moveTo>
                  <a:lnTo>
                    <a:pt x="1140009" y="0"/>
                  </a:lnTo>
                  <a:lnTo>
                    <a:pt x="1140009" y="415800"/>
                  </a:lnTo>
                  <a:lnTo>
                    <a:pt x="0" y="4158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49352" tIns="53340" rIns="149352" bIns="53340" numCol="1" spcCol="1270" anchor="ctr" anchorCtr="0">
              <a:noAutofit/>
            </a:bodyPr>
            <a:lstStyle/>
            <a:p>
              <a:pPr marL="0" lvl="0" indent="0" algn="r" defTabSz="933450">
                <a:lnSpc>
                  <a:spcPct val="90000"/>
                </a:lnSpc>
                <a:spcBef>
                  <a:spcPct val="0"/>
                </a:spcBef>
                <a:spcAft>
                  <a:spcPct val="35000"/>
                </a:spcAft>
                <a:buNone/>
              </a:pPr>
              <a:r>
                <a:rPr lang="en-US" sz="2100" kern="1200" dirty="0"/>
                <a:t>T</a:t>
              </a:r>
              <a:r>
                <a:rPr lang="en-US" sz="2100" kern="1200" baseline="-25000" dirty="0"/>
                <a:t>m</a:t>
              </a:r>
              <a:endParaRPr lang="en-US" sz="2100" kern="1200" dirty="0"/>
            </a:p>
          </p:txBody>
        </p:sp>
        <p:sp>
          <p:nvSpPr>
            <p:cNvPr id="6" name="Left Brace 5">
              <a:extLst>
                <a:ext uri="{FF2B5EF4-FFF2-40B4-BE49-F238E27FC236}">
                  <a16:creationId xmlns:a16="http://schemas.microsoft.com/office/drawing/2014/main" id="{A7E34AC2-E2C1-4FD6-9E11-A21D9CF93C92}"/>
                </a:ext>
              </a:extLst>
            </p:cNvPr>
            <p:cNvSpPr/>
            <p:nvPr/>
          </p:nvSpPr>
          <p:spPr>
            <a:xfrm>
              <a:off x="1142238" y="4390992"/>
              <a:ext cx="228001" cy="454781"/>
            </a:xfrm>
            <a:prstGeom prst="leftBrace">
              <a:avLst>
                <a:gd name="adj1" fmla="val 35000"/>
                <a:gd name="adj2" fmla="val 50000"/>
              </a:avLst>
            </a:prstGeom>
          </p:spPr>
          <p:style>
            <a:lnRef idx="2">
              <a:schemeClr val="accent2">
                <a:hueOff val="0"/>
                <a:satOff val="0"/>
                <a:lumOff val="0"/>
                <a:alphaOff val="0"/>
              </a:schemeClr>
            </a:lnRef>
            <a:fillRef idx="0">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7" name="Freeform: Shape 6">
              <a:extLst>
                <a:ext uri="{FF2B5EF4-FFF2-40B4-BE49-F238E27FC236}">
                  <a16:creationId xmlns:a16="http://schemas.microsoft.com/office/drawing/2014/main" id="{2B84CE4F-831F-4C44-B00F-B2C9CCB13C2E}"/>
                </a:ext>
              </a:extLst>
            </p:cNvPr>
            <p:cNvSpPr/>
            <p:nvPr/>
          </p:nvSpPr>
          <p:spPr>
            <a:xfrm>
              <a:off x="1461441" y="4390992"/>
              <a:ext cx="3100826" cy="454781"/>
            </a:xfrm>
            <a:custGeom>
              <a:avLst/>
              <a:gdLst>
                <a:gd name="connsiteX0" fmla="*/ 0 w 3100826"/>
                <a:gd name="connsiteY0" fmla="*/ 0 h 454781"/>
                <a:gd name="connsiteX1" fmla="*/ 3100826 w 3100826"/>
                <a:gd name="connsiteY1" fmla="*/ 0 h 454781"/>
                <a:gd name="connsiteX2" fmla="*/ 3100826 w 3100826"/>
                <a:gd name="connsiteY2" fmla="*/ 454781 h 454781"/>
                <a:gd name="connsiteX3" fmla="*/ 0 w 3100826"/>
                <a:gd name="connsiteY3" fmla="*/ 454781 h 454781"/>
                <a:gd name="connsiteX4" fmla="*/ 0 w 3100826"/>
                <a:gd name="connsiteY4" fmla="*/ 0 h 4547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0826" h="454781">
                  <a:moveTo>
                    <a:pt x="0" y="0"/>
                  </a:moveTo>
                  <a:lnTo>
                    <a:pt x="3100826" y="0"/>
                  </a:lnTo>
                  <a:lnTo>
                    <a:pt x="3100826" y="454781"/>
                  </a:lnTo>
                  <a:lnTo>
                    <a:pt x="0" y="454781"/>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0010" tIns="80010" rIns="80010" bIns="80010"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t>Probable Time</a:t>
              </a:r>
            </a:p>
          </p:txBody>
        </p:sp>
        <p:sp>
          <p:nvSpPr>
            <p:cNvPr id="8" name="Freeform: Shape 7">
              <a:extLst>
                <a:ext uri="{FF2B5EF4-FFF2-40B4-BE49-F238E27FC236}">
                  <a16:creationId xmlns:a16="http://schemas.microsoft.com/office/drawing/2014/main" id="{E37A942E-51DD-45DF-8F4F-E110700CC5DD}"/>
                </a:ext>
              </a:extLst>
            </p:cNvPr>
            <p:cNvSpPr/>
            <p:nvPr/>
          </p:nvSpPr>
          <p:spPr>
            <a:xfrm>
              <a:off x="2228" y="4940864"/>
              <a:ext cx="1140009" cy="415800"/>
            </a:xfrm>
            <a:custGeom>
              <a:avLst/>
              <a:gdLst>
                <a:gd name="connsiteX0" fmla="*/ 0 w 1140009"/>
                <a:gd name="connsiteY0" fmla="*/ 0 h 415800"/>
                <a:gd name="connsiteX1" fmla="*/ 1140009 w 1140009"/>
                <a:gd name="connsiteY1" fmla="*/ 0 h 415800"/>
                <a:gd name="connsiteX2" fmla="*/ 1140009 w 1140009"/>
                <a:gd name="connsiteY2" fmla="*/ 415800 h 415800"/>
                <a:gd name="connsiteX3" fmla="*/ 0 w 1140009"/>
                <a:gd name="connsiteY3" fmla="*/ 415800 h 415800"/>
                <a:gd name="connsiteX4" fmla="*/ 0 w 1140009"/>
                <a:gd name="connsiteY4" fmla="*/ 0 h 415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0009" h="415800">
                  <a:moveTo>
                    <a:pt x="0" y="0"/>
                  </a:moveTo>
                  <a:lnTo>
                    <a:pt x="1140009" y="0"/>
                  </a:lnTo>
                  <a:lnTo>
                    <a:pt x="1140009" y="415800"/>
                  </a:lnTo>
                  <a:lnTo>
                    <a:pt x="0" y="4158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49352" tIns="53340" rIns="149352" bIns="53340" numCol="1" spcCol="1270" anchor="ctr" anchorCtr="0">
              <a:noAutofit/>
            </a:bodyPr>
            <a:lstStyle/>
            <a:p>
              <a:pPr marL="0" lvl="0" indent="0" algn="r" defTabSz="933450">
                <a:lnSpc>
                  <a:spcPct val="90000"/>
                </a:lnSpc>
                <a:spcBef>
                  <a:spcPct val="0"/>
                </a:spcBef>
                <a:spcAft>
                  <a:spcPct val="35000"/>
                </a:spcAft>
                <a:buNone/>
              </a:pPr>
              <a:r>
                <a:rPr lang="en-US" sz="2100" kern="1200" dirty="0"/>
                <a:t>T</a:t>
              </a:r>
              <a:r>
                <a:rPr lang="en-US" sz="2100" kern="1200" baseline="-25000" dirty="0"/>
                <a:t>o</a:t>
              </a:r>
              <a:endParaRPr lang="en-US" sz="2100" kern="1200" dirty="0"/>
            </a:p>
          </p:txBody>
        </p:sp>
        <p:sp>
          <p:nvSpPr>
            <p:cNvPr id="9" name="Left Brace 8">
              <a:extLst>
                <a:ext uri="{FF2B5EF4-FFF2-40B4-BE49-F238E27FC236}">
                  <a16:creationId xmlns:a16="http://schemas.microsoft.com/office/drawing/2014/main" id="{FFAAF347-DF49-4623-B580-6BB30C165162}"/>
                </a:ext>
              </a:extLst>
            </p:cNvPr>
            <p:cNvSpPr/>
            <p:nvPr/>
          </p:nvSpPr>
          <p:spPr>
            <a:xfrm>
              <a:off x="1142238" y="4921373"/>
              <a:ext cx="228001" cy="454781"/>
            </a:xfrm>
            <a:prstGeom prst="leftBrace">
              <a:avLst>
                <a:gd name="adj1" fmla="val 35000"/>
                <a:gd name="adj2" fmla="val 50000"/>
              </a:avLst>
            </a:prstGeom>
          </p:spPr>
          <p:style>
            <a:lnRef idx="2">
              <a:schemeClr val="accent2">
                <a:hueOff val="0"/>
                <a:satOff val="0"/>
                <a:lumOff val="0"/>
                <a:alphaOff val="0"/>
              </a:schemeClr>
            </a:lnRef>
            <a:fillRef idx="0">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10" name="Freeform: Shape 9">
              <a:extLst>
                <a:ext uri="{FF2B5EF4-FFF2-40B4-BE49-F238E27FC236}">
                  <a16:creationId xmlns:a16="http://schemas.microsoft.com/office/drawing/2014/main" id="{EB8EB238-FA91-4D35-AB3F-EF5B608BBDDE}"/>
                </a:ext>
              </a:extLst>
            </p:cNvPr>
            <p:cNvSpPr/>
            <p:nvPr/>
          </p:nvSpPr>
          <p:spPr>
            <a:xfrm>
              <a:off x="1461441" y="4921373"/>
              <a:ext cx="3100826" cy="454781"/>
            </a:xfrm>
            <a:custGeom>
              <a:avLst/>
              <a:gdLst>
                <a:gd name="connsiteX0" fmla="*/ 0 w 3100826"/>
                <a:gd name="connsiteY0" fmla="*/ 0 h 454781"/>
                <a:gd name="connsiteX1" fmla="*/ 3100826 w 3100826"/>
                <a:gd name="connsiteY1" fmla="*/ 0 h 454781"/>
                <a:gd name="connsiteX2" fmla="*/ 3100826 w 3100826"/>
                <a:gd name="connsiteY2" fmla="*/ 454781 h 454781"/>
                <a:gd name="connsiteX3" fmla="*/ 0 w 3100826"/>
                <a:gd name="connsiteY3" fmla="*/ 454781 h 454781"/>
                <a:gd name="connsiteX4" fmla="*/ 0 w 3100826"/>
                <a:gd name="connsiteY4" fmla="*/ 0 h 4547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0826" h="454781">
                  <a:moveTo>
                    <a:pt x="0" y="0"/>
                  </a:moveTo>
                  <a:lnTo>
                    <a:pt x="3100826" y="0"/>
                  </a:lnTo>
                  <a:lnTo>
                    <a:pt x="3100826" y="454781"/>
                  </a:lnTo>
                  <a:lnTo>
                    <a:pt x="0" y="454781"/>
                  </a:lnTo>
                  <a:lnTo>
                    <a:pt x="0" y="0"/>
                  </a:lnTo>
                  <a:close/>
                </a:path>
              </a:pathLst>
            </a:custGeom>
          </p:spPr>
          <p:style>
            <a:lnRef idx="2">
              <a:schemeClr val="lt1">
                <a:hueOff val="0"/>
                <a:satOff val="0"/>
                <a:lumOff val="0"/>
                <a:alphaOff val="0"/>
              </a:schemeClr>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80010" tIns="80010" rIns="80010" bIns="80010"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t>Optimistic Time</a:t>
              </a:r>
            </a:p>
          </p:txBody>
        </p:sp>
        <p:sp>
          <p:nvSpPr>
            <p:cNvPr id="11" name="Freeform: Shape 10">
              <a:extLst>
                <a:ext uri="{FF2B5EF4-FFF2-40B4-BE49-F238E27FC236}">
                  <a16:creationId xmlns:a16="http://schemas.microsoft.com/office/drawing/2014/main" id="{CD322E1F-4D28-4906-B625-48CBF6FC7006}"/>
                </a:ext>
              </a:extLst>
            </p:cNvPr>
            <p:cNvSpPr/>
            <p:nvPr/>
          </p:nvSpPr>
          <p:spPr>
            <a:xfrm>
              <a:off x="2228" y="5471245"/>
              <a:ext cx="1140009" cy="415800"/>
            </a:xfrm>
            <a:custGeom>
              <a:avLst/>
              <a:gdLst>
                <a:gd name="connsiteX0" fmla="*/ 0 w 1140009"/>
                <a:gd name="connsiteY0" fmla="*/ 0 h 415800"/>
                <a:gd name="connsiteX1" fmla="*/ 1140009 w 1140009"/>
                <a:gd name="connsiteY1" fmla="*/ 0 h 415800"/>
                <a:gd name="connsiteX2" fmla="*/ 1140009 w 1140009"/>
                <a:gd name="connsiteY2" fmla="*/ 415800 h 415800"/>
                <a:gd name="connsiteX3" fmla="*/ 0 w 1140009"/>
                <a:gd name="connsiteY3" fmla="*/ 415800 h 415800"/>
                <a:gd name="connsiteX4" fmla="*/ 0 w 1140009"/>
                <a:gd name="connsiteY4" fmla="*/ 0 h 415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0009" h="415800">
                  <a:moveTo>
                    <a:pt x="0" y="0"/>
                  </a:moveTo>
                  <a:lnTo>
                    <a:pt x="1140009" y="0"/>
                  </a:lnTo>
                  <a:lnTo>
                    <a:pt x="1140009" y="415800"/>
                  </a:lnTo>
                  <a:lnTo>
                    <a:pt x="0" y="4158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49352" tIns="53340" rIns="149352" bIns="53340" numCol="1" spcCol="1270" anchor="ctr" anchorCtr="0">
              <a:noAutofit/>
            </a:bodyPr>
            <a:lstStyle/>
            <a:p>
              <a:pPr marL="0" lvl="0" indent="0" algn="r" defTabSz="933450">
                <a:lnSpc>
                  <a:spcPct val="90000"/>
                </a:lnSpc>
                <a:spcBef>
                  <a:spcPct val="0"/>
                </a:spcBef>
                <a:spcAft>
                  <a:spcPct val="35000"/>
                </a:spcAft>
                <a:buNone/>
              </a:pPr>
              <a:r>
                <a:rPr lang="en-US" sz="2100" kern="1200" dirty="0"/>
                <a:t>T</a:t>
              </a:r>
              <a:r>
                <a:rPr lang="en-US" sz="2100" kern="1200" baseline="-25000" dirty="0"/>
                <a:t>p</a:t>
              </a:r>
              <a:endParaRPr lang="en-US" sz="2100" kern="1200" dirty="0"/>
            </a:p>
          </p:txBody>
        </p:sp>
        <p:sp>
          <p:nvSpPr>
            <p:cNvPr id="13" name="Left Brace 12">
              <a:extLst>
                <a:ext uri="{FF2B5EF4-FFF2-40B4-BE49-F238E27FC236}">
                  <a16:creationId xmlns:a16="http://schemas.microsoft.com/office/drawing/2014/main" id="{7F4603EE-56DA-4830-9046-D0E561E6D4C3}"/>
                </a:ext>
              </a:extLst>
            </p:cNvPr>
            <p:cNvSpPr/>
            <p:nvPr/>
          </p:nvSpPr>
          <p:spPr>
            <a:xfrm>
              <a:off x="1142238" y="5451754"/>
              <a:ext cx="228001" cy="454781"/>
            </a:xfrm>
            <a:prstGeom prst="leftBrace">
              <a:avLst>
                <a:gd name="adj1" fmla="val 35000"/>
                <a:gd name="adj2" fmla="val 50000"/>
              </a:avLst>
            </a:prstGeom>
          </p:spPr>
          <p:style>
            <a:lnRef idx="2">
              <a:schemeClr val="accent2">
                <a:hueOff val="0"/>
                <a:satOff val="0"/>
                <a:lumOff val="0"/>
                <a:alphaOff val="0"/>
              </a:schemeClr>
            </a:lnRef>
            <a:fillRef idx="0">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15" name="Freeform: Shape 14">
              <a:extLst>
                <a:ext uri="{FF2B5EF4-FFF2-40B4-BE49-F238E27FC236}">
                  <a16:creationId xmlns:a16="http://schemas.microsoft.com/office/drawing/2014/main" id="{37704D38-167C-41EA-9A20-22159B96E618}"/>
                </a:ext>
              </a:extLst>
            </p:cNvPr>
            <p:cNvSpPr/>
            <p:nvPr/>
          </p:nvSpPr>
          <p:spPr>
            <a:xfrm>
              <a:off x="1461441" y="5451754"/>
              <a:ext cx="3100826" cy="454781"/>
            </a:xfrm>
            <a:custGeom>
              <a:avLst/>
              <a:gdLst>
                <a:gd name="connsiteX0" fmla="*/ 0 w 3100826"/>
                <a:gd name="connsiteY0" fmla="*/ 0 h 454781"/>
                <a:gd name="connsiteX1" fmla="*/ 3100826 w 3100826"/>
                <a:gd name="connsiteY1" fmla="*/ 0 h 454781"/>
                <a:gd name="connsiteX2" fmla="*/ 3100826 w 3100826"/>
                <a:gd name="connsiteY2" fmla="*/ 454781 h 454781"/>
                <a:gd name="connsiteX3" fmla="*/ 0 w 3100826"/>
                <a:gd name="connsiteY3" fmla="*/ 454781 h 454781"/>
                <a:gd name="connsiteX4" fmla="*/ 0 w 3100826"/>
                <a:gd name="connsiteY4" fmla="*/ 0 h 4547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0826" h="454781">
                  <a:moveTo>
                    <a:pt x="0" y="0"/>
                  </a:moveTo>
                  <a:lnTo>
                    <a:pt x="3100826" y="0"/>
                  </a:lnTo>
                  <a:lnTo>
                    <a:pt x="3100826" y="454781"/>
                  </a:lnTo>
                  <a:lnTo>
                    <a:pt x="0" y="454781"/>
                  </a:lnTo>
                  <a:lnTo>
                    <a:pt x="0" y="0"/>
                  </a:lnTo>
                  <a:close/>
                </a:path>
              </a:pathLst>
            </a:custGeom>
          </p:spPr>
          <p:style>
            <a:lnRef idx="2">
              <a:schemeClr val="lt1">
                <a:hueOff val="0"/>
                <a:satOff val="0"/>
                <a:lumOff val="0"/>
                <a:alphaOff val="0"/>
              </a:schemeClr>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80010" tIns="80010" rIns="80010" bIns="80010"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t>Pessimistic Time</a:t>
              </a:r>
            </a:p>
          </p:txBody>
        </p:sp>
        <p:sp>
          <p:nvSpPr>
            <p:cNvPr id="17" name="Freeform: Shape 16">
              <a:extLst>
                <a:ext uri="{FF2B5EF4-FFF2-40B4-BE49-F238E27FC236}">
                  <a16:creationId xmlns:a16="http://schemas.microsoft.com/office/drawing/2014/main" id="{4127767D-1784-4471-98AA-8CBD7DCB1C1F}"/>
                </a:ext>
              </a:extLst>
            </p:cNvPr>
            <p:cNvSpPr/>
            <p:nvPr/>
          </p:nvSpPr>
          <p:spPr>
            <a:xfrm>
              <a:off x="2228" y="6151054"/>
              <a:ext cx="1140009" cy="415800"/>
            </a:xfrm>
            <a:custGeom>
              <a:avLst/>
              <a:gdLst>
                <a:gd name="connsiteX0" fmla="*/ 0 w 1140009"/>
                <a:gd name="connsiteY0" fmla="*/ 0 h 415800"/>
                <a:gd name="connsiteX1" fmla="*/ 1140009 w 1140009"/>
                <a:gd name="connsiteY1" fmla="*/ 0 h 415800"/>
                <a:gd name="connsiteX2" fmla="*/ 1140009 w 1140009"/>
                <a:gd name="connsiteY2" fmla="*/ 415800 h 415800"/>
                <a:gd name="connsiteX3" fmla="*/ 0 w 1140009"/>
                <a:gd name="connsiteY3" fmla="*/ 415800 h 415800"/>
                <a:gd name="connsiteX4" fmla="*/ 0 w 1140009"/>
                <a:gd name="connsiteY4" fmla="*/ 0 h 415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0009" h="415800">
                  <a:moveTo>
                    <a:pt x="0" y="0"/>
                  </a:moveTo>
                  <a:lnTo>
                    <a:pt x="1140009" y="0"/>
                  </a:lnTo>
                  <a:lnTo>
                    <a:pt x="1140009" y="415800"/>
                  </a:lnTo>
                  <a:lnTo>
                    <a:pt x="0" y="4158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49352" tIns="53340" rIns="149352" bIns="53340" numCol="1" spcCol="1270" anchor="ctr" anchorCtr="0">
              <a:noAutofit/>
            </a:bodyPr>
            <a:lstStyle/>
            <a:p>
              <a:pPr marL="0" lvl="0" indent="0" algn="r" defTabSz="933450">
                <a:lnSpc>
                  <a:spcPct val="90000"/>
                </a:lnSpc>
                <a:spcBef>
                  <a:spcPct val="0"/>
                </a:spcBef>
                <a:spcAft>
                  <a:spcPct val="35000"/>
                </a:spcAft>
                <a:buNone/>
              </a:pPr>
              <a:r>
                <a:rPr lang="en-US" sz="2100" kern="1200" dirty="0"/>
                <a:t>T</a:t>
              </a:r>
              <a:r>
                <a:rPr lang="en-US" sz="2100" kern="1200" baseline="-25000" dirty="0"/>
                <a:t>e</a:t>
              </a:r>
              <a:endParaRPr lang="en-US" sz="2100" kern="1200" dirty="0"/>
            </a:p>
          </p:txBody>
        </p:sp>
        <p:sp>
          <p:nvSpPr>
            <p:cNvPr id="18" name="Left Brace 17">
              <a:extLst>
                <a:ext uri="{FF2B5EF4-FFF2-40B4-BE49-F238E27FC236}">
                  <a16:creationId xmlns:a16="http://schemas.microsoft.com/office/drawing/2014/main" id="{CBBC65C8-A4E8-4FA2-B9D5-9416C79B1075}"/>
                </a:ext>
              </a:extLst>
            </p:cNvPr>
            <p:cNvSpPr/>
            <p:nvPr/>
          </p:nvSpPr>
          <p:spPr>
            <a:xfrm>
              <a:off x="1142238" y="5982136"/>
              <a:ext cx="228001" cy="753637"/>
            </a:xfrm>
            <a:prstGeom prst="leftBrace">
              <a:avLst>
                <a:gd name="adj1" fmla="val 35000"/>
                <a:gd name="adj2" fmla="val 50000"/>
              </a:avLst>
            </a:prstGeom>
          </p:spPr>
          <p:style>
            <a:lnRef idx="2">
              <a:schemeClr val="accent2">
                <a:hueOff val="0"/>
                <a:satOff val="0"/>
                <a:lumOff val="0"/>
                <a:alphaOff val="0"/>
              </a:schemeClr>
            </a:lnRef>
            <a:fillRef idx="0">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19" name="Freeform: Shape 18">
              <a:extLst>
                <a:ext uri="{FF2B5EF4-FFF2-40B4-BE49-F238E27FC236}">
                  <a16:creationId xmlns:a16="http://schemas.microsoft.com/office/drawing/2014/main" id="{7A151CE3-1FF1-4389-A567-CCD691A12FC3}"/>
                </a:ext>
              </a:extLst>
            </p:cNvPr>
            <p:cNvSpPr/>
            <p:nvPr/>
          </p:nvSpPr>
          <p:spPr>
            <a:xfrm>
              <a:off x="1461441" y="5982136"/>
              <a:ext cx="3100826" cy="753637"/>
            </a:xfrm>
            <a:custGeom>
              <a:avLst/>
              <a:gdLst>
                <a:gd name="connsiteX0" fmla="*/ 0 w 3100826"/>
                <a:gd name="connsiteY0" fmla="*/ 0 h 753637"/>
                <a:gd name="connsiteX1" fmla="*/ 3100826 w 3100826"/>
                <a:gd name="connsiteY1" fmla="*/ 0 h 753637"/>
                <a:gd name="connsiteX2" fmla="*/ 3100826 w 3100826"/>
                <a:gd name="connsiteY2" fmla="*/ 753637 h 753637"/>
                <a:gd name="connsiteX3" fmla="*/ 0 w 3100826"/>
                <a:gd name="connsiteY3" fmla="*/ 753637 h 753637"/>
                <a:gd name="connsiteX4" fmla="*/ 0 w 3100826"/>
                <a:gd name="connsiteY4" fmla="*/ 0 h 7536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0826" h="753637">
                  <a:moveTo>
                    <a:pt x="0" y="0"/>
                  </a:moveTo>
                  <a:lnTo>
                    <a:pt x="3100826" y="0"/>
                  </a:lnTo>
                  <a:lnTo>
                    <a:pt x="3100826" y="753637"/>
                  </a:lnTo>
                  <a:lnTo>
                    <a:pt x="0" y="753637"/>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80010" tIns="80010" rIns="80010" bIns="80010"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t>Calculated Time (Best Estimate)</a:t>
              </a:r>
            </a:p>
          </p:txBody>
        </p:sp>
      </p:grpSp>
      <p:sp>
        <p:nvSpPr>
          <p:cNvPr id="12" name="TextBox 11"/>
          <p:cNvSpPr txBox="1"/>
          <p:nvPr/>
        </p:nvSpPr>
        <p:spPr>
          <a:xfrm>
            <a:off x="1589561" y="1812573"/>
            <a:ext cx="6120680" cy="2431435"/>
          </a:xfrm>
          <a:prstGeom prst="rect">
            <a:avLst/>
          </a:prstGeom>
          <a:noFill/>
        </p:spPr>
        <p:txBody>
          <a:bodyPr wrap="square" rtlCol="0">
            <a:spAutoFit/>
          </a:bodyPr>
          <a:lstStyle/>
          <a:p>
            <a:r>
              <a:rPr lang="en-US" sz="4000" dirty="0"/>
              <a:t>		</a:t>
            </a:r>
            <a:r>
              <a:rPr lang="en-US" sz="7200" dirty="0"/>
              <a:t>T</a:t>
            </a:r>
            <a:r>
              <a:rPr lang="en-US" sz="7200" baseline="-25000" dirty="0"/>
              <a:t>o </a:t>
            </a:r>
            <a:r>
              <a:rPr lang="en-US" sz="9600" b="1" baseline="-25000" dirty="0"/>
              <a:t>+</a:t>
            </a:r>
            <a:r>
              <a:rPr lang="en-US" sz="7200" baseline="-25000" dirty="0"/>
              <a:t> </a:t>
            </a:r>
            <a:r>
              <a:rPr lang="en-US" sz="9600" baseline="-25000" dirty="0"/>
              <a:t>4</a:t>
            </a:r>
            <a:r>
              <a:rPr lang="en-US" sz="7200" dirty="0"/>
              <a:t>T</a:t>
            </a:r>
            <a:r>
              <a:rPr lang="en-US" sz="7200" baseline="-25000" dirty="0"/>
              <a:t>m </a:t>
            </a:r>
            <a:r>
              <a:rPr lang="en-US" sz="9600" b="1" baseline="-25000" dirty="0"/>
              <a:t>+</a:t>
            </a:r>
            <a:r>
              <a:rPr lang="en-US" sz="7200" baseline="-25000" dirty="0"/>
              <a:t> </a:t>
            </a:r>
            <a:r>
              <a:rPr lang="en-US" sz="7200" dirty="0"/>
              <a:t>T</a:t>
            </a:r>
            <a:r>
              <a:rPr lang="en-US" sz="7200" baseline="-25000" dirty="0"/>
              <a:t>p</a:t>
            </a:r>
          </a:p>
          <a:p>
            <a:r>
              <a:rPr lang="en-US" sz="8000" baseline="-25000" dirty="0"/>
              <a:t>				6</a:t>
            </a:r>
            <a:endParaRPr lang="en-US" sz="8000" dirty="0"/>
          </a:p>
        </p:txBody>
      </p:sp>
      <p:cxnSp>
        <p:nvCxnSpPr>
          <p:cNvPr id="14" name="Straight Connector 13"/>
          <p:cNvCxnSpPr/>
          <p:nvPr/>
        </p:nvCxnSpPr>
        <p:spPr>
          <a:xfrm>
            <a:off x="3491880" y="3290055"/>
            <a:ext cx="3744416" cy="0"/>
          </a:xfrm>
          <a:prstGeom prst="line">
            <a:avLst/>
          </a:prstGeom>
        </p:spPr>
        <p:style>
          <a:lnRef idx="2">
            <a:schemeClr val="dk1"/>
          </a:lnRef>
          <a:fillRef idx="0">
            <a:schemeClr val="dk1"/>
          </a:fillRef>
          <a:effectRef idx="1">
            <a:schemeClr val="dk1"/>
          </a:effectRef>
          <a:fontRef idx="minor">
            <a:schemeClr val="tx1"/>
          </a:fontRef>
        </p:style>
      </p:cxnSp>
      <p:sp>
        <p:nvSpPr>
          <p:cNvPr id="16" name="TextBox 15"/>
          <p:cNvSpPr txBox="1"/>
          <p:nvPr/>
        </p:nvSpPr>
        <p:spPr>
          <a:xfrm>
            <a:off x="1835696" y="2321877"/>
            <a:ext cx="1304844" cy="1477328"/>
          </a:xfrm>
          <a:prstGeom prst="rect">
            <a:avLst/>
          </a:prstGeom>
          <a:noFill/>
        </p:spPr>
        <p:txBody>
          <a:bodyPr wrap="none" rtlCol="0">
            <a:spAutoFit/>
          </a:bodyPr>
          <a:lstStyle/>
          <a:p>
            <a:pPr lvl="0"/>
            <a:r>
              <a:rPr lang="en-US" sz="7200" dirty="0"/>
              <a:t>T</a:t>
            </a:r>
            <a:r>
              <a:rPr lang="en-US" sz="7200" baseline="-25000" dirty="0"/>
              <a:t>e =</a:t>
            </a:r>
            <a:endParaRPr lang="en-US" sz="7200" dirty="0"/>
          </a:p>
          <a:p>
            <a:endParaRPr lang="en-US" dirty="0"/>
          </a:p>
        </p:txBody>
      </p:sp>
    </p:spTree>
    <p:extLst>
      <p:ext uri="{BB962C8B-B14F-4D97-AF65-F5344CB8AC3E}">
        <p14:creationId xmlns:p14="http://schemas.microsoft.com/office/powerpoint/2010/main" val="421351130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A64FF7FB-5996-4F4F-A53F-C7775DE67101}"/>
              </a:ext>
            </a:extLst>
          </p:cNvPr>
          <p:cNvSpPr>
            <a:spLocks noGrp="1"/>
          </p:cNvSpPr>
          <p:nvPr>
            <p:ph sz="quarter" idx="11"/>
          </p:nvPr>
        </p:nvSpPr>
        <p:spPr/>
        <p:txBody>
          <a:bodyPr>
            <a:normAutofit lnSpcReduction="10000"/>
          </a:bodyPr>
          <a:lstStyle/>
          <a:p>
            <a:endParaRPr lang="en-US"/>
          </a:p>
        </p:txBody>
      </p:sp>
      <p:sp>
        <p:nvSpPr>
          <p:cNvPr id="2" name="Title 1"/>
          <p:cNvSpPr>
            <a:spLocks noGrp="1"/>
          </p:cNvSpPr>
          <p:nvPr>
            <p:ph type="title"/>
          </p:nvPr>
        </p:nvSpPr>
        <p:spPr/>
        <p:txBody>
          <a:bodyPr>
            <a:noAutofit/>
          </a:bodyPr>
          <a:lstStyle/>
          <a:p>
            <a:r>
              <a:rPr lang="en-US" dirty="0"/>
              <a:t>Estimating Resources</a:t>
            </a:r>
            <a:endParaRPr lang="en-CA" dirty="0"/>
          </a:p>
        </p:txBody>
      </p:sp>
      <p:grpSp>
        <p:nvGrpSpPr>
          <p:cNvPr id="3" name="Group 2">
            <a:extLst>
              <a:ext uri="{FF2B5EF4-FFF2-40B4-BE49-F238E27FC236}">
                <a16:creationId xmlns:a16="http://schemas.microsoft.com/office/drawing/2014/main" id="{0CB0F581-5EA2-4585-BDC3-5060020D9F8A}"/>
              </a:ext>
            </a:extLst>
          </p:cNvPr>
          <p:cNvGrpSpPr/>
          <p:nvPr/>
        </p:nvGrpSpPr>
        <p:grpSpPr>
          <a:xfrm>
            <a:off x="458204" y="1600199"/>
            <a:ext cx="8227591" cy="4525963"/>
            <a:chOff x="458204" y="1600199"/>
            <a:chExt cx="8227591" cy="4525963"/>
          </a:xfrm>
        </p:grpSpPr>
        <p:sp>
          <p:nvSpPr>
            <p:cNvPr id="5" name="Freeform: Shape 4">
              <a:extLst>
                <a:ext uri="{FF2B5EF4-FFF2-40B4-BE49-F238E27FC236}">
                  <a16:creationId xmlns:a16="http://schemas.microsoft.com/office/drawing/2014/main" id="{38D53D45-E0D2-4232-BB11-F92FC8BA336F}"/>
                </a:ext>
              </a:extLst>
            </p:cNvPr>
            <p:cNvSpPr/>
            <p:nvPr/>
          </p:nvSpPr>
          <p:spPr>
            <a:xfrm rot="21600000">
              <a:off x="458204"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92101" tIns="905193" rIns="292943" bIns="905193" numCol="1" spcCol="1270" anchor="ctr" anchorCtr="0">
              <a:noAutofit/>
            </a:bodyPr>
            <a:lstStyle/>
            <a:p>
              <a:pPr marL="0" lvl="0" indent="0" algn="ctr" defTabSz="2044700">
                <a:lnSpc>
                  <a:spcPct val="90000"/>
                </a:lnSpc>
                <a:spcBef>
                  <a:spcPct val="0"/>
                </a:spcBef>
                <a:spcAft>
                  <a:spcPct val="35000"/>
                </a:spcAft>
                <a:buNone/>
              </a:pPr>
              <a:r>
                <a:rPr lang="en-US" sz="4600" kern="1200" dirty="0"/>
                <a:t>People</a:t>
              </a:r>
            </a:p>
          </p:txBody>
        </p:sp>
        <p:sp>
          <p:nvSpPr>
            <p:cNvPr id="6" name="Freeform: Shape 5">
              <a:extLst>
                <a:ext uri="{FF2B5EF4-FFF2-40B4-BE49-F238E27FC236}">
                  <a16:creationId xmlns:a16="http://schemas.microsoft.com/office/drawing/2014/main" id="{34D10460-150C-4E70-BD57-F6F85FDA4379}"/>
                </a:ext>
              </a:extLst>
            </p:cNvPr>
            <p:cNvSpPr/>
            <p:nvPr/>
          </p:nvSpPr>
          <p:spPr>
            <a:xfrm rot="21600000">
              <a:off x="3266032"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92101" tIns="905193" rIns="292943" bIns="905193" numCol="1" spcCol="1270" anchor="ctr" anchorCtr="0">
              <a:noAutofit/>
            </a:bodyPr>
            <a:lstStyle/>
            <a:p>
              <a:pPr marL="0" lvl="0" indent="0" algn="ctr" defTabSz="2044700">
                <a:lnSpc>
                  <a:spcPct val="90000"/>
                </a:lnSpc>
                <a:spcBef>
                  <a:spcPct val="0"/>
                </a:spcBef>
                <a:spcAft>
                  <a:spcPct val="35000"/>
                </a:spcAft>
                <a:buNone/>
              </a:pPr>
              <a:r>
                <a:rPr lang="en-US" sz="4600" kern="1200" dirty="0"/>
                <a:t>Material</a:t>
              </a:r>
            </a:p>
          </p:txBody>
        </p:sp>
        <p:sp>
          <p:nvSpPr>
            <p:cNvPr id="7" name="Freeform: Shape 6">
              <a:extLst>
                <a:ext uri="{FF2B5EF4-FFF2-40B4-BE49-F238E27FC236}">
                  <a16:creationId xmlns:a16="http://schemas.microsoft.com/office/drawing/2014/main" id="{8CA33FE5-7AC8-4CF9-AB21-ED1BCCB9FBCD}"/>
                </a:ext>
              </a:extLst>
            </p:cNvPr>
            <p:cNvSpPr/>
            <p:nvPr/>
          </p:nvSpPr>
          <p:spPr>
            <a:xfrm rot="21600000">
              <a:off x="6073862"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92100" tIns="905193" rIns="292943" bIns="905193" numCol="1" spcCol="1270" anchor="ctr" anchorCtr="0">
              <a:noAutofit/>
            </a:bodyPr>
            <a:lstStyle/>
            <a:p>
              <a:pPr marL="0" lvl="0" indent="0" algn="ctr" defTabSz="2044700">
                <a:lnSpc>
                  <a:spcPct val="90000"/>
                </a:lnSpc>
                <a:spcBef>
                  <a:spcPct val="0"/>
                </a:spcBef>
                <a:spcAft>
                  <a:spcPct val="35000"/>
                </a:spcAft>
                <a:buNone/>
              </a:pPr>
              <a:r>
                <a:rPr lang="en-US" sz="4600" kern="1200" dirty="0"/>
                <a:t>Money</a:t>
              </a:r>
            </a:p>
          </p:txBody>
        </p:sp>
      </p:grpSp>
    </p:spTree>
    <p:extLst>
      <p:ext uri="{BB962C8B-B14F-4D97-AF65-F5344CB8AC3E}">
        <p14:creationId xmlns:p14="http://schemas.microsoft.com/office/powerpoint/2010/main" val="309839799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DB7D8AC6-6886-40BC-A1EF-7B2BB6E6C99F}"/>
              </a:ext>
            </a:extLst>
          </p:cNvPr>
          <p:cNvSpPr>
            <a:spLocks noGrp="1"/>
          </p:cNvSpPr>
          <p:nvPr>
            <p:ph sz="quarter" idx="11"/>
          </p:nvPr>
        </p:nvSpPr>
        <p:spPr/>
        <p:txBody>
          <a:bodyPr>
            <a:normAutofit lnSpcReduction="10000"/>
          </a:bodyPr>
          <a:lstStyle/>
          <a:p>
            <a:endParaRPr lang="en-US"/>
          </a:p>
        </p:txBody>
      </p:sp>
      <p:sp>
        <p:nvSpPr>
          <p:cNvPr id="2" name="Title 1"/>
          <p:cNvSpPr>
            <a:spLocks noGrp="1"/>
          </p:cNvSpPr>
          <p:nvPr>
            <p:ph type="title"/>
          </p:nvPr>
        </p:nvSpPr>
        <p:spPr/>
        <p:txBody>
          <a:bodyPr>
            <a:noAutofit/>
          </a:bodyPr>
          <a:lstStyle/>
          <a:p>
            <a:r>
              <a:rPr lang="en-US" dirty="0"/>
              <a:t>Estimating Costs </a:t>
            </a:r>
            <a:endParaRPr lang="en-CA" dirty="0"/>
          </a:p>
        </p:txBody>
      </p:sp>
      <p:grpSp>
        <p:nvGrpSpPr>
          <p:cNvPr id="3" name="Group 2">
            <a:extLst>
              <a:ext uri="{FF2B5EF4-FFF2-40B4-BE49-F238E27FC236}">
                <a16:creationId xmlns:a16="http://schemas.microsoft.com/office/drawing/2014/main" id="{E54C19DC-C671-47D7-9C65-E220D020EBE5}"/>
              </a:ext>
            </a:extLst>
          </p:cNvPr>
          <p:cNvGrpSpPr/>
          <p:nvPr/>
        </p:nvGrpSpPr>
        <p:grpSpPr>
          <a:xfrm>
            <a:off x="457200" y="1600200"/>
            <a:ext cx="8229599" cy="4525963"/>
            <a:chOff x="457200" y="1600200"/>
            <a:chExt cx="8229599" cy="4525963"/>
          </a:xfrm>
        </p:grpSpPr>
        <p:sp>
          <p:nvSpPr>
            <p:cNvPr id="5" name="Partial Circle 4">
              <a:extLst>
                <a:ext uri="{FF2B5EF4-FFF2-40B4-BE49-F238E27FC236}">
                  <a16:creationId xmlns:a16="http://schemas.microsoft.com/office/drawing/2014/main" id="{DEA840C7-A28B-436E-8A40-53E4DBF6A84F}"/>
                </a:ext>
              </a:extLst>
            </p:cNvPr>
            <p:cNvSpPr/>
            <p:nvPr/>
          </p:nvSpPr>
          <p:spPr>
            <a:xfrm>
              <a:off x="457200" y="1600200"/>
              <a:ext cx="4525963" cy="4525963"/>
            </a:xfrm>
            <a:prstGeom prst="pie">
              <a:avLst>
                <a:gd name="adj1" fmla="val 5400000"/>
                <a:gd name="adj2" fmla="val 1620000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12FE508A-6C13-41A7-9363-DE7F0F539EE1}"/>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36220" tIns="236220" rIns="236220" bIns="3404392" numCol="1" spcCol="1270" anchor="ctr" anchorCtr="0">
              <a:noAutofit/>
            </a:bodyPr>
            <a:lstStyle/>
            <a:p>
              <a:pPr marL="0" lvl="0" indent="0" algn="ctr" defTabSz="2755900">
                <a:lnSpc>
                  <a:spcPct val="90000"/>
                </a:lnSpc>
                <a:spcBef>
                  <a:spcPct val="0"/>
                </a:spcBef>
                <a:spcAft>
                  <a:spcPct val="35000"/>
                </a:spcAft>
                <a:buNone/>
              </a:pPr>
              <a:r>
                <a:rPr lang="en-US" sz="6200" kern="1200" dirty="0"/>
                <a:t>Salary</a:t>
              </a:r>
            </a:p>
          </p:txBody>
        </p:sp>
        <p:sp>
          <p:nvSpPr>
            <p:cNvPr id="7" name="Partial Circle 6">
              <a:extLst>
                <a:ext uri="{FF2B5EF4-FFF2-40B4-BE49-F238E27FC236}">
                  <a16:creationId xmlns:a16="http://schemas.microsoft.com/office/drawing/2014/main" id="{C0FE9AEA-7275-4D89-BDFE-896FD3B94EBD}"/>
                </a:ext>
              </a:extLst>
            </p:cNvPr>
            <p:cNvSpPr/>
            <p:nvPr/>
          </p:nvSpPr>
          <p:spPr>
            <a:xfrm>
              <a:off x="1249244" y="2957991"/>
              <a:ext cx="2941873" cy="2941873"/>
            </a:xfrm>
            <a:prstGeom prst="pie">
              <a:avLst>
                <a:gd name="adj1" fmla="val 5400000"/>
                <a:gd name="adj2" fmla="val 16200000"/>
              </a:avLst>
            </a:pr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sp>
        <p:sp>
          <p:nvSpPr>
            <p:cNvPr id="8" name="Freeform: Shape 7">
              <a:extLst>
                <a:ext uri="{FF2B5EF4-FFF2-40B4-BE49-F238E27FC236}">
                  <a16:creationId xmlns:a16="http://schemas.microsoft.com/office/drawing/2014/main" id="{C4641E38-F58F-4561-8AE1-A1C6218A3176}"/>
                </a:ext>
              </a:extLst>
            </p:cNvPr>
            <p:cNvSpPr/>
            <p:nvPr/>
          </p:nvSpPr>
          <p:spPr>
            <a:xfrm>
              <a:off x="2720181" y="2957991"/>
              <a:ext cx="5966618" cy="2941873"/>
            </a:xfrm>
            <a:custGeom>
              <a:avLst/>
              <a:gdLst>
                <a:gd name="connsiteX0" fmla="*/ 0 w 5966618"/>
                <a:gd name="connsiteY0" fmla="*/ 0 h 2941873"/>
                <a:gd name="connsiteX1" fmla="*/ 5966618 w 5966618"/>
                <a:gd name="connsiteY1" fmla="*/ 0 h 2941873"/>
                <a:gd name="connsiteX2" fmla="*/ 5966618 w 5966618"/>
                <a:gd name="connsiteY2" fmla="*/ 2941873 h 2941873"/>
                <a:gd name="connsiteX3" fmla="*/ 0 w 5966618"/>
                <a:gd name="connsiteY3" fmla="*/ 2941873 h 2941873"/>
                <a:gd name="connsiteX4" fmla="*/ 0 w 5966618"/>
                <a:gd name="connsiteY4" fmla="*/ 0 h 2941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941873">
                  <a:moveTo>
                    <a:pt x="0" y="0"/>
                  </a:moveTo>
                  <a:lnTo>
                    <a:pt x="5966618" y="0"/>
                  </a:lnTo>
                  <a:lnTo>
                    <a:pt x="5966618" y="2941873"/>
                  </a:lnTo>
                  <a:lnTo>
                    <a:pt x="0" y="2941873"/>
                  </a:lnTo>
                  <a:lnTo>
                    <a:pt x="0" y="0"/>
                  </a:lnTo>
                  <a:close/>
                </a:path>
              </a:pathLst>
            </a:custGeom>
          </p:spPr>
          <p:style>
            <a:lnRef idx="2">
              <a:schemeClr val="accent2">
                <a:hueOff val="2340759"/>
                <a:satOff val="-2919"/>
                <a:lumOff val="68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36220" tIns="236220" rIns="236220" bIns="1820306" numCol="1" spcCol="1270" anchor="ctr" anchorCtr="0">
              <a:noAutofit/>
            </a:bodyPr>
            <a:lstStyle/>
            <a:p>
              <a:pPr marL="0" lvl="0" indent="0" algn="ctr" defTabSz="2755900">
                <a:lnSpc>
                  <a:spcPct val="90000"/>
                </a:lnSpc>
                <a:spcBef>
                  <a:spcPct val="0"/>
                </a:spcBef>
                <a:spcAft>
                  <a:spcPct val="35000"/>
                </a:spcAft>
                <a:buNone/>
              </a:pPr>
              <a:r>
                <a:rPr lang="en-US" sz="6200" kern="1200" dirty="0"/>
                <a:t>Material</a:t>
              </a:r>
            </a:p>
          </p:txBody>
        </p:sp>
        <p:sp>
          <p:nvSpPr>
            <p:cNvPr id="9" name="Partial Circle 8">
              <a:extLst>
                <a:ext uri="{FF2B5EF4-FFF2-40B4-BE49-F238E27FC236}">
                  <a16:creationId xmlns:a16="http://schemas.microsoft.com/office/drawing/2014/main" id="{6DA5BD0D-1D09-4A76-9C21-DB40676345F0}"/>
                </a:ext>
              </a:extLst>
            </p:cNvPr>
            <p:cNvSpPr/>
            <p:nvPr/>
          </p:nvSpPr>
          <p:spPr>
            <a:xfrm>
              <a:off x="2041287" y="4315779"/>
              <a:ext cx="1357787" cy="1357787"/>
            </a:xfrm>
            <a:prstGeom prst="pie">
              <a:avLst>
                <a:gd name="adj1" fmla="val 5400000"/>
                <a:gd name="adj2" fmla="val 16200000"/>
              </a:avLst>
            </a:pr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sp>
        <p:sp>
          <p:nvSpPr>
            <p:cNvPr id="10" name="Freeform: Shape 9">
              <a:extLst>
                <a:ext uri="{FF2B5EF4-FFF2-40B4-BE49-F238E27FC236}">
                  <a16:creationId xmlns:a16="http://schemas.microsoft.com/office/drawing/2014/main" id="{E4D0A8E4-3C07-4892-9CB5-2220F9EAC0AB}"/>
                </a:ext>
              </a:extLst>
            </p:cNvPr>
            <p:cNvSpPr/>
            <p:nvPr/>
          </p:nvSpPr>
          <p:spPr>
            <a:xfrm>
              <a:off x="2720181" y="4315779"/>
              <a:ext cx="5966618" cy="1357787"/>
            </a:xfrm>
            <a:custGeom>
              <a:avLst/>
              <a:gdLst>
                <a:gd name="connsiteX0" fmla="*/ 0 w 5966618"/>
                <a:gd name="connsiteY0" fmla="*/ 0 h 1357787"/>
                <a:gd name="connsiteX1" fmla="*/ 5966618 w 5966618"/>
                <a:gd name="connsiteY1" fmla="*/ 0 h 1357787"/>
                <a:gd name="connsiteX2" fmla="*/ 5966618 w 5966618"/>
                <a:gd name="connsiteY2" fmla="*/ 1357787 h 1357787"/>
                <a:gd name="connsiteX3" fmla="*/ 0 w 5966618"/>
                <a:gd name="connsiteY3" fmla="*/ 1357787 h 1357787"/>
                <a:gd name="connsiteX4" fmla="*/ 0 w 5966618"/>
                <a:gd name="connsiteY4" fmla="*/ 0 h 1357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1357787">
                  <a:moveTo>
                    <a:pt x="0" y="0"/>
                  </a:moveTo>
                  <a:lnTo>
                    <a:pt x="5966618" y="0"/>
                  </a:lnTo>
                  <a:lnTo>
                    <a:pt x="5966618" y="1357787"/>
                  </a:lnTo>
                  <a:lnTo>
                    <a:pt x="0" y="1357787"/>
                  </a:lnTo>
                  <a:lnTo>
                    <a:pt x="0" y="0"/>
                  </a:lnTo>
                  <a:close/>
                </a:path>
              </a:pathLst>
            </a:custGeom>
          </p:spPr>
          <p:style>
            <a:lnRef idx="2">
              <a:schemeClr val="accent2">
                <a:hueOff val="4681519"/>
                <a:satOff val="-5839"/>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36220" tIns="236220" rIns="236220" bIns="236220" numCol="1" spcCol="1270" anchor="ctr" anchorCtr="0">
              <a:noAutofit/>
            </a:bodyPr>
            <a:lstStyle/>
            <a:p>
              <a:pPr marL="0" lvl="0" indent="0" algn="ctr" defTabSz="2755900">
                <a:lnSpc>
                  <a:spcPct val="90000"/>
                </a:lnSpc>
                <a:spcBef>
                  <a:spcPct val="0"/>
                </a:spcBef>
                <a:spcAft>
                  <a:spcPct val="35000"/>
                </a:spcAft>
                <a:buNone/>
              </a:pPr>
              <a:r>
                <a:rPr lang="en-US" sz="6200" kern="1200" dirty="0"/>
                <a:t>Resources</a:t>
              </a:r>
            </a:p>
          </p:txBody>
        </p:sp>
      </p:grpSp>
    </p:spTree>
    <p:extLst>
      <p:ext uri="{BB962C8B-B14F-4D97-AF65-F5344CB8AC3E}">
        <p14:creationId xmlns:p14="http://schemas.microsoft.com/office/powerpoint/2010/main" val="12534115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6908446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1200"/>
              </a:spcBef>
              <a:spcAft>
                <a:spcPts val="1000"/>
              </a:spcAft>
              <a:buFont typeface="+mj-lt"/>
              <a:buAutoNum type="arabicPeriod"/>
              <a:tabLst>
                <a:tab pos="1085850" algn="l"/>
              </a:tabLst>
            </a:pPr>
            <a:r>
              <a:rPr lang="en-US" dirty="0">
                <a:ea typeface="Times New Roman"/>
                <a:cs typeface="Times New Roman"/>
              </a:rPr>
              <a:t> When building a plan, what is important to remember?</a:t>
            </a:r>
          </a:p>
          <a:p>
            <a:pPr marL="695325" lvl="0">
              <a:lnSpc>
                <a:spcPct val="115000"/>
              </a:lnSpc>
              <a:spcBef>
                <a:spcPts val="0"/>
              </a:spcBef>
              <a:buFont typeface="+mj-lt"/>
              <a:buAutoNum type="alphaLcParenR"/>
            </a:pPr>
            <a:r>
              <a:rPr lang="en-US" dirty="0">
                <a:highlight>
                  <a:srgbClr val="FFFFFF"/>
                </a:highlight>
                <a:ea typeface="Times New Roman"/>
                <a:cs typeface="Times New Roman"/>
              </a:rPr>
              <a:t>At least half of the plan is a prediction.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only fact you know for certain is that your plan is 100% right.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There is no room for vagueness as deadlines and outcomes will not change.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Contingency needs to be built in to cope with the uncertainty. </a:t>
            </a:r>
            <a:endParaRPr lang="en-US" dirty="0">
              <a:ea typeface="Times New Roman"/>
              <a:cs typeface="Times New Roman"/>
            </a:endParaRPr>
          </a:p>
          <a:p>
            <a:pPr marL="514350" lvl="0" indent="-514350">
              <a:lnSpc>
                <a:spcPct val="115000"/>
              </a:lnSpc>
              <a:spcBef>
                <a:spcPts val="1200"/>
              </a:spcBef>
              <a:spcAft>
                <a:spcPts val="1000"/>
              </a:spcAft>
              <a:buFont typeface="+mj-lt"/>
              <a:buAutoNum type="arabicPeriod" startAt="2"/>
              <a:tabLst>
                <a:tab pos="1085850" algn="l"/>
              </a:tabLst>
            </a:pPr>
            <a:r>
              <a:rPr lang="en-US" dirty="0">
                <a:ea typeface="Times New Roman"/>
                <a:cs typeface="Times New Roman"/>
              </a:rPr>
              <a:t> What can unmanaged expectations cause?</a:t>
            </a:r>
          </a:p>
          <a:p>
            <a:pPr marL="695325" lvl="0">
              <a:lnSpc>
                <a:spcPct val="115000"/>
              </a:lnSpc>
              <a:spcBef>
                <a:spcPts val="0"/>
              </a:spcBef>
              <a:buFont typeface="+mj-lt"/>
              <a:buAutoNum type="alphaLcParenR"/>
            </a:pPr>
            <a:r>
              <a:rPr lang="en-US" dirty="0">
                <a:highlight>
                  <a:srgbClr val="FFFFFF"/>
                </a:highlight>
                <a:ea typeface="Times New Roman"/>
                <a:cs typeface="Times New Roman"/>
              </a:rPr>
              <a:t>Conflict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project to succeed</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Improved time management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 new statement of work to be written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45420018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3"/>
              <a:tabLst>
                <a:tab pos="1085850" algn="l"/>
              </a:tabLst>
            </a:pPr>
            <a:r>
              <a:rPr lang="en-US" dirty="0">
                <a:ea typeface="Times New Roman"/>
                <a:cs typeface="Times New Roman"/>
              </a:rPr>
              <a:t> Which of these is a main category that expectations fall into?</a:t>
            </a:r>
          </a:p>
          <a:p>
            <a:pPr marL="695325" lvl="0">
              <a:lnSpc>
                <a:spcPct val="115000"/>
              </a:lnSpc>
              <a:spcBef>
                <a:spcPts val="0"/>
              </a:spcBef>
              <a:buFont typeface="+mj-lt"/>
              <a:buAutoNum type="alphaLcParenR"/>
            </a:pPr>
            <a:r>
              <a:rPr lang="en-US" dirty="0">
                <a:highlight>
                  <a:srgbClr val="FFFFFF"/>
                </a:highlight>
                <a:ea typeface="Times New Roman"/>
                <a:cs typeface="Times New Roman"/>
              </a:rPr>
              <a:t>Communication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Product management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Delivery date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Quantity</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4"/>
              <a:tabLst>
                <a:tab pos="1085850" algn="l"/>
              </a:tabLst>
            </a:pPr>
            <a:r>
              <a:rPr lang="en-US" dirty="0">
                <a:ea typeface="Times New Roman"/>
                <a:cs typeface="Times New Roman"/>
              </a:rPr>
              <a:t> Which of these is not a key checkpoint to include when reviewing documents?</a:t>
            </a:r>
          </a:p>
          <a:p>
            <a:pPr marL="695325" lvl="0">
              <a:lnSpc>
                <a:spcPct val="115000"/>
              </a:lnSpc>
              <a:spcBef>
                <a:spcPts val="0"/>
              </a:spcBef>
              <a:buFont typeface="+mj-lt"/>
              <a:buAutoNum type="alphaLcParenR"/>
            </a:pPr>
            <a:r>
              <a:rPr lang="en-US" dirty="0">
                <a:highlight>
                  <a:srgbClr val="FFFFFF"/>
                </a:highlight>
                <a:ea typeface="Times New Roman"/>
                <a:cs typeface="Times New Roman"/>
              </a:rPr>
              <a:t>Clarify the outcomes and time frame.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Clarify the requirements and budgets.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Understand the budget and schedule linkages.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Communicate to everyone no matter what their relevance.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25202228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eriod" startAt="5"/>
              <a:tabLst>
                <a:tab pos="1085850" algn="l"/>
              </a:tabLst>
            </a:pPr>
            <a:r>
              <a:rPr lang="en-US" dirty="0">
                <a:ea typeface="Times New Roman"/>
                <a:cs typeface="Times New Roman"/>
              </a:rPr>
              <a:t> What is a good suggestion for writing the task list?</a:t>
            </a:r>
          </a:p>
          <a:p>
            <a:pPr marL="695325" lvl="0">
              <a:lnSpc>
                <a:spcPct val="115000"/>
              </a:lnSpc>
              <a:spcBef>
                <a:spcPts val="0"/>
              </a:spcBef>
              <a:buFont typeface="+mj-lt"/>
              <a:buAutoNum type="alphaLcParenR"/>
            </a:pPr>
            <a:r>
              <a:rPr lang="en-US" dirty="0">
                <a:highlight>
                  <a:srgbClr val="FFFFFF"/>
                </a:highlight>
                <a:ea typeface="Times New Roman"/>
                <a:cs typeface="Times New Roman"/>
              </a:rPr>
              <a:t>Write the task list before the statement of work is written.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Write the task list in the way that you will accomplish it.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Write the task list as you are completing each task.</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Write the task list in the same manner you would your project charter.</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6"/>
              <a:tabLst>
                <a:tab pos="1085850" algn="l"/>
              </a:tabLst>
            </a:pPr>
            <a:r>
              <a:rPr lang="en-US" dirty="0">
                <a:ea typeface="Times New Roman"/>
                <a:cs typeface="Times New Roman"/>
              </a:rPr>
              <a:t> When building your schedule, what should you never do?</a:t>
            </a:r>
          </a:p>
          <a:p>
            <a:pPr marL="695325" lvl="0">
              <a:lnSpc>
                <a:spcPct val="115000"/>
              </a:lnSpc>
              <a:spcBef>
                <a:spcPts val="0"/>
              </a:spcBef>
              <a:buFont typeface="+mj-lt"/>
              <a:buAutoNum type="alphaLcParenR"/>
            </a:pPr>
            <a:r>
              <a:rPr lang="en-US" dirty="0">
                <a:highlight>
                  <a:srgbClr val="FFFFFF"/>
                </a:highlight>
                <a:ea typeface="Times New Roman"/>
                <a:cs typeface="Times New Roman"/>
              </a:rPr>
              <a:t>Make concrete plans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Use outside help</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Guess times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Estimate deliverables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74276678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7"/>
              <a:tabLst>
                <a:tab pos="1085850" algn="l"/>
              </a:tabLst>
            </a:pPr>
            <a:r>
              <a:rPr lang="en-US" dirty="0">
                <a:ea typeface="Times New Roman"/>
                <a:cs typeface="Times New Roman"/>
              </a:rPr>
              <a:t> What does the Te in the formula used for estimating time represent?</a:t>
            </a:r>
          </a:p>
          <a:p>
            <a:pPr marL="695325" lvl="0">
              <a:lnSpc>
                <a:spcPct val="115000"/>
              </a:lnSpc>
              <a:spcBef>
                <a:spcPts val="0"/>
              </a:spcBef>
              <a:buFont typeface="+mj-lt"/>
              <a:buAutoNum type="alphaLcParenR"/>
            </a:pPr>
            <a:r>
              <a:rPr lang="en-US" dirty="0">
                <a:highlight>
                  <a:srgbClr val="FFFFFF"/>
                </a:highlight>
                <a:ea typeface="Calibri"/>
                <a:cs typeface="Calibri"/>
              </a:rPr>
              <a:t>Calculated Time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Pessimistic Time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Optimistic Time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Probable time</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8"/>
              <a:tabLst>
                <a:tab pos="1085850" algn="l"/>
              </a:tabLst>
            </a:pPr>
            <a:r>
              <a:rPr lang="en-US" dirty="0">
                <a:ea typeface="Times New Roman"/>
                <a:cs typeface="Times New Roman"/>
              </a:rPr>
              <a:t> What is the first thing you should do when properly estimating time?</a:t>
            </a:r>
          </a:p>
          <a:p>
            <a:pPr marL="695325" lvl="0">
              <a:lnSpc>
                <a:spcPct val="115000"/>
              </a:lnSpc>
              <a:spcBef>
                <a:spcPts val="0"/>
              </a:spcBef>
              <a:buFont typeface="+mj-lt"/>
              <a:buAutoNum type="alphaLcParenR"/>
            </a:pPr>
            <a:r>
              <a:rPr lang="en-US" dirty="0">
                <a:highlight>
                  <a:srgbClr val="FFFFFF"/>
                </a:highlight>
                <a:ea typeface="Times New Roman"/>
                <a:cs typeface="Times New Roman"/>
              </a:rPr>
              <a:t>Keep the same time scale for each task.</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a:t>
            </a:r>
            <a:r>
              <a:rPr lang="en-US" dirty="0">
                <a:highlight>
                  <a:srgbClr val="FFFFFF"/>
                </a:highlight>
                <a:ea typeface="Calibri"/>
                <a:cs typeface="Calibri"/>
              </a:rPr>
              <a:t>dentify what the best and worst case estimates would be.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Plug the numbers into the formula for estimating time.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a:t>
            </a:r>
            <a:r>
              <a:rPr lang="en-US" dirty="0">
                <a:highlight>
                  <a:srgbClr val="FFFFFF"/>
                </a:highlight>
                <a:ea typeface="Calibri"/>
                <a:cs typeface="Calibri"/>
              </a:rPr>
              <a:t>ake a table, list your tasks, and fill in the estimated time for each.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06302370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eriod" startAt="9"/>
              <a:tabLst>
                <a:tab pos="1085850" algn="l"/>
              </a:tabLst>
            </a:pPr>
            <a:r>
              <a:rPr lang="en-US" dirty="0">
                <a:ea typeface="Times New Roman"/>
                <a:cs typeface="Times New Roman"/>
              </a:rPr>
              <a:t> In project management, what does “resources” mean?</a:t>
            </a:r>
          </a:p>
          <a:p>
            <a:pPr marL="695325" lvl="0">
              <a:lnSpc>
                <a:spcPct val="115000"/>
              </a:lnSpc>
              <a:spcBef>
                <a:spcPts val="0"/>
              </a:spcBef>
              <a:buFont typeface="+mj-lt"/>
              <a:buAutoNum type="alphaLcParenR"/>
            </a:pPr>
            <a:r>
              <a:rPr lang="en-US" dirty="0">
                <a:highlight>
                  <a:srgbClr val="FFFFFF"/>
                </a:highlight>
                <a:ea typeface="Times New Roman"/>
                <a:cs typeface="Times New Roman"/>
              </a:rPr>
              <a:t>Staff room, meeting, and deliverables.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a:t>
            </a:r>
            <a:r>
              <a:rPr lang="en-US" dirty="0">
                <a:highlight>
                  <a:srgbClr val="FFFFFF"/>
                </a:highlight>
                <a:ea typeface="Calibri"/>
                <a:cs typeface="Calibri"/>
              </a:rPr>
              <a:t>eople, materials, and money.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Materials, execution, and profit.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Stakeholders, statement of work, and end product.</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10"/>
              <a:tabLst>
                <a:tab pos="1085850" algn="l"/>
              </a:tabLst>
            </a:pPr>
            <a:r>
              <a:rPr lang="en-US" dirty="0">
                <a:ea typeface="Times New Roman"/>
                <a:cs typeface="Times New Roman"/>
              </a:rPr>
              <a:t> What is a common method of resource listing?</a:t>
            </a:r>
          </a:p>
          <a:p>
            <a:pPr marL="695325" lvl="0">
              <a:lnSpc>
                <a:spcPct val="115000"/>
              </a:lnSpc>
              <a:spcBef>
                <a:spcPts val="0"/>
              </a:spcBef>
              <a:buFont typeface="+mj-lt"/>
              <a:buAutoNum type="alphaLcParenR"/>
            </a:pPr>
            <a:r>
              <a:rPr lang="en-US" dirty="0">
                <a:highlight>
                  <a:srgbClr val="FFFFFF"/>
                </a:highlight>
                <a:ea typeface="Calibri"/>
                <a:cs typeface="Calibri"/>
              </a:rPr>
              <a:t>List the tasks, estimated time, and resources required.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List the assumptions, agreements, and estimated time required.</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List the resources, materials, and profits required.</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List the tasks, agreements, and materials required.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08444215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1200"/>
              </a:spcBef>
              <a:spcAft>
                <a:spcPts val="1000"/>
              </a:spcAft>
              <a:buFont typeface="+mj-lt"/>
              <a:buAutoNum type="arabicPeriod"/>
              <a:tabLst>
                <a:tab pos="1085850" algn="l"/>
              </a:tabLst>
            </a:pPr>
            <a:r>
              <a:rPr lang="en-US" dirty="0">
                <a:ea typeface="Times New Roman"/>
                <a:cs typeface="Times New Roman"/>
              </a:rPr>
              <a:t> When building a plan, what is important to remember?</a:t>
            </a:r>
          </a:p>
          <a:p>
            <a:pPr marL="695325" lvl="0">
              <a:lnSpc>
                <a:spcPct val="115000"/>
              </a:lnSpc>
              <a:spcBef>
                <a:spcPts val="0"/>
              </a:spcBef>
              <a:buFont typeface="+mj-lt"/>
              <a:buAutoNum type="alphaLcParenR"/>
            </a:pPr>
            <a:r>
              <a:rPr lang="en-US" dirty="0">
                <a:highlight>
                  <a:srgbClr val="FFFFFF"/>
                </a:highlight>
                <a:ea typeface="Times New Roman"/>
                <a:cs typeface="Times New Roman"/>
              </a:rPr>
              <a:t>At least half of the plan is a prediction.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only fact you know for certain is that your plan is 100% right.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There is no room for vagueness as deadlines and outcomes will not change.</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Contingency needs to be built in to cope with the uncertainty. </a:t>
            </a:r>
            <a:endParaRPr lang="en-US" dirty="0">
              <a:ea typeface="Times New Roman"/>
              <a:cs typeface="Times New Roman"/>
            </a:endParaRPr>
          </a:p>
          <a:p>
            <a:pPr marL="514350" lvl="0" indent="-514350">
              <a:lnSpc>
                <a:spcPct val="115000"/>
              </a:lnSpc>
              <a:spcBef>
                <a:spcPts val="1200"/>
              </a:spcBef>
              <a:spcAft>
                <a:spcPts val="1000"/>
              </a:spcAft>
              <a:buFont typeface="+mj-lt"/>
              <a:buAutoNum type="arabicPeriod" startAt="2"/>
              <a:tabLst>
                <a:tab pos="1085850" algn="l"/>
              </a:tabLst>
            </a:pPr>
            <a:r>
              <a:rPr lang="en-US" dirty="0">
                <a:ea typeface="Times New Roman"/>
                <a:cs typeface="Times New Roman"/>
              </a:rPr>
              <a:t> What can unmanaged expectations cause?</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Conflict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project to succeed</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Improved time management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 new statement of work to be written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42246853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3"/>
              <a:tabLst>
                <a:tab pos="1085850" algn="l"/>
              </a:tabLst>
            </a:pPr>
            <a:r>
              <a:rPr lang="en-US" dirty="0">
                <a:ea typeface="Times New Roman"/>
                <a:cs typeface="Times New Roman"/>
              </a:rPr>
              <a:t> Which of these is a main category that expectations fall into?</a:t>
            </a:r>
          </a:p>
          <a:p>
            <a:pPr marL="695325" lvl="0">
              <a:lnSpc>
                <a:spcPct val="115000"/>
              </a:lnSpc>
              <a:spcBef>
                <a:spcPts val="0"/>
              </a:spcBef>
              <a:buFont typeface="+mj-lt"/>
              <a:buAutoNum type="alphaLcParenR"/>
            </a:pPr>
            <a:r>
              <a:rPr lang="en-US" dirty="0">
                <a:highlight>
                  <a:srgbClr val="FFFFFF"/>
                </a:highlight>
                <a:ea typeface="Times New Roman"/>
                <a:cs typeface="Times New Roman"/>
              </a:rPr>
              <a:t>Communication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Product management</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Delivery date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Quantity</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4"/>
              <a:tabLst>
                <a:tab pos="1085850" algn="l"/>
              </a:tabLst>
            </a:pPr>
            <a:r>
              <a:rPr lang="en-US" dirty="0">
                <a:ea typeface="Times New Roman"/>
                <a:cs typeface="Times New Roman"/>
              </a:rPr>
              <a:t> Which of these is not a key checkpoint to include when reviewing documents?</a:t>
            </a:r>
          </a:p>
          <a:p>
            <a:pPr marL="695325" lvl="0">
              <a:lnSpc>
                <a:spcPct val="115000"/>
              </a:lnSpc>
              <a:spcBef>
                <a:spcPts val="0"/>
              </a:spcBef>
              <a:buFont typeface="+mj-lt"/>
              <a:buAutoNum type="alphaLcParenR"/>
            </a:pPr>
            <a:r>
              <a:rPr lang="en-US" dirty="0">
                <a:highlight>
                  <a:srgbClr val="FFFFFF"/>
                </a:highlight>
                <a:ea typeface="Times New Roman"/>
                <a:cs typeface="Times New Roman"/>
              </a:rPr>
              <a:t>Clarify the outcomes and time frame.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Clarify the requirements and budgets.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Understand the budget and schedule linkages.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Communicate to everyone no matter what their relevance.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56482966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eriod" startAt="5"/>
              <a:tabLst>
                <a:tab pos="1085850" algn="l"/>
              </a:tabLst>
            </a:pPr>
            <a:r>
              <a:rPr lang="en-US" dirty="0">
                <a:ea typeface="Times New Roman"/>
                <a:cs typeface="Times New Roman"/>
              </a:rPr>
              <a:t> What is a good suggestion for writing the task list?</a:t>
            </a:r>
          </a:p>
          <a:p>
            <a:pPr marL="695325" lvl="0">
              <a:lnSpc>
                <a:spcPct val="115000"/>
              </a:lnSpc>
              <a:spcBef>
                <a:spcPts val="0"/>
              </a:spcBef>
              <a:buFont typeface="+mj-lt"/>
              <a:buAutoNum type="alphaLcParenR"/>
            </a:pPr>
            <a:r>
              <a:rPr lang="en-US" dirty="0">
                <a:highlight>
                  <a:srgbClr val="FFFFFF"/>
                </a:highlight>
                <a:ea typeface="Times New Roman"/>
                <a:cs typeface="Times New Roman"/>
              </a:rPr>
              <a:t>Write the task list before the statement of work is written.</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Write the task list in the way that you will accomplish it.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Write the task list as you are completing each task.</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Write the task list in the same manner you would your project charter.</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6"/>
              <a:tabLst>
                <a:tab pos="1085850" algn="l"/>
              </a:tabLst>
            </a:pPr>
            <a:r>
              <a:rPr lang="en-US" dirty="0">
                <a:ea typeface="Times New Roman"/>
                <a:cs typeface="Times New Roman"/>
              </a:rPr>
              <a:t> When building your schedule, what should you never do?</a:t>
            </a:r>
          </a:p>
          <a:p>
            <a:pPr marL="695325" lvl="0">
              <a:lnSpc>
                <a:spcPct val="115000"/>
              </a:lnSpc>
              <a:spcBef>
                <a:spcPts val="0"/>
              </a:spcBef>
              <a:buFont typeface="+mj-lt"/>
              <a:buAutoNum type="alphaLcParenR"/>
            </a:pPr>
            <a:r>
              <a:rPr lang="en-US" dirty="0">
                <a:highlight>
                  <a:srgbClr val="FFFFFF"/>
                </a:highlight>
                <a:ea typeface="Times New Roman"/>
                <a:cs typeface="Times New Roman"/>
              </a:rPr>
              <a:t>Make concrete plans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Use outside help</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Guess times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Estimate deliverables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99087164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7"/>
              <a:tabLst>
                <a:tab pos="1085850" algn="l"/>
              </a:tabLst>
            </a:pPr>
            <a:r>
              <a:rPr lang="en-US" dirty="0">
                <a:ea typeface="Times New Roman"/>
                <a:cs typeface="Times New Roman"/>
              </a:rPr>
              <a:t> What does the Te in the formula used for estimating time represent?</a:t>
            </a:r>
          </a:p>
          <a:p>
            <a:pPr marL="695325" lvl="0">
              <a:lnSpc>
                <a:spcPct val="115000"/>
              </a:lnSpc>
              <a:spcBef>
                <a:spcPts val="0"/>
              </a:spcBef>
              <a:buFont typeface="+mj-lt"/>
              <a:buAutoNum type="alphaLcParenR"/>
            </a:pPr>
            <a:r>
              <a:rPr lang="en-US" dirty="0">
                <a:solidFill>
                  <a:srgbClr val="FF0000"/>
                </a:solidFill>
                <a:highlight>
                  <a:srgbClr val="FFFFFF"/>
                </a:highlight>
                <a:ea typeface="Calibri"/>
                <a:cs typeface="Calibri"/>
              </a:rPr>
              <a:t>Calculated Time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Pessimistic Time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Optimistic Time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Probable time</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8"/>
              <a:tabLst>
                <a:tab pos="1085850" algn="l"/>
              </a:tabLst>
            </a:pPr>
            <a:r>
              <a:rPr lang="en-US" dirty="0">
                <a:ea typeface="Times New Roman"/>
                <a:cs typeface="Times New Roman"/>
              </a:rPr>
              <a:t> What is the first thing you should do when properly estimating time?</a:t>
            </a:r>
          </a:p>
          <a:p>
            <a:pPr marL="695325" lvl="0">
              <a:lnSpc>
                <a:spcPct val="115000"/>
              </a:lnSpc>
              <a:spcBef>
                <a:spcPts val="0"/>
              </a:spcBef>
              <a:buFont typeface="+mj-lt"/>
              <a:buAutoNum type="alphaLcParenR"/>
            </a:pPr>
            <a:r>
              <a:rPr lang="en-US" dirty="0">
                <a:highlight>
                  <a:srgbClr val="FFFFFF"/>
                </a:highlight>
                <a:ea typeface="Times New Roman"/>
                <a:cs typeface="Times New Roman"/>
              </a:rPr>
              <a:t>Keep the same time scale for each task.</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a:t>
            </a:r>
            <a:r>
              <a:rPr lang="en-US" dirty="0">
                <a:highlight>
                  <a:srgbClr val="FFFFFF"/>
                </a:highlight>
                <a:ea typeface="Calibri"/>
                <a:cs typeface="Calibri"/>
              </a:rPr>
              <a:t>dentify what the best and worst case estimates would be.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Plug the numbers into the formula for estimating time.</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M</a:t>
            </a:r>
            <a:r>
              <a:rPr lang="en-US" dirty="0">
                <a:solidFill>
                  <a:srgbClr val="FF0000"/>
                </a:solidFill>
                <a:highlight>
                  <a:srgbClr val="FFFFFF"/>
                </a:highlight>
                <a:ea typeface="Calibri"/>
                <a:cs typeface="Calibri"/>
              </a:rPr>
              <a:t>ake a table, list your tasks, and fill in the estimated time for each.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55158052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eriod" startAt="9"/>
              <a:tabLst>
                <a:tab pos="1085850" algn="l"/>
              </a:tabLst>
            </a:pPr>
            <a:r>
              <a:rPr lang="en-US" dirty="0">
                <a:ea typeface="Times New Roman"/>
                <a:cs typeface="Times New Roman"/>
              </a:rPr>
              <a:t> In project management, what does “resources” mean?</a:t>
            </a:r>
          </a:p>
          <a:p>
            <a:pPr marL="695325" lvl="0">
              <a:lnSpc>
                <a:spcPct val="115000"/>
              </a:lnSpc>
              <a:spcBef>
                <a:spcPts val="0"/>
              </a:spcBef>
              <a:buFont typeface="+mj-lt"/>
              <a:buAutoNum type="alphaLcParenR"/>
            </a:pPr>
            <a:r>
              <a:rPr lang="en-US" dirty="0">
                <a:highlight>
                  <a:srgbClr val="FFFFFF"/>
                </a:highlight>
                <a:ea typeface="Times New Roman"/>
                <a:cs typeface="Times New Roman"/>
              </a:rPr>
              <a:t>Staff room, meeting, and deliverables.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P</a:t>
            </a:r>
            <a:r>
              <a:rPr lang="en-US" dirty="0">
                <a:solidFill>
                  <a:srgbClr val="FF0000"/>
                </a:solidFill>
                <a:highlight>
                  <a:srgbClr val="FFFFFF"/>
                </a:highlight>
                <a:ea typeface="Calibri"/>
                <a:cs typeface="Calibri"/>
              </a:rPr>
              <a:t>eople, materials, and money.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Materials, execution, and profit.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Stakeholders, statement of work, and end product.</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10"/>
              <a:tabLst>
                <a:tab pos="1085850" algn="l"/>
              </a:tabLst>
            </a:pPr>
            <a:r>
              <a:rPr lang="en-US" dirty="0">
                <a:ea typeface="Times New Roman"/>
                <a:cs typeface="Times New Roman"/>
              </a:rPr>
              <a:t> What is a common method of resource listing?</a:t>
            </a:r>
          </a:p>
          <a:p>
            <a:pPr marL="695325" lvl="0">
              <a:lnSpc>
                <a:spcPct val="115000"/>
              </a:lnSpc>
              <a:spcBef>
                <a:spcPts val="0"/>
              </a:spcBef>
              <a:buFont typeface="+mj-lt"/>
              <a:buAutoNum type="alphaLcParenR"/>
            </a:pPr>
            <a:r>
              <a:rPr lang="en-US" dirty="0">
                <a:solidFill>
                  <a:srgbClr val="FF0000"/>
                </a:solidFill>
                <a:highlight>
                  <a:srgbClr val="FFFFFF"/>
                </a:highlight>
                <a:ea typeface="Calibri"/>
                <a:cs typeface="Calibri"/>
              </a:rPr>
              <a:t>List the tasks, estimated time, and resources required.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List the assumptions, agreements, and estimated time required.</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List the resources, materials, and profits required.</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List the tasks, agreements, and materials required.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5980927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normAutofit fontScale="90000"/>
          </a:bodyPr>
          <a:lstStyle/>
          <a:p>
            <a:pPr eaLnBrk="1" hangingPunct="1"/>
            <a:r>
              <a:rPr lang="en-US" dirty="0"/>
              <a:t>Session Objectives</a:t>
            </a:r>
          </a:p>
        </p:txBody>
      </p:sp>
      <p:sp>
        <p:nvSpPr>
          <p:cNvPr id="3" name="Content Placeholder 2">
            <a:extLst>
              <a:ext uri="{FF2B5EF4-FFF2-40B4-BE49-F238E27FC236}">
                <a16:creationId xmlns:a16="http://schemas.microsoft.com/office/drawing/2014/main" id="{E0547419-52B4-4E73-A5F0-90B5E864A53C}"/>
              </a:ext>
            </a:extLst>
          </p:cNvPr>
          <p:cNvSpPr>
            <a:spLocks noGrp="1"/>
          </p:cNvSpPr>
          <p:nvPr>
            <p:ph sz="quarter" idx="10"/>
          </p:nvPr>
        </p:nvSpPr>
        <p:spPr/>
        <p:txBody>
          <a:bodyPr/>
          <a:lstStyle/>
          <a:p>
            <a:r>
              <a:rPr lang="en-US" dirty="0"/>
              <a:t>Today’s Path</a:t>
            </a:r>
          </a:p>
        </p:txBody>
      </p:sp>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6" name="Content Placeholder 2">
            <a:extLst>
              <a:ext uri="{FF2B5EF4-FFF2-40B4-BE49-F238E27FC236}">
                <a16:creationId xmlns:a16="http://schemas.microsoft.com/office/drawing/2014/main" id="{32FF7107-FE0B-4AE7-A26C-F5204A581039}"/>
              </a:ext>
            </a:extLst>
          </p:cNvPr>
          <p:cNvSpPr txBox="1">
            <a:spLocks/>
          </p:cNvSpPr>
          <p:nvPr/>
        </p:nvSpPr>
        <p:spPr>
          <a:xfrm>
            <a:off x="467544" y="2006640"/>
            <a:ext cx="8447981" cy="2659360"/>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spcAft>
                <a:spcPts val="600"/>
              </a:spcAft>
              <a:buFont typeface="Arial" panose="020B0604020202020204" pitchFamily="34" charset="0"/>
              <a:buNone/>
              <a:defRPr sz="3000" kern="1200">
                <a:solidFill>
                  <a:schemeClr val="tx1"/>
                </a:solidFill>
                <a:latin typeface="+mn-lt"/>
                <a:ea typeface="+mn-ea"/>
                <a:cs typeface="+mn-cs"/>
              </a:defRPr>
            </a:lvl1pPr>
            <a:lvl2pPr marL="517525" indent="-230188" algn="l" defTabSz="914400" rtl="0" eaLnBrk="1" latinLnBrk="0" hangingPunct="1">
              <a:lnSpc>
                <a:spcPct val="110000"/>
              </a:lnSpc>
              <a:spcBef>
                <a:spcPts val="0"/>
              </a:spcBef>
              <a:spcAft>
                <a:spcPts val="600"/>
              </a:spcAft>
              <a:buFont typeface="Arial"/>
              <a:buChar char="•"/>
              <a:defRPr sz="2800" kern="1200">
                <a:solidFill>
                  <a:schemeClr val="tx1"/>
                </a:solidFill>
                <a:latin typeface="+mn-lt"/>
                <a:ea typeface="+mn-ea"/>
                <a:cs typeface="+mn-cs"/>
              </a:defRPr>
            </a:lvl2pPr>
            <a:lvl3pPr marL="969963" indent="-225425" algn="l" defTabSz="914400" rtl="0" eaLnBrk="1" latinLnBrk="0" hangingPunct="1">
              <a:lnSpc>
                <a:spcPct val="110000"/>
              </a:lnSpc>
              <a:spcBef>
                <a:spcPts val="0"/>
              </a:spcBef>
              <a:spcAft>
                <a:spcPts val="600"/>
              </a:spcAft>
              <a:buFont typeface="Lucida Grande"/>
              <a:buChar char="-"/>
              <a:defRPr sz="2400" kern="1200">
                <a:solidFill>
                  <a:schemeClr val="tx1"/>
                </a:solidFill>
                <a:latin typeface="+mn-lt"/>
                <a:ea typeface="+mn-ea"/>
                <a:cs typeface="+mn-cs"/>
              </a:defRPr>
            </a:lvl3pPr>
            <a:lvl4pPr marL="1317625" indent="-171450" algn="l" defTabSz="914400" rtl="0" eaLnBrk="1" latinLnBrk="0" hangingPunct="1">
              <a:lnSpc>
                <a:spcPct val="110000"/>
              </a:lnSpc>
              <a:spcBef>
                <a:spcPts val="0"/>
              </a:spcBef>
              <a:spcAft>
                <a:spcPts val="600"/>
              </a:spcAft>
              <a:buFont typeface="Lucida Grande"/>
              <a:buChar char="»"/>
              <a:defRPr sz="1800" kern="1200">
                <a:solidFill>
                  <a:schemeClr val="tx1"/>
                </a:solidFill>
                <a:latin typeface="+mn-lt"/>
                <a:ea typeface="+mn-ea"/>
                <a:cs typeface="+mn-cs"/>
              </a:defRPr>
            </a:lvl4pPr>
            <a:lvl5pPr marL="1712913" indent="-176213" algn="l" defTabSz="914400" rtl="0" eaLnBrk="1" latinLnBrk="0" hangingPunct="1">
              <a:lnSpc>
                <a:spcPct val="110000"/>
              </a:lnSpc>
              <a:spcBef>
                <a:spcPts val="0"/>
              </a:spcBef>
              <a:spcAft>
                <a:spcPts val="600"/>
              </a:spcAft>
              <a:buFont typeface="Lucida Grande"/>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Discuss the Benefits and Challenges of Working Remotely</a:t>
            </a:r>
          </a:p>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Understand the elements of successful team dynamics</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Describe characteristics that drive high performance in a Remote Environment</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Recognize how and when to transform challenges into success factors</a:t>
            </a:r>
            <a:endParaRPr lang="en-US" sz="1800" strike="sngStrike"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13565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dirty="0"/>
              <a:t>Module </a:t>
            </a:r>
            <a:r>
              <a:rPr lang="en-US" dirty="0"/>
              <a:t>Seven: Planning (II)</a:t>
            </a:r>
            <a:endParaRPr lang="en-CA" dirty="0"/>
          </a:p>
        </p:txBody>
      </p:sp>
      <p:sp>
        <p:nvSpPr>
          <p:cNvPr id="4" name="Text Placeholder 3"/>
          <p:cNvSpPr>
            <a:spLocks noGrp="1"/>
          </p:cNvSpPr>
          <p:nvPr>
            <p:ph type="body" sz="quarter" idx="10"/>
          </p:nvPr>
        </p:nvSpPr>
        <p:spPr/>
        <p:txBody>
          <a:bodyPr>
            <a:noAutofit/>
          </a:bodyPr>
          <a:lstStyle/>
          <a:p>
            <a:pPr>
              <a:lnSpc>
                <a:spcPct val="115000"/>
              </a:lnSpc>
              <a:spcBef>
                <a:spcPts val="0"/>
              </a:spcBef>
              <a:spcAft>
                <a:spcPts val="1000"/>
              </a:spcAft>
            </a:pPr>
            <a:r>
              <a:rPr lang="en-US" i="1" dirty="0">
                <a:latin typeface="Cambria"/>
                <a:ea typeface="Times New Roman"/>
                <a:cs typeface="Times New Roman"/>
              </a:rPr>
              <a:t>A work well begun is half ended.</a:t>
            </a:r>
            <a:endParaRPr lang="en-US" i="1" dirty="0">
              <a:ea typeface="Times New Roman"/>
              <a:cs typeface="Times New Roman"/>
            </a:endParaRPr>
          </a:p>
          <a:p>
            <a:pPr algn="ctr">
              <a:lnSpc>
                <a:spcPct val="115000"/>
              </a:lnSpc>
              <a:spcBef>
                <a:spcPts val="0"/>
              </a:spcBef>
              <a:spcAft>
                <a:spcPts val="1000"/>
              </a:spcAft>
            </a:pPr>
            <a:r>
              <a:rPr lang="en-US" b="1" i="1" dirty="0">
                <a:latin typeface="Cambria"/>
                <a:ea typeface="Times New Roman"/>
                <a:cs typeface="Times New Roman"/>
              </a:rPr>
              <a:t>Plato</a:t>
            </a:r>
            <a:endParaRPr lang="en-US" b="1" i="1" dirty="0">
              <a:ea typeface="Times New Roman"/>
              <a:cs typeface="Times New Roman"/>
            </a:endParaRPr>
          </a:p>
          <a:p>
            <a:endParaRPr lang="en-CA" i="1" dirty="0"/>
          </a:p>
        </p:txBody>
      </p:sp>
      <p:sp>
        <p:nvSpPr>
          <p:cNvPr id="3" name="Content Placeholder 2"/>
          <p:cNvSpPr>
            <a:spLocks noGrp="1"/>
          </p:cNvSpPr>
          <p:nvPr>
            <p:ph type="body" sz="quarter" idx="11"/>
          </p:nvPr>
        </p:nvSpPr>
        <p:spPr/>
        <p:txBody>
          <a:bodyPr>
            <a:normAutofit fontScale="85000" lnSpcReduction="10000"/>
          </a:bodyPr>
          <a:lstStyle/>
          <a:p>
            <a:pPr>
              <a:buNone/>
            </a:pPr>
            <a:r>
              <a:rPr lang="en-US" dirty="0"/>
              <a:t>The next part of the planning phase is </a:t>
            </a:r>
          </a:p>
          <a:p>
            <a:pPr>
              <a:buNone/>
            </a:pPr>
            <a:r>
              <a:rPr lang="en-US" dirty="0"/>
              <a:t>to bring together the nuts and bolts </a:t>
            </a:r>
          </a:p>
          <a:p>
            <a:pPr>
              <a:buNone/>
            </a:pPr>
            <a:r>
              <a:rPr lang="en-US" dirty="0"/>
              <a:t>information that we have gathered (the </a:t>
            </a:r>
          </a:p>
          <a:p>
            <a:pPr>
              <a:buNone/>
            </a:pPr>
            <a:r>
              <a:rPr lang="en-US" dirty="0"/>
              <a:t>tasks to be performed, plus the time, </a:t>
            </a:r>
          </a:p>
          <a:p>
            <a:pPr>
              <a:buNone/>
            </a:pPr>
            <a:r>
              <a:rPr lang="en-US" dirty="0"/>
              <a:t>resources, and costs required for each) </a:t>
            </a:r>
          </a:p>
          <a:p>
            <a:pPr>
              <a:buNone/>
            </a:pPr>
            <a:r>
              <a:rPr lang="en-US" dirty="0"/>
              <a:t>and to create an actual plan for </a:t>
            </a:r>
          </a:p>
          <a:p>
            <a:pPr>
              <a:buNone/>
            </a:pPr>
            <a:r>
              <a:rPr lang="en-US" dirty="0"/>
              <a:t>executing the project.</a:t>
            </a:r>
            <a:endParaRPr lang="en-CA" dirty="0"/>
          </a:p>
          <a:p>
            <a:pPr>
              <a:buNone/>
            </a:pPr>
            <a:endParaRPr lang="en-US" dirty="0"/>
          </a:p>
        </p:txBody>
      </p:sp>
    </p:spTree>
    <p:extLst>
      <p:ext uri="{BB962C8B-B14F-4D97-AF65-F5344CB8AC3E}">
        <p14:creationId xmlns:p14="http://schemas.microsoft.com/office/powerpoint/2010/main" val="49712436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Content Placeholder 24">
            <a:extLst>
              <a:ext uri="{FF2B5EF4-FFF2-40B4-BE49-F238E27FC236}">
                <a16:creationId xmlns:a16="http://schemas.microsoft.com/office/drawing/2014/main" id="{1E4CE270-2B0B-49B2-879E-BC8E47CA62C1}"/>
              </a:ext>
            </a:extLst>
          </p:cNvPr>
          <p:cNvSpPr>
            <a:spLocks noGrp="1"/>
          </p:cNvSpPr>
          <p:nvPr>
            <p:ph sz="quarter" idx="11"/>
          </p:nvPr>
        </p:nvSpPr>
        <p:spPr/>
        <p:txBody>
          <a:bodyPr>
            <a:normAutofit lnSpcReduction="10000"/>
          </a:bodyPr>
          <a:lstStyle/>
          <a:p>
            <a:endParaRPr lang="en-US"/>
          </a:p>
        </p:txBody>
      </p:sp>
      <p:sp>
        <p:nvSpPr>
          <p:cNvPr id="2" name="Title 1"/>
          <p:cNvSpPr>
            <a:spLocks noGrp="1"/>
          </p:cNvSpPr>
          <p:nvPr>
            <p:ph type="title"/>
          </p:nvPr>
        </p:nvSpPr>
        <p:spPr/>
        <p:txBody>
          <a:bodyPr>
            <a:noAutofit/>
          </a:bodyPr>
          <a:lstStyle/>
          <a:p>
            <a:r>
              <a:rPr lang="en-US" dirty="0"/>
              <a:t>Building the Work Breakdown Structure </a:t>
            </a:r>
            <a:endParaRPr lang="en-CA" dirty="0"/>
          </a:p>
        </p:txBody>
      </p:sp>
      <p:grpSp>
        <p:nvGrpSpPr>
          <p:cNvPr id="3" name="Group 2">
            <a:extLst>
              <a:ext uri="{FF2B5EF4-FFF2-40B4-BE49-F238E27FC236}">
                <a16:creationId xmlns:a16="http://schemas.microsoft.com/office/drawing/2014/main" id="{C65D668D-E7A1-4FD8-98C2-CBAAB80ACD03}"/>
              </a:ext>
            </a:extLst>
          </p:cNvPr>
          <p:cNvGrpSpPr/>
          <p:nvPr/>
        </p:nvGrpSpPr>
        <p:grpSpPr>
          <a:xfrm>
            <a:off x="2286357" y="1601645"/>
            <a:ext cx="4571285" cy="4523072"/>
            <a:chOff x="2286357" y="1601645"/>
            <a:chExt cx="4571285" cy="4523072"/>
          </a:xfrm>
        </p:grpSpPr>
        <p:sp>
          <p:nvSpPr>
            <p:cNvPr id="4" name="Freeform: Shape 3">
              <a:extLst>
                <a:ext uri="{FF2B5EF4-FFF2-40B4-BE49-F238E27FC236}">
                  <a16:creationId xmlns:a16="http://schemas.microsoft.com/office/drawing/2014/main" id="{37888C0D-E781-4B5B-9D69-F34F902A8A17}"/>
                </a:ext>
              </a:extLst>
            </p:cNvPr>
            <p:cNvSpPr/>
            <p:nvPr/>
          </p:nvSpPr>
          <p:spPr>
            <a:xfrm>
              <a:off x="6026233" y="3608368"/>
              <a:ext cx="91440" cy="373916"/>
            </a:xfrm>
            <a:custGeom>
              <a:avLst/>
              <a:gdLst/>
              <a:ahLst/>
              <a:cxnLst/>
              <a:rect l="0" t="0" r="0" b="0"/>
              <a:pathLst>
                <a:path>
                  <a:moveTo>
                    <a:pt x="45720" y="0"/>
                  </a:moveTo>
                  <a:lnTo>
                    <a:pt x="45720" y="373916"/>
                  </a:lnTo>
                </a:path>
              </a:pathLst>
            </a:custGeom>
            <a:noFill/>
          </p:spPr>
          <p:style>
            <a:lnRef idx="2">
              <a:schemeClr val="accent4">
                <a:hueOff val="0"/>
                <a:satOff val="0"/>
                <a:lumOff val="0"/>
                <a:alphaOff val="0"/>
              </a:schemeClr>
            </a:lnRef>
            <a:fillRef idx="0">
              <a:scrgbClr r="0" g="0" b="0"/>
            </a:fillRef>
            <a:effectRef idx="0">
              <a:schemeClr val="accent2">
                <a:tint val="7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89000007-B209-4FD8-914A-83D4ADF05DF2}"/>
                </a:ext>
              </a:extLst>
            </p:cNvPr>
            <p:cNvSpPr/>
            <p:nvPr/>
          </p:nvSpPr>
          <p:spPr>
            <a:xfrm>
              <a:off x="4893418" y="2418048"/>
              <a:ext cx="1178534" cy="373916"/>
            </a:xfrm>
            <a:custGeom>
              <a:avLst/>
              <a:gdLst/>
              <a:ahLst/>
              <a:cxnLst/>
              <a:rect l="0" t="0" r="0" b="0"/>
              <a:pathLst>
                <a:path>
                  <a:moveTo>
                    <a:pt x="0" y="0"/>
                  </a:moveTo>
                  <a:lnTo>
                    <a:pt x="0" y="254813"/>
                  </a:lnTo>
                  <a:lnTo>
                    <a:pt x="1178534" y="254813"/>
                  </a:lnTo>
                  <a:lnTo>
                    <a:pt x="1178534" y="373916"/>
                  </a:lnTo>
                </a:path>
              </a:pathLst>
            </a:custGeom>
            <a:noFill/>
          </p:spPr>
          <p:style>
            <a:lnRef idx="2">
              <a:schemeClr val="accent3">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7" name="Freeform: Shape 6">
              <a:extLst>
                <a:ext uri="{FF2B5EF4-FFF2-40B4-BE49-F238E27FC236}">
                  <a16:creationId xmlns:a16="http://schemas.microsoft.com/office/drawing/2014/main" id="{92BD038D-A432-4B65-A8F1-D031581BBE24}"/>
                </a:ext>
              </a:extLst>
            </p:cNvPr>
            <p:cNvSpPr/>
            <p:nvPr/>
          </p:nvSpPr>
          <p:spPr>
            <a:xfrm>
              <a:off x="3714883" y="3608368"/>
              <a:ext cx="785689" cy="373916"/>
            </a:xfrm>
            <a:custGeom>
              <a:avLst/>
              <a:gdLst/>
              <a:ahLst/>
              <a:cxnLst/>
              <a:rect l="0" t="0" r="0" b="0"/>
              <a:pathLst>
                <a:path>
                  <a:moveTo>
                    <a:pt x="0" y="0"/>
                  </a:moveTo>
                  <a:lnTo>
                    <a:pt x="0" y="254813"/>
                  </a:lnTo>
                  <a:lnTo>
                    <a:pt x="785689" y="254813"/>
                  </a:lnTo>
                  <a:lnTo>
                    <a:pt x="785689" y="373916"/>
                  </a:lnTo>
                </a:path>
              </a:pathLst>
            </a:custGeom>
            <a:noFill/>
          </p:spPr>
          <p:style>
            <a:lnRef idx="2">
              <a:schemeClr val="accent4">
                <a:hueOff val="0"/>
                <a:satOff val="0"/>
                <a:lumOff val="0"/>
                <a:alphaOff val="0"/>
              </a:schemeClr>
            </a:lnRef>
            <a:fillRef idx="0">
              <a:scrgbClr r="0" g="0" b="0"/>
            </a:fillRef>
            <a:effectRef idx="0">
              <a:schemeClr val="accent2">
                <a:tint val="70000"/>
                <a:hueOff val="0"/>
                <a:satOff val="0"/>
                <a:lumOff val="0"/>
                <a:alphaOff val="0"/>
              </a:schemeClr>
            </a:effectRef>
            <a:fontRef idx="minor">
              <a:schemeClr val="tx1">
                <a:hueOff val="0"/>
                <a:satOff val="0"/>
                <a:lumOff val="0"/>
                <a:alphaOff val="0"/>
              </a:schemeClr>
            </a:fontRef>
          </p:style>
        </p:sp>
        <p:sp>
          <p:nvSpPr>
            <p:cNvPr id="8" name="Freeform: Shape 7">
              <a:extLst>
                <a:ext uri="{FF2B5EF4-FFF2-40B4-BE49-F238E27FC236}">
                  <a16:creationId xmlns:a16="http://schemas.microsoft.com/office/drawing/2014/main" id="{6E804C1A-BD12-4F6A-A885-359F5464563E}"/>
                </a:ext>
              </a:extLst>
            </p:cNvPr>
            <p:cNvSpPr/>
            <p:nvPr/>
          </p:nvSpPr>
          <p:spPr>
            <a:xfrm>
              <a:off x="2883474" y="4798687"/>
              <a:ext cx="91440" cy="373916"/>
            </a:xfrm>
            <a:custGeom>
              <a:avLst/>
              <a:gdLst/>
              <a:ahLst/>
              <a:cxnLst/>
              <a:rect l="0" t="0" r="0" b="0"/>
              <a:pathLst>
                <a:path>
                  <a:moveTo>
                    <a:pt x="45720" y="0"/>
                  </a:moveTo>
                  <a:lnTo>
                    <a:pt x="45720" y="373916"/>
                  </a:lnTo>
                </a:path>
              </a:pathLst>
            </a:custGeom>
            <a:noFill/>
          </p:spPr>
          <p:style>
            <a:lnRef idx="2">
              <a:schemeClr val="accent5">
                <a:hueOff val="0"/>
                <a:satOff val="0"/>
                <a:lumOff val="0"/>
                <a:alphaOff val="0"/>
              </a:schemeClr>
            </a:lnRef>
            <a:fillRef idx="0">
              <a:scrgbClr r="0" g="0" b="0"/>
            </a:fillRef>
            <a:effectRef idx="0">
              <a:schemeClr val="accent2">
                <a:tint val="50000"/>
                <a:hueOff val="0"/>
                <a:satOff val="0"/>
                <a:lumOff val="0"/>
                <a:alphaOff val="0"/>
              </a:schemeClr>
            </a:effectRef>
            <a:fontRef idx="minor">
              <a:schemeClr val="tx1">
                <a:hueOff val="0"/>
                <a:satOff val="0"/>
                <a:lumOff val="0"/>
                <a:alphaOff val="0"/>
              </a:schemeClr>
            </a:fontRef>
          </p:style>
        </p:sp>
        <p:sp>
          <p:nvSpPr>
            <p:cNvPr id="9" name="Freeform: Shape 8">
              <a:extLst>
                <a:ext uri="{FF2B5EF4-FFF2-40B4-BE49-F238E27FC236}">
                  <a16:creationId xmlns:a16="http://schemas.microsoft.com/office/drawing/2014/main" id="{1D4F12AA-F027-462B-88E1-56F6F2EF117D}"/>
                </a:ext>
              </a:extLst>
            </p:cNvPr>
            <p:cNvSpPr/>
            <p:nvPr/>
          </p:nvSpPr>
          <p:spPr>
            <a:xfrm>
              <a:off x="2929194" y="3608368"/>
              <a:ext cx="785689" cy="373916"/>
            </a:xfrm>
            <a:custGeom>
              <a:avLst/>
              <a:gdLst/>
              <a:ahLst/>
              <a:cxnLst/>
              <a:rect l="0" t="0" r="0" b="0"/>
              <a:pathLst>
                <a:path>
                  <a:moveTo>
                    <a:pt x="785689" y="0"/>
                  </a:moveTo>
                  <a:lnTo>
                    <a:pt x="785689" y="254813"/>
                  </a:lnTo>
                  <a:lnTo>
                    <a:pt x="0" y="254813"/>
                  </a:lnTo>
                  <a:lnTo>
                    <a:pt x="0" y="373916"/>
                  </a:lnTo>
                </a:path>
              </a:pathLst>
            </a:custGeom>
            <a:noFill/>
          </p:spPr>
          <p:style>
            <a:lnRef idx="2">
              <a:schemeClr val="accent4">
                <a:hueOff val="0"/>
                <a:satOff val="0"/>
                <a:lumOff val="0"/>
                <a:alphaOff val="0"/>
              </a:schemeClr>
            </a:lnRef>
            <a:fillRef idx="0">
              <a:scrgbClr r="0" g="0" b="0"/>
            </a:fillRef>
            <a:effectRef idx="0">
              <a:schemeClr val="accent2">
                <a:tint val="70000"/>
                <a:hueOff val="0"/>
                <a:satOff val="0"/>
                <a:lumOff val="0"/>
                <a:alphaOff val="0"/>
              </a:schemeClr>
            </a:effectRef>
            <a:fontRef idx="minor">
              <a:schemeClr val="tx1">
                <a:hueOff val="0"/>
                <a:satOff val="0"/>
                <a:lumOff val="0"/>
                <a:alphaOff val="0"/>
              </a:schemeClr>
            </a:fontRef>
          </p:style>
        </p:sp>
        <p:sp>
          <p:nvSpPr>
            <p:cNvPr id="10" name="Freeform: Shape 9">
              <a:extLst>
                <a:ext uri="{FF2B5EF4-FFF2-40B4-BE49-F238E27FC236}">
                  <a16:creationId xmlns:a16="http://schemas.microsoft.com/office/drawing/2014/main" id="{2EE30104-9DB2-45F5-B054-391B57599AD1}"/>
                </a:ext>
              </a:extLst>
            </p:cNvPr>
            <p:cNvSpPr/>
            <p:nvPr/>
          </p:nvSpPr>
          <p:spPr>
            <a:xfrm>
              <a:off x="3714883" y="2418048"/>
              <a:ext cx="1178534" cy="373916"/>
            </a:xfrm>
            <a:custGeom>
              <a:avLst/>
              <a:gdLst/>
              <a:ahLst/>
              <a:cxnLst/>
              <a:rect l="0" t="0" r="0" b="0"/>
              <a:pathLst>
                <a:path>
                  <a:moveTo>
                    <a:pt x="1178534" y="0"/>
                  </a:moveTo>
                  <a:lnTo>
                    <a:pt x="1178534" y="254813"/>
                  </a:lnTo>
                  <a:lnTo>
                    <a:pt x="0" y="254813"/>
                  </a:lnTo>
                  <a:lnTo>
                    <a:pt x="0" y="373916"/>
                  </a:lnTo>
                </a:path>
              </a:pathLst>
            </a:custGeom>
            <a:noFill/>
          </p:spPr>
          <p:style>
            <a:lnRef idx="2">
              <a:schemeClr val="accent3">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11" name="Rectangle: Rounded Corners 10">
              <a:extLst>
                <a:ext uri="{FF2B5EF4-FFF2-40B4-BE49-F238E27FC236}">
                  <a16:creationId xmlns:a16="http://schemas.microsoft.com/office/drawing/2014/main" id="{90925C89-D8A9-470B-BB5D-F6EF12FD92E0}"/>
                </a:ext>
              </a:extLst>
            </p:cNvPr>
            <p:cNvSpPr/>
            <p:nvPr/>
          </p:nvSpPr>
          <p:spPr>
            <a:xfrm>
              <a:off x="4250581" y="1601645"/>
              <a:ext cx="1285674" cy="816403"/>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Freeform: Shape 11">
              <a:extLst>
                <a:ext uri="{FF2B5EF4-FFF2-40B4-BE49-F238E27FC236}">
                  <a16:creationId xmlns:a16="http://schemas.microsoft.com/office/drawing/2014/main" id="{E2104882-37B7-4531-AB99-20B9107AAB5E}"/>
                </a:ext>
              </a:extLst>
            </p:cNvPr>
            <p:cNvSpPr/>
            <p:nvPr/>
          </p:nvSpPr>
          <p:spPr>
            <a:xfrm>
              <a:off x="4393434" y="1737355"/>
              <a:ext cx="1285674" cy="816403"/>
            </a:xfrm>
            <a:custGeom>
              <a:avLst/>
              <a:gdLst>
                <a:gd name="connsiteX0" fmla="*/ 0 w 1285674"/>
                <a:gd name="connsiteY0" fmla="*/ 81640 h 816403"/>
                <a:gd name="connsiteX1" fmla="*/ 81640 w 1285674"/>
                <a:gd name="connsiteY1" fmla="*/ 0 h 816403"/>
                <a:gd name="connsiteX2" fmla="*/ 1204034 w 1285674"/>
                <a:gd name="connsiteY2" fmla="*/ 0 h 816403"/>
                <a:gd name="connsiteX3" fmla="*/ 1285674 w 1285674"/>
                <a:gd name="connsiteY3" fmla="*/ 81640 h 816403"/>
                <a:gd name="connsiteX4" fmla="*/ 1285674 w 1285674"/>
                <a:gd name="connsiteY4" fmla="*/ 734763 h 816403"/>
                <a:gd name="connsiteX5" fmla="*/ 1204034 w 1285674"/>
                <a:gd name="connsiteY5" fmla="*/ 816403 h 816403"/>
                <a:gd name="connsiteX6" fmla="*/ 81640 w 1285674"/>
                <a:gd name="connsiteY6" fmla="*/ 816403 h 816403"/>
                <a:gd name="connsiteX7" fmla="*/ 0 w 1285674"/>
                <a:gd name="connsiteY7" fmla="*/ 734763 h 816403"/>
                <a:gd name="connsiteX8" fmla="*/ 0 w 1285674"/>
                <a:gd name="connsiteY8" fmla="*/ 81640 h 816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5674" h="816403">
                  <a:moveTo>
                    <a:pt x="0" y="81640"/>
                  </a:moveTo>
                  <a:cubicBezTo>
                    <a:pt x="0" y="36551"/>
                    <a:pt x="36551" y="0"/>
                    <a:pt x="81640" y="0"/>
                  </a:cubicBezTo>
                  <a:lnTo>
                    <a:pt x="1204034" y="0"/>
                  </a:lnTo>
                  <a:cubicBezTo>
                    <a:pt x="1249123" y="0"/>
                    <a:pt x="1285674" y="36551"/>
                    <a:pt x="1285674" y="81640"/>
                  </a:cubicBezTo>
                  <a:lnTo>
                    <a:pt x="1285674" y="734763"/>
                  </a:lnTo>
                  <a:cubicBezTo>
                    <a:pt x="1285674" y="779852"/>
                    <a:pt x="1249123" y="816403"/>
                    <a:pt x="1204034" y="816403"/>
                  </a:cubicBezTo>
                  <a:lnTo>
                    <a:pt x="81640" y="816403"/>
                  </a:lnTo>
                  <a:cubicBezTo>
                    <a:pt x="36551" y="816403"/>
                    <a:pt x="0" y="779852"/>
                    <a:pt x="0" y="734763"/>
                  </a:cubicBezTo>
                  <a:lnTo>
                    <a:pt x="0" y="8164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30592" tIns="130592" rIns="130592" bIns="130592" numCol="1" spcCol="1270" anchor="ctr" anchorCtr="0">
              <a:noAutofit/>
            </a:bodyPr>
            <a:lstStyle/>
            <a:p>
              <a:pPr marL="0" lvl="0" indent="0" algn="ctr" defTabSz="1244600">
                <a:lnSpc>
                  <a:spcPct val="90000"/>
                </a:lnSpc>
                <a:spcBef>
                  <a:spcPct val="0"/>
                </a:spcBef>
                <a:spcAft>
                  <a:spcPct val="35000"/>
                </a:spcAft>
                <a:buNone/>
              </a:pPr>
              <a:r>
                <a:rPr lang="en-US" sz="2800" kern="1200" dirty="0"/>
                <a:t>Project Title</a:t>
              </a:r>
            </a:p>
          </p:txBody>
        </p:sp>
        <p:sp>
          <p:nvSpPr>
            <p:cNvPr id="13" name="Rectangle: Rounded Corners 12">
              <a:extLst>
                <a:ext uri="{FF2B5EF4-FFF2-40B4-BE49-F238E27FC236}">
                  <a16:creationId xmlns:a16="http://schemas.microsoft.com/office/drawing/2014/main" id="{7B438852-EDDD-470C-8F67-E6F142E39E8E}"/>
                </a:ext>
              </a:extLst>
            </p:cNvPr>
            <p:cNvSpPr/>
            <p:nvPr/>
          </p:nvSpPr>
          <p:spPr>
            <a:xfrm>
              <a:off x="3072046" y="2791964"/>
              <a:ext cx="1285674" cy="816403"/>
            </a:xfrm>
            <a:prstGeom prst="roundRect">
              <a:avLst>
                <a:gd name="adj" fmla="val 1000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4" name="Freeform: Shape 13">
              <a:extLst>
                <a:ext uri="{FF2B5EF4-FFF2-40B4-BE49-F238E27FC236}">
                  <a16:creationId xmlns:a16="http://schemas.microsoft.com/office/drawing/2014/main" id="{D03D6C96-113E-4CE5-BA27-E570C864D418}"/>
                </a:ext>
              </a:extLst>
            </p:cNvPr>
            <p:cNvSpPr/>
            <p:nvPr/>
          </p:nvSpPr>
          <p:spPr>
            <a:xfrm>
              <a:off x="3214899" y="2927675"/>
              <a:ext cx="1285674" cy="816403"/>
            </a:xfrm>
            <a:custGeom>
              <a:avLst/>
              <a:gdLst>
                <a:gd name="connsiteX0" fmla="*/ 0 w 1285674"/>
                <a:gd name="connsiteY0" fmla="*/ 81640 h 816403"/>
                <a:gd name="connsiteX1" fmla="*/ 81640 w 1285674"/>
                <a:gd name="connsiteY1" fmla="*/ 0 h 816403"/>
                <a:gd name="connsiteX2" fmla="*/ 1204034 w 1285674"/>
                <a:gd name="connsiteY2" fmla="*/ 0 h 816403"/>
                <a:gd name="connsiteX3" fmla="*/ 1285674 w 1285674"/>
                <a:gd name="connsiteY3" fmla="*/ 81640 h 816403"/>
                <a:gd name="connsiteX4" fmla="*/ 1285674 w 1285674"/>
                <a:gd name="connsiteY4" fmla="*/ 734763 h 816403"/>
                <a:gd name="connsiteX5" fmla="*/ 1204034 w 1285674"/>
                <a:gd name="connsiteY5" fmla="*/ 816403 h 816403"/>
                <a:gd name="connsiteX6" fmla="*/ 81640 w 1285674"/>
                <a:gd name="connsiteY6" fmla="*/ 816403 h 816403"/>
                <a:gd name="connsiteX7" fmla="*/ 0 w 1285674"/>
                <a:gd name="connsiteY7" fmla="*/ 734763 h 816403"/>
                <a:gd name="connsiteX8" fmla="*/ 0 w 1285674"/>
                <a:gd name="connsiteY8" fmla="*/ 81640 h 816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5674" h="816403">
                  <a:moveTo>
                    <a:pt x="0" y="81640"/>
                  </a:moveTo>
                  <a:cubicBezTo>
                    <a:pt x="0" y="36551"/>
                    <a:pt x="36551" y="0"/>
                    <a:pt x="81640" y="0"/>
                  </a:cubicBezTo>
                  <a:lnTo>
                    <a:pt x="1204034" y="0"/>
                  </a:lnTo>
                  <a:cubicBezTo>
                    <a:pt x="1249123" y="0"/>
                    <a:pt x="1285674" y="36551"/>
                    <a:pt x="1285674" y="81640"/>
                  </a:cubicBezTo>
                  <a:lnTo>
                    <a:pt x="1285674" y="734763"/>
                  </a:lnTo>
                  <a:cubicBezTo>
                    <a:pt x="1285674" y="779852"/>
                    <a:pt x="1249123" y="816403"/>
                    <a:pt x="1204034" y="816403"/>
                  </a:cubicBezTo>
                  <a:lnTo>
                    <a:pt x="81640" y="816403"/>
                  </a:lnTo>
                  <a:cubicBezTo>
                    <a:pt x="36551" y="816403"/>
                    <a:pt x="0" y="779852"/>
                    <a:pt x="0" y="734763"/>
                  </a:cubicBezTo>
                  <a:lnTo>
                    <a:pt x="0" y="81640"/>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30592" tIns="130592" rIns="130592" bIns="130592" numCol="1" spcCol="1270" anchor="ctr" anchorCtr="0">
              <a:noAutofit/>
            </a:bodyPr>
            <a:lstStyle/>
            <a:p>
              <a:pPr marL="0" lvl="0" indent="0" algn="ctr" defTabSz="1244600">
                <a:lnSpc>
                  <a:spcPct val="90000"/>
                </a:lnSpc>
                <a:spcBef>
                  <a:spcPct val="0"/>
                </a:spcBef>
                <a:spcAft>
                  <a:spcPct val="35000"/>
                </a:spcAft>
                <a:buNone/>
              </a:pPr>
              <a:r>
                <a:rPr lang="en-US" sz="2800" kern="1200" dirty="0"/>
                <a:t>Task 1</a:t>
              </a:r>
            </a:p>
          </p:txBody>
        </p:sp>
        <p:sp>
          <p:nvSpPr>
            <p:cNvPr id="15" name="Rectangle: Rounded Corners 14">
              <a:extLst>
                <a:ext uri="{FF2B5EF4-FFF2-40B4-BE49-F238E27FC236}">
                  <a16:creationId xmlns:a16="http://schemas.microsoft.com/office/drawing/2014/main" id="{1CC92AB1-4F16-48EA-9110-843077D5F1B8}"/>
                </a:ext>
              </a:extLst>
            </p:cNvPr>
            <p:cNvSpPr/>
            <p:nvPr/>
          </p:nvSpPr>
          <p:spPr>
            <a:xfrm>
              <a:off x="2286357" y="3982284"/>
              <a:ext cx="1285674" cy="816403"/>
            </a:xfrm>
            <a:prstGeom prst="roundRect">
              <a:avLst>
                <a:gd name="adj" fmla="val 1000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16" name="Freeform: Shape 15">
              <a:extLst>
                <a:ext uri="{FF2B5EF4-FFF2-40B4-BE49-F238E27FC236}">
                  <a16:creationId xmlns:a16="http://schemas.microsoft.com/office/drawing/2014/main" id="{0A4B9908-336D-4CC8-B7A0-F1723C63442E}"/>
                </a:ext>
              </a:extLst>
            </p:cNvPr>
            <p:cNvSpPr/>
            <p:nvPr/>
          </p:nvSpPr>
          <p:spPr>
            <a:xfrm>
              <a:off x="2429209" y="4117994"/>
              <a:ext cx="1285674" cy="816403"/>
            </a:xfrm>
            <a:custGeom>
              <a:avLst/>
              <a:gdLst>
                <a:gd name="connsiteX0" fmla="*/ 0 w 1285674"/>
                <a:gd name="connsiteY0" fmla="*/ 81640 h 816403"/>
                <a:gd name="connsiteX1" fmla="*/ 81640 w 1285674"/>
                <a:gd name="connsiteY1" fmla="*/ 0 h 816403"/>
                <a:gd name="connsiteX2" fmla="*/ 1204034 w 1285674"/>
                <a:gd name="connsiteY2" fmla="*/ 0 h 816403"/>
                <a:gd name="connsiteX3" fmla="*/ 1285674 w 1285674"/>
                <a:gd name="connsiteY3" fmla="*/ 81640 h 816403"/>
                <a:gd name="connsiteX4" fmla="*/ 1285674 w 1285674"/>
                <a:gd name="connsiteY4" fmla="*/ 734763 h 816403"/>
                <a:gd name="connsiteX5" fmla="*/ 1204034 w 1285674"/>
                <a:gd name="connsiteY5" fmla="*/ 816403 h 816403"/>
                <a:gd name="connsiteX6" fmla="*/ 81640 w 1285674"/>
                <a:gd name="connsiteY6" fmla="*/ 816403 h 816403"/>
                <a:gd name="connsiteX7" fmla="*/ 0 w 1285674"/>
                <a:gd name="connsiteY7" fmla="*/ 734763 h 816403"/>
                <a:gd name="connsiteX8" fmla="*/ 0 w 1285674"/>
                <a:gd name="connsiteY8" fmla="*/ 81640 h 816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5674" h="816403">
                  <a:moveTo>
                    <a:pt x="0" y="81640"/>
                  </a:moveTo>
                  <a:cubicBezTo>
                    <a:pt x="0" y="36551"/>
                    <a:pt x="36551" y="0"/>
                    <a:pt x="81640" y="0"/>
                  </a:cubicBezTo>
                  <a:lnTo>
                    <a:pt x="1204034" y="0"/>
                  </a:lnTo>
                  <a:cubicBezTo>
                    <a:pt x="1249123" y="0"/>
                    <a:pt x="1285674" y="36551"/>
                    <a:pt x="1285674" y="81640"/>
                  </a:cubicBezTo>
                  <a:lnTo>
                    <a:pt x="1285674" y="734763"/>
                  </a:lnTo>
                  <a:cubicBezTo>
                    <a:pt x="1285674" y="779852"/>
                    <a:pt x="1249123" y="816403"/>
                    <a:pt x="1204034" y="816403"/>
                  </a:cubicBezTo>
                  <a:lnTo>
                    <a:pt x="81640" y="816403"/>
                  </a:lnTo>
                  <a:cubicBezTo>
                    <a:pt x="36551" y="816403"/>
                    <a:pt x="0" y="779852"/>
                    <a:pt x="0" y="734763"/>
                  </a:cubicBezTo>
                  <a:lnTo>
                    <a:pt x="0" y="81640"/>
                  </a:lnTo>
                  <a:close/>
                </a:path>
              </a:pathLst>
            </a:cu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30592" tIns="130592" rIns="130592" bIns="130592" numCol="1" spcCol="1270" anchor="ctr" anchorCtr="0">
              <a:noAutofit/>
            </a:bodyPr>
            <a:lstStyle/>
            <a:p>
              <a:pPr marL="0" lvl="0" indent="0" algn="ctr" defTabSz="1244600">
                <a:lnSpc>
                  <a:spcPct val="90000"/>
                </a:lnSpc>
                <a:spcBef>
                  <a:spcPct val="0"/>
                </a:spcBef>
                <a:spcAft>
                  <a:spcPct val="35000"/>
                </a:spcAft>
                <a:buNone/>
              </a:pPr>
              <a:r>
                <a:rPr lang="en-US" sz="2800" kern="1200" dirty="0"/>
                <a:t>Task 1.1</a:t>
              </a:r>
            </a:p>
          </p:txBody>
        </p:sp>
        <p:sp>
          <p:nvSpPr>
            <p:cNvPr id="17" name="Rectangle: Rounded Corners 16">
              <a:extLst>
                <a:ext uri="{FF2B5EF4-FFF2-40B4-BE49-F238E27FC236}">
                  <a16:creationId xmlns:a16="http://schemas.microsoft.com/office/drawing/2014/main" id="{C450A3BD-B1FA-457F-9969-E899DE7D3CFB}"/>
                </a:ext>
              </a:extLst>
            </p:cNvPr>
            <p:cNvSpPr/>
            <p:nvPr/>
          </p:nvSpPr>
          <p:spPr>
            <a:xfrm>
              <a:off x="2286357" y="5172604"/>
              <a:ext cx="1285674" cy="816403"/>
            </a:xfrm>
            <a:prstGeom prst="roundRect">
              <a:avLst>
                <a:gd name="adj" fmla="val 10000"/>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8" name="Freeform: Shape 17">
              <a:extLst>
                <a:ext uri="{FF2B5EF4-FFF2-40B4-BE49-F238E27FC236}">
                  <a16:creationId xmlns:a16="http://schemas.microsoft.com/office/drawing/2014/main" id="{379F3406-7F03-4958-ABA8-4F0E7964B7A0}"/>
                </a:ext>
              </a:extLst>
            </p:cNvPr>
            <p:cNvSpPr/>
            <p:nvPr/>
          </p:nvSpPr>
          <p:spPr>
            <a:xfrm>
              <a:off x="2429209" y="5308314"/>
              <a:ext cx="1285674" cy="816403"/>
            </a:xfrm>
            <a:custGeom>
              <a:avLst/>
              <a:gdLst>
                <a:gd name="connsiteX0" fmla="*/ 0 w 1285674"/>
                <a:gd name="connsiteY0" fmla="*/ 81640 h 816403"/>
                <a:gd name="connsiteX1" fmla="*/ 81640 w 1285674"/>
                <a:gd name="connsiteY1" fmla="*/ 0 h 816403"/>
                <a:gd name="connsiteX2" fmla="*/ 1204034 w 1285674"/>
                <a:gd name="connsiteY2" fmla="*/ 0 h 816403"/>
                <a:gd name="connsiteX3" fmla="*/ 1285674 w 1285674"/>
                <a:gd name="connsiteY3" fmla="*/ 81640 h 816403"/>
                <a:gd name="connsiteX4" fmla="*/ 1285674 w 1285674"/>
                <a:gd name="connsiteY4" fmla="*/ 734763 h 816403"/>
                <a:gd name="connsiteX5" fmla="*/ 1204034 w 1285674"/>
                <a:gd name="connsiteY5" fmla="*/ 816403 h 816403"/>
                <a:gd name="connsiteX6" fmla="*/ 81640 w 1285674"/>
                <a:gd name="connsiteY6" fmla="*/ 816403 h 816403"/>
                <a:gd name="connsiteX7" fmla="*/ 0 w 1285674"/>
                <a:gd name="connsiteY7" fmla="*/ 734763 h 816403"/>
                <a:gd name="connsiteX8" fmla="*/ 0 w 1285674"/>
                <a:gd name="connsiteY8" fmla="*/ 81640 h 816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5674" h="816403">
                  <a:moveTo>
                    <a:pt x="0" y="81640"/>
                  </a:moveTo>
                  <a:cubicBezTo>
                    <a:pt x="0" y="36551"/>
                    <a:pt x="36551" y="0"/>
                    <a:pt x="81640" y="0"/>
                  </a:cubicBezTo>
                  <a:lnTo>
                    <a:pt x="1204034" y="0"/>
                  </a:lnTo>
                  <a:cubicBezTo>
                    <a:pt x="1249123" y="0"/>
                    <a:pt x="1285674" y="36551"/>
                    <a:pt x="1285674" y="81640"/>
                  </a:cubicBezTo>
                  <a:lnTo>
                    <a:pt x="1285674" y="734763"/>
                  </a:lnTo>
                  <a:cubicBezTo>
                    <a:pt x="1285674" y="779852"/>
                    <a:pt x="1249123" y="816403"/>
                    <a:pt x="1204034" y="816403"/>
                  </a:cubicBezTo>
                  <a:lnTo>
                    <a:pt x="81640" y="816403"/>
                  </a:lnTo>
                  <a:cubicBezTo>
                    <a:pt x="36551" y="816403"/>
                    <a:pt x="0" y="779852"/>
                    <a:pt x="0" y="734763"/>
                  </a:cubicBezTo>
                  <a:lnTo>
                    <a:pt x="0" y="81640"/>
                  </a:lnTo>
                  <a:close/>
                </a:path>
              </a:pathLst>
            </a:custGeom>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30592" tIns="130592" rIns="130592" bIns="130592" numCol="1" spcCol="1270" anchor="ctr" anchorCtr="0">
              <a:noAutofit/>
            </a:bodyPr>
            <a:lstStyle/>
            <a:p>
              <a:pPr marL="0" lvl="0" indent="0" algn="ctr" defTabSz="1244600">
                <a:lnSpc>
                  <a:spcPct val="90000"/>
                </a:lnSpc>
                <a:spcBef>
                  <a:spcPct val="0"/>
                </a:spcBef>
                <a:spcAft>
                  <a:spcPct val="35000"/>
                </a:spcAft>
                <a:buNone/>
              </a:pPr>
              <a:r>
                <a:rPr lang="en-US" sz="2800" kern="1200" dirty="0"/>
                <a:t>Task 1.1.1</a:t>
              </a:r>
            </a:p>
          </p:txBody>
        </p:sp>
        <p:sp>
          <p:nvSpPr>
            <p:cNvPr id="19" name="Rectangle: Rounded Corners 18">
              <a:extLst>
                <a:ext uri="{FF2B5EF4-FFF2-40B4-BE49-F238E27FC236}">
                  <a16:creationId xmlns:a16="http://schemas.microsoft.com/office/drawing/2014/main" id="{026120F7-FA3A-4161-8EB9-2FC416350318}"/>
                </a:ext>
              </a:extLst>
            </p:cNvPr>
            <p:cNvSpPr/>
            <p:nvPr/>
          </p:nvSpPr>
          <p:spPr>
            <a:xfrm>
              <a:off x="3857736" y="3982284"/>
              <a:ext cx="1285674" cy="816403"/>
            </a:xfrm>
            <a:prstGeom prst="roundRect">
              <a:avLst>
                <a:gd name="adj" fmla="val 1000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20" name="Freeform: Shape 19">
              <a:extLst>
                <a:ext uri="{FF2B5EF4-FFF2-40B4-BE49-F238E27FC236}">
                  <a16:creationId xmlns:a16="http://schemas.microsoft.com/office/drawing/2014/main" id="{9FE4C62E-9C73-40D1-B034-0BFEB864EA02}"/>
                </a:ext>
              </a:extLst>
            </p:cNvPr>
            <p:cNvSpPr/>
            <p:nvPr/>
          </p:nvSpPr>
          <p:spPr>
            <a:xfrm>
              <a:off x="4000589" y="4117994"/>
              <a:ext cx="1285674" cy="816403"/>
            </a:xfrm>
            <a:custGeom>
              <a:avLst/>
              <a:gdLst>
                <a:gd name="connsiteX0" fmla="*/ 0 w 1285674"/>
                <a:gd name="connsiteY0" fmla="*/ 81640 h 816403"/>
                <a:gd name="connsiteX1" fmla="*/ 81640 w 1285674"/>
                <a:gd name="connsiteY1" fmla="*/ 0 h 816403"/>
                <a:gd name="connsiteX2" fmla="*/ 1204034 w 1285674"/>
                <a:gd name="connsiteY2" fmla="*/ 0 h 816403"/>
                <a:gd name="connsiteX3" fmla="*/ 1285674 w 1285674"/>
                <a:gd name="connsiteY3" fmla="*/ 81640 h 816403"/>
                <a:gd name="connsiteX4" fmla="*/ 1285674 w 1285674"/>
                <a:gd name="connsiteY4" fmla="*/ 734763 h 816403"/>
                <a:gd name="connsiteX5" fmla="*/ 1204034 w 1285674"/>
                <a:gd name="connsiteY5" fmla="*/ 816403 h 816403"/>
                <a:gd name="connsiteX6" fmla="*/ 81640 w 1285674"/>
                <a:gd name="connsiteY6" fmla="*/ 816403 h 816403"/>
                <a:gd name="connsiteX7" fmla="*/ 0 w 1285674"/>
                <a:gd name="connsiteY7" fmla="*/ 734763 h 816403"/>
                <a:gd name="connsiteX8" fmla="*/ 0 w 1285674"/>
                <a:gd name="connsiteY8" fmla="*/ 81640 h 816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5674" h="816403">
                  <a:moveTo>
                    <a:pt x="0" y="81640"/>
                  </a:moveTo>
                  <a:cubicBezTo>
                    <a:pt x="0" y="36551"/>
                    <a:pt x="36551" y="0"/>
                    <a:pt x="81640" y="0"/>
                  </a:cubicBezTo>
                  <a:lnTo>
                    <a:pt x="1204034" y="0"/>
                  </a:lnTo>
                  <a:cubicBezTo>
                    <a:pt x="1249123" y="0"/>
                    <a:pt x="1285674" y="36551"/>
                    <a:pt x="1285674" y="81640"/>
                  </a:cubicBezTo>
                  <a:lnTo>
                    <a:pt x="1285674" y="734763"/>
                  </a:lnTo>
                  <a:cubicBezTo>
                    <a:pt x="1285674" y="779852"/>
                    <a:pt x="1249123" y="816403"/>
                    <a:pt x="1204034" y="816403"/>
                  </a:cubicBezTo>
                  <a:lnTo>
                    <a:pt x="81640" y="816403"/>
                  </a:lnTo>
                  <a:cubicBezTo>
                    <a:pt x="36551" y="816403"/>
                    <a:pt x="0" y="779852"/>
                    <a:pt x="0" y="734763"/>
                  </a:cubicBezTo>
                  <a:lnTo>
                    <a:pt x="0" y="81640"/>
                  </a:lnTo>
                  <a:close/>
                </a:path>
              </a:pathLst>
            </a:cu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30592" tIns="130592" rIns="130592" bIns="130592" numCol="1" spcCol="1270" anchor="ctr" anchorCtr="0">
              <a:noAutofit/>
            </a:bodyPr>
            <a:lstStyle/>
            <a:p>
              <a:pPr marL="0" lvl="0" indent="0" algn="ctr" defTabSz="1244600">
                <a:lnSpc>
                  <a:spcPct val="90000"/>
                </a:lnSpc>
                <a:spcBef>
                  <a:spcPct val="0"/>
                </a:spcBef>
                <a:spcAft>
                  <a:spcPct val="35000"/>
                </a:spcAft>
                <a:buNone/>
              </a:pPr>
              <a:r>
                <a:rPr lang="en-US" sz="2800" kern="1200" dirty="0"/>
                <a:t>Task 1.2</a:t>
              </a:r>
            </a:p>
          </p:txBody>
        </p:sp>
        <p:sp>
          <p:nvSpPr>
            <p:cNvPr id="21" name="Rectangle: Rounded Corners 20">
              <a:extLst>
                <a:ext uri="{FF2B5EF4-FFF2-40B4-BE49-F238E27FC236}">
                  <a16:creationId xmlns:a16="http://schemas.microsoft.com/office/drawing/2014/main" id="{C278FFDC-25D4-41E6-8BC3-9FD4FE613965}"/>
                </a:ext>
              </a:extLst>
            </p:cNvPr>
            <p:cNvSpPr/>
            <p:nvPr/>
          </p:nvSpPr>
          <p:spPr>
            <a:xfrm>
              <a:off x="5429116" y="2791964"/>
              <a:ext cx="1285674" cy="816403"/>
            </a:xfrm>
            <a:prstGeom prst="roundRect">
              <a:avLst>
                <a:gd name="adj" fmla="val 1000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22" name="Freeform: Shape 21">
              <a:extLst>
                <a:ext uri="{FF2B5EF4-FFF2-40B4-BE49-F238E27FC236}">
                  <a16:creationId xmlns:a16="http://schemas.microsoft.com/office/drawing/2014/main" id="{D1798A25-7F3C-4FBB-96B2-F0C8358C4478}"/>
                </a:ext>
              </a:extLst>
            </p:cNvPr>
            <p:cNvSpPr/>
            <p:nvPr/>
          </p:nvSpPr>
          <p:spPr>
            <a:xfrm>
              <a:off x="5571968" y="2927675"/>
              <a:ext cx="1285674" cy="816403"/>
            </a:xfrm>
            <a:custGeom>
              <a:avLst/>
              <a:gdLst>
                <a:gd name="connsiteX0" fmla="*/ 0 w 1285674"/>
                <a:gd name="connsiteY0" fmla="*/ 81640 h 816403"/>
                <a:gd name="connsiteX1" fmla="*/ 81640 w 1285674"/>
                <a:gd name="connsiteY1" fmla="*/ 0 h 816403"/>
                <a:gd name="connsiteX2" fmla="*/ 1204034 w 1285674"/>
                <a:gd name="connsiteY2" fmla="*/ 0 h 816403"/>
                <a:gd name="connsiteX3" fmla="*/ 1285674 w 1285674"/>
                <a:gd name="connsiteY3" fmla="*/ 81640 h 816403"/>
                <a:gd name="connsiteX4" fmla="*/ 1285674 w 1285674"/>
                <a:gd name="connsiteY4" fmla="*/ 734763 h 816403"/>
                <a:gd name="connsiteX5" fmla="*/ 1204034 w 1285674"/>
                <a:gd name="connsiteY5" fmla="*/ 816403 h 816403"/>
                <a:gd name="connsiteX6" fmla="*/ 81640 w 1285674"/>
                <a:gd name="connsiteY6" fmla="*/ 816403 h 816403"/>
                <a:gd name="connsiteX7" fmla="*/ 0 w 1285674"/>
                <a:gd name="connsiteY7" fmla="*/ 734763 h 816403"/>
                <a:gd name="connsiteX8" fmla="*/ 0 w 1285674"/>
                <a:gd name="connsiteY8" fmla="*/ 81640 h 816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5674" h="816403">
                  <a:moveTo>
                    <a:pt x="0" y="81640"/>
                  </a:moveTo>
                  <a:cubicBezTo>
                    <a:pt x="0" y="36551"/>
                    <a:pt x="36551" y="0"/>
                    <a:pt x="81640" y="0"/>
                  </a:cubicBezTo>
                  <a:lnTo>
                    <a:pt x="1204034" y="0"/>
                  </a:lnTo>
                  <a:cubicBezTo>
                    <a:pt x="1249123" y="0"/>
                    <a:pt x="1285674" y="36551"/>
                    <a:pt x="1285674" y="81640"/>
                  </a:cubicBezTo>
                  <a:lnTo>
                    <a:pt x="1285674" y="734763"/>
                  </a:lnTo>
                  <a:cubicBezTo>
                    <a:pt x="1285674" y="779852"/>
                    <a:pt x="1249123" y="816403"/>
                    <a:pt x="1204034" y="816403"/>
                  </a:cubicBezTo>
                  <a:lnTo>
                    <a:pt x="81640" y="816403"/>
                  </a:lnTo>
                  <a:cubicBezTo>
                    <a:pt x="36551" y="816403"/>
                    <a:pt x="0" y="779852"/>
                    <a:pt x="0" y="734763"/>
                  </a:cubicBezTo>
                  <a:lnTo>
                    <a:pt x="0" y="81640"/>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30592" tIns="130592" rIns="130592" bIns="130592" numCol="1" spcCol="1270" anchor="ctr" anchorCtr="0">
              <a:noAutofit/>
            </a:bodyPr>
            <a:lstStyle/>
            <a:p>
              <a:pPr marL="0" lvl="0" indent="0" algn="ctr" defTabSz="1244600">
                <a:lnSpc>
                  <a:spcPct val="90000"/>
                </a:lnSpc>
                <a:spcBef>
                  <a:spcPct val="0"/>
                </a:spcBef>
                <a:spcAft>
                  <a:spcPct val="35000"/>
                </a:spcAft>
                <a:buNone/>
              </a:pPr>
              <a:r>
                <a:rPr lang="en-US" sz="2800" kern="1200" dirty="0"/>
                <a:t>Task 2</a:t>
              </a:r>
            </a:p>
          </p:txBody>
        </p:sp>
        <p:sp>
          <p:nvSpPr>
            <p:cNvPr id="23" name="Rectangle: Rounded Corners 22">
              <a:extLst>
                <a:ext uri="{FF2B5EF4-FFF2-40B4-BE49-F238E27FC236}">
                  <a16:creationId xmlns:a16="http://schemas.microsoft.com/office/drawing/2014/main" id="{4EC824B7-C453-4812-88C0-84175FC869E0}"/>
                </a:ext>
              </a:extLst>
            </p:cNvPr>
            <p:cNvSpPr/>
            <p:nvPr/>
          </p:nvSpPr>
          <p:spPr>
            <a:xfrm>
              <a:off x="5429116" y="3982284"/>
              <a:ext cx="1285674" cy="816403"/>
            </a:xfrm>
            <a:prstGeom prst="roundRect">
              <a:avLst>
                <a:gd name="adj" fmla="val 1000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24" name="Freeform: Shape 23">
              <a:extLst>
                <a:ext uri="{FF2B5EF4-FFF2-40B4-BE49-F238E27FC236}">
                  <a16:creationId xmlns:a16="http://schemas.microsoft.com/office/drawing/2014/main" id="{5964BFBE-B59B-4FC3-BDA3-A3FF6FDD04F8}"/>
                </a:ext>
              </a:extLst>
            </p:cNvPr>
            <p:cNvSpPr/>
            <p:nvPr/>
          </p:nvSpPr>
          <p:spPr>
            <a:xfrm>
              <a:off x="5571968" y="4117994"/>
              <a:ext cx="1285674" cy="816403"/>
            </a:xfrm>
            <a:custGeom>
              <a:avLst/>
              <a:gdLst>
                <a:gd name="connsiteX0" fmla="*/ 0 w 1285674"/>
                <a:gd name="connsiteY0" fmla="*/ 81640 h 816403"/>
                <a:gd name="connsiteX1" fmla="*/ 81640 w 1285674"/>
                <a:gd name="connsiteY1" fmla="*/ 0 h 816403"/>
                <a:gd name="connsiteX2" fmla="*/ 1204034 w 1285674"/>
                <a:gd name="connsiteY2" fmla="*/ 0 h 816403"/>
                <a:gd name="connsiteX3" fmla="*/ 1285674 w 1285674"/>
                <a:gd name="connsiteY3" fmla="*/ 81640 h 816403"/>
                <a:gd name="connsiteX4" fmla="*/ 1285674 w 1285674"/>
                <a:gd name="connsiteY4" fmla="*/ 734763 h 816403"/>
                <a:gd name="connsiteX5" fmla="*/ 1204034 w 1285674"/>
                <a:gd name="connsiteY5" fmla="*/ 816403 h 816403"/>
                <a:gd name="connsiteX6" fmla="*/ 81640 w 1285674"/>
                <a:gd name="connsiteY6" fmla="*/ 816403 h 816403"/>
                <a:gd name="connsiteX7" fmla="*/ 0 w 1285674"/>
                <a:gd name="connsiteY7" fmla="*/ 734763 h 816403"/>
                <a:gd name="connsiteX8" fmla="*/ 0 w 1285674"/>
                <a:gd name="connsiteY8" fmla="*/ 81640 h 816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5674" h="816403">
                  <a:moveTo>
                    <a:pt x="0" y="81640"/>
                  </a:moveTo>
                  <a:cubicBezTo>
                    <a:pt x="0" y="36551"/>
                    <a:pt x="36551" y="0"/>
                    <a:pt x="81640" y="0"/>
                  </a:cubicBezTo>
                  <a:lnTo>
                    <a:pt x="1204034" y="0"/>
                  </a:lnTo>
                  <a:cubicBezTo>
                    <a:pt x="1249123" y="0"/>
                    <a:pt x="1285674" y="36551"/>
                    <a:pt x="1285674" y="81640"/>
                  </a:cubicBezTo>
                  <a:lnTo>
                    <a:pt x="1285674" y="734763"/>
                  </a:lnTo>
                  <a:cubicBezTo>
                    <a:pt x="1285674" y="779852"/>
                    <a:pt x="1249123" y="816403"/>
                    <a:pt x="1204034" y="816403"/>
                  </a:cubicBezTo>
                  <a:lnTo>
                    <a:pt x="81640" y="816403"/>
                  </a:lnTo>
                  <a:cubicBezTo>
                    <a:pt x="36551" y="816403"/>
                    <a:pt x="0" y="779852"/>
                    <a:pt x="0" y="734763"/>
                  </a:cubicBezTo>
                  <a:lnTo>
                    <a:pt x="0" y="81640"/>
                  </a:lnTo>
                  <a:close/>
                </a:path>
              </a:pathLst>
            </a:cu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30592" tIns="130592" rIns="130592" bIns="130592" numCol="1" spcCol="1270" anchor="ctr" anchorCtr="0">
              <a:noAutofit/>
            </a:bodyPr>
            <a:lstStyle/>
            <a:p>
              <a:pPr marL="0" lvl="0" indent="0" algn="ctr" defTabSz="1244600">
                <a:lnSpc>
                  <a:spcPct val="90000"/>
                </a:lnSpc>
                <a:spcBef>
                  <a:spcPct val="0"/>
                </a:spcBef>
                <a:spcAft>
                  <a:spcPct val="35000"/>
                </a:spcAft>
                <a:buNone/>
              </a:pPr>
              <a:r>
                <a:rPr lang="en-US" sz="2800" kern="1200" dirty="0"/>
                <a:t>Task 2.1</a:t>
              </a:r>
            </a:p>
          </p:txBody>
        </p:sp>
      </p:grpSp>
    </p:spTree>
    <p:extLst>
      <p:ext uri="{BB962C8B-B14F-4D97-AF65-F5344CB8AC3E}">
        <p14:creationId xmlns:p14="http://schemas.microsoft.com/office/powerpoint/2010/main" val="145266171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26D5955A-E497-4AFA-8D75-D44C5DFCB210}"/>
              </a:ext>
            </a:extLst>
          </p:cNvPr>
          <p:cNvSpPr>
            <a:spLocks noGrp="1"/>
          </p:cNvSpPr>
          <p:nvPr>
            <p:ph sz="quarter" idx="11"/>
          </p:nvPr>
        </p:nvSpPr>
        <p:spPr/>
        <p:txBody>
          <a:bodyPr>
            <a:normAutofit lnSpcReduction="10000"/>
          </a:bodyPr>
          <a:lstStyle/>
          <a:p>
            <a:endParaRPr lang="en-US"/>
          </a:p>
        </p:txBody>
      </p:sp>
      <p:sp>
        <p:nvSpPr>
          <p:cNvPr id="2" name="Title 1"/>
          <p:cNvSpPr>
            <a:spLocks noGrp="1"/>
          </p:cNvSpPr>
          <p:nvPr>
            <p:ph type="title"/>
          </p:nvPr>
        </p:nvSpPr>
        <p:spPr/>
        <p:txBody>
          <a:bodyPr>
            <a:noAutofit/>
          </a:bodyPr>
          <a:lstStyle/>
          <a:p>
            <a:r>
              <a:rPr lang="en-US" dirty="0"/>
              <a:t>Creating the Schedule </a:t>
            </a:r>
          </a:p>
        </p:txBody>
      </p:sp>
      <p:grpSp>
        <p:nvGrpSpPr>
          <p:cNvPr id="4" name="Group 3">
            <a:extLst>
              <a:ext uri="{FF2B5EF4-FFF2-40B4-BE49-F238E27FC236}">
                <a16:creationId xmlns:a16="http://schemas.microsoft.com/office/drawing/2014/main" id="{991A6BA9-885A-46E6-857D-27293E0CF702}"/>
              </a:ext>
            </a:extLst>
          </p:cNvPr>
          <p:cNvGrpSpPr/>
          <p:nvPr/>
        </p:nvGrpSpPr>
        <p:grpSpPr>
          <a:xfrm>
            <a:off x="918105" y="1601247"/>
            <a:ext cx="7307788" cy="4523868"/>
            <a:chOff x="918105" y="1601247"/>
            <a:chExt cx="7307788" cy="4523868"/>
          </a:xfrm>
        </p:grpSpPr>
        <p:sp>
          <p:nvSpPr>
            <p:cNvPr id="5" name="Freeform: Shape 4">
              <a:extLst>
                <a:ext uri="{FF2B5EF4-FFF2-40B4-BE49-F238E27FC236}">
                  <a16:creationId xmlns:a16="http://schemas.microsoft.com/office/drawing/2014/main" id="{32B05F27-87FE-47BD-8895-70311FD6C091}"/>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Perform activities simultaneously</a:t>
              </a:r>
            </a:p>
          </p:txBody>
        </p:sp>
        <p:sp>
          <p:nvSpPr>
            <p:cNvPr id="6" name="Freeform: Shape 5">
              <a:extLst>
                <a:ext uri="{FF2B5EF4-FFF2-40B4-BE49-F238E27FC236}">
                  <a16:creationId xmlns:a16="http://schemas.microsoft.com/office/drawing/2014/main" id="{D5703A18-DC6F-4BF7-8E9F-EC9F88B11A82}"/>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Indicate milestones</a:t>
              </a:r>
            </a:p>
          </p:txBody>
        </p:sp>
        <p:sp>
          <p:nvSpPr>
            <p:cNvPr id="7" name="Freeform: Shape 6">
              <a:extLst>
                <a:ext uri="{FF2B5EF4-FFF2-40B4-BE49-F238E27FC236}">
                  <a16:creationId xmlns:a16="http://schemas.microsoft.com/office/drawing/2014/main" id="{4A9A6EBB-5054-438B-8F82-D587AE21452A}"/>
                </a:ext>
              </a:extLst>
            </p:cNvPr>
            <p:cNvSpPr/>
            <p:nvPr/>
          </p:nvSpPr>
          <p:spPr>
            <a:xfrm>
              <a:off x="918105"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Include deliverables</a:t>
              </a:r>
            </a:p>
          </p:txBody>
        </p:sp>
        <p:sp>
          <p:nvSpPr>
            <p:cNvPr id="8" name="Freeform: Shape 7">
              <a:extLst>
                <a:ext uri="{FF2B5EF4-FFF2-40B4-BE49-F238E27FC236}">
                  <a16:creationId xmlns:a16="http://schemas.microsoft.com/office/drawing/2014/main" id="{0875FBD4-7123-455E-B72D-15425FA805EB}"/>
                </a:ext>
              </a:extLst>
            </p:cNvPr>
            <p:cNvSpPr/>
            <p:nvPr/>
          </p:nvSpPr>
          <p:spPr>
            <a:xfrm>
              <a:off x="4745994"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Include lag and lead time</a:t>
              </a:r>
            </a:p>
          </p:txBody>
        </p:sp>
      </p:grpSp>
    </p:spTree>
    <p:extLst>
      <p:ext uri="{BB962C8B-B14F-4D97-AF65-F5344CB8AC3E}">
        <p14:creationId xmlns:p14="http://schemas.microsoft.com/office/powerpoint/2010/main" val="415264952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4898910D-50D5-4825-A9B3-A51D7C619B5F}"/>
              </a:ext>
            </a:extLst>
          </p:cNvPr>
          <p:cNvSpPr>
            <a:spLocks noGrp="1"/>
          </p:cNvSpPr>
          <p:nvPr>
            <p:ph sz="quarter" idx="11"/>
          </p:nvPr>
        </p:nvSpPr>
        <p:spPr/>
        <p:txBody>
          <a:bodyPr>
            <a:normAutofit lnSpcReduction="10000"/>
          </a:bodyPr>
          <a:lstStyle/>
          <a:p>
            <a:endParaRPr lang="en-US"/>
          </a:p>
        </p:txBody>
      </p:sp>
      <p:sp>
        <p:nvSpPr>
          <p:cNvPr id="2" name="Title 1"/>
          <p:cNvSpPr>
            <a:spLocks noGrp="1"/>
          </p:cNvSpPr>
          <p:nvPr>
            <p:ph type="title"/>
          </p:nvPr>
        </p:nvSpPr>
        <p:spPr/>
        <p:txBody>
          <a:bodyPr>
            <a:noAutofit/>
          </a:bodyPr>
          <a:lstStyle/>
          <a:p>
            <a:r>
              <a:rPr lang="en-US" dirty="0"/>
              <a:t>Creating a Risk Management Plan</a:t>
            </a:r>
            <a:endParaRPr lang="en-CA" dirty="0"/>
          </a:p>
        </p:txBody>
      </p:sp>
      <p:grpSp>
        <p:nvGrpSpPr>
          <p:cNvPr id="3" name="Group 2">
            <a:extLst>
              <a:ext uri="{FF2B5EF4-FFF2-40B4-BE49-F238E27FC236}">
                <a16:creationId xmlns:a16="http://schemas.microsoft.com/office/drawing/2014/main" id="{6D257921-3FCF-4C4E-9461-A354B1578763}"/>
              </a:ext>
            </a:extLst>
          </p:cNvPr>
          <p:cNvGrpSpPr/>
          <p:nvPr/>
        </p:nvGrpSpPr>
        <p:grpSpPr>
          <a:xfrm>
            <a:off x="457200" y="1600200"/>
            <a:ext cx="8229600" cy="4525962"/>
            <a:chOff x="457200" y="1600200"/>
            <a:chExt cx="8229600" cy="4525962"/>
          </a:xfrm>
        </p:grpSpPr>
        <p:sp>
          <p:nvSpPr>
            <p:cNvPr id="5" name="Freeform: Shape 4">
              <a:extLst>
                <a:ext uri="{FF2B5EF4-FFF2-40B4-BE49-F238E27FC236}">
                  <a16:creationId xmlns:a16="http://schemas.microsoft.com/office/drawing/2014/main" id="{C3432D28-7174-41C8-BC8E-1D19339BDE5A}"/>
                </a:ext>
              </a:extLst>
            </p:cNvPr>
            <p:cNvSpPr/>
            <p:nvPr/>
          </p:nvSpPr>
          <p:spPr>
            <a:xfrm>
              <a:off x="457200" y="1600200"/>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20603" tIns="120603" rIns="1220865" bIns="120603" numCol="1" spcCol="1270" anchor="ctr" anchorCtr="0">
              <a:noAutofit/>
            </a:bodyPr>
            <a:lstStyle/>
            <a:p>
              <a:pPr marL="0" lvl="0" indent="0" algn="l" defTabSz="1066800">
                <a:lnSpc>
                  <a:spcPct val="90000"/>
                </a:lnSpc>
                <a:spcBef>
                  <a:spcPct val="0"/>
                </a:spcBef>
                <a:spcAft>
                  <a:spcPct val="35000"/>
                </a:spcAft>
                <a:buNone/>
              </a:pPr>
              <a:r>
                <a:rPr lang="en-US" sz="2400" b="1" kern="1200" dirty="0"/>
                <a:t>Mitigate</a:t>
              </a:r>
              <a:r>
                <a:rPr lang="en-US" sz="2400" kern="1200" dirty="0"/>
                <a:t>: Reduce the probability of risk</a:t>
              </a:r>
            </a:p>
          </p:txBody>
        </p:sp>
        <p:sp>
          <p:nvSpPr>
            <p:cNvPr id="6" name="Freeform: Shape 5">
              <a:extLst>
                <a:ext uri="{FF2B5EF4-FFF2-40B4-BE49-F238E27FC236}">
                  <a16:creationId xmlns:a16="http://schemas.microsoft.com/office/drawing/2014/main" id="{F1F3CCF4-3042-4681-BB9F-2B8D1B75D37F}"/>
                </a:ext>
              </a:extLst>
            </p:cNvPr>
            <p:cNvSpPr/>
            <p:nvPr/>
          </p:nvSpPr>
          <p:spPr>
            <a:xfrm>
              <a:off x="1008583" y="2776950"/>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120603" tIns="120603" rIns="1319199" bIns="120603" numCol="1" spcCol="1270" anchor="ctr" anchorCtr="0">
              <a:noAutofit/>
            </a:bodyPr>
            <a:lstStyle/>
            <a:p>
              <a:pPr marL="0" lvl="0" indent="0" algn="l" defTabSz="1066800">
                <a:lnSpc>
                  <a:spcPct val="90000"/>
                </a:lnSpc>
                <a:spcBef>
                  <a:spcPct val="0"/>
                </a:spcBef>
                <a:spcAft>
                  <a:spcPct val="35000"/>
                </a:spcAft>
                <a:buNone/>
              </a:pPr>
              <a:r>
                <a:rPr lang="en-US" sz="2400" b="1" kern="1200" dirty="0"/>
                <a:t>Avoid</a:t>
              </a:r>
              <a:r>
                <a:rPr lang="en-US" sz="2400" kern="1200" dirty="0"/>
                <a:t>: Take steps to avoid the risk entirely</a:t>
              </a:r>
            </a:p>
          </p:txBody>
        </p:sp>
        <p:sp>
          <p:nvSpPr>
            <p:cNvPr id="7" name="Freeform: Shape 6">
              <a:extLst>
                <a:ext uri="{FF2B5EF4-FFF2-40B4-BE49-F238E27FC236}">
                  <a16:creationId xmlns:a16="http://schemas.microsoft.com/office/drawing/2014/main" id="{CD405FE8-A2A3-4AE2-9389-C18FEB1EA50A}"/>
                </a:ext>
              </a:extLst>
            </p:cNvPr>
            <p:cNvSpPr/>
            <p:nvPr/>
          </p:nvSpPr>
          <p:spPr>
            <a:xfrm>
              <a:off x="1551736" y="3953700"/>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120603" tIns="120603" rIns="1310970" bIns="120603" numCol="1" spcCol="1270" anchor="ctr" anchorCtr="0">
              <a:noAutofit/>
            </a:bodyPr>
            <a:lstStyle/>
            <a:p>
              <a:pPr marL="0" lvl="0" indent="0" algn="l" defTabSz="1066800">
                <a:lnSpc>
                  <a:spcPct val="90000"/>
                </a:lnSpc>
                <a:spcBef>
                  <a:spcPct val="0"/>
                </a:spcBef>
                <a:spcAft>
                  <a:spcPct val="35000"/>
                </a:spcAft>
                <a:buNone/>
              </a:pPr>
              <a:r>
                <a:rPr lang="en-US" sz="2400" b="1" kern="1200" dirty="0"/>
                <a:t>Transfer</a:t>
              </a:r>
              <a:r>
                <a:rPr lang="en-US" sz="2400" kern="1200" dirty="0"/>
                <a:t>: Transfer the responsibility for the risk to someone outside the project</a:t>
              </a:r>
            </a:p>
          </p:txBody>
        </p:sp>
        <p:sp>
          <p:nvSpPr>
            <p:cNvPr id="8" name="Freeform: Shape 7">
              <a:extLst>
                <a:ext uri="{FF2B5EF4-FFF2-40B4-BE49-F238E27FC236}">
                  <a16:creationId xmlns:a16="http://schemas.microsoft.com/office/drawing/2014/main" id="{7BACD8F0-EEBF-4598-A71C-F2B644FE754A}"/>
                </a:ext>
              </a:extLst>
            </p:cNvPr>
            <p:cNvSpPr/>
            <p:nvPr/>
          </p:nvSpPr>
          <p:spPr>
            <a:xfrm>
              <a:off x="2103120" y="5130451"/>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20603" tIns="120603" rIns="1319199" bIns="120603" numCol="1" spcCol="1270" anchor="ctr" anchorCtr="0">
              <a:noAutofit/>
            </a:bodyPr>
            <a:lstStyle/>
            <a:p>
              <a:pPr marL="0" lvl="0" indent="0" algn="l" defTabSz="1066800">
                <a:lnSpc>
                  <a:spcPct val="90000"/>
                </a:lnSpc>
                <a:spcBef>
                  <a:spcPct val="0"/>
                </a:spcBef>
                <a:spcAft>
                  <a:spcPct val="35000"/>
                </a:spcAft>
                <a:buNone/>
              </a:pPr>
              <a:r>
                <a:rPr lang="en-US" sz="2400" b="1" kern="1200" dirty="0"/>
                <a:t>Accept</a:t>
              </a:r>
              <a:r>
                <a:rPr lang="en-US" sz="2400" kern="1200" dirty="0"/>
                <a:t>: This is the best approach for risks with low probability and impact ratings</a:t>
              </a:r>
            </a:p>
          </p:txBody>
        </p:sp>
        <p:sp>
          <p:nvSpPr>
            <p:cNvPr id="9" name="Freeform: Shape 8">
              <a:extLst>
                <a:ext uri="{FF2B5EF4-FFF2-40B4-BE49-F238E27FC236}">
                  <a16:creationId xmlns:a16="http://schemas.microsoft.com/office/drawing/2014/main" id="{41D27569-BA55-4BB1-A2EF-300F54FCEC71}"/>
                </a:ext>
              </a:extLst>
            </p:cNvPr>
            <p:cNvSpPr/>
            <p:nvPr/>
          </p:nvSpPr>
          <p:spPr>
            <a:xfrm>
              <a:off x="6393667" y="2362824"/>
              <a:ext cx="647212" cy="647212"/>
            </a:xfrm>
            <a:custGeom>
              <a:avLst/>
              <a:gdLst>
                <a:gd name="connsiteX0" fmla="*/ 0 w 647212"/>
                <a:gd name="connsiteY0" fmla="*/ 355967 h 647212"/>
                <a:gd name="connsiteX1" fmla="*/ 145623 w 647212"/>
                <a:gd name="connsiteY1" fmla="*/ 355967 h 647212"/>
                <a:gd name="connsiteX2" fmla="*/ 145623 w 647212"/>
                <a:gd name="connsiteY2" fmla="*/ 0 h 647212"/>
                <a:gd name="connsiteX3" fmla="*/ 501589 w 647212"/>
                <a:gd name="connsiteY3" fmla="*/ 0 h 647212"/>
                <a:gd name="connsiteX4" fmla="*/ 501589 w 647212"/>
                <a:gd name="connsiteY4" fmla="*/ 355967 h 647212"/>
                <a:gd name="connsiteX5" fmla="*/ 647212 w 647212"/>
                <a:gd name="connsiteY5" fmla="*/ 355967 h 647212"/>
                <a:gd name="connsiteX6" fmla="*/ 323606 w 647212"/>
                <a:gd name="connsiteY6" fmla="*/ 647212 h 647212"/>
                <a:gd name="connsiteX7" fmla="*/ 0 w 647212"/>
                <a:gd name="connsiteY7" fmla="*/ 355967 h 64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212" h="647212">
                  <a:moveTo>
                    <a:pt x="0" y="355967"/>
                  </a:moveTo>
                  <a:lnTo>
                    <a:pt x="145623" y="355967"/>
                  </a:lnTo>
                  <a:lnTo>
                    <a:pt x="145623" y="0"/>
                  </a:lnTo>
                  <a:lnTo>
                    <a:pt x="501589" y="0"/>
                  </a:lnTo>
                  <a:lnTo>
                    <a:pt x="501589" y="355967"/>
                  </a:lnTo>
                  <a:lnTo>
                    <a:pt x="647212" y="355967"/>
                  </a:lnTo>
                  <a:lnTo>
                    <a:pt x="323606" y="647212"/>
                  </a:lnTo>
                  <a:lnTo>
                    <a:pt x="0" y="355967"/>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82453" tIns="36830" rIns="182453" bIns="197015" numCol="1" spcCol="1270" anchor="ctr" anchorCtr="0">
              <a:noAutofit/>
            </a:bodyPr>
            <a:lstStyle/>
            <a:p>
              <a:pPr marL="0" lvl="0" indent="0" algn="ctr" defTabSz="1289050">
                <a:lnSpc>
                  <a:spcPct val="90000"/>
                </a:lnSpc>
                <a:spcBef>
                  <a:spcPct val="0"/>
                </a:spcBef>
                <a:spcAft>
                  <a:spcPct val="35000"/>
                </a:spcAft>
                <a:buNone/>
              </a:pPr>
              <a:endParaRPr lang="en-US" sz="2900" kern="1200" dirty="0"/>
            </a:p>
          </p:txBody>
        </p:sp>
        <p:sp>
          <p:nvSpPr>
            <p:cNvPr id="10" name="Freeform: Shape 9">
              <a:extLst>
                <a:ext uri="{FF2B5EF4-FFF2-40B4-BE49-F238E27FC236}">
                  <a16:creationId xmlns:a16="http://schemas.microsoft.com/office/drawing/2014/main" id="{E45C8F1F-87C9-409B-B216-8970098C3C56}"/>
                </a:ext>
              </a:extLst>
            </p:cNvPr>
            <p:cNvSpPr/>
            <p:nvPr/>
          </p:nvSpPr>
          <p:spPr>
            <a:xfrm>
              <a:off x="6945050" y="3539575"/>
              <a:ext cx="647212" cy="647212"/>
            </a:xfrm>
            <a:custGeom>
              <a:avLst/>
              <a:gdLst>
                <a:gd name="connsiteX0" fmla="*/ 0 w 647212"/>
                <a:gd name="connsiteY0" fmla="*/ 355967 h 647212"/>
                <a:gd name="connsiteX1" fmla="*/ 145623 w 647212"/>
                <a:gd name="connsiteY1" fmla="*/ 355967 h 647212"/>
                <a:gd name="connsiteX2" fmla="*/ 145623 w 647212"/>
                <a:gd name="connsiteY2" fmla="*/ 0 h 647212"/>
                <a:gd name="connsiteX3" fmla="*/ 501589 w 647212"/>
                <a:gd name="connsiteY3" fmla="*/ 0 h 647212"/>
                <a:gd name="connsiteX4" fmla="*/ 501589 w 647212"/>
                <a:gd name="connsiteY4" fmla="*/ 355967 h 647212"/>
                <a:gd name="connsiteX5" fmla="*/ 647212 w 647212"/>
                <a:gd name="connsiteY5" fmla="*/ 355967 h 647212"/>
                <a:gd name="connsiteX6" fmla="*/ 323606 w 647212"/>
                <a:gd name="connsiteY6" fmla="*/ 647212 h 647212"/>
                <a:gd name="connsiteX7" fmla="*/ 0 w 647212"/>
                <a:gd name="connsiteY7" fmla="*/ 355967 h 64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212" h="647212">
                  <a:moveTo>
                    <a:pt x="0" y="355967"/>
                  </a:moveTo>
                  <a:lnTo>
                    <a:pt x="145623" y="355967"/>
                  </a:lnTo>
                  <a:lnTo>
                    <a:pt x="145623" y="0"/>
                  </a:lnTo>
                  <a:lnTo>
                    <a:pt x="501589" y="0"/>
                  </a:lnTo>
                  <a:lnTo>
                    <a:pt x="501589" y="355967"/>
                  </a:lnTo>
                  <a:lnTo>
                    <a:pt x="647212" y="355967"/>
                  </a:lnTo>
                  <a:lnTo>
                    <a:pt x="323606" y="647212"/>
                  </a:lnTo>
                  <a:lnTo>
                    <a:pt x="0" y="355967"/>
                  </a:lnTo>
                  <a:close/>
                </a:path>
              </a:pathLst>
            </a:custGeom>
          </p:spPr>
          <p:style>
            <a:lnRef idx="2">
              <a:schemeClr val="accent3">
                <a:tint val="40000"/>
                <a:alpha val="90000"/>
                <a:hueOff val="5358427"/>
                <a:satOff val="-6896"/>
                <a:lumOff val="-537"/>
                <a:alphaOff val="0"/>
              </a:schemeClr>
            </a:lnRef>
            <a:fillRef idx="1">
              <a:schemeClr val="accent3">
                <a:tint val="40000"/>
                <a:alpha val="90000"/>
                <a:hueOff val="5358427"/>
                <a:satOff val="-6896"/>
                <a:lumOff val="-537"/>
                <a:alphaOff val="0"/>
              </a:schemeClr>
            </a:fillRef>
            <a:effectRef idx="0">
              <a:schemeClr val="accent3">
                <a:tint val="40000"/>
                <a:alpha val="90000"/>
                <a:hueOff val="5358427"/>
                <a:satOff val="-6896"/>
                <a:lumOff val="-537"/>
                <a:alphaOff val="0"/>
              </a:schemeClr>
            </a:effectRef>
            <a:fontRef idx="minor">
              <a:schemeClr val="dk1">
                <a:hueOff val="0"/>
                <a:satOff val="0"/>
                <a:lumOff val="0"/>
                <a:alphaOff val="0"/>
              </a:schemeClr>
            </a:fontRef>
          </p:style>
          <p:txBody>
            <a:bodyPr spcFirstLastPara="0" vert="horz" wrap="square" lIns="182453" tIns="36830" rIns="182453" bIns="197015" numCol="1" spcCol="1270" anchor="ctr" anchorCtr="0">
              <a:noAutofit/>
            </a:bodyPr>
            <a:lstStyle/>
            <a:p>
              <a:pPr marL="0" lvl="0" indent="0" algn="ctr" defTabSz="1289050">
                <a:lnSpc>
                  <a:spcPct val="90000"/>
                </a:lnSpc>
                <a:spcBef>
                  <a:spcPct val="0"/>
                </a:spcBef>
                <a:spcAft>
                  <a:spcPct val="35000"/>
                </a:spcAft>
                <a:buNone/>
              </a:pPr>
              <a:endParaRPr lang="en-US" sz="2900" kern="1200" dirty="0"/>
            </a:p>
          </p:txBody>
        </p:sp>
        <p:sp>
          <p:nvSpPr>
            <p:cNvPr id="11" name="Freeform: Shape 10">
              <a:extLst>
                <a:ext uri="{FF2B5EF4-FFF2-40B4-BE49-F238E27FC236}">
                  <a16:creationId xmlns:a16="http://schemas.microsoft.com/office/drawing/2014/main" id="{091C83E5-52A0-4095-897E-DF055DC5E7C7}"/>
                </a:ext>
              </a:extLst>
            </p:cNvPr>
            <p:cNvSpPr/>
            <p:nvPr/>
          </p:nvSpPr>
          <p:spPr>
            <a:xfrm>
              <a:off x="7488204" y="4716325"/>
              <a:ext cx="647212" cy="647212"/>
            </a:xfrm>
            <a:custGeom>
              <a:avLst/>
              <a:gdLst>
                <a:gd name="connsiteX0" fmla="*/ 0 w 647212"/>
                <a:gd name="connsiteY0" fmla="*/ 355967 h 647212"/>
                <a:gd name="connsiteX1" fmla="*/ 145623 w 647212"/>
                <a:gd name="connsiteY1" fmla="*/ 355967 h 647212"/>
                <a:gd name="connsiteX2" fmla="*/ 145623 w 647212"/>
                <a:gd name="connsiteY2" fmla="*/ 0 h 647212"/>
                <a:gd name="connsiteX3" fmla="*/ 501589 w 647212"/>
                <a:gd name="connsiteY3" fmla="*/ 0 h 647212"/>
                <a:gd name="connsiteX4" fmla="*/ 501589 w 647212"/>
                <a:gd name="connsiteY4" fmla="*/ 355967 h 647212"/>
                <a:gd name="connsiteX5" fmla="*/ 647212 w 647212"/>
                <a:gd name="connsiteY5" fmla="*/ 355967 h 647212"/>
                <a:gd name="connsiteX6" fmla="*/ 323606 w 647212"/>
                <a:gd name="connsiteY6" fmla="*/ 647212 h 647212"/>
                <a:gd name="connsiteX7" fmla="*/ 0 w 647212"/>
                <a:gd name="connsiteY7" fmla="*/ 355967 h 64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212" h="647212">
                  <a:moveTo>
                    <a:pt x="0" y="355967"/>
                  </a:moveTo>
                  <a:lnTo>
                    <a:pt x="145623" y="355967"/>
                  </a:lnTo>
                  <a:lnTo>
                    <a:pt x="145623" y="0"/>
                  </a:lnTo>
                  <a:lnTo>
                    <a:pt x="501589" y="0"/>
                  </a:lnTo>
                  <a:lnTo>
                    <a:pt x="501589" y="355967"/>
                  </a:lnTo>
                  <a:lnTo>
                    <a:pt x="647212" y="355967"/>
                  </a:lnTo>
                  <a:lnTo>
                    <a:pt x="323606" y="647212"/>
                  </a:lnTo>
                  <a:lnTo>
                    <a:pt x="0" y="355967"/>
                  </a:lnTo>
                  <a:close/>
                </a:path>
              </a:pathLst>
            </a:cu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txBody>
            <a:bodyPr spcFirstLastPara="0" vert="horz" wrap="square" lIns="182453" tIns="36830" rIns="182453" bIns="197015" numCol="1" spcCol="1270" anchor="ctr" anchorCtr="0">
              <a:noAutofit/>
            </a:bodyPr>
            <a:lstStyle/>
            <a:p>
              <a:pPr marL="0" lvl="0" indent="0" algn="ctr" defTabSz="1289050">
                <a:lnSpc>
                  <a:spcPct val="90000"/>
                </a:lnSpc>
                <a:spcBef>
                  <a:spcPct val="0"/>
                </a:spcBef>
                <a:spcAft>
                  <a:spcPct val="35000"/>
                </a:spcAft>
                <a:buNone/>
              </a:pPr>
              <a:endParaRPr lang="en-US" sz="2900" kern="1200" dirty="0"/>
            </a:p>
          </p:txBody>
        </p:sp>
      </p:grpSp>
    </p:spTree>
    <p:extLst>
      <p:ext uri="{BB962C8B-B14F-4D97-AF65-F5344CB8AC3E}">
        <p14:creationId xmlns:p14="http://schemas.microsoft.com/office/powerpoint/2010/main" val="124608405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1"/>
          </p:nvPr>
        </p:nvSpPr>
        <p:spPr/>
        <p:txBody>
          <a:bodyPr>
            <a:normAutofit lnSpcReduction="10000"/>
          </a:bodyPr>
          <a:lstStyle/>
          <a:p>
            <a:endParaRPr lang="en-CA" dirty="0"/>
          </a:p>
          <a:p>
            <a:pPr>
              <a:buNone/>
            </a:pPr>
            <a:endParaRPr lang="en-CA" dirty="0"/>
          </a:p>
        </p:txBody>
      </p:sp>
      <p:sp>
        <p:nvSpPr>
          <p:cNvPr id="2" name="Title 1"/>
          <p:cNvSpPr>
            <a:spLocks noGrp="1"/>
          </p:cNvSpPr>
          <p:nvPr>
            <p:ph type="title"/>
          </p:nvPr>
        </p:nvSpPr>
        <p:spPr/>
        <p:txBody>
          <a:bodyPr>
            <a:noAutofit/>
          </a:bodyPr>
          <a:lstStyle/>
          <a:p>
            <a:r>
              <a:rPr lang="en-US" dirty="0"/>
              <a:t>Creating a Communication Plan</a:t>
            </a:r>
            <a:endParaRPr lang="en-CA" dirty="0"/>
          </a:p>
        </p:txBody>
      </p:sp>
      <p:graphicFrame>
        <p:nvGraphicFramePr>
          <p:cNvPr id="3" name="Table 2"/>
          <p:cNvGraphicFramePr>
            <a:graphicFrameLocks noGrp="1"/>
          </p:cNvGraphicFramePr>
          <p:nvPr>
            <p:extLst>
              <p:ext uri="{D42A27DB-BD31-4B8C-83A1-F6EECF244321}">
                <p14:modId xmlns:p14="http://schemas.microsoft.com/office/powerpoint/2010/main" val="1200024751"/>
              </p:ext>
            </p:extLst>
          </p:nvPr>
        </p:nvGraphicFramePr>
        <p:xfrm>
          <a:off x="467544" y="1484784"/>
          <a:ext cx="7992888" cy="4824535"/>
        </p:xfrm>
        <a:graphic>
          <a:graphicData uri="http://schemas.openxmlformats.org/drawingml/2006/table">
            <a:tbl>
              <a:tblPr firstRow="1" firstCol="1" bandRow="1">
                <a:tableStyleId>{EB344D84-9AFB-497E-A393-DC336BA19D2E}</a:tableStyleId>
              </a:tblPr>
              <a:tblGrid>
                <a:gridCol w="1776557">
                  <a:extLst>
                    <a:ext uri="{9D8B030D-6E8A-4147-A177-3AD203B41FA5}">
                      <a16:colId xmlns:a16="http://schemas.microsoft.com/office/drawing/2014/main" val="20000"/>
                    </a:ext>
                  </a:extLst>
                </a:gridCol>
                <a:gridCol w="6216331">
                  <a:extLst>
                    <a:ext uri="{9D8B030D-6E8A-4147-A177-3AD203B41FA5}">
                      <a16:colId xmlns:a16="http://schemas.microsoft.com/office/drawing/2014/main" val="20001"/>
                    </a:ext>
                  </a:extLst>
                </a:gridCol>
              </a:tblGrid>
              <a:tr h="683141">
                <a:tc>
                  <a:txBody>
                    <a:bodyPr/>
                    <a:lstStyle/>
                    <a:p>
                      <a:pPr marL="0" marR="0">
                        <a:lnSpc>
                          <a:spcPct val="115000"/>
                        </a:lnSpc>
                        <a:spcBef>
                          <a:spcPts val="0"/>
                        </a:spcBef>
                        <a:spcAft>
                          <a:spcPts val="1000"/>
                        </a:spcAft>
                      </a:pPr>
                      <a:r>
                        <a:rPr lang="en-US" sz="2000" dirty="0">
                          <a:effectLst/>
                        </a:rPr>
                        <a:t>What?</a:t>
                      </a:r>
                      <a:endParaRPr lang="en-US" sz="2000" dirty="0">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US" sz="2000" dirty="0">
                          <a:effectLst/>
                        </a:rPr>
                        <a:t>Status meetings</a:t>
                      </a:r>
                      <a:endParaRPr lang="en-US" sz="20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0"/>
                  </a:ext>
                </a:extLst>
              </a:tr>
              <a:tr h="683141">
                <a:tc>
                  <a:txBody>
                    <a:bodyPr/>
                    <a:lstStyle/>
                    <a:p>
                      <a:pPr marL="0" marR="0">
                        <a:lnSpc>
                          <a:spcPct val="115000"/>
                        </a:lnSpc>
                        <a:spcBef>
                          <a:spcPts val="0"/>
                        </a:spcBef>
                        <a:spcAft>
                          <a:spcPts val="1000"/>
                        </a:spcAft>
                      </a:pPr>
                      <a:r>
                        <a:rPr lang="en-US" sz="2000" dirty="0">
                          <a:effectLst/>
                        </a:rPr>
                        <a:t>Who?</a:t>
                      </a:r>
                      <a:endParaRPr lang="en-US" sz="2000" dirty="0">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US" sz="2000" dirty="0">
                          <a:effectLst/>
                        </a:rPr>
                        <a:t>Project team</a:t>
                      </a:r>
                      <a:endParaRPr lang="en-US" sz="20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1"/>
                  </a:ext>
                </a:extLst>
              </a:tr>
              <a:tr h="683141">
                <a:tc>
                  <a:txBody>
                    <a:bodyPr/>
                    <a:lstStyle/>
                    <a:p>
                      <a:pPr marL="0" marR="0">
                        <a:lnSpc>
                          <a:spcPct val="115000"/>
                        </a:lnSpc>
                        <a:spcBef>
                          <a:spcPts val="0"/>
                        </a:spcBef>
                        <a:spcAft>
                          <a:spcPts val="1000"/>
                        </a:spcAft>
                      </a:pPr>
                      <a:r>
                        <a:rPr lang="en-US" sz="2000" dirty="0">
                          <a:effectLst/>
                        </a:rPr>
                        <a:t>Where?</a:t>
                      </a:r>
                      <a:endParaRPr lang="en-US" sz="2000" dirty="0">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US" sz="2000" dirty="0">
                          <a:effectLst/>
                        </a:rPr>
                        <a:t>Whirlwind Room, Fourth Floor</a:t>
                      </a:r>
                      <a:endParaRPr lang="en-US" sz="20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2"/>
                  </a:ext>
                </a:extLst>
              </a:tr>
              <a:tr h="683141">
                <a:tc>
                  <a:txBody>
                    <a:bodyPr/>
                    <a:lstStyle/>
                    <a:p>
                      <a:pPr marL="0" marR="0">
                        <a:lnSpc>
                          <a:spcPct val="115000"/>
                        </a:lnSpc>
                        <a:spcBef>
                          <a:spcPts val="0"/>
                        </a:spcBef>
                        <a:spcAft>
                          <a:spcPts val="1000"/>
                        </a:spcAft>
                      </a:pPr>
                      <a:r>
                        <a:rPr lang="en-US" sz="2000" dirty="0">
                          <a:effectLst/>
                        </a:rPr>
                        <a:t>When?</a:t>
                      </a:r>
                      <a:endParaRPr lang="en-US" sz="2000" dirty="0">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US" sz="2000" dirty="0">
                          <a:effectLst/>
                        </a:rPr>
                        <a:t>Every Monday at 9 a.m.</a:t>
                      </a:r>
                      <a:endParaRPr lang="en-US" sz="20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3"/>
                  </a:ext>
                </a:extLst>
              </a:tr>
              <a:tr h="1408830">
                <a:tc>
                  <a:txBody>
                    <a:bodyPr/>
                    <a:lstStyle/>
                    <a:p>
                      <a:pPr marL="0" marR="0">
                        <a:lnSpc>
                          <a:spcPct val="115000"/>
                        </a:lnSpc>
                        <a:spcBef>
                          <a:spcPts val="0"/>
                        </a:spcBef>
                        <a:spcAft>
                          <a:spcPts val="1000"/>
                        </a:spcAft>
                      </a:pPr>
                      <a:r>
                        <a:rPr lang="en-US" sz="2000" dirty="0">
                          <a:effectLst/>
                        </a:rPr>
                        <a:t>Why?</a:t>
                      </a:r>
                      <a:endParaRPr lang="en-US" sz="2000" dirty="0">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US" sz="2000" dirty="0">
                          <a:effectLst/>
                        </a:rPr>
                        <a:t>To report issues encountered last week and upcoming tasks for this week</a:t>
                      </a:r>
                      <a:endParaRPr lang="en-US" sz="20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4"/>
                  </a:ext>
                </a:extLst>
              </a:tr>
              <a:tr h="683141">
                <a:tc>
                  <a:txBody>
                    <a:bodyPr/>
                    <a:lstStyle/>
                    <a:p>
                      <a:pPr marL="0" marR="0">
                        <a:lnSpc>
                          <a:spcPct val="115000"/>
                        </a:lnSpc>
                        <a:spcBef>
                          <a:spcPts val="0"/>
                        </a:spcBef>
                        <a:spcAft>
                          <a:spcPts val="1000"/>
                        </a:spcAft>
                      </a:pPr>
                      <a:r>
                        <a:rPr lang="en-US" sz="2000" dirty="0">
                          <a:effectLst/>
                        </a:rPr>
                        <a:t>How?</a:t>
                      </a:r>
                      <a:endParaRPr lang="en-US" sz="2000" dirty="0">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US" sz="2000" dirty="0">
                          <a:effectLst/>
                        </a:rPr>
                        <a:t>In-person</a:t>
                      </a:r>
                      <a:endParaRPr lang="en-US" sz="20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03780139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1200"/>
              </a:spcBef>
              <a:spcAft>
                <a:spcPts val="1000"/>
              </a:spcAft>
              <a:buFont typeface="+mj-lt"/>
              <a:buAutoNum type="arabicPeriod"/>
              <a:tabLst>
                <a:tab pos="1085850" algn="l"/>
              </a:tabLst>
            </a:pPr>
            <a:r>
              <a:rPr lang="en-US" dirty="0">
                <a:ea typeface="Times New Roman"/>
                <a:cs typeface="Times New Roman"/>
              </a:rPr>
              <a:t> What is the definition of the work breakdown structure?</a:t>
            </a:r>
          </a:p>
          <a:p>
            <a:pPr marL="695325" lvl="0">
              <a:lnSpc>
                <a:spcPct val="115000"/>
              </a:lnSpc>
              <a:spcBef>
                <a:spcPts val="0"/>
              </a:spcBef>
              <a:buFont typeface="+mj-lt"/>
              <a:buAutoNum type="alphaLcParenR"/>
            </a:pPr>
            <a:r>
              <a:rPr lang="en-US" dirty="0">
                <a:highlight>
                  <a:srgbClr val="FFFFFF"/>
                </a:highlight>
                <a:ea typeface="Times New Roman"/>
                <a:cs typeface="Times New Roman"/>
              </a:rPr>
              <a:t>A</a:t>
            </a:r>
            <a:r>
              <a:rPr lang="en-US" dirty="0">
                <a:highlight>
                  <a:srgbClr val="FFFFFF"/>
                </a:highlight>
                <a:ea typeface="Calibri"/>
                <a:cs typeface="Calibri"/>
              </a:rPr>
              <a:t> graphical breakdown of all the work to be done in the project.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Team or project-based organizations.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ability to use one's time effectively or productively, especially at work.</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structure in which people interact in large and small groups.</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2"/>
              <a:tabLst>
                <a:tab pos="1085850" algn="l"/>
              </a:tabLst>
            </a:pPr>
            <a:r>
              <a:rPr lang="en-US" dirty="0">
                <a:ea typeface="Times New Roman"/>
                <a:cs typeface="Times New Roman"/>
              </a:rPr>
              <a:t> What is the first step of the work breakdown structure?</a:t>
            </a:r>
          </a:p>
          <a:p>
            <a:pPr marL="695325" lvl="0">
              <a:lnSpc>
                <a:spcPct val="115000"/>
              </a:lnSpc>
              <a:spcBef>
                <a:spcPts val="0"/>
              </a:spcBef>
              <a:buFont typeface="+mj-lt"/>
              <a:buAutoNum type="alphaLcParenR"/>
            </a:pPr>
            <a:r>
              <a:rPr lang="en-US" dirty="0">
                <a:highlight>
                  <a:srgbClr val="FFFFFF"/>
                </a:highlight>
                <a:ea typeface="Times New Roman"/>
                <a:cs typeface="Times New Roman"/>
              </a:rPr>
              <a:t>I</a:t>
            </a:r>
            <a:r>
              <a:rPr lang="en-US" dirty="0">
                <a:highlight>
                  <a:srgbClr val="FFFFFF"/>
                </a:highlight>
                <a:ea typeface="Calibri"/>
                <a:cs typeface="Calibri"/>
              </a:rPr>
              <a:t>dentify the purpose of the project and write the title at the top.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Review the WBS with the stakeholders and project team to ensure all items are covered.</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Establish the major segments of the work.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Break down the segments of the work into sub-components.</a:t>
            </a:r>
            <a:endParaRPr lang="en-US" dirty="0">
              <a:ea typeface="Times New Roman"/>
              <a:cs typeface="Times New Roman"/>
            </a:endParaRPr>
          </a:p>
        </p:txBody>
      </p:sp>
    </p:spTree>
    <p:extLst>
      <p:ext uri="{BB962C8B-B14F-4D97-AF65-F5344CB8AC3E}">
        <p14:creationId xmlns:p14="http://schemas.microsoft.com/office/powerpoint/2010/main" val="12850300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eriod" startAt="3"/>
              <a:tabLst>
                <a:tab pos="1085850" algn="l"/>
              </a:tabLst>
            </a:pPr>
            <a:r>
              <a:rPr lang="en-US" dirty="0">
                <a:ea typeface="Times New Roman"/>
                <a:cs typeface="Times New Roman"/>
              </a:rPr>
              <a:t> After breaking down the segments of the work into sub-components, what is the next step? </a:t>
            </a:r>
          </a:p>
          <a:p>
            <a:pPr marL="695325" lvl="0">
              <a:lnSpc>
                <a:spcPct val="115000"/>
              </a:lnSpc>
              <a:spcBef>
                <a:spcPts val="0"/>
              </a:spcBef>
              <a:buFont typeface="+mj-lt"/>
              <a:buAutoNum type="alphaLcParenR"/>
            </a:pPr>
            <a:r>
              <a:rPr lang="en-US" dirty="0">
                <a:highlight>
                  <a:srgbClr val="FFFFFF"/>
                </a:highlight>
                <a:ea typeface="Calibri"/>
                <a:cs typeface="Calibri"/>
              </a:rPr>
              <a:t>Review the WBS with the stakeholders and project team to ensure all items are covered.</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Continue </a:t>
            </a:r>
            <a:r>
              <a:rPr lang="en-US" dirty="0">
                <a:highlight>
                  <a:srgbClr val="FFFFFF"/>
                </a:highlight>
                <a:ea typeface="Calibri"/>
                <a:cs typeface="Calibri"/>
              </a:rPr>
              <a:t>breaking down the work until you reach the level where you will assign and monitor the project work.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Establish the major segments of the work.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a:t>
            </a:r>
            <a:r>
              <a:rPr lang="en-US" dirty="0">
                <a:highlight>
                  <a:srgbClr val="FFFFFF"/>
                </a:highlight>
                <a:ea typeface="Calibri"/>
                <a:cs typeface="Calibri"/>
              </a:rPr>
              <a:t>dentify the purpose of the project and write the title at the top. </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4"/>
              <a:tabLst>
                <a:tab pos="1085850" algn="l"/>
              </a:tabLst>
            </a:pPr>
            <a:r>
              <a:rPr lang="en-US" dirty="0">
                <a:ea typeface="Times New Roman"/>
                <a:cs typeface="Times New Roman"/>
              </a:rPr>
              <a:t> Which of these statements is not true about the schedule?</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schedule is the most important document during the project.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Graphic tools can really help out when building the schedule.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You must keep the schedule </a:t>
            </a:r>
            <a:r>
              <a:rPr lang="en-US" dirty="0">
                <a:highlight>
                  <a:srgbClr val="FFFFFF"/>
                </a:highlight>
                <a:ea typeface="Calibri"/>
                <a:cs typeface="Calibri"/>
              </a:rPr>
              <a:t>up to date to make sure that you will meet your deadlines.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schedule is the only document that will not grow and change throughout the project.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68748718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eriod" startAt="5"/>
              <a:tabLst>
                <a:tab pos="1085850" algn="l"/>
              </a:tabLst>
            </a:pPr>
            <a:r>
              <a:rPr lang="en-US" dirty="0">
                <a:ea typeface="Times New Roman"/>
                <a:cs typeface="Times New Roman"/>
              </a:rPr>
              <a:t> What might you need in order to build the schedule?</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availability of people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availability of machines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Material resources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All of the above</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6"/>
              <a:tabLst>
                <a:tab pos="1085850" algn="l"/>
              </a:tabLst>
            </a:pPr>
            <a:r>
              <a:rPr lang="en-US" dirty="0">
                <a:ea typeface="Times New Roman"/>
                <a:cs typeface="Times New Roman"/>
              </a:rPr>
              <a:t> Which of these is a helpful tip to make your schedule accurate, available and useful?</a:t>
            </a:r>
          </a:p>
          <a:p>
            <a:pPr marL="695325" lvl="0">
              <a:lnSpc>
                <a:spcPct val="115000"/>
              </a:lnSpc>
              <a:spcBef>
                <a:spcPts val="0"/>
              </a:spcBef>
              <a:buFont typeface="+mj-lt"/>
              <a:buAutoNum type="alphaLcParenR"/>
            </a:pPr>
            <a:r>
              <a:rPr lang="en-US" dirty="0">
                <a:highlight>
                  <a:srgbClr val="FFFFFF"/>
                </a:highlight>
                <a:ea typeface="Calibri"/>
                <a:cs typeface="Calibri"/>
              </a:rPr>
              <a:t>Look for places where resources can perform activities separately</a:t>
            </a:r>
            <a:r>
              <a:rPr lang="en-US" dirty="0">
                <a:highlight>
                  <a:srgbClr val="FFFFFF"/>
                </a:highlight>
                <a:ea typeface="Times New Roman"/>
                <a:cs typeface="Times New Roman"/>
              </a:rPr>
              <a: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Identify milestone </a:t>
            </a:r>
            <a:r>
              <a:rPr lang="en-US" dirty="0">
                <a:highlight>
                  <a:srgbClr val="FFFFFF"/>
                </a:highlight>
                <a:ea typeface="Calibri"/>
                <a:cs typeface="Calibri"/>
              </a:rPr>
              <a:t>points in your project that require resources or time.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If </a:t>
            </a:r>
            <a:r>
              <a:rPr lang="en-US" dirty="0">
                <a:highlight>
                  <a:srgbClr val="FFFFFF"/>
                </a:highlight>
                <a:ea typeface="Calibri"/>
                <a:cs typeface="Calibri"/>
              </a:rPr>
              <a:t>you are delivering a business project, try to include deliverables with the milestones.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Make sure to exclude </a:t>
            </a:r>
            <a:r>
              <a:rPr lang="en-US" dirty="0">
                <a:highlight>
                  <a:srgbClr val="FFFFFF"/>
                </a:highlight>
                <a:ea typeface="Calibri"/>
                <a:cs typeface="Calibri"/>
              </a:rPr>
              <a:t>lag and lead time in your tasks.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90484757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eriod" startAt="7"/>
              <a:tabLst>
                <a:tab pos="1085850" algn="l"/>
              </a:tabLst>
            </a:pPr>
            <a:r>
              <a:rPr lang="en-US" dirty="0">
                <a:ea typeface="Times New Roman"/>
                <a:cs typeface="Times New Roman"/>
              </a:rPr>
              <a:t> In team projects, which members of your team should have access to the schedule?</a:t>
            </a:r>
          </a:p>
          <a:p>
            <a:pPr marL="695325" lvl="0">
              <a:lnSpc>
                <a:spcPct val="115000"/>
              </a:lnSpc>
              <a:spcBef>
                <a:spcPts val="0"/>
              </a:spcBef>
              <a:buFont typeface="+mj-lt"/>
              <a:buAutoNum type="alphaLcParenR"/>
            </a:pPr>
            <a:r>
              <a:rPr lang="en-US" dirty="0">
                <a:highlight>
                  <a:srgbClr val="FFFFFF"/>
                </a:highlight>
                <a:ea typeface="Times New Roman"/>
                <a:cs typeface="Times New Roman"/>
              </a:rPr>
              <a:t>Only the project manager</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Your team leads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lower-level employees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Everyone</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8"/>
              <a:tabLst>
                <a:tab pos="1085850" algn="l"/>
              </a:tabLst>
            </a:pPr>
            <a:r>
              <a:rPr lang="en-US" dirty="0">
                <a:ea typeface="Times New Roman"/>
                <a:cs typeface="Times New Roman"/>
              </a:rPr>
              <a:t> What is not a common approach when identifying responses options to risks?</a:t>
            </a:r>
          </a:p>
          <a:p>
            <a:pPr marL="695325" lvl="0">
              <a:lnSpc>
                <a:spcPct val="115000"/>
              </a:lnSpc>
              <a:spcBef>
                <a:spcPts val="0"/>
              </a:spcBef>
              <a:buFont typeface="+mj-lt"/>
              <a:buAutoNum type="alphaLcParenR"/>
            </a:pPr>
            <a:r>
              <a:rPr lang="en-US" dirty="0">
                <a:highlight>
                  <a:srgbClr val="FFFFFF"/>
                </a:highlight>
                <a:ea typeface="Times New Roman"/>
                <a:cs typeface="Times New Roman"/>
              </a:rPr>
              <a:t>Mitigate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Permit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Transfer</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Accept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76563858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9"/>
              <a:tabLst>
                <a:tab pos="1085850" algn="l"/>
              </a:tabLst>
            </a:pPr>
            <a:r>
              <a:rPr lang="en-US" dirty="0">
                <a:ea typeface="Times New Roman"/>
                <a:cs typeface="Times New Roman"/>
              </a:rPr>
              <a:t> During the project, what should team members and stakeholders be encouraged to do?</a:t>
            </a:r>
          </a:p>
          <a:p>
            <a:pPr marL="695325" lvl="0">
              <a:lnSpc>
                <a:spcPct val="115000"/>
              </a:lnSpc>
              <a:spcBef>
                <a:spcPts val="0"/>
              </a:spcBef>
              <a:buFont typeface="+mj-lt"/>
              <a:buAutoNum type="alphaLcParenR"/>
            </a:pPr>
            <a:r>
              <a:rPr lang="en-US" dirty="0">
                <a:highlight>
                  <a:srgbClr val="FFFFFF"/>
                </a:highlight>
                <a:ea typeface="Times New Roman"/>
                <a:cs typeface="Times New Roman"/>
              </a:rPr>
              <a:t>Transfer the blame for a risk to someone outside the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Update the plan and communicate it to the rest of the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Bring up new risks to the project manager.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Create new risks to test and prepare the team.</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10"/>
              <a:tabLst>
                <a:tab pos="914400" algn="l"/>
                <a:tab pos="1085850" algn="l"/>
              </a:tabLst>
            </a:pPr>
            <a:r>
              <a:rPr lang="en-US" dirty="0">
                <a:ea typeface="Times New Roman"/>
                <a:cs typeface="Times New Roman"/>
              </a:rPr>
              <a:t> Which plan ensures that everyone involved in the project stays up to date, and that information is shared appropriately?</a:t>
            </a:r>
          </a:p>
          <a:p>
            <a:pPr marL="695325" lvl="0">
              <a:lnSpc>
                <a:spcPct val="115000"/>
              </a:lnSpc>
              <a:spcBef>
                <a:spcPts val="0"/>
              </a:spcBef>
              <a:buFont typeface="+mj-lt"/>
              <a:buAutoNum type="alphaLcParenR"/>
            </a:pPr>
            <a:r>
              <a:rPr lang="en-US" dirty="0">
                <a:highlight>
                  <a:srgbClr val="FFFFFF"/>
                </a:highlight>
                <a:ea typeface="Times New Roman"/>
                <a:cs typeface="Times New Roman"/>
              </a:rPr>
              <a:t>Risk management plan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Communication plan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Project charter</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Schedule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4323905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276</TotalTime>
  <Words>23522</Words>
  <Application>Microsoft Office PowerPoint</Application>
  <PresentationFormat>On-screen Show (4:3)</PresentationFormat>
  <Paragraphs>3496</Paragraphs>
  <Slides>171</Slides>
  <Notes>69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171</vt:i4>
      </vt:variant>
    </vt:vector>
  </HeadingPairs>
  <TitlesOfParts>
    <vt:vector size="181" baseType="lpstr">
      <vt:lpstr>Arial</vt:lpstr>
      <vt:lpstr>Calibri</vt:lpstr>
      <vt:lpstr>Cambria</vt:lpstr>
      <vt:lpstr>Courier New</vt:lpstr>
      <vt:lpstr>Knowledge Medium</vt:lpstr>
      <vt:lpstr>Symbol</vt:lpstr>
      <vt:lpstr>Times New Roman</vt:lpstr>
      <vt:lpstr>Wingdings</vt:lpstr>
      <vt:lpstr>ヒラギノ角ゴ Pro W3</vt:lpstr>
      <vt:lpstr>Office Theme</vt:lpstr>
      <vt:lpstr>NAME OF COURSE</vt:lpstr>
      <vt:lpstr>Name of course</vt:lpstr>
      <vt:lpstr>Our Virtual Environment</vt:lpstr>
      <vt:lpstr>Setting the Stage</vt:lpstr>
      <vt:lpstr>Session Objectives</vt:lpstr>
      <vt:lpstr>Section 1</vt:lpstr>
      <vt:lpstr>Hello and welcome to the Accelerated Instructional Media Webinar – Course Name.</vt:lpstr>
      <vt:lpstr>PowerPoint Presentation</vt:lpstr>
      <vt:lpstr>Session Objectives</vt:lpstr>
      <vt:lpstr>PowerPoint Presentation</vt:lpstr>
      <vt:lpstr>PowerPoint Presentation</vt:lpstr>
      <vt:lpstr>PowerPoint Presentation</vt:lpstr>
      <vt:lpstr>Module One: Getting Started</vt:lpstr>
      <vt:lpstr>Workshop Objectives</vt:lpstr>
      <vt:lpstr>Module Two: Key Concepts (I)</vt:lpstr>
      <vt:lpstr>What is a Project?</vt:lpstr>
      <vt:lpstr>What is a Project Management?</vt:lpstr>
      <vt:lpstr>What is Project Manager?</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Key Concepts (II)</vt:lpstr>
      <vt:lpstr>The Project Management Institute (PMI) </vt:lpstr>
      <vt:lpstr>The Project Management Body Of Knowledge (PMBOK)</vt:lpstr>
      <vt:lpstr>The Five Process Groups </vt:lpstr>
      <vt:lpstr>The Ten Knowledge Areas </vt:lpstr>
      <vt:lpstr>The Triple Constraint </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Initiation (I)</vt:lpstr>
      <vt:lpstr>Identifying Your Stakeholders</vt:lpstr>
      <vt:lpstr>Assessing Needs and Wants </vt:lpstr>
      <vt:lpstr>Setting a SMART Project Goal </vt:lpstr>
      <vt:lpstr>Creating Requirements and Deliverables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Initiation (II)</vt:lpstr>
      <vt:lpstr>Creating a Statement of Work </vt:lpstr>
      <vt:lpstr>Completing the Project Planning Worksheet </vt:lpstr>
      <vt:lpstr>Completing the Project Charter </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Planning (I)</vt:lpstr>
      <vt:lpstr>Managing Expectations </vt:lpstr>
      <vt:lpstr>Creating a Task List</vt:lpstr>
      <vt:lpstr>Estimating Time</vt:lpstr>
      <vt:lpstr>Estimating Resources</vt:lpstr>
      <vt:lpstr>Estimating Costs </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Planning (II)</vt:lpstr>
      <vt:lpstr>Building the Work Breakdown Structure </vt:lpstr>
      <vt:lpstr>Creating the Schedule </vt:lpstr>
      <vt:lpstr>Creating a Risk Management Plan</vt:lpstr>
      <vt:lpstr>Creating a Communication Plan</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Planning Tools</vt:lpstr>
      <vt:lpstr>The Gantt Chart </vt:lpstr>
      <vt:lpstr>The Network Diagram </vt:lpstr>
      <vt:lpstr>Using a RACI Chart</vt:lpstr>
      <vt:lpstr>Going the Extra Mile: Microsoft Project</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Executing the Project</vt:lpstr>
      <vt:lpstr>Establishing Baselines</vt:lpstr>
      <vt:lpstr>Monitoring Project Progress</vt:lpstr>
      <vt:lpstr>Triple Constraint Reduction Methods </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Maintaining and Controlling the Project</vt:lpstr>
      <vt:lpstr>Making the Most of Status Updates</vt:lpstr>
      <vt:lpstr>Managing Change </vt:lpstr>
      <vt:lpstr>Monitoring Risks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Closing Out</vt:lpstr>
      <vt:lpstr>Preparing for Closeout</vt:lpstr>
      <vt:lpstr>Celebrating Successes</vt:lpstr>
      <vt:lpstr>Learning from Project Challenges</vt:lpstr>
      <vt:lpstr>Scope Verification</vt:lpstr>
      <vt:lpstr>A Final To-Do List</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Conclusion</vt:lpstr>
      <vt:lpstr>What of your original response would have changed if you knew the insights provided today? </vt:lpstr>
      <vt:lpstr>Survey</vt:lpstr>
      <vt:lpstr>Recap and Reflect</vt:lpstr>
      <vt:lpstr>Revisiting Your Answer</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Darren</dc:creator>
  <cp:lastModifiedBy>AIM1</cp:lastModifiedBy>
  <cp:revision>16</cp:revision>
  <dcterms:created xsi:type="dcterms:W3CDTF">2013-10-04T15:55:21Z</dcterms:created>
  <dcterms:modified xsi:type="dcterms:W3CDTF">2017-07-20T18:25:45Z</dcterms:modified>
</cp:coreProperties>
</file>