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68"/>
  </p:notesMasterIdLst>
  <p:sldIdLst>
    <p:sldId id="455" r:id="rId2"/>
    <p:sldId id="456" r:id="rId3"/>
    <p:sldId id="457" r:id="rId4"/>
    <p:sldId id="458" r:id="rId5"/>
    <p:sldId id="459" r:id="rId6"/>
    <p:sldId id="460" r:id="rId7"/>
    <p:sldId id="464" r:id="rId8"/>
    <p:sldId id="465" r:id="rId9"/>
    <p:sldId id="466" r:id="rId10"/>
    <p:sldId id="467" r:id="rId11"/>
    <p:sldId id="468" r:id="rId12"/>
    <p:sldId id="474" r:id="rId13"/>
    <p:sldId id="257" r:id="rId14"/>
    <p:sldId id="258" r:id="rId15"/>
    <p:sldId id="261" r:id="rId16"/>
    <p:sldId id="262" r:id="rId17"/>
    <p:sldId id="263" r:id="rId18"/>
    <p:sldId id="304" r:id="rId19"/>
    <p:sldId id="264" r:id="rId20"/>
    <p:sldId id="310" r:id="rId21"/>
    <p:sldId id="311" r:id="rId22"/>
    <p:sldId id="312" r:id="rId23"/>
    <p:sldId id="313" r:id="rId24"/>
    <p:sldId id="314" r:id="rId25"/>
    <p:sldId id="369" r:id="rId26"/>
    <p:sldId id="370" r:id="rId27"/>
    <p:sldId id="371" r:id="rId28"/>
    <p:sldId id="372" r:id="rId29"/>
    <p:sldId id="373" r:id="rId30"/>
    <p:sldId id="265" r:id="rId31"/>
    <p:sldId id="266" r:id="rId32"/>
    <p:sldId id="267" r:id="rId33"/>
    <p:sldId id="268" r:id="rId34"/>
    <p:sldId id="269" r:id="rId35"/>
    <p:sldId id="316" r:id="rId36"/>
    <p:sldId id="317" r:id="rId37"/>
    <p:sldId id="318" r:id="rId38"/>
    <p:sldId id="319" r:id="rId39"/>
    <p:sldId id="320" r:id="rId40"/>
    <p:sldId id="374" r:id="rId41"/>
    <p:sldId id="375" r:id="rId42"/>
    <p:sldId id="376" r:id="rId43"/>
    <p:sldId id="377" r:id="rId44"/>
    <p:sldId id="378" r:id="rId45"/>
    <p:sldId id="270" r:id="rId46"/>
    <p:sldId id="305" r:id="rId47"/>
    <p:sldId id="271" r:id="rId48"/>
    <p:sldId id="272" r:id="rId49"/>
    <p:sldId id="273" r:id="rId50"/>
    <p:sldId id="322" r:id="rId51"/>
    <p:sldId id="323" r:id="rId52"/>
    <p:sldId id="324" r:id="rId53"/>
    <p:sldId id="325" r:id="rId54"/>
    <p:sldId id="326" r:id="rId55"/>
    <p:sldId id="379" r:id="rId56"/>
    <p:sldId id="380" r:id="rId57"/>
    <p:sldId id="381" r:id="rId58"/>
    <p:sldId id="382" r:id="rId59"/>
    <p:sldId id="383" r:id="rId60"/>
    <p:sldId id="274" r:id="rId61"/>
    <p:sldId id="275" r:id="rId62"/>
    <p:sldId id="276" r:id="rId63"/>
    <p:sldId id="277" r:id="rId64"/>
    <p:sldId id="328" r:id="rId65"/>
    <p:sldId id="329" r:id="rId66"/>
    <p:sldId id="330" r:id="rId67"/>
    <p:sldId id="331" r:id="rId68"/>
    <p:sldId id="332" r:id="rId69"/>
    <p:sldId id="384" r:id="rId70"/>
    <p:sldId id="385" r:id="rId71"/>
    <p:sldId id="386" r:id="rId72"/>
    <p:sldId id="387" r:id="rId73"/>
    <p:sldId id="388" r:id="rId74"/>
    <p:sldId id="278" r:id="rId75"/>
    <p:sldId id="279" r:id="rId76"/>
    <p:sldId id="280" r:id="rId77"/>
    <p:sldId id="306" r:id="rId78"/>
    <p:sldId id="334" r:id="rId79"/>
    <p:sldId id="335" r:id="rId80"/>
    <p:sldId id="336" r:id="rId81"/>
    <p:sldId id="337" r:id="rId82"/>
    <p:sldId id="338" r:id="rId83"/>
    <p:sldId id="389" r:id="rId84"/>
    <p:sldId id="390" r:id="rId85"/>
    <p:sldId id="391" r:id="rId86"/>
    <p:sldId id="392" r:id="rId87"/>
    <p:sldId id="393" r:id="rId88"/>
    <p:sldId id="281" r:id="rId89"/>
    <p:sldId id="282" r:id="rId90"/>
    <p:sldId id="283" r:id="rId91"/>
    <p:sldId id="284" r:id="rId92"/>
    <p:sldId id="340" r:id="rId93"/>
    <p:sldId id="341" r:id="rId94"/>
    <p:sldId id="342" r:id="rId95"/>
    <p:sldId id="343" r:id="rId96"/>
    <p:sldId id="344" r:id="rId97"/>
    <p:sldId id="394" r:id="rId98"/>
    <p:sldId id="395" r:id="rId99"/>
    <p:sldId id="396" r:id="rId100"/>
    <p:sldId id="397" r:id="rId101"/>
    <p:sldId id="398" r:id="rId102"/>
    <p:sldId id="285" r:id="rId103"/>
    <p:sldId id="286" r:id="rId104"/>
    <p:sldId id="287" r:id="rId105"/>
    <p:sldId id="288" r:id="rId106"/>
    <p:sldId id="346" r:id="rId107"/>
    <p:sldId id="347" r:id="rId108"/>
    <p:sldId id="348" r:id="rId109"/>
    <p:sldId id="349" r:id="rId110"/>
    <p:sldId id="350" r:id="rId111"/>
    <p:sldId id="399" r:id="rId112"/>
    <p:sldId id="400" r:id="rId113"/>
    <p:sldId id="401" r:id="rId114"/>
    <p:sldId id="402" r:id="rId115"/>
    <p:sldId id="403" r:id="rId116"/>
    <p:sldId id="289" r:id="rId117"/>
    <p:sldId id="290" r:id="rId118"/>
    <p:sldId id="291" r:id="rId119"/>
    <p:sldId id="292" r:id="rId120"/>
    <p:sldId id="352" r:id="rId121"/>
    <p:sldId id="353" r:id="rId122"/>
    <p:sldId id="354" r:id="rId123"/>
    <p:sldId id="355" r:id="rId124"/>
    <p:sldId id="356" r:id="rId125"/>
    <p:sldId id="404" r:id="rId126"/>
    <p:sldId id="405" r:id="rId127"/>
    <p:sldId id="406" r:id="rId128"/>
    <p:sldId id="407" r:id="rId129"/>
    <p:sldId id="408" r:id="rId130"/>
    <p:sldId id="293" r:id="rId131"/>
    <p:sldId id="294" r:id="rId132"/>
    <p:sldId id="295" r:id="rId133"/>
    <p:sldId id="296" r:id="rId134"/>
    <p:sldId id="297" r:id="rId135"/>
    <p:sldId id="358" r:id="rId136"/>
    <p:sldId id="359" r:id="rId137"/>
    <p:sldId id="360" r:id="rId138"/>
    <p:sldId id="361" r:id="rId139"/>
    <p:sldId id="362" r:id="rId140"/>
    <p:sldId id="409" r:id="rId141"/>
    <p:sldId id="410" r:id="rId142"/>
    <p:sldId id="411" r:id="rId143"/>
    <p:sldId id="412" r:id="rId144"/>
    <p:sldId id="413" r:id="rId145"/>
    <p:sldId id="298" r:id="rId146"/>
    <p:sldId id="299" r:id="rId147"/>
    <p:sldId id="300" r:id="rId148"/>
    <p:sldId id="301" r:id="rId149"/>
    <p:sldId id="364" r:id="rId150"/>
    <p:sldId id="365" r:id="rId151"/>
    <p:sldId id="366" r:id="rId152"/>
    <p:sldId id="367" r:id="rId153"/>
    <p:sldId id="368" r:id="rId154"/>
    <p:sldId id="414" r:id="rId155"/>
    <p:sldId id="415" r:id="rId156"/>
    <p:sldId id="416" r:id="rId157"/>
    <p:sldId id="417" r:id="rId158"/>
    <p:sldId id="418" r:id="rId159"/>
    <p:sldId id="302" r:id="rId160"/>
    <p:sldId id="307" r:id="rId161"/>
    <p:sldId id="469" r:id="rId162"/>
    <p:sldId id="470" r:id="rId163"/>
    <p:sldId id="471" r:id="rId164"/>
    <p:sldId id="461" r:id="rId165"/>
    <p:sldId id="462" r:id="rId166"/>
    <p:sldId id="463" r:id="rId16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67" autoAdjust="0"/>
    <p:restoredTop sz="39356" autoAdjust="0"/>
  </p:normalViewPr>
  <p:slideViewPr>
    <p:cSldViewPr>
      <p:cViewPr varScale="1">
        <p:scale>
          <a:sx n="59" d="100"/>
          <a:sy n="59" d="100"/>
        </p:scale>
        <p:origin x="2405"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viewProps" Target="viewProp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theme" Target="theme/theme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2"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C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AB7A7F59-5439-4B94-A381-F2DEF436478E}" type="datetimeFigureOut">
              <a:rPr lang="en-US"/>
              <a:pPr>
                <a:defRPr/>
              </a:pPr>
              <a:t>7/20/2017</a:t>
            </a:fld>
            <a:endParaRPr lang="en-C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CA"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CA"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C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854E6F7C-8337-4842-90BB-C5AF1E45594B}" type="slidenum">
              <a:rPr lang="en-CA"/>
              <a:pPr>
                <a:defRPr/>
              </a:pPr>
              <a:t>‹#›</a:t>
            </a:fld>
            <a:endParaRPr lang="en-CA" dirty="0"/>
          </a:p>
        </p:txBody>
      </p:sp>
    </p:spTree>
    <p:extLst>
      <p:ext uri="{BB962C8B-B14F-4D97-AF65-F5344CB8AC3E}">
        <p14:creationId xmlns:p14="http://schemas.microsoft.com/office/powerpoint/2010/main" val="11486026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545131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12</a:t>
            </a:fld>
            <a:endParaRPr lang="en-CA" dirty="0"/>
          </a:p>
        </p:txBody>
      </p:sp>
    </p:spTree>
    <p:extLst>
      <p:ext uri="{BB962C8B-B14F-4D97-AF65-F5344CB8AC3E}">
        <p14:creationId xmlns:p14="http://schemas.microsoft.com/office/powerpoint/2010/main" val="1719603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Part of being a winner is knowing when enough is enough. Sometimes you have to give up the fight and walk away, and move on to something that's more productive.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Donald Trump</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Most people find that they wish they had more time in a day. This workshop will show participants how to organize their lives and find those hidden moments. Participants will learn how to establish routines, set goals, create an efficient environment, and use time-honored planning and organizational tools to maximize their personal productivity.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a:t>
            </a:fld>
            <a:endParaRPr lang="en-CA" dirty="0"/>
          </a:p>
        </p:txBody>
      </p:sp>
    </p:spTree>
    <p:extLst>
      <p:ext uri="{BB962C8B-B14F-4D97-AF65-F5344CB8AC3E}">
        <p14:creationId xmlns:p14="http://schemas.microsoft.com/office/powerpoint/2010/main" val="1844017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associated with learning, it occurs more easily and rapidly. With that in mind, let’s review our goals for today.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participants should be able to:</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and evaluate SMART goals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routines to maximize their productivity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scheduling tools to make the most of their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Stay on top of their to-do list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Start new tasks and projects on the right foot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basic project management techniques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their physical and virtual workspaces for maximum efficiency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back time from e-mail and handheld devices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Beat procrastination</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a:t>
            </a:fld>
            <a:endParaRPr lang="en-CA" dirty="0"/>
          </a:p>
        </p:txBody>
      </p:sp>
    </p:spTree>
    <p:extLst>
      <p:ext uri="{BB962C8B-B14F-4D97-AF65-F5344CB8AC3E}">
        <p14:creationId xmlns:p14="http://schemas.microsoft.com/office/powerpoint/2010/main" val="25898674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Time is the stuff that life is made of.</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Benjamin Franklin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dirty="0">
                <a:effectLst/>
              </a:rPr>
              <a:t>Goal setting is critical to your personal productivity. It is the single most important life skill that, unfortunately, most people never learn how to do properly. Goal setting can be used in every single area of your life, including financial, physical, personal development, relationships, or even spiritual. According to Brian Tracy’s book </a:t>
            </a:r>
            <a:r>
              <a:rPr lang="en-US" u="sng" dirty="0">
                <a:effectLst/>
              </a:rPr>
              <a:t>Goals</a:t>
            </a:r>
            <a:r>
              <a:rPr lang="en-US" dirty="0">
                <a:effectLst/>
              </a:rPr>
              <a:t>, fewer than 3% of people have clear, written goals, and a plan for getting there. Setting goals puts you ahead of the pack! </a:t>
            </a:r>
            <a:r>
              <a:rPr lang="en-US" sz="900" dirty="0">
                <a:effectLst/>
                <a:latin typeface="Calibri" panose="020F0502020204030204" pitchFamily="34" charset="0"/>
                <a:ea typeface="Times New Roman" panose="02020603050405020304" pitchFamily="18" charset="0"/>
                <a:cs typeface="Times New Roman" panose="02020603050405020304" pitchFamily="18" charset="0"/>
              </a:rPr>
              <a:t>Some people blame everything that goes wrong in their life on something or someone else. They take the role of a victim and they give all their power and control away. Successful people instead dedicate themselves towards taking responsibility for their lives, no matter what the unforeseen or uncontrollable events. Live in the present: the past cannot be changed, and the future is the direct result of what you do right now!</a:t>
            </a:r>
          </a:p>
          <a:p>
            <a:pPr marL="0" marR="0">
              <a:lnSpc>
                <a:spcPct val="115000"/>
              </a:lnSpc>
              <a:spcBef>
                <a:spcPts val="0"/>
              </a:spcBef>
              <a:spcAft>
                <a:spcPts val="1000"/>
              </a:spcAft>
            </a:pPr>
            <a:r>
              <a:rPr lang="en-US" sz="9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15</a:t>
            </a:fld>
            <a:endParaRPr lang="en-CA" dirty="0"/>
          </a:p>
        </p:txBody>
      </p:sp>
    </p:spTree>
    <p:extLst>
      <p:ext uri="{BB962C8B-B14F-4D97-AF65-F5344CB8AC3E}">
        <p14:creationId xmlns:p14="http://schemas.microsoft.com/office/powerpoint/2010/main" val="1720145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Setting meaningful, long-term goals is a giant step toward achieving your dreams. In turn, setting and achieving short-term goals can help you accomplish the tasks you'll need to achieve the long-term ones. It is also important to make sure that all of your goals unleash the power of the three P's: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Positive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Personal</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Possible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To understand how goals, in general, should be framed.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Goals should be positive, personal, and possible.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Worksheet: The Three P’s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Print one worksheet per participant</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participants to identify which of the three P’s is missing from each goal.</a:t>
            </a:r>
          </a:p>
          <a:p>
            <a:r>
              <a:rPr lang="en-US" sz="1200" kern="1200" dirty="0">
                <a:solidFill>
                  <a:schemeClr val="tx1"/>
                </a:solidFill>
                <a:effectLst/>
                <a:latin typeface="+mn-lt"/>
                <a:ea typeface="+mn-ea"/>
                <a:cs typeface="+mn-cs"/>
              </a:rPr>
              <a:t>Hint: There might be more than one P missing!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Long ago, King Robert the Bruce ruled over Scotland. One day, he was badly defeated in battle. His only option was to escape and hide. He found refuge in a small cave and waited there for months.</a:t>
            </a:r>
          </a:p>
          <a:p>
            <a:r>
              <a:rPr lang="en-US" sz="1200" kern="1200" dirty="0">
                <a:solidFill>
                  <a:schemeClr val="tx1"/>
                </a:solidFill>
                <a:effectLst/>
                <a:latin typeface="+mn-lt"/>
                <a:ea typeface="+mn-ea"/>
                <a:cs typeface="+mn-cs"/>
              </a:rPr>
              <a:t>One day, he watched a spider try to build a web across the cave’s entrance. Time and time again, the spider fell down and got back up again. After many times, the spider succeeded, proving that with persistence and a plan, anything is possible. </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activity is best done in small groups. Once groups have had a few minutes to complete the worksheet, bring the groups back together, and review. </a:t>
            </a:r>
          </a:p>
          <a:p>
            <a:pPr marL="457200" marR="0" indent="-22860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B66DBB88-4180-4298-A828-F78FB9D65131}" type="slidenum">
              <a:rPr lang="en-CA" smtClean="0"/>
              <a:pPr eaLnBrk="1" hangingPunct="1"/>
              <a:t>16</a:t>
            </a:fld>
            <a:endParaRPr lang="en-CA"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SMART is a convenient acronym for the set of criteria that a goal must have in order for it to be realized by the goal achiever.</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Specific</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Success coach Jack Canfield states in his book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Success Principles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Measurable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It’s crucial for goal achievement that you are able to track your progress towards your goal. That’s why all goals need some form of objective measuring system so that you can stay on track and become motivated when you enjoy the sweet taste of quantifiable progress.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Achievable: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Setting big goals is great, but setting unrealistic goals will just de-motivate you. A good goal is one that challenges, but is not so unrealistic that you have virtually no chance of accomplishing it.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Relevant: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Without setting deadlines for your goals, you have no real compelling reason or motivation to start working on them. By setting a deadline, your subconscious mind begins to work on that goal, night and day, to bring you closer to achievement.</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specific parts of a good goal.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Good goals should be specific, measurable, achievable, relevant, and timed.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write a SMART goal for the first two modules of this workshop. They may want to use scrap paper at first, and then record their final goal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transition into this activity should be fairly seamless.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participants are comfortable with each other, divide participants into pairs so that they can review each other’s goals and provide feedback.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A4666F48-49AD-40FB-BDBB-BC15CEEA6F93}" type="slidenum">
              <a:rPr lang="en-CA" smtClean="0"/>
              <a:pPr eaLnBrk="1" hangingPunct="1"/>
              <a:t>17</a:t>
            </a:fld>
            <a:endParaRPr lang="en-CA"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Achieving challenging goals requires a lot of mental energy. Instead of spreading yourself thin by focusing on several goals at once, invest your mental focus on one goal, the most important goal right now. When you are prioritizing, choose a goal that will have the greatest impact on your life compared to how long it will take to achieve. A large part of goal setting is not just identifying what you want, but also identifying what you must give up in your life in order to get it. Most people are unwilling to make a conscious decision to give up the things in their life necessary to achieve their goals.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the most of your mental energy.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you are prioritizing, choose a goal that will have the greatest impact on your life compared to how long it will take to achieve.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Task list from “The 10 Minute Challenge”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task list from the “10 Minute Challenge”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Bring out the task list from this morning’s icebreaker. Ask participants to prioritize the tasks based on what we just discussed.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done in a large group or small groups. It can be interesting to put participants back in their icebreaker groups and see how they would have done things differently.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18</a:t>
            </a:fld>
            <a:endParaRPr lang="en-CA" dirty="0"/>
          </a:p>
        </p:txBody>
      </p:sp>
    </p:spTree>
    <p:extLst>
      <p:ext uri="{BB962C8B-B14F-4D97-AF65-F5344CB8AC3E}">
        <p14:creationId xmlns:p14="http://schemas.microsoft.com/office/powerpoint/2010/main" val="2243595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we change and grow, our goals should change too. When you reach the target date set out in your goal, look at what you have achieved. Here is a checklist to help you out.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percentage of my goal did I achieve?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 did I achieve that percentage?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would I do differently next time?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my next step?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other goals might need to change now?</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addition, keep an eye on new trends and ideas around you – you might just find one that will change your life.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make your goals grow with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we grow, our goals and dreams should grow too.</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ways that goals might need to change. Encourage ideas on how participants could evaluate goals.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takes approximately 30 days to establish a new physical or emotional habit.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small or large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19</a:t>
            </a:fld>
            <a:endParaRPr lang="en-CA" dirty="0"/>
          </a:p>
        </p:txBody>
      </p:sp>
    </p:spTree>
    <p:extLst>
      <p:ext uri="{BB962C8B-B14F-4D97-AF65-F5344CB8AC3E}">
        <p14:creationId xmlns:p14="http://schemas.microsoft.com/office/powerpoint/2010/main" val="18428641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Discipline is the bridge between goals and accomplishment.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Jim </a:t>
            </a:r>
            <a:r>
              <a:rPr lang="en-US" sz="1050" b="1" i="1" dirty="0" err="1">
                <a:effectLst/>
                <a:latin typeface="Cambria" panose="02040503050406030204" pitchFamily="18" charset="0"/>
                <a:ea typeface="Times New Roman" panose="02020603050405020304" pitchFamily="18" charset="0"/>
                <a:cs typeface="Times New Roman" panose="02020603050405020304" pitchFamily="18" charset="0"/>
              </a:rPr>
              <a:t>Rohn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For most people, the word “routine” typically conjures up an image of a boring, repetitive life, with every moment controlled and managed, and no room for spontaneity. Routines and rituals, however, can actually help increase the spontaneity and fun in your life. Because routine tasks are already planned for, you have more energy to spend on the tasks that will bring you closer to your goals and bring more joy to your life.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30</a:t>
            </a:fld>
            <a:endParaRPr lang="en-CA" dirty="0"/>
          </a:p>
        </p:txBody>
      </p:sp>
    </p:spTree>
    <p:extLst>
      <p:ext uri="{BB962C8B-B14F-4D97-AF65-F5344CB8AC3E}">
        <p14:creationId xmlns:p14="http://schemas.microsoft.com/office/powerpoint/2010/main" val="28349233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Random House Dictionary defines a routine as, “any practice, or pattern of behavior regularly performed in a set manner.”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fact, you can build any type of routine in three easy steps.</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Task. Let’s say you want to build an exercise routine.</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For example, perhaps you normally exercise right after work.</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Sub-Tasks. For you, perhaps your routine involves going to the gym, getting changed, stretching, doing 45 minutes on the treadmill, performing three reps of weights, and doing a lap around the pool to finish things off. Then, you shower and go home.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Remember, a routine shouldn’t be set in stone. Once you establish a routine, it can be modified at any point in time, depending on what works for you. With our exercise example, you could easily decide to exercise before work or even at lunch and still use the basic task and sub-tasks.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routine is and how to build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build any type of routine in three easy steps.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task.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time and/or trigger.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sub-tasks.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stand up and spread out in the classroom. Explain that you are going to ask them to perform a series of actions and they just need to follow along.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saying, “Touch your shoulders. Touch your toes. Touch your knees.” Then, mix up the parts and repeat. After a few rounds of this, say, “Touch your toes. Touch your knees. Touch your shoulders.” Now, participants are moving in a logical order. Repeat these directions a few times.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Once participants are comfortable with the actions, you will probably see them getting ahead of you and performing in sync. At this point, you can ask them to sit down.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efficient and organized did participants feel during the first round, when the facilitator was giving what seemed like random instructions?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participants feel when this changed to a logical order (lowest point to highest point)? Did participants feel like they could move faster?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did this evolve when they realized that this was now the pattern?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lessons can we take away from this?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that you have enough space for participants to perform this activity. If space is limited, participants can stay seated. Just change the body parts to something easier, such as knees, nose, and head.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31</a:t>
            </a:fld>
            <a:endParaRPr lang="en-CA" dirty="0"/>
          </a:p>
        </p:txBody>
      </p:sp>
    </p:spTree>
    <p:extLst>
      <p:ext uri="{BB962C8B-B14F-4D97-AF65-F5344CB8AC3E}">
        <p14:creationId xmlns:p14="http://schemas.microsoft.com/office/powerpoint/2010/main" val="3501504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72828099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Sleep, meals, and exercise form the building blocks of our lives. Without this stable foundation, other personal productivity efforts won’t be as successful. Here are some ideas.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Sleep: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Establish a routine for half an hour before you sleep. This might include creating a to-do list for the next day, enjoying a cup of tea, taking a warm bath, and or performing some stretches. All of these activities will help you wind down and sleep better. It is best to try to go to bed at around the same time every night, too.</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Take a half hour each weekend to plan meals for the next week, including lunches and suppers. Then, make a grocery list and get everything you will need. Appliances like slow cookers and delayed-start ovens can also help you make sure supper is ready when you are.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Exercise: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Try to exercise for one hour three times a week, or half an hour each day. One easy way is to go for a brisk walk at lunch, or do yoga in the morning before work.</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key personal routines that participants should establish.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Routinizing sleep, meals, and exercise will provide great benefits to anyone.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 (several sets, many colors), Tape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make some storyboards of your own as examples.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one topic (sleep, meals, or exercise) to each group. Ask them to design a routine and draw a storyboard for it.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Albert Einstein developed a routine of walking to and from work. It was through this routine that he met mathematician Kurt Gödel. These two brilliant minds had a profound impact on each other, and on the theories that shape our world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After the groups are finished, ask them to tape their designs to the wall and walk around to view each other’s work.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9F6A5BD-46DA-4E1F-80C7-CAE57D6A55C6}" type="slidenum">
              <a:rPr lang="en-CA" smtClean="0"/>
              <a:pPr eaLnBrk="1" hangingPunct="1"/>
              <a:t>32</a:t>
            </a:fld>
            <a:endParaRPr lang="en-CA"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routines that many people find helpful in maximizing their time in the office: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checking e-mail, news, and Web sites throughout the day, set aside one or several periods (for example, morning, noon, and at the end of the day). Then, batch and sequence your activities (for example, e-mail, news, and industry journals). You can batch many types of tasks in this way for maximum efficiency.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up a system for maintaining your task tracking system. This can be as simple as five minutes in the morning to update the day’s list, five minutes at noon to update what you have done already, and five minutes at day’s end to evaluate today and create a starting list for tomorrow.</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morning, perform your tasks in an organized, routine manner. You can also lay out your clothes and prepare your lunch the night before for maximum efficiency.</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see how routines can be implemented in your professional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Batching e-mail, developing a system for managing your tasks, and having a morning routine, are all examples of routines that can save you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identify one routine they would like to develop in the next few weeks. They should record their ideas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action plans were handed out at the beginning of the workshop, this topic should go very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33</a:t>
            </a:fld>
            <a:endParaRPr lang="en-CA" dirty="0"/>
          </a:p>
        </p:txBody>
      </p:sp>
    </p:spTree>
    <p:extLst>
      <p:ext uri="{BB962C8B-B14F-4D97-AF65-F5344CB8AC3E}">
        <p14:creationId xmlns:p14="http://schemas.microsoft.com/office/powerpoint/2010/main" val="3402032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With some creative thinking, you can reduce the number of items on your to-do list. Here are our top six suggestions.</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Pay someone else to do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Evaluate the time you spend on household chores and decide whether it is worth it to pay someone else to do it. A service near my home will wash, dry, sort, and fold a load of laundry for only five dollars! We also pay a neighborhood kid ten dollars a week to mow our lawn.</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Use electronic banking.</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Today, nearly all banks offer automatic bill payments. If you have bills that are the same amount and due at the same time at regular intervals, set up automatic payments so you don’t have to pay it yourself. Just make sure that you have the money in your account at the required time.</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Keep everyone organized.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you share your household with roommates, a spouse, or children, keep a calendar in a central location (such as on the fridge) so that everyone can record important dates and appointments. Advance notice means better planning and improved efficiency.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Plan your meals.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Planning meals in advance (both lunches and suppers) will save you time, money, and energy. Try making soups, chili, or casseroles on the weekend and freezing them for use during the week. </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Take advantage of shortcuts.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Our world is filled with shortcuts: everything from speed dial, to ready-made salad kits, to automatic television recording, can save you a few seconds here and there. It all adds up!</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Save the difference.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 motto of the super-sized Duggar family is, “Buy used and save the difference.” You can do the same thing with newfound minutes: save them up during the day and use them to work towards one of your goals.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ways to reduce repetitive, everyday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many ways that you can simplify your life and shorten your to-do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close their workbooks. Brainstorm some ways to automate routine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MIT professor Earl Miller says people can’t actually multi-task because of the way the brain is set up. Instead, we shift back and forth very quickly and think we’re multi-tasking. He recommends doing one thing at a time for maximum efficiency.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write ideas that they would like to try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way to simplify your life.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34</a:t>
            </a:fld>
            <a:endParaRPr lang="en-CA" dirty="0"/>
          </a:p>
        </p:txBody>
      </p:sp>
    </p:spTree>
    <p:extLst>
      <p:ext uri="{BB962C8B-B14F-4D97-AF65-F5344CB8AC3E}">
        <p14:creationId xmlns:p14="http://schemas.microsoft.com/office/powerpoint/2010/main" val="18927431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Time is what we want most, but what we use worst.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William Penn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Routines and rituals should form the framework of your days at home and in the office. In addition to these key activities, you will have day to day tasks, projects to complete, and goals to work on. This module will explore how to schedule those tasks and activities in the most efficient way possible.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45</a:t>
            </a:fld>
            <a:endParaRPr lang="en-CA" dirty="0"/>
          </a:p>
        </p:txBody>
      </p:sp>
    </p:spTree>
    <p:extLst>
      <p:ext uri="{BB962C8B-B14F-4D97-AF65-F5344CB8AC3E}">
        <p14:creationId xmlns:p14="http://schemas.microsoft.com/office/powerpoint/2010/main" val="32638638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be as productive as you can be, you must remember the simple secret of time management. There is no secret, no one-size-fits-all solution, and no magic button. You must explore different methods and, through trial and error, find the solutions that work for you. Note that we said –most people find that combining several different time management and productivity methods creates a system that works for them.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a last note, remember what we said earlier about growth. As you grow, and as your life changes, you may need to revise your time management system. Remember, keep an eye on what others are doing and new ideas that emerge. You might just find something that works for you.</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secret behind successful time management.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is no secret, no one-size-fits-all solution, and no magic button.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how the desire for a quick fix has become prevalent in our society. Encourage participants to think of a situation where a quick fix actually works long term. We can’t think of one, whether it’s related to time management, stress management, dieting and nutrition, conflict resolution, or communication.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lesson? Invest time in creating a custom solution that works for you and you’ll be rewarded with a long-term plan that will return time to you.</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95% of self-improvement books, audio tapes, and video tapes purchased are not used.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also perform this activity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46</a:t>
            </a:fld>
            <a:endParaRPr lang="en-CA" dirty="0"/>
          </a:p>
        </p:txBody>
      </p:sp>
    </p:spTree>
    <p:extLst>
      <p:ext uri="{BB962C8B-B14F-4D97-AF65-F5344CB8AC3E}">
        <p14:creationId xmlns:p14="http://schemas.microsoft.com/office/powerpoint/2010/main" val="5243779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Although there are many time management systems out there, we have found that most systems boil down to a few key principles. Here are our top three ideas.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Electronic Solutions: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e-mail applications (including Microsoft Outlook and Lotus Notes) actually fall into the category of a PIM (Personal Information Manager) application. This means that they can store calendar, task, e-mail, and contact information all in one place.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make the most of your electronic solution, follow these 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personal and professional information in two separate locations. (For example, you might have a computer at home and one at work, or two e-mail profiles on the same computer.)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the time to learn about the features of the application and how to use them to be more productive. We’ll look at this a bit more later on in the course.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use just the application as much as you can. Switching between your computer and your day timer will waste time and increase the risk of missing information.</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Productivity Journal: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more of a traditionalist and prefer using something similar to an old-fashioned day timer, try this solution.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start, get yourself a spiral notebook and label it as your Personal Productivity Journal or your Professional Productivity Journal. (We recommend keeping a separate journal for work and for your personal life, so you can focus on them at separate times, thus maintaining your optimal work/life balance.) Label each page with the day and the date and what needs to be done that particular day. Next, prioritize each task in order of importance. Highlight the top three items and focus on those first. Cross off items as you complete them. Items that are not completed should be carried over to the next page.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can keep a long-term calendar in the back of the book (or use a three-ring binder with sections) to record upcoming events.</a:t>
            </a:r>
          </a:p>
          <a:p>
            <a:pPr marL="0" marR="0">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The Urgent/Important Matrix: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Managing time effectively, and achieving the things that you want to achieve, means spending your time on things that are important and not just urgent. To do this, you need to distinguish clearly between what is urgent and what is important. This concept, coined the Eisenhower Principle, is said to be how former US President Dwight Eisenhower organized his tasks. It was rediscovered and brought into the mainstream as the Urgent/Important Matrix by Stephen Covey in his 1994 business classic, </a:t>
            </a:r>
            <a:r>
              <a:rPr lang="en-US" sz="1200" u="sng" dirty="0">
                <a:effectLst/>
                <a:latin typeface="Calibri" panose="020F0502020204030204" pitchFamily="34" charset="0"/>
                <a:ea typeface="Times New Roman" panose="02020603050405020304" pitchFamily="18" charset="0"/>
                <a:cs typeface="Times New Roman" panose="02020603050405020304" pitchFamily="18" charset="0"/>
              </a:rPr>
              <a:t>The Seven Habits of Highly Effective People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 breakdown of each quadrant.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and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Activities in this area relate to dealing with critical issues as they arise and meeting significant commitments.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Perform these duties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Important, But Not Urgent: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success-oriented tasks are critical to achieving goals. </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Plan to do these tasks next.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Urgent, But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chores do not move you forward toward your own goals. Manage by delaying them, cutting them short and rejecting requests from others</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Postpone these chores.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Not Urgent and Not Important: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These trivial interruptions are just a distraction, and should be avoided if possible. However, be careful not to mislabel things like time with family and recreational activities as not important.</a:t>
            </a:r>
            <a:r>
              <a:rPr lang="en-US" sz="1200" i="1" dirty="0">
                <a:effectLst/>
                <a:latin typeface="Calibri" panose="020F0502020204030204" pitchFamily="34" charset="0"/>
                <a:ea typeface="Times New Roman" panose="02020603050405020304" pitchFamily="18" charset="0"/>
                <a:cs typeface="Times New Roman" panose="02020603050405020304" pitchFamily="18" charset="0"/>
              </a:rPr>
              <a:t> Avoid these distractions altogether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explore some different tracking systems.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favorite three time management systems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Electronic systems (Outlook, Lotus Notes, etc.)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Productivity Journal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Urgent/Important Matrix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you have several sets of 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three groups. Assign each group one of the tools listed. Ask them to think about how they could use that tool in their everyday lives and to come up with advantages and disadvantages for each method. If there is time, have each group share their thoughts after brainstorming.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more than 20 participants in your workshop, create more groups. Just assign a method to more than one group. Or, encourage groups to share their own method, or one of your creations.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recap their favorite method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F4F0E384-01F5-4DCF-BEC6-E35912A547FF}" type="slidenum">
              <a:rPr lang="en-CA" smtClean="0"/>
              <a:pPr eaLnBrk="1" hangingPunct="1"/>
              <a:t>47</a:t>
            </a:fld>
            <a:endParaRPr lang="en-CA"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It’s important to master the art of scheduling appointments efficiently in order to maximize personal productivity. Some tips to get started: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Block off solid, quiet time to work at your desk without interruptions—no phone calls, meetings, or visitors dropping in unannounced. Make sure that people know you’re unavailable from 9 a.m. to 10 a.m., or whenever you find yourself working most productively.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Leave the most convenient time for callers to call on your voice mail message, or ask them to leave you a time that’s convenient for you to call them back. You can also use voice mail to communicate your current status – at your desk all day, travelling, or on vacation.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Meetings can be a big time-waster. Suggest start and finish times for meetings and strictly adhere to them. (Remember, after 45 minutes, most meetings lose steam.) When possible, use conference calls and web conferences to save travel time.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leading a meeting, remember to prepare a meeting agenda in advance with copies e-mailed to everyone. Set a good example by starting and finishing on time, with important points discussed first.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the most efficient way to schedule appointments.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Our top tips include for you to block off a meeting with yourself, using voice mail to communicate with callers, and improving your meeting management skills.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a sheet of flip chart paper into two columns. Label one column “Challenge” and the other column “Solution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round-robin and ask each participant to identify their biggest problem with scheduling appointments. Next, review the list of challenges and invite group members to share ideas for improvement.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average person gets interrupted about 50 times a day. This can waste up to half of your workday!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combine this activity with the activity in the next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48</a:t>
            </a:fld>
            <a:endParaRPr lang="en-CA" dirty="0"/>
          </a:p>
        </p:txBody>
      </p:sp>
    </p:spTree>
    <p:extLst>
      <p:ext uri="{BB962C8B-B14F-4D97-AF65-F5344CB8AC3E}">
        <p14:creationId xmlns:p14="http://schemas.microsoft.com/office/powerpoint/2010/main" val="16905425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Are you finding your to-do lists getting longer and longer? Give some of these ideas a whirl: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Instead of being overwhelmed by a large project, deconstruct it into smaller, bite-sized projects.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Delegate effectively by matching up individual strengths with project tasks.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Be strict with deadlines, but be flexible enough to accommodate individual situations.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Always have a backup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Allow for extra time when dealing with external parties.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methods for scheduling tasks efficiently.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Deconstruct tasks and delegate to make the best use of your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a sheet of flip chart paper into two columns. Label one column “Challenge” and the other column “Solution Ideas.”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round-robin and ask each participant to identify their biggest problem with scheduling tasks. Next, review the list of challenges and invite group members to share ideas for improvement.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hour of planning can save up to ten hours of doing!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combine this activity with the activity in the previous topic.</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49</a:t>
            </a:fld>
            <a:endParaRPr lang="en-CA" dirty="0"/>
          </a:p>
        </p:txBody>
      </p:sp>
    </p:spTree>
    <p:extLst>
      <p:ext uri="{BB962C8B-B14F-4D97-AF65-F5344CB8AC3E}">
        <p14:creationId xmlns:p14="http://schemas.microsoft.com/office/powerpoint/2010/main" val="12811309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after you’ve got a plan in place, it’s important to keep adjusting your plan so that you can stay in control of your time. This module will give you some ways to help you stay on top of your to-do list.</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60</a:t>
            </a:fld>
            <a:endParaRPr lang="en-CA" dirty="0"/>
          </a:p>
        </p:txBody>
      </p:sp>
    </p:spTree>
    <p:extLst>
      <p:ext uri="{BB962C8B-B14F-4D97-AF65-F5344CB8AC3E}">
        <p14:creationId xmlns:p14="http://schemas.microsoft.com/office/powerpoint/2010/main" val="285233762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can do a task in a minute or less, do it! Here are some things that you can accomplish in 60 seconds or less: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Check for new messages on your voice mail and e-mail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Quick replies to e-mails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Accept a meeting invitation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Quick stretches to give you an energy boost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Review new RSS feeds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tasks that can be completed quickly and moved off of your 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a task takes a minute or less, just do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60-second activities with the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have extra time, divide participants into small groups to brainstorm. After they are done, have each group present their ideas to the class.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thing that you can do in sixty seconds or less.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56EC73A-70D9-4392-9CD8-9A00A2F73F1E}" type="slidenum">
              <a:rPr lang="en-CA" smtClean="0"/>
              <a:pPr eaLnBrk="1" hangingPunct="1"/>
              <a:t>61</a:t>
            </a:fld>
            <a:endParaRPr lang="en-CA"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21146491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stuck on a task – can’t get started, have hit a roadblock, or just can’t seem to get it wrapped up – set aside five minutes each hour to work on it until you’ve hit the desired progress point.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ideas for putting this into action: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Desk too cluttered? Set aside five minutes at the end of each hour to clear off one part.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Report not coming along? Set aside five minutes each hour to work on a particular part.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Inbox overflowing? Set aside five minutes each hour to work on clearing it out.</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an easy way to jump-start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you’re stuck on a task, set aside five minutes each hour to work on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Brainstorm some ways that this rule could be used. Then, ask each participant to write down some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kitchen timer is an excellent tool for this technique.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passed out action plans at the beginning of this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the five-minute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794FB4F6-87AA-4209-BCA5-80567AD88406}" type="slidenum">
              <a:rPr lang="en-CA" smtClean="0"/>
              <a:pPr eaLnBrk="1" hangingPunct="1"/>
              <a:t>62</a:t>
            </a:fld>
            <a:endParaRPr lang="en-CA"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matter how well you plan and how organized you are, there will likely come a time when you feel like you just can’t get your head above water. When this happens, follow these five easy steps to get things back under control.</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First, take a deep breath. Make sure that your mind is calm and clear before you begin.</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Next, make a list of all the tasks that are outstanding. If there is a due date, mark it beside each item. </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Now, look at your calendar. Create a plan for the most important items. Transfer these items to your tracking system (Outlook, productivity journal, day timer, etc.).</a:t>
            </a:r>
          </a:p>
          <a:p>
            <a:pPr marL="342900" marR="0" lvl="0" indent="-342900">
              <a:lnSpc>
                <a:spcPct val="115000"/>
              </a:lnSpc>
              <a:spcBef>
                <a:spcPts val="0"/>
              </a:spcBef>
              <a:spcAft>
                <a:spcPts val="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Identify the three most important items. Make those a priority for today.</a:t>
            </a:r>
          </a:p>
          <a:p>
            <a:pPr marL="342900" marR="0" lvl="0" indent="-342900">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possible, start work on the most critical item.</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plans, you will probably need to revisit your to-do items and priorities once you have completed a few tasks. This plan, however, should help you get your head above water and get back on track.</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actions that you can take when you’ve got too much on your plate.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Remember the five C’s when you feel like you’re sinking.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Calm</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yourself.</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Create</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Add each item to your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calendar</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Identify the main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concerns</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for today.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on the most </a:t>
            </a:r>
            <a:r>
              <a:rPr lang="en-US" sz="1200" u="sng"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critical</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What To Do When You Feel Like You’re Sinking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copy of the Worksheet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review the case study in the worksheet and to answer the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pairs share their answers.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five C’s.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63</a:t>
            </a:fld>
            <a:endParaRPr lang="en-CA" dirty="0"/>
          </a:p>
        </p:txBody>
      </p:sp>
    </p:spTree>
    <p:extLst>
      <p:ext uri="{BB962C8B-B14F-4D97-AF65-F5344CB8AC3E}">
        <p14:creationId xmlns:p14="http://schemas.microsoft.com/office/powerpoint/2010/main" val="3155373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surest way to be late is to have plenty of time.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Leo Kennedy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When you’re assigned a new task or project, it’s important to create a plan at the beginning so you get off to a good start. This module will look at some different techniques that you can use to tackle new to-do items.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74</a:t>
            </a:fld>
            <a:endParaRPr lang="en-CA" dirty="0"/>
          </a:p>
        </p:txBody>
      </p:sp>
    </p:spTree>
    <p:extLst>
      <p:ext uri="{BB962C8B-B14F-4D97-AF65-F5344CB8AC3E}">
        <p14:creationId xmlns:p14="http://schemas.microsoft.com/office/powerpoint/2010/main" val="1717861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planning and organizing, try to create the right size plan for the task. If your goal is to organize your inbox, for example, it’s probably not necessary to spend several hours planning each action. On the other hand, if you’re handed a complex project, you may want to spend several days or even weeks gathering information and creating a plan.</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small tasks, basic tools such as a to-do list or calendar will probably be the best choice.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medium-sized tasks or projects, you might want to use: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RACI charts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Visual timelines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Storyboards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And for large projects, consider: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Gantt charts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 plans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Project-specific productivity journals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Online time tracking dashboards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what tools are appropriate for different sized projects.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When planning and organizing, try to create the right size plan for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four to six. Assign each group a project from the list below. Ask each group to come up with some tools that they would use to manage each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Report on the purchase of a new accounting software package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Construction of a new building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Going away on vacation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a company banquet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Preparing a budget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Organizing a presentation that you will give for six people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Looking for a new job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can customize this list to reflect projects that are more in line with participants’ industries.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Encourage participants to include tools that they are familiar with but have not yet been mentioned in this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75</a:t>
            </a:fld>
            <a:endParaRPr lang="en-CA" dirty="0"/>
          </a:p>
        </p:txBody>
      </p:sp>
    </p:spTree>
    <p:extLst>
      <p:ext uri="{BB962C8B-B14F-4D97-AF65-F5344CB8AC3E}">
        <p14:creationId xmlns:p14="http://schemas.microsoft.com/office/powerpoint/2010/main" val="39246129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most tasks, you will need some background information before you begin. Remember, you’ll need very little information for simple tasks, and more detailed information for complex tasks.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Basic information you will gather should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is the date I will start this task? What is the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Who else can I rely on for help?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are the major things that need to be completed?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obstacles might I encounter? How can I get around them? (For example, one of your key resources might be going on vacation in two weeks. You will want to gather all required information from them before they leave.)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What work has already been completed?</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basic information required to start a new task or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most tasks, you will need some background information before you begin.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Six household objects in a mesh bin (so that participants can see through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Gather some different objects to spark creativity and bring them to the workshop. You will need one set of Materials Required per ten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want to keep increasing your productivity and creativity, you’ll need to constantly work to come up with new ideas. This activity will help participants be creative and think outside the box – literally!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groups of ten. Ask each group to sit in a circle. Place a bin of objects in the middle of each circle. Explain that each participant will take a turn to use the object to demonstrate a catch phrase related to the item.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Paperback 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Place your hands around it and say “book end”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Squiggle your finger across the front and say “bookworm”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the book, put it up to your face and say, “Got your nose in a book”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person with the birthday closest to Christmas starts. Let each participant have a few turns. Circulate to keep the game light and fun. (Tip: If you have several groups, switch the bins of objects around. Or, bring extra bins!)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phrase “outside the box” comes from the nine-dot puzzle. The challenge is to draw four straight, continuous lines that pass through each of the nine dots, without lifting the pencil from the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answer, of course, is to let the lines pass outside the box created by the nine squares.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groups share some of their more creative wordplay.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76</a:t>
            </a:fld>
            <a:endParaRPr lang="en-CA" dirty="0"/>
          </a:p>
        </p:txBody>
      </p:sp>
    </p:spTree>
    <p:extLst>
      <p:ext uri="{BB962C8B-B14F-4D97-AF65-F5344CB8AC3E}">
        <p14:creationId xmlns:p14="http://schemas.microsoft.com/office/powerpoint/2010/main" val="41763281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most medium to large sized tasks, you will want to build evaluation points into your plan. Typically, these occur at key gateways (called milestones in the project management world). At these gateways, you will look at your plan, determine what is working and what is not working, and adjust as necessary.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Some other signs that it may be time to review your plan: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keep falling further and further behind.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not motivated to work on the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You’re finding that your plan isn’t the right size for your project.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Major changes have happened in your project.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when and how plans should be updated.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For most medium to large sized tasks, you will want to build evaluation points into your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large group, discuss what evaluation techniques participants have seen, particularly for large scale projects. Discuss how these techniques could be adapted for individual efforts.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is one sign that it’s time to review your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77</a:t>
            </a:fld>
            <a:endParaRPr lang="en-CA" dirty="0"/>
          </a:p>
        </p:txBody>
      </p:sp>
    </p:spTree>
    <p:extLst>
      <p:ext uri="{BB962C8B-B14F-4D97-AF65-F5344CB8AC3E}">
        <p14:creationId xmlns:p14="http://schemas.microsoft.com/office/powerpoint/2010/main" val="34815271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A project is complete when it starts working for you, rather than you working for it.</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Scott Allen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Project management is the art and science of planning, organizing, and managing resources to ensure that a project is completed successfully. Although project management tools are often used for major endeavors, we can scale down some of them and use them in our day to day work. This module will give you an introduction to key project management techniques and ideas and show you how to use them to become more productive.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88</a:t>
            </a:fld>
            <a:endParaRPr lang="en-CA" dirty="0"/>
          </a:p>
        </p:txBody>
      </p:sp>
    </p:spTree>
    <p:extLst>
      <p:ext uri="{BB962C8B-B14F-4D97-AF65-F5344CB8AC3E}">
        <p14:creationId xmlns:p14="http://schemas.microsoft.com/office/powerpoint/2010/main" val="16378869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quality, and cost. During the planning phase of a project, the project management team defines the project scope, time, cost, and quality of a project. As the process continues, the project managers discover that there may be changes or adjustments to be made in one of these areas. When this happens, the other factors of the triple constraint are likely to be affected as well.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example, if the cost increases, it is logical to assume that the scope and time will increase as well. The same thing happens if the cost decreases; the scope and time will decrease too.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It is the job of the project manager, and sometimes the project team, to identify how a change to a single element will change the other elements.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triangle of factors that can affect a project or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Triple Constraint illustrates the balance of the project’s scope, schedule (time), quality, and cost.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scenarios below before the workshop and come up with some ideas of your own.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Discuss the following scenarios with the group. Explore which constraint in each scenario is changing, and how that could affect the other elements.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is reduced by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Building needs to be completed three months earlier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Product must have 99% purity instead of 95%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Need to renovate three office buildings instead of 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There are no “right” answers for this activity. The objective is to have participants see how changes can have a ripple effect.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Name one of the triple constraints.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D428DBF-AB7D-42F8-8E09-DC46B5500CC3}" type="slidenum">
              <a:rPr lang="en-CA" smtClean="0"/>
              <a:pPr eaLnBrk="1" hangingPunct="1"/>
              <a:t>89</a:t>
            </a:fld>
            <a:endParaRPr lang="en-CA"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next task is to build the schedule. A good schedule will allow you to will grow and change while you’re working on your task or project. Keep it up to date to make sure that you will meet your deadlines.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scheduling tools out there. For personal task management, we prefer a simple, table-style format.</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first column lists the tasks that need to be performed. This list is typically organized in the order in which the tasks will be accomplished chronologically. If it’s a large project, think of how it might be broken up into phases, to help subdivide tasks that will be performed.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second column specifies the duration time of each task listed. This duration might be listed in terms of days, weeks, or hours, depending on the project.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relying on other people or machines to help you complete your task, make a list of restrictions and availabilities.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look at Joe and Sue. They want to paint their guest room this weekend. Here is a summary of their availabilities:</a:t>
            </a:r>
          </a:p>
          <a:p>
            <a:pPr marL="0" marR="0" algn="ctr">
              <a:lnSpc>
                <a:spcPct val="115000"/>
              </a:lnSpc>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Friday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Saturday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a.m.-10 a.m.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p.m.-10 p.m.</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a.m.-noon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p.m.-5 p.m.</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is an example schedule for our room-painting project.</a:t>
            </a:r>
          </a:p>
          <a:p>
            <a:pPr marL="0" marR="0">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Calculated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People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Start Time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and 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End Time and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 samples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5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Choose a paint color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6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Remove all furniture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8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Take off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p.m. Friday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p.m. Friday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Paint trim</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9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first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10 .am.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Noon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Apply second coat</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2 hours</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Sue or 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p.m. Saturday </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trim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½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342900" marR="0" lvl="0" indent="-342900" algn="ctr">
              <a:lnSpc>
                <a:spcPct val="115000"/>
              </a:lnSpc>
              <a:spcBef>
                <a:spcPts val="0"/>
              </a:spcBef>
              <a:spcAft>
                <a:spcPts val="1000"/>
              </a:spcAft>
              <a:buFont typeface="+mj-lt"/>
              <a:buAutoNum type="arabicPeriod"/>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Put all furniture back in</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1 hour</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Joe</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3:30 p.m. Saturday</a:t>
            </a:r>
          </a:p>
          <a:p>
            <a:pPr marL="0" marR="0" algn="ctr">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4:30 p.m. Saturday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tips to make your schedule efficient, accurate, and useful.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Look for places where resources can perform activities simultaneously.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Indicate milestones in your schedule. Milestones are identifiable points in your project that require no resources or time. They are simply a key point in time. They can also help you group your project into phases. Milestones in this project might be: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paint color chosen</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cleaned out</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Get painting complete</a:t>
            </a:r>
          </a:p>
          <a:p>
            <a:pPr marL="742950" marR="0" lvl="1" indent="-285750">
              <a:lnSpc>
                <a:spcPct val="115000"/>
              </a:lnSpc>
              <a:spcBef>
                <a:spcPts val="0"/>
              </a:spcBef>
              <a:spcAft>
                <a:spcPts val="1000"/>
              </a:spcAft>
              <a:buFont typeface="Courier New" panose="02070309020205020404" pitchFamily="49" charset="0"/>
              <a:buChar char="o"/>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Have room put back together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 are delivering a business project, try to include deliverables with the milestones. This way, sponsors and stakeholders have tangible results at various stages in the project, and are more likely to stay interested and committed.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to include lag and lead time in your tasks. In the painting project, for example, there is little to no time allotted for the paint to dry between coats. The project will definitely fall behind schedule.</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build a project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build a schedule, take the time required for each task and the availability of the resources. Use this to determine how long the entire project will take.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Worksheet: Creating the Schedule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out one copy the Worksheet for each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pairs, have participants build the schedule for this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the key elements of a scheduling table.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90</a:t>
            </a:fld>
            <a:endParaRPr lang="en-CA" dirty="0"/>
          </a:p>
        </p:txBody>
      </p:sp>
    </p:spTree>
    <p:extLst>
      <p:ext uri="{BB962C8B-B14F-4D97-AF65-F5344CB8AC3E}">
        <p14:creationId xmlns:p14="http://schemas.microsoft.com/office/powerpoint/2010/main" val="20453969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RACI chart is an excellent way to outline who is responsible for what during a project or task. To start, create a chart with tasks listed on the left hand side, and resources listed across the top. Now, put the appropriate letter in each cell: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 Responsible for execution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 Approver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 Consult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 Keep informed</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Example</a:t>
            </a:r>
          </a:p>
          <a:p>
            <a:pPr algn="ctr">
              <a:spcAft>
                <a:spcPts val="0"/>
              </a:spcAft>
            </a:pPr>
            <a:r>
              <a:rPr lang="en-US" dirty="0">
                <a:effectLst/>
              </a:rPr>
              <a:t> </a:t>
            </a: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Sue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Bob</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Joe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Jane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 plan</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Build widget</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Ship widget to customers</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a:t>
            </a:r>
          </a:p>
          <a:p>
            <a:pPr marL="0" marR="0" algn="ctr">
              <a:spcBef>
                <a:spcPts val="0"/>
              </a:spcBef>
              <a:spcAft>
                <a:spcPts val="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what a RACI chart is and when to use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RACI chart, also known as a responsibility matrix, outlines who is responsible for what during the project.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Example RACI chart, provided on the next page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sure you have the PowerPoint slides for this course. Or, you can blow up the provided chart and show it on overhead or flip chart.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the sample RACI chart with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project managers add an E to the legend, so that the R stands for responsible (i.e., the project sponsor), while the E indicates who must actually perform the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does each letter of RACI stand for?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AA56C66-24D8-43DD-B860-3368DF59B653}" type="slidenum">
              <a:rPr lang="en-CA" smtClean="0"/>
              <a:pPr eaLnBrk="1" hangingPunct="1"/>
              <a:t>91</a:t>
            </a:fld>
            <a:endParaRPr lang="en-CA"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36160927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The journey of a thousand miles must begin with a single step.</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Lao Tzu</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In order to be the most productive that you can be, you must create the appropriate environment. This module will give you some ideas for creating an effective, ergonomic workspace in any office.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102</a:t>
            </a:fld>
            <a:endParaRPr lang="en-CA" dirty="0"/>
          </a:p>
        </p:txBody>
      </p:sp>
    </p:spTree>
    <p:extLst>
      <p:ext uri="{BB962C8B-B14F-4D97-AF65-F5344CB8AC3E}">
        <p14:creationId xmlns:p14="http://schemas.microsoft.com/office/powerpoint/2010/main" val="37534504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One key aspect of an effective workspace is the physical layout. Keep these tips in mind: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sure your chair provides sufficient support.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possible, position the desk so that it receives maximum natural light. Make sure that light doesn’t point at the monitor or in your face.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desk as clear as possible. Store tools and papers where they belong. Make a habit of cleaning off your desk at the end of each day.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 a complete clean and reorganization of your workspace once or twice a year.</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Place the telephone within easy reach. Keep mugs and glasses away from electronics.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Try to have an area for your computer and an empty workspace. L-shaped desks are ideal for this.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your workspace a pleasant place to be. Plants, pictures, unlit candles, and small fishbowls are ideal for any work area. (If you’re bringing items into an office, check company policy first.)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Focus on the changes that you can make. Keep your eyes open for new ideas.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set up your workspace in the most functional way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One key aspect of an effective workspace is the physical layout.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Blank paper (optional)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pairs. Ask each pair to describe their workspace to each other. What challenges do they face? What improvements do they want to make when they get back to work? Encourage participants to note ideas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desired, provide blank paper to each pair for sketching.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Some people find that techniques such as Feng </a:t>
            </a: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Shui</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greatly improve their workspace.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have participants share some of their improvement ideas.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103</a:t>
            </a:fld>
            <a:endParaRPr lang="en-CA" dirty="0"/>
          </a:p>
        </p:txBody>
      </p:sp>
    </p:spTree>
    <p:extLst>
      <p:ext uri="{BB962C8B-B14F-4D97-AF65-F5344CB8AC3E}">
        <p14:creationId xmlns:p14="http://schemas.microsoft.com/office/powerpoint/2010/main" val="22417707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Ergonomics is the study of how workers relate to their environment. It has been proven that particular factors can increase or decrease the risk of certain injuries and conditions, such as repetitive strain injuries (RSI’s), back problems, and eye problems.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things that you can adjust to make your workspace more ergonomic.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back straight.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feet should be flat on the floor or on a footrest.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Chair arm rests, back pads, and keyboard wrist rests can help to decrease muscle strain.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Ensure your monitor is tilted at a comfortable viewing angle. (Some people prefer to place it directly on the desk, while others find that a monitor stand eases neck strain.)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natural light when possible.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Most importantly, pay attention to your body. If you develop aches and pains, it may be a sign that your workspace needs to be adjusted. You may also need to consult your doctor for specialized treatment.</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the key principles of ergonomics.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Ergonomics is the study of how workers relate to their environment. It has been proven that particular factors can increase or decrease the risk of certain injuries and conditions, such as repetitive strain injuries (RSI’s), back problems, and eye problems.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Explain that frequent stretches (every hour at minimum) are another important part of staying healthy at work.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Walk participants through some of the below stretches. Make sure that participants can opt out if they do not feel capable of performing the exercises.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Shoulder Roll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should be done while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Relax shoulders.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Roll shoulders forwards, up to your ears, and then back down to make a complete circle.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Repeat process three times forwards, and then three times in the opposite direction.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Head Turn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should be done while sitting.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turn your head all the way to the left.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Pause and take a deep breath.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turn your head all the way to the right.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Repeat steps three times.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Arm Whirl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beginning, make sure participants are standing in a comfortable position.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Spread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Raise arms straight out until they are parallel with the floor.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Rotate arms, making 10 large circles forward and 10 circles backward.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Swing arms over head so that arms are perpendicular to ground.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Hold for 20 seconds.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Lower arms and dangle below waist.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Calf Stretch</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begin, ask participants to stand and remove their shoes.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Stand up on your tiptoes as far as you can.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Hold this position for a moment, feeling the stretch in your legs.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Slowly lower yourself back to a normal standing position.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The Lion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Ensure participants are seated. Ask them to close their eyes.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Consciously relax your facial muscles.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a few deep breaths in and 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Yawn as wide as possible!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a few more deep breaths in and out.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Make a funny face.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Open your eyes.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True or False: All ergonomic workstations are set up exactly the same way.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False. Ergonomics are a set of guiding principles that should be adapted to individual needs.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4238F3C-FB6C-4624-B687-10BDD4A4D242}" type="slidenum">
              <a:rPr lang="en-CA" smtClean="0"/>
              <a:pPr eaLnBrk="1" hangingPunct="1"/>
              <a:t>104</a:t>
            </a:fld>
            <a:endParaRPr lang="en-CA"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last two topics, we focused on creating an effective, productive physical workspace. In this topic, we’ll switch focus to your virtual workspace.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use your computer most efficiently, customize your working areas as much as you can. Here are some ideas to get you started.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Organize your Start menu so that you can easily find the applications you need.</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Keep your virtual desktop like your real desk – organized and clutter-free.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Customize toolbars on your desktop and within applications to place frequently used commands at your fingertips.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Make use of applications that automate tasks for you, particularly computer maintenance tasks.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As with your physical workspace, your company may limit your customization capabilities. Stay positive and focus on the changes that you can make, and the positive effects that those have.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create an efficient virtual workspace.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use your computer most efficiently, customize your working areas as much as you can.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Lead a discussion on the challenges that participants face with keeping their computers organized. Encourage participants to share ideas and record things they would like to try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be performed in large or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105</a:t>
            </a:fld>
            <a:endParaRPr lang="en-CA" dirty="0"/>
          </a:p>
        </p:txBody>
      </p:sp>
    </p:spTree>
    <p:extLst>
      <p:ext uri="{BB962C8B-B14F-4D97-AF65-F5344CB8AC3E}">
        <p14:creationId xmlns:p14="http://schemas.microsoft.com/office/powerpoint/2010/main" val="20956494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Out of clutter, find Simplicity. From discord, find Harmony. In the middle of difficulty lies Opportunity.</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Albert Einstein</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Being able to find a particular piece of information when you need it is essential to being productive. Some studies estimate that people spend up to an hour and a half each day looking for things! This module will give you some ways to keep your files organized.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116</a:t>
            </a:fld>
            <a:endParaRPr lang="en-CA" dirty="0"/>
          </a:p>
        </p:txBody>
      </p:sp>
    </p:spTree>
    <p:extLst>
      <p:ext uri="{BB962C8B-B14F-4D97-AF65-F5344CB8AC3E}">
        <p14:creationId xmlns:p14="http://schemas.microsoft.com/office/powerpoint/2010/main" val="62960259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retrieve materials quickly, you’ll need an effective filing system that includes three basic kinds of files: </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Working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used frequently and needed close at hand.</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Reference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Information needed only occasionally.</a:t>
            </a:r>
          </a:p>
          <a:p>
            <a:pPr marL="342900" marR="0" lvl="0" indent="-342900">
              <a:lnSpc>
                <a:spcPct val="115000"/>
              </a:lnSpc>
              <a:spcBef>
                <a:spcPts val="0"/>
              </a:spcBef>
              <a:spcAft>
                <a:spcPts val="1000"/>
              </a:spcAft>
              <a:buFont typeface="+mj-lt"/>
              <a:buAutoNum type="arabicPeriod"/>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Archival files: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Materials seldom retrieved but that must be kept. For ease of retrieval, organize files in the simplest way possible. For example, you could label files with a one or two word tag and arrange the files alphabetically.</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a simple filing method.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 effective workspace contains a three-tier filing system.</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pre-write the list below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Share the list below with participants and see if they can identify the type of file that each document belongs in. We have included the answers in parentheses.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Company phone list, which you use on a daily basis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Last year’s budget, which you need to keep for legal reasons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Budget from two years ago, which you don’t need to keep but want to have it for reference (Archive)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Warehouse diagram, which you use about once a month (Reference)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of accounts and their respective managers, required for daily invoice processing (Working)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err="1">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Disposophobia</a:t>
            </a: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is the fear of throwing things away. News media have reported several cases of people dying under avalanches of clutter in their own homes.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are more than 15 people in your workshop, divide the group into two or more parts, and provide each group with a 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117</a:t>
            </a:fld>
            <a:endParaRPr lang="en-CA" dirty="0"/>
          </a:p>
        </p:txBody>
      </p:sp>
    </p:spTree>
    <p:extLst>
      <p:ext uri="{BB962C8B-B14F-4D97-AF65-F5344CB8AC3E}">
        <p14:creationId xmlns:p14="http://schemas.microsoft.com/office/powerpoint/2010/main" val="262969400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Even with advanced search tools, it is important to organize your computer files (including your e-mail) in a way that makes sense to you and enables you to retrieve information quickly. One of the most common ways of organizing electronic files is to create a folder for each project or task and then create sub-folders as appropriate. (For e-mail, you may want to create folders for correspondence with particular people.)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take organization a step further, use operating system or search program features like keywords, tags, jump lists, and virtual folders.</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organize electronic folders.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is important to organize your computer files (including your e-mail) in a way that makes sense to you and enables you to retrieve information quickly.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participants share their organizational methods and issues that they struggle with. Encourage participants to help each other solve their challenges.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118</a:t>
            </a:fld>
            <a:endParaRPr lang="en-CA" dirty="0"/>
          </a:p>
        </p:txBody>
      </p:sp>
    </p:spTree>
    <p:extLst>
      <p:ext uri="{BB962C8B-B14F-4D97-AF65-F5344CB8AC3E}">
        <p14:creationId xmlns:p14="http://schemas.microsoft.com/office/powerpoint/2010/main" val="10314459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order to keep your files organized, you must clean up and archive your files regularly. Set a consistent date and put a reminder in your calendar. This could be at the end of each month, the end of each quarter, or at the beginning of each year – it depends on what works for you.</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paper files, go through your working and reference files and move any old items to archive files, being sure to label and store them consistently. Likewise, go through your archive files and see if you can throw anything out. (Be sure to shred sensitive documents.)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 electronic files, there are many applications to help you archive your data. Many e-mail applications offer an automatic archive feature. Likewise, you can move files to a CD, DVD, or external storage area. This is also a good time to perform a backup of your entire system.</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how and when files should be cleaned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order to keep your files organized, you must clean up and archive your files regularly. Set a consistent date and put a reminder in your calendar.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Print one action plan per participant.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Challenge participants to create a draft archiving schedule and record it in their action plans.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you passed out action plans at the beginning of this workshop, this activity should go smoothly.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119</a:t>
            </a:fld>
            <a:endParaRPr lang="en-CA" dirty="0"/>
          </a:p>
        </p:txBody>
      </p:sp>
    </p:spTree>
    <p:extLst>
      <p:ext uri="{BB962C8B-B14F-4D97-AF65-F5344CB8AC3E}">
        <p14:creationId xmlns:p14="http://schemas.microsoft.com/office/powerpoint/2010/main" val="1986457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To err is human, but to really foul things up requires a computer. </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Anonymous</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E-mail can be a great time-saver, but it can also be a great time waster, too. This module will give you some tools to manage your e-mail time wisely. We’ll also look at how to take back your life from your handheld device.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130</a:t>
            </a:fld>
            <a:endParaRPr lang="en-CA" dirty="0"/>
          </a:p>
        </p:txBody>
      </p:sp>
    </p:spTree>
    <p:extLst>
      <p:ext uri="{BB962C8B-B14F-4D97-AF65-F5344CB8AC3E}">
        <p14:creationId xmlns:p14="http://schemas.microsoft.com/office/powerpoint/2010/main" val="10840849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Like other routine tasks (such as returning phone calls, handling paper mail, and checking voice mail), e-mail is best handled in batches at regularly scheduled times of the day. We suggest setting aside a period of time at the beginning of the day, right before or after lunch, and at the end of the day. During that period, focus on getting your inbox cleaned out. If you can’t get it all done during your designated time frame, decide whether to extend the time frame, let it wait until your next e-mail session, or use the five-minute rule and work on it throughout the day.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 business requires you to be more responsive, try setting your e-mail program to download e-mail every 30 to 60 minutes, rather than every minute. This will prevent you from being distracted and help you maintain a more continuous workflow.</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use e-mail so it is a time saver, not a time waster.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Use the four D’s to manage e-mail: Do, Delete, Defer, or 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of four to six. Ask each group to do a round-robin to identify how group participants are managing their e-mail, what they are doing well, and what they would like to do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 may be useful for participants to record their findings individually or on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What are the recommended times to check your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(Answer: At the beginning of the day, right before or after lunch, and at the end of the day.)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131</a:t>
            </a:fld>
            <a:endParaRPr lang="en-CA" dirty="0"/>
          </a:p>
        </p:txBody>
      </p:sp>
    </p:spTree>
    <p:extLst>
      <p:ext uri="{BB962C8B-B14F-4D97-AF65-F5344CB8AC3E}">
        <p14:creationId xmlns:p14="http://schemas.microsoft.com/office/powerpoint/2010/main" val="2894395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16234590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When reviewing your e-mail, try to take action right away to keep your inbox as clear as possible. You can: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Read it, and then file or delete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Reply to it and then file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Delete it without taking any other action (appropriate for junk mail)</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Forward it and file it</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Mark it for follow-up (appropriate when you need to gather information before replying)</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develop a framework for handling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keep your inbox clean, perform an action on each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Prepared list of e-mails (optional, see Planning Checklist), Blank 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desired, pre-print the following list of example e-mails on a sheet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Reminder about a meeting in one hour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Spam advertisement for investments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an update on a project that you have delegated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about your availability for a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information on a new initiative that you have started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Post the list of example e-mails, or read them out loud. Ask participants to identify which action they would take with each. Our suggested answers are below.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Reminder about a meeting in one hour: Read and delete (and don’t forget about the meeting!)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Spam advertisement for investments: Delete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an update on a project that you have delegated: Forward to the delegate and file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Question about your availability for a meeting: Reply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Request for information on a new initiative that you have started: Reply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This activity can also be performed in small groups.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List one of the actions you can take on an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132</a:t>
            </a:fld>
            <a:endParaRPr lang="en-CA" dirty="0"/>
          </a:p>
        </p:txBody>
      </p:sp>
    </p:spTree>
    <p:extLst>
      <p:ext uri="{BB962C8B-B14F-4D97-AF65-F5344CB8AC3E}">
        <p14:creationId xmlns:p14="http://schemas.microsoft.com/office/powerpoint/2010/main" val="404712503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 might not know it, but your e-mail program can probably take over some of your daily tasks. Most e-mail programs include tools to save you time and reduce the time you spend dealing with e-mail.</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favorite features include: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Custom folders (much like the folders on your hard drive)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Rules to move e-mails to folders, or perform other actions upon certain triggers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Colored flags, including follow-up flags with reminders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Categories or keywords </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Search tools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Junk mail filtering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Auto-archive and e-mail cleanup</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Integrated task, calendar, and contact management systems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Our challenge to you: take five minutes each day to see what your e-mail program can do for you!</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to automate some e-mail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 might not know it, but your e-mail program can probably take over some of your daily tasks.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Markers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Before the workshop, find out what e-mail program participants use. Research timesaving tips for that application.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 a group, create a quick tips sheet for participants.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According to one analysis done by Fingerprint, 36% of people use Microsoft Outlook to manage their e-mail. Online applications (such as Hotmail and Gmail) account for 53% of users. Other applications, such as Windows Mail (formerly Outlook Express), Apple Mail, Thunderbird, and Lotus Notes make up the remainder of users.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 volunteer to compile the tips and distribute them after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133</a:t>
            </a:fld>
            <a:endParaRPr lang="en-CA" dirty="0"/>
          </a:p>
        </p:txBody>
      </p:sp>
    </p:spTree>
    <p:extLst>
      <p:ext uri="{BB962C8B-B14F-4D97-AF65-F5344CB8AC3E}">
        <p14:creationId xmlns:p14="http://schemas.microsoft.com/office/powerpoint/2010/main" val="37518612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Disruptions are the biggest obstacle towards being more productive. We have already talked about handling e-mail and unannounced visitors. Another major source of disruptions, ironically, can come from handheld devices, cell phones, smart phones, and </a:t>
            </a:r>
            <a:r>
              <a:rPr lang="en-US" sz="1200" dirty="0" err="1">
                <a:effectLst/>
                <a:latin typeface="Calibri" panose="020F0502020204030204" pitchFamily="34" charset="0"/>
                <a:ea typeface="Times New Roman" panose="02020603050405020304" pitchFamily="18" charset="0"/>
                <a:cs typeface="Times New Roman" panose="02020603050405020304" pitchFamily="18" charset="0"/>
              </a:rPr>
              <a:t>BlackBerries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Now you can be interrupted anywhere, anytime!</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To ensure that your handheld device increases (rather than decreases) your productivity, try these tips.</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Turn off as many notifications as possible.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your device for work or home – not both.</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Give your number to essential people only.</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you’re at your desk, set the device aside.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Use voice mail and automatic reply to let people know when you’ll be away from your desk.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Set your device to vibrate in meetings, or turn it off if possible.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5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handheld devices can actually make you less productive.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Disruptions are the biggest obstacle towards being more productive. With the proliferation of handheld devices, you can be interrupted anywhere, anytime!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None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a survey of what handheld devices participants carry and how much time per day they spend with each device. Challenge participants to identify how they can save time and be more efficient.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 2008 survey by AOL (the fourth annual E-mail Addiction survey) took a peek at where people check their e-mail.</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bed: 67%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From the bathroom: 59%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While driving: 50%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bar or club: 39%</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In a business meeting: 38%</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 During happy hour: 34%</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While on a date: 25%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From church: 15%</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0"/>
              </a:spcAft>
            </a:pPr>
            <a:br>
              <a:rPr lang="en-US" sz="1200" dirty="0">
                <a:effectLst/>
                <a:latin typeface="Calibri" panose="020F0502020204030204" pitchFamily="34" charset="0"/>
                <a:ea typeface="Times New Roman" panose="02020603050405020304" pitchFamily="18" charset="0"/>
                <a:cs typeface="Times New Roman" panose="02020603050405020304" pitchFamily="18" charset="0"/>
              </a:rPr>
            </a:b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134</a:t>
            </a:fld>
            <a:endParaRPr lang="en-CA" dirty="0"/>
          </a:p>
        </p:txBody>
      </p:sp>
    </p:spTree>
    <p:extLst>
      <p:ext uri="{BB962C8B-B14F-4D97-AF65-F5344CB8AC3E}">
        <p14:creationId xmlns:p14="http://schemas.microsoft.com/office/powerpoint/2010/main" val="14267113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How soon “not now” becomes “never.”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Martin Luther</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Procrastination means delaying a task (or even several tasks) that should be a priority. The ability to overcome procrastination and tackle the important actions that have the biggest positive impact in your life is a hallmark of the most successful people out there.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145</a:t>
            </a:fld>
            <a:endParaRPr lang="en-CA" dirty="0"/>
          </a:p>
        </p:txBody>
      </p:sp>
    </p:spTree>
    <p:extLst>
      <p:ext uri="{BB962C8B-B14F-4D97-AF65-F5344CB8AC3E}">
        <p14:creationId xmlns:p14="http://schemas.microsoft.com/office/powerpoint/2010/main" val="422209094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There are many reasons why we tend to procrastinate, including: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clear deadline</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Inadequate resources available (time, money, information, etc.)</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Don’t know where to begin</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Task feels overwhelming</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No passion for doing the work</a:t>
            </a:r>
          </a:p>
          <a:p>
            <a:pPr marL="342900" marR="0" lvl="0" indent="-342900">
              <a:lnSpc>
                <a:spcPct val="115000"/>
              </a:lnSpc>
              <a:spcBef>
                <a:spcPts val="0"/>
              </a:spcBef>
              <a:spcAft>
                <a:spcPts val="1000"/>
              </a:spcAft>
              <a:buFont typeface="Symbol" panose="05050102010706020507" pitchFamily="18" charset="2"/>
              <a:buChar cha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Fear of failure or success</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Why do you procrastinate? Understanding your personal reasons will help you create a solution that will work for you.</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Understand the reasons that people procrastinate.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People procrastinate for many different reasons. It’s important for participants to understand what their reasons 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Flip chart paper, Several sets of markers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save time, you can pre-prepare the sheets of flip chart paper.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Divide participants into small groups. Provide each with flip chart paper and markers. Then, ask them to draw a line down the middle of the sheet of flip chart paper. They should label one side “Causes” and the other side “Solutions.” Ask each group to think of reasons why they procrastinate and list them on the flip chart paper. After a few moments, ask them to think of some ways to overcome those barriers, and to list those in the “Solutions” column. Finally, participants should record items that are relevant to them in their action plan.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Procrastination is the thief of time.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there is time and the group is smaller than 15, you may want to bring groups together so that they can share some of their findings.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146</a:t>
            </a:fld>
            <a:endParaRPr lang="en-CA" dirty="0"/>
          </a:p>
        </p:txBody>
      </p:sp>
    </p:spTree>
    <p:extLst>
      <p:ext uri="{BB962C8B-B14F-4D97-AF65-F5344CB8AC3E}">
        <p14:creationId xmlns:p14="http://schemas.microsoft.com/office/powerpoint/2010/main" val="327481543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ability to select your most important task at any given moment, and then to start on that task and get it done both quickly and well, will probably have greatest impact on your success than any other quality or skill you can develop! If you nurture the habit of setting clear priorities and getting important tasks quickly finished, the majority of your time management issues will simply fade away.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Here are some ways to get moving on those tough tasks.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Delete it.</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What are the consequences of not doing the task at all? Maybe it doesn’t need to be done in the first place.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Delegate.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If the task is important, ask yourself if it’s really something that you are responsible for doing in the first place. Know your job description and ask if the task is part of your responsibilities. Can the task be given to someone else?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Do it now.</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Postponing an important task that needs to be done only creates feelings of anxiety and stress. Do it as early in the day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Ask for advice.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Asking for help from a trusted mentor, supervisor, coach, or expert can give you some great insight on where to start and the steps for completing a project.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Chop it up.</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Break large projects into milestones and then into actionable steps. As Bob Proctor says, “Break it down into the ridiculous.” Huge things don’t look as big when you break it down as small as you can.</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Obey the 15 minute rule.</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To reduce the temptation of procrastination, each actionable step on a project should take no more than 15 minutes to complete.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Have clear deadlines.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Assign yourself a deadline for projects and milestones and write it down in your day planner or calendar. Make your deadlines known to other people who will hold you accountable.</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Give yourself a reward.</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Celebrate the completion of project milestones and reward yourself for getting projects done on time. It will provide positive reinforcement and motivate you toward your goals.</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Remove distractions.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You need to establish a positive working environment that is conducive to getting your work done. Remove any distractions.</a:t>
            </a:r>
          </a:p>
          <a:p>
            <a:pPr marL="457200" marR="0" lvl="0" indent="-22860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identify some general ways to overcome procrastination.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Delete it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Delegate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Do it now</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for advice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Chop it 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Obey the 15 minute rule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Have clear deadlines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Give yourself a reward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mj-lt"/>
              <a:buAutoNum type="arabicPeriod"/>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Remove distractions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Completed “Why We Procrastinate”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review the reasons and solutions they came up with in the last activity. How can these general tools be applied?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It’s best if participants remain in the same small groups.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this activity can be performed in a large group.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457200" marR="0" indent="-22860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0AD71B0-34CC-4394-8345-294DD7E46DE0}" type="slidenum">
              <a:rPr lang="en-CA" smtClean="0"/>
              <a:pPr eaLnBrk="1" hangingPunct="1"/>
              <a:t>147</a:t>
            </a:fld>
            <a:endParaRPr lang="en-CA" dirty="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25000" lnSpcReduction="20000"/>
          </a:bodyPr>
          <a:lstStyle/>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"If the first thing you have to do each morning is to eat a live frog, you can go through the day with the satisfaction of knowing that that is probably the worst thing that is going to happen to you all day long!"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This is another way of saying that if you have two important tasks before you, start with the biggest, hardest, and most important task first. Discipline yourself to begin immediately and then to persist until the task is complete before you go on to something else. You must resist the temptation to start with the easier task. You must also continually remind yourself that one of the most important decisions you make each day is your choice of what you will do immediately and what you will do later, or postpone indefinitely.</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Successful, effective people are those who launch directly into their major tasks and then discipline themselves to work steadily and single-mindedly until those tasks are complete. </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business world, you are paid and promoted for achieving specific, measurable results. You are paid for making a valuable contribution that is expected of you. But many employees confuse activity with accomplishment and this causes one of the biggest problems in organizations today, which is failure to execute.</a:t>
            </a:r>
          </a:p>
          <a:p>
            <a:pPr marL="0" marR="0" lvl="0" indent="0" algn="l" defTabSz="914400" rtl="0" eaLnBrk="0" fontAlgn="base" latinLnBrk="0" hangingPunct="0">
              <a:lnSpc>
                <a:spcPct val="115000"/>
              </a:lnSpc>
              <a:spcBef>
                <a:spcPts val="0"/>
              </a:spcBef>
              <a:spcAft>
                <a:spcPts val="1000"/>
              </a:spcAft>
              <a:buClrTx/>
              <a:buSzTx/>
              <a:buFontTx/>
              <a:buNone/>
              <a:tabLst/>
              <a:defRPr/>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Estimated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 minutes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Objective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 understand how tackling tough tasks can help us manage our time better.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Topic Summary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Your frog is the task that will have the greatest impact on achieving your goals, and the task that you are most likely to procrastinate starting. If you have two important tasks before you, start with the biggest, hardest, and most important task first. Tackle your major task first thing each morning.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Materials Required</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Stuffed toy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Planning Checklist</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Take some time to think about your frog before the workshop.</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Recommended Activity</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Ask participants to sit in a circle. Explain that the first part of tackling a problem is identifying it, so in this exercise people will attempt to identify their “frog.”</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Start by identifying your frog. Then, toss the stuffed frog to someone else, and ask them to identify their frog. Continue the exercise until everyone has spoken.</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Stories to Share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first thing you do each morning is to eat a live frog, you can go through the day with the satisfaction of knowing that that is probably the worst thing that is going to happen to you all day long!"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Another version of this saying is, "If you have to eat two frogs, eat the ugliest one first!"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Finally, "If you have to eat a live frog, it does not pay to sit and look at it for a very long time!" </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Delivery Tips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If the group is small, participants may want to brainstorm ways to make eating their frog easier.</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Review Questions</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How can the nine ways to overcome procrastination help participants with this task?</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A63C47-8420-477A-99A7-3D0834BC5BDE}" type="slidenum">
              <a:rPr lang="en-CA" smtClean="0"/>
              <a:pPr eaLnBrk="1" hangingPunct="1"/>
              <a:t>148</a:t>
            </a:fld>
            <a:endParaRPr lang="en-CA" dirty="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1000"/>
              </a:spcAft>
            </a:pP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050" i="1" dirty="0">
                <a:effectLst/>
                <a:latin typeface="Cambria" panose="02040503050406030204" pitchFamily="18" charset="0"/>
                <a:ea typeface="Times New Roman" panose="02020603050405020304" pitchFamily="18" charset="0"/>
                <a:cs typeface="Times New Roman" panose="02020603050405020304" pitchFamily="18" charset="0"/>
              </a:rPr>
              <a:t>Productivity is being able to do things that you were never able to do before.</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gn="ctr">
              <a:lnSpc>
                <a:spcPct val="115000"/>
              </a:lnSpc>
              <a:spcBef>
                <a:spcPts val="0"/>
              </a:spcBef>
              <a:spcAft>
                <a:spcPts val="1000"/>
              </a:spcAft>
            </a:pPr>
            <a:r>
              <a:rPr lang="en-US" sz="1050" b="1" i="1" dirty="0">
                <a:effectLst/>
                <a:latin typeface="Cambria" panose="02040503050406030204" pitchFamily="18" charset="0"/>
                <a:ea typeface="Times New Roman" panose="02020603050405020304" pitchFamily="18" charset="0"/>
                <a:cs typeface="Times New Roman" panose="02020603050405020304" pitchFamily="18" charset="0"/>
              </a:rPr>
              <a:t>Franz Kafka</a:t>
            </a:r>
            <a:endParaRPr lang="en-US" sz="900" dirty="0">
              <a:effectLst/>
              <a:latin typeface="Calibri" panose="020F0502020204030204" pitchFamily="34" charset="0"/>
              <a:ea typeface="Times New Roman" panose="02020603050405020304" pitchFamily="18" charset="0"/>
              <a:cs typeface="Times New Roman" panose="02020603050405020304" pitchFamily="18" charset="0"/>
            </a:endParaRPr>
          </a:p>
          <a:p>
            <a:r>
              <a:rPr lang="en-US" dirty="0">
                <a:effectLst/>
              </a:rPr>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US" dirty="0"/>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159</a:t>
            </a:fld>
            <a:endParaRPr lang="en-CA" dirty="0"/>
          </a:p>
        </p:txBody>
      </p:sp>
    </p:spTree>
    <p:extLst>
      <p:ext uri="{BB962C8B-B14F-4D97-AF65-F5344CB8AC3E}">
        <p14:creationId xmlns:p14="http://schemas.microsoft.com/office/powerpoint/2010/main" val="8123069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Paul J. Meyer:</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Productivity is never an accident. It is always the result of a commitment to excellence, intelligent planning, and focused effort.</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Will Rogers: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Even if you are on the right track, you'll get run over if you just sit there. </a:t>
            </a:r>
          </a:p>
          <a:p>
            <a:pPr marL="342900" marR="0" lvl="0" indent="-342900">
              <a:lnSpc>
                <a:spcPct val="115000"/>
              </a:lnSpc>
              <a:spcBef>
                <a:spcPts val="0"/>
              </a:spcBef>
              <a:spcAft>
                <a:spcPts val="1000"/>
              </a:spcAft>
              <a:buFont typeface="Symbol" panose="05050102010706020507" pitchFamily="18" charset="2"/>
              <a:buChar cha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Newell D. Hillis:</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 Man must make his choice between ease and wealth; either may be his, but not both. </a:t>
            </a:r>
          </a:p>
        </p:txBody>
      </p:sp>
      <p:sp>
        <p:nvSpPr>
          <p:cNvPr id="4" name="Slide Number Placeholder 3"/>
          <p:cNvSpPr>
            <a:spLocks noGrp="1"/>
          </p:cNvSpPr>
          <p:nvPr>
            <p:ph type="sldNum" sz="quarter" idx="10"/>
          </p:nvPr>
        </p:nvSpPr>
        <p:spPr/>
        <p:txBody>
          <a:bodyPr/>
          <a:lstStyle/>
          <a:p>
            <a:pPr>
              <a:defRPr/>
            </a:pPr>
            <a:fld id="{854E6F7C-8337-4842-90BB-C5AF1E45594B}" type="slidenum">
              <a:rPr lang="en-CA" smtClean="0"/>
              <a:pPr>
                <a:defRPr/>
              </a:pPr>
              <a:t>160</a:t>
            </a:fld>
            <a:endParaRPr lang="en-CA" dirty="0"/>
          </a:p>
        </p:txBody>
      </p:sp>
    </p:spTree>
    <p:extLst>
      <p:ext uri="{BB962C8B-B14F-4D97-AF65-F5344CB8AC3E}">
        <p14:creationId xmlns:p14="http://schemas.microsoft.com/office/powerpoint/2010/main" val="5410550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161</a:t>
            </a:fld>
            <a:endParaRPr lang="en-US" dirty="0"/>
          </a:p>
        </p:txBody>
      </p:sp>
    </p:spTree>
    <p:extLst>
      <p:ext uri="{BB962C8B-B14F-4D97-AF65-F5344CB8AC3E}">
        <p14:creationId xmlns:p14="http://schemas.microsoft.com/office/powerpoint/2010/main" val="105364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3361493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cap="all" dirty="0">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162</a:t>
            </a:fld>
            <a:endParaRPr lang="en-US" dirty="0"/>
          </a:p>
        </p:txBody>
      </p:sp>
    </p:spTree>
    <p:extLst>
      <p:ext uri="{BB962C8B-B14F-4D97-AF65-F5344CB8AC3E}">
        <p14:creationId xmlns:p14="http://schemas.microsoft.com/office/powerpoint/2010/main" val="4915324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163</a:t>
            </a:fld>
            <a:endParaRPr lang="en-CA" dirty="0"/>
          </a:p>
        </p:txBody>
      </p:sp>
    </p:spTree>
    <p:extLst>
      <p:ext uri="{BB962C8B-B14F-4D97-AF65-F5344CB8AC3E}">
        <p14:creationId xmlns:p14="http://schemas.microsoft.com/office/powerpoint/2010/main" val="18542244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164</a:t>
            </a:fld>
            <a:endParaRPr lang="en-US" dirty="0"/>
          </a:p>
        </p:txBody>
      </p:sp>
    </p:spTree>
    <p:extLst>
      <p:ext uri="{BB962C8B-B14F-4D97-AF65-F5344CB8AC3E}">
        <p14:creationId xmlns:p14="http://schemas.microsoft.com/office/powerpoint/2010/main" val="294529143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165</a:t>
            </a:fld>
            <a:endParaRPr lang="en-US" dirty="0"/>
          </a:p>
        </p:txBody>
      </p:sp>
    </p:spTree>
    <p:extLst>
      <p:ext uri="{BB962C8B-B14F-4D97-AF65-F5344CB8AC3E}">
        <p14:creationId xmlns:p14="http://schemas.microsoft.com/office/powerpoint/2010/main" val="232298309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166</a:t>
            </a:fld>
            <a:endParaRPr lang="en-CA" dirty="0"/>
          </a:p>
        </p:txBody>
      </p:sp>
    </p:spTree>
    <p:extLst>
      <p:ext uri="{BB962C8B-B14F-4D97-AF65-F5344CB8AC3E}">
        <p14:creationId xmlns:p14="http://schemas.microsoft.com/office/powerpoint/2010/main" val="2610133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7</a:t>
            </a:fld>
            <a:endParaRPr lang="en-CA" dirty="0"/>
          </a:p>
        </p:txBody>
      </p:sp>
    </p:spTree>
    <p:extLst>
      <p:ext uri="{BB962C8B-B14F-4D97-AF65-F5344CB8AC3E}">
        <p14:creationId xmlns:p14="http://schemas.microsoft.com/office/powerpoint/2010/main" val="2728088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(COURSE NAME)</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C5B85C93-2734-4362-A768-733DE038264B}" type="slidenum">
              <a:rPr lang="en-CA" smtClean="0"/>
              <a:pPr>
                <a:defRPr/>
              </a:pPr>
              <a:t>8</a:t>
            </a:fld>
            <a:endParaRPr lang="en-CA" dirty="0"/>
          </a:p>
        </p:txBody>
      </p:sp>
    </p:spTree>
    <p:extLst>
      <p:ext uri="{BB962C8B-B14F-4D97-AF65-F5344CB8AC3E}">
        <p14:creationId xmlns:p14="http://schemas.microsoft.com/office/powerpoint/2010/main" val="132079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9</a:t>
            </a:fld>
            <a:endParaRPr lang="en-CA" dirty="0"/>
          </a:p>
        </p:txBody>
      </p:sp>
    </p:spTree>
    <p:extLst>
      <p:ext uri="{BB962C8B-B14F-4D97-AF65-F5344CB8AC3E}">
        <p14:creationId xmlns:p14="http://schemas.microsoft.com/office/powerpoint/2010/main" val="7704461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7" name="Rectangle 6"/>
          <p:cNvSpPr/>
          <p:nvPr userDrawn="1"/>
        </p:nvSpPr>
        <p:spPr>
          <a:xfrm>
            <a:off x="7419363" y="-23771"/>
            <a:ext cx="1752600" cy="6881769"/>
          </a:xfrm>
          <a:prstGeom prst="rect">
            <a:avLst/>
          </a:prstGeom>
          <a:gradFill>
            <a:gsLst>
              <a:gs pos="33000">
                <a:schemeClr val="bg1"/>
              </a:gs>
              <a:gs pos="75000">
                <a:schemeClr val="bg1">
                  <a:lumMod val="5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lvl="0" algn="ctr" fontAlgn="auto">
              <a:spcBef>
                <a:spcPts val="0"/>
              </a:spcBef>
              <a:spcAft>
                <a:spcPts val="0"/>
              </a:spcAft>
            </a:pPr>
            <a:endParaRPr lang="en-CA" dirty="0"/>
          </a:p>
        </p:txBody>
      </p:sp>
      <p:sp>
        <p:nvSpPr>
          <p:cNvPr id="13" name="Text Placeholder 12"/>
          <p:cNvSpPr>
            <a:spLocks noGrp="1"/>
          </p:cNvSpPr>
          <p:nvPr>
            <p:ph type="body" sz="quarter" idx="10"/>
          </p:nvPr>
        </p:nvSpPr>
        <p:spPr>
          <a:xfrm>
            <a:off x="7427912" y="381000"/>
            <a:ext cx="1752600" cy="4388692"/>
          </a:xfrm>
          <a:noFill/>
          <a:ln>
            <a:noFill/>
          </a:ln>
        </p:spPr>
        <p:txBody>
          <a:bodyPr/>
          <a:lstStyle>
            <a:lvl1pPr marL="0" indent="0">
              <a:buNone/>
              <a:defRPr i="1" baseline="0">
                <a:solidFill>
                  <a:schemeClr val="tx1"/>
                </a:solidFill>
              </a:defRPr>
            </a:lvl1pPr>
          </a:lstStyle>
          <a:p>
            <a:pPr lvl="0"/>
            <a:r>
              <a:rPr lang="en-US" dirty="0"/>
              <a:t>Click to edit Master text styles</a:t>
            </a:r>
          </a:p>
        </p:txBody>
      </p:sp>
      <p:pic>
        <p:nvPicPr>
          <p:cNvPr id="8" name="Picture 7" descr="C:\Users\Darren\Desktop\New Photos\s00031.png"/>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auto">
          <a:xfrm>
            <a:off x="7236296" y="4769692"/>
            <a:ext cx="1935797" cy="2109288"/>
          </a:xfrm>
          <a:prstGeom prst="rect">
            <a:avLst/>
          </a:prstGeom>
          <a:noFill/>
          <a:ln>
            <a:noFill/>
          </a:ln>
        </p:spPr>
      </p:pic>
    </p:spTree>
    <p:extLst>
      <p:ext uri="{BB962C8B-B14F-4D97-AF65-F5344CB8AC3E}">
        <p14:creationId xmlns:p14="http://schemas.microsoft.com/office/powerpoint/2010/main" val="196926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AIM section slide">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a:solidFill>
                  <a:srgbClr val="5A2854"/>
                </a:solidFill>
                <a:latin typeface="Arial" panose="020B0604020202020204" pitchFamily="34" charset="0"/>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3060244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2 AIM section slide_CUSTOM-HDR">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13A5CAD-41A7-4247-81DE-6CBA7BCF89A4}"/>
              </a:ext>
            </a:extLst>
          </p:cNvPr>
          <p:cNvGrpSpPr/>
          <p:nvPr userDrawn="1"/>
        </p:nvGrpSpPr>
        <p:grpSpPr>
          <a:xfrm>
            <a:off x="-324544" y="1268760"/>
            <a:ext cx="4574075" cy="2768666"/>
            <a:chOff x="-324544" y="2105971"/>
            <a:chExt cx="7095412" cy="4294818"/>
          </a:xfrm>
          <a:noFill/>
        </p:grpSpPr>
        <p:sp>
          <p:nvSpPr>
            <p:cNvPr id="8" name="Oval 26">
              <a:extLst>
                <a:ext uri="{FF2B5EF4-FFF2-40B4-BE49-F238E27FC236}">
                  <a16:creationId xmlns:a16="http://schemas.microsoft.com/office/drawing/2014/main" id="{ECEA73D3-5A8C-4F44-B62D-8F91884C4067}"/>
                </a:ext>
              </a:extLst>
            </p:cNvPr>
            <p:cNvSpPr/>
            <p:nvPr userDrawn="1"/>
          </p:nvSpPr>
          <p:spPr>
            <a:xfrm>
              <a:off x="-324544" y="2105971"/>
              <a:ext cx="4191815" cy="2898141"/>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26">
              <a:extLst>
                <a:ext uri="{FF2B5EF4-FFF2-40B4-BE49-F238E27FC236}">
                  <a16:creationId xmlns:a16="http://schemas.microsoft.com/office/drawing/2014/main" id="{13764D5A-7027-4382-A5D6-16DC440768DC}"/>
                </a:ext>
              </a:extLst>
            </p:cNvPr>
            <p:cNvSpPr/>
            <p:nvPr userDrawn="1"/>
          </p:nvSpPr>
          <p:spPr>
            <a:xfrm flipH="1">
              <a:off x="2393933" y="3374660"/>
              <a:ext cx="4376935" cy="3026129"/>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grpFill/>
            <a:ln w="31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p:cNvSpPr>
            <a:spLocks noGrp="1"/>
          </p:cNvSpPr>
          <p:nvPr>
            <p:ph type="title"/>
          </p:nvPr>
        </p:nvSpPr>
        <p:spPr>
          <a:xfrm>
            <a:off x="755576" y="3861048"/>
            <a:ext cx="7941568" cy="720080"/>
          </a:xfrm>
          <a:prstGeom prst="rect">
            <a:avLst/>
          </a:prstGeom>
        </p:spPr>
        <p:txBody>
          <a:bodyPr anchor="b"/>
          <a:lstStyle>
            <a:lvl1pPr algn="l">
              <a:defRPr sz="20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9" name="Rectangle 8">
            <a:extLst>
              <a:ext uri="{FF2B5EF4-FFF2-40B4-BE49-F238E27FC236}">
                <a16:creationId xmlns:a16="http://schemas.microsoft.com/office/drawing/2014/main" id="{18769ED0-EC4F-4863-8252-7D5F35ADF060}"/>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4FF30B99-4D68-498D-81E6-BDFAF73E4D3F}"/>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4">
            <a:extLst>
              <a:ext uri="{FF2B5EF4-FFF2-40B4-BE49-F238E27FC236}">
                <a16:creationId xmlns:a16="http://schemas.microsoft.com/office/drawing/2014/main" id="{C1E9F4E5-CF70-45FA-B077-9442CEBFFE56}"/>
              </a:ext>
            </a:extLst>
          </p:cNvPr>
          <p:cNvSpPr>
            <a:spLocks noGrp="1"/>
          </p:cNvSpPr>
          <p:nvPr>
            <p:ph type="body" sz="quarter" idx="10" hasCustomPrompt="1"/>
          </p:nvPr>
        </p:nvSpPr>
        <p:spPr>
          <a:xfrm>
            <a:off x="755650" y="4652963"/>
            <a:ext cx="7942263" cy="863600"/>
          </a:xfrm>
          <a:prstGeom prst="rect">
            <a:avLst/>
          </a:prstGeom>
        </p:spPr>
        <p:txBody>
          <a:bodyPr/>
          <a:lstStyle>
            <a:lvl1pPr marL="0" indent="0">
              <a:buNone/>
              <a:defRPr sz="3200">
                <a:solidFill>
                  <a:srgbClr val="5A2854"/>
                </a:solidFill>
                <a:latin typeface="+mj-lt"/>
                <a:cs typeface="Arial" panose="020B0604020202020204" pitchFamily="34" charset="0"/>
              </a:defRPr>
            </a:lvl1pPr>
          </a:lstStyle>
          <a:p>
            <a:pPr lvl="0"/>
            <a:r>
              <a:rPr lang="en-US" dirty="0"/>
              <a:t>EDIT MASTER TEXT STYLE</a:t>
            </a:r>
          </a:p>
        </p:txBody>
      </p:sp>
      <p:sp>
        <p:nvSpPr>
          <p:cNvPr id="12" name="TextBox 11">
            <a:extLst>
              <a:ext uri="{FF2B5EF4-FFF2-40B4-BE49-F238E27FC236}">
                <a16:creationId xmlns:a16="http://schemas.microsoft.com/office/drawing/2014/main" id="{4F69AEC2-2AFF-4914-BFC6-90E5AAF1A078}"/>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4" name="Text Placeholder 3">
            <a:extLst>
              <a:ext uri="{FF2B5EF4-FFF2-40B4-BE49-F238E27FC236}">
                <a16:creationId xmlns:a16="http://schemas.microsoft.com/office/drawing/2014/main" id="{0B6FF06A-E24D-4F83-9455-4C59BC96588C}"/>
              </a:ext>
            </a:extLst>
          </p:cNvPr>
          <p:cNvSpPr>
            <a:spLocks noGrp="1"/>
          </p:cNvSpPr>
          <p:nvPr>
            <p:ph type="body" sz="quarter" idx="11"/>
          </p:nvPr>
        </p:nvSpPr>
        <p:spPr>
          <a:xfrm>
            <a:off x="9677400" y="3733800"/>
            <a:ext cx="3657600" cy="2590800"/>
          </a:xfrm>
        </p:spPr>
        <p:txBody>
          <a:bodyPr/>
          <a:lstStyle>
            <a:lvl1pPr>
              <a:defRPr sz="1800">
                <a:latin typeface="Arial" panose="020B0604020202020204" pitchFamily="34" charset="0"/>
                <a:cs typeface="Arial" panose="020B0604020202020204" pitchFamily="34" charset="0"/>
              </a:defRPr>
            </a:lvl1pPr>
            <a:lvl2pPr>
              <a:defRPr sz="18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42775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Style AIM Basic_CUSTOM-GF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
        <p:nvSpPr>
          <p:cNvPr id="10" name="Content Placeholder 3">
            <a:extLst>
              <a:ext uri="{FF2B5EF4-FFF2-40B4-BE49-F238E27FC236}">
                <a16:creationId xmlns:a16="http://schemas.microsoft.com/office/drawing/2014/main" id="{836BCF92-E315-4765-8534-ECE021097009}"/>
              </a:ext>
            </a:extLst>
          </p:cNvPr>
          <p:cNvSpPr>
            <a:spLocks noGrp="1"/>
          </p:cNvSpPr>
          <p:nvPr>
            <p:ph sz="quarter" idx="11" hasCustomPrompt="1"/>
          </p:nvPr>
        </p:nvSpPr>
        <p:spPr>
          <a:xfrm>
            <a:off x="179512" y="702668"/>
            <a:ext cx="8784976" cy="288032"/>
          </a:xfrm>
          <a:prstGeom prst="rect">
            <a:avLst/>
          </a:prstGeom>
        </p:spPr>
        <p:txBody>
          <a:bodyPr/>
          <a:lstStyle>
            <a:lvl1pPr marL="0" indent="0">
              <a:buNone/>
              <a:defRPr sz="1400" b="0">
                <a:solidFill>
                  <a:srgbClr val="7F7F7F"/>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2" name="Title 1">
            <a:extLst>
              <a:ext uri="{FF2B5EF4-FFF2-40B4-BE49-F238E27FC236}">
                <a16:creationId xmlns:a16="http://schemas.microsoft.com/office/drawing/2014/main" id="{D570B55A-8DA1-4A5C-BBB0-89D5F2F3A8ED}"/>
              </a:ext>
            </a:extLst>
          </p:cNvPr>
          <p:cNvSpPr>
            <a:spLocks noGrp="1"/>
          </p:cNvSpPr>
          <p:nvPr>
            <p:ph type="title"/>
          </p:nvPr>
        </p:nvSpPr>
        <p:spPr>
          <a:xfrm>
            <a:off x="179512" y="202331"/>
            <a:ext cx="8784976" cy="392067"/>
          </a:xfrm>
          <a:prstGeom prst="rect">
            <a:avLst/>
          </a:prstGeom>
        </p:spPr>
        <p:txBody>
          <a:bodyPr anchor="t"/>
          <a:lstStyle>
            <a:lvl1pPr algn="l">
              <a:defRPr sz="2000" b="1">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2075608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lin ang="135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18835040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userDrawn="1"/>
        </p:nvSpPr>
        <p:spPr>
          <a:xfrm>
            <a:off x="1517255" y="908720"/>
            <a:ext cx="6048672" cy="369332"/>
          </a:xfrm>
          <a:prstGeom prst="rect">
            <a:avLst/>
          </a:prstGeom>
          <a:noFill/>
        </p:spPr>
        <p:txBody>
          <a:bodyPr wrap="square" rtlCol="0">
            <a:spAutoFit/>
          </a:bodyPr>
          <a:lstStyle/>
          <a:p>
            <a:pPr algn="ctr"/>
            <a:r>
              <a:rPr lang="en-US" dirty="0"/>
              <a:t>Hello and welcome to 327 Solutions Inc. webinar:</a:t>
            </a:r>
          </a:p>
        </p:txBody>
      </p:sp>
      <p:sp>
        <p:nvSpPr>
          <p:cNvPr id="2" name="Title 1"/>
          <p:cNvSpPr>
            <a:spLocks noGrp="1"/>
          </p:cNvSpPr>
          <p:nvPr>
            <p:ph type="title"/>
          </p:nvPr>
        </p:nvSpPr>
        <p:spPr>
          <a:xfrm>
            <a:off x="426791" y="114316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52061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2402585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81981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1036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2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0002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First Slid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10" name="TextBox 9">
            <a:extLst>
              <a:ext uri="{FF2B5EF4-FFF2-40B4-BE49-F238E27FC236}">
                <a16:creationId xmlns:a16="http://schemas.microsoft.com/office/drawing/2014/main" id="{D19A5886-A09D-499A-9D74-BD03D3715021}"/>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1197100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ond Slide_Intro">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A0772A7-1B00-489A-B853-5357FC25FD71}"/>
              </a:ext>
            </a:extLst>
          </p:cNvPr>
          <p:cNvSpPr/>
          <p:nvPr userDrawn="1"/>
        </p:nvSpPr>
        <p:spPr>
          <a:xfrm>
            <a:off x="0" y="-27384"/>
            <a:ext cx="9144000" cy="4368120"/>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dirty="0"/>
          </a:p>
        </p:txBody>
      </p:sp>
      <p:pic>
        <p:nvPicPr>
          <p:cNvPr id="36" name="Picture 35">
            <a:extLst>
              <a:ext uri="{FF2B5EF4-FFF2-40B4-BE49-F238E27FC236}">
                <a16:creationId xmlns:a16="http://schemas.microsoft.com/office/drawing/2014/main" id="{97841E1B-8191-4FDD-819E-D8CDF661DF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092280" y="5517232"/>
            <a:ext cx="1924151" cy="938025"/>
          </a:xfrm>
          <a:prstGeom prst="rect">
            <a:avLst/>
          </a:prstGeom>
        </p:spPr>
      </p:pic>
      <p:sp>
        <p:nvSpPr>
          <p:cNvPr id="37" name="Rectangle 36">
            <a:extLst>
              <a:ext uri="{FF2B5EF4-FFF2-40B4-BE49-F238E27FC236}">
                <a16:creationId xmlns:a16="http://schemas.microsoft.com/office/drawing/2014/main" id="{3BF09324-533F-487E-BA0B-4350DB30FCA2}"/>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ectangle 37">
            <a:extLst>
              <a:ext uri="{FF2B5EF4-FFF2-40B4-BE49-F238E27FC236}">
                <a16:creationId xmlns:a16="http://schemas.microsoft.com/office/drawing/2014/main" id="{B2FC6B14-4A6D-48CF-83D1-C366CDF763DA}"/>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5080626F-948F-4E07-A5A2-FA07BDDB8ED4}"/>
              </a:ext>
            </a:extLst>
          </p:cNvPr>
          <p:cNvGrpSpPr/>
          <p:nvPr userDrawn="1"/>
        </p:nvGrpSpPr>
        <p:grpSpPr>
          <a:xfrm>
            <a:off x="-1332656" y="-339274"/>
            <a:ext cx="5472608" cy="5472608"/>
            <a:chOff x="-1452814" y="-339274"/>
            <a:chExt cx="5472608" cy="5472608"/>
          </a:xfrm>
        </p:grpSpPr>
        <p:sp>
          <p:nvSpPr>
            <p:cNvPr id="6" name="Freeform: Shape 5">
              <a:extLst>
                <a:ext uri="{FF2B5EF4-FFF2-40B4-BE49-F238E27FC236}">
                  <a16:creationId xmlns:a16="http://schemas.microsoft.com/office/drawing/2014/main" id="{3C51ECD1-0A1E-42CA-80BA-0F4BC2F9DC75}"/>
                </a:ext>
              </a:extLst>
            </p:cNvPr>
            <p:cNvSpPr/>
            <p:nvPr userDrawn="1"/>
          </p:nvSpPr>
          <p:spPr>
            <a:xfrm>
              <a:off x="-254000" y="1833880"/>
              <a:ext cx="939800" cy="1772920"/>
            </a:xfrm>
            <a:custGeom>
              <a:avLst/>
              <a:gdLst>
                <a:gd name="connsiteX0" fmla="*/ 228600 w 939800"/>
                <a:gd name="connsiteY0" fmla="*/ 10160 h 1772920"/>
                <a:gd name="connsiteX1" fmla="*/ 482600 w 939800"/>
                <a:gd name="connsiteY1" fmla="*/ 101600 h 1772920"/>
                <a:gd name="connsiteX2" fmla="*/ 513080 w 939800"/>
                <a:gd name="connsiteY2" fmla="*/ 152400 h 1772920"/>
                <a:gd name="connsiteX3" fmla="*/ 447040 w 939800"/>
                <a:gd name="connsiteY3" fmla="*/ 314960 h 1772920"/>
                <a:gd name="connsiteX4" fmla="*/ 558800 w 939800"/>
                <a:gd name="connsiteY4" fmla="*/ 416560 h 1772920"/>
                <a:gd name="connsiteX5" fmla="*/ 604520 w 939800"/>
                <a:gd name="connsiteY5" fmla="*/ 441960 h 1772920"/>
                <a:gd name="connsiteX6" fmla="*/ 741680 w 939800"/>
                <a:gd name="connsiteY6" fmla="*/ 375920 h 1772920"/>
                <a:gd name="connsiteX7" fmla="*/ 802640 w 939800"/>
                <a:gd name="connsiteY7" fmla="*/ 396240 h 1772920"/>
                <a:gd name="connsiteX8" fmla="*/ 878840 w 939800"/>
                <a:gd name="connsiteY8" fmla="*/ 518160 h 1772920"/>
                <a:gd name="connsiteX9" fmla="*/ 919480 w 939800"/>
                <a:gd name="connsiteY9" fmla="*/ 675640 h 1772920"/>
                <a:gd name="connsiteX10" fmla="*/ 787400 w 939800"/>
                <a:gd name="connsiteY10" fmla="*/ 762000 h 1772920"/>
                <a:gd name="connsiteX11" fmla="*/ 751840 w 939800"/>
                <a:gd name="connsiteY11" fmla="*/ 787400 h 1772920"/>
                <a:gd name="connsiteX12" fmla="*/ 762000 w 939800"/>
                <a:gd name="connsiteY12" fmla="*/ 924560 h 1772920"/>
                <a:gd name="connsiteX13" fmla="*/ 756920 w 939800"/>
                <a:gd name="connsiteY13" fmla="*/ 965200 h 1772920"/>
                <a:gd name="connsiteX14" fmla="*/ 909320 w 939800"/>
                <a:gd name="connsiteY14" fmla="*/ 1010920 h 1772920"/>
                <a:gd name="connsiteX15" fmla="*/ 939800 w 939800"/>
                <a:gd name="connsiteY15" fmla="*/ 1107440 h 1772920"/>
                <a:gd name="connsiteX16" fmla="*/ 853440 w 939800"/>
                <a:gd name="connsiteY16" fmla="*/ 1330960 h 1772920"/>
                <a:gd name="connsiteX17" fmla="*/ 802640 w 939800"/>
                <a:gd name="connsiteY17" fmla="*/ 1366520 h 1772920"/>
                <a:gd name="connsiteX18" fmla="*/ 635000 w 939800"/>
                <a:gd name="connsiteY18" fmla="*/ 1315720 h 1772920"/>
                <a:gd name="connsiteX19" fmla="*/ 508000 w 939800"/>
                <a:gd name="connsiteY19" fmla="*/ 1447800 h 1772920"/>
                <a:gd name="connsiteX20" fmla="*/ 563880 w 939800"/>
                <a:gd name="connsiteY20" fmla="*/ 1610360 h 1772920"/>
                <a:gd name="connsiteX21" fmla="*/ 487680 w 939800"/>
                <a:gd name="connsiteY21" fmla="*/ 1696720 h 1772920"/>
                <a:gd name="connsiteX22" fmla="*/ 299720 w 939800"/>
                <a:gd name="connsiteY22" fmla="*/ 1772920 h 1772920"/>
                <a:gd name="connsiteX23" fmla="*/ 203200 w 939800"/>
                <a:gd name="connsiteY23" fmla="*/ 1696720 h 1772920"/>
                <a:gd name="connsiteX24" fmla="*/ 172720 w 939800"/>
                <a:gd name="connsiteY24" fmla="*/ 1590040 h 1772920"/>
                <a:gd name="connsiteX25" fmla="*/ 0 w 939800"/>
                <a:gd name="connsiteY25" fmla="*/ 1615440 h 1772920"/>
                <a:gd name="connsiteX26" fmla="*/ 25400 w 939800"/>
                <a:gd name="connsiteY26" fmla="*/ 193040 h 1772920"/>
                <a:gd name="connsiteX27" fmla="*/ 121920 w 939800"/>
                <a:gd name="connsiteY27" fmla="*/ 177800 h 1772920"/>
                <a:gd name="connsiteX28" fmla="*/ 152400 w 939800"/>
                <a:gd name="connsiteY28" fmla="*/ 71120 h 1772920"/>
                <a:gd name="connsiteX29" fmla="*/ 177800 w 939800"/>
                <a:gd name="connsiteY29" fmla="*/ 0 h 1772920"/>
                <a:gd name="connsiteX30" fmla="*/ 228600 w 939800"/>
                <a:gd name="connsiteY30" fmla="*/ 10160 h 1772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39800" h="1772920">
                  <a:moveTo>
                    <a:pt x="228600" y="10160"/>
                  </a:moveTo>
                  <a:lnTo>
                    <a:pt x="482600" y="101600"/>
                  </a:lnTo>
                  <a:lnTo>
                    <a:pt x="513080" y="152400"/>
                  </a:lnTo>
                  <a:lnTo>
                    <a:pt x="447040" y="314960"/>
                  </a:lnTo>
                  <a:lnTo>
                    <a:pt x="558800" y="416560"/>
                  </a:lnTo>
                  <a:lnTo>
                    <a:pt x="604520" y="441960"/>
                  </a:lnTo>
                  <a:lnTo>
                    <a:pt x="741680" y="375920"/>
                  </a:lnTo>
                  <a:lnTo>
                    <a:pt x="802640" y="396240"/>
                  </a:lnTo>
                  <a:lnTo>
                    <a:pt x="878840" y="518160"/>
                  </a:lnTo>
                  <a:lnTo>
                    <a:pt x="919480" y="675640"/>
                  </a:lnTo>
                  <a:lnTo>
                    <a:pt x="787400" y="762000"/>
                  </a:lnTo>
                  <a:lnTo>
                    <a:pt x="751840" y="787400"/>
                  </a:lnTo>
                  <a:lnTo>
                    <a:pt x="762000" y="924560"/>
                  </a:lnTo>
                  <a:lnTo>
                    <a:pt x="756920" y="965200"/>
                  </a:lnTo>
                  <a:lnTo>
                    <a:pt x="909320" y="1010920"/>
                  </a:lnTo>
                  <a:lnTo>
                    <a:pt x="939800" y="1107440"/>
                  </a:lnTo>
                  <a:lnTo>
                    <a:pt x="853440" y="1330960"/>
                  </a:lnTo>
                  <a:lnTo>
                    <a:pt x="802640" y="1366520"/>
                  </a:lnTo>
                  <a:lnTo>
                    <a:pt x="635000" y="1315720"/>
                  </a:lnTo>
                  <a:lnTo>
                    <a:pt x="508000" y="1447800"/>
                  </a:lnTo>
                  <a:lnTo>
                    <a:pt x="563880" y="1610360"/>
                  </a:lnTo>
                  <a:lnTo>
                    <a:pt x="487680" y="1696720"/>
                  </a:lnTo>
                  <a:lnTo>
                    <a:pt x="299720" y="1772920"/>
                  </a:lnTo>
                  <a:lnTo>
                    <a:pt x="203200" y="1696720"/>
                  </a:lnTo>
                  <a:lnTo>
                    <a:pt x="172720" y="1590040"/>
                  </a:lnTo>
                  <a:lnTo>
                    <a:pt x="0" y="1615440"/>
                  </a:lnTo>
                  <a:lnTo>
                    <a:pt x="25400" y="193040"/>
                  </a:lnTo>
                  <a:lnTo>
                    <a:pt x="121920" y="177800"/>
                  </a:lnTo>
                  <a:lnTo>
                    <a:pt x="152400" y="71120"/>
                  </a:lnTo>
                  <a:lnTo>
                    <a:pt x="177800" y="0"/>
                  </a:lnTo>
                  <a:lnTo>
                    <a:pt x="228600" y="1016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F1E01F5-CDCF-4610-990E-A8CD60ADFB2D}"/>
                </a:ext>
              </a:extLst>
            </p:cNvPr>
            <p:cNvSpPr/>
            <p:nvPr userDrawn="1"/>
          </p:nvSpPr>
          <p:spPr>
            <a:xfrm>
              <a:off x="-577420" y="2364030"/>
              <a:ext cx="756932" cy="737318"/>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Shape 4">
              <a:extLst>
                <a:ext uri="{FF2B5EF4-FFF2-40B4-BE49-F238E27FC236}">
                  <a16:creationId xmlns:a16="http://schemas.microsoft.com/office/drawing/2014/main" id="{9F00A568-C945-4D2F-979A-907D70DB30B2}"/>
                </a:ext>
              </a:extLst>
            </p:cNvPr>
            <p:cNvSpPr/>
            <p:nvPr userDrawn="1"/>
          </p:nvSpPr>
          <p:spPr>
            <a:xfrm>
              <a:off x="482600" y="3098800"/>
              <a:ext cx="1498600" cy="1508760"/>
            </a:xfrm>
            <a:custGeom>
              <a:avLst/>
              <a:gdLst>
                <a:gd name="connsiteX0" fmla="*/ 325120 w 1498600"/>
                <a:gd name="connsiteY0" fmla="*/ 127000 h 1508760"/>
                <a:gd name="connsiteX1" fmla="*/ 548640 w 1498600"/>
                <a:gd name="connsiteY1" fmla="*/ 10160 h 1508760"/>
                <a:gd name="connsiteX2" fmla="*/ 655320 w 1498600"/>
                <a:gd name="connsiteY2" fmla="*/ 162560 h 1508760"/>
                <a:gd name="connsiteX3" fmla="*/ 782320 w 1498600"/>
                <a:gd name="connsiteY3" fmla="*/ 152400 h 1508760"/>
                <a:gd name="connsiteX4" fmla="*/ 843280 w 1498600"/>
                <a:gd name="connsiteY4" fmla="*/ 106680 h 1508760"/>
                <a:gd name="connsiteX5" fmla="*/ 889000 w 1498600"/>
                <a:gd name="connsiteY5" fmla="*/ 0 h 1508760"/>
                <a:gd name="connsiteX6" fmla="*/ 1132840 w 1498600"/>
                <a:gd name="connsiteY6" fmla="*/ 91440 h 1508760"/>
                <a:gd name="connsiteX7" fmla="*/ 1097280 w 1498600"/>
                <a:gd name="connsiteY7" fmla="*/ 264160 h 1508760"/>
                <a:gd name="connsiteX8" fmla="*/ 1209040 w 1498600"/>
                <a:gd name="connsiteY8" fmla="*/ 355600 h 1508760"/>
                <a:gd name="connsiteX9" fmla="*/ 1361440 w 1498600"/>
                <a:gd name="connsiteY9" fmla="*/ 304800 h 1508760"/>
                <a:gd name="connsiteX10" fmla="*/ 1493520 w 1498600"/>
                <a:gd name="connsiteY10" fmla="*/ 543560 h 1508760"/>
                <a:gd name="connsiteX11" fmla="*/ 1346200 w 1498600"/>
                <a:gd name="connsiteY11" fmla="*/ 645160 h 1508760"/>
                <a:gd name="connsiteX12" fmla="*/ 1351280 w 1498600"/>
                <a:gd name="connsiteY12" fmla="*/ 802640 h 1508760"/>
                <a:gd name="connsiteX13" fmla="*/ 1498600 w 1498600"/>
                <a:gd name="connsiteY13" fmla="*/ 868680 h 1508760"/>
                <a:gd name="connsiteX14" fmla="*/ 1447800 w 1498600"/>
                <a:gd name="connsiteY14" fmla="*/ 1046480 h 1508760"/>
                <a:gd name="connsiteX15" fmla="*/ 1402080 w 1498600"/>
                <a:gd name="connsiteY15" fmla="*/ 1132840 h 1508760"/>
                <a:gd name="connsiteX16" fmla="*/ 1249680 w 1498600"/>
                <a:gd name="connsiteY16" fmla="*/ 1102360 h 1508760"/>
                <a:gd name="connsiteX17" fmla="*/ 1158240 w 1498600"/>
                <a:gd name="connsiteY17" fmla="*/ 1198880 h 1508760"/>
                <a:gd name="connsiteX18" fmla="*/ 1209040 w 1498600"/>
                <a:gd name="connsiteY18" fmla="*/ 1346200 h 1508760"/>
                <a:gd name="connsiteX19" fmla="*/ 1143000 w 1498600"/>
                <a:gd name="connsiteY19" fmla="*/ 1422400 h 1508760"/>
                <a:gd name="connsiteX20" fmla="*/ 1016000 w 1498600"/>
                <a:gd name="connsiteY20" fmla="*/ 1488440 h 1508760"/>
                <a:gd name="connsiteX21" fmla="*/ 944880 w 1498600"/>
                <a:gd name="connsiteY21" fmla="*/ 1483360 h 1508760"/>
                <a:gd name="connsiteX22" fmla="*/ 853440 w 1498600"/>
                <a:gd name="connsiteY22" fmla="*/ 1336040 h 1508760"/>
                <a:gd name="connsiteX23" fmla="*/ 711200 w 1498600"/>
                <a:gd name="connsiteY23" fmla="*/ 1346200 h 1508760"/>
                <a:gd name="connsiteX24" fmla="*/ 660400 w 1498600"/>
                <a:gd name="connsiteY24" fmla="*/ 1457960 h 1508760"/>
                <a:gd name="connsiteX25" fmla="*/ 614680 w 1498600"/>
                <a:gd name="connsiteY25" fmla="*/ 1508760 h 1508760"/>
                <a:gd name="connsiteX26" fmla="*/ 375920 w 1498600"/>
                <a:gd name="connsiteY26" fmla="*/ 1412240 h 1508760"/>
                <a:gd name="connsiteX27" fmla="*/ 406400 w 1498600"/>
                <a:gd name="connsiteY27" fmla="*/ 1234440 h 1508760"/>
                <a:gd name="connsiteX28" fmla="*/ 309880 w 1498600"/>
                <a:gd name="connsiteY28" fmla="*/ 1148080 h 1508760"/>
                <a:gd name="connsiteX29" fmla="*/ 177800 w 1498600"/>
                <a:gd name="connsiteY29" fmla="*/ 1193800 h 1508760"/>
                <a:gd name="connsiteX30" fmla="*/ 91440 w 1498600"/>
                <a:gd name="connsiteY30" fmla="*/ 1143000 h 1508760"/>
                <a:gd name="connsiteX31" fmla="*/ 20320 w 1498600"/>
                <a:gd name="connsiteY31" fmla="*/ 944880 h 1508760"/>
                <a:gd name="connsiteX32" fmla="*/ 172720 w 1498600"/>
                <a:gd name="connsiteY32" fmla="*/ 853440 h 1508760"/>
                <a:gd name="connsiteX33" fmla="*/ 172720 w 1498600"/>
                <a:gd name="connsiteY33" fmla="*/ 690880 h 1508760"/>
                <a:gd name="connsiteX34" fmla="*/ 0 w 1498600"/>
                <a:gd name="connsiteY34" fmla="*/ 640080 h 1508760"/>
                <a:gd name="connsiteX35" fmla="*/ 50800 w 1498600"/>
                <a:gd name="connsiteY35" fmla="*/ 467360 h 1508760"/>
                <a:gd name="connsiteX36" fmla="*/ 127000 w 1498600"/>
                <a:gd name="connsiteY36" fmla="*/ 360680 h 1508760"/>
                <a:gd name="connsiteX37" fmla="*/ 279400 w 1498600"/>
                <a:gd name="connsiteY37" fmla="*/ 406400 h 1508760"/>
                <a:gd name="connsiteX38" fmla="*/ 381000 w 1498600"/>
                <a:gd name="connsiteY38" fmla="*/ 284480 h 1508760"/>
                <a:gd name="connsiteX39" fmla="*/ 325120 w 1498600"/>
                <a:gd name="connsiteY39" fmla="*/ 127000 h 150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98600" h="1508760">
                  <a:moveTo>
                    <a:pt x="325120" y="127000"/>
                  </a:moveTo>
                  <a:lnTo>
                    <a:pt x="548640" y="10160"/>
                  </a:lnTo>
                  <a:lnTo>
                    <a:pt x="655320" y="162560"/>
                  </a:lnTo>
                  <a:lnTo>
                    <a:pt x="782320" y="152400"/>
                  </a:lnTo>
                  <a:lnTo>
                    <a:pt x="843280" y="106680"/>
                  </a:lnTo>
                  <a:lnTo>
                    <a:pt x="889000" y="0"/>
                  </a:lnTo>
                  <a:lnTo>
                    <a:pt x="1132840" y="91440"/>
                  </a:lnTo>
                  <a:lnTo>
                    <a:pt x="1097280" y="264160"/>
                  </a:lnTo>
                  <a:lnTo>
                    <a:pt x="1209040" y="355600"/>
                  </a:lnTo>
                  <a:lnTo>
                    <a:pt x="1361440" y="304800"/>
                  </a:lnTo>
                  <a:lnTo>
                    <a:pt x="1493520" y="543560"/>
                  </a:lnTo>
                  <a:lnTo>
                    <a:pt x="1346200" y="645160"/>
                  </a:lnTo>
                  <a:lnTo>
                    <a:pt x="1351280" y="802640"/>
                  </a:lnTo>
                  <a:lnTo>
                    <a:pt x="1498600" y="868680"/>
                  </a:lnTo>
                  <a:lnTo>
                    <a:pt x="1447800" y="1046480"/>
                  </a:lnTo>
                  <a:lnTo>
                    <a:pt x="1402080" y="1132840"/>
                  </a:lnTo>
                  <a:lnTo>
                    <a:pt x="1249680" y="1102360"/>
                  </a:lnTo>
                  <a:lnTo>
                    <a:pt x="1158240" y="1198880"/>
                  </a:lnTo>
                  <a:lnTo>
                    <a:pt x="1209040" y="1346200"/>
                  </a:lnTo>
                  <a:lnTo>
                    <a:pt x="1143000" y="1422400"/>
                  </a:lnTo>
                  <a:lnTo>
                    <a:pt x="1016000" y="1488440"/>
                  </a:lnTo>
                  <a:lnTo>
                    <a:pt x="944880" y="1483360"/>
                  </a:lnTo>
                  <a:lnTo>
                    <a:pt x="853440" y="1336040"/>
                  </a:lnTo>
                  <a:lnTo>
                    <a:pt x="711200" y="1346200"/>
                  </a:lnTo>
                  <a:lnTo>
                    <a:pt x="660400" y="1457960"/>
                  </a:lnTo>
                  <a:lnTo>
                    <a:pt x="614680" y="1508760"/>
                  </a:lnTo>
                  <a:lnTo>
                    <a:pt x="375920" y="1412240"/>
                  </a:lnTo>
                  <a:lnTo>
                    <a:pt x="406400" y="1234440"/>
                  </a:lnTo>
                  <a:lnTo>
                    <a:pt x="309880" y="1148080"/>
                  </a:lnTo>
                  <a:lnTo>
                    <a:pt x="177800" y="1193800"/>
                  </a:lnTo>
                  <a:lnTo>
                    <a:pt x="91440" y="1143000"/>
                  </a:lnTo>
                  <a:lnTo>
                    <a:pt x="20320" y="944880"/>
                  </a:lnTo>
                  <a:lnTo>
                    <a:pt x="172720" y="853440"/>
                  </a:lnTo>
                  <a:lnTo>
                    <a:pt x="172720" y="690880"/>
                  </a:lnTo>
                  <a:lnTo>
                    <a:pt x="0" y="640080"/>
                  </a:lnTo>
                  <a:lnTo>
                    <a:pt x="50800" y="467360"/>
                  </a:lnTo>
                  <a:lnTo>
                    <a:pt x="127000" y="360680"/>
                  </a:lnTo>
                  <a:lnTo>
                    <a:pt x="279400" y="406400"/>
                  </a:lnTo>
                  <a:lnTo>
                    <a:pt x="381000" y="284480"/>
                  </a:lnTo>
                  <a:lnTo>
                    <a:pt x="325120" y="127000"/>
                  </a:lnTo>
                  <a:close/>
                </a:path>
              </a:pathLst>
            </a:cu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a:extLst>
                <a:ext uri="{FF2B5EF4-FFF2-40B4-BE49-F238E27FC236}">
                  <a16:creationId xmlns:a16="http://schemas.microsoft.com/office/drawing/2014/main" id="{8EFED6D7-804D-4585-AA35-F837EF4A7146}"/>
                </a:ext>
              </a:extLst>
            </p:cNvPr>
            <p:cNvSpPr/>
            <p:nvPr userDrawn="1"/>
          </p:nvSpPr>
          <p:spPr>
            <a:xfrm>
              <a:off x="935952" y="3553219"/>
              <a:ext cx="611712" cy="595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C4213004-B02D-4B66-974B-D08A1460F07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rot="10346449">
              <a:off x="-1452814" y="-339274"/>
              <a:ext cx="5472608" cy="5472608"/>
            </a:xfrm>
            <a:prstGeom prst="rect">
              <a:avLst/>
            </a:prstGeom>
          </p:spPr>
        </p:pic>
        <p:sp>
          <p:nvSpPr>
            <p:cNvPr id="18" name="Rectangle 17">
              <a:extLst>
                <a:ext uri="{FF2B5EF4-FFF2-40B4-BE49-F238E27FC236}">
                  <a16:creationId xmlns:a16="http://schemas.microsoft.com/office/drawing/2014/main" id="{B8C07E03-DC79-4459-B3BC-4ABA06B38F71}"/>
                </a:ext>
              </a:extLst>
            </p:cNvPr>
            <p:cNvSpPr/>
            <p:nvPr userDrawn="1"/>
          </p:nvSpPr>
          <p:spPr>
            <a:xfrm>
              <a:off x="1283490" y="887917"/>
              <a:ext cx="1584176" cy="1509113"/>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26">
              <a:extLst>
                <a:ext uri="{FF2B5EF4-FFF2-40B4-BE49-F238E27FC236}">
                  <a16:creationId xmlns:a16="http://schemas.microsoft.com/office/drawing/2014/main" id="{C980503E-F827-4529-8663-36320244715F}"/>
                </a:ext>
              </a:extLst>
            </p:cNvPr>
            <p:cNvSpPr/>
            <p:nvPr userDrawn="1"/>
          </p:nvSpPr>
          <p:spPr>
            <a:xfrm>
              <a:off x="1115616" y="1065183"/>
              <a:ext cx="1764726" cy="1220098"/>
            </a:xfrm>
            <a:custGeom>
              <a:avLst/>
              <a:gdLst>
                <a:gd name="connsiteX0" fmla="*/ 0 w 3888432"/>
                <a:gd name="connsiteY0" fmla="*/ 1296144 h 2592288"/>
                <a:gd name="connsiteX1" fmla="*/ 1944216 w 3888432"/>
                <a:gd name="connsiteY1" fmla="*/ 0 h 2592288"/>
                <a:gd name="connsiteX2" fmla="*/ 3888432 w 3888432"/>
                <a:gd name="connsiteY2" fmla="*/ 1296144 h 2592288"/>
                <a:gd name="connsiteX3" fmla="*/ 1944216 w 3888432"/>
                <a:gd name="connsiteY3" fmla="*/ 2592288 h 2592288"/>
                <a:gd name="connsiteX4" fmla="*/ 0 w 3888432"/>
                <a:gd name="connsiteY4" fmla="*/ 1296144 h 2592288"/>
                <a:gd name="connsiteX0" fmla="*/ 5066 w 3893498"/>
                <a:gd name="connsiteY0" fmla="*/ 1296144 h 2732252"/>
                <a:gd name="connsiteX1" fmla="*/ 1949282 w 3893498"/>
                <a:gd name="connsiteY1" fmla="*/ 0 h 2732252"/>
                <a:gd name="connsiteX2" fmla="*/ 3893498 w 3893498"/>
                <a:gd name="connsiteY2" fmla="*/ 1296144 h 2732252"/>
                <a:gd name="connsiteX3" fmla="*/ 1949282 w 3893498"/>
                <a:gd name="connsiteY3" fmla="*/ 2592288 h 2732252"/>
                <a:gd name="connsiteX4" fmla="*/ 1402453 w 3893498"/>
                <a:gd name="connsiteY4" fmla="*/ 2550827 h 2732252"/>
                <a:gd name="connsiteX5" fmla="*/ 5066 w 3893498"/>
                <a:gd name="connsiteY5" fmla="*/ 1296144 h 2732252"/>
                <a:gd name="connsiteX0" fmla="*/ 394 w 3888826"/>
                <a:gd name="connsiteY0" fmla="*/ 1296144 h 2615937"/>
                <a:gd name="connsiteX1" fmla="*/ 1944610 w 3888826"/>
                <a:gd name="connsiteY1" fmla="*/ 0 h 2615937"/>
                <a:gd name="connsiteX2" fmla="*/ 3888826 w 3888826"/>
                <a:gd name="connsiteY2" fmla="*/ 1296144 h 2615937"/>
                <a:gd name="connsiteX3" fmla="*/ 1944610 w 3888826"/>
                <a:gd name="connsiteY3" fmla="*/ 2592288 h 2615937"/>
                <a:gd name="connsiteX4" fmla="*/ 1776399 w 3888826"/>
                <a:gd name="connsiteY4" fmla="*/ 2072195 h 2615937"/>
                <a:gd name="connsiteX5" fmla="*/ 394 w 3888826"/>
                <a:gd name="connsiteY5" fmla="*/ 1296144 h 2615937"/>
                <a:gd name="connsiteX0" fmla="*/ 394 w 3888826"/>
                <a:gd name="connsiteY0" fmla="*/ 1296144 h 2647503"/>
                <a:gd name="connsiteX1" fmla="*/ 1944610 w 3888826"/>
                <a:gd name="connsiteY1" fmla="*/ 0 h 2647503"/>
                <a:gd name="connsiteX2" fmla="*/ 3888826 w 3888826"/>
                <a:gd name="connsiteY2" fmla="*/ 1296144 h 2647503"/>
                <a:gd name="connsiteX3" fmla="*/ 1944610 w 3888826"/>
                <a:gd name="connsiteY3" fmla="*/ 2592288 h 2647503"/>
                <a:gd name="connsiteX4" fmla="*/ 1776399 w 3888826"/>
                <a:gd name="connsiteY4" fmla="*/ 2072195 h 2647503"/>
                <a:gd name="connsiteX5" fmla="*/ 394 w 3888826"/>
                <a:gd name="connsiteY5" fmla="*/ 1296144 h 2647503"/>
                <a:gd name="connsiteX0" fmla="*/ 394 w 3888826"/>
                <a:gd name="connsiteY0" fmla="*/ 1296144 h 2596961"/>
                <a:gd name="connsiteX1" fmla="*/ 1944610 w 3888826"/>
                <a:gd name="connsiteY1" fmla="*/ 0 h 2596961"/>
                <a:gd name="connsiteX2" fmla="*/ 3888826 w 3888826"/>
                <a:gd name="connsiteY2" fmla="*/ 1296144 h 2596961"/>
                <a:gd name="connsiteX3" fmla="*/ 1944610 w 3888826"/>
                <a:gd name="connsiteY3" fmla="*/ 2592288 h 2596961"/>
                <a:gd name="connsiteX4" fmla="*/ 1776399 w 3888826"/>
                <a:gd name="connsiteY4" fmla="*/ 2072195 h 2596961"/>
                <a:gd name="connsiteX5" fmla="*/ 394 w 3888826"/>
                <a:gd name="connsiteY5" fmla="*/ 1296144 h 2596961"/>
                <a:gd name="connsiteX0" fmla="*/ 394 w 3888826"/>
                <a:gd name="connsiteY0" fmla="*/ 1296144 h 2599693"/>
                <a:gd name="connsiteX1" fmla="*/ 1944610 w 3888826"/>
                <a:gd name="connsiteY1" fmla="*/ 0 h 2599693"/>
                <a:gd name="connsiteX2" fmla="*/ 3888826 w 3888826"/>
                <a:gd name="connsiteY2" fmla="*/ 1296144 h 2599693"/>
                <a:gd name="connsiteX3" fmla="*/ 1944610 w 3888826"/>
                <a:gd name="connsiteY3" fmla="*/ 2592288 h 2599693"/>
                <a:gd name="connsiteX4" fmla="*/ 1776399 w 3888826"/>
                <a:gd name="connsiteY4" fmla="*/ 2072195 h 2599693"/>
                <a:gd name="connsiteX5" fmla="*/ 394 w 3888826"/>
                <a:gd name="connsiteY5" fmla="*/ 1296144 h 2599693"/>
                <a:gd name="connsiteX0" fmla="*/ 394 w 3888826"/>
                <a:gd name="connsiteY0" fmla="*/ 1296144 h 2592612"/>
                <a:gd name="connsiteX1" fmla="*/ 1944610 w 3888826"/>
                <a:gd name="connsiteY1" fmla="*/ 0 h 2592612"/>
                <a:gd name="connsiteX2" fmla="*/ 3888826 w 3888826"/>
                <a:gd name="connsiteY2" fmla="*/ 1296144 h 2592612"/>
                <a:gd name="connsiteX3" fmla="*/ 1944610 w 3888826"/>
                <a:gd name="connsiteY3" fmla="*/ 2592288 h 2592612"/>
                <a:gd name="connsiteX4" fmla="*/ 1776399 w 3888826"/>
                <a:gd name="connsiteY4" fmla="*/ 2072195 h 2592612"/>
                <a:gd name="connsiteX5" fmla="*/ 394 w 3888826"/>
                <a:gd name="connsiteY5" fmla="*/ 1296144 h 2592612"/>
                <a:gd name="connsiteX0" fmla="*/ 677 w 3889109"/>
                <a:gd name="connsiteY0" fmla="*/ 1296144 h 2612231"/>
                <a:gd name="connsiteX1" fmla="*/ 1944893 w 3889109"/>
                <a:gd name="connsiteY1" fmla="*/ 0 h 2612231"/>
                <a:gd name="connsiteX2" fmla="*/ 3889109 w 3889109"/>
                <a:gd name="connsiteY2" fmla="*/ 1296144 h 2612231"/>
                <a:gd name="connsiteX3" fmla="*/ 1944893 w 3889109"/>
                <a:gd name="connsiteY3" fmla="*/ 2592288 h 2612231"/>
                <a:gd name="connsiteX4" fmla="*/ 1726675 w 3889109"/>
                <a:gd name="connsiteY4" fmla="*/ 2107914 h 2612231"/>
                <a:gd name="connsiteX5" fmla="*/ 677 w 3889109"/>
                <a:gd name="connsiteY5" fmla="*/ 1296144 h 2612231"/>
                <a:gd name="connsiteX0" fmla="*/ 677 w 3889109"/>
                <a:gd name="connsiteY0" fmla="*/ 1296144 h 2620144"/>
                <a:gd name="connsiteX1" fmla="*/ 1944893 w 3889109"/>
                <a:gd name="connsiteY1" fmla="*/ 0 h 2620144"/>
                <a:gd name="connsiteX2" fmla="*/ 3889109 w 3889109"/>
                <a:gd name="connsiteY2" fmla="*/ 1296144 h 2620144"/>
                <a:gd name="connsiteX3" fmla="*/ 1944893 w 3889109"/>
                <a:gd name="connsiteY3" fmla="*/ 2592288 h 2620144"/>
                <a:gd name="connsiteX4" fmla="*/ 1726675 w 3889109"/>
                <a:gd name="connsiteY4" fmla="*/ 2107914 h 2620144"/>
                <a:gd name="connsiteX5" fmla="*/ 677 w 3889109"/>
                <a:gd name="connsiteY5" fmla="*/ 1296144 h 2620144"/>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555"/>
                <a:gd name="connsiteX1" fmla="*/ 1944893 w 3889109"/>
                <a:gd name="connsiteY1" fmla="*/ 0 h 2592555"/>
                <a:gd name="connsiteX2" fmla="*/ 3889109 w 3889109"/>
                <a:gd name="connsiteY2" fmla="*/ 1296144 h 2592555"/>
                <a:gd name="connsiteX3" fmla="*/ 1944893 w 3889109"/>
                <a:gd name="connsiteY3" fmla="*/ 2592288 h 2592555"/>
                <a:gd name="connsiteX4" fmla="*/ 1726675 w 3889109"/>
                <a:gd name="connsiteY4" fmla="*/ 2107914 h 2592555"/>
                <a:gd name="connsiteX5" fmla="*/ 677 w 3889109"/>
                <a:gd name="connsiteY5" fmla="*/ 1296144 h 2592555"/>
                <a:gd name="connsiteX0" fmla="*/ 677 w 3889109"/>
                <a:gd name="connsiteY0" fmla="*/ 1296144 h 2592337"/>
                <a:gd name="connsiteX1" fmla="*/ 1944893 w 3889109"/>
                <a:gd name="connsiteY1" fmla="*/ 0 h 2592337"/>
                <a:gd name="connsiteX2" fmla="*/ 3889109 w 3889109"/>
                <a:gd name="connsiteY2" fmla="*/ 1296144 h 2592337"/>
                <a:gd name="connsiteX3" fmla="*/ 1944893 w 3889109"/>
                <a:gd name="connsiteY3" fmla="*/ 2592288 h 2592337"/>
                <a:gd name="connsiteX4" fmla="*/ 1726675 w 3889109"/>
                <a:gd name="connsiteY4" fmla="*/ 2107914 h 2592337"/>
                <a:gd name="connsiteX5" fmla="*/ 677 w 3889109"/>
                <a:gd name="connsiteY5" fmla="*/ 1296144 h 2592337"/>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677 w 3889109"/>
                <a:gd name="connsiteY0" fmla="*/ 1296144 h 2592288"/>
                <a:gd name="connsiteX1" fmla="*/ 1944893 w 3889109"/>
                <a:gd name="connsiteY1" fmla="*/ 0 h 2592288"/>
                <a:gd name="connsiteX2" fmla="*/ 3889109 w 3889109"/>
                <a:gd name="connsiteY2" fmla="*/ 1296144 h 2592288"/>
                <a:gd name="connsiteX3" fmla="*/ 1944893 w 3889109"/>
                <a:gd name="connsiteY3" fmla="*/ 2592288 h 2592288"/>
                <a:gd name="connsiteX4" fmla="*/ 1726675 w 3889109"/>
                <a:gd name="connsiteY4" fmla="*/ 2107914 h 2592288"/>
                <a:gd name="connsiteX5" fmla="*/ 677 w 3889109"/>
                <a:gd name="connsiteY5" fmla="*/ 1296144 h 2592288"/>
                <a:gd name="connsiteX0" fmla="*/ 705 w 3889137"/>
                <a:gd name="connsiteY0" fmla="*/ 1296144 h 2592288"/>
                <a:gd name="connsiteX1" fmla="*/ 1944921 w 3889137"/>
                <a:gd name="connsiteY1" fmla="*/ 0 h 2592288"/>
                <a:gd name="connsiteX2" fmla="*/ 3889137 w 3889137"/>
                <a:gd name="connsiteY2" fmla="*/ 1296144 h 2592288"/>
                <a:gd name="connsiteX3" fmla="*/ 1944921 w 3889137"/>
                <a:gd name="connsiteY3" fmla="*/ 2592288 h 2592288"/>
                <a:gd name="connsiteX4" fmla="*/ 1726703 w 3889137"/>
                <a:gd name="connsiteY4" fmla="*/ 2107914 h 2592288"/>
                <a:gd name="connsiteX5" fmla="*/ 705 w 3889137"/>
                <a:gd name="connsiteY5" fmla="*/ 1296144 h 2592288"/>
                <a:gd name="connsiteX0" fmla="*/ 1093 w 3889525"/>
                <a:gd name="connsiteY0" fmla="*/ 1296144 h 2625178"/>
                <a:gd name="connsiteX1" fmla="*/ 1945309 w 3889525"/>
                <a:gd name="connsiteY1" fmla="*/ 0 h 2625178"/>
                <a:gd name="connsiteX2" fmla="*/ 3889525 w 3889525"/>
                <a:gd name="connsiteY2" fmla="*/ 1296144 h 2625178"/>
                <a:gd name="connsiteX3" fmla="*/ 1945309 w 3889525"/>
                <a:gd name="connsiteY3" fmla="*/ 2592288 h 2625178"/>
                <a:gd name="connsiteX4" fmla="*/ 1677084 w 3889525"/>
                <a:gd name="connsiteY4" fmla="*/ 2265076 h 2625178"/>
                <a:gd name="connsiteX5" fmla="*/ 1093 w 3889525"/>
                <a:gd name="connsiteY5" fmla="*/ 1296144 h 2625178"/>
                <a:gd name="connsiteX0" fmla="*/ 374 w 3888806"/>
                <a:gd name="connsiteY0" fmla="*/ 1296144 h 2612178"/>
                <a:gd name="connsiteX1" fmla="*/ 1944590 w 3888806"/>
                <a:gd name="connsiteY1" fmla="*/ 0 h 2612178"/>
                <a:gd name="connsiteX2" fmla="*/ 3888806 w 3888806"/>
                <a:gd name="connsiteY2" fmla="*/ 1296144 h 2612178"/>
                <a:gd name="connsiteX3" fmla="*/ 1944590 w 3888806"/>
                <a:gd name="connsiteY3" fmla="*/ 2592288 h 2612178"/>
                <a:gd name="connsiteX4" fmla="*/ 1783522 w 3888806"/>
                <a:gd name="connsiteY4" fmla="*/ 2115057 h 2612178"/>
                <a:gd name="connsiteX5" fmla="*/ 374 w 3888806"/>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612178"/>
                <a:gd name="connsiteX1" fmla="*/ 1944537 w 3888753"/>
                <a:gd name="connsiteY1" fmla="*/ 0 h 2612178"/>
                <a:gd name="connsiteX2" fmla="*/ 3888753 w 3888753"/>
                <a:gd name="connsiteY2" fmla="*/ 1296144 h 2612178"/>
                <a:gd name="connsiteX3" fmla="*/ 1944537 w 3888753"/>
                <a:gd name="connsiteY3" fmla="*/ 2592288 h 2612178"/>
                <a:gd name="connsiteX4" fmla="*/ 1783469 w 3888753"/>
                <a:gd name="connsiteY4" fmla="*/ 2115057 h 2612178"/>
                <a:gd name="connsiteX5" fmla="*/ 321 w 3888753"/>
                <a:gd name="connsiteY5" fmla="*/ 1296144 h 2612178"/>
                <a:gd name="connsiteX0" fmla="*/ 321 w 3888753"/>
                <a:gd name="connsiteY0" fmla="*/ 1296144 h 2592288"/>
                <a:gd name="connsiteX1" fmla="*/ 1944537 w 3888753"/>
                <a:gd name="connsiteY1" fmla="*/ 0 h 2592288"/>
                <a:gd name="connsiteX2" fmla="*/ 3888753 w 3888753"/>
                <a:gd name="connsiteY2" fmla="*/ 1296144 h 2592288"/>
                <a:gd name="connsiteX3" fmla="*/ 1944537 w 3888753"/>
                <a:gd name="connsiteY3" fmla="*/ 2592288 h 2592288"/>
                <a:gd name="connsiteX4" fmla="*/ 1783469 w 3888753"/>
                <a:gd name="connsiteY4" fmla="*/ 2115057 h 2592288"/>
                <a:gd name="connsiteX5" fmla="*/ 321 w 3888753"/>
                <a:gd name="connsiteY5" fmla="*/ 1296144 h 2592288"/>
                <a:gd name="connsiteX0" fmla="*/ 239 w 3888671"/>
                <a:gd name="connsiteY0" fmla="*/ 1296144 h 2592288"/>
                <a:gd name="connsiteX1" fmla="*/ 1944455 w 3888671"/>
                <a:gd name="connsiteY1" fmla="*/ 0 h 2592288"/>
                <a:gd name="connsiteX2" fmla="*/ 3888671 w 3888671"/>
                <a:gd name="connsiteY2" fmla="*/ 1296144 h 2592288"/>
                <a:gd name="connsiteX3" fmla="*/ 1944455 w 3888671"/>
                <a:gd name="connsiteY3" fmla="*/ 2592288 h 2592288"/>
                <a:gd name="connsiteX4" fmla="*/ 1804818 w 3888671"/>
                <a:gd name="connsiteY4" fmla="*/ 2100769 h 2592288"/>
                <a:gd name="connsiteX5" fmla="*/ 239 w 3888671"/>
                <a:gd name="connsiteY5" fmla="*/ 1296144 h 2592288"/>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3 w 3888695"/>
                <a:gd name="connsiteY0" fmla="*/ 1296144 h 2620864"/>
                <a:gd name="connsiteX1" fmla="*/ 1944479 w 3888695"/>
                <a:gd name="connsiteY1" fmla="*/ 0 h 2620864"/>
                <a:gd name="connsiteX2" fmla="*/ 3888695 w 3888695"/>
                <a:gd name="connsiteY2" fmla="*/ 1296144 h 2620864"/>
                <a:gd name="connsiteX3" fmla="*/ 1823035 w 3888695"/>
                <a:gd name="connsiteY3" fmla="*/ 2620863 h 2620864"/>
                <a:gd name="connsiteX4" fmla="*/ 1804842 w 3888695"/>
                <a:gd name="connsiteY4" fmla="*/ 2100769 h 2620864"/>
                <a:gd name="connsiteX5" fmla="*/ 263 w 3888695"/>
                <a:gd name="connsiteY5" fmla="*/ 1296144 h 2620864"/>
                <a:gd name="connsiteX0" fmla="*/ 264 w 3888696"/>
                <a:gd name="connsiteY0" fmla="*/ 1296144 h 2613720"/>
                <a:gd name="connsiteX1" fmla="*/ 1944480 w 3888696"/>
                <a:gd name="connsiteY1" fmla="*/ 0 h 2613720"/>
                <a:gd name="connsiteX2" fmla="*/ 3888696 w 3888696"/>
                <a:gd name="connsiteY2" fmla="*/ 1296144 h 2613720"/>
                <a:gd name="connsiteX3" fmla="*/ 1858755 w 3888696"/>
                <a:gd name="connsiteY3" fmla="*/ 2613719 h 2613720"/>
                <a:gd name="connsiteX4" fmla="*/ 1804843 w 3888696"/>
                <a:gd name="connsiteY4" fmla="*/ 2100769 h 2613720"/>
                <a:gd name="connsiteX5" fmla="*/ 264 w 3888696"/>
                <a:gd name="connsiteY5" fmla="*/ 1296144 h 2613720"/>
                <a:gd name="connsiteX0" fmla="*/ 264 w 3888696"/>
                <a:gd name="connsiteY0" fmla="*/ 1296144 h 2613938"/>
                <a:gd name="connsiteX1" fmla="*/ 1944480 w 3888696"/>
                <a:gd name="connsiteY1" fmla="*/ 0 h 2613938"/>
                <a:gd name="connsiteX2" fmla="*/ 3888696 w 3888696"/>
                <a:gd name="connsiteY2" fmla="*/ 1296144 h 2613938"/>
                <a:gd name="connsiteX3" fmla="*/ 1858755 w 3888696"/>
                <a:gd name="connsiteY3" fmla="*/ 2613719 h 2613938"/>
                <a:gd name="connsiteX4" fmla="*/ 1804843 w 3888696"/>
                <a:gd name="connsiteY4" fmla="*/ 2100769 h 2613938"/>
                <a:gd name="connsiteX5" fmla="*/ 264 w 3888696"/>
                <a:gd name="connsiteY5" fmla="*/ 1296144 h 2613938"/>
                <a:gd name="connsiteX0" fmla="*/ 253 w 3888685"/>
                <a:gd name="connsiteY0" fmla="*/ 1296144 h 2613938"/>
                <a:gd name="connsiteX1" fmla="*/ 1944469 w 3888685"/>
                <a:gd name="connsiteY1" fmla="*/ 0 h 2613938"/>
                <a:gd name="connsiteX2" fmla="*/ 3888685 w 3888685"/>
                <a:gd name="connsiteY2" fmla="*/ 1296144 h 2613938"/>
                <a:gd name="connsiteX3" fmla="*/ 1858744 w 3888685"/>
                <a:gd name="connsiteY3" fmla="*/ 2613719 h 2613938"/>
                <a:gd name="connsiteX4" fmla="*/ 1804832 w 3888685"/>
                <a:gd name="connsiteY4" fmla="*/ 2100769 h 2613938"/>
                <a:gd name="connsiteX5" fmla="*/ 253 w 3888685"/>
                <a:gd name="connsiteY5" fmla="*/ 1296144 h 2613938"/>
                <a:gd name="connsiteX0" fmla="*/ 437 w 3888869"/>
                <a:gd name="connsiteY0" fmla="*/ 1296144 h 2613938"/>
                <a:gd name="connsiteX1" fmla="*/ 1944653 w 3888869"/>
                <a:gd name="connsiteY1" fmla="*/ 0 h 2613938"/>
                <a:gd name="connsiteX2" fmla="*/ 3888869 w 3888869"/>
                <a:gd name="connsiteY2" fmla="*/ 1296144 h 2613938"/>
                <a:gd name="connsiteX3" fmla="*/ 1858928 w 3888869"/>
                <a:gd name="connsiteY3" fmla="*/ 2613719 h 2613938"/>
                <a:gd name="connsiteX4" fmla="*/ 1805016 w 3888869"/>
                <a:gd name="connsiteY4" fmla="*/ 2100769 h 2613938"/>
                <a:gd name="connsiteX5" fmla="*/ 437 w 3888869"/>
                <a:gd name="connsiteY5" fmla="*/ 1296144 h 2613938"/>
                <a:gd name="connsiteX0" fmla="*/ 282 w 3781558"/>
                <a:gd name="connsiteY0" fmla="*/ 1090094 h 2615057"/>
                <a:gd name="connsiteX1" fmla="*/ 1837342 w 3781558"/>
                <a:gd name="connsiteY1" fmla="*/ 1119 h 2615057"/>
                <a:gd name="connsiteX2" fmla="*/ 3781558 w 3781558"/>
                <a:gd name="connsiteY2" fmla="*/ 1297263 h 2615057"/>
                <a:gd name="connsiteX3" fmla="*/ 1751617 w 3781558"/>
                <a:gd name="connsiteY3" fmla="*/ 2614838 h 2615057"/>
                <a:gd name="connsiteX4" fmla="*/ 1697705 w 3781558"/>
                <a:gd name="connsiteY4" fmla="*/ 2101888 h 2615057"/>
                <a:gd name="connsiteX5" fmla="*/ 282 w 3781558"/>
                <a:gd name="connsiteY5" fmla="*/ 1090094 h 2615057"/>
                <a:gd name="connsiteX0" fmla="*/ 1733 w 3783009"/>
                <a:gd name="connsiteY0" fmla="*/ 1095539 h 2620502"/>
                <a:gd name="connsiteX1" fmla="*/ 1838793 w 3783009"/>
                <a:gd name="connsiteY1" fmla="*/ 6564 h 2620502"/>
                <a:gd name="connsiteX2" fmla="*/ 3783009 w 3783009"/>
                <a:gd name="connsiteY2" fmla="*/ 1302708 h 2620502"/>
                <a:gd name="connsiteX3" fmla="*/ 1753068 w 3783009"/>
                <a:gd name="connsiteY3" fmla="*/ 2620283 h 2620502"/>
                <a:gd name="connsiteX4" fmla="*/ 1699156 w 3783009"/>
                <a:gd name="connsiteY4" fmla="*/ 2107333 h 2620502"/>
                <a:gd name="connsiteX5" fmla="*/ 1733 w 3783009"/>
                <a:gd name="connsiteY5" fmla="*/ 1095539 h 2620502"/>
                <a:gd name="connsiteX0" fmla="*/ 2632 w 3783908"/>
                <a:gd name="connsiteY0" fmla="*/ 1091662 h 2616625"/>
                <a:gd name="connsiteX1" fmla="*/ 1839692 w 3783908"/>
                <a:gd name="connsiteY1" fmla="*/ 2687 h 2616625"/>
                <a:gd name="connsiteX2" fmla="*/ 3783908 w 3783908"/>
                <a:gd name="connsiteY2" fmla="*/ 1298831 h 2616625"/>
                <a:gd name="connsiteX3" fmla="*/ 1753967 w 3783908"/>
                <a:gd name="connsiteY3" fmla="*/ 2616406 h 2616625"/>
                <a:gd name="connsiteX4" fmla="*/ 1700055 w 3783908"/>
                <a:gd name="connsiteY4" fmla="*/ 2103456 h 2616625"/>
                <a:gd name="connsiteX5" fmla="*/ 2632 w 3783908"/>
                <a:gd name="connsiteY5" fmla="*/ 1091662 h 261662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581 w 3819576"/>
                <a:gd name="connsiteY0" fmla="*/ 1112484 h 2616015"/>
                <a:gd name="connsiteX1" fmla="*/ 1875360 w 3819576"/>
                <a:gd name="connsiteY1" fmla="*/ 2077 h 2616015"/>
                <a:gd name="connsiteX2" fmla="*/ 3819576 w 3819576"/>
                <a:gd name="connsiteY2" fmla="*/ 1298221 h 2616015"/>
                <a:gd name="connsiteX3" fmla="*/ 1789635 w 3819576"/>
                <a:gd name="connsiteY3" fmla="*/ 2615796 h 2616015"/>
                <a:gd name="connsiteX4" fmla="*/ 1735723 w 3819576"/>
                <a:gd name="connsiteY4" fmla="*/ 2102846 h 2616015"/>
                <a:gd name="connsiteX5" fmla="*/ 2581 w 3819576"/>
                <a:gd name="connsiteY5" fmla="*/ 1112484 h 2616015"/>
                <a:gd name="connsiteX0" fmla="*/ 2704 w 3819699"/>
                <a:gd name="connsiteY0" fmla="*/ 1112484 h 2616015"/>
                <a:gd name="connsiteX1" fmla="*/ 1875483 w 3819699"/>
                <a:gd name="connsiteY1" fmla="*/ 2077 h 2616015"/>
                <a:gd name="connsiteX2" fmla="*/ 3819699 w 3819699"/>
                <a:gd name="connsiteY2" fmla="*/ 1298221 h 2616015"/>
                <a:gd name="connsiteX3" fmla="*/ 1789758 w 3819699"/>
                <a:gd name="connsiteY3" fmla="*/ 2615796 h 2616015"/>
                <a:gd name="connsiteX4" fmla="*/ 1735846 w 3819699"/>
                <a:gd name="connsiteY4" fmla="*/ 2102846 h 2616015"/>
                <a:gd name="connsiteX5" fmla="*/ 2704 w 3819699"/>
                <a:gd name="connsiteY5" fmla="*/ 1112484 h 2616015"/>
                <a:gd name="connsiteX0" fmla="*/ 290 w 3817285"/>
                <a:gd name="connsiteY0" fmla="*/ 1111285 h 2614816"/>
                <a:gd name="connsiteX1" fmla="*/ 1873069 w 3817285"/>
                <a:gd name="connsiteY1" fmla="*/ 878 h 2614816"/>
                <a:gd name="connsiteX2" fmla="*/ 3817285 w 3817285"/>
                <a:gd name="connsiteY2" fmla="*/ 1297022 h 2614816"/>
                <a:gd name="connsiteX3" fmla="*/ 1787344 w 3817285"/>
                <a:gd name="connsiteY3" fmla="*/ 2614597 h 2614816"/>
                <a:gd name="connsiteX4" fmla="*/ 1733432 w 3817285"/>
                <a:gd name="connsiteY4" fmla="*/ 2073072 h 2614816"/>
                <a:gd name="connsiteX5" fmla="*/ 290 w 3817285"/>
                <a:gd name="connsiteY5" fmla="*/ 1111285 h 2614816"/>
                <a:gd name="connsiteX0" fmla="*/ 1240 w 3818235"/>
                <a:gd name="connsiteY0" fmla="*/ 1111285 h 2614816"/>
                <a:gd name="connsiteX1" fmla="*/ 1874019 w 3818235"/>
                <a:gd name="connsiteY1" fmla="*/ 878 h 2614816"/>
                <a:gd name="connsiteX2" fmla="*/ 3818235 w 3818235"/>
                <a:gd name="connsiteY2" fmla="*/ 1297022 h 2614816"/>
                <a:gd name="connsiteX3" fmla="*/ 1788294 w 3818235"/>
                <a:gd name="connsiteY3" fmla="*/ 2614597 h 2614816"/>
                <a:gd name="connsiteX4" fmla="*/ 1734382 w 3818235"/>
                <a:gd name="connsiteY4" fmla="*/ 2073072 h 2614816"/>
                <a:gd name="connsiteX5" fmla="*/ 1240 w 3818235"/>
                <a:gd name="connsiteY5" fmla="*/ 1111285 h 2614816"/>
                <a:gd name="connsiteX0" fmla="*/ 9219 w 3826214"/>
                <a:gd name="connsiteY0" fmla="*/ 1112343 h 2615874"/>
                <a:gd name="connsiteX1" fmla="*/ 1881998 w 3826214"/>
                <a:gd name="connsiteY1" fmla="*/ 1936 h 2615874"/>
                <a:gd name="connsiteX2" fmla="*/ 3826214 w 3826214"/>
                <a:gd name="connsiteY2" fmla="*/ 1298080 h 2615874"/>
                <a:gd name="connsiteX3" fmla="*/ 1796273 w 3826214"/>
                <a:gd name="connsiteY3" fmla="*/ 2615655 h 2615874"/>
                <a:gd name="connsiteX4" fmla="*/ 1742361 w 3826214"/>
                <a:gd name="connsiteY4" fmla="*/ 2074130 h 2615874"/>
                <a:gd name="connsiteX5" fmla="*/ 9219 w 3826214"/>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90224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7444"/>
                <a:gd name="connsiteY0" fmla="*/ 1112343 h 2615874"/>
                <a:gd name="connsiteX1" fmla="*/ 1875949 w 3827444"/>
                <a:gd name="connsiteY1" fmla="*/ 1936 h 2615874"/>
                <a:gd name="connsiteX2" fmla="*/ 3820165 w 3827444"/>
                <a:gd name="connsiteY2" fmla="*/ 1298080 h 2615874"/>
                <a:gd name="connsiteX3" fmla="*/ 1754505 w 3827444"/>
                <a:gd name="connsiteY3" fmla="*/ 2615655 h 2615874"/>
                <a:gd name="connsiteX4" fmla="*/ 1736312 w 3827444"/>
                <a:gd name="connsiteY4" fmla="*/ 2074130 h 2615874"/>
                <a:gd name="connsiteX5" fmla="*/ 3170 w 3827444"/>
                <a:gd name="connsiteY5" fmla="*/ 1112343 h 2615874"/>
                <a:gd name="connsiteX0" fmla="*/ 3170 w 3823946"/>
                <a:gd name="connsiteY0" fmla="*/ 1112343 h 2615874"/>
                <a:gd name="connsiteX1" fmla="*/ 1875949 w 3823946"/>
                <a:gd name="connsiteY1" fmla="*/ 1936 h 2615874"/>
                <a:gd name="connsiteX2" fmla="*/ 3820165 w 3823946"/>
                <a:gd name="connsiteY2" fmla="*/ 1298080 h 2615874"/>
                <a:gd name="connsiteX3" fmla="*/ 1754505 w 3823946"/>
                <a:gd name="connsiteY3" fmla="*/ 2615655 h 2615874"/>
                <a:gd name="connsiteX4" fmla="*/ 1736312 w 3823946"/>
                <a:gd name="connsiteY4" fmla="*/ 2074130 h 2615874"/>
                <a:gd name="connsiteX5" fmla="*/ 3170 w 3823946"/>
                <a:gd name="connsiteY5" fmla="*/ 1112343 h 2615874"/>
                <a:gd name="connsiteX0" fmla="*/ 3170 w 3820615"/>
                <a:gd name="connsiteY0" fmla="*/ 1112343 h 2615874"/>
                <a:gd name="connsiteX1" fmla="*/ 1875949 w 3820615"/>
                <a:gd name="connsiteY1" fmla="*/ 1936 h 2615874"/>
                <a:gd name="connsiteX2" fmla="*/ 3820165 w 3820615"/>
                <a:gd name="connsiteY2" fmla="*/ 1298080 h 2615874"/>
                <a:gd name="connsiteX3" fmla="*/ 1754505 w 3820615"/>
                <a:gd name="connsiteY3" fmla="*/ 2615655 h 2615874"/>
                <a:gd name="connsiteX4" fmla="*/ 1736312 w 3820615"/>
                <a:gd name="connsiteY4" fmla="*/ 2074130 h 2615874"/>
                <a:gd name="connsiteX5" fmla="*/ 3170 w 382061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3170 w 3820165"/>
                <a:gd name="connsiteY0" fmla="*/ 1112343 h 2615874"/>
                <a:gd name="connsiteX1" fmla="*/ 1875949 w 3820165"/>
                <a:gd name="connsiteY1" fmla="*/ 1936 h 2615874"/>
                <a:gd name="connsiteX2" fmla="*/ 3820165 w 3820165"/>
                <a:gd name="connsiteY2" fmla="*/ 1298080 h 2615874"/>
                <a:gd name="connsiteX3" fmla="*/ 1754505 w 3820165"/>
                <a:gd name="connsiteY3" fmla="*/ 2615655 h 2615874"/>
                <a:gd name="connsiteX4" fmla="*/ 1736312 w 3820165"/>
                <a:gd name="connsiteY4" fmla="*/ 2074130 h 2615874"/>
                <a:gd name="connsiteX5" fmla="*/ 3170 w 3820165"/>
                <a:gd name="connsiteY5" fmla="*/ 1112343 h 2615874"/>
                <a:gd name="connsiteX0" fmla="*/ 581 w 3817576"/>
                <a:gd name="connsiteY0" fmla="*/ 1112276 h 2615807"/>
                <a:gd name="connsiteX1" fmla="*/ 1873360 w 3817576"/>
                <a:gd name="connsiteY1" fmla="*/ 1869 h 2615807"/>
                <a:gd name="connsiteX2" fmla="*/ 3817576 w 3817576"/>
                <a:gd name="connsiteY2" fmla="*/ 1298013 h 2615807"/>
                <a:gd name="connsiteX3" fmla="*/ 1751916 w 3817576"/>
                <a:gd name="connsiteY3" fmla="*/ 2615588 h 2615807"/>
                <a:gd name="connsiteX4" fmla="*/ 1733723 w 3817576"/>
                <a:gd name="connsiteY4" fmla="*/ 2074063 h 2615807"/>
                <a:gd name="connsiteX5" fmla="*/ 581 w 3817576"/>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2276 h 2615807"/>
                <a:gd name="connsiteX1" fmla="*/ 1837659 w 3781875"/>
                <a:gd name="connsiteY1" fmla="*/ 1869 h 2615807"/>
                <a:gd name="connsiteX2" fmla="*/ 3781875 w 3781875"/>
                <a:gd name="connsiteY2" fmla="*/ 1298013 h 2615807"/>
                <a:gd name="connsiteX3" fmla="*/ 1716215 w 3781875"/>
                <a:gd name="connsiteY3" fmla="*/ 2615588 h 2615807"/>
                <a:gd name="connsiteX4" fmla="*/ 1698022 w 3781875"/>
                <a:gd name="connsiteY4" fmla="*/ 2074063 h 2615807"/>
                <a:gd name="connsiteX5" fmla="*/ 599 w 3781875"/>
                <a:gd name="connsiteY5" fmla="*/ 1112276 h 2615807"/>
                <a:gd name="connsiteX0" fmla="*/ 599 w 3781875"/>
                <a:gd name="connsiteY0" fmla="*/ 1110476 h 2614007"/>
                <a:gd name="connsiteX1" fmla="*/ 1837659 w 3781875"/>
                <a:gd name="connsiteY1" fmla="*/ 69 h 2614007"/>
                <a:gd name="connsiteX2" fmla="*/ 3781875 w 3781875"/>
                <a:gd name="connsiteY2" fmla="*/ 1296213 h 2614007"/>
                <a:gd name="connsiteX3" fmla="*/ 1716215 w 3781875"/>
                <a:gd name="connsiteY3" fmla="*/ 2613788 h 2614007"/>
                <a:gd name="connsiteX4" fmla="*/ 1698022 w 3781875"/>
                <a:gd name="connsiteY4" fmla="*/ 2072263 h 2614007"/>
                <a:gd name="connsiteX5" fmla="*/ 599 w 3781875"/>
                <a:gd name="connsiteY5" fmla="*/ 1110476 h 2614007"/>
                <a:gd name="connsiteX0" fmla="*/ 599 w 3781875"/>
                <a:gd name="connsiteY0" fmla="*/ 1110992 h 2614523"/>
                <a:gd name="connsiteX1" fmla="*/ 1837659 w 3781875"/>
                <a:gd name="connsiteY1" fmla="*/ 585 h 2614523"/>
                <a:gd name="connsiteX2" fmla="*/ 3781875 w 3781875"/>
                <a:gd name="connsiteY2" fmla="*/ 1296729 h 2614523"/>
                <a:gd name="connsiteX3" fmla="*/ 1716215 w 3781875"/>
                <a:gd name="connsiteY3" fmla="*/ 2614304 h 2614523"/>
                <a:gd name="connsiteX4" fmla="*/ 1698022 w 3781875"/>
                <a:gd name="connsiteY4" fmla="*/ 2072779 h 2614523"/>
                <a:gd name="connsiteX5" fmla="*/ 599 w 3781875"/>
                <a:gd name="connsiteY5" fmla="*/ 1110992 h 2614523"/>
                <a:gd name="connsiteX0" fmla="*/ 599 w 3781875"/>
                <a:gd name="connsiteY0" fmla="*/ 1189537 h 2614487"/>
                <a:gd name="connsiteX1" fmla="*/ 1837659 w 3781875"/>
                <a:gd name="connsiteY1" fmla="*/ 549 h 2614487"/>
                <a:gd name="connsiteX2" fmla="*/ 3781875 w 3781875"/>
                <a:gd name="connsiteY2" fmla="*/ 1296693 h 2614487"/>
                <a:gd name="connsiteX3" fmla="*/ 1716215 w 3781875"/>
                <a:gd name="connsiteY3" fmla="*/ 2614268 h 2614487"/>
                <a:gd name="connsiteX4" fmla="*/ 1698022 w 3781875"/>
                <a:gd name="connsiteY4" fmla="*/ 2072743 h 2614487"/>
                <a:gd name="connsiteX5" fmla="*/ 599 w 3781875"/>
                <a:gd name="connsiteY5" fmla="*/ 1189537 h 2614487"/>
                <a:gd name="connsiteX0" fmla="*/ 354 w 3781630"/>
                <a:gd name="connsiteY0" fmla="*/ 1189504 h 2614454"/>
                <a:gd name="connsiteX1" fmla="*/ 1837414 w 3781630"/>
                <a:gd name="connsiteY1" fmla="*/ 516 h 2614454"/>
                <a:gd name="connsiteX2" fmla="*/ 3781630 w 3781630"/>
                <a:gd name="connsiteY2" fmla="*/ 1296660 h 2614454"/>
                <a:gd name="connsiteX3" fmla="*/ 1715970 w 3781630"/>
                <a:gd name="connsiteY3" fmla="*/ 2614235 h 2614454"/>
                <a:gd name="connsiteX4" fmla="*/ 1697777 w 3781630"/>
                <a:gd name="connsiteY4" fmla="*/ 2072710 h 2614454"/>
                <a:gd name="connsiteX5" fmla="*/ 354 w 3781630"/>
                <a:gd name="connsiteY5" fmla="*/ 1189504 h 261445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279"/>
                <a:gd name="connsiteY0" fmla="*/ 1189564 h 2614514"/>
                <a:gd name="connsiteX1" fmla="*/ 1837063 w 3781279"/>
                <a:gd name="connsiteY1" fmla="*/ 576 h 2614514"/>
                <a:gd name="connsiteX2" fmla="*/ 3781279 w 3781279"/>
                <a:gd name="connsiteY2" fmla="*/ 1296720 h 2614514"/>
                <a:gd name="connsiteX3" fmla="*/ 1715619 w 3781279"/>
                <a:gd name="connsiteY3" fmla="*/ 2614295 h 2614514"/>
                <a:gd name="connsiteX4" fmla="*/ 1697426 w 3781279"/>
                <a:gd name="connsiteY4" fmla="*/ 2072770 h 2614514"/>
                <a:gd name="connsiteX5" fmla="*/ 3 w 3781279"/>
                <a:gd name="connsiteY5" fmla="*/ 1189564 h 2614514"/>
                <a:gd name="connsiteX0" fmla="*/ 3 w 3781583"/>
                <a:gd name="connsiteY0" fmla="*/ 1189564 h 2614514"/>
                <a:gd name="connsiteX1" fmla="*/ 1837063 w 3781583"/>
                <a:gd name="connsiteY1" fmla="*/ 576 h 2614514"/>
                <a:gd name="connsiteX2" fmla="*/ 3781279 w 3781583"/>
                <a:gd name="connsiteY2" fmla="*/ 1296720 h 2614514"/>
                <a:gd name="connsiteX3" fmla="*/ 1715619 w 3781583"/>
                <a:gd name="connsiteY3" fmla="*/ 2614295 h 2614514"/>
                <a:gd name="connsiteX4" fmla="*/ 1697426 w 3781583"/>
                <a:gd name="connsiteY4" fmla="*/ 2072770 h 2614514"/>
                <a:gd name="connsiteX5" fmla="*/ 3 w 3781583"/>
                <a:gd name="connsiteY5" fmla="*/ 1189564 h 2614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1583" h="2614514">
                  <a:moveTo>
                    <a:pt x="3" y="1189564"/>
                  </a:moveTo>
                  <a:cubicBezTo>
                    <a:pt x="1843" y="379853"/>
                    <a:pt x="985394" y="-17283"/>
                    <a:pt x="1837063" y="576"/>
                  </a:cubicBezTo>
                  <a:cubicBezTo>
                    <a:pt x="2688732" y="18435"/>
                    <a:pt x="3802710" y="466579"/>
                    <a:pt x="3781279" y="1296720"/>
                  </a:cubicBezTo>
                  <a:cubicBezTo>
                    <a:pt x="3781279" y="2012561"/>
                    <a:pt x="2745156" y="2627829"/>
                    <a:pt x="1715619" y="2614295"/>
                  </a:cubicBezTo>
                  <a:cubicBezTo>
                    <a:pt x="1707638" y="2615049"/>
                    <a:pt x="1723805" y="2116154"/>
                    <a:pt x="1697426" y="2072770"/>
                  </a:cubicBezTo>
                  <a:cubicBezTo>
                    <a:pt x="1106691" y="2000811"/>
                    <a:pt x="-1837" y="1999275"/>
                    <a:pt x="3" y="1189564"/>
                  </a:cubicBezTo>
                  <a:close/>
                </a:path>
              </a:pathLst>
            </a:custGeom>
            <a:solidFill>
              <a:schemeClr val="bg1"/>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878D67EF-EC46-4733-A9EB-EF28BACA6B5A}"/>
              </a:ext>
            </a:extLst>
          </p:cNvPr>
          <p:cNvSpPr>
            <a:spLocks noGrp="1"/>
          </p:cNvSpPr>
          <p:nvPr>
            <p:ph type="body" sz="quarter" idx="10" hasCustomPrompt="1"/>
          </p:nvPr>
        </p:nvSpPr>
        <p:spPr>
          <a:xfrm>
            <a:off x="3923928" y="1171201"/>
            <a:ext cx="4968875" cy="1008062"/>
          </a:xfrm>
          <a:prstGeom prst="rect">
            <a:avLst/>
          </a:prstGeom>
        </p:spPr>
        <p:txBody>
          <a:bodyPr anchor="ctr"/>
          <a:lstStyle>
            <a:lvl1pPr marL="0" indent="0" algn="l">
              <a:buNone/>
              <a:defRPr b="1">
                <a:solidFill>
                  <a:schemeClr val="bg1"/>
                </a:solidFill>
                <a:latin typeface="Arial" panose="020B0604020202020204" pitchFamily="34" charset="0"/>
                <a:cs typeface="Arial" panose="020B0604020202020204" pitchFamily="34" charset="0"/>
              </a:defRPr>
            </a:lvl1pPr>
          </a:lstStyle>
          <a:p>
            <a:pPr lvl="0"/>
            <a:r>
              <a:rPr lang="en-US" dirty="0"/>
              <a:t>Click to edit master</a:t>
            </a:r>
          </a:p>
        </p:txBody>
      </p:sp>
      <p:sp>
        <p:nvSpPr>
          <p:cNvPr id="41" name="Title 1">
            <a:extLst>
              <a:ext uri="{FF2B5EF4-FFF2-40B4-BE49-F238E27FC236}">
                <a16:creationId xmlns:a16="http://schemas.microsoft.com/office/drawing/2014/main" id="{838B283D-6182-4711-8A94-925FCF2F439F}"/>
              </a:ext>
            </a:extLst>
          </p:cNvPr>
          <p:cNvSpPr>
            <a:spLocks noGrp="1"/>
          </p:cNvSpPr>
          <p:nvPr userDrawn="1">
            <p:ph type="title" hasCustomPrompt="1"/>
          </p:nvPr>
        </p:nvSpPr>
        <p:spPr>
          <a:xfrm>
            <a:off x="2016224" y="4437112"/>
            <a:ext cx="7127776" cy="1143000"/>
          </a:xfrm>
          <a:prstGeom prst="rect">
            <a:avLst/>
          </a:prstGeom>
        </p:spPr>
        <p:txBody>
          <a:bodyPr anchor="t"/>
          <a:lstStyle>
            <a:lvl1pPr algn="l">
              <a:defRPr sz="3200" b="0">
                <a:solidFill>
                  <a:srgbClr val="A74A9C"/>
                </a:solidFill>
                <a:latin typeface="Arial" panose="020B0604020202020204" pitchFamily="34" charset="0"/>
                <a:cs typeface="Arial" panose="020B0604020202020204" pitchFamily="34" charset="0"/>
              </a:defRPr>
            </a:lvl1pPr>
          </a:lstStyle>
          <a:p>
            <a:r>
              <a:rPr lang="en-US" dirty="0"/>
              <a:t>CLICK TO EDIT</a:t>
            </a:r>
          </a:p>
        </p:txBody>
      </p:sp>
      <p:sp>
        <p:nvSpPr>
          <p:cNvPr id="29" name="TextBox 28">
            <a:extLst>
              <a:ext uri="{FF2B5EF4-FFF2-40B4-BE49-F238E27FC236}">
                <a16:creationId xmlns:a16="http://schemas.microsoft.com/office/drawing/2014/main" id="{2575398F-4B12-4845-A825-32F30B2253FC}"/>
              </a:ext>
            </a:extLst>
          </p:cNvPr>
          <p:cNvSpPr txBox="1"/>
          <p:nvPr userDrawn="1"/>
        </p:nvSpPr>
        <p:spPr>
          <a:xfrm>
            <a:off x="5076056" y="6597352"/>
            <a:ext cx="3940375"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     |     www.aim2train.com</a:t>
            </a:r>
          </a:p>
        </p:txBody>
      </p:sp>
    </p:spTree>
    <p:extLst>
      <p:ext uri="{BB962C8B-B14F-4D97-AF65-F5344CB8AC3E}">
        <p14:creationId xmlns:p14="http://schemas.microsoft.com/office/powerpoint/2010/main" val="38373558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Content Style AIM Basic">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F44AB29-7F3F-4CB8-98B4-260A13ED74B4}"/>
              </a:ext>
            </a:extLst>
          </p:cNvPr>
          <p:cNvSpPr/>
          <p:nvPr userDrawn="1"/>
        </p:nvSpPr>
        <p:spPr>
          <a:xfrm>
            <a:off x="0" y="0"/>
            <a:ext cx="9144000" cy="692696"/>
          </a:xfrm>
          <a:prstGeom prst="rect">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499ABA5E-EB6E-4C1E-AE5B-957BF2BCB90A}"/>
              </a:ext>
            </a:extLst>
          </p:cNvPr>
          <p:cNvSpPr/>
          <p:nvPr userDrawn="1"/>
        </p:nvSpPr>
        <p:spPr>
          <a:xfrm>
            <a:off x="0" y="6561605"/>
            <a:ext cx="9144000" cy="288032"/>
          </a:xfrm>
          <a:prstGeom prst="rect">
            <a:avLst/>
          </a:prstGeom>
          <a:gradFill>
            <a:gsLst>
              <a:gs pos="67000">
                <a:srgbClr val="5A2854"/>
              </a:gs>
              <a:gs pos="29000">
                <a:srgbClr val="5A2854"/>
              </a:gs>
              <a:gs pos="100000">
                <a:srgbClr val="A74A9C"/>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FAE17096-2D8C-4FB2-BDFE-6AAFE88A979B}"/>
              </a:ext>
            </a:extLst>
          </p:cNvPr>
          <p:cNvSpPr/>
          <p:nvPr userDrawn="1"/>
        </p:nvSpPr>
        <p:spPr>
          <a:xfrm>
            <a:off x="0" y="6551633"/>
            <a:ext cx="9144000" cy="45719"/>
          </a:xfrm>
          <a:prstGeom prst="rect">
            <a:avLst/>
          </a:prstGeom>
          <a:gradFill>
            <a:gsLst>
              <a:gs pos="57811">
                <a:srgbClr val="FEBB10"/>
              </a:gs>
              <a:gs pos="43000">
                <a:srgbClr val="FEBB10"/>
              </a:gs>
              <a:gs pos="0">
                <a:schemeClr val="bg1"/>
              </a:gs>
              <a:gs pos="100000">
                <a:schemeClr val="bg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1">
            <a:extLst>
              <a:ext uri="{FF2B5EF4-FFF2-40B4-BE49-F238E27FC236}">
                <a16:creationId xmlns:a16="http://schemas.microsoft.com/office/drawing/2014/main" id="{14804053-88D6-436C-A5EE-D66C0DE90747}"/>
              </a:ext>
            </a:extLst>
          </p:cNvPr>
          <p:cNvSpPr>
            <a:spLocks noGrp="1"/>
          </p:cNvSpPr>
          <p:nvPr>
            <p:ph type="title"/>
          </p:nvPr>
        </p:nvSpPr>
        <p:spPr>
          <a:xfrm>
            <a:off x="179512" y="692696"/>
            <a:ext cx="8784976" cy="288032"/>
          </a:xfrm>
          <a:prstGeom prst="rect">
            <a:avLst/>
          </a:prstGeom>
        </p:spPr>
        <p:txBody>
          <a:bodyPr anchor="t"/>
          <a:lstStyle>
            <a:lvl1pPr algn="l">
              <a:defRPr sz="1400">
                <a:solidFill>
                  <a:schemeClr val="bg1">
                    <a:lumMod val="50000"/>
                  </a:schemeClr>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17" name="Content Placeholder 3">
            <a:extLst>
              <a:ext uri="{FF2B5EF4-FFF2-40B4-BE49-F238E27FC236}">
                <a16:creationId xmlns:a16="http://schemas.microsoft.com/office/drawing/2014/main" id="{1B57831F-5425-4492-B5BE-25D4842185CA}"/>
              </a:ext>
            </a:extLst>
          </p:cNvPr>
          <p:cNvSpPr>
            <a:spLocks noGrp="1"/>
          </p:cNvSpPr>
          <p:nvPr>
            <p:ph sz="quarter" idx="10" hasCustomPrompt="1"/>
          </p:nvPr>
        </p:nvSpPr>
        <p:spPr>
          <a:xfrm>
            <a:off x="179512" y="188640"/>
            <a:ext cx="8784976" cy="405759"/>
          </a:xfrm>
          <a:prstGeom prst="rect">
            <a:avLst/>
          </a:prstGeom>
        </p:spPr>
        <p:txBody>
          <a:bodyPr/>
          <a:lstStyle>
            <a:lvl1pPr marL="0" indent="0">
              <a:buNone/>
              <a:defRPr sz="2000" b="1">
                <a:solidFill>
                  <a:schemeClr val="bg1"/>
                </a:solidFill>
                <a:latin typeface="Arial" panose="020B0604020202020204" pitchFamily="34" charset="0"/>
                <a:cs typeface="Arial" panose="020B0604020202020204" pitchFamily="34" charset="0"/>
              </a:defRPr>
            </a:lvl1pPr>
            <a:lvl2pPr marL="457200" indent="0">
              <a:buNone/>
              <a:defRPr/>
            </a:lvl2pPr>
          </a:lstStyle>
          <a:p>
            <a:pPr lvl="0"/>
            <a:r>
              <a:rPr lang="en-US" dirty="0"/>
              <a:t>Edit master text styles</a:t>
            </a:r>
          </a:p>
        </p:txBody>
      </p:sp>
      <p:sp>
        <p:nvSpPr>
          <p:cNvPr id="8" name="TextBox 7">
            <a:extLst>
              <a:ext uri="{FF2B5EF4-FFF2-40B4-BE49-F238E27FC236}">
                <a16:creationId xmlns:a16="http://schemas.microsoft.com/office/drawing/2014/main" id="{BA3092B0-8F24-470D-AE63-99F3261C3D2D}"/>
              </a:ext>
            </a:extLst>
          </p:cNvPr>
          <p:cNvSpPr txBox="1"/>
          <p:nvPr userDrawn="1"/>
        </p:nvSpPr>
        <p:spPr>
          <a:xfrm>
            <a:off x="6300192" y="6597352"/>
            <a:ext cx="2716239"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lang="en-US" sz="1050" dirty="0">
                <a:solidFill>
                  <a:schemeClr val="bg1"/>
                </a:solidFill>
                <a:latin typeface="Arial" panose="020B0604020202020204" pitchFamily="34" charset="0"/>
                <a:cs typeface="Arial" panose="020B0604020202020204" pitchFamily="34" charset="0"/>
              </a:rPr>
              <a:t>Accelerated Instructional Media, Inc.</a:t>
            </a:r>
          </a:p>
        </p:txBody>
      </p:sp>
    </p:spTree>
    <p:extLst>
      <p:ext uri="{BB962C8B-B14F-4D97-AF65-F5344CB8AC3E}">
        <p14:creationId xmlns:p14="http://schemas.microsoft.com/office/powerpoint/2010/main" val="1441979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FD1FEB2B-EC89-489C-86F2-2A0404776EBD}" type="datetimeFigureOut">
              <a:rPr lang="en-US"/>
              <a:pPr>
                <a:defRPr/>
              </a:pPr>
              <a:t>7/20/2017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A22C62E1-1DB0-4DE1-B0D8-9E522A233F44}"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0" algn="l" rtl="0" eaLnBrk="0" fontAlgn="base" hangingPunct="0">
        <a:spcBef>
          <a:spcPct val="20000"/>
        </a:spcBef>
        <a:spcAft>
          <a:spcPct val="0"/>
        </a:spcAft>
        <a:buFont typeface="Arial" charset="0"/>
        <a:buNone/>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0.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16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2.xml"/><Relationship Id="rId1" Type="http://schemas.openxmlformats.org/officeDocument/2006/relationships/slideLayout" Target="../slideLayouts/slideLayout4.xml"/><Relationship Id="rId4" Type="http://schemas.openxmlformats.org/officeDocument/2006/relationships/image" Target="../media/image10.svg"/></Relationships>
</file>

<file path=ppt/slides/_rels/slide16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3.xml"/><Relationship Id="rId1" Type="http://schemas.openxmlformats.org/officeDocument/2006/relationships/slideLayout" Target="../slideLayouts/slideLayout4.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2.svg"/></Relationships>
</file>

<file path=ppt/slides/_rels/slide1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2.svg"/><Relationship Id="rId13" Type="http://schemas.openxmlformats.org/officeDocument/2006/relationships/image" Target="../media/image17.png"/><Relationship Id="rId3" Type="http://schemas.openxmlformats.org/officeDocument/2006/relationships/image" Target="../media/image7.jpeg"/><Relationship Id="rId7" Type="http://schemas.openxmlformats.org/officeDocument/2006/relationships/image" Target="../media/image11.png"/><Relationship Id="rId12" Type="http://schemas.openxmlformats.org/officeDocument/2006/relationships/image" Target="../media/image16.sv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0.sv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14.sv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12.svg"/><Relationship Id="rId4"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278803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72C1DF5-72CF-4BFA-9984-4FB6E565DC8F}"/>
              </a:ext>
            </a:extLst>
          </p:cNvPr>
          <p:cNvSpPr>
            <a:spLocks noGrp="1"/>
          </p:cNvSpPr>
          <p:nvPr>
            <p:ph type="title"/>
          </p:nvPr>
        </p:nvSpPr>
        <p:spPr/>
        <p:txBody>
          <a:bodyPr/>
          <a:lstStyle/>
          <a:p>
            <a:endParaRPr lang="en-US"/>
          </a:p>
        </p:txBody>
      </p:sp>
      <p:sp>
        <p:nvSpPr>
          <p:cNvPr id="5" name="Text Placeholder 4">
            <a:extLst>
              <a:ext uri="{FF2B5EF4-FFF2-40B4-BE49-F238E27FC236}">
                <a16:creationId xmlns:a16="http://schemas.microsoft.com/office/drawing/2014/main" id="{AF504A62-EC39-4A45-859F-10DC816989CF}"/>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74045006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Simple, table-style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Complex, matrix style format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Rubrics matrix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Reeves matrix</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should be in the first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Coworkers phone numbers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Names of team members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List of tasks to be performed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806791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Specific duration of time for each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Unrealistic time 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Delegated assignments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for help</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does the letter I in RACI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Impossible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Irresponsible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Informed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Irreplaceable</a:t>
            </a:r>
            <a:endParaRPr lang="en-US" dirty="0">
              <a:ea typeface="Times New Roman"/>
              <a:cs typeface="Times New Roman"/>
            </a:endParaRPr>
          </a:p>
        </p:txBody>
      </p:sp>
    </p:spTree>
    <p:extLst>
      <p:ext uri="{BB962C8B-B14F-4D97-AF65-F5344CB8AC3E}">
        <p14:creationId xmlns:p14="http://schemas.microsoft.com/office/powerpoint/2010/main" val="18375137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CA" dirty="0"/>
              <a:t>Module </a:t>
            </a:r>
            <a:r>
              <a:rPr lang="en-US" dirty="0"/>
              <a:t>Eight: </a:t>
            </a:r>
            <a:br>
              <a:rPr lang="en-US" dirty="0"/>
            </a:br>
            <a:r>
              <a:rPr lang="en-US" dirty="0"/>
              <a:t>Creating a Workspace</a:t>
            </a:r>
            <a:endParaRPr lang="en-CA" dirty="0"/>
          </a:p>
        </p:txBody>
      </p:sp>
      <p:sp>
        <p:nvSpPr>
          <p:cNvPr id="3277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The journey of a thousand miles must begin with a single step.</a:t>
            </a:r>
          </a:p>
          <a:p>
            <a:pPr algn="ctr">
              <a:lnSpc>
                <a:spcPct val="115000"/>
              </a:lnSpc>
              <a:spcBef>
                <a:spcPts val="0"/>
              </a:spcBef>
              <a:spcAft>
                <a:spcPts val="1000"/>
              </a:spcAft>
            </a:pPr>
            <a:r>
              <a:rPr lang="en-US" b="1" i="1" dirty="0">
                <a:ea typeface="Times New Roman"/>
                <a:cs typeface="Times New Roman"/>
              </a:rPr>
              <a:t>Lao Tzu</a:t>
            </a:r>
          </a:p>
          <a:p>
            <a:endParaRPr lang="en-CA" i="1" dirty="0"/>
          </a:p>
        </p:txBody>
      </p:sp>
      <p:sp>
        <p:nvSpPr>
          <p:cNvPr id="32771" name="Content Placeholder 3"/>
          <p:cNvSpPr>
            <a:spLocks noGrp="1"/>
          </p:cNvSpPr>
          <p:nvPr>
            <p:ph type="body" sz="quarter" idx="11"/>
          </p:nvPr>
        </p:nvSpPr>
        <p:spPr/>
        <p:txBody>
          <a:bodyPr/>
          <a:lstStyle/>
          <a:p>
            <a:pPr>
              <a:buFont typeface="Arial" charset="0"/>
              <a:buNone/>
            </a:pPr>
            <a:br>
              <a:rPr lang="en-US" dirty="0"/>
            </a:br>
            <a:r>
              <a:rPr lang="en-US" dirty="0"/>
              <a:t>In order to be the most productive that you can be, you must create the appropriate environment. This module will give you some ideas for creating an effective, ergonomic workspace in any office. </a:t>
            </a:r>
            <a:endParaRPr lang="en-CA" dirty="0"/>
          </a:p>
          <a:p>
            <a:endParaRPr lang="en-CA"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582ED2D-5972-4C79-8D5B-348BA1C190BF}"/>
              </a:ext>
            </a:extLst>
          </p:cNvPr>
          <p:cNvSpPr>
            <a:spLocks noGrp="1"/>
          </p:cNvSpPr>
          <p:nvPr>
            <p:ph sz="quarter" idx="11"/>
          </p:nvPr>
        </p:nvSpPr>
        <p:spPr/>
        <p:txBody>
          <a:bodyPr/>
          <a:lstStyle/>
          <a:p>
            <a:endParaRPr lang="en-US"/>
          </a:p>
        </p:txBody>
      </p:sp>
      <p:sp>
        <p:nvSpPr>
          <p:cNvPr id="33794" name="Title 4"/>
          <p:cNvSpPr>
            <a:spLocks noGrp="1"/>
          </p:cNvSpPr>
          <p:nvPr>
            <p:ph type="title"/>
          </p:nvPr>
        </p:nvSpPr>
        <p:spPr/>
        <p:txBody>
          <a:bodyPr/>
          <a:lstStyle/>
          <a:p>
            <a:r>
              <a:rPr lang="en-US" dirty="0"/>
              <a:t>Setting Up the Physical Layout</a:t>
            </a:r>
            <a:endParaRPr lang="en-CA" dirty="0"/>
          </a:p>
        </p:txBody>
      </p:sp>
      <p:grpSp>
        <p:nvGrpSpPr>
          <p:cNvPr id="2" name="Group 1">
            <a:extLst>
              <a:ext uri="{FF2B5EF4-FFF2-40B4-BE49-F238E27FC236}">
                <a16:creationId xmlns:a16="http://schemas.microsoft.com/office/drawing/2014/main" id="{A07FC668-154D-4587-ACD2-2744EAFEA5E2}"/>
              </a:ext>
            </a:extLst>
          </p:cNvPr>
          <p:cNvGrpSpPr/>
          <p:nvPr/>
        </p:nvGrpSpPr>
        <p:grpSpPr>
          <a:xfrm>
            <a:off x="457200" y="2386596"/>
            <a:ext cx="8229600" cy="2953170"/>
            <a:chOff x="457200" y="2386596"/>
            <a:chExt cx="8229600" cy="2953170"/>
          </a:xfrm>
        </p:grpSpPr>
        <p:sp>
          <p:nvSpPr>
            <p:cNvPr id="4" name="Freeform: Shape 3">
              <a:extLst>
                <a:ext uri="{FF2B5EF4-FFF2-40B4-BE49-F238E27FC236}">
                  <a16:creationId xmlns:a16="http://schemas.microsoft.com/office/drawing/2014/main" id="{F6107948-E5B0-4D14-83A5-3E64E5E2D41D}"/>
                </a:ext>
              </a:extLst>
            </p:cNvPr>
            <p:cNvSpPr/>
            <p:nvPr/>
          </p:nvSpPr>
          <p:spPr>
            <a:xfrm>
              <a:off x="457200" y="2386596"/>
              <a:ext cx="8229600" cy="911430"/>
            </a:xfrm>
            <a:custGeom>
              <a:avLst/>
              <a:gdLst>
                <a:gd name="connsiteX0" fmla="*/ 0 w 8229600"/>
                <a:gd name="connsiteY0" fmla="*/ 151908 h 911430"/>
                <a:gd name="connsiteX1" fmla="*/ 151908 w 8229600"/>
                <a:gd name="connsiteY1" fmla="*/ 0 h 911430"/>
                <a:gd name="connsiteX2" fmla="*/ 8077692 w 8229600"/>
                <a:gd name="connsiteY2" fmla="*/ 0 h 911430"/>
                <a:gd name="connsiteX3" fmla="*/ 8229600 w 8229600"/>
                <a:gd name="connsiteY3" fmla="*/ 151908 h 911430"/>
                <a:gd name="connsiteX4" fmla="*/ 8229600 w 8229600"/>
                <a:gd name="connsiteY4" fmla="*/ 759522 h 911430"/>
                <a:gd name="connsiteX5" fmla="*/ 8077692 w 8229600"/>
                <a:gd name="connsiteY5" fmla="*/ 911430 h 911430"/>
                <a:gd name="connsiteX6" fmla="*/ 151908 w 8229600"/>
                <a:gd name="connsiteY6" fmla="*/ 911430 h 911430"/>
                <a:gd name="connsiteX7" fmla="*/ 0 w 8229600"/>
                <a:gd name="connsiteY7" fmla="*/ 759522 h 911430"/>
                <a:gd name="connsiteX8" fmla="*/ 0 w 8229600"/>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11430">
                  <a:moveTo>
                    <a:pt x="0" y="151908"/>
                  </a:moveTo>
                  <a:cubicBezTo>
                    <a:pt x="0" y="68012"/>
                    <a:pt x="68012" y="0"/>
                    <a:pt x="151908" y="0"/>
                  </a:cubicBezTo>
                  <a:lnTo>
                    <a:pt x="8077692" y="0"/>
                  </a:lnTo>
                  <a:cubicBezTo>
                    <a:pt x="8161588" y="0"/>
                    <a:pt x="8229600" y="68012"/>
                    <a:pt x="8229600" y="151908"/>
                  </a:cubicBezTo>
                  <a:lnTo>
                    <a:pt x="8229600" y="759522"/>
                  </a:lnTo>
                  <a:cubicBezTo>
                    <a:pt x="8229600" y="843418"/>
                    <a:pt x="8161588" y="911430"/>
                    <a:pt x="8077692" y="911430"/>
                  </a:cubicBezTo>
                  <a:lnTo>
                    <a:pt x="151908" y="911430"/>
                  </a:lnTo>
                  <a:cubicBezTo>
                    <a:pt x="68012" y="911430"/>
                    <a:pt x="0" y="843418"/>
                    <a:pt x="0" y="759522"/>
                  </a:cubicBezTo>
                  <a:lnTo>
                    <a:pt x="0" y="151908"/>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US" sz="3800" kern="1200" dirty="0"/>
                <a:t>Do a complete clean and reorganization</a:t>
              </a:r>
            </a:p>
          </p:txBody>
        </p:sp>
        <p:sp>
          <p:nvSpPr>
            <p:cNvPr id="5" name="Freeform: Shape 4">
              <a:extLst>
                <a:ext uri="{FF2B5EF4-FFF2-40B4-BE49-F238E27FC236}">
                  <a16:creationId xmlns:a16="http://schemas.microsoft.com/office/drawing/2014/main" id="{19E72AF0-51DB-4EC3-9404-103B7E9FCB2F}"/>
                </a:ext>
              </a:extLst>
            </p:cNvPr>
            <p:cNvSpPr/>
            <p:nvPr/>
          </p:nvSpPr>
          <p:spPr>
            <a:xfrm>
              <a:off x="457200" y="3407466"/>
              <a:ext cx="8229600" cy="911430"/>
            </a:xfrm>
            <a:custGeom>
              <a:avLst/>
              <a:gdLst>
                <a:gd name="connsiteX0" fmla="*/ 0 w 8229600"/>
                <a:gd name="connsiteY0" fmla="*/ 151908 h 911430"/>
                <a:gd name="connsiteX1" fmla="*/ 151908 w 8229600"/>
                <a:gd name="connsiteY1" fmla="*/ 0 h 911430"/>
                <a:gd name="connsiteX2" fmla="*/ 8077692 w 8229600"/>
                <a:gd name="connsiteY2" fmla="*/ 0 h 911430"/>
                <a:gd name="connsiteX3" fmla="*/ 8229600 w 8229600"/>
                <a:gd name="connsiteY3" fmla="*/ 151908 h 911430"/>
                <a:gd name="connsiteX4" fmla="*/ 8229600 w 8229600"/>
                <a:gd name="connsiteY4" fmla="*/ 759522 h 911430"/>
                <a:gd name="connsiteX5" fmla="*/ 8077692 w 8229600"/>
                <a:gd name="connsiteY5" fmla="*/ 911430 h 911430"/>
                <a:gd name="connsiteX6" fmla="*/ 151908 w 8229600"/>
                <a:gd name="connsiteY6" fmla="*/ 911430 h 911430"/>
                <a:gd name="connsiteX7" fmla="*/ 0 w 8229600"/>
                <a:gd name="connsiteY7" fmla="*/ 759522 h 911430"/>
                <a:gd name="connsiteX8" fmla="*/ 0 w 8229600"/>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11430">
                  <a:moveTo>
                    <a:pt x="0" y="151908"/>
                  </a:moveTo>
                  <a:cubicBezTo>
                    <a:pt x="0" y="68012"/>
                    <a:pt x="68012" y="0"/>
                    <a:pt x="151908" y="0"/>
                  </a:cubicBezTo>
                  <a:lnTo>
                    <a:pt x="8077692" y="0"/>
                  </a:lnTo>
                  <a:cubicBezTo>
                    <a:pt x="8161588" y="0"/>
                    <a:pt x="8229600" y="68012"/>
                    <a:pt x="8229600" y="151908"/>
                  </a:cubicBezTo>
                  <a:lnTo>
                    <a:pt x="8229600" y="759522"/>
                  </a:lnTo>
                  <a:cubicBezTo>
                    <a:pt x="8229600" y="843418"/>
                    <a:pt x="8161588" y="911430"/>
                    <a:pt x="8077692" y="911430"/>
                  </a:cubicBezTo>
                  <a:lnTo>
                    <a:pt x="151908" y="911430"/>
                  </a:lnTo>
                  <a:cubicBezTo>
                    <a:pt x="68012" y="911430"/>
                    <a:pt x="0" y="843418"/>
                    <a:pt x="0" y="759522"/>
                  </a:cubicBezTo>
                  <a:lnTo>
                    <a:pt x="0" y="151908"/>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US" sz="3800" kern="1200" dirty="0"/>
                <a:t>Keep your desk as clear as possible</a:t>
              </a:r>
            </a:p>
          </p:txBody>
        </p:sp>
        <p:sp>
          <p:nvSpPr>
            <p:cNvPr id="6" name="Freeform: Shape 5">
              <a:extLst>
                <a:ext uri="{FF2B5EF4-FFF2-40B4-BE49-F238E27FC236}">
                  <a16:creationId xmlns:a16="http://schemas.microsoft.com/office/drawing/2014/main" id="{D01B0CB0-895B-4D9A-BEFF-6049BE568CDF}"/>
                </a:ext>
              </a:extLst>
            </p:cNvPr>
            <p:cNvSpPr/>
            <p:nvPr/>
          </p:nvSpPr>
          <p:spPr>
            <a:xfrm>
              <a:off x="457200" y="4428336"/>
              <a:ext cx="8229600" cy="911430"/>
            </a:xfrm>
            <a:custGeom>
              <a:avLst/>
              <a:gdLst>
                <a:gd name="connsiteX0" fmla="*/ 0 w 8229600"/>
                <a:gd name="connsiteY0" fmla="*/ 151908 h 911430"/>
                <a:gd name="connsiteX1" fmla="*/ 151908 w 8229600"/>
                <a:gd name="connsiteY1" fmla="*/ 0 h 911430"/>
                <a:gd name="connsiteX2" fmla="*/ 8077692 w 8229600"/>
                <a:gd name="connsiteY2" fmla="*/ 0 h 911430"/>
                <a:gd name="connsiteX3" fmla="*/ 8229600 w 8229600"/>
                <a:gd name="connsiteY3" fmla="*/ 151908 h 911430"/>
                <a:gd name="connsiteX4" fmla="*/ 8229600 w 8229600"/>
                <a:gd name="connsiteY4" fmla="*/ 759522 h 911430"/>
                <a:gd name="connsiteX5" fmla="*/ 8077692 w 8229600"/>
                <a:gd name="connsiteY5" fmla="*/ 911430 h 911430"/>
                <a:gd name="connsiteX6" fmla="*/ 151908 w 8229600"/>
                <a:gd name="connsiteY6" fmla="*/ 911430 h 911430"/>
                <a:gd name="connsiteX7" fmla="*/ 0 w 8229600"/>
                <a:gd name="connsiteY7" fmla="*/ 759522 h 911430"/>
                <a:gd name="connsiteX8" fmla="*/ 0 w 8229600"/>
                <a:gd name="connsiteY8" fmla="*/ 151908 h 9114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911430">
                  <a:moveTo>
                    <a:pt x="0" y="151908"/>
                  </a:moveTo>
                  <a:cubicBezTo>
                    <a:pt x="0" y="68012"/>
                    <a:pt x="68012" y="0"/>
                    <a:pt x="151908" y="0"/>
                  </a:cubicBezTo>
                  <a:lnTo>
                    <a:pt x="8077692" y="0"/>
                  </a:lnTo>
                  <a:cubicBezTo>
                    <a:pt x="8161588" y="0"/>
                    <a:pt x="8229600" y="68012"/>
                    <a:pt x="8229600" y="151908"/>
                  </a:cubicBezTo>
                  <a:lnTo>
                    <a:pt x="8229600" y="759522"/>
                  </a:lnTo>
                  <a:cubicBezTo>
                    <a:pt x="8229600" y="843418"/>
                    <a:pt x="8161588" y="911430"/>
                    <a:pt x="8077692" y="911430"/>
                  </a:cubicBezTo>
                  <a:lnTo>
                    <a:pt x="151908" y="911430"/>
                  </a:lnTo>
                  <a:cubicBezTo>
                    <a:pt x="68012" y="911430"/>
                    <a:pt x="0" y="843418"/>
                    <a:pt x="0" y="759522"/>
                  </a:cubicBezTo>
                  <a:lnTo>
                    <a:pt x="0" y="151908"/>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9272" tIns="189272" rIns="189272" bIns="189272" numCol="1" spcCol="1270" anchor="ctr" anchorCtr="0">
              <a:noAutofit/>
            </a:bodyPr>
            <a:lstStyle/>
            <a:p>
              <a:pPr marL="0" lvl="0" indent="0" algn="l" defTabSz="1689100">
                <a:lnSpc>
                  <a:spcPct val="90000"/>
                </a:lnSpc>
                <a:spcBef>
                  <a:spcPct val="0"/>
                </a:spcBef>
                <a:spcAft>
                  <a:spcPct val="35000"/>
                </a:spcAft>
                <a:buNone/>
              </a:pPr>
              <a:r>
                <a:rPr lang="en-US" sz="3800" kern="1200" dirty="0"/>
                <a:t>Make your workspace a pleasant place</a:t>
              </a:r>
            </a:p>
          </p:txBody>
        </p:sp>
      </p:gr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C599CDC-0588-4318-998F-9AC8E535BB24}"/>
              </a:ext>
            </a:extLst>
          </p:cNvPr>
          <p:cNvSpPr>
            <a:spLocks noGrp="1"/>
          </p:cNvSpPr>
          <p:nvPr>
            <p:ph sz="quarter" idx="11"/>
          </p:nvPr>
        </p:nvSpPr>
        <p:spPr/>
        <p:txBody>
          <a:bodyPr/>
          <a:lstStyle/>
          <a:p>
            <a:endParaRPr lang="en-US"/>
          </a:p>
        </p:txBody>
      </p:sp>
      <p:sp>
        <p:nvSpPr>
          <p:cNvPr id="34818" name="Title 1"/>
          <p:cNvSpPr>
            <a:spLocks noGrp="1"/>
          </p:cNvSpPr>
          <p:nvPr>
            <p:ph type="title"/>
          </p:nvPr>
        </p:nvSpPr>
        <p:spPr/>
        <p:txBody>
          <a:bodyPr/>
          <a:lstStyle/>
          <a:p>
            <a:r>
              <a:rPr lang="en-US" dirty="0"/>
              <a:t>Ergonomics 101</a:t>
            </a:r>
            <a:endParaRPr lang="en-CA" dirty="0"/>
          </a:p>
        </p:txBody>
      </p:sp>
      <p:grpSp>
        <p:nvGrpSpPr>
          <p:cNvPr id="2" name="Group 1">
            <a:extLst>
              <a:ext uri="{FF2B5EF4-FFF2-40B4-BE49-F238E27FC236}">
                <a16:creationId xmlns:a16="http://schemas.microsoft.com/office/drawing/2014/main" id="{D0466835-1A60-42B2-AC64-C3348E28AFB1}"/>
              </a:ext>
            </a:extLst>
          </p:cNvPr>
          <p:cNvGrpSpPr/>
          <p:nvPr/>
        </p:nvGrpSpPr>
        <p:grpSpPr>
          <a:xfrm>
            <a:off x="457200" y="1600200"/>
            <a:ext cx="8227339" cy="4525962"/>
            <a:chOff x="457200" y="1600200"/>
            <a:chExt cx="8227339" cy="4525962"/>
          </a:xfrm>
        </p:grpSpPr>
        <p:sp>
          <p:nvSpPr>
            <p:cNvPr id="4" name="Arrow: Right 3">
              <a:extLst>
                <a:ext uri="{FF2B5EF4-FFF2-40B4-BE49-F238E27FC236}">
                  <a16:creationId xmlns:a16="http://schemas.microsoft.com/office/drawing/2014/main" id="{7AFB1AC7-8F43-4D30-BB00-D069140B4271}"/>
                </a:ext>
              </a:extLst>
            </p:cNvPr>
            <p:cNvSpPr/>
            <p:nvPr/>
          </p:nvSpPr>
          <p:spPr>
            <a:xfrm>
              <a:off x="5670770" y="1600200"/>
              <a:ext cx="3013769"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36FAF9C0-8051-4A5B-A8BF-7D6872AC352D}"/>
                </a:ext>
              </a:extLst>
            </p:cNvPr>
            <p:cNvSpPr/>
            <p:nvPr/>
          </p:nvSpPr>
          <p:spPr>
            <a:xfrm>
              <a:off x="457200" y="1664489"/>
              <a:ext cx="5211309" cy="1285783"/>
            </a:xfrm>
            <a:custGeom>
              <a:avLst/>
              <a:gdLst>
                <a:gd name="connsiteX0" fmla="*/ 0 w 5211309"/>
                <a:gd name="connsiteY0" fmla="*/ 214301 h 1285783"/>
                <a:gd name="connsiteX1" fmla="*/ 214301 w 5211309"/>
                <a:gd name="connsiteY1" fmla="*/ 0 h 1285783"/>
                <a:gd name="connsiteX2" fmla="*/ 4997008 w 5211309"/>
                <a:gd name="connsiteY2" fmla="*/ 0 h 1285783"/>
                <a:gd name="connsiteX3" fmla="*/ 5211309 w 5211309"/>
                <a:gd name="connsiteY3" fmla="*/ 214301 h 1285783"/>
                <a:gd name="connsiteX4" fmla="*/ 5211309 w 5211309"/>
                <a:gd name="connsiteY4" fmla="*/ 1071482 h 1285783"/>
                <a:gd name="connsiteX5" fmla="*/ 4997008 w 5211309"/>
                <a:gd name="connsiteY5" fmla="*/ 1285783 h 1285783"/>
                <a:gd name="connsiteX6" fmla="*/ 214301 w 5211309"/>
                <a:gd name="connsiteY6" fmla="*/ 1285783 h 1285783"/>
                <a:gd name="connsiteX7" fmla="*/ 0 w 5211309"/>
                <a:gd name="connsiteY7" fmla="*/ 1071482 h 1285783"/>
                <a:gd name="connsiteX8" fmla="*/ 0 w 5211309"/>
                <a:gd name="connsiteY8" fmla="*/ 214301 h 128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285783">
                  <a:moveTo>
                    <a:pt x="0" y="214301"/>
                  </a:moveTo>
                  <a:cubicBezTo>
                    <a:pt x="0" y="95946"/>
                    <a:pt x="95946" y="0"/>
                    <a:pt x="214301" y="0"/>
                  </a:cubicBezTo>
                  <a:lnTo>
                    <a:pt x="4997008" y="0"/>
                  </a:lnTo>
                  <a:cubicBezTo>
                    <a:pt x="5115363" y="0"/>
                    <a:pt x="5211309" y="95946"/>
                    <a:pt x="5211309" y="214301"/>
                  </a:cubicBezTo>
                  <a:lnTo>
                    <a:pt x="5211309" y="1071482"/>
                  </a:lnTo>
                  <a:cubicBezTo>
                    <a:pt x="5211309" y="1189837"/>
                    <a:pt x="5115363" y="1285783"/>
                    <a:pt x="4997008" y="1285783"/>
                  </a:cubicBezTo>
                  <a:lnTo>
                    <a:pt x="214301" y="1285783"/>
                  </a:lnTo>
                  <a:cubicBezTo>
                    <a:pt x="95946" y="1285783"/>
                    <a:pt x="0" y="1189837"/>
                    <a:pt x="0" y="1071482"/>
                  </a:cubicBezTo>
                  <a:lnTo>
                    <a:pt x="0" y="214301"/>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99927" tIns="131347" rIns="199927" bIns="131347" numCol="1" spcCol="1270" anchor="ctr" anchorCtr="0">
              <a:noAutofit/>
            </a:bodyPr>
            <a:lstStyle/>
            <a:p>
              <a:pPr marL="0" lvl="0" indent="0" algn="ctr" defTabSz="1600200">
                <a:lnSpc>
                  <a:spcPct val="90000"/>
                </a:lnSpc>
                <a:spcBef>
                  <a:spcPct val="0"/>
                </a:spcBef>
                <a:spcAft>
                  <a:spcPct val="35000"/>
                </a:spcAft>
                <a:buNone/>
              </a:pPr>
              <a:r>
                <a:rPr lang="en-US" sz="3600" kern="1200" dirty="0"/>
                <a:t>Keep your back straight</a:t>
              </a:r>
            </a:p>
          </p:txBody>
        </p:sp>
        <p:sp>
          <p:nvSpPr>
            <p:cNvPr id="6" name="Arrow: Right 5">
              <a:extLst>
                <a:ext uri="{FF2B5EF4-FFF2-40B4-BE49-F238E27FC236}">
                  <a16:creationId xmlns:a16="http://schemas.microsoft.com/office/drawing/2014/main" id="{C7EC34BE-2E55-431E-8EBB-DB33F74D8AAA}"/>
                </a:ext>
              </a:extLst>
            </p:cNvPr>
            <p:cNvSpPr/>
            <p:nvPr/>
          </p:nvSpPr>
          <p:spPr>
            <a:xfrm>
              <a:off x="5670770" y="3155999"/>
              <a:ext cx="3013769"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32A4FAF9-AFA7-4DB2-BC64-CE5A3126C34A}"/>
                </a:ext>
              </a:extLst>
            </p:cNvPr>
            <p:cNvSpPr/>
            <p:nvPr/>
          </p:nvSpPr>
          <p:spPr>
            <a:xfrm>
              <a:off x="457200" y="3220289"/>
              <a:ext cx="5211309" cy="1285783"/>
            </a:xfrm>
            <a:custGeom>
              <a:avLst/>
              <a:gdLst>
                <a:gd name="connsiteX0" fmla="*/ 0 w 5211309"/>
                <a:gd name="connsiteY0" fmla="*/ 214301 h 1285783"/>
                <a:gd name="connsiteX1" fmla="*/ 214301 w 5211309"/>
                <a:gd name="connsiteY1" fmla="*/ 0 h 1285783"/>
                <a:gd name="connsiteX2" fmla="*/ 4997008 w 5211309"/>
                <a:gd name="connsiteY2" fmla="*/ 0 h 1285783"/>
                <a:gd name="connsiteX3" fmla="*/ 5211309 w 5211309"/>
                <a:gd name="connsiteY3" fmla="*/ 214301 h 1285783"/>
                <a:gd name="connsiteX4" fmla="*/ 5211309 w 5211309"/>
                <a:gd name="connsiteY4" fmla="*/ 1071482 h 1285783"/>
                <a:gd name="connsiteX5" fmla="*/ 4997008 w 5211309"/>
                <a:gd name="connsiteY5" fmla="*/ 1285783 h 1285783"/>
                <a:gd name="connsiteX6" fmla="*/ 214301 w 5211309"/>
                <a:gd name="connsiteY6" fmla="*/ 1285783 h 1285783"/>
                <a:gd name="connsiteX7" fmla="*/ 0 w 5211309"/>
                <a:gd name="connsiteY7" fmla="*/ 1071482 h 1285783"/>
                <a:gd name="connsiteX8" fmla="*/ 0 w 5211309"/>
                <a:gd name="connsiteY8" fmla="*/ 214301 h 128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285783">
                  <a:moveTo>
                    <a:pt x="0" y="214301"/>
                  </a:moveTo>
                  <a:cubicBezTo>
                    <a:pt x="0" y="95946"/>
                    <a:pt x="95946" y="0"/>
                    <a:pt x="214301" y="0"/>
                  </a:cubicBezTo>
                  <a:lnTo>
                    <a:pt x="4997008" y="0"/>
                  </a:lnTo>
                  <a:cubicBezTo>
                    <a:pt x="5115363" y="0"/>
                    <a:pt x="5211309" y="95946"/>
                    <a:pt x="5211309" y="214301"/>
                  </a:cubicBezTo>
                  <a:lnTo>
                    <a:pt x="5211309" y="1071482"/>
                  </a:lnTo>
                  <a:cubicBezTo>
                    <a:pt x="5211309" y="1189837"/>
                    <a:pt x="5115363" y="1285783"/>
                    <a:pt x="4997008" y="1285783"/>
                  </a:cubicBezTo>
                  <a:lnTo>
                    <a:pt x="214301" y="1285783"/>
                  </a:lnTo>
                  <a:cubicBezTo>
                    <a:pt x="95946" y="1285783"/>
                    <a:pt x="0" y="1189837"/>
                    <a:pt x="0" y="1071482"/>
                  </a:cubicBezTo>
                  <a:lnTo>
                    <a:pt x="0" y="21430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99927" tIns="131347" rIns="199927" bIns="131347" numCol="1" spcCol="1270" anchor="ctr" anchorCtr="0">
              <a:noAutofit/>
            </a:bodyPr>
            <a:lstStyle/>
            <a:p>
              <a:pPr marL="0" lvl="0" indent="0" algn="ctr" defTabSz="1600200">
                <a:lnSpc>
                  <a:spcPct val="90000"/>
                </a:lnSpc>
                <a:spcBef>
                  <a:spcPct val="0"/>
                </a:spcBef>
                <a:spcAft>
                  <a:spcPct val="35000"/>
                </a:spcAft>
                <a:buNone/>
              </a:pPr>
              <a:r>
                <a:rPr lang="en-US" sz="3600" kern="1200" dirty="0"/>
                <a:t>Monitor viewing angle</a:t>
              </a:r>
            </a:p>
          </p:txBody>
        </p:sp>
        <p:sp>
          <p:nvSpPr>
            <p:cNvPr id="8" name="Arrow: Right 7">
              <a:extLst>
                <a:ext uri="{FF2B5EF4-FFF2-40B4-BE49-F238E27FC236}">
                  <a16:creationId xmlns:a16="http://schemas.microsoft.com/office/drawing/2014/main" id="{C2542F06-960E-40BB-95FC-E78F934817E1}"/>
                </a:ext>
              </a:extLst>
            </p:cNvPr>
            <p:cNvSpPr/>
            <p:nvPr/>
          </p:nvSpPr>
          <p:spPr>
            <a:xfrm>
              <a:off x="5670770" y="4711799"/>
              <a:ext cx="3013769"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758A140B-BACB-42C4-88CD-11FA2DE1E04E}"/>
                </a:ext>
              </a:extLst>
            </p:cNvPr>
            <p:cNvSpPr/>
            <p:nvPr/>
          </p:nvSpPr>
          <p:spPr>
            <a:xfrm>
              <a:off x="459460" y="4776089"/>
              <a:ext cx="5211309" cy="1285783"/>
            </a:xfrm>
            <a:custGeom>
              <a:avLst/>
              <a:gdLst>
                <a:gd name="connsiteX0" fmla="*/ 0 w 5211309"/>
                <a:gd name="connsiteY0" fmla="*/ 214301 h 1285783"/>
                <a:gd name="connsiteX1" fmla="*/ 214301 w 5211309"/>
                <a:gd name="connsiteY1" fmla="*/ 0 h 1285783"/>
                <a:gd name="connsiteX2" fmla="*/ 4997008 w 5211309"/>
                <a:gd name="connsiteY2" fmla="*/ 0 h 1285783"/>
                <a:gd name="connsiteX3" fmla="*/ 5211309 w 5211309"/>
                <a:gd name="connsiteY3" fmla="*/ 214301 h 1285783"/>
                <a:gd name="connsiteX4" fmla="*/ 5211309 w 5211309"/>
                <a:gd name="connsiteY4" fmla="*/ 1071482 h 1285783"/>
                <a:gd name="connsiteX5" fmla="*/ 4997008 w 5211309"/>
                <a:gd name="connsiteY5" fmla="*/ 1285783 h 1285783"/>
                <a:gd name="connsiteX6" fmla="*/ 214301 w 5211309"/>
                <a:gd name="connsiteY6" fmla="*/ 1285783 h 1285783"/>
                <a:gd name="connsiteX7" fmla="*/ 0 w 5211309"/>
                <a:gd name="connsiteY7" fmla="*/ 1071482 h 1285783"/>
                <a:gd name="connsiteX8" fmla="*/ 0 w 5211309"/>
                <a:gd name="connsiteY8" fmla="*/ 214301 h 12857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11309" h="1285783">
                  <a:moveTo>
                    <a:pt x="0" y="214301"/>
                  </a:moveTo>
                  <a:cubicBezTo>
                    <a:pt x="0" y="95946"/>
                    <a:pt x="95946" y="0"/>
                    <a:pt x="214301" y="0"/>
                  </a:cubicBezTo>
                  <a:lnTo>
                    <a:pt x="4997008" y="0"/>
                  </a:lnTo>
                  <a:cubicBezTo>
                    <a:pt x="5115363" y="0"/>
                    <a:pt x="5211309" y="95946"/>
                    <a:pt x="5211309" y="214301"/>
                  </a:cubicBezTo>
                  <a:lnTo>
                    <a:pt x="5211309" y="1071482"/>
                  </a:lnTo>
                  <a:cubicBezTo>
                    <a:pt x="5211309" y="1189837"/>
                    <a:pt x="5115363" y="1285783"/>
                    <a:pt x="4997008" y="1285783"/>
                  </a:cubicBezTo>
                  <a:lnTo>
                    <a:pt x="214301" y="1285783"/>
                  </a:lnTo>
                  <a:cubicBezTo>
                    <a:pt x="95946" y="1285783"/>
                    <a:pt x="0" y="1189837"/>
                    <a:pt x="0" y="1071482"/>
                  </a:cubicBezTo>
                  <a:lnTo>
                    <a:pt x="0" y="214301"/>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99927" tIns="131347" rIns="199927" bIns="131347" numCol="1" spcCol="1270" anchor="ctr" anchorCtr="0">
              <a:noAutofit/>
            </a:bodyPr>
            <a:lstStyle/>
            <a:p>
              <a:pPr marL="0" lvl="0" indent="0" algn="ctr" defTabSz="1600200">
                <a:lnSpc>
                  <a:spcPct val="90000"/>
                </a:lnSpc>
                <a:spcBef>
                  <a:spcPct val="0"/>
                </a:spcBef>
                <a:spcAft>
                  <a:spcPct val="35000"/>
                </a:spcAft>
                <a:buNone/>
              </a:pPr>
              <a:r>
                <a:rPr lang="en-US" sz="3600" kern="1200" dirty="0"/>
                <a:t>Pay attention to your body </a:t>
              </a:r>
            </a:p>
          </p:txBody>
        </p:sp>
      </p:gr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B35A055-C095-493C-BDF7-B7691458C889}"/>
              </a:ext>
            </a:extLst>
          </p:cNvPr>
          <p:cNvSpPr>
            <a:spLocks noGrp="1"/>
          </p:cNvSpPr>
          <p:nvPr>
            <p:ph sz="quarter" idx="11"/>
          </p:nvPr>
        </p:nvSpPr>
        <p:spPr/>
        <p:txBody>
          <a:bodyPr/>
          <a:lstStyle/>
          <a:p>
            <a:endParaRPr lang="en-US"/>
          </a:p>
        </p:txBody>
      </p:sp>
      <p:sp>
        <p:nvSpPr>
          <p:cNvPr id="35842" name="Title 1"/>
          <p:cNvSpPr>
            <a:spLocks noGrp="1"/>
          </p:cNvSpPr>
          <p:nvPr>
            <p:ph type="title"/>
          </p:nvPr>
        </p:nvSpPr>
        <p:spPr/>
        <p:txBody>
          <a:bodyPr/>
          <a:lstStyle/>
          <a:p>
            <a:r>
              <a:rPr lang="en-US" dirty="0"/>
              <a:t>Using Your Computer Efficiently</a:t>
            </a:r>
            <a:endParaRPr lang="en-CA" dirty="0"/>
          </a:p>
        </p:txBody>
      </p:sp>
      <p:grpSp>
        <p:nvGrpSpPr>
          <p:cNvPr id="2" name="Group 1">
            <a:extLst>
              <a:ext uri="{FF2B5EF4-FFF2-40B4-BE49-F238E27FC236}">
                <a16:creationId xmlns:a16="http://schemas.microsoft.com/office/drawing/2014/main" id="{3C73C262-C528-4475-AF97-79811EE16D51}"/>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335C5BA4-729A-43F8-B53F-257A5F521DC8}"/>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Organize your Start menu</a:t>
              </a:r>
            </a:p>
          </p:txBody>
        </p:sp>
        <p:sp>
          <p:nvSpPr>
            <p:cNvPr id="5" name="Freeform: Shape 4">
              <a:extLst>
                <a:ext uri="{FF2B5EF4-FFF2-40B4-BE49-F238E27FC236}">
                  <a16:creationId xmlns:a16="http://schemas.microsoft.com/office/drawing/2014/main" id="{E83C16FC-827B-4AEC-8873-9FFC0524731C}"/>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Keep your virtual desktop like your real desk </a:t>
              </a:r>
            </a:p>
          </p:txBody>
        </p:sp>
        <p:sp>
          <p:nvSpPr>
            <p:cNvPr id="6" name="Freeform: Shape 5">
              <a:extLst>
                <a:ext uri="{FF2B5EF4-FFF2-40B4-BE49-F238E27FC236}">
                  <a16:creationId xmlns:a16="http://schemas.microsoft.com/office/drawing/2014/main" id="{68901CAF-E2FE-456C-9516-522518237097}"/>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t>Make use of applications that automate tasks for you</a:t>
              </a:r>
            </a:p>
          </p:txBody>
        </p:sp>
      </p:gr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 create the appropriate environment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job and a paycheck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willing partner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Someone to delegate to</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one key aspect of an effective workspace?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Location of nearest coffee shop</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Physical layout</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78280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Where it will receive maximum natural light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Closest to the restroom</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Keep your desk as _________ as 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Littered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Disorganized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668545317"/>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Reorganization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Sanitizing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Designing</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What should you focus on at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Changes you can make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216239984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Ergonomics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Devotion</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It has been proven that particular __________ can increase or decrease the risk of certain injuries and conditions.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Factors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Attitudes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465465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A838A9A-350F-4E88-9593-5ED0C41660A3}"/>
              </a:ext>
            </a:extLst>
          </p:cNvPr>
          <p:cNvSpPr>
            <a:spLocks noGrp="1"/>
          </p:cNvSpPr>
          <p:nvPr>
            <p:ph type="title"/>
          </p:nvPr>
        </p:nvSpPr>
        <p:spPr/>
        <p:txBody>
          <a:bodyPr/>
          <a:lstStyle/>
          <a:p>
            <a:endParaRPr lang="en-US"/>
          </a:p>
        </p:txBody>
      </p:sp>
      <p:sp>
        <p:nvSpPr>
          <p:cNvPr id="5" name="Content Placeholder 4">
            <a:extLst>
              <a:ext uri="{FF2B5EF4-FFF2-40B4-BE49-F238E27FC236}">
                <a16:creationId xmlns:a16="http://schemas.microsoft.com/office/drawing/2014/main" id="{B756F406-E875-41D3-8D00-F8802D4D7C00}"/>
              </a:ext>
            </a:extLst>
          </p:cNvPr>
          <p:cNvSpPr>
            <a:spLocks noGrp="1"/>
          </p:cNvSpPr>
          <p:nvPr>
            <p:ph sz="quarter" idx="10"/>
          </p:nvPr>
        </p:nvSpPr>
        <p:spPr/>
        <p:txBody>
          <a:bodyPr/>
          <a:lstStyle/>
          <a:p>
            <a:endParaRPr lang="en-US"/>
          </a:p>
        </p:txBody>
      </p:sp>
    </p:spTree>
    <p:extLst>
      <p:ext uri="{BB962C8B-B14F-4D97-AF65-F5344CB8AC3E}">
        <p14:creationId xmlns:p14="http://schemas.microsoft.com/office/powerpoint/2010/main" val="7131358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Repetitive strain injuries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Really sad impact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Really steep incline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You want to make sure your monitor is __________ at a comfortable viewing angle.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Low</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Tilted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269787103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do you need to be the most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 create the appropriate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job and a paycheck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willing partner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Someone to delegate to</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one key aspect of an effective workspace?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Location of nearest coffee shop</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Proximity to the bosses office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Physical layout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Team of people to do the work for you</a:t>
            </a:r>
            <a:endParaRPr lang="en-US" dirty="0">
              <a:ea typeface="Times New Roman"/>
              <a:cs typeface="Times New Roman"/>
            </a:endParaRPr>
          </a:p>
        </p:txBody>
      </p:sp>
    </p:spTree>
    <p:extLst>
      <p:ext uri="{BB962C8B-B14F-4D97-AF65-F5344CB8AC3E}">
        <p14:creationId xmlns:p14="http://schemas.microsoft.com/office/powerpoint/2010/main" val="300834688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How should you position the desk in your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 far away from the door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front of the door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Where it will receive maximum natural light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Closest to the restroom</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Keep your desk as _________ as possible.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Littered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Disorganized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Animated</a:t>
            </a:r>
            <a:endParaRPr lang="en-US" dirty="0">
              <a:ea typeface="Times New Roman"/>
              <a:cs typeface="Times New Roman"/>
            </a:endParaRPr>
          </a:p>
        </p:txBody>
      </p:sp>
    </p:spTree>
    <p:extLst>
      <p:ext uri="{BB962C8B-B14F-4D97-AF65-F5344CB8AC3E}">
        <p14:creationId xmlns:p14="http://schemas.microsoft.com/office/powerpoint/2010/main" val="162970231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Do a complete clean and ___________ of your work space once or twice a year?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Painting</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Reorganization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Sanitizing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Designing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What should you focus on at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Changes you can make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Late bills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Message boards</a:t>
            </a:r>
            <a:endParaRPr lang="en-US" dirty="0">
              <a:ea typeface="Times New Roman"/>
              <a:cs typeface="Times New Roman"/>
            </a:endParaRPr>
          </a:p>
        </p:txBody>
      </p:sp>
    </p:spTree>
    <p:extLst>
      <p:ext uri="{BB962C8B-B14F-4D97-AF65-F5344CB8AC3E}">
        <p14:creationId xmlns:p14="http://schemas.microsoft.com/office/powerpoint/2010/main" val="379081794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 is the term for how workers relate to their environment?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Hostility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Passive-aggressive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Ergonomics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Devotion</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It has been proven that particular __________ can increase or decrease the risk of certain injuries and conditions.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Factors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Attitudes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Media outlets</a:t>
            </a:r>
            <a:endParaRPr lang="en-US" dirty="0">
              <a:ea typeface="Times New Roman"/>
              <a:cs typeface="Times New Roman"/>
            </a:endParaRPr>
          </a:p>
        </p:txBody>
      </p:sp>
    </p:spTree>
    <p:extLst>
      <p:ext uri="{BB962C8B-B14F-4D97-AF65-F5344CB8AC3E}">
        <p14:creationId xmlns:p14="http://schemas.microsoft.com/office/powerpoint/2010/main" val="26986636"/>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noProof="0"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does RSI stand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Rarely simple information</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Repetitive strain injuries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Really sad impact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Really steep incline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You want to make sure your monitor is __________ at a comfortable viewing angle.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Low</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High</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Tilted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Comfortable</a:t>
            </a:r>
            <a:endParaRPr lang="en-US" dirty="0">
              <a:ea typeface="Times New Roman"/>
              <a:cs typeface="Times New Roman"/>
            </a:endParaRPr>
          </a:p>
        </p:txBody>
      </p:sp>
    </p:spTree>
    <p:extLst>
      <p:ext uri="{BB962C8B-B14F-4D97-AF65-F5344CB8AC3E}">
        <p14:creationId xmlns:p14="http://schemas.microsoft.com/office/powerpoint/2010/main" val="143932748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CA" dirty="0"/>
              <a:t>Module </a:t>
            </a:r>
            <a:r>
              <a:rPr lang="en-US" dirty="0"/>
              <a:t>Nine: Organizing Files and Folders</a:t>
            </a:r>
            <a:endParaRPr lang="en-CA" dirty="0"/>
          </a:p>
        </p:txBody>
      </p:sp>
      <p:sp>
        <p:nvSpPr>
          <p:cNvPr id="3686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400" i="1" dirty="0">
                <a:ea typeface="Times New Roman"/>
                <a:cs typeface="Times New Roman"/>
              </a:rPr>
              <a:t>Out of clutter, find Simplicity. From discord, find Harmony. In the middle of difficulty lies Opportunity.</a:t>
            </a:r>
          </a:p>
          <a:p>
            <a:pPr algn="ctr">
              <a:lnSpc>
                <a:spcPct val="115000"/>
              </a:lnSpc>
              <a:spcBef>
                <a:spcPts val="0"/>
              </a:spcBef>
              <a:spcAft>
                <a:spcPts val="1000"/>
              </a:spcAft>
            </a:pPr>
            <a:r>
              <a:rPr lang="en-US" sz="2400" b="1" i="1" dirty="0">
                <a:ea typeface="Times New Roman"/>
                <a:cs typeface="Times New Roman"/>
              </a:rPr>
              <a:t>Albert Einstein</a:t>
            </a:r>
          </a:p>
          <a:p>
            <a:endParaRPr lang="en-CA" sz="2400" i="1" dirty="0"/>
          </a:p>
        </p:txBody>
      </p:sp>
      <p:sp>
        <p:nvSpPr>
          <p:cNvPr id="36867" name="Content Placeholder 3"/>
          <p:cNvSpPr>
            <a:spLocks noGrp="1"/>
          </p:cNvSpPr>
          <p:nvPr>
            <p:ph type="body" sz="quarter" idx="11"/>
          </p:nvPr>
        </p:nvSpPr>
        <p:spPr/>
        <p:txBody>
          <a:bodyPr/>
          <a:lstStyle/>
          <a:p>
            <a:pPr>
              <a:buFont typeface="Arial" charset="0"/>
              <a:buNone/>
            </a:pPr>
            <a:br>
              <a:rPr lang="en-US" dirty="0"/>
            </a:br>
            <a:r>
              <a:rPr lang="en-US" dirty="0"/>
              <a:t>Being able to find a particular piece of information when you need it is essential to being productive. This module will give you some ways to keep your files organized.</a:t>
            </a:r>
            <a:endParaRPr lang="en-CA" dirty="0"/>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AD8D86B-3BE3-4A29-A577-D329F1C08061}"/>
              </a:ext>
            </a:extLst>
          </p:cNvPr>
          <p:cNvSpPr>
            <a:spLocks noGrp="1"/>
          </p:cNvSpPr>
          <p:nvPr>
            <p:ph sz="quarter" idx="11"/>
          </p:nvPr>
        </p:nvSpPr>
        <p:spPr/>
        <p:txBody>
          <a:bodyPr/>
          <a:lstStyle/>
          <a:p>
            <a:endParaRPr lang="en-US"/>
          </a:p>
        </p:txBody>
      </p:sp>
      <p:sp>
        <p:nvSpPr>
          <p:cNvPr id="37890" name="Title 4"/>
          <p:cNvSpPr>
            <a:spLocks noGrp="1"/>
          </p:cNvSpPr>
          <p:nvPr>
            <p:ph type="title"/>
          </p:nvPr>
        </p:nvSpPr>
        <p:spPr/>
        <p:txBody>
          <a:bodyPr/>
          <a:lstStyle/>
          <a:p>
            <a:r>
              <a:rPr lang="en-US" dirty="0"/>
              <a:t>Organizing Paper Files</a:t>
            </a:r>
            <a:endParaRPr lang="en-CA" dirty="0"/>
          </a:p>
        </p:txBody>
      </p:sp>
      <p:grpSp>
        <p:nvGrpSpPr>
          <p:cNvPr id="2" name="Group 1">
            <a:extLst>
              <a:ext uri="{FF2B5EF4-FFF2-40B4-BE49-F238E27FC236}">
                <a16:creationId xmlns:a16="http://schemas.microsoft.com/office/drawing/2014/main" id="{22676040-18B7-40D1-8839-433DF7C92F35}"/>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E2A7250B-D8EE-4568-AA18-9428E32D5252}"/>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b="0" kern="1200" dirty="0"/>
                <a:t>Archival files</a:t>
              </a:r>
            </a:p>
          </p:txBody>
        </p:sp>
        <p:sp>
          <p:nvSpPr>
            <p:cNvPr id="4" name="Freeform: Shape 3">
              <a:extLst>
                <a:ext uri="{FF2B5EF4-FFF2-40B4-BE49-F238E27FC236}">
                  <a16:creationId xmlns:a16="http://schemas.microsoft.com/office/drawing/2014/main" id="{79E46116-D9F9-4FBE-AF68-D91F92E0A75A}"/>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77367" tIns="277369" rIns="277368" bIns="879707" numCol="1" spcCol="1270" anchor="ctr" anchorCtr="0">
              <a:noAutofit/>
            </a:bodyPr>
            <a:lstStyle/>
            <a:p>
              <a:pPr marL="0" lvl="0" indent="0" algn="ctr" defTabSz="1733550">
                <a:lnSpc>
                  <a:spcPct val="90000"/>
                </a:lnSpc>
                <a:spcBef>
                  <a:spcPct val="0"/>
                </a:spcBef>
                <a:spcAft>
                  <a:spcPct val="35000"/>
                </a:spcAft>
                <a:buNone/>
              </a:pPr>
              <a:r>
                <a:rPr lang="en-US" sz="3900" b="0" kern="1200" dirty="0"/>
                <a:t>Reference files</a:t>
              </a:r>
            </a:p>
          </p:txBody>
        </p:sp>
        <p:sp>
          <p:nvSpPr>
            <p:cNvPr id="5" name="Freeform: Shape 4">
              <a:extLst>
                <a:ext uri="{FF2B5EF4-FFF2-40B4-BE49-F238E27FC236}">
                  <a16:creationId xmlns:a16="http://schemas.microsoft.com/office/drawing/2014/main" id="{3DADD49F-BE49-46B5-A839-7D67B9892204}"/>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77367" tIns="277369" rIns="277368" bIns="879708" numCol="1" spcCol="1270" anchor="ctr" anchorCtr="0">
              <a:noAutofit/>
            </a:bodyPr>
            <a:lstStyle/>
            <a:p>
              <a:pPr marL="0" lvl="0" indent="0" algn="ctr" defTabSz="1733550">
                <a:lnSpc>
                  <a:spcPct val="90000"/>
                </a:lnSpc>
                <a:spcBef>
                  <a:spcPct val="0"/>
                </a:spcBef>
                <a:spcAft>
                  <a:spcPct val="35000"/>
                </a:spcAft>
                <a:buNone/>
              </a:pPr>
              <a:r>
                <a:rPr lang="en-US" sz="3900" b="0" kern="1200" dirty="0"/>
                <a:t>Working files</a:t>
              </a:r>
            </a:p>
          </p:txBody>
        </p:sp>
      </p:gr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775E7142-73EE-4C6E-B052-10A0962248A5}"/>
              </a:ext>
            </a:extLst>
          </p:cNvPr>
          <p:cNvSpPr>
            <a:spLocks noGrp="1"/>
          </p:cNvSpPr>
          <p:nvPr>
            <p:ph sz="quarter" idx="11"/>
          </p:nvPr>
        </p:nvSpPr>
        <p:spPr/>
        <p:txBody>
          <a:bodyPr/>
          <a:lstStyle/>
          <a:p>
            <a:endParaRPr lang="en-US"/>
          </a:p>
        </p:txBody>
      </p:sp>
      <p:sp>
        <p:nvSpPr>
          <p:cNvPr id="38914" name="Title 1"/>
          <p:cNvSpPr>
            <a:spLocks noGrp="1"/>
          </p:cNvSpPr>
          <p:nvPr>
            <p:ph type="title"/>
          </p:nvPr>
        </p:nvSpPr>
        <p:spPr/>
        <p:txBody>
          <a:bodyPr/>
          <a:lstStyle/>
          <a:p>
            <a:r>
              <a:rPr lang="en-US" dirty="0"/>
              <a:t>Organizing Electronic Files</a:t>
            </a:r>
            <a:endParaRPr lang="en-CA" dirty="0"/>
          </a:p>
        </p:txBody>
      </p:sp>
      <p:grpSp>
        <p:nvGrpSpPr>
          <p:cNvPr id="2" name="Group 1">
            <a:extLst>
              <a:ext uri="{FF2B5EF4-FFF2-40B4-BE49-F238E27FC236}">
                <a16:creationId xmlns:a16="http://schemas.microsoft.com/office/drawing/2014/main" id="{7B407E45-DFE9-4C35-8E8C-A0C41B6B6F95}"/>
              </a:ext>
            </a:extLst>
          </p:cNvPr>
          <p:cNvGrpSpPr/>
          <p:nvPr/>
        </p:nvGrpSpPr>
        <p:grpSpPr>
          <a:xfrm>
            <a:off x="924974" y="1602409"/>
            <a:ext cx="7294050" cy="4521543"/>
            <a:chOff x="924974" y="1602409"/>
            <a:chExt cx="7294050" cy="4521543"/>
          </a:xfrm>
        </p:grpSpPr>
        <p:sp>
          <p:nvSpPr>
            <p:cNvPr id="4" name="Freeform: Shape 3">
              <a:extLst>
                <a:ext uri="{FF2B5EF4-FFF2-40B4-BE49-F238E27FC236}">
                  <a16:creationId xmlns:a16="http://schemas.microsoft.com/office/drawing/2014/main" id="{EBA31F66-0AF6-4B75-95A7-D8E6D9F57725}"/>
                </a:ext>
              </a:extLst>
            </p:cNvPr>
            <p:cNvSpPr/>
            <p:nvPr/>
          </p:nvSpPr>
          <p:spPr>
            <a:xfrm>
              <a:off x="924974" y="1602409"/>
              <a:ext cx="7294050" cy="1458562"/>
            </a:xfrm>
            <a:custGeom>
              <a:avLst/>
              <a:gdLst>
                <a:gd name="connsiteX0" fmla="*/ 0 w 7294050"/>
                <a:gd name="connsiteY0" fmla="*/ 0 h 1458562"/>
                <a:gd name="connsiteX1" fmla="*/ 7294050 w 7294050"/>
                <a:gd name="connsiteY1" fmla="*/ 0 h 1458562"/>
                <a:gd name="connsiteX2" fmla="*/ 7294050 w 7294050"/>
                <a:gd name="connsiteY2" fmla="*/ 1458562 h 1458562"/>
                <a:gd name="connsiteX3" fmla="*/ 0 w 7294050"/>
                <a:gd name="connsiteY3" fmla="*/ 1458562 h 1458562"/>
                <a:gd name="connsiteX4" fmla="*/ 0 w 729405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94050" h="1458562">
                  <a:moveTo>
                    <a:pt x="0" y="0"/>
                  </a:moveTo>
                  <a:lnTo>
                    <a:pt x="7294050" y="0"/>
                  </a:lnTo>
                  <a:lnTo>
                    <a:pt x="729405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Retrieve information quickly</a:t>
              </a:r>
            </a:p>
          </p:txBody>
        </p:sp>
        <p:sp>
          <p:nvSpPr>
            <p:cNvPr id="5" name="Freeform: Shape 4">
              <a:extLst>
                <a:ext uri="{FF2B5EF4-FFF2-40B4-BE49-F238E27FC236}">
                  <a16:creationId xmlns:a16="http://schemas.microsoft.com/office/drawing/2014/main" id="{CCB68EE2-F421-473F-855B-0E5FC8DBBF31}"/>
                </a:ext>
              </a:extLst>
            </p:cNvPr>
            <p:cNvSpPr/>
            <p:nvPr/>
          </p:nvSpPr>
          <p:spPr>
            <a:xfrm>
              <a:off x="1426668" y="3133900"/>
              <a:ext cx="6290662" cy="1458562"/>
            </a:xfrm>
            <a:custGeom>
              <a:avLst/>
              <a:gdLst>
                <a:gd name="connsiteX0" fmla="*/ 0 w 6290662"/>
                <a:gd name="connsiteY0" fmla="*/ 0 h 1458562"/>
                <a:gd name="connsiteX1" fmla="*/ 6290662 w 6290662"/>
                <a:gd name="connsiteY1" fmla="*/ 0 h 1458562"/>
                <a:gd name="connsiteX2" fmla="*/ 6290662 w 6290662"/>
                <a:gd name="connsiteY2" fmla="*/ 1458562 h 1458562"/>
                <a:gd name="connsiteX3" fmla="*/ 0 w 6290662"/>
                <a:gd name="connsiteY3" fmla="*/ 1458562 h 1458562"/>
                <a:gd name="connsiteX4" fmla="*/ 0 w 6290662"/>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90662" h="1458562">
                  <a:moveTo>
                    <a:pt x="0" y="0"/>
                  </a:moveTo>
                  <a:lnTo>
                    <a:pt x="6290662" y="0"/>
                  </a:lnTo>
                  <a:lnTo>
                    <a:pt x="6290662"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A folder for each project</a:t>
              </a:r>
            </a:p>
          </p:txBody>
        </p:sp>
        <p:sp>
          <p:nvSpPr>
            <p:cNvPr id="6" name="Freeform: Shape 5">
              <a:extLst>
                <a:ext uri="{FF2B5EF4-FFF2-40B4-BE49-F238E27FC236}">
                  <a16:creationId xmlns:a16="http://schemas.microsoft.com/office/drawing/2014/main" id="{5942C0D9-0243-4A0E-A673-13ADE6EB2E9C}"/>
                </a:ext>
              </a:extLst>
            </p:cNvPr>
            <p:cNvSpPr/>
            <p:nvPr/>
          </p:nvSpPr>
          <p:spPr>
            <a:xfrm>
              <a:off x="1470712" y="4665390"/>
              <a:ext cx="6202575" cy="1458562"/>
            </a:xfrm>
            <a:custGeom>
              <a:avLst/>
              <a:gdLst>
                <a:gd name="connsiteX0" fmla="*/ 0 w 6202575"/>
                <a:gd name="connsiteY0" fmla="*/ 0 h 1458562"/>
                <a:gd name="connsiteX1" fmla="*/ 6202575 w 6202575"/>
                <a:gd name="connsiteY1" fmla="*/ 0 h 1458562"/>
                <a:gd name="connsiteX2" fmla="*/ 6202575 w 6202575"/>
                <a:gd name="connsiteY2" fmla="*/ 1458562 h 1458562"/>
                <a:gd name="connsiteX3" fmla="*/ 0 w 6202575"/>
                <a:gd name="connsiteY3" fmla="*/ 1458562 h 1458562"/>
                <a:gd name="connsiteX4" fmla="*/ 0 w 6202575"/>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2575" h="1458562">
                  <a:moveTo>
                    <a:pt x="0" y="0"/>
                  </a:moveTo>
                  <a:lnTo>
                    <a:pt x="6202575" y="0"/>
                  </a:lnTo>
                  <a:lnTo>
                    <a:pt x="6202575"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1920" tIns="121920" rIns="121920" bIns="121920" numCol="1" spcCol="1270" anchor="ctr" anchorCtr="0">
              <a:noAutofit/>
            </a:bodyPr>
            <a:lstStyle/>
            <a:p>
              <a:pPr marL="0" lvl="0" indent="0" algn="ctr" defTabSz="2133600">
                <a:lnSpc>
                  <a:spcPct val="90000"/>
                </a:lnSpc>
                <a:spcBef>
                  <a:spcPct val="0"/>
                </a:spcBef>
                <a:spcAft>
                  <a:spcPct val="35000"/>
                </a:spcAft>
                <a:buNone/>
              </a:pPr>
              <a:r>
                <a:rPr lang="en-US" sz="4800" kern="1200" dirty="0"/>
                <a:t>Appropriate sub-folders</a:t>
              </a:r>
            </a:p>
          </p:txBody>
        </p:sp>
      </p:gr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6B4960F8-B0DF-40CE-A904-026C46A3D583}"/>
              </a:ext>
            </a:extLst>
          </p:cNvPr>
          <p:cNvSpPr>
            <a:spLocks noGrp="1"/>
          </p:cNvSpPr>
          <p:nvPr>
            <p:ph sz="quarter" idx="11"/>
          </p:nvPr>
        </p:nvSpPr>
        <p:spPr/>
        <p:txBody>
          <a:bodyPr/>
          <a:lstStyle/>
          <a:p>
            <a:endParaRPr lang="en-US"/>
          </a:p>
        </p:txBody>
      </p:sp>
      <p:sp>
        <p:nvSpPr>
          <p:cNvPr id="39938" name="Title 1"/>
          <p:cNvSpPr>
            <a:spLocks noGrp="1"/>
          </p:cNvSpPr>
          <p:nvPr>
            <p:ph type="title"/>
          </p:nvPr>
        </p:nvSpPr>
        <p:spPr/>
        <p:txBody>
          <a:bodyPr>
            <a:noAutofit/>
          </a:bodyPr>
          <a:lstStyle/>
          <a:p>
            <a:r>
              <a:rPr lang="en-US" dirty="0"/>
              <a:t>Scheduling Archive and Clean-Up</a:t>
            </a:r>
            <a:endParaRPr lang="en-CA" dirty="0"/>
          </a:p>
        </p:txBody>
      </p:sp>
      <p:grpSp>
        <p:nvGrpSpPr>
          <p:cNvPr id="2" name="Group 1">
            <a:extLst>
              <a:ext uri="{FF2B5EF4-FFF2-40B4-BE49-F238E27FC236}">
                <a16:creationId xmlns:a16="http://schemas.microsoft.com/office/drawing/2014/main" id="{6C2AA0C0-C671-4F60-A8A9-05CA95D22E02}"/>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C721FEF8-B82F-455C-84FB-454CA91149E4}"/>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651"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Consistent date</a:t>
              </a:r>
            </a:p>
          </p:txBody>
        </p:sp>
        <p:sp>
          <p:nvSpPr>
            <p:cNvPr id="5" name="Freeform: Shape 4">
              <a:extLst>
                <a:ext uri="{FF2B5EF4-FFF2-40B4-BE49-F238E27FC236}">
                  <a16:creationId xmlns:a16="http://schemas.microsoft.com/office/drawing/2014/main" id="{48087CE6-5877-4AFB-B3E7-321D1A32F913}"/>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47651"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Quarterly</a:t>
              </a:r>
            </a:p>
          </p:txBody>
        </p:sp>
        <p:sp>
          <p:nvSpPr>
            <p:cNvPr id="6" name="Freeform: Shape 5">
              <a:extLst>
                <a:ext uri="{FF2B5EF4-FFF2-40B4-BE49-F238E27FC236}">
                  <a16:creationId xmlns:a16="http://schemas.microsoft.com/office/drawing/2014/main" id="{A46431E6-8551-40C7-B97A-0FCB8CBB82AD}"/>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47650" tIns="905193" rIns="246063" bIns="905193" numCol="1" spcCol="1270" anchor="ctr" anchorCtr="0">
              <a:noAutofit/>
            </a:bodyPr>
            <a:lstStyle/>
            <a:p>
              <a:pPr marL="0" lvl="0" indent="0" algn="ctr" defTabSz="1733550">
                <a:lnSpc>
                  <a:spcPct val="90000"/>
                </a:lnSpc>
                <a:spcBef>
                  <a:spcPct val="0"/>
                </a:spcBef>
                <a:spcAft>
                  <a:spcPct val="35000"/>
                </a:spcAft>
                <a:buNone/>
              </a:pPr>
              <a:r>
                <a:rPr lang="en-US" sz="3900" kern="1200" dirty="0"/>
                <a:t>Good time to backup</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r>
              <a:rPr lang="en-US" dirty="0"/>
              <a:t>Personal Productivity</a:t>
            </a:r>
          </a:p>
        </p:txBody>
      </p:sp>
    </p:spTree>
    <p:extLst>
      <p:ext uri="{BB962C8B-B14F-4D97-AF65-F5344CB8AC3E}">
        <p14:creationId xmlns:p14="http://schemas.microsoft.com/office/powerpoint/2010/main" val="3824977161"/>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hour and a half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 you need in order to retrieve materials quickly?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 effective filing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358923121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Organize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is one of the most common ways of organizing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Creating a folder for each project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a:p>
        </p:txBody>
      </p:sp>
    </p:spTree>
    <p:extLst>
      <p:ext uri="{BB962C8B-B14F-4D97-AF65-F5344CB8AC3E}">
        <p14:creationId xmlns:p14="http://schemas.microsoft.com/office/powerpoint/2010/main" val="3546798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Flash drives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In order to keep your files organized you must clean up and __________ your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Archive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a:p>
        </p:txBody>
      </p:sp>
    </p:spTree>
    <p:extLst>
      <p:ext uri="{BB962C8B-B14F-4D97-AF65-F5344CB8AC3E}">
        <p14:creationId xmlns:p14="http://schemas.microsoft.com/office/powerpoint/2010/main" val="244665092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Back of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After you've created folders, what else can you create?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Sub-folders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a:p>
        </p:txBody>
      </p:sp>
    </p:spTree>
    <p:extLst>
      <p:ext uri="{BB962C8B-B14F-4D97-AF65-F5344CB8AC3E}">
        <p14:creationId xmlns:p14="http://schemas.microsoft.com/office/powerpoint/2010/main" val="22426803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Correspondence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are the three basic kinds of files?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Working, reference, archival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a:p>
        </p:txBody>
      </p:sp>
    </p:spTree>
    <p:extLst>
      <p:ext uri="{BB962C8B-B14F-4D97-AF65-F5344CB8AC3E}">
        <p14:creationId xmlns:p14="http://schemas.microsoft.com/office/powerpoint/2010/main" val="411225115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Studies estimate that people spend how long looking for things?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lifetime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hour and a half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Days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Weeks</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 you need in order to retrieve materials quickly?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An effective filing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maid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spouse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 mess</a:t>
            </a:r>
          </a:p>
        </p:txBody>
      </p:sp>
    </p:spTree>
    <p:extLst>
      <p:ext uri="{BB962C8B-B14F-4D97-AF65-F5344CB8AC3E}">
        <p14:creationId xmlns:p14="http://schemas.microsoft.com/office/powerpoint/2010/main" val="580065379"/>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Even with advanced search tools, it's important to __________ your computer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Abandon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Neglect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Organize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Erase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is one of the most common ways of organizing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Dumping them in a drawer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someone else to handle it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Creating a folder for each project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the process altogether</a:t>
            </a:r>
          </a:p>
          <a:p>
            <a:endParaRPr lang="en-US" dirty="0"/>
          </a:p>
        </p:txBody>
      </p:sp>
    </p:spTree>
    <p:extLst>
      <p:ext uri="{BB962C8B-B14F-4D97-AF65-F5344CB8AC3E}">
        <p14:creationId xmlns:p14="http://schemas.microsoft.com/office/powerpoint/2010/main" val="156881701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Which of these are not operating system features?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Keywords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Flash drives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Tags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Jump lists</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In order to keep your files organized you must clean up and __________ your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Hide</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Archive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Erase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Distribute</a:t>
            </a:r>
          </a:p>
          <a:p>
            <a:endParaRPr lang="en-US" dirty="0"/>
          </a:p>
        </p:txBody>
      </p:sp>
    </p:spTree>
    <p:extLst>
      <p:ext uri="{BB962C8B-B14F-4D97-AF65-F5344CB8AC3E}">
        <p14:creationId xmlns:p14="http://schemas.microsoft.com/office/powerpoint/2010/main" val="1060786623"/>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Which of these is not a system for archiving your data?</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Back of drawer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External storage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DVD</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After you've created folders, what else can you create?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mess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Origami</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Sub-folders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Hoopla</a:t>
            </a:r>
          </a:p>
          <a:p>
            <a:endParaRPr lang="en-US" dirty="0"/>
          </a:p>
        </p:txBody>
      </p:sp>
    </p:spTree>
    <p:extLst>
      <p:ext uri="{BB962C8B-B14F-4D97-AF65-F5344CB8AC3E}">
        <p14:creationId xmlns:p14="http://schemas.microsoft.com/office/powerpoint/2010/main" val="398446993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noProof="0"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For email, you may want to create folders for ____________ with particular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Pictures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Correspondence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Jokes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Evidence</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What are the three basic kinds of files?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Wood, rubber, air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reference, archival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 redundant, activity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Wrong, rare, absent</a:t>
            </a:r>
          </a:p>
          <a:p>
            <a:endParaRPr lang="en-US" dirty="0"/>
          </a:p>
        </p:txBody>
      </p:sp>
    </p:spTree>
    <p:extLst>
      <p:ext uri="{BB962C8B-B14F-4D97-AF65-F5344CB8AC3E}">
        <p14:creationId xmlns:p14="http://schemas.microsoft.com/office/powerpoint/2010/main" val="39835718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a:bodyPr>
          <a:lstStyle/>
          <a:p>
            <a:pPr eaLnBrk="1" hangingPunct="1">
              <a:defRPr/>
            </a:pPr>
            <a:r>
              <a:rPr lang="en-CA" dirty="0"/>
              <a:t>Module One: </a:t>
            </a:r>
            <a:br>
              <a:rPr lang="en-CA" dirty="0"/>
            </a:br>
            <a:r>
              <a:rPr lang="en-CA" dirty="0"/>
              <a:t>Getting Started</a:t>
            </a:r>
          </a:p>
        </p:txBody>
      </p:sp>
      <p:sp>
        <p:nvSpPr>
          <p:cNvPr id="6148" name="Text Placeholder 3"/>
          <p:cNvSpPr>
            <a:spLocks noGrp="1"/>
          </p:cNvSpPr>
          <p:nvPr>
            <p:ph type="body" sz="quarter" idx="10"/>
          </p:nvPr>
        </p:nvSpPr>
        <p:spPr>
          <a:ln>
            <a:miter lim="800000"/>
            <a:headEnd/>
            <a:tailEnd/>
          </a:ln>
        </p:spPr>
        <p:txBody>
          <a:bodyPr>
            <a:noAutofit/>
          </a:bodyPr>
          <a:lstStyle/>
          <a:p>
            <a:pPr>
              <a:lnSpc>
                <a:spcPct val="115000"/>
              </a:lnSpc>
              <a:spcBef>
                <a:spcPts val="0"/>
              </a:spcBef>
              <a:spcAft>
                <a:spcPts val="1000"/>
              </a:spcAft>
            </a:pPr>
            <a:r>
              <a:rPr lang="en-US" sz="2400" i="1" dirty="0">
                <a:latin typeface="+mj-lt"/>
                <a:ea typeface="Times New Roman"/>
                <a:cs typeface="Times New Roman"/>
              </a:rPr>
              <a:t>Part of being a winner is knowing when enough is enough. Sometimes you have to give up the fight and walk away, and move on to something that's more productive.</a:t>
            </a:r>
          </a:p>
          <a:p>
            <a:pPr algn="ctr">
              <a:lnSpc>
                <a:spcPct val="115000"/>
              </a:lnSpc>
              <a:spcBef>
                <a:spcPts val="0"/>
              </a:spcBef>
              <a:spcAft>
                <a:spcPts val="1000"/>
              </a:spcAft>
            </a:pPr>
            <a:r>
              <a:rPr lang="en-US" sz="2400" b="1" i="1" dirty="0">
                <a:latin typeface="+mj-lt"/>
                <a:ea typeface="Times New Roman"/>
                <a:cs typeface="Times New Roman"/>
              </a:rPr>
              <a:t>Donald Trump</a:t>
            </a:r>
          </a:p>
          <a:p>
            <a:pPr eaLnBrk="1" hangingPunct="1"/>
            <a:endParaRPr lang="en-CA" sz="2400" i="1" dirty="0"/>
          </a:p>
        </p:txBody>
      </p:sp>
      <p:sp>
        <p:nvSpPr>
          <p:cNvPr id="6147" name="Content Placeholder 2"/>
          <p:cNvSpPr>
            <a:spLocks noGrp="1"/>
          </p:cNvSpPr>
          <p:nvPr>
            <p:ph type="body" sz="quarter" idx="11"/>
          </p:nvPr>
        </p:nvSpPr>
        <p:spPr/>
        <p:txBody>
          <a:bodyPr/>
          <a:lstStyle/>
          <a:p>
            <a:pPr eaLnBrk="1" hangingPunct="1">
              <a:buFont typeface="Arial" charset="0"/>
              <a:buNone/>
            </a:pPr>
            <a:br>
              <a:rPr lang="en-US" dirty="0"/>
            </a:br>
            <a:r>
              <a:rPr lang="en-US" dirty="0"/>
              <a:t>Most people find that they wish they had more time in a day. This workshop will show participants how to organize their lives and find those hidden moments.</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CA" dirty="0"/>
              <a:t>Module </a:t>
            </a:r>
            <a:r>
              <a:rPr lang="en-US" dirty="0"/>
              <a:t>Ten: </a:t>
            </a:r>
            <a:br>
              <a:rPr lang="en-US" dirty="0"/>
            </a:br>
            <a:r>
              <a:rPr lang="en-US" dirty="0"/>
              <a:t>Managing E-Mail</a:t>
            </a:r>
            <a:endParaRPr lang="en-CA" dirty="0"/>
          </a:p>
        </p:txBody>
      </p:sp>
      <p:sp>
        <p:nvSpPr>
          <p:cNvPr id="4096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To err is human, but to really foul things up requires a computer. </a:t>
            </a:r>
          </a:p>
          <a:p>
            <a:pPr algn="ctr">
              <a:lnSpc>
                <a:spcPct val="115000"/>
              </a:lnSpc>
              <a:spcBef>
                <a:spcPts val="0"/>
              </a:spcBef>
              <a:spcAft>
                <a:spcPts val="1000"/>
              </a:spcAft>
            </a:pPr>
            <a:r>
              <a:rPr lang="en-US" b="1" i="1" dirty="0">
                <a:ea typeface="Times New Roman"/>
                <a:cs typeface="Times New Roman"/>
              </a:rPr>
              <a:t>Anonymous</a:t>
            </a:r>
          </a:p>
          <a:p>
            <a:endParaRPr lang="en-CA" i="1" dirty="0"/>
          </a:p>
        </p:txBody>
      </p:sp>
      <p:sp>
        <p:nvSpPr>
          <p:cNvPr id="40963" name="Content Placeholder 3"/>
          <p:cNvSpPr>
            <a:spLocks noGrp="1"/>
          </p:cNvSpPr>
          <p:nvPr>
            <p:ph type="body" sz="quarter" idx="11"/>
          </p:nvPr>
        </p:nvSpPr>
        <p:spPr/>
        <p:txBody>
          <a:bodyPr/>
          <a:lstStyle/>
          <a:p>
            <a:pPr>
              <a:buFont typeface="Arial" charset="0"/>
              <a:buNone/>
            </a:pPr>
            <a:br>
              <a:rPr lang="en-US" dirty="0"/>
            </a:br>
            <a:r>
              <a:rPr lang="en-US" dirty="0"/>
              <a:t>E-mail can be a great time-saver, but it can also be a great time waster, too. This module will give you some tools to manage your </a:t>
            </a:r>
            <a:br>
              <a:rPr lang="en-US" dirty="0"/>
            </a:br>
            <a:r>
              <a:rPr lang="en-US" dirty="0"/>
              <a:t>e-mail time wisely. </a:t>
            </a:r>
            <a:endParaRPr lang="en-CA" dirty="0"/>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1C660AFB-E47F-4D85-8E2C-6039506FBC2E}"/>
              </a:ext>
            </a:extLst>
          </p:cNvPr>
          <p:cNvSpPr>
            <a:spLocks noGrp="1"/>
          </p:cNvSpPr>
          <p:nvPr>
            <p:ph sz="quarter" idx="11"/>
          </p:nvPr>
        </p:nvSpPr>
        <p:spPr/>
        <p:txBody>
          <a:bodyPr/>
          <a:lstStyle/>
          <a:p>
            <a:endParaRPr lang="en-US"/>
          </a:p>
        </p:txBody>
      </p:sp>
      <p:sp>
        <p:nvSpPr>
          <p:cNvPr id="41986" name="Title 4"/>
          <p:cNvSpPr>
            <a:spLocks noGrp="1"/>
          </p:cNvSpPr>
          <p:nvPr>
            <p:ph type="title"/>
          </p:nvPr>
        </p:nvSpPr>
        <p:spPr/>
        <p:txBody>
          <a:bodyPr/>
          <a:lstStyle/>
          <a:p>
            <a:r>
              <a:rPr lang="en-US" dirty="0"/>
              <a:t>Using E-mail Time Wisely</a:t>
            </a:r>
            <a:endParaRPr lang="en-CA" dirty="0"/>
          </a:p>
        </p:txBody>
      </p:sp>
      <p:grpSp>
        <p:nvGrpSpPr>
          <p:cNvPr id="2" name="Group 1">
            <a:extLst>
              <a:ext uri="{FF2B5EF4-FFF2-40B4-BE49-F238E27FC236}">
                <a16:creationId xmlns:a16="http://schemas.microsoft.com/office/drawing/2014/main" id="{8CBA1CB9-3E5B-4B8D-A810-BC65110137DE}"/>
              </a:ext>
            </a:extLst>
          </p:cNvPr>
          <p:cNvGrpSpPr/>
          <p:nvPr/>
        </p:nvGrpSpPr>
        <p:grpSpPr>
          <a:xfrm>
            <a:off x="458204" y="2687811"/>
            <a:ext cx="8227591" cy="2350740"/>
            <a:chOff x="458204" y="2687811"/>
            <a:chExt cx="8227591" cy="2350740"/>
          </a:xfrm>
        </p:grpSpPr>
        <p:sp>
          <p:nvSpPr>
            <p:cNvPr id="4" name="Freeform: Shape 3">
              <a:extLst>
                <a:ext uri="{FF2B5EF4-FFF2-40B4-BE49-F238E27FC236}">
                  <a16:creationId xmlns:a16="http://schemas.microsoft.com/office/drawing/2014/main" id="{95B9B156-6E81-4400-9C64-509704D138C0}"/>
                </a:ext>
              </a:extLst>
            </p:cNvPr>
            <p:cNvSpPr/>
            <p:nvPr/>
          </p:nvSpPr>
          <p:spPr>
            <a:xfrm>
              <a:off x="458204" y="2687811"/>
              <a:ext cx="3917900" cy="2350740"/>
            </a:xfrm>
            <a:custGeom>
              <a:avLst/>
              <a:gdLst>
                <a:gd name="connsiteX0" fmla="*/ 0 w 3917900"/>
                <a:gd name="connsiteY0" fmla="*/ 0 h 2350740"/>
                <a:gd name="connsiteX1" fmla="*/ 3917900 w 3917900"/>
                <a:gd name="connsiteY1" fmla="*/ 0 h 2350740"/>
                <a:gd name="connsiteX2" fmla="*/ 3917900 w 3917900"/>
                <a:gd name="connsiteY2" fmla="*/ 2350740 h 2350740"/>
                <a:gd name="connsiteX3" fmla="*/ 0 w 3917900"/>
                <a:gd name="connsiteY3" fmla="*/ 2350740 h 2350740"/>
                <a:gd name="connsiteX4" fmla="*/ 0 w 3917900"/>
                <a:gd name="connsiteY4" fmla="*/ 0 h 235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900" h="2350740">
                  <a:moveTo>
                    <a:pt x="0" y="0"/>
                  </a:moveTo>
                  <a:lnTo>
                    <a:pt x="3917900" y="0"/>
                  </a:lnTo>
                  <a:lnTo>
                    <a:pt x="3917900" y="2350740"/>
                  </a:lnTo>
                  <a:lnTo>
                    <a:pt x="0" y="2350740"/>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Best handled in batches</a:t>
              </a:r>
            </a:p>
          </p:txBody>
        </p:sp>
        <p:sp>
          <p:nvSpPr>
            <p:cNvPr id="5" name="Freeform: Shape 4">
              <a:extLst>
                <a:ext uri="{FF2B5EF4-FFF2-40B4-BE49-F238E27FC236}">
                  <a16:creationId xmlns:a16="http://schemas.microsoft.com/office/drawing/2014/main" id="{9721AD4F-B873-43CF-B0FA-441A3A71A103}"/>
                </a:ext>
              </a:extLst>
            </p:cNvPr>
            <p:cNvSpPr/>
            <p:nvPr/>
          </p:nvSpPr>
          <p:spPr>
            <a:xfrm>
              <a:off x="4767895" y="2687811"/>
              <a:ext cx="3917900" cy="2350740"/>
            </a:xfrm>
            <a:custGeom>
              <a:avLst/>
              <a:gdLst>
                <a:gd name="connsiteX0" fmla="*/ 0 w 3917900"/>
                <a:gd name="connsiteY0" fmla="*/ 0 h 2350740"/>
                <a:gd name="connsiteX1" fmla="*/ 3917900 w 3917900"/>
                <a:gd name="connsiteY1" fmla="*/ 0 h 2350740"/>
                <a:gd name="connsiteX2" fmla="*/ 3917900 w 3917900"/>
                <a:gd name="connsiteY2" fmla="*/ 2350740 h 2350740"/>
                <a:gd name="connsiteX3" fmla="*/ 0 w 3917900"/>
                <a:gd name="connsiteY3" fmla="*/ 2350740 h 2350740"/>
                <a:gd name="connsiteX4" fmla="*/ 0 w 3917900"/>
                <a:gd name="connsiteY4" fmla="*/ 0 h 2350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17900" h="2350740">
                  <a:moveTo>
                    <a:pt x="0" y="0"/>
                  </a:moveTo>
                  <a:lnTo>
                    <a:pt x="3917900" y="0"/>
                  </a:lnTo>
                  <a:lnTo>
                    <a:pt x="3917900" y="2350740"/>
                  </a:lnTo>
                  <a:lnTo>
                    <a:pt x="0" y="2350740"/>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79070" tIns="179070" rIns="179070" bIns="179070" numCol="1" spcCol="1270" anchor="ctr" anchorCtr="0">
              <a:noAutofit/>
            </a:bodyPr>
            <a:lstStyle/>
            <a:p>
              <a:pPr marL="0" lvl="0" indent="0" algn="ctr" defTabSz="2089150">
                <a:lnSpc>
                  <a:spcPct val="90000"/>
                </a:lnSpc>
                <a:spcBef>
                  <a:spcPct val="0"/>
                </a:spcBef>
                <a:spcAft>
                  <a:spcPct val="35000"/>
                </a:spcAft>
                <a:buNone/>
              </a:pPr>
              <a:r>
                <a:rPr lang="en-US" sz="4700" kern="1200" dirty="0"/>
                <a:t>Regularly scheduled times </a:t>
              </a:r>
            </a:p>
          </p:txBody>
        </p:sp>
      </p:gr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65847D10-1CE9-4740-871B-26E83A2EC2A7}"/>
              </a:ext>
            </a:extLst>
          </p:cNvPr>
          <p:cNvSpPr>
            <a:spLocks noGrp="1"/>
          </p:cNvSpPr>
          <p:nvPr>
            <p:ph sz="quarter" idx="11"/>
          </p:nvPr>
        </p:nvSpPr>
        <p:spPr/>
        <p:txBody>
          <a:bodyPr/>
          <a:lstStyle/>
          <a:p>
            <a:endParaRPr lang="en-US"/>
          </a:p>
        </p:txBody>
      </p:sp>
      <p:sp>
        <p:nvSpPr>
          <p:cNvPr id="43010" name="Title 1"/>
          <p:cNvSpPr>
            <a:spLocks noGrp="1"/>
          </p:cNvSpPr>
          <p:nvPr>
            <p:ph type="title"/>
          </p:nvPr>
        </p:nvSpPr>
        <p:spPr/>
        <p:txBody>
          <a:bodyPr/>
          <a:lstStyle/>
          <a:p>
            <a:r>
              <a:rPr lang="en-US" dirty="0"/>
              <a:t>Taking Action!</a:t>
            </a:r>
            <a:endParaRPr lang="en-CA" dirty="0"/>
          </a:p>
        </p:txBody>
      </p:sp>
      <p:grpSp>
        <p:nvGrpSpPr>
          <p:cNvPr id="2" name="Group 1">
            <a:extLst>
              <a:ext uri="{FF2B5EF4-FFF2-40B4-BE49-F238E27FC236}">
                <a16:creationId xmlns:a16="http://schemas.microsoft.com/office/drawing/2014/main" id="{6D5B8CD6-57E2-4C9E-92AE-EAF40C12A6F8}"/>
              </a:ext>
            </a:extLst>
          </p:cNvPr>
          <p:cNvGrpSpPr/>
          <p:nvPr/>
        </p:nvGrpSpPr>
        <p:grpSpPr>
          <a:xfrm>
            <a:off x="457200" y="1600200"/>
            <a:ext cx="8229599" cy="4525962"/>
            <a:chOff x="457200" y="1600200"/>
            <a:chExt cx="8229599" cy="4525962"/>
          </a:xfrm>
        </p:grpSpPr>
        <p:sp>
          <p:nvSpPr>
            <p:cNvPr id="4" name="Freeform: Shape 3">
              <a:extLst>
                <a:ext uri="{FF2B5EF4-FFF2-40B4-BE49-F238E27FC236}">
                  <a16:creationId xmlns:a16="http://schemas.microsoft.com/office/drawing/2014/main" id="{1BD2DD5E-EF27-4A1F-ADD9-AF84CE9D16F5}"/>
                </a:ext>
              </a:extLst>
            </p:cNvPr>
            <p:cNvSpPr/>
            <p:nvPr/>
          </p:nvSpPr>
          <p:spPr>
            <a:xfrm>
              <a:off x="457200" y="1600200"/>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4558" tIns="264558" rIns="1650182" bIns="264558" numCol="1" spcCol="1270" anchor="ctr" anchorCtr="0">
              <a:noAutofit/>
            </a:bodyPr>
            <a:lstStyle/>
            <a:p>
              <a:pPr marL="0" lvl="0" indent="0" algn="l" defTabSz="2622550">
                <a:lnSpc>
                  <a:spcPct val="90000"/>
                </a:lnSpc>
                <a:spcBef>
                  <a:spcPct val="0"/>
                </a:spcBef>
                <a:spcAft>
                  <a:spcPct val="35000"/>
                </a:spcAft>
                <a:buNone/>
              </a:pPr>
              <a:r>
                <a:rPr lang="en-US" sz="5900" kern="1200" dirty="0"/>
                <a:t>Read it</a:t>
              </a:r>
            </a:p>
          </p:txBody>
        </p:sp>
        <p:sp>
          <p:nvSpPr>
            <p:cNvPr id="5" name="Freeform: Shape 4">
              <a:extLst>
                <a:ext uri="{FF2B5EF4-FFF2-40B4-BE49-F238E27FC236}">
                  <a16:creationId xmlns:a16="http://schemas.microsoft.com/office/drawing/2014/main" id="{4634AB5E-8EDC-4E22-94B1-D185BAF43851}"/>
                </a:ext>
              </a:extLst>
            </p:cNvPr>
            <p:cNvSpPr/>
            <p:nvPr/>
          </p:nvSpPr>
          <p:spPr>
            <a:xfrm>
              <a:off x="1074419" y="3184287"/>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4558" tIns="264558" rIns="1764341" bIns="264558" numCol="1" spcCol="1270" anchor="ctr" anchorCtr="0">
              <a:noAutofit/>
            </a:bodyPr>
            <a:lstStyle/>
            <a:p>
              <a:pPr marL="0" lvl="0" indent="0" algn="l" defTabSz="2622550">
                <a:lnSpc>
                  <a:spcPct val="90000"/>
                </a:lnSpc>
                <a:spcBef>
                  <a:spcPct val="0"/>
                </a:spcBef>
                <a:spcAft>
                  <a:spcPct val="35000"/>
                </a:spcAft>
                <a:buNone/>
              </a:pPr>
              <a:r>
                <a:rPr lang="en-US" sz="5900" kern="1200" dirty="0"/>
                <a:t>File it</a:t>
              </a:r>
            </a:p>
          </p:txBody>
        </p:sp>
        <p:sp>
          <p:nvSpPr>
            <p:cNvPr id="6" name="Freeform: Shape 5">
              <a:extLst>
                <a:ext uri="{FF2B5EF4-FFF2-40B4-BE49-F238E27FC236}">
                  <a16:creationId xmlns:a16="http://schemas.microsoft.com/office/drawing/2014/main" id="{5CC8EF9A-2DFB-4346-B472-3513D14FC0A5}"/>
                </a:ext>
              </a:extLst>
            </p:cNvPr>
            <p:cNvSpPr/>
            <p:nvPr/>
          </p:nvSpPr>
          <p:spPr>
            <a:xfrm>
              <a:off x="1691639" y="4768374"/>
              <a:ext cx="6995160" cy="1357788"/>
            </a:xfrm>
            <a:custGeom>
              <a:avLst/>
              <a:gdLst>
                <a:gd name="connsiteX0" fmla="*/ 0 w 6995160"/>
                <a:gd name="connsiteY0" fmla="*/ 135779 h 1357788"/>
                <a:gd name="connsiteX1" fmla="*/ 135779 w 6995160"/>
                <a:gd name="connsiteY1" fmla="*/ 0 h 1357788"/>
                <a:gd name="connsiteX2" fmla="*/ 6859381 w 6995160"/>
                <a:gd name="connsiteY2" fmla="*/ 0 h 1357788"/>
                <a:gd name="connsiteX3" fmla="*/ 6995160 w 6995160"/>
                <a:gd name="connsiteY3" fmla="*/ 135779 h 1357788"/>
                <a:gd name="connsiteX4" fmla="*/ 6995160 w 6995160"/>
                <a:gd name="connsiteY4" fmla="*/ 1222009 h 1357788"/>
                <a:gd name="connsiteX5" fmla="*/ 6859381 w 6995160"/>
                <a:gd name="connsiteY5" fmla="*/ 1357788 h 1357788"/>
                <a:gd name="connsiteX6" fmla="*/ 135779 w 6995160"/>
                <a:gd name="connsiteY6" fmla="*/ 1357788 h 1357788"/>
                <a:gd name="connsiteX7" fmla="*/ 0 w 6995160"/>
                <a:gd name="connsiteY7" fmla="*/ 1222009 h 1357788"/>
                <a:gd name="connsiteX8" fmla="*/ 0 w 6995160"/>
                <a:gd name="connsiteY8" fmla="*/ 135779 h 13577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995160" h="1357788">
                  <a:moveTo>
                    <a:pt x="0" y="135779"/>
                  </a:moveTo>
                  <a:cubicBezTo>
                    <a:pt x="0" y="60790"/>
                    <a:pt x="60790" y="0"/>
                    <a:pt x="135779" y="0"/>
                  </a:cubicBezTo>
                  <a:lnTo>
                    <a:pt x="6859381" y="0"/>
                  </a:lnTo>
                  <a:cubicBezTo>
                    <a:pt x="6934370" y="0"/>
                    <a:pt x="6995160" y="60790"/>
                    <a:pt x="6995160" y="135779"/>
                  </a:cubicBezTo>
                  <a:lnTo>
                    <a:pt x="6995160" y="1222009"/>
                  </a:lnTo>
                  <a:cubicBezTo>
                    <a:pt x="6995160" y="1296998"/>
                    <a:pt x="6934370" y="1357788"/>
                    <a:pt x="6859381" y="1357788"/>
                  </a:cubicBezTo>
                  <a:lnTo>
                    <a:pt x="135779" y="1357788"/>
                  </a:lnTo>
                  <a:cubicBezTo>
                    <a:pt x="60790" y="1357788"/>
                    <a:pt x="0" y="1296998"/>
                    <a:pt x="0" y="1222009"/>
                  </a:cubicBezTo>
                  <a:lnTo>
                    <a:pt x="0" y="13577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4558" tIns="264558" rIns="1764341" bIns="264558" numCol="1" spcCol="1270" anchor="ctr" anchorCtr="0">
              <a:noAutofit/>
            </a:bodyPr>
            <a:lstStyle/>
            <a:p>
              <a:pPr marL="0" lvl="0" indent="0" algn="l" defTabSz="2622550">
                <a:lnSpc>
                  <a:spcPct val="90000"/>
                </a:lnSpc>
                <a:spcBef>
                  <a:spcPct val="0"/>
                </a:spcBef>
                <a:spcAft>
                  <a:spcPct val="35000"/>
                </a:spcAft>
                <a:buNone/>
              </a:pPr>
              <a:r>
                <a:rPr lang="en-US" sz="5900" kern="1200" dirty="0"/>
                <a:t>Delete it</a:t>
              </a:r>
            </a:p>
          </p:txBody>
        </p:sp>
        <p:sp>
          <p:nvSpPr>
            <p:cNvPr id="7" name="Freeform: Shape 6">
              <a:extLst>
                <a:ext uri="{FF2B5EF4-FFF2-40B4-BE49-F238E27FC236}">
                  <a16:creationId xmlns:a16="http://schemas.microsoft.com/office/drawing/2014/main" id="{E4BF40E6-93AD-437F-81A7-24B290049796}"/>
                </a:ext>
              </a:extLst>
            </p:cNvPr>
            <p:cNvSpPr/>
            <p:nvPr/>
          </p:nvSpPr>
          <p:spPr>
            <a:xfrm>
              <a:off x="6569797" y="2629856"/>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sp>
          <p:nvSpPr>
            <p:cNvPr id="8" name="Freeform: Shape 7">
              <a:extLst>
                <a:ext uri="{FF2B5EF4-FFF2-40B4-BE49-F238E27FC236}">
                  <a16:creationId xmlns:a16="http://schemas.microsoft.com/office/drawing/2014/main" id="{C8DA6F49-4FC6-408D-9301-E6629663B328}"/>
                </a:ext>
              </a:extLst>
            </p:cNvPr>
            <p:cNvSpPr/>
            <p:nvPr/>
          </p:nvSpPr>
          <p:spPr>
            <a:xfrm>
              <a:off x="7187017" y="4204891"/>
              <a:ext cx="882562" cy="882562"/>
            </a:xfrm>
            <a:custGeom>
              <a:avLst/>
              <a:gdLst>
                <a:gd name="connsiteX0" fmla="*/ 0 w 882562"/>
                <a:gd name="connsiteY0" fmla="*/ 485409 h 882562"/>
                <a:gd name="connsiteX1" fmla="*/ 198576 w 882562"/>
                <a:gd name="connsiteY1" fmla="*/ 485409 h 882562"/>
                <a:gd name="connsiteX2" fmla="*/ 198576 w 882562"/>
                <a:gd name="connsiteY2" fmla="*/ 0 h 882562"/>
                <a:gd name="connsiteX3" fmla="*/ 683986 w 882562"/>
                <a:gd name="connsiteY3" fmla="*/ 0 h 882562"/>
                <a:gd name="connsiteX4" fmla="*/ 683986 w 882562"/>
                <a:gd name="connsiteY4" fmla="*/ 485409 h 882562"/>
                <a:gd name="connsiteX5" fmla="*/ 882562 w 882562"/>
                <a:gd name="connsiteY5" fmla="*/ 485409 h 882562"/>
                <a:gd name="connsiteX6" fmla="*/ 441281 w 882562"/>
                <a:gd name="connsiteY6" fmla="*/ 882562 h 882562"/>
                <a:gd name="connsiteX7" fmla="*/ 0 w 882562"/>
                <a:gd name="connsiteY7" fmla="*/ 485409 h 8825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82562" h="882562">
                  <a:moveTo>
                    <a:pt x="0" y="485409"/>
                  </a:moveTo>
                  <a:lnTo>
                    <a:pt x="198576" y="485409"/>
                  </a:lnTo>
                  <a:lnTo>
                    <a:pt x="198576" y="0"/>
                  </a:lnTo>
                  <a:lnTo>
                    <a:pt x="683986" y="0"/>
                  </a:lnTo>
                  <a:lnTo>
                    <a:pt x="683986" y="485409"/>
                  </a:lnTo>
                  <a:lnTo>
                    <a:pt x="882562" y="485409"/>
                  </a:lnTo>
                  <a:lnTo>
                    <a:pt x="441281" y="882562"/>
                  </a:lnTo>
                  <a:lnTo>
                    <a:pt x="0" y="485409"/>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244296" tIns="45720" rIns="244296" bIns="264154" numCol="1" spcCol="1270" anchor="ctr" anchorCtr="0">
              <a:noAutofit/>
            </a:bodyPr>
            <a:lstStyle/>
            <a:p>
              <a:pPr marL="0" lvl="0" indent="0" algn="ctr" defTabSz="1600200">
                <a:lnSpc>
                  <a:spcPct val="90000"/>
                </a:lnSpc>
                <a:spcBef>
                  <a:spcPct val="0"/>
                </a:spcBef>
                <a:spcAft>
                  <a:spcPct val="35000"/>
                </a:spcAft>
                <a:buNone/>
              </a:pPr>
              <a:endParaRPr lang="en-US" sz="3600" kern="1200" dirty="0"/>
            </a:p>
          </p:txBody>
        </p:sp>
      </p:gr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ABFC0BA-FEB7-4BF9-B428-8CE202181CCD}"/>
              </a:ext>
            </a:extLst>
          </p:cNvPr>
          <p:cNvSpPr>
            <a:spLocks noGrp="1"/>
          </p:cNvSpPr>
          <p:nvPr>
            <p:ph sz="quarter" idx="11"/>
          </p:nvPr>
        </p:nvSpPr>
        <p:spPr/>
        <p:txBody>
          <a:bodyPr/>
          <a:lstStyle/>
          <a:p>
            <a:endParaRPr lang="en-US"/>
          </a:p>
        </p:txBody>
      </p:sp>
      <p:sp>
        <p:nvSpPr>
          <p:cNvPr id="44034" name="Title 1"/>
          <p:cNvSpPr>
            <a:spLocks noGrp="1"/>
          </p:cNvSpPr>
          <p:nvPr>
            <p:ph type="title"/>
          </p:nvPr>
        </p:nvSpPr>
        <p:spPr/>
        <p:txBody>
          <a:bodyPr/>
          <a:lstStyle/>
          <a:p>
            <a:r>
              <a:rPr lang="en-US" dirty="0"/>
              <a:t>Making the Most of Your E-mail Program</a:t>
            </a:r>
            <a:endParaRPr lang="en-CA" dirty="0"/>
          </a:p>
        </p:txBody>
      </p:sp>
      <p:grpSp>
        <p:nvGrpSpPr>
          <p:cNvPr id="2" name="Group 1">
            <a:extLst>
              <a:ext uri="{FF2B5EF4-FFF2-40B4-BE49-F238E27FC236}">
                <a16:creationId xmlns:a16="http://schemas.microsoft.com/office/drawing/2014/main" id="{CAEE2AE6-06BE-485B-AC6F-F07B94ADA75D}"/>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A7B02AD4-81BA-44E5-AD88-20698B93D5FC}"/>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9E00CA27-FE72-4558-B625-1837422168D0}"/>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Custom folders </a:t>
              </a:r>
            </a:p>
          </p:txBody>
        </p:sp>
        <p:sp>
          <p:nvSpPr>
            <p:cNvPr id="6" name="Rectangle 5">
              <a:extLst>
                <a:ext uri="{FF2B5EF4-FFF2-40B4-BE49-F238E27FC236}">
                  <a16:creationId xmlns:a16="http://schemas.microsoft.com/office/drawing/2014/main" id="{5C3AF99A-8037-43D1-83F0-D10DF7DF642D}"/>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B36240D4-D27A-4898-94AD-1DD649D38B3C}"/>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Rules to move e-mails</a:t>
              </a:r>
            </a:p>
          </p:txBody>
        </p:sp>
        <p:sp>
          <p:nvSpPr>
            <p:cNvPr id="8" name="Rectangle 7">
              <a:extLst>
                <a:ext uri="{FF2B5EF4-FFF2-40B4-BE49-F238E27FC236}">
                  <a16:creationId xmlns:a16="http://schemas.microsoft.com/office/drawing/2014/main" id="{9682653C-4F0A-41C0-AD00-2D47E0711967}"/>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8CF986D-2034-4623-9776-FC2CD105EA4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511300">
                <a:lnSpc>
                  <a:spcPct val="90000"/>
                </a:lnSpc>
                <a:spcBef>
                  <a:spcPct val="0"/>
                </a:spcBef>
                <a:spcAft>
                  <a:spcPct val="35000"/>
                </a:spcAft>
                <a:buNone/>
              </a:pPr>
              <a:r>
                <a:rPr lang="en-US" sz="3400" kern="1200" dirty="0"/>
                <a:t>Colored flags</a:t>
              </a:r>
            </a:p>
          </p:txBody>
        </p:sp>
      </p:gr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C4716B4E-193C-47BE-A013-5692B3A6F4DF}"/>
              </a:ext>
            </a:extLst>
          </p:cNvPr>
          <p:cNvSpPr>
            <a:spLocks noGrp="1"/>
          </p:cNvSpPr>
          <p:nvPr>
            <p:ph sz="quarter" idx="11"/>
          </p:nvPr>
        </p:nvSpPr>
        <p:spPr/>
        <p:txBody>
          <a:bodyPr/>
          <a:lstStyle/>
          <a:p>
            <a:endParaRPr lang="en-US"/>
          </a:p>
        </p:txBody>
      </p:sp>
      <p:sp>
        <p:nvSpPr>
          <p:cNvPr id="45058" name="Title 1"/>
          <p:cNvSpPr>
            <a:spLocks noGrp="1"/>
          </p:cNvSpPr>
          <p:nvPr>
            <p:ph type="title"/>
          </p:nvPr>
        </p:nvSpPr>
        <p:spPr/>
        <p:txBody>
          <a:bodyPr/>
          <a:lstStyle/>
          <a:p>
            <a:r>
              <a:rPr lang="en-US" dirty="0"/>
              <a:t>Taking Time Back from Handheld Devices</a:t>
            </a:r>
            <a:endParaRPr lang="en-CA" dirty="0"/>
          </a:p>
        </p:txBody>
      </p:sp>
      <p:grpSp>
        <p:nvGrpSpPr>
          <p:cNvPr id="2" name="Group 1">
            <a:extLst>
              <a:ext uri="{FF2B5EF4-FFF2-40B4-BE49-F238E27FC236}">
                <a16:creationId xmlns:a16="http://schemas.microsoft.com/office/drawing/2014/main" id="{9DD37E82-E0BF-435C-98E1-0B0A067B3803}"/>
              </a:ext>
            </a:extLst>
          </p:cNvPr>
          <p:cNvGrpSpPr/>
          <p:nvPr/>
        </p:nvGrpSpPr>
        <p:grpSpPr>
          <a:xfrm>
            <a:off x="668249" y="1602409"/>
            <a:ext cx="7807500" cy="4521543"/>
            <a:chOff x="668249" y="1602409"/>
            <a:chExt cx="7807500" cy="4521543"/>
          </a:xfrm>
        </p:grpSpPr>
        <p:sp>
          <p:nvSpPr>
            <p:cNvPr id="4" name="Freeform: Shape 3">
              <a:extLst>
                <a:ext uri="{FF2B5EF4-FFF2-40B4-BE49-F238E27FC236}">
                  <a16:creationId xmlns:a16="http://schemas.microsoft.com/office/drawing/2014/main" id="{1D3EDC3D-3999-4D64-97CC-34EDF044FAEB}"/>
                </a:ext>
              </a:extLst>
            </p:cNvPr>
            <p:cNvSpPr/>
            <p:nvPr/>
          </p:nvSpPr>
          <p:spPr>
            <a:xfrm>
              <a:off x="1736999" y="1602409"/>
              <a:ext cx="5670000" cy="1458562"/>
            </a:xfrm>
            <a:custGeom>
              <a:avLst/>
              <a:gdLst>
                <a:gd name="connsiteX0" fmla="*/ 0 w 5670000"/>
                <a:gd name="connsiteY0" fmla="*/ 0 h 1458562"/>
                <a:gd name="connsiteX1" fmla="*/ 5670000 w 5670000"/>
                <a:gd name="connsiteY1" fmla="*/ 0 h 1458562"/>
                <a:gd name="connsiteX2" fmla="*/ 5670000 w 5670000"/>
                <a:gd name="connsiteY2" fmla="*/ 1458562 h 1458562"/>
                <a:gd name="connsiteX3" fmla="*/ 0 w 5670000"/>
                <a:gd name="connsiteY3" fmla="*/ 1458562 h 1458562"/>
                <a:gd name="connsiteX4" fmla="*/ 0 w 56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000" h="1458562">
                  <a:moveTo>
                    <a:pt x="0" y="0"/>
                  </a:moveTo>
                  <a:lnTo>
                    <a:pt x="5670000" y="0"/>
                  </a:lnTo>
                  <a:lnTo>
                    <a:pt x="5670000" y="1458562"/>
                  </a:lnTo>
                  <a:lnTo>
                    <a:pt x="0" y="145856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Turn off as many notifications as possible</a:t>
              </a:r>
            </a:p>
          </p:txBody>
        </p:sp>
        <p:sp>
          <p:nvSpPr>
            <p:cNvPr id="5" name="Freeform: Shape 4">
              <a:extLst>
                <a:ext uri="{FF2B5EF4-FFF2-40B4-BE49-F238E27FC236}">
                  <a16:creationId xmlns:a16="http://schemas.microsoft.com/office/drawing/2014/main" id="{2D9F5AC8-8EAD-4E3C-A725-F26D71219908}"/>
                </a:ext>
              </a:extLst>
            </p:cNvPr>
            <p:cNvSpPr/>
            <p:nvPr/>
          </p:nvSpPr>
          <p:spPr>
            <a:xfrm>
              <a:off x="2051999" y="3133900"/>
              <a:ext cx="5040000" cy="1458562"/>
            </a:xfrm>
            <a:custGeom>
              <a:avLst/>
              <a:gdLst>
                <a:gd name="connsiteX0" fmla="*/ 0 w 5040000"/>
                <a:gd name="connsiteY0" fmla="*/ 0 h 1458562"/>
                <a:gd name="connsiteX1" fmla="*/ 5040000 w 5040000"/>
                <a:gd name="connsiteY1" fmla="*/ 0 h 1458562"/>
                <a:gd name="connsiteX2" fmla="*/ 5040000 w 5040000"/>
                <a:gd name="connsiteY2" fmla="*/ 1458562 h 1458562"/>
                <a:gd name="connsiteX3" fmla="*/ 0 w 5040000"/>
                <a:gd name="connsiteY3" fmla="*/ 1458562 h 1458562"/>
                <a:gd name="connsiteX4" fmla="*/ 0 w 504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0000" h="1458562">
                  <a:moveTo>
                    <a:pt x="0" y="0"/>
                  </a:moveTo>
                  <a:lnTo>
                    <a:pt x="5040000" y="0"/>
                  </a:lnTo>
                  <a:lnTo>
                    <a:pt x="5040000" y="1458562"/>
                  </a:lnTo>
                  <a:lnTo>
                    <a:pt x="0" y="1458562"/>
                  </a:lnTo>
                  <a:lnTo>
                    <a:pt x="0" y="0"/>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Give your number to essential people only</a:t>
              </a:r>
            </a:p>
          </p:txBody>
        </p:sp>
        <p:sp>
          <p:nvSpPr>
            <p:cNvPr id="6" name="Freeform: Shape 5">
              <a:extLst>
                <a:ext uri="{FF2B5EF4-FFF2-40B4-BE49-F238E27FC236}">
                  <a16:creationId xmlns:a16="http://schemas.microsoft.com/office/drawing/2014/main" id="{E38CD6B0-FE8B-462F-B5C2-C6451BC614C9}"/>
                </a:ext>
              </a:extLst>
            </p:cNvPr>
            <p:cNvSpPr/>
            <p:nvPr/>
          </p:nvSpPr>
          <p:spPr>
            <a:xfrm>
              <a:off x="668249" y="4665390"/>
              <a:ext cx="7807500" cy="1458562"/>
            </a:xfrm>
            <a:custGeom>
              <a:avLst/>
              <a:gdLst>
                <a:gd name="connsiteX0" fmla="*/ 0 w 7807500"/>
                <a:gd name="connsiteY0" fmla="*/ 0 h 1458562"/>
                <a:gd name="connsiteX1" fmla="*/ 7807500 w 7807500"/>
                <a:gd name="connsiteY1" fmla="*/ 0 h 1458562"/>
                <a:gd name="connsiteX2" fmla="*/ 7807500 w 7807500"/>
                <a:gd name="connsiteY2" fmla="*/ 1458562 h 1458562"/>
                <a:gd name="connsiteX3" fmla="*/ 0 w 7807500"/>
                <a:gd name="connsiteY3" fmla="*/ 1458562 h 1458562"/>
                <a:gd name="connsiteX4" fmla="*/ 0 w 78075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07500" h="1458562">
                  <a:moveTo>
                    <a:pt x="0" y="0"/>
                  </a:moveTo>
                  <a:lnTo>
                    <a:pt x="7807500" y="0"/>
                  </a:lnTo>
                  <a:lnTo>
                    <a:pt x="7807500" y="1458562"/>
                  </a:lnTo>
                  <a:lnTo>
                    <a:pt x="0" y="1458562"/>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Set your device to vibrate in meetings, or turn it off if possible</a:t>
              </a:r>
            </a:p>
          </p:txBody>
        </p:sp>
      </p:gr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Time-saver</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Email can also be a great 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Disappointment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Time-waster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1611450281"/>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Batches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 aside a period of time at the beginning of day, before or after lunch, and at the ____ of your 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Best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15832770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Purse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Inbox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When reviewing your email, try to take ________ right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 break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a:p>
        </p:txBody>
      </p:sp>
    </p:spTree>
    <p:extLst>
      <p:ext uri="{BB962C8B-B14F-4D97-AF65-F5344CB8AC3E}">
        <p14:creationId xmlns:p14="http://schemas.microsoft.com/office/powerpoint/2010/main" val="1760337067"/>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file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Reply, forward, reread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Most email programs include ___________ to save you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Minions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a:p>
        </p:txBody>
      </p:sp>
    </p:spTree>
    <p:extLst>
      <p:ext uri="{BB962C8B-B14F-4D97-AF65-F5344CB8AC3E}">
        <p14:creationId xmlns:p14="http://schemas.microsoft.com/office/powerpoint/2010/main" val="297786443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Attachments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______________ are the biggest obstacle toward being more productive.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Emails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Disruptions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a:p>
        </p:txBody>
      </p:sp>
    </p:spTree>
    <p:extLst>
      <p:ext uri="{BB962C8B-B14F-4D97-AF65-F5344CB8AC3E}">
        <p14:creationId xmlns:p14="http://schemas.microsoft.com/office/powerpoint/2010/main" val="3528256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12670377-BD0E-4DA3-88D4-91EE3A94F415}"/>
              </a:ext>
            </a:extLst>
          </p:cNvPr>
          <p:cNvSpPr>
            <a:spLocks noGrp="1"/>
          </p:cNvSpPr>
          <p:nvPr>
            <p:ph sz="quarter" idx="11"/>
          </p:nvPr>
        </p:nvSpPr>
        <p:spPr/>
        <p:txBody>
          <a:bodyPr/>
          <a:lstStyle/>
          <a:p>
            <a:endParaRPr lang="en-US"/>
          </a:p>
        </p:txBody>
      </p:sp>
      <p:sp>
        <p:nvSpPr>
          <p:cNvPr id="7170" name="Title 1"/>
          <p:cNvSpPr>
            <a:spLocks noGrp="1"/>
          </p:cNvSpPr>
          <p:nvPr>
            <p:ph type="title"/>
          </p:nvPr>
        </p:nvSpPr>
        <p:spPr/>
        <p:txBody>
          <a:bodyPr/>
          <a:lstStyle/>
          <a:p>
            <a:pPr eaLnBrk="1" hangingPunct="1"/>
            <a:r>
              <a:rPr lang="en-US" dirty="0"/>
              <a:t>Workshop Objectives</a:t>
            </a:r>
          </a:p>
        </p:txBody>
      </p:sp>
      <p:grpSp>
        <p:nvGrpSpPr>
          <p:cNvPr id="2" name="Group 1">
            <a:extLst>
              <a:ext uri="{FF2B5EF4-FFF2-40B4-BE49-F238E27FC236}">
                <a16:creationId xmlns:a16="http://schemas.microsoft.com/office/drawing/2014/main" id="{7955FADC-2E67-43B3-A08A-44CC8DE68B7B}"/>
              </a:ext>
            </a:extLst>
          </p:cNvPr>
          <p:cNvGrpSpPr/>
          <p:nvPr/>
        </p:nvGrpSpPr>
        <p:grpSpPr>
          <a:xfrm>
            <a:off x="458204" y="1600199"/>
            <a:ext cx="8227591" cy="4525963"/>
            <a:chOff x="458204" y="1600199"/>
            <a:chExt cx="8227591" cy="4525963"/>
          </a:xfrm>
        </p:grpSpPr>
        <p:sp>
          <p:nvSpPr>
            <p:cNvPr id="4" name="Freeform: Shape 3">
              <a:extLst>
                <a:ext uri="{FF2B5EF4-FFF2-40B4-BE49-F238E27FC236}">
                  <a16:creationId xmlns:a16="http://schemas.microsoft.com/office/drawing/2014/main" id="{5B5BF24C-1F65-43DB-B769-B40FE9AD2E2F}"/>
                </a:ext>
              </a:extLst>
            </p:cNvPr>
            <p:cNvSpPr/>
            <p:nvPr/>
          </p:nvSpPr>
          <p:spPr>
            <a:xfrm rot="21600000">
              <a:off x="458204"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7801" tIns="905193" rIns="178253"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Set goals</a:t>
              </a:r>
            </a:p>
          </p:txBody>
        </p:sp>
        <p:sp>
          <p:nvSpPr>
            <p:cNvPr id="5" name="Freeform: Shape 4">
              <a:extLst>
                <a:ext uri="{FF2B5EF4-FFF2-40B4-BE49-F238E27FC236}">
                  <a16:creationId xmlns:a16="http://schemas.microsoft.com/office/drawing/2014/main" id="{CBC95AC9-B28E-456B-A0BF-EF99B3040159}"/>
                </a:ext>
              </a:extLst>
            </p:cNvPr>
            <p:cNvSpPr/>
            <p:nvPr/>
          </p:nvSpPr>
          <p:spPr>
            <a:xfrm rot="21600000">
              <a:off x="3266032" y="1600199"/>
              <a:ext cx="2611934"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177801" tIns="905193" rIns="178253"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Use scheduling tools</a:t>
              </a:r>
            </a:p>
          </p:txBody>
        </p:sp>
        <p:sp>
          <p:nvSpPr>
            <p:cNvPr id="6" name="Freeform: Shape 5">
              <a:extLst>
                <a:ext uri="{FF2B5EF4-FFF2-40B4-BE49-F238E27FC236}">
                  <a16:creationId xmlns:a16="http://schemas.microsoft.com/office/drawing/2014/main" id="{5BAEA34C-C5E9-4748-BF5A-EC485F3E06E6}"/>
                </a:ext>
              </a:extLst>
            </p:cNvPr>
            <p:cNvSpPr/>
            <p:nvPr/>
          </p:nvSpPr>
          <p:spPr>
            <a:xfrm rot="21600000">
              <a:off x="6073862" y="1600199"/>
              <a:ext cx="2611933" cy="4525963"/>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77800" tIns="905193" rIns="178253" bIns="905193" numCol="1" spcCol="1270" anchor="ctr" anchorCtr="0">
              <a:noAutofit/>
            </a:bodyPr>
            <a:lstStyle/>
            <a:p>
              <a:pPr marL="0" lvl="0" indent="0" algn="ctr" defTabSz="1244600">
                <a:lnSpc>
                  <a:spcPct val="90000"/>
                </a:lnSpc>
                <a:spcBef>
                  <a:spcPct val="0"/>
                </a:spcBef>
                <a:spcAft>
                  <a:spcPct val="35000"/>
                </a:spcAft>
                <a:buNone/>
              </a:pPr>
              <a:r>
                <a:rPr lang="en-US" sz="2800" kern="1200" dirty="0"/>
                <a:t>Beat procrastination</a:t>
              </a:r>
            </a:p>
          </p:txBody>
        </p:sp>
      </p:gr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Email can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Nuisance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Joy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Time-saver</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Headache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Email can also be a great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Disappointment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Time-waster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Distraction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Friend</a:t>
            </a:r>
          </a:p>
        </p:txBody>
      </p:sp>
    </p:spTree>
    <p:extLst>
      <p:ext uri="{BB962C8B-B14F-4D97-AF65-F5344CB8AC3E}">
        <p14:creationId xmlns:p14="http://schemas.microsoft.com/office/powerpoint/2010/main" val="2622280165"/>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Email is best handled in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Batches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Private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Incognito</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Set aside a period of time at the beginning of day, before or after lunch, and at the ____ of your day.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Last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Best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Worst</a:t>
            </a:r>
          </a:p>
        </p:txBody>
      </p:sp>
    </p:spTree>
    <p:extLst>
      <p:ext uri="{BB962C8B-B14F-4D97-AF65-F5344CB8AC3E}">
        <p14:creationId xmlns:p14="http://schemas.microsoft.com/office/powerpoint/2010/main" val="221860011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Focus on getting your _________ cleaned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Locker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Purse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Inbox</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drawer</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When reviewing your email, try to take ________ right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 break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Issue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Water</a:t>
            </a:r>
          </a:p>
          <a:p>
            <a:endParaRPr lang="en-US" dirty="0"/>
          </a:p>
        </p:txBody>
      </p:sp>
    </p:spTree>
    <p:extLst>
      <p:ext uri="{BB962C8B-B14F-4D97-AF65-F5344CB8AC3E}">
        <p14:creationId xmlns:p14="http://schemas.microsoft.com/office/powerpoint/2010/main" val="114930101"/>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tabLst>
                <a:tab pos="688975" algn="l"/>
              </a:tabLst>
            </a:pPr>
            <a:r>
              <a:rPr lang="en-US" dirty="0">
                <a:solidFill>
                  <a:srgbClr val="000000"/>
                </a:solidFill>
                <a:ea typeface="Times New Roman"/>
                <a:cs typeface="Times New Roman"/>
              </a:rPr>
              <a:t>Which of these is not an example of taking action?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Read it, file or delete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Reply, file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Reply, forward, reread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Forward it, file it</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Most email programs include ___________ to save you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Photos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Minions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Personal assistants</a:t>
            </a:r>
          </a:p>
          <a:p>
            <a:endParaRPr lang="en-US" dirty="0"/>
          </a:p>
        </p:txBody>
      </p:sp>
    </p:spTree>
    <p:extLst>
      <p:ext uri="{BB962C8B-B14F-4D97-AF65-F5344CB8AC3E}">
        <p14:creationId xmlns:p14="http://schemas.microsoft.com/office/powerpoint/2010/main" val="4036720821"/>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noProof="0" dirty="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not a favorite feature?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Attachments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Custom folders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Search tools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Junk mail filtering</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______________ are the biggest obstacle toward being more productive.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Emails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Disruptions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Bosses</a:t>
            </a:r>
          </a:p>
          <a:p>
            <a:endParaRPr lang="en-US" dirty="0"/>
          </a:p>
        </p:txBody>
      </p:sp>
    </p:spTree>
    <p:extLst>
      <p:ext uri="{BB962C8B-B14F-4D97-AF65-F5344CB8AC3E}">
        <p14:creationId xmlns:p14="http://schemas.microsoft.com/office/powerpoint/2010/main" val="36156528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CA" dirty="0"/>
              <a:t>Module </a:t>
            </a:r>
            <a:r>
              <a:rPr lang="en-US" dirty="0"/>
              <a:t>Eleven: Tackling Procrastination</a:t>
            </a:r>
            <a:endParaRPr lang="en-CA" dirty="0"/>
          </a:p>
        </p:txBody>
      </p:sp>
      <p:sp>
        <p:nvSpPr>
          <p:cNvPr id="46084"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How soon “not now” becomes “never.”</a:t>
            </a:r>
          </a:p>
          <a:p>
            <a:pPr algn="ctr">
              <a:lnSpc>
                <a:spcPct val="115000"/>
              </a:lnSpc>
              <a:spcBef>
                <a:spcPts val="0"/>
              </a:spcBef>
              <a:spcAft>
                <a:spcPts val="1000"/>
              </a:spcAft>
            </a:pPr>
            <a:r>
              <a:rPr lang="en-US" b="1" i="1" dirty="0">
                <a:ea typeface="Times New Roman"/>
                <a:cs typeface="Times New Roman"/>
              </a:rPr>
              <a:t>Martin Luther</a:t>
            </a:r>
          </a:p>
          <a:p>
            <a:endParaRPr lang="en-CA" i="1" dirty="0"/>
          </a:p>
        </p:txBody>
      </p:sp>
      <p:sp>
        <p:nvSpPr>
          <p:cNvPr id="46083" name="Content Placeholder 3"/>
          <p:cNvSpPr>
            <a:spLocks noGrp="1"/>
          </p:cNvSpPr>
          <p:nvPr>
            <p:ph type="body" sz="quarter" idx="11"/>
          </p:nvPr>
        </p:nvSpPr>
        <p:spPr/>
        <p:txBody>
          <a:bodyPr/>
          <a:lstStyle/>
          <a:p>
            <a:pPr>
              <a:buFont typeface="Arial" charset="0"/>
              <a:buNone/>
            </a:pPr>
            <a:br>
              <a:rPr lang="en-US" dirty="0"/>
            </a:br>
            <a:r>
              <a:rPr lang="en-US" dirty="0"/>
              <a:t>Procrastination means delaying a task that should be a priority. The ability to overcome procrastination and tackle the important actions that have the biggest positive impact in your life is a hallmark of the most successful people out there. </a:t>
            </a:r>
            <a:endParaRPr lang="en-CA" dirty="0"/>
          </a:p>
          <a:p>
            <a:endParaRPr lang="en-CA" dirty="0"/>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F7E3B039-6DE4-4044-B5E9-D2E8CD40BDC0}"/>
              </a:ext>
            </a:extLst>
          </p:cNvPr>
          <p:cNvSpPr>
            <a:spLocks noGrp="1"/>
          </p:cNvSpPr>
          <p:nvPr>
            <p:ph sz="quarter" idx="11"/>
          </p:nvPr>
        </p:nvSpPr>
        <p:spPr/>
        <p:txBody>
          <a:bodyPr/>
          <a:lstStyle/>
          <a:p>
            <a:endParaRPr lang="en-US"/>
          </a:p>
        </p:txBody>
      </p:sp>
      <p:sp>
        <p:nvSpPr>
          <p:cNvPr id="47106" name="Title 4"/>
          <p:cNvSpPr>
            <a:spLocks noGrp="1"/>
          </p:cNvSpPr>
          <p:nvPr>
            <p:ph type="title"/>
          </p:nvPr>
        </p:nvSpPr>
        <p:spPr/>
        <p:txBody>
          <a:bodyPr/>
          <a:lstStyle/>
          <a:p>
            <a:r>
              <a:rPr lang="en-US" dirty="0"/>
              <a:t>Why We Procrastinate</a:t>
            </a:r>
            <a:endParaRPr lang="en-CA" dirty="0"/>
          </a:p>
        </p:txBody>
      </p:sp>
      <p:grpSp>
        <p:nvGrpSpPr>
          <p:cNvPr id="2" name="Group 1">
            <a:extLst>
              <a:ext uri="{FF2B5EF4-FFF2-40B4-BE49-F238E27FC236}">
                <a16:creationId xmlns:a16="http://schemas.microsoft.com/office/drawing/2014/main" id="{44BFA5CA-4444-4FD8-B256-CEFCA346303D}"/>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225F7697-9059-4F89-B7BC-5CAA14B0FBA8}"/>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92872732-2AD6-46A2-B60F-5B60B000D361}"/>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No clear deadline</a:t>
              </a:r>
            </a:p>
          </p:txBody>
        </p:sp>
        <p:sp>
          <p:nvSpPr>
            <p:cNvPr id="6" name="Oval 5">
              <a:extLst>
                <a:ext uri="{FF2B5EF4-FFF2-40B4-BE49-F238E27FC236}">
                  <a16:creationId xmlns:a16="http://schemas.microsoft.com/office/drawing/2014/main" id="{605771E5-F6C5-490D-84EA-3031DB14B406}"/>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77F4D98-D83C-43B9-90E9-15C37B47A6A2}"/>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Inadequate resources available</a:t>
              </a:r>
            </a:p>
          </p:txBody>
        </p:sp>
        <p:sp>
          <p:nvSpPr>
            <p:cNvPr id="8" name="Oval 7">
              <a:extLst>
                <a:ext uri="{FF2B5EF4-FFF2-40B4-BE49-F238E27FC236}">
                  <a16:creationId xmlns:a16="http://schemas.microsoft.com/office/drawing/2014/main" id="{7F04A59E-EA9B-4A79-A51B-FF1BCA2A73DE}"/>
                </a:ext>
              </a:extLst>
            </p:cNvPr>
            <p:cNvSpPr/>
            <p:nvPr/>
          </p:nvSpPr>
          <p:spPr>
            <a:xfrm>
              <a:off x="848695" y="3297436"/>
              <a:ext cx="1131490" cy="1131490"/>
            </a:xfrm>
            <a:prstGeom prst="ellipse">
              <a:avLst/>
            </a:prstGeom>
          </p:spPr>
          <p:style>
            <a:lnRef idx="2">
              <a:schemeClr val="accent3">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C7655C7-1BC6-4B57-A44A-B77211150EC3}"/>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718497" tIns="101600" rIns="101600" bIns="101600" numCol="1" spcCol="1270" anchor="ctr" anchorCtr="0">
              <a:noAutofit/>
            </a:bodyPr>
            <a:lstStyle/>
            <a:p>
              <a:pPr marL="0" lvl="0" indent="0" algn="l" defTabSz="1778000">
                <a:lnSpc>
                  <a:spcPct val="90000"/>
                </a:lnSpc>
                <a:spcBef>
                  <a:spcPct val="0"/>
                </a:spcBef>
                <a:spcAft>
                  <a:spcPct val="35000"/>
                </a:spcAft>
                <a:buNone/>
              </a:pPr>
              <a:r>
                <a:rPr lang="en-US" sz="4000" kern="1200" dirty="0"/>
                <a:t>Task feels overwhelming</a:t>
              </a:r>
            </a:p>
          </p:txBody>
        </p:sp>
        <p:sp>
          <p:nvSpPr>
            <p:cNvPr id="10" name="Oval 9">
              <a:extLst>
                <a:ext uri="{FF2B5EF4-FFF2-40B4-BE49-F238E27FC236}">
                  <a16:creationId xmlns:a16="http://schemas.microsoft.com/office/drawing/2014/main" id="{1975F423-03D7-47F0-82E0-6530BD11F11E}"/>
                </a:ext>
              </a:extLst>
            </p:cNvPr>
            <p:cNvSpPr/>
            <p:nvPr/>
          </p:nvSpPr>
          <p:spPr>
            <a:xfrm>
              <a:off x="519658" y="4655225"/>
              <a:ext cx="1131490" cy="1131490"/>
            </a:xfrm>
            <a:prstGeom prst="ellipse">
              <a:avLst/>
            </a:prstGeom>
          </p:spPr>
          <p:style>
            <a:lnRef idx="2">
              <a:schemeClr val="accent4">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8F3FC4BB-AEBE-406D-BBB3-34F62DC847D5}"/>
              </a:ext>
            </a:extLst>
          </p:cNvPr>
          <p:cNvSpPr>
            <a:spLocks noGrp="1"/>
          </p:cNvSpPr>
          <p:nvPr>
            <p:ph sz="quarter" idx="11"/>
          </p:nvPr>
        </p:nvSpPr>
        <p:spPr/>
        <p:txBody>
          <a:bodyPr/>
          <a:lstStyle/>
          <a:p>
            <a:endParaRPr lang="en-US"/>
          </a:p>
        </p:txBody>
      </p:sp>
      <p:sp>
        <p:nvSpPr>
          <p:cNvPr id="48130" name="Title 1"/>
          <p:cNvSpPr>
            <a:spLocks noGrp="1"/>
          </p:cNvSpPr>
          <p:nvPr>
            <p:ph type="title"/>
          </p:nvPr>
        </p:nvSpPr>
        <p:spPr/>
        <p:txBody>
          <a:bodyPr/>
          <a:lstStyle/>
          <a:p>
            <a:r>
              <a:rPr lang="en-US" dirty="0"/>
              <a:t>Nine Ways to Overcome Procrastination</a:t>
            </a:r>
            <a:endParaRPr lang="en-CA" dirty="0"/>
          </a:p>
        </p:txBody>
      </p:sp>
      <p:grpSp>
        <p:nvGrpSpPr>
          <p:cNvPr id="2" name="Group 1">
            <a:extLst>
              <a:ext uri="{FF2B5EF4-FFF2-40B4-BE49-F238E27FC236}">
                <a16:creationId xmlns:a16="http://schemas.microsoft.com/office/drawing/2014/main" id="{F268AFD8-7979-45C9-AB68-09D7E8037AF8}"/>
              </a:ext>
            </a:extLst>
          </p:cNvPr>
          <p:cNvGrpSpPr/>
          <p:nvPr/>
        </p:nvGrpSpPr>
        <p:grpSpPr>
          <a:xfrm>
            <a:off x="952261" y="1600845"/>
            <a:ext cx="7239476" cy="4524672"/>
            <a:chOff x="952261" y="1600845"/>
            <a:chExt cx="7239476" cy="4524672"/>
          </a:xfrm>
        </p:grpSpPr>
        <p:sp>
          <p:nvSpPr>
            <p:cNvPr id="3" name="Freeform: Shape 2">
              <a:extLst>
                <a:ext uri="{FF2B5EF4-FFF2-40B4-BE49-F238E27FC236}">
                  <a16:creationId xmlns:a16="http://schemas.microsoft.com/office/drawing/2014/main" id="{952C9804-4B61-4C79-A698-8F85F998DEA0}"/>
                </a:ext>
              </a:extLst>
            </p:cNvPr>
            <p:cNvSpPr/>
            <p:nvPr/>
          </p:nvSpPr>
          <p:spPr>
            <a:xfrm>
              <a:off x="952261" y="1600845"/>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Delete it</a:t>
              </a:r>
            </a:p>
          </p:txBody>
        </p:sp>
        <p:sp>
          <p:nvSpPr>
            <p:cNvPr id="5" name="Freeform: Shape 4">
              <a:extLst>
                <a:ext uri="{FF2B5EF4-FFF2-40B4-BE49-F238E27FC236}">
                  <a16:creationId xmlns:a16="http://schemas.microsoft.com/office/drawing/2014/main" id="{FA9DC72D-0420-44AA-ABE8-23BC512FEC36}"/>
                </a:ext>
              </a:extLst>
            </p:cNvPr>
            <p:cNvSpPr/>
            <p:nvPr/>
          </p:nvSpPr>
          <p:spPr>
            <a:xfrm>
              <a:off x="3440831" y="1600845"/>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Ask for advice</a:t>
              </a:r>
            </a:p>
          </p:txBody>
        </p:sp>
        <p:sp>
          <p:nvSpPr>
            <p:cNvPr id="6" name="Freeform: Shape 5">
              <a:extLst>
                <a:ext uri="{FF2B5EF4-FFF2-40B4-BE49-F238E27FC236}">
                  <a16:creationId xmlns:a16="http://schemas.microsoft.com/office/drawing/2014/main" id="{09BBF8CC-AC58-4B93-A6A5-DC1E159D8164}"/>
                </a:ext>
              </a:extLst>
            </p:cNvPr>
            <p:cNvSpPr/>
            <p:nvPr/>
          </p:nvSpPr>
          <p:spPr>
            <a:xfrm>
              <a:off x="5929401" y="1600845"/>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Clear deadline</a:t>
              </a:r>
            </a:p>
          </p:txBody>
        </p:sp>
        <p:sp>
          <p:nvSpPr>
            <p:cNvPr id="7" name="Freeform: Shape 6">
              <a:extLst>
                <a:ext uri="{FF2B5EF4-FFF2-40B4-BE49-F238E27FC236}">
                  <a16:creationId xmlns:a16="http://schemas.microsoft.com/office/drawing/2014/main" id="{B1AEAF6B-A00B-46A1-9114-57919CA128C3}"/>
                </a:ext>
              </a:extLst>
            </p:cNvPr>
            <p:cNvSpPr/>
            <p:nvPr/>
          </p:nvSpPr>
          <p:spPr>
            <a:xfrm>
              <a:off x="952261" y="3184480"/>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Delegate</a:t>
              </a:r>
            </a:p>
          </p:txBody>
        </p:sp>
        <p:sp>
          <p:nvSpPr>
            <p:cNvPr id="8" name="Freeform: Shape 7">
              <a:extLst>
                <a:ext uri="{FF2B5EF4-FFF2-40B4-BE49-F238E27FC236}">
                  <a16:creationId xmlns:a16="http://schemas.microsoft.com/office/drawing/2014/main" id="{7191945F-962C-47FF-AFBD-351BB4119E4D}"/>
                </a:ext>
              </a:extLst>
            </p:cNvPr>
            <p:cNvSpPr/>
            <p:nvPr/>
          </p:nvSpPr>
          <p:spPr>
            <a:xfrm>
              <a:off x="3440831" y="3184480"/>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Chop it up</a:t>
              </a:r>
            </a:p>
          </p:txBody>
        </p:sp>
        <p:sp>
          <p:nvSpPr>
            <p:cNvPr id="9" name="Freeform: Shape 8">
              <a:extLst>
                <a:ext uri="{FF2B5EF4-FFF2-40B4-BE49-F238E27FC236}">
                  <a16:creationId xmlns:a16="http://schemas.microsoft.com/office/drawing/2014/main" id="{4F5F61EB-857C-4D02-BC4F-64543A4C6CA0}"/>
                </a:ext>
              </a:extLst>
            </p:cNvPr>
            <p:cNvSpPr/>
            <p:nvPr/>
          </p:nvSpPr>
          <p:spPr>
            <a:xfrm>
              <a:off x="5929401" y="3184480"/>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Reward</a:t>
              </a:r>
            </a:p>
          </p:txBody>
        </p:sp>
        <p:sp>
          <p:nvSpPr>
            <p:cNvPr id="10" name="Freeform: Shape 9">
              <a:extLst>
                <a:ext uri="{FF2B5EF4-FFF2-40B4-BE49-F238E27FC236}">
                  <a16:creationId xmlns:a16="http://schemas.microsoft.com/office/drawing/2014/main" id="{BEA2599C-03AF-4A25-B75F-34E3D4F18B8E}"/>
                </a:ext>
              </a:extLst>
            </p:cNvPr>
            <p:cNvSpPr/>
            <p:nvPr/>
          </p:nvSpPr>
          <p:spPr>
            <a:xfrm>
              <a:off x="952261" y="4768116"/>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Do it now</a:t>
              </a:r>
            </a:p>
          </p:txBody>
        </p:sp>
        <p:sp>
          <p:nvSpPr>
            <p:cNvPr id="11" name="Freeform: Shape 10">
              <a:extLst>
                <a:ext uri="{FF2B5EF4-FFF2-40B4-BE49-F238E27FC236}">
                  <a16:creationId xmlns:a16="http://schemas.microsoft.com/office/drawing/2014/main" id="{7291FE42-8BE8-4CBE-9A1B-C4C497ABE112}"/>
                </a:ext>
              </a:extLst>
            </p:cNvPr>
            <p:cNvSpPr/>
            <p:nvPr/>
          </p:nvSpPr>
          <p:spPr>
            <a:xfrm>
              <a:off x="3440831" y="4768116"/>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15 minute rule</a:t>
              </a:r>
            </a:p>
          </p:txBody>
        </p:sp>
        <p:sp>
          <p:nvSpPr>
            <p:cNvPr id="12" name="Freeform: Shape 11">
              <a:extLst>
                <a:ext uri="{FF2B5EF4-FFF2-40B4-BE49-F238E27FC236}">
                  <a16:creationId xmlns:a16="http://schemas.microsoft.com/office/drawing/2014/main" id="{784936A3-C74C-409A-AEDC-902AE20F2A4C}"/>
                </a:ext>
              </a:extLst>
            </p:cNvPr>
            <p:cNvSpPr/>
            <p:nvPr/>
          </p:nvSpPr>
          <p:spPr>
            <a:xfrm>
              <a:off x="5929401" y="4768116"/>
              <a:ext cx="2262336" cy="1357401"/>
            </a:xfrm>
            <a:custGeom>
              <a:avLst/>
              <a:gdLst>
                <a:gd name="connsiteX0" fmla="*/ 0 w 2262336"/>
                <a:gd name="connsiteY0" fmla="*/ 0 h 1357401"/>
                <a:gd name="connsiteX1" fmla="*/ 2262336 w 2262336"/>
                <a:gd name="connsiteY1" fmla="*/ 0 h 1357401"/>
                <a:gd name="connsiteX2" fmla="*/ 2262336 w 2262336"/>
                <a:gd name="connsiteY2" fmla="*/ 1357401 h 1357401"/>
                <a:gd name="connsiteX3" fmla="*/ 0 w 2262336"/>
                <a:gd name="connsiteY3" fmla="*/ 1357401 h 1357401"/>
                <a:gd name="connsiteX4" fmla="*/ 0 w 2262336"/>
                <a:gd name="connsiteY4" fmla="*/ 0 h 1357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62336" h="1357401">
                  <a:moveTo>
                    <a:pt x="0" y="0"/>
                  </a:moveTo>
                  <a:lnTo>
                    <a:pt x="2262336" y="0"/>
                  </a:lnTo>
                  <a:lnTo>
                    <a:pt x="2262336" y="1357401"/>
                  </a:lnTo>
                  <a:lnTo>
                    <a:pt x="0" y="1357401"/>
                  </a:lnTo>
                  <a:lnTo>
                    <a:pt x="0" y="0"/>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US" sz="3300" b="0" kern="1200" dirty="0"/>
                <a:t>Remove distractions</a:t>
              </a:r>
            </a:p>
          </p:txBody>
        </p:sp>
      </p:gr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B8A9162-00ED-43CC-ADA9-FBE61E6B6B4C}"/>
              </a:ext>
            </a:extLst>
          </p:cNvPr>
          <p:cNvSpPr>
            <a:spLocks noGrp="1"/>
          </p:cNvSpPr>
          <p:nvPr>
            <p:ph sz="quarter" idx="11"/>
          </p:nvPr>
        </p:nvSpPr>
        <p:spPr/>
        <p:txBody>
          <a:bodyPr/>
          <a:lstStyle/>
          <a:p>
            <a:endParaRPr lang="en-US"/>
          </a:p>
        </p:txBody>
      </p:sp>
      <p:sp>
        <p:nvSpPr>
          <p:cNvPr id="49154" name="Title 1"/>
          <p:cNvSpPr>
            <a:spLocks noGrp="1"/>
          </p:cNvSpPr>
          <p:nvPr>
            <p:ph type="title"/>
          </p:nvPr>
        </p:nvSpPr>
        <p:spPr/>
        <p:txBody>
          <a:bodyPr/>
          <a:lstStyle/>
          <a:p>
            <a:r>
              <a:rPr lang="en-US" dirty="0"/>
              <a:t>Eat That Frog!</a:t>
            </a:r>
            <a:endParaRPr lang="en-CA" dirty="0"/>
          </a:p>
        </p:txBody>
      </p:sp>
      <p:grpSp>
        <p:nvGrpSpPr>
          <p:cNvPr id="2" name="Group 1">
            <a:extLst>
              <a:ext uri="{FF2B5EF4-FFF2-40B4-BE49-F238E27FC236}">
                <a16:creationId xmlns:a16="http://schemas.microsoft.com/office/drawing/2014/main" id="{0B42AB52-DFB7-4DC1-9C68-0994691761C3}"/>
              </a:ext>
            </a:extLst>
          </p:cNvPr>
          <p:cNvGrpSpPr/>
          <p:nvPr/>
        </p:nvGrpSpPr>
        <p:grpSpPr>
          <a:xfrm>
            <a:off x="457200" y="1824501"/>
            <a:ext cx="8229600" cy="4077360"/>
            <a:chOff x="457200" y="1824501"/>
            <a:chExt cx="8229600" cy="4077360"/>
          </a:xfrm>
        </p:grpSpPr>
        <p:sp>
          <p:nvSpPr>
            <p:cNvPr id="3" name="Freeform: Shape 2">
              <a:extLst>
                <a:ext uri="{FF2B5EF4-FFF2-40B4-BE49-F238E27FC236}">
                  <a16:creationId xmlns:a16="http://schemas.microsoft.com/office/drawing/2014/main" id="{03B50D7B-3439-4924-98BC-E14CDD663F50}"/>
                </a:ext>
              </a:extLst>
            </p:cNvPr>
            <p:cNvSpPr/>
            <p:nvPr/>
          </p:nvSpPr>
          <p:spPr>
            <a:xfrm>
              <a:off x="457200" y="1824501"/>
              <a:ext cx="8229600" cy="1998360"/>
            </a:xfrm>
            <a:custGeom>
              <a:avLst/>
              <a:gdLst>
                <a:gd name="connsiteX0" fmla="*/ 0 w 8229600"/>
                <a:gd name="connsiteY0" fmla="*/ 333067 h 1998360"/>
                <a:gd name="connsiteX1" fmla="*/ 333067 w 8229600"/>
                <a:gd name="connsiteY1" fmla="*/ 0 h 1998360"/>
                <a:gd name="connsiteX2" fmla="*/ 7896533 w 8229600"/>
                <a:gd name="connsiteY2" fmla="*/ 0 h 1998360"/>
                <a:gd name="connsiteX3" fmla="*/ 8229600 w 8229600"/>
                <a:gd name="connsiteY3" fmla="*/ 333067 h 1998360"/>
                <a:gd name="connsiteX4" fmla="*/ 8229600 w 8229600"/>
                <a:gd name="connsiteY4" fmla="*/ 1665293 h 1998360"/>
                <a:gd name="connsiteX5" fmla="*/ 7896533 w 8229600"/>
                <a:gd name="connsiteY5" fmla="*/ 1998360 h 1998360"/>
                <a:gd name="connsiteX6" fmla="*/ 333067 w 8229600"/>
                <a:gd name="connsiteY6" fmla="*/ 1998360 h 1998360"/>
                <a:gd name="connsiteX7" fmla="*/ 0 w 8229600"/>
                <a:gd name="connsiteY7" fmla="*/ 1665293 h 1998360"/>
                <a:gd name="connsiteX8" fmla="*/ 0 w 8229600"/>
                <a:gd name="connsiteY8" fmla="*/ 333067 h 199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998360">
                  <a:moveTo>
                    <a:pt x="0" y="333067"/>
                  </a:moveTo>
                  <a:cubicBezTo>
                    <a:pt x="0" y="149119"/>
                    <a:pt x="149119" y="0"/>
                    <a:pt x="333067" y="0"/>
                  </a:cubicBezTo>
                  <a:lnTo>
                    <a:pt x="7896533" y="0"/>
                  </a:lnTo>
                  <a:cubicBezTo>
                    <a:pt x="8080481" y="0"/>
                    <a:pt x="8229600" y="149119"/>
                    <a:pt x="8229600" y="333067"/>
                  </a:cubicBezTo>
                  <a:lnTo>
                    <a:pt x="8229600" y="1665293"/>
                  </a:lnTo>
                  <a:cubicBezTo>
                    <a:pt x="8229600" y="1849241"/>
                    <a:pt x="8080481" y="1998360"/>
                    <a:pt x="7896533" y="1998360"/>
                  </a:cubicBezTo>
                  <a:lnTo>
                    <a:pt x="333067" y="1998360"/>
                  </a:lnTo>
                  <a:cubicBezTo>
                    <a:pt x="149119" y="1998360"/>
                    <a:pt x="0" y="1849241"/>
                    <a:pt x="0" y="1665293"/>
                  </a:cubicBezTo>
                  <a:lnTo>
                    <a:pt x="0" y="33306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4232" tIns="204232" rIns="204232" bIns="204232" numCol="1" spcCol="1270" anchor="ctr" anchorCtr="0">
              <a:noAutofit/>
            </a:bodyPr>
            <a:lstStyle/>
            <a:p>
              <a:pPr marL="0" lvl="0" indent="0" algn="l" defTabSz="1244600">
                <a:lnSpc>
                  <a:spcPct val="90000"/>
                </a:lnSpc>
                <a:spcBef>
                  <a:spcPct val="0"/>
                </a:spcBef>
                <a:spcAft>
                  <a:spcPct val="35000"/>
                </a:spcAft>
                <a:buNone/>
              </a:pPr>
              <a:r>
                <a:rPr lang="en-US" sz="2800" kern="1200" dirty="0"/>
                <a:t>"If the first thing you have to do each morning is to eat a live frog, you can go through the day with the satisfaction of knowing that that is probably the worst thing that is going to happen to you all day long!" </a:t>
              </a:r>
            </a:p>
          </p:txBody>
        </p:sp>
        <p:sp>
          <p:nvSpPr>
            <p:cNvPr id="4" name="Freeform: Shape 3">
              <a:extLst>
                <a:ext uri="{FF2B5EF4-FFF2-40B4-BE49-F238E27FC236}">
                  <a16:creationId xmlns:a16="http://schemas.microsoft.com/office/drawing/2014/main" id="{E7E3B87A-8A24-41C0-9B4F-E0C45DF3C2E0}"/>
                </a:ext>
              </a:extLst>
            </p:cNvPr>
            <p:cNvSpPr/>
            <p:nvPr/>
          </p:nvSpPr>
          <p:spPr>
            <a:xfrm>
              <a:off x="457200" y="3903501"/>
              <a:ext cx="8229600" cy="1998360"/>
            </a:xfrm>
            <a:custGeom>
              <a:avLst/>
              <a:gdLst>
                <a:gd name="connsiteX0" fmla="*/ 0 w 8229600"/>
                <a:gd name="connsiteY0" fmla="*/ 333067 h 1998360"/>
                <a:gd name="connsiteX1" fmla="*/ 333067 w 8229600"/>
                <a:gd name="connsiteY1" fmla="*/ 0 h 1998360"/>
                <a:gd name="connsiteX2" fmla="*/ 7896533 w 8229600"/>
                <a:gd name="connsiteY2" fmla="*/ 0 h 1998360"/>
                <a:gd name="connsiteX3" fmla="*/ 8229600 w 8229600"/>
                <a:gd name="connsiteY3" fmla="*/ 333067 h 1998360"/>
                <a:gd name="connsiteX4" fmla="*/ 8229600 w 8229600"/>
                <a:gd name="connsiteY4" fmla="*/ 1665293 h 1998360"/>
                <a:gd name="connsiteX5" fmla="*/ 7896533 w 8229600"/>
                <a:gd name="connsiteY5" fmla="*/ 1998360 h 1998360"/>
                <a:gd name="connsiteX6" fmla="*/ 333067 w 8229600"/>
                <a:gd name="connsiteY6" fmla="*/ 1998360 h 1998360"/>
                <a:gd name="connsiteX7" fmla="*/ 0 w 8229600"/>
                <a:gd name="connsiteY7" fmla="*/ 1665293 h 1998360"/>
                <a:gd name="connsiteX8" fmla="*/ 0 w 8229600"/>
                <a:gd name="connsiteY8" fmla="*/ 333067 h 1998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998360">
                  <a:moveTo>
                    <a:pt x="0" y="333067"/>
                  </a:moveTo>
                  <a:cubicBezTo>
                    <a:pt x="0" y="149119"/>
                    <a:pt x="149119" y="0"/>
                    <a:pt x="333067" y="0"/>
                  </a:cubicBezTo>
                  <a:lnTo>
                    <a:pt x="7896533" y="0"/>
                  </a:lnTo>
                  <a:cubicBezTo>
                    <a:pt x="8080481" y="0"/>
                    <a:pt x="8229600" y="149119"/>
                    <a:pt x="8229600" y="333067"/>
                  </a:cubicBezTo>
                  <a:lnTo>
                    <a:pt x="8229600" y="1665293"/>
                  </a:lnTo>
                  <a:cubicBezTo>
                    <a:pt x="8229600" y="1849241"/>
                    <a:pt x="8080481" y="1998360"/>
                    <a:pt x="7896533" y="1998360"/>
                  </a:cubicBezTo>
                  <a:lnTo>
                    <a:pt x="333067" y="1998360"/>
                  </a:lnTo>
                  <a:cubicBezTo>
                    <a:pt x="149119" y="1998360"/>
                    <a:pt x="0" y="1849241"/>
                    <a:pt x="0" y="1665293"/>
                  </a:cubicBezTo>
                  <a:lnTo>
                    <a:pt x="0" y="33306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04232" tIns="204232" rIns="204232" bIns="204232" numCol="1" spcCol="1270" anchor="ctr" anchorCtr="0">
              <a:noAutofit/>
            </a:bodyPr>
            <a:lstStyle/>
            <a:p>
              <a:pPr marL="0" lvl="0" indent="0" algn="l" defTabSz="1244600">
                <a:lnSpc>
                  <a:spcPct val="90000"/>
                </a:lnSpc>
                <a:spcBef>
                  <a:spcPct val="0"/>
                </a:spcBef>
                <a:spcAft>
                  <a:spcPct val="35000"/>
                </a:spcAft>
                <a:buNone/>
              </a:pPr>
              <a:r>
                <a:rPr lang="en-US" sz="2800" kern="1200" dirty="0"/>
                <a:t>"If you have to eat two frogs, eat the ugliest one first!" </a:t>
              </a:r>
            </a:p>
          </p:txBody>
        </p:sp>
      </p:gr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 ability to overcome procrastination in your life is a __________ of the most successful people.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Hallmark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1369479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CA" dirty="0"/>
              <a:t>Module </a:t>
            </a:r>
            <a:r>
              <a:rPr lang="en-US" dirty="0"/>
              <a:t>Two: Setting SMART Goals</a:t>
            </a:r>
            <a:endParaRPr lang="en-CA" dirty="0"/>
          </a:p>
        </p:txBody>
      </p:sp>
      <p:sp>
        <p:nvSpPr>
          <p:cNvPr id="819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latin typeface="+mj-lt"/>
                <a:ea typeface="Times New Roman"/>
                <a:cs typeface="Times New Roman"/>
              </a:rPr>
              <a:t>Time is the stuff that life is made of.</a:t>
            </a:r>
          </a:p>
          <a:p>
            <a:pPr algn="ctr">
              <a:lnSpc>
                <a:spcPct val="115000"/>
              </a:lnSpc>
              <a:spcBef>
                <a:spcPts val="0"/>
              </a:spcBef>
              <a:spcAft>
                <a:spcPts val="1000"/>
              </a:spcAft>
            </a:pPr>
            <a:r>
              <a:rPr lang="en-US" b="1" i="1" dirty="0">
                <a:latin typeface="+mj-lt"/>
                <a:ea typeface="Times New Roman"/>
                <a:cs typeface="Times New Roman"/>
              </a:rPr>
              <a:t>Benjamin Franklin</a:t>
            </a:r>
          </a:p>
          <a:p>
            <a:pPr eaLnBrk="1" hangingPunct="1"/>
            <a:endParaRPr lang="en-CA" i="1" dirty="0"/>
          </a:p>
        </p:txBody>
      </p:sp>
      <p:sp>
        <p:nvSpPr>
          <p:cNvPr id="8195" name="Content Placeholder 3"/>
          <p:cNvSpPr>
            <a:spLocks noGrp="1"/>
          </p:cNvSpPr>
          <p:nvPr>
            <p:ph type="body" sz="quarter" idx="11"/>
          </p:nvPr>
        </p:nvSpPr>
        <p:spPr/>
        <p:txBody>
          <a:bodyPr/>
          <a:lstStyle/>
          <a:p>
            <a:pPr eaLnBrk="1" hangingPunct="1">
              <a:buFont typeface="Arial" charset="0"/>
              <a:buNone/>
            </a:pPr>
            <a:br>
              <a:rPr lang="en-US" dirty="0"/>
            </a:br>
            <a:r>
              <a:rPr lang="en-US" dirty="0"/>
              <a:t>Goal setting is critical to your personal productivity. It can be used in every single area of your life, including financial, physical, personal development, relationships, or even spiritual. </a:t>
            </a:r>
            <a:endParaRPr lang="en-CA"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 treats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If you ___________ the habit of setting clear priorities, the majority of time management issues will fade away?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Nurture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245100954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Fifty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Nine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If it doesn't need to be done in the first place, you should _________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Forget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a:p>
        </p:txBody>
      </p:sp>
    </p:spTree>
    <p:extLst>
      <p:ext uri="{BB962C8B-B14F-4D97-AF65-F5344CB8AC3E}">
        <p14:creationId xmlns:p14="http://schemas.microsoft.com/office/powerpoint/2010/main" val="52533827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t>
            </a:r>
            <a:r>
              <a:rPr lang="en-US" dirty="0">
                <a:ea typeface="Times New Roman"/>
                <a:cs typeface="Times New Roman"/>
              </a:rPr>
              <a:t>aziness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An example of seeking help from a trusted mentor would be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Asking for advice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a:p>
        </p:txBody>
      </p:sp>
    </p:spTree>
    <p:extLst>
      <p:ext uri="{BB962C8B-B14F-4D97-AF65-F5344CB8AC3E}">
        <p14:creationId xmlns:p14="http://schemas.microsoft.com/office/powerpoint/2010/main" val="98042834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no more than 15 minutes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A positive working environment involves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Good options in vending machines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Removing distractions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a:p>
        </p:txBody>
      </p:sp>
    </p:spTree>
    <p:extLst>
      <p:ext uri="{BB962C8B-B14F-4D97-AF65-F5344CB8AC3E}">
        <p14:creationId xmlns:p14="http://schemas.microsoft.com/office/powerpoint/2010/main" val="399169122"/>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______________ means delaying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Spending</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Procrastination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Moving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 ability to overcome procrastination in your life is a __________ of the most successful people.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Pity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Hallmark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Waste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Curse</a:t>
            </a:r>
          </a:p>
        </p:txBody>
      </p:sp>
    </p:spTree>
    <p:extLst>
      <p:ext uri="{BB962C8B-B14F-4D97-AF65-F5344CB8AC3E}">
        <p14:creationId xmlns:p14="http://schemas.microsoft.com/office/powerpoint/2010/main" val="211452743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is not a reason why we procrastinate?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 clear deadline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No treats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 passion</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If you ___________ the habit of setting clear priorities, the majority of time management issues will fade away?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Nurture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Designate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Eradicate</a:t>
            </a:r>
          </a:p>
        </p:txBody>
      </p:sp>
    </p:spTree>
    <p:extLst>
      <p:ext uri="{BB962C8B-B14F-4D97-AF65-F5344CB8AC3E}">
        <p14:creationId xmlns:p14="http://schemas.microsoft.com/office/powerpoint/2010/main" val="306518262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ways are there to overcome procrastination?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Hundreds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Fifty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Nine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None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If it doesn't need to be done in the first place, you should _________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Forget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Delete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Regret</a:t>
            </a:r>
          </a:p>
          <a:p>
            <a:endParaRPr lang="en-US" dirty="0"/>
          </a:p>
        </p:txBody>
      </p:sp>
    </p:spTree>
    <p:extLst>
      <p:ext uri="{BB962C8B-B14F-4D97-AF65-F5344CB8AC3E}">
        <p14:creationId xmlns:p14="http://schemas.microsoft.com/office/powerpoint/2010/main" val="412672608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Can the task be given to someone else is an example of 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Laziness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Delegation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Interrogation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Intelligence</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An example of seeking help from a trusted mentor would be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Avoidance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Asking for advice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Making someone else do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Filing it</a:t>
            </a:r>
          </a:p>
          <a:p>
            <a:endParaRPr lang="en-US" dirty="0"/>
          </a:p>
        </p:txBody>
      </p:sp>
    </p:spTree>
    <p:extLst>
      <p:ext uri="{BB962C8B-B14F-4D97-AF65-F5344CB8AC3E}">
        <p14:creationId xmlns:p14="http://schemas.microsoft.com/office/powerpoint/2010/main" val="1110558022"/>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noProof="0"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In order to obey the 15 minute rule, each step should: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hours to complete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no more than 15 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Take no more than 15 minutes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Take no more than 15 years</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A positive working environment involves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Taco bar</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Good options in vending machines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Removing distractions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Working alone</a:t>
            </a:r>
          </a:p>
          <a:p>
            <a:endParaRPr lang="en-US" dirty="0"/>
          </a:p>
        </p:txBody>
      </p:sp>
    </p:spTree>
    <p:extLst>
      <p:ext uri="{BB962C8B-B14F-4D97-AF65-F5344CB8AC3E}">
        <p14:creationId xmlns:p14="http://schemas.microsoft.com/office/powerpoint/2010/main" val="204273478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CA" dirty="0"/>
              <a:t>Module </a:t>
            </a:r>
            <a:r>
              <a:rPr lang="en-US" dirty="0"/>
              <a:t>Twelve: Wrapping Up</a:t>
            </a:r>
            <a:endParaRPr lang="en-CA" dirty="0"/>
          </a:p>
        </p:txBody>
      </p:sp>
      <p:sp>
        <p:nvSpPr>
          <p:cNvPr id="50180"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Productivity is being able to do things that you were never able to do before.</a:t>
            </a:r>
          </a:p>
          <a:p>
            <a:pPr algn="ctr">
              <a:lnSpc>
                <a:spcPct val="115000"/>
              </a:lnSpc>
              <a:spcBef>
                <a:spcPts val="0"/>
              </a:spcBef>
              <a:spcAft>
                <a:spcPts val="1000"/>
              </a:spcAft>
            </a:pPr>
            <a:r>
              <a:rPr lang="en-US" b="1" i="1" dirty="0">
                <a:ea typeface="Times New Roman"/>
                <a:cs typeface="Times New Roman"/>
              </a:rPr>
              <a:t>Franz Kafka</a:t>
            </a:r>
          </a:p>
          <a:p>
            <a:endParaRPr lang="en-CA" i="1" dirty="0"/>
          </a:p>
        </p:txBody>
      </p:sp>
      <p:sp>
        <p:nvSpPr>
          <p:cNvPr id="4" name="Content Placeholder 3"/>
          <p:cNvSpPr>
            <a:spLocks noGrp="1"/>
          </p:cNvSpPr>
          <p:nvPr>
            <p:ph type="body" sz="quarter" idx="11"/>
          </p:nvPr>
        </p:nvSpPr>
        <p:spPr/>
        <p:txBody>
          <a:bodyPr>
            <a:normAutofit fontScale="92500" lnSpcReduction="20000"/>
          </a:bodyPr>
          <a:lstStyle/>
          <a:p>
            <a:r>
              <a:rPr lang="en-US" dirty="0"/>
              <a:t>Although this workshop is coming to a close, we hope that your journey to improve your Personal Productivity is just beginning. Please take a moment to review and update your action plan. This will be a key tool to guide your progress in the days, weeks, months, and years to come. We wish you the best of luck on the rest of your travels! </a:t>
            </a:r>
            <a:endParaRPr lang="en-C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227B2A2-B5A6-41E1-B34A-190F9242F254}"/>
              </a:ext>
            </a:extLst>
          </p:cNvPr>
          <p:cNvSpPr>
            <a:spLocks noGrp="1"/>
          </p:cNvSpPr>
          <p:nvPr>
            <p:ph sz="quarter" idx="11"/>
          </p:nvPr>
        </p:nvSpPr>
        <p:spPr/>
        <p:txBody>
          <a:bodyPr/>
          <a:lstStyle/>
          <a:p>
            <a:endParaRPr lang="en-US"/>
          </a:p>
        </p:txBody>
      </p:sp>
      <p:sp>
        <p:nvSpPr>
          <p:cNvPr id="9218" name="Title 4"/>
          <p:cNvSpPr>
            <a:spLocks noGrp="1"/>
          </p:cNvSpPr>
          <p:nvPr>
            <p:ph type="title"/>
          </p:nvPr>
        </p:nvSpPr>
        <p:spPr/>
        <p:txBody>
          <a:bodyPr/>
          <a:lstStyle/>
          <a:p>
            <a:pPr eaLnBrk="1" hangingPunct="1"/>
            <a:r>
              <a:rPr lang="en-US" dirty="0"/>
              <a:t>The Three P’s</a:t>
            </a:r>
            <a:endParaRPr lang="en-CA" dirty="0"/>
          </a:p>
        </p:txBody>
      </p:sp>
      <p:grpSp>
        <p:nvGrpSpPr>
          <p:cNvPr id="2" name="Group 1">
            <a:extLst>
              <a:ext uri="{FF2B5EF4-FFF2-40B4-BE49-F238E27FC236}">
                <a16:creationId xmlns:a16="http://schemas.microsoft.com/office/drawing/2014/main" id="{B11F0D0C-6D47-4F4F-A06B-F45F17E1B123}"/>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AC7D5F6-B7B4-4D6D-A4B3-CB0033A52584}"/>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Positive</a:t>
              </a:r>
            </a:p>
          </p:txBody>
        </p:sp>
        <p:sp>
          <p:nvSpPr>
            <p:cNvPr id="5" name="Freeform: Shape 4">
              <a:extLst>
                <a:ext uri="{FF2B5EF4-FFF2-40B4-BE49-F238E27FC236}">
                  <a16:creationId xmlns:a16="http://schemas.microsoft.com/office/drawing/2014/main" id="{1BFA642E-DB04-4ED1-AF11-11FA9F02B6AD}"/>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Personal</a:t>
              </a:r>
            </a:p>
          </p:txBody>
        </p:sp>
        <p:sp>
          <p:nvSpPr>
            <p:cNvPr id="6" name="Freeform: Shape 5">
              <a:extLst>
                <a:ext uri="{FF2B5EF4-FFF2-40B4-BE49-F238E27FC236}">
                  <a16:creationId xmlns:a16="http://schemas.microsoft.com/office/drawing/2014/main" id="{AF4CC2F3-D187-43BE-9D19-DB5F7A99575B}"/>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b="0" kern="1200" dirty="0"/>
                <a:t>Possible</a:t>
              </a:r>
            </a:p>
          </p:txBody>
        </p:sp>
      </p:gr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8B633A2C-E1FB-4671-952A-3604AC913548}"/>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Words from the Wise</a:t>
            </a:r>
          </a:p>
        </p:txBody>
      </p:sp>
      <p:grpSp>
        <p:nvGrpSpPr>
          <p:cNvPr id="3" name="Group 2">
            <a:extLst>
              <a:ext uri="{FF2B5EF4-FFF2-40B4-BE49-F238E27FC236}">
                <a16:creationId xmlns:a16="http://schemas.microsoft.com/office/drawing/2014/main" id="{BB7AA1C1-78A6-414B-B05D-5E2EE62ABDBC}"/>
              </a:ext>
            </a:extLst>
          </p:cNvPr>
          <p:cNvGrpSpPr/>
          <p:nvPr/>
        </p:nvGrpSpPr>
        <p:grpSpPr>
          <a:xfrm>
            <a:off x="461218" y="1632366"/>
            <a:ext cx="8221563" cy="4461629"/>
            <a:chOff x="461218" y="1632366"/>
            <a:chExt cx="8221563" cy="4461629"/>
          </a:xfrm>
        </p:grpSpPr>
        <p:sp>
          <p:nvSpPr>
            <p:cNvPr id="4" name="Freeform: Shape 3">
              <a:extLst>
                <a:ext uri="{FF2B5EF4-FFF2-40B4-BE49-F238E27FC236}">
                  <a16:creationId xmlns:a16="http://schemas.microsoft.com/office/drawing/2014/main" id="{05D2061D-0302-4B46-B85C-43AC392362A0}"/>
                </a:ext>
              </a:extLst>
            </p:cNvPr>
            <p:cNvSpPr/>
            <p:nvPr/>
          </p:nvSpPr>
          <p:spPr>
            <a:xfrm>
              <a:off x="461218" y="1949785"/>
              <a:ext cx="2055390" cy="1269675"/>
            </a:xfrm>
            <a:custGeom>
              <a:avLst/>
              <a:gdLst>
                <a:gd name="connsiteX0" fmla="*/ 0 w 2055390"/>
                <a:gd name="connsiteY0" fmla="*/ 0 h 1269675"/>
                <a:gd name="connsiteX1" fmla="*/ 2055390 w 2055390"/>
                <a:gd name="connsiteY1" fmla="*/ 0 h 1269675"/>
                <a:gd name="connsiteX2" fmla="*/ 2055390 w 2055390"/>
                <a:gd name="connsiteY2" fmla="*/ 1269675 h 1269675"/>
                <a:gd name="connsiteX3" fmla="*/ 0 w 2055390"/>
                <a:gd name="connsiteY3" fmla="*/ 1269675 h 1269675"/>
                <a:gd name="connsiteX4" fmla="*/ 0 w 2055390"/>
                <a:gd name="connsiteY4" fmla="*/ 0 h 126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69675">
                  <a:moveTo>
                    <a:pt x="0" y="0"/>
                  </a:moveTo>
                  <a:lnTo>
                    <a:pt x="2055390" y="0"/>
                  </a:lnTo>
                  <a:lnTo>
                    <a:pt x="2055390" y="1269675"/>
                  </a:lnTo>
                  <a:lnTo>
                    <a:pt x="0" y="12696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Will Rogers</a:t>
              </a:r>
              <a:endParaRPr lang="en-US" sz="3800" kern="1200" dirty="0"/>
            </a:p>
          </p:txBody>
        </p:sp>
        <p:sp>
          <p:nvSpPr>
            <p:cNvPr id="5" name="Left Brace 4">
              <a:extLst>
                <a:ext uri="{FF2B5EF4-FFF2-40B4-BE49-F238E27FC236}">
                  <a16:creationId xmlns:a16="http://schemas.microsoft.com/office/drawing/2014/main" id="{B041FFA9-7C98-4747-9CBF-869B9210FC4C}"/>
                </a:ext>
              </a:extLst>
            </p:cNvPr>
            <p:cNvSpPr/>
            <p:nvPr/>
          </p:nvSpPr>
          <p:spPr>
            <a:xfrm>
              <a:off x="2516609" y="1632366"/>
              <a:ext cx="411078" cy="1904512"/>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7" name="Freeform: Shape 6">
              <a:extLst>
                <a:ext uri="{FF2B5EF4-FFF2-40B4-BE49-F238E27FC236}">
                  <a16:creationId xmlns:a16="http://schemas.microsoft.com/office/drawing/2014/main" id="{F81E1BAD-652E-4A1C-AFE8-DFC99C95897E}"/>
                </a:ext>
              </a:extLst>
            </p:cNvPr>
            <p:cNvSpPr/>
            <p:nvPr/>
          </p:nvSpPr>
          <p:spPr>
            <a:xfrm>
              <a:off x="3092118" y="1632366"/>
              <a:ext cx="5590663" cy="1904512"/>
            </a:xfrm>
            <a:custGeom>
              <a:avLst/>
              <a:gdLst>
                <a:gd name="connsiteX0" fmla="*/ 0 w 5590663"/>
                <a:gd name="connsiteY0" fmla="*/ 0 h 1904512"/>
                <a:gd name="connsiteX1" fmla="*/ 5590663 w 5590663"/>
                <a:gd name="connsiteY1" fmla="*/ 0 h 1904512"/>
                <a:gd name="connsiteX2" fmla="*/ 5590663 w 5590663"/>
                <a:gd name="connsiteY2" fmla="*/ 1904512 h 1904512"/>
                <a:gd name="connsiteX3" fmla="*/ 0 w 5590663"/>
                <a:gd name="connsiteY3" fmla="*/ 1904512 h 1904512"/>
                <a:gd name="connsiteX4" fmla="*/ 0 w 5590663"/>
                <a:gd name="connsiteY4" fmla="*/ 0 h 19045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1904512">
                  <a:moveTo>
                    <a:pt x="0" y="0"/>
                  </a:moveTo>
                  <a:lnTo>
                    <a:pt x="5590663" y="0"/>
                  </a:lnTo>
                  <a:lnTo>
                    <a:pt x="5590663" y="1904512"/>
                  </a:lnTo>
                  <a:lnTo>
                    <a:pt x="0" y="1904512"/>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Even if you are on the right track, you'll get run over if you just sit there. </a:t>
              </a:r>
            </a:p>
          </p:txBody>
        </p:sp>
        <p:sp>
          <p:nvSpPr>
            <p:cNvPr id="8" name="Freeform: Shape 7">
              <a:extLst>
                <a:ext uri="{FF2B5EF4-FFF2-40B4-BE49-F238E27FC236}">
                  <a16:creationId xmlns:a16="http://schemas.microsoft.com/office/drawing/2014/main" id="{A71DAA6C-56D5-477A-B0DC-8EDA86A8912A}"/>
                </a:ext>
              </a:extLst>
            </p:cNvPr>
            <p:cNvSpPr/>
            <p:nvPr/>
          </p:nvSpPr>
          <p:spPr>
            <a:xfrm>
              <a:off x="461218" y="4249000"/>
              <a:ext cx="2055390" cy="1269675"/>
            </a:xfrm>
            <a:custGeom>
              <a:avLst/>
              <a:gdLst>
                <a:gd name="connsiteX0" fmla="*/ 0 w 2055390"/>
                <a:gd name="connsiteY0" fmla="*/ 0 h 1269675"/>
                <a:gd name="connsiteX1" fmla="*/ 2055390 w 2055390"/>
                <a:gd name="connsiteY1" fmla="*/ 0 h 1269675"/>
                <a:gd name="connsiteX2" fmla="*/ 2055390 w 2055390"/>
                <a:gd name="connsiteY2" fmla="*/ 1269675 h 1269675"/>
                <a:gd name="connsiteX3" fmla="*/ 0 w 2055390"/>
                <a:gd name="connsiteY3" fmla="*/ 1269675 h 1269675"/>
                <a:gd name="connsiteX4" fmla="*/ 0 w 2055390"/>
                <a:gd name="connsiteY4" fmla="*/ 0 h 1269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5390" h="1269675">
                  <a:moveTo>
                    <a:pt x="0" y="0"/>
                  </a:moveTo>
                  <a:lnTo>
                    <a:pt x="2055390" y="0"/>
                  </a:lnTo>
                  <a:lnTo>
                    <a:pt x="2055390" y="1269675"/>
                  </a:lnTo>
                  <a:lnTo>
                    <a:pt x="0" y="126967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b="1" kern="1200" dirty="0"/>
                <a:t>Newell D. Hillis</a:t>
              </a:r>
              <a:endParaRPr lang="en-US" sz="3800" kern="1200" dirty="0"/>
            </a:p>
          </p:txBody>
        </p:sp>
        <p:sp>
          <p:nvSpPr>
            <p:cNvPr id="9" name="Left Brace 8">
              <a:extLst>
                <a:ext uri="{FF2B5EF4-FFF2-40B4-BE49-F238E27FC236}">
                  <a16:creationId xmlns:a16="http://schemas.microsoft.com/office/drawing/2014/main" id="{8B8C6475-52BC-4F64-BF99-3C4665359C23}"/>
                </a:ext>
              </a:extLst>
            </p:cNvPr>
            <p:cNvSpPr/>
            <p:nvPr/>
          </p:nvSpPr>
          <p:spPr>
            <a:xfrm>
              <a:off x="2516609" y="3673678"/>
              <a:ext cx="411078" cy="2420317"/>
            </a:xfrm>
            <a:prstGeom prst="leftBrace">
              <a:avLst>
                <a:gd name="adj1" fmla="val 35000"/>
                <a:gd name="adj2" fmla="val 50000"/>
              </a:avLst>
            </a:prstGeom>
          </p:spPr>
          <p:style>
            <a:lnRef idx="2">
              <a:schemeClr val="accent4">
                <a:hueOff val="0"/>
                <a:satOff val="0"/>
                <a:lumOff val="0"/>
                <a:alphaOff val="0"/>
              </a:schemeClr>
            </a:lnRef>
            <a:fillRef idx="0">
              <a:schemeClr val="accent4">
                <a:hueOff val="0"/>
                <a:satOff val="0"/>
                <a:lumOff val="0"/>
                <a:alphaOff val="0"/>
              </a:schemeClr>
            </a:fillRef>
            <a:effectRef idx="0">
              <a:schemeClr val="accent4">
                <a:hueOff val="0"/>
                <a:satOff val="0"/>
                <a:lumOff val="0"/>
                <a:alphaOff val="0"/>
              </a:schemeClr>
            </a:effectRef>
            <a:fontRef idx="minor">
              <a:schemeClr val="tx1">
                <a:hueOff val="0"/>
                <a:satOff val="0"/>
                <a:lumOff val="0"/>
                <a:alphaOff val="0"/>
              </a:schemeClr>
            </a:fontRef>
          </p:style>
        </p:sp>
        <p:sp>
          <p:nvSpPr>
            <p:cNvPr id="10" name="Freeform: Shape 9">
              <a:extLst>
                <a:ext uri="{FF2B5EF4-FFF2-40B4-BE49-F238E27FC236}">
                  <a16:creationId xmlns:a16="http://schemas.microsoft.com/office/drawing/2014/main" id="{616AB0C2-F8E3-430B-B639-D02479DD7C27}"/>
                </a:ext>
              </a:extLst>
            </p:cNvPr>
            <p:cNvSpPr/>
            <p:nvPr/>
          </p:nvSpPr>
          <p:spPr>
            <a:xfrm>
              <a:off x="3092118" y="3673678"/>
              <a:ext cx="5590663" cy="2420317"/>
            </a:xfrm>
            <a:custGeom>
              <a:avLst/>
              <a:gdLst>
                <a:gd name="connsiteX0" fmla="*/ 0 w 5590663"/>
                <a:gd name="connsiteY0" fmla="*/ 0 h 2420317"/>
                <a:gd name="connsiteX1" fmla="*/ 5590663 w 5590663"/>
                <a:gd name="connsiteY1" fmla="*/ 0 h 2420317"/>
                <a:gd name="connsiteX2" fmla="*/ 5590663 w 5590663"/>
                <a:gd name="connsiteY2" fmla="*/ 2420317 h 2420317"/>
                <a:gd name="connsiteX3" fmla="*/ 0 w 5590663"/>
                <a:gd name="connsiteY3" fmla="*/ 2420317 h 2420317"/>
                <a:gd name="connsiteX4" fmla="*/ 0 w 5590663"/>
                <a:gd name="connsiteY4" fmla="*/ 0 h 24203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90663" h="2420317">
                  <a:moveTo>
                    <a:pt x="0" y="0"/>
                  </a:moveTo>
                  <a:lnTo>
                    <a:pt x="5590663" y="0"/>
                  </a:lnTo>
                  <a:lnTo>
                    <a:pt x="5590663" y="2420317"/>
                  </a:lnTo>
                  <a:lnTo>
                    <a:pt x="0" y="2420317"/>
                  </a:lnTo>
                  <a:lnTo>
                    <a:pt x="0" y="0"/>
                  </a:lnTo>
                  <a:close/>
                </a:path>
              </a:pathLst>
            </a:custGeom>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Man must make his choice between ease and wealth; either may be his, but not both. </a:t>
              </a:r>
            </a:p>
          </p:txBody>
        </p:sp>
      </p:grpSp>
    </p:spTree>
    <p:extLst>
      <p:ext uri="{BB962C8B-B14F-4D97-AF65-F5344CB8AC3E}">
        <p14:creationId xmlns:p14="http://schemas.microsoft.com/office/powerpoint/2010/main" val="3714975906"/>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5" name="Text Placeholder 4">
            <a:extLst>
              <a:ext uri="{FF2B5EF4-FFF2-40B4-BE49-F238E27FC236}">
                <a16:creationId xmlns:a16="http://schemas.microsoft.com/office/drawing/2014/main" id="{37159CD6-F23A-45A9-B494-E95EC16EA9F3}"/>
              </a:ext>
            </a:extLst>
          </p:cNvPr>
          <p:cNvSpPr>
            <a:spLocks noGrp="1"/>
          </p:cNvSpPr>
          <p:nvPr>
            <p:ph type="body" sz="quarter" idx="10"/>
          </p:nvPr>
        </p:nvSpPr>
        <p:spPr/>
        <p:txBody>
          <a:bodyPr/>
          <a:lstStyle/>
          <a:p>
            <a:r>
              <a:rPr lang="en-US" dirty="0"/>
              <a:t>Recap and Reflection Wrap-up</a:t>
            </a:r>
          </a:p>
        </p:txBody>
      </p:sp>
      <p:sp>
        <p:nvSpPr>
          <p:cNvPr id="26" name="Rectangle 25"/>
          <p:cNvSpPr/>
          <p:nvPr/>
        </p:nvSpPr>
        <p:spPr>
          <a:xfrm>
            <a:off x="-612576" y="249289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4868161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of your original response would have changed if you knew the insights provided today?</a:t>
            </a:r>
            <a:br>
              <a:rPr lang="en-US" dirty="0"/>
            </a:br>
            <a:endParaRPr lang="en-US" dirty="0"/>
          </a:p>
        </p:txBody>
      </p:sp>
      <p:sp>
        <p:nvSpPr>
          <p:cNvPr id="6" name="Content Placeholder 5">
            <a:extLst>
              <a:ext uri="{FF2B5EF4-FFF2-40B4-BE49-F238E27FC236}">
                <a16:creationId xmlns:a16="http://schemas.microsoft.com/office/drawing/2014/main" id="{0F353EEA-897C-4C3B-AFF6-C8DA509AEEAF}"/>
              </a:ext>
            </a:extLst>
          </p:cNvPr>
          <p:cNvSpPr>
            <a:spLocks noGrp="1"/>
          </p:cNvSpPr>
          <p:nvPr>
            <p:ph sz="quarter" idx="10"/>
          </p:nvPr>
        </p:nvSpPr>
        <p:spPr>
          <a:prstGeom prst="rect">
            <a:avLst/>
          </a:prstGeom>
        </p:spPr>
        <p:txBody>
          <a:bodyPr/>
          <a:lstStyle/>
          <a:p>
            <a:r>
              <a:rPr lang="en-US" dirty="0"/>
              <a:t>Revisiting Your Responses</a:t>
            </a:r>
          </a:p>
        </p:txBody>
      </p:sp>
      <p:sp>
        <p:nvSpPr>
          <p:cNvPr id="48" name="Rectangle 47"/>
          <p:cNvSpPr/>
          <p:nvPr/>
        </p:nvSpPr>
        <p:spPr>
          <a:xfrm>
            <a:off x="9142720" y="1340768"/>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9142720" y="1797324"/>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9142720" y="2253880"/>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9142720" y="2710436"/>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9142720" y="3166992"/>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56" name="Rectangle 55"/>
          <p:cNvSpPr/>
          <p:nvPr/>
        </p:nvSpPr>
        <p:spPr>
          <a:xfrm>
            <a:off x="9142720" y="3623546"/>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6" name="Rectangle 15">
            <a:extLst>
              <a:ext uri="{FF2B5EF4-FFF2-40B4-BE49-F238E27FC236}">
                <a16:creationId xmlns:a16="http://schemas.microsoft.com/office/drawing/2014/main" id="{0DC77931-361F-419B-B45F-4A175B221E8A}"/>
              </a:ext>
            </a:extLst>
          </p:cNvPr>
          <p:cNvSpPr/>
          <p:nvPr/>
        </p:nvSpPr>
        <p:spPr>
          <a:xfrm>
            <a:off x="-690760" y="5419907"/>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5" name="Rectangle 4">
            <a:extLst>
              <a:ext uri="{FF2B5EF4-FFF2-40B4-BE49-F238E27FC236}">
                <a16:creationId xmlns:a16="http://schemas.microsoft.com/office/drawing/2014/main" id="{204F9137-1B9E-443C-9E9A-BFBEFF7EA689}"/>
              </a:ext>
            </a:extLst>
          </p:cNvPr>
          <p:cNvSpPr/>
          <p:nvPr/>
        </p:nvSpPr>
        <p:spPr>
          <a:xfrm>
            <a:off x="9327672" y="5113745"/>
            <a:ext cx="4572000" cy="1477328"/>
          </a:xfrm>
          <a:prstGeom prst="rect">
            <a:avLst/>
          </a:prstGeom>
        </p:spPr>
        <p:txBody>
          <a:bodyPr>
            <a:spAutoFit/>
          </a:bodyPr>
          <a:lstStyle/>
          <a:p>
            <a:r>
              <a:rPr lang="en-US" strike="sngStrike" dirty="0"/>
              <a:t>Think of a recent situation where you felt anxious, frustrated, disappointed, or any other unpleasant emotion.</a:t>
            </a:r>
          </a:p>
          <a:p>
            <a:endParaRPr lang="en-US" strike="sngStrike" dirty="0"/>
          </a:p>
          <a:p>
            <a:r>
              <a:rPr lang="en-US" strike="sngStrike" dirty="0"/>
              <a:t>How did you address it?</a:t>
            </a:r>
          </a:p>
        </p:txBody>
      </p:sp>
      <p:sp>
        <p:nvSpPr>
          <p:cNvPr id="15" name="Text Placeholder 13">
            <a:extLst>
              <a:ext uri="{FF2B5EF4-FFF2-40B4-BE49-F238E27FC236}">
                <a16:creationId xmlns:a16="http://schemas.microsoft.com/office/drawing/2014/main" id="{C7D58E5A-FC20-4198-A4FF-7B18050672D1}"/>
              </a:ext>
            </a:extLst>
          </p:cNvPr>
          <p:cNvSpPr txBox="1">
            <a:spLocks/>
          </p:cNvSpPr>
          <p:nvPr/>
        </p:nvSpPr>
        <p:spPr>
          <a:xfrm>
            <a:off x="146472" y="3068960"/>
            <a:ext cx="8784976" cy="405759"/>
          </a:xfrm>
          <a:prstGeom prst="rect">
            <a:avLst/>
          </a:prstGeom>
          <a:noFill/>
        </p:spPr>
        <p:txBody>
          <a:bodyPr/>
          <a:lstStyle>
            <a:lvl1pPr marL="0" indent="0" algn="l" rtl="0" eaLnBrk="0" fontAlgn="base" hangingPunct="0">
              <a:spcBef>
                <a:spcPct val="20000"/>
              </a:spcBef>
              <a:spcAft>
                <a:spcPct val="0"/>
              </a:spcAft>
              <a:buFont typeface="Arial" charset="0"/>
              <a:buNone/>
              <a:defRPr sz="2000" b="1" kern="1200">
                <a:solidFill>
                  <a:schemeClr val="bg1"/>
                </a:solidFill>
                <a:latin typeface="Arial" panose="020B0604020202020204" pitchFamily="34" charset="0"/>
                <a:ea typeface="+mn-ea"/>
                <a:cs typeface="Arial" panose="020B0604020202020204" pitchFamily="34" charset="0"/>
              </a:defRPr>
            </a:lvl1pPr>
            <a:lvl2pPr marL="457200" indent="0" algn="l" rtl="0" eaLnBrk="0" fontAlgn="base" hangingPunct="0">
              <a:spcBef>
                <a:spcPct val="20000"/>
              </a:spcBef>
              <a:spcAft>
                <a:spcPct val="0"/>
              </a:spcAft>
              <a:buFont typeface="Arial" charset="0"/>
              <a:buNone/>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dirty="0">
                <a:solidFill>
                  <a:srgbClr val="2A459D"/>
                </a:solidFill>
              </a:rPr>
              <a:t>Next Steps in Success</a:t>
            </a:r>
          </a:p>
        </p:txBody>
      </p:sp>
      <p:sp>
        <p:nvSpPr>
          <p:cNvPr id="18" name="Title 1">
            <a:extLst>
              <a:ext uri="{FF2B5EF4-FFF2-40B4-BE49-F238E27FC236}">
                <a16:creationId xmlns:a16="http://schemas.microsoft.com/office/drawing/2014/main" id="{038BCCAB-D8A9-4746-8550-0F4BD9D34C3D}"/>
              </a:ext>
            </a:extLst>
          </p:cNvPr>
          <p:cNvSpPr txBox="1">
            <a:spLocks/>
          </p:cNvSpPr>
          <p:nvPr/>
        </p:nvSpPr>
        <p:spPr>
          <a:xfrm>
            <a:off x="179512" y="3429000"/>
            <a:ext cx="8784976" cy="288032"/>
          </a:xfrm>
          <a:prstGeom prst="rect">
            <a:avLst/>
          </a:prstGeom>
        </p:spPr>
        <p:txBody>
          <a:bodyPr anchor="t"/>
          <a:lstStyle>
            <a:lvl1pPr algn="l" rtl="0" eaLnBrk="0" fontAlgn="base" hangingPunct="0">
              <a:spcBef>
                <a:spcPct val="0"/>
              </a:spcBef>
              <a:spcAft>
                <a:spcPct val="0"/>
              </a:spcAft>
              <a:defRPr sz="1400" kern="1200">
                <a:solidFill>
                  <a:schemeClr val="bg1">
                    <a:lumMod val="50000"/>
                  </a:schemeClr>
                </a:solidFill>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a:lstStyle>
          <a:p>
            <a:r>
              <a:rPr lang="en-US" dirty="0"/>
              <a:t>Apply What You’ve Learned</a:t>
            </a:r>
          </a:p>
        </p:txBody>
      </p:sp>
      <p:sp>
        <p:nvSpPr>
          <p:cNvPr id="19" name="Rectangle 18">
            <a:extLst>
              <a:ext uri="{FF2B5EF4-FFF2-40B4-BE49-F238E27FC236}">
                <a16:creationId xmlns:a16="http://schemas.microsoft.com/office/drawing/2014/main" id="{17D7E95A-77D5-4896-955C-6135A7800E3E}"/>
              </a:ext>
            </a:extLst>
          </p:cNvPr>
          <p:cNvSpPr/>
          <p:nvPr/>
        </p:nvSpPr>
        <p:spPr>
          <a:xfrm>
            <a:off x="5449008" y="4207039"/>
            <a:ext cx="3888432" cy="923330"/>
          </a:xfrm>
          <a:prstGeom prst="rect">
            <a:avLst/>
          </a:prstGeom>
        </p:spPr>
        <p:txBody>
          <a:bodyPr wrap="square">
            <a:spAutoFit/>
          </a:bodyPr>
          <a:lstStyle/>
          <a:p>
            <a:pPr marL="0" indent="0">
              <a:buNone/>
            </a:pPr>
            <a:r>
              <a:rPr lang="en-US" dirty="0"/>
              <a:t>Your next step is to complete the On-the-Job section of the XXXX Career Development topic.</a:t>
            </a:r>
          </a:p>
        </p:txBody>
      </p:sp>
    </p:spTree>
    <p:extLst>
      <p:ext uri="{BB962C8B-B14F-4D97-AF65-F5344CB8AC3E}">
        <p14:creationId xmlns:p14="http://schemas.microsoft.com/office/powerpoint/2010/main" val="40733915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5"/>
          <p:cNvSpPr txBox="1">
            <a:spLocks/>
          </p:cNvSpPr>
          <p:nvPr/>
        </p:nvSpPr>
        <p:spPr>
          <a:xfrm>
            <a:off x="9612560" y="3623546"/>
            <a:ext cx="1326468" cy="658216"/>
          </a:xfrm>
          <a:prstGeom prst="rect">
            <a:avLst/>
          </a:prstGeom>
          <a:solidFill>
            <a:srgbClr val="FF9100"/>
          </a:solidFill>
        </p:spPr>
        <p:txBody>
          <a:bodyPr vert="horz" lIns="91440" tIns="45720" rIns="91440" bIns="45720" rtlCol="0" anchor="ctr">
            <a:normAutofit fontScale="85000" lnSpcReduction="10000"/>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r>
              <a:rPr lang="en-US" sz="1400" dirty="0">
                <a:solidFill>
                  <a:schemeClr val="bg1"/>
                </a:solidFill>
              </a:rPr>
              <a:t>Learn – Apply –  Practice – Evaluate</a:t>
            </a:r>
          </a:p>
        </p:txBody>
      </p:sp>
      <p:sp>
        <p:nvSpPr>
          <p:cNvPr id="17" name="Content Placeholder 1"/>
          <p:cNvSpPr txBox="1">
            <a:spLocks/>
          </p:cNvSpPr>
          <p:nvPr/>
        </p:nvSpPr>
        <p:spPr bwMode="auto">
          <a:xfrm>
            <a:off x="8100392" y="4430250"/>
            <a:ext cx="5266928"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sz="1800" strike="sngStrike" dirty="0"/>
              <a:t>Which insights of leadership and influence from today’s session will you apply immediately?</a:t>
            </a:r>
          </a:p>
        </p:txBody>
      </p:sp>
      <p:sp>
        <p:nvSpPr>
          <p:cNvPr id="11" name="Rectangle 10">
            <a:extLst>
              <a:ext uri="{FF2B5EF4-FFF2-40B4-BE49-F238E27FC236}">
                <a16:creationId xmlns:a16="http://schemas.microsoft.com/office/drawing/2014/main" id="{7503F8CE-6BB4-4283-8D05-72F26F70D15B}"/>
              </a:ext>
            </a:extLst>
          </p:cNvPr>
          <p:cNvSpPr/>
          <p:nvPr/>
        </p:nvSpPr>
        <p:spPr>
          <a:xfrm>
            <a:off x="-828600" y="3565246"/>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3" name="Title 12">
            <a:extLst>
              <a:ext uri="{FF2B5EF4-FFF2-40B4-BE49-F238E27FC236}">
                <a16:creationId xmlns:a16="http://schemas.microsoft.com/office/drawing/2014/main" id="{1A1EC27B-F436-49AE-9BCF-F3EECC65A6FD}"/>
              </a:ext>
            </a:extLst>
          </p:cNvPr>
          <p:cNvSpPr>
            <a:spLocks noGrp="1"/>
          </p:cNvSpPr>
          <p:nvPr>
            <p:ph type="title"/>
          </p:nvPr>
        </p:nvSpPr>
        <p:spPr/>
        <p:txBody>
          <a:bodyPr/>
          <a:lstStyle/>
          <a:p>
            <a:r>
              <a:rPr lang="en-US" dirty="0"/>
              <a:t>Survey</a:t>
            </a:r>
          </a:p>
        </p:txBody>
      </p:sp>
      <p:sp>
        <p:nvSpPr>
          <p:cNvPr id="14" name="Text Placeholder 13">
            <a:extLst>
              <a:ext uri="{FF2B5EF4-FFF2-40B4-BE49-F238E27FC236}">
                <a16:creationId xmlns:a16="http://schemas.microsoft.com/office/drawing/2014/main" id="{7E249B0A-5262-4228-8EF4-64D85ABE2986}"/>
              </a:ext>
            </a:extLst>
          </p:cNvPr>
          <p:cNvSpPr>
            <a:spLocks noGrp="1"/>
          </p:cNvSpPr>
          <p:nvPr>
            <p:ph sz="quarter" idx="10"/>
          </p:nvPr>
        </p:nvSpPr>
        <p:spPr>
          <a:prstGeom prst="rect">
            <a:avLst/>
          </a:prstGeom>
        </p:spPr>
        <p:txBody>
          <a:bodyPr/>
          <a:lstStyle/>
          <a:p>
            <a:r>
              <a:rPr lang="en-US" dirty="0"/>
              <a:t>Thank you!</a:t>
            </a:r>
          </a:p>
        </p:txBody>
      </p:sp>
      <p:sp>
        <p:nvSpPr>
          <p:cNvPr id="15" name="Rectangle 14">
            <a:extLst>
              <a:ext uri="{FF2B5EF4-FFF2-40B4-BE49-F238E27FC236}">
                <a16:creationId xmlns:a16="http://schemas.microsoft.com/office/drawing/2014/main" id="{AB6C3694-6265-4C2C-ADD8-3ABA5FC0DF64}"/>
              </a:ext>
            </a:extLst>
          </p:cNvPr>
          <p:cNvSpPr/>
          <p:nvPr/>
        </p:nvSpPr>
        <p:spPr>
          <a:xfrm>
            <a:off x="9155440" y="795466"/>
            <a:ext cx="4572000" cy="1200329"/>
          </a:xfrm>
          <a:prstGeom prst="rect">
            <a:avLst/>
          </a:prstGeom>
        </p:spPr>
        <p:txBody>
          <a:bodyPr>
            <a:spAutoFit/>
          </a:bodyPr>
          <a:lstStyle/>
          <a:p>
            <a:pPr defTabSz="471145">
              <a:defRPr/>
            </a:pPr>
            <a:r>
              <a:rPr lang="en-US" dirty="0"/>
              <a:t>[Time: 1/2 minute]</a:t>
            </a:r>
          </a:p>
          <a:p>
            <a:endParaRPr lang="en-US" b="1" dirty="0"/>
          </a:p>
          <a:p>
            <a:r>
              <a:rPr lang="en-US" i="1" dirty="0"/>
              <a:t>Instructions:</a:t>
            </a:r>
            <a:r>
              <a:rPr lang="en-US" dirty="0"/>
              <a:t> Thank participants for their time and active participation.</a:t>
            </a:r>
          </a:p>
        </p:txBody>
      </p:sp>
    </p:spTree>
    <p:extLst>
      <p:ext uri="{BB962C8B-B14F-4D97-AF65-F5344CB8AC3E}">
        <p14:creationId xmlns:p14="http://schemas.microsoft.com/office/powerpoint/2010/main" val="2386403046"/>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969546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737652576"/>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075889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1F3A0E7E-EE8F-4DB6-825F-6196D2F6A069}"/>
              </a:ext>
            </a:extLst>
          </p:cNvPr>
          <p:cNvSpPr>
            <a:spLocks noGrp="1"/>
          </p:cNvSpPr>
          <p:nvPr>
            <p:ph sz="quarter" idx="11"/>
          </p:nvPr>
        </p:nvSpPr>
        <p:spPr/>
        <p:txBody>
          <a:bodyPr/>
          <a:lstStyle/>
          <a:p>
            <a:endParaRPr lang="en-US"/>
          </a:p>
        </p:txBody>
      </p:sp>
      <p:sp>
        <p:nvSpPr>
          <p:cNvPr id="10242" name="Title 1"/>
          <p:cNvSpPr>
            <a:spLocks noGrp="1"/>
          </p:cNvSpPr>
          <p:nvPr>
            <p:ph type="title"/>
          </p:nvPr>
        </p:nvSpPr>
        <p:spPr/>
        <p:txBody>
          <a:bodyPr/>
          <a:lstStyle/>
          <a:p>
            <a:pPr eaLnBrk="1" hangingPunct="1"/>
            <a:r>
              <a:rPr lang="en-US" dirty="0"/>
              <a:t>The SMART Way</a:t>
            </a:r>
            <a:endParaRPr lang="en-CA" dirty="0"/>
          </a:p>
        </p:txBody>
      </p:sp>
      <p:grpSp>
        <p:nvGrpSpPr>
          <p:cNvPr id="2" name="Group 1">
            <a:extLst>
              <a:ext uri="{FF2B5EF4-FFF2-40B4-BE49-F238E27FC236}">
                <a16:creationId xmlns:a16="http://schemas.microsoft.com/office/drawing/2014/main" id="{81FF1274-E9B9-4E98-A0FE-D57E8BF9FBD5}"/>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71A451DD-5B78-4DE0-A3BA-CB0F252BCE58}"/>
                </a:ext>
              </a:extLst>
            </p:cNvPr>
            <p:cNvSpPr/>
            <p:nvPr/>
          </p:nvSpPr>
          <p:spPr>
            <a:xfrm>
              <a:off x="457200" y="1600200"/>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76261" tIns="176261" rIns="1102952" bIns="176261" numCol="1" spcCol="1270" anchor="ctr" anchorCtr="0">
              <a:noAutofit/>
            </a:bodyPr>
            <a:lstStyle/>
            <a:p>
              <a:pPr marL="0" lvl="0" indent="0" algn="l" defTabSz="1778000">
                <a:lnSpc>
                  <a:spcPct val="90000"/>
                </a:lnSpc>
                <a:spcBef>
                  <a:spcPct val="0"/>
                </a:spcBef>
                <a:spcAft>
                  <a:spcPct val="35000"/>
                </a:spcAft>
                <a:buNone/>
              </a:pPr>
              <a:r>
                <a:rPr lang="en-US" sz="4000" b="1" kern="1200" dirty="0"/>
                <a:t>S</a:t>
              </a:r>
              <a:r>
                <a:rPr lang="en-US" sz="4000" b="0" kern="1200" dirty="0"/>
                <a:t>pecific</a:t>
              </a:r>
            </a:p>
          </p:txBody>
        </p:sp>
        <p:sp>
          <p:nvSpPr>
            <p:cNvPr id="5" name="Freeform: Shape 4">
              <a:extLst>
                <a:ext uri="{FF2B5EF4-FFF2-40B4-BE49-F238E27FC236}">
                  <a16:creationId xmlns:a16="http://schemas.microsoft.com/office/drawing/2014/main" id="{07BFBC50-44CD-46DC-8B6A-C1C691B035AE}"/>
                </a:ext>
              </a:extLst>
            </p:cNvPr>
            <p:cNvSpPr/>
            <p:nvPr/>
          </p:nvSpPr>
          <p:spPr>
            <a:xfrm>
              <a:off x="930402" y="2528022"/>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76261" tIns="176261" rIns="1179001" bIns="176261" numCol="1" spcCol="1270" anchor="ctr" anchorCtr="0">
              <a:noAutofit/>
            </a:bodyPr>
            <a:lstStyle/>
            <a:p>
              <a:pPr marL="0" lvl="0" indent="0" algn="l" defTabSz="1778000">
                <a:lnSpc>
                  <a:spcPct val="90000"/>
                </a:lnSpc>
                <a:spcBef>
                  <a:spcPct val="0"/>
                </a:spcBef>
                <a:spcAft>
                  <a:spcPct val="35000"/>
                </a:spcAft>
                <a:buNone/>
              </a:pPr>
              <a:r>
                <a:rPr lang="en-US" sz="4000" b="1" kern="1200" dirty="0"/>
                <a:t>M</a:t>
              </a:r>
              <a:r>
                <a:rPr lang="en-US" sz="4000" b="0" kern="1200" dirty="0"/>
                <a:t>easurable</a:t>
              </a:r>
            </a:p>
          </p:txBody>
        </p:sp>
        <p:sp>
          <p:nvSpPr>
            <p:cNvPr id="6" name="Freeform: Shape 5">
              <a:extLst>
                <a:ext uri="{FF2B5EF4-FFF2-40B4-BE49-F238E27FC236}">
                  <a16:creationId xmlns:a16="http://schemas.microsoft.com/office/drawing/2014/main" id="{F83E7DE4-2F0B-400F-842A-40C1636321FB}"/>
                </a:ext>
              </a:extLst>
            </p:cNvPr>
            <p:cNvSpPr/>
            <p:nvPr/>
          </p:nvSpPr>
          <p:spPr>
            <a:xfrm>
              <a:off x="1403604" y="3455844"/>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76261" tIns="176261" rIns="1179001" bIns="176261" numCol="1" spcCol="1270" anchor="ctr" anchorCtr="0">
              <a:noAutofit/>
            </a:bodyPr>
            <a:lstStyle/>
            <a:p>
              <a:pPr marL="0" lvl="0" indent="0" algn="l" defTabSz="1778000">
                <a:lnSpc>
                  <a:spcPct val="90000"/>
                </a:lnSpc>
                <a:spcBef>
                  <a:spcPct val="0"/>
                </a:spcBef>
                <a:spcAft>
                  <a:spcPct val="35000"/>
                </a:spcAft>
                <a:buNone/>
              </a:pPr>
              <a:r>
                <a:rPr lang="en-US" sz="4000" b="1" kern="1200" dirty="0"/>
                <a:t>A</a:t>
              </a:r>
              <a:r>
                <a:rPr lang="en-US" sz="4000" b="0" kern="1200" dirty="0"/>
                <a:t>chievable</a:t>
              </a:r>
            </a:p>
          </p:txBody>
        </p:sp>
        <p:sp>
          <p:nvSpPr>
            <p:cNvPr id="7" name="Freeform: Shape 6">
              <a:extLst>
                <a:ext uri="{FF2B5EF4-FFF2-40B4-BE49-F238E27FC236}">
                  <a16:creationId xmlns:a16="http://schemas.microsoft.com/office/drawing/2014/main" id="{1C964DBC-77F9-486E-B4FE-EE6FBC6CA1BE}"/>
                </a:ext>
              </a:extLst>
            </p:cNvPr>
            <p:cNvSpPr/>
            <p:nvPr/>
          </p:nvSpPr>
          <p:spPr>
            <a:xfrm>
              <a:off x="1876805" y="4383667"/>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76261" tIns="176261" rIns="1179001" bIns="176261" numCol="1" spcCol="1270" anchor="ctr" anchorCtr="0">
              <a:noAutofit/>
            </a:bodyPr>
            <a:lstStyle/>
            <a:p>
              <a:pPr marL="0" lvl="0" indent="0" algn="l" defTabSz="1778000">
                <a:lnSpc>
                  <a:spcPct val="90000"/>
                </a:lnSpc>
                <a:spcBef>
                  <a:spcPct val="0"/>
                </a:spcBef>
                <a:spcAft>
                  <a:spcPct val="35000"/>
                </a:spcAft>
                <a:buNone/>
              </a:pPr>
              <a:r>
                <a:rPr lang="en-US" sz="4000" b="1" kern="1200" dirty="0"/>
                <a:t>R</a:t>
              </a:r>
              <a:r>
                <a:rPr lang="en-US" sz="4000" b="0" kern="1200" dirty="0"/>
                <a:t>elevant</a:t>
              </a:r>
            </a:p>
          </p:txBody>
        </p:sp>
        <p:sp>
          <p:nvSpPr>
            <p:cNvPr id="8" name="Freeform: Shape 7">
              <a:extLst>
                <a:ext uri="{FF2B5EF4-FFF2-40B4-BE49-F238E27FC236}">
                  <a16:creationId xmlns:a16="http://schemas.microsoft.com/office/drawing/2014/main" id="{96A8FF0F-E8DC-4A0F-9404-9257773DCBF0}"/>
                </a:ext>
              </a:extLst>
            </p:cNvPr>
            <p:cNvSpPr/>
            <p:nvPr/>
          </p:nvSpPr>
          <p:spPr>
            <a:xfrm>
              <a:off x="2350008" y="5311489"/>
              <a:ext cx="6336792" cy="814673"/>
            </a:xfrm>
            <a:custGeom>
              <a:avLst/>
              <a:gdLst>
                <a:gd name="connsiteX0" fmla="*/ 0 w 6336792"/>
                <a:gd name="connsiteY0" fmla="*/ 81467 h 814673"/>
                <a:gd name="connsiteX1" fmla="*/ 81467 w 6336792"/>
                <a:gd name="connsiteY1" fmla="*/ 0 h 814673"/>
                <a:gd name="connsiteX2" fmla="*/ 6255325 w 6336792"/>
                <a:gd name="connsiteY2" fmla="*/ 0 h 814673"/>
                <a:gd name="connsiteX3" fmla="*/ 6336792 w 6336792"/>
                <a:gd name="connsiteY3" fmla="*/ 81467 h 814673"/>
                <a:gd name="connsiteX4" fmla="*/ 6336792 w 6336792"/>
                <a:gd name="connsiteY4" fmla="*/ 733206 h 814673"/>
                <a:gd name="connsiteX5" fmla="*/ 6255325 w 6336792"/>
                <a:gd name="connsiteY5" fmla="*/ 814673 h 814673"/>
                <a:gd name="connsiteX6" fmla="*/ 81467 w 6336792"/>
                <a:gd name="connsiteY6" fmla="*/ 814673 h 814673"/>
                <a:gd name="connsiteX7" fmla="*/ 0 w 6336792"/>
                <a:gd name="connsiteY7" fmla="*/ 733206 h 814673"/>
                <a:gd name="connsiteX8" fmla="*/ 0 w 6336792"/>
                <a:gd name="connsiteY8" fmla="*/ 81467 h 814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336792" h="814673">
                  <a:moveTo>
                    <a:pt x="0" y="81467"/>
                  </a:moveTo>
                  <a:cubicBezTo>
                    <a:pt x="0" y="36474"/>
                    <a:pt x="36474" y="0"/>
                    <a:pt x="81467" y="0"/>
                  </a:cubicBezTo>
                  <a:lnTo>
                    <a:pt x="6255325" y="0"/>
                  </a:lnTo>
                  <a:cubicBezTo>
                    <a:pt x="6300318" y="0"/>
                    <a:pt x="6336792" y="36474"/>
                    <a:pt x="6336792" y="81467"/>
                  </a:cubicBezTo>
                  <a:lnTo>
                    <a:pt x="6336792" y="733206"/>
                  </a:lnTo>
                  <a:cubicBezTo>
                    <a:pt x="6336792" y="778199"/>
                    <a:pt x="6300318" y="814673"/>
                    <a:pt x="6255325" y="814673"/>
                  </a:cubicBezTo>
                  <a:lnTo>
                    <a:pt x="81467" y="814673"/>
                  </a:lnTo>
                  <a:cubicBezTo>
                    <a:pt x="36474" y="814673"/>
                    <a:pt x="0" y="778199"/>
                    <a:pt x="0" y="733206"/>
                  </a:cubicBezTo>
                  <a:lnTo>
                    <a:pt x="0" y="81467"/>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76261" tIns="176261" rIns="1179001" bIns="176261" numCol="1" spcCol="1270" anchor="ctr" anchorCtr="0">
              <a:noAutofit/>
            </a:bodyPr>
            <a:lstStyle/>
            <a:p>
              <a:pPr marL="0" lvl="0" indent="0" algn="l" defTabSz="1778000">
                <a:lnSpc>
                  <a:spcPct val="90000"/>
                </a:lnSpc>
                <a:spcBef>
                  <a:spcPct val="0"/>
                </a:spcBef>
                <a:spcAft>
                  <a:spcPct val="35000"/>
                </a:spcAft>
                <a:buNone/>
              </a:pPr>
              <a:r>
                <a:rPr lang="en-US" sz="4000" b="1" kern="1200" dirty="0"/>
                <a:t>T</a:t>
              </a:r>
              <a:r>
                <a:rPr lang="en-US" sz="4000" b="0" kern="1200" dirty="0"/>
                <a:t>imed</a:t>
              </a:r>
            </a:p>
          </p:txBody>
        </p:sp>
        <p:sp>
          <p:nvSpPr>
            <p:cNvPr id="9" name="Freeform: Shape 8">
              <a:extLst>
                <a:ext uri="{FF2B5EF4-FFF2-40B4-BE49-F238E27FC236}">
                  <a16:creationId xmlns:a16="http://schemas.microsoft.com/office/drawing/2014/main" id="{1F585642-C7E9-4B81-9CE6-BA5A9470F54E}"/>
                </a:ext>
              </a:extLst>
            </p:cNvPr>
            <p:cNvSpPr/>
            <p:nvPr/>
          </p:nvSpPr>
          <p:spPr>
            <a:xfrm>
              <a:off x="6264454" y="2195364"/>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0" name="Freeform: Shape 9">
              <a:extLst>
                <a:ext uri="{FF2B5EF4-FFF2-40B4-BE49-F238E27FC236}">
                  <a16:creationId xmlns:a16="http://schemas.microsoft.com/office/drawing/2014/main" id="{D0D20CE2-F3B6-465B-96E3-71B151265D96}"/>
                </a:ext>
              </a:extLst>
            </p:cNvPr>
            <p:cNvSpPr/>
            <p:nvPr/>
          </p:nvSpPr>
          <p:spPr>
            <a:xfrm>
              <a:off x="6737656" y="3123186"/>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1" name="Freeform: Shape 10">
              <a:extLst>
                <a:ext uri="{FF2B5EF4-FFF2-40B4-BE49-F238E27FC236}">
                  <a16:creationId xmlns:a16="http://schemas.microsoft.com/office/drawing/2014/main" id="{51FA91F3-F019-457F-9344-89164A485A55}"/>
                </a:ext>
              </a:extLst>
            </p:cNvPr>
            <p:cNvSpPr/>
            <p:nvPr/>
          </p:nvSpPr>
          <p:spPr>
            <a:xfrm>
              <a:off x="7210858" y="4037431"/>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sp>
          <p:nvSpPr>
            <p:cNvPr id="12" name="Freeform: Shape 11">
              <a:extLst>
                <a:ext uri="{FF2B5EF4-FFF2-40B4-BE49-F238E27FC236}">
                  <a16:creationId xmlns:a16="http://schemas.microsoft.com/office/drawing/2014/main" id="{E5B7B622-F99C-4861-A4BF-6C680C2CEAAC}"/>
                </a:ext>
              </a:extLst>
            </p:cNvPr>
            <p:cNvSpPr/>
            <p:nvPr/>
          </p:nvSpPr>
          <p:spPr>
            <a:xfrm>
              <a:off x="7684060" y="4974305"/>
              <a:ext cx="529537" cy="529537"/>
            </a:xfrm>
            <a:custGeom>
              <a:avLst/>
              <a:gdLst>
                <a:gd name="connsiteX0" fmla="*/ 0 w 529537"/>
                <a:gd name="connsiteY0" fmla="*/ 291245 h 529537"/>
                <a:gd name="connsiteX1" fmla="*/ 119146 w 529537"/>
                <a:gd name="connsiteY1" fmla="*/ 291245 h 529537"/>
                <a:gd name="connsiteX2" fmla="*/ 119146 w 529537"/>
                <a:gd name="connsiteY2" fmla="*/ 0 h 529537"/>
                <a:gd name="connsiteX3" fmla="*/ 410391 w 529537"/>
                <a:gd name="connsiteY3" fmla="*/ 0 h 529537"/>
                <a:gd name="connsiteX4" fmla="*/ 410391 w 529537"/>
                <a:gd name="connsiteY4" fmla="*/ 291245 h 529537"/>
                <a:gd name="connsiteX5" fmla="*/ 529537 w 529537"/>
                <a:gd name="connsiteY5" fmla="*/ 291245 h 529537"/>
                <a:gd name="connsiteX6" fmla="*/ 264769 w 529537"/>
                <a:gd name="connsiteY6" fmla="*/ 529537 h 529537"/>
                <a:gd name="connsiteX7" fmla="*/ 0 w 529537"/>
                <a:gd name="connsiteY7" fmla="*/ 291245 h 529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537" h="529537">
                  <a:moveTo>
                    <a:pt x="0" y="291245"/>
                  </a:moveTo>
                  <a:lnTo>
                    <a:pt x="119146" y="291245"/>
                  </a:lnTo>
                  <a:lnTo>
                    <a:pt x="119146" y="0"/>
                  </a:lnTo>
                  <a:lnTo>
                    <a:pt x="410391" y="0"/>
                  </a:lnTo>
                  <a:lnTo>
                    <a:pt x="410391" y="291245"/>
                  </a:lnTo>
                  <a:lnTo>
                    <a:pt x="529537" y="291245"/>
                  </a:lnTo>
                  <a:lnTo>
                    <a:pt x="264769" y="529537"/>
                  </a:lnTo>
                  <a:lnTo>
                    <a:pt x="0" y="291245"/>
                  </a:lnTo>
                  <a:close/>
                </a:path>
              </a:pathLst>
            </a:cu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49626" tIns="30480" rIns="149626" bIns="161540" numCol="1" spcCol="1270" anchor="ctr" anchorCtr="0">
              <a:noAutofit/>
            </a:bodyPr>
            <a:lstStyle/>
            <a:p>
              <a:pPr marL="0" lvl="0" indent="0" algn="ctr" defTabSz="1066800">
                <a:lnSpc>
                  <a:spcPct val="90000"/>
                </a:lnSpc>
                <a:spcBef>
                  <a:spcPct val="0"/>
                </a:spcBef>
                <a:spcAft>
                  <a:spcPct val="35000"/>
                </a:spcAft>
                <a:buNone/>
              </a:pPr>
              <a:endParaRPr lang="en-US" sz="2400" kern="1200" dirty="0"/>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5D262553-58B4-45BF-80D8-DCC9626A517F}"/>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Prioritizing Your Goals</a:t>
            </a:r>
          </a:p>
        </p:txBody>
      </p:sp>
      <p:grpSp>
        <p:nvGrpSpPr>
          <p:cNvPr id="3" name="Group 2">
            <a:extLst>
              <a:ext uri="{FF2B5EF4-FFF2-40B4-BE49-F238E27FC236}">
                <a16:creationId xmlns:a16="http://schemas.microsoft.com/office/drawing/2014/main" id="{44F53A2A-E77D-40A4-B42E-BD6E856BCA37}"/>
              </a:ext>
            </a:extLst>
          </p:cNvPr>
          <p:cNvGrpSpPr/>
          <p:nvPr/>
        </p:nvGrpSpPr>
        <p:grpSpPr>
          <a:xfrm>
            <a:off x="457777" y="1600200"/>
            <a:ext cx="8228444" cy="4525962"/>
            <a:chOff x="457777" y="1600200"/>
            <a:chExt cx="8228444" cy="4525962"/>
          </a:xfrm>
        </p:grpSpPr>
        <p:sp>
          <p:nvSpPr>
            <p:cNvPr id="4" name="Arrow: Right 3">
              <a:extLst>
                <a:ext uri="{FF2B5EF4-FFF2-40B4-BE49-F238E27FC236}">
                  <a16:creationId xmlns:a16="http://schemas.microsoft.com/office/drawing/2014/main" id="{11F5A1BD-44DC-4518-A410-5634A0312822}"/>
                </a:ext>
              </a:extLst>
            </p:cNvPr>
            <p:cNvSpPr/>
            <p:nvPr/>
          </p:nvSpPr>
          <p:spPr>
            <a:xfrm>
              <a:off x="5850867" y="1600200"/>
              <a:ext cx="2835354" cy="1414363"/>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70EA8592-762F-4F31-A837-6C27DC5616A7}"/>
                </a:ext>
              </a:extLst>
            </p:cNvPr>
            <p:cNvSpPr/>
            <p:nvPr/>
          </p:nvSpPr>
          <p:spPr>
            <a:xfrm>
              <a:off x="457777" y="1600200"/>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9544" tIns="164294" rIns="259544" bIns="164294" numCol="1" spcCol="1270" anchor="ctr" anchorCtr="0">
              <a:noAutofit/>
            </a:bodyPr>
            <a:lstStyle/>
            <a:p>
              <a:pPr marL="0" lvl="0" indent="0" algn="r" defTabSz="2222500">
                <a:lnSpc>
                  <a:spcPct val="90000"/>
                </a:lnSpc>
                <a:spcBef>
                  <a:spcPct val="0"/>
                </a:spcBef>
                <a:spcAft>
                  <a:spcPct val="35000"/>
                </a:spcAft>
                <a:buNone/>
              </a:pPr>
              <a:r>
                <a:rPr lang="en-US" sz="5000" kern="1200" dirty="0"/>
                <a:t>Provides focus</a:t>
              </a:r>
            </a:p>
          </p:txBody>
        </p:sp>
        <p:sp>
          <p:nvSpPr>
            <p:cNvPr id="7" name="Arrow: Right 6">
              <a:extLst>
                <a:ext uri="{FF2B5EF4-FFF2-40B4-BE49-F238E27FC236}">
                  <a16:creationId xmlns:a16="http://schemas.microsoft.com/office/drawing/2014/main" id="{427D4C6B-FADF-41BB-AAB7-354868123775}"/>
                </a:ext>
              </a:extLst>
            </p:cNvPr>
            <p:cNvSpPr/>
            <p:nvPr/>
          </p:nvSpPr>
          <p:spPr>
            <a:xfrm>
              <a:off x="5850867" y="3155999"/>
              <a:ext cx="2835354" cy="1414363"/>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8" name="Freeform: Shape 7">
              <a:extLst>
                <a:ext uri="{FF2B5EF4-FFF2-40B4-BE49-F238E27FC236}">
                  <a16:creationId xmlns:a16="http://schemas.microsoft.com/office/drawing/2014/main" id="{E4E3441B-6756-4AB9-8CBC-08D735DD90CD}"/>
                </a:ext>
              </a:extLst>
            </p:cNvPr>
            <p:cNvSpPr/>
            <p:nvPr/>
          </p:nvSpPr>
          <p:spPr>
            <a:xfrm>
              <a:off x="457777" y="31559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59544" tIns="164294" rIns="259544" bIns="164294" numCol="1" spcCol="1270" anchor="ctr" anchorCtr="0">
              <a:noAutofit/>
            </a:bodyPr>
            <a:lstStyle/>
            <a:p>
              <a:pPr marL="0" lvl="0" indent="0" algn="r" defTabSz="2222500">
                <a:lnSpc>
                  <a:spcPct val="90000"/>
                </a:lnSpc>
                <a:spcBef>
                  <a:spcPct val="0"/>
                </a:spcBef>
                <a:spcAft>
                  <a:spcPct val="35000"/>
                </a:spcAft>
                <a:buNone/>
              </a:pPr>
              <a:r>
                <a:rPr lang="en-US" sz="5000" kern="1200" dirty="0"/>
                <a:t>Greatest impact</a:t>
              </a:r>
            </a:p>
          </p:txBody>
        </p:sp>
        <p:sp>
          <p:nvSpPr>
            <p:cNvPr id="9" name="Arrow: Right 8">
              <a:extLst>
                <a:ext uri="{FF2B5EF4-FFF2-40B4-BE49-F238E27FC236}">
                  <a16:creationId xmlns:a16="http://schemas.microsoft.com/office/drawing/2014/main" id="{CD200FD4-3866-4E2A-81DD-7C7C70A05B9B}"/>
                </a:ext>
              </a:extLst>
            </p:cNvPr>
            <p:cNvSpPr/>
            <p:nvPr/>
          </p:nvSpPr>
          <p:spPr>
            <a:xfrm>
              <a:off x="5850867" y="4711799"/>
              <a:ext cx="2835354" cy="1414363"/>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0" name="Freeform: Shape 9">
              <a:extLst>
                <a:ext uri="{FF2B5EF4-FFF2-40B4-BE49-F238E27FC236}">
                  <a16:creationId xmlns:a16="http://schemas.microsoft.com/office/drawing/2014/main" id="{FB504D56-2BEB-4CB6-B663-C2511217E3EC}"/>
                </a:ext>
              </a:extLst>
            </p:cNvPr>
            <p:cNvSpPr/>
            <p:nvPr/>
          </p:nvSpPr>
          <p:spPr>
            <a:xfrm>
              <a:off x="457777" y="4711799"/>
              <a:ext cx="5393089" cy="1414363"/>
            </a:xfrm>
            <a:custGeom>
              <a:avLst/>
              <a:gdLst>
                <a:gd name="connsiteX0" fmla="*/ 0 w 5393089"/>
                <a:gd name="connsiteY0" fmla="*/ 235732 h 1414363"/>
                <a:gd name="connsiteX1" fmla="*/ 235732 w 5393089"/>
                <a:gd name="connsiteY1" fmla="*/ 0 h 1414363"/>
                <a:gd name="connsiteX2" fmla="*/ 5157357 w 5393089"/>
                <a:gd name="connsiteY2" fmla="*/ 0 h 1414363"/>
                <a:gd name="connsiteX3" fmla="*/ 5393089 w 5393089"/>
                <a:gd name="connsiteY3" fmla="*/ 235732 h 1414363"/>
                <a:gd name="connsiteX4" fmla="*/ 5393089 w 5393089"/>
                <a:gd name="connsiteY4" fmla="*/ 1178631 h 1414363"/>
                <a:gd name="connsiteX5" fmla="*/ 5157357 w 5393089"/>
                <a:gd name="connsiteY5" fmla="*/ 1414363 h 1414363"/>
                <a:gd name="connsiteX6" fmla="*/ 235732 w 5393089"/>
                <a:gd name="connsiteY6" fmla="*/ 1414363 h 1414363"/>
                <a:gd name="connsiteX7" fmla="*/ 0 w 5393089"/>
                <a:gd name="connsiteY7" fmla="*/ 1178631 h 1414363"/>
                <a:gd name="connsiteX8" fmla="*/ 0 w 5393089"/>
                <a:gd name="connsiteY8" fmla="*/ 235732 h 1414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393089" h="1414363">
                  <a:moveTo>
                    <a:pt x="0" y="235732"/>
                  </a:moveTo>
                  <a:cubicBezTo>
                    <a:pt x="0" y="105541"/>
                    <a:pt x="105541" y="0"/>
                    <a:pt x="235732" y="0"/>
                  </a:cubicBezTo>
                  <a:lnTo>
                    <a:pt x="5157357" y="0"/>
                  </a:lnTo>
                  <a:cubicBezTo>
                    <a:pt x="5287548" y="0"/>
                    <a:pt x="5393089" y="105541"/>
                    <a:pt x="5393089" y="235732"/>
                  </a:cubicBezTo>
                  <a:lnTo>
                    <a:pt x="5393089" y="1178631"/>
                  </a:lnTo>
                  <a:cubicBezTo>
                    <a:pt x="5393089" y="1308822"/>
                    <a:pt x="5287548" y="1414363"/>
                    <a:pt x="5157357" y="1414363"/>
                  </a:cubicBezTo>
                  <a:lnTo>
                    <a:pt x="235732" y="1414363"/>
                  </a:lnTo>
                  <a:cubicBezTo>
                    <a:pt x="105541" y="1414363"/>
                    <a:pt x="0" y="1308822"/>
                    <a:pt x="0" y="1178631"/>
                  </a:cubicBezTo>
                  <a:lnTo>
                    <a:pt x="0" y="235732"/>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59544" tIns="164294" rIns="259544" bIns="164294" numCol="1" spcCol="1270" anchor="ctr" anchorCtr="0">
              <a:noAutofit/>
            </a:bodyPr>
            <a:lstStyle/>
            <a:p>
              <a:pPr marL="0" lvl="0" indent="0" algn="r" defTabSz="2222500">
                <a:lnSpc>
                  <a:spcPct val="90000"/>
                </a:lnSpc>
                <a:spcBef>
                  <a:spcPct val="0"/>
                </a:spcBef>
                <a:spcAft>
                  <a:spcPct val="35000"/>
                </a:spcAft>
                <a:buNone/>
              </a:pPr>
              <a:r>
                <a:rPr lang="en-US" sz="5000" kern="1200" dirty="0"/>
                <a:t>Conscious decision</a:t>
              </a:r>
            </a:p>
          </p:txBody>
        </p:sp>
      </p:grpSp>
    </p:spTree>
    <p:extLst>
      <p:ext uri="{BB962C8B-B14F-4D97-AF65-F5344CB8AC3E}">
        <p14:creationId xmlns:p14="http://schemas.microsoft.com/office/powerpoint/2010/main" val="31382852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1FDA0E34-0706-44A9-9129-7AE02A17317A}"/>
              </a:ext>
            </a:extLst>
          </p:cNvPr>
          <p:cNvSpPr>
            <a:spLocks noGrp="1"/>
          </p:cNvSpPr>
          <p:nvPr>
            <p:ph sz="quarter" idx="11"/>
          </p:nvPr>
        </p:nvSpPr>
        <p:spPr/>
        <p:txBody>
          <a:bodyPr/>
          <a:lstStyle/>
          <a:p>
            <a:endParaRPr lang="en-US"/>
          </a:p>
        </p:txBody>
      </p:sp>
      <p:sp>
        <p:nvSpPr>
          <p:cNvPr id="11266" name="Title 1"/>
          <p:cNvSpPr>
            <a:spLocks noGrp="1"/>
          </p:cNvSpPr>
          <p:nvPr>
            <p:ph type="title"/>
          </p:nvPr>
        </p:nvSpPr>
        <p:spPr/>
        <p:txBody>
          <a:bodyPr/>
          <a:lstStyle/>
          <a:p>
            <a:pPr eaLnBrk="1" hangingPunct="1"/>
            <a:r>
              <a:rPr lang="en-US" dirty="0"/>
              <a:t>Evaluating and Adapting</a:t>
            </a:r>
            <a:endParaRPr lang="en-CA" dirty="0"/>
          </a:p>
        </p:txBody>
      </p:sp>
      <p:grpSp>
        <p:nvGrpSpPr>
          <p:cNvPr id="2" name="Group 1">
            <a:extLst>
              <a:ext uri="{FF2B5EF4-FFF2-40B4-BE49-F238E27FC236}">
                <a16:creationId xmlns:a16="http://schemas.microsoft.com/office/drawing/2014/main" id="{99FD711D-68F1-4097-A025-E34207D1E16C}"/>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58FF1FEF-4352-4B69-A260-C6DD00167BA7}"/>
                </a:ext>
              </a:extLst>
            </p:cNvPr>
            <p:cNvSpPr/>
            <p:nvPr/>
          </p:nvSpPr>
          <p:spPr>
            <a:xfrm>
              <a:off x="457200" y="2143461"/>
              <a:ext cx="8229600" cy="856800"/>
            </a:xfrm>
            <a:prstGeom prst="rect">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617D38C1-5DB2-4BBE-9BB0-A4B8FE476A4C}"/>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What percentage of my goal did I achieve?</a:t>
              </a:r>
            </a:p>
          </p:txBody>
        </p:sp>
        <p:sp>
          <p:nvSpPr>
            <p:cNvPr id="6" name="Rectangle 5">
              <a:extLst>
                <a:ext uri="{FF2B5EF4-FFF2-40B4-BE49-F238E27FC236}">
                  <a16:creationId xmlns:a16="http://schemas.microsoft.com/office/drawing/2014/main" id="{75FD0A7E-9B46-4F09-B9F6-A4C6688E18AC}"/>
                </a:ext>
              </a:extLst>
            </p:cNvPr>
            <p:cNvSpPr/>
            <p:nvPr/>
          </p:nvSpPr>
          <p:spPr>
            <a:xfrm>
              <a:off x="457200" y="368570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04910FFB-A02D-4FDB-8EF5-C6F77F7A791E}"/>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What would I do differently next time?</a:t>
              </a:r>
            </a:p>
          </p:txBody>
        </p:sp>
        <p:sp>
          <p:nvSpPr>
            <p:cNvPr id="8" name="Rectangle 7">
              <a:extLst>
                <a:ext uri="{FF2B5EF4-FFF2-40B4-BE49-F238E27FC236}">
                  <a16:creationId xmlns:a16="http://schemas.microsoft.com/office/drawing/2014/main" id="{24C230BA-D805-45BD-9ABD-7DD6E5E7A687}"/>
                </a:ext>
              </a:extLst>
            </p:cNvPr>
            <p:cNvSpPr/>
            <p:nvPr/>
          </p:nvSpPr>
          <p:spPr>
            <a:xfrm>
              <a:off x="457200" y="5227941"/>
              <a:ext cx="8229600" cy="856800"/>
            </a:xfrm>
            <a:prstGeom prst="rect">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E967F2C4-91C1-458F-BE71-AE762030CB45}"/>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422400">
                <a:lnSpc>
                  <a:spcPct val="90000"/>
                </a:lnSpc>
                <a:spcBef>
                  <a:spcPct val="0"/>
                </a:spcBef>
                <a:spcAft>
                  <a:spcPct val="35000"/>
                </a:spcAft>
                <a:buNone/>
              </a:pPr>
              <a:r>
                <a:rPr lang="en-US" sz="3200" kern="1200" dirty="0"/>
                <a:t>What is my next step?</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6206822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Critical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a marathon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Setting smart goals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a:p>
        </p:txBody>
      </p:sp>
    </p:spTree>
    <p:extLst>
      <p:ext uri="{BB962C8B-B14F-4D97-AF65-F5344CB8AC3E}">
        <p14:creationId xmlns:p14="http://schemas.microsoft.com/office/powerpoint/2010/main" val="16331048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Educational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Financial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Short-term</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Long-term</a:t>
            </a: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a:p>
        </p:txBody>
      </p:sp>
    </p:spTree>
    <p:extLst>
      <p:ext uri="{BB962C8B-B14F-4D97-AF65-F5344CB8AC3E}">
        <p14:creationId xmlns:p14="http://schemas.microsoft.com/office/powerpoint/2010/main" val="23801638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ea typeface="Times New Roman"/>
                <a:cs typeface="Times New Roman"/>
              </a:rPr>
              <a:t>Goals</a:t>
            </a: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ea typeface="Times New Roman"/>
                <a:cs typeface="Times New Roman"/>
              </a:rPr>
              <a:t>Pension, passiveness, purpose</a:t>
            </a:r>
          </a:p>
          <a:p>
            <a:pPr marL="630238" lvl="1">
              <a:lnSpc>
                <a:spcPct val="115000"/>
              </a:lnSpc>
              <a:spcBef>
                <a:spcPts val="0"/>
              </a:spcBef>
              <a:spcAft>
                <a:spcPts val="1000"/>
              </a:spcAft>
              <a:buFont typeface="+mj-lt"/>
              <a:buAutoNum type="alphaLcParenR"/>
            </a:pPr>
            <a:r>
              <a:rPr lang="en-US" dirty="0">
                <a:ea typeface="Times New Roman"/>
                <a:cs typeface="Times New Roman"/>
              </a:rPr>
              <a:t>Positive, personal, possible</a:t>
            </a:r>
          </a:p>
        </p:txBody>
      </p:sp>
    </p:spTree>
    <p:extLst>
      <p:ext uri="{BB962C8B-B14F-4D97-AF65-F5344CB8AC3E}">
        <p14:creationId xmlns:p14="http://schemas.microsoft.com/office/powerpoint/2010/main" val="3672324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ea typeface="Times New Roman"/>
                <a:cs typeface="Times New Roman"/>
              </a:rPr>
              <a:t>Simple, manageable, alert, reasonable, traceable</a:t>
            </a:r>
          </a:p>
          <a:p>
            <a:pPr marL="630238" lvl="1">
              <a:lnSpc>
                <a:spcPct val="115000"/>
              </a:lnSpc>
              <a:spcBef>
                <a:spcPts val="0"/>
              </a:spcBef>
              <a:spcAft>
                <a:spcPts val="1000"/>
              </a:spcAft>
              <a:buFont typeface="+mj-lt"/>
              <a:buAutoNum type="alphaLcParenR"/>
            </a:pPr>
            <a:r>
              <a:rPr lang="en-US" dirty="0">
                <a:ea typeface="Times New Roman"/>
                <a:cs typeface="Times New Roman"/>
              </a:rPr>
              <a:t>Specific, measurable, achievable, relevant, timed</a:t>
            </a: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ea typeface="Times New Roman"/>
                <a:cs typeface="Times New Roman"/>
              </a:rPr>
              <a:t>Exhausting</a:t>
            </a:r>
          </a:p>
          <a:p>
            <a:pPr marL="630238" lvl="1">
              <a:lnSpc>
                <a:spcPct val="115000"/>
              </a:lnSpc>
              <a:spcBef>
                <a:spcPts val="0"/>
              </a:spcBef>
              <a:spcAft>
                <a:spcPts val="1000"/>
              </a:spcAft>
              <a:buFont typeface="+mj-lt"/>
              <a:buAutoNum type="alphaLcParenR"/>
            </a:pPr>
            <a:r>
              <a:rPr lang="en-US" dirty="0">
                <a:ea typeface="Times New Roman"/>
                <a:cs typeface="Times New Roman"/>
              </a:rPr>
              <a:t>Mental</a:t>
            </a:r>
          </a:p>
          <a:p>
            <a:endParaRPr lang="en-US" dirty="0"/>
          </a:p>
        </p:txBody>
      </p:sp>
    </p:spTree>
    <p:extLst>
      <p:ext uri="{BB962C8B-B14F-4D97-AF65-F5344CB8AC3E}">
        <p14:creationId xmlns:p14="http://schemas.microsoft.com/office/powerpoint/2010/main" val="15301312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ea typeface="Times New Roman"/>
                <a:cs typeface="Times New Roman"/>
              </a:rPr>
              <a:t>Better</a:t>
            </a:r>
          </a:p>
          <a:p>
            <a:pPr marL="630238" lvl="1">
              <a:lnSpc>
                <a:spcPct val="115000"/>
              </a:lnSpc>
              <a:spcBef>
                <a:spcPts val="0"/>
              </a:spcBef>
              <a:spcAft>
                <a:spcPts val="1000"/>
              </a:spcAft>
              <a:buFont typeface="+mj-lt"/>
              <a:buAutoNum type="alphaLcParenR"/>
            </a:pPr>
            <a:r>
              <a:rPr lang="en-US" dirty="0">
                <a:ea typeface="Times New Roman"/>
                <a:cs typeface="Times New Roman"/>
              </a:rPr>
              <a:t>Greatest</a:t>
            </a:r>
          </a:p>
          <a:p>
            <a:pPr marL="342900" marR="0" lvl="0" indent="-342900">
              <a:lnSpc>
                <a:spcPct val="115000"/>
              </a:lnSpc>
              <a:spcBef>
                <a:spcPts val="0"/>
              </a:spcBef>
              <a:spcAft>
                <a:spcPts val="1000"/>
              </a:spcAft>
              <a:buFont typeface="+mj-lt"/>
              <a:buAutoNum type="arabicPeriod" startAt="9"/>
            </a:pPr>
            <a:r>
              <a:rPr lang="en-US" dirty="0">
                <a:ea typeface="Times New Roman"/>
                <a:cs typeface="Times New Roman"/>
              </a:rPr>
              <a:t>As we grow and change, our goals should ___________ too.</a:t>
            </a:r>
          </a:p>
          <a:p>
            <a:pPr marL="630238" lvl="1">
              <a:lnSpc>
                <a:spcPct val="115000"/>
              </a:lnSpc>
              <a:spcBef>
                <a:spcPts val="0"/>
              </a:spcBef>
              <a:spcAft>
                <a:spcPts val="0"/>
              </a:spcAft>
              <a:buFont typeface="+mj-lt"/>
              <a:buAutoNum type="alphaLcParenR"/>
            </a:pPr>
            <a:r>
              <a:rPr lang="en-US" dirty="0">
                <a:ea typeface="Times New Roman"/>
                <a:cs typeface="Times New Roman"/>
              </a:rPr>
              <a:t>Change</a:t>
            </a:r>
          </a:p>
          <a:p>
            <a:pPr marL="630238" lvl="1">
              <a:lnSpc>
                <a:spcPct val="115000"/>
              </a:lnSpc>
              <a:spcBef>
                <a:spcPts val="0"/>
              </a:spcBef>
              <a:spcAft>
                <a:spcPts val="0"/>
              </a:spcAft>
              <a:buFont typeface="+mj-lt"/>
              <a:buAutoNum type="alphaLcParenR"/>
            </a:pPr>
            <a:r>
              <a:rPr lang="en-US" dirty="0">
                <a:ea typeface="Times New Roman"/>
                <a:cs typeface="Times New Roman"/>
              </a:rPr>
              <a:t>Disappear</a:t>
            </a: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31197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ea typeface="Times New Roman"/>
                <a:cs typeface="Times New Roman"/>
              </a:rPr>
              <a:t>Complete this sentence. Goal setting is ____________ to your personal productivity.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Critical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Useful</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Meaningless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Soothing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is the single most important life skill that most people never learn to do properly?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Eat their vegetables</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 marathon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Setting smart goals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Being on time</a:t>
            </a:r>
          </a:p>
          <a:p>
            <a:endParaRPr lang="en-US" dirty="0"/>
          </a:p>
        </p:txBody>
      </p:sp>
    </p:spTree>
    <p:extLst>
      <p:ext uri="{BB962C8B-B14F-4D97-AF65-F5344CB8AC3E}">
        <p14:creationId xmlns:p14="http://schemas.microsoft.com/office/powerpoint/2010/main" val="2610737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ea typeface="Times New Roman"/>
                <a:cs typeface="Times New Roman"/>
              </a:rPr>
              <a:t>Goal setting can be used in every single area of your life including physical, personal, spiritual, and ___________.</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Educational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Financial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Industrial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Medical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Setting meaningful, ___________________ goals is a great step toward achieving your dreams.</a:t>
            </a:r>
          </a:p>
          <a:p>
            <a:pPr marL="630238" lvl="1">
              <a:lnSpc>
                <a:spcPct val="115000"/>
              </a:lnSpc>
              <a:spcBef>
                <a:spcPts val="0"/>
              </a:spcBef>
              <a:spcAft>
                <a:spcPts val="0"/>
              </a:spcAft>
              <a:buFont typeface="+mj-lt"/>
              <a:buAutoNum type="alphaLcParenR"/>
              <a:tabLst>
                <a:tab pos="3432175" algn="l"/>
              </a:tabLst>
            </a:pPr>
            <a:r>
              <a:rPr lang="en-US" dirty="0">
                <a:ea typeface="Times New Roman"/>
                <a:cs typeface="Times New Roman"/>
              </a:rPr>
              <a:t>Big</a:t>
            </a:r>
          </a:p>
          <a:p>
            <a:pPr marL="630238" lvl="1">
              <a:lnSpc>
                <a:spcPct val="115000"/>
              </a:lnSpc>
              <a:spcBef>
                <a:spcPts val="0"/>
              </a:spcBef>
              <a:spcAft>
                <a:spcPts val="0"/>
              </a:spcAft>
              <a:buFont typeface="+mj-lt"/>
              <a:buAutoNum type="alphaLcParenR"/>
              <a:tabLst>
                <a:tab pos="3432175" algn="l"/>
              </a:tabLst>
            </a:pPr>
            <a:r>
              <a:rPr lang="en-US" dirty="0">
                <a:solidFill>
                  <a:srgbClr val="000000"/>
                </a:solidFill>
                <a:ea typeface="Times New Roman"/>
                <a:cs typeface="Times New Roman"/>
              </a:rPr>
              <a:t>Short-term</a:t>
            </a:r>
            <a:endParaRPr lang="en-US" dirty="0">
              <a:ea typeface="Times New Roman"/>
              <a:cs typeface="Times New Roman"/>
            </a:endParaRPr>
          </a:p>
          <a:p>
            <a:pPr marL="630238" lvl="1">
              <a:lnSpc>
                <a:spcPct val="115000"/>
              </a:lnSpc>
              <a:spcBef>
                <a:spcPts val="0"/>
              </a:spcBef>
              <a:spcAft>
                <a:spcPts val="0"/>
              </a:spcAft>
              <a:buFont typeface="+mj-lt"/>
              <a:buAutoNum type="alphaLcParenR"/>
              <a:tabLst>
                <a:tab pos="3432175" algn="l"/>
              </a:tabLst>
            </a:pPr>
            <a:r>
              <a:rPr lang="en-US" dirty="0">
                <a:solidFill>
                  <a:srgbClr val="FF0000"/>
                </a:solidFill>
                <a:ea typeface="Times New Roman"/>
                <a:cs typeface="Times New Roman"/>
              </a:rPr>
              <a:t>Long-term</a:t>
            </a:r>
            <a:endParaRPr lang="en-US" dirty="0">
              <a:ea typeface="Times New Roman"/>
              <a:cs typeface="Times New Roman"/>
            </a:endParaRPr>
          </a:p>
          <a:p>
            <a:pPr marL="630238" lvl="1">
              <a:lnSpc>
                <a:spcPct val="115000"/>
              </a:lnSpc>
              <a:spcBef>
                <a:spcPts val="0"/>
              </a:spcBef>
              <a:spcAft>
                <a:spcPts val="1000"/>
              </a:spcAft>
              <a:buFont typeface="+mj-lt"/>
              <a:buAutoNum type="alphaLcParenR"/>
              <a:tabLst>
                <a:tab pos="3432175" algn="l"/>
              </a:tabLst>
            </a:pPr>
            <a:r>
              <a:rPr lang="en-US" dirty="0">
                <a:ea typeface="Times New Roman"/>
                <a:cs typeface="Times New Roman"/>
              </a:rPr>
              <a:t>Impossible</a:t>
            </a:r>
          </a:p>
          <a:p>
            <a:endParaRPr lang="en-US" dirty="0"/>
          </a:p>
        </p:txBody>
      </p:sp>
    </p:spTree>
    <p:extLst>
      <p:ext uri="{BB962C8B-B14F-4D97-AF65-F5344CB8AC3E}">
        <p14:creationId xmlns:p14="http://schemas.microsoft.com/office/powerpoint/2010/main" val="17746920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5"/>
            </a:pPr>
            <a:r>
              <a:rPr lang="en-US" dirty="0">
                <a:ea typeface="Times New Roman"/>
                <a:cs typeface="Times New Roman"/>
              </a:rPr>
              <a:t>Accomplishing short-term ________ can help you accomplish tasks.</a:t>
            </a: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Goals</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Dreams</a:t>
            </a:r>
          </a:p>
          <a:p>
            <a:pPr marL="630238" lvl="1">
              <a:lnSpc>
                <a:spcPct val="115000"/>
              </a:lnSpc>
              <a:spcBef>
                <a:spcPts val="0"/>
              </a:spcBef>
              <a:spcAft>
                <a:spcPts val="0"/>
              </a:spcAft>
              <a:buFont typeface="+mj-lt"/>
              <a:buAutoNum type="alphaLcParenR"/>
            </a:pPr>
            <a:r>
              <a:rPr lang="en-US" dirty="0">
                <a:ea typeface="Times New Roman"/>
                <a:cs typeface="Times New Roman"/>
              </a:rPr>
              <a:t>Careers</a:t>
            </a:r>
          </a:p>
          <a:p>
            <a:pPr marL="630238" lvl="1">
              <a:lnSpc>
                <a:spcPct val="115000"/>
              </a:lnSpc>
              <a:spcBef>
                <a:spcPts val="0"/>
              </a:spcBef>
              <a:spcAft>
                <a:spcPts val="1000"/>
              </a:spcAft>
              <a:buFont typeface="+mj-lt"/>
              <a:buAutoNum type="alphaLcParenR"/>
            </a:pPr>
            <a:r>
              <a:rPr lang="en-US" dirty="0">
                <a:ea typeface="Times New Roman"/>
                <a:cs typeface="Times New Roman"/>
              </a:rPr>
              <a:t>Marriages</a:t>
            </a:r>
          </a:p>
          <a:p>
            <a:pPr marL="342900" marR="0" lvl="0" indent="-342900">
              <a:lnSpc>
                <a:spcPct val="115000"/>
              </a:lnSpc>
              <a:spcBef>
                <a:spcPts val="0"/>
              </a:spcBef>
              <a:spcAft>
                <a:spcPts val="1000"/>
              </a:spcAft>
              <a:buFont typeface="+mj-lt"/>
              <a:buAutoNum type="arabicPeriod" startAt="5"/>
            </a:pPr>
            <a:r>
              <a:rPr lang="en-US" dirty="0">
                <a:ea typeface="Times New Roman"/>
                <a:cs typeface="Times New Roman"/>
              </a:rPr>
              <a:t>What are the three P's?</a:t>
            </a:r>
          </a:p>
          <a:p>
            <a:pPr marL="630238" lvl="1">
              <a:lnSpc>
                <a:spcPct val="115000"/>
              </a:lnSpc>
              <a:spcBef>
                <a:spcPts val="0"/>
              </a:spcBef>
              <a:spcAft>
                <a:spcPts val="0"/>
              </a:spcAft>
              <a:buFont typeface="+mj-lt"/>
              <a:buAutoNum type="alphaLcParenR"/>
            </a:pPr>
            <a:r>
              <a:rPr lang="en-US" dirty="0">
                <a:ea typeface="Times New Roman"/>
                <a:cs typeface="Times New Roman"/>
              </a:rPr>
              <a:t>Peace, pensiveness, persistence</a:t>
            </a:r>
          </a:p>
          <a:p>
            <a:pPr marL="630238" lvl="1">
              <a:lnSpc>
                <a:spcPct val="115000"/>
              </a:lnSpc>
              <a:spcBef>
                <a:spcPts val="0"/>
              </a:spcBef>
              <a:spcAft>
                <a:spcPts val="0"/>
              </a:spcAft>
              <a:buFont typeface="+mj-lt"/>
              <a:buAutoNum type="alphaLcParenR"/>
            </a:pPr>
            <a:r>
              <a:rPr lang="en-US" dirty="0">
                <a:ea typeface="Times New Roman"/>
                <a:cs typeface="Times New Roman"/>
              </a:rPr>
              <a:t>Priorities, purchases, personality</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Pension, passiveness, purpose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Positive, personal, possible</a:t>
            </a:r>
            <a:endParaRPr lang="en-US" dirty="0">
              <a:ea typeface="Times New Roman"/>
              <a:cs typeface="Times New Roman"/>
            </a:endParaRPr>
          </a:p>
        </p:txBody>
      </p:sp>
    </p:spTree>
    <p:extLst>
      <p:ext uri="{BB962C8B-B14F-4D97-AF65-F5344CB8AC3E}">
        <p14:creationId xmlns:p14="http://schemas.microsoft.com/office/powerpoint/2010/main" val="36958984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7"/>
            </a:pPr>
            <a:r>
              <a:rPr lang="en-US" dirty="0">
                <a:ea typeface="Times New Roman"/>
                <a:cs typeface="Times New Roman"/>
              </a:rPr>
              <a:t>SMART is an acronym for what words?</a:t>
            </a:r>
          </a:p>
          <a:p>
            <a:pPr marL="630238" lvl="1">
              <a:lnSpc>
                <a:spcPct val="115000"/>
              </a:lnSpc>
              <a:spcBef>
                <a:spcPts val="0"/>
              </a:spcBef>
              <a:spcAft>
                <a:spcPts val="0"/>
              </a:spcAft>
              <a:buFont typeface="+mj-lt"/>
              <a:buAutoNum type="alphaLcParenR"/>
            </a:pPr>
            <a:r>
              <a:rPr lang="en-US" dirty="0">
                <a:ea typeface="Times New Roman"/>
                <a:cs typeface="Times New Roman"/>
              </a:rPr>
              <a:t>Silly, maddening, artistic, realistic, trailblazer</a:t>
            </a:r>
          </a:p>
          <a:p>
            <a:pPr marL="630238" lvl="1">
              <a:lnSpc>
                <a:spcPct val="115000"/>
              </a:lnSpc>
              <a:spcBef>
                <a:spcPts val="0"/>
              </a:spcBef>
              <a:spcAft>
                <a:spcPts val="0"/>
              </a:spcAft>
              <a:buFont typeface="+mj-lt"/>
              <a:buAutoNum type="alphaLcParenR"/>
            </a:pPr>
            <a:r>
              <a:rPr lang="en-US" dirty="0">
                <a:ea typeface="Times New Roman"/>
                <a:cs typeface="Times New Roman"/>
              </a:rPr>
              <a:t>Saturated, melodramatic, animal, redone, trouble</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manageable, alert, reasonable, traceable</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Specific, measurable, achievable, relevant, timed</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7"/>
            </a:pPr>
            <a:r>
              <a:rPr lang="en-US" dirty="0">
                <a:ea typeface="Times New Roman"/>
                <a:cs typeface="Times New Roman"/>
              </a:rPr>
              <a:t>Achieving challenging goals requires a lot of __________ energy.</a:t>
            </a:r>
          </a:p>
          <a:p>
            <a:pPr marL="630238" lvl="1">
              <a:lnSpc>
                <a:spcPct val="115000"/>
              </a:lnSpc>
              <a:spcBef>
                <a:spcPts val="0"/>
              </a:spcBef>
              <a:spcAft>
                <a:spcPts val="0"/>
              </a:spcAft>
              <a:buFont typeface="+mj-lt"/>
              <a:buAutoNum type="alphaLcParenR"/>
            </a:pPr>
            <a:r>
              <a:rPr lang="en-US" dirty="0">
                <a:ea typeface="Times New Roman"/>
                <a:cs typeface="Times New Roman"/>
              </a:rPr>
              <a:t>Magic</a:t>
            </a:r>
          </a:p>
          <a:p>
            <a:pPr marL="630238" lvl="1">
              <a:lnSpc>
                <a:spcPct val="115000"/>
              </a:lnSpc>
              <a:spcBef>
                <a:spcPts val="0"/>
              </a:spcBef>
              <a:spcAft>
                <a:spcPts val="0"/>
              </a:spcAft>
              <a:buFont typeface="+mj-lt"/>
              <a:buAutoNum type="alphaLcParenR"/>
            </a:pPr>
            <a:r>
              <a:rPr lang="en-US" dirty="0">
                <a:ea typeface="Times New Roman"/>
                <a:cs typeface="Times New Roman"/>
              </a:rPr>
              <a:t>Kinetic</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Exhausting</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Mental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809344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noProof="0"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ea typeface="Times New Roman"/>
                <a:cs typeface="Times New Roman"/>
              </a:rPr>
              <a:t>When you are prioritizing, choose a goal that will have the __________ impact on your life.</a:t>
            </a:r>
          </a:p>
          <a:p>
            <a:pPr marL="630238" lvl="1">
              <a:lnSpc>
                <a:spcPct val="115000"/>
              </a:lnSpc>
              <a:spcBef>
                <a:spcPts val="0"/>
              </a:spcBef>
              <a:spcAft>
                <a:spcPts val="0"/>
              </a:spcAft>
              <a:buFont typeface="+mj-lt"/>
              <a:buAutoNum type="alphaLcParenR"/>
            </a:pPr>
            <a:r>
              <a:rPr lang="en-US" dirty="0">
                <a:ea typeface="Times New Roman"/>
                <a:cs typeface="Times New Roman"/>
              </a:rPr>
              <a:t>Least</a:t>
            </a:r>
          </a:p>
          <a:p>
            <a:pPr marL="630238" lvl="1">
              <a:lnSpc>
                <a:spcPct val="115000"/>
              </a:lnSpc>
              <a:spcBef>
                <a:spcPts val="0"/>
              </a:spcBef>
              <a:spcAft>
                <a:spcPts val="0"/>
              </a:spcAft>
              <a:buFont typeface="+mj-lt"/>
              <a:buAutoNum type="alphaLcParenR"/>
            </a:pPr>
            <a:r>
              <a:rPr lang="en-US" dirty="0">
                <a:ea typeface="Times New Roman"/>
                <a:cs typeface="Times New Roman"/>
              </a:rPr>
              <a:t>Cheapest</a:t>
            </a: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Better</a:t>
            </a:r>
            <a:endParaRPr lang="en-US" dirty="0">
              <a:ea typeface="Times New Roman"/>
              <a:cs typeface="Times New Roman"/>
            </a:endParaRPr>
          </a:p>
          <a:p>
            <a:pPr marL="630238" lvl="1">
              <a:lnSpc>
                <a:spcPct val="115000"/>
              </a:lnSpc>
              <a:spcBef>
                <a:spcPts val="0"/>
              </a:spcBef>
              <a:spcAft>
                <a:spcPts val="1000"/>
              </a:spcAft>
              <a:buFont typeface="+mj-lt"/>
              <a:buAutoNum type="alphaLcParenR"/>
            </a:pPr>
            <a:r>
              <a:rPr lang="en-US" dirty="0">
                <a:solidFill>
                  <a:srgbClr val="FF0000"/>
                </a:solidFill>
                <a:ea typeface="Times New Roman"/>
                <a:cs typeface="Times New Roman"/>
              </a:rPr>
              <a:t>Greatest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As we grow and change, our goals should ___________ too.</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solidFill>
                  <a:srgbClr val="000000"/>
                </a:solidFill>
                <a:ea typeface="Times New Roman"/>
                <a:cs typeface="Times New Roman"/>
              </a:rPr>
              <a:t>Disappear</a:t>
            </a:r>
            <a:endParaRPr lang="en-US" dirty="0">
              <a:ea typeface="Times New Roman"/>
              <a:cs typeface="Times New Roman"/>
            </a:endParaRPr>
          </a:p>
          <a:p>
            <a:pPr marL="630238" lvl="1">
              <a:lnSpc>
                <a:spcPct val="115000"/>
              </a:lnSpc>
              <a:spcBef>
                <a:spcPts val="0"/>
              </a:spcBef>
              <a:spcAft>
                <a:spcPts val="0"/>
              </a:spcAft>
              <a:buFont typeface="+mj-lt"/>
              <a:buAutoNum type="alphaLcParenR"/>
            </a:pPr>
            <a:r>
              <a:rPr lang="en-US" dirty="0">
                <a:ea typeface="Times New Roman"/>
                <a:cs typeface="Times New Roman"/>
              </a:rPr>
              <a:t>Increase</a:t>
            </a:r>
          </a:p>
          <a:p>
            <a:pPr marL="630238" lvl="1">
              <a:lnSpc>
                <a:spcPct val="115000"/>
              </a:lnSpc>
              <a:spcBef>
                <a:spcPts val="0"/>
              </a:spcBef>
              <a:spcAft>
                <a:spcPts val="1000"/>
              </a:spcAft>
              <a:buFont typeface="+mj-lt"/>
              <a:buAutoNum type="alphaLcParenR"/>
            </a:pPr>
            <a:r>
              <a:rPr lang="en-US" dirty="0">
                <a:ea typeface="Times New Roman"/>
                <a:cs typeface="Times New Roman"/>
              </a:rPr>
              <a:t>Decrease</a:t>
            </a:r>
          </a:p>
        </p:txBody>
      </p:sp>
    </p:spTree>
    <p:extLst>
      <p:ext uri="{BB962C8B-B14F-4D97-AF65-F5344CB8AC3E}">
        <p14:creationId xmlns:p14="http://schemas.microsoft.com/office/powerpoint/2010/main" val="3821324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54976902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CA" dirty="0"/>
              <a:t>Module </a:t>
            </a:r>
            <a:r>
              <a:rPr lang="en-US" dirty="0"/>
              <a:t>Three: The Power of Routines </a:t>
            </a:r>
            <a:endParaRPr lang="en-CA" dirty="0"/>
          </a:p>
        </p:txBody>
      </p:sp>
      <p:sp>
        <p:nvSpPr>
          <p:cNvPr id="12292"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Discipline is the bridge between goals and accomplishment.</a:t>
            </a:r>
          </a:p>
          <a:p>
            <a:pPr algn="ctr">
              <a:lnSpc>
                <a:spcPct val="115000"/>
              </a:lnSpc>
              <a:spcBef>
                <a:spcPts val="0"/>
              </a:spcBef>
              <a:spcAft>
                <a:spcPts val="1000"/>
              </a:spcAft>
            </a:pPr>
            <a:r>
              <a:rPr lang="en-US" b="1" i="1" dirty="0">
                <a:ea typeface="Times New Roman"/>
                <a:cs typeface="Times New Roman"/>
              </a:rPr>
              <a:t>Jim Rohn</a:t>
            </a:r>
          </a:p>
          <a:p>
            <a:pPr eaLnBrk="1" hangingPunct="1"/>
            <a:endParaRPr lang="en-CA" i="1" dirty="0"/>
          </a:p>
        </p:txBody>
      </p:sp>
      <p:sp>
        <p:nvSpPr>
          <p:cNvPr id="12291" name="Content Placeholder 3"/>
          <p:cNvSpPr>
            <a:spLocks noGrp="1"/>
          </p:cNvSpPr>
          <p:nvPr>
            <p:ph type="body" sz="quarter" idx="11"/>
          </p:nvPr>
        </p:nvSpPr>
        <p:spPr/>
        <p:txBody>
          <a:bodyPr/>
          <a:lstStyle/>
          <a:p>
            <a:pPr eaLnBrk="1" hangingPunct="1">
              <a:buFont typeface="Arial" charset="0"/>
              <a:buNone/>
            </a:pPr>
            <a:br>
              <a:rPr lang="en-US" dirty="0"/>
            </a:br>
            <a:r>
              <a:rPr lang="en-US" dirty="0"/>
              <a:t>For most people, the word “routine” typically conjures up an image of a boring, repetitive life, with every moment controlled and managed. But with routines, you end up having more energy to spend on the tasks that will bring you closer to your goals.</a:t>
            </a:r>
            <a:endParaRPr lang="en-C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D0B8C774-CDA8-4458-BF50-B7FA499EA24D}"/>
              </a:ext>
            </a:extLst>
          </p:cNvPr>
          <p:cNvSpPr>
            <a:spLocks noGrp="1"/>
          </p:cNvSpPr>
          <p:nvPr>
            <p:ph sz="quarter" idx="11"/>
          </p:nvPr>
        </p:nvSpPr>
        <p:spPr/>
        <p:txBody>
          <a:bodyPr/>
          <a:lstStyle/>
          <a:p>
            <a:endParaRPr lang="en-US"/>
          </a:p>
        </p:txBody>
      </p:sp>
      <p:sp>
        <p:nvSpPr>
          <p:cNvPr id="13314" name="Title 4"/>
          <p:cNvSpPr>
            <a:spLocks noGrp="1"/>
          </p:cNvSpPr>
          <p:nvPr>
            <p:ph type="title"/>
          </p:nvPr>
        </p:nvSpPr>
        <p:spPr/>
        <p:txBody>
          <a:bodyPr/>
          <a:lstStyle/>
          <a:p>
            <a:pPr eaLnBrk="1" hangingPunct="1"/>
            <a:r>
              <a:rPr lang="en-US" dirty="0"/>
              <a:t>What is a Routine?</a:t>
            </a:r>
            <a:endParaRPr lang="en-CA" dirty="0"/>
          </a:p>
        </p:txBody>
      </p:sp>
      <p:grpSp>
        <p:nvGrpSpPr>
          <p:cNvPr id="2" name="Group 1">
            <a:extLst>
              <a:ext uri="{FF2B5EF4-FFF2-40B4-BE49-F238E27FC236}">
                <a16:creationId xmlns:a16="http://schemas.microsoft.com/office/drawing/2014/main" id="{66B3EA28-2A93-4A08-8AD6-2DD061B8E7D3}"/>
              </a:ext>
            </a:extLst>
          </p:cNvPr>
          <p:cNvGrpSpPr/>
          <p:nvPr/>
        </p:nvGrpSpPr>
        <p:grpSpPr>
          <a:xfrm>
            <a:off x="457200" y="1602409"/>
            <a:ext cx="8229600" cy="4521543"/>
            <a:chOff x="457200" y="1602409"/>
            <a:chExt cx="8229600" cy="4521543"/>
          </a:xfrm>
        </p:grpSpPr>
        <p:sp>
          <p:nvSpPr>
            <p:cNvPr id="3" name="Freeform: Shape 2">
              <a:extLst>
                <a:ext uri="{FF2B5EF4-FFF2-40B4-BE49-F238E27FC236}">
                  <a16:creationId xmlns:a16="http://schemas.microsoft.com/office/drawing/2014/main" id="{1C191B00-0644-4A37-952D-604DE9720E8D}"/>
                </a:ext>
              </a:extLst>
            </p:cNvPr>
            <p:cNvSpPr/>
            <p:nvPr/>
          </p:nvSpPr>
          <p:spPr>
            <a:xfrm>
              <a:off x="2367000" y="1602409"/>
              <a:ext cx="4410000" cy="1458562"/>
            </a:xfrm>
            <a:custGeom>
              <a:avLst/>
              <a:gdLst>
                <a:gd name="connsiteX0" fmla="*/ 0 w 4410000"/>
                <a:gd name="connsiteY0" fmla="*/ 0 h 1458562"/>
                <a:gd name="connsiteX1" fmla="*/ 4410000 w 4410000"/>
                <a:gd name="connsiteY1" fmla="*/ 0 h 1458562"/>
                <a:gd name="connsiteX2" fmla="*/ 4410000 w 4410000"/>
                <a:gd name="connsiteY2" fmla="*/ 1458562 h 1458562"/>
                <a:gd name="connsiteX3" fmla="*/ 0 w 4410000"/>
                <a:gd name="connsiteY3" fmla="*/ 1458562 h 1458562"/>
                <a:gd name="connsiteX4" fmla="*/ 0 w 441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410000" h="1458562">
                  <a:moveTo>
                    <a:pt x="0" y="0"/>
                  </a:moveTo>
                  <a:lnTo>
                    <a:pt x="4410000" y="0"/>
                  </a:lnTo>
                  <a:lnTo>
                    <a:pt x="4410000" y="1458562"/>
                  </a:lnTo>
                  <a:lnTo>
                    <a:pt x="0" y="145856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task</a:t>
              </a:r>
            </a:p>
          </p:txBody>
        </p:sp>
        <p:sp>
          <p:nvSpPr>
            <p:cNvPr id="4" name="Freeform: Shape 3">
              <a:extLst>
                <a:ext uri="{FF2B5EF4-FFF2-40B4-BE49-F238E27FC236}">
                  <a16:creationId xmlns:a16="http://schemas.microsoft.com/office/drawing/2014/main" id="{3467B28F-F5A4-49D3-B8A9-0176AEA2B126}"/>
                </a:ext>
              </a:extLst>
            </p:cNvPr>
            <p:cNvSpPr/>
            <p:nvPr/>
          </p:nvSpPr>
          <p:spPr>
            <a:xfrm>
              <a:off x="457200" y="3133900"/>
              <a:ext cx="8229600" cy="1458562"/>
            </a:xfrm>
            <a:custGeom>
              <a:avLst/>
              <a:gdLst>
                <a:gd name="connsiteX0" fmla="*/ 0 w 8229600"/>
                <a:gd name="connsiteY0" fmla="*/ 0 h 1458562"/>
                <a:gd name="connsiteX1" fmla="*/ 8229600 w 8229600"/>
                <a:gd name="connsiteY1" fmla="*/ 0 h 1458562"/>
                <a:gd name="connsiteX2" fmla="*/ 8229600 w 8229600"/>
                <a:gd name="connsiteY2" fmla="*/ 1458562 h 1458562"/>
                <a:gd name="connsiteX3" fmla="*/ 0 w 8229600"/>
                <a:gd name="connsiteY3" fmla="*/ 1458562 h 1458562"/>
                <a:gd name="connsiteX4" fmla="*/ 0 w 82296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458562">
                  <a:moveTo>
                    <a:pt x="0" y="0"/>
                  </a:moveTo>
                  <a:lnTo>
                    <a:pt x="8229600" y="0"/>
                  </a:lnTo>
                  <a:lnTo>
                    <a:pt x="8229600" y="1458562"/>
                  </a:lnTo>
                  <a:lnTo>
                    <a:pt x="0" y="145856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time and/or trigger</a:t>
              </a:r>
            </a:p>
          </p:txBody>
        </p:sp>
        <p:sp>
          <p:nvSpPr>
            <p:cNvPr id="5" name="Freeform: Shape 4">
              <a:extLst>
                <a:ext uri="{FF2B5EF4-FFF2-40B4-BE49-F238E27FC236}">
                  <a16:creationId xmlns:a16="http://schemas.microsoft.com/office/drawing/2014/main" id="{941DCB97-784C-4220-A35E-06F357285109}"/>
                </a:ext>
              </a:extLst>
            </p:cNvPr>
            <p:cNvSpPr/>
            <p:nvPr/>
          </p:nvSpPr>
          <p:spPr>
            <a:xfrm>
              <a:off x="1736999" y="4665390"/>
              <a:ext cx="5670000" cy="1458562"/>
            </a:xfrm>
            <a:custGeom>
              <a:avLst/>
              <a:gdLst>
                <a:gd name="connsiteX0" fmla="*/ 0 w 5670000"/>
                <a:gd name="connsiteY0" fmla="*/ 0 h 1458562"/>
                <a:gd name="connsiteX1" fmla="*/ 5670000 w 5670000"/>
                <a:gd name="connsiteY1" fmla="*/ 0 h 1458562"/>
                <a:gd name="connsiteX2" fmla="*/ 5670000 w 5670000"/>
                <a:gd name="connsiteY2" fmla="*/ 1458562 h 1458562"/>
                <a:gd name="connsiteX3" fmla="*/ 0 w 5670000"/>
                <a:gd name="connsiteY3" fmla="*/ 1458562 h 1458562"/>
                <a:gd name="connsiteX4" fmla="*/ 0 w 5670000"/>
                <a:gd name="connsiteY4" fmla="*/ 0 h 14585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70000" h="1458562">
                  <a:moveTo>
                    <a:pt x="0" y="0"/>
                  </a:moveTo>
                  <a:lnTo>
                    <a:pt x="5670000" y="0"/>
                  </a:lnTo>
                  <a:lnTo>
                    <a:pt x="5670000" y="1458562"/>
                  </a:lnTo>
                  <a:lnTo>
                    <a:pt x="0" y="145856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24460" tIns="124460" rIns="124460" bIns="124460" numCol="1" spcCol="1270" anchor="ctr" anchorCtr="0">
              <a:noAutofit/>
            </a:bodyPr>
            <a:lstStyle/>
            <a:p>
              <a:pPr marL="0" lvl="0" indent="0" algn="ctr" defTabSz="2178050">
                <a:lnSpc>
                  <a:spcPct val="90000"/>
                </a:lnSpc>
                <a:spcBef>
                  <a:spcPct val="0"/>
                </a:spcBef>
                <a:spcAft>
                  <a:spcPct val="35000"/>
                </a:spcAft>
                <a:buNone/>
              </a:pPr>
              <a:r>
                <a:rPr lang="en-US" sz="4900" kern="1200" dirty="0"/>
                <a:t>Identify the sub-tasks</a:t>
              </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36EA73EE-33F7-4DCB-8803-2F56D940AA83}"/>
              </a:ext>
            </a:extLst>
          </p:cNvPr>
          <p:cNvSpPr>
            <a:spLocks noGrp="1"/>
          </p:cNvSpPr>
          <p:nvPr>
            <p:ph sz="quarter" idx="11"/>
          </p:nvPr>
        </p:nvSpPr>
        <p:spPr/>
        <p:txBody>
          <a:bodyPr/>
          <a:lstStyle/>
          <a:p>
            <a:endParaRPr lang="en-US"/>
          </a:p>
        </p:txBody>
      </p:sp>
      <p:sp>
        <p:nvSpPr>
          <p:cNvPr id="14338" name="Title 1"/>
          <p:cNvSpPr>
            <a:spLocks noGrp="1"/>
          </p:cNvSpPr>
          <p:nvPr>
            <p:ph type="title"/>
          </p:nvPr>
        </p:nvSpPr>
        <p:spPr/>
        <p:txBody>
          <a:bodyPr/>
          <a:lstStyle/>
          <a:p>
            <a:pPr eaLnBrk="1" hangingPunct="1"/>
            <a:r>
              <a:rPr lang="en-US" dirty="0"/>
              <a:t>Personal Routines</a:t>
            </a:r>
            <a:endParaRPr lang="en-CA" dirty="0"/>
          </a:p>
        </p:txBody>
      </p:sp>
      <p:grpSp>
        <p:nvGrpSpPr>
          <p:cNvPr id="2" name="Group 1">
            <a:extLst>
              <a:ext uri="{FF2B5EF4-FFF2-40B4-BE49-F238E27FC236}">
                <a16:creationId xmlns:a16="http://schemas.microsoft.com/office/drawing/2014/main" id="{0B68E50C-B0CB-410D-9657-E3F0D212A122}"/>
              </a:ext>
            </a:extLst>
          </p:cNvPr>
          <p:cNvGrpSpPr/>
          <p:nvPr/>
        </p:nvGrpSpPr>
        <p:grpSpPr>
          <a:xfrm>
            <a:off x="457200" y="1600998"/>
            <a:ext cx="8229600" cy="4524364"/>
            <a:chOff x="457200" y="1600998"/>
            <a:chExt cx="8229600" cy="4524364"/>
          </a:xfrm>
        </p:grpSpPr>
        <p:sp>
          <p:nvSpPr>
            <p:cNvPr id="3" name="Freeform: Shape 2">
              <a:extLst>
                <a:ext uri="{FF2B5EF4-FFF2-40B4-BE49-F238E27FC236}">
                  <a16:creationId xmlns:a16="http://schemas.microsoft.com/office/drawing/2014/main" id="{42E049F9-88BE-46CC-AAFC-546CF399E918}"/>
                </a:ext>
              </a:extLst>
            </p:cNvPr>
            <p:cNvSpPr/>
            <p:nvPr/>
          </p:nvSpPr>
          <p:spPr>
            <a:xfrm>
              <a:off x="457200" y="5007131"/>
              <a:ext cx="8229600" cy="1118231"/>
            </a:xfrm>
            <a:custGeom>
              <a:avLst/>
              <a:gdLst>
                <a:gd name="connsiteX0" fmla="*/ 0 w 8229600"/>
                <a:gd name="connsiteY0" fmla="*/ 0 h 1118231"/>
                <a:gd name="connsiteX1" fmla="*/ 8229600 w 8229600"/>
                <a:gd name="connsiteY1" fmla="*/ 0 h 1118231"/>
                <a:gd name="connsiteX2" fmla="*/ 8229600 w 8229600"/>
                <a:gd name="connsiteY2" fmla="*/ 1118231 h 1118231"/>
                <a:gd name="connsiteX3" fmla="*/ 0 w 8229600"/>
                <a:gd name="connsiteY3" fmla="*/ 1118231 h 1118231"/>
                <a:gd name="connsiteX4" fmla="*/ 0 w 8229600"/>
                <a:gd name="connsiteY4" fmla="*/ 0 h 11182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29600" h="1118231">
                  <a:moveTo>
                    <a:pt x="0" y="0"/>
                  </a:moveTo>
                  <a:lnTo>
                    <a:pt x="8229600" y="0"/>
                  </a:lnTo>
                  <a:lnTo>
                    <a:pt x="8229600" y="1118231"/>
                  </a:lnTo>
                  <a:lnTo>
                    <a:pt x="0" y="1118231"/>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4912" tIns="184912" rIns="184912" bIns="184912" numCol="1" spcCol="1270" anchor="ctr" anchorCtr="0">
              <a:noAutofit/>
            </a:bodyPr>
            <a:lstStyle/>
            <a:p>
              <a:pPr marL="0" lvl="0" indent="0" algn="ctr" defTabSz="1155700">
                <a:lnSpc>
                  <a:spcPct val="90000"/>
                </a:lnSpc>
                <a:spcBef>
                  <a:spcPct val="0"/>
                </a:spcBef>
                <a:spcAft>
                  <a:spcPct val="35000"/>
                </a:spcAft>
                <a:buNone/>
              </a:pPr>
              <a:r>
                <a:rPr lang="en-US" sz="2600" b="1" kern="1200" dirty="0"/>
                <a:t>Exercise:</a:t>
              </a:r>
              <a:r>
                <a:rPr lang="en-US" sz="2600" kern="1200" dirty="0"/>
                <a:t> Try to exercise for one hour three times a week</a:t>
              </a:r>
            </a:p>
          </p:txBody>
        </p:sp>
        <p:sp>
          <p:nvSpPr>
            <p:cNvPr id="4" name="Freeform: Shape 3">
              <a:extLst>
                <a:ext uri="{FF2B5EF4-FFF2-40B4-BE49-F238E27FC236}">
                  <a16:creationId xmlns:a16="http://schemas.microsoft.com/office/drawing/2014/main" id="{8F8E505C-D420-46EC-857E-383AF0A90467}"/>
                </a:ext>
              </a:extLst>
            </p:cNvPr>
            <p:cNvSpPr/>
            <p:nvPr/>
          </p:nvSpPr>
          <p:spPr>
            <a:xfrm rot="21600000">
              <a:off x="457200" y="3304064"/>
              <a:ext cx="8229600" cy="1719840"/>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184911" tIns="184913" rIns="184912" bIns="787251" numCol="1" spcCol="1270" anchor="ctr" anchorCtr="0">
              <a:noAutofit/>
            </a:bodyPr>
            <a:lstStyle/>
            <a:p>
              <a:pPr marL="0" lvl="0" indent="0" algn="ctr" defTabSz="1155700">
                <a:lnSpc>
                  <a:spcPct val="90000"/>
                </a:lnSpc>
                <a:spcBef>
                  <a:spcPct val="0"/>
                </a:spcBef>
                <a:spcAft>
                  <a:spcPct val="35000"/>
                </a:spcAft>
                <a:buNone/>
              </a:pPr>
              <a:r>
                <a:rPr lang="en-US" sz="2600" b="1" kern="1200" dirty="0"/>
                <a:t>Meals:</a:t>
              </a:r>
              <a:r>
                <a:rPr lang="en-US" sz="2600" kern="1200" dirty="0"/>
                <a:t> Take a half hour each weekend to plan for the next week</a:t>
              </a:r>
            </a:p>
          </p:txBody>
        </p:sp>
        <p:sp>
          <p:nvSpPr>
            <p:cNvPr id="6" name="Freeform: Shape 5">
              <a:extLst>
                <a:ext uri="{FF2B5EF4-FFF2-40B4-BE49-F238E27FC236}">
                  <a16:creationId xmlns:a16="http://schemas.microsoft.com/office/drawing/2014/main" id="{3AD23082-4602-477E-974D-C70DE60CBC09}"/>
                </a:ext>
              </a:extLst>
            </p:cNvPr>
            <p:cNvSpPr/>
            <p:nvPr/>
          </p:nvSpPr>
          <p:spPr>
            <a:xfrm rot="21600000">
              <a:off x="457200" y="1600998"/>
              <a:ext cx="8229600" cy="1719841"/>
            </a:xfrm>
            <a:custGeom>
              <a:avLst/>
              <a:gdLst>
                <a:gd name="connsiteX0" fmla="*/ 0 w 8229600"/>
                <a:gd name="connsiteY0" fmla="*/ 602339 h 1719839"/>
                <a:gd name="connsiteX1" fmla="*/ 3899820 w 8229600"/>
                <a:gd name="connsiteY1" fmla="*/ 602339 h 1719839"/>
                <a:gd name="connsiteX2" fmla="*/ 3899820 w 8229600"/>
                <a:gd name="connsiteY2" fmla="*/ 429960 h 1719839"/>
                <a:gd name="connsiteX3" fmla="*/ 3684840 w 8229600"/>
                <a:gd name="connsiteY3" fmla="*/ 429960 h 1719839"/>
                <a:gd name="connsiteX4" fmla="*/ 4114800 w 8229600"/>
                <a:gd name="connsiteY4" fmla="*/ 0 h 1719839"/>
                <a:gd name="connsiteX5" fmla="*/ 4544760 w 8229600"/>
                <a:gd name="connsiteY5" fmla="*/ 429960 h 1719839"/>
                <a:gd name="connsiteX6" fmla="*/ 4329780 w 8229600"/>
                <a:gd name="connsiteY6" fmla="*/ 429960 h 1719839"/>
                <a:gd name="connsiteX7" fmla="*/ 4329780 w 8229600"/>
                <a:gd name="connsiteY7" fmla="*/ 602339 h 1719839"/>
                <a:gd name="connsiteX8" fmla="*/ 8229600 w 8229600"/>
                <a:gd name="connsiteY8" fmla="*/ 602339 h 1719839"/>
                <a:gd name="connsiteX9" fmla="*/ 8229600 w 8229600"/>
                <a:gd name="connsiteY9" fmla="*/ 1719839 h 1719839"/>
                <a:gd name="connsiteX10" fmla="*/ 0 w 8229600"/>
                <a:gd name="connsiteY10" fmla="*/ 1719839 h 1719839"/>
                <a:gd name="connsiteX11" fmla="*/ 0 w 8229600"/>
                <a:gd name="connsiteY11" fmla="*/ 602339 h 171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229600" h="1719839">
                  <a:moveTo>
                    <a:pt x="8229600" y="1117500"/>
                  </a:moveTo>
                  <a:lnTo>
                    <a:pt x="4329780" y="1117500"/>
                  </a:lnTo>
                  <a:lnTo>
                    <a:pt x="4329780" y="1289879"/>
                  </a:lnTo>
                  <a:lnTo>
                    <a:pt x="4544760" y="1289879"/>
                  </a:lnTo>
                  <a:lnTo>
                    <a:pt x="4114800" y="1719838"/>
                  </a:lnTo>
                  <a:lnTo>
                    <a:pt x="3684840" y="1289879"/>
                  </a:lnTo>
                  <a:lnTo>
                    <a:pt x="3899820" y="1289879"/>
                  </a:lnTo>
                  <a:lnTo>
                    <a:pt x="3899820" y="1117500"/>
                  </a:lnTo>
                  <a:lnTo>
                    <a:pt x="0" y="1117500"/>
                  </a:lnTo>
                  <a:lnTo>
                    <a:pt x="0" y="1"/>
                  </a:lnTo>
                  <a:lnTo>
                    <a:pt x="8229600" y="1"/>
                  </a:lnTo>
                  <a:lnTo>
                    <a:pt x="8229600" y="111750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84911" tIns="184913" rIns="184912" bIns="787252" numCol="1" spcCol="1270" anchor="ctr" anchorCtr="0">
              <a:noAutofit/>
            </a:bodyPr>
            <a:lstStyle/>
            <a:p>
              <a:pPr marL="0" lvl="0" indent="0" algn="ctr" defTabSz="1155700">
                <a:lnSpc>
                  <a:spcPct val="90000"/>
                </a:lnSpc>
                <a:spcBef>
                  <a:spcPct val="0"/>
                </a:spcBef>
                <a:spcAft>
                  <a:spcPct val="35000"/>
                </a:spcAft>
                <a:buNone/>
              </a:pPr>
              <a:r>
                <a:rPr lang="en-US" sz="2600" b="1" kern="1200" dirty="0"/>
                <a:t>Sleep:</a:t>
              </a:r>
              <a:r>
                <a:rPr lang="en-US" sz="2600" kern="1200" dirty="0"/>
                <a:t> Establish a routine for half an hour before you sleep</a:t>
              </a: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1576C40-803C-4981-BF39-9B96CF88D2DE}"/>
              </a:ext>
            </a:extLst>
          </p:cNvPr>
          <p:cNvSpPr>
            <a:spLocks noGrp="1"/>
          </p:cNvSpPr>
          <p:nvPr>
            <p:ph sz="quarter" idx="11"/>
          </p:nvPr>
        </p:nvSpPr>
        <p:spPr/>
        <p:txBody>
          <a:bodyPr/>
          <a:lstStyle/>
          <a:p>
            <a:endParaRPr lang="en-US"/>
          </a:p>
        </p:txBody>
      </p:sp>
      <p:sp>
        <p:nvSpPr>
          <p:cNvPr id="15362" name="Title 1"/>
          <p:cNvSpPr>
            <a:spLocks noGrp="1"/>
          </p:cNvSpPr>
          <p:nvPr>
            <p:ph type="title"/>
          </p:nvPr>
        </p:nvSpPr>
        <p:spPr/>
        <p:txBody>
          <a:bodyPr/>
          <a:lstStyle/>
          <a:p>
            <a:pPr eaLnBrk="1" hangingPunct="1"/>
            <a:r>
              <a:rPr lang="en-US" dirty="0"/>
              <a:t>Professional Routines</a:t>
            </a:r>
            <a:endParaRPr lang="en-CA" dirty="0"/>
          </a:p>
        </p:txBody>
      </p:sp>
      <p:grpSp>
        <p:nvGrpSpPr>
          <p:cNvPr id="2" name="Group 1">
            <a:extLst>
              <a:ext uri="{FF2B5EF4-FFF2-40B4-BE49-F238E27FC236}">
                <a16:creationId xmlns:a16="http://schemas.microsoft.com/office/drawing/2014/main" id="{84349D29-CE60-4BCE-8A79-3A4CCFC3A546}"/>
              </a:ext>
            </a:extLst>
          </p:cNvPr>
          <p:cNvGrpSpPr/>
          <p:nvPr/>
        </p:nvGrpSpPr>
        <p:grpSpPr>
          <a:xfrm>
            <a:off x="-4659767" y="816335"/>
            <a:ext cx="13284108" cy="6093694"/>
            <a:chOff x="-4659767" y="816335"/>
            <a:chExt cx="13284108" cy="6093694"/>
          </a:xfrm>
        </p:grpSpPr>
        <p:sp>
          <p:nvSpPr>
            <p:cNvPr id="4" name="Block Arc 3">
              <a:extLst>
                <a:ext uri="{FF2B5EF4-FFF2-40B4-BE49-F238E27FC236}">
                  <a16:creationId xmlns:a16="http://schemas.microsoft.com/office/drawing/2014/main" id="{7F02C8E3-5461-4340-8E00-90F00F4DECED}"/>
                </a:ext>
              </a:extLst>
            </p:cNvPr>
            <p:cNvSpPr/>
            <p:nvPr/>
          </p:nvSpPr>
          <p:spPr>
            <a:xfrm>
              <a:off x="-4659767"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F1B0BF89-AACF-424D-9669-B43741CC4BC0}"/>
                </a:ext>
              </a:extLst>
            </p:cNvPr>
            <p:cNvSpPr/>
            <p:nvPr/>
          </p:nvSpPr>
          <p:spPr>
            <a:xfrm>
              <a:off x="1085403" y="2052796"/>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Set aside  a specific time to check email and news</a:t>
              </a:r>
            </a:p>
          </p:txBody>
        </p:sp>
        <p:sp>
          <p:nvSpPr>
            <p:cNvPr id="6" name="Oval 5">
              <a:extLst>
                <a:ext uri="{FF2B5EF4-FFF2-40B4-BE49-F238E27FC236}">
                  <a16:creationId xmlns:a16="http://schemas.microsoft.com/office/drawing/2014/main" id="{ED11F398-9BB1-40CE-A4AF-DB364A3EE6E7}"/>
                </a:ext>
              </a:extLst>
            </p:cNvPr>
            <p:cNvSpPr/>
            <p:nvPr/>
          </p:nvSpPr>
          <p:spPr>
            <a:xfrm>
              <a:off x="519658" y="1939647"/>
              <a:ext cx="1131490" cy="1131490"/>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F3AC93A5-14DC-41A7-95B5-E56B0108734C}"/>
                </a:ext>
              </a:extLst>
            </p:cNvPr>
            <p:cNvSpPr/>
            <p:nvPr/>
          </p:nvSpPr>
          <p:spPr>
            <a:xfrm>
              <a:off x="1414441" y="3410585"/>
              <a:ext cx="7209900" cy="905192"/>
            </a:xfrm>
            <a:custGeom>
              <a:avLst/>
              <a:gdLst>
                <a:gd name="connsiteX0" fmla="*/ 0 w 7209900"/>
                <a:gd name="connsiteY0" fmla="*/ 0 h 905192"/>
                <a:gd name="connsiteX1" fmla="*/ 7209900 w 7209900"/>
                <a:gd name="connsiteY1" fmla="*/ 0 h 905192"/>
                <a:gd name="connsiteX2" fmla="*/ 7209900 w 7209900"/>
                <a:gd name="connsiteY2" fmla="*/ 905192 h 905192"/>
                <a:gd name="connsiteX3" fmla="*/ 0 w 7209900"/>
                <a:gd name="connsiteY3" fmla="*/ 905192 h 905192"/>
                <a:gd name="connsiteX4" fmla="*/ 0 w 7209900"/>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9900" h="905192">
                  <a:moveTo>
                    <a:pt x="0" y="0"/>
                  </a:moveTo>
                  <a:lnTo>
                    <a:pt x="7209900" y="0"/>
                  </a:lnTo>
                  <a:lnTo>
                    <a:pt x="7209900" y="905192"/>
                  </a:lnTo>
                  <a:lnTo>
                    <a:pt x="0" y="905192"/>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Set up a system for maintaining your task tracking system</a:t>
              </a:r>
            </a:p>
          </p:txBody>
        </p:sp>
        <p:sp>
          <p:nvSpPr>
            <p:cNvPr id="8" name="Oval 7">
              <a:extLst>
                <a:ext uri="{FF2B5EF4-FFF2-40B4-BE49-F238E27FC236}">
                  <a16:creationId xmlns:a16="http://schemas.microsoft.com/office/drawing/2014/main" id="{176389E9-12D6-49AE-821F-E403EE2FD4E1}"/>
                </a:ext>
              </a:extLst>
            </p:cNvPr>
            <p:cNvSpPr/>
            <p:nvPr/>
          </p:nvSpPr>
          <p:spPr>
            <a:xfrm>
              <a:off x="848695" y="3297436"/>
              <a:ext cx="1131490" cy="1131490"/>
            </a:xfrm>
            <a:prstGeom prst="ellipse">
              <a:avLst/>
            </a:prstGeom>
          </p:spPr>
          <p:style>
            <a:lnRef idx="2">
              <a:schemeClr val="accent2">
                <a:hueOff val="2340759"/>
                <a:satOff val="-2919"/>
                <a:lumOff val="686"/>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C6A3F1A-941C-48EE-B03E-A7494E6BE917}"/>
                </a:ext>
              </a:extLst>
            </p:cNvPr>
            <p:cNvSpPr/>
            <p:nvPr/>
          </p:nvSpPr>
          <p:spPr>
            <a:xfrm>
              <a:off x="1085403" y="4768374"/>
              <a:ext cx="7538938" cy="905192"/>
            </a:xfrm>
            <a:custGeom>
              <a:avLst/>
              <a:gdLst>
                <a:gd name="connsiteX0" fmla="*/ 0 w 7538938"/>
                <a:gd name="connsiteY0" fmla="*/ 0 h 905192"/>
                <a:gd name="connsiteX1" fmla="*/ 7538938 w 7538938"/>
                <a:gd name="connsiteY1" fmla="*/ 0 h 905192"/>
                <a:gd name="connsiteX2" fmla="*/ 7538938 w 7538938"/>
                <a:gd name="connsiteY2" fmla="*/ 905192 h 905192"/>
                <a:gd name="connsiteX3" fmla="*/ 0 w 7538938"/>
                <a:gd name="connsiteY3" fmla="*/ 905192 h 905192"/>
                <a:gd name="connsiteX4" fmla="*/ 0 w 7538938"/>
                <a:gd name="connsiteY4" fmla="*/ 0 h 9051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938" h="905192">
                  <a:moveTo>
                    <a:pt x="0" y="0"/>
                  </a:moveTo>
                  <a:lnTo>
                    <a:pt x="7538938" y="0"/>
                  </a:lnTo>
                  <a:lnTo>
                    <a:pt x="7538938" y="905192"/>
                  </a:lnTo>
                  <a:lnTo>
                    <a:pt x="0" y="905192"/>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718497" tIns="68580" rIns="68580" bIns="68580" numCol="1" spcCol="1270" anchor="ctr" anchorCtr="0">
              <a:noAutofit/>
            </a:bodyPr>
            <a:lstStyle/>
            <a:p>
              <a:pPr marL="0" lvl="0" indent="0" algn="l" defTabSz="1200150">
                <a:lnSpc>
                  <a:spcPct val="90000"/>
                </a:lnSpc>
                <a:spcBef>
                  <a:spcPct val="0"/>
                </a:spcBef>
                <a:spcAft>
                  <a:spcPct val="35000"/>
                </a:spcAft>
                <a:buNone/>
              </a:pPr>
              <a:r>
                <a:rPr lang="en-US" sz="2700" kern="1200" dirty="0"/>
                <a:t>In the morning, perform your tasks in an organized, routine manner</a:t>
              </a:r>
            </a:p>
          </p:txBody>
        </p:sp>
        <p:sp>
          <p:nvSpPr>
            <p:cNvPr id="10" name="Oval 9">
              <a:extLst>
                <a:ext uri="{FF2B5EF4-FFF2-40B4-BE49-F238E27FC236}">
                  <a16:creationId xmlns:a16="http://schemas.microsoft.com/office/drawing/2014/main" id="{C73E5B0A-DEAD-44A9-97E3-8F9B521FE9AF}"/>
                </a:ext>
              </a:extLst>
            </p:cNvPr>
            <p:cNvSpPr/>
            <p:nvPr/>
          </p:nvSpPr>
          <p:spPr>
            <a:xfrm>
              <a:off x="519658" y="4655225"/>
              <a:ext cx="1131490" cy="1131490"/>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EEF013CD-8C55-4E1B-8EFF-387BE546544E}"/>
              </a:ext>
            </a:extLst>
          </p:cNvPr>
          <p:cNvSpPr>
            <a:spLocks noGrp="1"/>
          </p:cNvSpPr>
          <p:nvPr>
            <p:ph sz="quarter" idx="11"/>
          </p:nvPr>
        </p:nvSpPr>
        <p:spPr/>
        <p:txBody>
          <a:bodyPr/>
          <a:lstStyle/>
          <a:p>
            <a:endParaRPr lang="en-US"/>
          </a:p>
        </p:txBody>
      </p:sp>
      <p:sp>
        <p:nvSpPr>
          <p:cNvPr id="16386" name="Title 1"/>
          <p:cNvSpPr>
            <a:spLocks noGrp="1"/>
          </p:cNvSpPr>
          <p:nvPr>
            <p:ph type="title"/>
          </p:nvPr>
        </p:nvSpPr>
        <p:spPr/>
        <p:txBody>
          <a:bodyPr/>
          <a:lstStyle/>
          <a:p>
            <a:pPr eaLnBrk="1" hangingPunct="1"/>
            <a:r>
              <a:rPr lang="en-US" dirty="0"/>
              <a:t>Six Easy Ways to Simplify Your Life</a:t>
            </a:r>
            <a:endParaRPr lang="en-CA" dirty="0"/>
          </a:p>
        </p:txBody>
      </p:sp>
      <p:grpSp>
        <p:nvGrpSpPr>
          <p:cNvPr id="2" name="Group 1">
            <a:extLst>
              <a:ext uri="{FF2B5EF4-FFF2-40B4-BE49-F238E27FC236}">
                <a16:creationId xmlns:a16="http://schemas.microsoft.com/office/drawing/2014/main" id="{A2D68868-8E7C-4009-92A9-084C497DC8F4}"/>
              </a:ext>
            </a:extLst>
          </p:cNvPr>
          <p:cNvGrpSpPr/>
          <p:nvPr/>
        </p:nvGrpSpPr>
        <p:grpSpPr>
          <a:xfrm>
            <a:off x="457200" y="2191543"/>
            <a:ext cx="8229598" cy="3343276"/>
            <a:chOff x="457200" y="2191543"/>
            <a:chExt cx="8229598" cy="3343276"/>
          </a:xfrm>
        </p:grpSpPr>
        <p:sp>
          <p:nvSpPr>
            <p:cNvPr id="3" name="Freeform: Shape 2">
              <a:extLst>
                <a:ext uri="{FF2B5EF4-FFF2-40B4-BE49-F238E27FC236}">
                  <a16:creationId xmlns:a16="http://schemas.microsoft.com/office/drawing/2014/main" id="{53F9A319-08A6-40E6-946D-A78318128A66}"/>
                </a:ext>
              </a:extLst>
            </p:cNvPr>
            <p:cNvSpPr/>
            <p:nvPr/>
          </p:nvSpPr>
          <p:spPr>
            <a:xfrm>
              <a:off x="457200"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Pay someone else to do it</a:t>
              </a:r>
            </a:p>
          </p:txBody>
        </p:sp>
        <p:sp>
          <p:nvSpPr>
            <p:cNvPr id="4" name="Freeform: Shape 3">
              <a:extLst>
                <a:ext uri="{FF2B5EF4-FFF2-40B4-BE49-F238E27FC236}">
                  <a16:creationId xmlns:a16="http://schemas.microsoft.com/office/drawing/2014/main" id="{BFDB774E-69F0-4573-A5E6-35B66A7A9061}"/>
                </a:ext>
              </a:extLst>
            </p:cNvPr>
            <p:cNvSpPr/>
            <p:nvPr/>
          </p:nvSpPr>
          <p:spPr>
            <a:xfrm>
              <a:off x="3286125"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936304"/>
                <a:satOff val="-1168"/>
                <a:lumOff val="275"/>
                <a:alphaOff val="0"/>
              </a:schemeClr>
            </a:fillRef>
            <a:effectRef idx="0">
              <a:schemeClr val="accent2">
                <a:hueOff val="936304"/>
                <a:satOff val="-1168"/>
                <a:lumOff val="275"/>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Use electronic banking</a:t>
              </a:r>
            </a:p>
          </p:txBody>
        </p:sp>
        <p:sp>
          <p:nvSpPr>
            <p:cNvPr id="5" name="Freeform: Shape 4">
              <a:extLst>
                <a:ext uri="{FF2B5EF4-FFF2-40B4-BE49-F238E27FC236}">
                  <a16:creationId xmlns:a16="http://schemas.microsoft.com/office/drawing/2014/main" id="{43F91BB3-9F15-4618-A292-6401B2BAF530}"/>
                </a:ext>
              </a:extLst>
            </p:cNvPr>
            <p:cNvSpPr/>
            <p:nvPr/>
          </p:nvSpPr>
          <p:spPr>
            <a:xfrm>
              <a:off x="6115049" y="2191543"/>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1872608"/>
                <a:satOff val="-2336"/>
                <a:lumOff val="549"/>
                <a:alphaOff val="0"/>
              </a:schemeClr>
            </a:fillRef>
            <a:effectRef idx="0">
              <a:schemeClr val="accent2">
                <a:hueOff val="1872608"/>
                <a:satOff val="-2336"/>
                <a:lumOff val="549"/>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Keep everyone organized</a:t>
              </a:r>
            </a:p>
          </p:txBody>
        </p:sp>
        <p:sp>
          <p:nvSpPr>
            <p:cNvPr id="7" name="Freeform: Shape 6">
              <a:extLst>
                <a:ext uri="{FF2B5EF4-FFF2-40B4-BE49-F238E27FC236}">
                  <a16:creationId xmlns:a16="http://schemas.microsoft.com/office/drawing/2014/main" id="{C9ED688B-765E-4A38-BB00-E38B8074BEE5}"/>
                </a:ext>
              </a:extLst>
            </p:cNvPr>
            <p:cNvSpPr/>
            <p:nvPr/>
          </p:nvSpPr>
          <p:spPr>
            <a:xfrm>
              <a:off x="457200"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2808911"/>
                <a:satOff val="-3503"/>
                <a:lumOff val="824"/>
                <a:alphaOff val="0"/>
              </a:schemeClr>
            </a:fillRef>
            <a:effectRef idx="0">
              <a:schemeClr val="accent2">
                <a:hueOff val="2808911"/>
                <a:satOff val="-3503"/>
                <a:lumOff val="824"/>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Plan your meals</a:t>
              </a:r>
            </a:p>
          </p:txBody>
        </p:sp>
        <p:sp>
          <p:nvSpPr>
            <p:cNvPr id="8" name="Freeform: Shape 7">
              <a:extLst>
                <a:ext uri="{FF2B5EF4-FFF2-40B4-BE49-F238E27FC236}">
                  <a16:creationId xmlns:a16="http://schemas.microsoft.com/office/drawing/2014/main" id="{39A2AA1B-ACAB-48A8-AF53-B9C7C1186BB7}"/>
                </a:ext>
              </a:extLst>
            </p:cNvPr>
            <p:cNvSpPr/>
            <p:nvPr/>
          </p:nvSpPr>
          <p:spPr>
            <a:xfrm>
              <a:off x="3286125"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3745215"/>
                <a:satOff val="-4671"/>
                <a:lumOff val="1098"/>
                <a:alphaOff val="0"/>
              </a:schemeClr>
            </a:fillRef>
            <a:effectRef idx="0">
              <a:schemeClr val="accent2">
                <a:hueOff val="3745215"/>
                <a:satOff val="-4671"/>
                <a:lumOff val="1098"/>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Take advantage of shortcuts</a:t>
              </a:r>
            </a:p>
          </p:txBody>
        </p:sp>
        <p:sp>
          <p:nvSpPr>
            <p:cNvPr id="9" name="Freeform: Shape 8">
              <a:extLst>
                <a:ext uri="{FF2B5EF4-FFF2-40B4-BE49-F238E27FC236}">
                  <a16:creationId xmlns:a16="http://schemas.microsoft.com/office/drawing/2014/main" id="{16169F67-3883-465D-A781-1907173ED867}"/>
                </a:ext>
              </a:extLst>
            </p:cNvPr>
            <p:cNvSpPr/>
            <p:nvPr/>
          </p:nvSpPr>
          <p:spPr>
            <a:xfrm>
              <a:off x="6115049" y="3991769"/>
              <a:ext cx="2571749" cy="1543050"/>
            </a:xfrm>
            <a:custGeom>
              <a:avLst/>
              <a:gdLst>
                <a:gd name="connsiteX0" fmla="*/ 0 w 2571749"/>
                <a:gd name="connsiteY0" fmla="*/ 0 h 1543050"/>
                <a:gd name="connsiteX1" fmla="*/ 2571749 w 2571749"/>
                <a:gd name="connsiteY1" fmla="*/ 0 h 1543050"/>
                <a:gd name="connsiteX2" fmla="*/ 2571749 w 2571749"/>
                <a:gd name="connsiteY2" fmla="*/ 1543050 h 1543050"/>
                <a:gd name="connsiteX3" fmla="*/ 0 w 2571749"/>
                <a:gd name="connsiteY3" fmla="*/ 1543050 h 1543050"/>
                <a:gd name="connsiteX4" fmla="*/ 0 w 2571749"/>
                <a:gd name="connsiteY4" fmla="*/ 0 h 1543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49" h="1543050">
                  <a:moveTo>
                    <a:pt x="0" y="0"/>
                  </a:moveTo>
                  <a:lnTo>
                    <a:pt x="2571749" y="0"/>
                  </a:lnTo>
                  <a:lnTo>
                    <a:pt x="2571749" y="1543050"/>
                  </a:lnTo>
                  <a:lnTo>
                    <a:pt x="0" y="1543050"/>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b="0" kern="1200" dirty="0"/>
                <a:t>Save the difference</a:t>
              </a: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Routines allow you to have more __________ to spend on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Energy</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a:p>
        </p:txBody>
      </p:sp>
    </p:spTree>
    <p:extLst>
      <p:ext uri="{BB962C8B-B14F-4D97-AF65-F5344CB8AC3E}">
        <p14:creationId xmlns:p14="http://schemas.microsoft.com/office/powerpoint/2010/main" val="4561028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Routine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Once you establish a routine it can ________________.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modified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11735089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Three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Which is not one of the three easy steps to building a routine?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yourself</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a:p>
        </p:txBody>
      </p:sp>
    </p:spTree>
    <p:extLst>
      <p:ext uri="{BB962C8B-B14F-4D97-AF65-F5344CB8AC3E}">
        <p14:creationId xmlns:p14="http://schemas.microsoft.com/office/powerpoint/2010/main" val="31407605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Exercise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Which can be considered a professional routine?</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Set aside time to check email</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87203099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Setting up a system for maintaining your task tracking system is an example of what?</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Professional routine</a:t>
            </a: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a:p>
        </p:txBody>
      </p:sp>
    </p:spTree>
    <p:extLst>
      <p:ext uri="{BB962C8B-B14F-4D97-AF65-F5344CB8AC3E}">
        <p14:creationId xmlns:p14="http://schemas.microsoft.com/office/powerpoint/2010/main" val="2814043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306662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rituals can actually help _________ the spontaneity and fun in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Sap</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Eliminate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Routines allow you to have more __________ to spend on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Money</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Energy</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Fun</a:t>
            </a:r>
          </a:p>
          <a:p>
            <a:endParaRPr lang="en-US" dirty="0"/>
          </a:p>
        </p:txBody>
      </p:sp>
    </p:spTree>
    <p:extLst>
      <p:ext uri="{BB962C8B-B14F-4D97-AF65-F5344CB8AC3E}">
        <p14:creationId xmlns:p14="http://schemas.microsoft.com/office/powerpoint/2010/main" val="7323427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“Any practice regularly performed in a set manner” is a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Accident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Coincidence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Downfall</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Routine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Once you establish a routine it can ________________.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set in stone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 difficult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Be modified</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Be easy</a:t>
            </a:r>
          </a:p>
        </p:txBody>
      </p:sp>
    </p:spTree>
    <p:extLst>
      <p:ext uri="{BB962C8B-B14F-4D97-AF65-F5344CB8AC3E}">
        <p14:creationId xmlns:p14="http://schemas.microsoft.com/office/powerpoint/2010/main" val="31411370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How many steps are there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Three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Tons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One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Which is not one of the three easy steps to building a routine?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the task</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Identifying yourself</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Identifying sub-tasks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Identifying time or trigger</a:t>
            </a:r>
          </a:p>
          <a:p>
            <a:endParaRPr lang="en-US" dirty="0"/>
          </a:p>
        </p:txBody>
      </p:sp>
    </p:spTree>
    <p:extLst>
      <p:ext uri="{BB962C8B-B14F-4D97-AF65-F5344CB8AC3E}">
        <p14:creationId xmlns:p14="http://schemas.microsoft.com/office/powerpoint/2010/main" val="26140063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Sleep, meals, and _____________ form the building blocks of our lives.</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Exercise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Irritating</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Noise</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Distractions</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Which can be considered a professional routine?</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 tasks as they come up</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Don't worry about organization</a:t>
            </a: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Set aside time to check email</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Have no plan</a:t>
            </a:r>
          </a:p>
        </p:txBody>
      </p:sp>
    </p:spTree>
    <p:extLst>
      <p:ext uri="{BB962C8B-B14F-4D97-AF65-F5344CB8AC3E}">
        <p14:creationId xmlns:p14="http://schemas.microsoft.com/office/powerpoint/2010/main" val="15238555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noProof="0" dirty="0"/>
              <a:t>Module Three: Review Questions</a:t>
            </a:r>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is an easy way to simplify your life?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Pay someone to do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 your meals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Use electronic banking</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Setting up a system for maintaining your task tracking system is an example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Too much work</a:t>
            </a:r>
          </a:p>
          <a:p>
            <a:pPr marL="692150" marR="0" lvl="0" indent="-342900">
              <a:lnSpc>
                <a:spcPct val="115000"/>
              </a:lnSpc>
              <a:spcBef>
                <a:spcPts val="0"/>
              </a:spcBef>
              <a:spcAft>
                <a:spcPts val="0"/>
              </a:spcAft>
              <a:buFont typeface="+mj-lt"/>
              <a:buAutoNum type="alphaLcParenR"/>
              <a:tabLst>
                <a:tab pos="1028700" algn="l"/>
              </a:tabLst>
            </a:pPr>
            <a:r>
              <a:rPr lang="en-US" dirty="0">
                <a:ea typeface="Times New Roman"/>
                <a:cs typeface="Times New Roman"/>
              </a:rPr>
              <a:t>Laziness</a:t>
            </a:r>
          </a:p>
          <a:p>
            <a:pPr marL="692150" marR="0" lvl="0" indent="-342900">
              <a:lnSpc>
                <a:spcPct val="115000"/>
              </a:lnSpc>
              <a:spcBef>
                <a:spcPts val="0"/>
              </a:spcBef>
              <a:spcAft>
                <a:spcPts val="0"/>
              </a:spcAft>
              <a:buFont typeface="+mj-lt"/>
              <a:buAutoNum type="alphaLcParenR"/>
              <a:tabLst>
                <a:tab pos="1028700" algn="l"/>
              </a:tabLst>
            </a:pPr>
            <a:r>
              <a:rPr lang="en-US" dirty="0">
                <a:solidFill>
                  <a:srgbClr val="FF0000"/>
                </a:solidFill>
                <a:ea typeface="Times New Roman"/>
                <a:cs typeface="Times New Roman"/>
              </a:rPr>
              <a:t>Professional routine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028700" algn="l"/>
              </a:tabLst>
            </a:pPr>
            <a:r>
              <a:rPr lang="en-US" dirty="0">
                <a:ea typeface="Times New Roman"/>
                <a:cs typeface="Times New Roman"/>
              </a:rPr>
              <a:t>Procrastinating</a:t>
            </a:r>
          </a:p>
          <a:p>
            <a:endParaRPr lang="en-US" dirty="0"/>
          </a:p>
        </p:txBody>
      </p:sp>
    </p:spTree>
    <p:extLst>
      <p:ext uri="{BB962C8B-B14F-4D97-AF65-F5344CB8AC3E}">
        <p14:creationId xmlns:p14="http://schemas.microsoft.com/office/powerpoint/2010/main" val="36120310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p:txBody>
          <a:bodyPr/>
          <a:lstStyle/>
          <a:p>
            <a:pPr eaLnBrk="1" hangingPunct="1"/>
            <a:r>
              <a:rPr lang="en-CA" dirty="0"/>
              <a:t>Module </a:t>
            </a:r>
            <a:r>
              <a:rPr lang="en-US" dirty="0"/>
              <a:t>Four: Scheduling Yourself</a:t>
            </a:r>
            <a:endParaRPr lang="en-CA" dirty="0"/>
          </a:p>
        </p:txBody>
      </p:sp>
      <p:sp>
        <p:nvSpPr>
          <p:cNvPr id="17412"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latin typeface="+mj-lt"/>
                <a:ea typeface="Times New Roman"/>
                <a:cs typeface="Times New Roman"/>
              </a:rPr>
              <a:t>Time is what we want most, but what we use worst.</a:t>
            </a:r>
          </a:p>
          <a:p>
            <a:pPr algn="ctr">
              <a:lnSpc>
                <a:spcPct val="115000"/>
              </a:lnSpc>
              <a:spcBef>
                <a:spcPts val="0"/>
              </a:spcBef>
              <a:spcAft>
                <a:spcPts val="1000"/>
              </a:spcAft>
            </a:pPr>
            <a:r>
              <a:rPr lang="en-US" b="1" i="1" dirty="0">
                <a:latin typeface="+mj-lt"/>
                <a:ea typeface="Times New Roman"/>
                <a:cs typeface="Times New Roman"/>
              </a:rPr>
              <a:t>William Penn</a:t>
            </a:r>
          </a:p>
          <a:p>
            <a:pPr eaLnBrk="1" hangingPunct="1"/>
            <a:endParaRPr lang="en-CA" i="1" dirty="0"/>
          </a:p>
        </p:txBody>
      </p:sp>
      <p:sp>
        <p:nvSpPr>
          <p:cNvPr id="17411" name="Content Placeholder 4"/>
          <p:cNvSpPr>
            <a:spLocks noGrp="1"/>
          </p:cNvSpPr>
          <p:nvPr>
            <p:ph type="body" sz="quarter" idx="11"/>
          </p:nvPr>
        </p:nvSpPr>
        <p:spPr/>
        <p:txBody>
          <a:bodyPr/>
          <a:lstStyle/>
          <a:p>
            <a:pPr eaLnBrk="1" hangingPunct="1">
              <a:buFont typeface="Arial" charset="0"/>
              <a:buNone/>
            </a:pPr>
            <a:br>
              <a:rPr lang="en-US" dirty="0"/>
            </a:br>
            <a:r>
              <a:rPr lang="en-US" dirty="0"/>
              <a:t>Routines and rituals should form the framework of your days at home and in the office. This module will explore how to schedule those tasks and activities in the most efficient way possible.</a:t>
            </a:r>
            <a:endParaRPr lang="en-C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37A5BA35-1904-4376-AF7A-E2303B5E0FF7}"/>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noAutofit/>
          </a:bodyPr>
          <a:lstStyle/>
          <a:p>
            <a:r>
              <a:rPr lang="en-US" dirty="0"/>
              <a:t>The Simple Secret of Successful Time Management</a:t>
            </a:r>
          </a:p>
        </p:txBody>
      </p:sp>
      <p:grpSp>
        <p:nvGrpSpPr>
          <p:cNvPr id="3" name="Group 2">
            <a:extLst>
              <a:ext uri="{FF2B5EF4-FFF2-40B4-BE49-F238E27FC236}">
                <a16:creationId xmlns:a16="http://schemas.microsoft.com/office/drawing/2014/main" id="{F8BF1ADA-0B9A-4E1F-A670-A0AEF4CF0797}"/>
              </a:ext>
            </a:extLst>
          </p:cNvPr>
          <p:cNvGrpSpPr/>
          <p:nvPr/>
        </p:nvGrpSpPr>
        <p:grpSpPr>
          <a:xfrm>
            <a:off x="457200" y="1764876"/>
            <a:ext cx="8229600" cy="4196610"/>
            <a:chOff x="457200" y="1764876"/>
            <a:chExt cx="8229600" cy="4196610"/>
          </a:xfrm>
        </p:grpSpPr>
        <p:sp>
          <p:nvSpPr>
            <p:cNvPr id="4" name="Freeform: Shape 3">
              <a:extLst>
                <a:ext uri="{FF2B5EF4-FFF2-40B4-BE49-F238E27FC236}">
                  <a16:creationId xmlns:a16="http://schemas.microsoft.com/office/drawing/2014/main" id="{81BADD90-5A6E-4D87-94AC-06B231DCE36C}"/>
                </a:ext>
              </a:extLst>
            </p:cNvPr>
            <p:cNvSpPr/>
            <p:nvPr/>
          </p:nvSpPr>
          <p:spPr>
            <a:xfrm>
              <a:off x="457200" y="176487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No one-size-fits-all solution</a:t>
              </a:r>
            </a:p>
          </p:txBody>
        </p:sp>
        <p:sp>
          <p:nvSpPr>
            <p:cNvPr id="5" name="Freeform: Shape 4">
              <a:extLst>
                <a:ext uri="{FF2B5EF4-FFF2-40B4-BE49-F238E27FC236}">
                  <a16:creationId xmlns:a16="http://schemas.microsoft.com/office/drawing/2014/main" id="{43D647A3-514B-42A9-BDED-985A053B5F92}"/>
                </a:ext>
              </a:extLst>
            </p:cNvPr>
            <p:cNvSpPr/>
            <p:nvPr/>
          </p:nvSpPr>
          <p:spPr>
            <a:xfrm>
              <a:off x="457200" y="321558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Explore different methods</a:t>
              </a:r>
            </a:p>
          </p:txBody>
        </p:sp>
        <p:sp>
          <p:nvSpPr>
            <p:cNvPr id="7" name="Freeform: Shape 6">
              <a:extLst>
                <a:ext uri="{FF2B5EF4-FFF2-40B4-BE49-F238E27FC236}">
                  <a16:creationId xmlns:a16="http://schemas.microsoft.com/office/drawing/2014/main" id="{907BCFBE-6F2B-4520-A267-9D0026B02EAA}"/>
                </a:ext>
              </a:extLst>
            </p:cNvPr>
            <p:cNvSpPr/>
            <p:nvPr/>
          </p:nvSpPr>
          <p:spPr>
            <a:xfrm>
              <a:off x="457200" y="4666296"/>
              <a:ext cx="8229600" cy="1295190"/>
            </a:xfrm>
            <a:custGeom>
              <a:avLst/>
              <a:gdLst>
                <a:gd name="connsiteX0" fmla="*/ 0 w 8229600"/>
                <a:gd name="connsiteY0" fmla="*/ 215869 h 1295190"/>
                <a:gd name="connsiteX1" fmla="*/ 215869 w 8229600"/>
                <a:gd name="connsiteY1" fmla="*/ 0 h 1295190"/>
                <a:gd name="connsiteX2" fmla="*/ 8013731 w 8229600"/>
                <a:gd name="connsiteY2" fmla="*/ 0 h 1295190"/>
                <a:gd name="connsiteX3" fmla="*/ 8229600 w 8229600"/>
                <a:gd name="connsiteY3" fmla="*/ 215869 h 1295190"/>
                <a:gd name="connsiteX4" fmla="*/ 8229600 w 8229600"/>
                <a:gd name="connsiteY4" fmla="*/ 1079321 h 1295190"/>
                <a:gd name="connsiteX5" fmla="*/ 8013731 w 8229600"/>
                <a:gd name="connsiteY5" fmla="*/ 1295190 h 1295190"/>
                <a:gd name="connsiteX6" fmla="*/ 215869 w 8229600"/>
                <a:gd name="connsiteY6" fmla="*/ 1295190 h 1295190"/>
                <a:gd name="connsiteX7" fmla="*/ 0 w 8229600"/>
                <a:gd name="connsiteY7" fmla="*/ 1079321 h 1295190"/>
                <a:gd name="connsiteX8" fmla="*/ 0 w 8229600"/>
                <a:gd name="connsiteY8" fmla="*/ 215869 h 12951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29600" h="1295190">
                  <a:moveTo>
                    <a:pt x="0" y="215869"/>
                  </a:moveTo>
                  <a:cubicBezTo>
                    <a:pt x="0" y="96648"/>
                    <a:pt x="96648" y="0"/>
                    <a:pt x="215869" y="0"/>
                  </a:cubicBezTo>
                  <a:lnTo>
                    <a:pt x="8013731" y="0"/>
                  </a:lnTo>
                  <a:cubicBezTo>
                    <a:pt x="8132952" y="0"/>
                    <a:pt x="8229600" y="96648"/>
                    <a:pt x="8229600" y="215869"/>
                  </a:cubicBezTo>
                  <a:lnTo>
                    <a:pt x="8229600" y="1079321"/>
                  </a:lnTo>
                  <a:cubicBezTo>
                    <a:pt x="8229600" y="1198542"/>
                    <a:pt x="8132952" y="1295190"/>
                    <a:pt x="8013731" y="1295190"/>
                  </a:cubicBezTo>
                  <a:lnTo>
                    <a:pt x="215869" y="1295190"/>
                  </a:lnTo>
                  <a:cubicBezTo>
                    <a:pt x="96648" y="1295190"/>
                    <a:pt x="0" y="1198542"/>
                    <a:pt x="0" y="1079321"/>
                  </a:cubicBezTo>
                  <a:lnTo>
                    <a:pt x="0" y="215869"/>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8966" tIns="268966" rIns="268966" bIns="268966" numCol="1" spcCol="1270" anchor="ctr" anchorCtr="0">
              <a:noAutofit/>
            </a:bodyPr>
            <a:lstStyle/>
            <a:p>
              <a:pPr marL="0" lvl="0" indent="0" algn="l" defTabSz="2400300">
                <a:lnSpc>
                  <a:spcPct val="90000"/>
                </a:lnSpc>
                <a:spcBef>
                  <a:spcPct val="0"/>
                </a:spcBef>
                <a:spcAft>
                  <a:spcPct val="35000"/>
                </a:spcAft>
                <a:buNone/>
              </a:pPr>
              <a:r>
                <a:rPr lang="en-US" sz="5400" kern="1200" dirty="0"/>
                <a:t>Find what works for you</a:t>
              </a:r>
            </a:p>
          </p:txBody>
        </p:sp>
      </p:grpSp>
    </p:spTree>
    <p:extLst>
      <p:ext uri="{BB962C8B-B14F-4D97-AF65-F5344CB8AC3E}">
        <p14:creationId xmlns:p14="http://schemas.microsoft.com/office/powerpoint/2010/main" val="1775670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a:extLst>
              <a:ext uri="{FF2B5EF4-FFF2-40B4-BE49-F238E27FC236}">
                <a16:creationId xmlns:a16="http://schemas.microsoft.com/office/drawing/2014/main" id="{F2CF6C18-39E0-4EA9-B30B-19B331B08AD4}"/>
              </a:ext>
            </a:extLst>
          </p:cNvPr>
          <p:cNvSpPr>
            <a:spLocks noGrp="1"/>
          </p:cNvSpPr>
          <p:nvPr>
            <p:ph sz="quarter" idx="11"/>
          </p:nvPr>
        </p:nvSpPr>
        <p:spPr/>
        <p:txBody>
          <a:bodyPr/>
          <a:lstStyle/>
          <a:p>
            <a:endParaRPr lang="en-US"/>
          </a:p>
        </p:txBody>
      </p:sp>
      <p:sp>
        <p:nvSpPr>
          <p:cNvPr id="18434" name="Title 7"/>
          <p:cNvSpPr>
            <a:spLocks noGrp="1"/>
          </p:cNvSpPr>
          <p:nvPr>
            <p:ph type="title"/>
          </p:nvPr>
        </p:nvSpPr>
        <p:spPr/>
        <p:txBody>
          <a:bodyPr/>
          <a:lstStyle/>
          <a:p>
            <a:pPr eaLnBrk="1" hangingPunct="1"/>
            <a:r>
              <a:rPr lang="en-US" dirty="0"/>
              <a:t>Developing a Tracking System</a:t>
            </a:r>
            <a:endParaRPr lang="en-CA" dirty="0"/>
          </a:p>
        </p:txBody>
      </p:sp>
      <p:grpSp>
        <p:nvGrpSpPr>
          <p:cNvPr id="2" name="Group 1">
            <a:extLst>
              <a:ext uri="{FF2B5EF4-FFF2-40B4-BE49-F238E27FC236}">
                <a16:creationId xmlns:a16="http://schemas.microsoft.com/office/drawing/2014/main" id="{6927EB88-67B3-444A-B534-EA6D08F04070}"/>
              </a:ext>
            </a:extLst>
          </p:cNvPr>
          <p:cNvGrpSpPr/>
          <p:nvPr/>
        </p:nvGrpSpPr>
        <p:grpSpPr>
          <a:xfrm>
            <a:off x="2309018" y="1600200"/>
            <a:ext cx="4525963" cy="4525963"/>
            <a:chOff x="2309018" y="1600200"/>
            <a:chExt cx="4525963" cy="4525963"/>
          </a:xfrm>
        </p:grpSpPr>
        <p:sp>
          <p:nvSpPr>
            <p:cNvPr id="3" name="Arrow: Quad 2">
              <a:extLst>
                <a:ext uri="{FF2B5EF4-FFF2-40B4-BE49-F238E27FC236}">
                  <a16:creationId xmlns:a16="http://schemas.microsoft.com/office/drawing/2014/main" id="{AB79F66F-8156-4E31-BD74-C4079706F822}"/>
                </a:ext>
              </a:extLst>
            </p:cNvPr>
            <p:cNvSpPr/>
            <p:nvPr/>
          </p:nvSpPr>
          <p:spPr>
            <a:xfrm>
              <a:off x="2309018" y="1600200"/>
              <a:ext cx="4525963" cy="4525963"/>
            </a:xfrm>
            <a:prstGeom prst="quadArrow">
              <a:avLst>
                <a:gd name="adj1" fmla="val 2000"/>
                <a:gd name="adj2" fmla="val 4000"/>
                <a:gd name="adj3" fmla="val 5000"/>
              </a:avLst>
            </a:prstGeom>
          </p:spPr>
          <p:style>
            <a:lnRef idx="0">
              <a:schemeClr val="dk1">
                <a:hueOff val="0"/>
                <a:satOff val="0"/>
                <a:lumOff val="0"/>
                <a:alphaOff val="0"/>
              </a:schemeClr>
            </a:lnRef>
            <a:fillRef idx="1">
              <a:schemeClr val="accent3">
                <a:tint val="40000"/>
                <a:hueOff val="0"/>
                <a:satOff val="0"/>
                <a:lumOff val="0"/>
                <a:alphaOff val="0"/>
              </a:schemeClr>
            </a:fillRef>
            <a:effectRef idx="0">
              <a:schemeClr val="accent3">
                <a:tint val="40000"/>
                <a:hueOff val="0"/>
                <a:satOff val="0"/>
                <a:lumOff val="0"/>
                <a:alphaOff val="0"/>
              </a:schemeClr>
            </a:effectRef>
            <a:fontRef idx="minor">
              <a:schemeClr val="dk1">
                <a:hueOff val="0"/>
                <a:satOff val="0"/>
                <a:lumOff val="0"/>
                <a:alphaOff val="0"/>
              </a:schemeClr>
            </a:fontRef>
          </p:style>
        </p:sp>
        <p:sp>
          <p:nvSpPr>
            <p:cNvPr id="4" name="Freeform: Shape 3">
              <a:extLst>
                <a:ext uri="{FF2B5EF4-FFF2-40B4-BE49-F238E27FC236}">
                  <a16:creationId xmlns:a16="http://schemas.microsoft.com/office/drawing/2014/main" id="{2986569E-7291-4FFD-B893-E4E667B410F2}"/>
                </a:ext>
              </a:extLst>
            </p:cNvPr>
            <p:cNvSpPr/>
            <p:nvPr/>
          </p:nvSpPr>
          <p:spPr>
            <a:xfrm>
              <a:off x="2603206" y="1894387"/>
              <a:ext cx="1810385" cy="1810385"/>
            </a:xfrm>
            <a:custGeom>
              <a:avLst/>
              <a:gdLst>
                <a:gd name="connsiteX0" fmla="*/ 0 w 1810385"/>
                <a:gd name="connsiteY0" fmla="*/ 301737 h 1810385"/>
                <a:gd name="connsiteX1" fmla="*/ 301737 w 1810385"/>
                <a:gd name="connsiteY1" fmla="*/ 0 h 1810385"/>
                <a:gd name="connsiteX2" fmla="*/ 1508648 w 1810385"/>
                <a:gd name="connsiteY2" fmla="*/ 0 h 1810385"/>
                <a:gd name="connsiteX3" fmla="*/ 1810385 w 1810385"/>
                <a:gd name="connsiteY3" fmla="*/ 301737 h 1810385"/>
                <a:gd name="connsiteX4" fmla="*/ 1810385 w 1810385"/>
                <a:gd name="connsiteY4" fmla="*/ 1508648 h 1810385"/>
                <a:gd name="connsiteX5" fmla="*/ 1508648 w 1810385"/>
                <a:gd name="connsiteY5" fmla="*/ 1810385 h 1810385"/>
                <a:gd name="connsiteX6" fmla="*/ 301737 w 1810385"/>
                <a:gd name="connsiteY6" fmla="*/ 1810385 h 1810385"/>
                <a:gd name="connsiteX7" fmla="*/ 0 w 1810385"/>
                <a:gd name="connsiteY7" fmla="*/ 1508648 h 1810385"/>
                <a:gd name="connsiteX8" fmla="*/ 0 w 181038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385" h="1810385">
                  <a:moveTo>
                    <a:pt x="0" y="301737"/>
                  </a:moveTo>
                  <a:cubicBezTo>
                    <a:pt x="0" y="135092"/>
                    <a:pt x="135092" y="0"/>
                    <a:pt x="301737" y="0"/>
                  </a:cubicBezTo>
                  <a:lnTo>
                    <a:pt x="1508648" y="0"/>
                  </a:lnTo>
                  <a:cubicBezTo>
                    <a:pt x="1675293" y="0"/>
                    <a:pt x="1810385" y="135092"/>
                    <a:pt x="1810385" y="301737"/>
                  </a:cubicBezTo>
                  <a:lnTo>
                    <a:pt x="1810385" y="1508648"/>
                  </a:lnTo>
                  <a:cubicBezTo>
                    <a:pt x="1810385" y="1675293"/>
                    <a:pt x="1675293" y="1810385"/>
                    <a:pt x="150864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3626" tIns="183626" rIns="183626" bIns="183626" numCol="1" spcCol="1270" anchor="ctr" anchorCtr="0">
              <a:noAutofit/>
            </a:bodyPr>
            <a:lstStyle/>
            <a:p>
              <a:pPr marL="0" lvl="0" indent="0" algn="ctr" defTabSz="1111250">
                <a:lnSpc>
                  <a:spcPct val="90000"/>
                </a:lnSpc>
                <a:spcBef>
                  <a:spcPct val="0"/>
                </a:spcBef>
                <a:spcAft>
                  <a:spcPct val="35000"/>
                </a:spcAft>
                <a:buNone/>
              </a:pPr>
              <a:r>
                <a:rPr lang="en-US" sz="2500" kern="1200" dirty="0"/>
                <a:t>Urgent and Important</a:t>
              </a:r>
            </a:p>
          </p:txBody>
        </p:sp>
        <p:sp>
          <p:nvSpPr>
            <p:cNvPr id="5" name="Freeform: Shape 4">
              <a:extLst>
                <a:ext uri="{FF2B5EF4-FFF2-40B4-BE49-F238E27FC236}">
                  <a16:creationId xmlns:a16="http://schemas.microsoft.com/office/drawing/2014/main" id="{66658D9A-804B-47D9-9134-6BC7682B7471}"/>
                </a:ext>
              </a:extLst>
            </p:cNvPr>
            <p:cNvSpPr/>
            <p:nvPr/>
          </p:nvSpPr>
          <p:spPr>
            <a:xfrm>
              <a:off x="4730408" y="1894387"/>
              <a:ext cx="1810385" cy="1810385"/>
            </a:xfrm>
            <a:custGeom>
              <a:avLst/>
              <a:gdLst>
                <a:gd name="connsiteX0" fmla="*/ 0 w 1810385"/>
                <a:gd name="connsiteY0" fmla="*/ 301737 h 1810385"/>
                <a:gd name="connsiteX1" fmla="*/ 301737 w 1810385"/>
                <a:gd name="connsiteY1" fmla="*/ 0 h 1810385"/>
                <a:gd name="connsiteX2" fmla="*/ 1508648 w 1810385"/>
                <a:gd name="connsiteY2" fmla="*/ 0 h 1810385"/>
                <a:gd name="connsiteX3" fmla="*/ 1810385 w 1810385"/>
                <a:gd name="connsiteY3" fmla="*/ 301737 h 1810385"/>
                <a:gd name="connsiteX4" fmla="*/ 1810385 w 1810385"/>
                <a:gd name="connsiteY4" fmla="*/ 1508648 h 1810385"/>
                <a:gd name="connsiteX5" fmla="*/ 1508648 w 1810385"/>
                <a:gd name="connsiteY5" fmla="*/ 1810385 h 1810385"/>
                <a:gd name="connsiteX6" fmla="*/ 301737 w 1810385"/>
                <a:gd name="connsiteY6" fmla="*/ 1810385 h 1810385"/>
                <a:gd name="connsiteX7" fmla="*/ 0 w 1810385"/>
                <a:gd name="connsiteY7" fmla="*/ 1508648 h 1810385"/>
                <a:gd name="connsiteX8" fmla="*/ 0 w 181038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385" h="1810385">
                  <a:moveTo>
                    <a:pt x="0" y="301737"/>
                  </a:moveTo>
                  <a:cubicBezTo>
                    <a:pt x="0" y="135092"/>
                    <a:pt x="135092" y="0"/>
                    <a:pt x="301737" y="0"/>
                  </a:cubicBezTo>
                  <a:lnTo>
                    <a:pt x="1508648" y="0"/>
                  </a:lnTo>
                  <a:cubicBezTo>
                    <a:pt x="1675293" y="0"/>
                    <a:pt x="1810385" y="135092"/>
                    <a:pt x="1810385" y="301737"/>
                  </a:cubicBezTo>
                  <a:lnTo>
                    <a:pt x="1810385" y="1508648"/>
                  </a:lnTo>
                  <a:cubicBezTo>
                    <a:pt x="1810385" y="1675293"/>
                    <a:pt x="1675293" y="1810385"/>
                    <a:pt x="150864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83626" tIns="183626" rIns="183626" bIns="183626" numCol="1" spcCol="1270" anchor="ctr" anchorCtr="0">
              <a:noAutofit/>
            </a:bodyPr>
            <a:lstStyle/>
            <a:p>
              <a:pPr marL="0" lvl="0" indent="0" algn="ctr" defTabSz="1111250">
                <a:lnSpc>
                  <a:spcPct val="90000"/>
                </a:lnSpc>
                <a:spcBef>
                  <a:spcPct val="0"/>
                </a:spcBef>
                <a:spcAft>
                  <a:spcPct val="35000"/>
                </a:spcAft>
                <a:buNone/>
              </a:pPr>
              <a:r>
                <a:rPr lang="en-US" sz="2500" kern="1200" dirty="0"/>
                <a:t>Important, Not Urgent</a:t>
              </a:r>
            </a:p>
          </p:txBody>
        </p:sp>
        <p:sp>
          <p:nvSpPr>
            <p:cNvPr id="7" name="Freeform: Shape 6">
              <a:extLst>
                <a:ext uri="{FF2B5EF4-FFF2-40B4-BE49-F238E27FC236}">
                  <a16:creationId xmlns:a16="http://schemas.microsoft.com/office/drawing/2014/main" id="{C40FEF1B-B749-4C42-A386-A925F6AE5963}"/>
                </a:ext>
              </a:extLst>
            </p:cNvPr>
            <p:cNvSpPr/>
            <p:nvPr/>
          </p:nvSpPr>
          <p:spPr>
            <a:xfrm>
              <a:off x="2603206" y="4021590"/>
              <a:ext cx="1810385" cy="1810385"/>
            </a:xfrm>
            <a:custGeom>
              <a:avLst/>
              <a:gdLst>
                <a:gd name="connsiteX0" fmla="*/ 0 w 1810385"/>
                <a:gd name="connsiteY0" fmla="*/ 301737 h 1810385"/>
                <a:gd name="connsiteX1" fmla="*/ 301737 w 1810385"/>
                <a:gd name="connsiteY1" fmla="*/ 0 h 1810385"/>
                <a:gd name="connsiteX2" fmla="*/ 1508648 w 1810385"/>
                <a:gd name="connsiteY2" fmla="*/ 0 h 1810385"/>
                <a:gd name="connsiteX3" fmla="*/ 1810385 w 1810385"/>
                <a:gd name="connsiteY3" fmla="*/ 301737 h 1810385"/>
                <a:gd name="connsiteX4" fmla="*/ 1810385 w 1810385"/>
                <a:gd name="connsiteY4" fmla="*/ 1508648 h 1810385"/>
                <a:gd name="connsiteX5" fmla="*/ 1508648 w 1810385"/>
                <a:gd name="connsiteY5" fmla="*/ 1810385 h 1810385"/>
                <a:gd name="connsiteX6" fmla="*/ 301737 w 1810385"/>
                <a:gd name="connsiteY6" fmla="*/ 1810385 h 1810385"/>
                <a:gd name="connsiteX7" fmla="*/ 0 w 1810385"/>
                <a:gd name="connsiteY7" fmla="*/ 1508648 h 1810385"/>
                <a:gd name="connsiteX8" fmla="*/ 0 w 181038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385" h="1810385">
                  <a:moveTo>
                    <a:pt x="0" y="301737"/>
                  </a:moveTo>
                  <a:cubicBezTo>
                    <a:pt x="0" y="135092"/>
                    <a:pt x="135092" y="0"/>
                    <a:pt x="301737" y="0"/>
                  </a:cubicBezTo>
                  <a:lnTo>
                    <a:pt x="1508648" y="0"/>
                  </a:lnTo>
                  <a:cubicBezTo>
                    <a:pt x="1675293" y="0"/>
                    <a:pt x="1810385" y="135092"/>
                    <a:pt x="1810385" y="301737"/>
                  </a:cubicBezTo>
                  <a:lnTo>
                    <a:pt x="1810385" y="1508648"/>
                  </a:lnTo>
                  <a:cubicBezTo>
                    <a:pt x="1810385" y="1675293"/>
                    <a:pt x="1675293" y="1810385"/>
                    <a:pt x="150864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83626" tIns="183626" rIns="183626" bIns="183626" numCol="1" spcCol="1270" anchor="ctr" anchorCtr="0">
              <a:noAutofit/>
            </a:bodyPr>
            <a:lstStyle/>
            <a:p>
              <a:pPr marL="0" lvl="0" indent="0" algn="ctr" defTabSz="1111250">
                <a:lnSpc>
                  <a:spcPct val="90000"/>
                </a:lnSpc>
                <a:spcBef>
                  <a:spcPct val="0"/>
                </a:spcBef>
                <a:spcAft>
                  <a:spcPct val="35000"/>
                </a:spcAft>
                <a:buNone/>
              </a:pPr>
              <a:r>
                <a:rPr lang="en-US" sz="2500" kern="1200" dirty="0"/>
                <a:t>Urgent, Not Important</a:t>
              </a:r>
            </a:p>
          </p:txBody>
        </p:sp>
        <p:sp>
          <p:nvSpPr>
            <p:cNvPr id="8" name="Freeform: Shape 7">
              <a:extLst>
                <a:ext uri="{FF2B5EF4-FFF2-40B4-BE49-F238E27FC236}">
                  <a16:creationId xmlns:a16="http://schemas.microsoft.com/office/drawing/2014/main" id="{40028F6F-B3D5-4FD7-B579-CDF5CD11960E}"/>
                </a:ext>
              </a:extLst>
            </p:cNvPr>
            <p:cNvSpPr/>
            <p:nvPr/>
          </p:nvSpPr>
          <p:spPr>
            <a:xfrm>
              <a:off x="4730408" y="4021590"/>
              <a:ext cx="1810385" cy="1810385"/>
            </a:xfrm>
            <a:custGeom>
              <a:avLst/>
              <a:gdLst>
                <a:gd name="connsiteX0" fmla="*/ 0 w 1810385"/>
                <a:gd name="connsiteY0" fmla="*/ 301737 h 1810385"/>
                <a:gd name="connsiteX1" fmla="*/ 301737 w 1810385"/>
                <a:gd name="connsiteY1" fmla="*/ 0 h 1810385"/>
                <a:gd name="connsiteX2" fmla="*/ 1508648 w 1810385"/>
                <a:gd name="connsiteY2" fmla="*/ 0 h 1810385"/>
                <a:gd name="connsiteX3" fmla="*/ 1810385 w 1810385"/>
                <a:gd name="connsiteY3" fmla="*/ 301737 h 1810385"/>
                <a:gd name="connsiteX4" fmla="*/ 1810385 w 1810385"/>
                <a:gd name="connsiteY4" fmla="*/ 1508648 h 1810385"/>
                <a:gd name="connsiteX5" fmla="*/ 1508648 w 1810385"/>
                <a:gd name="connsiteY5" fmla="*/ 1810385 h 1810385"/>
                <a:gd name="connsiteX6" fmla="*/ 301737 w 1810385"/>
                <a:gd name="connsiteY6" fmla="*/ 1810385 h 1810385"/>
                <a:gd name="connsiteX7" fmla="*/ 0 w 1810385"/>
                <a:gd name="connsiteY7" fmla="*/ 1508648 h 1810385"/>
                <a:gd name="connsiteX8" fmla="*/ 0 w 1810385"/>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10385" h="1810385">
                  <a:moveTo>
                    <a:pt x="0" y="301737"/>
                  </a:moveTo>
                  <a:cubicBezTo>
                    <a:pt x="0" y="135092"/>
                    <a:pt x="135092" y="0"/>
                    <a:pt x="301737" y="0"/>
                  </a:cubicBezTo>
                  <a:lnTo>
                    <a:pt x="1508648" y="0"/>
                  </a:lnTo>
                  <a:cubicBezTo>
                    <a:pt x="1675293" y="0"/>
                    <a:pt x="1810385" y="135092"/>
                    <a:pt x="1810385" y="301737"/>
                  </a:cubicBezTo>
                  <a:lnTo>
                    <a:pt x="1810385" y="1508648"/>
                  </a:lnTo>
                  <a:cubicBezTo>
                    <a:pt x="1810385" y="1675293"/>
                    <a:pt x="1675293" y="1810385"/>
                    <a:pt x="1508648"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83626" tIns="183626" rIns="183626" bIns="183626" numCol="1" spcCol="1270" anchor="ctr" anchorCtr="0">
              <a:noAutofit/>
            </a:bodyPr>
            <a:lstStyle/>
            <a:p>
              <a:pPr marL="0" lvl="0" indent="0" algn="ctr" defTabSz="1111250">
                <a:lnSpc>
                  <a:spcPct val="90000"/>
                </a:lnSpc>
                <a:spcBef>
                  <a:spcPct val="0"/>
                </a:spcBef>
                <a:spcAft>
                  <a:spcPct val="35000"/>
                </a:spcAft>
                <a:buNone/>
              </a:pPr>
              <a:r>
                <a:rPr lang="en-US" sz="2500" kern="1200" dirty="0"/>
                <a:t>Not Urgent, Not Important</a:t>
              </a:r>
            </a:p>
          </p:txBody>
        </p:sp>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470DA42F-4BC0-4E43-8F8E-527BB1DE585D}"/>
              </a:ext>
            </a:extLst>
          </p:cNvPr>
          <p:cNvSpPr>
            <a:spLocks noGrp="1"/>
          </p:cNvSpPr>
          <p:nvPr>
            <p:ph sz="quarter" idx="11"/>
          </p:nvPr>
        </p:nvSpPr>
        <p:spPr/>
        <p:txBody>
          <a:bodyPr/>
          <a:lstStyle/>
          <a:p>
            <a:endParaRPr lang="en-US"/>
          </a:p>
        </p:txBody>
      </p:sp>
      <p:sp>
        <p:nvSpPr>
          <p:cNvPr id="19458" name="Title 1"/>
          <p:cNvSpPr>
            <a:spLocks noGrp="1"/>
          </p:cNvSpPr>
          <p:nvPr>
            <p:ph type="title"/>
          </p:nvPr>
        </p:nvSpPr>
        <p:spPr/>
        <p:txBody>
          <a:bodyPr/>
          <a:lstStyle/>
          <a:p>
            <a:r>
              <a:rPr lang="en-US" dirty="0"/>
              <a:t>Scheduling Appointments</a:t>
            </a:r>
            <a:endParaRPr lang="en-CA" dirty="0"/>
          </a:p>
        </p:txBody>
      </p:sp>
      <p:grpSp>
        <p:nvGrpSpPr>
          <p:cNvPr id="2" name="Group 1">
            <a:extLst>
              <a:ext uri="{FF2B5EF4-FFF2-40B4-BE49-F238E27FC236}">
                <a16:creationId xmlns:a16="http://schemas.microsoft.com/office/drawing/2014/main" id="{5F1C7BFF-42A4-4951-8A1A-936334A12881}"/>
              </a:ext>
            </a:extLst>
          </p:cNvPr>
          <p:cNvGrpSpPr/>
          <p:nvPr/>
        </p:nvGrpSpPr>
        <p:grpSpPr>
          <a:xfrm>
            <a:off x="1157985" y="1602465"/>
            <a:ext cx="6828030" cy="4521431"/>
            <a:chOff x="1157985" y="1602465"/>
            <a:chExt cx="6828030" cy="4521431"/>
          </a:xfrm>
        </p:grpSpPr>
        <p:sp>
          <p:nvSpPr>
            <p:cNvPr id="4" name="Freeform: Shape 3">
              <a:extLst>
                <a:ext uri="{FF2B5EF4-FFF2-40B4-BE49-F238E27FC236}">
                  <a16:creationId xmlns:a16="http://schemas.microsoft.com/office/drawing/2014/main" id="{FB2A3502-7344-424A-8DE6-87DF69F49CAF}"/>
                </a:ext>
              </a:extLst>
            </p:cNvPr>
            <p:cNvSpPr/>
            <p:nvPr/>
          </p:nvSpPr>
          <p:spPr>
            <a:xfrm>
              <a:off x="2176200" y="1602465"/>
              <a:ext cx="4791600" cy="1089501"/>
            </a:xfrm>
            <a:custGeom>
              <a:avLst/>
              <a:gdLst>
                <a:gd name="connsiteX0" fmla="*/ 0 w 4791600"/>
                <a:gd name="connsiteY0" fmla="*/ 0 h 1089501"/>
                <a:gd name="connsiteX1" fmla="*/ 4791600 w 4791600"/>
                <a:gd name="connsiteY1" fmla="*/ 0 h 1089501"/>
                <a:gd name="connsiteX2" fmla="*/ 4791600 w 4791600"/>
                <a:gd name="connsiteY2" fmla="*/ 1089501 h 1089501"/>
                <a:gd name="connsiteX3" fmla="*/ 0 w 4791600"/>
                <a:gd name="connsiteY3" fmla="*/ 1089501 h 1089501"/>
                <a:gd name="connsiteX4" fmla="*/ 0 w 479160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91600" h="1089501">
                  <a:moveTo>
                    <a:pt x="0" y="0"/>
                  </a:moveTo>
                  <a:lnTo>
                    <a:pt x="4791600" y="0"/>
                  </a:lnTo>
                  <a:lnTo>
                    <a:pt x="4791600" y="1089501"/>
                  </a:lnTo>
                  <a:lnTo>
                    <a:pt x="0" y="1089501"/>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Block off quiet time to work at your desk </a:t>
              </a:r>
            </a:p>
          </p:txBody>
        </p:sp>
        <p:sp>
          <p:nvSpPr>
            <p:cNvPr id="5" name="Freeform: Shape 4">
              <a:extLst>
                <a:ext uri="{FF2B5EF4-FFF2-40B4-BE49-F238E27FC236}">
                  <a16:creationId xmlns:a16="http://schemas.microsoft.com/office/drawing/2014/main" id="{4C1B3954-E2F4-4E8C-BC71-8A1B9109A37F}"/>
                </a:ext>
              </a:extLst>
            </p:cNvPr>
            <p:cNvSpPr/>
            <p:nvPr/>
          </p:nvSpPr>
          <p:spPr>
            <a:xfrm>
              <a:off x="1157985" y="2746442"/>
              <a:ext cx="6828030" cy="1089501"/>
            </a:xfrm>
            <a:custGeom>
              <a:avLst/>
              <a:gdLst>
                <a:gd name="connsiteX0" fmla="*/ 0 w 6828030"/>
                <a:gd name="connsiteY0" fmla="*/ 0 h 1089501"/>
                <a:gd name="connsiteX1" fmla="*/ 6828030 w 6828030"/>
                <a:gd name="connsiteY1" fmla="*/ 0 h 1089501"/>
                <a:gd name="connsiteX2" fmla="*/ 6828030 w 6828030"/>
                <a:gd name="connsiteY2" fmla="*/ 1089501 h 1089501"/>
                <a:gd name="connsiteX3" fmla="*/ 0 w 6828030"/>
                <a:gd name="connsiteY3" fmla="*/ 1089501 h 1089501"/>
                <a:gd name="connsiteX4" fmla="*/ 0 w 6828030"/>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28030" h="1089501">
                  <a:moveTo>
                    <a:pt x="0" y="0"/>
                  </a:moveTo>
                  <a:lnTo>
                    <a:pt x="6828030" y="0"/>
                  </a:lnTo>
                  <a:lnTo>
                    <a:pt x="6828030" y="1089501"/>
                  </a:lnTo>
                  <a:lnTo>
                    <a:pt x="0" y="1089501"/>
                  </a:lnTo>
                  <a:lnTo>
                    <a:pt x="0" y="0"/>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Leave the best time for callers to call on your voice mail</a:t>
              </a:r>
            </a:p>
          </p:txBody>
        </p:sp>
        <p:sp>
          <p:nvSpPr>
            <p:cNvPr id="6" name="Freeform: Shape 5">
              <a:extLst>
                <a:ext uri="{FF2B5EF4-FFF2-40B4-BE49-F238E27FC236}">
                  <a16:creationId xmlns:a16="http://schemas.microsoft.com/office/drawing/2014/main" id="{4C5FF73C-5253-4B71-BB35-38A5AE9F863F}"/>
                </a:ext>
              </a:extLst>
            </p:cNvPr>
            <p:cNvSpPr/>
            <p:nvPr/>
          </p:nvSpPr>
          <p:spPr>
            <a:xfrm>
              <a:off x="1512687" y="3890419"/>
              <a:ext cx="6072454" cy="1089501"/>
            </a:xfrm>
            <a:custGeom>
              <a:avLst/>
              <a:gdLst>
                <a:gd name="connsiteX0" fmla="*/ 0 w 6072454"/>
                <a:gd name="connsiteY0" fmla="*/ 0 h 1089501"/>
                <a:gd name="connsiteX1" fmla="*/ 6072454 w 6072454"/>
                <a:gd name="connsiteY1" fmla="*/ 0 h 1089501"/>
                <a:gd name="connsiteX2" fmla="*/ 6072454 w 6072454"/>
                <a:gd name="connsiteY2" fmla="*/ 1089501 h 1089501"/>
                <a:gd name="connsiteX3" fmla="*/ 0 w 6072454"/>
                <a:gd name="connsiteY3" fmla="*/ 1089501 h 1089501"/>
                <a:gd name="connsiteX4" fmla="*/ 0 w 6072454"/>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2454" h="1089501">
                  <a:moveTo>
                    <a:pt x="0" y="0"/>
                  </a:moveTo>
                  <a:lnTo>
                    <a:pt x="6072454" y="0"/>
                  </a:lnTo>
                  <a:lnTo>
                    <a:pt x="6072454" y="1089501"/>
                  </a:lnTo>
                  <a:lnTo>
                    <a:pt x="0" y="1089501"/>
                  </a:lnTo>
                  <a:lnTo>
                    <a:pt x="0"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Strictly adhere to start and finish times for meetings</a:t>
              </a:r>
            </a:p>
          </p:txBody>
        </p:sp>
        <p:sp>
          <p:nvSpPr>
            <p:cNvPr id="7" name="Freeform: Shape 6">
              <a:extLst>
                <a:ext uri="{FF2B5EF4-FFF2-40B4-BE49-F238E27FC236}">
                  <a16:creationId xmlns:a16="http://schemas.microsoft.com/office/drawing/2014/main" id="{984A5919-CAE5-4F08-9C6E-4AB4A6C2BDCA}"/>
                </a:ext>
              </a:extLst>
            </p:cNvPr>
            <p:cNvSpPr/>
            <p:nvPr/>
          </p:nvSpPr>
          <p:spPr>
            <a:xfrm>
              <a:off x="2201146" y="5034395"/>
              <a:ext cx="4741707" cy="1089501"/>
            </a:xfrm>
            <a:custGeom>
              <a:avLst/>
              <a:gdLst>
                <a:gd name="connsiteX0" fmla="*/ 0 w 4741707"/>
                <a:gd name="connsiteY0" fmla="*/ 0 h 1089501"/>
                <a:gd name="connsiteX1" fmla="*/ 4741707 w 4741707"/>
                <a:gd name="connsiteY1" fmla="*/ 0 h 1089501"/>
                <a:gd name="connsiteX2" fmla="*/ 4741707 w 4741707"/>
                <a:gd name="connsiteY2" fmla="*/ 1089501 h 1089501"/>
                <a:gd name="connsiteX3" fmla="*/ 0 w 4741707"/>
                <a:gd name="connsiteY3" fmla="*/ 1089501 h 1089501"/>
                <a:gd name="connsiteX4" fmla="*/ 0 w 4741707"/>
                <a:gd name="connsiteY4" fmla="*/ 0 h 1089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707" h="1089501">
                  <a:moveTo>
                    <a:pt x="0" y="0"/>
                  </a:moveTo>
                  <a:lnTo>
                    <a:pt x="4741707" y="0"/>
                  </a:lnTo>
                  <a:lnTo>
                    <a:pt x="4741707" y="1089501"/>
                  </a:lnTo>
                  <a:lnTo>
                    <a:pt x="0" y="1089501"/>
                  </a:lnTo>
                  <a:lnTo>
                    <a:pt x="0" y="0"/>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kern="1200" dirty="0"/>
                <a:t>Prepare a meeting agenda in advance</a:t>
              </a:r>
            </a:p>
          </p:txBody>
        </p:sp>
      </p:gr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A2634696-2494-4F03-AEF6-F3CB3FBB3AEC}"/>
              </a:ext>
            </a:extLst>
          </p:cNvPr>
          <p:cNvSpPr>
            <a:spLocks noGrp="1"/>
          </p:cNvSpPr>
          <p:nvPr>
            <p:ph sz="quarter" idx="11"/>
          </p:nvPr>
        </p:nvSpPr>
        <p:spPr/>
        <p:txBody>
          <a:bodyPr/>
          <a:lstStyle/>
          <a:p>
            <a:endParaRPr lang="en-US"/>
          </a:p>
        </p:txBody>
      </p:sp>
      <p:sp>
        <p:nvSpPr>
          <p:cNvPr id="20482" name="Title 1"/>
          <p:cNvSpPr>
            <a:spLocks noGrp="1"/>
          </p:cNvSpPr>
          <p:nvPr>
            <p:ph type="title"/>
          </p:nvPr>
        </p:nvSpPr>
        <p:spPr/>
        <p:txBody>
          <a:bodyPr/>
          <a:lstStyle/>
          <a:p>
            <a:r>
              <a:rPr lang="en-US" dirty="0"/>
              <a:t>Scheduling Tasks</a:t>
            </a:r>
            <a:endParaRPr lang="en-CA" dirty="0"/>
          </a:p>
        </p:txBody>
      </p:sp>
      <p:grpSp>
        <p:nvGrpSpPr>
          <p:cNvPr id="2" name="Group 1">
            <a:extLst>
              <a:ext uri="{FF2B5EF4-FFF2-40B4-BE49-F238E27FC236}">
                <a16:creationId xmlns:a16="http://schemas.microsoft.com/office/drawing/2014/main" id="{FF74BCC1-54D5-49CD-94C7-645B5D19F0B4}"/>
              </a:ext>
            </a:extLst>
          </p:cNvPr>
          <p:cNvGrpSpPr/>
          <p:nvPr/>
        </p:nvGrpSpPr>
        <p:grpSpPr>
          <a:xfrm>
            <a:off x="457200" y="1641621"/>
            <a:ext cx="8229600" cy="4443120"/>
            <a:chOff x="457200" y="1641621"/>
            <a:chExt cx="8229600" cy="4443120"/>
          </a:xfrm>
        </p:grpSpPr>
        <p:sp>
          <p:nvSpPr>
            <p:cNvPr id="4" name="Rectangle 3">
              <a:extLst>
                <a:ext uri="{FF2B5EF4-FFF2-40B4-BE49-F238E27FC236}">
                  <a16:creationId xmlns:a16="http://schemas.microsoft.com/office/drawing/2014/main" id="{51653894-7380-40A0-92F6-A2CDA78774FD}"/>
                </a:ext>
              </a:extLst>
            </p:cNvPr>
            <p:cNvSpPr/>
            <p:nvPr/>
          </p:nvSpPr>
          <p:spPr>
            <a:xfrm>
              <a:off x="457200" y="2143461"/>
              <a:ext cx="8229600" cy="856800"/>
            </a:xfrm>
            <a:prstGeom prst="rect">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02521719-DF2F-4A77-8ADB-5F5F4607AD95}"/>
                </a:ext>
              </a:extLst>
            </p:cNvPr>
            <p:cNvSpPr/>
            <p:nvPr/>
          </p:nvSpPr>
          <p:spPr>
            <a:xfrm>
              <a:off x="868680" y="164162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Break up large projects</a:t>
              </a:r>
            </a:p>
          </p:txBody>
        </p:sp>
        <p:sp>
          <p:nvSpPr>
            <p:cNvPr id="6" name="Rectangle 5">
              <a:extLst>
                <a:ext uri="{FF2B5EF4-FFF2-40B4-BE49-F238E27FC236}">
                  <a16:creationId xmlns:a16="http://schemas.microsoft.com/office/drawing/2014/main" id="{4F2472C9-2F40-4A22-8542-EFA2D28C384B}"/>
                </a:ext>
              </a:extLst>
            </p:cNvPr>
            <p:cNvSpPr/>
            <p:nvPr/>
          </p:nvSpPr>
          <p:spPr>
            <a:xfrm>
              <a:off x="457200" y="3685701"/>
              <a:ext cx="8229600" cy="856800"/>
            </a:xfrm>
            <a:prstGeom prst="rect">
              <a:avLst/>
            </a:prstGeom>
          </p:spPr>
          <p:style>
            <a:lnRef idx="2">
              <a:schemeClr val="accent3">
                <a:hueOff val="5625132"/>
                <a:satOff val="-8440"/>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A9C9D13F-2EDB-4F85-AFFF-32299BA22FE9}"/>
                </a:ext>
              </a:extLst>
            </p:cNvPr>
            <p:cNvSpPr/>
            <p:nvPr/>
          </p:nvSpPr>
          <p:spPr>
            <a:xfrm>
              <a:off x="868680" y="318386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Delegate</a:t>
              </a:r>
            </a:p>
          </p:txBody>
        </p:sp>
        <p:sp>
          <p:nvSpPr>
            <p:cNvPr id="8" name="Rectangle 7">
              <a:extLst>
                <a:ext uri="{FF2B5EF4-FFF2-40B4-BE49-F238E27FC236}">
                  <a16:creationId xmlns:a16="http://schemas.microsoft.com/office/drawing/2014/main" id="{79740758-600B-4F69-A102-AD8D63FA4B41}"/>
                </a:ext>
              </a:extLst>
            </p:cNvPr>
            <p:cNvSpPr/>
            <p:nvPr/>
          </p:nvSpPr>
          <p:spPr>
            <a:xfrm>
              <a:off x="457200" y="5227941"/>
              <a:ext cx="8229600" cy="856800"/>
            </a:xfrm>
            <a:prstGeom prst="rect">
              <a:avLst/>
            </a:prstGeom>
          </p:spPr>
          <p:style>
            <a:lnRef idx="2">
              <a:schemeClr val="accent3">
                <a:hueOff val="11250264"/>
                <a:satOff val="-16880"/>
                <a:lumOff val="-274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108A3813-D896-43C1-8FF2-D87C23336768}"/>
                </a:ext>
              </a:extLst>
            </p:cNvPr>
            <p:cNvSpPr/>
            <p:nvPr/>
          </p:nvSpPr>
          <p:spPr>
            <a:xfrm>
              <a:off x="868680" y="4726101"/>
              <a:ext cx="5760720" cy="1003680"/>
            </a:xfrm>
            <a:custGeom>
              <a:avLst/>
              <a:gdLst>
                <a:gd name="connsiteX0" fmla="*/ 0 w 5760720"/>
                <a:gd name="connsiteY0" fmla="*/ 167283 h 1003680"/>
                <a:gd name="connsiteX1" fmla="*/ 167283 w 5760720"/>
                <a:gd name="connsiteY1" fmla="*/ 0 h 1003680"/>
                <a:gd name="connsiteX2" fmla="*/ 5593437 w 5760720"/>
                <a:gd name="connsiteY2" fmla="*/ 0 h 1003680"/>
                <a:gd name="connsiteX3" fmla="*/ 5760720 w 5760720"/>
                <a:gd name="connsiteY3" fmla="*/ 167283 h 1003680"/>
                <a:gd name="connsiteX4" fmla="*/ 5760720 w 5760720"/>
                <a:gd name="connsiteY4" fmla="*/ 836397 h 1003680"/>
                <a:gd name="connsiteX5" fmla="*/ 5593437 w 5760720"/>
                <a:gd name="connsiteY5" fmla="*/ 1003680 h 1003680"/>
                <a:gd name="connsiteX6" fmla="*/ 167283 w 5760720"/>
                <a:gd name="connsiteY6" fmla="*/ 1003680 h 1003680"/>
                <a:gd name="connsiteX7" fmla="*/ 0 w 5760720"/>
                <a:gd name="connsiteY7" fmla="*/ 836397 h 1003680"/>
                <a:gd name="connsiteX8" fmla="*/ 0 w 5760720"/>
                <a:gd name="connsiteY8" fmla="*/ 167283 h 1003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60720" h="1003680">
                  <a:moveTo>
                    <a:pt x="0" y="167283"/>
                  </a:moveTo>
                  <a:cubicBezTo>
                    <a:pt x="0" y="74895"/>
                    <a:pt x="74895" y="0"/>
                    <a:pt x="167283" y="0"/>
                  </a:cubicBezTo>
                  <a:lnTo>
                    <a:pt x="5593437" y="0"/>
                  </a:lnTo>
                  <a:cubicBezTo>
                    <a:pt x="5685825" y="0"/>
                    <a:pt x="5760720" y="74895"/>
                    <a:pt x="5760720" y="167283"/>
                  </a:cubicBezTo>
                  <a:lnTo>
                    <a:pt x="5760720" y="836397"/>
                  </a:lnTo>
                  <a:cubicBezTo>
                    <a:pt x="5760720" y="928785"/>
                    <a:pt x="5685825" y="1003680"/>
                    <a:pt x="5593437" y="1003680"/>
                  </a:cubicBezTo>
                  <a:lnTo>
                    <a:pt x="167283" y="1003680"/>
                  </a:lnTo>
                  <a:cubicBezTo>
                    <a:pt x="74895" y="1003680"/>
                    <a:pt x="0" y="928785"/>
                    <a:pt x="0" y="836397"/>
                  </a:cubicBezTo>
                  <a:lnTo>
                    <a:pt x="0" y="167283"/>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266738" tIns="48996" rIns="266738" bIns="48996" numCol="1" spcCol="1270" anchor="ctr" anchorCtr="0">
              <a:noAutofit/>
            </a:bodyPr>
            <a:lstStyle/>
            <a:p>
              <a:pPr marL="0" lvl="0" indent="0" algn="l" defTabSz="1244600">
                <a:lnSpc>
                  <a:spcPct val="90000"/>
                </a:lnSpc>
                <a:spcBef>
                  <a:spcPct val="0"/>
                </a:spcBef>
                <a:spcAft>
                  <a:spcPct val="35000"/>
                </a:spcAft>
                <a:buNone/>
              </a:pPr>
              <a:r>
                <a:rPr lang="en-US" sz="2800" kern="1200" dirty="0"/>
                <a:t>Allow for extra time when dealing with external parties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07476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Rituals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There is no __________ to time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Secret</a:t>
            </a:r>
          </a:p>
          <a:p>
            <a:endParaRPr lang="en-US" dirty="0"/>
          </a:p>
        </p:txBody>
      </p:sp>
    </p:spTree>
    <p:extLst>
      <p:ext uri="{BB962C8B-B14F-4D97-AF65-F5344CB8AC3E}">
        <p14:creationId xmlns:p14="http://schemas.microsoft.com/office/powerpoint/2010/main" val="245200724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Tracking system</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is not a step to making the most of your electronic solution?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 as much as you can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separate</a:t>
            </a:r>
            <a:endParaRPr lang="en-US" dirty="0"/>
          </a:p>
        </p:txBody>
      </p:sp>
    </p:spTree>
    <p:extLst>
      <p:ext uri="{BB962C8B-B14F-4D97-AF65-F5344CB8AC3E}">
        <p14:creationId xmlns:p14="http://schemas.microsoft.com/office/powerpoint/2010/main" val="163279563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Post-it</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Productivity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You can keep a ____________ calendar in the back of the journal.</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Long-term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a:p>
        </p:txBody>
      </p:sp>
    </p:spTree>
    <p:extLst>
      <p:ext uri="{BB962C8B-B14F-4D97-AF65-F5344CB8AC3E}">
        <p14:creationId xmlns:p14="http://schemas.microsoft.com/office/powerpoint/2010/main" val="28945597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Urgent/important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is the concept of the urgent/important matrix called?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Truman principle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Eisenhower principle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a:p>
        </p:txBody>
      </p:sp>
    </p:spTree>
    <p:extLst>
      <p:ext uri="{BB962C8B-B14F-4D97-AF65-F5344CB8AC3E}">
        <p14:creationId xmlns:p14="http://schemas.microsoft.com/office/powerpoint/2010/main" val="35805802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Stephen Covey</a:t>
            </a: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Which is not a quadrant of the urgent/important matrix?</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Important, but not urgent</a:t>
            </a: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ethical</a:t>
            </a: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5271776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Routines and _________ should form the framework of your days at home and in the office.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tasks</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Rituals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Avoidance</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There is no __________ to time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Answer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Path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End</a:t>
            </a: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Secret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71996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Electronic solutions are an example of a ___________ __________.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Long road</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Difficult project</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Tracking system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Sneaky tool</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is not a step to making the most of your electronic solution?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Taking time to learn about features of the application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Keep all your email accounts for home and office together</a:t>
            </a: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 as much as you can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Keep personal and professional tasks separate</a:t>
            </a:r>
            <a:endParaRPr lang="en-US" dirty="0"/>
          </a:p>
        </p:txBody>
      </p:sp>
    </p:spTree>
    <p:extLst>
      <p:ext uri="{BB962C8B-B14F-4D97-AF65-F5344CB8AC3E}">
        <p14:creationId xmlns:p14="http://schemas.microsoft.com/office/powerpoint/2010/main" val="38918847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People who are traditionalists should try using a ________________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Electronic files</a:t>
            </a:r>
          </a:p>
          <a:p>
            <a:pPr marL="688975" marR="0" lvl="0" indent="-339725">
              <a:lnSpc>
                <a:spcPct val="115000"/>
              </a:lnSpc>
              <a:spcBef>
                <a:spcPts val="0"/>
              </a:spcBef>
              <a:spcAft>
                <a:spcPts val="0"/>
              </a:spcAft>
              <a:buFont typeface="+mj-lt"/>
              <a:buAutoNum type="alphaLcParenR"/>
            </a:pPr>
            <a:r>
              <a:rPr lang="en-US" dirty="0">
                <a:solidFill>
                  <a:srgbClr val="000000"/>
                </a:solidFill>
                <a:ea typeface="Times New Roman"/>
                <a:cs typeface="Times New Roman"/>
              </a:rPr>
              <a:t>Post-it</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Productivity</a:t>
            </a:r>
            <a:endParaRPr lang="en-US" dirty="0">
              <a:ea typeface="Times New Roman"/>
              <a:cs typeface="Times New Roman"/>
            </a:endParaRP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Memory</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You can keep a ____________ calendar in the back of the journal.</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solidFill>
                  <a:srgbClr val="FF0000"/>
                </a:solidFill>
                <a:ea typeface="Times New Roman"/>
                <a:cs typeface="Times New Roman"/>
              </a:rPr>
              <a:t>Long-term</a:t>
            </a:r>
            <a:endParaRPr lang="en-US" dirty="0">
              <a:ea typeface="Times New Roman"/>
              <a:cs typeface="Times New Roman"/>
            </a:endParaRP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Short-term</a:t>
            </a:r>
          </a:p>
          <a:p>
            <a:pPr marL="688975" marR="0" lvl="0" indent="-339725">
              <a:lnSpc>
                <a:spcPct val="115000"/>
              </a:lnSpc>
              <a:spcBef>
                <a:spcPts val="0"/>
              </a:spcBef>
              <a:spcAft>
                <a:spcPts val="0"/>
              </a:spcAft>
              <a:buFont typeface="+mj-lt"/>
              <a:buAutoNum type="alphaLcParenR"/>
            </a:pPr>
            <a:r>
              <a:rPr lang="en-US" dirty="0">
                <a:ea typeface="Times New Roman"/>
                <a:cs typeface="Times New Roman"/>
              </a:rPr>
              <a:t>Yearly</a:t>
            </a:r>
          </a:p>
          <a:p>
            <a:pPr marL="688975" marR="0" lvl="0" indent="-339725">
              <a:lnSpc>
                <a:spcPct val="115000"/>
              </a:lnSpc>
              <a:spcBef>
                <a:spcPts val="0"/>
              </a:spcBef>
              <a:spcAft>
                <a:spcPts val="1000"/>
              </a:spcAft>
              <a:buFont typeface="+mj-lt"/>
              <a:buAutoNum type="alphaLcParenR"/>
            </a:pPr>
            <a:r>
              <a:rPr lang="en-US" dirty="0">
                <a:ea typeface="Times New Roman"/>
                <a:cs typeface="Times New Roman"/>
              </a:rPr>
              <a:t>Activity</a:t>
            </a:r>
          </a:p>
          <a:p>
            <a:endParaRPr lang="en-US" dirty="0"/>
          </a:p>
        </p:txBody>
      </p:sp>
    </p:spTree>
    <p:extLst>
      <p:ext uri="{BB962C8B-B14F-4D97-AF65-F5344CB8AC3E}">
        <p14:creationId xmlns:p14="http://schemas.microsoft.com/office/powerpoint/2010/main" val="3983313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term for the concept that allows you to differentiate between important tasks and urgent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Important/non-urgent matrix</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Work/task matrix</a:t>
            </a: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What is the concept of the urgent/important matrix called?</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Roosevelt principle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Truman principle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Eisenhower principle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Trump principle</a:t>
            </a:r>
          </a:p>
          <a:p>
            <a:endParaRPr lang="en-US" dirty="0"/>
          </a:p>
        </p:txBody>
      </p:sp>
    </p:spTree>
    <p:extLst>
      <p:ext uri="{BB962C8B-B14F-4D97-AF65-F5344CB8AC3E}">
        <p14:creationId xmlns:p14="http://schemas.microsoft.com/office/powerpoint/2010/main" val="33069394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noProof="0"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Who rediscovered the Eisenhower Principle in 1994 and wrote a book centering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000000"/>
                </a:solidFill>
                <a:ea typeface="Times New Roman"/>
                <a:cs typeface="Times New Roman"/>
              </a:rPr>
              <a:t>Truman Capote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solidFill>
                  <a:srgbClr val="FF0000"/>
                </a:solidFill>
                <a:ea typeface="Times New Roman"/>
                <a:cs typeface="Times New Roman"/>
              </a:rPr>
              <a:t>Stephen Covey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085850" algn="l"/>
              </a:tabLst>
            </a:pPr>
            <a:r>
              <a:rPr lang="en-US" dirty="0">
                <a:ea typeface="Times New Roman"/>
                <a:cs typeface="Times New Roman"/>
              </a:rPr>
              <a:t>Maeve Binchy</a:t>
            </a:r>
          </a:p>
          <a:p>
            <a:pPr marL="692150" marR="0" lvl="0" indent="-342900">
              <a:lnSpc>
                <a:spcPct val="115000"/>
              </a:lnSpc>
              <a:spcBef>
                <a:spcPts val="0"/>
              </a:spcBef>
              <a:spcAft>
                <a:spcPts val="1000"/>
              </a:spcAft>
              <a:buFont typeface="+mj-lt"/>
              <a:buAutoNum type="alphaLcParenR"/>
              <a:tabLst>
                <a:tab pos="1085850" algn="l"/>
              </a:tabLst>
            </a:pPr>
            <a:r>
              <a:rPr lang="en-US" dirty="0">
                <a:ea typeface="Times New Roman"/>
                <a:cs typeface="Times New Roman"/>
              </a:rPr>
              <a:t>John Grisham</a:t>
            </a: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Which is not a quadrant of the urgent/important matrix?</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ea typeface="Times New Roman"/>
                <a:cs typeface="Times New Roman"/>
              </a:rPr>
              <a:t>Urgent and important</a:t>
            </a:r>
          </a:p>
          <a:p>
            <a:pPr marL="692150" marR="0" lvl="0" indent="-342900">
              <a:lnSpc>
                <a:spcPct val="115000"/>
              </a:lnSpc>
              <a:spcBef>
                <a:spcPts val="0"/>
              </a:spcBef>
              <a:spcAft>
                <a:spcPts val="0"/>
              </a:spcAft>
              <a:buFont typeface="+mj-lt"/>
              <a:buAutoNum type="alphaLcParenR"/>
              <a:tabLst>
                <a:tab pos="1257300" algn="l"/>
              </a:tabLst>
            </a:pPr>
            <a:r>
              <a:rPr lang="en-US" dirty="0">
                <a:solidFill>
                  <a:srgbClr val="000000"/>
                </a:solidFill>
                <a:ea typeface="Times New Roman"/>
                <a:cs typeface="Times New Roman"/>
              </a:rPr>
              <a:t>Important, but not urgent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1257300" algn="l"/>
              </a:tabLst>
            </a:pPr>
            <a:r>
              <a:rPr lang="en-US" dirty="0">
                <a:solidFill>
                  <a:srgbClr val="FF0000"/>
                </a:solidFill>
                <a:ea typeface="Times New Roman"/>
                <a:cs typeface="Times New Roman"/>
              </a:rPr>
              <a:t>Urgent and ethical</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tabLst>
                <a:tab pos="1257300" algn="l"/>
              </a:tabLst>
            </a:pPr>
            <a:r>
              <a:rPr lang="en-US" dirty="0">
                <a:ea typeface="Times New Roman"/>
                <a:cs typeface="Times New Roman"/>
              </a:rPr>
              <a:t>Not urgent and not important</a:t>
            </a:r>
          </a:p>
        </p:txBody>
      </p:sp>
    </p:spTree>
    <p:extLst>
      <p:ext uri="{BB962C8B-B14F-4D97-AF65-F5344CB8AC3E}">
        <p14:creationId xmlns:p14="http://schemas.microsoft.com/office/powerpoint/2010/main" val="1472403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1157486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Module Five: Keeping Yourself on Top of Tasks</a:t>
            </a:r>
            <a:endParaRPr lang="en-CA" dirty="0"/>
          </a:p>
        </p:txBody>
      </p:sp>
      <p:sp>
        <p:nvSpPr>
          <p:cNvPr id="21508"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Ordinary people think merely of spending time. Great people think of using it.</a:t>
            </a:r>
          </a:p>
          <a:p>
            <a:pPr algn="ctr">
              <a:lnSpc>
                <a:spcPct val="115000"/>
              </a:lnSpc>
              <a:spcBef>
                <a:spcPts val="0"/>
              </a:spcBef>
              <a:spcAft>
                <a:spcPts val="1000"/>
              </a:spcAft>
            </a:pPr>
            <a:r>
              <a:rPr lang="en-US" b="1" i="1" dirty="0">
                <a:ea typeface="Times New Roman"/>
                <a:cs typeface="Times New Roman"/>
              </a:rPr>
              <a:t>Anonymous</a:t>
            </a:r>
          </a:p>
          <a:p>
            <a:endParaRPr lang="en-CA" i="1" dirty="0"/>
          </a:p>
        </p:txBody>
      </p:sp>
      <p:sp>
        <p:nvSpPr>
          <p:cNvPr id="21507" name="Content Placeholder 3"/>
          <p:cNvSpPr>
            <a:spLocks noGrp="1"/>
          </p:cNvSpPr>
          <p:nvPr>
            <p:ph type="body" sz="quarter" idx="11"/>
          </p:nvPr>
        </p:nvSpPr>
        <p:spPr/>
        <p:txBody>
          <a:bodyPr/>
          <a:lstStyle/>
          <a:p>
            <a:pPr>
              <a:buFont typeface="Arial" charset="0"/>
              <a:buNone/>
            </a:pPr>
            <a:br>
              <a:rPr lang="en-US" dirty="0"/>
            </a:br>
            <a:r>
              <a:rPr lang="en-US" dirty="0"/>
              <a:t>Even after you’ve got a plan in place, it’s important to keep adjusting your plan so that you can stay in control of your time. This module will give you some ways to help you stay on top of your to-do list.</a:t>
            </a:r>
            <a:r>
              <a:rPr lang="en-CA" dirty="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92CFD5-DFB1-4F79-872B-3D0A1D08D5FA}"/>
              </a:ext>
            </a:extLst>
          </p:cNvPr>
          <p:cNvSpPr>
            <a:spLocks noGrp="1"/>
          </p:cNvSpPr>
          <p:nvPr>
            <p:ph sz="quarter" idx="11"/>
          </p:nvPr>
        </p:nvSpPr>
        <p:spPr/>
        <p:txBody>
          <a:bodyPr/>
          <a:lstStyle/>
          <a:p>
            <a:endParaRPr lang="en-US"/>
          </a:p>
        </p:txBody>
      </p:sp>
      <p:sp>
        <p:nvSpPr>
          <p:cNvPr id="22530" name="Title 4"/>
          <p:cNvSpPr>
            <a:spLocks noGrp="1"/>
          </p:cNvSpPr>
          <p:nvPr>
            <p:ph type="title"/>
          </p:nvPr>
        </p:nvSpPr>
        <p:spPr/>
        <p:txBody>
          <a:bodyPr/>
          <a:lstStyle/>
          <a:p>
            <a:r>
              <a:rPr lang="en-US" dirty="0"/>
              <a:t>The One-Minute Rule</a:t>
            </a:r>
            <a:endParaRPr lang="en-CA" dirty="0"/>
          </a:p>
        </p:txBody>
      </p:sp>
      <p:grpSp>
        <p:nvGrpSpPr>
          <p:cNvPr id="2" name="Group 1">
            <a:extLst>
              <a:ext uri="{FF2B5EF4-FFF2-40B4-BE49-F238E27FC236}">
                <a16:creationId xmlns:a16="http://schemas.microsoft.com/office/drawing/2014/main" id="{7D911911-EB88-4EC1-828E-2ECC111A1AD4}"/>
              </a:ext>
            </a:extLst>
          </p:cNvPr>
          <p:cNvGrpSpPr/>
          <p:nvPr/>
        </p:nvGrpSpPr>
        <p:grpSpPr>
          <a:xfrm>
            <a:off x="457200" y="1600200"/>
            <a:ext cx="8229599" cy="4525963"/>
            <a:chOff x="457200" y="1600200"/>
            <a:chExt cx="8229599" cy="4525963"/>
          </a:xfrm>
        </p:grpSpPr>
        <p:sp>
          <p:nvSpPr>
            <p:cNvPr id="4" name="Partial Circle 3">
              <a:extLst>
                <a:ext uri="{FF2B5EF4-FFF2-40B4-BE49-F238E27FC236}">
                  <a16:creationId xmlns:a16="http://schemas.microsoft.com/office/drawing/2014/main" id="{4305A73B-F150-4ED1-952E-7B0226536979}"/>
                </a:ext>
              </a:extLst>
            </p:cNvPr>
            <p:cNvSpPr/>
            <p:nvPr/>
          </p:nvSpPr>
          <p:spPr>
            <a:xfrm>
              <a:off x="457200" y="1600200"/>
              <a:ext cx="4525963" cy="4525963"/>
            </a:xfrm>
            <a:prstGeom prst="pie">
              <a:avLst>
                <a:gd name="adj1" fmla="val 5400000"/>
                <a:gd name="adj2" fmla="val 16200000"/>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5" name="Freeform: Shape 4">
              <a:extLst>
                <a:ext uri="{FF2B5EF4-FFF2-40B4-BE49-F238E27FC236}">
                  <a16:creationId xmlns:a16="http://schemas.microsoft.com/office/drawing/2014/main" id="{4215D693-6D0D-4E24-8542-198CCD8AB441}"/>
                </a:ext>
              </a:extLst>
            </p:cNvPr>
            <p:cNvSpPr/>
            <p:nvPr/>
          </p:nvSpPr>
          <p:spPr>
            <a:xfrm>
              <a:off x="2720181" y="1600200"/>
              <a:ext cx="5966618" cy="4525963"/>
            </a:xfrm>
            <a:custGeom>
              <a:avLst/>
              <a:gdLst>
                <a:gd name="connsiteX0" fmla="*/ 0 w 5966618"/>
                <a:gd name="connsiteY0" fmla="*/ 0 h 4525963"/>
                <a:gd name="connsiteX1" fmla="*/ 5966618 w 5966618"/>
                <a:gd name="connsiteY1" fmla="*/ 0 h 4525963"/>
                <a:gd name="connsiteX2" fmla="*/ 5966618 w 5966618"/>
                <a:gd name="connsiteY2" fmla="*/ 4525963 h 4525963"/>
                <a:gd name="connsiteX3" fmla="*/ 0 w 5966618"/>
                <a:gd name="connsiteY3" fmla="*/ 4525963 h 4525963"/>
                <a:gd name="connsiteX4" fmla="*/ 0 w 5966618"/>
                <a:gd name="connsiteY4" fmla="*/ 0 h 4525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4525963">
                  <a:moveTo>
                    <a:pt x="0" y="0"/>
                  </a:moveTo>
                  <a:lnTo>
                    <a:pt x="5966618" y="0"/>
                  </a:lnTo>
                  <a:lnTo>
                    <a:pt x="5966618" y="4525963"/>
                  </a:lnTo>
                  <a:lnTo>
                    <a:pt x="0" y="4525963"/>
                  </a:lnTo>
                  <a:lnTo>
                    <a:pt x="0" y="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3320572" numCol="1" spcCol="1270" anchor="ctr" anchorCtr="0">
              <a:noAutofit/>
            </a:bodyPr>
            <a:lstStyle/>
            <a:p>
              <a:pPr marL="0" lvl="0" indent="0" algn="ctr" defTabSz="1778000">
                <a:lnSpc>
                  <a:spcPct val="90000"/>
                </a:lnSpc>
                <a:spcBef>
                  <a:spcPct val="0"/>
                </a:spcBef>
                <a:spcAft>
                  <a:spcPct val="35000"/>
                </a:spcAft>
                <a:buNone/>
              </a:pPr>
              <a:r>
                <a:rPr lang="en-US" sz="4000" kern="1200" dirty="0"/>
                <a:t>Quick replies to e-mails</a:t>
              </a:r>
            </a:p>
          </p:txBody>
        </p:sp>
        <p:sp>
          <p:nvSpPr>
            <p:cNvPr id="6" name="Partial Circle 5">
              <a:extLst>
                <a:ext uri="{FF2B5EF4-FFF2-40B4-BE49-F238E27FC236}">
                  <a16:creationId xmlns:a16="http://schemas.microsoft.com/office/drawing/2014/main" id="{0BEEE293-DF17-4635-983B-FDEC9165786A}"/>
                </a:ext>
              </a:extLst>
            </p:cNvPr>
            <p:cNvSpPr/>
            <p:nvPr/>
          </p:nvSpPr>
          <p:spPr>
            <a:xfrm>
              <a:off x="1249244" y="2957991"/>
              <a:ext cx="2941873" cy="2941873"/>
            </a:xfrm>
            <a:prstGeom prst="pie">
              <a:avLst>
                <a:gd name="adj1" fmla="val 5400000"/>
                <a:gd name="adj2" fmla="val 16200000"/>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Freeform: Shape 6">
              <a:extLst>
                <a:ext uri="{FF2B5EF4-FFF2-40B4-BE49-F238E27FC236}">
                  <a16:creationId xmlns:a16="http://schemas.microsoft.com/office/drawing/2014/main" id="{26B35AF2-B315-4920-A1B5-422E38806445}"/>
                </a:ext>
              </a:extLst>
            </p:cNvPr>
            <p:cNvSpPr/>
            <p:nvPr/>
          </p:nvSpPr>
          <p:spPr>
            <a:xfrm>
              <a:off x="2720181" y="2957991"/>
              <a:ext cx="5966618" cy="2941873"/>
            </a:xfrm>
            <a:custGeom>
              <a:avLst/>
              <a:gdLst>
                <a:gd name="connsiteX0" fmla="*/ 0 w 5966618"/>
                <a:gd name="connsiteY0" fmla="*/ 0 h 2941873"/>
                <a:gd name="connsiteX1" fmla="*/ 5966618 w 5966618"/>
                <a:gd name="connsiteY1" fmla="*/ 0 h 2941873"/>
                <a:gd name="connsiteX2" fmla="*/ 5966618 w 5966618"/>
                <a:gd name="connsiteY2" fmla="*/ 2941873 h 2941873"/>
                <a:gd name="connsiteX3" fmla="*/ 0 w 5966618"/>
                <a:gd name="connsiteY3" fmla="*/ 2941873 h 2941873"/>
                <a:gd name="connsiteX4" fmla="*/ 0 w 5966618"/>
                <a:gd name="connsiteY4" fmla="*/ 0 h 2941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2941873">
                  <a:moveTo>
                    <a:pt x="0" y="0"/>
                  </a:moveTo>
                  <a:lnTo>
                    <a:pt x="5966618" y="0"/>
                  </a:lnTo>
                  <a:lnTo>
                    <a:pt x="5966618" y="2941873"/>
                  </a:lnTo>
                  <a:lnTo>
                    <a:pt x="0" y="2941873"/>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1736486" numCol="1" spcCol="1270" anchor="ctr" anchorCtr="0">
              <a:noAutofit/>
            </a:bodyPr>
            <a:lstStyle/>
            <a:p>
              <a:pPr marL="0" lvl="0" indent="0" algn="ctr" defTabSz="1778000">
                <a:lnSpc>
                  <a:spcPct val="90000"/>
                </a:lnSpc>
                <a:spcBef>
                  <a:spcPct val="0"/>
                </a:spcBef>
                <a:spcAft>
                  <a:spcPct val="35000"/>
                </a:spcAft>
                <a:buNone/>
              </a:pPr>
              <a:r>
                <a:rPr lang="en-US" sz="4000" kern="1200" dirty="0"/>
                <a:t>Accept a meeting invitation</a:t>
              </a:r>
            </a:p>
          </p:txBody>
        </p:sp>
        <p:sp>
          <p:nvSpPr>
            <p:cNvPr id="8" name="Partial Circle 7">
              <a:extLst>
                <a:ext uri="{FF2B5EF4-FFF2-40B4-BE49-F238E27FC236}">
                  <a16:creationId xmlns:a16="http://schemas.microsoft.com/office/drawing/2014/main" id="{0B7BF2D8-53C4-4441-A4A5-2831883FC3A6}"/>
                </a:ext>
              </a:extLst>
            </p:cNvPr>
            <p:cNvSpPr/>
            <p:nvPr/>
          </p:nvSpPr>
          <p:spPr>
            <a:xfrm>
              <a:off x="2041287" y="4315779"/>
              <a:ext cx="1357787" cy="1357787"/>
            </a:xfrm>
            <a:prstGeom prst="pie">
              <a:avLst>
                <a:gd name="adj1" fmla="val 5400000"/>
                <a:gd name="adj2" fmla="val 16200000"/>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9" name="Freeform: Shape 8">
              <a:extLst>
                <a:ext uri="{FF2B5EF4-FFF2-40B4-BE49-F238E27FC236}">
                  <a16:creationId xmlns:a16="http://schemas.microsoft.com/office/drawing/2014/main" id="{118C54A3-0E7D-473F-A7E2-912089BA592B}"/>
                </a:ext>
              </a:extLst>
            </p:cNvPr>
            <p:cNvSpPr/>
            <p:nvPr/>
          </p:nvSpPr>
          <p:spPr>
            <a:xfrm>
              <a:off x="2720181" y="4315779"/>
              <a:ext cx="5966618" cy="1357787"/>
            </a:xfrm>
            <a:custGeom>
              <a:avLst/>
              <a:gdLst>
                <a:gd name="connsiteX0" fmla="*/ 0 w 5966618"/>
                <a:gd name="connsiteY0" fmla="*/ 0 h 1357787"/>
                <a:gd name="connsiteX1" fmla="*/ 5966618 w 5966618"/>
                <a:gd name="connsiteY1" fmla="*/ 0 h 1357787"/>
                <a:gd name="connsiteX2" fmla="*/ 5966618 w 5966618"/>
                <a:gd name="connsiteY2" fmla="*/ 1357787 h 1357787"/>
                <a:gd name="connsiteX3" fmla="*/ 0 w 5966618"/>
                <a:gd name="connsiteY3" fmla="*/ 1357787 h 1357787"/>
                <a:gd name="connsiteX4" fmla="*/ 0 w 5966618"/>
                <a:gd name="connsiteY4" fmla="*/ 0 h 13577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66618" h="1357787">
                  <a:moveTo>
                    <a:pt x="0" y="0"/>
                  </a:moveTo>
                  <a:lnTo>
                    <a:pt x="5966618" y="0"/>
                  </a:lnTo>
                  <a:lnTo>
                    <a:pt x="5966618" y="1357787"/>
                  </a:lnTo>
                  <a:lnTo>
                    <a:pt x="0" y="1357787"/>
                  </a:lnTo>
                  <a:lnTo>
                    <a:pt x="0" y="0"/>
                  </a:lnTo>
                  <a:close/>
                </a:path>
              </a:pathLst>
            </a:cu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Quick stretches</a:t>
              </a:r>
            </a:p>
          </p:txBody>
        </p:sp>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08C7EC08-B41C-410B-86E3-ACD2A0CE889C}"/>
              </a:ext>
            </a:extLst>
          </p:cNvPr>
          <p:cNvSpPr>
            <a:spLocks noGrp="1"/>
          </p:cNvSpPr>
          <p:nvPr>
            <p:ph sz="quarter" idx="11"/>
          </p:nvPr>
        </p:nvSpPr>
        <p:spPr/>
        <p:txBody>
          <a:bodyPr/>
          <a:lstStyle/>
          <a:p>
            <a:endParaRPr lang="en-US"/>
          </a:p>
        </p:txBody>
      </p:sp>
      <p:sp>
        <p:nvSpPr>
          <p:cNvPr id="23554" name="Title 1"/>
          <p:cNvSpPr>
            <a:spLocks noGrp="1"/>
          </p:cNvSpPr>
          <p:nvPr>
            <p:ph type="title"/>
          </p:nvPr>
        </p:nvSpPr>
        <p:spPr/>
        <p:txBody>
          <a:bodyPr/>
          <a:lstStyle/>
          <a:p>
            <a:r>
              <a:rPr lang="en-US" dirty="0"/>
              <a:t>The Five-Minute Rule</a:t>
            </a:r>
            <a:endParaRPr lang="en-CA" dirty="0"/>
          </a:p>
        </p:txBody>
      </p:sp>
      <p:grpSp>
        <p:nvGrpSpPr>
          <p:cNvPr id="2" name="Group 1">
            <a:extLst>
              <a:ext uri="{FF2B5EF4-FFF2-40B4-BE49-F238E27FC236}">
                <a16:creationId xmlns:a16="http://schemas.microsoft.com/office/drawing/2014/main" id="{0E8BC2AF-52FF-4785-B18F-2B7F02F550EA}"/>
              </a:ext>
            </a:extLst>
          </p:cNvPr>
          <p:cNvGrpSpPr/>
          <p:nvPr/>
        </p:nvGrpSpPr>
        <p:grpSpPr>
          <a:xfrm>
            <a:off x="736074" y="1600200"/>
            <a:ext cx="7671851" cy="4525963"/>
            <a:chOff x="736074" y="1600200"/>
            <a:chExt cx="7671851" cy="4525963"/>
          </a:xfrm>
        </p:grpSpPr>
        <p:sp>
          <p:nvSpPr>
            <p:cNvPr id="4" name="Arrow: Right 3">
              <a:extLst>
                <a:ext uri="{FF2B5EF4-FFF2-40B4-BE49-F238E27FC236}">
                  <a16:creationId xmlns:a16="http://schemas.microsoft.com/office/drawing/2014/main" id="{8A8ACE32-4F1A-42EF-B4EF-97DEB27F3D43}"/>
                </a:ext>
              </a:extLst>
            </p:cNvPr>
            <p:cNvSpPr/>
            <p:nvPr/>
          </p:nvSpPr>
          <p:spPr>
            <a:xfrm>
              <a:off x="1074419" y="1600200"/>
              <a:ext cx="6995160" cy="4525963"/>
            </a:xfrm>
            <a:prstGeom prst="rightArrow">
              <a:avLst/>
            </a:prstGeom>
          </p:spPr>
          <p:style>
            <a:lnRef idx="0">
              <a:schemeClr val="dk1">
                <a:hueOff val="0"/>
                <a:satOff val="0"/>
                <a:lumOff val="0"/>
                <a:alphaOff val="0"/>
              </a:schemeClr>
            </a:lnRef>
            <a:fillRef idx="1">
              <a:schemeClr val="accent2">
                <a:tint val="40000"/>
                <a:hueOff val="0"/>
                <a:satOff val="0"/>
                <a:lumOff val="0"/>
                <a:alphaOff val="0"/>
              </a:schemeClr>
            </a:fillRef>
            <a:effectRef idx="0">
              <a:schemeClr val="accent2">
                <a:tint val="4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C396DDFB-A2EF-4AA7-928C-40BAC210E83D}"/>
                </a:ext>
              </a:extLst>
            </p:cNvPr>
            <p:cNvSpPr/>
            <p:nvPr/>
          </p:nvSpPr>
          <p:spPr>
            <a:xfrm>
              <a:off x="736074" y="2957988"/>
              <a:ext cx="2468880" cy="1810385"/>
            </a:xfrm>
            <a:custGeom>
              <a:avLst/>
              <a:gdLst>
                <a:gd name="connsiteX0" fmla="*/ 0 w 2468880"/>
                <a:gd name="connsiteY0" fmla="*/ 301737 h 1810385"/>
                <a:gd name="connsiteX1" fmla="*/ 301737 w 2468880"/>
                <a:gd name="connsiteY1" fmla="*/ 0 h 1810385"/>
                <a:gd name="connsiteX2" fmla="*/ 2167143 w 2468880"/>
                <a:gd name="connsiteY2" fmla="*/ 0 h 1810385"/>
                <a:gd name="connsiteX3" fmla="*/ 2468880 w 2468880"/>
                <a:gd name="connsiteY3" fmla="*/ 301737 h 1810385"/>
                <a:gd name="connsiteX4" fmla="*/ 2468880 w 2468880"/>
                <a:gd name="connsiteY4" fmla="*/ 1508648 h 1810385"/>
                <a:gd name="connsiteX5" fmla="*/ 2167143 w 2468880"/>
                <a:gd name="connsiteY5" fmla="*/ 1810385 h 1810385"/>
                <a:gd name="connsiteX6" fmla="*/ 301737 w 2468880"/>
                <a:gd name="connsiteY6" fmla="*/ 1810385 h 1810385"/>
                <a:gd name="connsiteX7" fmla="*/ 0 w 2468880"/>
                <a:gd name="connsiteY7" fmla="*/ 1508648 h 1810385"/>
                <a:gd name="connsiteX8" fmla="*/ 0 w 24688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810385">
                  <a:moveTo>
                    <a:pt x="0" y="301737"/>
                  </a:moveTo>
                  <a:cubicBezTo>
                    <a:pt x="0" y="135092"/>
                    <a:pt x="135092" y="0"/>
                    <a:pt x="301737" y="0"/>
                  </a:cubicBezTo>
                  <a:lnTo>
                    <a:pt x="2167143" y="0"/>
                  </a:lnTo>
                  <a:cubicBezTo>
                    <a:pt x="2333788" y="0"/>
                    <a:pt x="2468880" y="135092"/>
                    <a:pt x="2468880" y="301737"/>
                  </a:cubicBezTo>
                  <a:lnTo>
                    <a:pt x="2468880" y="1508648"/>
                  </a:lnTo>
                  <a:cubicBezTo>
                    <a:pt x="2468880" y="1675293"/>
                    <a:pt x="2333788" y="1810385"/>
                    <a:pt x="21671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Clean your desk</a:t>
              </a:r>
            </a:p>
          </p:txBody>
        </p:sp>
        <p:sp>
          <p:nvSpPr>
            <p:cNvPr id="6" name="Freeform: Shape 5">
              <a:extLst>
                <a:ext uri="{FF2B5EF4-FFF2-40B4-BE49-F238E27FC236}">
                  <a16:creationId xmlns:a16="http://schemas.microsoft.com/office/drawing/2014/main" id="{3A3DF0D1-8434-4538-91C2-0B4A4F096D85}"/>
                </a:ext>
              </a:extLst>
            </p:cNvPr>
            <p:cNvSpPr/>
            <p:nvPr/>
          </p:nvSpPr>
          <p:spPr>
            <a:xfrm>
              <a:off x="3337559" y="2957988"/>
              <a:ext cx="2468880" cy="1810385"/>
            </a:xfrm>
            <a:custGeom>
              <a:avLst/>
              <a:gdLst>
                <a:gd name="connsiteX0" fmla="*/ 0 w 2468880"/>
                <a:gd name="connsiteY0" fmla="*/ 301737 h 1810385"/>
                <a:gd name="connsiteX1" fmla="*/ 301737 w 2468880"/>
                <a:gd name="connsiteY1" fmla="*/ 0 h 1810385"/>
                <a:gd name="connsiteX2" fmla="*/ 2167143 w 2468880"/>
                <a:gd name="connsiteY2" fmla="*/ 0 h 1810385"/>
                <a:gd name="connsiteX3" fmla="*/ 2468880 w 2468880"/>
                <a:gd name="connsiteY3" fmla="*/ 301737 h 1810385"/>
                <a:gd name="connsiteX4" fmla="*/ 2468880 w 2468880"/>
                <a:gd name="connsiteY4" fmla="*/ 1508648 h 1810385"/>
                <a:gd name="connsiteX5" fmla="*/ 2167143 w 2468880"/>
                <a:gd name="connsiteY5" fmla="*/ 1810385 h 1810385"/>
                <a:gd name="connsiteX6" fmla="*/ 301737 w 2468880"/>
                <a:gd name="connsiteY6" fmla="*/ 1810385 h 1810385"/>
                <a:gd name="connsiteX7" fmla="*/ 0 w 2468880"/>
                <a:gd name="connsiteY7" fmla="*/ 1508648 h 1810385"/>
                <a:gd name="connsiteX8" fmla="*/ 0 w 24688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810385">
                  <a:moveTo>
                    <a:pt x="0" y="301737"/>
                  </a:moveTo>
                  <a:cubicBezTo>
                    <a:pt x="0" y="135092"/>
                    <a:pt x="135092" y="0"/>
                    <a:pt x="301737" y="0"/>
                  </a:cubicBezTo>
                  <a:lnTo>
                    <a:pt x="2167143" y="0"/>
                  </a:lnTo>
                  <a:cubicBezTo>
                    <a:pt x="2333788" y="0"/>
                    <a:pt x="2468880" y="135092"/>
                    <a:pt x="2468880" y="301737"/>
                  </a:cubicBezTo>
                  <a:lnTo>
                    <a:pt x="2468880" y="1508648"/>
                  </a:lnTo>
                  <a:cubicBezTo>
                    <a:pt x="2468880" y="1675293"/>
                    <a:pt x="2333788" y="1810385"/>
                    <a:pt x="21671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Work on a stuck project</a:t>
              </a:r>
            </a:p>
          </p:txBody>
        </p:sp>
        <p:sp>
          <p:nvSpPr>
            <p:cNvPr id="7" name="Freeform: Shape 6">
              <a:extLst>
                <a:ext uri="{FF2B5EF4-FFF2-40B4-BE49-F238E27FC236}">
                  <a16:creationId xmlns:a16="http://schemas.microsoft.com/office/drawing/2014/main" id="{D9B2D03E-F603-4769-9E08-3E990D0C9FAE}"/>
                </a:ext>
              </a:extLst>
            </p:cNvPr>
            <p:cNvSpPr/>
            <p:nvPr/>
          </p:nvSpPr>
          <p:spPr>
            <a:xfrm>
              <a:off x="5939045" y="2957988"/>
              <a:ext cx="2468880" cy="1810385"/>
            </a:xfrm>
            <a:custGeom>
              <a:avLst/>
              <a:gdLst>
                <a:gd name="connsiteX0" fmla="*/ 0 w 2468880"/>
                <a:gd name="connsiteY0" fmla="*/ 301737 h 1810385"/>
                <a:gd name="connsiteX1" fmla="*/ 301737 w 2468880"/>
                <a:gd name="connsiteY1" fmla="*/ 0 h 1810385"/>
                <a:gd name="connsiteX2" fmla="*/ 2167143 w 2468880"/>
                <a:gd name="connsiteY2" fmla="*/ 0 h 1810385"/>
                <a:gd name="connsiteX3" fmla="*/ 2468880 w 2468880"/>
                <a:gd name="connsiteY3" fmla="*/ 301737 h 1810385"/>
                <a:gd name="connsiteX4" fmla="*/ 2468880 w 2468880"/>
                <a:gd name="connsiteY4" fmla="*/ 1508648 h 1810385"/>
                <a:gd name="connsiteX5" fmla="*/ 2167143 w 2468880"/>
                <a:gd name="connsiteY5" fmla="*/ 1810385 h 1810385"/>
                <a:gd name="connsiteX6" fmla="*/ 301737 w 2468880"/>
                <a:gd name="connsiteY6" fmla="*/ 1810385 h 1810385"/>
                <a:gd name="connsiteX7" fmla="*/ 0 w 2468880"/>
                <a:gd name="connsiteY7" fmla="*/ 1508648 h 1810385"/>
                <a:gd name="connsiteX8" fmla="*/ 0 w 2468880"/>
                <a:gd name="connsiteY8" fmla="*/ 301737 h 18103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8880" h="1810385">
                  <a:moveTo>
                    <a:pt x="0" y="301737"/>
                  </a:moveTo>
                  <a:cubicBezTo>
                    <a:pt x="0" y="135092"/>
                    <a:pt x="135092" y="0"/>
                    <a:pt x="301737" y="0"/>
                  </a:cubicBezTo>
                  <a:lnTo>
                    <a:pt x="2167143" y="0"/>
                  </a:lnTo>
                  <a:cubicBezTo>
                    <a:pt x="2333788" y="0"/>
                    <a:pt x="2468880" y="135092"/>
                    <a:pt x="2468880" y="301737"/>
                  </a:cubicBezTo>
                  <a:lnTo>
                    <a:pt x="2468880" y="1508648"/>
                  </a:lnTo>
                  <a:cubicBezTo>
                    <a:pt x="2468880" y="1675293"/>
                    <a:pt x="2333788" y="1810385"/>
                    <a:pt x="2167143" y="1810385"/>
                  </a:cubicBezTo>
                  <a:lnTo>
                    <a:pt x="301737" y="1810385"/>
                  </a:lnTo>
                  <a:cubicBezTo>
                    <a:pt x="135092" y="1810385"/>
                    <a:pt x="0" y="1675293"/>
                    <a:pt x="0" y="1508648"/>
                  </a:cubicBezTo>
                  <a:lnTo>
                    <a:pt x="0" y="30173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14106" tIns="214106" rIns="214106" bIns="214106" numCol="1" spcCol="1270" anchor="ctr" anchorCtr="0">
              <a:noAutofit/>
            </a:bodyPr>
            <a:lstStyle/>
            <a:p>
              <a:pPr marL="0" lvl="0" indent="0" algn="ctr" defTabSz="1466850">
                <a:lnSpc>
                  <a:spcPct val="90000"/>
                </a:lnSpc>
                <a:spcBef>
                  <a:spcPct val="0"/>
                </a:spcBef>
                <a:spcAft>
                  <a:spcPct val="35000"/>
                </a:spcAft>
                <a:buNone/>
              </a:pPr>
              <a:r>
                <a:rPr lang="en-US" sz="3300" kern="1200" dirty="0"/>
                <a:t>Clear out your inbox</a:t>
              </a:r>
            </a:p>
          </p:txBody>
        </p:sp>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D933C460-BD5C-44BA-B0CD-89EA84C8950B}"/>
              </a:ext>
            </a:extLst>
          </p:cNvPr>
          <p:cNvSpPr>
            <a:spLocks noGrp="1"/>
          </p:cNvSpPr>
          <p:nvPr>
            <p:ph sz="quarter" idx="11"/>
          </p:nvPr>
        </p:nvSpPr>
        <p:spPr/>
        <p:txBody>
          <a:bodyPr/>
          <a:lstStyle/>
          <a:p>
            <a:endParaRPr lang="en-US"/>
          </a:p>
        </p:txBody>
      </p:sp>
      <p:sp>
        <p:nvSpPr>
          <p:cNvPr id="24578" name="Title 1"/>
          <p:cNvSpPr>
            <a:spLocks noGrp="1"/>
          </p:cNvSpPr>
          <p:nvPr>
            <p:ph type="title"/>
          </p:nvPr>
        </p:nvSpPr>
        <p:spPr/>
        <p:txBody>
          <a:bodyPr/>
          <a:lstStyle/>
          <a:p>
            <a:r>
              <a:rPr lang="en-US" dirty="0"/>
              <a:t>What To Do When You Feel Like You’re Sinking</a:t>
            </a:r>
            <a:endParaRPr lang="en-CA" dirty="0"/>
          </a:p>
        </p:txBody>
      </p:sp>
      <p:grpSp>
        <p:nvGrpSpPr>
          <p:cNvPr id="2" name="Group 1">
            <a:extLst>
              <a:ext uri="{FF2B5EF4-FFF2-40B4-BE49-F238E27FC236}">
                <a16:creationId xmlns:a16="http://schemas.microsoft.com/office/drawing/2014/main" id="{52FAF3E6-0C30-408C-8FD2-0C845027E61B}"/>
              </a:ext>
            </a:extLst>
          </p:cNvPr>
          <p:cNvGrpSpPr/>
          <p:nvPr/>
        </p:nvGrpSpPr>
        <p:grpSpPr>
          <a:xfrm>
            <a:off x="463908" y="1601746"/>
            <a:ext cx="8216183" cy="4522869"/>
            <a:chOff x="463908" y="1601746"/>
            <a:chExt cx="8216183" cy="4522869"/>
          </a:xfrm>
        </p:grpSpPr>
        <p:sp>
          <p:nvSpPr>
            <p:cNvPr id="4" name="Arrow: Right 3">
              <a:extLst>
                <a:ext uri="{FF2B5EF4-FFF2-40B4-BE49-F238E27FC236}">
                  <a16:creationId xmlns:a16="http://schemas.microsoft.com/office/drawing/2014/main" id="{D699C064-5810-415D-B36C-B9FB72DBB9CB}"/>
                </a:ext>
              </a:extLst>
            </p:cNvPr>
            <p:cNvSpPr/>
            <p:nvPr/>
          </p:nvSpPr>
          <p:spPr>
            <a:xfrm>
              <a:off x="6196745" y="1601746"/>
              <a:ext cx="2483346" cy="837568"/>
            </a:xfrm>
            <a:prstGeom prst="rightArrow">
              <a:avLst>
                <a:gd name="adj1" fmla="val 75000"/>
                <a:gd name="adj2" fmla="val 50000"/>
              </a:avLst>
            </a:prstGeom>
          </p:spPr>
          <p:style>
            <a:lnRef idx="2">
              <a:schemeClr val="accent2">
                <a:tint val="40000"/>
                <a:alpha val="90000"/>
                <a:hueOff val="0"/>
                <a:satOff val="0"/>
                <a:lumOff val="0"/>
                <a:alphaOff val="0"/>
              </a:schemeClr>
            </a:lnRef>
            <a:fillRef idx="1">
              <a:schemeClr val="accent2">
                <a:tint val="40000"/>
                <a:alpha val="90000"/>
                <a:hueOff val="0"/>
                <a:satOff val="0"/>
                <a:lumOff val="0"/>
                <a:alphaOff val="0"/>
              </a:schemeClr>
            </a:fillRef>
            <a:effectRef idx="0">
              <a:schemeClr val="accent2">
                <a:tint val="40000"/>
                <a:alpha val="90000"/>
                <a:hueOff val="0"/>
                <a:satOff val="0"/>
                <a:lumOff val="0"/>
                <a:alphaOff val="0"/>
              </a:schemeClr>
            </a:effectRef>
            <a:fontRef idx="minor">
              <a:schemeClr val="dk1">
                <a:hueOff val="0"/>
                <a:satOff val="0"/>
                <a:lumOff val="0"/>
                <a:alphaOff val="0"/>
              </a:schemeClr>
            </a:fontRef>
          </p:style>
        </p:sp>
        <p:sp>
          <p:nvSpPr>
            <p:cNvPr id="5" name="Freeform: Shape 4">
              <a:extLst>
                <a:ext uri="{FF2B5EF4-FFF2-40B4-BE49-F238E27FC236}">
                  <a16:creationId xmlns:a16="http://schemas.microsoft.com/office/drawing/2014/main" id="{F7261998-3ACA-47FD-B0A9-5E95BC118416}"/>
                </a:ext>
              </a:extLst>
            </p:cNvPr>
            <p:cNvSpPr/>
            <p:nvPr/>
          </p:nvSpPr>
          <p:spPr>
            <a:xfrm>
              <a:off x="463908" y="1601746"/>
              <a:ext cx="5732837" cy="837568"/>
            </a:xfrm>
            <a:custGeom>
              <a:avLst/>
              <a:gdLst>
                <a:gd name="connsiteX0" fmla="*/ 0 w 5732837"/>
                <a:gd name="connsiteY0" fmla="*/ 139597 h 837568"/>
                <a:gd name="connsiteX1" fmla="*/ 139597 w 5732837"/>
                <a:gd name="connsiteY1" fmla="*/ 0 h 837568"/>
                <a:gd name="connsiteX2" fmla="*/ 5593240 w 5732837"/>
                <a:gd name="connsiteY2" fmla="*/ 0 h 837568"/>
                <a:gd name="connsiteX3" fmla="*/ 5732837 w 5732837"/>
                <a:gd name="connsiteY3" fmla="*/ 139597 h 837568"/>
                <a:gd name="connsiteX4" fmla="*/ 5732837 w 5732837"/>
                <a:gd name="connsiteY4" fmla="*/ 697971 h 837568"/>
                <a:gd name="connsiteX5" fmla="*/ 5593240 w 5732837"/>
                <a:gd name="connsiteY5" fmla="*/ 837568 h 837568"/>
                <a:gd name="connsiteX6" fmla="*/ 139597 w 5732837"/>
                <a:gd name="connsiteY6" fmla="*/ 837568 h 837568"/>
                <a:gd name="connsiteX7" fmla="*/ 0 w 5732837"/>
                <a:gd name="connsiteY7" fmla="*/ 697971 h 837568"/>
                <a:gd name="connsiteX8" fmla="*/ 0 w 573283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2837" h="837568">
                  <a:moveTo>
                    <a:pt x="0" y="139597"/>
                  </a:moveTo>
                  <a:cubicBezTo>
                    <a:pt x="0" y="62500"/>
                    <a:pt x="62500" y="0"/>
                    <a:pt x="139597" y="0"/>
                  </a:cubicBezTo>
                  <a:lnTo>
                    <a:pt x="5593240" y="0"/>
                  </a:lnTo>
                  <a:cubicBezTo>
                    <a:pt x="5670337" y="0"/>
                    <a:pt x="5732837" y="62500"/>
                    <a:pt x="5732837" y="139597"/>
                  </a:cubicBezTo>
                  <a:lnTo>
                    <a:pt x="5732837" y="697971"/>
                  </a:lnTo>
                  <a:cubicBezTo>
                    <a:pt x="5732837" y="775068"/>
                    <a:pt x="5670337" y="837568"/>
                    <a:pt x="559324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r" defTabSz="1244600">
                <a:lnSpc>
                  <a:spcPct val="90000"/>
                </a:lnSpc>
                <a:spcBef>
                  <a:spcPct val="0"/>
                </a:spcBef>
                <a:spcAft>
                  <a:spcPct val="35000"/>
                </a:spcAft>
                <a:buNone/>
              </a:pPr>
              <a:r>
                <a:rPr lang="en-US" sz="2800" kern="1200" dirty="0"/>
                <a:t>First, take a deep breath</a:t>
              </a:r>
            </a:p>
          </p:txBody>
        </p:sp>
        <p:sp>
          <p:nvSpPr>
            <p:cNvPr id="6" name="Arrow: Right 5">
              <a:extLst>
                <a:ext uri="{FF2B5EF4-FFF2-40B4-BE49-F238E27FC236}">
                  <a16:creationId xmlns:a16="http://schemas.microsoft.com/office/drawing/2014/main" id="{715854BC-52F7-462A-903B-F5BAE84D07F8}"/>
                </a:ext>
              </a:extLst>
            </p:cNvPr>
            <p:cNvSpPr/>
            <p:nvPr/>
          </p:nvSpPr>
          <p:spPr>
            <a:xfrm>
              <a:off x="6196745" y="2523072"/>
              <a:ext cx="2483346" cy="837568"/>
            </a:xfrm>
            <a:prstGeom prst="rightArrow">
              <a:avLst>
                <a:gd name="adj1" fmla="val 75000"/>
                <a:gd name="adj2" fmla="val 50000"/>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D01F5270-B0A9-4D02-A5B0-A92CA0F34149}"/>
                </a:ext>
              </a:extLst>
            </p:cNvPr>
            <p:cNvSpPr/>
            <p:nvPr/>
          </p:nvSpPr>
          <p:spPr>
            <a:xfrm>
              <a:off x="463908" y="2523072"/>
              <a:ext cx="5732837" cy="837568"/>
            </a:xfrm>
            <a:custGeom>
              <a:avLst/>
              <a:gdLst>
                <a:gd name="connsiteX0" fmla="*/ 0 w 5732837"/>
                <a:gd name="connsiteY0" fmla="*/ 139597 h 837568"/>
                <a:gd name="connsiteX1" fmla="*/ 139597 w 5732837"/>
                <a:gd name="connsiteY1" fmla="*/ 0 h 837568"/>
                <a:gd name="connsiteX2" fmla="*/ 5593240 w 5732837"/>
                <a:gd name="connsiteY2" fmla="*/ 0 h 837568"/>
                <a:gd name="connsiteX3" fmla="*/ 5732837 w 5732837"/>
                <a:gd name="connsiteY3" fmla="*/ 139597 h 837568"/>
                <a:gd name="connsiteX4" fmla="*/ 5732837 w 5732837"/>
                <a:gd name="connsiteY4" fmla="*/ 697971 h 837568"/>
                <a:gd name="connsiteX5" fmla="*/ 5593240 w 5732837"/>
                <a:gd name="connsiteY5" fmla="*/ 837568 h 837568"/>
                <a:gd name="connsiteX6" fmla="*/ 139597 w 5732837"/>
                <a:gd name="connsiteY6" fmla="*/ 837568 h 837568"/>
                <a:gd name="connsiteX7" fmla="*/ 0 w 5732837"/>
                <a:gd name="connsiteY7" fmla="*/ 697971 h 837568"/>
                <a:gd name="connsiteX8" fmla="*/ 0 w 573283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2837" h="837568">
                  <a:moveTo>
                    <a:pt x="0" y="139597"/>
                  </a:moveTo>
                  <a:cubicBezTo>
                    <a:pt x="0" y="62500"/>
                    <a:pt x="62500" y="0"/>
                    <a:pt x="139597" y="0"/>
                  </a:cubicBezTo>
                  <a:lnTo>
                    <a:pt x="5593240" y="0"/>
                  </a:lnTo>
                  <a:cubicBezTo>
                    <a:pt x="5670337" y="0"/>
                    <a:pt x="5732837" y="62500"/>
                    <a:pt x="5732837" y="139597"/>
                  </a:cubicBezTo>
                  <a:lnTo>
                    <a:pt x="5732837" y="697971"/>
                  </a:lnTo>
                  <a:cubicBezTo>
                    <a:pt x="5732837" y="775068"/>
                    <a:pt x="5670337" y="837568"/>
                    <a:pt x="559324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r" defTabSz="1244600">
                <a:lnSpc>
                  <a:spcPct val="90000"/>
                </a:lnSpc>
                <a:spcBef>
                  <a:spcPct val="0"/>
                </a:spcBef>
                <a:spcAft>
                  <a:spcPct val="35000"/>
                </a:spcAft>
                <a:buNone/>
              </a:pPr>
              <a:r>
                <a:rPr lang="en-US" sz="2800" kern="1200" dirty="0"/>
                <a:t>Make a list of all the tasks that are outstanding</a:t>
              </a:r>
            </a:p>
          </p:txBody>
        </p:sp>
        <p:sp>
          <p:nvSpPr>
            <p:cNvPr id="8" name="Arrow: Right 7">
              <a:extLst>
                <a:ext uri="{FF2B5EF4-FFF2-40B4-BE49-F238E27FC236}">
                  <a16:creationId xmlns:a16="http://schemas.microsoft.com/office/drawing/2014/main" id="{E0FB8AA3-67CE-4298-95B3-47BEA60B5D78}"/>
                </a:ext>
              </a:extLst>
            </p:cNvPr>
            <p:cNvSpPr/>
            <p:nvPr/>
          </p:nvSpPr>
          <p:spPr>
            <a:xfrm>
              <a:off x="6196745" y="3444397"/>
              <a:ext cx="2483346" cy="837568"/>
            </a:xfrm>
            <a:prstGeom prst="rightArrow">
              <a:avLst>
                <a:gd name="adj1" fmla="val 75000"/>
                <a:gd name="adj2" fmla="val 50000"/>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377DF426-D39A-4B6E-90B9-C5A781C69F17}"/>
                </a:ext>
              </a:extLst>
            </p:cNvPr>
            <p:cNvSpPr/>
            <p:nvPr/>
          </p:nvSpPr>
          <p:spPr>
            <a:xfrm>
              <a:off x="463908" y="3444397"/>
              <a:ext cx="5732837" cy="837568"/>
            </a:xfrm>
            <a:custGeom>
              <a:avLst/>
              <a:gdLst>
                <a:gd name="connsiteX0" fmla="*/ 0 w 5732837"/>
                <a:gd name="connsiteY0" fmla="*/ 139597 h 837568"/>
                <a:gd name="connsiteX1" fmla="*/ 139597 w 5732837"/>
                <a:gd name="connsiteY1" fmla="*/ 0 h 837568"/>
                <a:gd name="connsiteX2" fmla="*/ 5593240 w 5732837"/>
                <a:gd name="connsiteY2" fmla="*/ 0 h 837568"/>
                <a:gd name="connsiteX3" fmla="*/ 5732837 w 5732837"/>
                <a:gd name="connsiteY3" fmla="*/ 139597 h 837568"/>
                <a:gd name="connsiteX4" fmla="*/ 5732837 w 5732837"/>
                <a:gd name="connsiteY4" fmla="*/ 697971 h 837568"/>
                <a:gd name="connsiteX5" fmla="*/ 5593240 w 5732837"/>
                <a:gd name="connsiteY5" fmla="*/ 837568 h 837568"/>
                <a:gd name="connsiteX6" fmla="*/ 139597 w 5732837"/>
                <a:gd name="connsiteY6" fmla="*/ 837568 h 837568"/>
                <a:gd name="connsiteX7" fmla="*/ 0 w 5732837"/>
                <a:gd name="connsiteY7" fmla="*/ 697971 h 837568"/>
                <a:gd name="connsiteX8" fmla="*/ 0 w 573283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2837" h="837568">
                  <a:moveTo>
                    <a:pt x="0" y="139597"/>
                  </a:moveTo>
                  <a:cubicBezTo>
                    <a:pt x="0" y="62500"/>
                    <a:pt x="62500" y="0"/>
                    <a:pt x="139597" y="0"/>
                  </a:cubicBezTo>
                  <a:lnTo>
                    <a:pt x="5593240" y="0"/>
                  </a:lnTo>
                  <a:cubicBezTo>
                    <a:pt x="5670337" y="0"/>
                    <a:pt x="5732837" y="62500"/>
                    <a:pt x="5732837" y="139597"/>
                  </a:cubicBezTo>
                  <a:lnTo>
                    <a:pt x="5732837" y="697971"/>
                  </a:lnTo>
                  <a:cubicBezTo>
                    <a:pt x="5732837" y="775068"/>
                    <a:pt x="5670337" y="837568"/>
                    <a:pt x="559324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r" defTabSz="1244600">
                <a:lnSpc>
                  <a:spcPct val="90000"/>
                </a:lnSpc>
                <a:spcBef>
                  <a:spcPct val="0"/>
                </a:spcBef>
                <a:spcAft>
                  <a:spcPct val="35000"/>
                </a:spcAft>
                <a:buNone/>
              </a:pPr>
              <a:r>
                <a:rPr lang="en-US" sz="2800" kern="1200" dirty="0"/>
                <a:t>Look at your calendar</a:t>
              </a:r>
            </a:p>
          </p:txBody>
        </p:sp>
        <p:sp>
          <p:nvSpPr>
            <p:cNvPr id="10" name="Arrow: Right 9">
              <a:extLst>
                <a:ext uri="{FF2B5EF4-FFF2-40B4-BE49-F238E27FC236}">
                  <a16:creationId xmlns:a16="http://schemas.microsoft.com/office/drawing/2014/main" id="{49029A27-8CBD-4FD2-BA07-DFBFEACD38BA}"/>
                </a:ext>
              </a:extLst>
            </p:cNvPr>
            <p:cNvSpPr/>
            <p:nvPr/>
          </p:nvSpPr>
          <p:spPr>
            <a:xfrm>
              <a:off x="6196745" y="4365722"/>
              <a:ext cx="2483346" cy="837568"/>
            </a:xfrm>
            <a:prstGeom prst="rightArrow">
              <a:avLst>
                <a:gd name="adj1" fmla="val 75000"/>
                <a:gd name="adj2" fmla="val 50000"/>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51B8962B-FBEE-40EE-80DD-9F071861A804}"/>
                </a:ext>
              </a:extLst>
            </p:cNvPr>
            <p:cNvSpPr/>
            <p:nvPr/>
          </p:nvSpPr>
          <p:spPr>
            <a:xfrm>
              <a:off x="463908" y="4365722"/>
              <a:ext cx="5732837" cy="837568"/>
            </a:xfrm>
            <a:custGeom>
              <a:avLst/>
              <a:gdLst>
                <a:gd name="connsiteX0" fmla="*/ 0 w 5732837"/>
                <a:gd name="connsiteY0" fmla="*/ 139597 h 837568"/>
                <a:gd name="connsiteX1" fmla="*/ 139597 w 5732837"/>
                <a:gd name="connsiteY1" fmla="*/ 0 h 837568"/>
                <a:gd name="connsiteX2" fmla="*/ 5593240 w 5732837"/>
                <a:gd name="connsiteY2" fmla="*/ 0 h 837568"/>
                <a:gd name="connsiteX3" fmla="*/ 5732837 w 5732837"/>
                <a:gd name="connsiteY3" fmla="*/ 139597 h 837568"/>
                <a:gd name="connsiteX4" fmla="*/ 5732837 w 5732837"/>
                <a:gd name="connsiteY4" fmla="*/ 697971 h 837568"/>
                <a:gd name="connsiteX5" fmla="*/ 5593240 w 5732837"/>
                <a:gd name="connsiteY5" fmla="*/ 837568 h 837568"/>
                <a:gd name="connsiteX6" fmla="*/ 139597 w 5732837"/>
                <a:gd name="connsiteY6" fmla="*/ 837568 h 837568"/>
                <a:gd name="connsiteX7" fmla="*/ 0 w 5732837"/>
                <a:gd name="connsiteY7" fmla="*/ 697971 h 837568"/>
                <a:gd name="connsiteX8" fmla="*/ 0 w 573283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2837" h="837568">
                  <a:moveTo>
                    <a:pt x="0" y="139597"/>
                  </a:moveTo>
                  <a:cubicBezTo>
                    <a:pt x="0" y="62500"/>
                    <a:pt x="62500" y="0"/>
                    <a:pt x="139597" y="0"/>
                  </a:cubicBezTo>
                  <a:lnTo>
                    <a:pt x="5593240" y="0"/>
                  </a:lnTo>
                  <a:cubicBezTo>
                    <a:pt x="5670337" y="0"/>
                    <a:pt x="5732837" y="62500"/>
                    <a:pt x="5732837" y="139597"/>
                  </a:cubicBezTo>
                  <a:lnTo>
                    <a:pt x="5732837" y="697971"/>
                  </a:lnTo>
                  <a:cubicBezTo>
                    <a:pt x="5732837" y="775068"/>
                    <a:pt x="5670337" y="837568"/>
                    <a:pt x="559324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r" defTabSz="1244600">
                <a:lnSpc>
                  <a:spcPct val="90000"/>
                </a:lnSpc>
                <a:spcBef>
                  <a:spcPct val="0"/>
                </a:spcBef>
                <a:spcAft>
                  <a:spcPct val="35000"/>
                </a:spcAft>
                <a:buNone/>
              </a:pPr>
              <a:r>
                <a:rPr lang="en-US" sz="2800" kern="1200" dirty="0"/>
                <a:t>Identify the three most important</a:t>
              </a:r>
            </a:p>
          </p:txBody>
        </p:sp>
        <p:sp>
          <p:nvSpPr>
            <p:cNvPr id="12" name="Arrow: Right 11">
              <a:extLst>
                <a:ext uri="{FF2B5EF4-FFF2-40B4-BE49-F238E27FC236}">
                  <a16:creationId xmlns:a16="http://schemas.microsoft.com/office/drawing/2014/main" id="{B3BA011E-0AB2-45BB-A298-D0C44078B2FC}"/>
                </a:ext>
              </a:extLst>
            </p:cNvPr>
            <p:cNvSpPr/>
            <p:nvPr/>
          </p:nvSpPr>
          <p:spPr>
            <a:xfrm>
              <a:off x="6196745" y="5287047"/>
              <a:ext cx="2483346" cy="837568"/>
            </a:xfrm>
            <a:prstGeom prst="rightArrow">
              <a:avLst>
                <a:gd name="adj1" fmla="val 75000"/>
                <a:gd name="adj2" fmla="val 50000"/>
              </a:avLst>
            </a:prstGeom>
          </p:spPr>
          <p:style>
            <a:lnRef idx="2">
              <a:schemeClr val="accent6">
                <a:tint val="40000"/>
                <a:alpha val="90000"/>
                <a:hueOff val="0"/>
                <a:satOff val="0"/>
                <a:lumOff val="0"/>
                <a:alphaOff val="0"/>
              </a:schemeClr>
            </a:lnRef>
            <a:fillRef idx="1">
              <a:schemeClr val="accent6">
                <a:tint val="40000"/>
                <a:alpha val="90000"/>
                <a:hueOff val="0"/>
                <a:satOff val="0"/>
                <a:lumOff val="0"/>
                <a:alphaOff val="0"/>
              </a:schemeClr>
            </a:fillRef>
            <a:effectRef idx="0">
              <a:schemeClr val="accent6">
                <a:tint val="40000"/>
                <a:alpha val="90000"/>
                <a:hueOff val="0"/>
                <a:satOff val="0"/>
                <a:lumOff val="0"/>
                <a:alphaOff val="0"/>
              </a:schemeClr>
            </a:effectRef>
            <a:fontRef idx="minor">
              <a:schemeClr val="dk1">
                <a:hueOff val="0"/>
                <a:satOff val="0"/>
                <a:lumOff val="0"/>
                <a:alphaOff val="0"/>
              </a:schemeClr>
            </a:fontRef>
          </p:style>
        </p:sp>
        <p:sp>
          <p:nvSpPr>
            <p:cNvPr id="13" name="Freeform: Shape 12">
              <a:extLst>
                <a:ext uri="{FF2B5EF4-FFF2-40B4-BE49-F238E27FC236}">
                  <a16:creationId xmlns:a16="http://schemas.microsoft.com/office/drawing/2014/main" id="{D249127C-4CB7-4B1D-8B9F-60EDBBCB5A6E}"/>
                </a:ext>
              </a:extLst>
            </p:cNvPr>
            <p:cNvSpPr/>
            <p:nvPr/>
          </p:nvSpPr>
          <p:spPr>
            <a:xfrm>
              <a:off x="463908" y="5287047"/>
              <a:ext cx="5732837" cy="837568"/>
            </a:xfrm>
            <a:custGeom>
              <a:avLst/>
              <a:gdLst>
                <a:gd name="connsiteX0" fmla="*/ 0 w 5732837"/>
                <a:gd name="connsiteY0" fmla="*/ 139597 h 837568"/>
                <a:gd name="connsiteX1" fmla="*/ 139597 w 5732837"/>
                <a:gd name="connsiteY1" fmla="*/ 0 h 837568"/>
                <a:gd name="connsiteX2" fmla="*/ 5593240 w 5732837"/>
                <a:gd name="connsiteY2" fmla="*/ 0 h 837568"/>
                <a:gd name="connsiteX3" fmla="*/ 5732837 w 5732837"/>
                <a:gd name="connsiteY3" fmla="*/ 139597 h 837568"/>
                <a:gd name="connsiteX4" fmla="*/ 5732837 w 5732837"/>
                <a:gd name="connsiteY4" fmla="*/ 697971 h 837568"/>
                <a:gd name="connsiteX5" fmla="*/ 5593240 w 5732837"/>
                <a:gd name="connsiteY5" fmla="*/ 837568 h 837568"/>
                <a:gd name="connsiteX6" fmla="*/ 139597 w 5732837"/>
                <a:gd name="connsiteY6" fmla="*/ 837568 h 837568"/>
                <a:gd name="connsiteX7" fmla="*/ 0 w 5732837"/>
                <a:gd name="connsiteY7" fmla="*/ 697971 h 837568"/>
                <a:gd name="connsiteX8" fmla="*/ 0 w 5732837"/>
                <a:gd name="connsiteY8" fmla="*/ 139597 h 837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732837" h="837568">
                  <a:moveTo>
                    <a:pt x="0" y="139597"/>
                  </a:moveTo>
                  <a:cubicBezTo>
                    <a:pt x="0" y="62500"/>
                    <a:pt x="62500" y="0"/>
                    <a:pt x="139597" y="0"/>
                  </a:cubicBezTo>
                  <a:lnTo>
                    <a:pt x="5593240" y="0"/>
                  </a:lnTo>
                  <a:cubicBezTo>
                    <a:pt x="5670337" y="0"/>
                    <a:pt x="5732837" y="62500"/>
                    <a:pt x="5732837" y="139597"/>
                  </a:cubicBezTo>
                  <a:lnTo>
                    <a:pt x="5732837" y="697971"/>
                  </a:lnTo>
                  <a:cubicBezTo>
                    <a:pt x="5732837" y="775068"/>
                    <a:pt x="5670337" y="837568"/>
                    <a:pt x="5593240" y="837568"/>
                  </a:cubicBezTo>
                  <a:lnTo>
                    <a:pt x="139597" y="837568"/>
                  </a:lnTo>
                  <a:cubicBezTo>
                    <a:pt x="62500" y="837568"/>
                    <a:pt x="0" y="775068"/>
                    <a:pt x="0" y="697971"/>
                  </a:cubicBezTo>
                  <a:lnTo>
                    <a:pt x="0" y="139597"/>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47567" tIns="94227" rIns="147567" bIns="94227" numCol="1" spcCol="1270" anchor="ctr" anchorCtr="0">
              <a:noAutofit/>
            </a:bodyPr>
            <a:lstStyle/>
            <a:p>
              <a:pPr marL="0" lvl="0" indent="0" algn="r" defTabSz="1244600">
                <a:lnSpc>
                  <a:spcPct val="90000"/>
                </a:lnSpc>
                <a:spcBef>
                  <a:spcPct val="0"/>
                </a:spcBef>
                <a:spcAft>
                  <a:spcPct val="35000"/>
                </a:spcAft>
                <a:buNone/>
              </a:pPr>
              <a:r>
                <a:rPr lang="en-US" sz="2800" kern="1200" dirty="0"/>
                <a:t>Start work on the most critical item</a:t>
              </a:r>
            </a:p>
          </p:txBody>
        </p:sp>
      </p:gr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Adjusting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What's the name of the rule for tasks that can be done in sixty seconds or less?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Not enough time rule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One minute rule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a:p>
        </p:txBody>
      </p:sp>
    </p:spTree>
    <p:extLst>
      <p:ext uri="{BB962C8B-B14F-4D97-AF65-F5344CB8AC3E}">
        <p14:creationId xmlns:p14="http://schemas.microsoft.com/office/powerpoint/2010/main" val="393163650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Cleaning off one part of your desk</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of these can you do when you feel like you're sinking?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Give up and find another line of work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Make a list of outstanding tasks and mark due dates on them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a:p>
        </p:txBody>
      </p:sp>
    </p:spTree>
    <p:extLst>
      <p:ext uri="{BB962C8B-B14F-4D97-AF65-F5344CB8AC3E}">
        <p14:creationId xmlns:p14="http://schemas.microsoft.com/office/powerpoint/2010/main" val="5493665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Revisit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After you've created a plan for the most important items you should do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Celebrate with a night out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Transfer them to your tracking system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a:p>
        </p:txBody>
      </p:sp>
    </p:spTree>
    <p:extLst>
      <p:ext uri="{BB962C8B-B14F-4D97-AF65-F5344CB8AC3E}">
        <p14:creationId xmlns:p14="http://schemas.microsoft.com/office/powerpoint/2010/main" val="306668401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Every time you are called into a meeting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When you feel like you are sinking</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If you're stuck on a task, set aside five _________ each hour to work on it?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Seconds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Minutes</a:t>
            </a:r>
          </a:p>
          <a:p>
            <a:endParaRPr lang="en-US" dirty="0"/>
          </a:p>
        </p:txBody>
      </p:sp>
    </p:spTree>
    <p:extLst>
      <p:ext uri="{BB962C8B-B14F-4D97-AF65-F5344CB8AC3E}">
        <p14:creationId xmlns:p14="http://schemas.microsoft.com/office/powerpoint/2010/main" val="41816776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Accept a meeting invitation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Complete all of your assigned tasks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Quick email replies, stretches, reviewing new RSS feeds are examples of what?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Things you can do in less than a minute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Fun things that don't require any thought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Procrastination techniques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17378949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Even if you have a plan in place, it's important to keep ___________ your plan so you can stay in control.</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Adjusting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Avoiding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Regretting</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Forgetting</a:t>
            </a: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What's the name of the rule for tasks that can be done in sixty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Five minute rule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Not enough time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One minute rule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Impossible task rule</a:t>
            </a:r>
          </a:p>
          <a:p>
            <a:endParaRPr lang="en-US" dirty="0"/>
          </a:p>
        </p:txBody>
      </p:sp>
    </p:spTree>
    <p:extLst>
      <p:ext uri="{BB962C8B-B14F-4D97-AF65-F5344CB8AC3E}">
        <p14:creationId xmlns:p14="http://schemas.microsoft.com/office/powerpoint/2010/main" val="1310380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9" name="Rectangle 8">
            <a:extLst>
              <a:ext uri="{FF2B5EF4-FFF2-40B4-BE49-F238E27FC236}">
                <a16:creationId xmlns:a16="http://schemas.microsoft.com/office/drawing/2014/main" id="{ADB81991-4CE9-470B-94E2-7EA62DFF3D35}"/>
              </a:ext>
            </a:extLst>
          </p:cNvPr>
          <p:cNvSpPr/>
          <p:nvPr/>
        </p:nvSpPr>
        <p:spPr>
          <a:xfrm>
            <a:off x="228600" y="1762495"/>
            <a:ext cx="4572000" cy="2585323"/>
          </a:xfrm>
          <a:prstGeom prst="rect">
            <a:avLst/>
          </a:prstGeom>
        </p:spPr>
        <p:txBody>
          <a:bodyPr>
            <a:spAutoFit/>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endParaRPr lang="en-US" dirty="0"/>
          </a:p>
        </p:txBody>
      </p:sp>
      <p:sp>
        <p:nvSpPr>
          <p:cNvPr id="13" name="Title 12">
            <a:extLst>
              <a:ext uri="{FF2B5EF4-FFF2-40B4-BE49-F238E27FC236}">
                <a16:creationId xmlns:a16="http://schemas.microsoft.com/office/drawing/2014/main" id="{4D6F61C7-9E3B-4596-B719-26447117517A}"/>
              </a:ext>
            </a:extLst>
          </p:cNvPr>
          <p:cNvSpPr>
            <a:spLocks noGrp="1"/>
          </p:cNvSpPr>
          <p:nvPr>
            <p:ph type="title"/>
          </p:nvPr>
        </p:nvSpPr>
        <p:spPr/>
        <p:txBody>
          <a:bodyPr/>
          <a:lstStyle/>
          <a:p>
            <a:r>
              <a:rPr lang="en-US" dirty="0"/>
              <a:t>Hello and welcome to the Accelerated Instructional Media Webinar – Course Name.</a:t>
            </a:r>
          </a:p>
        </p:txBody>
      </p:sp>
      <p:sp>
        <p:nvSpPr>
          <p:cNvPr id="14" name="Content Placeholder 13">
            <a:extLst>
              <a:ext uri="{FF2B5EF4-FFF2-40B4-BE49-F238E27FC236}">
                <a16:creationId xmlns:a16="http://schemas.microsoft.com/office/drawing/2014/main" id="{10133710-8082-43AB-A3A2-0CE92944B55A}"/>
              </a:ext>
            </a:extLst>
          </p:cNvPr>
          <p:cNvSpPr>
            <a:spLocks noGrp="1"/>
          </p:cNvSpPr>
          <p:nvPr>
            <p:ph sz="quarter" idx="10"/>
          </p:nvPr>
        </p:nvSpPr>
        <p:spPr/>
        <p:txBody>
          <a:bodyPr/>
          <a:lstStyle/>
          <a:p>
            <a:r>
              <a:rPr lang="en-US" dirty="0"/>
              <a:t>Welcome! Our Session Will Begin Shortly</a:t>
            </a:r>
          </a:p>
        </p:txBody>
      </p:sp>
    </p:spTree>
    <p:extLst>
      <p:ext uri="{BB962C8B-B14F-4D97-AF65-F5344CB8AC3E}">
        <p14:creationId xmlns:p14="http://schemas.microsoft.com/office/powerpoint/2010/main" val="4081928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What can be accomplished utilizing the five-minute rule?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Writing a presentation</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Creating an employee handbook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Cleaning off one part of your desk</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Creating new files for all of your correspondence</a:t>
            </a: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of these can you do when you feel like you're sinking?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 and find another line of work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a list of outstanding tasks and mark due dates on them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Contemplate on them </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Assign them to someone else</a:t>
            </a:r>
          </a:p>
          <a:p>
            <a:endParaRPr lang="en-US" dirty="0"/>
          </a:p>
        </p:txBody>
      </p:sp>
    </p:spTree>
    <p:extLst>
      <p:ext uri="{BB962C8B-B14F-4D97-AF65-F5344CB8AC3E}">
        <p14:creationId xmlns:p14="http://schemas.microsoft.com/office/powerpoint/2010/main" val="5493483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0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Like all other plans, you'll probably need to ________ your to-do items and priorities once you've completed a few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Revisit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Eliminate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Discard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Hide</a:t>
            </a: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After you've created a plan for the most important items you should do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Celebrate with a night out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Transfer them to your tracking system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Take a break, you deserve it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Create more plans and weigh your options later</a:t>
            </a:r>
          </a:p>
          <a:p>
            <a:endParaRPr lang="en-US" dirty="0"/>
          </a:p>
        </p:txBody>
      </p:sp>
    </p:spTree>
    <p:extLst>
      <p:ext uri="{BB962C8B-B14F-4D97-AF65-F5344CB8AC3E}">
        <p14:creationId xmlns:p14="http://schemas.microsoft.com/office/powerpoint/2010/main" val="196030591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When is a good time to clear you mind and take a deep breath?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When you leave the office everyday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Before heading into the office</a:t>
            </a: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Every time you are called into a meeting</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When you feel like you are sinking</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If you're stuck on a task, set aside five _________ each hour to work on it?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Seconds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Minutes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7735360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noProof="0"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Which of these can you do in 60 seconds or less?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around the block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Put together a presentation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Accept a meeting invitation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Complete all of your assigned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Quick email replies, stretches, reviewing new RSS feeds are examples of what?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Things you can do in less than a minute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Fun things that don't require any thought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Procrastination techniques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Stressful, meaningless tasks</a:t>
            </a:r>
            <a:endParaRPr lang="en-US" dirty="0">
              <a:ea typeface="Times New Roman"/>
              <a:cs typeface="Times New Roman"/>
            </a:endParaRPr>
          </a:p>
        </p:txBody>
      </p:sp>
    </p:spTree>
    <p:extLst>
      <p:ext uri="{BB962C8B-B14F-4D97-AF65-F5344CB8AC3E}">
        <p14:creationId xmlns:p14="http://schemas.microsoft.com/office/powerpoint/2010/main" val="267714857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3"/>
          <p:cNvSpPr>
            <a:spLocks noGrp="1"/>
          </p:cNvSpPr>
          <p:nvPr>
            <p:ph type="title"/>
          </p:nvPr>
        </p:nvSpPr>
        <p:spPr/>
        <p:txBody>
          <a:bodyPr>
            <a:normAutofit/>
          </a:bodyPr>
          <a:lstStyle/>
          <a:p>
            <a:r>
              <a:rPr lang="en-CA" dirty="0"/>
              <a:t>Module </a:t>
            </a:r>
            <a:r>
              <a:rPr lang="en-US" dirty="0"/>
              <a:t>Six: Tackling New Tasks and Projects</a:t>
            </a:r>
            <a:endParaRPr lang="en-CA" dirty="0"/>
          </a:p>
        </p:txBody>
      </p:sp>
      <p:sp>
        <p:nvSpPr>
          <p:cNvPr id="25604" name="Text Placeholder 5"/>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sz="2800" i="1" dirty="0">
                <a:ea typeface="Times New Roman"/>
                <a:cs typeface="Times New Roman"/>
              </a:rPr>
              <a:t>The surest way to be late is to have plenty of time.</a:t>
            </a:r>
          </a:p>
          <a:p>
            <a:pPr algn="ctr">
              <a:lnSpc>
                <a:spcPct val="115000"/>
              </a:lnSpc>
              <a:spcBef>
                <a:spcPts val="0"/>
              </a:spcBef>
              <a:spcAft>
                <a:spcPts val="1000"/>
              </a:spcAft>
            </a:pPr>
            <a:r>
              <a:rPr lang="en-US" sz="2800" b="1" i="1" dirty="0">
                <a:ea typeface="Times New Roman"/>
                <a:cs typeface="Times New Roman"/>
              </a:rPr>
              <a:t>Leo Kennedy</a:t>
            </a:r>
          </a:p>
          <a:p>
            <a:endParaRPr lang="en-CA" sz="2800" i="1" dirty="0"/>
          </a:p>
        </p:txBody>
      </p:sp>
      <p:sp>
        <p:nvSpPr>
          <p:cNvPr id="25603" name="Content Placeholder 4"/>
          <p:cNvSpPr>
            <a:spLocks noGrp="1"/>
          </p:cNvSpPr>
          <p:nvPr>
            <p:ph type="body" sz="quarter" idx="11"/>
          </p:nvPr>
        </p:nvSpPr>
        <p:spPr/>
        <p:txBody>
          <a:bodyPr/>
          <a:lstStyle/>
          <a:p>
            <a:endParaRPr lang="en-US" dirty="0"/>
          </a:p>
          <a:p>
            <a:r>
              <a:rPr lang="en-US" dirty="0"/>
              <a:t>When you’re assigned a new task or project, it’s important to create a plan at the beginning so you get off to a good start. This module will look at some different techniques that you can use to tackle new to-do items. </a:t>
            </a:r>
            <a:endParaRPr lang="en-CA"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FBECCB0D-D478-4218-8BC0-C463FA6DF326}"/>
              </a:ext>
            </a:extLst>
          </p:cNvPr>
          <p:cNvSpPr>
            <a:spLocks noGrp="1"/>
          </p:cNvSpPr>
          <p:nvPr>
            <p:ph sz="quarter" idx="11"/>
          </p:nvPr>
        </p:nvSpPr>
        <p:spPr/>
        <p:txBody>
          <a:bodyPr/>
          <a:lstStyle/>
          <a:p>
            <a:endParaRPr lang="en-US"/>
          </a:p>
        </p:txBody>
      </p:sp>
      <p:sp>
        <p:nvSpPr>
          <p:cNvPr id="26626" name="Title 4"/>
          <p:cNvSpPr>
            <a:spLocks noGrp="1"/>
          </p:cNvSpPr>
          <p:nvPr>
            <p:ph type="title"/>
          </p:nvPr>
        </p:nvSpPr>
        <p:spPr/>
        <p:txBody>
          <a:bodyPr/>
          <a:lstStyle/>
          <a:p>
            <a:r>
              <a:rPr lang="en-US" dirty="0"/>
              <a:t>The Sliding Scale</a:t>
            </a:r>
            <a:endParaRPr lang="en-CA" dirty="0"/>
          </a:p>
        </p:txBody>
      </p:sp>
      <p:grpSp>
        <p:nvGrpSpPr>
          <p:cNvPr id="2" name="Group 1">
            <a:extLst>
              <a:ext uri="{FF2B5EF4-FFF2-40B4-BE49-F238E27FC236}">
                <a16:creationId xmlns:a16="http://schemas.microsoft.com/office/drawing/2014/main" id="{BA1B376B-6618-4F62-951E-D5F161F36B0F}"/>
              </a:ext>
            </a:extLst>
          </p:cNvPr>
          <p:cNvGrpSpPr/>
          <p:nvPr/>
        </p:nvGrpSpPr>
        <p:grpSpPr>
          <a:xfrm>
            <a:off x="1665219" y="1602352"/>
            <a:ext cx="5813561" cy="4521658"/>
            <a:chOff x="1665219" y="1602352"/>
            <a:chExt cx="5813561" cy="4521658"/>
          </a:xfrm>
        </p:grpSpPr>
        <p:sp>
          <p:nvSpPr>
            <p:cNvPr id="3" name="Freeform: Shape 2">
              <a:extLst>
                <a:ext uri="{FF2B5EF4-FFF2-40B4-BE49-F238E27FC236}">
                  <a16:creationId xmlns:a16="http://schemas.microsoft.com/office/drawing/2014/main" id="{5FD385A2-3B72-401B-AF34-C0F81EECD564}"/>
                </a:ext>
              </a:extLst>
            </p:cNvPr>
            <p:cNvSpPr/>
            <p:nvPr/>
          </p:nvSpPr>
          <p:spPr>
            <a:xfrm>
              <a:off x="1665219"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12134" tIns="87369" rIns="112134" bIns="87369" numCol="1" spcCol="1270" anchor="ctr" anchorCtr="0">
              <a:noAutofit/>
            </a:bodyPr>
            <a:lstStyle/>
            <a:p>
              <a:pPr marL="0" lvl="0" indent="0" algn="ctr" defTabSz="1733550">
                <a:lnSpc>
                  <a:spcPct val="90000"/>
                </a:lnSpc>
                <a:spcBef>
                  <a:spcPct val="0"/>
                </a:spcBef>
                <a:spcAft>
                  <a:spcPct val="35000"/>
                </a:spcAft>
                <a:buNone/>
              </a:pPr>
              <a:r>
                <a:rPr lang="en-US" sz="3900" kern="1200" dirty="0"/>
                <a:t>Medium projects</a:t>
              </a:r>
            </a:p>
          </p:txBody>
        </p:sp>
        <p:sp>
          <p:nvSpPr>
            <p:cNvPr id="4" name="Freeform: Shape 3">
              <a:extLst>
                <a:ext uri="{FF2B5EF4-FFF2-40B4-BE49-F238E27FC236}">
                  <a16:creationId xmlns:a16="http://schemas.microsoft.com/office/drawing/2014/main" id="{27586279-F0BF-4C06-87D8-3B56C9FD3AF6}"/>
                </a:ext>
              </a:extLst>
            </p:cNvPr>
            <p:cNvSpPr/>
            <p:nvPr/>
          </p:nvSpPr>
          <p:spPr>
            <a:xfrm>
              <a:off x="1923599" y="2894254"/>
              <a:ext cx="258380" cy="968926"/>
            </a:xfrm>
            <a:custGeom>
              <a:avLst/>
              <a:gdLst/>
              <a:ahLst/>
              <a:cxnLst/>
              <a:rect l="0" t="0" r="0" b="0"/>
              <a:pathLst>
                <a:path>
                  <a:moveTo>
                    <a:pt x="0" y="0"/>
                  </a:moveTo>
                  <a:lnTo>
                    <a:pt x="0" y="968926"/>
                  </a:lnTo>
                  <a:lnTo>
                    <a:pt x="258380" y="96892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3F98C2D6-37D2-41A2-8C6B-102E792CFEA1}"/>
                </a:ext>
              </a:extLst>
            </p:cNvPr>
            <p:cNvSpPr/>
            <p:nvPr/>
          </p:nvSpPr>
          <p:spPr>
            <a:xfrm>
              <a:off x="2181980"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Visual timeline</a:t>
              </a:r>
            </a:p>
          </p:txBody>
        </p:sp>
        <p:sp>
          <p:nvSpPr>
            <p:cNvPr id="7" name="Freeform: Shape 6">
              <a:extLst>
                <a:ext uri="{FF2B5EF4-FFF2-40B4-BE49-F238E27FC236}">
                  <a16:creationId xmlns:a16="http://schemas.microsoft.com/office/drawing/2014/main" id="{6495874C-DB40-4E92-BF29-CAB55211F02F}"/>
                </a:ext>
              </a:extLst>
            </p:cNvPr>
            <p:cNvSpPr/>
            <p:nvPr/>
          </p:nvSpPr>
          <p:spPr>
            <a:xfrm>
              <a:off x="1923599" y="2894254"/>
              <a:ext cx="258380" cy="2583805"/>
            </a:xfrm>
            <a:custGeom>
              <a:avLst/>
              <a:gdLst/>
              <a:ahLst/>
              <a:cxnLst/>
              <a:rect l="0" t="0" r="0" b="0"/>
              <a:pathLst>
                <a:path>
                  <a:moveTo>
                    <a:pt x="0" y="0"/>
                  </a:moveTo>
                  <a:lnTo>
                    <a:pt x="0" y="2583805"/>
                  </a:lnTo>
                  <a:lnTo>
                    <a:pt x="258380" y="2583805"/>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8" name="Freeform: Shape 7">
              <a:extLst>
                <a:ext uri="{FF2B5EF4-FFF2-40B4-BE49-F238E27FC236}">
                  <a16:creationId xmlns:a16="http://schemas.microsoft.com/office/drawing/2014/main" id="{43EE110B-BB3A-4740-AE7F-3781A8BB60E5}"/>
                </a:ext>
              </a:extLst>
            </p:cNvPr>
            <p:cNvSpPr/>
            <p:nvPr/>
          </p:nvSpPr>
          <p:spPr>
            <a:xfrm>
              <a:off x="2181980"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1560506"/>
                <a:satOff val="-1946"/>
                <a:lumOff val="45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Storyboard</a:t>
              </a:r>
            </a:p>
          </p:txBody>
        </p:sp>
        <p:sp>
          <p:nvSpPr>
            <p:cNvPr id="9" name="Freeform: Shape 8">
              <a:extLst>
                <a:ext uri="{FF2B5EF4-FFF2-40B4-BE49-F238E27FC236}">
                  <a16:creationId xmlns:a16="http://schemas.microsoft.com/office/drawing/2014/main" id="{0831D8FD-0845-4150-8555-97ECC73F19C4}"/>
                </a:ext>
              </a:extLst>
            </p:cNvPr>
            <p:cNvSpPr/>
            <p:nvPr/>
          </p:nvSpPr>
          <p:spPr>
            <a:xfrm>
              <a:off x="4894975" y="1602352"/>
              <a:ext cx="2583805" cy="1291902"/>
            </a:xfrm>
            <a:custGeom>
              <a:avLst/>
              <a:gdLst>
                <a:gd name="connsiteX0" fmla="*/ 0 w 2583805"/>
                <a:gd name="connsiteY0" fmla="*/ 129190 h 1291902"/>
                <a:gd name="connsiteX1" fmla="*/ 129190 w 2583805"/>
                <a:gd name="connsiteY1" fmla="*/ 0 h 1291902"/>
                <a:gd name="connsiteX2" fmla="*/ 2454615 w 2583805"/>
                <a:gd name="connsiteY2" fmla="*/ 0 h 1291902"/>
                <a:gd name="connsiteX3" fmla="*/ 2583805 w 2583805"/>
                <a:gd name="connsiteY3" fmla="*/ 129190 h 1291902"/>
                <a:gd name="connsiteX4" fmla="*/ 2583805 w 2583805"/>
                <a:gd name="connsiteY4" fmla="*/ 1162712 h 1291902"/>
                <a:gd name="connsiteX5" fmla="*/ 2454615 w 2583805"/>
                <a:gd name="connsiteY5" fmla="*/ 1291902 h 1291902"/>
                <a:gd name="connsiteX6" fmla="*/ 129190 w 2583805"/>
                <a:gd name="connsiteY6" fmla="*/ 1291902 h 1291902"/>
                <a:gd name="connsiteX7" fmla="*/ 0 w 2583805"/>
                <a:gd name="connsiteY7" fmla="*/ 1162712 h 1291902"/>
                <a:gd name="connsiteX8" fmla="*/ 0 w 2583805"/>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3805" h="1291902">
                  <a:moveTo>
                    <a:pt x="0" y="129190"/>
                  </a:moveTo>
                  <a:cubicBezTo>
                    <a:pt x="0" y="57840"/>
                    <a:pt x="57840" y="0"/>
                    <a:pt x="129190" y="0"/>
                  </a:cubicBezTo>
                  <a:lnTo>
                    <a:pt x="2454615" y="0"/>
                  </a:lnTo>
                  <a:cubicBezTo>
                    <a:pt x="2525965" y="0"/>
                    <a:pt x="2583805" y="57840"/>
                    <a:pt x="2583805" y="129190"/>
                  </a:cubicBezTo>
                  <a:lnTo>
                    <a:pt x="2583805" y="1162712"/>
                  </a:lnTo>
                  <a:cubicBezTo>
                    <a:pt x="2583805" y="1234062"/>
                    <a:pt x="2525965" y="1291902"/>
                    <a:pt x="2454615" y="1291902"/>
                  </a:cubicBezTo>
                  <a:lnTo>
                    <a:pt x="129190" y="1291902"/>
                  </a:lnTo>
                  <a:cubicBezTo>
                    <a:pt x="57840" y="1291902"/>
                    <a:pt x="0" y="1234062"/>
                    <a:pt x="0" y="1162712"/>
                  </a:cubicBezTo>
                  <a:lnTo>
                    <a:pt x="0" y="12919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112134" tIns="87369" rIns="112134" bIns="87369" numCol="1" spcCol="1270" anchor="ctr" anchorCtr="0">
              <a:noAutofit/>
            </a:bodyPr>
            <a:lstStyle/>
            <a:p>
              <a:pPr marL="0" lvl="0" indent="0" algn="ctr" defTabSz="1733550">
                <a:lnSpc>
                  <a:spcPct val="90000"/>
                </a:lnSpc>
                <a:spcBef>
                  <a:spcPct val="0"/>
                </a:spcBef>
                <a:spcAft>
                  <a:spcPct val="35000"/>
                </a:spcAft>
                <a:buNone/>
              </a:pPr>
              <a:r>
                <a:rPr lang="en-US" sz="3900" kern="1200" dirty="0"/>
                <a:t>Large projects</a:t>
              </a:r>
            </a:p>
          </p:txBody>
        </p:sp>
        <p:sp>
          <p:nvSpPr>
            <p:cNvPr id="10" name="Freeform: Shape 9">
              <a:extLst>
                <a:ext uri="{FF2B5EF4-FFF2-40B4-BE49-F238E27FC236}">
                  <a16:creationId xmlns:a16="http://schemas.microsoft.com/office/drawing/2014/main" id="{DB1751BC-CECA-4375-B4DF-45BEB0C86FD8}"/>
                </a:ext>
              </a:extLst>
            </p:cNvPr>
            <p:cNvSpPr/>
            <p:nvPr/>
          </p:nvSpPr>
          <p:spPr>
            <a:xfrm>
              <a:off x="5153356" y="2894254"/>
              <a:ext cx="258380" cy="968926"/>
            </a:xfrm>
            <a:custGeom>
              <a:avLst/>
              <a:gdLst/>
              <a:ahLst/>
              <a:cxnLst/>
              <a:rect l="0" t="0" r="0" b="0"/>
              <a:pathLst>
                <a:path>
                  <a:moveTo>
                    <a:pt x="0" y="0"/>
                  </a:moveTo>
                  <a:lnTo>
                    <a:pt x="0" y="968926"/>
                  </a:lnTo>
                  <a:lnTo>
                    <a:pt x="258380" y="968926"/>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1" name="Freeform: Shape 10">
              <a:extLst>
                <a:ext uri="{FF2B5EF4-FFF2-40B4-BE49-F238E27FC236}">
                  <a16:creationId xmlns:a16="http://schemas.microsoft.com/office/drawing/2014/main" id="{081085F2-99D7-4B27-B602-C4D8BC18AAD1}"/>
                </a:ext>
              </a:extLst>
            </p:cNvPr>
            <p:cNvSpPr/>
            <p:nvPr/>
          </p:nvSpPr>
          <p:spPr>
            <a:xfrm>
              <a:off x="5411736" y="3217230"/>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3121013"/>
                <a:satOff val="-3893"/>
                <a:lumOff val="91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Gantt chart</a:t>
              </a:r>
            </a:p>
          </p:txBody>
        </p:sp>
        <p:sp>
          <p:nvSpPr>
            <p:cNvPr id="12" name="Freeform: Shape 11">
              <a:extLst>
                <a:ext uri="{FF2B5EF4-FFF2-40B4-BE49-F238E27FC236}">
                  <a16:creationId xmlns:a16="http://schemas.microsoft.com/office/drawing/2014/main" id="{F8F47FBB-2281-4E06-9730-6E09D7B8F3A8}"/>
                </a:ext>
              </a:extLst>
            </p:cNvPr>
            <p:cNvSpPr/>
            <p:nvPr/>
          </p:nvSpPr>
          <p:spPr>
            <a:xfrm>
              <a:off x="5153356" y="2894254"/>
              <a:ext cx="258380" cy="2583805"/>
            </a:xfrm>
            <a:custGeom>
              <a:avLst/>
              <a:gdLst/>
              <a:ahLst/>
              <a:cxnLst/>
              <a:rect l="0" t="0" r="0" b="0"/>
              <a:pathLst>
                <a:path>
                  <a:moveTo>
                    <a:pt x="0" y="0"/>
                  </a:moveTo>
                  <a:lnTo>
                    <a:pt x="0" y="2583805"/>
                  </a:lnTo>
                  <a:lnTo>
                    <a:pt x="258380" y="2583805"/>
                  </a:lnTo>
                </a:path>
              </a:pathLst>
            </a:custGeom>
            <a:noFill/>
          </p:spPr>
          <p:style>
            <a:lnRef idx="2">
              <a:schemeClr val="accent3">
                <a:hueOff val="0"/>
                <a:satOff val="0"/>
                <a:lumOff val="0"/>
                <a:alphaOff val="0"/>
              </a:schemeClr>
            </a:lnRef>
            <a:fillRef idx="0">
              <a:scrgbClr r="0" g="0" b="0"/>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13" name="Freeform: Shape 12">
              <a:extLst>
                <a:ext uri="{FF2B5EF4-FFF2-40B4-BE49-F238E27FC236}">
                  <a16:creationId xmlns:a16="http://schemas.microsoft.com/office/drawing/2014/main" id="{F161D78C-F975-44DF-A8F8-70D4381C57E5}"/>
                </a:ext>
              </a:extLst>
            </p:cNvPr>
            <p:cNvSpPr/>
            <p:nvPr/>
          </p:nvSpPr>
          <p:spPr>
            <a:xfrm>
              <a:off x="5411736" y="4832108"/>
              <a:ext cx="2067044" cy="1291902"/>
            </a:xfrm>
            <a:custGeom>
              <a:avLst/>
              <a:gdLst>
                <a:gd name="connsiteX0" fmla="*/ 0 w 2067044"/>
                <a:gd name="connsiteY0" fmla="*/ 129190 h 1291902"/>
                <a:gd name="connsiteX1" fmla="*/ 129190 w 2067044"/>
                <a:gd name="connsiteY1" fmla="*/ 0 h 1291902"/>
                <a:gd name="connsiteX2" fmla="*/ 1937854 w 2067044"/>
                <a:gd name="connsiteY2" fmla="*/ 0 h 1291902"/>
                <a:gd name="connsiteX3" fmla="*/ 2067044 w 2067044"/>
                <a:gd name="connsiteY3" fmla="*/ 129190 h 1291902"/>
                <a:gd name="connsiteX4" fmla="*/ 2067044 w 2067044"/>
                <a:gd name="connsiteY4" fmla="*/ 1162712 h 1291902"/>
                <a:gd name="connsiteX5" fmla="*/ 1937854 w 2067044"/>
                <a:gd name="connsiteY5" fmla="*/ 1291902 h 1291902"/>
                <a:gd name="connsiteX6" fmla="*/ 129190 w 2067044"/>
                <a:gd name="connsiteY6" fmla="*/ 1291902 h 1291902"/>
                <a:gd name="connsiteX7" fmla="*/ 0 w 2067044"/>
                <a:gd name="connsiteY7" fmla="*/ 1162712 h 1291902"/>
                <a:gd name="connsiteX8" fmla="*/ 0 w 2067044"/>
                <a:gd name="connsiteY8" fmla="*/ 129190 h 1291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67044" h="1291902">
                  <a:moveTo>
                    <a:pt x="0" y="129190"/>
                  </a:moveTo>
                  <a:cubicBezTo>
                    <a:pt x="0" y="57840"/>
                    <a:pt x="57840" y="0"/>
                    <a:pt x="129190" y="0"/>
                  </a:cubicBezTo>
                  <a:lnTo>
                    <a:pt x="1937854" y="0"/>
                  </a:lnTo>
                  <a:cubicBezTo>
                    <a:pt x="2009204" y="0"/>
                    <a:pt x="2067044" y="57840"/>
                    <a:pt x="2067044" y="129190"/>
                  </a:cubicBezTo>
                  <a:lnTo>
                    <a:pt x="2067044" y="1162712"/>
                  </a:lnTo>
                  <a:cubicBezTo>
                    <a:pt x="2067044" y="1234062"/>
                    <a:pt x="2009204" y="1291902"/>
                    <a:pt x="1937854" y="1291902"/>
                  </a:cubicBezTo>
                  <a:lnTo>
                    <a:pt x="129190" y="1291902"/>
                  </a:lnTo>
                  <a:cubicBezTo>
                    <a:pt x="57840" y="1291902"/>
                    <a:pt x="0" y="1234062"/>
                    <a:pt x="0" y="1162712"/>
                  </a:cubicBezTo>
                  <a:lnTo>
                    <a:pt x="0" y="129190"/>
                  </a:lnTo>
                  <a:close/>
                </a:path>
              </a:pathLst>
            </a:custGeom>
          </p:spPr>
          <p:style>
            <a:lnRef idx="2">
              <a:schemeClr val="accent2">
                <a:hueOff val="4681519"/>
                <a:satOff val="-5839"/>
                <a:lumOff val="1373"/>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98799" tIns="78479" rIns="98799" bIns="78479" numCol="1" spcCol="1270" anchor="ctr" anchorCtr="0">
              <a:noAutofit/>
            </a:bodyPr>
            <a:lstStyle/>
            <a:p>
              <a:pPr marL="0" lvl="0" indent="0" algn="ctr" defTabSz="1422400">
                <a:lnSpc>
                  <a:spcPct val="90000"/>
                </a:lnSpc>
                <a:spcBef>
                  <a:spcPct val="0"/>
                </a:spcBef>
                <a:spcAft>
                  <a:spcPct val="35000"/>
                </a:spcAft>
                <a:buNone/>
              </a:pPr>
              <a:r>
                <a:rPr lang="en-US" sz="3200" kern="1200" dirty="0"/>
                <a:t>Tracking dashboard</a:t>
              </a:r>
            </a:p>
          </p:txBody>
        </p:sp>
      </p:gr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2">
            <a:extLst>
              <a:ext uri="{FF2B5EF4-FFF2-40B4-BE49-F238E27FC236}">
                <a16:creationId xmlns:a16="http://schemas.microsoft.com/office/drawing/2014/main" id="{5FA2676B-7B0E-45C2-AF54-CC0B4FD41E66}"/>
              </a:ext>
            </a:extLst>
          </p:cNvPr>
          <p:cNvSpPr>
            <a:spLocks noGrp="1"/>
          </p:cNvSpPr>
          <p:nvPr>
            <p:ph sz="quarter" idx="11"/>
          </p:nvPr>
        </p:nvSpPr>
        <p:spPr/>
        <p:txBody>
          <a:bodyPr/>
          <a:lstStyle/>
          <a:p>
            <a:endParaRPr lang="en-US"/>
          </a:p>
        </p:txBody>
      </p:sp>
      <p:sp>
        <p:nvSpPr>
          <p:cNvPr id="27650" name="Title 1"/>
          <p:cNvSpPr>
            <a:spLocks noGrp="1"/>
          </p:cNvSpPr>
          <p:nvPr>
            <p:ph type="title"/>
          </p:nvPr>
        </p:nvSpPr>
        <p:spPr/>
        <p:txBody>
          <a:bodyPr/>
          <a:lstStyle/>
          <a:p>
            <a:r>
              <a:rPr lang="en-US" dirty="0"/>
              <a:t>A Checklist for Getting Started</a:t>
            </a:r>
            <a:endParaRPr lang="en-CA" dirty="0"/>
          </a:p>
        </p:txBody>
      </p:sp>
      <p:grpSp>
        <p:nvGrpSpPr>
          <p:cNvPr id="2" name="Group 1">
            <a:extLst>
              <a:ext uri="{FF2B5EF4-FFF2-40B4-BE49-F238E27FC236}">
                <a16:creationId xmlns:a16="http://schemas.microsoft.com/office/drawing/2014/main" id="{C23D6B88-1FFA-4F30-B28B-B0CB30EEAA64}"/>
              </a:ext>
            </a:extLst>
          </p:cNvPr>
          <p:cNvGrpSpPr/>
          <p:nvPr/>
        </p:nvGrpSpPr>
        <p:grpSpPr>
          <a:xfrm>
            <a:off x="-4659792" y="816335"/>
            <a:ext cx="13284108" cy="6093694"/>
            <a:chOff x="-4659792" y="816335"/>
            <a:chExt cx="13284108" cy="6093694"/>
          </a:xfrm>
        </p:grpSpPr>
        <p:sp>
          <p:nvSpPr>
            <p:cNvPr id="4" name="Block Arc 3">
              <a:extLst>
                <a:ext uri="{FF2B5EF4-FFF2-40B4-BE49-F238E27FC236}">
                  <a16:creationId xmlns:a16="http://schemas.microsoft.com/office/drawing/2014/main" id="{5E52EA27-4D1C-4B5F-ABFD-48B99066FF3C}"/>
                </a:ext>
              </a:extLst>
            </p:cNvPr>
            <p:cNvSpPr/>
            <p:nvPr/>
          </p:nvSpPr>
          <p:spPr>
            <a:xfrm>
              <a:off x="-4659792" y="816335"/>
              <a:ext cx="6093694" cy="6093694"/>
            </a:xfrm>
            <a:prstGeom prst="blockArc">
              <a:avLst>
                <a:gd name="adj1" fmla="val 18900000"/>
                <a:gd name="adj2" fmla="val 2700000"/>
                <a:gd name="adj3" fmla="val 354"/>
              </a:avLst>
            </a:prstGeom>
          </p:spPr>
          <p:style>
            <a:lnRef idx="2">
              <a:schemeClr val="accent3">
                <a:hueOff val="0"/>
                <a:satOff val="0"/>
                <a:lumOff val="0"/>
                <a:alphaOff val="0"/>
              </a:schemeClr>
            </a:lnRef>
            <a:fillRef idx="0">
              <a:schemeClr val="accent2">
                <a:tint val="90000"/>
                <a:hueOff val="0"/>
                <a:satOff val="0"/>
                <a:lumOff val="0"/>
                <a:alphaOff val="0"/>
              </a:schemeClr>
            </a:fillRef>
            <a:effectRef idx="0">
              <a:schemeClr val="accent2">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A7308DD0-B4A3-48D1-9C53-AEA5D626C483}"/>
                </a:ext>
              </a:extLst>
            </p:cNvPr>
            <p:cNvSpPr/>
            <p:nvPr/>
          </p:nvSpPr>
          <p:spPr>
            <a:xfrm>
              <a:off x="968609" y="1948156"/>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is the date I will start this task?</a:t>
              </a:r>
            </a:p>
          </p:txBody>
        </p:sp>
        <p:sp>
          <p:nvSpPr>
            <p:cNvPr id="6" name="Oval 5">
              <a:extLst>
                <a:ext uri="{FF2B5EF4-FFF2-40B4-BE49-F238E27FC236}">
                  <a16:creationId xmlns:a16="http://schemas.microsoft.com/office/drawing/2014/main" id="{98D90744-0848-4D87-BC76-9ED7FB9FB62A}"/>
                </a:ext>
              </a:extLst>
            </p:cNvPr>
            <p:cNvSpPr/>
            <p:nvPr/>
          </p:nvSpPr>
          <p:spPr>
            <a:xfrm>
              <a:off x="533437" y="1861121"/>
              <a:ext cx="870342" cy="870342"/>
            </a:xfrm>
            <a:prstGeom prst="ellipse">
              <a:avLst/>
            </a:prstGeom>
          </p:spPr>
          <p:style>
            <a:lnRef idx="2">
              <a:schemeClr val="accent2">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7" name="Freeform: Shape 6">
              <a:extLst>
                <a:ext uri="{FF2B5EF4-FFF2-40B4-BE49-F238E27FC236}">
                  <a16:creationId xmlns:a16="http://schemas.microsoft.com/office/drawing/2014/main" id="{4F978391-7BD1-4EFC-B2A6-1D9137E1424D}"/>
                </a:ext>
              </a:extLst>
            </p:cNvPr>
            <p:cNvSpPr/>
            <p:nvPr/>
          </p:nvSpPr>
          <p:spPr>
            <a:xfrm>
              <a:off x="1367799" y="2992748"/>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is the deadline?</a:t>
              </a:r>
            </a:p>
          </p:txBody>
        </p:sp>
        <p:sp>
          <p:nvSpPr>
            <p:cNvPr id="8" name="Oval 7">
              <a:extLst>
                <a:ext uri="{FF2B5EF4-FFF2-40B4-BE49-F238E27FC236}">
                  <a16:creationId xmlns:a16="http://schemas.microsoft.com/office/drawing/2014/main" id="{5B76724C-8E11-4CE9-9940-C1C7CCADDDFD}"/>
                </a:ext>
              </a:extLst>
            </p:cNvPr>
            <p:cNvSpPr/>
            <p:nvPr/>
          </p:nvSpPr>
          <p:spPr>
            <a:xfrm>
              <a:off x="932627" y="2905714"/>
              <a:ext cx="870342" cy="870342"/>
            </a:xfrm>
            <a:prstGeom prst="ellipse">
              <a:avLst/>
            </a:prstGeom>
          </p:spPr>
          <p:style>
            <a:lnRef idx="2">
              <a:schemeClr val="accent2">
                <a:hueOff val="1560506"/>
                <a:satOff val="-1946"/>
                <a:lumOff val="458"/>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9" name="Freeform: Shape 8">
              <a:extLst>
                <a:ext uri="{FF2B5EF4-FFF2-40B4-BE49-F238E27FC236}">
                  <a16:creationId xmlns:a16="http://schemas.microsoft.com/office/drawing/2014/main" id="{64F7874D-26AF-46E7-BC6D-C473A8C7152A}"/>
                </a:ext>
              </a:extLst>
            </p:cNvPr>
            <p:cNvSpPr/>
            <p:nvPr/>
          </p:nvSpPr>
          <p:spPr>
            <a:xfrm>
              <a:off x="1367799" y="4037340"/>
              <a:ext cx="7256517" cy="696274"/>
            </a:xfrm>
            <a:custGeom>
              <a:avLst/>
              <a:gdLst>
                <a:gd name="connsiteX0" fmla="*/ 0 w 7256517"/>
                <a:gd name="connsiteY0" fmla="*/ 0 h 696274"/>
                <a:gd name="connsiteX1" fmla="*/ 7256517 w 7256517"/>
                <a:gd name="connsiteY1" fmla="*/ 0 h 696274"/>
                <a:gd name="connsiteX2" fmla="*/ 7256517 w 7256517"/>
                <a:gd name="connsiteY2" fmla="*/ 696274 h 696274"/>
                <a:gd name="connsiteX3" fmla="*/ 0 w 7256517"/>
                <a:gd name="connsiteY3" fmla="*/ 696274 h 696274"/>
                <a:gd name="connsiteX4" fmla="*/ 0 w 725651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56517" h="696274">
                  <a:moveTo>
                    <a:pt x="0" y="0"/>
                  </a:moveTo>
                  <a:lnTo>
                    <a:pt x="7256517" y="0"/>
                  </a:lnTo>
                  <a:lnTo>
                    <a:pt x="7256517" y="696274"/>
                  </a:lnTo>
                  <a:lnTo>
                    <a:pt x="0" y="696274"/>
                  </a:lnTo>
                  <a:lnTo>
                    <a:pt x="0" y="0"/>
                  </a:lnTo>
                  <a:close/>
                </a:path>
              </a:pathLst>
            </a:custGeom>
          </p:spPr>
          <p:style>
            <a:lnRef idx="2">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are the major things that need to be completed?</a:t>
              </a:r>
            </a:p>
          </p:txBody>
        </p:sp>
        <p:sp>
          <p:nvSpPr>
            <p:cNvPr id="10" name="Oval 9">
              <a:extLst>
                <a:ext uri="{FF2B5EF4-FFF2-40B4-BE49-F238E27FC236}">
                  <a16:creationId xmlns:a16="http://schemas.microsoft.com/office/drawing/2014/main" id="{11CA9051-D54B-41A8-8D1F-950D1F6F0E7E}"/>
                </a:ext>
              </a:extLst>
            </p:cNvPr>
            <p:cNvSpPr/>
            <p:nvPr/>
          </p:nvSpPr>
          <p:spPr>
            <a:xfrm>
              <a:off x="932627" y="3950306"/>
              <a:ext cx="870342" cy="870342"/>
            </a:xfrm>
            <a:prstGeom prst="ellipse">
              <a:avLst/>
            </a:prstGeom>
          </p:spPr>
          <p:style>
            <a:lnRef idx="2">
              <a:schemeClr val="accent2">
                <a:hueOff val="3121013"/>
                <a:satOff val="-3893"/>
                <a:lumOff val="915"/>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sp>
          <p:nvSpPr>
            <p:cNvPr id="11" name="Freeform: Shape 10">
              <a:extLst>
                <a:ext uri="{FF2B5EF4-FFF2-40B4-BE49-F238E27FC236}">
                  <a16:creationId xmlns:a16="http://schemas.microsoft.com/office/drawing/2014/main" id="{7C3EDA00-E34E-477C-840C-D966CBAEB359}"/>
                </a:ext>
              </a:extLst>
            </p:cNvPr>
            <p:cNvSpPr/>
            <p:nvPr/>
          </p:nvSpPr>
          <p:spPr>
            <a:xfrm>
              <a:off x="968609" y="5081932"/>
              <a:ext cx="7655707" cy="696274"/>
            </a:xfrm>
            <a:custGeom>
              <a:avLst/>
              <a:gdLst>
                <a:gd name="connsiteX0" fmla="*/ 0 w 7655707"/>
                <a:gd name="connsiteY0" fmla="*/ 0 h 696274"/>
                <a:gd name="connsiteX1" fmla="*/ 7655707 w 7655707"/>
                <a:gd name="connsiteY1" fmla="*/ 0 h 696274"/>
                <a:gd name="connsiteX2" fmla="*/ 7655707 w 7655707"/>
                <a:gd name="connsiteY2" fmla="*/ 696274 h 696274"/>
                <a:gd name="connsiteX3" fmla="*/ 0 w 7655707"/>
                <a:gd name="connsiteY3" fmla="*/ 696274 h 696274"/>
                <a:gd name="connsiteX4" fmla="*/ 0 w 7655707"/>
                <a:gd name="connsiteY4" fmla="*/ 0 h 6962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5707" h="696274">
                  <a:moveTo>
                    <a:pt x="0" y="0"/>
                  </a:moveTo>
                  <a:lnTo>
                    <a:pt x="7655707" y="0"/>
                  </a:lnTo>
                  <a:lnTo>
                    <a:pt x="7655707" y="696274"/>
                  </a:lnTo>
                  <a:lnTo>
                    <a:pt x="0" y="696274"/>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552668"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What work has already been completed?</a:t>
              </a:r>
            </a:p>
          </p:txBody>
        </p:sp>
        <p:sp>
          <p:nvSpPr>
            <p:cNvPr id="12" name="Oval 11">
              <a:extLst>
                <a:ext uri="{FF2B5EF4-FFF2-40B4-BE49-F238E27FC236}">
                  <a16:creationId xmlns:a16="http://schemas.microsoft.com/office/drawing/2014/main" id="{786D2B50-2877-4831-8BE1-CD175F238ABD}"/>
                </a:ext>
              </a:extLst>
            </p:cNvPr>
            <p:cNvSpPr/>
            <p:nvPr/>
          </p:nvSpPr>
          <p:spPr>
            <a:xfrm>
              <a:off x="533437" y="4994898"/>
              <a:ext cx="870342" cy="870342"/>
            </a:xfrm>
            <a:prstGeom prst="ellipse">
              <a:avLst/>
            </a:prstGeom>
          </p:spPr>
          <p:style>
            <a:lnRef idx="2">
              <a:schemeClr val="accent2">
                <a:hueOff val="4681519"/>
                <a:satOff val="-5839"/>
                <a:lumOff val="1373"/>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sp>
      </p:gr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62CE6EF5-AF7E-4CFD-9B19-5E46C030891B}"/>
              </a:ext>
            </a:extLst>
          </p:cNvPr>
          <p:cNvSpPr>
            <a:spLocks noGrp="1"/>
          </p:cNvSpPr>
          <p:nvPr>
            <p:ph sz="quarter" idx="11"/>
          </p:nvPr>
        </p:nvSpPr>
        <p:spPr/>
        <p:txBody>
          <a:bodyPr/>
          <a:lstStyle/>
          <a:p>
            <a:endParaRPr lang="en-US"/>
          </a:p>
        </p:txBody>
      </p:sp>
      <p:sp>
        <p:nvSpPr>
          <p:cNvPr id="2" name="Title 1"/>
          <p:cNvSpPr>
            <a:spLocks noGrp="1"/>
          </p:cNvSpPr>
          <p:nvPr>
            <p:ph type="title"/>
          </p:nvPr>
        </p:nvSpPr>
        <p:spPr/>
        <p:txBody>
          <a:bodyPr/>
          <a:lstStyle/>
          <a:p>
            <a:r>
              <a:rPr lang="en-US" dirty="0"/>
              <a:t>Evaluating and Adapting</a:t>
            </a:r>
          </a:p>
        </p:txBody>
      </p:sp>
      <p:grpSp>
        <p:nvGrpSpPr>
          <p:cNvPr id="3" name="Group 2">
            <a:extLst>
              <a:ext uri="{FF2B5EF4-FFF2-40B4-BE49-F238E27FC236}">
                <a16:creationId xmlns:a16="http://schemas.microsoft.com/office/drawing/2014/main" id="{E80F28D7-374D-430D-BCE1-0E9418C622BC}"/>
              </a:ext>
            </a:extLst>
          </p:cNvPr>
          <p:cNvGrpSpPr/>
          <p:nvPr/>
        </p:nvGrpSpPr>
        <p:grpSpPr>
          <a:xfrm>
            <a:off x="918105" y="1601247"/>
            <a:ext cx="7307788" cy="4523868"/>
            <a:chOff x="918105" y="1601247"/>
            <a:chExt cx="7307788" cy="4523868"/>
          </a:xfrm>
        </p:grpSpPr>
        <p:sp>
          <p:nvSpPr>
            <p:cNvPr id="4" name="Freeform: Shape 3">
              <a:extLst>
                <a:ext uri="{FF2B5EF4-FFF2-40B4-BE49-F238E27FC236}">
                  <a16:creationId xmlns:a16="http://schemas.microsoft.com/office/drawing/2014/main" id="{10033892-B446-4FEB-B275-5582237E2D72}"/>
                </a:ext>
              </a:extLst>
            </p:cNvPr>
            <p:cNvSpPr/>
            <p:nvPr/>
          </p:nvSpPr>
          <p:spPr>
            <a:xfrm>
              <a:off x="918105"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Milestones</a:t>
              </a:r>
            </a:p>
          </p:txBody>
        </p:sp>
        <p:sp>
          <p:nvSpPr>
            <p:cNvPr id="5" name="Freeform: Shape 4">
              <a:extLst>
                <a:ext uri="{FF2B5EF4-FFF2-40B4-BE49-F238E27FC236}">
                  <a16:creationId xmlns:a16="http://schemas.microsoft.com/office/drawing/2014/main" id="{885BEBC0-4036-46F9-99D2-B86C8320134A}"/>
                </a:ext>
              </a:extLst>
            </p:cNvPr>
            <p:cNvSpPr/>
            <p:nvPr/>
          </p:nvSpPr>
          <p:spPr>
            <a:xfrm>
              <a:off x="4745994" y="1601247"/>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2340759"/>
                <a:satOff val="-2919"/>
                <a:lumOff val="686"/>
                <a:alphaOff val="0"/>
              </a:schemeClr>
            </a:fillRef>
            <a:effectRef idx="0">
              <a:schemeClr val="accent2">
                <a:hueOff val="2340759"/>
                <a:satOff val="-2919"/>
                <a:lumOff val="686"/>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Review your plan</a:t>
              </a:r>
            </a:p>
          </p:txBody>
        </p:sp>
        <p:sp>
          <p:nvSpPr>
            <p:cNvPr id="7" name="Freeform: Shape 6">
              <a:extLst>
                <a:ext uri="{FF2B5EF4-FFF2-40B4-BE49-F238E27FC236}">
                  <a16:creationId xmlns:a16="http://schemas.microsoft.com/office/drawing/2014/main" id="{083BDBE7-EB1C-41EB-A267-B0891B3F14A6}"/>
                </a:ext>
              </a:extLst>
            </p:cNvPr>
            <p:cNvSpPr/>
            <p:nvPr/>
          </p:nvSpPr>
          <p:spPr>
            <a:xfrm>
              <a:off x="2832050" y="4037176"/>
              <a:ext cx="3479899" cy="2087939"/>
            </a:xfrm>
            <a:custGeom>
              <a:avLst/>
              <a:gdLst>
                <a:gd name="connsiteX0" fmla="*/ 0 w 3479899"/>
                <a:gd name="connsiteY0" fmla="*/ 0 h 2087939"/>
                <a:gd name="connsiteX1" fmla="*/ 3479899 w 3479899"/>
                <a:gd name="connsiteY1" fmla="*/ 0 h 2087939"/>
                <a:gd name="connsiteX2" fmla="*/ 3479899 w 3479899"/>
                <a:gd name="connsiteY2" fmla="*/ 2087939 h 2087939"/>
                <a:gd name="connsiteX3" fmla="*/ 0 w 3479899"/>
                <a:gd name="connsiteY3" fmla="*/ 2087939 h 2087939"/>
                <a:gd name="connsiteX4" fmla="*/ 0 w 3479899"/>
                <a:gd name="connsiteY4" fmla="*/ 0 h 208793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79899" h="2087939">
                  <a:moveTo>
                    <a:pt x="0" y="0"/>
                  </a:moveTo>
                  <a:lnTo>
                    <a:pt x="3479899" y="0"/>
                  </a:lnTo>
                  <a:lnTo>
                    <a:pt x="3479899" y="2087939"/>
                  </a:lnTo>
                  <a:lnTo>
                    <a:pt x="0" y="2087939"/>
                  </a:lnTo>
                  <a:lnTo>
                    <a:pt x="0" y="0"/>
                  </a:lnTo>
                  <a:close/>
                </a:path>
              </a:pathLst>
            </a:custGeom>
          </p:spPr>
          <p:style>
            <a:lnRef idx="2">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en-US" sz="5400" kern="1200" dirty="0"/>
                <a:t>Falling behind?</a:t>
              </a:r>
            </a:p>
          </p:txBody>
        </p:sp>
      </p:grpSp>
    </p:spTree>
    <p:extLst>
      <p:ext uri="{BB962C8B-B14F-4D97-AF65-F5344CB8AC3E}">
        <p14:creationId xmlns:p14="http://schemas.microsoft.com/office/powerpoint/2010/main" val="24611028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Create a plan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Run for the hills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Go on vacation</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Quit your job</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When organizing and planning, try to create the right ______ plan for the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Left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Fake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Size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04976859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projects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projects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Late projects</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Which tasks may only require a to-do list and a calendar?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Laundry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605230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A454270D-11CD-4CE3-AEDB-DE7E6A70FC29}"/>
              </a:ext>
            </a:extLst>
          </p:cNvPr>
          <p:cNvSpPr/>
          <p:nvPr/>
        </p:nvSpPr>
        <p:spPr>
          <a:xfrm>
            <a:off x="-896779" y="260326"/>
            <a:ext cx="572235" cy="572235"/>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90135960-8A27-49FE-8604-2AFEA93E67F2}"/>
              </a:ext>
            </a:extLst>
          </p:cNvPr>
          <p:cNvSpPr/>
          <p:nvPr/>
        </p:nvSpPr>
        <p:spPr>
          <a:xfrm>
            <a:off x="-2109064" y="260326"/>
            <a:ext cx="572235" cy="572235"/>
          </a:xfrm>
          <a:prstGeom prst="ellipse">
            <a:avLst/>
          </a:prstGeom>
          <a:solidFill>
            <a:srgbClr val="2A45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8A68C0AF-7D44-45B0-9169-83472096969C}"/>
              </a:ext>
            </a:extLst>
          </p:cNvPr>
          <p:cNvSpPr/>
          <p:nvPr/>
        </p:nvSpPr>
        <p:spPr>
          <a:xfrm>
            <a:off x="-2109064" y="885083"/>
            <a:ext cx="572235" cy="572235"/>
          </a:xfrm>
          <a:prstGeom prst="ellipse">
            <a:avLst/>
          </a:prstGeom>
          <a:solidFill>
            <a:srgbClr val="FEBB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16659A8-D571-4F10-A4AC-98B55F07B846}"/>
              </a:ext>
            </a:extLst>
          </p:cNvPr>
          <p:cNvSpPr/>
          <p:nvPr/>
        </p:nvSpPr>
        <p:spPr>
          <a:xfrm>
            <a:off x="-2700808" y="260326"/>
            <a:ext cx="572235" cy="572235"/>
          </a:xfrm>
          <a:prstGeom prst="ellipse">
            <a:avLst/>
          </a:prstGeom>
          <a:solidFill>
            <a:srgbClr val="A74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694FEFC8-4C23-409E-9666-E95870E90A2E}"/>
              </a:ext>
            </a:extLst>
          </p:cNvPr>
          <p:cNvSpPr/>
          <p:nvPr/>
        </p:nvSpPr>
        <p:spPr>
          <a:xfrm>
            <a:off x="-1497812" y="893289"/>
            <a:ext cx="572235" cy="572235"/>
          </a:xfrm>
          <a:prstGeom prst="ellipse">
            <a:avLst/>
          </a:prstGeom>
          <a:solidFill>
            <a:srgbClr val="FFF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A0628FA-AE30-4170-8583-7A1B0E913277}"/>
              </a:ext>
            </a:extLst>
          </p:cNvPr>
          <p:cNvSpPr/>
          <p:nvPr/>
        </p:nvSpPr>
        <p:spPr>
          <a:xfrm>
            <a:off x="-2109064" y="1509840"/>
            <a:ext cx="572235" cy="572235"/>
          </a:xfrm>
          <a:prstGeom prst="ellipse">
            <a:avLst/>
          </a:prstGeom>
          <a:solidFill>
            <a:srgbClr val="E971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2431A33-7484-46F0-9A44-C77D54B732A0}"/>
              </a:ext>
            </a:extLst>
          </p:cNvPr>
          <p:cNvSpPr/>
          <p:nvPr/>
        </p:nvSpPr>
        <p:spPr>
          <a:xfrm>
            <a:off x="-1497812" y="260326"/>
            <a:ext cx="572235" cy="572235"/>
          </a:xfrm>
          <a:prstGeom prst="ellipse">
            <a:avLst/>
          </a:prstGeom>
          <a:solidFill>
            <a:srgbClr val="5A28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675BAE3-D389-440D-9FC7-5644DC61BA0B}"/>
              </a:ext>
            </a:extLst>
          </p:cNvPr>
          <p:cNvSpPr/>
          <p:nvPr/>
        </p:nvSpPr>
        <p:spPr>
          <a:xfrm>
            <a:off x="-1497812" y="1509839"/>
            <a:ext cx="572235" cy="572235"/>
          </a:xfrm>
          <a:prstGeom prst="ellipse">
            <a:avLst/>
          </a:prstGeom>
          <a:solidFill>
            <a:srgbClr val="73A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B89C8161-418E-4E2D-994E-F735D4C6EFFE}"/>
              </a:ext>
            </a:extLst>
          </p:cNvPr>
          <p:cNvSpPr/>
          <p:nvPr/>
        </p:nvSpPr>
        <p:spPr>
          <a:xfrm>
            <a:off x="-2700808" y="885083"/>
            <a:ext cx="572235" cy="572235"/>
          </a:xfrm>
          <a:prstGeom prst="ellipse">
            <a:avLst/>
          </a:prstGeom>
          <a:solidFill>
            <a:srgbClr val="BBDB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11F3086B-08FA-4092-A13C-41EF97CD6C0C}"/>
              </a:ext>
            </a:extLst>
          </p:cNvPr>
          <p:cNvSpPr/>
          <p:nvPr/>
        </p:nvSpPr>
        <p:spPr>
          <a:xfrm>
            <a:off x="-2700808" y="1509840"/>
            <a:ext cx="572235" cy="572235"/>
          </a:xfrm>
          <a:prstGeom prst="ellipse">
            <a:avLst/>
          </a:prstGeom>
          <a:solidFill>
            <a:srgbClr val="2CB4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13BD0CF5-6CB9-4C37-9060-AED7C36F86A2}"/>
              </a:ext>
            </a:extLst>
          </p:cNvPr>
          <p:cNvSpPr txBox="1"/>
          <p:nvPr/>
        </p:nvSpPr>
        <p:spPr>
          <a:xfrm>
            <a:off x="-2580000" y="-77401"/>
            <a:ext cx="2164375" cy="276999"/>
          </a:xfrm>
          <a:prstGeom prst="rect">
            <a:avLst/>
          </a:prstGeom>
          <a:noFill/>
        </p:spPr>
        <p:txBody>
          <a:bodyPr wrap="none" rtlCol="0">
            <a:spAutoFit/>
          </a:bodyPr>
          <a:lstStyle/>
          <a:p>
            <a:r>
              <a:rPr lang="en-US" sz="1200" dirty="0"/>
              <a:t>AIM INC Color Specifications</a:t>
            </a:r>
          </a:p>
        </p:txBody>
      </p:sp>
      <p:sp>
        <p:nvSpPr>
          <p:cNvPr id="17" name="Rectangle 16">
            <a:extLst>
              <a:ext uri="{FF2B5EF4-FFF2-40B4-BE49-F238E27FC236}">
                <a16:creationId xmlns:a16="http://schemas.microsoft.com/office/drawing/2014/main" id="{345682D9-B142-4DE3-9168-1E64F1EA9DAA}"/>
              </a:ext>
            </a:extLst>
          </p:cNvPr>
          <p:cNvSpPr/>
          <p:nvPr/>
        </p:nvSpPr>
        <p:spPr>
          <a:xfrm>
            <a:off x="-1908720" y="5319752"/>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4" name="Title 3">
            <a:extLst>
              <a:ext uri="{FF2B5EF4-FFF2-40B4-BE49-F238E27FC236}">
                <a16:creationId xmlns:a16="http://schemas.microsoft.com/office/drawing/2014/main" id="{31ECEAA2-65B6-42CE-BDE1-18D5B37B0B60}"/>
              </a:ext>
            </a:extLst>
          </p:cNvPr>
          <p:cNvSpPr>
            <a:spLocks noGrp="1"/>
          </p:cNvSpPr>
          <p:nvPr>
            <p:ph type="title"/>
          </p:nvPr>
        </p:nvSpPr>
        <p:spPr/>
        <p:txBody>
          <a:bodyPr/>
          <a:lstStyle/>
          <a:p>
            <a:endParaRPr lang="en-US"/>
          </a:p>
        </p:txBody>
      </p:sp>
      <p:sp>
        <p:nvSpPr>
          <p:cNvPr id="19" name="Text Placeholder 18">
            <a:extLst>
              <a:ext uri="{FF2B5EF4-FFF2-40B4-BE49-F238E27FC236}">
                <a16:creationId xmlns:a16="http://schemas.microsoft.com/office/drawing/2014/main" id="{23238F12-CC37-4B57-91CF-78774C40045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69084462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Homework assignments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Small tasks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For large tasks consider using which of the following?</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Grocery lists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Birthday gifts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Gantt charts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Medium tasks</a:t>
            </a:r>
          </a:p>
          <a:p>
            <a:endParaRPr lang="en-US" dirty="0"/>
          </a:p>
        </p:txBody>
      </p:sp>
    </p:spTree>
    <p:extLst>
      <p:ext uri="{BB962C8B-B14F-4D97-AF65-F5344CB8AC3E}">
        <p14:creationId xmlns:p14="http://schemas.microsoft.com/office/powerpoint/2010/main" val="12380500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Tools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Pens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Computers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People</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Online time tracking dashboards would be used for _________?</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Small, easy tasks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Chores at home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437502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tasks</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Medium tasks</a:t>
            </a:r>
          </a:p>
          <a:p>
            <a:pPr marL="742950" marR="0" lvl="0" indent="-342900">
              <a:lnSpc>
                <a:spcPct val="115000"/>
              </a:lnSpc>
              <a:spcBef>
                <a:spcPts val="0"/>
              </a:spcBef>
              <a:spcAft>
                <a:spcPts val="1000"/>
              </a:spcAft>
              <a:buFont typeface="+mj-lt"/>
              <a:buAutoNum type="alphaLcParenR"/>
            </a:pPr>
            <a:r>
              <a:rPr lang="en-US" dirty="0">
                <a:ea typeface="Times New Roman"/>
                <a:cs typeface="Times New Roman"/>
              </a:rPr>
              <a:t>Tasks with photos</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Organizing your inbox is an example of what size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Large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Small task</a:t>
            </a:r>
          </a:p>
          <a:p>
            <a:pPr marL="742950" marR="0" lvl="0" indent="-342900">
              <a:lnSpc>
                <a:spcPct val="115000"/>
              </a:lnSpc>
              <a:spcBef>
                <a:spcPts val="0"/>
              </a:spcBef>
              <a:spcAft>
                <a:spcPts val="0"/>
              </a:spcAft>
              <a:buFont typeface="+mj-lt"/>
              <a:buAutoNum type="alphaLcParenR"/>
            </a:pPr>
            <a:r>
              <a:rPr lang="en-US" dirty="0">
                <a:ea typeface="Times New Roman"/>
                <a:cs typeface="Times New Roman"/>
              </a:rPr>
              <a:t>Mundane task</a:t>
            </a: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6873087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can you do to get a good start when you're assigned a new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Create a plan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Run for the hills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on vacation</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Quit your job</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When organizing and planning, try to create the right ______ plan for the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Left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Fake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Size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Angle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5468227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Which of these would you want to spend several days or weeks planning?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Lunch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Complex projects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Late projects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Which tasks may only require a to-do list and a calendar?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Laundry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Impossible tasks</a:t>
            </a:r>
            <a:endParaRPr lang="en-US" dirty="0">
              <a:ea typeface="Times New Roman"/>
              <a:cs typeface="Times New Roman"/>
            </a:endParaRPr>
          </a:p>
        </p:txBody>
      </p:sp>
    </p:spTree>
    <p:extLst>
      <p:ext uri="{BB962C8B-B14F-4D97-AF65-F5344CB8AC3E}">
        <p14:creationId xmlns:p14="http://schemas.microsoft.com/office/powerpoint/2010/main" val="135753559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What kind of tasks would you use RACI charts or storyboards for?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tabLst>
                <a:tab pos="971550" algn="l"/>
              </a:tabLst>
            </a:pPr>
            <a:r>
              <a:rPr lang="en-US" dirty="0">
                <a:solidFill>
                  <a:srgbClr val="00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Homework assignments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Small tasks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For large tasks consider using which of the following?</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Grocery lists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Birthday gifts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Gantt charts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9981163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You must understand what _________ are appropriate for different size projects.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Tools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Pens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Computers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People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8"/>
            </a:pPr>
            <a:r>
              <a:rPr lang="en-US" dirty="0">
                <a:solidFill>
                  <a:srgbClr val="000000"/>
                </a:solidFill>
                <a:ea typeface="Times New Roman"/>
                <a:cs typeface="Times New Roman"/>
              </a:rPr>
              <a:t>Online time tracking dashboards would be used for _________?</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Small, easy tasks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Chores at home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Large tasks</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Online gaming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284978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noProof="0" dirty="0"/>
              <a:t>Module Six: Review Questions</a:t>
            </a:r>
          </a:p>
        </p:txBody>
      </p:sp>
      <p:sp>
        <p:nvSpPr>
          <p:cNvPr id="33795" name="Content Placeholder 2"/>
          <p:cNvSpPr>
            <a:spLocks noGrp="1"/>
          </p:cNvSpPr>
          <p:nvPr>
            <p:ph idx="1"/>
          </p:nvPr>
        </p:nvSpPr>
        <p:spPr>
          <a:xfrm>
            <a:off x="467544" y="1628800"/>
            <a:ext cx="8229600" cy="4953000"/>
          </a:xfrm>
        </p:spPr>
        <p:txBody>
          <a:bodyPr>
            <a:normAutofit fontScale="85000" lnSpcReduction="1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Visual time lines would be for:</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Simple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tasks</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Medium tasks</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Tasks with photos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10"/>
            </a:pPr>
            <a:r>
              <a:rPr lang="en-US" dirty="0">
                <a:solidFill>
                  <a:srgbClr val="000000"/>
                </a:solidFill>
                <a:ea typeface="Times New Roman"/>
                <a:cs typeface="Times New Roman"/>
              </a:rPr>
              <a:t>Organizing your inbox is an example of what size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Large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Small task</a:t>
            </a:r>
            <a:endParaRPr lang="en-US" dirty="0">
              <a:ea typeface="Times New Roman"/>
              <a:cs typeface="Times New Roman"/>
            </a:endParaRPr>
          </a:p>
          <a:p>
            <a:pPr marL="7429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Mundane task</a:t>
            </a:r>
            <a:endParaRPr lang="en-US" dirty="0">
              <a:ea typeface="Times New Roman"/>
              <a:cs typeface="Times New Roman"/>
            </a:endParaRPr>
          </a:p>
          <a:p>
            <a:pPr marL="7429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Medium task</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0305261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CA" dirty="0"/>
              <a:t>Module </a:t>
            </a:r>
            <a:r>
              <a:rPr lang="en-US" dirty="0"/>
              <a:t>Seven: Using Project Management Techniques </a:t>
            </a:r>
            <a:endParaRPr lang="en-CA" dirty="0"/>
          </a:p>
        </p:txBody>
      </p:sp>
      <p:sp>
        <p:nvSpPr>
          <p:cNvPr id="28676" name="Text Placeholder 4"/>
          <p:cNvSpPr>
            <a:spLocks noGrp="1"/>
          </p:cNvSpPr>
          <p:nvPr>
            <p:ph type="body" sz="quarter" idx="10"/>
          </p:nvPr>
        </p:nvSpPr>
        <p:spPr>
          <a:ln>
            <a:miter lim="800000"/>
            <a:headEnd/>
            <a:tailEnd/>
          </a:ln>
        </p:spPr>
        <p:txBody>
          <a:bodyPr/>
          <a:lstStyle/>
          <a:p>
            <a:pPr>
              <a:lnSpc>
                <a:spcPct val="115000"/>
              </a:lnSpc>
              <a:spcBef>
                <a:spcPts val="0"/>
              </a:spcBef>
              <a:spcAft>
                <a:spcPts val="1000"/>
              </a:spcAft>
            </a:pPr>
            <a:r>
              <a:rPr lang="en-US" i="1" dirty="0">
                <a:ea typeface="Times New Roman"/>
                <a:cs typeface="Times New Roman"/>
              </a:rPr>
              <a:t>A project is complete when it starts working for you, rather than you working for it.</a:t>
            </a:r>
          </a:p>
          <a:p>
            <a:pPr algn="ctr">
              <a:lnSpc>
                <a:spcPct val="115000"/>
              </a:lnSpc>
              <a:spcBef>
                <a:spcPts val="0"/>
              </a:spcBef>
              <a:spcAft>
                <a:spcPts val="1000"/>
              </a:spcAft>
            </a:pPr>
            <a:r>
              <a:rPr lang="en-US" b="1" i="1" dirty="0">
                <a:ea typeface="Times New Roman"/>
                <a:cs typeface="Times New Roman"/>
              </a:rPr>
              <a:t>Scott Allen</a:t>
            </a:r>
          </a:p>
          <a:p>
            <a:endParaRPr lang="en-CA" i="1" dirty="0"/>
          </a:p>
        </p:txBody>
      </p:sp>
      <p:sp>
        <p:nvSpPr>
          <p:cNvPr id="28675" name="Content Placeholder 3"/>
          <p:cNvSpPr>
            <a:spLocks noGrp="1"/>
          </p:cNvSpPr>
          <p:nvPr>
            <p:ph type="body" sz="quarter" idx="11"/>
          </p:nvPr>
        </p:nvSpPr>
        <p:spPr/>
        <p:txBody>
          <a:bodyPr/>
          <a:lstStyle/>
          <a:p>
            <a:pPr>
              <a:buFont typeface="Arial" charset="0"/>
              <a:buNone/>
            </a:pPr>
            <a:br>
              <a:rPr lang="en-US" dirty="0"/>
            </a:br>
            <a:r>
              <a:rPr lang="en-US" dirty="0"/>
              <a:t>This module will give you an introduction to key project management techniques and ideas and show you how to use them to become more productive.</a:t>
            </a:r>
            <a:endParaRPr lang="en-CA"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a:extLst>
              <a:ext uri="{FF2B5EF4-FFF2-40B4-BE49-F238E27FC236}">
                <a16:creationId xmlns:a16="http://schemas.microsoft.com/office/drawing/2014/main" id="{B337A834-479D-4EA5-8D38-0DE1118F4FFD}"/>
              </a:ext>
            </a:extLst>
          </p:cNvPr>
          <p:cNvSpPr>
            <a:spLocks noGrp="1"/>
          </p:cNvSpPr>
          <p:nvPr>
            <p:ph sz="quarter" idx="11"/>
          </p:nvPr>
        </p:nvSpPr>
        <p:spPr/>
        <p:txBody>
          <a:bodyPr/>
          <a:lstStyle/>
          <a:p>
            <a:endParaRPr lang="en-US"/>
          </a:p>
        </p:txBody>
      </p:sp>
      <p:sp>
        <p:nvSpPr>
          <p:cNvPr id="29698" name="Title 4"/>
          <p:cNvSpPr>
            <a:spLocks noGrp="1"/>
          </p:cNvSpPr>
          <p:nvPr>
            <p:ph type="title"/>
          </p:nvPr>
        </p:nvSpPr>
        <p:spPr/>
        <p:txBody>
          <a:bodyPr/>
          <a:lstStyle/>
          <a:p>
            <a:r>
              <a:rPr lang="en-US" dirty="0"/>
              <a:t>The Triple Constraint </a:t>
            </a:r>
            <a:endParaRPr lang="en-CA" dirty="0"/>
          </a:p>
        </p:txBody>
      </p:sp>
      <p:grpSp>
        <p:nvGrpSpPr>
          <p:cNvPr id="2" name="Group 1">
            <a:extLst>
              <a:ext uri="{FF2B5EF4-FFF2-40B4-BE49-F238E27FC236}">
                <a16:creationId xmlns:a16="http://schemas.microsoft.com/office/drawing/2014/main" id="{C7865432-8776-434F-B1B5-008043390CE7}"/>
              </a:ext>
            </a:extLst>
          </p:cNvPr>
          <p:cNvGrpSpPr/>
          <p:nvPr/>
        </p:nvGrpSpPr>
        <p:grpSpPr>
          <a:xfrm>
            <a:off x="2309018" y="1600200"/>
            <a:ext cx="4525963" cy="4525962"/>
            <a:chOff x="2309018" y="1600200"/>
            <a:chExt cx="4525963" cy="4525962"/>
          </a:xfrm>
        </p:grpSpPr>
        <p:sp>
          <p:nvSpPr>
            <p:cNvPr id="3" name="Freeform: Shape 2">
              <a:extLst>
                <a:ext uri="{FF2B5EF4-FFF2-40B4-BE49-F238E27FC236}">
                  <a16:creationId xmlns:a16="http://schemas.microsoft.com/office/drawing/2014/main" id="{4AFAD6E1-1B71-4987-AA41-65E5A79042AF}"/>
                </a:ext>
              </a:extLst>
            </p:cNvPr>
            <p:cNvSpPr/>
            <p:nvPr/>
          </p:nvSpPr>
          <p:spPr>
            <a:xfrm>
              <a:off x="3440509" y="1600200"/>
              <a:ext cx="2262981" cy="2262981"/>
            </a:xfrm>
            <a:custGeom>
              <a:avLst/>
              <a:gdLst>
                <a:gd name="connsiteX0" fmla="*/ 0 w 2262981"/>
                <a:gd name="connsiteY0" fmla="*/ 2262981 h 2262981"/>
                <a:gd name="connsiteX1" fmla="*/ 1131491 w 2262981"/>
                <a:gd name="connsiteY1" fmla="*/ 0 h 2262981"/>
                <a:gd name="connsiteX2" fmla="*/ 2262981 w 2262981"/>
                <a:gd name="connsiteY2" fmla="*/ 2262981 h 2262981"/>
                <a:gd name="connsiteX3" fmla="*/ 0 w 2262981"/>
                <a:gd name="connsiteY3" fmla="*/ 2262981 h 2262981"/>
              </a:gdLst>
              <a:ahLst/>
              <a:cxnLst>
                <a:cxn ang="0">
                  <a:pos x="connsiteX0" y="connsiteY0"/>
                </a:cxn>
                <a:cxn ang="0">
                  <a:pos x="connsiteX1" y="connsiteY1"/>
                </a:cxn>
                <a:cxn ang="0">
                  <a:pos x="connsiteX2" y="connsiteY2"/>
                </a:cxn>
                <a:cxn ang="0">
                  <a:pos x="connsiteX3" y="connsiteY3"/>
                </a:cxn>
              </a:cxnLst>
              <a:rect l="l" t="t" r="r" b="b"/>
              <a:pathLst>
                <a:path w="2262981" h="2262981">
                  <a:moveTo>
                    <a:pt x="0" y="2262981"/>
                  </a:moveTo>
                  <a:lnTo>
                    <a:pt x="1131491" y="0"/>
                  </a:lnTo>
                  <a:lnTo>
                    <a:pt x="2262981" y="2262981"/>
                  </a:lnTo>
                  <a:lnTo>
                    <a:pt x="0" y="226298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57185" tIns="1222931" rIns="657185" bIns="91440" numCol="1" spcCol="1270" anchor="ctr" anchorCtr="0">
              <a:noAutofit/>
            </a:bodyPr>
            <a:lstStyle/>
            <a:p>
              <a:pPr marL="0" lvl="0" indent="0" algn="ctr" defTabSz="1066800">
                <a:lnSpc>
                  <a:spcPct val="90000"/>
                </a:lnSpc>
                <a:spcBef>
                  <a:spcPct val="0"/>
                </a:spcBef>
                <a:spcAft>
                  <a:spcPct val="35000"/>
                </a:spcAft>
                <a:buNone/>
              </a:pPr>
              <a:r>
                <a:rPr lang="en-CA" sz="2400" kern="1200" dirty="0"/>
                <a:t>Time</a:t>
              </a:r>
            </a:p>
          </p:txBody>
        </p:sp>
        <p:sp>
          <p:nvSpPr>
            <p:cNvPr id="4" name="Freeform: Shape 3">
              <a:extLst>
                <a:ext uri="{FF2B5EF4-FFF2-40B4-BE49-F238E27FC236}">
                  <a16:creationId xmlns:a16="http://schemas.microsoft.com/office/drawing/2014/main" id="{6F65972F-CC72-48E6-9E1A-F427F546CFF1}"/>
                </a:ext>
              </a:extLst>
            </p:cNvPr>
            <p:cNvSpPr/>
            <p:nvPr/>
          </p:nvSpPr>
          <p:spPr>
            <a:xfrm>
              <a:off x="2309018" y="3863181"/>
              <a:ext cx="2262981" cy="2262981"/>
            </a:xfrm>
            <a:custGeom>
              <a:avLst/>
              <a:gdLst>
                <a:gd name="connsiteX0" fmla="*/ 0 w 2262981"/>
                <a:gd name="connsiteY0" fmla="*/ 2262981 h 2262981"/>
                <a:gd name="connsiteX1" fmla="*/ 1131491 w 2262981"/>
                <a:gd name="connsiteY1" fmla="*/ 0 h 2262981"/>
                <a:gd name="connsiteX2" fmla="*/ 2262981 w 2262981"/>
                <a:gd name="connsiteY2" fmla="*/ 2262981 h 2262981"/>
                <a:gd name="connsiteX3" fmla="*/ 0 w 2262981"/>
                <a:gd name="connsiteY3" fmla="*/ 2262981 h 2262981"/>
              </a:gdLst>
              <a:ahLst/>
              <a:cxnLst>
                <a:cxn ang="0">
                  <a:pos x="connsiteX0" y="connsiteY0"/>
                </a:cxn>
                <a:cxn ang="0">
                  <a:pos x="connsiteX1" y="connsiteY1"/>
                </a:cxn>
                <a:cxn ang="0">
                  <a:pos x="connsiteX2" y="connsiteY2"/>
                </a:cxn>
                <a:cxn ang="0">
                  <a:pos x="connsiteX3" y="connsiteY3"/>
                </a:cxn>
              </a:cxnLst>
              <a:rect l="l" t="t" r="r" b="b"/>
              <a:pathLst>
                <a:path w="2262981" h="2262981">
                  <a:moveTo>
                    <a:pt x="0" y="2262981"/>
                  </a:moveTo>
                  <a:lnTo>
                    <a:pt x="1131491" y="0"/>
                  </a:lnTo>
                  <a:lnTo>
                    <a:pt x="2262981" y="2262981"/>
                  </a:lnTo>
                  <a:lnTo>
                    <a:pt x="0" y="226298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657185" tIns="1222931" rIns="657185" bIns="91440" numCol="1" spcCol="1270" anchor="ctr" anchorCtr="0">
              <a:noAutofit/>
            </a:bodyPr>
            <a:lstStyle/>
            <a:p>
              <a:pPr marL="0" lvl="0" indent="0" algn="ctr" defTabSz="1066800">
                <a:lnSpc>
                  <a:spcPct val="90000"/>
                </a:lnSpc>
                <a:spcBef>
                  <a:spcPct val="0"/>
                </a:spcBef>
                <a:spcAft>
                  <a:spcPct val="35000"/>
                </a:spcAft>
                <a:buNone/>
              </a:pPr>
              <a:r>
                <a:rPr lang="en-CA" sz="2400" kern="1200" dirty="0"/>
                <a:t>Scope</a:t>
              </a:r>
            </a:p>
          </p:txBody>
        </p:sp>
        <p:sp>
          <p:nvSpPr>
            <p:cNvPr id="5" name="Freeform: Shape 4">
              <a:extLst>
                <a:ext uri="{FF2B5EF4-FFF2-40B4-BE49-F238E27FC236}">
                  <a16:creationId xmlns:a16="http://schemas.microsoft.com/office/drawing/2014/main" id="{7ADF9DFF-414E-4283-BA50-3B5E243A63BA}"/>
                </a:ext>
              </a:extLst>
            </p:cNvPr>
            <p:cNvSpPr/>
            <p:nvPr/>
          </p:nvSpPr>
          <p:spPr>
            <a:xfrm rot="21600000">
              <a:off x="3440509" y="3863180"/>
              <a:ext cx="2262981" cy="2262982"/>
            </a:xfrm>
            <a:custGeom>
              <a:avLst/>
              <a:gdLst>
                <a:gd name="connsiteX0" fmla="*/ 0 w 2262981"/>
                <a:gd name="connsiteY0" fmla="*/ 2262981 h 2262981"/>
                <a:gd name="connsiteX1" fmla="*/ 1131491 w 2262981"/>
                <a:gd name="connsiteY1" fmla="*/ 0 h 2262981"/>
                <a:gd name="connsiteX2" fmla="*/ 2262981 w 2262981"/>
                <a:gd name="connsiteY2" fmla="*/ 2262981 h 2262981"/>
                <a:gd name="connsiteX3" fmla="*/ 0 w 2262981"/>
                <a:gd name="connsiteY3" fmla="*/ 2262981 h 2262981"/>
              </a:gdLst>
              <a:ahLst/>
              <a:cxnLst>
                <a:cxn ang="0">
                  <a:pos x="connsiteX0" y="connsiteY0"/>
                </a:cxn>
                <a:cxn ang="0">
                  <a:pos x="connsiteX1" y="connsiteY1"/>
                </a:cxn>
                <a:cxn ang="0">
                  <a:pos x="connsiteX2" y="connsiteY2"/>
                </a:cxn>
                <a:cxn ang="0">
                  <a:pos x="connsiteX3" y="connsiteY3"/>
                </a:cxn>
              </a:cxnLst>
              <a:rect l="l" t="t" r="r" b="b"/>
              <a:pathLst>
                <a:path w="2262981" h="2262981">
                  <a:moveTo>
                    <a:pt x="2262981" y="0"/>
                  </a:moveTo>
                  <a:lnTo>
                    <a:pt x="1131490" y="2262981"/>
                  </a:lnTo>
                  <a:lnTo>
                    <a:pt x="0" y="0"/>
                  </a:lnTo>
                  <a:lnTo>
                    <a:pt x="2262981" y="0"/>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657185" tIns="91441" rIns="657185" bIns="1222931" numCol="1" spcCol="1270" anchor="ctr" anchorCtr="0">
              <a:noAutofit/>
            </a:bodyPr>
            <a:lstStyle/>
            <a:p>
              <a:pPr marL="0" lvl="0" indent="0" algn="ctr" defTabSz="1066800">
                <a:lnSpc>
                  <a:spcPct val="90000"/>
                </a:lnSpc>
                <a:spcBef>
                  <a:spcPct val="0"/>
                </a:spcBef>
                <a:spcAft>
                  <a:spcPct val="35000"/>
                </a:spcAft>
                <a:buNone/>
              </a:pPr>
              <a:r>
                <a:rPr lang="en-CA" sz="2400" kern="1200" dirty="0"/>
                <a:t>Quality</a:t>
              </a:r>
            </a:p>
          </p:txBody>
        </p:sp>
        <p:sp>
          <p:nvSpPr>
            <p:cNvPr id="6" name="Freeform: Shape 5">
              <a:extLst>
                <a:ext uri="{FF2B5EF4-FFF2-40B4-BE49-F238E27FC236}">
                  <a16:creationId xmlns:a16="http://schemas.microsoft.com/office/drawing/2014/main" id="{BD67DB77-C983-4A1F-AF68-76972719735E}"/>
                </a:ext>
              </a:extLst>
            </p:cNvPr>
            <p:cNvSpPr/>
            <p:nvPr/>
          </p:nvSpPr>
          <p:spPr>
            <a:xfrm>
              <a:off x="4572000" y="3863181"/>
              <a:ext cx="2262981" cy="2262981"/>
            </a:xfrm>
            <a:custGeom>
              <a:avLst/>
              <a:gdLst>
                <a:gd name="connsiteX0" fmla="*/ 0 w 2262981"/>
                <a:gd name="connsiteY0" fmla="*/ 2262981 h 2262981"/>
                <a:gd name="connsiteX1" fmla="*/ 1131491 w 2262981"/>
                <a:gd name="connsiteY1" fmla="*/ 0 h 2262981"/>
                <a:gd name="connsiteX2" fmla="*/ 2262981 w 2262981"/>
                <a:gd name="connsiteY2" fmla="*/ 2262981 h 2262981"/>
                <a:gd name="connsiteX3" fmla="*/ 0 w 2262981"/>
                <a:gd name="connsiteY3" fmla="*/ 2262981 h 2262981"/>
              </a:gdLst>
              <a:ahLst/>
              <a:cxnLst>
                <a:cxn ang="0">
                  <a:pos x="connsiteX0" y="connsiteY0"/>
                </a:cxn>
                <a:cxn ang="0">
                  <a:pos x="connsiteX1" y="connsiteY1"/>
                </a:cxn>
                <a:cxn ang="0">
                  <a:pos x="connsiteX2" y="connsiteY2"/>
                </a:cxn>
                <a:cxn ang="0">
                  <a:pos x="connsiteX3" y="connsiteY3"/>
                </a:cxn>
              </a:cxnLst>
              <a:rect l="l" t="t" r="r" b="b"/>
              <a:pathLst>
                <a:path w="2262981" h="2262981">
                  <a:moveTo>
                    <a:pt x="0" y="2262981"/>
                  </a:moveTo>
                  <a:lnTo>
                    <a:pt x="1131491" y="0"/>
                  </a:lnTo>
                  <a:lnTo>
                    <a:pt x="2262981" y="2262981"/>
                  </a:lnTo>
                  <a:lnTo>
                    <a:pt x="0" y="226298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657185" tIns="1222931" rIns="657185" bIns="91440" numCol="1" spcCol="1270" anchor="ctr" anchorCtr="0">
              <a:noAutofit/>
            </a:bodyPr>
            <a:lstStyle/>
            <a:p>
              <a:pPr marL="0" lvl="0" indent="0" algn="ctr" defTabSz="1066800">
                <a:lnSpc>
                  <a:spcPct val="90000"/>
                </a:lnSpc>
                <a:spcBef>
                  <a:spcPct val="0"/>
                </a:spcBef>
                <a:spcAft>
                  <a:spcPct val="35000"/>
                </a:spcAft>
                <a:buNone/>
              </a:pPr>
              <a:r>
                <a:rPr lang="en-CA" sz="2400" kern="1200" dirty="0"/>
                <a:t>Cost</a:t>
              </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sp>
        <p:nvSpPr>
          <p:cNvPr id="3" name="Content Placeholder 2">
            <a:extLst>
              <a:ext uri="{FF2B5EF4-FFF2-40B4-BE49-F238E27FC236}">
                <a16:creationId xmlns:a16="http://schemas.microsoft.com/office/drawing/2014/main" id="{E0547419-52B4-4E73-A5F0-90B5E864A53C}"/>
              </a:ext>
            </a:extLst>
          </p:cNvPr>
          <p:cNvSpPr>
            <a:spLocks noGrp="1"/>
          </p:cNvSpPr>
          <p:nvPr>
            <p:ph sz="quarter" idx="10"/>
          </p:nvPr>
        </p:nvSpPr>
        <p:spPr/>
        <p:txBody>
          <a:bodyPr/>
          <a:lstStyle/>
          <a:p>
            <a:r>
              <a:rPr lang="en-US" dirty="0"/>
              <a:t>Today’s Path</a:t>
            </a:r>
          </a:p>
        </p:txBody>
      </p:sp>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6" name="Content Placeholder 2">
            <a:extLst>
              <a:ext uri="{FF2B5EF4-FFF2-40B4-BE49-F238E27FC236}">
                <a16:creationId xmlns:a16="http://schemas.microsoft.com/office/drawing/2014/main" id="{32FF7107-FE0B-4AE7-A26C-F5204A581039}"/>
              </a:ext>
            </a:extLst>
          </p:cNvPr>
          <p:cNvSpPr txBox="1">
            <a:spLocks/>
          </p:cNvSpPr>
          <p:nvPr/>
        </p:nvSpPr>
        <p:spPr>
          <a:xfrm>
            <a:off x="467544" y="2006640"/>
            <a:ext cx="8447981" cy="2659360"/>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600"/>
              </a:spcAft>
              <a:buFont typeface="Arial" panose="020B0604020202020204" pitchFamily="34" charset="0"/>
              <a:buNone/>
              <a:defRPr sz="3000" kern="1200">
                <a:solidFill>
                  <a:schemeClr val="tx1"/>
                </a:solidFill>
                <a:latin typeface="+mn-lt"/>
                <a:ea typeface="+mn-ea"/>
                <a:cs typeface="+mn-cs"/>
              </a:defRPr>
            </a:lvl1pPr>
            <a:lvl2pPr marL="517525" indent="-230188" algn="l" defTabSz="914400" rtl="0" eaLnBrk="1" latinLnBrk="0" hangingPunct="1">
              <a:lnSpc>
                <a:spcPct val="110000"/>
              </a:lnSpc>
              <a:spcBef>
                <a:spcPts val="0"/>
              </a:spcBef>
              <a:spcAft>
                <a:spcPts val="600"/>
              </a:spcAft>
              <a:buFont typeface="Arial"/>
              <a:buChar char="•"/>
              <a:defRPr sz="2800" kern="1200">
                <a:solidFill>
                  <a:schemeClr val="tx1"/>
                </a:solidFill>
                <a:latin typeface="+mn-lt"/>
                <a:ea typeface="+mn-ea"/>
                <a:cs typeface="+mn-cs"/>
              </a:defRPr>
            </a:lvl2pPr>
            <a:lvl3pPr marL="969963" indent="-225425" algn="l" defTabSz="914400" rtl="0" eaLnBrk="1" latinLnBrk="0" hangingPunct="1">
              <a:lnSpc>
                <a:spcPct val="110000"/>
              </a:lnSpc>
              <a:spcBef>
                <a:spcPts val="0"/>
              </a:spcBef>
              <a:spcAft>
                <a:spcPts val="600"/>
              </a:spcAft>
              <a:buFont typeface="Lucida Grande"/>
              <a:buChar char="-"/>
              <a:defRPr sz="2400" kern="1200">
                <a:solidFill>
                  <a:schemeClr val="tx1"/>
                </a:solidFill>
                <a:latin typeface="+mn-lt"/>
                <a:ea typeface="+mn-ea"/>
                <a:cs typeface="+mn-cs"/>
              </a:defRPr>
            </a:lvl3pPr>
            <a:lvl4pPr marL="1317625" indent="-171450" algn="l" defTabSz="914400" rtl="0" eaLnBrk="1" latinLnBrk="0" hangingPunct="1">
              <a:lnSpc>
                <a:spcPct val="110000"/>
              </a:lnSpc>
              <a:spcBef>
                <a:spcPts val="0"/>
              </a:spcBef>
              <a:spcAft>
                <a:spcPts val="600"/>
              </a:spcAft>
              <a:buFont typeface="Lucida Grande"/>
              <a:buChar char="»"/>
              <a:defRPr sz="1800" kern="1200">
                <a:solidFill>
                  <a:schemeClr val="tx1"/>
                </a:solidFill>
                <a:latin typeface="+mn-lt"/>
                <a:ea typeface="+mn-ea"/>
                <a:cs typeface="+mn-cs"/>
              </a:defRPr>
            </a:lvl4pPr>
            <a:lvl5pPr marL="1712913" indent="-176213" algn="l" defTabSz="914400" rtl="0" eaLnBrk="1" latinLnBrk="0" hangingPunct="1">
              <a:lnSpc>
                <a:spcPct val="110000"/>
              </a:lnSpc>
              <a:spcBef>
                <a:spcPts val="0"/>
              </a:spcBef>
              <a:spcAft>
                <a:spcPts val="600"/>
              </a:spcAft>
              <a:buFont typeface="Lucida Grande"/>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Discuss the Benefits and Challenges of Working Remotely</a:t>
            </a:r>
          </a:p>
          <a:p>
            <a:pPr marL="285750" indent="-285750">
              <a:lnSpc>
                <a:spcPct val="100000"/>
              </a:lnSpc>
              <a:spcAft>
                <a:spcPts val="2400"/>
              </a:spcAft>
              <a:buFont typeface="Arial" panose="020B0604020202020204" pitchFamily="34" charset="0"/>
              <a:buChar char="•"/>
            </a:pPr>
            <a:r>
              <a:rPr lang="en-US" sz="1800" strike="sngStrike" dirty="0">
                <a:latin typeface="Arial" panose="020B0604020202020204" pitchFamily="34" charset="0"/>
                <a:cs typeface="Arial" panose="020B0604020202020204" pitchFamily="34" charset="0"/>
              </a:rPr>
              <a:t>Understand the elements of successful team dynamics</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Describe characteristics that drive high performance in a Remote Environment</a:t>
            </a:r>
          </a:p>
          <a:p>
            <a:pPr marL="285750" lvl="0" indent="-285750" eaLnBrk="0" hangingPunct="0">
              <a:lnSpc>
                <a:spcPct val="100000"/>
              </a:lnSpc>
              <a:spcAft>
                <a:spcPts val="2400"/>
              </a:spcAft>
              <a:buFont typeface="Arial" panose="020B0604020202020204" pitchFamily="34" charset="0"/>
              <a:buChar char="•"/>
              <a:defRPr/>
            </a:pPr>
            <a:r>
              <a:rPr lang="en-US" sz="1800" strike="sngStrike" dirty="0">
                <a:latin typeface="Arial" panose="020B0604020202020204" pitchFamily="34" charset="0"/>
                <a:cs typeface="Arial" panose="020B0604020202020204" pitchFamily="34" charset="0"/>
              </a:rPr>
              <a:t>Recognize how and when to transform challenges into success factors</a:t>
            </a:r>
            <a:endParaRPr lang="en-US" sz="1800" strike="sngStrike" dirty="0">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13565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7D7917CD-ABD6-4F2A-85C4-3C721A143FE3}"/>
              </a:ext>
            </a:extLst>
          </p:cNvPr>
          <p:cNvSpPr>
            <a:spLocks noGrp="1"/>
          </p:cNvSpPr>
          <p:nvPr>
            <p:ph sz="quarter" idx="11"/>
          </p:nvPr>
        </p:nvSpPr>
        <p:spPr/>
        <p:txBody>
          <a:bodyPr/>
          <a:lstStyle/>
          <a:p>
            <a:endParaRPr lang="en-US"/>
          </a:p>
        </p:txBody>
      </p:sp>
      <p:sp>
        <p:nvSpPr>
          <p:cNvPr id="30722" name="Title 1"/>
          <p:cNvSpPr>
            <a:spLocks noGrp="1"/>
          </p:cNvSpPr>
          <p:nvPr>
            <p:ph type="title"/>
          </p:nvPr>
        </p:nvSpPr>
        <p:spPr/>
        <p:txBody>
          <a:bodyPr/>
          <a:lstStyle/>
          <a:p>
            <a:r>
              <a:rPr lang="en-US" dirty="0"/>
              <a:t>Creating the Schedule </a:t>
            </a:r>
            <a:endParaRPr lang="en-CA" dirty="0"/>
          </a:p>
        </p:txBody>
      </p:sp>
      <p:grpSp>
        <p:nvGrpSpPr>
          <p:cNvPr id="2" name="Group 1">
            <a:extLst>
              <a:ext uri="{FF2B5EF4-FFF2-40B4-BE49-F238E27FC236}">
                <a16:creationId xmlns:a16="http://schemas.microsoft.com/office/drawing/2014/main" id="{9C074A61-D5B2-4FD3-935A-AAE6440AE82F}"/>
              </a:ext>
            </a:extLst>
          </p:cNvPr>
          <p:cNvGrpSpPr/>
          <p:nvPr/>
        </p:nvGrpSpPr>
        <p:grpSpPr>
          <a:xfrm>
            <a:off x="457200" y="1600200"/>
            <a:ext cx="8229600" cy="4525962"/>
            <a:chOff x="457200" y="1600200"/>
            <a:chExt cx="8229600" cy="4525962"/>
          </a:xfrm>
        </p:grpSpPr>
        <p:sp>
          <p:nvSpPr>
            <p:cNvPr id="3" name="Freeform: Shape 2">
              <a:extLst>
                <a:ext uri="{FF2B5EF4-FFF2-40B4-BE49-F238E27FC236}">
                  <a16:creationId xmlns:a16="http://schemas.microsoft.com/office/drawing/2014/main" id="{85FA79B2-9D53-4A9E-BB89-E68897CE9F52}"/>
                </a:ext>
              </a:extLst>
            </p:cNvPr>
            <p:cNvSpPr/>
            <p:nvPr/>
          </p:nvSpPr>
          <p:spPr>
            <a:xfrm>
              <a:off x="457200" y="16002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28223" tIns="128223" rIns="1228485" bIns="128223" numCol="1" spcCol="1270" anchor="ctr" anchorCtr="0">
              <a:noAutofit/>
            </a:bodyPr>
            <a:lstStyle/>
            <a:p>
              <a:pPr marL="0" lvl="0" indent="0" algn="l" defTabSz="1155700">
                <a:lnSpc>
                  <a:spcPct val="90000"/>
                </a:lnSpc>
                <a:spcBef>
                  <a:spcPct val="0"/>
                </a:spcBef>
                <a:spcAft>
                  <a:spcPct val="35000"/>
                </a:spcAft>
                <a:buNone/>
              </a:pPr>
              <a:r>
                <a:rPr lang="en-US" sz="2600" kern="1200" dirty="0"/>
                <a:t>Resources can perform activities simultaneously</a:t>
              </a:r>
            </a:p>
          </p:txBody>
        </p:sp>
        <p:sp>
          <p:nvSpPr>
            <p:cNvPr id="4" name="Freeform: Shape 3">
              <a:extLst>
                <a:ext uri="{FF2B5EF4-FFF2-40B4-BE49-F238E27FC236}">
                  <a16:creationId xmlns:a16="http://schemas.microsoft.com/office/drawing/2014/main" id="{B70620AB-DD47-44B1-88B0-4FB40F428011}"/>
                </a:ext>
              </a:extLst>
            </p:cNvPr>
            <p:cNvSpPr/>
            <p:nvPr/>
          </p:nvSpPr>
          <p:spPr>
            <a:xfrm>
              <a:off x="1008583" y="277695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3750088"/>
                <a:satOff val="-5627"/>
                <a:lumOff val="-915"/>
                <a:alphaOff val="0"/>
              </a:schemeClr>
            </a:fillRef>
            <a:effectRef idx="0">
              <a:schemeClr val="accent3">
                <a:hueOff val="3750088"/>
                <a:satOff val="-5627"/>
                <a:lumOff val="-915"/>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Indicate milestones in your schedule</a:t>
              </a:r>
            </a:p>
          </p:txBody>
        </p:sp>
        <p:sp>
          <p:nvSpPr>
            <p:cNvPr id="5" name="Freeform: Shape 4">
              <a:extLst>
                <a:ext uri="{FF2B5EF4-FFF2-40B4-BE49-F238E27FC236}">
                  <a16:creationId xmlns:a16="http://schemas.microsoft.com/office/drawing/2014/main" id="{F9DE076B-AADB-41C8-A65E-36A8C7BA44DB}"/>
                </a:ext>
              </a:extLst>
            </p:cNvPr>
            <p:cNvSpPr/>
            <p:nvPr/>
          </p:nvSpPr>
          <p:spPr>
            <a:xfrm>
              <a:off x="1551736" y="3953700"/>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7500176"/>
                <a:satOff val="-11253"/>
                <a:lumOff val="-1830"/>
                <a:alphaOff val="0"/>
              </a:schemeClr>
            </a:fillRef>
            <a:effectRef idx="0">
              <a:schemeClr val="accent3">
                <a:hueOff val="7500176"/>
                <a:satOff val="-11253"/>
                <a:lumOff val="-1830"/>
                <a:alphaOff val="0"/>
              </a:schemeClr>
            </a:effectRef>
            <a:fontRef idx="minor">
              <a:schemeClr val="lt1"/>
            </a:fontRef>
          </p:style>
          <p:txBody>
            <a:bodyPr spcFirstLastPara="0" vert="horz" wrap="square" lIns="128223" tIns="128223" rIns="1318590" bIns="128223" numCol="1" spcCol="1270" anchor="ctr" anchorCtr="0">
              <a:noAutofit/>
            </a:bodyPr>
            <a:lstStyle/>
            <a:p>
              <a:pPr marL="0" lvl="0" indent="0" algn="l" defTabSz="1155700">
                <a:lnSpc>
                  <a:spcPct val="90000"/>
                </a:lnSpc>
                <a:spcBef>
                  <a:spcPct val="0"/>
                </a:spcBef>
                <a:spcAft>
                  <a:spcPct val="35000"/>
                </a:spcAft>
                <a:buNone/>
              </a:pPr>
              <a:r>
                <a:rPr lang="en-US" sz="2600" kern="1200" dirty="0"/>
                <a:t>Include deliverables with the milestones</a:t>
              </a:r>
            </a:p>
          </p:txBody>
        </p:sp>
        <p:sp>
          <p:nvSpPr>
            <p:cNvPr id="7" name="Freeform: Shape 6">
              <a:extLst>
                <a:ext uri="{FF2B5EF4-FFF2-40B4-BE49-F238E27FC236}">
                  <a16:creationId xmlns:a16="http://schemas.microsoft.com/office/drawing/2014/main" id="{36150D1E-9687-4DB2-8480-04BDE2C535B4}"/>
                </a:ext>
              </a:extLst>
            </p:cNvPr>
            <p:cNvSpPr/>
            <p:nvPr/>
          </p:nvSpPr>
          <p:spPr>
            <a:xfrm>
              <a:off x="2103120" y="5130451"/>
              <a:ext cx="6583680" cy="995711"/>
            </a:xfrm>
            <a:custGeom>
              <a:avLst/>
              <a:gdLst>
                <a:gd name="connsiteX0" fmla="*/ 0 w 6583680"/>
                <a:gd name="connsiteY0" fmla="*/ 99571 h 995711"/>
                <a:gd name="connsiteX1" fmla="*/ 99571 w 6583680"/>
                <a:gd name="connsiteY1" fmla="*/ 0 h 995711"/>
                <a:gd name="connsiteX2" fmla="*/ 6484109 w 6583680"/>
                <a:gd name="connsiteY2" fmla="*/ 0 h 995711"/>
                <a:gd name="connsiteX3" fmla="*/ 6583680 w 6583680"/>
                <a:gd name="connsiteY3" fmla="*/ 99571 h 995711"/>
                <a:gd name="connsiteX4" fmla="*/ 6583680 w 6583680"/>
                <a:gd name="connsiteY4" fmla="*/ 896140 h 995711"/>
                <a:gd name="connsiteX5" fmla="*/ 6484109 w 6583680"/>
                <a:gd name="connsiteY5" fmla="*/ 995711 h 995711"/>
                <a:gd name="connsiteX6" fmla="*/ 99571 w 6583680"/>
                <a:gd name="connsiteY6" fmla="*/ 995711 h 995711"/>
                <a:gd name="connsiteX7" fmla="*/ 0 w 6583680"/>
                <a:gd name="connsiteY7" fmla="*/ 896140 h 995711"/>
                <a:gd name="connsiteX8" fmla="*/ 0 w 6583680"/>
                <a:gd name="connsiteY8" fmla="*/ 99571 h 99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583680" h="995711">
                  <a:moveTo>
                    <a:pt x="0" y="99571"/>
                  </a:moveTo>
                  <a:cubicBezTo>
                    <a:pt x="0" y="44579"/>
                    <a:pt x="44579" y="0"/>
                    <a:pt x="99571" y="0"/>
                  </a:cubicBezTo>
                  <a:lnTo>
                    <a:pt x="6484109" y="0"/>
                  </a:lnTo>
                  <a:cubicBezTo>
                    <a:pt x="6539101" y="0"/>
                    <a:pt x="6583680" y="44579"/>
                    <a:pt x="6583680" y="99571"/>
                  </a:cubicBezTo>
                  <a:lnTo>
                    <a:pt x="6583680" y="896140"/>
                  </a:lnTo>
                  <a:cubicBezTo>
                    <a:pt x="6583680" y="951132"/>
                    <a:pt x="6539101" y="995711"/>
                    <a:pt x="6484109" y="995711"/>
                  </a:cubicBezTo>
                  <a:lnTo>
                    <a:pt x="99571" y="995711"/>
                  </a:lnTo>
                  <a:cubicBezTo>
                    <a:pt x="44579" y="995711"/>
                    <a:pt x="0" y="951132"/>
                    <a:pt x="0" y="896140"/>
                  </a:cubicBezTo>
                  <a:lnTo>
                    <a:pt x="0" y="99571"/>
                  </a:lnTo>
                  <a:close/>
                </a:path>
              </a:pathLst>
            </a:custGeom>
          </p:spPr>
          <p:style>
            <a:lnRef idx="2">
              <a:schemeClr val="lt1">
                <a:hueOff val="0"/>
                <a:satOff val="0"/>
                <a:lumOff val="0"/>
                <a:alphaOff val="0"/>
              </a:schemeClr>
            </a:lnRef>
            <a:fillRef idx="1">
              <a:schemeClr val="accent3">
                <a:hueOff val="11250264"/>
                <a:satOff val="-16880"/>
                <a:lumOff val="-2745"/>
                <a:alphaOff val="0"/>
              </a:schemeClr>
            </a:fillRef>
            <a:effectRef idx="0">
              <a:schemeClr val="accent3">
                <a:hueOff val="11250264"/>
                <a:satOff val="-16880"/>
                <a:lumOff val="-2745"/>
                <a:alphaOff val="0"/>
              </a:schemeClr>
            </a:effectRef>
            <a:fontRef idx="minor">
              <a:schemeClr val="lt1"/>
            </a:fontRef>
          </p:style>
          <p:txBody>
            <a:bodyPr spcFirstLastPara="0" vert="horz" wrap="square" lIns="128223" tIns="128223" rIns="1326819" bIns="128223" numCol="1" spcCol="1270" anchor="ctr" anchorCtr="0">
              <a:noAutofit/>
            </a:bodyPr>
            <a:lstStyle/>
            <a:p>
              <a:pPr marL="0" lvl="0" indent="0" algn="l" defTabSz="1155700">
                <a:lnSpc>
                  <a:spcPct val="90000"/>
                </a:lnSpc>
                <a:spcBef>
                  <a:spcPct val="0"/>
                </a:spcBef>
                <a:spcAft>
                  <a:spcPct val="35000"/>
                </a:spcAft>
                <a:buNone/>
              </a:pPr>
              <a:r>
                <a:rPr lang="en-US" sz="2600" kern="1200" dirty="0"/>
                <a:t>Include lag and lead time in your tasks</a:t>
              </a:r>
            </a:p>
          </p:txBody>
        </p:sp>
        <p:sp>
          <p:nvSpPr>
            <p:cNvPr id="8" name="Freeform: Shape 7">
              <a:extLst>
                <a:ext uri="{FF2B5EF4-FFF2-40B4-BE49-F238E27FC236}">
                  <a16:creationId xmlns:a16="http://schemas.microsoft.com/office/drawing/2014/main" id="{E31E7E23-8972-4563-A47A-5815BDF84485}"/>
                </a:ext>
              </a:extLst>
            </p:cNvPr>
            <p:cNvSpPr/>
            <p:nvPr/>
          </p:nvSpPr>
          <p:spPr>
            <a:xfrm>
              <a:off x="6393667" y="2362824"/>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9" name="Freeform: Shape 8">
              <a:extLst>
                <a:ext uri="{FF2B5EF4-FFF2-40B4-BE49-F238E27FC236}">
                  <a16:creationId xmlns:a16="http://schemas.microsoft.com/office/drawing/2014/main" id="{85FE722E-E2C7-4796-B678-E60F9D59A1EB}"/>
                </a:ext>
              </a:extLst>
            </p:cNvPr>
            <p:cNvSpPr/>
            <p:nvPr/>
          </p:nvSpPr>
          <p:spPr>
            <a:xfrm>
              <a:off x="6945050" y="353957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5358427"/>
                <a:satOff val="-6896"/>
                <a:lumOff val="-537"/>
                <a:alphaOff val="0"/>
              </a:schemeClr>
            </a:lnRef>
            <a:fillRef idx="1">
              <a:schemeClr val="accent3">
                <a:tint val="40000"/>
                <a:alpha val="90000"/>
                <a:hueOff val="5358427"/>
                <a:satOff val="-6896"/>
                <a:lumOff val="-537"/>
                <a:alphaOff val="0"/>
              </a:schemeClr>
            </a:fillRef>
            <a:effectRef idx="0">
              <a:schemeClr val="accent3">
                <a:tint val="40000"/>
                <a:alpha val="90000"/>
                <a:hueOff val="5358427"/>
                <a:satOff val="-6896"/>
                <a:lumOff val="-537"/>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sp>
          <p:nvSpPr>
            <p:cNvPr id="10" name="Freeform: Shape 9">
              <a:extLst>
                <a:ext uri="{FF2B5EF4-FFF2-40B4-BE49-F238E27FC236}">
                  <a16:creationId xmlns:a16="http://schemas.microsoft.com/office/drawing/2014/main" id="{B27F1DE2-CB29-41D5-B56A-89F3148BABE1}"/>
                </a:ext>
              </a:extLst>
            </p:cNvPr>
            <p:cNvSpPr/>
            <p:nvPr/>
          </p:nvSpPr>
          <p:spPr>
            <a:xfrm>
              <a:off x="7488204" y="4716325"/>
              <a:ext cx="647212" cy="647212"/>
            </a:xfrm>
            <a:custGeom>
              <a:avLst/>
              <a:gdLst>
                <a:gd name="connsiteX0" fmla="*/ 0 w 647212"/>
                <a:gd name="connsiteY0" fmla="*/ 355967 h 647212"/>
                <a:gd name="connsiteX1" fmla="*/ 145623 w 647212"/>
                <a:gd name="connsiteY1" fmla="*/ 355967 h 647212"/>
                <a:gd name="connsiteX2" fmla="*/ 145623 w 647212"/>
                <a:gd name="connsiteY2" fmla="*/ 0 h 647212"/>
                <a:gd name="connsiteX3" fmla="*/ 501589 w 647212"/>
                <a:gd name="connsiteY3" fmla="*/ 0 h 647212"/>
                <a:gd name="connsiteX4" fmla="*/ 501589 w 647212"/>
                <a:gd name="connsiteY4" fmla="*/ 355967 h 647212"/>
                <a:gd name="connsiteX5" fmla="*/ 647212 w 647212"/>
                <a:gd name="connsiteY5" fmla="*/ 355967 h 647212"/>
                <a:gd name="connsiteX6" fmla="*/ 323606 w 647212"/>
                <a:gd name="connsiteY6" fmla="*/ 647212 h 647212"/>
                <a:gd name="connsiteX7" fmla="*/ 0 w 647212"/>
                <a:gd name="connsiteY7" fmla="*/ 355967 h 64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7212" h="647212">
                  <a:moveTo>
                    <a:pt x="0" y="355967"/>
                  </a:moveTo>
                  <a:lnTo>
                    <a:pt x="145623" y="355967"/>
                  </a:lnTo>
                  <a:lnTo>
                    <a:pt x="145623" y="0"/>
                  </a:lnTo>
                  <a:lnTo>
                    <a:pt x="501589" y="0"/>
                  </a:lnTo>
                  <a:lnTo>
                    <a:pt x="501589" y="355967"/>
                  </a:lnTo>
                  <a:lnTo>
                    <a:pt x="647212" y="355967"/>
                  </a:lnTo>
                  <a:lnTo>
                    <a:pt x="323606" y="647212"/>
                  </a:lnTo>
                  <a:lnTo>
                    <a:pt x="0" y="355967"/>
                  </a:lnTo>
                  <a:close/>
                </a:path>
              </a:pathLst>
            </a:custGeom>
          </p:spPr>
          <p:style>
            <a:lnRef idx="2">
              <a:schemeClr val="accent3">
                <a:tint val="40000"/>
                <a:alpha val="90000"/>
                <a:hueOff val="10716854"/>
                <a:satOff val="-13793"/>
                <a:lumOff val="-1075"/>
                <a:alphaOff val="0"/>
              </a:schemeClr>
            </a:lnRef>
            <a:fillRef idx="1">
              <a:schemeClr val="accent3">
                <a:tint val="40000"/>
                <a:alpha val="90000"/>
                <a:hueOff val="10716854"/>
                <a:satOff val="-13793"/>
                <a:lumOff val="-1075"/>
                <a:alphaOff val="0"/>
              </a:schemeClr>
            </a:fillRef>
            <a:effectRef idx="0">
              <a:schemeClr val="accent3">
                <a:tint val="40000"/>
                <a:alpha val="90000"/>
                <a:hueOff val="10716854"/>
                <a:satOff val="-13793"/>
                <a:lumOff val="-1075"/>
                <a:alphaOff val="0"/>
              </a:schemeClr>
            </a:effectRef>
            <a:fontRef idx="minor">
              <a:schemeClr val="dk1">
                <a:hueOff val="0"/>
                <a:satOff val="0"/>
                <a:lumOff val="0"/>
                <a:alphaOff val="0"/>
              </a:schemeClr>
            </a:fontRef>
          </p:style>
          <p:txBody>
            <a:bodyPr spcFirstLastPara="0" vert="horz" wrap="square" lIns="182453" tIns="36830" rIns="182453" bIns="197015" numCol="1" spcCol="1270" anchor="ctr" anchorCtr="0">
              <a:noAutofit/>
            </a:bodyPr>
            <a:lstStyle/>
            <a:p>
              <a:pPr marL="0" lvl="0" indent="0" algn="ctr" defTabSz="1289050">
                <a:lnSpc>
                  <a:spcPct val="90000"/>
                </a:lnSpc>
                <a:spcBef>
                  <a:spcPct val="0"/>
                </a:spcBef>
                <a:spcAft>
                  <a:spcPct val="35000"/>
                </a:spcAft>
                <a:buNone/>
              </a:pPr>
              <a:endParaRPr lang="en-US" sz="2900" kern="1200" dirty="0"/>
            </a:p>
          </p:txBody>
        </p:sp>
      </p:gr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sz="quarter" idx="11"/>
            <p:extLst>
              <p:ext uri="{D42A27DB-BD31-4B8C-83A1-F6EECF244321}">
                <p14:modId xmlns:p14="http://schemas.microsoft.com/office/powerpoint/2010/main" val="1488683909"/>
              </p:ext>
            </p:extLst>
          </p:nvPr>
        </p:nvGraphicFramePr>
        <p:xfrm>
          <a:off x="179388" y="703263"/>
          <a:ext cx="8785528" cy="4752528"/>
        </p:xfrm>
        <a:graphic>
          <a:graphicData uri="http://schemas.openxmlformats.org/drawingml/2006/table">
            <a:tbl>
              <a:tblPr firstRow="1" firstCol="1" bandRow="1">
                <a:tableStyleId>{91EBBBCC-DAD2-459C-BE2E-F6DE35CF9A28}</a:tableStyleId>
              </a:tblPr>
              <a:tblGrid>
                <a:gridCol w="4330071">
                  <a:extLst>
                    <a:ext uri="{9D8B030D-6E8A-4147-A177-3AD203B41FA5}">
                      <a16:colId xmlns:a16="http://schemas.microsoft.com/office/drawing/2014/main" val="20000"/>
                    </a:ext>
                  </a:extLst>
                </a:gridCol>
                <a:gridCol w="1090041">
                  <a:extLst>
                    <a:ext uri="{9D8B030D-6E8A-4147-A177-3AD203B41FA5}">
                      <a16:colId xmlns:a16="http://schemas.microsoft.com/office/drawing/2014/main" val="20001"/>
                    </a:ext>
                  </a:extLst>
                </a:gridCol>
                <a:gridCol w="1131837">
                  <a:extLst>
                    <a:ext uri="{9D8B030D-6E8A-4147-A177-3AD203B41FA5}">
                      <a16:colId xmlns:a16="http://schemas.microsoft.com/office/drawing/2014/main" val="20002"/>
                    </a:ext>
                  </a:extLst>
                </a:gridCol>
                <a:gridCol w="1039885">
                  <a:extLst>
                    <a:ext uri="{9D8B030D-6E8A-4147-A177-3AD203B41FA5}">
                      <a16:colId xmlns:a16="http://schemas.microsoft.com/office/drawing/2014/main" val="20003"/>
                    </a:ext>
                  </a:extLst>
                </a:gridCol>
                <a:gridCol w="1193694">
                  <a:extLst>
                    <a:ext uri="{9D8B030D-6E8A-4147-A177-3AD203B41FA5}">
                      <a16:colId xmlns:a16="http://schemas.microsoft.com/office/drawing/2014/main" val="20004"/>
                    </a:ext>
                  </a:extLst>
                </a:gridCol>
              </a:tblGrid>
              <a:tr h="1260228">
                <a:tc>
                  <a:txBody>
                    <a:bodyPr/>
                    <a:lstStyle/>
                    <a:p>
                      <a:pPr>
                        <a:spcAft>
                          <a:spcPts val="0"/>
                        </a:spcAft>
                      </a:pPr>
                      <a:r>
                        <a:rPr lang="en-US" sz="2400" dirty="0">
                          <a:effectLst/>
                        </a:rPr>
                        <a:t> </a:t>
                      </a:r>
                      <a:endParaRPr lang="en-US" sz="2400" dirty="0">
                        <a:effectLst/>
                        <a:latin typeface="Calibri"/>
                      </a:endParaRPr>
                    </a:p>
                  </a:txBody>
                  <a:tcPr marL="76764" marR="76764" marT="0" marB="0"/>
                </a:tc>
                <a:tc>
                  <a:txBody>
                    <a:bodyPr/>
                    <a:lstStyle/>
                    <a:p>
                      <a:pPr marL="0" marR="0">
                        <a:lnSpc>
                          <a:spcPct val="115000"/>
                        </a:lnSpc>
                        <a:spcBef>
                          <a:spcPts val="0"/>
                        </a:spcBef>
                        <a:spcAft>
                          <a:spcPts val="1000"/>
                        </a:spcAft>
                      </a:pPr>
                      <a:r>
                        <a:rPr lang="en-US" sz="3200" dirty="0">
                          <a:effectLst/>
                        </a:rPr>
                        <a:t>Sue</a:t>
                      </a:r>
                      <a:endParaRPr lang="en-US" sz="3200" dirty="0">
                        <a:effectLst/>
                        <a:latin typeface="Calibri"/>
                        <a:ea typeface="Times New Roman"/>
                        <a:cs typeface="Times New Roman"/>
                      </a:endParaRPr>
                    </a:p>
                  </a:txBody>
                  <a:tcPr marL="76764" marR="76764" marT="0" marB="0"/>
                </a:tc>
                <a:tc>
                  <a:txBody>
                    <a:bodyPr/>
                    <a:lstStyle/>
                    <a:p>
                      <a:pPr marL="0" marR="0">
                        <a:lnSpc>
                          <a:spcPct val="115000"/>
                        </a:lnSpc>
                        <a:spcBef>
                          <a:spcPts val="0"/>
                        </a:spcBef>
                        <a:spcAft>
                          <a:spcPts val="1000"/>
                        </a:spcAft>
                      </a:pPr>
                      <a:r>
                        <a:rPr lang="en-US" sz="3200" dirty="0">
                          <a:effectLst/>
                        </a:rPr>
                        <a:t>Bob</a:t>
                      </a:r>
                      <a:endParaRPr lang="en-US" sz="3200" dirty="0">
                        <a:effectLst/>
                        <a:latin typeface="Calibri"/>
                        <a:ea typeface="Times New Roman"/>
                        <a:cs typeface="Times New Roman"/>
                      </a:endParaRPr>
                    </a:p>
                  </a:txBody>
                  <a:tcPr marL="76764" marR="76764" marT="0" marB="0"/>
                </a:tc>
                <a:tc>
                  <a:txBody>
                    <a:bodyPr/>
                    <a:lstStyle/>
                    <a:p>
                      <a:pPr marL="0" marR="0">
                        <a:lnSpc>
                          <a:spcPct val="115000"/>
                        </a:lnSpc>
                        <a:spcBef>
                          <a:spcPts val="0"/>
                        </a:spcBef>
                        <a:spcAft>
                          <a:spcPts val="1000"/>
                        </a:spcAft>
                      </a:pPr>
                      <a:r>
                        <a:rPr lang="en-US" sz="3200" dirty="0">
                          <a:effectLst/>
                        </a:rPr>
                        <a:t>Joe</a:t>
                      </a:r>
                      <a:endParaRPr lang="en-US" sz="3200" dirty="0">
                        <a:effectLst/>
                        <a:latin typeface="Calibri"/>
                        <a:ea typeface="Times New Roman"/>
                        <a:cs typeface="Times New Roman"/>
                      </a:endParaRPr>
                    </a:p>
                  </a:txBody>
                  <a:tcPr marL="76764" marR="76764" marT="0" marB="0"/>
                </a:tc>
                <a:tc>
                  <a:txBody>
                    <a:bodyPr/>
                    <a:lstStyle/>
                    <a:p>
                      <a:pPr marL="0" marR="0">
                        <a:lnSpc>
                          <a:spcPct val="115000"/>
                        </a:lnSpc>
                        <a:spcBef>
                          <a:spcPts val="0"/>
                        </a:spcBef>
                        <a:spcAft>
                          <a:spcPts val="1000"/>
                        </a:spcAft>
                      </a:pPr>
                      <a:r>
                        <a:rPr lang="en-US" sz="3200" dirty="0">
                          <a:effectLst/>
                        </a:rPr>
                        <a:t>Jane</a:t>
                      </a:r>
                      <a:endParaRPr lang="en-US" sz="3200" dirty="0">
                        <a:effectLst/>
                        <a:latin typeface="Calibri"/>
                        <a:ea typeface="Times New Roman"/>
                        <a:cs typeface="Times New Roman"/>
                      </a:endParaRPr>
                    </a:p>
                  </a:txBody>
                  <a:tcPr marL="76764" marR="76764" marT="0" marB="0"/>
                </a:tc>
                <a:extLst>
                  <a:ext uri="{0D108BD9-81ED-4DB2-BD59-A6C34878D82A}">
                    <a16:rowId xmlns:a16="http://schemas.microsoft.com/office/drawing/2014/main" val="10000"/>
                  </a:ext>
                </a:extLst>
              </a:tr>
              <a:tr h="1164100">
                <a:tc>
                  <a:txBody>
                    <a:bodyPr/>
                    <a:lstStyle/>
                    <a:p>
                      <a:pPr marL="0" marR="0">
                        <a:spcBef>
                          <a:spcPts val="0"/>
                        </a:spcBef>
                        <a:spcAft>
                          <a:spcPts val="0"/>
                        </a:spcAft>
                      </a:pPr>
                      <a:r>
                        <a:rPr lang="en-US" sz="3200" dirty="0">
                          <a:effectLst/>
                        </a:rPr>
                        <a:t>Build widget plan</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76764" marR="76764" marT="0" marB="0"/>
                </a:tc>
                <a:extLst>
                  <a:ext uri="{0D108BD9-81ED-4DB2-BD59-A6C34878D82A}">
                    <a16:rowId xmlns:a16="http://schemas.microsoft.com/office/drawing/2014/main" val="10001"/>
                  </a:ext>
                </a:extLst>
              </a:tr>
              <a:tr h="1164100">
                <a:tc>
                  <a:txBody>
                    <a:bodyPr/>
                    <a:lstStyle/>
                    <a:p>
                      <a:pPr marL="0" marR="0">
                        <a:spcBef>
                          <a:spcPts val="0"/>
                        </a:spcBef>
                        <a:spcAft>
                          <a:spcPts val="0"/>
                        </a:spcAft>
                      </a:pPr>
                      <a:r>
                        <a:rPr lang="en-US" sz="3200" dirty="0">
                          <a:effectLst/>
                        </a:rPr>
                        <a:t>Build widget</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A</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C</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76764" marR="76764" marT="0" marB="0"/>
                </a:tc>
                <a:extLst>
                  <a:ext uri="{0D108BD9-81ED-4DB2-BD59-A6C34878D82A}">
                    <a16:rowId xmlns:a16="http://schemas.microsoft.com/office/drawing/2014/main" val="10002"/>
                  </a:ext>
                </a:extLst>
              </a:tr>
              <a:tr h="1164100">
                <a:tc>
                  <a:txBody>
                    <a:bodyPr/>
                    <a:lstStyle/>
                    <a:p>
                      <a:pPr marL="0" marR="0">
                        <a:spcBef>
                          <a:spcPts val="0"/>
                        </a:spcBef>
                        <a:spcAft>
                          <a:spcPts val="0"/>
                        </a:spcAft>
                      </a:pPr>
                      <a:r>
                        <a:rPr lang="en-US" sz="3200" dirty="0">
                          <a:effectLst/>
                        </a:rPr>
                        <a:t>Ship widget to customers</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I</a:t>
                      </a:r>
                      <a:endParaRPr lang="en-US" sz="3200" dirty="0">
                        <a:effectLst/>
                        <a:latin typeface="Calibri"/>
                        <a:ea typeface="Times New Roman"/>
                        <a:cs typeface="Times New Roman"/>
                      </a:endParaRPr>
                    </a:p>
                  </a:txBody>
                  <a:tcPr marL="76764" marR="76764" marT="0" marB="0"/>
                </a:tc>
                <a:tc>
                  <a:txBody>
                    <a:bodyPr/>
                    <a:lstStyle/>
                    <a:p>
                      <a:pPr marL="0" marR="0">
                        <a:spcBef>
                          <a:spcPts val="0"/>
                        </a:spcBef>
                        <a:spcAft>
                          <a:spcPts val="0"/>
                        </a:spcAft>
                      </a:pPr>
                      <a:r>
                        <a:rPr lang="en-US" sz="3200" dirty="0">
                          <a:effectLst/>
                        </a:rPr>
                        <a:t>R</a:t>
                      </a:r>
                      <a:endParaRPr lang="en-US" sz="3200" dirty="0">
                        <a:effectLst/>
                        <a:latin typeface="Calibri"/>
                        <a:ea typeface="Times New Roman"/>
                        <a:cs typeface="Times New Roman"/>
                      </a:endParaRPr>
                    </a:p>
                  </a:txBody>
                  <a:tcPr marL="76764" marR="76764" marT="0" marB="0"/>
                </a:tc>
                <a:extLst>
                  <a:ext uri="{0D108BD9-81ED-4DB2-BD59-A6C34878D82A}">
                    <a16:rowId xmlns:a16="http://schemas.microsoft.com/office/drawing/2014/main" val="10003"/>
                  </a:ext>
                </a:extLst>
              </a:tr>
            </a:tbl>
          </a:graphicData>
        </a:graphic>
      </p:graphicFrame>
      <p:sp>
        <p:nvSpPr>
          <p:cNvPr id="31746" name="Title 1"/>
          <p:cNvSpPr>
            <a:spLocks noGrp="1"/>
          </p:cNvSpPr>
          <p:nvPr>
            <p:ph type="title"/>
          </p:nvPr>
        </p:nvSpPr>
        <p:spPr/>
        <p:txBody>
          <a:bodyPr/>
          <a:lstStyle/>
          <a:p>
            <a:r>
              <a:rPr lang="en-US" dirty="0"/>
              <a:t>Using a RACI Chart</a:t>
            </a:r>
            <a:endParaRPr lang="en-CA" dirty="0"/>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management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Delegating appropriately</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Placing blame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Avoiding all work</a:t>
            </a:r>
          </a:p>
          <a:p>
            <a:pPr marL="339725" marR="0" lvl="0" indent="-339725">
              <a:lnSpc>
                <a:spcPct val="115000"/>
              </a:lnSpc>
              <a:spcBef>
                <a:spcPts val="0"/>
              </a:spcBef>
              <a:spcAft>
                <a:spcPts val="1000"/>
              </a:spcAft>
              <a:buFont typeface="+mj-lt"/>
              <a:buAutoNum type="arabicPeriod" startAt="2"/>
            </a:pPr>
            <a:r>
              <a:rPr lang="en-US" dirty="0">
                <a:ea typeface="Times New Roman"/>
                <a:cs typeface="Times New Roman"/>
              </a:rPr>
              <a:t>What does the Triple Constraint do?</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Absolutely nothing worthwhile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Will do your projects for you</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Illustrates the balance of the projects, scope, schedule, quality, and cost</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Wastes your time</a:t>
            </a:r>
          </a:p>
          <a:p>
            <a:endParaRPr lang="en-US" dirty="0"/>
          </a:p>
        </p:txBody>
      </p:sp>
    </p:spTree>
    <p:extLst>
      <p:ext uri="{BB962C8B-B14F-4D97-AF65-F5344CB8AC3E}">
        <p14:creationId xmlns:p14="http://schemas.microsoft.com/office/powerpoint/2010/main" val="3870499709"/>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Planning phase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Exercise phase</a:t>
            </a:r>
          </a:p>
          <a:p>
            <a:pPr marL="339725" marR="0" lvl="0" indent="-339725">
              <a:lnSpc>
                <a:spcPct val="115000"/>
              </a:lnSpc>
              <a:spcBef>
                <a:spcPts val="0"/>
              </a:spcBef>
              <a:spcAft>
                <a:spcPts val="1000"/>
              </a:spcAft>
              <a:buFont typeface="+mj-lt"/>
              <a:buAutoNum type="arabicPeriod" startAt="4"/>
            </a:pPr>
            <a:r>
              <a:rPr lang="en-US" dirty="0">
                <a:ea typeface="Times New Roman"/>
                <a:cs typeface="Times New Roman"/>
              </a:rPr>
              <a:t>What will increase a cost increase?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work clothes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Scope and time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Replacing upper </a:t>
            </a:r>
            <a:r>
              <a:rPr lang="en-US" dirty="0">
                <a:solidFill>
                  <a:srgbClr val="000000"/>
                </a:solidFill>
                <a:ea typeface="Times New Roman"/>
                <a:cs typeface="Times New Roman"/>
              </a:rPr>
              <a:t>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226577341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Project manager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New hire</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Human resources</a:t>
            </a:r>
          </a:p>
          <a:p>
            <a:pPr marL="339725" marR="0" lvl="0" indent="-339725">
              <a:lnSpc>
                <a:spcPct val="115000"/>
              </a:lnSpc>
              <a:spcBef>
                <a:spcPts val="0"/>
              </a:spcBef>
              <a:spcAft>
                <a:spcPts val="1000"/>
              </a:spcAft>
              <a:buFont typeface="+mj-lt"/>
              <a:buAutoNum type="arabicPeriod" startAt="6"/>
            </a:pPr>
            <a:r>
              <a:rPr lang="en-US" dirty="0">
                <a:ea typeface="Times New Roman"/>
                <a:cs typeface="Times New Roman"/>
              </a:rPr>
              <a:t>A good schedule will allow you to ______ and ___________ while you're working on a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Live, laugh</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Sink, swim</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Grow, change</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6948152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7"/>
            </a:pPr>
            <a:r>
              <a:rPr lang="en-US" dirty="0">
                <a:solidFill>
                  <a:srgbClr val="000000"/>
                </a:solidFill>
                <a:ea typeface="Times New Roman"/>
                <a:cs typeface="Times New Roman"/>
              </a:rPr>
              <a:t>What's the preferred format for a personal task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Simple, table-style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Complex, matrix style format</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Rubrics matrix</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Reeves matrix</a:t>
            </a:r>
          </a:p>
          <a:p>
            <a:pPr marL="339725" marR="0" lvl="0" indent="-339725">
              <a:lnSpc>
                <a:spcPct val="115000"/>
              </a:lnSpc>
              <a:spcBef>
                <a:spcPts val="0"/>
              </a:spcBef>
              <a:spcAft>
                <a:spcPts val="1000"/>
              </a:spcAft>
              <a:buFont typeface="+mj-lt"/>
              <a:buAutoNum type="arabicPeriod" startAt="8"/>
            </a:pPr>
            <a:r>
              <a:rPr lang="en-US" dirty="0">
                <a:ea typeface="Times New Roman"/>
                <a:cs typeface="Times New Roman"/>
              </a:rPr>
              <a:t>What should be in the first column?</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Coworkers phone numbers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Names of team members</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List of tasks to be performed</a:t>
            </a: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Due dates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0913098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39725" marR="0" lvl="0" indent="-339725">
              <a:lnSpc>
                <a:spcPct val="115000"/>
              </a:lnSpc>
              <a:spcBef>
                <a:spcPts val="0"/>
              </a:spcBef>
              <a:spcAft>
                <a:spcPts val="1000"/>
              </a:spcAft>
              <a:buFont typeface="+mj-lt"/>
              <a:buAutoNum type="arabicPeriod" startAt="9"/>
            </a:pPr>
            <a:r>
              <a:rPr lang="en-US" dirty="0">
                <a:solidFill>
                  <a:srgbClr val="000000"/>
                </a:solidFill>
                <a:ea typeface="Times New Roman"/>
                <a:cs typeface="Times New Roman"/>
              </a:rPr>
              <a:t>What should be in the second column?</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Specific duration of time for each task</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Unrealistic time line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Delegated assignments</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Cry for help</a:t>
            </a:r>
          </a:p>
          <a:p>
            <a:pPr marL="339725" marR="0" lvl="0" indent="-339725">
              <a:lnSpc>
                <a:spcPct val="115000"/>
              </a:lnSpc>
              <a:spcBef>
                <a:spcPts val="0"/>
              </a:spcBef>
              <a:spcAft>
                <a:spcPts val="1000"/>
              </a:spcAft>
              <a:buFont typeface="+mj-lt"/>
              <a:buAutoNum type="arabicPeriod" startAt="10"/>
            </a:pPr>
            <a:r>
              <a:rPr lang="en-US" dirty="0">
                <a:ea typeface="Times New Roman"/>
                <a:cs typeface="Times New Roman"/>
              </a:rPr>
              <a:t>What does the letter I in RACI stand for?</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Impossible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Irresponsible</a:t>
            </a:r>
          </a:p>
          <a:p>
            <a:pPr marL="692150" marR="0" lvl="0" indent="-342900">
              <a:lnSpc>
                <a:spcPct val="115000"/>
              </a:lnSpc>
              <a:spcBef>
                <a:spcPts val="0"/>
              </a:spcBef>
              <a:spcAft>
                <a:spcPts val="0"/>
              </a:spcAft>
              <a:buFont typeface="+mj-lt"/>
              <a:buAutoNum type="alphaLcParenR"/>
            </a:pPr>
            <a:r>
              <a:rPr lang="en-US" dirty="0">
                <a:ea typeface="Times New Roman"/>
                <a:cs typeface="Times New Roman"/>
              </a:rPr>
              <a:t>Informed</a:t>
            </a:r>
          </a:p>
          <a:p>
            <a:pPr marL="692150" marR="0" lvl="0" indent="-342900">
              <a:lnSpc>
                <a:spcPct val="115000"/>
              </a:lnSpc>
              <a:spcBef>
                <a:spcPts val="0"/>
              </a:spcBef>
              <a:spcAft>
                <a:spcPts val="1000"/>
              </a:spcAft>
              <a:buFont typeface="+mj-lt"/>
              <a:buAutoNum type="alphaLcParenR"/>
            </a:pPr>
            <a:r>
              <a:rPr lang="en-US" dirty="0">
                <a:ea typeface="Times New Roman"/>
                <a:cs typeface="Times New Roman"/>
              </a:rPr>
              <a:t>Irreplaceable</a:t>
            </a:r>
          </a:p>
        </p:txBody>
      </p:sp>
    </p:spTree>
    <p:extLst>
      <p:ext uri="{BB962C8B-B14F-4D97-AF65-F5344CB8AC3E}">
        <p14:creationId xmlns:p14="http://schemas.microsoft.com/office/powerpoint/2010/main" val="123508199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pPr>
            <a:r>
              <a:rPr lang="en-US" dirty="0">
                <a:solidFill>
                  <a:srgbClr val="000000"/>
                </a:solidFill>
                <a:ea typeface="Times New Roman"/>
                <a:cs typeface="Times New Roman"/>
              </a:rPr>
              <a:t>What is the art and science of planning, organizing, and managing resources to ensure that a project is completed successfully?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Delegating appropriately</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Placing blame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Avoiding all work</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2"/>
            </a:pPr>
            <a:r>
              <a:rPr lang="en-US" dirty="0">
                <a:solidFill>
                  <a:srgbClr val="000000"/>
                </a:solidFill>
                <a:ea typeface="Times New Roman"/>
                <a:cs typeface="Times New Roman"/>
              </a:rPr>
              <a:t>What does the Triple Constraint do?</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Absolutely nothing worthwhile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Will do your projects for you</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Illustrates the balance of the projects, scope, schedule, quality, and cost</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Wastes your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5278162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85000" lnSpcReduction="20000"/>
          </a:bodyPr>
          <a:lstStyle/>
          <a:p>
            <a:pPr marL="339725" marR="0" lvl="0" indent="-339725">
              <a:lnSpc>
                <a:spcPct val="115000"/>
              </a:lnSpc>
              <a:spcBef>
                <a:spcPts val="0"/>
              </a:spcBef>
              <a:spcAft>
                <a:spcPts val="1000"/>
              </a:spcAft>
              <a:buFont typeface="+mj-lt"/>
              <a:buAutoNum type="arabicPeriod" startAt="3"/>
            </a:pPr>
            <a:r>
              <a:rPr lang="en-US" dirty="0">
                <a:solidFill>
                  <a:srgbClr val="000000"/>
                </a:solidFill>
                <a:ea typeface="Times New Roman"/>
                <a:cs typeface="Times New Roman"/>
              </a:rPr>
              <a:t>During which phase does the project team define the project scope, time, cost, and quality of the project?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Celebration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Last phase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Planning phase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Exercise phase</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What will increase a cost increase?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work clothes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Scope and time</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Replacing upper management team</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Everything</a:t>
            </a:r>
            <a:endParaRPr lang="en-US" dirty="0">
              <a:ea typeface="Times New Roman"/>
              <a:cs typeface="Times New Roman"/>
            </a:endParaRPr>
          </a:p>
        </p:txBody>
      </p:sp>
    </p:spTree>
    <p:extLst>
      <p:ext uri="{BB962C8B-B14F-4D97-AF65-F5344CB8AC3E}">
        <p14:creationId xmlns:p14="http://schemas.microsoft.com/office/powerpoint/2010/main" val="305330879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noProof="0" dirty="0"/>
              <a:t>Module Seven: Review Questions</a:t>
            </a:r>
          </a:p>
        </p:txBody>
      </p:sp>
      <p:sp>
        <p:nvSpPr>
          <p:cNvPr id="38915" name="Content Placeholder 2"/>
          <p:cNvSpPr>
            <a:spLocks noGrp="1"/>
          </p:cNvSpPr>
          <p:nvPr>
            <p:ph idx="1"/>
          </p:nvPr>
        </p:nvSpPr>
        <p:spPr>
          <a:xfrm>
            <a:off x="457200" y="1600200"/>
            <a:ext cx="8229600" cy="4953000"/>
          </a:xfrm>
        </p:spPr>
        <p:txBody>
          <a:bodyPr>
            <a:normAutofit fontScale="77500" lnSpcReduction="20000"/>
          </a:bodyPr>
          <a:lstStyle/>
          <a:p>
            <a:pPr marL="339725" marR="0" lvl="0" indent="-339725">
              <a:lnSpc>
                <a:spcPct val="115000"/>
              </a:lnSpc>
              <a:spcBef>
                <a:spcPts val="0"/>
              </a:spcBef>
              <a:spcAft>
                <a:spcPts val="1000"/>
              </a:spcAft>
              <a:buFont typeface="+mj-lt"/>
              <a:buAutoNum type="arabicPeriod" startAt="5"/>
            </a:pPr>
            <a:r>
              <a:rPr lang="en-US" dirty="0">
                <a:solidFill>
                  <a:srgbClr val="000000"/>
                </a:solidFill>
                <a:ea typeface="Times New Roman"/>
                <a:cs typeface="Times New Roman"/>
              </a:rPr>
              <a:t>Whose job is it to identify how a change to a single element will change the other elements?</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The maintenance department</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Project manager</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New hire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Human resources</a:t>
            </a:r>
            <a:endParaRPr lang="en-US" dirty="0">
              <a:ea typeface="Times New Roman"/>
              <a:cs typeface="Times New Roman"/>
            </a:endParaRPr>
          </a:p>
          <a:p>
            <a:pPr marL="339725" marR="0" lvl="0" indent="-339725">
              <a:lnSpc>
                <a:spcPct val="115000"/>
              </a:lnSpc>
              <a:spcBef>
                <a:spcPts val="0"/>
              </a:spcBef>
              <a:spcAft>
                <a:spcPts val="1000"/>
              </a:spcAft>
              <a:buFont typeface="+mj-lt"/>
              <a:buAutoNum type="arabicPeriod" startAt="6"/>
            </a:pPr>
            <a:r>
              <a:rPr lang="en-US" dirty="0">
                <a:solidFill>
                  <a:srgbClr val="000000"/>
                </a:solidFill>
                <a:ea typeface="Times New Roman"/>
                <a:cs typeface="Times New Roman"/>
              </a:rPr>
              <a:t>A good schedule will allow you to ______ and ___________ while you're working on a task.</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Live, laugh</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Sink, swim</a:t>
            </a:r>
            <a:endParaRPr lang="en-US" dirty="0">
              <a:ea typeface="Times New Roman"/>
              <a:cs typeface="Times New Roman"/>
            </a:endParaRPr>
          </a:p>
          <a:p>
            <a:pPr marL="692150"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Grow, change</a:t>
            </a:r>
            <a:endParaRPr lang="en-US" dirty="0">
              <a:ea typeface="Times New Roman"/>
              <a:cs typeface="Times New Roman"/>
            </a:endParaRPr>
          </a:p>
          <a:p>
            <a:pPr marL="692150"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Cry, shout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446334274"/>
      </p:ext>
    </p:extLst>
  </p:cSld>
  <p:clrMapOvr>
    <a:masterClrMapping/>
  </p:clrMapOvr>
</p:sld>
</file>

<file path=ppt/theme/theme1.xml><?xml version="1.0" encoding="utf-8"?>
<a:theme xmlns:a="http://schemas.openxmlformats.org/drawingml/2006/main" name="Classroom 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Classroom PowerPoint Slides</Template>
  <TotalTime>0</TotalTime>
  <Words>18144</Words>
  <Application>Microsoft Office PowerPoint</Application>
  <PresentationFormat>On-screen Show (4:3)</PresentationFormat>
  <Paragraphs>2951</Paragraphs>
  <Slides>166</Slides>
  <Notes>64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166</vt:i4>
      </vt:variant>
    </vt:vector>
  </HeadingPairs>
  <TitlesOfParts>
    <vt:vector size="176" baseType="lpstr">
      <vt:lpstr>Arial</vt:lpstr>
      <vt:lpstr>Calibri</vt:lpstr>
      <vt:lpstr>Cambria</vt:lpstr>
      <vt:lpstr>Courier New</vt:lpstr>
      <vt:lpstr>Knowledge Medium</vt:lpstr>
      <vt:lpstr>Symbol</vt:lpstr>
      <vt:lpstr>Times New Roman</vt:lpstr>
      <vt:lpstr>Wingdings</vt:lpstr>
      <vt:lpstr>ヒラギノ角ゴ Pro W3</vt:lpstr>
      <vt:lpstr>Classroom PowerPoint Slides</vt:lpstr>
      <vt:lpstr>NAME OF COURSE</vt:lpstr>
      <vt:lpstr>Name of course</vt:lpstr>
      <vt:lpstr>Our Virtual Environment</vt:lpstr>
      <vt:lpstr>Setting the Stage</vt:lpstr>
      <vt:lpstr>Session Objectives</vt:lpstr>
      <vt:lpstr>Section 1</vt:lpstr>
      <vt:lpstr>Hello and welcome to the Accelerated Instructional Media Webinar – Course Name.</vt:lpstr>
      <vt:lpstr>PowerPoint Presentation</vt:lpstr>
      <vt:lpstr>Session Objectives</vt:lpstr>
      <vt:lpstr>PowerPoint Presentation</vt:lpstr>
      <vt:lpstr>PowerPoint Presentation</vt:lpstr>
      <vt:lpstr>PowerPoint Presentation</vt:lpstr>
      <vt:lpstr>Module One:  Getting Started</vt:lpstr>
      <vt:lpstr>Workshop Objectives</vt:lpstr>
      <vt:lpstr>Module Two: Setting SMART Goals</vt:lpstr>
      <vt:lpstr>The Three P’s</vt:lpstr>
      <vt:lpstr>The SMART Way</vt:lpstr>
      <vt:lpstr>Prioritizing Your Goals</vt:lpstr>
      <vt:lpstr>Evaluating and Adapting</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Power of Routines </vt:lpstr>
      <vt:lpstr>What is a Routine?</vt:lpstr>
      <vt:lpstr>Personal Routines</vt:lpstr>
      <vt:lpstr>Professional Routines</vt:lpstr>
      <vt:lpstr>Six Easy Ways to Simplify Your Life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Scheduling Yourself</vt:lpstr>
      <vt:lpstr>The Simple Secret of Successful Time Management</vt:lpstr>
      <vt:lpstr>Developing a Tracking System</vt:lpstr>
      <vt:lpstr>Scheduling Appointments</vt:lpstr>
      <vt:lpstr>Scheduling Tasks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Keeping Yourself on Top of Tasks</vt:lpstr>
      <vt:lpstr>The One-Minute Rule</vt:lpstr>
      <vt:lpstr>The Five-Minute Rule</vt:lpstr>
      <vt:lpstr>What To Do When You Feel Like You’re Sinking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Tackling New Tasks and Projects</vt:lpstr>
      <vt:lpstr>The Sliding Scale</vt:lpstr>
      <vt:lpstr>A Checklist for Getting Started</vt:lpstr>
      <vt:lpstr>Evaluating and Adapting</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Using Project Management Techniques </vt:lpstr>
      <vt:lpstr>The Triple Constraint </vt:lpstr>
      <vt:lpstr>Creating the Schedule </vt:lpstr>
      <vt:lpstr>Using a RACI Chart</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Creating a Workspace</vt:lpstr>
      <vt:lpstr>Setting Up the Physical Layout</vt:lpstr>
      <vt:lpstr>Ergonomics 101</vt:lpstr>
      <vt:lpstr>Using Your Computer Efficiently</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Organizing Files and Folders</vt:lpstr>
      <vt:lpstr>Organizing Paper Files</vt:lpstr>
      <vt:lpstr>Organizing Electronic Files</vt:lpstr>
      <vt:lpstr>Scheduling Archive and Clean-Up</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Managing E-Mail</vt:lpstr>
      <vt:lpstr>Using E-mail Time Wisely</vt:lpstr>
      <vt:lpstr>Taking Action!</vt:lpstr>
      <vt:lpstr>Making the Most of Your E-mail Program</vt:lpstr>
      <vt:lpstr>Taking Time Back from Handheld Devices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Tackling Procrastination</vt:lpstr>
      <vt:lpstr>Why We Procrastinate</vt:lpstr>
      <vt:lpstr>Nine Ways to Overcome Procrastination</vt:lpstr>
      <vt:lpstr>Eat That Frog!</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Conclusion</vt:lpstr>
      <vt:lpstr>What of your original response would have changed if you knew the insights provided today? </vt:lpstr>
      <vt:lpstr>Survey</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2013-07-15T14:25:36Z</dcterms:created>
  <dcterms:modified xsi:type="dcterms:W3CDTF">2017-07-20T18:10:12Z</dcterms:modified>
</cp:coreProperties>
</file>