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9"/>
  </p:notesMasterIdLst>
  <p:sldIdLst>
    <p:sldId id="522" r:id="rId2"/>
    <p:sldId id="523" r:id="rId3"/>
    <p:sldId id="524" r:id="rId4"/>
    <p:sldId id="525" r:id="rId5"/>
    <p:sldId id="526" r:id="rId6"/>
    <p:sldId id="527" r:id="rId7"/>
    <p:sldId id="531" r:id="rId8"/>
    <p:sldId id="532" r:id="rId9"/>
    <p:sldId id="533" r:id="rId10"/>
    <p:sldId id="534" r:id="rId11"/>
    <p:sldId id="535" r:id="rId12"/>
    <p:sldId id="541" r:id="rId13"/>
    <p:sldId id="323" r:id="rId14"/>
    <p:sldId id="324" r:id="rId15"/>
    <p:sldId id="327" r:id="rId16"/>
    <p:sldId id="330" r:id="rId17"/>
    <p:sldId id="329" r:id="rId18"/>
    <p:sldId id="417" r:id="rId19"/>
    <p:sldId id="418" r:id="rId20"/>
    <p:sldId id="419" r:id="rId21"/>
    <p:sldId id="328" r:id="rId22"/>
    <p:sldId id="420" r:id="rId23"/>
    <p:sldId id="421" r:id="rId24"/>
    <p:sldId id="422" r:id="rId25"/>
    <p:sldId id="423" r:id="rId26"/>
    <p:sldId id="476" r:id="rId27"/>
    <p:sldId id="477" r:id="rId28"/>
    <p:sldId id="478" r:id="rId29"/>
    <p:sldId id="479" r:id="rId30"/>
    <p:sldId id="480" r:id="rId31"/>
    <p:sldId id="331" r:id="rId32"/>
    <p:sldId id="334" r:id="rId33"/>
    <p:sldId id="333" r:id="rId34"/>
    <p:sldId id="426" r:id="rId35"/>
    <p:sldId id="424" r:id="rId36"/>
    <p:sldId id="425" r:id="rId37"/>
    <p:sldId id="332" r:id="rId38"/>
    <p:sldId id="427" r:id="rId39"/>
    <p:sldId id="428" r:id="rId40"/>
    <p:sldId id="429" r:id="rId41"/>
    <p:sldId id="430" r:id="rId42"/>
    <p:sldId id="481" r:id="rId43"/>
    <p:sldId id="482" r:id="rId44"/>
    <p:sldId id="483" r:id="rId45"/>
    <p:sldId id="484" r:id="rId46"/>
    <p:sldId id="485" r:id="rId47"/>
    <p:sldId id="335" r:id="rId48"/>
    <p:sldId id="336" r:id="rId49"/>
    <p:sldId id="337" r:id="rId50"/>
    <p:sldId id="431" r:id="rId51"/>
    <p:sldId id="432" r:id="rId52"/>
    <p:sldId id="339" r:id="rId53"/>
    <p:sldId id="338" r:id="rId54"/>
    <p:sldId id="433" r:id="rId55"/>
    <p:sldId id="434" r:id="rId56"/>
    <p:sldId id="435" r:id="rId57"/>
    <p:sldId id="436" r:id="rId58"/>
    <p:sldId id="486" r:id="rId59"/>
    <p:sldId id="487" r:id="rId60"/>
    <p:sldId id="488" r:id="rId61"/>
    <p:sldId id="489" r:id="rId62"/>
    <p:sldId id="490" r:id="rId63"/>
    <p:sldId id="340" r:id="rId64"/>
    <p:sldId id="341" r:id="rId65"/>
    <p:sldId id="344" r:id="rId66"/>
    <p:sldId id="437" r:id="rId67"/>
    <p:sldId id="438" r:id="rId68"/>
    <p:sldId id="343" r:id="rId69"/>
    <p:sldId id="342" r:id="rId70"/>
    <p:sldId id="439" r:id="rId71"/>
    <p:sldId id="440" r:id="rId72"/>
    <p:sldId id="441" r:id="rId73"/>
    <p:sldId id="442" r:id="rId74"/>
    <p:sldId id="491" r:id="rId75"/>
    <p:sldId id="492" r:id="rId76"/>
    <p:sldId id="493" r:id="rId77"/>
    <p:sldId id="494" r:id="rId78"/>
    <p:sldId id="495" r:id="rId79"/>
    <p:sldId id="345" r:id="rId80"/>
    <p:sldId id="346" r:id="rId81"/>
    <p:sldId id="350" r:id="rId82"/>
    <p:sldId id="349" r:id="rId83"/>
    <p:sldId id="348" r:id="rId84"/>
    <p:sldId id="443" r:id="rId85"/>
    <p:sldId id="347" r:id="rId86"/>
    <p:sldId id="444" r:id="rId87"/>
    <p:sldId id="445" r:id="rId88"/>
    <p:sldId id="446" r:id="rId89"/>
    <p:sldId id="447" r:id="rId90"/>
    <p:sldId id="496" r:id="rId91"/>
    <p:sldId id="497" r:id="rId92"/>
    <p:sldId id="498" r:id="rId93"/>
    <p:sldId id="499" r:id="rId94"/>
    <p:sldId id="500" r:id="rId95"/>
    <p:sldId id="351" r:id="rId96"/>
    <p:sldId id="352" r:id="rId97"/>
    <p:sldId id="355" r:id="rId98"/>
    <p:sldId id="448" r:id="rId99"/>
    <p:sldId id="449" r:id="rId100"/>
    <p:sldId id="354" r:id="rId101"/>
    <p:sldId id="353" r:id="rId102"/>
    <p:sldId id="450" r:id="rId103"/>
    <p:sldId id="451" r:id="rId104"/>
    <p:sldId id="452" r:id="rId105"/>
    <p:sldId id="453" r:id="rId106"/>
    <p:sldId id="501" r:id="rId107"/>
    <p:sldId id="502" r:id="rId108"/>
    <p:sldId id="503" r:id="rId109"/>
    <p:sldId id="504" r:id="rId110"/>
    <p:sldId id="505" r:id="rId111"/>
    <p:sldId id="356" r:id="rId112"/>
    <p:sldId id="360" r:id="rId113"/>
    <p:sldId id="359" r:id="rId114"/>
    <p:sldId id="454" r:id="rId115"/>
    <p:sldId id="455" r:id="rId116"/>
    <p:sldId id="358" r:id="rId117"/>
    <p:sldId id="357" r:id="rId118"/>
    <p:sldId id="456" r:id="rId119"/>
    <p:sldId id="457" r:id="rId120"/>
    <p:sldId id="458" r:id="rId121"/>
    <p:sldId id="459" r:id="rId122"/>
    <p:sldId id="506" r:id="rId123"/>
    <p:sldId id="507" r:id="rId124"/>
    <p:sldId id="508" r:id="rId125"/>
    <p:sldId id="509" r:id="rId126"/>
    <p:sldId id="510" r:id="rId127"/>
    <p:sldId id="361" r:id="rId128"/>
    <p:sldId id="365" r:id="rId129"/>
    <p:sldId id="364" r:id="rId130"/>
    <p:sldId id="460" r:id="rId131"/>
    <p:sldId id="461" r:id="rId132"/>
    <p:sldId id="363" r:id="rId133"/>
    <p:sldId id="362" r:id="rId134"/>
    <p:sldId id="462" r:id="rId135"/>
    <p:sldId id="463" r:id="rId136"/>
    <p:sldId id="464" r:id="rId137"/>
    <p:sldId id="465" r:id="rId138"/>
    <p:sldId id="511" r:id="rId139"/>
    <p:sldId id="512" r:id="rId140"/>
    <p:sldId id="513" r:id="rId141"/>
    <p:sldId id="514" r:id="rId142"/>
    <p:sldId id="515" r:id="rId143"/>
    <p:sldId id="366" r:id="rId144"/>
    <p:sldId id="370" r:id="rId145"/>
    <p:sldId id="369" r:id="rId146"/>
    <p:sldId id="466" r:id="rId147"/>
    <p:sldId id="467" r:id="rId148"/>
    <p:sldId id="368" r:id="rId149"/>
    <p:sldId id="367" r:id="rId150"/>
    <p:sldId id="468" r:id="rId151"/>
    <p:sldId id="469" r:id="rId152"/>
    <p:sldId id="470" r:id="rId153"/>
    <p:sldId id="471" r:id="rId154"/>
    <p:sldId id="516" r:id="rId155"/>
    <p:sldId id="517" r:id="rId156"/>
    <p:sldId id="518" r:id="rId157"/>
    <p:sldId id="519" r:id="rId158"/>
    <p:sldId id="520" r:id="rId159"/>
    <p:sldId id="371" r:id="rId160"/>
    <p:sldId id="376" r:id="rId161"/>
    <p:sldId id="375" r:id="rId162"/>
    <p:sldId id="374" r:id="rId163"/>
    <p:sldId id="373" r:id="rId164"/>
    <p:sldId id="521" r:id="rId165"/>
    <p:sldId id="372" r:id="rId166"/>
    <p:sldId id="472" r:id="rId167"/>
    <p:sldId id="473" r:id="rId168"/>
    <p:sldId id="474" r:id="rId169"/>
    <p:sldId id="475" r:id="rId170"/>
    <p:sldId id="319" r:id="rId171"/>
    <p:sldId id="320" r:id="rId172"/>
    <p:sldId id="536" r:id="rId173"/>
    <p:sldId id="537" r:id="rId174"/>
    <p:sldId id="538" r:id="rId175"/>
    <p:sldId id="528" r:id="rId176"/>
    <p:sldId id="529" r:id="rId177"/>
    <p:sldId id="530" r:id="rId17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7" autoAdjust="0"/>
    <p:restoredTop sz="50967" autoAdjust="0"/>
  </p:normalViewPr>
  <p:slideViewPr>
    <p:cSldViewPr>
      <p:cViewPr varScale="1">
        <p:scale>
          <a:sx n="75" d="100"/>
          <a:sy n="75" d="100"/>
        </p:scale>
        <p:origin x="127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theme" Target="theme/theme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presProps" Target="pres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380744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175031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information age, personal branding is necessary for the success of any company or individual. Failing to manage personal branding can lead to misinformation about you or your company becoming public. Taking control of your public image is no longer an option. Identifying and using the tools that affect personal branding correctly will ensure that the public sees the image that you want them to see. A positive brand is necessary for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821376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With that in mind, let’s review our goals for today. </a:t>
            </a:r>
          </a:p>
          <a:p>
            <a:r>
              <a:rPr lang="en-US" dirty="0"/>
              <a:t>At the end of this workshop, participants should be able to:</a:t>
            </a:r>
          </a:p>
          <a:p>
            <a:r>
              <a:rPr lang="en-US" dirty="0"/>
              <a:t>•	Define your image.</a:t>
            </a:r>
          </a:p>
          <a:p>
            <a:r>
              <a:rPr lang="en-US" dirty="0"/>
              <a:t>•	Control your image.</a:t>
            </a:r>
          </a:p>
          <a:p>
            <a:r>
              <a:rPr lang="en-US" dirty="0"/>
              <a:t>•	Understand how to sharpen your brand.</a:t>
            </a:r>
          </a:p>
          <a:p>
            <a:r>
              <a:rPr lang="en-US" dirty="0"/>
              <a:t>•	Use social media appropriately.</a:t>
            </a:r>
          </a:p>
          <a:p>
            <a:r>
              <a:rPr lang="en-US" dirty="0"/>
              <a:t>•	Manage your brand in a crisis. </a:t>
            </a:r>
          </a:p>
          <a:p>
            <a:r>
              <a:rPr lang="en-US" dirty="0"/>
              <a:t>•	Develop a professional appearance.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4069207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in control of your personal brand if you choose to be. When establishing your brand, it is essential that you define yourself. Remember that perception is reality, so it is essential that you carefully cultivate your image. When you take the time to define yourself and present this definition to the public, your will reap the benefits that come with taking control of your personal branding.</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932706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easy to underestimate the importance of personal branding and avoid actively participating in your brand. The truth, however, is that branding occurs whether you participate in it or not. If you do not take the time to brand yourself, the market will brand you, and it may not do it favorably. Customers can bring negative attention to a company or individual, and attention can easily escalate to the court of public opinion. For example, the video “United Breaks Guitars” brought negative attention to the United Airlines brand. Without personal branding and active intervention, the damage to the brand name could have been beyond repair. Taking control of personal branding is necessary to manage your public reputation.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participating in personal branding.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You Don’t, They Will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the market affects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situations where the market has influenced brands. What is the result of ignoring personal branding? Make a list of the consequences of personal branding.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would someone not pay attention to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368173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Brand mantras are short, but they are powerful. This short phrase or statement may only be three to five words, but these words define your brand. A mantra must explore the brand’s points of difference or how the brand is unique along with what the company represents. For example take a look at, Nike’s “Authentic Athletic Performance.” In order to create a brand mantra, you must first identify what sets your brand apart and list your points of difference. </a:t>
            </a:r>
          </a:p>
          <a:p>
            <a:r>
              <a:rPr lang="en-US" dirty="0"/>
              <a:t>Once the points of difference are identified, you must create a mantra that is simple, communicates, and inspires. </a:t>
            </a:r>
          </a:p>
          <a:p>
            <a:r>
              <a:rPr lang="en-US" dirty="0"/>
              <a:t>•	Simple: The mantra should be short and to the point.</a:t>
            </a:r>
          </a:p>
          <a:p>
            <a:r>
              <a:rPr lang="en-US" dirty="0"/>
              <a:t>•	Communicate: The mantra should define the purpose of the brand and what is unique about it.</a:t>
            </a:r>
          </a:p>
          <a:p>
            <a:r>
              <a:rPr lang="en-US" dirty="0"/>
              <a:t>•	Inspire: The mantra should be significant. </a:t>
            </a:r>
          </a:p>
          <a:p>
            <a:r>
              <a:rPr lang="en-US" dirty="0"/>
              <a:t>When creating a mantra, you should begin with a word bank of points of difference and your purpose and mission.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Brand Mantra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Brand Mantra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brand mantras.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01-Mantra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brand mantra?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573684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People are attracted to genuine</a:t>
            </a:r>
            <a:r>
              <a:rPr lang="en-US" baseline="0" dirty="0"/>
              <a:t> </a:t>
            </a:r>
            <a:r>
              <a:rPr lang="en-US" dirty="0"/>
              <a:t>people. The key to personal branding is to make it personal. Communicating dry facts will not impress most people. Your brand must have personality. Develop a persona that attracts people. Share ideas, implement humor, and make connections with people. Having an online presence makes sharing your persona much easier. </a:t>
            </a:r>
          </a:p>
          <a:p>
            <a:r>
              <a:rPr lang="en-US" dirty="0"/>
              <a:t>When you are developing your persona, remember to be real. You are under no obligation to share personal details about yourself, but everything that you do share must be genuine. Never make up facts, statistics, or tell lies. Fact checking has become easier than ever, and lies will do nothing to improve your brand’s reputation.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being real.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It’s a Moving Target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purpose of being real.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branding and persona. Make a list of ideas on the flipchart/board that help brands become real. Draw from examples in popular culture.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key to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134792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defining yourself, it is helpful to perform a SWOT analysis. By identifying your strengths, weaknesses, opportunities and threats, you will be able to define your brand and understand what you have to offer. You will also identify areas that need improvement. </a:t>
            </a:r>
          </a:p>
          <a:p>
            <a:endParaRPr lang="en-US" dirty="0"/>
          </a:p>
          <a:p>
            <a:r>
              <a:rPr lang="en-US" dirty="0"/>
              <a:t>•	Strengths: Strengths are internal characteristics that create a competitive advantage. For example, accounting skills would be a strength. </a:t>
            </a:r>
          </a:p>
          <a:p>
            <a:r>
              <a:rPr lang="en-US" dirty="0"/>
              <a:t>•	Weaknesses: Internal weaknesses that need to be improved. Disorganization would be an example of a weakness. </a:t>
            </a:r>
          </a:p>
          <a:p>
            <a:r>
              <a:rPr lang="en-US" dirty="0"/>
              <a:t>•	Opportunities: Opportunities are external. There are always opportunities for you to take advantage in the marketplace. Education would be an example of an opportunity.</a:t>
            </a:r>
          </a:p>
          <a:p>
            <a:r>
              <a:rPr lang="en-US" dirty="0"/>
              <a:t>•	Threats: External threats cannot be controlled, but they may be addressed in your opportunities. Competition with a more relevant skill set is a threat. </a:t>
            </a:r>
          </a:p>
          <a:p>
            <a:r>
              <a:rPr lang="en-US" dirty="0"/>
              <a:t>A SWOT analysis will be unique to each person or business. Taking a moment to honestly assess your situation will allow you to complete a personal SWOT analysis.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SWOT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a SWOT analysis.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02-SWOT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SWOT analysis identify?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105027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created a new startup business. At first, everything seemed to be going well, and sales were 20% higher than he originally projected. Unfortunately, a dissatisfied customer began making life miserable. The customer had demanded a refund, but Sean refused because there was nothing wrong with the product. Soon, he found comments online that he had poor customer service, warning people away from his product. Sean was sure that the problem would go away on its own, but his sales fell 30% the next month.</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Defining Yourself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taking control of a brand’s reputation.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should Sean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the customer unhappy?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902489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define yourself, you need to know yourself. Identifying your core values, passions, and strengths will help you realize what you need to communicate in your brand. Once you understand what you have to offer, it will be possible to create a brand image that is both honest and positive. Defining yourself will allow others to see you clearly.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431156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04370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In branding, your pillars are your main values. They are the attributes that help define your identity. In order to identify your pillars, you must ask yourself what you stand for and what your core values are. Your pillars are not what you have to offer; they explain how you offer what you have. For example, you may offer years of sales experience, but your pillar could be offering an honest and authentic sales experience. Remember that there are no correct or incorrect pillars; they simply need to reflect your core values. </a:t>
            </a:r>
          </a:p>
          <a:p>
            <a:r>
              <a:rPr lang="en-US" dirty="0"/>
              <a:t>Ask yourself what you stand for and make a list of ideas. Then, choose the main values and link them to what your brand has to offer. It is best to begin branding with one or two pillars. You can always expand in the future.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pillars in branding.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Pillars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pillars.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03-Pillars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pillars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663871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Your brand should reflect your passions. Ask yourself the following questions to identify your passions:</a:t>
            </a:r>
          </a:p>
          <a:p>
            <a:r>
              <a:rPr lang="en-US" dirty="0"/>
              <a:t>•	What do you care about?</a:t>
            </a:r>
          </a:p>
          <a:p>
            <a:r>
              <a:rPr lang="en-US" dirty="0"/>
              <a:t>•	What drives you?</a:t>
            </a:r>
          </a:p>
          <a:p>
            <a:r>
              <a:rPr lang="en-US" dirty="0"/>
              <a:t>•	What do you consider your passions?</a:t>
            </a:r>
          </a:p>
          <a:p>
            <a:r>
              <a:rPr lang="en-US" dirty="0"/>
              <a:t>Remember to list all of your passions, not just the ones that are obviously related to work. If the only passion you communicate is the desire to increase sales, you appear boring and work obsessed. People know that there is more to you than your work. Your brand needs to personalize you to other people, so a passion for art, family, or the environment could only contribute to your brand. You are bound to attract people with similar passions. You can also find ways to incorporate your passions into your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defining passions.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real world citizenship.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04-Passions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help identify your passions?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4211159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Branding requires you to identify your strengths, which you already visited in your SWOT analysis. Your strengths, however, are essential in your branding, so it is important that you do not overlook any of them. It is easy to overlook personal strengths by focusing on desired attributes. Making this mistake can be disastrous and keep you from realizing your potential.</a:t>
            </a:r>
          </a:p>
          <a:p>
            <a:r>
              <a:rPr lang="en-US" dirty="0"/>
              <a:t>Remember to consider your natural talent when finding your personal strengths. What comes easily to you? What do you do better than other people? Also, consider aspects of your character that are natural strengths. For example, self-control, trustworthiness, and intelligence are all strengths that define you and your brand.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how different strengths shape brands.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Define Your Strengths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your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natural attributes and talents that are appealing in a brand.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have you already identified strengths?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057002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establishing your brand, you must remember the three Cs: Clarity, Consistency, and Constancy. Whether you are creating a personal or business brand, you will find the three Cs extremely useful. </a:t>
            </a:r>
          </a:p>
          <a:p>
            <a:r>
              <a:rPr lang="en-US" dirty="0"/>
              <a:t>Clarity: Your brand needs to be clear about what you do and do not represent. Are you a risk-taker or do you represent stability? Are you creative or analytical? If there is any ambiguity in your branding, you will confuse people and cause disappointment. </a:t>
            </a:r>
          </a:p>
          <a:p>
            <a:r>
              <a:rPr lang="en-US" dirty="0"/>
              <a:t>Consistency: Once you have clearly established your brand identity, it is important that you remain consistent. Consistency requires that you present yourself in the same light each time you communicate your brand. This consistency needs to be in your stated values and made visible in your actions. </a:t>
            </a:r>
          </a:p>
          <a:p>
            <a:r>
              <a:rPr lang="en-US" dirty="0"/>
              <a:t>Constancy: Your brand requires constancy, meaning that it is visibly dependable. Once you define your brand, commit to it.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three Cs.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Three 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three Cs.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everyone take a minute to consider the three Cs. Ask the class experiences where violating the three Cs made them lose respect for a brand. What actions violate the three Cs? List these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1811260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Ashley was given an exercise at work to help her define her strengths. Every time that she thought of a strength, she thought again and decided that it really wasn’t. Nothing that she considered a strength was related to her job description. Additionally, she thought about all of the traits that successful people at work had that she lacked. By the end of the exercise, Ashley was convinced that she had no strengths. She lied on the answers by choosing strengths that she would like to have rather than the ones that she actually possessed.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Defining Yourself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Ashley had problems identifying her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would have helped Ashley identify her strengths honestly?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Ashley believe that her strengths were not strengths?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7148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will further explore the influence of the 3Cs. Remember that your brand needs to be clear and consistent, and you need to be committed to it. By following the rules of the three Cs, you will be able to control and develop your brand and your image. Once you commit to the three Cs, it will be easier to continue developing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492163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 we have already learned, brand descriptions must be clear and defined. There should be no ambiguity or vague qualities in your brand. Clarity in your brand will allow people to understand what you do and do not represent. Failure to be clear about your brand is destructive. Your brand creates expectations, and there will be disappointment if your brand hints at promises that you will not fulfill. Additionally, people will be more likely to embrace your brand if they fully understand what your brand is. For example, Starbucks built its brand on the promise of the “third place” or the home away from home where people can relax. There is no confusion in this idea or what it represents.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a clearly defined brand.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Clear and Defined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clarity in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05-Clarity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NOT be in your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162724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make sure that your brand has consistency. If you say that you are going to do something, you need to do it. Every exposure to your brand needs to be the same as the last. Online encounters, face-to-face interactions, and every other way that you connect with other people must reflect the brand that you have set forward. If your brand promises one thing online, but a physical encounter does not measure up to that image, your brand will suffer. </a:t>
            </a:r>
          </a:p>
          <a:p>
            <a:r>
              <a:rPr lang="en-US" dirty="0"/>
              <a:t>It is important to note that you need to choose branding wisely before you make it public. Frequent rebranding can make you appear indecisive. Once you have created your brand, you must make every effort to be consistent in its execution.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consistency in your image.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Consistent Image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consistency in branding.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brands that show consistency, Nike for example. Discuss brands that seem to be ever changing. How does consistency make you feel about a brand?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consistency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556402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Consistency takes commitment. You need to make sure that you are faithful and dependable in the execution of your brand’s promises. This requires the cooperation of everyone who executes your brand. If a company promises excellent service but do not deliver on that promise, the brand will suffer. It is important that each exposure to the brand is the same for every person. For your brand to be seen as dependable, multiple encounters with other people must reflect the values and mission of your brand. By committing to execute your brand correctly, your reputation will remain positive and spread.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explore commitment.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Takes Commitment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constancy and commitment.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commit to a brand. List these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constancy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101652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Committing to your brand requires you to take action every day. It falls in line with consistency and constancy. As we have already learned, every interaction with your brand needs to build a sense of dependability. Committing to living out your brand is the only way to make this happen, and you must commit to doing it every day. How you execute day in and day out will depend on your brand and your customers. Taking from the customer service example, you would need to exercise customer service with a positive attitude and by going the extra mile for your customers. Regardless of your brand, the point is for you to follow through every day. As you do, the actions will become easier and more natural, and you will be able to expand your brand’s reputation.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living your brand’s values every day.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Live It Every 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ways to live out your brand every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06-Every Day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action be taken?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469767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405091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Jennifer wanted to create a bakery with a reputation for quality. Her business partner agreed with her vision for the company. At first, the bakery’s reputation was positive as Jennifer worked 18 hour days cooking and serving her customers. Six months after opening, Jennifer left town for a few weeks to handle some family business, leaving her partner in charge. While she was gone, the customer reviews began to spiral downwards. She returned to find her business partner had stocked the kitchen with premade items to save on labor and cost. Jennifer was furious and wondered how she would get back the customers who no longer trusted her product.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Controlling and Developing Your Image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self-monitoring online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could Jerry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Jennifer’s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132308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constantly presenting your brand to other people, both in your personal and professional life. It is important that you understand how your personal brand and your professional brand reflect each other. When you are able to integrate them successfully, you will be able to use your brand to further your personal and professional life.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254496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easy to believe that your personal life is completely separate from your professional life. Your personal brand, however, will intersect with your corporate brand, and the values of each need to reflect each other. Consider how the reputations of professionals are ruined by personal scandals. If your personal brand conflicts with your professional, distrust for both your personal and professional brand will develop. </a:t>
            </a:r>
          </a:p>
          <a:p>
            <a:r>
              <a:rPr lang="en-US" dirty="0"/>
              <a:t>While you should try to integrate your personal and professional brands at all times, you must be particularly careful in certain situations. Behavior at public events, for example, needs to reflect your brand. Additionally, you should exercise restraint when using social media. No matter your privacy settings, nothing online is private. What you say on your personal Twitter account needs to positively reflect your company’s brand and your personal brand. If you must vent your frustrations, do so in a private setting that will not reflect poorly on you.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how your personal and professional brand interact.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Corporate and Personal Integration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you have seen the personal brands affect corporate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up current stories about professional whose positions were put in jeopardy by personal decisions.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personal decisions can influence your view of a person’s professional life. What type of actions do you think can damage a professional brand?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about personal and professional brands?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2279486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Your personal and professional brands will influence each other. We are used to stories of a personal brand affecting a professional brand. There are, however, ways that your professional brand will influence your personal brand. While we are accustomed to stories of negative influence, it is important to remember that the influence may also be positive. For example, a CEO who performs a charitable act at work would influence his personal brand. People would view the personal brand in a positive light. You must be mindful of how each brand will draw influences from the other.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how each brand will influence the other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They Will Influence Each Other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personal and professional brands influence each other.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brands influence each other, both positively and negatively. Brainstorm a list of positive influences and negative influences. Place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influences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16764166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developing your personal and professional brands it is important that you exhibit professionalism. Be a professional both in and out of the office. In order to behave professionally, you need to define professional behavior. Not everyone defines professionalism the same way. Some people are more rigid in their views and others are more relaxed. There are, however, a few different ways to behave professionally that most people would agree are professional.</a:t>
            </a:r>
          </a:p>
          <a:p>
            <a:r>
              <a:rPr lang="en-US" dirty="0"/>
              <a:t>Professional behavior:</a:t>
            </a:r>
          </a:p>
          <a:p>
            <a:r>
              <a:rPr lang="en-US" dirty="0"/>
              <a:t>•	Be dependable.</a:t>
            </a:r>
          </a:p>
          <a:p>
            <a:r>
              <a:rPr lang="en-US" dirty="0"/>
              <a:t>•	Be competent in your work.</a:t>
            </a:r>
          </a:p>
          <a:p>
            <a:r>
              <a:rPr lang="en-US" dirty="0"/>
              <a:t>•	Act with honesty and integrity.</a:t>
            </a:r>
          </a:p>
          <a:p>
            <a:r>
              <a:rPr lang="en-US" dirty="0"/>
              <a:t>•	Treat everyone with respect.</a:t>
            </a:r>
          </a:p>
          <a:p>
            <a:r>
              <a:rPr lang="en-US" dirty="0"/>
              <a:t>•	Be a positive example. </a:t>
            </a:r>
          </a:p>
          <a:p>
            <a:r>
              <a:rPr lang="en-US" dirty="0"/>
              <a:t>This list is not inclusive, but it is a good starting point. By behaving professionally in your personal and professional life, you will help create a brand that is respected.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professionalism.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a Professional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social networking.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07-Professionalism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be a professional?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2367788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 of personal branding requires building a rapport. When you build a rapport with people, you have the chance to develop a cross promotion between your personal and professional life that will lead to opportunities as you show your brand to potential employers, employees, and customers. </a:t>
            </a:r>
          </a:p>
          <a:p>
            <a:endParaRPr lang="en-US" dirty="0"/>
          </a:p>
          <a:p>
            <a:r>
              <a:rPr lang="en-US" dirty="0"/>
              <a:t>How to Build a Rapport:</a:t>
            </a:r>
          </a:p>
          <a:p>
            <a:r>
              <a:rPr lang="en-US" dirty="0"/>
              <a:t>•	Consider your appearance: Dress professionally.</a:t>
            </a:r>
          </a:p>
          <a:p>
            <a:r>
              <a:rPr lang="en-US" dirty="0"/>
              <a:t>•	Find mutual interest: Discover common ground.</a:t>
            </a:r>
          </a:p>
          <a:p>
            <a:r>
              <a:rPr lang="en-US" dirty="0"/>
              <a:t>•	Exhibit honesty: Be truthful in your interactions.</a:t>
            </a:r>
          </a:p>
          <a:p>
            <a:r>
              <a:rPr lang="en-US" dirty="0"/>
              <a:t>•	Show empathy: Connect with people on an emotional level.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building rapport.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Build Rapport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building a rapport.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08-Rapport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complete the instructions on the worksheet.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potential of building a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465629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Mitch always tried to behave professionally at work, but he completely relaxed when he was off of work. He went on a business trip with a couple of colleagues, and every night after work, he went out to enjoy himself. One night, he had far too much to drink and tweeted some questionable pictures. The next day, they were scheduled to travel back. One of his colleague joked that Mitch certainly knew how to relax. The other seemed unnerved. Mitch’s boss contacted him immediately after the plane landed and asked to see him immediately. At the office, Mitch was shown his tweets and told that his actions jeopardized the reputation of the entire company. He was on placed on final notice, and any further unprofessional behavior would cost him his job.</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Personal and Professional Branding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were his mistakes, and what must he do differently in the future?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Mitch out of town? </a:t>
            </a:r>
          </a:p>
          <a:p>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601316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that you can sharpen your brand. By using the tools available to you, you have the opportunity to strengthen your brand and its influence over others. For example, you should take advantage of the opportunity to share ideas and influence others by blogging. By being transparent and authentic in your communication, you will attract people to you and to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720462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Blogging is an excellent way to draw people to your brand when it is done correctly. Unfortunately, you can repel people when you blog incorrectly. If you choose to blog, you must write about your passion. This passion will translate to your audience. In order for your personal brand to develop with your blog, you need to provide your biography. An anonymous blog will do little to increase your reputation online. </a:t>
            </a:r>
          </a:p>
          <a:p>
            <a:r>
              <a:rPr lang="en-US" dirty="0"/>
              <a:t>How to Blog:</a:t>
            </a:r>
          </a:p>
          <a:p>
            <a:r>
              <a:rPr lang="en-US" dirty="0"/>
              <a:t>•	Make a clear point – Only blog if you have something to share.</a:t>
            </a:r>
          </a:p>
          <a:p>
            <a:r>
              <a:rPr lang="en-US" dirty="0"/>
              <a:t>•	Be thorough – Proofread your posts for accuracy and grammar.</a:t>
            </a:r>
          </a:p>
          <a:p>
            <a:r>
              <a:rPr lang="en-US" dirty="0"/>
              <a:t>•	Update consistently – Update your blog on a regular basis.</a:t>
            </a:r>
          </a:p>
          <a:p>
            <a:r>
              <a:rPr lang="en-US" dirty="0"/>
              <a:t>Blogs should not be created on a whim. They require time and effort, but they are worth the investment.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blogging.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Blogging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blogging.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09-Blog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happens when blogging is not done correctly?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1700333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Regardless of how you choose to portray your brand, authenticity is key. It is not easy to fake being authentic. People are becoming more savvy at identifying authenticity, and they are drawn to it. While authenticity might seem like an easy message to convey, many people fail to be authentic in their brands. There are specific actions you can take to improve your authenticity:</a:t>
            </a:r>
          </a:p>
          <a:p>
            <a:r>
              <a:rPr lang="en-US" dirty="0"/>
              <a:t>•	Honesty: Being authentic requires being honest about your values and ideas.</a:t>
            </a:r>
          </a:p>
          <a:p>
            <a:r>
              <a:rPr lang="en-US" dirty="0"/>
              <a:t>•	Promote causes: Authenticity requires action. Supporting charities and causes that align with your values shows your commitment to your values.</a:t>
            </a:r>
          </a:p>
          <a:p>
            <a:r>
              <a:rPr lang="en-US" dirty="0"/>
              <a:t>•	Show consistency: Back up your words with your actions at every opportunity, and do not deviate from your core message.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authenticity.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Authenticity Is Key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authenticity.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actions people take that support their authenticity. List some of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people drawn 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51597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61681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Being transparent is a difficult task for most people. Transparency requires living your life and conducting your business in the open. Secrecy will cause people to become suspicious, and suspicion leads to misinformation. If you do not tell people the truth, they will create stories to explain what they do know. Transparency does not require you to share every intimate detail of your life, but it does demand you to be open and honest. </a:t>
            </a:r>
          </a:p>
          <a:p>
            <a:r>
              <a:rPr lang="en-US" dirty="0"/>
              <a:t>Transparency:</a:t>
            </a:r>
          </a:p>
          <a:p>
            <a:r>
              <a:rPr lang="en-US" dirty="0"/>
              <a:t>•	Be transparent in business finances. (To a point)</a:t>
            </a:r>
          </a:p>
          <a:p>
            <a:r>
              <a:rPr lang="en-US" dirty="0"/>
              <a:t>•	Be transparent in your communication. (Avoid double talk)</a:t>
            </a:r>
          </a:p>
          <a:p>
            <a:r>
              <a:rPr lang="en-US" dirty="0"/>
              <a:t>•	Share your personal life. (To a point)</a:t>
            </a:r>
          </a:p>
          <a:p>
            <a:r>
              <a:rPr lang="en-US" dirty="0"/>
              <a:t>•	Be transparent in your business decisions.</a:t>
            </a:r>
          </a:p>
          <a:p>
            <a:r>
              <a:rPr lang="en-US" dirty="0"/>
              <a:t>When you are transparent with your personal and professional brand, you gain the trust of your audience.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transparency.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Transparency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transparency.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transparency. What actions create a sense of transparency? What actions make you believe someone is hiding something?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transparency?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950515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Networking is a necessary aspect of any brand. As the saying goes, “It is who you know.” This is particularly true when you are developing your brand. Networking can be a great boost to your brand when done correctly. When it is not done correctly, it is a waste of time. There are a few steps you can take to help develop your networking skills:</a:t>
            </a:r>
          </a:p>
          <a:p>
            <a:endParaRPr lang="en-US" dirty="0"/>
          </a:p>
          <a:p>
            <a:r>
              <a:rPr lang="en-US" dirty="0"/>
              <a:t>•	Meet people:  Take advantage of networking opportunities to meet new people; do not stay exclusively within your social circle.</a:t>
            </a:r>
          </a:p>
          <a:p>
            <a:r>
              <a:rPr lang="en-US" dirty="0"/>
              <a:t>•	Collaborate: Work with others to showcase your skills.</a:t>
            </a:r>
          </a:p>
          <a:p>
            <a:r>
              <a:rPr lang="en-US" dirty="0"/>
              <a:t>•	Develop an elevator speech: An elevator speech is a brief introduction of 30 seconds to a minute. You need to include your name, qualifications, and how you can be useful.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networking.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networking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Elevator Speech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23725205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Gary decided to create a blog for self-promotion. He focused on his main tasks at work, which he considered rather boring. The first blog post did not elicit many responses. In fact, there was only one response and it was lackluster. He continued working on the blog and promoting it among his colleagues. Unfortunately, the reception remained lukewarm. After a few weeks, Gary blogged about his company’s charity walk, a cause that he greatly supported. For the first time, there were multiple responses, and most of them encouraged him to continue writing similar posts.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Sharpening Your Brand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blogging about your passion.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first blogs less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Gary create a blog?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19980254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it or not, appearance is an important part of any brand. Your appearance matters. Remember that first impressions and the way that you dress will affect the way people perceive you and your brand. It is important that your appearance reflects your brand and gives off the image that you want to portray to the public. Taking the time and effort to develop your appearance will greatly improve your brand’s reputation.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6044903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First impressions only happen once, and they happen quickly. We are hardwired to make fast decisions, and research shows that we make decisions about people within seven seconds of meeting them. Appearance, verbal cues, and nonverbal cues all contribute to our perceptions of other people. So, how do people see you? What type of first impression do you make? Ask yourself these questions before meeting new people. </a:t>
            </a:r>
          </a:p>
          <a:p>
            <a:r>
              <a:rPr lang="en-US" dirty="0"/>
              <a:t>Fortunately, today’s technology and the rise of digital communication provide the opportunity to get to know people before meeting them in person. This is not an excuse to let your appearance go, however. You never know when you are going to run into someone for the first time.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first impressions.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Impressions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first impressions.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Computer/projector and flipchart/board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pictures of people dressed in different styles of clothing.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different pictures to the class, and ask them for their immediate impressions about each person. List these impressions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ask yourself before meeting new people?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7605014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If you want to distinguish your brand from others, you need to stand out. It is important, however, that you are memorable for all the right reasons. No one wants to stand out as the crazy person who lacks social skills and wore two different shoes to a conference. You need to stand out in positive ways: </a:t>
            </a:r>
          </a:p>
          <a:p>
            <a:endParaRPr lang="en-US" dirty="0"/>
          </a:p>
          <a:p>
            <a:r>
              <a:rPr lang="en-US" dirty="0"/>
              <a:t>How to Stand Out:</a:t>
            </a:r>
          </a:p>
          <a:p>
            <a:r>
              <a:rPr lang="en-US" dirty="0"/>
              <a:t>•	Dress well</a:t>
            </a:r>
          </a:p>
          <a:p>
            <a:r>
              <a:rPr lang="en-US" dirty="0"/>
              <a:t>•	Give unique opinions</a:t>
            </a:r>
          </a:p>
          <a:p>
            <a:r>
              <a:rPr lang="en-US" dirty="0"/>
              <a:t>•	Be helpful</a:t>
            </a:r>
          </a:p>
          <a:p>
            <a:r>
              <a:rPr lang="en-US" dirty="0"/>
              <a:t>•	Be confident</a:t>
            </a:r>
          </a:p>
          <a:p>
            <a:r>
              <a:rPr lang="en-US" dirty="0"/>
              <a:t>•	Showcase your personality</a:t>
            </a:r>
          </a:p>
          <a:p>
            <a:r>
              <a:rPr lang="en-US" dirty="0"/>
              <a:t>•	Create your own method for doing things</a:t>
            </a:r>
          </a:p>
          <a:p>
            <a:r>
              <a:rPr lang="en-US" dirty="0"/>
              <a:t>You must remember that rising out of a crowd is a risk. You will be noticed by other people, so make sure that you are noticed for all of your best attributes.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rise out of the crowd.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Rise Out of the Crowd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people who stand out in a crowd.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people who stand out. What characteristics do they have in common?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need to do to distinguish your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35991004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Your outward appearance needs to reflect who you are inside. Unfortunately, stress can cause people to give the wrong impression in their facial expressions and body language. What image do your facial expressions and body language portray about you?</a:t>
            </a:r>
          </a:p>
          <a:p>
            <a:endParaRPr lang="en-US" dirty="0"/>
          </a:p>
          <a:p>
            <a:r>
              <a:rPr lang="en-US" dirty="0"/>
              <a:t>Negative body language:</a:t>
            </a:r>
          </a:p>
          <a:p>
            <a:r>
              <a:rPr lang="en-US" dirty="0"/>
              <a:t>•	Lack of eye contact</a:t>
            </a:r>
          </a:p>
          <a:p>
            <a:r>
              <a:rPr lang="en-US" dirty="0"/>
              <a:t>•	Fidgeting</a:t>
            </a:r>
          </a:p>
          <a:p>
            <a:r>
              <a:rPr lang="en-US" dirty="0"/>
              <a:t>•	Yawning</a:t>
            </a:r>
          </a:p>
          <a:p>
            <a:r>
              <a:rPr lang="en-US" dirty="0"/>
              <a:t>•	Hunching over</a:t>
            </a:r>
          </a:p>
          <a:p>
            <a:r>
              <a:rPr lang="en-US" dirty="0"/>
              <a:t>•	Not smiling</a:t>
            </a:r>
          </a:p>
          <a:p>
            <a:r>
              <a:rPr lang="en-US" dirty="0"/>
              <a:t>Positive body language:</a:t>
            </a:r>
          </a:p>
          <a:p>
            <a:r>
              <a:rPr lang="en-US" dirty="0"/>
              <a:t>•	Eye contact</a:t>
            </a:r>
          </a:p>
          <a:p>
            <a:r>
              <a:rPr lang="en-US" dirty="0"/>
              <a:t>•	Smiling</a:t>
            </a:r>
          </a:p>
          <a:p>
            <a:r>
              <a:rPr lang="en-US" dirty="0"/>
              <a:t>•	Slightly leaning in during conversation</a:t>
            </a:r>
          </a:p>
          <a:p>
            <a:r>
              <a:rPr lang="en-US" dirty="0"/>
              <a:t>•	Nodding</a:t>
            </a:r>
          </a:p>
          <a:p>
            <a:r>
              <a:rPr lang="en-US" dirty="0"/>
              <a:t>It is important to pay attention to what your body image is saying. You want to give off a positive impression that reflects your brand.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true reflection.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True Reflection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facial expressions and body language reflect personality.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Computer/projector and 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for pictures of professionals with different facial expressions and body language.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different pictures to the class, and ask them to describe each person’s personality based on appearance. List these impressions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affects body language?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40132972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While it is true that professional attire is much more relaxed than it used to be, clothes still matter. The way a person dresses is not a reflection of his or her capabilities, but people are still judged by the way they look. A neat, clean, professional appearance is necessary for people to take you seriously. This does not mean that you have to wear drab, boring clothes. Simply take the time to put yourself together.</a:t>
            </a:r>
          </a:p>
          <a:p>
            <a:endParaRPr lang="en-US" dirty="0"/>
          </a:p>
          <a:p>
            <a:r>
              <a:rPr lang="en-US" dirty="0"/>
              <a:t>•	Clothing should fit well. Women should avoid revealing cuts.</a:t>
            </a:r>
          </a:p>
          <a:p>
            <a:r>
              <a:rPr lang="en-US" dirty="0"/>
              <a:t>•	Make sure that your clothes are clean, pressed, and free of lint.</a:t>
            </a:r>
          </a:p>
          <a:p>
            <a:r>
              <a:rPr lang="en-US" dirty="0"/>
              <a:t>•	Manicure your nails. Avoid garish colors the first time you meet someone.</a:t>
            </a:r>
          </a:p>
          <a:p>
            <a:r>
              <a:rPr lang="en-US" dirty="0"/>
              <a:t>•	Hair should be neat and clean.</a:t>
            </a:r>
          </a:p>
          <a:p>
            <a:r>
              <a:rPr lang="en-US" dirty="0"/>
              <a:t>•	Women should choose a more natural look with their makeup.</a:t>
            </a:r>
          </a:p>
          <a:p>
            <a:r>
              <a:rPr lang="en-US" dirty="0"/>
              <a:t>Dressing for success involves careful planning. You should choose your outfits ahead of time so that you are not surprised by hidden stains or missing buttons. You should also get up early so that you can dress without having to rush out the door half finished.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dressing for success.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Dress for Success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dress for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describe an unprofessionally dressed person. How would this person look? List the qualities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people judged?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4182099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7313391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Holly was running late the day of her job interview. She had 10 minutes to change out of the clothes she wore to her job at a fast food restaurant before she had to leave. The outfit that she planned on wearing was dirty, so she chose a slightly rumpled dress. She pulled back her greasy hair and managed to put on a little mascara and lip gloss before leaving. Holly barely made it to the interview on time. She ran in breathlessly as strands of her hair began to slip out of the clip.</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Appearance Matters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appearance.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Holly’s impression. Based on what you know, do you think she got the job? What should she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was Holly going?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40874867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an excellent way to improve your brand’s presence. You must, however, use social media correctly in order for it to be effective. It is not enough for you to have social media accounts. You need have a specific purpose for your accounts and monitor them closely. It is also imperative that you implement security as you promote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8279879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requires constant monitoring. If you do not pay attention to your social media accounts, they will not do you any good. When using social media, open accounts that are relevant to you and your business. It is difficult to juggle numerous social media accounts. Once you are actively using social media, be sure to check your accounts regularly. You can also implement different tools to track your social media presence. Google alerts are a useful tool to monitor your social media accounts. Some tools are paid and others are unpaid.</a:t>
            </a:r>
          </a:p>
          <a:p>
            <a:r>
              <a:rPr lang="en-US" dirty="0"/>
              <a:t>Free Tracking Tools:</a:t>
            </a:r>
          </a:p>
          <a:p>
            <a:r>
              <a:rPr lang="en-US" dirty="0"/>
              <a:t>•	Hootsuite</a:t>
            </a:r>
          </a:p>
          <a:p>
            <a:r>
              <a:rPr lang="en-US" dirty="0"/>
              <a:t>•	</a:t>
            </a:r>
            <a:r>
              <a:rPr lang="en-US" dirty="0" err="1"/>
              <a:t>Viralheat</a:t>
            </a:r>
            <a:endParaRPr lang="en-US" dirty="0"/>
          </a:p>
          <a:p>
            <a:r>
              <a:rPr lang="en-US" dirty="0"/>
              <a:t>•	</a:t>
            </a:r>
            <a:r>
              <a:rPr lang="en-US" dirty="0" err="1"/>
              <a:t>Trendrr</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constant monitoring.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Needs Constant Monitoring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constant monitoring.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share their experience using and monitoring social media. List the tools used on the flipchart/board. Discuss the pros and cons of each.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pay attention to social media accounts?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6355024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with an online presence needs to focus on internet security. Being secure while using social media requires more than virus software. You need to use all of the security tools available to you such as secure passwords and two factor authentications or a 2-step verification process.</a:t>
            </a:r>
          </a:p>
          <a:p>
            <a:r>
              <a:rPr lang="en-US" dirty="0"/>
              <a:t>Using two factor authentications will keep your password safe. In this process, you enter your password and a verification code is sent to your phone. The account cannot be accessed without the code. To save time, you may establish your home computer so that the code is not needed to log in on that computer. Since the code is needed for other locations, it becomes more difficult to hack the account.</a:t>
            </a:r>
          </a:p>
          <a:p>
            <a:r>
              <a:rPr lang="en-US" dirty="0"/>
              <a:t>Choosing secure passwords and using different passwords for each account will improve security. A secure password is typically 8 to 10 characters and includes all of the following:</a:t>
            </a:r>
          </a:p>
          <a:p>
            <a:r>
              <a:rPr lang="en-US" dirty="0"/>
              <a:t>•	Uppercase letters</a:t>
            </a:r>
          </a:p>
          <a:p>
            <a:r>
              <a:rPr lang="en-US" dirty="0"/>
              <a:t>•	Lowercase letters</a:t>
            </a:r>
          </a:p>
          <a:p>
            <a:r>
              <a:rPr lang="en-US" dirty="0"/>
              <a:t>•	Numbers</a:t>
            </a:r>
          </a:p>
          <a:p>
            <a:r>
              <a:rPr lang="en-US" dirty="0"/>
              <a:t>•	Symbols or characters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security online.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Security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passwords.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11-Passwords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name for two factor authentication?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6939775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People who fail or are not completely successful using social media, often only use it for general self-promotion. While social media is great for self-promotion, you need to have a clear objective in what you are promoting and how you promote it. Why are you there? What are you trying to promote? How does it translate to your brand? </a:t>
            </a:r>
          </a:p>
          <a:p>
            <a:r>
              <a:rPr lang="en-US" dirty="0"/>
              <a:t>If you only share self-glorifying posts of your triumphs, you lose your authenticity. Take your objectives from your pillars and find ways to reach them. For example, if you are passionate about fair trade, share your experiences and link to other articles, blogs, etc. Having an objective helps you to establish a network of followers with similar ideas.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objectives.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your objectives.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12-Objectives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people often fail when using social media?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38522673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Promoting your social media sites takes time and effort on your part. There are many ways that you can increase the visibility of your brand using social media. The first step is to create the same message and theme throughout all of your social media sites, Your Tumblr and your Facebook should not share conflicting information; they should promote each other. Certain tools allow you to link the same post to multiple sites. They should also have a similar look, color scheme, and feel to them. </a:t>
            </a:r>
          </a:p>
          <a:p>
            <a:r>
              <a:rPr lang="en-US" dirty="0"/>
              <a:t>You need to drive awareness of your brand by attracting people to you. The more connections you make, the more exposure you have. Don’t be afraid to include links in your content. Additionally, SEO can be implemented to improve your visibility. Find useful search terms and integrate them into your content to increase your search rankings. Running an SEO campaign is more complex than this, but choosing useful keywords is an excellent starting point.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promotion.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Promotion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promotion.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ways that you have used social media. What tools have you found effective? What strategies did not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true of all your social media sites?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3998453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Terry opened several social media sites for the startup. She had no interest in social media, but people told her it was the only way to stay in business. She posted daily for the first two weeks. Soon, however, she became too busy to pay attention to her social media accounts. She checked back in after three months and found several flattering comments. She also discovered a complaint that was a month old. The customer was so frustrated by being ignored that he took ranted on all of her accounts. Terry wondered why he had not tried to call her if he was so upset.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Social Media (I)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monitoring social media.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two things could Stan have done to prevent the problem?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Terry create a social media account?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579701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changing the way that people communicate. Its influence is undeniable, but it needs to be managed correctly. Your online presence is a direct reflection of your brand. By learning to use social media, you will be able to increase the presence of your brand and your social network. It simply takes a little effort.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3449507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may seem like a way of life, but it is a tool. Like any other tool, there is a learning curve. In order to use the social media effectively, you need to practice. Experiment with different styles of communication until you find the one that best reflects your brand. Get feedback from your friends, and improve with every entry or share. </a:t>
            </a:r>
          </a:p>
          <a:p>
            <a:r>
              <a:rPr lang="en-US" dirty="0"/>
              <a:t>Social Media Tips:</a:t>
            </a:r>
          </a:p>
          <a:p>
            <a:r>
              <a:rPr lang="en-US" dirty="0"/>
              <a:t>•	Clearly establish what you want to communicate.</a:t>
            </a:r>
          </a:p>
          <a:p>
            <a:r>
              <a:rPr lang="en-US" dirty="0"/>
              <a:t>•	Use attention grabbing vocabulary.</a:t>
            </a:r>
          </a:p>
          <a:p>
            <a:r>
              <a:rPr lang="en-US" dirty="0"/>
              <a:t>•	Use stories to engage people.</a:t>
            </a:r>
          </a:p>
          <a:p>
            <a:r>
              <a:rPr lang="en-US" dirty="0"/>
              <a:t>•	Encourage readers to action.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social media as a tool.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It’s a Tool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social media.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13-Tool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social media?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36096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is familiar with the phrase “content is king”. It is not enough to simply create content, you have to make sure that it is good content. Your content needs to have a clear point that is relevant to your brand. Once you find a relevant topic, you have to communicate your opinions well. </a:t>
            </a:r>
          </a:p>
          <a:p>
            <a:endParaRPr lang="en-US" dirty="0"/>
          </a:p>
          <a:p>
            <a:r>
              <a:rPr lang="en-US" dirty="0"/>
              <a:t>How to Create Content:</a:t>
            </a:r>
          </a:p>
          <a:p>
            <a:r>
              <a:rPr lang="en-US" dirty="0"/>
              <a:t>•	Be relevant:  Stay informed on the latest trends that affect your brand. Writing about an old story is not likely to engage an audience.</a:t>
            </a:r>
          </a:p>
          <a:p>
            <a:r>
              <a:rPr lang="en-US" dirty="0"/>
              <a:t>•	Use variety:  Use both written and video content. Not everyone is skilled at writing.</a:t>
            </a:r>
          </a:p>
          <a:p>
            <a:r>
              <a:rPr lang="en-US" dirty="0"/>
              <a:t>•	Communicate well: Make sure that your written content is well written and factual. Make sure that videos are edited properly.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content.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 Is 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characteristics of good content.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14-Content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content?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2634748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950148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Having social media sites are not enough to set you apart. Almost everyone has a social media account. A useful way to stand out is to create a gimmick. Gimmicks are not for everyone. If you do not want to use gimmicks, it is better to leave them alone. Better no gimmick than a poorly executed one. A gimmick is often a trick or some type of device to catch attention. You typically see it in advertising. Your brand will determine the type of gimmick that would work best for you.</a:t>
            </a:r>
          </a:p>
          <a:p>
            <a:r>
              <a:rPr lang="en-US" dirty="0"/>
              <a:t>Types of Gimmicks:</a:t>
            </a:r>
          </a:p>
          <a:p>
            <a:r>
              <a:rPr lang="en-US" dirty="0"/>
              <a:t>•	Humorous</a:t>
            </a:r>
          </a:p>
          <a:p>
            <a:r>
              <a:rPr lang="en-US" dirty="0"/>
              <a:t>•	Generous (give away)</a:t>
            </a:r>
          </a:p>
          <a:p>
            <a:r>
              <a:rPr lang="en-US" dirty="0"/>
              <a:t>•	Create mystery</a:t>
            </a:r>
          </a:p>
          <a:p>
            <a:r>
              <a:rPr lang="en-US" dirty="0"/>
              <a:t>•	Give demonstrations</a:t>
            </a:r>
          </a:p>
          <a:p>
            <a:r>
              <a:rPr lang="en-US" dirty="0"/>
              <a:t>By using the right gimmick, you will be able to set your brand apart from your competitors’ brands.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gimmicks.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 Gimmick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gimmicks.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gimmicks that the group considers effective and ineffective. List these on the flipchart/board. What do effective gimmicks have in common?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gimmick?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18671086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helps people connect with each other. While it may seem unimportant, you must engage with everyone who reaches out to you. If you ignore people on social media, you are damaging your brand. It is essential that you address every positive and negative mention that you come across. Positive mentions are easy to address. You thank them for taking the time to provide positive feedback, not everyone takes the time to do this. When handling negative mentions, you need to begin by addressing misinformation. You should also apologize if you are in the wrong. Addressing online mentions will connect you with your audience and improve your brand’s reputation.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mentions.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Don’t Ignore Any Mentions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address mentions.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their experiences handling mentions online. What techniques have they found useful?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social media do?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40707610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At a seminar, Delia learned the value of producing content. So, she decided to start blogging and linking it to her social network daily. The only problem with this decision was that she did not have much time to devote to the activity. Still, she was determined to produce content. Delia’s first few blogs appeared without any comments or fanfare. After the fifth blog, the grammar police appeared. Her content was questioned and her writing style shredded. Delia’s blogs were all first drafts; so, much of the criticism was well founded. She did not believe that her writing style would have made much of an impact when she began the endeavor.</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Social Media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writing good content.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Delia’s mistake? What blogging alternative could she have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Delia want to blog daily?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7839258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brand will face a crisis, no matter how prepared or well organized you are. When a crisis comes, you need to know how to handle the situation. Keep your head in a crisis and respond carefully. Acting precipitously will only damage your reputation and your brand. By addressing the problem head on, you will be able to mitigate the damage to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0512906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may come a time when you find yourself in a bad spot. For example, you could upload mistaken information in your area of expertise. You could also act against your own advice. Regardless of what you do to damage your reputation, never avoid facing your mistakes. You must take control of the situation and the message using specific steps:</a:t>
            </a:r>
          </a:p>
          <a:p>
            <a:r>
              <a:rPr lang="en-US" dirty="0"/>
              <a:t>•	Act quickly and apologize</a:t>
            </a:r>
          </a:p>
          <a:p>
            <a:r>
              <a:rPr lang="en-US" dirty="0"/>
              <a:t>•	Explain your error in judgment</a:t>
            </a:r>
          </a:p>
          <a:p>
            <a:r>
              <a:rPr lang="en-US" dirty="0"/>
              <a:t>•	Learn from your mistakes</a:t>
            </a:r>
          </a:p>
          <a:p>
            <a:r>
              <a:rPr lang="en-US" dirty="0"/>
              <a:t>It is essential that you do not allow your mistakes to define you. Once you address the problem, you need to move on and continue expanding your brand.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handle mistakes.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Caught in a Bad Spot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handle bad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brands have revived their reputations after making mistakes. Which techniques are effective?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actions would put someone you in a bad spot?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5875199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difficult situations, you may be tempted to burn bridges, but you should NEVER burn a bridge. Burning bridges is breaking ties with difficult people, be they at work or in your social network. When you burn a bridge, you walk away from someone with no hope of salvaging the relationship. Burning bridges at work can negatively affect your employment record. Burning bridges within your social group can do more than cost friends; it can create enemies. </a:t>
            </a:r>
          </a:p>
          <a:p>
            <a:r>
              <a:rPr lang="en-US" dirty="0"/>
              <a:t>Burning Bridge Alternatives:</a:t>
            </a:r>
          </a:p>
          <a:p>
            <a:r>
              <a:rPr lang="en-US" dirty="0"/>
              <a:t>•	Wait to communicate until your anger has passed.</a:t>
            </a:r>
          </a:p>
          <a:p>
            <a:r>
              <a:rPr lang="en-US" dirty="0"/>
              <a:t>•	Thank the person for his or her feedback.</a:t>
            </a:r>
          </a:p>
          <a:p>
            <a:r>
              <a:rPr lang="en-US" dirty="0"/>
              <a:t>•	Consider your fault in the situation.</a:t>
            </a:r>
          </a:p>
          <a:p>
            <a:r>
              <a:rPr lang="en-US" dirty="0"/>
              <a:t>•	Take space in the relationship without braking ties.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effects of burning bridges.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Never Burn a Bridge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burning bridges and alternatives.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fallout that can come from burning bridges. List these on the flipchart/board? What techniques have helped you preserve difficult relationships?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burning a bridge?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5801084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Problems in personal branding often stem from problems in communication. Miscommunication and misinformation happen regularly, and they can destroy your personal brand. It is essential that you address communication errors immediately and squelch rumors before they spread. Once a negative rumor spreads, it is difficult to stop the gossip train. This is why you need to monitor your online presence carefully.</a:t>
            </a:r>
          </a:p>
          <a:p>
            <a:r>
              <a:rPr lang="en-US" dirty="0"/>
              <a:t>Examples of misinformation:</a:t>
            </a:r>
          </a:p>
          <a:p>
            <a:r>
              <a:rPr lang="en-US" dirty="0"/>
              <a:t>•	Business rumors</a:t>
            </a:r>
          </a:p>
          <a:p>
            <a:r>
              <a:rPr lang="en-US" dirty="0"/>
              <a:t>•	Misquotations</a:t>
            </a:r>
          </a:p>
          <a:p>
            <a:r>
              <a:rPr lang="en-US" dirty="0"/>
              <a:t>•	False claims</a:t>
            </a:r>
          </a:p>
          <a:p>
            <a:r>
              <a:rPr lang="en-US" dirty="0"/>
              <a:t>•	Incorrect statistics</a:t>
            </a:r>
          </a:p>
          <a:p>
            <a:r>
              <a:rPr lang="en-US" dirty="0"/>
              <a:t>The best way to handle this situation is with the truth. Address the source of the misinformation directly, and be sure to spread the truth throughout all of your public platforms.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addressing miscommunication and misinformation.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effect of misinformation.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stories of misinformation spreading. For example, news sources sharing the wrong information to the public would be misinformation. Place these on the flipchart/board. How long does it take for the truth to squelch the rumors?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often causes problems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40516333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carefully monitor every crisis situation because time is of the essence. Gather all information about your brand as it appears online. Google alerts and other tools are useful for this task. You need to be aware of the situation in order to respond appropriately. When you find errors being reported, you need to respond immediately. </a:t>
            </a:r>
          </a:p>
          <a:p>
            <a:r>
              <a:rPr lang="en-US" dirty="0"/>
              <a:t>Your response will depend on the message that you found. For example, you may need to clarify the information to someone who posted about your brand. You could also need to confront someone with truth when everything said is false. It is important that you do not attack people in your responses. Your goal is to present the truth, not go on a personal crusade.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monitor and respond to information online.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Monitor and Respond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monitoring and responding.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responses to misinformation. What tone and information needs to be included in these responses?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monitor all information in a crisis?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19960164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Beth was stunned when a colleague told her that the information on her blog was inaccurate. The post had been one of her most popular. She looked at the post carefully and realized that the error was minor. She did not think that it really conflicted with the message she was trying to portray. Beth decided to leave the post alone. The next day, her mistake had been pointed out in the comments section. She decided to ignore the problem and hope for the best.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Brand Management During a Crisis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addressing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should Beth have done differently? What do you think will happen given her current choices?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Beth leave the post alone?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422575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Brands 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42637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When branding personality traits, you need to identify what makes you unique. What makes you stand out in the crowd? This could be anything. For example, you could identify your creativity, outgoing personality, confidence, courage, or curiosity. Once you identify what makes you valuable, you will be able to communicate this to others. If you have any trouble identifying your unique values, you should ask your friends and family for their advice.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unique values.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Your Unique Values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unique values.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15-Unique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the information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unique value?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458744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Branding personality traits requires you to be bold. You cannot be shy in the efforts to expand your brand. You need to engage people in your brand and inspire their confidence. An excellent way to do this is to use powerful words to describe yourself. </a:t>
            </a:r>
          </a:p>
          <a:p>
            <a:endParaRPr lang="en-US" dirty="0"/>
          </a:p>
          <a:p>
            <a:r>
              <a:rPr lang="en-US" dirty="0"/>
              <a:t>Examples of powerful words:</a:t>
            </a:r>
          </a:p>
          <a:p>
            <a:r>
              <a:rPr lang="en-US" dirty="0"/>
              <a:t>•	Accomplished</a:t>
            </a:r>
          </a:p>
          <a:p>
            <a:r>
              <a:rPr lang="en-US" dirty="0"/>
              <a:t>•	Insightful</a:t>
            </a:r>
          </a:p>
          <a:p>
            <a:r>
              <a:rPr lang="en-US" dirty="0"/>
              <a:t>•	Leader</a:t>
            </a:r>
          </a:p>
          <a:p>
            <a:r>
              <a:rPr lang="en-US" dirty="0"/>
              <a:t>•	Successful</a:t>
            </a:r>
          </a:p>
          <a:p>
            <a:r>
              <a:rPr lang="en-US" dirty="0"/>
              <a:t>•	Independent</a:t>
            </a:r>
          </a:p>
          <a:p>
            <a:r>
              <a:rPr lang="en-US" dirty="0"/>
              <a:t>Some people will struggle with being bold, but it is not negotiable. People who lack the confidence to be bold can benefit from following the “fake it till you make” technique. There are also classes specifically geared to help introverts connect.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being bold.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Bold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be bold.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strategies to help people be bold. Brainstorm a list of powerful words and list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requires boldness?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9278257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Thinking outside the box can facilitate the successful use of personal branding. Thinking outside the box requires you to take risks to promote your brand. There are a few simple ways to help you think outside of the box with your branding:</a:t>
            </a:r>
          </a:p>
          <a:p>
            <a:endParaRPr lang="en-US" dirty="0"/>
          </a:p>
          <a:p>
            <a:r>
              <a:rPr lang="en-US" dirty="0"/>
              <a:t>•	Focus what you are trying to express.</a:t>
            </a:r>
          </a:p>
          <a:p>
            <a:r>
              <a:rPr lang="en-US" dirty="0"/>
              <a:t>•	Brainstorm unconventional ways to communicate your idea.</a:t>
            </a:r>
          </a:p>
          <a:p>
            <a:r>
              <a:rPr lang="en-US" dirty="0"/>
              <a:t>•	Consider ways to implement your idea. </a:t>
            </a:r>
          </a:p>
          <a:p>
            <a:r>
              <a:rPr lang="en-US" dirty="0"/>
              <a:t>Once you have brainstormed ideas, narrow them down to your top choice.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thinking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Think Outside the Box</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thinking outside the box.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16-Outside of the Box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them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facilitate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6950311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You will face failure in life, and your personal branding is no exception. You need to practice the process of fail, learn, and repeat. When you face failure, take the opportunity to learn from your mistakes, which creates learning moments. It is important that you recognize learning moments when they occur. These are organic learning moments when something makes sense without having to be explained. Once you learn from your mistakes, you are less likely to repeat them. If you repeat this process each time that you fail, you will continue to learn from your mistakes and create a stronger brand.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process of Fail. Learn. Repeat.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Fail. Learn. Repeat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Fail. Learn. Repeat.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you have learned from your failures. How did you recognize your learning experiences?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you face in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4642741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William knew that he had a good brand, but he was having difficulty establishing his reputation. He used all of the tried and true methods to get attention, including cold calling, emails, blogs, and social media. His brand just never seemed to stand out. William decided that he needed to do something outrageous. He chose to give away the product free at advertised times throughout the week. By the end of the week, discussions about his product began to increase online.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Branding Personality Traits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potential of thinking outside the box.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was William having difficulty getting attention to his brand?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was William’s problem?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7501037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7171086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1074670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177</a:t>
            </a:fld>
            <a:endParaRPr lang="en-CA" dirty="0"/>
          </a:p>
        </p:txBody>
      </p:sp>
    </p:spTree>
    <p:extLst>
      <p:ext uri="{BB962C8B-B14F-4D97-AF65-F5344CB8AC3E}">
        <p14:creationId xmlns:p14="http://schemas.microsoft.com/office/powerpoint/2010/main" val="2454674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2078.png"/>
          <p:cNvPicPr>
            <a:picLocks noChangeAspect="1"/>
          </p:cNvPicPr>
          <p:nvPr userDrawn="1"/>
        </p:nvPicPr>
        <p:blipFill rotWithShape="1">
          <a:blip r:embed="rId2">
            <a:extLst>
              <a:ext uri="{28A0092B-C50C-407E-A947-70E740481C1C}">
                <a14:useLocalDpi xmlns:a14="http://schemas.microsoft.com/office/drawing/2010/main" val="0"/>
              </a:ext>
            </a:extLst>
          </a:blip>
          <a:srcRect l="8850" r="10766"/>
          <a:stretch/>
        </p:blipFill>
        <p:spPr bwMode="auto">
          <a:xfrm>
            <a:off x="6751655" y="4876800"/>
            <a:ext cx="2399419" cy="1981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420532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971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1572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158613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085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360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1680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411334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60574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684014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00595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4B10846-373F-4540-9143-636DCF2C93E4}"/>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3A016A9-636E-4209-8132-8EAEE60B0B6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C6BF2A6-8383-4911-827C-C91AD6EBDC7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Holly was running late the day of her job interview</a:t>
              </a:r>
            </a:p>
          </p:txBody>
        </p:sp>
        <p:sp>
          <p:nvSpPr>
            <p:cNvPr id="5" name="Rectangle: Rounded Corners 4">
              <a:extLst>
                <a:ext uri="{FF2B5EF4-FFF2-40B4-BE49-F238E27FC236}">
                  <a16:creationId xmlns:a16="http://schemas.microsoft.com/office/drawing/2014/main" id="{C01F86B9-AF50-4B88-A718-D39076DD725F}"/>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A2F226B-E78E-44B3-BF06-9D5156894BB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outfit that she planned on wearing was dirty, so she chose a slightly rumpled dress</a:t>
              </a:r>
            </a:p>
          </p:txBody>
        </p:sp>
        <p:sp>
          <p:nvSpPr>
            <p:cNvPr id="7" name="Rectangle: Rounded Corners 6">
              <a:extLst>
                <a:ext uri="{FF2B5EF4-FFF2-40B4-BE49-F238E27FC236}">
                  <a16:creationId xmlns:a16="http://schemas.microsoft.com/office/drawing/2014/main" id="{846E094B-8BF3-49C2-8F25-AB4BCC31E6FA}"/>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2F6B5E9B-4242-44C2-A7C4-26F447AF54F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pulled back her greasy hair and managed to put on a little mascara</a:t>
              </a:r>
            </a:p>
          </p:txBody>
        </p:sp>
        <p:sp>
          <p:nvSpPr>
            <p:cNvPr id="9" name="Rectangle: Rounded Corners 8">
              <a:extLst>
                <a:ext uri="{FF2B5EF4-FFF2-40B4-BE49-F238E27FC236}">
                  <a16:creationId xmlns:a16="http://schemas.microsoft.com/office/drawing/2014/main" id="{B570AFA6-8E41-4C31-9CF4-3D3F55954D20}"/>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52E38871-CBC7-4AF1-929D-20DB29E317D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Holly barely made it to the interview on time</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ea typeface="Times New Roman"/>
                <a:cs typeface="Times New Roman"/>
              </a:rPr>
              <a:t>7 seconds</a:t>
            </a: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ea typeface="Times New Roman"/>
                <a:cs typeface="Times New Roman"/>
              </a:rPr>
              <a:t>Positively</a:t>
            </a: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ea typeface="Times New Roman"/>
                <a:cs typeface="Times New Roman"/>
              </a:rPr>
              <a:t>Dress casually</a:t>
            </a:r>
          </a:p>
          <a:p>
            <a:pPr marL="690563" lvl="0">
              <a:lnSpc>
                <a:spcPct val="115000"/>
              </a:lnSpc>
              <a:spcBef>
                <a:spcPts val="0"/>
              </a:spcBef>
              <a:spcAft>
                <a:spcPts val="1000"/>
              </a:spcAft>
              <a:buFont typeface="+mj-lt"/>
              <a:buAutoNum type="alphaLcParenR"/>
            </a:pPr>
            <a:r>
              <a:rPr lang="en-US" dirty="0">
                <a:ea typeface="Times New Roman"/>
                <a:cs typeface="Times New Roman"/>
              </a:rPr>
              <a:t>Give opinions</a:t>
            </a:r>
          </a:p>
        </p:txBody>
      </p:sp>
    </p:spTree>
    <p:extLst>
      <p:ext uri="{BB962C8B-B14F-4D97-AF65-F5344CB8AC3E}">
        <p14:creationId xmlns:p14="http://schemas.microsoft.com/office/powerpoint/2010/main" val="10929008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ea typeface="Times New Roman"/>
                <a:cs typeface="Times New Roman"/>
              </a:rPr>
              <a:t>Personality</a:t>
            </a: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ea typeface="Times New Roman"/>
                <a:cs typeface="Times New Roman"/>
              </a:rPr>
              <a:t>Boring clothing</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ea typeface="Times New Roman"/>
                <a:cs typeface="Times New Roman"/>
              </a:rPr>
              <a:t>Plan ahead of time</a:t>
            </a: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ea typeface="Times New Roman"/>
                <a:cs typeface="Times New Roman"/>
              </a:rPr>
              <a:t>It must be the latest fashion</a:t>
            </a: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lint</a:t>
            </a:r>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a:ea typeface="Times New Roman"/>
                <a:cs typeface="Times New Roman"/>
              </a:rPr>
              <a:t>Dress</a:t>
            </a:r>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7 seconds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r>
              <a:rPr lang="en-US" dirty="0">
                <a:solidFill>
                  <a:srgbClr val="FF0000"/>
                </a:solidFill>
                <a:ea typeface="Times New Roman"/>
                <a:cs typeface="Times New Roman"/>
              </a:rPr>
              <a:t>First impressions happen quickly. We pass judgment on people within 7 seconds of meeting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Technology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Technology has changed the way we communicate. It allows us to know people before meeting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60141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Standing out is a risk. It is important to stand out for positive reasons.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Dress casually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Give opinions</a:t>
            </a:r>
          </a:p>
          <a:p>
            <a:pPr marL="347663" marR="0" indent="-4763">
              <a:lnSpc>
                <a:spcPct val="115000"/>
              </a:lnSpc>
              <a:spcBef>
                <a:spcPts val="0"/>
              </a:spcBef>
              <a:spcAft>
                <a:spcPts val="1000"/>
              </a:spcAft>
            </a:pPr>
            <a:r>
              <a:rPr lang="en-US" dirty="0">
                <a:solidFill>
                  <a:srgbClr val="FF0000"/>
                </a:solidFill>
                <a:ea typeface="Times New Roman"/>
                <a:cs typeface="Times New Roman"/>
              </a:rPr>
              <a:t>Dressing too casually is not a great way to stand out. The other answers are.</a:t>
            </a:r>
            <a:endParaRPr lang="en-US" dirty="0">
              <a:ea typeface="Times New Roman"/>
              <a:cs typeface="Times New Roman"/>
            </a:endParaRPr>
          </a:p>
        </p:txBody>
      </p:sp>
    </p:spTree>
    <p:extLst>
      <p:ext uri="{BB962C8B-B14F-4D97-AF65-F5344CB8AC3E}">
        <p14:creationId xmlns:p14="http://schemas.microsoft.com/office/powerpoint/2010/main" val="1617228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r>
              <a:rPr lang="en-US" dirty="0">
                <a:solidFill>
                  <a:srgbClr val="FF0000"/>
                </a:solidFill>
                <a:ea typeface="Times New Roman"/>
                <a:cs typeface="Times New Roman"/>
              </a:rPr>
              <a:t>Clothes are important to a brand. Clothes should reflect the personality of the wearer.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Boring clothing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Clothing does not need to be boring to be professional.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513281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Plan 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Planning ahead of time will help people dress for success. This prevents last minute problems.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must be the latest fashion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lint</a:t>
            </a:r>
          </a:p>
          <a:p>
            <a:pPr marL="347663" marR="0" indent="-4763">
              <a:lnSpc>
                <a:spcPct val="115000"/>
              </a:lnSpc>
              <a:spcBef>
                <a:spcPts val="0"/>
              </a:spcBef>
              <a:spcAft>
                <a:spcPts val="1000"/>
              </a:spcAft>
            </a:pPr>
            <a:r>
              <a:rPr lang="en-US" dirty="0">
                <a:solidFill>
                  <a:srgbClr val="FF0000"/>
                </a:solidFill>
                <a:ea typeface="Times New Roman"/>
                <a:cs typeface="Times New Roman"/>
              </a:rPr>
              <a:t>Clothing should be fashionable, but it does not need to be the latest style. The other answers are essential for professional clothing.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3057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a:solidFill>
                  <a:srgbClr val="FF0000"/>
                </a:solidFill>
                <a:ea typeface="Times New Roman"/>
                <a:cs typeface="Times New Roman"/>
              </a:rPr>
              <a:t>Holly had to get ready quickly. She only had 10 minutes to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Dress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Holly did not wear her chosen outfit. She couldn’t wear it so she wore a rumpled dress.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028176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Social Media (I)</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You shouldn’t brand yourself online without discovering what is at the core of your personal brand.</a:t>
            </a:r>
            <a:endParaRPr lang="en-US" sz="1200" dirty="0">
              <a:ea typeface="Times New Roman"/>
              <a:cs typeface="Times New Roman"/>
            </a:endParaRPr>
          </a:p>
          <a:p>
            <a:pPr algn="ctr">
              <a:spcBef>
                <a:spcPts val="0"/>
              </a:spcBef>
              <a:spcAft>
                <a:spcPts val="1000"/>
              </a:spcAft>
            </a:pPr>
            <a:r>
              <a:rPr lang="en-US" sz="2800" b="1" i="1" dirty="0">
                <a:latin typeface="Cambria"/>
                <a:ea typeface="Times New Roman"/>
                <a:cs typeface="Times New Roman"/>
              </a:rPr>
              <a:t>Jill Celeste</a:t>
            </a:r>
            <a:endParaRPr lang="en-US" sz="1200" dirty="0">
              <a:ea typeface="Times New Roman"/>
              <a:cs typeface="Times New Roman"/>
            </a:endParaRPr>
          </a:p>
          <a:p>
            <a:endParaRPr lang="en-US" sz="2800" dirty="0"/>
          </a:p>
        </p:txBody>
      </p:sp>
      <p:sp>
        <p:nvSpPr>
          <p:cNvPr id="39939" name="Content Placeholder 2"/>
          <p:cNvSpPr>
            <a:spLocks noGrp="1"/>
          </p:cNvSpPr>
          <p:nvPr>
            <p:ph type="body" sz="quarter" idx="11"/>
          </p:nvPr>
        </p:nvSpPr>
        <p:spPr/>
        <p:txBody>
          <a:bodyPr>
            <a:normAutofit/>
          </a:bodyPr>
          <a:lstStyle/>
          <a:p>
            <a:r>
              <a:rPr lang="en-US" dirty="0"/>
              <a:t>Social media is an excellent way to improve your brand’s presence. You must, however, use social media correctly in order for it to be effective. It is not enough for you to have social media accounts. You need have a specific purpose for your accounts and monitor them closely.</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D41B10E-ECAA-4BA2-9C18-2F0810065CFE}"/>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Needs Constant Monitoring</a:t>
            </a:r>
          </a:p>
        </p:txBody>
      </p:sp>
      <p:grpSp>
        <p:nvGrpSpPr>
          <p:cNvPr id="3" name="Group 2">
            <a:extLst>
              <a:ext uri="{FF2B5EF4-FFF2-40B4-BE49-F238E27FC236}">
                <a16:creationId xmlns:a16="http://schemas.microsoft.com/office/drawing/2014/main" id="{6061B300-600D-46B4-AEC9-ADB2699B929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B105730-2F78-42E0-8633-06F1384CD27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Pay attention</a:t>
              </a:r>
            </a:p>
          </p:txBody>
        </p:sp>
        <p:sp>
          <p:nvSpPr>
            <p:cNvPr id="5" name="Freeform: Shape 4">
              <a:extLst>
                <a:ext uri="{FF2B5EF4-FFF2-40B4-BE49-F238E27FC236}">
                  <a16:creationId xmlns:a16="http://schemas.microsoft.com/office/drawing/2014/main" id="{5EEAFD82-9D6D-4132-8575-8BE31B32BDD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Utilize special tools</a:t>
              </a:r>
            </a:p>
          </p:txBody>
        </p:sp>
        <p:sp>
          <p:nvSpPr>
            <p:cNvPr id="6" name="Freeform: Shape 5">
              <a:extLst>
                <a:ext uri="{FF2B5EF4-FFF2-40B4-BE49-F238E27FC236}">
                  <a16:creationId xmlns:a16="http://schemas.microsoft.com/office/drawing/2014/main" id="{6515B9D6-ECA6-459C-AA87-71DEF2848C1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Google alerts is useful</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A4DAEB7-4BF4-4C25-B688-203320333BA9}"/>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Security</a:t>
            </a:r>
          </a:p>
        </p:txBody>
      </p:sp>
      <p:grpSp>
        <p:nvGrpSpPr>
          <p:cNvPr id="3" name="Group 2">
            <a:extLst>
              <a:ext uri="{FF2B5EF4-FFF2-40B4-BE49-F238E27FC236}">
                <a16:creationId xmlns:a16="http://schemas.microsoft.com/office/drawing/2014/main" id="{6D6286BD-A189-4BD5-8A88-7DD221B25CE5}"/>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7AEB1B91-6E65-4CF2-86BF-8F3F7F70A37F}"/>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Two factor authentication</a:t>
              </a:r>
            </a:p>
          </p:txBody>
        </p:sp>
        <p:sp>
          <p:nvSpPr>
            <p:cNvPr id="5" name="Freeform: Shape 4">
              <a:extLst>
                <a:ext uri="{FF2B5EF4-FFF2-40B4-BE49-F238E27FC236}">
                  <a16:creationId xmlns:a16="http://schemas.microsoft.com/office/drawing/2014/main" id="{2EA78597-935B-4561-B75A-56D51077E661}"/>
                </a:ext>
              </a:extLst>
            </p:cNvPr>
            <p:cNvSpPr/>
            <p:nvPr/>
          </p:nvSpPr>
          <p:spPr>
            <a:xfrm>
              <a:off x="1691999" y="3133900"/>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Secure passwords</a:t>
              </a:r>
            </a:p>
          </p:txBody>
        </p:sp>
        <p:sp>
          <p:nvSpPr>
            <p:cNvPr id="6" name="Freeform: Shape 5">
              <a:extLst>
                <a:ext uri="{FF2B5EF4-FFF2-40B4-BE49-F238E27FC236}">
                  <a16:creationId xmlns:a16="http://schemas.microsoft.com/office/drawing/2014/main" id="{23C98F1F-3DEC-48C5-8F9D-CF098D03A6CF}"/>
                </a:ext>
              </a:extLst>
            </p:cNvPr>
            <p:cNvSpPr/>
            <p:nvPr/>
          </p:nvSpPr>
          <p:spPr>
            <a:xfrm>
              <a:off x="1691999" y="4665390"/>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8 to 10 characters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5B9FE8E-EEB7-4105-BCA2-7B62F337372E}"/>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Have an Objective</a:t>
            </a:r>
          </a:p>
        </p:txBody>
      </p:sp>
      <p:grpSp>
        <p:nvGrpSpPr>
          <p:cNvPr id="3" name="Group 2">
            <a:extLst>
              <a:ext uri="{FF2B5EF4-FFF2-40B4-BE49-F238E27FC236}">
                <a16:creationId xmlns:a16="http://schemas.microsoft.com/office/drawing/2014/main" id="{31CDC223-D3E9-4B02-B14E-120CE9CD8BE2}"/>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52281EAF-1745-457F-A8F7-26761B70EA8A}"/>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Clear objective</a:t>
              </a:r>
            </a:p>
          </p:txBody>
        </p:sp>
        <p:sp>
          <p:nvSpPr>
            <p:cNvPr id="5" name="Freeform: Shape 4">
              <a:extLst>
                <a:ext uri="{FF2B5EF4-FFF2-40B4-BE49-F238E27FC236}">
                  <a16:creationId xmlns:a16="http://schemas.microsoft.com/office/drawing/2014/main" id="{CCC4D347-FB47-4AA9-A44E-D0301C8E30F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What are you trying to promote?</a:t>
              </a:r>
            </a:p>
          </p:txBody>
        </p:sp>
        <p:sp>
          <p:nvSpPr>
            <p:cNvPr id="6" name="Freeform: Shape 5">
              <a:extLst>
                <a:ext uri="{FF2B5EF4-FFF2-40B4-BE49-F238E27FC236}">
                  <a16:creationId xmlns:a16="http://schemas.microsoft.com/office/drawing/2014/main" id="{A49064B0-F6A0-469D-8DB6-F138338CC2F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Take your objectives from your pillars</a:t>
              </a:r>
            </a:p>
          </p:txBody>
        </p:sp>
        <p:sp>
          <p:nvSpPr>
            <p:cNvPr id="7" name="Freeform: Shape 6">
              <a:extLst>
                <a:ext uri="{FF2B5EF4-FFF2-40B4-BE49-F238E27FC236}">
                  <a16:creationId xmlns:a16="http://schemas.microsoft.com/office/drawing/2014/main" id="{E8CA5E82-9D98-4912-92B0-D033FF108F1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F6B1B9DF-DD26-4E6D-B0CC-919CE4D90535}"/>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extLst>
      <p:ext uri="{BB962C8B-B14F-4D97-AF65-F5344CB8AC3E}">
        <p14:creationId xmlns:p14="http://schemas.microsoft.com/office/powerpoint/2010/main" val="8610089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6A64B01-2997-42D3-B366-F620536878EC}"/>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Promote</a:t>
            </a:r>
          </a:p>
        </p:txBody>
      </p:sp>
      <p:grpSp>
        <p:nvGrpSpPr>
          <p:cNvPr id="3" name="Group 2">
            <a:extLst>
              <a:ext uri="{FF2B5EF4-FFF2-40B4-BE49-F238E27FC236}">
                <a16:creationId xmlns:a16="http://schemas.microsoft.com/office/drawing/2014/main" id="{2F557B0A-B873-4AE9-A74C-299722D11615}"/>
              </a:ext>
            </a:extLst>
          </p:cNvPr>
          <p:cNvGrpSpPr/>
          <p:nvPr/>
        </p:nvGrpSpPr>
        <p:grpSpPr>
          <a:xfrm>
            <a:off x="457200" y="2114594"/>
            <a:ext cx="8229600" cy="3497174"/>
            <a:chOff x="457200" y="2114594"/>
            <a:chExt cx="8229600" cy="3497174"/>
          </a:xfrm>
        </p:grpSpPr>
        <p:sp>
          <p:nvSpPr>
            <p:cNvPr id="4" name="Freeform: Shape 3">
              <a:extLst>
                <a:ext uri="{FF2B5EF4-FFF2-40B4-BE49-F238E27FC236}">
                  <a16:creationId xmlns:a16="http://schemas.microsoft.com/office/drawing/2014/main" id="{D192466B-E801-41B6-A5F0-A76485685101}"/>
                </a:ext>
              </a:extLst>
            </p:cNvPr>
            <p:cNvSpPr/>
            <p:nvPr/>
          </p:nvSpPr>
          <p:spPr>
            <a:xfrm>
              <a:off x="457200" y="2114594"/>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Same message throughout</a:t>
              </a:r>
            </a:p>
          </p:txBody>
        </p:sp>
        <p:sp>
          <p:nvSpPr>
            <p:cNvPr id="5" name="Freeform: Shape 4">
              <a:extLst>
                <a:ext uri="{FF2B5EF4-FFF2-40B4-BE49-F238E27FC236}">
                  <a16:creationId xmlns:a16="http://schemas.microsoft.com/office/drawing/2014/main" id="{02C88902-DE5C-4DE5-B7A8-7169C57AC43F}"/>
                </a:ext>
              </a:extLst>
            </p:cNvPr>
            <p:cNvSpPr/>
            <p:nvPr/>
          </p:nvSpPr>
          <p:spPr>
            <a:xfrm>
              <a:off x="457200" y="3323519"/>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Search Engine Optimization (SEO)</a:t>
              </a:r>
            </a:p>
          </p:txBody>
        </p:sp>
        <p:sp>
          <p:nvSpPr>
            <p:cNvPr id="6" name="Freeform: Shape 5">
              <a:extLst>
                <a:ext uri="{FF2B5EF4-FFF2-40B4-BE49-F238E27FC236}">
                  <a16:creationId xmlns:a16="http://schemas.microsoft.com/office/drawing/2014/main" id="{595CFB3A-874C-4E3C-AB5B-7197B0F05CE5}"/>
                </a:ext>
              </a:extLst>
            </p:cNvPr>
            <p:cNvSpPr/>
            <p:nvPr/>
          </p:nvSpPr>
          <p:spPr>
            <a:xfrm>
              <a:off x="457200" y="4532443"/>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Same look and feel on all sites</a:t>
              </a:r>
            </a:p>
          </p:txBody>
        </p:sp>
      </p:grpSp>
    </p:spTree>
    <p:extLst>
      <p:ext uri="{BB962C8B-B14F-4D97-AF65-F5344CB8AC3E}">
        <p14:creationId xmlns:p14="http://schemas.microsoft.com/office/powerpoint/2010/main" val="14915235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1504AB5-A035-460A-AC5C-F2A7D14B7DDB}"/>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7EACF5F2-C5F2-451D-B256-56E8645F11D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0686CB4-B6EA-447C-9A2A-035BF49D8E9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Terry opened several social media sites for the startup</a:t>
              </a:r>
            </a:p>
          </p:txBody>
        </p:sp>
        <p:sp>
          <p:nvSpPr>
            <p:cNvPr id="5" name="Rectangle: Rounded Corners 4">
              <a:extLst>
                <a:ext uri="{FF2B5EF4-FFF2-40B4-BE49-F238E27FC236}">
                  <a16:creationId xmlns:a16="http://schemas.microsoft.com/office/drawing/2014/main" id="{CFBA287A-DF00-43AD-88CB-771A1133F43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A460DDF-0F65-48E2-A268-90D169BD1C0E}"/>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posted daily for the first two weeks</a:t>
              </a:r>
            </a:p>
          </p:txBody>
        </p:sp>
        <p:sp>
          <p:nvSpPr>
            <p:cNvPr id="7" name="Rectangle: Rounded Corners 6">
              <a:extLst>
                <a:ext uri="{FF2B5EF4-FFF2-40B4-BE49-F238E27FC236}">
                  <a16:creationId xmlns:a16="http://schemas.microsoft.com/office/drawing/2014/main" id="{A30FD47C-FB2D-46EE-91C1-6A8DBDFFDF48}"/>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EA6D91C-BDBE-40DB-88EA-C1C35F98152B}"/>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Soon she became too busy to pay attention to her social media accounts</a:t>
              </a:r>
            </a:p>
          </p:txBody>
        </p:sp>
        <p:sp>
          <p:nvSpPr>
            <p:cNvPr id="9" name="Rectangle: Rounded Corners 8">
              <a:extLst>
                <a:ext uri="{FF2B5EF4-FFF2-40B4-BE49-F238E27FC236}">
                  <a16:creationId xmlns:a16="http://schemas.microsoft.com/office/drawing/2014/main" id="{286FA67D-D3A4-45D0-ACAC-A76CDE3B866A}"/>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42F97A89-FD06-4EB8-871E-33382058674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discovered a complaint that was a month old</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ea typeface="Times New Roman"/>
                <a:cs typeface="Times New Roman"/>
              </a:rPr>
              <a:t>Constantly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ea typeface="Times New Roman"/>
                <a:cs typeface="Times New Roman"/>
              </a:rPr>
              <a:t>10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letters</a:t>
            </a:r>
          </a:p>
        </p:txBody>
      </p:sp>
    </p:spTree>
    <p:extLst>
      <p:ext uri="{BB962C8B-B14F-4D97-AF65-F5344CB8AC3E}">
        <p14:creationId xmlns:p14="http://schemas.microsoft.com/office/powerpoint/2010/main" val="2937713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ea typeface="Times New Roman"/>
                <a:cs typeface="Times New Roman"/>
              </a:rPr>
              <a:t>Pillars</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Personal Branding</a:t>
            </a:r>
          </a:p>
        </p:txBody>
      </p:sp>
    </p:spTree>
    <p:extLst>
      <p:ext uri="{BB962C8B-B14F-4D97-AF65-F5344CB8AC3E}">
        <p14:creationId xmlns:p14="http://schemas.microsoft.com/office/powerpoint/2010/main" val="182723147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SEO</a:t>
            </a: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ea typeface="Times New Roman"/>
                <a:cs typeface="Times New Roman"/>
              </a:rPr>
              <a:t>Conflicting information</a:t>
            </a:r>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Constantly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monitor social media. It needs to be monitored constantly.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Social media needs to be monitored carefully. Google alerts will help monitor social media accounts.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5166069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typically 8 characters in a password minimum. Ten characters are recommended.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information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letters</a:t>
            </a:r>
          </a:p>
          <a:p>
            <a:pPr marL="347663" marR="0" indent="-4763">
              <a:lnSpc>
                <a:spcPct val="115000"/>
              </a:lnSpc>
              <a:spcBef>
                <a:spcPts val="0"/>
              </a:spcBef>
              <a:spcAft>
                <a:spcPts val="1000"/>
              </a:spcAft>
            </a:pPr>
            <a:r>
              <a:rPr lang="en-US" dirty="0">
                <a:solidFill>
                  <a:srgbClr val="FF0000"/>
                </a:solidFill>
                <a:ea typeface="Times New Roman"/>
                <a:cs typeface="Times New Roman"/>
              </a:rPr>
              <a:t>Passwords should include upper and lowercase letters, numbers, and symbols. Personal information is not suggested.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287125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Pillars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a:solidFill>
                  <a:srgbClr val="FF0000"/>
                </a:solidFill>
                <a:ea typeface="Times New Roman"/>
                <a:cs typeface="Times New Roman"/>
              </a:rPr>
              <a:t>Your objectives are necessary in social media. You can find objectives in your brand’s pillars.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Objectives are necessary in social networking. They connect you with people who have similar ideas.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649324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SEO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r>
              <a:rPr lang="en-US" dirty="0">
                <a:solidFill>
                  <a:srgbClr val="FF0000"/>
                </a:solidFill>
                <a:ea typeface="Times New Roman"/>
                <a:cs typeface="Times New Roman"/>
              </a:rPr>
              <a:t>SEO is search engine optimization. It involves integrating search terms into content.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Conflicting information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Your social media accounts should complement each other. There should never be conflicting information.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495156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weeks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monitored her accounts daily for two weeks. The then stopped for three months.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did not check her social media for three months. The customer complaint was unnoticed for one month.</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0349200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Social Media (II)</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Make your life one giant networking event.</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Dan Schwabel</a:t>
            </a:r>
            <a:endParaRPr lang="en-US" sz="1400" dirty="0">
              <a:ea typeface="Times New Roman"/>
              <a:cs typeface="Times New Roman"/>
            </a:endParaRPr>
          </a:p>
          <a:p>
            <a:endParaRPr lang="en-US" dirty="0"/>
          </a:p>
        </p:txBody>
      </p:sp>
      <p:sp>
        <p:nvSpPr>
          <p:cNvPr id="45059" name="Content Placeholder 2"/>
          <p:cNvSpPr>
            <a:spLocks noGrp="1"/>
          </p:cNvSpPr>
          <p:nvPr>
            <p:ph type="body" sz="quarter" idx="11"/>
          </p:nvPr>
        </p:nvSpPr>
        <p:spPr/>
        <p:txBody>
          <a:bodyPr>
            <a:normAutofit/>
          </a:bodyPr>
          <a:lstStyle/>
          <a:p>
            <a:endParaRPr lang="en-US" dirty="0"/>
          </a:p>
          <a:p>
            <a:r>
              <a:rPr lang="en-US" dirty="0"/>
              <a:t>Social media is changing the way that people communicate. Its influence is undeniable, but it needs to be managed correctly. Your online presence is a direct reflection of your brand</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FE932C7-57F1-4A51-836A-78534B045ECF}"/>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It’s a Tool</a:t>
            </a:r>
          </a:p>
        </p:txBody>
      </p:sp>
      <p:grpSp>
        <p:nvGrpSpPr>
          <p:cNvPr id="3" name="Group 2">
            <a:extLst>
              <a:ext uri="{FF2B5EF4-FFF2-40B4-BE49-F238E27FC236}">
                <a16:creationId xmlns:a16="http://schemas.microsoft.com/office/drawing/2014/main" id="{486A5939-C43C-49A3-AEEB-E16BD5682588}"/>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0387B85F-0693-42EC-83DF-102F2DFFB3AD}"/>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Attention grabbing vocabulary</a:t>
              </a:r>
            </a:p>
          </p:txBody>
        </p:sp>
        <p:sp>
          <p:nvSpPr>
            <p:cNvPr id="5" name="Freeform: Shape 4">
              <a:extLst>
                <a:ext uri="{FF2B5EF4-FFF2-40B4-BE49-F238E27FC236}">
                  <a16:creationId xmlns:a16="http://schemas.microsoft.com/office/drawing/2014/main" id="{DCB09AEC-6827-45BA-8D80-078CDB830E4B}"/>
                </a:ext>
              </a:extLst>
            </p:cNvPr>
            <p:cNvSpPr/>
            <p:nvPr/>
          </p:nvSpPr>
          <p:spPr>
            <a:xfrm>
              <a:off x="2513924" y="3133900"/>
              <a:ext cx="4116150" cy="1458562"/>
            </a:xfrm>
            <a:custGeom>
              <a:avLst/>
              <a:gdLst>
                <a:gd name="connsiteX0" fmla="*/ 0 w 4116150"/>
                <a:gd name="connsiteY0" fmla="*/ 0 h 1458562"/>
                <a:gd name="connsiteX1" fmla="*/ 4116150 w 4116150"/>
                <a:gd name="connsiteY1" fmla="*/ 0 h 1458562"/>
                <a:gd name="connsiteX2" fmla="*/ 4116150 w 4116150"/>
                <a:gd name="connsiteY2" fmla="*/ 1458562 h 1458562"/>
                <a:gd name="connsiteX3" fmla="*/ 0 w 4116150"/>
                <a:gd name="connsiteY3" fmla="*/ 1458562 h 1458562"/>
                <a:gd name="connsiteX4" fmla="*/ 0 w 41161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150" h="1458562">
                  <a:moveTo>
                    <a:pt x="0" y="0"/>
                  </a:moveTo>
                  <a:lnTo>
                    <a:pt x="4116150" y="0"/>
                  </a:lnTo>
                  <a:lnTo>
                    <a:pt x="411615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Engage people</a:t>
              </a:r>
            </a:p>
          </p:txBody>
        </p:sp>
        <p:sp>
          <p:nvSpPr>
            <p:cNvPr id="6" name="Freeform: Shape 5">
              <a:extLst>
                <a:ext uri="{FF2B5EF4-FFF2-40B4-BE49-F238E27FC236}">
                  <a16:creationId xmlns:a16="http://schemas.microsoft.com/office/drawing/2014/main" id="{F46D735B-C06A-4808-827C-3D285A003DA0}"/>
                </a:ext>
              </a:extLst>
            </p:cNvPr>
            <p:cNvSpPr/>
            <p:nvPr/>
          </p:nvSpPr>
          <p:spPr>
            <a:xfrm>
              <a:off x="729674" y="4665390"/>
              <a:ext cx="7684650" cy="1458562"/>
            </a:xfrm>
            <a:custGeom>
              <a:avLst/>
              <a:gdLst>
                <a:gd name="connsiteX0" fmla="*/ 0 w 7684650"/>
                <a:gd name="connsiteY0" fmla="*/ 0 h 1458562"/>
                <a:gd name="connsiteX1" fmla="*/ 7684650 w 7684650"/>
                <a:gd name="connsiteY1" fmla="*/ 0 h 1458562"/>
                <a:gd name="connsiteX2" fmla="*/ 7684650 w 7684650"/>
                <a:gd name="connsiteY2" fmla="*/ 1458562 h 1458562"/>
                <a:gd name="connsiteX3" fmla="*/ 0 w 7684650"/>
                <a:gd name="connsiteY3" fmla="*/ 1458562 h 1458562"/>
                <a:gd name="connsiteX4" fmla="*/ 0 w 76846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4650" h="1458562">
                  <a:moveTo>
                    <a:pt x="0" y="0"/>
                  </a:moveTo>
                  <a:lnTo>
                    <a:pt x="7684650" y="0"/>
                  </a:lnTo>
                  <a:lnTo>
                    <a:pt x="768465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Encourage readers to action</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E0DC281-1F86-46DF-96BB-8A1838BF6CCC}"/>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Content is King</a:t>
            </a:r>
          </a:p>
        </p:txBody>
      </p:sp>
      <p:grpSp>
        <p:nvGrpSpPr>
          <p:cNvPr id="3" name="Group 2">
            <a:extLst>
              <a:ext uri="{FF2B5EF4-FFF2-40B4-BE49-F238E27FC236}">
                <a16:creationId xmlns:a16="http://schemas.microsoft.com/office/drawing/2014/main" id="{342A4E44-6D6F-439B-80AB-D82FBF927B11}"/>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E9B205B7-F065-44DF-88A7-1594DEDA820E}"/>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A7EAF5A-1C09-454C-B8FB-3F22A19D5C73}"/>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Be relevant</a:t>
              </a:r>
            </a:p>
          </p:txBody>
        </p:sp>
        <p:sp>
          <p:nvSpPr>
            <p:cNvPr id="6" name="Rectangle 5">
              <a:extLst>
                <a:ext uri="{FF2B5EF4-FFF2-40B4-BE49-F238E27FC236}">
                  <a16:creationId xmlns:a16="http://schemas.microsoft.com/office/drawing/2014/main" id="{028D3EA7-CF4D-412C-867F-763C170259A6}"/>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837300A-87B9-4A1F-B682-A47ED0F5EA0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Use variety</a:t>
              </a:r>
            </a:p>
          </p:txBody>
        </p:sp>
        <p:sp>
          <p:nvSpPr>
            <p:cNvPr id="8" name="Rectangle 7">
              <a:extLst>
                <a:ext uri="{FF2B5EF4-FFF2-40B4-BE49-F238E27FC236}">
                  <a16:creationId xmlns:a16="http://schemas.microsoft.com/office/drawing/2014/main" id="{CAC2A9AB-E7FA-4BDB-9C5B-623067A516BF}"/>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D08FDDA-51FF-4F90-831B-87B1C9A6D420}"/>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Communicate well</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a:t>
            </a:r>
            <a:br>
              <a:rPr lang="en-US" dirty="0"/>
            </a:br>
            <a:r>
              <a:rPr lang="en-US" dirty="0"/>
              <a:t>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A personal brand is your promise to the marketplace and the world.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Peters</a:t>
            </a:r>
            <a:endParaRPr lang="en-US" sz="1400" dirty="0">
              <a:ea typeface="Times New Roman"/>
              <a:cs typeface="Times New Roman"/>
            </a:endParaRPr>
          </a:p>
          <a:p>
            <a:endParaRPr lang="en-US" dirty="0"/>
          </a:p>
        </p:txBody>
      </p:sp>
      <p:sp>
        <p:nvSpPr>
          <p:cNvPr id="6147" name="Content Placeholder 2"/>
          <p:cNvSpPr>
            <a:spLocks noGrp="1"/>
          </p:cNvSpPr>
          <p:nvPr>
            <p:ph type="body" sz="quarter" idx="11"/>
          </p:nvPr>
        </p:nvSpPr>
        <p:spPr/>
        <p:txBody>
          <a:bodyPr>
            <a:normAutofit/>
          </a:bodyPr>
          <a:lstStyle/>
          <a:p>
            <a:r>
              <a:rPr lang="en-US" dirty="0"/>
              <a:t>In the information age, personal branding is necessary for the success of any company or individual. Failing to manage personal branding can lead to misinformation about you or your company becoming public. Taking control of your public image is no longer an option.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C386E3C-DFC5-42BF-A296-6154FE984E40}"/>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Have a Gimmick</a:t>
            </a:r>
          </a:p>
        </p:txBody>
      </p:sp>
      <p:grpSp>
        <p:nvGrpSpPr>
          <p:cNvPr id="3" name="Group 2">
            <a:extLst>
              <a:ext uri="{FF2B5EF4-FFF2-40B4-BE49-F238E27FC236}">
                <a16:creationId xmlns:a16="http://schemas.microsoft.com/office/drawing/2014/main" id="{3FFBB261-1B88-49D6-8AC0-20DE5F25D12A}"/>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D1C6D2F9-61EF-424D-BE91-FF9A02159C5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9304F0BE-D2A9-4803-811C-6FB9EFB3AB4F}"/>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731836" numCol="1" spcCol="1270" anchor="ctr" anchorCtr="0">
              <a:noAutofit/>
            </a:bodyPr>
            <a:lstStyle/>
            <a:p>
              <a:pPr marL="0" lvl="0" indent="0" algn="l" defTabSz="1955800">
                <a:lnSpc>
                  <a:spcPct val="90000"/>
                </a:lnSpc>
                <a:spcBef>
                  <a:spcPct val="0"/>
                </a:spcBef>
                <a:spcAft>
                  <a:spcPct val="35000"/>
                </a:spcAft>
                <a:buNone/>
              </a:pPr>
              <a:r>
                <a:rPr lang="en-US" sz="4400" kern="1200" dirty="0"/>
                <a:t>Humorous</a:t>
              </a:r>
            </a:p>
          </p:txBody>
        </p:sp>
        <p:sp>
          <p:nvSpPr>
            <p:cNvPr id="6" name="Partial Circle 5">
              <a:extLst>
                <a:ext uri="{FF2B5EF4-FFF2-40B4-BE49-F238E27FC236}">
                  <a16:creationId xmlns:a16="http://schemas.microsoft.com/office/drawing/2014/main" id="{1AA70603-1F74-4E96-A948-3934964C0897}"/>
                </a:ext>
              </a:extLst>
            </p:cNvPr>
            <p:cNvSpPr/>
            <p:nvPr/>
          </p:nvSpPr>
          <p:spPr>
            <a:xfrm>
              <a:off x="1051232" y="2561967"/>
              <a:ext cx="3337897" cy="3337897"/>
            </a:xfrm>
            <a:prstGeom prst="pie">
              <a:avLst>
                <a:gd name="adj1" fmla="val 5400000"/>
                <a:gd name="adj2" fmla="val 16200000"/>
              </a:avLst>
            </a:pr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sp>
        <p:sp>
          <p:nvSpPr>
            <p:cNvPr id="7" name="Freeform: Shape 6">
              <a:extLst>
                <a:ext uri="{FF2B5EF4-FFF2-40B4-BE49-F238E27FC236}">
                  <a16:creationId xmlns:a16="http://schemas.microsoft.com/office/drawing/2014/main" id="{EDD02FB5-0584-467F-83B2-9450315B4F13}"/>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2543770" numCol="1" spcCol="1270" anchor="ctr" anchorCtr="0">
              <a:noAutofit/>
            </a:bodyPr>
            <a:lstStyle/>
            <a:p>
              <a:pPr marL="0" lvl="0" indent="0" algn="l" defTabSz="1955800">
                <a:lnSpc>
                  <a:spcPct val="90000"/>
                </a:lnSpc>
                <a:spcBef>
                  <a:spcPct val="0"/>
                </a:spcBef>
                <a:spcAft>
                  <a:spcPct val="35000"/>
                </a:spcAft>
                <a:buNone/>
              </a:pPr>
              <a:r>
                <a:rPr lang="en-US" sz="4400" kern="1200" dirty="0"/>
                <a:t>Generous</a:t>
              </a:r>
            </a:p>
          </p:txBody>
        </p:sp>
        <p:sp>
          <p:nvSpPr>
            <p:cNvPr id="8" name="Partial Circle 7">
              <a:extLst>
                <a:ext uri="{FF2B5EF4-FFF2-40B4-BE49-F238E27FC236}">
                  <a16:creationId xmlns:a16="http://schemas.microsoft.com/office/drawing/2014/main" id="{5F886311-0587-4EA3-BB75-3235F961D9CC}"/>
                </a:ext>
              </a:extLst>
            </p:cNvPr>
            <p:cNvSpPr/>
            <p:nvPr/>
          </p:nvSpPr>
          <p:spPr>
            <a:xfrm>
              <a:off x="1645265" y="3523734"/>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sp>
        <p:sp>
          <p:nvSpPr>
            <p:cNvPr id="9" name="Freeform: Shape 8">
              <a:extLst>
                <a:ext uri="{FF2B5EF4-FFF2-40B4-BE49-F238E27FC236}">
                  <a16:creationId xmlns:a16="http://schemas.microsoft.com/office/drawing/2014/main" id="{ACEB71C1-E2C6-41B9-ADE0-738C757F3AE8}"/>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355705" numCol="1" spcCol="1270" anchor="ctr" anchorCtr="0">
              <a:noAutofit/>
            </a:bodyPr>
            <a:lstStyle/>
            <a:p>
              <a:pPr marL="0" lvl="0" indent="0" algn="l" defTabSz="1955800">
                <a:lnSpc>
                  <a:spcPct val="90000"/>
                </a:lnSpc>
                <a:spcBef>
                  <a:spcPct val="0"/>
                </a:spcBef>
                <a:spcAft>
                  <a:spcPct val="35000"/>
                </a:spcAft>
                <a:buNone/>
              </a:pPr>
              <a:r>
                <a:rPr lang="en-US" sz="4400" kern="1200" dirty="0"/>
                <a:t>Create mystery</a:t>
              </a:r>
            </a:p>
          </p:txBody>
        </p:sp>
        <p:sp>
          <p:nvSpPr>
            <p:cNvPr id="10" name="Partial Circle 9">
              <a:extLst>
                <a:ext uri="{FF2B5EF4-FFF2-40B4-BE49-F238E27FC236}">
                  <a16:creationId xmlns:a16="http://schemas.microsoft.com/office/drawing/2014/main" id="{0AEB3CA8-7BF9-4066-BC76-9A4E4C46DAF5}"/>
                </a:ext>
              </a:extLst>
            </p:cNvPr>
            <p:cNvSpPr/>
            <p:nvPr/>
          </p:nvSpPr>
          <p:spPr>
            <a:xfrm>
              <a:off x="2239297" y="4485501"/>
              <a:ext cx="961767" cy="96176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EE638D11-3B3C-4B77-A328-C94B03D86F5D}"/>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Give demonstrations</a:t>
              </a:r>
            </a:p>
          </p:txBody>
        </p:sp>
      </p:grpSp>
    </p:spTree>
    <p:extLst>
      <p:ext uri="{BB962C8B-B14F-4D97-AF65-F5344CB8AC3E}">
        <p14:creationId xmlns:p14="http://schemas.microsoft.com/office/powerpoint/2010/main" val="13778200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E73E9DA-758B-4A35-AA0C-C11B20BDD062}"/>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Don’t Ignore Any Mentions</a:t>
            </a:r>
          </a:p>
        </p:txBody>
      </p:sp>
      <p:grpSp>
        <p:nvGrpSpPr>
          <p:cNvPr id="3" name="Group 2">
            <a:extLst>
              <a:ext uri="{FF2B5EF4-FFF2-40B4-BE49-F238E27FC236}">
                <a16:creationId xmlns:a16="http://schemas.microsoft.com/office/drawing/2014/main" id="{B80E9768-1192-4D8A-AC3B-8637A811E996}"/>
              </a:ext>
            </a:extLst>
          </p:cNvPr>
          <p:cNvGrpSpPr/>
          <p:nvPr/>
        </p:nvGrpSpPr>
        <p:grpSpPr>
          <a:xfrm>
            <a:off x="881999" y="1602409"/>
            <a:ext cx="7380000" cy="4521543"/>
            <a:chOff x="881999" y="1602409"/>
            <a:chExt cx="7380000" cy="4521543"/>
          </a:xfrm>
        </p:grpSpPr>
        <p:sp>
          <p:nvSpPr>
            <p:cNvPr id="4" name="Freeform: Shape 3">
              <a:extLst>
                <a:ext uri="{FF2B5EF4-FFF2-40B4-BE49-F238E27FC236}">
                  <a16:creationId xmlns:a16="http://schemas.microsoft.com/office/drawing/2014/main" id="{796B48AA-FFF6-4146-A66D-340821FE1027}"/>
                </a:ext>
              </a:extLst>
            </p:cNvPr>
            <p:cNvSpPr/>
            <p:nvPr/>
          </p:nvSpPr>
          <p:spPr>
            <a:xfrm>
              <a:off x="881999" y="1602409"/>
              <a:ext cx="7380000" cy="1458562"/>
            </a:xfrm>
            <a:custGeom>
              <a:avLst/>
              <a:gdLst>
                <a:gd name="connsiteX0" fmla="*/ 0 w 7380000"/>
                <a:gd name="connsiteY0" fmla="*/ 0 h 1458562"/>
                <a:gd name="connsiteX1" fmla="*/ 7380000 w 7380000"/>
                <a:gd name="connsiteY1" fmla="*/ 0 h 1458562"/>
                <a:gd name="connsiteX2" fmla="*/ 7380000 w 7380000"/>
                <a:gd name="connsiteY2" fmla="*/ 1458562 h 1458562"/>
                <a:gd name="connsiteX3" fmla="*/ 0 w 7380000"/>
                <a:gd name="connsiteY3" fmla="*/ 1458562 h 1458562"/>
                <a:gd name="connsiteX4" fmla="*/ 0 w 73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0000" h="1458562">
                  <a:moveTo>
                    <a:pt x="0" y="0"/>
                  </a:moveTo>
                  <a:lnTo>
                    <a:pt x="7380000" y="0"/>
                  </a:lnTo>
                  <a:lnTo>
                    <a:pt x="73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Address every interaction</a:t>
              </a:r>
            </a:p>
          </p:txBody>
        </p:sp>
        <p:sp>
          <p:nvSpPr>
            <p:cNvPr id="5" name="Freeform: Shape 4">
              <a:extLst>
                <a:ext uri="{FF2B5EF4-FFF2-40B4-BE49-F238E27FC236}">
                  <a16:creationId xmlns:a16="http://schemas.microsoft.com/office/drawing/2014/main" id="{C2151148-28F0-4362-906B-46C34C47C3C2}"/>
                </a:ext>
              </a:extLst>
            </p:cNvPr>
            <p:cNvSpPr/>
            <p:nvPr/>
          </p:nvSpPr>
          <p:spPr>
            <a:xfrm>
              <a:off x="1421999" y="3133900"/>
              <a:ext cx="6300000" cy="1458562"/>
            </a:xfrm>
            <a:custGeom>
              <a:avLst/>
              <a:gdLst>
                <a:gd name="connsiteX0" fmla="*/ 0 w 6300000"/>
                <a:gd name="connsiteY0" fmla="*/ 0 h 1458562"/>
                <a:gd name="connsiteX1" fmla="*/ 6300000 w 6300000"/>
                <a:gd name="connsiteY1" fmla="*/ 0 h 1458562"/>
                <a:gd name="connsiteX2" fmla="*/ 6300000 w 6300000"/>
                <a:gd name="connsiteY2" fmla="*/ 1458562 h 1458562"/>
                <a:gd name="connsiteX3" fmla="*/ 0 w 6300000"/>
                <a:gd name="connsiteY3" fmla="*/ 1458562 h 1458562"/>
                <a:gd name="connsiteX4" fmla="*/ 0 w 63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000" h="1458562">
                  <a:moveTo>
                    <a:pt x="0" y="0"/>
                  </a:moveTo>
                  <a:lnTo>
                    <a:pt x="6300000" y="0"/>
                  </a:lnTo>
                  <a:lnTo>
                    <a:pt x="630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Positive and negative</a:t>
              </a:r>
            </a:p>
          </p:txBody>
        </p:sp>
        <p:sp>
          <p:nvSpPr>
            <p:cNvPr id="6" name="Freeform: Shape 5">
              <a:extLst>
                <a:ext uri="{FF2B5EF4-FFF2-40B4-BE49-F238E27FC236}">
                  <a16:creationId xmlns:a16="http://schemas.microsoft.com/office/drawing/2014/main" id="{C2CF17EB-7DA6-4B70-901A-2FCD29C01460}"/>
                </a:ext>
              </a:extLst>
            </p:cNvPr>
            <p:cNvSpPr/>
            <p:nvPr/>
          </p:nvSpPr>
          <p:spPr>
            <a:xfrm>
              <a:off x="1002937" y="4665390"/>
              <a:ext cx="7138125" cy="1458562"/>
            </a:xfrm>
            <a:custGeom>
              <a:avLst/>
              <a:gdLst>
                <a:gd name="connsiteX0" fmla="*/ 0 w 7138125"/>
                <a:gd name="connsiteY0" fmla="*/ 0 h 1458562"/>
                <a:gd name="connsiteX1" fmla="*/ 7138125 w 7138125"/>
                <a:gd name="connsiteY1" fmla="*/ 0 h 1458562"/>
                <a:gd name="connsiteX2" fmla="*/ 7138125 w 7138125"/>
                <a:gd name="connsiteY2" fmla="*/ 1458562 h 1458562"/>
                <a:gd name="connsiteX3" fmla="*/ 0 w 7138125"/>
                <a:gd name="connsiteY3" fmla="*/ 1458562 h 1458562"/>
                <a:gd name="connsiteX4" fmla="*/ 0 w 713812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8125" h="1458562">
                  <a:moveTo>
                    <a:pt x="0" y="0"/>
                  </a:moveTo>
                  <a:lnTo>
                    <a:pt x="7138125" y="0"/>
                  </a:lnTo>
                  <a:lnTo>
                    <a:pt x="7138125"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Improve your reputation</a:t>
              </a:r>
            </a:p>
          </p:txBody>
        </p:sp>
      </p:grpSp>
    </p:spTree>
    <p:extLst>
      <p:ext uri="{BB962C8B-B14F-4D97-AF65-F5344CB8AC3E}">
        <p14:creationId xmlns:p14="http://schemas.microsoft.com/office/powerpoint/2010/main" val="16542685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387AD15-5884-4136-BAAC-F7482371EDCE}"/>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DF3C4CC-F118-4D77-B3FE-7013351B685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DC5F3AFD-61C2-45E2-AA27-7736460636E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At a seminar, Delia learned the value of producing content</a:t>
              </a:r>
            </a:p>
          </p:txBody>
        </p:sp>
        <p:sp>
          <p:nvSpPr>
            <p:cNvPr id="5" name="Rectangle: Rounded Corners 4">
              <a:extLst>
                <a:ext uri="{FF2B5EF4-FFF2-40B4-BE49-F238E27FC236}">
                  <a16:creationId xmlns:a16="http://schemas.microsoft.com/office/drawing/2014/main" id="{26C36FE7-5B37-4D07-83EA-F45BD32DCE28}"/>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51E284B-5249-41D3-8741-D794694976E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start blogging and linking it to her social network daily</a:t>
              </a:r>
            </a:p>
          </p:txBody>
        </p:sp>
        <p:sp>
          <p:nvSpPr>
            <p:cNvPr id="7" name="Rectangle: Rounded Corners 6">
              <a:extLst>
                <a:ext uri="{FF2B5EF4-FFF2-40B4-BE49-F238E27FC236}">
                  <a16:creationId xmlns:a16="http://schemas.microsoft.com/office/drawing/2014/main" id="{037F5846-2514-4106-BC59-97C0235B4AB9}"/>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0ADF7FDF-4F31-407E-B4E8-A602B5AD8DA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have much time to devote to the activity</a:t>
              </a:r>
            </a:p>
          </p:txBody>
        </p:sp>
        <p:sp>
          <p:nvSpPr>
            <p:cNvPr id="9" name="Rectangle: Rounded Corners 8">
              <a:extLst>
                <a:ext uri="{FF2B5EF4-FFF2-40B4-BE49-F238E27FC236}">
                  <a16:creationId xmlns:a16="http://schemas.microsoft.com/office/drawing/2014/main" id="{8262D81E-682E-408D-85AE-533F8FC4E63D}"/>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705AC1E-4396-4145-9BFE-4E3CB9D8786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After the fifth blog, the grammar police appeared</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ea typeface="Times New Roman"/>
                <a:cs typeface="Times New Roman"/>
              </a:rPr>
              <a:t>Friends and family</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ea typeface="Times New Roman"/>
                <a:cs typeface="Times New Roman"/>
              </a:rPr>
              <a:t>Video </a:t>
            </a:r>
          </a:p>
          <a:p>
            <a:pPr marL="347663" marR="0" indent="-4763">
              <a:lnSpc>
                <a:spcPct val="115000"/>
              </a:lnSpc>
              <a:spcBef>
                <a:spcPts val="0"/>
              </a:spcBef>
              <a:spcAft>
                <a:spcPts val="1000"/>
              </a:spcAft>
            </a:pP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ea typeface="Times New Roman"/>
                <a:cs typeface="Times New Roman"/>
              </a:rPr>
              <a:t>Relevant </a:t>
            </a: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ea typeface="Times New Roman"/>
                <a:cs typeface="Times New Roman"/>
              </a:rPr>
              <a:t>Do not use them</a:t>
            </a: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ea typeface="Times New Roman"/>
                <a:cs typeface="Times New Roman"/>
              </a:rPr>
              <a:t>Advertising</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ea typeface="Times New Roman"/>
                <a:cs typeface="Times New Roman"/>
              </a:rPr>
              <a:t>All of them</a:t>
            </a: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a:ea typeface="Times New Roman"/>
                <a:cs typeface="Times New Roman"/>
              </a:rPr>
              <a:t>Apologize</a:t>
            </a:r>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first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Daily</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Stories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engage people in social media. Stories are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Friends and family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Friends and family can provide valuable feedback. This will establish you communication style.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2748858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solidFill>
                  <a:srgbClr val="FF0000"/>
                </a:solidFill>
                <a:ea typeface="Times New Roman"/>
                <a:cs typeface="Times New Roman"/>
              </a:rPr>
              <a:t>Video </a:t>
            </a:r>
            <a:endParaRPr lang="en-US" sz="3600" dirty="0">
              <a:ea typeface="Times New Roman"/>
              <a:cs typeface="Times New Roman"/>
            </a:endParaRP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may be written or video. Video content is useful for people who are not talented writers.</a:t>
            </a: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solidFill>
                  <a:srgbClr val="FF0000"/>
                </a:solidFill>
                <a:ea typeface="Times New Roman"/>
                <a:cs typeface="Times New Roman"/>
              </a:rPr>
              <a:t>Relevant </a:t>
            </a:r>
            <a:endParaRPr lang="en-US" sz="3600" dirty="0">
              <a:ea typeface="Times New Roman"/>
              <a:cs typeface="Times New Roman"/>
            </a:endParaRP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needs to be created well. It must be relevant to the brand. </a:t>
            </a:r>
            <a:endParaRPr lang="en-US" sz="3600"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57565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F66C08C-BCBE-498A-BB5B-DCDA94BA2034}"/>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3A38524A-C972-4E7A-9B2F-22FCADAD71A4}"/>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7F822EB6-6099-4F7F-8C6B-1B655F6C5D3A}"/>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98451" tIns="905193" rIns="297966" bIns="905193" numCol="1" spcCol="1270" anchor="ctr" anchorCtr="0">
              <a:noAutofit/>
            </a:bodyPr>
            <a:lstStyle/>
            <a:p>
              <a:pPr marL="0" lvl="0" indent="0" algn="ctr" defTabSz="2089150">
                <a:lnSpc>
                  <a:spcPct val="90000"/>
                </a:lnSpc>
                <a:spcBef>
                  <a:spcPct val="0"/>
                </a:spcBef>
                <a:spcAft>
                  <a:spcPct val="35000"/>
                </a:spcAft>
                <a:buNone/>
              </a:pPr>
              <a:r>
                <a:rPr lang="en-US" sz="4700" kern="1200" dirty="0"/>
                <a:t>Define your image</a:t>
              </a:r>
            </a:p>
          </p:txBody>
        </p:sp>
        <p:sp>
          <p:nvSpPr>
            <p:cNvPr id="5" name="Freeform: Shape 4">
              <a:extLst>
                <a:ext uri="{FF2B5EF4-FFF2-40B4-BE49-F238E27FC236}">
                  <a16:creationId xmlns:a16="http://schemas.microsoft.com/office/drawing/2014/main" id="{FC3F60C4-FFA9-4524-8420-AC523B2203D2}"/>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98451" tIns="905193" rIns="297966" bIns="905193" numCol="1" spcCol="1270" anchor="ctr" anchorCtr="0">
              <a:noAutofit/>
            </a:bodyPr>
            <a:lstStyle/>
            <a:p>
              <a:pPr marL="0" lvl="0" indent="0" algn="ctr" defTabSz="2089150">
                <a:lnSpc>
                  <a:spcPct val="90000"/>
                </a:lnSpc>
                <a:spcBef>
                  <a:spcPct val="0"/>
                </a:spcBef>
                <a:spcAft>
                  <a:spcPct val="35000"/>
                </a:spcAft>
                <a:buNone/>
              </a:pPr>
              <a:r>
                <a:rPr lang="en-US" sz="4700" kern="1200" dirty="0"/>
                <a:t>Sharpen your brand</a:t>
              </a:r>
            </a:p>
          </p:txBody>
        </p:sp>
        <p:sp>
          <p:nvSpPr>
            <p:cNvPr id="6" name="Freeform: Shape 5">
              <a:extLst>
                <a:ext uri="{FF2B5EF4-FFF2-40B4-BE49-F238E27FC236}">
                  <a16:creationId xmlns:a16="http://schemas.microsoft.com/office/drawing/2014/main" id="{131E4A01-F058-43D4-BDD4-30199BB4588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98450" tIns="905193" rIns="297966" bIns="905193" numCol="1" spcCol="1270" anchor="ctr" anchorCtr="0">
              <a:noAutofit/>
            </a:bodyPr>
            <a:lstStyle/>
            <a:p>
              <a:pPr marL="0" lvl="0" indent="0" algn="ctr" defTabSz="2089150">
                <a:lnSpc>
                  <a:spcPct val="90000"/>
                </a:lnSpc>
                <a:spcBef>
                  <a:spcPct val="0"/>
                </a:spcBef>
                <a:spcAft>
                  <a:spcPct val="35000"/>
                </a:spcAft>
                <a:buNone/>
              </a:pPr>
              <a:r>
                <a:rPr lang="en-US" sz="4700" kern="1200" dirty="0"/>
                <a:t>Manage your brand</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 not use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can be effective, but they are not for everyone. It is better not to use a gimmick if you do not like the idea.</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Advertising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are used to create attention. They are typically seen in advertising.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23332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respond to all mentions. This includes positive and negative mentions.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communicate honestly. If you are in the wrong, you need to admit it. </a:t>
            </a:r>
            <a:endParaRPr lang="en-US" dirty="0">
              <a:ea typeface="Times New Roman"/>
              <a:cs typeface="Times New Roman"/>
            </a:endParaRPr>
          </a:p>
        </p:txBody>
      </p:sp>
    </p:spTree>
    <p:extLst>
      <p:ext uri="{BB962C8B-B14F-4D97-AF65-F5344CB8AC3E}">
        <p14:creationId xmlns:p14="http://schemas.microsoft.com/office/powerpoint/2010/main" val="14800994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They were first drafts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a:solidFill>
                  <a:srgbClr val="FF0000"/>
                </a:solidFill>
                <a:ea typeface="Times New Roman"/>
                <a:cs typeface="Times New Roman"/>
              </a:rPr>
              <a:t>Delia’s bogs were all first drafts. This is why people found so many errors. </a:t>
            </a:r>
            <a:endParaRPr lang="en-US" dirty="0">
              <a:ea typeface="Times New Roman"/>
              <a:cs typeface="Times New Roman"/>
            </a:endParaRP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Daily</a:t>
            </a:r>
            <a:endParaRPr lang="en-US" dirty="0">
              <a:ea typeface="Times New Roman"/>
              <a:cs typeface="Times New Roman"/>
            </a:endParaRP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pPr marL="347663" marR="0" indent="-4763">
              <a:lnSpc>
                <a:spcPct val="115000"/>
              </a:lnSpc>
              <a:spcBef>
                <a:spcPts val="0"/>
              </a:spcBef>
              <a:spcAft>
                <a:spcPts val="1000"/>
              </a:spcAft>
            </a:pPr>
            <a:r>
              <a:rPr lang="en-US" dirty="0">
                <a:solidFill>
                  <a:srgbClr val="FF0000"/>
                </a:solidFill>
                <a:ea typeface="Times New Roman"/>
                <a:cs typeface="Times New Roman"/>
              </a:rPr>
              <a:t>Delia wanted to create as much content as possible. She committed to blog each day.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5604776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dirty="0"/>
              <a:t>Module Ten: Brand Management During a Crisis</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Your brand is what people say about you when you are not in the room.</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Jeff Bezos</a:t>
            </a:r>
            <a:endParaRPr lang="en-US" sz="1400" dirty="0">
              <a:ea typeface="Times New Roman"/>
              <a:cs typeface="Times New Roman"/>
            </a:endParaRPr>
          </a:p>
          <a:p>
            <a:endParaRPr lang="en-US" dirty="0"/>
          </a:p>
        </p:txBody>
      </p:sp>
      <p:sp>
        <p:nvSpPr>
          <p:cNvPr id="50179" name="Content Placeholder 2"/>
          <p:cNvSpPr>
            <a:spLocks noGrp="1"/>
          </p:cNvSpPr>
          <p:nvPr>
            <p:ph type="body" sz="quarter" idx="11"/>
          </p:nvPr>
        </p:nvSpPr>
        <p:spPr/>
        <p:txBody>
          <a:bodyPr>
            <a:normAutofit/>
          </a:bodyPr>
          <a:lstStyle/>
          <a:p>
            <a:endParaRPr lang="en-US" dirty="0"/>
          </a:p>
          <a:p>
            <a:r>
              <a:rPr lang="en-US" dirty="0"/>
              <a:t>You brand will face a crisis, no matter how prepared or well organized you are. When a crisis comes, you need to know how to handle the situation. Keep your head in a crisis and respond carefully.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CBCC0F3-68F8-4A1D-96AA-77FA849D24AB}"/>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Caught in a Bad Spot?</a:t>
            </a:r>
            <a:br>
              <a:rPr lang="en-US" dirty="0"/>
            </a:br>
            <a:endParaRPr lang="en-US" dirty="0"/>
          </a:p>
        </p:txBody>
      </p:sp>
      <p:grpSp>
        <p:nvGrpSpPr>
          <p:cNvPr id="2" name="Group 1">
            <a:extLst>
              <a:ext uri="{FF2B5EF4-FFF2-40B4-BE49-F238E27FC236}">
                <a16:creationId xmlns:a16="http://schemas.microsoft.com/office/drawing/2014/main" id="{377B868E-02EE-4E7F-A875-5A1CAC059399}"/>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7D3E0C6C-0849-4CA4-9067-B79A0B9ADE95}"/>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Act quickly and apologize</a:t>
              </a:r>
            </a:p>
          </p:txBody>
        </p:sp>
        <p:sp>
          <p:nvSpPr>
            <p:cNvPr id="5" name="Freeform: Shape 4">
              <a:extLst>
                <a:ext uri="{FF2B5EF4-FFF2-40B4-BE49-F238E27FC236}">
                  <a16:creationId xmlns:a16="http://schemas.microsoft.com/office/drawing/2014/main" id="{7FCB39A6-7155-4A39-8BF7-0B941993FDB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Explain your error in judgment</a:t>
              </a:r>
            </a:p>
          </p:txBody>
        </p:sp>
        <p:sp>
          <p:nvSpPr>
            <p:cNvPr id="6" name="Freeform: Shape 5">
              <a:extLst>
                <a:ext uri="{FF2B5EF4-FFF2-40B4-BE49-F238E27FC236}">
                  <a16:creationId xmlns:a16="http://schemas.microsoft.com/office/drawing/2014/main" id="{B2D3F88E-F253-4CAD-B22B-17E6A0ED4B0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Learn from your mistakes</a:t>
              </a:r>
            </a:p>
          </p:txBody>
        </p:sp>
        <p:sp>
          <p:nvSpPr>
            <p:cNvPr id="7" name="Freeform: Shape 6">
              <a:extLst>
                <a:ext uri="{FF2B5EF4-FFF2-40B4-BE49-F238E27FC236}">
                  <a16:creationId xmlns:a16="http://schemas.microsoft.com/office/drawing/2014/main" id="{E7364B0E-6DD3-4080-B0FB-7B35D361D29F}"/>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4621EF76-61EA-48DE-BB81-64206FF2405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CA8FB239-7999-4ACB-A999-D6E60FA9F631}"/>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Never Burn a Bridge</a:t>
            </a:r>
          </a:p>
        </p:txBody>
      </p:sp>
      <p:grpSp>
        <p:nvGrpSpPr>
          <p:cNvPr id="3" name="Group 2">
            <a:extLst>
              <a:ext uri="{FF2B5EF4-FFF2-40B4-BE49-F238E27FC236}">
                <a16:creationId xmlns:a16="http://schemas.microsoft.com/office/drawing/2014/main" id="{F379A62B-6E8F-4FFB-AB0A-0FDB194F8557}"/>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C06126A8-2B73-48F8-A351-3DCECFEE0A59}"/>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D820DCF-ECCB-42EC-9FD8-BBF7A8F348DB}"/>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Wait to communicate until your anger has passed</a:t>
              </a:r>
            </a:p>
          </p:txBody>
        </p:sp>
        <p:sp>
          <p:nvSpPr>
            <p:cNvPr id="6" name="Oval 5">
              <a:extLst>
                <a:ext uri="{FF2B5EF4-FFF2-40B4-BE49-F238E27FC236}">
                  <a16:creationId xmlns:a16="http://schemas.microsoft.com/office/drawing/2014/main" id="{E03CD944-7506-42AD-8E87-750A38D4E6D8}"/>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EDDAD82-D954-4911-8608-89268D484439}"/>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Thank the person for his or her feedback</a:t>
              </a:r>
            </a:p>
          </p:txBody>
        </p:sp>
        <p:sp>
          <p:nvSpPr>
            <p:cNvPr id="8" name="Oval 7">
              <a:extLst>
                <a:ext uri="{FF2B5EF4-FFF2-40B4-BE49-F238E27FC236}">
                  <a16:creationId xmlns:a16="http://schemas.microsoft.com/office/drawing/2014/main" id="{4E203089-1C13-45C4-B5BB-62505675BE95}"/>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EEE6D5A-C9D9-4E4B-907A-54093C0FD8CF}"/>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Consider your fault in the situation</a:t>
              </a:r>
            </a:p>
          </p:txBody>
        </p:sp>
        <p:sp>
          <p:nvSpPr>
            <p:cNvPr id="10" name="Oval 9">
              <a:extLst>
                <a:ext uri="{FF2B5EF4-FFF2-40B4-BE49-F238E27FC236}">
                  <a16:creationId xmlns:a16="http://schemas.microsoft.com/office/drawing/2014/main" id="{20B3AA49-F0C8-4881-8D29-8FC6EB8BFBDF}"/>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D4604E66-99CE-47A7-9B2C-0A8F688F4965}"/>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Take space in the relationship without braking ties</a:t>
              </a:r>
            </a:p>
          </p:txBody>
        </p:sp>
        <p:sp>
          <p:nvSpPr>
            <p:cNvPr id="12" name="Oval 11">
              <a:extLst>
                <a:ext uri="{FF2B5EF4-FFF2-40B4-BE49-F238E27FC236}">
                  <a16:creationId xmlns:a16="http://schemas.microsoft.com/office/drawing/2014/main" id="{5FC3C7FF-F879-4770-A7BD-3AC9B1EF6867}"/>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E91C767-247E-44BA-992D-1023701B9299}"/>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Information</a:t>
            </a:r>
          </a:p>
        </p:txBody>
      </p:sp>
      <p:grpSp>
        <p:nvGrpSpPr>
          <p:cNvPr id="3" name="Group 2">
            <a:extLst>
              <a:ext uri="{FF2B5EF4-FFF2-40B4-BE49-F238E27FC236}">
                <a16:creationId xmlns:a16="http://schemas.microsoft.com/office/drawing/2014/main" id="{A7550359-7B9A-411F-A58A-62E300B2488A}"/>
              </a:ext>
            </a:extLst>
          </p:cNvPr>
          <p:cNvGrpSpPr/>
          <p:nvPr/>
        </p:nvGrpSpPr>
        <p:grpSpPr>
          <a:xfrm>
            <a:off x="459460" y="1601525"/>
            <a:ext cx="8225079" cy="4523311"/>
            <a:chOff x="459460" y="1601525"/>
            <a:chExt cx="8225079" cy="4523311"/>
          </a:xfrm>
        </p:grpSpPr>
        <p:sp>
          <p:nvSpPr>
            <p:cNvPr id="4" name="Arrow: Right 3">
              <a:extLst>
                <a:ext uri="{FF2B5EF4-FFF2-40B4-BE49-F238E27FC236}">
                  <a16:creationId xmlns:a16="http://schemas.microsoft.com/office/drawing/2014/main" id="{D47923AF-6B10-46A3-B6AC-852CD2FC440F}"/>
                </a:ext>
              </a:extLst>
            </p:cNvPr>
            <p:cNvSpPr/>
            <p:nvPr/>
          </p:nvSpPr>
          <p:spPr>
            <a:xfrm>
              <a:off x="5670770" y="1601525"/>
              <a:ext cx="3013769"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EBAF9FC-F5F3-49DC-A2C6-97FB4F541568}"/>
                </a:ext>
              </a:extLst>
            </p:cNvPr>
            <p:cNvSpPr/>
            <p:nvPr/>
          </p:nvSpPr>
          <p:spPr>
            <a:xfrm>
              <a:off x="459460" y="1601525"/>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r" defTabSz="2222500">
                <a:lnSpc>
                  <a:spcPct val="90000"/>
                </a:lnSpc>
                <a:spcBef>
                  <a:spcPct val="0"/>
                </a:spcBef>
                <a:spcAft>
                  <a:spcPct val="35000"/>
                </a:spcAft>
                <a:buNone/>
              </a:pPr>
              <a:r>
                <a:rPr lang="en-US" sz="5000" kern="1200" dirty="0"/>
                <a:t>Business rumors</a:t>
              </a:r>
            </a:p>
          </p:txBody>
        </p:sp>
        <p:sp>
          <p:nvSpPr>
            <p:cNvPr id="6" name="Arrow: Right 5">
              <a:extLst>
                <a:ext uri="{FF2B5EF4-FFF2-40B4-BE49-F238E27FC236}">
                  <a16:creationId xmlns:a16="http://schemas.microsoft.com/office/drawing/2014/main" id="{A6C29E43-6FB5-47A5-A89C-4C709C7A12C1}"/>
                </a:ext>
              </a:extLst>
            </p:cNvPr>
            <p:cNvSpPr/>
            <p:nvPr/>
          </p:nvSpPr>
          <p:spPr>
            <a:xfrm>
              <a:off x="5670770" y="2758652"/>
              <a:ext cx="3013769" cy="1051932"/>
            </a:xfrm>
            <a:prstGeom prst="rightArrow">
              <a:avLst>
                <a:gd name="adj1" fmla="val 75000"/>
                <a:gd name="adj2" fmla="val 50000"/>
              </a:avLst>
            </a:pr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0359A4C-AEF6-44DA-803C-4E2AF978227D}"/>
                </a:ext>
              </a:extLst>
            </p:cNvPr>
            <p:cNvSpPr/>
            <p:nvPr/>
          </p:nvSpPr>
          <p:spPr>
            <a:xfrm>
              <a:off x="459460" y="2758652"/>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r" defTabSz="2222500">
                <a:lnSpc>
                  <a:spcPct val="90000"/>
                </a:lnSpc>
                <a:spcBef>
                  <a:spcPct val="0"/>
                </a:spcBef>
                <a:spcAft>
                  <a:spcPct val="35000"/>
                </a:spcAft>
                <a:buNone/>
              </a:pPr>
              <a:r>
                <a:rPr lang="en-US" sz="5000" kern="1200" dirty="0"/>
                <a:t>Misquotations</a:t>
              </a:r>
            </a:p>
          </p:txBody>
        </p:sp>
        <p:sp>
          <p:nvSpPr>
            <p:cNvPr id="8" name="Arrow: Right 7">
              <a:extLst>
                <a:ext uri="{FF2B5EF4-FFF2-40B4-BE49-F238E27FC236}">
                  <a16:creationId xmlns:a16="http://schemas.microsoft.com/office/drawing/2014/main" id="{5FB9978D-B462-4C93-BD96-D91615CAE982}"/>
                </a:ext>
              </a:extLst>
            </p:cNvPr>
            <p:cNvSpPr/>
            <p:nvPr/>
          </p:nvSpPr>
          <p:spPr>
            <a:xfrm>
              <a:off x="5670770" y="3915778"/>
              <a:ext cx="3013769" cy="1051932"/>
            </a:xfrm>
            <a:prstGeom prst="rightArrow">
              <a:avLst>
                <a:gd name="adj1" fmla="val 75000"/>
                <a:gd name="adj2" fmla="val 50000"/>
              </a:avLst>
            </a:pr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545447D-1578-430E-BB38-57C4289D334A}"/>
                </a:ext>
              </a:extLst>
            </p:cNvPr>
            <p:cNvSpPr/>
            <p:nvPr/>
          </p:nvSpPr>
          <p:spPr>
            <a:xfrm>
              <a:off x="459460" y="3915778"/>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r" defTabSz="2222500">
                <a:lnSpc>
                  <a:spcPct val="90000"/>
                </a:lnSpc>
                <a:spcBef>
                  <a:spcPct val="0"/>
                </a:spcBef>
                <a:spcAft>
                  <a:spcPct val="35000"/>
                </a:spcAft>
                <a:buNone/>
              </a:pPr>
              <a:r>
                <a:rPr lang="en-US" sz="5000" kern="1200" dirty="0"/>
                <a:t>False claims</a:t>
              </a:r>
            </a:p>
          </p:txBody>
        </p:sp>
        <p:sp>
          <p:nvSpPr>
            <p:cNvPr id="10" name="Arrow: Right 9">
              <a:extLst>
                <a:ext uri="{FF2B5EF4-FFF2-40B4-BE49-F238E27FC236}">
                  <a16:creationId xmlns:a16="http://schemas.microsoft.com/office/drawing/2014/main" id="{BCD69A7C-4F9E-42DF-B49C-FB0A3E8DBACE}"/>
                </a:ext>
              </a:extLst>
            </p:cNvPr>
            <p:cNvSpPr/>
            <p:nvPr/>
          </p:nvSpPr>
          <p:spPr>
            <a:xfrm>
              <a:off x="5670770" y="5072904"/>
              <a:ext cx="3013769" cy="1051932"/>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F30E880-3C22-42E0-A4B0-3C280BBCB7A8}"/>
                </a:ext>
              </a:extLst>
            </p:cNvPr>
            <p:cNvSpPr/>
            <p:nvPr/>
          </p:nvSpPr>
          <p:spPr>
            <a:xfrm>
              <a:off x="459460" y="5072904"/>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r" defTabSz="2222500">
                <a:lnSpc>
                  <a:spcPct val="90000"/>
                </a:lnSpc>
                <a:spcBef>
                  <a:spcPct val="0"/>
                </a:spcBef>
                <a:spcAft>
                  <a:spcPct val="35000"/>
                </a:spcAft>
                <a:buNone/>
              </a:pPr>
              <a:r>
                <a:rPr lang="en-US" sz="5000" kern="1200" dirty="0"/>
                <a:t>Incorrect statistics</a:t>
              </a:r>
            </a:p>
          </p:txBody>
        </p:sp>
      </p:grpSp>
    </p:spTree>
    <p:extLst>
      <p:ext uri="{BB962C8B-B14F-4D97-AF65-F5344CB8AC3E}">
        <p14:creationId xmlns:p14="http://schemas.microsoft.com/office/powerpoint/2010/main" val="799195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70D724-C416-4246-96FB-1E76830E895F}"/>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Monitor and Respond</a:t>
            </a:r>
          </a:p>
        </p:txBody>
      </p:sp>
      <p:grpSp>
        <p:nvGrpSpPr>
          <p:cNvPr id="3" name="Group 2">
            <a:extLst>
              <a:ext uri="{FF2B5EF4-FFF2-40B4-BE49-F238E27FC236}">
                <a16:creationId xmlns:a16="http://schemas.microsoft.com/office/drawing/2014/main" id="{FFA467EE-C1CC-46C8-A09E-E6B0A1B26797}"/>
              </a:ext>
            </a:extLst>
          </p:cNvPr>
          <p:cNvGrpSpPr/>
          <p:nvPr/>
        </p:nvGrpSpPr>
        <p:grpSpPr>
          <a:xfrm>
            <a:off x="460790" y="1600200"/>
            <a:ext cx="8222419" cy="4525963"/>
            <a:chOff x="460790" y="1600200"/>
            <a:chExt cx="8222419" cy="4525963"/>
          </a:xfrm>
        </p:grpSpPr>
        <p:sp>
          <p:nvSpPr>
            <p:cNvPr id="4" name="Arrow: Right 3">
              <a:extLst>
                <a:ext uri="{FF2B5EF4-FFF2-40B4-BE49-F238E27FC236}">
                  <a16:creationId xmlns:a16="http://schemas.microsoft.com/office/drawing/2014/main" id="{D636BB94-B94A-4D4A-BEDA-CF07F57E55BC}"/>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D8D5B98-83DB-4098-85EF-966BFB8792C3}"/>
                </a:ext>
              </a:extLst>
            </p:cNvPr>
            <p:cNvSpPr/>
            <p:nvPr/>
          </p:nvSpPr>
          <p:spPr>
            <a:xfrm>
              <a:off x="460790" y="2957988"/>
              <a:ext cx="2645303" cy="1810385"/>
            </a:xfrm>
            <a:custGeom>
              <a:avLst/>
              <a:gdLst>
                <a:gd name="connsiteX0" fmla="*/ 0 w 2645303"/>
                <a:gd name="connsiteY0" fmla="*/ 301737 h 1810385"/>
                <a:gd name="connsiteX1" fmla="*/ 301737 w 2645303"/>
                <a:gd name="connsiteY1" fmla="*/ 0 h 1810385"/>
                <a:gd name="connsiteX2" fmla="*/ 2343566 w 2645303"/>
                <a:gd name="connsiteY2" fmla="*/ 0 h 1810385"/>
                <a:gd name="connsiteX3" fmla="*/ 2645303 w 2645303"/>
                <a:gd name="connsiteY3" fmla="*/ 301737 h 1810385"/>
                <a:gd name="connsiteX4" fmla="*/ 2645303 w 2645303"/>
                <a:gd name="connsiteY4" fmla="*/ 1508648 h 1810385"/>
                <a:gd name="connsiteX5" fmla="*/ 2343566 w 2645303"/>
                <a:gd name="connsiteY5" fmla="*/ 1810385 h 1810385"/>
                <a:gd name="connsiteX6" fmla="*/ 301737 w 2645303"/>
                <a:gd name="connsiteY6" fmla="*/ 1810385 h 1810385"/>
                <a:gd name="connsiteX7" fmla="*/ 0 w 2645303"/>
                <a:gd name="connsiteY7" fmla="*/ 1508648 h 1810385"/>
                <a:gd name="connsiteX8" fmla="*/ 0 w 264530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5303" h="1810385">
                  <a:moveTo>
                    <a:pt x="0" y="301737"/>
                  </a:moveTo>
                  <a:cubicBezTo>
                    <a:pt x="0" y="135092"/>
                    <a:pt x="135092" y="0"/>
                    <a:pt x="301737" y="0"/>
                  </a:cubicBezTo>
                  <a:lnTo>
                    <a:pt x="2343566" y="0"/>
                  </a:lnTo>
                  <a:cubicBezTo>
                    <a:pt x="2510211" y="0"/>
                    <a:pt x="2645303" y="135092"/>
                    <a:pt x="2645303" y="301737"/>
                  </a:cubicBezTo>
                  <a:lnTo>
                    <a:pt x="2645303" y="1508648"/>
                  </a:lnTo>
                  <a:cubicBezTo>
                    <a:pt x="2645303" y="1675293"/>
                    <a:pt x="2510211" y="1810385"/>
                    <a:pt x="234356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5536" tIns="225536" rIns="225536" bIns="225536" numCol="1" spcCol="1270" anchor="ctr" anchorCtr="0">
              <a:noAutofit/>
            </a:bodyPr>
            <a:lstStyle/>
            <a:p>
              <a:pPr marL="0" lvl="0" indent="0" algn="ctr" defTabSz="1600200">
                <a:lnSpc>
                  <a:spcPct val="90000"/>
                </a:lnSpc>
                <a:spcBef>
                  <a:spcPct val="0"/>
                </a:spcBef>
                <a:spcAft>
                  <a:spcPct val="35000"/>
                </a:spcAft>
                <a:buNone/>
              </a:pPr>
              <a:r>
                <a:rPr lang="en-US" sz="3600" kern="1200" dirty="0"/>
                <a:t>Time is important</a:t>
              </a:r>
            </a:p>
          </p:txBody>
        </p:sp>
        <p:sp>
          <p:nvSpPr>
            <p:cNvPr id="6" name="Freeform: Shape 5">
              <a:extLst>
                <a:ext uri="{FF2B5EF4-FFF2-40B4-BE49-F238E27FC236}">
                  <a16:creationId xmlns:a16="http://schemas.microsoft.com/office/drawing/2014/main" id="{15608A99-EB77-47E2-AA00-CC6655A47B46}"/>
                </a:ext>
              </a:extLst>
            </p:cNvPr>
            <p:cNvSpPr/>
            <p:nvPr/>
          </p:nvSpPr>
          <p:spPr>
            <a:xfrm>
              <a:off x="3249348" y="2957988"/>
              <a:ext cx="2645303" cy="1810385"/>
            </a:xfrm>
            <a:custGeom>
              <a:avLst/>
              <a:gdLst>
                <a:gd name="connsiteX0" fmla="*/ 0 w 2645303"/>
                <a:gd name="connsiteY0" fmla="*/ 301737 h 1810385"/>
                <a:gd name="connsiteX1" fmla="*/ 301737 w 2645303"/>
                <a:gd name="connsiteY1" fmla="*/ 0 h 1810385"/>
                <a:gd name="connsiteX2" fmla="*/ 2343566 w 2645303"/>
                <a:gd name="connsiteY2" fmla="*/ 0 h 1810385"/>
                <a:gd name="connsiteX3" fmla="*/ 2645303 w 2645303"/>
                <a:gd name="connsiteY3" fmla="*/ 301737 h 1810385"/>
                <a:gd name="connsiteX4" fmla="*/ 2645303 w 2645303"/>
                <a:gd name="connsiteY4" fmla="*/ 1508648 h 1810385"/>
                <a:gd name="connsiteX5" fmla="*/ 2343566 w 2645303"/>
                <a:gd name="connsiteY5" fmla="*/ 1810385 h 1810385"/>
                <a:gd name="connsiteX6" fmla="*/ 301737 w 2645303"/>
                <a:gd name="connsiteY6" fmla="*/ 1810385 h 1810385"/>
                <a:gd name="connsiteX7" fmla="*/ 0 w 2645303"/>
                <a:gd name="connsiteY7" fmla="*/ 1508648 h 1810385"/>
                <a:gd name="connsiteX8" fmla="*/ 0 w 264530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5303" h="1810385">
                  <a:moveTo>
                    <a:pt x="0" y="301737"/>
                  </a:moveTo>
                  <a:cubicBezTo>
                    <a:pt x="0" y="135092"/>
                    <a:pt x="135092" y="0"/>
                    <a:pt x="301737" y="0"/>
                  </a:cubicBezTo>
                  <a:lnTo>
                    <a:pt x="2343566" y="0"/>
                  </a:lnTo>
                  <a:cubicBezTo>
                    <a:pt x="2510211" y="0"/>
                    <a:pt x="2645303" y="135092"/>
                    <a:pt x="2645303" y="301737"/>
                  </a:cubicBezTo>
                  <a:lnTo>
                    <a:pt x="2645303" y="1508648"/>
                  </a:lnTo>
                  <a:cubicBezTo>
                    <a:pt x="2645303" y="1675293"/>
                    <a:pt x="2510211" y="1810385"/>
                    <a:pt x="234356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5536" tIns="225536" rIns="225536" bIns="225536" numCol="1" spcCol="1270" anchor="ctr" anchorCtr="0">
              <a:noAutofit/>
            </a:bodyPr>
            <a:lstStyle/>
            <a:p>
              <a:pPr marL="0" lvl="0" indent="0" algn="ctr" defTabSz="1600200">
                <a:lnSpc>
                  <a:spcPct val="90000"/>
                </a:lnSpc>
                <a:spcBef>
                  <a:spcPct val="0"/>
                </a:spcBef>
                <a:spcAft>
                  <a:spcPct val="35000"/>
                </a:spcAft>
                <a:buNone/>
              </a:pPr>
              <a:r>
                <a:rPr lang="en-US" sz="3600" kern="1200" dirty="0"/>
                <a:t>Gather information</a:t>
              </a:r>
            </a:p>
          </p:txBody>
        </p:sp>
        <p:sp>
          <p:nvSpPr>
            <p:cNvPr id="7" name="Freeform: Shape 6">
              <a:extLst>
                <a:ext uri="{FF2B5EF4-FFF2-40B4-BE49-F238E27FC236}">
                  <a16:creationId xmlns:a16="http://schemas.microsoft.com/office/drawing/2014/main" id="{48B6EEEB-C743-410C-9CEE-354D0594DD17}"/>
                </a:ext>
              </a:extLst>
            </p:cNvPr>
            <p:cNvSpPr/>
            <p:nvPr/>
          </p:nvSpPr>
          <p:spPr>
            <a:xfrm>
              <a:off x="6037906" y="2957988"/>
              <a:ext cx="2645303" cy="1810385"/>
            </a:xfrm>
            <a:custGeom>
              <a:avLst/>
              <a:gdLst>
                <a:gd name="connsiteX0" fmla="*/ 0 w 2645303"/>
                <a:gd name="connsiteY0" fmla="*/ 301737 h 1810385"/>
                <a:gd name="connsiteX1" fmla="*/ 301737 w 2645303"/>
                <a:gd name="connsiteY1" fmla="*/ 0 h 1810385"/>
                <a:gd name="connsiteX2" fmla="*/ 2343566 w 2645303"/>
                <a:gd name="connsiteY2" fmla="*/ 0 h 1810385"/>
                <a:gd name="connsiteX3" fmla="*/ 2645303 w 2645303"/>
                <a:gd name="connsiteY3" fmla="*/ 301737 h 1810385"/>
                <a:gd name="connsiteX4" fmla="*/ 2645303 w 2645303"/>
                <a:gd name="connsiteY4" fmla="*/ 1508648 h 1810385"/>
                <a:gd name="connsiteX5" fmla="*/ 2343566 w 2645303"/>
                <a:gd name="connsiteY5" fmla="*/ 1810385 h 1810385"/>
                <a:gd name="connsiteX6" fmla="*/ 301737 w 2645303"/>
                <a:gd name="connsiteY6" fmla="*/ 1810385 h 1810385"/>
                <a:gd name="connsiteX7" fmla="*/ 0 w 2645303"/>
                <a:gd name="connsiteY7" fmla="*/ 1508648 h 1810385"/>
                <a:gd name="connsiteX8" fmla="*/ 0 w 264530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5303" h="1810385">
                  <a:moveTo>
                    <a:pt x="0" y="301737"/>
                  </a:moveTo>
                  <a:cubicBezTo>
                    <a:pt x="0" y="135092"/>
                    <a:pt x="135092" y="0"/>
                    <a:pt x="301737" y="0"/>
                  </a:cubicBezTo>
                  <a:lnTo>
                    <a:pt x="2343566" y="0"/>
                  </a:lnTo>
                  <a:cubicBezTo>
                    <a:pt x="2510211" y="0"/>
                    <a:pt x="2645303" y="135092"/>
                    <a:pt x="2645303" y="301737"/>
                  </a:cubicBezTo>
                  <a:lnTo>
                    <a:pt x="2645303" y="1508648"/>
                  </a:lnTo>
                  <a:cubicBezTo>
                    <a:pt x="2645303" y="1675293"/>
                    <a:pt x="2510211" y="1810385"/>
                    <a:pt x="234356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5536" tIns="225536" rIns="225536" bIns="225536" numCol="1" spcCol="1270" anchor="ctr" anchorCtr="0">
              <a:noAutofit/>
            </a:bodyPr>
            <a:lstStyle/>
            <a:p>
              <a:pPr marL="0" lvl="0" indent="0" algn="ctr" defTabSz="1600200">
                <a:lnSpc>
                  <a:spcPct val="90000"/>
                </a:lnSpc>
                <a:spcBef>
                  <a:spcPct val="0"/>
                </a:spcBef>
                <a:spcAft>
                  <a:spcPct val="35000"/>
                </a:spcAft>
                <a:buNone/>
              </a:pPr>
              <a:r>
                <a:rPr lang="en-US" sz="3600" kern="1200" dirty="0"/>
                <a:t>Respond accordingly</a:t>
              </a:r>
            </a:p>
          </p:txBody>
        </p:sp>
      </p:grpSp>
    </p:spTree>
    <p:extLst>
      <p:ext uri="{BB962C8B-B14F-4D97-AF65-F5344CB8AC3E}">
        <p14:creationId xmlns:p14="http://schemas.microsoft.com/office/powerpoint/2010/main" val="872574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D42518B-011C-4BEB-A7B7-91BACB09031C}"/>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8E0DEC7-E552-4B95-A588-DEB6F7B3936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60686D4-1599-49C1-B1A5-06F6129715F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214" tIns="66799" rIns="85214" bIns="66799" numCol="1" spcCol="1270" anchor="ctr" anchorCtr="0">
              <a:noAutofit/>
            </a:bodyPr>
            <a:lstStyle/>
            <a:p>
              <a:pPr marL="0" lvl="0" indent="0" algn="ctr" defTabSz="1289050">
                <a:lnSpc>
                  <a:spcPct val="90000"/>
                </a:lnSpc>
                <a:spcBef>
                  <a:spcPct val="0"/>
                </a:spcBef>
                <a:spcAft>
                  <a:spcPct val="35000"/>
                </a:spcAft>
                <a:buNone/>
              </a:pPr>
              <a:r>
                <a:rPr lang="en-US" sz="2900" kern="1200" dirty="0"/>
                <a:t>Beth was stunned when a colleague told her that the information on her blog was inaccurate</a:t>
              </a:r>
            </a:p>
          </p:txBody>
        </p:sp>
        <p:sp>
          <p:nvSpPr>
            <p:cNvPr id="5" name="Rectangle: Rounded Corners 4">
              <a:extLst>
                <a:ext uri="{FF2B5EF4-FFF2-40B4-BE49-F238E27FC236}">
                  <a16:creationId xmlns:a16="http://schemas.microsoft.com/office/drawing/2014/main" id="{312636A0-A654-4E47-BDF4-250764A162C2}"/>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6E9CB0E-1E9D-45AD-A1E8-6C07297BB4B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looked at the post carefully and realized that the error was minor</a:t>
              </a:r>
            </a:p>
          </p:txBody>
        </p:sp>
        <p:sp>
          <p:nvSpPr>
            <p:cNvPr id="7" name="Rectangle: Rounded Corners 6">
              <a:extLst>
                <a:ext uri="{FF2B5EF4-FFF2-40B4-BE49-F238E27FC236}">
                  <a16:creationId xmlns:a16="http://schemas.microsoft.com/office/drawing/2014/main" id="{A8149295-7B22-42F2-9A06-9103AFDE6674}"/>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FCCF9CBB-92A0-42AE-BB29-24E16EA7462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Beth decided to leave the post alone</a:t>
              </a:r>
            </a:p>
          </p:txBody>
        </p:sp>
        <p:sp>
          <p:nvSpPr>
            <p:cNvPr id="9" name="Rectangle: Rounded Corners 8">
              <a:extLst>
                <a:ext uri="{FF2B5EF4-FFF2-40B4-BE49-F238E27FC236}">
                  <a16:creationId xmlns:a16="http://schemas.microsoft.com/office/drawing/2014/main" id="{26EF32CA-7695-4BD4-BFC2-B4F5A8097D7E}"/>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27582AE2-401E-46A7-BFE1-AA452FDCECF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a:t>The next day, her mistake had been pointed out in the comments section</a:t>
              </a:r>
              <a:endParaRPr lang="en-US" sz="2100" kern="1200" dirty="0"/>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ea typeface="Times New Roman"/>
                <a:cs typeface="Times New Roman"/>
              </a:rPr>
              <a:t>Mistakes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ea typeface="Times New Roman"/>
                <a:cs typeface="Times New Roman"/>
              </a:rPr>
              <a:t>Apologize</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a:t>
            </a:r>
            <a:br>
              <a:rPr lang="en-US" dirty="0"/>
            </a:br>
            <a:r>
              <a:rPr lang="en-US" dirty="0"/>
              <a:t>Defining Yourself (I)</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mj-lt"/>
                <a:ea typeface="Times New Roman"/>
                <a:cs typeface="Times New Roman"/>
              </a:rPr>
              <a:t>Life isn’t about finding yourself. Life is about creating yourself.</a:t>
            </a:r>
            <a:endParaRPr lang="en-US" sz="1200" dirty="0">
              <a:latin typeface="+mj-lt"/>
              <a:ea typeface="Times New Roman"/>
              <a:cs typeface="Times New Roman"/>
            </a:endParaRPr>
          </a:p>
          <a:p>
            <a:pPr algn="ctr">
              <a:spcBef>
                <a:spcPts val="0"/>
              </a:spcBef>
              <a:spcAft>
                <a:spcPts val="1000"/>
              </a:spcAft>
            </a:pPr>
            <a:br>
              <a:rPr lang="en-US" sz="2800" dirty="0">
                <a:latin typeface="+mj-lt"/>
                <a:ea typeface="Times New Roman"/>
                <a:cs typeface="Times New Roman"/>
              </a:rPr>
            </a:br>
            <a:r>
              <a:rPr lang="en-US" sz="2800" b="1" i="1" dirty="0">
                <a:latin typeface="+mj-lt"/>
                <a:ea typeface="Times New Roman"/>
                <a:cs typeface="Times New Roman"/>
              </a:rPr>
              <a:t>George Bernhard Shaw</a:t>
            </a:r>
            <a:endParaRPr lang="en-US" sz="1200" dirty="0">
              <a:latin typeface="+mj-lt"/>
              <a:ea typeface="Times New Roman"/>
              <a:cs typeface="Times New Roman"/>
            </a:endParaRPr>
          </a:p>
          <a:p>
            <a:endParaRPr lang="en-US" sz="2800" dirty="0">
              <a:latin typeface="+mj-lt"/>
            </a:endParaRPr>
          </a:p>
        </p:txBody>
      </p:sp>
      <p:sp>
        <p:nvSpPr>
          <p:cNvPr id="10243" name="Content Placeholder 2"/>
          <p:cNvSpPr>
            <a:spLocks noGrp="1"/>
          </p:cNvSpPr>
          <p:nvPr>
            <p:ph type="body" sz="quarter" idx="11"/>
          </p:nvPr>
        </p:nvSpPr>
        <p:spPr/>
        <p:txBody>
          <a:bodyPr>
            <a:normAutofit/>
          </a:bodyPr>
          <a:lstStyle/>
          <a:p>
            <a:r>
              <a:rPr lang="en-US" dirty="0"/>
              <a:t>You are in control of your personal brand if you choose to be. When establishing your brand, it is essential that you define yourself. Remember that perception is reality, so it is essential that you carefully cultivate your image</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Create enemies</a:t>
            </a: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ea typeface="Times New Roman"/>
                <a:cs typeface="Times New Roman"/>
              </a:rPr>
              <a:t>Monitoring </a:t>
            </a:r>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ea typeface="Times New Roman"/>
                <a:cs typeface="Times New Roman"/>
              </a:rPr>
              <a:t>Gather all information</a:t>
            </a: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ea typeface="Times New Roman"/>
                <a:cs typeface="Times New Roman"/>
              </a:rPr>
              <a:t>Ignored it</a:t>
            </a: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ea typeface="Times New Roman"/>
                <a:cs typeface="Times New Roman"/>
              </a:rPr>
              <a:t>A colleague</a:t>
            </a:r>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Mistakes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 need to accept your mistakes. Never avoid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When you find yourself in a bad spot, you need to take control of the situation. The first step is to apologize.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624698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Never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burn bridges in difficult situations. It is important that you never burn a bridge.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enemies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Burning bridges in social networks can cost friendships. It will also create enemies.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351015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Immediately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a:solidFill>
                  <a:srgbClr val="FF0000"/>
                </a:solidFill>
                <a:ea typeface="Times New Roman"/>
                <a:cs typeface="Times New Roman"/>
              </a:rPr>
              <a:t>Rumors spread quickly. This is why they need to be addressed immediately.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Monitoring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Rumors need to be addressed immediately. This requires monitoring social media.</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0660780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Gather all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Responding requires understanding the situation. Before responding, you need to collect all of the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gather all relevant information. Google alerts are useful for gathering information.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1229383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Ignored it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Beth saw the flaw in her post. She decided to ignore it.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colleague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Beth first discovered the problem when her colleague pointed it out. She confirmed the error and it was pointed out in the comments.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1259511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Branding Personality Traits</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Why fit in when you are born to stand out?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Dr. Seuss </a:t>
            </a:r>
            <a:endParaRPr lang="en-US" sz="1400" dirty="0">
              <a:ea typeface="Times New Roman"/>
              <a:cs typeface="Times New Roman"/>
            </a:endParaRPr>
          </a:p>
        </p:txBody>
      </p:sp>
      <p:sp>
        <p:nvSpPr>
          <p:cNvPr id="55299" name="Content Placeholder 2"/>
          <p:cNvSpPr>
            <a:spLocks noGrp="1"/>
          </p:cNvSpPr>
          <p:nvPr>
            <p:ph type="body" sz="quarter" idx="11"/>
          </p:nvPr>
        </p:nvSpPr>
        <p:spPr/>
        <p:txBody>
          <a:bodyPr>
            <a:normAutofit/>
          </a:bodyPr>
          <a:lstStyle/>
          <a:p>
            <a:r>
              <a:rPr lang="en-US" dirty="0"/>
              <a:t>Brands 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59919F5-1E3E-41C9-991C-C649CD290F68}"/>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If You Don’t, They Will</a:t>
            </a:r>
          </a:p>
        </p:txBody>
      </p:sp>
      <p:grpSp>
        <p:nvGrpSpPr>
          <p:cNvPr id="3" name="Group 2">
            <a:extLst>
              <a:ext uri="{FF2B5EF4-FFF2-40B4-BE49-F238E27FC236}">
                <a16:creationId xmlns:a16="http://schemas.microsoft.com/office/drawing/2014/main" id="{86787D9E-44E2-41D4-940D-F71234C3C12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C316008-A53E-44C2-8EC9-3F33D29EB42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The market will brand you</a:t>
              </a:r>
            </a:p>
          </p:txBody>
        </p:sp>
        <p:sp>
          <p:nvSpPr>
            <p:cNvPr id="5" name="Freeform: Shape 4">
              <a:extLst>
                <a:ext uri="{FF2B5EF4-FFF2-40B4-BE49-F238E27FC236}">
                  <a16:creationId xmlns:a16="http://schemas.microsoft.com/office/drawing/2014/main" id="{3959FB11-1A5A-4F59-91D2-46D436AEF6C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With or without you</a:t>
              </a:r>
            </a:p>
          </p:txBody>
        </p:sp>
        <p:sp>
          <p:nvSpPr>
            <p:cNvPr id="6" name="Freeform: Shape 5">
              <a:extLst>
                <a:ext uri="{FF2B5EF4-FFF2-40B4-BE49-F238E27FC236}">
                  <a16:creationId xmlns:a16="http://schemas.microsoft.com/office/drawing/2014/main" id="{C5D322AE-F705-4C31-B41B-6B1A35A638E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Take control</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CC25692-B619-4E78-9D31-E5F111C1E188}"/>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Identify Your Unique Values</a:t>
            </a:r>
          </a:p>
        </p:txBody>
      </p:sp>
      <p:grpSp>
        <p:nvGrpSpPr>
          <p:cNvPr id="3" name="Group 2">
            <a:extLst>
              <a:ext uri="{FF2B5EF4-FFF2-40B4-BE49-F238E27FC236}">
                <a16:creationId xmlns:a16="http://schemas.microsoft.com/office/drawing/2014/main" id="{C92EDB9F-E0C6-4ABB-B2EC-1F781744A7E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0EBAD8B-E27F-4089-B933-B76A48CCF80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Creativity</a:t>
              </a:r>
            </a:p>
          </p:txBody>
        </p:sp>
        <p:sp>
          <p:nvSpPr>
            <p:cNvPr id="5" name="Freeform: Shape 4">
              <a:extLst>
                <a:ext uri="{FF2B5EF4-FFF2-40B4-BE49-F238E27FC236}">
                  <a16:creationId xmlns:a16="http://schemas.microsoft.com/office/drawing/2014/main" id="{D7B184D9-9998-4FA7-87A0-34A6D330C26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Communicate this</a:t>
              </a:r>
            </a:p>
          </p:txBody>
        </p:sp>
        <p:sp>
          <p:nvSpPr>
            <p:cNvPr id="6" name="Freeform: Shape 5">
              <a:extLst>
                <a:ext uri="{FF2B5EF4-FFF2-40B4-BE49-F238E27FC236}">
                  <a16:creationId xmlns:a16="http://schemas.microsoft.com/office/drawing/2014/main" id="{03F9CD72-E71A-459E-AEB4-05753D93D00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Ask friends</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B77A401-863D-46A6-BA4D-B90A2CF9C6B7}"/>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Be Bold</a:t>
            </a:r>
          </a:p>
        </p:txBody>
      </p:sp>
      <p:grpSp>
        <p:nvGrpSpPr>
          <p:cNvPr id="3" name="Group 2">
            <a:extLst>
              <a:ext uri="{FF2B5EF4-FFF2-40B4-BE49-F238E27FC236}">
                <a16:creationId xmlns:a16="http://schemas.microsoft.com/office/drawing/2014/main" id="{79C2B27D-DB8D-41AF-A17C-092058D2F081}"/>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F185D5F-35C6-4385-AC69-2280FAF0484B}"/>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71514F8-2C31-4F39-A395-684890A2F2C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Engage people</a:t>
              </a:r>
            </a:p>
          </p:txBody>
        </p:sp>
        <p:sp>
          <p:nvSpPr>
            <p:cNvPr id="6" name="Rectangle 5">
              <a:extLst>
                <a:ext uri="{FF2B5EF4-FFF2-40B4-BE49-F238E27FC236}">
                  <a16:creationId xmlns:a16="http://schemas.microsoft.com/office/drawing/2014/main" id="{B4A42B3B-69D0-4502-88EE-4327543798F6}"/>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AF04760-8E66-4211-886E-AB930FEFF1D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a:t>Powerful words</a:t>
              </a:r>
              <a:endParaRPr lang="en-US" sz="3400" kern="1200" dirty="0"/>
            </a:p>
          </p:txBody>
        </p:sp>
        <p:sp>
          <p:nvSpPr>
            <p:cNvPr id="8" name="Rectangle 7">
              <a:extLst>
                <a:ext uri="{FF2B5EF4-FFF2-40B4-BE49-F238E27FC236}">
                  <a16:creationId xmlns:a16="http://schemas.microsoft.com/office/drawing/2014/main" id="{0155DB7B-6488-4EA2-B17C-9BADD66F01A7}"/>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AADC0E2-8D5F-467D-8597-4FDDC77DEF7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“Fake it till you make it”</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202240A-CEE7-44D9-B73D-A61DF6D1184C}"/>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Think Outside the Box</a:t>
            </a:r>
          </a:p>
        </p:txBody>
      </p:sp>
      <p:grpSp>
        <p:nvGrpSpPr>
          <p:cNvPr id="3" name="Group 2">
            <a:extLst>
              <a:ext uri="{FF2B5EF4-FFF2-40B4-BE49-F238E27FC236}">
                <a16:creationId xmlns:a16="http://schemas.microsoft.com/office/drawing/2014/main" id="{D41F60D9-2E0B-49D8-863E-D3B0BCBC0B43}"/>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40BCF485-FDD1-4CF1-8CB6-6249B251096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Focus what you are trying to express</a:t>
              </a:r>
            </a:p>
          </p:txBody>
        </p:sp>
        <p:sp>
          <p:nvSpPr>
            <p:cNvPr id="5" name="Freeform: Shape 4">
              <a:extLst>
                <a:ext uri="{FF2B5EF4-FFF2-40B4-BE49-F238E27FC236}">
                  <a16:creationId xmlns:a16="http://schemas.microsoft.com/office/drawing/2014/main" id="{AB9B6F60-5897-4320-8EB0-6C4C023F350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Brainstorm unconventional ways</a:t>
              </a:r>
            </a:p>
          </p:txBody>
        </p:sp>
        <p:sp>
          <p:nvSpPr>
            <p:cNvPr id="6" name="Freeform: Shape 5">
              <a:extLst>
                <a:ext uri="{FF2B5EF4-FFF2-40B4-BE49-F238E27FC236}">
                  <a16:creationId xmlns:a16="http://schemas.microsoft.com/office/drawing/2014/main" id="{93A6D173-D657-4B68-A065-0DBF5B3996CA}"/>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Consider ways to implement your idea</a:t>
              </a:r>
            </a:p>
          </p:txBody>
        </p:sp>
        <p:sp>
          <p:nvSpPr>
            <p:cNvPr id="7" name="Freeform: Shape 6">
              <a:extLst>
                <a:ext uri="{FF2B5EF4-FFF2-40B4-BE49-F238E27FC236}">
                  <a16:creationId xmlns:a16="http://schemas.microsoft.com/office/drawing/2014/main" id="{881172F0-7729-42A8-8F50-C0077DF0F9DD}"/>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05CB5804-E370-4959-9229-B7B6B3A6FD7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11B584E-75F5-4047-8E56-C50F23E85DB0}"/>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Fail. Learn. Repeat.</a:t>
            </a:r>
          </a:p>
        </p:txBody>
      </p:sp>
      <p:grpSp>
        <p:nvGrpSpPr>
          <p:cNvPr id="3" name="Group 2">
            <a:extLst>
              <a:ext uri="{FF2B5EF4-FFF2-40B4-BE49-F238E27FC236}">
                <a16:creationId xmlns:a16="http://schemas.microsoft.com/office/drawing/2014/main" id="{F0476A03-F5EB-49B7-B262-759680363408}"/>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882EE96-C1FA-459F-8615-56E8AD486CAB}"/>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BB0F62A-DEEF-4052-AE5A-A4F42AFE5BBF}"/>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Opportunity to learn</a:t>
              </a:r>
            </a:p>
          </p:txBody>
        </p:sp>
        <p:sp>
          <p:nvSpPr>
            <p:cNvPr id="6" name="Oval 5">
              <a:extLst>
                <a:ext uri="{FF2B5EF4-FFF2-40B4-BE49-F238E27FC236}">
                  <a16:creationId xmlns:a16="http://schemas.microsoft.com/office/drawing/2014/main" id="{7DEF64D5-E590-4E76-8CA9-B27279F3C017}"/>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67974B8-FF1B-4DAA-8BEB-594D0678A9FC}"/>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Learning moments</a:t>
              </a:r>
            </a:p>
          </p:txBody>
        </p:sp>
        <p:sp>
          <p:nvSpPr>
            <p:cNvPr id="8" name="Oval 7">
              <a:extLst>
                <a:ext uri="{FF2B5EF4-FFF2-40B4-BE49-F238E27FC236}">
                  <a16:creationId xmlns:a16="http://schemas.microsoft.com/office/drawing/2014/main" id="{24C2566D-0E32-47E7-9D1A-3A8925231E19}"/>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1A81AD4-DBF7-451C-A6E9-F958E1C57EE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Create a stronger brand</a:t>
              </a:r>
            </a:p>
          </p:txBody>
        </p:sp>
        <p:sp>
          <p:nvSpPr>
            <p:cNvPr id="10" name="Oval 9">
              <a:extLst>
                <a:ext uri="{FF2B5EF4-FFF2-40B4-BE49-F238E27FC236}">
                  <a16:creationId xmlns:a16="http://schemas.microsoft.com/office/drawing/2014/main" id="{795A3DE0-2DF3-42D8-8398-83694F1EE0BF}"/>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49D7C9F-D490-484D-B996-F58AC2792EC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EFA2A00-C27B-433D-A174-6BBFA088A9F5}"/>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A265E31C-12C6-4620-96E8-6EA9EA51187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214" tIns="66799" rIns="85214" bIns="66799" numCol="1" spcCol="1270" anchor="ctr" anchorCtr="0">
              <a:noAutofit/>
            </a:bodyPr>
            <a:lstStyle/>
            <a:p>
              <a:pPr marL="0" lvl="0" indent="0" algn="ctr" defTabSz="1289050">
                <a:lnSpc>
                  <a:spcPct val="90000"/>
                </a:lnSpc>
                <a:spcBef>
                  <a:spcPct val="0"/>
                </a:spcBef>
                <a:spcAft>
                  <a:spcPct val="35000"/>
                </a:spcAft>
                <a:buNone/>
              </a:pPr>
              <a:r>
                <a:rPr lang="en-US" sz="2900" kern="1200" dirty="0"/>
                <a:t>William knew that he had a good brand, but he was having difficulty establishing his reputation</a:t>
              </a:r>
            </a:p>
          </p:txBody>
        </p:sp>
        <p:sp>
          <p:nvSpPr>
            <p:cNvPr id="6" name="Rectangle: Rounded Corners 5">
              <a:extLst>
                <a:ext uri="{FF2B5EF4-FFF2-40B4-BE49-F238E27FC236}">
                  <a16:creationId xmlns:a16="http://schemas.microsoft.com/office/drawing/2014/main" id="{56D81D04-807C-4EEA-B564-FB7DCD39BA8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72F04909-4195-422A-AAF1-A7BD91A4F06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used all of the tried and true methods to get attention</a:t>
              </a:r>
            </a:p>
          </p:txBody>
        </p:sp>
        <p:sp>
          <p:nvSpPr>
            <p:cNvPr id="8" name="Rectangle: Rounded Corners 7">
              <a:extLst>
                <a:ext uri="{FF2B5EF4-FFF2-40B4-BE49-F238E27FC236}">
                  <a16:creationId xmlns:a16="http://schemas.microsoft.com/office/drawing/2014/main" id="{901EC71F-1C35-495F-94DF-C65872437F28}"/>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7F84146B-2CA2-4D4A-AE47-81F5BDD6CD8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brand just never seemed to stand out</a:t>
              </a:r>
            </a:p>
          </p:txBody>
        </p:sp>
        <p:sp>
          <p:nvSpPr>
            <p:cNvPr id="10" name="Rectangle: Rounded Corners 9">
              <a:extLst>
                <a:ext uri="{FF2B5EF4-FFF2-40B4-BE49-F238E27FC236}">
                  <a16:creationId xmlns:a16="http://schemas.microsoft.com/office/drawing/2014/main" id="{E477D472-053B-4BA9-B68F-0A5314A65734}"/>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A4382C22-7D6A-4D98-A3D5-7113BB5A8A7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chose to give away the product free at advertised times</a:t>
              </a:r>
            </a:p>
          </p:txBody>
        </p:sp>
      </p:grpSp>
    </p:spTree>
    <p:extLst>
      <p:ext uri="{BB962C8B-B14F-4D97-AF65-F5344CB8AC3E}">
        <p14:creationId xmlns:p14="http://schemas.microsoft.com/office/powerpoint/2010/main" val="352168606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identify valuable traits?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Identify strengths</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4763">
              <a:lnSpc>
                <a:spcPct val="115000"/>
              </a:lnSpc>
              <a:spcBef>
                <a:spcPts val="0"/>
              </a:spcBef>
              <a:spcAft>
                <a:spcPts val="1000"/>
              </a:spcAft>
            </a:pPr>
            <a:r>
              <a:rPr lang="en-US" dirty="0">
                <a:solidFill>
                  <a:srgbClr val="FF0000"/>
                </a:solidFill>
                <a:ea typeface="Times New Roman"/>
                <a:cs typeface="Times New Roman"/>
              </a:rPr>
              <a:t>Valuable traits are useful to other people. Sharing these will help promote your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you cannot identify valuable traits?</a:t>
            </a:r>
          </a:p>
          <a:p>
            <a:pPr marL="690563" lvl="0">
              <a:lnSpc>
                <a:spcPct val="115000"/>
              </a:lnSpc>
              <a:spcBef>
                <a:spcPts val="0"/>
              </a:spcBef>
              <a:spcAft>
                <a:spcPts val="0"/>
              </a:spcAft>
              <a:buFont typeface="+mj-lt"/>
              <a:buAutoNum type="alphaLcParenR"/>
            </a:pPr>
            <a:r>
              <a:rPr lang="en-US" dirty="0">
                <a:ea typeface="Times New Roman"/>
                <a:cs typeface="Times New Roman"/>
              </a:rPr>
              <a:t>Take a test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friends and family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supervisors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indent="-4763"/>
            <a:r>
              <a:rPr lang="en-US" dirty="0">
                <a:solidFill>
                  <a:srgbClr val="FF0000"/>
                </a:solidFill>
                <a:ea typeface="Times New Roman"/>
                <a:cs typeface="Times New Roman"/>
              </a:rPr>
              <a:t>Friends and family are valuable sources of information. Consult them if you cannot identify them yourself.</a:t>
            </a:r>
            <a:endParaRPr lang="en-US"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Not be in branding?</a:t>
            </a:r>
          </a:p>
          <a:p>
            <a:pPr marL="690563" lvl="0">
              <a:lnSpc>
                <a:spcPct val="115000"/>
              </a:lnSpc>
              <a:spcBef>
                <a:spcPts val="0"/>
              </a:spcBef>
              <a:spcAft>
                <a:spcPts val="0"/>
              </a:spcAft>
              <a:buFont typeface="+mj-lt"/>
              <a:buAutoNum type="alphaLcParenR"/>
            </a:pPr>
            <a:r>
              <a:rPr lang="en-US" dirty="0">
                <a:ea typeface="Times New Roman"/>
                <a:cs typeface="Times New Roman"/>
              </a:rPr>
              <a:t>Boldness</a:t>
            </a:r>
          </a:p>
          <a:p>
            <a:pPr marL="690563" lvl="0">
              <a:lnSpc>
                <a:spcPct val="115000"/>
              </a:lnSpc>
              <a:spcBef>
                <a:spcPts val="0"/>
              </a:spcBef>
              <a:spcAft>
                <a:spcPts val="0"/>
              </a:spcAft>
              <a:buFont typeface="+mj-lt"/>
              <a:buAutoNum type="alphaLcParenR"/>
            </a:pPr>
            <a:r>
              <a:rPr lang="en-US" dirty="0">
                <a:ea typeface="Times New Roman"/>
                <a:cs typeface="Times New Roman"/>
              </a:rPr>
              <a:t>Powerful words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Shyness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Personality branding requires boldness. Shyness will not be effective in branding.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an example of a powerful word?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Leader</a:t>
            </a:r>
          </a:p>
          <a:p>
            <a:pPr marL="690563" lvl="0">
              <a:lnSpc>
                <a:spcPct val="115000"/>
              </a:lnSpc>
              <a:spcBef>
                <a:spcPts val="0"/>
              </a:spcBef>
              <a:spcAft>
                <a:spcPts val="0"/>
              </a:spcAft>
              <a:buFont typeface="+mj-lt"/>
              <a:buAutoNum type="alphaLcParenR"/>
            </a:pPr>
            <a:r>
              <a:rPr lang="en-US" dirty="0">
                <a:ea typeface="Times New Roman"/>
                <a:cs typeface="Times New Roman"/>
              </a:rPr>
              <a:t>Accomplished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Employee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is not a powerful word to describe a person. The other answers are.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thinking outside of the box require?</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Thinking outside of the box is using an unconventional idea. This involves a certain level of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to thinking outside the box?</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690563" lvl="0">
              <a:lnSpc>
                <a:spcPct val="115000"/>
              </a:lnSpc>
              <a:spcBef>
                <a:spcPts val="0"/>
              </a:spcBef>
              <a:spcAft>
                <a:spcPts val="0"/>
              </a:spcAft>
              <a:buFont typeface="+mj-lt"/>
              <a:buAutoNum type="alphaLcParenR"/>
            </a:pPr>
            <a:r>
              <a:rPr lang="en-US" dirty="0">
                <a:ea typeface="Times New Roman"/>
                <a:cs typeface="Times New Roman"/>
              </a:rPr>
              <a:t>Narrow ideas</a:t>
            </a:r>
          </a:p>
          <a:p>
            <a:pPr marL="690563" lvl="0">
              <a:lnSpc>
                <a:spcPct val="115000"/>
              </a:lnSpc>
              <a:spcBef>
                <a:spcPts val="0"/>
              </a:spcBef>
              <a:spcAft>
                <a:spcPts val="0"/>
              </a:spcAft>
              <a:buFont typeface="+mj-lt"/>
              <a:buAutoNum type="alphaLcParenR"/>
            </a:pPr>
            <a:r>
              <a:rPr lang="en-US" dirty="0">
                <a:ea typeface="Times New Roman"/>
                <a:cs typeface="Times New Roman"/>
              </a:rPr>
              <a:t>Make a choice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Focus idea</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is to thinking outside the box is focusing the idea. Brainstorming follows.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opportunity do mistakes offer?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Change</a:t>
            </a:r>
          </a:p>
          <a:p>
            <a:pPr marL="690563" lvl="0">
              <a:lnSpc>
                <a:spcPct val="115000"/>
              </a:lnSpc>
              <a:spcBef>
                <a:spcPts val="0"/>
              </a:spcBef>
              <a:spcAft>
                <a:spcPts val="0"/>
              </a:spcAft>
              <a:buFont typeface="+mj-lt"/>
              <a:buAutoNum type="alphaLcParenR"/>
            </a:pPr>
            <a:r>
              <a:rPr lang="en-US" dirty="0">
                <a:ea typeface="Times New Roman"/>
                <a:cs typeface="Times New Roman"/>
              </a:rPr>
              <a:t>New perspective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are not all bad.  They offer the opportunity to learn.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to learn from mistake? </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Reflection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Recognize the opportunity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Repetition</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offer the opportunity to learn. These opportunities, however, need to be recognized.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the gimmick last?</a:t>
            </a:r>
          </a:p>
          <a:p>
            <a:pPr marL="690563" lvl="0">
              <a:lnSpc>
                <a:spcPct val="115000"/>
              </a:lnSpc>
              <a:spcBef>
                <a:spcPts val="0"/>
              </a:spcBef>
              <a:spcAft>
                <a:spcPts val="0"/>
              </a:spcAft>
              <a:buFont typeface="+mj-lt"/>
              <a:buAutoNum type="alphaLcParenR"/>
            </a:pPr>
            <a:r>
              <a:rPr lang="en-US" dirty="0">
                <a:ea typeface="Times New Roman"/>
                <a:cs typeface="Times New Roman"/>
              </a:rPr>
              <a:t>1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 week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month</a:t>
            </a:r>
          </a:p>
          <a:p>
            <a:pPr marL="690563" lvl="0">
              <a:lnSpc>
                <a:spcPct val="115000"/>
              </a:lnSpc>
              <a:spcBef>
                <a:spcPts val="0"/>
              </a:spcBef>
              <a:spcAft>
                <a:spcPts val="1000"/>
              </a:spcAft>
              <a:buFont typeface="+mj-lt"/>
              <a:buAutoNum type="alphaLcParenR"/>
            </a:pPr>
            <a:r>
              <a:rPr lang="en-US" dirty="0">
                <a:ea typeface="Times New Roman"/>
                <a:cs typeface="Times New Roman"/>
              </a:rPr>
              <a:t>unknown</a:t>
            </a:r>
          </a:p>
          <a:p>
            <a:pPr marL="347663" marR="0" indent="-4763">
              <a:lnSpc>
                <a:spcPct val="115000"/>
              </a:lnSpc>
              <a:spcBef>
                <a:spcPts val="0"/>
              </a:spcBef>
              <a:spcAft>
                <a:spcPts val="1000"/>
              </a:spcAft>
            </a:pPr>
            <a:r>
              <a:rPr lang="en-US" dirty="0">
                <a:solidFill>
                  <a:srgbClr val="FF0000"/>
                </a:solidFill>
                <a:ea typeface="Times New Roman"/>
                <a:cs typeface="Times New Roman"/>
              </a:rPr>
              <a:t>William used a gimmick to draw attention to his brand. This lasted one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result of the gimmick</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Decreased sales</a:t>
            </a:r>
          </a:p>
          <a:p>
            <a:pPr marL="690563" lvl="0">
              <a:lnSpc>
                <a:spcPct val="115000"/>
              </a:lnSpc>
              <a:spcBef>
                <a:spcPts val="0"/>
              </a:spcBef>
              <a:spcAft>
                <a:spcPts val="0"/>
              </a:spcAft>
              <a:buFont typeface="+mj-lt"/>
              <a:buAutoNum type="alphaLcParenR"/>
            </a:pPr>
            <a:r>
              <a:rPr lang="en-US" dirty="0">
                <a:ea typeface="Times New Roman"/>
                <a:cs typeface="Times New Roman"/>
              </a:rPr>
              <a:t>Increased sales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exposure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gimmick brought more exposure. William saw an increased presence online.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B00BD2F-933E-4385-B0BC-AE1F92BD58F6}"/>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Brand Mantra</a:t>
            </a:r>
          </a:p>
        </p:txBody>
      </p:sp>
      <p:grpSp>
        <p:nvGrpSpPr>
          <p:cNvPr id="3" name="Group 2">
            <a:extLst>
              <a:ext uri="{FF2B5EF4-FFF2-40B4-BE49-F238E27FC236}">
                <a16:creationId xmlns:a16="http://schemas.microsoft.com/office/drawing/2014/main" id="{6D6B74A0-AE4D-4131-ABB4-66B96E682E18}"/>
              </a:ext>
            </a:extLst>
          </p:cNvPr>
          <p:cNvGrpSpPr/>
          <p:nvPr/>
        </p:nvGrpSpPr>
        <p:grpSpPr>
          <a:xfrm>
            <a:off x="457200" y="1600200"/>
            <a:ext cx="8227382" cy="4525962"/>
            <a:chOff x="457200" y="1600200"/>
            <a:chExt cx="8227382" cy="4525962"/>
          </a:xfrm>
        </p:grpSpPr>
        <p:sp>
          <p:nvSpPr>
            <p:cNvPr id="4" name="Freeform: Shape 3">
              <a:extLst>
                <a:ext uri="{FF2B5EF4-FFF2-40B4-BE49-F238E27FC236}">
                  <a16:creationId xmlns:a16="http://schemas.microsoft.com/office/drawing/2014/main" id="{A7940983-D879-4E3F-A4FB-BD3E00F72A58}"/>
                </a:ext>
              </a:extLst>
            </p:cNvPr>
            <p:cNvSpPr/>
            <p:nvPr/>
          </p:nvSpPr>
          <p:spPr>
            <a:xfrm>
              <a:off x="2867429" y="1600200"/>
              <a:ext cx="5817153" cy="1414363"/>
            </a:xfrm>
            <a:custGeom>
              <a:avLst/>
              <a:gdLst>
                <a:gd name="connsiteX0" fmla="*/ 0 w 5817153"/>
                <a:gd name="connsiteY0" fmla="*/ 176795 h 1414363"/>
                <a:gd name="connsiteX1" fmla="*/ 5109972 w 5817153"/>
                <a:gd name="connsiteY1" fmla="*/ 176795 h 1414363"/>
                <a:gd name="connsiteX2" fmla="*/ 5109972 w 5817153"/>
                <a:gd name="connsiteY2" fmla="*/ 0 h 1414363"/>
                <a:gd name="connsiteX3" fmla="*/ 5817153 w 5817153"/>
                <a:gd name="connsiteY3" fmla="*/ 707182 h 1414363"/>
                <a:gd name="connsiteX4" fmla="*/ 5109972 w 5817153"/>
                <a:gd name="connsiteY4" fmla="*/ 1414363 h 1414363"/>
                <a:gd name="connsiteX5" fmla="*/ 5109972 w 5817153"/>
                <a:gd name="connsiteY5" fmla="*/ 1237568 h 1414363"/>
                <a:gd name="connsiteX6" fmla="*/ 0 w 5817153"/>
                <a:gd name="connsiteY6" fmla="*/ 1237568 h 1414363"/>
                <a:gd name="connsiteX7" fmla="*/ 0 w 5817153"/>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7153" h="1414363">
                  <a:moveTo>
                    <a:pt x="0" y="176795"/>
                  </a:moveTo>
                  <a:lnTo>
                    <a:pt x="5109972" y="176795"/>
                  </a:lnTo>
                  <a:lnTo>
                    <a:pt x="5109972" y="0"/>
                  </a:lnTo>
                  <a:lnTo>
                    <a:pt x="5817153" y="707182"/>
                  </a:lnTo>
                  <a:lnTo>
                    <a:pt x="5109972" y="1414363"/>
                  </a:lnTo>
                  <a:lnTo>
                    <a:pt x="5109972" y="1237568"/>
                  </a:lnTo>
                  <a:lnTo>
                    <a:pt x="0" y="1237568"/>
                  </a:lnTo>
                  <a:lnTo>
                    <a:pt x="0" y="17679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400" tIns="202195" rIns="555786" bIns="202195"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To the point</a:t>
              </a:r>
            </a:p>
          </p:txBody>
        </p:sp>
        <p:sp>
          <p:nvSpPr>
            <p:cNvPr id="5" name="Freeform: Shape 4">
              <a:extLst>
                <a:ext uri="{FF2B5EF4-FFF2-40B4-BE49-F238E27FC236}">
                  <a16:creationId xmlns:a16="http://schemas.microsoft.com/office/drawing/2014/main" id="{9F6FE779-DFE4-41E9-8C9F-5A73D820CF88}"/>
                </a:ext>
              </a:extLst>
            </p:cNvPr>
            <p:cNvSpPr/>
            <p:nvPr/>
          </p:nvSpPr>
          <p:spPr>
            <a:xfrm>
              <a:off x="457200" y="1600200"/>
              <a:ext cx="2408013" cy="1414363"/>
            </a:xfrm>
            <a:custGeom>
              <a:avLst/>
              <a:gdLst>
                <a:gd name="connsiteX0" fmla="*/ 0 w 2408013"/>
                <a:gd name="connsiteY0" fmla="*/ 235732 h 1414363"/>
                <a:gd name="connsiteX1" fmla="*/ 235732 w 2408013"/>
                <a:gd name="connsiteY1" fmla="*/ 0 h 1414363"/>
                <a:gd name="connsiteX2" fmla="*/ 2172281 w 2408013"/>
                <a:gd name="connsiteY2" fmla="*/ 0 h 1414363"/>
                <a:gd name="connsiteX3" fmla="*/ 2408013 w 2408013"/>
                <a:gd name="connsiteY3" fmla="*/ 235732 h 1414363"/>
                <a:gd name="connsiteX4" fmla="*/ 2408013 w 2408013"/>
                <a:gd name="connsiteY4" fmla="*/ 1178631 h 1414363"/>
                <a:gd name="connsiteX5" fmla="*/ 2172281 w 2408013"/>
                <a:gd name="connsiteY5" fmla="*/ 1414363 h 1414363"/>
                <a:gd name="connsiteX6" fmla="*/ 235732 w 2408013"/>
                <a:gd name="connsiteY6" fmla="*/ 1414363 h 1414363"/>
                <a:gd name="connsiteX7" fmla="*/ 0 w 2408013"/>
                <a:gd name="connsiteY7" fmla="*/ 1178631 h 1414363"/>
                <a:gd name="connsiteX8" fmla="*/ 0 w 2408013"/>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013" h="1414363">
                  <a:moveTo>
                    <a:pt x="0" y="235732"/>
                  </a:moveTo>
                  <a:cubicBezTo>
                    <a:pt x="0" y="105541"/>
                    <a:pt x="105541" y="0"/>
                    <a:pt x="235732" y="0"/>
                  </a:cubicBezTo>
                  <a:lnTo>
                    <a:pt x="2172281" y="0"/>
                  </a:lnTo>
                  <a:cubicBezTo>
                    <a:pt x="2302472" y="0"/>
                    <a:pt x="2408013" y="105541"/>
                    <a:pt x="2408013" y="235732"/>
                  </a:cubicBezTo>
                  <a:lnTo>
                    <a:pt x="2408013" y="1178631"/>
                  </a:lnTo>
                  <a:cubicBezTo>
                    <a:pt x="2408013" y="1308822"/>
                    <a:pt x="2302472" y="1414363"/>
                    <a:pt x="2172281"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8104" tIns="118574" rIns="168104" bIns="118574" numCol="1" spcCol="1270" anchor="ctr" anchorCtr="0">
              <a:noAutofit/>
            </a:bodyPr>
            <a:lstStyle/>
            <a:p>
              <a:pPr marL="0" lvl="0" indent="0" algn="ctr" defTabSz="1155700">
                <a:lnSpc>
                  <a:spcPct val="90000"/>
                </a:lnSpc>
                <a:spcBef>
                  <a:spcPct val="0"/>
                </a:spcBef>
                <a:spcAft>
                  <a:spcPct val="35000"/>
                </a:spcAft>
                <a:buNone/>
              </a:pPr>
              <a:r>
                <a:rPr lang="en-US" sz="2600" b="1" kern="1200" dirty="0"/>
                <a:t>Simple</a:t>
              </a:r>
              <a:endParaRPr lang="en-US" sz="2600" kern="1200" dirty="0"/>
            </a:p>
          </p:txBody>
        </p:sp>
        <p:sp>
          <p:nvSpPr>
            <p:cNvPr id="6" name="Freeform: Shape 5">
              <a:extLst>
                <a:ext uri="{FF2B5EF4-FFF2-40B4-BE49-F238E27FC236}">
                  <a16:creationId xmlns:a16="http://schemas.microsoft.com/office/drawing/2014/main" id="{54870170-ABB7-43A5-BE35-AB48E3E04189}"/>
                </a:ext>
              </a:extLst>
            </p:cNvPr>
            <p:cNvSpPr/>
            <p:nvPr/>
          </p:nvSpPr>
          <p:spPr>
            <a:xfrm>
              <a:off x="2867429" y="3155999"/>
              <a:ext cx="5817153" cy="1414363"/>
            </a:xfrm>
            <a:custGeom>
              <a:avLst/>
              <a:gdLst>
                <a:gd name="connsiteX0" fmla="*/ 0 w 5817153"/>
                <a:gd name="connsiteY0" fmla="*/ 176795 h 1414363"/>
                <a:gd name="connsiteX1" fmla="*/ 5109972 w 5817153"/>
                <a:gd name="connsiteY1" fmla="*/ 176795 h 1414363"/>
                <a:gd name="connsiteX2" fmla="*/ 5109972 w 5817153"/>
                <a:gd name="connsiteY2" fmla="*/ 0 h 1414363"/>
                <a:gd name="connsiteX3" fmla="*/ 5817153 w 5817153"/>
                <a:gd name="connsiteY3" fmla="*/ 707182 h 1414363"/>
                <a:gd name="connsiteX4" fmla="*/ 5109972 w 5817153"/>
                <a:gd name="connsiteY4" fmla="*/ 1414363 h 1414363"/>
                <a:gd name="connsiteX5" fmla="*/ 5109972 w 5817153"/>
                <a:gd name="connsiteY5" fmla="*/ 1237568 h 1414363"/>
                <a:gd name="connsiteX6" fmla="*/ 0 w 5817153"/>
                <a:gd name="connsiteY6" fmla="*/ 1237568 h 1414363"/>
                <a:gd name="connsiteX7" fmla="*/ 0 w 5817153"/>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7153" h="1414363">
                  <a:moveTo>
                    <a:pt x="0" y="176795"/>
                  </a:moveTo>
                  <a:lnTo>
                    <a:pt x="5109972" y="176795"/>
                  </a:lnTo>
                  <a:lnTo>
                    <a:pt x="5109972" y="0"/>
                  </a:lnTo>
                  <a:lnTo>
                    <a:pt x="5817153" y="707182"/>
                  </a:lnTo>
                  <a:lnTo>
                    <a:pt x="5109972" y="1414363"/>
                  </a:lnTo>
                  <a:lnTo>
                    <a:pt x="5109972" y="1237568"/>
                  </a:lnTo>
                  <a:lnTo>
                    <a:pt x="0" y="1237568"/>
                  </a:lnTo>
                  <a:lnTo>
                    <a:pt x="0" y="17679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400" tIns="202195" rIns="555786" bIns="202195"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Define the purpose</a:t>
              </a:r>
            </a:p>
          </p:txBody>
        </p:sp>
        <p:sp>
          <p:nvSpPr>
            <p:cNvPr id="7" name="Freeform: Shape 6">
              <a:extLst>
                <a:ext uri="{FF2B5EF4-FFF2-40B4-BE49-F238E27FC236}">
                  <a16:creationId xmlns:a16="http://schemas.microsoft.com/office/drawing/2014/main" id="{B2D77220-443E-4A6E-81CF-42732A1C0FDC}"/>
                </a:ext>
              </a:extLst>
            </p:cNvPr>
            <p:cNvSpPr/>
            <p:nvPr/>
          </p:nvSpPr>
          <p:spPr>
            <a:xfrm>
              <a:off x="457200" y="3155999"/>
              <a:ext cx="2408013" cy="1414363"/>
            </a:xfrm>
            <a:custGeom>
              <a:avLst/>
              <a:gdLst>
                <a:gd name="connsiteX0" fmla="*/ 0 w 2408013"/>
                <a:gd name="connsiteY0" fmla="*/ 235732 h 1414363"/>
                <a:gd name="connsiteX1" fmla="*/ 235732 w 2408013"/>
                <a:gd name="connsiteY1" fmla="*/ 0 h 1414363"/>
                <a:gd name="connsiteX2" fmla="*/ 2172281 w 2408013"/>
                <a:gd name="connsiteY2" fmla="*/ 0 h 1414363"/>
                <a:gd name="connsiteX3" fmla="*/ 2408013 w 2408013"/>
                <a:gd name="connsiteY3" fmla="*/ 235732 h 1414363"/>
                <a:gd name="connsiteX4" fmla="*/ 2408013 w 2408013"/>
                <a:gd name="connsiteY4" fmla="*/ 1178631 h 1414363"/>
                <a:gd name="connsiteX5" fmla="*/ 2172281 w 2408013"/>
                <a:gd name="connsiteY5" fmla="*/ 1414363 h 1414363"/>
                <a:gd name="connsiteX6" fmla="*/ 235732 w 2408013"/>
                <a:gd name="connsiteY6" fmla="*/ 1414363 h 1414363"/>
                <a:gd name="connsiteX7" fmla="*/ 0 w 2408013"/>
                <a:gd name="connsiteY7" fmla="*/ 1178631 h 1414363"/>
                <a:gd name="connsiteX8" fmla="*/ 0 w 2408013"/>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013" h="1414363">
                  <a:moveTo>
                    <a:pt x="0" y="235732"/>
                  </a:moveTo>
                  <a:cubicBezTo>
                    <a:pt x="0" y="105541"/>
                    <a:pt x="105541" y="0"/>
                    <a:pt x="235732" y="0"/>
                  </a:cubicBezTo>
                  <a:lnTo>
                    <a:pt x="2172281" y="0"/>
                  </a:lnTo>
                  <a:cubicBezTo>
                    <a:pt x="2302472" y="0"/>
                    <a:pt x="2408013" y="105541"/>
                    <a:pt x="2408013" y="235732"/>
                  </a:cubicBezTo>
                  <a:lnTo>
                    <a:pt x="2408013" y="1178631"/>
                  </a:lnTo>
                  <a:cubicBezTo>
                    <a:pt x="2408013" y="1308822"/>
                    <a:pt x="2302472" y="1414363"/>
                    <a:pt x="2172281"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8104" tIns="118574" rIns="168104" bIns="118574" numCol="1" spcCol="1270" anchor="ctr" anchorCtr="0">
              <a:noAutofit/>
            </a:bodyPr>
            <a:lstStyle/>
            <a:p>
              <a:pPr marL="0" lvl="0" indent="0" algn="ctr" defTabSz="1155700">
                <a:lnSpc>
                  <a:spcPct val="90000"/>
                </a:lnSpc>
                <a:spcBef>
                  <a:spcPct val="0"/>
                </a:spcBef>
                <a:spcAft>
                  <a:spcPct val="35000"/>
                </a:spcAft>
                <a:buNone/>
              </a:pPr>
              <a:r>
                <a:rPr lang="en-US" sz="2600" b="1" kern="1200" dirty="0"/>
                <a:t>Communicate</a:t>
              </a:r>
              <a:endParaRPr lang="en-US" sz="2600" kern="1200" dirty="0"/>
            </a:p>
          </p:txBody>
        </p:sp>
        <p:sp>
          <p:nvSpPr>
            <p:cNvPr id="8" name="Freeform: Shape 7">
              <a:extLst>
                <a:ext uri="{FF2B5EF4-FFF2-40B4-BE49-F238E27FC236}">
                  <a16:creationId xmlns:a16="http://schemas.microsoft.com/office/drawing/2014/main" id="{A075A8A2-842F-4E1B-8463-9231CB6AC53E}"/>
                </a:ext>
              </a:extLst>
            </p:cNvPr>
            <p:cNvSpPr/>
            <p:nvPr/>
          </p:nvSpPr>
          <p:spPr>
            <a:xfrm>
              <a:off x="2867429" y="4711799"/>
              <a:ext cx="5817153" cy="1414363"/>
            </a:xfrm>
            <a:custGeom>
              <a:avLst/>
              <a:gdLst>
                <a:gd name="connsiteX0" fmla="*/ 0 w 5817153"/>
                <a:gd name="connsiteY0" fmla="*/ 176795 h 1414363"/>
                <a:gd name="connsiteX1" fmla="*/ 5109972 w 5817153"/>
                <a:gd name="connsiteY1" fmla="*/ 176795 h 1414363"/>
                <a:gd name="connsiteX2" fmla="*/ 5109972 w 5817153"/>
                <a:gd name="connsiteY2" fmla="*/ 0 h 1414363"/>
                <a:gd name="connsiteX3" fmla="*/ 5817153 w 5817153"/>
                <a:gd name="connsiteY3" fmla="*/ 707182 h 1414363"/>
                <a:gd name="connsiteX4" fmla="*/ 5109972 w 5817153"/>
                <a:gd name="connsiteY4" fmla="*/ 1414363 h 1414363"/>
                <a:gd name="connsiteX5" fmla="*/ 5109972 w 5817153"/>
                <a:gd name="connsiteY5" fmla="*/ 1237568 h 1414363"/>
                <a:gd name="connsiteX6" fmla="*/ 0 w 5817153"/>
                <a:gd name="connsiteY6" fmla="*/ 1237568 h 1414363"/>
                <a:gd name="connsiteX7" fmla="*/ 0 w 5817153"/>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7153" h="1414363">
                  <a:moveTo>
                    <a:pt x="0" y="176795"/>
                  </a:moveTo>
                  <a:lnTo>
                    <a:pt x="5109972" y="176795"/>
                  </a:lnTo>
                  <a:lnTo>
                    <a:pt x="5109972" y="0"/>
                  </a:lnTo>
                  <a:lnTo>
                    <a:pt x="5817153" y="707182"/>
                  </a:lnTo>
                  <a:lnTo>
                    <a:pt x="5109972" y="1414363"/>
                  </a:lnTo>
                  <a:lnTo>
                    <a:pt x="5109972" y="1237568"/>
                  </a:lnTo>
                  <a:lnTo>
                    <a:pt x="0" y="1237568"/>
                  </a:lnTo>
                  <a:lnTo>
                    <a:pt x="0" y="17679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400" tIns="202195" rIns="555786" bIns="202195"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Mantra should be significant</a:t>
              </a:r>
            </a:p>
          </p:txBody>
        </p:sp>
        <p:sp>
          <p:nvSpPr>
            <p:cNvPr id="9" name="Freeform: Shape 8">
              <a:extLst>
                <a:ext uri="{FF2B5EF4-FFF2-40B4-BE49-F238E27FC236}">
                  <a16:creationId xmlns:a16="http://schemas.microsoft.com/office/drawing/2014/main" id="{CFCA00F8-543E-473F-9BDF-4FD62672AA7B}"/>
                </a:ext>
              </a:extLst>
            </p:cNvPr>
            <p:cNvSpPr/>
            <p:nvPr/>
          </p:nvSpPr>
          <p:spPr>
            <a:xfrm>
              <a:off x="457200" y="4711799"/>
              <a:ext cx="2408013" cy="1414363"/>
            </a:xfrm>
            <a:custGeom>
              <a:avLst/>
              <a:gdLst>
                <a:gd name="connsiteX0" fmla="*/ 0 w 2408013"/>
                <a:gd name="connsiteY0" fmla="*/ 235732 h 1414363"/>
                <a:gd name="connsiteX1" fmla="*/ 235732 w 2408013"/>
                <a:gd name="connsiteY1" fmla="*/ 0 h 1414363"/>
                <a:gd name="connsiteX2" fmla="*/ 2172281 w 2408013"/>
                <a:gd name="connsiteY2" fmla="*/ 0 h 1414363"/>
                <a:gd name="connsiteX3" fmla="*/ 2408013 w 2408013"/>
                <a:gd name="connsiteY3" fmla="*/ 235732 h 1414363"/>
                <a:gd name="connsiteX4" fmla="*/ 2408013 w 2408013"/>
                <a:gd name="connsiteY4" fmla="*/ 1178631 h 1414363"/>
                <a:gd name="connsiteX5" fmla="*/ 2172281 w 2408013"/>
                <a:gd name="connsiteY5" fmla="*/ 1414363 h 1414363"/>
                <a:gd name="connsiteX6" fmla="*/ 235732 w 2408013"/>
                <a:gd name="connsiteY6" fmla="*/ 1414363 h 1414363"/>
                <a:gd name="connsiteX7" fmla="*/ 0 w 2408013"/>
                <a:gd name="connsiteY7" fmla="*/ 1178631 h 1414363"/>
                <a:gd name="connsiteX8" fmla="*/ 0 w 2408013"/>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013" h="1414363">
                  <a:moveTo>
                    <a:pt x="0" y="235732"/>
                  </a:moveTo>
                  <a:cubicBezTo>
                    <a:pt x="0" y="105541"/>
                    <a:pt x="105541" y="0"/>
                    <a:pt x="235732" y="0"/>
                  </a:cubicBezTo>
                  <a:lnTo>
                    <a:pt x="2172281" y="0"/>
                  </a:lnTo>
                  <a:cubicBezTo>
                    <a:pt x="2302472" y="0"/>
                    <a:pt x="2408013" y="105541"/>
                    <a:pt x="2408013" y="235732"/>
                  </a:cubicBezTo>
                  <a:lnTo>
                    <a:pt x="2408013" y="1178631"/>
                  </a:lnTo>
                  <a:cubicBezTo>
                    <a:pt x="2408013" y="1308822"/>
                    <a:pt x="2302472" y="1414363"/>
                    <a:pt x="2172281"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8104" tIns="118574" rIns="168104" bIns="118574" numCol="1" spcCol="1270" anchor="ctr" anchorCtr="0">
              <a:noAutofit/>
            </a:bodyPr>
            <a:lstStyle/>
            <a:p>
              <a:pPr marL="0" lvl="0" indent="0" algn="ctr" defTabSz="1155700">
                <a:lnSpc>
                  <a:spcPct val="90000"/>
                </a:lnSpc>
                <a:spcBef>
                  <a:spcPct val="0"/>
                </a:spcBef>
                <a:spcAft>
                  <a:spcPct val="35000"/>
                </a:spcAft>
                <a:buNone/>
              </a:pPr>
              <a:r>
                <a:rPr lang="en-US" sz="2600" b="1" kern="1200" dirty="0"/>
                <a:t>Inspire</a:t>
              </a:r>
              <a:endParaRPr lang="en-US" sz="2600" kern="1200" dirty="0"/>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spcBef>
                <a:spcPts val="0"/>
              </a:spcBef>
              <a:spcAft>
                <a:spcPts val="1000"/>
              </a:spcAft>
            </a:pPr>
            <a:r>
              <a:rPr lang="en-US" i="1" dirty="0">
                <a:latin typeface="Cambria"/>
                <a:ea typeface="Times New Roman"/>
                <a:cs typeface="Times New Roman"/>
              </a:rPr>
              <a:t>If opportunity doesn’t knock, build a door.</a:t>
            </a:r>
            <a:endParaRPr lang="en-US" dirty="0">
              <a:ea typeface="Times New Roman"/>
              <a:cs typeface="Times New Roman"/>
            </a:endParaRPr>
          </a:p>
          <a:p>
            <a:pPr algn="ctr">
              <a:spcBef>
                <a:spcPts val="0"/>
              </a:spcBef>
              <a:spcAft>
                <a:spcPts val="1000"/>
              </a:spcAft>
            </a:pPr>
            <a:r>
              <a:rPr lang="en-US" b="1" i="1" dirty="0">
                <a:latin typeface="Cambria"/>
                <a:ea typeface="Times New Roman"/>
                <a:cs typeface="Times New Roman"/>
              </a:rPr>
              <a:t>Milton Berle</a:t>
            </a:r>
            <a:endParaRPr lang="en-US" dirty="0">
              <a:ea typeface="Times New Roman"/>
              <a:cs typeface="Times New Roman"/>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Personal Branding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DD28EEE-92BC-4FF3-B9F7-EB140A115C6C}"/>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547926EA-CE00-4F6E-8851-532B3641E3AF}"/>
              </a:ext>
            </a:extLst>
          </p:cNvPr>
          <p:cNvGrpSpPr/>
          <p:nvPr/>
        </p:nvGrpSpPr>
        <p:grpSpPr>
          <a:xfrm>
            <a:off x="461218" y="1663472"/>
            <a:ext cx="8221563" cy="4399417"/>
            <a:chOff x="461218" y="1663472"/>
            <a:chExt cx="8221563" cy="4399417"/>
          </a:xfrm>
        </p:grpSpPr>
        <p:sp>
          <p:nvSpPr>
            <p:cNvPr id="4" name="Freeform: Shape 3">
              <a:extLst>
                <a:ext uri="{FF2B5EF4-FFF2-40B4-BE49-F238E27FC236}">
                  <a16:creationId xmlns:a16="http://schemas.microsoft.com/office/drawing/2014/main" id="{FB9562FB-0F8D-49E0-97E9-EE41CBBEB22D}"/>
                </a:ext>
              </a:extLst>
            </p:cNvPr>
            <p:cNvSpPr/>
            <p:nvPr/>
          </p:nvSpPr>
          <p:spPr>
            <a:xfrm>
              <a:off x="461218" y="2759820"/>
              <a:ext cx="2055390" cy="1002375"/>
            </a:xfrm>
            <a:custGeom>
              <a:avLst/>
              <a:gdLst>
                <a:gd name="connsiteX0" fmla="*/ 0 w 2055390"/>
                <a:gd name="connsiteY0" fmla="*/ 0 h 1002375"/>
                <a:gd name="connsiteX1" fmla="*/ 2055390 w 2055390"/>
                <a:gd name="connsiteY1" fmla="*/ 0 h 1002375"/>
                <a:gd name="connsiteX2" fmla="*/ 2055390 w 2055390"/>
                <a:gd name="connsiteY2" fmla="*/ 1002375 h 1002375"/>
                <a:gd name="connsiteX3" fmla="*/ 0 w 2055390"/>
                <a:gd name="connsiteY3" fmla="*/ 1002375 h 1002375"/>
                <a:gd name="connsiteX4" fmla="*/ 0 w 2055390"/>
                <a:gd name="connsiteY4" fmla="*/ 0 h 1002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02375">
                  <a:moveTo>
                    <a:pt x="0" y="0"/>
                  </a:moveTo>
                  <a:lnTo>
                    <a:pt x="2055390" y="0"/>
                  </a:lnTo>
                  <a:lnTo>
                    <a:pt x="2055390" y="1002375"/>
                  </a:lnTo>
                  <a:lnTo>
                    <a:pt x="0" y="10023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Tom Peters</a:t>
              </a:r>
              <a:endParaRPr lang="en-US" sz="3000" kern="1200" dirty="0"/>
            </a:p>
          </p:txBody>
        </p:sp>
        <p:sp>
          <p:nvSpPr>
            <p:cNvPr id="5" name="Left Brace 4">
              <a:extLst>
                <a:ext uri="{FF2B5EF4-FFF2-40B4-BE49-F238E27FC236}">
                  <a16:creationId xmlns:a16="http://schemas.microsoft.com/office/drawing/2014/main" id="{925E1E2D-9B35-4FA1-B915-BD2FA6456A74}"/>
                </a:ext>
              </a:extLst>
            </p:cNvPr>
            <p:cNvSpPr/>
            <p:nvPr/>
          </p:nvSpPr>
          <p:spPr>
            <a:xfrm>
              <a:off x="2516609" y="1663472"/>
              <a:ext cx="411078" cy="319507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EF3A71E-7D76-4EBE-B754-889D661908EB}"/>
                </a:ext>
              </a:extLst>
            </p:cNvPr>
            <p:cNvSpPr/>
            <p:nvPr/>
          </p:nvSpPr>
          <p:spPr>
            <a:xfrm>
              <a:off x="3092118" y="1663472"/>
              <a:ext cx="5590663" cy="3195070"/>
            </a:xfrm>
            <a:custGeom>
              <a:avLst/>
              <a:gdLst>
                <a:gd name="connsiteX0" fmla="*/ 0 w 5590663"/>
                <a:gd name="connsiteY0" fmla="*/ 0 h 3195070"/>
                <a:gd name="connsiteX1" fmla="*/ 5590663 w 5590663"/>
                <a:gd name="connsiteY1" fmla="*/ 0 h 3195070"/>
                <a:gd name="connsiteX2" fmla="*/ 5590663 w 5590663"/>
                <a:gd name="connsiteY2" fmla="*/ 3195070 h 3195070"/>
                <a:gd name="connsiteX3" fmla="*/ 0 w 5590663"/>
                <a:gd name="connsiteY3" fmla="*/ 3195070 h 3195070"/>
                <a:gd name="connsiteX4" fmla="*/ 0 w 5590663"/>
                <a:gd name="connsiteY4" fmla="*/ 0 h 3195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3195070">
                  <a:moveTo>
                    <a:pt x="0" y="0"/>
                  </a:moveTo>
                  <a:lnTo>
                    <a:pt x="5590663" y="0"/>
                  </a:lnTo>
                  <a:lnTo>
                    <a:pt x="5590663" y="3195070"/>
                  </a:lnTo>
                  <a:lnTo>
                    <a:pt x="0" y="319507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All of us need to understand the importance of branding. We are CEOs of our own companies: Me Inc. To be in business today, our most important job is to be head marketer for the brand called You.</a:t>
              </a:r>
            </a:p>
          </p:txBody>
        </p:sp>
        <p:sp>
          <p:nvSpPr>
            <p:cNvPr id="7" name="Freeform: Shape 6">
              <a:extLst>
                <a:ext uri="{FF2B5EF4-FFF2-40B4-BE49-F238E27FC236}">
                  <a16:creationId xmlns:a16="http://schemas.microsoft.com/office/drawing/2014/main" id="{FEFC67D0-078C-48B1-B41E-230851AB95C0}"/>
                </a:ext>
              </a:extLst>
            </p:cNvPr>
            <p:cNvSpPr/>
            <p:nvPr/>
          </p:nvSpPr>
          <p:spPr>
            <a:xfrm>
              <a:off x="461218" y="5013529"/>
              <a:ext cx="2055390" cy="1002375"/>
            </a:xfrm>
            <a:custGeom>
              <a:avLst/>
              <a:gdLst>
                <a:gd name="connsiteX0" fmla="*/ 0 w 2055390"/>
                <a:gd name="connsiteY0" fmla="*/ 0 h 1002375"/>
                <a:gd name="connsiteX1" fmla="*/ 2055390 w 2055390"/>
                <a:gd name="connsiteY1" fmla="*/ 0 h 1002375"/>
                <a:gd name="connsiteX2" fmla="*/ 2055390 w 2055390"/>
                <a:gd name="connsiteY2" fmla="*/ 1002375 h 1002375"/>
                <a:gd name="connsiteX3" fmla="*/ 0 w 2055390"/>
                <a:gd name="connsiteY3" fmla="*/ 1002375 h 1002375"/>
                <a:gd name="connsiteX4" fmla="*/ 0 w 2055390"/>
                <a:gd name="connsiteY4" fmla="*/ 0 h 1002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02375">
                  <a:moveTo>
                    <a:pt x="0" y="0"/>
                  </a:moveTo>
                  <a:lnTo>
                    <a:pt x="2055390" y="0"/>
                  </a:lnTo>
                  <a:lnTo>
                    <a:pt x="2055390" y="1002375"/>
                  </a:lnTo>
                  <a:lnTo>
                    <a:pt x="0" y="10023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Theodore Roosevelt</a:t>
              </a:r>
              <a:endParaRPr lang="en-US" sz="3000" kern="1200" dirty="0"/>
            </a:p>
          </p:txBody>
        </p:sp>
        <p:sp>
          <p:nvSpPr>
            <p:cNvPr id="8" name="Left Brace 7">
              <a:extLst>
                <a:ext uri="{FF2B5EF4-FFF2-40B4-BE49-F238E27FC236}">
                  <a16:creationId xmlns:a16="http://schemas.microsoft.com/office/drawing/2014/main" id="{84B3803C-03DE-4B44-9617-9B54C6CA523B}"/>
                </a:ext>
              </a:extLst>
            </p:cNvPr>
            <p:cNvSpPr/>
            <p:nvPr/>
          </p:nvSpPr>
          <p:spPr>
            <a:xfrm>
              <a:off x="2516609" y="4966542"/>
              <a:ext cx="411078" cy="109634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3BFE5DB8-640C-4BAC-A12E-7F3D65DAE579}"/>
                </a:ext>
              </a:extLst>
            </p:cNvPr>
            <p:cNvSpPr/>
            <p:nvPr/>
          </p:nvSpPr>
          <p:spPr>
            <a:xfrm>
              <a:off x="3092118" y="4966542"/>
              <a:ext cx="5590663" cy="1096347"/>
            </a:xfrm>
            <a:custGeom>
              <a:avLst/>
              <a:gdLst>
                <a:gd name="connsiteX0" fmla="*/ 0 w 5590663"/>
                <a:gd name="connsiteY0" fmla="*/ 0 h 1096347"/>
                <a:gd name="connsiteX1" fmla="*/ 5590663 w 5590663"/>
                <a:gd name="connsiteY1" fmla="*/ 0 h 1096347"/>
                <a:gd name="connsiteX2" fmla="*/ 5590663 w 5590663"/>
                <a:gd name="connsiteY2" fmla="*/ 1096347 h 1096347"/>
                <a:gd name="connsiteX3" fmla="*/ 0 w 5590663"/>
                <a:gd name="connsiteY3" fmla="*/ 1096347 h 1096347"/>
                <a:gd name="connsiteX4" fmla="*/ 0 w 5590663"/>
                <a:gd name="connsiteY4" fmla="*/ 0 h 109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96347">
                  <a:moveTo>
                    <a:pt x="0" y="0"/>
                  </a:moveTo>
                  <a:lnTo>
                    <a:pt x="5590663" y="0"/>
                  </a:lnTo>
                  <a:lnTo>
                    <a:pt x="5590663" y="1096347"/>
                  </a:lnTo>
                  <a:lnTo>
                    <a:pt x="0" y="1096347"/>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Believe you can and you’re halfway there</a:t>
              </a:r>
            </a:p>
          </p:txBody>
        </p:sp>
      </p:gr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531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1853322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32016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B310174-0098-4655-B52A-E17204606B47}"/>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Be Real</a:t>
            </a:r>
          </a:p>
        </p:txBody>
      </p:sp>
      <p:grpSp>
        <p:nvGrpSpPr>
          <p:cNvPr id="3" name="Group 2">
            <a:extLst>
              <a:ext uri="{FF2B5EF4-FFF2-40B4-BE49-F238E27FC236}">
                <a16:creationId xmlns:a16="http://schemas.microsoft.com/office/drawing/2014/main" id="{6FC243D5-7652-450E-8733-560BB77055BF}"/>
              </a:ext>
            </a:extLst>
          </p:cNvPr>
          <p:cNvGrpSpPr/>
          <p:nvPr/>
        </p:nvGrpSpPr>
        <p:grpSpPr>
          <a:xfrm>
            <a:off x="457200" y="1706961"/>
            <a:ext cx="8229600" cy="4312440"/>
            <a:chOff x="457200" y="1706961"/>
            <a:chExt cx="8229600" cy="4312440"/>
          </a:xfrm>
        </p:grpSpPr>
        <p:sp>
          <p:nvSpPr>
            <p:cNvPr id="4" name="Rectangle 3">
              <a:extLst>
                <a:ext uri="{FF2B5EF4-FFF2-40B4-BE49-F238E27FC236}">
                  <a16:creationId xmlns:a16="http://schemas.microsoft.com/office/drawing/2014/main" id="{53984DDC-4637-4E88-B038-F9AB07533D19}"/>
                </a:ext>
              </a:extLst>
            </p:cNvPr>
            <p:cNvSpPr/>
            <p:nvPr/>
          </p:nvSpPr>
          <p:spPr>
            <a:xfrm>
              <a:off x="457200" y="2194041"/>
              <a:ext cx="8229600" cy="8316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D39DBED-855E-49A1-A145-324F896B467C}"/>
                </a:ext>
              </a:extLst>
            </p:cNvPr>
            <p:cNvSpPr/>
            <p:nvPr/>
          </p:nvSpPr>
          <p:spPr>
            <a:xfrm>
              <a:off x="868680" y="170696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Be genuine</a:t>
              </a:r>
            </a:p>
          </p:txBody>
        </p:sp>
        <p:sp>
          <p:nvSpPr>
            <p:cNvPr id="6" name="Rectangle 5">
              <a:extLst>
                <a:ext uri="{FF2B5EF4-FFF2-40B4-BE49-F238E27FC236}">
                  <a16:creationId xmlns:a16="http://schemas.microsoft.com/office/drawing/2014/main" id="{F50A1E0B-06C3-456A-A76F-48DF1FD9E217}"/>
                </a:ext>
              </a:extLst>
            </p:cNvPr>
            <p:cNvSpPr/>
            <p:nvPr/>
          </p:nvSpPr>
          <p:spPr>
            <a:xfrm>
              <a:off x="457200" y="3690921"/>
              <a:ext cx="8229600" cy="8316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D760813-30DB-45D5-AF5C-0C482FA50966}"/>
                </a:ext>
              </a:extLst>
            </p:cNvPr>
            <p:cNvSpPr/>
            <p:nvPr/>
          </p:nvSpPr>
          <p:spPr>
            <a:xfrm>
              <a:off x="868680" y="320384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Personality of your brand</a:t>
              </a:r>
            </a:p>
          </p:txBody>
        </p:sp>
        <p:sp>
          <p:nvSpPr>
            <p:cNvPr id="8" name="Rectangle 7">
              <a:extLst>
                <a:ext uri="{FF2B5EF4-FFF2-40B4-BE49-F238E27FC236}">
                  <a16:creationId xmlns:a16="http://schemas.microsoft.com/office/drawing/2014/main" id="{3578F2B6-2525-4DE2-9A32-14DF5E5530EC}"/>
                </a:ext>
              </a:extLst>
            </p:cNvPr>
            <p:cNvSpPr/>
            <p:nvPr/>
          </p:nvSpPr>
          <p:spPr>
            <a:xfrm>
              <a:off x="457200" y="5187801"/>
              <a:ext cx="8229600" cy="8316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5DA6AFE-27C6-4410-8493-0959B15EA0E2}"/>
                </a:ext>
              </a:extLst>
            </p:cNvPr>
            <p:cNvSpPr/>
            <p:nvPr/>
          </p:nvSpPr>
          <p:spPr>
            <a:xfrm>
              <a:off x="868680" y="4700721"/>
              <a:ext cx="5760720" cy="974160"/>
            </a:xfrm>
            <a:custGeom>
              <a:avLst/>
              <a:gdLst>
                <a:gd name="connsiteX0" fmla="*/ 0 w 5760720"/>
                <a:gd name="connsiteY0" fmla="*/ 162363 h 974160"/>
                <a:gd name="connsiteX1" fmla="*/ 162363 w 5760720"/>
                <a:gd name="connsiteY1" fmla="*/ 0 h 974160"/>
                <a:gd name="connsiteX2" fmla="*/ 5598357 w 5760720"/>
                <a:gd name="connsiteY2" fmla="*/ 0 h 974160"/>
                <a:gd name="connsiteX3" fmla="*/ 5760720 w 5760720"/>
                <a:gd name="connsiteY3" fmla="*/ 162363 h 974160"/>
                <a:gd name="connsiteX4" fmla="*/ 5760720 w 5760720"/>
                <a:gd name="connsiteY4" fmla="*/ 811797 h 974160"/>
                <a:gd name="connsiteX5" fmla="*/ 5598357 w 5760720"/>
                <a:gd name="connsiteY5" fmla="*/ 974160 h 974160"/>
                <a:gd name="connsiteX6" fmla="*/ 162363 w 5760720"/>
                <a:gd name="connsiteY6" fmla="*/ 974160 h 974160"/>
                <a:gd name="connsiteX7" fmla="*/ 0 w 5760720"/>
                <a:gd name="connsiteY7" fmla="*/ 811797 h 974160"/>
                <a:gd name="connsiteX8" fmla="*/ 0 w 5760720"/>
                <a:gd name="connsiteY8" fmla="*/ 162363 h 974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74160">
                  <a:moveTo>
                    <a:pt x="0" y="162363"/>
                  </a:moveTo>
                  <a:cubicBezTo>
                    <a:pt x="0" y="72692"/>
                    <a:pt x="72692" y="0"/>
                    <a:pt x="162363" y="0"/>
                  </a:cubicBezTo>
                  <a:lnTo>
                    <a:pt x="5598357" y="0"/>
                  </a:lnTo>
                  <a:cubicBezTo>
                    <a:pt x="5688028" y="0"/>
                    <a:pt x="5760720" y="72692"/>
                    <a:pt x="5760720" y="162363"/>
                  </a:cubicBezTo>
                  <a:lnTo>
                    <a:pt x="5760720" y="811797"/>
                  </a:lnTo>
                  <a:cubicBezTo>
                    <a:pt x="5760720" y="901468"/>
                    <a:pt x="5688028" y="974160"/>
                    <a:pt x="5598357" y="974160"/>
                  </a:cubicBezTo>
                  <a:lnTo>
                    <a:pt x="162363" y="974160"/>
                  </a:lnTo>
                  <a:cubicBezTo>
                    <a:pt x="72692" y="974160"/>
                    <a:pt x="0" y="901468"/>
                    <a:pt x="0" y="811797"/>
                  </a:cubicBezTo>
                  <a:lnTo>
                    <a:pt x="0" y="16236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5297" tIns="47555" rIns="265297" bIns="47555" numCol="1" spcCol="1270" anchor="ctr" anchorCtr="0">
              <a:noAutofit/>
            </a:bodyPr>
            <a:lstStyle/>
            <a:p>
              <a:pPr marL="0" lvl="0" indent="0" algn="l" defTabSz="1466850">
                <a:lnSpc>
                  <a:spcPct val="90000"/>
                </a:lnSpc>
                <a:spcBef>
                  <a:spcPct val="0"/>
                </a:spcBef>
                <a:spcAft>
                  <a:spcPct val="35000"/>
                </a:spcAft>
                <a:buNone/>
              </a:pPr>
              <a:r>
                <a:rPr lang="en-US" sz="3300" kern="1200" dirty="0"/>
                <a:t>Make connections with people</a:t>
              </a:r>
            </a:p>
          </p:txBody>
        </p:sp>
      </p:grpSp>
    </p:spTree>
    <p:extLst>
      <p:ext uri="{BB962C8B-B14F-4D97-AF65-F5344CB8AC3E}">
        <p14:creationId xmlns:p14="http://schemas.microsoft.com/office/powerpoint/2010/main" val="20332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6C0FC6F-A6FB-4FCE-B79B-FEA561DA34BB}"/>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SWOT Analysis</a:t>
            </a:r>
          </a:p>
        </p:txBody>
      </p:sp>
      <p:grpSp>
        <p:nvGrpSpPr>
          <p:cNvPr id="3" name="Group 2">
            <a:extLst>
              <a:ext uri="{FF2B5EF4-FFF2-40B4-BE49-F238E27FC236}">
                <a16:creationId xmlns:a16="http://schemas.microsoft.com/office/drawing/2014/main" id="{60E7AFFC-35E2-4091-BB94-841744B3C6E0}"/>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9CD73A12-2967-4F24-80CD-107F3551ADCC}"/>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993" tIns="192993" rIns="1293255" bIns="192993" numCol="1" spcCol="1270" anchor="ctr" anchorCtr="0">
              <a:noAutofit/>
            </a:bodyPr>
            <a:lstStyle/>
            <a:p>
              <a:pPr marL="0" lvl="0" indent="0" algn="l" defTabSz="1911350">
                <a:lnSpc>
                  <a:spcPct val="90000"/>
                </a:lnSpc>
                <a:spcBef>
                  <a:spcPct val="0"/>
                </a:spcBef>
                <a:spcAft>
                  <a:spcPct val="35000"/>
                </a:spcAft>
                <a:buNone/>
              </a:pPr>
              <a:r>
                <a:rPr lang="en-US" sz="4300" b="0" kern="1200" dirty="0"/>
                <a:t>Strengths</a:t>
              </a:r>
            </a:p>
          </p:txBody>
        </p:sp>
        <p:sp>
          <p:nvSpPr>
            <p:cNvPr id="5" name="Freeform: Shape 4">
              <a:extLst>
                <a:ext uri="{FF2B5EF4-FFF2-40B4-BE49-F238E27FC236}">
                  <a16:creationId xmlns:a16="http://schemas.microsoft.com/office/drawing/2014/main" id="{E667769F-FA66-471E-9167-C3A2B7C0986E}"/>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b="0" kern="1200" dirty="0"/>
                <a:t>Weaknesses</a:t>
              </a:r>
            </a:p>
          </p:txBody>
        </p:sp>
        <p:sp>
          <p:nvSpPr>
            <p:cNvPr id="6" name="Freeform: Shape 5">
              <a:extLst>
                <a:ext uri="{FF2B5EF4-FFF2-40B4-BE49-F238E27FC236}">
                  <a16:creationId xmlns:a16="http://schemas.microsoft.com/office/drawing/2014/main" id="{DFB93E7F-605F-4E9A-9295-F9045B71E7D5}"/>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993" tIns="192993" rIns="1383360" bIns="192993" numCol="1" spcCol="1270" anchor="ctr" anchorCtr="0">
              <a:noAutofit/>
            </a:bodyPr>
            <a:lstStyle/>
            <a:p>
              <a:pPr marL="0" lvl="0" indent="0" algn="l" defTabSz="1911350">
                <a:lnSpc>
                  <a:spcPct val="90000"/>
                </a:lnSpc>
                <a:spcBef>
                  <a:spcPct val="0"/>
                </a:spcBef>
                <a:spcAft>
                  <a:spcPct val="35000"/>
                </a:spcAft>
                <a:buNone/>
              </a:pPr>
              <a:r>
                <a:rPr lang="en-US" sz="4300" b="0" kern="1200" dirty="0"/>
                <a:t>Opportunities</a:t>
              </a:r>
            </a:p>
          </p:txBody>
        </p:sp>
        <p:sp>
          <p:nvSpPr>
            <p:cNvPr id="7" name="Freeform: Shape 6">
              <a:extLst>
                <a:ext uri="{FF2B5EF4-FFF2-40B4-BE49-F238E27FC236}">
                  <a16:creationId xmlns:a16="http://schemas.microsoft.com/office/drawing/2014/main" id="{F9607CCD-6E2E-46BC-8C3F-3C47393BAB58}"/>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b="0" kern="1200" dirty="0"/>
                <a:t>Threats</a:t>
              </a:r>
            </a:p>
          </p:txBody>
        </p:sp>
        <p:sp>
          <p:nvSpPr>
            <p:cNvPr id="8" name="Freeform: Shape 7">
              <a:extLst>
                <a:ext uri="{FF2B5EF4-FFF2-40B4-BE49-F238E27FC236}">
                  <a16:creationId xmlns:a16="http://schemas.microsoft.com/office/drawing/2014/main" id="{C865E07E-F2AC-40DD-916F-7D41F80336F9}"/>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122A625B-D53F-4624-9274-4D1DC33C4357}"/>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31E89215-BE60-43F3-AAC4-D6AE57DBF35E}"/>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73486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590EC29-B679-4086-B9F8-54EE1A74A96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29B63B6-62D3-44D0-8C1D-DDC872B8208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0EB1EAE-1F5F-4FE9-BCFC-42311352312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2359" tIns="78229" rIns="102359" bIns="78229" numCol="1" spcCol="1270" anchor="ctr" anchorCtr="0">
              <a:noAutofit/>
            </a:bodyPr>
            <a:lstStyle/>
            <a:p>
              <a:pPr marL="0" lvl="0" indent="0" algn="ctr" defTabSz="1689100">
                <a:lnSpc>
                  <a:spcPct val="90000"/>
                </a:lnSpc>
                <a:spcBef>
                  <a:spcPct val="0"/>
                </a:spcBef>
                <a:spcAft>
                  <a:spcPct val="35000"/>
                </a:spcAft>
                <a:buNone/>
              </a:pPr>
              <a:r>
                <a:rPr lang="en-US" sz="3800" kern="1200" dirty="0"/>
                <a:t>Sean created a new startup business</a:t>
              </a:r>
            </a:p>
          </p:txBody>
        </p:sp>
        <p:sp>
          <p:nvSpPr>
            <p:cNvPr id="5" name="Rectangle: Rounded Corners 4">
              <a:extLst>
                <a:ext uri="{FF2B5EF4-FFF2-40B4-BE49-F238E27FC236}">
                  <a16:creationId xmlns:a16="http://schemas.microsoft.com/office/drawing/2014/main" id="{14CA2CF3-3155-413E-8791-3370A498F80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6BE8AAB-979D-4941-AF2D-32999EDC3DBE}"/>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Sales were 20% higher than he originally projected</a:t>
              </a:r>
            </a:p>
          </p:txBody>
        </p:sp>
        <p:sp>
          <p:nvSpPr>
            <p:cNvPr id="7" name="Rectangle: Rounded Corners 6">
              <a:extLst>
                <a:ext uri="{FF2B5EF4-FFF2-40B4-BE49-F238E27FC236}">
                  <a16:creationId xmlns:a16="http://schemas.microsoft.com/office/drawing/2014/main" id="{F5D8795C-9276-4FEA-8FA3-32D20A530868}"/>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3BFCFD14-7657-41E4-BA48-A8A46CB9D5C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 customer had demanded a refund</a:t>
              </a:r>
            </a:p>
          </p:txBody>
        </p:sp>
        <p:sp>
          <p:nvSpPr>
            <p:cNvPr id="9" name="Rectangle: Rounded Corners 8">
              <a:extLst>
                <a:ext uri="{FF2B5EF4-FFF2-40B4-BE49-F238E27FC236}">
                  <a16:creationId xmlns:a16="http://schemas.microsoft.com/office/drawing/2014/main" id="{EDC67590-F5A6-4684-AD1A-FD53473507AB}"/>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B8881C75-2E2A-45E4-A3A4-2E33648730E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Sean refused because there was nothing wrong with the product</a:t>
              </a:r>
            </a:p>
          </p:txBody>
        </p:sp>
      </p:grpSp>
    </p:spTree>
    <p:extLst>
      <p:ext uri="{BB962C8B-B14F-4D97-AF65-F5344CB8AC3E}">
        <p14:creationId xmlns:p14="http://schemas.microsoft.com/office/powerpoint/2010/main" val="12792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ea typeface="Times New Roman"/>
                <a:cs typeface="Times New Roman"/>
              </a:rPr>
              <a:t>By the market</a:t>
            </a: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ea typeface="Times New Roman"/>
                <a:cs typeface="Times New Roman"/>
              </a:rPr>
              <a:t>Personal branding</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ea typeface="Times New Roman"/>
                <a:cs typeface="Times New Roman"/>
              </a:rPr>
              <a:t>3 to 5</a:t>
            </a: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1000"/>
              </a:spcAft>
              <a:buFont typeface="+mj-lt"/>
              <a:buAutoNum type="alphaLcParenR"/>
            </a:pPr>
            <a:r>
              <a:rPr lang="en-US" dirty="0">
                <a:ea typeface="Times New Roman"/>
                <a:cs typeface="Times New Roman"/>
              </a:rPr>
              <a:t>Inspire</a:t>
            </a:r>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ea typeface="Times New Roman"/>
                <a:cs typeface="Times New Roman"/>
              </a:rPr>
              <a:t>Fact checking</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 market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r>
              <a:rPr lang="en-US" dirty="0">
                <a:solidFill>
                  <a:srgbClr val="FF0000"/>
                </a:solidFill>
                <a:ea typeface="Times New Roman"/>
                <a:cs typeface="Times New Roman"/>
              </a:rPr>
              <a:t>You need to brand yourself. The market will brand you if you do not.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branding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manage your public reputation. Personal branding helps manage a public reputation.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10988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 to 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Brand mantras are brief. They are only 3 to 5 words.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Inspire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 is not necessary when establishing a mantra. The other answers need to be considered.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85718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a:solidFill>
                  <a:srgbClr val="FF0000"/>
                </a:solidFill>
                <a:ea typeface="Times New Roman"/>
                <a:cs typeface="Times New Roman"/>
              </a:rPr>
              <a:t>People are attracted to authenticity. This is why communication needs to be honest.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Fact checking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Fact checking has become easier to do. Lies are easier to discover.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16601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and weaknesses are internal characteristics. The other answers are external characteristics.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Threat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Opportunities and threats are external characteristics. The other answers are internal characteristics.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80321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1076082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r>
              <a:rPr lang="en-US" dirty="0">
                <a:solidFill>
                  <a:srgbClr val="FF0000"/>
                </a:solidFill>
                <a:ea typeface="Times New Roman"/>
                <a:cs typeface="Times New Roman"/>
              </a:rPr>
              <a:t>The sales were originally 20% above expectations. This fell after a customer was ignored.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Sales fell 30%. They were originally 20% above projections, which brings the sales down to 10% below projections.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99813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Defining Yourself (II)</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When you brand yourself properly, the competition becomes irrelevant.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Dan Schwabel</a:t>
            </a:r>
            <a:endParaRPr lang="en-US" sz="1400" dirty="0">
              <a:ea typeface="Times New Roman"/>
              <a:cs typeface="Times New Roman"/>
            </a:endParaRPr>
          </a:p>
          <a:p>
            <a:endParaRPr lang="en-US" dirty="0"/>
          </a:p>
        </p:txBody>
      </p:sp>
      <p:sp>
        <p:nvSpPr>
          <p:cNvPr id="14339" name="Content Placeholder 2"/>
          <p:cNvSpPr>
            <a:spLocks noGrp="1"/>
          </p:cNvSpPr>
          <p:nvPr>
            <p:ph type="body" sz="quarter" idx="11"/>
          </p:nvPr>
        </p:nvSpPr>
        <p:spPr/>
        <p:txBody>
          <a:bodyPr>
            <a:normAutofit/>
          </a:bodyPr>
          <a:lstStyle/>
          <a:p>
            <a:endParaRPr lang="en-US" dirty="0"/>
          </a:p>
          <a:p>
            <a:r>
              <a:rPr lang="en-US" dirty="0"/>
              <a:t>Once you understand what you have to offer, it will be possible to create a brand image that is both honest and positive. Defining yourself will allow others to see you clearly.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4819EE4-AB50-4ADA-88A1-5198736859B2}"/>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Pillars</a:t>
            </a:r>
          </a:p>
        </p:txBody>
      </p:sp>
      <p:grpSp>
        <p:nvGrpSpPr>
          <p:cNvPr id="3" name="Group 2">
            <a:extLst>
              <a:ext uri="{FF2B5EF4-FFF2-40B4-BE49-F238E27FC236}">
                <a16:creationId xmlns:a16="http://schemas.microsoft.com/office/drawing/2014/main" id="{08AE2599-1AC4-4541-A04C-71FBFED42FA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B24FCA38-8764-48FB-9C40-C64CC974A79B}"/>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5FE156C7-D380-4BBB-9CD0-4C35DB095FC8}"/>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Your main values</a:t>
              </a:r>
            </a:p>
          </p:txBody>
        </p:sp>
        <p:sp>
          <p:nvSpPr>
            <p:cNvPr id="6" name="Oval 5">
              <a:extLst>
                <a:ext uri="{FF2B5EF4-FFF2-40B4-BE49-F238E27FC236}">
                  <a16:creationId xmlns:a16="http://schemas.microsoft.com/office/drawing/2014/main" id="{9DFCB740-2AA8-4E30-923B-5415A645D998}"/>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010B48F-321A-445A-BE23-F2669651196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They define your identity</a:t>
              </a:r>
            </a:p>
          </p:txBody>
        </p:sp>
        <p:sp>
          <p:nvSpPr>
            <p:cNvPr id="8" name="Oval 7">
              <a:extLst>
                <a:ext uri="{FF2B5EF4-FFF2-40B4-BE49-F238E27FC236}">
                  <a16:creationId xmlns:a16="http://schemas.microsoft.com/office/drawing/2014/main" id="{9CD8C0EC-E9B0-45FB-B31B-818E5386A666}"/>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7C9006C-A24E-4A72-B818-D2649BD0866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Begin branding with one or two</a:t>
              </a:r>
              <a:endParaRPr lang="en-US" sz="4100" b="1" kern="1200" dirty="0"/>
            </a:p>
          </p:txBody>
        </p:sp>
        <p:sp>
          <p:nvSpPr>
            <p:cNvPr id="10" name="Oval 9">
              <a:extLst>
                <a:ext uri="{FF2B5EF4-FFF2-40B4-BE49-F238E27FC236}">
                  <a16:creationId xmlns:a16="http://schemas.microsoft.com/office/drawing/2014/main" id="{65B1FC6C-E1FA-48C2-ADE1-2F01528B8A1E}"/>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7C23C86-3D5F-4F11-AA8C-A553B3879A7E}"/>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Passions</a:t>
            </a:r>
          </a:p>
        </p:txBody>
      </p:sp>
      <p:grpSp>
        <p:nvGrpSpPr>
          <p:cNvPr id="3" name="Group 2">
            <a:extLst>
              <a:ext uri="{FF2B5EF4-FFF2-40B4-BE49-F238E27FC236}">
                <a16:creationId xmlns:a16="http://schemas.microsoft.com/office/drawing/2014/main" id="{79DD0E31-EC6A-449B-9DF8-00A64C77E772}"/>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9DB1F35F-08E9-4908-AF8E-E32C6258429F}"/>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5952D995-7C7A-4F91-8AD0-15E99E8E78C4}"/>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l" defTabSz="1689100">
                <a:lnSpc>
                  <a:spcPct val="90000"/>
                </a:lnSpc>
                <a:spcBef>
                  <a:spcPct val="0"/>
                </a:spcBef>
                <a:spcAft>
                  <a:spcPct val="35000"/>
                </a:spcAft>
                <a:buNone/>
              </a:pPr>
              <a:r>
                <a:rPr lang="en-US" sz="3800" kern="1200" dirty="0"/>
                <a:t>What do you care about?</a:t>
              </a:r>
            </a:p>
          </p:txBody>
        </p:sp>
        <p:sp>
          <p:nvSpPr>
            <p:cNvPr id="6" name="Partial Circle 5">
              <a:extLst>
                <a:ext uri="{FF2B5EF4-FFF2-40B4-BE49-F238E27FC236}">
                  <a16:creationId xmlns:a16="http://schemas.microsoft.com/office/drawing/2014/main" id="{47C09F9D-F9A7-4130-AA17-F9EE87032DB8}"/>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1C02E272-A46E-44D3-8BA9-44FD23112091}"/>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l" defTabSz="1689100">
                <a:lnSpc>
                  <a:spcPct val="90000"/>
                </a:lnSpc>
                <a:spcBef>
                  <a:spcPct val="0"/>
                </a:spcBef>
                <a:spcAft>
                  <a:spcPct val="35000"/>
                </a:spcAft>
                <a:buNone/>
              </a:pPr>
              <a:r>
                <a:rPr lang="en-US" sz="3800" kern="1200" dirty="0"/>
                <a:t>What drives you?</a:t>
              </a:r>
            </a:p>
          </p:txBody>
        </p:sp>
        <p:sp>
          <p:nvSpPr>
            <p:cNvPr id="8" name="Partial Circle 7">
              <a:extLst>
                <a:ext uri="{FF2B5EF4-FFF2-40B4-BE49-F238E27FC236}">
                  <a16:creationId xmlns:a16="http://schemas.microsoft.com/office/drawing/2014/main" id="{10C50C50-58AE-45AE-B0C2-39543FC2EACE}"/>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B387842B-D923-442E-8719-908C1199DE22}"/>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What do you consider your passions?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5CAD746-E70C-48D7-82B2-3771B428017F}"/>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Define Your Strengths</a:t>
            </a:r>
          </a:p>
        </p:txBody>
      </p:sp>
      <p:grpSp>
        <p:nvGrpSpPr>
          <p:cNvPr id="3" name="Group 2">
            <a:extLst>
              <a:ext uri="{FF2B5EF4-FFF2-40B4-BE49-F238E27FC236}">
                <a16:creationId xmlns:a16="http://schemas.microsoft.com/office/drawing/2014/main" id="{0CF2B8ED-916B-4147-A01D-A92DE88C2BDA}"/>
              </a:ext>
            </a:extLst>
          </p:cNvPr>
          <p:cNvGrpSpPr/>
          <p:nvPr/>
        </p:nvGrpSpPr>
        <p:grpSpPr>
          <a:xfrm>
            <a:off x="457200" y="1600200"/>
            <a:ext cx="8229599" cy="4525962"/>
            <a:chOff x="457200" y="1600200"/>
            <a:chExt cx="8229599" cy="4525962"/>
          </a:xfrm>
        </p:grpSpPr>
        <p:sp>
          <p:nvSpPr>
            <p:cNvPr id="5" name="Freeform: Shape 4">
              <a:extLst>
                <a:ext uri="{FF2B5EF4-FFF2-40B4-BE49-F238E27FC236}">
                  <a16:creationId xmlns:a16="http://schemas.microsoft.com/office/drawing/2014/main" id="{927F2992-F1A8-42CD-8540-1AAEEC237AB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Remember your SWOT analysis</a:t>
              </a:r>
            </a:p>
          </p:txBody>
        </p:sp>
        <p:sp>
          <p:nvSpPr>
            <p:cNvPr id="6" name="Freeform: Shape 5">
              <a:extLst>
                <a:ext uri="{FF2B5EF4-FFF2-40B4-BE49-F238E27FC236}">
                  <a16:creationId xmlns:a16="http://schemas.microsoft.com/office/drawing/2014/main" id="{FD13EE3D-DB6F-4789-BCF0-34A4A59A1A4F}"/>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Character strengths</a:t>
              </a:r>
            </a:p>
          </p:txBody>
        </p:sp>
        <p:sp>
          <p:nvSpPr>
            <p:cNvPr id="7" name="Freeform: Shape 6">
              <a:extLst>
                <a:ext uri="{FF2B5EF4-FFF2-40B4-BE49-F238E27FC236}">
                  <a16:creationId xmlns:a16="http://schemas.microsoft.com/office/drawing/2014/main" id="{F0F27987-0D24-4197-B0C3-DA627B81BAB9}"/>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What comes easily to you?</a:t>
              </a:r>
            </a:p>
          </p:txBody>
        </p:sp>
        <p:sp>
          <p:nvSpPr>
            <p:cNvPr id="8" name="Freeform: Shape 7">
              <a:extLst>
                <a:ext uri="{FF2B5EF4-FFF2-40B4-BE49-F238E27FC236}">
                  <a16:creationId xmlns:a16="http://schemas.microsoft.com/office/drawing/2014/main" id="{110E653F-83BD-4DC1-87C4-CAEE41C5D72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F34EA335-5B43-431E-B826-89811EFE2C9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5578E96-9AF0-4FF9-8B3D-469EE46A246B}"/>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The Three Cs</a:t>
            </a:r>
          </a:p>
        </p:txBody>
      </p:sp>
      <p:grpSp>
        <p:nvGrpSpPr>
          <p:cNvPr id="3" name="Group 2">
            <a:extLst>
              <a:ext uri="{FF2B5EF4-FFF2-40B4-BE49-F238E27FC236}">
                <a16:creationId xmlns:a16="http://schemas.microsoft.com/office/drawing/2014/main" id="{9AD28AEF-DCA1-41C9-97B2-1FCCB19284B0}"/>
              </a:ext>
            </a:extLst>
          </p:cNvPr>
          <p:cNvGrpSpPr/>
          <p:nvPr/>
        </p:nvGrpSpPr>
        <p:grpSpPr>
          <a:xfrm>
            <a:off x="461008" y="1600200"/>
            <a:ext cx="8221983" cy="4525963"/>
            <a:chOff x="461008" y="1600200"/>
            <a:chExt cx="8221983" cy="4525963"/>
          </a:xfrm>
        </p:grpSpPr>
        <p:sp>
          <p:nvSpPr>
            <p:cNvPr id="4" name="Arrow: Right 3">
              <a:extLst>
                <a:ext uri="{FF2B5EF4-FFF2-40B4-BE49-F238E27FC236}">
                  <a16:creationId xmlns:a16="http://schemas.microsoft.com/office/drawing/2014/main" id="{ABF8C4CB-9096-4466-AA60-CAA851E5A902}"/>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5438B9F-C18F-4CFB-83F0-8C698088A93C}"/>
                </a:ext>
              </a:extLst>
            </p:cNvPr>
            <p:cNvSpPr/>
            <p:nvPr/>
          </p:nvSpPr>
          <p:spPr>
            <a:xfrm>
              <a:off x="461008" y="2957988"/>
              <a:ext cx="2591446" cy="1810385"/>
            </a:xfrm>
            <a:custGeom>
              <a:avLst/>
              <a:gdLst>
                <a:gd name="connsiteX0" fmla="*/ 0 w 2591446"/>
                <a:gd name="connsiteY0" fmla="*/ 301737 h 1810385"/>
                <a:gd name="connsiteX1" fmla="*/ 301737 w 2591446"/>
                <a:gd name="connsiteY1" fmla="*/ 0 h 1810385"/>
                <a:gd name="connsiteX2" fmla="*/ 2289709 w 2591446"/>
                <a:gd name="connsiteY2" fmla="*/ 0 h 1810385"/>
                <a:gd name="connsiteX3" fmla="*/ 2591446 w 2591446"/>
                <a:gd name="connsiteY3" fmla="*/ 301737 h 1810385"/>
                <a:gd name="connsiteX4" fmla="*/ 2591446 w 2591446"/>
                <a:gd name="connsiteY4" fmla="*/ 1508648 h 1810385"/>
                <a:gd name="connsiteX5" fmla="*/ 2289709 w 2591446"/>
                <a:gd name="connsiteY5" fmla="*/ 1810385 h 1810385"/>
                <a:gd name="connsiteX6" fmla="*/ 301737 w 2591446"/>
                <a:gd name="connsiteY6" fmla="*/ 1810385 h 1810385"/>
                <a:gd name="connsiteX7" fmla="*/ 0 w 2591446"/>
                <a:gd name="connsiteY7" fmla="*/ 1508648 h 1810385"/>
                <a:gd name="connsiteX8" fmla="*/ 0 w 2591446"/>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1446" h="1810385">
                  <a:moveTo>
                    <a:pt x="0" y="301737"/>
                  </a:moveTo>
                  <a:cubicBezTo>
                    <a:pt x="0" y="135092"/>
                    <a:pt x="135092" y="0"/>
                    <a:pt x="301737" y="0"/>
                  </a:cubicBezTo>
                  <a:lnTo>
                    <a:pt x="2289709" y="0"/>
                  </a:lnTo>
                  <a:cubicBezTo>
                    <a:pt x="2456354" y="0"/>
                    <a:pt x="2591446" y="135092"/>
                    <a:pt x="2591446" y="301737"/>
                  </a:cubicBezTo>
                  <a:lnTo>
                    <a:pt x="2591446" y="1508648"/>
                  </a:lnTo>
                  <a:cubicBezTo>
                    <a:pt x="2591446" y="1675293"/>
                    <a:pt x="2456354" y="1810385"/>
                    <a:pt x="2289709"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7916" tIns="217916" rIns="217916" bIns="217916" numCol="1" spcCol="1270" anchor="ctr" anchorCtr="0">
              <a:noAutofit/>
            </a:bodyPr>
            <a:lstStyle/>
            <a:p>
              <a:pPr marL="0" lvl="0" indent="0" algn="ctr" defTabSz="1511300">
                <a:lnSpc>
                  <a:spcPct val="90000"/>
                </a:lnSpc>
                <a:spcBef>
                  <a:spcPct val="0"/>
                </a:spcBef>
                <a:spcAft>
                  <a:spcPct val="35000"/>
                </a:spcAft>
                <a:buNone/>
              </a:pPr>
              <a:r>
                <a:rPr lang="en-US" sz="3400" kern="1200" dirty="0"/>
                <a:t> </a:t>
              </a:r>
              <a:r>
                <a:rPr lang="en-US" sz="3400" b="1" kern="1200" dirty="0"/>
                <a:t>Clarity</a:t>
              </a:r>
              <a:endParaRPr lang="en-US" sz="3400" kern="1200" dirty="0"/>
            </a:p>
          </p:txBody>
        </p:sp>
        <p:sp>
          <p:nvSpPr>
            <p:cNvPr id="6" name="Freeform: Shape 5">
              <a:extLst>
                <a:ext uri="{FF2B5EF4-FFF2-40B4-BE49-F238E27FC236}">
                  <a16:creationId xmlns:a16="http://schemas.microsoft.com/office/drawing/2014/main" id="{E9C27CE3-7F3B-406D-999B-677E2E274549}"/>
                </a:ext>
              </a:extLst>
            </p:cNvPr>
            <p:cNvSpPr/>
            <p:nvPr/>
          </p:nvSpPr>
          <p:spPr>
            <a:xfrm>
              <a:off x="3276276" y="2957988"/>
              <a:ext cx="2591446" cy="1810385"/>
            </a:xfrm>
            <a:custGeom>
              <a:avLst/>
              <a:gdLst>
                <a:gd name="connsiteX0" fmla="*/ 0 w 2591446"/>
                <a:gd name="connsiteY0" fmla="*/ 301737 h 1810385"/>
                <a:gd name="connsiteX1" fmla="*/ 301737 w 2591446"/>
                <a:gd name="connsiteY1" fmla="*/ 0 h 1810385"/>
                <a:gd name="connsiteX2" fmla="*/ 2289709 w 2591446"/>
                <a:gd name="connsiteY2" fmla="*/ 0 h 1810385"/>
                <a:gd name="connsiteX3" fmla="*/ 2591446 w 2591446"/>
                <a:gd name="connsiteY3" fmla="*/ 301737 h 1810385"/>
                <a:gd name="connsiteX4" fmla="*/ 2591446 w 2591446"/>
                <a:gd name="connsiteY4" fmla="*/ 1508648 h 1810385"/>
                <a:gd name="connsiteX5" fmla="*/ 2289709 w 2591446"/>
                <a:gd name="connsiteY5" fmla="*/ 1810385 h 1810385"/>
                <a:gd name="connsiteX6" fmla="*/ 301737 w 2591446"/>
                <a:gd name="connsiteY6" fmla="*/ 1810385 h 1810385"/>
                <a:gd name="connsiteX7" fmla="*/ 0 w 2591446"/>
                <a:gd name="connsiteY7" fmla="*/ 1508648 h 1810385"/>
                <a:gd name="connsiteX8" fmla="*/ 0 w 2591446"/>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1446" h="1810385">
                  <a:moveTo>
                    <a:pt x="0" y="301737"/>
                  </a:moveTo>
                  <a:cubicBezTo>
                    <a:pt x="0" y="135092"/>
                    <a:pt x="135092" y="0"/>
                    <a:pt x="301737" y="0"/>
                  </a:cubicBezTo>
                  <a:lnTo>
                    <a:pt x="2289709" y="0"/>
                  </a:lnTo>
                  <a:cubicBezTo>
                    <a:pt x="2456354" y="0"/>
                    <a:pt x="2591446" y="135092"/>
                    <a:pt x="2591446" y="301737"/>
                  </a:cubicBezTo>
                  <a:lnTo>
                    <a:pt x="2591446" y="1508648"/>
                  </a:lnTo>
                  <a:cubicBezTo>
                    <a:pt x="2591446" y="1675293"/>
                    <a:pt x="2456354" y="1810385"/>
                    <a:pt x="2289709"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7916" tIns="217916" rIns="217916" bIns="217916" numCol="1" spcCol="1270" anchor="ctr" anchorCtr="0">
              <a:noAutofit/>
            </a:bodyPr>
            <a:lstStyle/>
            <a:p>
              <a:pPr marL="0" lvl="0" indent="0" algn="ctr" defTabSz="1511300">
                <a:lnSpc>
                  <a:spcPct val="90000"/>
                </a:lnSpc>
                <a:spcBef>
                  <a:spcPct val="0"/>
                </a:spcBef>
                <a:spcAft>
                  <a:spcPct val="35000"/>
                </a:spcAft>
                <a:buNone/>
              </a:pPr>
              <a:r>
                <a:rPr lang="en-US" sz="3400" b="1" kern="1200" dirty="0"/>
                <a:t>Consistency</a:t>
              </a:r>
              <a:endParaRPr lang="en-US" sz="3400" kern="1200" dirty="0"/>
            </a:p>
          </p:txBody>
        </p:sp>
        <p:sp>
          <p:nvSpPr>
            <p:cNvPr id="7" name="Freeform: Shape 6">
              <a:extLst>
                <a:ext uri="{FF2B5EF4-FFF2-40B4-BE49-F238E27FC236}">
                  <a16:creationId xmlns:a16="http://schemas.microsoft.com/office/drawing/2014/main" id="{56EC0A4E-DF61-4F3D-94A1-999627E53871}"/>
                </a:ext>
              </a:extLst>
            </p:cNvPr>
            <p:cNvSpPr/>
            <p:nvPr/>
          </p:nvSpPr>
          <p:spPr>
            <a:xfrm>
              <a:off x="6091545" y="2957988"/>
              <a:ext cx="2591446" cy="1810385"/>
            </a:xfrm>
            <a:custGeom>
              <a:avLst/>
              <a:gdLst>
                <a:gd name="connsiteX0" fmla="*/ 0 w 2591446"/>
                <a:gd name="connsiteY0" fmla="*/ 301737 h 1810385"/>
                <a:gd name="connsiteX1" fmla="*/ 301737 w 2591446"/>
                <a:gd name="connsiteY1" fmla="*/ 0 h 1810385"/>
                <a:gd name="connsiteX2" fmla="*/ 2289709 w 2591446"/>
                <a:gd name="connsiteY2" fmla="*/ 0 h 1810385"/>
                <a:gd name="connsiteX3" fmla="*/ 2591446 w 2591446"/>
                <a:gd name="connsiteY3" fmla="*/ 301737 h 1810385"/>
                <a:gd name="connsiteX4" fmla="*/ 2591446 w 2591446"/>
                <a:gd name="connsiteY4" fmla="*/ 1508648 h 1810385"/>
                <a:gd name="connsiteX5" fmla="*/ 2289709 w 2591446"/>
                <a:gd name="connsiteY5" fmla="*/ 1810385 h 1810385"/>
                <a:gd name="connsiteX6" fmla="*/ 301737 w 2591446"/>
                <a:gd name="connsiteY6" fmla="*/ 1810385 h 1810385"/>
                <a:gd name="connsiteX7" fmla="*/ 0 w 2591446"/>
                <a:gd name="connsiteY7" fmla="*/ 1508648 h 1810385"/>
                <a:gd name="connsiteX8" fmla="*/ 0 w 2591446"/>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1446" h="1810385">
                  <a:moveTo>
                    <a:pt x="0" y="301737"/>
                  </a:moveTo>
                  <a:cubicBezTo>
                    <a:pt x="0" y="135092"/>
                    <a:pt x="135092" y="0"/>
                    <a:pt x="301737" y="0"/>
                  </a:cubicBezTo>
                  <a:lnTo>
                    <a:pt x="2289709" y="0"/>
                  </a:lnTo>
                  <a:cubicBezTo>
                    <a:pt x="2456354" y="0"/>
                    <a:pt x="2591446" y="135092"/>
                    <a:pt x="2591446" y="301737"/>
                  </a:cubicBezTo>
                  <a:lnTo>
                    <a:pt x="2591446" y="1508648"/>
                  </a:lnTo>
                  <a:cubicBezTo>
                    <a:pt x="2591446" y="1675293"/>
                    <a:pt x="2456354" y="1810385"/>
                    <a:pt x="2289709"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7916" tIns="217916" rIns="217916" bIns="217916" numCol="1" spcCol="1270" anchor="ctr" anchorCtr="0">
              <a:noAutofit/>
            </a:bodyPr>
            <a:lstStyle/>
            <a:p>
              <a:pPr marL="0" lvl="0" indent="0" algn="ctr" defTabSz="1511300">
                <a:lnSpc>
                  <a:spcPct val="90000"/>
                </a:lnSpc>
                <a:spcBef>
                  <a:spcPct val="0"/>
                </a:spcBef>
                <a:spcAft>
                  <a:spcPct val="35000"/>
                </a:spcAft>
                <a:buNone/>
              </a:pPr>
              <a:r>
                <a:rPr lang="en-US" sz="3400" kern="1200" dirty="0"/>
                <a:t> </a:t>
              </a:r>
              <a:r>
                <a:rPr lang="en-US" sz="3400" b="1" kern="1200" dirty="0"/>
                <a:t>Constancy</a:t>
              </a:r>
              <a:endParaRPr lang="en-US" sz="3400" kern="1200" dirty="0"/>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E4C65DF-218B-4C81-A32C-0D943A155FD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4135E53A-86F3-4E51-B1A7-D05A667DA59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E5F5F2D-5CE2-44E7-A827-CFA6E2CED67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Ashley was given an exercise at work to help her define her strengths</a:t>
              </a:r>
            </a:p>
          </p:txBody>
        </p:sp>
        <p:sp>
          <p:nvSpPr>
            <p:cNvPr id="5" name="Rectangle: Rounded Corners 4">
              <a:extLst>
                <a:ext uri="{FF2B5EF4-FFF2-40B4-BE49-F238E27FC236}">
                  <a16:creationId xmlns:a16="http://schemas.microsoft.com/office/drawing/2014/main" id="{00CEE3C7-1C4F-475E-937D-65A247D9465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6465B58-5719-45E1-B996-236F1082ACB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Nothing that she considered a strength was related to her job description</a:t>
              </a:r>
            </a:p>
          </p:txBody>
        </p:sp>
        <p:sp>
          <p:nvSpPr>
            <p:cNvPr id="7" name="Rectangle: Rounded Corners 6">
              <a:extLst>
                <a:ext uri="{FF2B5EF4-FFF2-40B4-BE49-F238E27FC236}">
                  <a16:creationId xmlns:a16="http://schemas.microsoft.com/office/drawing/2014/main" id="{8A54EA68-BF0B-4B97-88B9-43E49848A694}"/>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AA38C598-E5F3-41A0-95A2-0A492B47D76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By the end of the exercise, Ashley was convinced that she had no strengths</a:t>
              </a:r>
            </a:p>
          </p:txBody>
        </p:sp>
        <p:sp>
          <p:nvSpPr>
            <p:cNvPr id="9" name="Rectangle: Rounded Corners 8">
              <a:extLst>
                <a:ext uri="{FF2B5EF4-FFF2-40B4-BE49-F238E27FC236}">
                  <a16:creationId xmlns:a16="http://schemas.microsoft.com/office/drawing/2014/main" id="{59CD2120-2DBB-47DB-B02B-A2D500E763ED}"/>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52C33F15-BC83-47DD-8D07-B63A866CC2A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lied on the answers by choosing strengths that she would like to have</a:t>
              </a:r>
            </a:p>
          </p:txBody>
        </p:sp>
      </p:grpSp>
    </p:spTree>
    <p:extLst>
      <p:ext uri="{BB962C8B-B14F-4D97-AF65-F5344CB8AC3E}">
        <p14:creationId xmlns:p14="http://schemas.microsoft.com/office/powerpoint/2010/main" val="394583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ea typeface="Times New Roman"/>
                <a:cs typeface="Times New Roman"/>
              </a:rPr>
              <a:t>Core values</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ea typeface="Times New Roman"/>
                <a:cs typeface="Times New Roman"/>
              </a:rPr>
              <a:t>They should include all passions</a:t>
            </a:r>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ea typeface="Times New Roman"/>
                <a:cs typeface="Times New Roman"/>
              </a:rPr>
              <a:t>Natural talent</a:t>
            </a: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Desired attributes </a:t>
            </a:r>
            <a:endParaRPr lang="en-US" dirty="0"/>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5068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ea typeface="Times New Roman"/>
                <a:cs typeface="Times New Roman"/>
              </a:rPr>
              <a:t>What you do and do not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Constancy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ea typeface="Times New Roman"/>
                <a:cs typeface="Times New Roman"/>
              </a:rPr>
              <a:t>Work exercise</a:t>
            </a: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ea typeface="Times New Roman"/>
                <a:cs typeface="Times New Roman"/>
              </a:rPr>
              <a:t>She lied</a:t>
            </a: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Pillars are core values. Brainstorming helps identify pillars.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Core values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pPr marL="347663" marR="0" indent="-4763">
              <a:lnSpc>
                <a:spcPct val="115000"/>
              </a:lnSpc>
              <a:spcBef>
                <a:spcPts val="0"/>
              </a:spcBef>
              <a:spcAft>
                <a:spcPts val="1000"/>
              </a:spcAft>
            </a:pPr>
            <a:r>
              <a:rPr lang="en-US" dirty="0">
                <a:solidFill>
                  <a:srgbClr val="FF0000"/>
                </a:solidFill>
                <a:ea typeface="Times New Roman"/>
                <a:cs typeface="Times New Roman"/>
              </a:rPr>
              <a:t>Pillars need to reflect core values. They are essential for a brand.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18983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a:solidFill>
                  <a:srgbClr val="FF0000"/>
                </a:solidFill>
                <a:ea typeface="Times New Roman"/>
                <a:cs typeface="Times New Roman"/>
              </a:rPr>
              <a:t>Your brand needs to reflect your passions. First, you need to identify your passions.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should include all passions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your passions need to be included in your brand. Do not limit them to work related passions.</a:t>
            </a:r>
            <a:endParaRPr lang="en-US" dirty="0">
              <a:ea typeface="Times New Roman"/>
              <a:cs typeface="Times New Roman"/>
            </a:endParaRPr>
          </a:p>
        </p:txBody>
      </p:sp>
    </p:spTree>
    <p:extLst>
      <p:ext uri="{BB962C8B-B14F-4D97-AF65-F5344CB8AC3E}">
        <p14:creationId xmlns:p14="http://schemas.microsoft.com/office/powerpoint/2010/main" val="1101460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Natural talent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are essential to branding. Natural talent should not be overlooked when identifying strengths.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Desired attributes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Questionable activity puts a computer at risk. Logging onto questionable websites increases the risk of a virus.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27353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you do and do not represent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r>
              <a:rPr lang="en-US" dirty="0">
                <a:solidFill>
                  <a:srgbClr val="FF0000"/>
                </a:solidFill>
                <a:ea typeface="Times New Roman"/>
                <a:cs typeface="Times New Roman"/>
              </a:rPr>
              <a:t>Clarity is part of the three Cs. Your brand needs to be clear about what it does and does not represent.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Constancy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Constancy makes the brand visibly dependable. Clarity and consistency are the other 3 Cs.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25462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exercise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r>
              <a:rPr lang="en-US" dirty="0">
                <a:solidFill>
                  <a:srgbClr val="FF0000"/>
                </a:solidFill>
                <a:ea typeface="Times New Roman"/>
                <a:cs typeface="Times New Roman"/>
              </a:rPr>
              <a:t>Ashley was evaluating her strengths for and exercise at work. She was not naturally curious.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lied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pPr marL="347663" marR="0" indent="0">
              <a:lnSpc>
                <a:spcPct val="115000"/>
              </a:lnSpc>
              <a:spcBef>
                <a:spcPts val="0"/>
              </a:spcBef>
              <a:spcAft>
                <a:spcPts val="1000"/>
              </a:spcAft>
            </a:pPr>
            <a:r>
              <a:rPr lang="en-US" dirty="0">
                <a:solidFill>
                  <a:srgbClr val="FF0000"/>
                </a:solidFill>
                <a:ea typeface="Times New Roman"/>
                <a:cs typeface="Times New Roman"/>
              </a:rPr>
              <a:t>Ashley answered the questions. She lied.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54223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dirty="0"/>
              <a:t>Module Four: Controlling and Developing Your Image</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are not a brand, you are a commodity.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Philip Kotler</a:t>
            </a:r>
            <a:endParaRPr lang="en-US" sz="1400" dirty="0">
              <a:ea typeface="Times New Roman"/>
              <a:cs typeface="Times New Roman"/>
            </a:endParaRPr>
          </a:p>
          <a:p>
            <a:endParaRPr lang="en-US" dirty="0"/>
          </a:p>
        </p:txBody>
      </p:sp>
      <p:sp>
        <p:nvSpPr>
          <p:cNvPr id="18435" name="Content Placeholder 2"/>
          <p:cNvSpPr>
            <a:spLocks noGrp="1"/>
          </p:cNvSpPr>
          <p:nvPr>
            <p:ph type="body" sz="quarter" idx="11"/>
          </p:nvPr>
        </p:nvSpPr>
        <p:spPr/>
        <p:txBody>
          <a:bodyPr>
            <a:normAutofit/>
          </a:bodyPr>
          <a:lstStyle/>
          <a:p>
            <a:r>
              <a:rPr lang="en-US" dirty="0"/>
              <a:t>This module will further explore the influence of the 3Cs. Remember that your brand needs to be clear and consistent, and you need to be committed to it. By following the rules of the three Cs, you will be able to control and develop your brand and your image.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06C28EA-E789-4C37-BCC3-3B6AD67F7829}"/>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Clear and Defined</a:t>
            </a:r>
          </a:p>
        </p:txBody>
      </p:sp>
      <p:grpSp>
        <p:nvGrpSpPr>
          <p:cNvPr id="3" name="Group 2">
            <a:extLst>
              <a:ext uri="{FF2B5EF4-FFF2-40B4-BE49-F238E27FC236}">
                <a16:creationId xmlns:a16="http://schemas.microsoft.com/office/drawing/2014/main" id="{D4CE4D19-C19E-41CC-B971-ABD5DDC22878}"/>
              </a:ext>
            </a:extLst>
          </p:cNvPr>
          <p:cNvGrpSpPr/>
          <p:nvPr/>
        </p:nvGrpSpPr>
        <p:grpSpPr>
          <a:xfrm>
            <a:off x="1421999" y="1602409"/>
            <a:ext cx="6300000" cy="4521543"/>
            <a:chOff x="1421999" y="1602409"/>
            <a:chExt cx="6300000" cy="4521543"/>
          </a:xfrm>
        </p:grpSpPr>
        <p:sp>
          <p:nvSpPr>
            <p:cNvPr id="4" name="Freeform: Shape 3">
              <a:extLst>
                <a:ext uri="{FF2B5EF4-FFF2-40B4-BE49-F238E27FC236}">
                  <a16:creationId xmlns:a16="http://schemas.microsoft.com/office/drawing/2014/main" id="{32732C7D-A9E4-4379-A4D8-C63F7D0E57F7}"/>
                </a:ext>
              </a:extLst>
            </p:cNvPr>
            <p:cNvSpPr/>
            <p:nvPr/>
          </p:nvSpPr>
          <p:spPr>
            <a:xfrm>
              <a:off x="1961999" y="1602409"/>
              <a:ext cx="5220000" cy="1458562"/>
            </a:xfrm>
            <a:custGeom>
              <a:avLst/>
              <a:gdLst>
                <a:gd name="connsiteX0" fmla="*/ 0 w 5220000"/>
                <a:gd name="connsiteY0" fmla="*/ 0 h 1458562"/>
                <a:gd name="connsiteX1" fmla="*/ 5220000 w 5220000"/>
                <a:gd name="connsiteY1" fmla="*/ 0 h 1458562"/>
                <a:gd name="connsiteX2" fmla="*/ 5220000 w 5220000"/>
                <a:gd name="connsiteY2" fmla="*/ 1458562 h 1458562"/>
                <a:gd name="connsiteX3" fmla="*/ 0 w 5220000"/>
                <a:gd name="connsiteY3" fmla="*/ 1458562 h 1458562"/>
                <a:gd name="connsiteX4" fmla="*/ 0 w 52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000" h="1458562">
                  <a:moveTo>
                    <a:pt x="0" y="0"/>
                  </a:moveTo>
                  <a:lnTo>
                    <a:pt x="5220000" y="0"/>
                  </a:lnTo>
                  <a:lnTo>
                    <a:pt x="522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Nothing vague</a:t>
              </a:r>
            </a:p>
          </p:txBody>
        </p:sp>
        <p:sp>
          <p:nvSpPr>
            <p:cNvPr id="5" name="Freeform: Shape 4">
              <a:extLst>
                <a:ext uri="{FF2B5EF4-FFF2-40B4-BE49-F238E27FC236}">
                  <a16:creationId xmlns:a16="http://schemas.microsoft.com/office/drawing/2014/main" id="{D25B6551-06FF-4025-967C-59A8C42A04BC}"/>
                </a:ext>
              </a:extLst>
            </p:cNvPr>
            <p:cNvSpPr/>
            <p:nvPr/>
          </p:nvSpPr>
          <p:spPr>
            <a:xfrm>
              <a:off x="1421999" y="3133900"/>
              <a:ext cx="6300000" cy="1458562"/>
            </a:xfrm>
            <a:custGeom>
              <a:avLst/>
              <a:gdLst>
                <a:gd name="connsiteX0" fmla="*/ 0 w 6300000"/>
                <a:gd name="connsiteY0" fmla="*/ 0 h 1458562"/>
                <a:gd name="connsiteX1" fmla="*/ 6300000 w 6300000"/>
                <a:gd name="connsiteY1" fmla="*/ 0 h 1458562"/>
                <a:gd name="connsiteX2" fmla="*/ 6300000 w 6300000"/>
                <a:gd name="connsiteY2" fmla="*/ 1458562 h 1458562"/>
                <a:gd name="connsiteX3" fmla="*/ 0 w 6300000"/>
                <a:gd name="connsiteY3" fmla="*/ 1458562 h 1458562"/>
                <a:gd name="connsiteX4" fmla="*/ 0 w 63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000" h="1458562">
                  <a:moveTo>
                    <a:pt x="0" y="0"/>
                  </a:moveTo>
                  <a:lnTo>
                    <a:pt x="6300000" y="0"/>
                  </a:lnTo>
                  <a:lnTo>
                    <a:pt x="630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Easily understood</a:t>
              </a:r>
            </a:p>
          </p:txBody>
        </p:sp>
        <p:sp>
          <p:nvSpPr>
            <p:cNvPr id="6" name="Freeform: Shape 5">
              <a:extLst>
                <a:ext uri="{FF2B5EF4-FFF2-40B4-BE49-F238E27FC236}">
                  <a16:creationId xmlns:a16="http://schemas.microsoft.com/office/drawing/2014/main" id="{350724A3-CA80-4FF1-B0FF-0D4C12AB1E2A}"/>
                </a:ext>
              </a:extLst>
            </p:cNvPr>
            <p:cNvSpPr/>
            <p:nvPr/>
          </p:nvSpPr>
          <p:spPr>
            <a:xfrm>
              <a:off x="2817000" y="4665390"/>
              <a:ext cx="3510000" cy="1458562"/>
            </a:xfrm>
            <a:custGeom>
              <a:avLst/>
              <a:gdLst>
                <a:gd name="connsiteX0" fmla="*/ 0 w 3510000"/>
                <a:gd name="connsiteY0" fmla="*/ 0 h 1458562"/>
                <a:gd name="connsiteX1" fmla="*/ 3510000 w 3510000"/>
                <a:gd name="connsiteY1" fmla="*/ 0 h 1458562"/>
                <a:gd name="connsiteX2" fmla="*/ 3510000 w 3510000"/>
                <a:gd name="connsiteY2" fmla="*/ 1458562 h 1458562"/>
                <a:gd name="connsiteX3" fmla="*/ 0 w 3510000"/>
                <a:gd name="connsiteY3" fmla="*/ 1458562 h 1458562"/>
                <a:gd name="connsiteX4" fmla="*/ 0 w 35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1458562">
                  <a:moveTo>
                    <a:pt x="0" y="0"/>
                  </a:moveTo>
                  <a:lnTo>
                    <a:pt x="3510000" y="0"/>
                  </a:lnTo>
                  <a:lnTo>
                    <a:pt x="351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Universal</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B088819-B6F4-4560-AC9B-626A5A404422}"/>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Consistent Image</a:t>
            </a:r>
          </a:p>
        </p:txBody>
      </p:sp>
      <p:grpSp>
        <p:nvGrpSpPr>
          <p:cNvPr id="3" name="Group 2">
            <a:extLst>
              <a:ext uri="{FF2B5EF4-FFF2-40B4-BE49-F238E27FC236}">
                <a16:creationId xmlns:a16="http://schemas.microsoft.com/office/drawing/2014/main" id="{8E59BC7A-1909-437F-9AB8-A1EC8C6EF74D}"/>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8C77BEB4-EEAA-42D2-9120-685092C50E20}"/>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5ECF372-38EB-4FAD-9814-F6E533BA3D0E}"/>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3404392" numCol="1" spcCol="1270" anchor="ctr" anchorCtr="0">
              <a:noAutofit/>
            </a:bodyPr>
            <a:lstStyle/>
            <a:p>
              <a:pPr marL="0" lvl="0" indent="0" algn="ctr" defTabSz="2755900">
                <a:lnSpc>
                  <a:spcPct val="90000"/>
                </a:lnSpc>
                <a:spcBef>
                  <a:spcPct val="0"/>
                </a:spcBef>
                <a:spcAft>
                  <a:spcPct val="35000"/>
                </a:spcAft>
                <a:buNone/>
              </a:pPr>
              <a:r>
                <a:rPr lang="en-US" sz="6200" kern="1200" dirty="0"/>
                <a:t>Online</a:t>
              </a:r>
            </a:p>
          </p:txBody>
        </p:sp>
        <p:sp>
          <p:nvSpPr>
            <p:cNvPr id="6" name="Partial Circle 5">
              <a:extLst>
                <a:ext uri="{FF2B5EF4-FFF2-40B4-BE49-F238E27FC236}">
                  <a16:creationId xmlns:a16="http://schemas.microsoft.com/office/drawing/2014/main" id="{07BDDDB0-2F8D-4011-8950-B0B8C0CDB7E6}"/>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36F9CC1C-C7B3-4D27-82D5-A7C52C37F7A3}"/>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1820306" numCol="1" spcCol="1270" anchor="ctr" anchorCtr="0">
              <a:noAutofit/>
            </a:bodyPr>
            <a:lstStyle/>
            <a:p>
              <a:pPr marL="0" lvl="0" indent="0" algn="ctr" defTabSz="2755900">
                <a:lnSpc>
                  <a:spcPct val="90000"/>
                </a:lnSpc>
                <a:spcBef>
                  <a:spcPct val="0"/>
                </a:spcBef>
                <a:spcAft>
                  <a:spcPct val="35000"/>
                </a:spcAft>
                <a:buNone/>
              </a:pPr>
              <a:r>
                <a:rPr lang="en-US" sz="6200" kern="1200" dirty="0"/>
                <a:t>Face to face</a:t>
              </a:r>
            </a:p>
          </p:txBody>
        </p:sp>
        <p:sp>
          <p:nvSpPr>
            <p:cNvPr id="8" name="Partial Circle 7">
              <a:extLst>
                <a:ext uri="{FF2B5EF4-FFF2-40B4-BE49-F238E27FC236}">
                  <a16:creationId xmlns:a16="http://schemas.microsoft.com/office/drawing/2014/main" id="{24A47AD5-9E7E-4166-BE0C-CFC18256915E}"/>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037B3082-4B77-455A-8F7C-7247BD669AD5}"/>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Connections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0803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5D732C2-3914-489F-9B8C-4C1B94453FBE}"/>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It Takes a Commitment</a:t>
            </a:r>
          </a:p>
        </p:txBody>
      </p:sp>
      <p:grpSp>
        <p:nvGrpSpPr>
          <p:cNvPr id="3" name="Group 2">
            <a:extLst>
              <a:ext uri="{FF2B5EF4-FFF2-40B4-BE49-F238E27FC236}">
                <a16:creationId xmlns:a16="http://schemas.microsoft.com/office/drawing/2014/main" id="{8330CA73-D649-4D93-8348-9FE0002D05FB}"/>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B75816E6-94A4-4B10-92FD-B2FD490D74DA}"/>
                </a:ext>
              </a:extLst>
            </p:cNvPr>
            <p:cNvSpPr/>
            <p:nvPr/>
          </p:nvSpPr>
          <p:spPr>
            <a:xfrm>
              <a:off x="6023078" y="1600200"/>
              <a:ext cx="265693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009A48F-1BFD-41A4-B84B-5D1D27EE0C50}"/>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Consistency takes commitment</a:t>
              </a:r>
            </a:p>
          </p:txBody>
        </p:sp>
        <p:sp>
          <p:nvSpPr>
            <p:cNvPr id="6" name="Arrow: Right 5">
              <a:extLst>
                <a:ext uri="{FF2B5EF4-FFF2-40B4-BE49-F238E27FC236}">
                  <a16:creationId xmlns:a16="http://schemas.microsoft.com/office/drawing/2014/main" id="{90CF4EF2-BA2D-41BF-98E5-57707E8B386B}"/>
                </a:ext>
              </a:extLst>
            </p:cNvPr>
            <p:cNvSpPr/>
            <p:nvPr/>
          </p:nvSpPr>
          <p:spPr>
            <a:xfrm>
              <a:off x="6023078" y="3155999"/>
              <a:ext cx="265693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1F88248-6945-4A25-9EE6-364B67E9280D}"/>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Deliver on promises</a:t>
              </a:r>
            </a:p>
          </p:txBody>
        </p:sp>
        <p:sp>
          <p:nvSpPr>
            <p:cNvPr id="8" name="Arrow: Right 7">
              <a:extLst>
                <a:ext uri="{FF2B5EF4-FFF2-40B4-BE49-F238E27FC236}">
                  <a16:creationId xmlns:a16="http://schemas.microsoft.com/office/drawing/2014/main" id="{45BE4F6F-7AD5-4AC1-90E8-B4B5349B650C}"/>
                </a:ext>
              </a:extLst>
            </p:cNvPr>
            <p:cNvSpPr/>
            <p:nvPr/>
          </p:nvSpPr>
          <p:spPr>
            <a:xfrm>
              <a:off x="6023078" y="4711799"/>
              <a:ext cx="265693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85C6D44-9616-4923-BC96-F3B75438A30E}"/>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Dependable</a:t>
              </a:r>
            </a:p>
          </p:txBody>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FFEF7EA-DA86-40C9-B4FC-A9487D62870A}"/>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Live It Every Day</a:t>
            </a:r>
          </a:p>
        </p:txBody>
      </p:sp>
      <p:grpSp>
        <p:nvGrpSpPr>
          <p:cNvPr id="3" name="Group 2">
            <a:extLst>
              <a:ext uri="{FF2B5EF4-FFF2-40B4-BE49-F238E27FC236}">
                <a16:creationId xmlns:a16="http://schemas.microsoft.com/office/drawing/2014/main" id="{DA6556A6-4B14-423F-ABF2-0C2E68E67555}"/>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4B0F73A9-7CA1-4600-BB04-C1BCA0F62640}"/>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Day in and day out</a:t>
              </a:r>
            </a:p>
          </p:txBody>
        </p:sp>
        <p:sp>
          <p:nvSpPr>
            <p:cNvPr id="5" name="Freeform: Shape 4">
              <a:extLst>
                <a:ext uri="{FF2B5EF4-FFF2-40B4-BE49-F238E27FC236}">
                  <a16:creationId xmlns:a16="http://schemas.microsoft.com/office/drawing/2014/main" id="{48B89082-CED9-4837-BFE5-4A7057BFC39E}"/>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Becomes easier</a:t>
              </a:r>
            </a:p>
          </p:txBody>
        </p:sp>
        <p:sp>
          <p:nvSpPr>
            <p:cNvPr id="6" name="Freeform: Shape 5">
              <a:extLst>
                <a:ext uri="{FF2B5EF4-FFF2-40B4-BE49-F238E27FC236}">
                  <a16:creationId xmlns:a16="http://schemas.microsoft.com/office/drawing/2014/main" id="{22FFE57B-0BEE-4B24-A106-30443D7E3D8B}"/>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Feels natural</a:t>
              </a:r>
            </a:p>
          </p:txBody>
        </p:sp>
      </p:grpSp>
    </p:spTree>
    <p:extLst>
      <p:ext uri="{BB962C8B-B14F-4D97-AF65-F5344CB8AC3E}">
        <p14:creationId xmlns:p14="http://schemas.microsoft.com/office/powerpoint/2010/main" val="86217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4984643-FA28-421E-9F97-0D635282457A}"/>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71AA121-8E5A-47D5-BFA7-C6C28AC3A97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0442915-F752-4DA8-A10F-0344F6168B2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Jennifer wanted to create a bakery with a reputation for quality</a:t>
              </a:r>
            </a:p>
          </p:txBody>
        </p:sp>
        <p:sp>
          <p:nvSpPr>
            <p:cNvPr id="5" name="Rectangle: Rounded Corners 4">
              <a:extLst>
                <a:ext uri="{FF2B5EF4-FFF2-40B4-BE49-F238E27FC236}">
                  <a16:creationId xmlns:a16="http://schemas.microsoft.com/office/drawing/2014/main" id="{13B10392-D140-418B-9137-95C2FF88BBAF}"/>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43D78C8-6BA3-479D-ACC6-526316BD833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bakery’s reputation was positive as Jennifer worked 18 hour days</a:t>
              </a:r>
            </a:p>
          </p:txBody>
        </p:sp>
        <p:sp>
          <p:nvSpPr>
            <p:cNvPr id="7" name="Rectangle: Rounded Corners 6">
              <a:extLst>
                <a:ext uri="{FF2B5EF4-FFF2-40B4-BE49-F238E27FC236}">
                  <a16:creationId xmlns:a16="http://schemas.microsoft.com/office/drawing/2014/main" id="{F32D2F7A-694D-4069-AAB7-A63FF402F03F}"/>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941F9CA2-A5F5-454F-96C9-5D92F80D06A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Jennifer left town for a few weeks to handle some family business</a:t>
              </a:r>
            </a:p>
          </p:txBody>
        </p:sp>
        <p:sp>
          <p:nvSpPr>
            <p:cNvPr id="9" name="Rectangle: Rounded Corners 8">
              <a:extLst>
                <a:ext uri="{FF2B5EF4-FFF2-40B4-BE49-F238E27FC236}">
                  <a16:creationId xmlns:a16="http://schemas.microsoft.com/office/drawing/2014/main" id="{BB3B6549-0721-4D9F-9725-F8F9AE322E26}"/>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97ED325C-43A0-488F-92CC-3B255B82A8D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returned to find her business partner had stocked the kitchen with premade items </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Destruction</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Clearly understanding what the brand represents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ea typeface="Times New Roman"/>
                <a:cs typeface="Times New Roman"/>
              </a:rPr>
              <a:t>Lack of consistency</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ea typeface="Times New Roman"/>
                <a:cs typeface="Times New Roman"/>
              </a:rPr>
              <a:t>Indecisiveness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ea typeface="Times New Roman"/>
                <a:cs typeface="Times New Roman"/>
              </a:rPr>
              <a:t>With dependability and faithfulness</a:t>
            </a: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the same for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ea typeface="Times New Roman"/>
                <a:cs typeface="Times New Roman"/>
              </a:rPr>
              <a:t>It becomes easier</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a:ea typeface="Times New Roman"/>
                <a:cs typeface="Times New Roman"/>
              </a:rPr>
              <a:t>Daily</a:t>
            </a:r>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ea typeface="Times New Roman"/>
                <a:cs typeface="Times New Roman"/>
              </a:rPr>
              <a:t>Save on labor and cost</a:t>
            </a:r>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Destruction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Brand clarity is essential to brand success. Lack of clarity will lead to destruction.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Clearly understanding what the brand represents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People need to clearly understand what your brand represents. This will help people embrace your brand.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706042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consistency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branding requires consistency. A lack of consistency will cause the brand to suffer.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Indecisiveness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Consistency is important for a brand’s reputation. Rebranding creates the impression that a brand is indecisive if it is constant.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22954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487722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dependability and faithfulness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a:solidFill>
                  <a:srgbClr val="FF0000"/>
                </a:solidFill>
                <a:ea typeface="Times New Roman"/>
                <a:cs typeface="Times New Roman"/>
              </a:rPr>
              <a:t>Commitment requires dependability and faithfulness. This is how promises need to be executed.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 same for each person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pPr marL="347663" marR="0" indent="-4763">
              <a:lnSpc>
                <a:spcPct val="115000"/>
              </a:lnSpc>
              <a:spcBef>
                <a:spcPts val="0"/>
              </a:spcBef>
              <a:spcAft>
                <a:spcPts val="1000"/>
              </a:spcAft>
            </a:pPr>
            <a:r>
              <a:rPr lang="en-US" dirty="0">
                <a:solidFill>
                  <a:srgbClr val="FF0000"/>
                </a:solidFill>
                <a:ea typeface="Times New Roman"/>
                <a:cs typeface="Times New Roman"/>
              </a:rPr>
              <a:t>Exposure to a brand should be consistent. Should be the same for each person.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98526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becomes easier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Your actions will become easier as you repeat them. This requires you to live it daily.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Daily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Consistency and constancy are essential for branding. This requires living the brand daily.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963151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months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r>
              <a:rPr lang="en-US" dirty="0">
                <a:solidFill>
                  <a:srgbClr val="FF0000"/>
                </a:solidFill>
                <a:ea typeface="Times New Roman"/>
                <a:cs typeface="Times New Roman"/>
              </a:rPr>
              <a:t>Jennifer worked on for six months before leaving. The reviews were positive while she was there.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Save on labor and cost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Jennifer’s partner changed the product while she was gone, which damaged the brand. The reason was to save on labor and cost.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77211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Personal and Professional Influences</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If people like you they will listen to you, but if they trust you, they’ll do business with you.</a:t>
            </a:r>
            <a:endParaRPr lang="en-US" sz="12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Zig Ziglar </a:t>
            </a:r>
            <a:endParaRPr lang="en-US" sz="1200" dirty="0">
              <a:ea typeface="Times New Roman"/>
              <a:cs typeface="Times New Roman"/>
            </a:endParaRPr>
          </a:p>
          <a:p>
            <a:endParaRPr lang="en-US" sz="2800" dirty="0"/>
          </a:p>
        </p:txBody>
      </p:sp>
      <p:sp>
        <p:nvSpPr>
          <p:cNvPr id="23555" name="Content Placeholder 2"/>
          <p:cNvSpPr>
            <a:spLocks noGrp="1"/>
          </p:cNvSpPr>
          <p:nvPr>
            <p:ph type="body" sz="quarter" idx="11"/>
          </p:nvPr>
        </p:nvSpPr>
        <p:spPr/>
        <p:txBody>
          <a:bodyPr>
            <a:normAutofit/>
          </a:bodyPr>
          <a:lstStyle/>
          <a:p>
            <a:endParaRPr lang="en-US" dirty="0"/>
          </a:p>
          <a:p>
            <a:r>
              <a:rPr lang="en-US" dirty="0"/>
              <a:t>You are constantly presenting your brand to other people, both in your personal and professional life. It is important that you understand how your personal brand and your professional brand reflect each other.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645A142-064E-47D7-BFB3-5A5BD60AAF17}"/>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noAutofit/>
          </a:bodyPr>
          <a:lstStyle/>
          <a:p>
            <a:r>
              <a:rPr lang="en-US" dirty="0"/>
              <a:t>Corporate and Personal Integration</a:t>
            </a:r>
          </a:p>
        </p:txBody>
      </p:sp>
      <p:grpSp>
        <p:nvGrpSpPr>
          <p:cNvPr id="3" name="Group 2">
            <a:extLst>
              <a:ext uri="{FF2B5EF4-FFF2-40B4-BE49-F238E27FC236}">
                <a16:creationId xmlns:a16="http://schemas.microsoft.com/office/drawing/2014/main" id="{CE101098-CCEC-431F-9859-72D87AADE68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BE96AB4-B348-460F-83B4-9CFF458C662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Influence each other</a:t>
              </a:r>
            </a:p>
          </p:txBody>
        </p:sp>
        <p:sp>
          <p:nvSpPr>
            <p:cNvPr id="5" name="Freeform: Shape 4">
              <a:extLst>
                <a:ext uri="{FF2B5EF4-FFF2-40B4-BE49-F238E27FC236}">
                  <a16:creationId xmlns:a16="http://schemas.microsoft.com/office/drawing/2014/main" id="{979221D4-1A9E-4EDF-A023-B29EAF596CB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Public events</a:t>
              </a:r>
            </a:p>
          </p:txBody>
        </p:sp>
        <p:sp>
          <p:nvSpPr>
            <p:cNvPr id="6" name="Freeform: Shape 5">
              <a:extLst>
                <a:ext uri="{FF2B5EF4-FFF2-40B4-BE49-F238E27FC236}">
                  <a16:creationId xmlns:a16="http://schemas.microsoft.com/office/drawing/2014/main" id="{A02E02B2-AA15-4FA7-A206-43BFBC0B3CD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Social media</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0A13A2F-AD54-4CB0-A818-8C0941FFD097}"/>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They Will Influence Each Other</a:t>
            </a:r>
          </a:p>
        </p:txBody>
      </p:sp>
      <p:grpSp>
        <p:nvGrpSpPr>
          <p:cNvPr id="3" name="Group 2">
            <a:extLst>
              <a:ext uri="{FF2B5EF4-FFF2-40B4-BE49-F238E27FC236}">
                <a16:creationId xmlns:a16="http://schemas.microsoft.com/office/drawing/2014/main" id="{246FFF12-C553-4C9A-9532-2964D093066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4389A89-EAD3-408B-A7E2-C7B1744ADA1F}"/>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431F120-0214-4EA0-BE60-53D2E49B220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Negative influence</a:t>
              </a:r>
            </a:p>
          </p:txBody>
        </p:sp>
        <p:sp>
          <p:nvSpPr>
            <p:cNvPr id="6" name="Oval 5">
              <a:extLst>
                <a:ext uri="{FF2B5EF4-FFF2-40B4-BE49-F238E27FC236}">
                  <a16:creationId xmlns:a16="http://schemas.microsoft.com/office/drawing/2014/main" id="{F435BFC0-4529-4C77-8592-9DC15C6B64A1}"/>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90FE7D3-FB50-4ACB-B4CC-C0680E56FED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Positive influence</a:t>
              </a:r>
            </a:p>
          </p:txBody>
        </p:sp>
        <p:sp>
          <p:nvSpPr>
            <p:cNvPr id="8" name="Oval 7">
              <a:extLst>
                <a:ext uri="{FF2B5EF4-FFF2-40B4-BE49-F238E27FC236}">
                  <a16:creationId xmlns:a16="http://schemas.microsoft.com/office/drawing/2014/main" id="{FC6D91E4-B966-4550-82D4-BF4715086CC3}"/>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412EE11-4007-4162-AAB1-B3A4BA9E9B7E}"/>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Be mindful</a:t>
              </a:r>
            </a:p>
          </p:txBody>
        </p:sp>
        <p:sp>
          <p:nvSpPr>
            <p:cNvPr id="10" name="Oval 9">
              <a:extLst>
                <a:ext uri="{FF2B5EF4-FFF2-40B4-BE49-F238E27FC236}">
                  <a16:creationId xmlns:a16="http://schemas.microsoft.com/office/drawing/2014/main" id="{39102687-A173-4351-9D37-D2DDFB8CA496}"/>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403AC2E-58E7-4287-AC86-71AB60E1F7A9}"/>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Be a Professional</a:t>
            </a:r>
          </a:p>
        </p:txBody>
      </p:sp>
      <p:grpSp>
        <p:nvGrpSpPr>
          <p:cNvPr id="3" name="Group 2">
            <a:extLst>
              <a:ext uri="{FF2B5EF4-FFF2-40B4-BE49-F238E27FC236}">
                <a16:creationId xmlns:a16="http://schemas.microsoft.com/office/drawing/2014/main" id="{9663794C-9772-4AD6-B963-8454BD7F30F6}"/>
              </a:ext>
            </a:extLst>
          </p:cNvPr>
          <p:cNvGrpSpPr/>
          <p:nvPr/>
        </p:nvGrpSpPr>
        <p:grpSpPr>
          <a:xfrm>
            <a:off x="1061999" y="1602465"/>
            <a:ext cx="7020000" cy="4521431"/>
            <a:chOff x="1061999" y="1602465"/>
            <a:chExt cx="7020000" cy="4521431"/>
          </a:xfrm>
        </p:grpSpPr>
        <p:sp>
          <p:nvSpPr>
            <p:cNvPr id="4" name="Freeform: Shape 3">
              <a:extLst>
                <a:ext uri="{FF2B5EF4-FFF2-40B4-BE49-F238E27FC236}">
                  <a16:creationId xmlns:a16="http://schemas.microsoft.com/office/drawing/2014/main" id="{EDCB0132-D024-4FCE-8078-79ECED1189A0}"/>
                </a:ext>
              </a:extLst>
            </p:cNvPr>
            <p:cNvSpPr/>
            <p:nvPr/>
          </p:nvSpPr>
          <p:spPr>
            <a:xfrm>
              <a:off x="1061999" y="1602465"/>
              <a:ext cx="7020000" cy="1089501"/>
            </a:xfrm>
            <a:custGeom>
              <a:avLst/>
              <a:gdLst>
                <a:gd name="connsiteX0" fmla="*/ 0 w 7020000"/>
                <a:gd name="connsiteY0" fmla="*/ 0 h 1089501"/>
                <a:gd name="connsiteX1" fmla="*/ 7020000 w 7020000"/>
                <a:gd name="connsiteY1" fmla="*/ 0 h 1089501"/>
                <a:gd name="connsiteX2" fmla="*/ 7020000 w 7020000"/>
                <a:gd name="connsiteY2" fmla="*/ 1089501 h 1089501"/>
                <a:gd name="connsiteX3" fmla="*/ 0 w 7020000"/>
                <a:gd name="connsiteY3" fmla="*/ 1089501 h 1089501"/>
                <a:gd name="connsiteX4" fmla="*/ 0 w 702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0000" h="1089501">
                  <a:moveTo>
                    <a:pt x="0" y="0"/>
                  </a:moveTo>
                  <a:lnTo>
                    <a:pt x="7020000" y="0"/>
                  </a:lnTo>
                  <a:lnTo>
                    <a:pt x="702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In and out of the office</a:t>
              </a:r>
            </a:p>
          </p:txBody>
        </p:sp>
        <p:sp>
          <p:nvSpPr>
            <p:cNvPr id="5" name="Freeform: Shape 4">
              <a:extLst>
                <a:ext uri="{FF2B5EF4-FFF2-40B4-BE49-F238E27FC236}">
                  <a16:creationId xmlns:a16="http://schemas.microsoft.com/office/drawing/2014/main" id="{A07A6C50-B0DE-47B8-AA5E-94AECFEA552B}"/>
                </a:ext>
              </a:extLst>
            </p:cNvPr>
            <p:cNvSpPr/>
            <p:nvPr/>
          </p:nvSpPr>
          <p:spPr>
            <a:xfrm>
              <a:off x="2187000" y="2746442"/>
              <a:ext cx="4770000" cy="1089501"/>
            </a:xfrm>
            <a:custGeom>
              <a:avLst/>
              <a:gdLst>
                <a:gd name="connsiteX0" fmla="*/ 0 w 4770000"/>
                <a:gd name="connsiteY0" fmla="*/ 0 h 1089501"/>
                <a:gd name="connsiteX1" fmla="*/ 4770000 w 4770000"/>
                <a:gd name="connsiteY1" fmla="*/ 0 h 1089501"/>
                <a:gd name="connsiteX2" fmla="*/ 4770000 w 4770000"/>
                <a:gd name="connsiteY2" fmla="*/ 1089501 h 1089501"/>
                <a:gd name="connsiteX3" fmla="*/ 0 w 4770000"/>
                <a:gd name="connsiteY3" fmla="*/ 1089501 h 1089501"/>
                <a:gd name="connsiteX4" fmla="*/ 0 w 477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0000" h="1089501">
                  <a:moveTo>
                    <a:pt x="0" y="0"/>
                  </a:moveTo>
                  <a:lnTo>
                    <a:pt x="4770000" y="0"/>
                  </a:lnTo>
                  <a:lnTo>
                    <a:pt x="477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Be dependable</a:t>
              </a:r>
            </a:p>
          </p:txBody>
        </p:sp>
        <p:sp>
          <p:nvSpPr>
            <p:cNvPr id="6" name="Freeform: Shape 5">
              <a:extLst>
                <a:ext uri="{FF2B5EF4-FFF2-40B4-BE49-F238E27FC236}">
                  <a16:creationId xmlns:a16="http://schemas.microsoft.com/office/drawing/2014/main" id="{90CCEA1D-47D2-40A4-A1B6-9A48EC4931DE}"/>
                </a:ext>
              </a:extLst>
            </p:cNvPr>
            <p:cNvSpPr/>
            <p:nvPr/>
          </p:nvSpPr>
          <p:spPr>
            <a:xfrm>
              <a:off x="1916999" y="3890419"/>
              <a:ext cx="5310000" cy="1089501"/>
            </a:xfrm>
            <a:custGeom>
              <a:avLst/>
              <a:gdLst>
                <a:gd name="connsiteX0" fmla="*/ 0 w 5310000"/>
                <a:gd name="connsiteY0" fmla="*/ 0 h 1089501"/>
                <a:gd name="connsiteX1" fmla="*/ 5310000 w 5310000"/>
                <a:gd name="connsiteY1" fmla="*/ 0 h 1089501"/>
                <a:gd name="connsiteX2" fmla="*/ 5310000 w 5310000"/>
                <a:gd name="connsiteY2" fmla="*/ 1089501 h 1089501"/>
                <a:gd name="connsiteX3" fmla="*/ 0 w 5310000"/>
                <a:gd name="connsiteY3" fmla="*/ 1089501 h 1089501"/>
                <a:gd name="connsiteX4" fmla="*/ 0 w 531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089501">
                  <a:moveTo>
                    <a:pt x="0" y="0"/>
                  </a:moveTo>
                  <a:lnTo>
                    <a:pt x="5310000" y="0"/>
                  </a:lnTo>
                  <a:lnTo>
                    <a:pt x="5310000" y="1089501"/>
                  </a:lnTo>
                  <a:lnTo>
                    <a:pt x="0" y="108950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Act with honesty</a:t>
              </a:r>
            </a:p>
          </p:txBody>
        </p:sp>
        <p:sp>
          <p:nvSpPr>
            <p:cNvPr id="7" name="Freeform: Shape 6">
              <a:extLst>
                <a:ext uri="{FF2B5EF4-FFF2-40B4-BE49-F238E27FC236}">
                  <a16:creationId xmlns:a16="http://schemas.microsoft.com/office/drawing/2014/main" id="{A1DA88F0-778D-4801-9AC6-335B63348D1E}"/>
                </a:ext>
              </a:extLst>
            </p:cNvPr>
            <p:cNvSpPr/>
            <p:nvPr/>
          </p:nvSpPr>
          <p:spPr>
            <a:xfrm>
              <a:off x="1236824" y="5034395"/>
              <a:ext cx="6670350" cy="1089501"/>
            </a:xfrm>
            <a:custGeom>
              <a:avLst/>
              <a:gdLst>
                <a:gd name="connsiteX0" fmla="*/ 0 w 6670350"/>
                <a:gd name="connsiteY0" fmla="*/ 0 h 1089501"/>
                <a:gd name="connsiteX1" fmla="*/ 6670350 w 6670350"/>
                <a:gd name="connsiteY1" fmla="*/ 0 h 1089501"/>
                <a:gd name="connsiteX2" fmla="*/ 6670350 w 6670350"/>
                <a:gd name="connsiteY2" fmla="*/ 1089501 h 1089501"/>
                <a:gd name="connsiteX3" fmla="*/ 0 w 6670350"/>
                <a:gd name="connsiteY3" fmla="*/ 1089501 h 1089501"/>
                <a:gd name="connsiteX4" fmla="*/ 0 w 667035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350" h="1089501">
                  <a:moveTo>
                    <a:pt x="0" y="0"/>
                  </a:moveTo>
                  <a:lnTo>
                    <a:pt x="6670350" y="0"/>
                  </a:lnTo>
                  <a:lnTo>
                    <a:pt x="6670350" y="1089501"/>
                  </a:lnTo>
                  <a:lnTo>
                    <a:pt x="0" y="1089501"/>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Be a positive example</a:t>
              </a:r>
            </a:p>
          </p:txBody>
        </p:sp>
      </p:grpSp>
    </p:spTree>
    <p:extLst>
      <p:ext uri="{BB962C8B-B14F-4D97-AF65-F5344CB8AC3E}">
        <p14:creationId xmlns:p14="http://schemas.microsoft.com/office/powerpoint/2010/main" val="2572771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EDB7634-1C2C-42D6-883F-F4829630921F}"/>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Build Rapport</a:t>
            </a:r>
          </a:p>
        </p:txBody>
      </p:sp>
      <p:grpSp>
        <p:nvGrpSpPr>
          <p:cNvPr id="3" name="Group 2">
            <a:extLst>
              <a:ext uri="{FF2B5EF4-FFF2-40B4-BE49-F238E27FC236}">
                <a16:creationId xmlns:a16="http://schemas.microsoft.com/office/drawing/2014/main" id="{6A137ACC-5338-47B9-BE78-81FA211D72EC}"/>
              </a:ext>
            </a:extLst>
          </p:cNvPr>
          <p:cNvGrpSpPr/>
          <p:nvPr/>
        </p:nvGrpSpPr>
        <p:grpSpPr>
          <a:xfrm>
            <a:off x="463615" y="1601525"/>
            <a:ext cx="8216769" cy="4523311"/>
            <a:chOff x="463615" y="1601525"/>
            <a:chExt cx="8216769" cy="4523311"/>
          </a:xfrm>
        </p:grpSpPr>
        <p:sp>
          <p:nvSpPr>
            <p:cNvPr id="4" name="Arrow: Right 3">
              <a:extLst>
                <a:ext uri="{FF2B5EF4-FFF2-40B4-BE49-F238E27FC236}">
                  <a16:creationId xmlns:a16="http://schemas.microsoft.com/office/drawing/2014/main" id="{FADAA333-2625-4195-91BB-41251928EA2F}"/>
                </a:ext>
              </a:extLst>
            </p:cNvPr>
            <p:cNvSpPr/>
            <p:nvPr/>
          </p:nvSpPr>
          <p:spPr>
            <a:xfrm>
              <a:off x="5854674" y="1601525"/>
              <a:ext cx="2825710"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7FF8B1D-E7EC-46DD-BDA7-0E331B0F2431}"/>
                </a:ext>
              </a:extLst>
            </p:cNvPr>
            <p:cNvSpPr/>
            <p:nvPr/>
          </p:nvSpPr>
          <p:spPr>
            <a:xfrm>
              <a:off x="463615" y="1601525"/>
              <a:ext cx="5391059" cy="1051932"/>
            </a:xfrm>
            <a:custGeom>
              <a:avLst/>
              <a:gdLst>
                <a:gd name="connsiteX0" fmla="*/ 0 w 5391059"/>
                <a:gd name="connsiteY0" fmla="*/ 175326 h 1051932"/>
                <a:gd name="connsiteX1" fmla="*/ 175326 w 5391059"/>
                <a:gd name="connsiteY1" fmla="*/ 0 h 1051932"/>
                <a:gd name="connsiteX2" fmla="*/ 5215733 w 5391059"/>
                <a:gd name="connsiteY2" fmla="*/ 0 h 1051932"/>
                <a:gd name="connsiteX3" fmla="*/ 5391059 w 5391059"/>
                <a:gd name="connsiteY3" fmla="*/ 175326 h 1051932"/>
                <a:gd name="connsiteX4" fmla="*/ 5391059 w 5391059"/>
                <a:gd name="connsiteY4" fmla="*/ 876606 h 1051932"/>
                <a:gd name="connsiteX5" fmla="*/ 5215733 w 5391059"/>
                <a:gd name="connsiteY5" fmla="*/ 1051932 h 1051932"/>
                <a:gd name="connsiteX6" fmla="*/ 175326 w 5391059"/>
                <a:gd name="connsiteY6" fmla="*/ 1051932 h 1051932"/>
                <a:gd name="connsiteX7" fmla="*/ 0 w 5391059"/>
                <a:gd name="connsiteY7" fmla="*/ 876606 h 1051932"/>
                <a:gd name="connsiteX8" fmla="*/ 0 w 539105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1059" h="1051932">
                  <a:moveTo>
                    <a:pt x="0" y="175326"/>
                  </a:moveTo>
                  <a:cubicBezTo>
                    <a:pt x="0" y="78496"/>
                    <a:pt x="78496" y="0"/>
                    <a:pt x="175326" y="0"/>
                  </a:cubicBezTo>
                  <a:lnTo>
                    <a:pt x="5215733" y="0"/>
                  </a:lnTo>
                  <a:cubicBezTo>
                    <a:pt x="5312563" y="0"/>
                    <a:pt x="5391059" y="78496"/>
                    <a:pt x="5391059" y="175326"/>
                  </a:cubicBezTo>
                  <a:lnTo>
                    <a:pt x="5391059" y="876606"/>
                  </a:lnTo>
                  <a:cubicBezTo>
                    <a:pt x="5391059" y="973436"/>
                    <a:pt x="5312563" y="1051932"/>
                    <a:pt x="521573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321" tIns="121836" rIns="192321" bIns="121836" numCol="1" spcCol="1270" anchor="ctr" anchorCtr="0">
              <a:noAutofit/>
            </a:bodyPr>
            <a:lstStyle/>
            <a:p>
              <a:pPr marL="0" lvl="0" indent="0" algn="r" defTabSz="1644650">
                <a:lnSpc>
                  <a:spcPct val="90000"/>
                </a:lnSpc>
                <a:spcBef>
                  <a:spcPct val="0"/>
                </a:spcBef>
                <a:spcAft>
                  <a:spcPct val="35000"/>
                </a:spcAft>
                <a:buNone/>
              </a:pPr>
              <a:r>
                <a:rPr lang="en-US" sz="3700" b="0" kern="1200" dirty="0"/>
                <a:t>Consider your appearance</a:t>
              </a:r>
            </a:p>
          </p:txBody>
        </p:sp>
        <p:sp>
          <p:nvSpPr>
            <p:cNvPr id="6" name="Arrow: Right 5">
              <a:extLst>
                <a:ext uri="{FF2B5EF4-FFF2-40B4-BE49-F238E27FC236}">
                  <a16:creationId xmlns:a16="http://schemas.microsoft.com/office/drawing/2014/main" id="{C0E03E30-BC97-4691-8926-ED5F676B3860}"/>
                </a:ext>
              </a:extLst>
            </p:cNvPr>
            <p:cNvSpPr/>
            <p:nvPr/>
          </p:nvSpPr>
          <p:spPr>
            <a:xfrm>
              <a:off x="5854674" y="2758652"/>
              <a:ext cx="2825710"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DB47D68-86A6-4E12-B391-F2FFCE3C95A1}"/>
                </a:ext>
              </a:extLst>
            </p:cNvPr>
            <p:cNvSpPr/>
            <p:nvPr/>
          </p:nvSpPr>
          <p:spPr>
            <a:xfrm>
              <a:off x="463615" y="2758652"/>
              <a:ext cx="5391059" cy="1051932"/>
            </a:xfrm>
            <a:custGeom>
              <a:avLst/>
              <a:gdLst>
                <a:gd name="connsiteX0" fmla="*/ 0 w 5391059"/>
                <a:gd name="connsiteY0" fmla="*/ 175326 h 1051932"/>
                <a:gd name="connsiteX1" fmla="*/ 175326 w 5391059"/>
                <a:gd name="connsiteY1" fmla="*/ 0 h 1051932"/>
                <a:gd name="connsiteX2" fmla="*/ 5215733 w 5391059"/>
                <a:gd name="connsiteY2" fmla="*/ 0 h 1051932"/>
                <a:gd name="connsiteX3" fmla="*/ 5391059 w 5391059"/>
                <a:gd name="connsiteY3" fmla="*/ 175326 h 1051932"/>
                <a:gd name="connsiteX4" fmla="*/ 5391059 w 5391059"/>
                <a:gd name="connsiteY4" fmla="*/ 876606 h 1051932"/>
                <a:gd name="connsiteX5" fmla="*/ 5215733 w 5391059"/>
                <a:gd name="connsiteY5" fmla="*/ 1051932 h 1051932"/>
                <a:gd name="connsiteX6" fmla="*/ 175326 w 5391059"/>
                <a:gd name="connsiteY6" fmla="*/ 1051932 h 1051932"/>
                <a:gd name="connsiteX7" fmla="*/ 0 w 5391059"/>
                <a:gd name="connsiteY7" fmla="*/ 876606 h 1051932"/>
                <a:gd name="connsiteX8" fmla="*/ 0 w 539105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1059" h="1051932">
                  <a:moveTo>
                    <a:pt x="0" y="175326"/>
                  </a:moveTo>
                  <a:cubicBezTo>
                    <a:pt x="0" y="78496"/>
                    <a:pt x="78496" y="0"/>
                    <a:pt x="175326" y="0"/>
                  </a:cubicBezTo>
                  <a:lnTo>
                    <a:pt x="5215733" y="0"/>
                  </a:lnTo>
                  <a:cubicBezTo>
                    <a:pt x="5312563" y="0"/>
                    <a:pt x="5391059" y="78496"/>
                    <a:pt x="5391059" y="175326"/>
                  </a:cubicBezTo>
                  <a:lnTo>
                    <a:pt x="5391059" y="876606"/>
                  </a:lnTo>
                  <a:cubicBezTo>
                    <a:pt x="5391059" y="973436"/>
                    <a:pt x="5312563" y="1051932"/>
                    <a:pt x="521573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321" tIns="121836" rIns="192321" bIns="121836" numCol="1" spcCol="1270" anchor="ctr" anchorCtr="0">
              <a:noAutofit/>
            </a:bodyPr>
            <a:lstStyle/>
            <a:p>
              <a:pPr marL="0" lvl="0" indent="0" algn="r" defTabSz="1644650">
                <a:lnSpc>
                  <a:spcPct val="90000"/>
                </a:lnSpc>
                <a:spcBef>
                  <a:spcPct val="0"/>
                </a:spcBef>
                <a:spcAft>
                  <a:spcPct val="35000"/>
                </a:spcAft>
                <a:buNone/>
              </a:pPr>
              <a:r>
                <a:rPr lang="en-US" sz="3700" b="0" kern="1200" dirty="0"/>
                <a:t>Find mutual interest</a:t>
              </a:r>
            </a:p>
          </p:txBody>
        </p:sp>
        <p:sp>
          <p:nvSpPr>
            <p:cNvPr id="8" name="Arrow: Right 7">
              <a:extLst>
                <a:ext uri="{FF2B5EF4-FFF2-40B4-BE49-F238E27FC236}">
                  <a16:creationId xmlns:a16="http://schemas.microsoft.com/office/drawing/2014/main" id="{4261FEC7-D05C-4BC7-B3B5-E3DC9924C904}"/>
                </a:ext>
              </a:extLst>
            </p:cNvPr>
            <p:cNvSpPr/>
            <p:nvPr/>
          </p:nvSpPr>
          <p:spPr>
            <a:xfrm>
              <a:off x="5854674" y="3915778"/>
              <a:ext cx="2825710" cy="105193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4E3E5B6-4748-4C6D-B020-FBABC8F2E9F4}"/>
                </a:ext>
              </a:extLst>
            </p:cNvPr>
            <p:cNvSpPr/>
            <p:nvPr/>
          </p:nvSpPr>
          <p:spPr>
            <a:xfrm>
              <a:off x="463615" y="3915778"/>
              <a:ext cx="5391059" cy="1051932"/>
            </a:xfrm>
            <a:custGeom>
              <a:avLst/>
              <a:gdLst>
                <a:gd name="connsiteX0" fmla="*/ 0 w 5391059"/>
                <a:gd name="connsiteY0" fmla="*/ 175326 h 1051932"/>
                <a:gd name="connsiteX1" fmla="*/ 175326 w 5391059"/>
                <a:gd name="connsiteY1" fmla="*/ 0 h 1051932"/>
                <a:gd name="connsiteX2" fmla="*/ 5215733 w 5391059"/>
                <a:gd name="connsiteY2" fmla="*/ 0 h 1051932"/>
                <a:gd name="connsiteX3" fmla="*/ 5391059 w 5391059"/>
                <a:gd name="connsiteY3" fmla="*/ 175326 h 1051932"/>
                <a:gd name="connsiteX4" fmla="*/ 5391059 w 5391059"/>
                <a:gd name="connsiteY4" fmla="*/ 876606 h 1051932"/>
                <a:gd name="connsiteX5" fmla="*/ 5215733 w 5391059"/>
                <a:gd name="connsiteY5" fmla="*/ 1051932 h 1051932"/>
                <a:gd name="connsiteX6" fmla="*/ 175326 w 5391059"/>
                <a:gd name="connsiteY6" fmla="*/ 1051932 h 1051932"/>
                <a:gd name="connsiteX7" fmla="*/ 0 w 5391059"/>
                <a:gd name="connsiteY7" fmla="*/ 876606 h 1051932"/>
                <a:gd name="connsiteX8" fmla="*/ 0 w 539105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1059" h="1051932">
                  <a:moveTo>
                    <a:pt x="0" y="175326"/>
                  </a:moveTo>
                  <a:cubicBezTo>
                    <a:pt x="0" y="78496"/>
                    <a:pt x="78496" y="0"/>
                    <a:pt x="175326" y="0"/>
                  </a:cubicBezTo>
                  <a:lnTo>
                    <a:pt x="5215733" y="0"/>
                  </a:lnTo>
                  <a:cubicBezTo>
                    <a:pt x="5312563" y="0"/>
                    <a:pt x="5391059" y="78496"/>
                    <a:pt x="5391059" y="175326"/>
                  </a:cubicBezTo>
                  <a:lnTo>
                    <a:pt x="5391059" y="876606"/>
                  </a:lnTo>
                  <a:cubicBezTo>
                    <a:pt x="5391059" y="973436"/>
                    <a:pt x="5312563" y="1051932"/>
                    <a:pt x="521573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321" tIns="121836" rIns="192321" bIns="121836" numCol="1" spcCol="1270" anchor="ctr" anchorCtr="0">
              <a:noAutofit/>
            </a:bodyPr>
            <a:lstStyle/>
            <a:p>
              <a:pPr marL="0" lvl="0" indent="0" algn="r" defTabSz="1644650">
                <a:lnSpc>
                  <a:spcPct val="90000"/>
                </a:lnSpc>
                <a:spcBef>
                  <a:spcPct val="0"/>
                </a:spcBef>
                <a:spcAft>
                  <a:spcPct val="35000"/>
                </a:spcAft>
                <a:buNone/>
              </a:pPr>
              <a:r>
                <a:rPr lang="en-US" sz="3700" b="0" kern="1200" dirty="0"/>
                <a:t>Exhibit honesty</a:t>
              </a:r>
            </a:p>
          </p:txBody>
        </p:sp>
        <p:sp>
          <p:nvSpPr>
            <p:cNvPr id="10" name="Arrow: Right 9">
              <a:extLst>
                <a:ext uri="{FF2B5EF4-FFF2-40B4-BE49-F238E27FC236}">
                  <a16:creationId xmlns:a16="http://schemas.microsoft.com/office/drawing/2014/main" id="{BDA5E807-C344-448E-846B-72A88EB24D2F}"/>
                </a:ext>
              </a:extLst>
            </p:cNvPr>
            <p:cNvSpPr/>
            <p:nvPr/>
          </p:nvSpPr>
          <p:spPr>
            <a:xfrm>
              <a:off x="5854674" y="5072904"/>
              <a:ext cx="2825710" cy="1051932"/>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3138B78-9293-4CC2-AF1E-14658544A1B5}"/>
                </a:ext>
              </a:extLst>
            </p:cNvPr>
            <p:cNvSpPr/>
            <p:nvPr/>
          </p:nvSpPr>
          <p:spPr>
            <a:xfrm>
              <a:off x="463615" y="5072904"/>
              <a:ext cx="5391059" cy="1051932"/>
            </a:xfrm>
            <a:custGeom>
              <a:avLst/>
              <a:gdLst>
                <a:gd name="connsiteX0" fmla="*/ 0 w 5391059"/>
                <a:gd name="connsiteY0" fmla="*/ 175326 h 1051932"/>
                <a:gd name="connsiteX1" fmla="*/ 175326 w 5391059"/>
                <a:gd name="connsiteY1" fmla="*/ 0 h 1051932"/>
                <a:gd name="connsiteX2" fmla="*/ 5215733 w 5391059"/>
                <a:gd name="connsiteY2" fmla="*/ 0 h 1051932"/>
                <a:gd name="connsiteX3" fmla="*/ 5391059 w 5391059"/>
                <a:gd name="connsiteY3" fmla="*/ 175326 h 1051932"/>
                <a:gd name="connsiteX4" fmla="*/ 5391059 w 5391059"/>
                <a:gd name="connsiteY4" fmla="*/ 876606 h 1051932"/>
                <a:gd name="connsiteX5" fmla="*/ 5215733 w 5391059"/>
                <a:gd name="connsiteY5" fmla="*/ 1051932 h 1051932"/>
                <a:gd name="connsiteX6" fmla="*/ 175326 w 5391059"/>
                <a:gd name="connsiteY6" fmla="*/ 1051932 h 1051932"/>
                <a:gd name="connsiteX7" fmla="*/ 0 w 5391059"/>
                <a:gd name="connsiteY7" fmla="*/ 876606 h 1051932"/>
                <a:gd name="connsiteX8" fmla="*/ 0 w 539105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1059" h="1051932">
                  <a:moveTo>
                    <a:pt x="0" y="175326"/>
                  </a:moveTo>
                  <a:cubicBezTo>
                    <a:pt x="0" y="78496"/>
                    <a:pt x="78496" y="0"/>
                    <a:pt x="175326" y="0"/>
                  </a:cubicBezTo>
                  <a:lnTo>
                    <a:pt x="5215733" y="0"/>
                  </a:lnTo>
                  <a:cubicBezTo>
                    <a:pt x="5312563" y="0"/>
                    <a:pt x="5391059" y="78496"/>
                    <a:pt x="5391059" y="175326"/>
                  </a:cubicBezTo>
                  <a:lnTo>
                    <a:pt x="5391059" y="876606"/>
                  </a:lnTo>
                  <a:cubicBezTo>
                    <a:pt x="5391059" y="973436"/>
                    <a:pt x="5312563" y="1051932"/>
                    <a:pt x="521573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2321" tIns="121836" rIns="192321" bIns="121836" numCol="1" spcCol="1270" anchor="ctr" anchorCtr="0">
              <a:noAutofit/>
            </a:bodyPr>
            <a:lstStyle/>
            <a:p>
              <a:pPr marL="0" lvl="0" indent="0" algn="r" defTabSz="1644650">
                <a:lnSpc>
                  <a:spcPct val="90000"/>
                </a:lnSpc>
                <a:spcBef>
                  <a:spcPct val="0"/>
                </a:spcBef>
                <a:spcAft>
                  <a:spcPct val="35000"/>
                </a:spcAft>
                <a:buNone/>
              </a:pPr>
              <a:r>
                <a:rPr lang="en-US" sz="3700" b="0" kern="1200" dirty="0"/>
                <a:t>Show empathy</a:t>
              </a:r>
            </a:p>
          </p:txBody>
        </p:sp>
      </p:grpSp>
    </p:spTree>
    <p:extLst>
      <p:ext uri="{BB962C8B-B14F-4D97-AF65-F5344CB8AC3E}">
        <p14:creationId xmlns:p14="http://schemas.microsoft.com/office/powerpoint/2010/main" val="877843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696A561-06B6-4108-B3D7-AC1B101CD3B2}"/>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A718D01-68B9-4379-9993-67CC3A5EEAF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1C68FDD-F6E3-4DB3-B0D1-2160CE02A89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Mitch always behaved professionally at work, he completely relaxed when he was off work </a:t>
              </a:r>
            </a:p>
          </p:txBody>
        </p:sp>
        <p:sp>
          <p:nvSpPr>
            <p:cNvPr id="5" name="Rectangle: Rounded Corners 4">
              <a:extLst>
                <a:ext uri="{FF2B5EF4-FFF2-40B4-BE49-F238E27FC236}">
                  <a16:creationId xmlns:a16="http://schemas.microsoft.com/office/drawing/2014/main" id="{8B1068F0-9F1D-4D9D-83D7-0F8369420378}"/>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A473BF3-9BB1-47A2-A96A-16EF5AB9240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went on a business trip with a couple of colleagues</a:t>
              </a:r>
            </a:p>
          </p:txBody>
        </p:sp>
        <p:sp>
          <p:nvSpPr>
            <p:cNvPr id="7" name="Rectangle: Rounded Corners 6">
              <a:extLst>
                <a:ext uri="{FF2B5EF4-FFF2-40B4-BE49-F238E27FC236}">
                  <a16:creationId xmlns:a16="http://schemas.microsoft.com/office/drawing/2014/main" id="{CACB73B0-6B24-41E1-9C7A-EDAEE4026C29}"/>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6158B2B-673B-4F0D-859F-7C15E4ACCB6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night, he had far too much to drink and tweeted some questionable pictures</a:t>
              </a:r>
            </a:p>
          </p:txBody>
        </p:sp>
        <p:sp>
          <p:nvSpPr>
            <p:cNvPr id="9" name="Rectangle: Rounded Corners 8">
              <a:extLst>
                <a:ext uri="{FF2B5EF4-FFF2-40B4-BE49-F238E27FC236}">
                  <a16:creationId xmlns:a16="http://schemas.microsoft.com/office/drawing/2014/main" id="{96CDFECC-0006-4CB5-BC1E-F849FC96CA8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C5F30BA3-AD85-4D61-9ADE-6E18EC94EBF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At the office, he was told that his actions jeopardized the reputation of the entire company</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ea typeface="Times New Roman"/>
                <a:cs typeface="Times New Roman"/>
              </a:rPr>
              <a:t>They are not private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ea typeface="Times New Roman"/>
                <a:cs typeface="Times New Roman"/>
              </a:rPr>
              <a:t>Distrust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ea typeface="Times New Roman"/>
                <a:cs typeface="Times New Roman"/>
              </a:rPr>
              <a:t>Negative or positive</a:t>
            </a: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ea typeface="Times New Roman"/>
                <a:cs typeface="Times New Roman"/>
              </a:rPr>
              <a:t>Positively</a:t>
            </a: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affected</a:t>
            </a:r>
          </a:p>
        </p:txBody>
      </p:sp>
    </p:spTree>
    <p:extLst>
      <p:ext uri="{BB962C8B-B14F-4D97-AF65-F5344CB8AC3E}">
        <p14:creationId xmlns:p14="http://schemas.microsoft.com/office/powerpoint/2010/main" val="135649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ea typeface="Times New Roman"/>
                <a:cs typeface="Times New Roman"/>
              </a:rPr>
              <a:t>Creativity </a:t>
            </a:r>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ea typeface="Times New Roman"/>
                <a:cs typeface="Times New Roman"/>
              </a:rPr>
              <a:t>Empathy</a:t>
            </a: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ea typeface="Times New Roman"/>
                <a:cs typeface="Times New Roman"/>
              </a:rPr>
              <a:t>Pictures</a:t>
            </a: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ea typeface="Times New Roman"/>
                <a:cs typeface="Times New Roman"/>
              </a:rPr>
              <a:t>Placed on final notice</a:t>
            </a:r>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not private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 careful online. Nothing that you post online is truly private.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Distrust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need to align. If they do not, distrust will develop.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62517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or positive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will influence each other. The influence can be negative or positive.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affected</a:t>
            </a:r>
          </a:p>
          <a:p>
            <a:pPr marL="347663" marR="0" indent="-4763">
              <a:lnSpc>
                <a:spcPct val="115000"/>
              </a:lnSpc>
              <a:spcBef>
                <a:spcPts val="0"/>
              </a:spcBef>
              <a:spcAft>
                <a:spcPts val="1000"/>
              </a:spcAft>
            </a:pPr>
            <a:r>
              <a:rPr lang="en-US" dirty="0">
                <a:solidFill>
                  <a:srgbClr val="FF0000"/>
                </a:solidFill>
                <a:ea typeface="Times New Roman"/>
                <a:cs typeface="Times New Roman"/>
              </a:rPr>
              <a:t>The professional and personal brands affect each other. A positive impact on a professional brand will have a positive impact on the personal brand.</a:t>
            </a:r>
            <a:endParaRPr lang="en-US" dirty="0">
              <a:ea typeface="Times New Roman"/>
              <a:cs typeface="Times New Roman"/>
            </a:endParaRPr>
          </a:p>
        </p:txBody>
      </p:sp>
    </p:spTree>
    <p:extLst>
      <p:ext uri="{BB962C8B-B14F-4D97-AF65-F5344CB8AC3E}">
        <p14:creationId xmlns:p14="http://schemas.microsoft.com/office/powerpoint/2010/main" val="27904768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behave professionally in your public life. You should also behave professionally in your personal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Creativity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Creativity is a useful trait. It is not necessarily, however, a sign of professionalism.</a:t>
            </a:r>
            <a:endParaRPr lang="en-US" dirty="0">
              <a:ea typeface="Times New Roman"/>
              <a:cs typeface="Times New Roman"/>
            </a:endParaRPr>
          </a:p>
        </p:txBody>
      </p:sp>
    </p:spTree>
    <p:extLst>
      <p:ext uri="{BB962C8B-B14F-4D97-AF65-F5344CB8AC3E}">
        <p14:creationId xmlns:p14="http://schemas.microsoft.com/office/powerpoint/2010/main" val="26280615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Empathy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a:solidFill>
                  <a:srgbClr val="FF0000"/>
                </a:solidFill>
                <a:ea typeface="Times New Roman"/>
                <a:cs typeface="Times New Roman"/>
              </a:rPr>
              <a:t>Empathy will help create a rapport. It is a connection on an emotional level.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Dress can affect rapport. To build a rapport requires you to dress professionally.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5946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Pictures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a:solidFill>
                  <a:srgbClr val="FF0000"/>
                </a:solidFill>
                <a:ea typeface="Times New Roman"/>
                <a:cs typeface="Times New Roman"/>
              </a:rPr>
              <a:t>Mitch tweeted pictures on his night out. They were considered questionable.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Placed on final notice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Mitch was warned to behave in the future. He was also placed on final notice to protect the reputation of the company.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68596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Sharpening Your Brand</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Absorb what is useful, reject what is useless, add what is specifically your own.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Bruce Lee</a:t>
            </a:r>
            <a:endParaRPr lang="en-US" sz="1400" dirty="0">
              <a:ea typeface="Times New Roman"/>
              <a:cs typeface="Times New Roman"/>
            </a:endParaRPr>
          </a:p>
          <a:p>
            <a:endParaRPr lang="en-US" dirty="0"/>
          </a:p>
        </p:txBody>
      </p:sp>
      <p:sp>
        <p:nvSpPr>
          <p:cNvPr id="28675" name="Content Placeholder 2"/>
          <p:cNvSpPr>
            <a:spLocks noGrp="1"/>
          </p:cNvSpPr>
          <p:nvPr>
            <p:ph type="body" sz="quarter" idx="11"/>
          </p:nvPr>
        </p:nvSpPr>
        <p:spPr/>
        <p:txBody>
          <a:bodyPr>
            <a:normAutofit/>
          </a:bodyPr>
          <a:lstStyle/>
          <a:p>
            <a:r>
              <a:rPr lang="en-US" dirty="0"/>
              <a:t>There are many ways that you can sharpen your brand. By using the tools available to you, you have the opportunity to strengthen your brand and its influence over others. For example, you should take advantage of the opportunity to share ideas and influence others by blogging.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CB02DE9-DB2D-427D-B716-9F926E24E98C}"/>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Blogging</a:t>
            </a:r>
          </a:p>
        </p:txBody>
      </p:sp>
      <p:grpSp>
        <p:nvGrpSpPr>
          <p:cNvPr id="3" name="Group 2">
            <a:extLst>
              <a:ext uri="{FF2B5EF4-FFF2-40B4-BE49-F238E27FC236}">
                <a16:creationId xmlns:a16="http://schemas.microsoft.com/office/drawing/2014/main" id="{61D0A13E-0C9C-4680-93BE-CB19CD20AC5F}"/>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9F30CE88-D81E-4FF6-B71D-8AD163E79F99}"/>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6458" tIns="226458" rIns="1612082" bIns="226458" numCol="1" spcCol="1270" anchor="ctr" anchorCtr="0">
              <a:noAutofit/>
            </a:bodyPr>
            <a:lstStyle/>
            <a:p>
              <a:pPr marL="0" lvl="0" indent="0" algn="l" defTabSz="2178050">
                <a:lnSpc>
                  <a:spcPct val="90000"/>
                </a:lnSpc>
                <a:spcBef>
                  <a:spcPct val="0"/>
                </a:spcBef>
                <a:spcAft>
                  <a:spcPct val="35000"/>
                </a:spcAft>
                <a:buNone/>
              </a:pPr>
              <a:r>
                <a:rPr lang="en-US" sz="4900" kern="1200" dirty="0"/>
                <a:t>Make a clear point </a:t>
              </a:r>
            </a:p>
          </p:txBody>
        </p:sp>
        <p:sp>
          <p:nvSpPr>
            <p:cNvPr id="5" name="Freeform: Shape 4">
              <a:extLst>
                <a:ext uri="{FF2B5EF4-FFF2-40B4-BE49-F238E27FC236}">
                  <a16:creationId xmlns:a16="http://schemas.microsoft.com/office/drawing/2014/main" id="{2864FD1A-A37C-41BE-A237-14FEE8B5D17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6458" tIns="226458" rIns="1726241" bIns="226458" numCol="1" spcCol="1270" anchor="ctr" anchorCtr="0">
              <a:noAutofit/>
            </a:bodyPr>
            <a:lstStyle/>
            <a:p>
              <a:pPr marL="0" lvl="0" indent="0" algn="l" defTabSz="2178050">
                <a:lnSpc>
                  <a:spcPct val="90000"/>
                </a:lnSpc>
                <a:spcBef>
                  <a:spcPct val="0"/>
                </a:spcBef>
                <a:spcAft>
                  <a:spcPct val="35000"/>
                </a:spcAft>
                <a:buNone/>
              </a:pPr>
              <a:r>
                <a:rPr lang="en-US" sz="4900" kern="1200" dirty="0"/>
                <a:t>Be thorough</a:t>
              </a:r>
            </a:p>
          </p:txBody>
        </p:sp>
        <p:sp>
          <p:nvSpPr>
            <p:cNvPr id="6" name="Freeform: Shape 5">
              <a:extLst>
                <a:ext uri="{FF2B5EF4-FFF2-40B4-BE49-F238E27FC236}">
                  <a16:creationId xmlns:a16="http://schemas.microsoft.com/office/drawing/2014/main" id="{0F180BAE-161D-481D-938A-7605B2E1B772}"/>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6458" tIns="226458" rIns="1726241" bIns="226458" numCol="1" spcCol="1270" anchor="ctr" anchorCtr="0">
              <a:noAutofit/>
            </a:bodyPr>
            <a:lstStyle/>
            <a:p>
              <a:pPr marL="0" lvl="0" indent="0" algn="l" defTabSz="2178050">
                <a:lnSpc>
                  <a:spcPct val="90000"/>
                </a:lnSpc>
                <a:spcBef>
                  <a:spcPct val="0"/>
                </a:spcBef>
                <a:spcAft>
                  <a:spcPct val="35000"/>
                </a:spcAft>
                <a:buNone/>
              </a:pPr>
              <a:r>
                <a:rPr lang="en-US" sz="4900" kern="1200" dirty="0"/>
                <a:t>Update consistently</a:t>
              </a:r>
            </a:p>
          </p:txBody>
        </p:sp>
        <p:sp>
          <p:nvSpPr>
            <p:cNvPr id="7" name="Freeform: Shape 6">
              <a:extLst>
                <a:ext uri="{FF2B5EF4-FFF2-40B4-BE49-F238E27FC236}">
                  <a16:creationId xmlns:a16="http://schemas.microsoft.com/office/drawing/2014/main" id="{6AC7559D-0A38-425A-9423-0E3A9EC3D714}"/>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DDB8997E-49AF-4492-8D59-9705D34BA231}"/>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310AE81-98C7-467B-B42C-A4DBE509D6FA}"/>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Authenticity Is Key</a:t>
            </a:r>
          </a:p>
        </p:txBody>
      </p:sp>
      <p:grpSp>
        <p:nvGrpSpPr>
          <p:cNvPr id="3" name="Group 2">
            <a:extLst>
              <a:ext uri="{FF2B5EF4-FFF2-40B4-BE49-F238E27FC236}">
                <a16:creationId xmlns:a16="http://schemas.microsoft.com/office/drawing/2014/main" id="{4B6E05A0-DB90-442C-9FD3-B5EA7599F97F}"/>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69135E64-CE65-49B2-825E-6FE70D035227}"/>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17C8C18C-A0BF-4CF9-B2CA-841D7728034C}"/>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l" defTabSz="1689100">
                <a:lnSpc>
                  <a:spcPct val="90000"/>
                </a:lnSpc>
                <a:spcBef>
                  <a:spcPct val="0"/>
                </a:spcBef>
                <a:spcAft>
                  <a:spcPct val="35000"/>
                </a:spcAft>
                <a:buNone/>
              </a:pPr>
              <a:r>
                <a:rPr lang="en-US" sz="3800" b="0" kern="1200" dirty="0"/>
                <a:t>Honesty</a:t>
              </a:r>
            </a:p>
          </p:txBody>
        </p:sp>
        <p:sp>
          <p:nvSpPr>
            <p:cNvPr id="6" name="Partial Circle 5">
              <a:extLst>
                <a:ext uri="{FF2B5EF4-FFF2-40B4-BE49-F238E27FC236}">
                  <a16:creationId xmlns:a16="http://schemas.microsoft.com/office/drawing/2014/main" id="{FF1001FC-F2E7-4E0A-9A94-23EEA1ED0965}"/>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A1EFB009-4D82-4604-B8BB-2C43A6B28CB9}"/>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l" defTabSz="1689100">
                <a:lnSpc>
                  <a:spcPct val="90000"/>
                </a:lnSpc>
                <a:spcBef>
                  <a:spcPct val="0"/>
                </a:spcBef>
                <a:spcAft>
                  <a:spcPct val="35000"/>
                </a:spcAft>
                <a:buNone/>
              </a:pPr>
              <a:r>
                <a:rPr lang="en-US" sz="3800" b="0" kern="1200" dirty="0"/>
                <a:t>Promote causes</a:t>
              </a:r>
            </a:p>
          </p:txBody>
        </p:sp>
        <p:sp>
          <p:nvSpPr>
            <p:cNvPr id="8" name="Partial Circle 7">
              <a:extLst>
                <a:ext uri="{FF2B5EF4-FFF2-40B4-BE49-F238E27FC236}">
                  <a16:creationId xmlns:a16="http://schemas.microsoft.com/office/drawing/2014/main" id="{5D86334C-2642-4E22-A017-757E9C7B813D}"/>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3275B029-1116-4B36-824C-11A59FD55725}"/>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Back up your words with actions</a:t>
              </a:r>
              <a:endParaRPr lang="en-US" sz="3800" b="0" kern="1200" dirty="0"/>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6BBF3D5-8FCD-4E06-A794-0F69B6A4D258}"/>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Transparency</a:t>
            </a:r>
          </a:p>
        </p:txBody>
      </p:sp>
      <p:grpSp>
        <p:nvGrpSpPr>
          <p:cNvPr id="3" name="Group 2">
            <a:extLst>
              <a:ext uri="{FF2B5EF4-FFF2-40B4-BE49-F238E27FC236}">
                <a16:creationId xmlns:a16="http://schemas.microsoft.com/office/drawing/2014/main" id="{607D948F-EBC9-44E1-9E61-76C4449382B0}"/>
              </a:ext>
            </a:extLst>
          </p:cNvPr>
          <p:cNvGrpSpPr/>
          <p:nvPr/>
        </p:nvGrpSpPr>
        <p:grpSpPr>
          <a:xfrm>
            <a:off x="457200" y="1602465"/>
            <a:ext cx="8229600" cy="4521431"/>
            <a:chOff x="457200" y="1602465"/>
            <a:chExt cx="8229600" cy="4521431"/>
          </a:xfrm>
        </p:grpSpPr>
        <p:sp>
          <p:nvSpPr>
            <p:cNvPr id="4" name="Freeform: Shape 3">
              <a:extLst>
                <a:ext uri="{FF2B5EF4-FFF2-40B4-BE49-F238E27FC236}">
                  <a16:creationId xmlns:a16="http://schemas.microsoft.com/office/drawing/2014/main" id="{EA3E1241-8ECA-4EFD-93AF-5A7D88A4AB35}"/>
                </a:ext>
              </a:extLst>
            </p:cNvPr>
            <p:cNvSpPr/>
            <p:nvPr/>
          </p:nvSpPr>
          <p:spPr>
            <a:xfrm>
              <a:off x="791999" y="1602465"/>
              <a:ext cx="7560000" cy="1089501"/>
            </a:xfrm>
            <a:custGeom>
              <a:avLst/>
              <a:gdLst>
                <a:gd name="connsiteX0" fmla="*/ 0 w 7560000"/>
                <a:gd name="connsiteY0" fmla="*/ 0 h 1089501"/>
                <a:gd name="connsiteX1" fmla="*/ 7560000 w 7560000"/>
                <a:gd name="connsiteY1" fmla="*/ 0 h 1089501"/>
                <a:gd name="connsiteX2" fmla="*/ 7560000 w 7560000"/>
                <a:gd name="connsiteY2" fmla="*/ 1089501 h 1089501"/>
                <a:gd name="connsiteX3" fmla="*/ 0 w 7560000"/>
                <a:gd name="connsiteY3" fmla="*/ 1089501 h 1089501"/>
                <a:gd name="connsiteX4" fmla="*/ 0 w 756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089501">
                  <a:moveTo>
                    <a:pt x="0" y="0"/>
                  </a:moveTo>
                  <a:lnTo>
                    <a:pt x="7560000" y="0"/>
                  </a:lnTo>
                  <a:lnTo>
                    <a:pt x="756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business finances</a:t>
              </a:r>
            </a:p>
          </p:txBody>
        </p:sp>
        <p:sp>
          <p:nvSpPr>
            <p:cNvPr id="5" name="Freeform: Shape 4">
              <a:extLst>
                <a:ext uri="{FF2B5EF4-FFF2-40B4-BE49-F238E27FC236}">
                  <a16:creationId xmlns:a16="http://schemas.microsoft.com/office/drawing/2014/main" id="{D0C73BCF-8005-4316-8FAB-47D1D3C75EA7}"/>
                </a:ext>
              </a:extLst>
            </p:cNvPr>
            <p:cNvSpPr/>
            <p:nvPr/>
          </p:nvSpPr>
          <p:spPr>
            <a:xfrm>
              <a:off x="457200" y="2746442"/>
              <a:ext cx="8229600" cy="1089501"/>
            </a:xfrm>
            <a:custGeom>
              <a:avLst/>
              <a:gdLst>
                <a:gd name="connsiteX0" fmla="*/ 0 w 8229600"/>
                <a:gd name="connsiteY0" fmla="*/ 0 h 1089501"/>
                <a:gd name="connsiteX1" fmla="*/ 8229600 w 8229600"/>
                <a:gd name="connsiteY1" fmla="*/ 0 h 1089501"/>
                <a:gd name="connsiteX2" fmla="*/ 8229600 w 8229600"/>
                <a:gd name="connsiteY2" fmla="*/ 1089501 h 1089501"/>
                <a:gd name="connsiteX3" fmla="*/ 0 w 8229600"/>
                <a:gd name="connsiteY3" fmla="*/ 1089501 h 1089501"/>
                <a:gd name="connsiteX4" fmla="*/ 0 w 82296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9501">
                  <a:moveTo>
                    <a:pt x="0" y="0"/>
                  </a:moveTo>
                  <a:lnTo>
                    <a:pt x="8229600" y="0"/>
                  </a:lnTo>
                  <a:lnTo>
                    <a:pt x="8229600" y="1089501"/>
                  </a:lnTo>
                  <a:lnTo>
                    <a:pt x="0" y="108950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your communication</a:t>
              </a:r>
            </a:p>
          </p:txBody>
        </p:sp>
        <p:sp>
          <p:nvSpPr>
            <p:cNvPr id="6" name="Freeform: Shape 5">
              <a:extLst>
                <a:ext uri="{FF2B5EF4-FFF2-40B4-BE49-F238E27FC236}">
                  <a16:creationId xmlns:a16="http://schemas.microsoft.com/office/drawing/2014/main" id="{FB88D085-42BE-4144-B779-32E5060538C3}"/>
                </a:ext>
              </a:extLst>
            </p:cNvPr>
            <p:cNvSpPr/>
            <p:nvPr/>
          </p:nvSpPr>
          <p:spPr>
            <a:xfrm>
              <a:off x="2016450" y="3890419"/>
              <a:ext cx="5111100" cy="1089501"/>
            </a:xfrm>
            <a:custGeom>
              <a:avLst/>
              <a:gdLst>
                <a:gd name="connsiteX0" fmla="*/ 0 w 5111100"/>
                <a:gd name="connsiteY0" fmla="*/ 0 h 1089501"/>
                <a:gd name="connsiteX1" fmla="*/ 5111100 w 5111100"/>
                <a:gd name="connsiteY1" fmla="*/ 0 h 1089501"/>
                <a:gd name="connsiteX2" fmla="*/ 5111100 w 5111100"/>
                <a:gd name="connsiteY2" fmla="*/ 1089501 h 1089501"/>
                <a:gd name="connsiteX3" fmla="*/ 0 w 5111100"/>
                <a:gd name="connsiteY3" fmla="*/ 1089501 h 1089501"/>
                <a:gd name="connsiteX4" fmla="*/ 0 w 51111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100" h="1089501">
                  <a:moveTo>
                    <a:pt x="0" y="0"/>
                  </a:moveTo>
                  <a:lnTo>
                    <a:pt x="5111100" y="0"/>
                  </a:lnTo>
                  <a:lnTo>
                    <a:pt x="5111100" y="1089501"/>
                  </a:lnTo>
                  <a:lnTo>
                    <a:pt x="0" y="1089501"/>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Share your personal life</a:t>
              </a:r>
            </a:p>
          </p:txBody>
        </p:sp>
        <p:sp>
          <p:nvSpPr>
            <p:cNvPr id="7" name="Freeform: Shape 6">
              <a:extLst>
                <a:ext uri="{FF2B5EF4-FFF2-40B4-BE49-F238E27FC236}">
                  <a16:creationId xmlns:a16="http://schemas.microsoft.com/office/drawing/2014/main" id="{454643F8-625B-4104-921F-7143B4DBEB6D}"/>
                </a:ext>
              </a:extLst>
            </p:cNvPr>
            <p:cNvSpPr/>
            <p:nvPr/>
          </p:nvSpPr>
          <p:spPr>
            <a:xfrm>
              <a:off x="701999" y="5034395"/>
              <a:ext cx="7740000" cy="1089501"/>
            </a:xfrm>
            <a:custGeom>
              <a:avLst/>
              <a:gdLst>
                <a:gd name="connsiteX0" fmla="*/ 0 w 7740000"/>
                <a:gd name="connsiteY0" fmla="*/ 0 h 1089501"/>
                <a:gd name="connsiteX1" fmla="*/ 7740000 w 7740000"/>
                <a:gd name="connsiteY1" fmla="*/ 0 h 1089501"/>
                <a:gd name="connsiteX2" fmla="*/ 7740000 w 7740000"/>
                <a:gd name="connsiteY2" fmla="*/ 1089501 h 1089501"/>
                <a:gd name="connsiteX3" fmla="*/ 0 w 7740000"/>
                <a:gd name="connsiteY3" fmla="*/ 1089501 h 1089501"/>
                <a:gd name="connsiteX4" fmla="*/ 0 w 774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0000" h="1089501">
                  <a:moveTo>
                    <a:pt x="0" y="0"/>
                  </a:moveTo>
                  <a:lnTo>
                    <a:pt x="7740000" y="0"/>
                  </a:lnTo>
                  <a:lnTo>
                    <a:pt x="7740000" y="1089501"/>
                  </a:lnTo>
                  <a:lnTo>
                    <a:pt x="0" y="10895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business decisions</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4E7F6F5-F350-4C49-96D2-D0A3FBFA137A}"/>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Networking</a:t>
            </a:r>
          </a:p>
        </p:txBody>
      </p:sp>
      <p:grpSp>
        <p:nvGrpSpPr>
          <p:cNvPr id="3" name="Group 2">
            <a:extLst>
              <a:ext uri="{FF2B5EF4-FFF2-40B4-BE49-F238E27FC236}">
                <a16:creationId xmlns:a16="http://schemas.microsoft.com/office/drawing/2014/main" id="{B116DDBC-E7B1-4080-B3D5-55248D51B041}"/>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FBE943F-3415-4C2F-8D4D-1F56DB206110}"/>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9C8450A-56BC-4FE9-B007-5963659FF0E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Meet people</a:t>
              </a:r>
            </a:p>
          </p:txBody>
        </p:sp>
        <p:sp>
          <p:nvSpPr>
            <p:cNvPr id="6" name="Rectangle 5">
              <a:extLst>
                <a:ext uri="{FF2B5EF4-FFF2-40B4-BE49-F238E27FC236}">
                  <a16:creationId xmlns:a16="http://schemas.microsoft.com/office/drawing/2014/main" id="{26A20E75-AD3B-4661-BCC2-5901CA3051C5}"/>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33194D7-F8D7-48BE-92B2-D3042E0B60A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Collaborate</a:t>
              </a:r>
            </a:p>
          </p:txBody>
        </p:sp>
        <p:sp>
          <p:nvSpPr>
            <p:cNvPr id="8" name="Rectangle 7">
              <a:extLst>
                <a:ext uri="{FF2B5EF4-FFF2-40B4-BE49-F238E27FC236}">
                  <a16:creationId xmlns:a16="http://schemas.microsoft.com/office/drawing/2014/main" id="{55725C61-4782-4BFC-BD06-058B0BCD1A80}"/>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90B68C8-0E5F-4197-9472-09C5027F412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Develop an elevator speech</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081F0B4-3516-4C44-911D-98853E7E96FB}"/>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40AE0F4-E586-48EE-8F04-D7CDFF742F7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1F8E257-E7F6-4EDA-A13F-64B32CC52DD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Gary decided to create a blog for self-promotion</a:t>
              </a:r>
            </a:p>
          </p:txBody>
        </p:sp>
        <p:sp>
          <p:nvSpPr>
            <p:cNvPr id="5" name="Rectangle: Rounded Corners 4">
              <a:extLst>
                <a:ext uri="{FF2B5EF4-FFF2-40B4-BE49-F238E27FC236}">
                  <a16:creationId xmlns:a16="http://schemas.microsoft.com/office/drawing/2014/main" id="{49176FB9-6E68-493C-87B8-B3E72F2ED035}"/>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57DF844-75E5-4441-8C43-1655692CD26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first blog post did not elicit many responses</a:t>
              </a:r>
            </a:p>
          </p:txBody>
        </p:sp>
        <p:sp>
          <p:nvSpPr>
            <p:cNvPr id="7" name="Rectangle: Rounded Corners 6">
              <a:extLst>
                <a:ext uri="{FF2B5EF4-FFF2-40B4-BE49-F238E27FC236}">
                  <a16:creationId xmlns:a16="http://schemas.microsoft.com/office/drawing/2014/main" id="{23878C70-97C4-421C-93B8-2CBEDB31D2E2}"/>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F36431B4-7D0C-440C-814A-379A7C5ABFF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Gary then blogged about his company’s charity walk</a:t>
              </a:r>
            </a:p>
          </p:txBody>
        </p:sp>
        <p:sp>
          <p:nvSpPr>
            <p:cNvPr id="9" name="Rectangle: Rounded Corners 8">
              <a:extLst>
                <a:ext uri="{FF2B5EF4-FFF2-40B4-BE49-F238E27FC236}">
                  <a16:creationId xmlns:a16="http://schemas.microsoft.com/office/drawing/2014/main" id="{92FC4DB9-9379-4780-9C3E-F470EC393A52}"/>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2B8189B-0075-4604-A253-A446C9B3E3B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There were multiple responses, and most of them encouraged him to continue writing</a:t>
              </a:r>
            </a:p>
          </p:txBody>
        </p:sp>
      </p:grpSp>
    </p:spTree>
    <p:extLst>
      <p:ext uri="{BB962C8B-B14F-4D97-AF65-F5344CB8AC3E}">
        <p14:creationId xmlns:p14="http://schemas.microsoft.com/office/powerpoint/2010/main" val="22612620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ea typeface="Times New Roman"/>
                <a:cs typeface="Times New Roman"/>
              </a:rPr>
              <a:t>Biography</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a:ea typeface="Times New Roman"/>
                <a:cs typeface="Times New Roman"/>
              </a:rPr>
              <a:t>Posts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a:ea typeface="Times New Roman"/>
                <a:cs typeface="Times New Roman"/>
              </a:rPr>
              <a:t>Action</a:t>
            </a:r>
          </a:p>
        </p:txBody>
      </p:sp>
    </p:spTree>
    <p:extLst>
      <p:ext uri="{BB962C8B-B14F-4D97-AF65-F5344CB8AC3E}">
        <p14:creationId xmlns:p14="http://schemas.microsoft.com/office/powerpoint/2010/main" val="29379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Misinformation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questions</a:t>
            </a:r>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30 seconds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Collaborate</a:t>
            </a:r>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The charity walk</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blog about passions. This passion will translate to your audience.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Biography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a:ea typeface="Times New Roman"/>
                <a:cs typeface="Times New Roman"/>
              </a:rPr>
              <a:t>Posts</a:t>
            </a:r>
          </a:p>
          <a:p>
            <a:pPr marL="347663" marR="0" indent="-4763">
              <a:lnSpc>
                <a:spcPct val="115000"/>
              </a:lnSpc>
              <a:spcBef>
                <a:spcPts val="0"/>
              </a:spcBef>
              <a:spcAft>
                <a:spcPts val="1000"/>
              </a:spcAft>
            </a:pPr>
            <a:r>
              <a:rPr lang="en-US" dirty="0">
                <a:solidFill>
                  <a:srgbClr val="FF0000"/>
                </a:solidFill>
                <a:ea typeface="Times New Roman"/>
                <a:cs typeface="Times New Roman"/>
              </a:rPr>
              <a:t>An anonymous blog will not promote your brand. You need to complete the biography for your blog. </a:t>
            </a:r>
            <a:endParaRPr lang="en-US" dirty="0">
              <a:ea typeface="Times New Roman"/>
              <a:cs typeface="Times New Roman"/>
            </a:endParaRPr>
          </a:p>
        </p:txBody>
      </p:sp>
    </p:spTree>
    <p:extLst>
      <p:ext uri="{BB962C8B-B14F-4D97-AF65-F5344CB8AC3E}">
        <p14:creationId xmlns:p14="http://schemas.microsoft.com/office/powerpoint/2010/main" val="42824485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r>
              <a:rPr lang="en-US" dirty="0">
                <a:solidFill>
                  <a:srgbClr val="FF0000"/>
                </a:solidFill>
                <a:ea typeface="Times New Roman"/>
                <a:cs typeface="Times New Roman"/>
              </a:rPr>
              <a:t>Successful branding requires authenticity. It seems easy, but many people fail to establish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Authenticity requires action. The action should reflect the brand’s values.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803349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transparency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a:solidFill>
                  <a:srgbClr val="FF0000"/>
                </a:solidFill>
                <a:ea typeface="Times New Roman"/>
                <a:cs typeface="Times New Roman"/>
              </a:rPr>
              <a:t>Transparency is an important part of personal branding. Lack of transparency will create suspicion.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Misinformation</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Misinformation occurs when the facts are not available. Transparency will prevent the misinformation.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50619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30 seconds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An elevator speech should only last 30 seconds to a minute. A is the correct answer choice.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Collaborate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Collaboration is a necessary part of networking. It will showcase your skills.</a:t>
            </a:r>
            <a:endParaRPr lang="en-US" dirty="0">
              <a:ea typeface="Times New Roman"/>
              <a:cs typeface="Times New Roman"/>
            </a:endParaRPr>
          </a:p>
        </p:txBody>
      </p:sp>
    </p:spTree>
    <p:extLst>
      <p:ext uri="{BB962C8B-B14F-4D97-AF65-F5344CB8AC3E}">
        <p14:creationId xmlns:p14="http://schemas.microsoft.com/office/powerpoint/2010/main" val="40848870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tasks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work tasks first. These posts were not well received.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charity walk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the charity walk and engaged with his passion. This engaged his audience. </a:t>
            </a:r>
            <a:endParaRPr lang="en-US" dirty="0">
              <a:ea typeface="Times New Roman"/>
              <a:cs typeface="Times New Roman"/>
            </a:endParaRPr>
          </a:p>
        </p:txBody>
      </p:sp>
    </p:spTree>
    <p:extLst>
      <p:ext uri="{BB962C8B-B14F-4D97-AF65-F5344CB8AC3E}">
        <p14:creationId xmlns:p14="http://schemas.microsoft.com/office/powerpoint/2010/main" val="18977524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Appearance Matters</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Be yourself, everyone else is already taken.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Oscar Wilde</a:t>
            </a:r>
            <a:endParaRPr lang="en-US" sz="1400" dirty="0">
              <a:ea typeface="Times New Roman"/>
              <a:cs typeface="Times New Roman"/>
            </a:endParaRPr>
          </a:p>
          <a:p>
            <a:endParaRPr lang="en-US" dirty="0"/>
          </a:p>
        </p:txBody>
      </p:sp>
      <p:sp>
        <p:nvSpPr>
          <p:cNvPr id="34819" name="Content Placeholder 2"/>
          <p:cNvSpPr>
            <a:spLocks noGrp="1"/>
          </p:cNvSpPr>
          <p:nvPr>
            <p:ph type="body" sz="quarter" idx="11"/>
          </p:nvPr>
        </p:nvSpPr>
        <p:spPr/>
        <p:txBody>
          <a:bodyPr>
            <a:normAutofit lnSpcReduction="10000"/>
          </a:bodyPr>
          <a:lstStyle/>
          <a:p>
            <a:endParaRPr lang="en-US" dirty="0"/>
          </a:p>
          <a:p>
            <a:r>
              <a:rPr lang="en-US" dirty="0"/>
              <a:t>It is important that your appearance reflects your brand and gives off the image that you want to portray to the public. Taking the time and effort to develop your appearance will greatly improve your brand’s reputation.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BBD9B60-4275-423D-8449-DB2619D92719}"/>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First Impressions</a:t>
            </a:r>
          </a:p>
        </p:txBody>
      </p:sp>
      <p:grpSp>
        <p:nvGrpSpPr>
          <p:cNvPr id="3" name="Group 2">
            <a:extLst>
              <a:ext uri="{FF2B5EF4-FFF2-40B4-BE49-F238E27FC236}">
                <a16:creationId xmlns:a16="http://schemas.microsoft.com/office/drawing/2014/main" id="{B9DB37DC-C3F1-4553-BC1E-7B69C7B4A361}"/>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8CED5E80-1E47-406F-85DC-B1C8A37D02D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2251" tIns="905193" rIns="22318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Happens quickly</a:t>
              </a:r>
            </a:p>
          </p:txBody>
        </p:sp>
        <p:sp>
          <p:nvSpPr>
            <p:cNvPr id="5" name="Freeform: Shape 4">
              <a:extLst>
                <a:ext uri="{FF2B5EF4-FFF2-40B4-BE49-F238E27FC236}">
                  <a16:creationId xmlns:a16="http://schemas.microsoft.com/office/drawing/2014/main" id="{C57635D4-29EE-42A9-9102-8DAB57549ED9}"/>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2251" tIns="905193" rIns="22318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Verbal </a:t>
              </a:r>
              <a:r>
                <a:rPr lang="en-US" sz="3500" kern="1200"/>
                <a:t>and non-verbal</a:t>
              </a:r>
              <a:endParaRPr lang="en-US" sz="3500" kern="1200" dirty="0"/>
            </a:p>
          </p:txBody>
        </p:sp>
        <p:sp>
          <p:nvSpPr>
            <p:cNvPr id="6" name="Freeform: Shape 5">
              <a:extLst>
                <a:ext uri="{FF2B5EF4-FFF2-40B4-BE49-F238E27FC236}">
                  <a16:creationId xmlns:a16="http://schemas.microsoft.com/office/drawing/2014/main" id="{CECF698A-F2DD-466D-9A5F-823309B02B9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2250" tIns="905193" rIns="22318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Appearance</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82A3B4F-C6D6-40FB-B100-1BE50F482B51}"/>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Rise Out of the Crowd</a:t>
            </a:r>
          </a:p>
        </p:txBody>
      </p:sp>
      <p:grpSp>
        <p:nvGrpSpPr>
          <p:cNvPr id="3" name="Group 2">
            <a:extLst>
              <a:ext uri="{FF2B5EF4-FFF2-40B4-BE49-F238E27FC236}">
                <a16:creationId xmlns:a16="http://schemas.microsoft.com/office/drawing/2014/main" id="{EA4D6212-418C-4761-B210-852AD829AFAA}"/>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F081EF12-09AA-43BE-91E4-087FC5329757}"/>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D7A65F4-8D53-45D8-BE9B-24DA89F2E5AD}"/>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Give unique opinions</a:t>
              </a:r>
            </a:p>
          </p:txBody>
        </p:sp>
        <p:sp>
          <p:nvSpPr>
            <p:cNvPr id="6" name="Oval 5">
              <a:extLst>
                <a:ext uri="{FF2B5EF4-FFF2-40B4-BE49-F238E27FC236}">
                  <a16:creationId xmlns:a16="http://schemas.microsoft.com/office/drawing/2014/main" id="{700817CF-E35B-4425-A79B-D165874712D9}"/>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0348263-E9FF-42D1-922A-2EDE29FCABF5}"/>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Be helpful</a:t>
              </a:r>
            </a:p>
          </p:txBody>
        </p:sp>
        <p:sp>
          <p:nvSpPr>
            <p:cNvPr id="8" name="Oval 7">
              <a:extLst>
                <a:ext uri="{FF2B5EF4-FFF2-40B4-BE49-F238E27FC236}">
                  <a16:creationId xmlns:a16="http://schemas.microsoft.com/office/drawing/2014/main" id="{1BA2A734-BBBD-4840-8C5B-285261F2D6A9}"/>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A14EAE8-9335-40AB-91C6-A60A81AA4099}"/>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Showcase your personality</a:t>
              </a:r>
            </a:p>
          </p:txBody>
        </p:sp>
        <p:sp>
          <p:nvSpPr>
            <p:cNvPr id="10" name="Oval 9">
              <a:extLst>
                <a:ext uri="{FF2B5EF4-FFF2-40B4-BE49-F238E27FC236}">
                  <a16:creationId xmlns:a16="http://schemas.microsoft.com/office/drawing/2014/main" id="{A7014E09-1331-4F2B-A17C-96437E1FFE52}"/>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24550FC7-5A3E-4551-B543-187DCDBC824A}"/>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Create your own method for doing things</a:t>
              </a:r>
            </a:p>
          </p:txBody>
        </p:sp>
        <p:sp>
          <p:nvSpPr>
            <p:cNvPr id="12" name="Oval 11">
              <a:extLst>
                <a:ext uri="{FF2B5EF4-FFF2-40B4-BE49-F238E27FC236}">
                  <a16:creationId xmlns:a16="http://schemas.microsoft.com/office/drawing/2014/main" id="{A24DED5C-A293-4320-9C88-8A265B09E707}"/>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B6A68BC-B20F-47FA-868E-35EEBFADE545}"/>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True Reflection</a:t>
            </a:r>
          </a:p>
        </p:txBody>
      </p:sp>
      <p:grpSp>
        <p:nvGrpSpPr>
          <p:cNvPr id="2" name="Group 1">
            <a:extLst>
              <a:ext uri="{FF2B5EF4-FFF2-40B4-BE49-F238E27FC236}">
                <a16:creationId xmlns:a16="http://schemas.microsoft.com/office/drawing/2014/main" id="{D08513DF-1422-4C40-9FE0-31753FC078B1}"/>
              </a:ext>
            </a:extLst>
          </p:cNvPr>
          <p:cNvGrpSpPr/>
          <p:nvPr/>
        </p:nvGrpSpPr>
        <p:grpSpPr>
          <a:xfrm>
            <a:off x="457200" y="1642886"/>
            <a:ext cx="8229600" cy="4440590"/>
            <a:chOff x="457200" y="1642886"/>
            <a:chExt cx="8229600" cy="4440590"/>
          </a:xfrm>
        </p:grpSpPr>
        <p:sp>
          <p:nvSpPr>
            <p:cNvPr id="3" name="Rectangle 2">
              <a:extLst>
                <a:ext uri="{FF2B5EF4-FFF2-40B4-BE49-F238E27FC236}">
                  <a16:creationId xmlns:a16="http://schemas.microsoft.com/office/drawing/2014/main" id="{44F497A0-438C-425A-9CE5-390077E9BC43}"/>
                </a:ext>
              </a:extLst>
            </p:cNvPr>
            <p:cNvSpPr/>
            <p:nvPr/>
          </p:nvSpPr>
          <p:spPr>
            <a:xfrm>
              <a:off x="1197863" y="2383360"/>
              <a:ext cx="7159752" cy="3700116"/>
            </a:xfrm>
            <a:prstGeom prst="rect">
              <a:avLst/>
            </a:prstGeom>
            <a:no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54BF1D59-DBED-4BFF-973E-756E05C2FCEA}"/>
                </a:ext>
              </a:extLst>
            </p:cNvPr>
            <p:cNvSpPr/>
            <p:nvPr/>
          </p:nvSpPr>
          <p:spPr>
            <a:xfrm>
              <a:off x="1411833" y="2816093"/>
              <a:ext cx="3324758" cy="3165404"/>
            </a:xfrm>
            <a:custGeom>
              <a:avLst/>
              <a:gdLst>
                <a:gd name="connsiteX0" fmla="*/ 0 w 3324758"/>
                <a:gd name="connsiteY0" fmla="*/ 0 h 3165404"/>
                <a:gd name="connsiteX1" fmla="*/ 3324758 w 3324758"/>
                <a:gd name="connsiteY1" fmla="*/ 0 h 3165404"/>
                <a:gd name="connsiteX2" fmla="*/ 3324758 w 3324758"/>
                <a:gd name="connsiteY2" fmla="*/ 3165404 h 3165404"/>
                <a:gd name="connsiteX3" fmla="*/ 0 w 3324758"/>
                <a:gd name="connsiteY3" fmla="*/ 3165404 h 3165404"/>
                <a:gd name="connsiteX4" fmla="*/ 0 w 3324758"/>
                <a:gd name="connsiteY4" fmla="*/ 0 h 3165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758" h="3165404">
                  <a:moveTo>
                    <a:pt x="0" y="0"/>
                  </a:moveTo>
                  <a:lnTo>
                    <a:pt x="3324758" y="0"/>
                  </a:lnTo>
                  <a:lnTo>
                    <a:pt x="3324758" y="3165404"/>
                  </a:lnTo>
                  <a:lnTo>
                    <a:pt x="0" y="31654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marL="0" lvl="0" indent="0" algn="l" defTabSz="2133600">
                <a:lnSpc>
                  <a:spcPct val="90000"/>
                </a:lnSpc>
                <a:spcBef>
                  <a:spcPct val="0"/>
                </a:spcBef>
                <a:spcAft>
                  <a:spcPct val="35000"/>
                </a:spcAft>
                <a:buNone/>
              </a:pPr>
              <a:r>
                <a:rPr lang="en-US" sz="4800" kern="1200" dirty="0">
                  <a:solidFill>
                    <a:schemeClr val="tx1"/>
                  </a:solidFill>
                </a:rPr>
                <a:t>Eye contact</a:t>
              </a:r>
            </a:p>
            <a:p>
              <a:pPr marL="0" lvl="0" indent="0" algn="l" defTabSz="2133600">
                <a:lnSpc>
                  <a:spcPct val="90000"/>
                </a:lnSpc>
                <a:spcBef>
                  <a:spcPct val="0"/>
                </a:spcBef>
                <a:spcAft>
                  <a:spcPct val="35000"/>
                </a:spcAft>
                <a:buNone/>
              </a:pPr>
              <a:r>
                <a:rPr lang="en-US" sz="4800" kern="1200" dirty="0">
                  <a:solidFill>
                    <a:schemeClr val="tx1"/>
                  </a:solidFill>
                </a:rPr>
                <a:t>Smiling</a:t>
              </a:r>
            </a:p>
            <a:p>
              <a:pPr marL="0" lvl="0" indent="0" algn="l" defTabSz="2133600">
                <a:lnSpc>
                  <a:spcPct val="90000"/>
                </a:lnSpc>
                <a:spcBef>
                  <a:spcPct val="0"/>
                </a:spcBef>
                <a:spcAft>
                  <a:spcPct val="35000"/>
                </a:spcAft>
                <a:buNone/>
              </a:pPr>
              <a:r>
                <a:rPr lang="en-US" sz="4800" kern="1200" dirty="0">
                  <a:solidFill>
                    <a:schemeClr val="tx1"/>
                  </a:solidFill>
                </a:rPr>
                <a:t>Nodding</a:t>
              </a:r>
            </a:p>
          </p:txBody>
        </p:sp>
        <p:sp>
          <p:nvSpPr>
            <p:cNvPr id="7" name="Freeform: Shape 6">
              <a:extLst>
                <a:ext uri="{FF2B5EF4-FFF2-40B4-BE49-F238E27FC236}">
                  <a16:creationId xmlns:a16="http://schemas.microsoft.com/office/drawing/2014/main" id="{A46924D3-B734-479C-84E4-13EB212D895F}"/>
                </a:ext>
              </a:extLst>
            </p:cNvPr>
            <p:cNvSpPr/>
            <p:nvPr/>
          </p:nvSpPr>
          <p:spPr>
            <a:xfrm>
              <a:off x="4810658" y="2816093"/>
              <a:ext cx="3324758" cy="3165404"/>
            </a:xfrm>
            <a:custGeom>
              <a:avLst/>
              <a:gdLst>
                <a:gd name="connsiteX0" fmla="*/ 0 w 3324758"/>
                <a:gd name="connsiteY0" fmla="*/ 0 h 3165404"/>
                <a:gd name="connsiteX1" fmla="*/ 3324758 w 3324758"/>
                <a:gd name="connsiteY1" fmla="*/ 0 h 3165404"/>
                <a:gd name="connsiteX2" fmla="*/ 3324758 w 3324758"/>
                <a:gd name="connsiteY2" fmla="*/ 3165404 h 3165404"/>
                <a:gd name="connsiteX3" fmla="*/ 0 w 3324758"/>
                <a:gd name="connsiteY3" fmla="*/ 3165404 h 3165404"/>
                <a:gd name="connsiteX4" fmla="*/ 0 w 3324758"/>
                <a:gd name="connsiteY4" fmla="*/ 0 h 3165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758" h="3165404">
                  <a:moveTo>
                    <a:pt x="0" y="0"/>
                  </a:moveTo>
                  <a:lnTo>
                    <a:pt x="3324758" y="0"/>
                  </a:lnTo>
                  <a:lnTo>
                    <a:pt x="3324758" y="3165404"/>
                  </a:lnTo>
                  <a:lnTo>
                    <a:pt x="0" y="31654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0965" tIns="100965" rIns="100965" bIns="100965" numCol="1" spcCol="1270" anchor="t" anchorCtr="0">
              <a:noAutofit/>
            </a:bodyPr>
            <a:lstStyle/>
            <a:p>
              <a:pPr marL="0" lvl="0" indent="0" algn="r" defTabSz="2355850">
                <a:lnSpc>
                  <a:spcPct val="90000"/>
                </a:lnSpc>
                <a:spcBef>
                  <a:spcPct val="0"/>
                </a:spcBef>
                <a:spcAft>
                  <a:spcPct val="35000"/>
                </a:spcAft>
                <a:buNone/>
              </a:pPr>
              <a:r>
                <a:rPr lang="en-US" sz="5300" kern="1200" dirty="0"/>
                <a:t>Fidgeting</a:t>
              </a:r>
            </a:p>
            <a:p>
              <a:pPr marL="0" lvl="0" indent="0" algn="r" defTabSz="2355850">
                <a:lnSpc>
                  <a:spcPct val="90000"/>
                </a:lnSpc>
                <a:spcBef>
                  <a:spcPct val="0"/>
                </a:spcBef>
                <a:spcAft>
                  <a:spcPct val="35000"/>
                </a:spcAft>
                <a:buNone/>
              </a:pPr>
              <a:r>
                <a:rPr lang="en-US" sz="5300" kern="1200" dirty="0"/>
                <a:t>Yawning</a:t>
              </a:r>
            </a:p>
            <a:p>
              <a:pPr marL="0" lvl="0" indent="0" algn="r" defTabSz="2355850">
                <a:lnSpc>
                  <a:spcPct val="90000"/>
                </a:lnSpc>
                <a:spcBef>
                  <a:spcPct val="0"/>
                </a:spcBef>
                <a:spcAft>
                  <a:spcPct val="35000"/>
                </a:spcAft>
                <a:buNone/>
              </a:pPr>
              <a:r>
                <a:rPr lang="en-US" sz="5300" kern="1200" dirty="0"/>
                <a:t>Not smiling</a:t>
              </a:r>
            </a:p>
          </p:txBody>
        </p:sp>
        <p:sp>
          <p:nvSpPr>
            <p:cNvPr id="9" name="Cross 8">
              <a:extLst>
                <a:ext uri="{FF2B5EF4-FFF2-40B4-BE49-F238E27FC236}">
                  <a16:creationId xmlns:a16="http://schemas.microsoft.com/office/drawing/2014/main" id="{11D9EF7A-E0C0-4090-A98E-CB043AF9A8C6}"/>
                </a:ext>
              </a:extLst>
            </p:cNvPr>
            <p:cNvSpPr/>
            <p:nvPr/>
          </p:nvSpPr>
          <p:spPr>
            <a:xfrm>
              <a:off x="457200" y="1642886"/>
              <a:ext cx="1399032" cy="1399032"/>
            </a:xfrm>
            <a:prstGeom prst="plus">
              <a:avLst>
                <a:gd name="adj" fmla="val 3281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0" name="Rectangle 9">
              <a:extLst>
                <a:ext uri="{FF2B5EF4-FFF2-40B4-BE49-F238E27FC236}">
                  <a16:creationId xmlns:a16="http://schemas.microsoft.com/office/drawing/2014/main" id="{123473EC-2224-471D-B80B-F90A6DCAD1B6}"/>
                </a:ext>
              </a:extLst>
            </p:cNvPr>
            <p:cNvSpPr/>
            <p:nvPr/>
          </p:nvSpPr>
          <p:spPr>
            <a:xfrm>
              <a:off x="7370064" y="2146011"/>
              <a:ext cx="1316736" cy="451233"/>
            </a:xfrm>
            <a:prstGeom prst="rect">
              <a:avLst/>
            </a:pr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1" name="Straight Connector 10">
              <a:extLst>
                <a:ext uri="{FF2B5EF4-FFF2-40B4-BE49-F238E27FC236}">
                  <a16:creationId xmlns:a16="http://schemas.microsoft.com/office/drawing/2014/main" id="{DF3FCFAC-B3CD-4713-8F7C-8096AB4EDE66}"/>
                </a:ext>
              </a:extLst>
            </p:cNvPr>
            <p:cNvSpPr/>
            <p:nvPr/>
          </p:nvSpPr>
          <p:spPr>
            <a:xfrm>
              <a:off x="4723578" y="2822862"/>
              <a:ext cx="822" cy="3023265"/>
            </a:xfrm>
            <a:prstGeom prst="line">
              <a:avLst/>
            </a:prstGeom>
            <a:blipFill rotWithShape="0">
              <a:blip r:embed="rId3"/>
              <a:stretch>
                <a:fillRect/>
              </a:stretch>
            </a:blipFill>
            <a:ln w="88900">
              <a:solidFill>
                <a:schemeClr val="accent4"/>
              </a:solidFill>
            </a:ln>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grpSp>
      <p:sp>
        <p:nvSpPr>
          <p:cNvPr id="5" name="TextBox 4"/>
          <p:cNvSpPr txBox="1"/>
          <p:nvPr/>
        </p:nvSpPr>
        <p:spPr>
          <a:xfrm>
            <a:off x="2055927" y="1676400"/>
            <a:ext cx="5032147" cy="923330"/>
          </a:xfrm>
          <a:prstGeom prst="rect">
            <a:avLst/>
          </a:prstGeom>
          <a:noFill/>
        </p:spPr>
        <p:txBody>
          <a:bodyPr wrap="none" rtlCol="0">
            <a:spAutoFit/>
          </a:bodyPr>
          <a:lstStyle/>
          <a:p>
            <a:r>
              <a:rPr lang="en-US" sz="5400" dirty="0"/>
              <a:t>Body Language</a:t>
            </a:r>
          </a:p>
        </p:txBody>
      </p:sp>
      <p:sp>
        <p:nvSpPr>
          <p:cNvPr id="8" name="Straight Connector 7"/>
          <p:cNvSpPr/>
          <p:nvPr/>
        </p:nvSpPr>
        <p:spPr>
          <a:xfrm>
            <a:off x="4495800" y="2819400"/>
            <a:ext cx="822" cy="3023265"/>
          </a:xfrm>
          <a:prstGeom prst="line">
            <a:avLst/>
          </a:prstGeom>
          <a:ln w="88900"/>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790435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56D1D34-A73D-493D-9F1B-832441365E87}"/>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Dress for Success</a:t>
            </a:r>
          </a:p>
        </p:txBody>
      </p:sp>
      <p:grpSp>
        <p:nvGrpSpPr>
          <p:cNvPr id="3" name="Group 2">
            <a:extLst>
              <a:ext uri="{FF2B5EF4-FFF2-40B4-BE49-F238E27FC236}">
                <a16:creationId xmlns:a16="http://schemas.microsoft.com/office/drawing/2014/main" id="{B94F1FF4-48A5-4F07-AE3D-3B49878F1256}"/>
              </a:ext>
            </a:extLst>
          </p:cNvPr>
          <p:cNvGrpSpPr/>
          <p:nvPr/>
        </p:nvGrpSpPr>
        <p:grpSpPr>
          <a:xfrm>
            <a:off x="791999" y="1602409"/>
            <a:ext cx="7560000" cy="4521543"/>
            <a:chOff x="791999" y="1602409"/>
            <a:chExt cx="7560000" cy="4521543"/>
          </a:xfrm>
        </p:grpSpPr>
        <p:sp>
          <p:nvSpPr>
            <p:cNvPr id="4" name="Freeform: Shape 3">
              <a:extLst>
                <a:ext uri="{FF2B5EF4-FFF2-40B4-BE49-F238E27FC236}">
                  <a16:creationId xmlns:a16="http://schemas.microsoft.com/office/drawing/2014/main" id="{670DBAC2-3352-4DCF-8570-C7D29C66F64D}"/>
                </a:ext>
              </a:extLst>
            </p:cNvPr>
            <p:cNvSpPr/>
            <p:nvPr/>
          </p:nvSpPr>
          <p:spPr>
            <a:xfrm>
              <a:off x="2096999" y="1602409"/>
              <a:ext cx="4950000" cy="1458562"/>
            </a:xfrm>
            <a:custGeom>
              <a:avLst/>
              <a:gdLst>
                <a:gd name="connsiteX0" fmla="*/ 0 w 4950000"/>
                <a:gd name="connsiteY0" fmla="*/ 0 h 1458562"/>
                <a:gd name="connsiteX1" fmla="*/ 4950000 w 4950000"/>
                <a:gd name="connsiteY1" fmla="*/ 0 h 1458562"/>
                <a:gd name="connsiteX2" fmla="*/ 4950000 w 4950000"/>
                <a:gd name="connsiteY2" fmla="*/ 1458562 h 1458562"/>
                <a:gd name="connsiteX3" fmla="*/ 0 w 4950000"/>
                <a:gd name="connsiteY3" fmla="*/ 1458562 h 1458562"/>
                <a:gd name="connsiteX4" fmla="*/ 0 w 49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458562">
                  <a:moveTo>
                    <a:pt x="0" y="0"/>
                  </a:moveTo>
                  <a:lnTo>
                    <a:pt x="4950000" y="0"/>
                  </a:lnTo>
                  <a:lnTo>
                    <a:pt x="495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Neat and clean</a:t>
              </a:r>
            </a:p>
          </p:txBody>
        </p:sp>
        <p:sp>
          <p:nvSpPr>
            <p:cNvPr id="5" name="Freeform: Shape 4">
              <a:extLst>
                <a:ext uri="{FF2B5EF4-FFF2-40B4-BE49-F238E27FC236}">
                  <a16:creationId xmlns:a16="http://schemas.microsoft.com/office/drawing/2014/main" id="{FCAE322F-148B-44D3-8A77-37DA7E5A458A}"/>
                </a:ext>
              </a:extLst>
            </p:cNvPr>
            <p:cNvSpPr/>
            <p:nvPr/>
          </p:nvSpPr>
          <p:spPr>
            <a:xfrm>
              <a:off x="791999" y="3133900"/>
              <a:ext cx="7560000" cy="1458562"/>
            </a:xfrm>
            <a:custGeom>
              <a:avLst/>
              <a:gdLst>
                <a:gd name="connsiteX0" fmla="*/ 0 w 7560000"/>
                <a:gd name="connsiteY0" fmla="*/ 0 h 1458562"/>
                <a:gd name="connsiteX1" fmla="*/ 7560000 w 7560000"/>
                <a:gd name="connsiteY1" fmla="*/ 0 h 1458562"/>
                <a:gd name="connsiteX2" fmla="*/ 7560000 w 7560000"/>
                <a:gd name="connsiteY2" fmla="*/ 1458562 h 1458562"/>
                <a:gd name="connsiteX3" fmla="*/ 0 w 7560000"/>
                <a:gd name="connsiteY3" fmla="*/ 1458562 h 1458562"/>
                <a:gd name="connsiteX4" fmla="*/ 0 w 75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458562">
                  <a:moveTo>
                    <a:pt x="0" y="0"/>
                  </a:moveTo>
                  <a:lnTo>
                    <a:pt x="7560000" y="0"/>
                  </a:lnTo>
                  <a:lnTo>
                    <a:pt x="756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Clothing should fit well</a:t>
              </a:r>
            </a:p>
          </p:txBody>
        </p:sp>
        <p:sp>
          <p:nvSpPr>
            <p:cNvPr id="6" name="Freeform: Shape 5">
              <a:extLst>
                <a:ext uri="{FF2B5EF4-FFF2-40B4-BE49-F238E27FC236}">
                  <a16:creationId xmlns:a16="http://schemas.microsoft.com/office/drawing/2014/main" id="{F8A78E41-F93B-4FB9-815F-D872CB9B5374}"/>
                </a:ext>
              </a:extLst>
            </p:cNvPr>
            <p:cNvSpPr/>
            <p:nvPr/>
          </p:nvSpPr>
          <p:spPr>
            <a:xfrm>
              <a:off x="2501999" y="4665390"/>
              <a:ext cx="4140000" cy="1458562"/>
            </a:xfrm>
            <a:custGeom>
              <a:avLst/>
              <a:gdLst>
                <a:gd name="connsiteX0" fmla="*/ 0 w 4140000"/>
                <a:gd name="connsiteY0" fmla="*/ 0 h 1458562"/>
                <a:gd name="connsiteX1" fmla="*/ 4140000 w 4140000"/>
                <a:gd name="connsiteY1" fmla="*/ 0 h 1458562"/>
                <a:gd name="connsiteX2" fmla="*/ 4140000 w 4140000"/>
                <a:gd name="connsiteY2" fmla="*/ 1458562 h 1458562"/>
                <a:gd name="connsiteX3" fmla="*/ 0 w 4140000"/>
                <a:gd name="connsiteY3" fmla="*/ 1458562 h 1458562"/>
                <a:gd name="connsiteX4" fmla="*/ 0 w 41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458562">
                  <a:moveTo>
                    <a:pt x="0" y="0"/>
                  </a:moveTo>
                  <a:lnTo>
                    <a:pt x="4140000" y="0"/>
                  </a:lnTo>
                  <a:lnTo>
                    <a:pt x="414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Get up early</a:t>
              </a:r>
            </a:p>
          </p:txBody>
        </p:sp>
      </p:grpSp>
    </p:spTree>
    <p:extLst>
      <p:ext uri="{BB962C8B-B14F-4D97-AF65-F5344CB8AC3E}">
        <p14:creationId xmlns:p14="http://schemas.microsoft.com/office/powerpoint/2010/main" val="2691690477"/>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1323</TotalTime>
  <Words>20388</Words>
  <Application>Microsoft Office PowerPoint</Application>
  <PresentationFormat>On-screen Show (4:3)</PresentationFormat>
  <Paragraphs>3301</Paragraphs>
  <Slides>177</Slides>
  <Notes>80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177</vt:i4>
      </vt:variant>
    </vt:vector>
  </HeadingPairs>
  <TitlesOfParts>
    <vt:vector size="187"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Defining Yourself (I)</vt:lpstr>
      <vt:lpstr>If You Don’t, They Will</vt:lpstr>
      <vt:lpstr>Brand Mantra</vt:lpstr>
      <vt:lpstr>Be Real</vt:lpstr>
      <vt:lpstr>SWOT Analysis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Defining Yourself (II)</vt:lpstr>
      <vt:lpstr>Pillars</vt:lpstr>
      <vt:lpstr>Passions</vt:lpstr>
      <vt:lpstr>Define Your Strengths</vt:lpstr>
      <vt:lpstr>The Three Cs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Controlling and Developing Your Image</vt:lpstr>
      <vt:lpstr>Clear and Defined</vt:lpstr>
      <vt:lpstr>Consistent Image</vt:lpstr>
      <vt:lpstr>It Takes a Commitment</vt:lpstr>
      <vt:lpstr>Live It Every Day</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Personal and Professional Influences</vt:lpstr>
      <vt:lpstr>Corporate and Personal Integration</vt:lpstr>
      <vt:lpstr>They Will Influence Each Other</vt:lpstr>
      <vt:lpstr>Be a Professional</vt:lpstr>
      <vt:lpstr>Build Rapport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Sharpening Your Brand</vt:lpstr>
      <vt:lpstr>Blogging</vt:lpstr>
      <vt:lpstr>Authenticity Is Key</vt:lpstr>
      <vt:lpstr>Transparency</vt:lpstr>
      <vt:lpstr>Networking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Appearance Matters</vt:lpstr>
      <vt:lpstr>First Impressions</vt:lpstr>
      <vt:lpstr>Rise Out of the Crowd</vt:lpstr>
      <vt:lpstr>True Reflection</vt:lpstr>
      <vt:lpstr>Dress for Success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Media (I)</vt:lpstr>
      <vt:lpstr>Needs Constant Monitoring</vt:lpstr>
      <vt:lpstr>Security</vt:lpstr>
      <vt:lpstr>Have an Objective</vt:lpstr>
      <vt:lpstr>Promote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Social Media (II)</vt:lpstr>
      <vt:lpstr>It’s a Tool</vt:lpstr>
      <vt:lpstr>Content is King</vt:lpstr>
      <vt:lpstr>Have a Gimmick</vt:lpstr>
      <vt:lpstr>Don’t Ignore Any Mentions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Brand Management During a Crisis</vt:lpstr>
      <vt:lpstr>Caught in a Bad Spot? </vt:lpstr>
      <vt:lpstr>Never Burn a Bridge</vt:lpstr>
      <vt:lpstr>Information</vt:lpstr>
      <vt:lpstr>Monitor and Respond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Branding Personality Traits</vt:lpstr>
      <vt:lpstr>Identify Your Unique Values</vt:lpstr>
      <vt:lpstr>Be Bold</vt:lpstr>
      <vt:lpstr>Think Outside the Box</vt:lpstr>
      <vt:lpstr>Fail. Learn. Repeat.</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110</cp:revision>
  <dcterms:created xsi:type="dcterms:W3CDTF">2009-05-11T22:15:13Z</dcterms:created>
  <dcterms:modified xsi:type="dcterms:W3CDTF">2017-07-20T17:58:33Z</dcterms:modified>
</cp:coreProperties>
</file>