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5"/>
  </p:notesMasterIdLst>
  <p:sldIdLst>
    <p:sldId id="403" r:id="rId2"/>
    <p:sldId id="404" r:id="rId3"/>
    <p:sldId id="405" r:id="rId4"/>
    <p:sldId id="406" r:id="rId5"/>
    <p:sldId id="407" r:id="rId6"/>
    <p:sldId id="408" r:id="rId7"/>
    <p:sldId id="412" r:id="rId8"/>
    <p:sldId id="413" r:id="rId9"/>
    <p:sldId id="414" r:id="rId10"/>
    <p:sldId id="415" r:id="rId11"/>
    <p:sldId id="416" r:id="rId12"/>
    <p:sldId id="422" r:id="rId13"/>
    <p:sldId id="257" r:id="rId14"/>
    <p:sldId id="258" r:id="rId15"/>
    <p:sldId id="261" r:id="rId16"/>
    <p:sldId id="262" r:id="rId17"/>
    <p:sldId id="263" r:id="rId18"/>
    <p:sldId id="264" r:id="rId19"/>
    <p:sldId id="309" r:id="rId20"/>
    <p:sldId id="310" r:id="rId21"/>
    <p:sldId id="311" r:id="rId22"/>
    <p:sldId id="312" r:id="rId23"/>
    <p:sldId id="359" r:id="rId24"/>
    <p:sldId id="360" r:id="rId25"/>
    <p:sldId id="361" r:id="rId26"/>
    <p:sldId id="362" r:id="rId27"/>
    <p:sldId id="265" r:id="rId28"/>
    <p:sldId id="266" r:id="rId29"/>
    <p:sldId id="267" r:id="rId30"/>
    <p:sldId id="268" r:id="rId31"/>
    <p:sldId id="314" r:id="rId32"/>
    <p:sldId id="315" r:id="rId33"/>
    <p:sldId id="316" r:id="rId34"/>
    <p:sldId id="317" r:id="rId35"/>
    <p:sldId id="363" r:id="rId36"/>
    <p:sldId id="364" r:id="rId37"/>
    <p:sldId id="365" r:id="rId38"/>
    <p:sldId id="366" r:id="rId39"/>
    <p:sldId id="269" r:id="rId40"/>
    <p:sldId id="304" r:id="rId41"/>
    <p:sldId id="270" r:id="rId42"/>
    <p:sldId id="271" r:id="rId43"/>
    <p:sldId id="319" r:id="rId44"/>
    <p:sldId id="320" r:id="rId45"/>
    <p:sldId id="321" r:id="rId46"/>
    <p:sldId id="322" r:id="rId47"/>
    <p:sldId id="323" r:id="rId48"/>
    <p:sldId id="367" r:id="rId49"/>
    <p:sldId id="368" r:id="rId50"/>
    <p:sldId id="369" r:id="rId51"/>
    <p:sldId id="370" r:id="rId52"/>
    <p:sldId id="371" r:id="rId53"/>
    <p:sldId id="272" r:id="rId54"/>
    <p:sldId id="273" r:id="rId55"/>
    <p:sldId id="274" r:id="rId56"/>
    <p:sldId id="305" r:id="rId57"/>
    <p:sldId id="324" r:id="rId58"/>
    <p:sldId id="325" r:id="rId59"/>
    <p:sldId id="326" r:id="rId60"/>
    <p:sldId id="327" r:id="rId61"/>
    <p:sldId id="372" r:id="rId62"/>
    <p:sldId id="373" r:id="rId63"/>
    <p:sldId id="374" r:id="rId64"/>
    <p:sldId id="375" r:id="rId65"/>
    <p:sldId id="275" r:id="rId66"/>
    <p:sldId id="276" r:id="rId67"/>
    <p:sldId id="277" r:id="rId68"/>
    <p:sldId id="278" r:id="rId69"/>
    <p:sldId id="279" r:id="rId70"/>
    <p:sldId id="329" r:id="rId71"/>
    <p:sldId id="330" r:id="rId72"/>
    <p:sldId id="331" r:id="rId73"/>
    <p:sldId id="332" r:id="rId74"/>
    <p:sldId id="333" r:id="rId75"/>
    <p:sldId id="376" r:id="rId76"/>
    <p:sldId id="377" r:id="rId77"/>
    <p:sldId id="378" r:id="rId78"/>
    <p:sldId id="379" r:id="rId79"/>
    <p:sldId id="380" r:id="rId80"/>
    <p:sldId id="280" r:id="rId81"/>
    <p:sldId id="281" r:id="rId82"/>
    <p:sldId id="282" r:id="rId83"/>
    <p:sldId id="284" r:id="rId84"/>
    <p:sldId id="334" r:id="rId85"/>
    <p:sldId id="335" r:id="rId86"/>
    <p:sldId id="336" r:id="rId87"/>
    <p:sldId id="337" r:id="rId88"/>
    <p:sldId id="381" r:id="rId89"/>
    <p:sldId id="382" r:id="rId90"/>
    <p:sldId id="383" r:id="rId91"/>
    <p:sldId id="384" r:id="rId92"/>
    <p:sldId id="286" r:id="rId93"/>
    <p:sldId id="287" r:id="rId94"/>
    <p:sldId id="288" r:id="rId95"/>
    <p:sldId id="289" r:id="rId96"/>
    <p:sldId id="339" r:id="rId97"/>
    <p:sldId id="340" r:id="rId98"/>
    <p:sldId id="341" r:id="rId99"/>
    <p:sldId id="342" r:id="rId100"/>
    <p:sldId id="385" r:id="rId101"/>
    <p:sldId id="386" r:id="rId102"/>
    <p:sldId id="387" r:id="rId103"/>
    <p:sldId id="388" r:id="rId104"/>
    <p:sldId id="290" r:id="rId105"/>
    <p:sldId id="291" r:id="rId106"/>
    <p:sldId id="292" r:id="rId107"/>
    <p:sldId id="293" r:id="rId108"/>
    <p:sldId id="294" r:id="rId109"/>
    <p:sldId id="344" r:id="rId110"/>
    <p:sldId id="345" r:id="rId111"/>
    <p:sldId id="346" r:id="rId112"/>
    <p:sldId id="347" r:id="rId113"/>
    <p:sldId id="348" r:id="rId114"/>
    <p:sldId id="389" r:id="rId115"/>
    <p:sldId id="390" r:id="rId116"/>
    <p:sldId id="391" r:id="rId117"/>
    <p:sldId id="392" r:id="rId118"/>
    <p:sldId id="393" r:id="rId119"/>
    <p:sldId id="295" r:id="rId120"/>
    <p:sldId id="296" r:id="rId121"/>
    <p:sldId id="297" r:id="rId122"/>
    <p:sldId id="306" r:id="rId123"/>
    <p:sldId id="349" r:id="rId124"/>
    <p:sldId id="350" r:id="rId125"/>
    <p:sldId id="351" r:id="rId126"/>
    <p:sldId id="352" r:id="rId127"/>
    <p:sldId id="394" r:id="rId128"/>
    <p:sldId id="395" r:id="rId129"/>
    <p:sldId id="396" r:id="rId130"/>
    <p:sldId id="397" r:id="rId131"/>
    <p:sldId id="298" r:id="rId132"/>
    <p:sldId id="299" r:id="rId133"/>
    <p:sldId id="300" r:id="rId134"/>
    <p:sldId id="302" r:id="rId135"/>
    <p:sldId id="301" r:id="rId136"/>
    <p:sldId id="354" r:id="rId137"/>
    <p:sldId id="355" r:id="rId138"/>
    <p:sldId id="356" r:id="rId139"/>
    <p:sldId id="357" r:id="rId140"/>
    <p:sldId id="358" r:id="rId141"/>
    <p:sldId id="398" r:id="rId142"/>
    <p:sldId id="399" r:id="rId143"/>
    <p:sldId id="400" r:id="rId144"/>
    <p:sldId id="401" r:id="rId145"/>
    <p:sldId id="402" r:id="rId146"/>
    <p:sldId id="303" r:id="rId147"/>
    <p:sldId id="307" r:id="rId148"/>
    <p:sldId id="417" r:id="rId149"/>
    <p:sldId id="418" r:id="rId150"/>
    <p:sldId id="419" r:id="rId151"/>
    <p:sldId id="409" r:id="rId152"/>
    <p:sldId id="410" r:id="rId153"/>
    <p:sldId id="411" r:id="rId1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54" autoAdjust="0"/>
    <p:restoredTop sz="39917" autoAdjust="0"/>
  </p:normalViewPr>
  <p:slideViewPr>
    <p:cSldViewPr>
      <p:cViewPr varScale="1">
        <p:scale>
          <a:sx n="58" d="100"/>
          <a:sy n="58" d="100"/>
        </p:scale>
        <p:origin x="2299"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microsoft.com/office/2015/10/relationships/revisionInfo" Target="revisionInfo.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798349D-AA18-445C-B7F3-72DF6A4BDACD}" type="datetimeFigureOut">
              <a:rPr lang="en-US"/>
              <a:pPr>
                <a:defRPr/>
              </a:pPr>
              <a:t>7/20/2017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6399D97-5215-4E9F-AA78-9005D9025778}" type="slidenum">
              <a:rPr lang="en-CA"/>
              <a:pPr>
                <a:defRPr/>
              </a:pPr>
              <a:t>‹#›</a:t>
            </a:fld>
            <a:endParaRPr lang="en-CA" dirty="0"/>
          </a:p>
        </p:txBody>
      </p:sp>
    </p:spTree>
    <p:extLst>
      <p:ext uri="{BB962C8B-B14F-4D97-AF65-F5344CB8AC3E}">
        <p14:creationId xmlns:p14="http://schemas.microsoft.com/office/powerpoint/2010/main" val="373478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420401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1039649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Meeting Management workshop. You are on your first project and you have to organize and manage the project kick-off meeting. What do you do first? Do you create the agenda or the invitation list? How do you run a meeting? What preparation do you need? All of these are valid and real questions you, as the meeting manager, must address. There is no doubt about it. Meetings require skill and technique in order for the meeting to achieve its purpose. Disorganized and poorly managed meetings waste time and hurt your credibility as a meeting manager. Consistently leaving a poor impression with the attendees will haunt you if left unchecked.  </a:t>
            </a:r>
          </a:p>
          <a:p>
            <a:r>
              <a:rPr lang="en-US" dirty="0"/>
              <a:t>This training course is designed to give you the basic tools you need to initiate and manage your meetings. You will learn planning and leading techniques that will give you the confidence to run a meeting that will engage your attendees and leave a positive and lasting impression. This is a hands-on workshop and your participation will help make it a valuable experience. Use this time to begin the process of developing your skills along with other participants who share the same desire to improve their meeting management skills. </a:t>
            </a:r>
          </a:p>
          <a:p>
            <a:r>
              <a:rPr lang="en-US" dirty="0"/>
              <a:t>Before we begin, let’s get to know each other better. Since we will be spending most of today working with each other, it is worth the time to share some things about ourselves now, making it easier to engage in the course.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a:t>
            </a:fld>
            <a:endParaRPr lang="en-CA" dirty="0"/>
          </a:p>
        </p:txBody>
      </p:sp>
    </p:spTree>
    <p:extLst>
      <p:ext uri="{BB962C8B-B14F-4D97-AF65-F5344CB8AC3E}">
        <p14:creationId xmlns:p14="http://schemas.microsoft.com/office/powerpoint/2010/main" val="2550353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Planning and Preparing</a:t>
            </a:r>
          </a:p>
          <a:p>
            <a:r>
              <a:rPr lang="en-US" dirty="0"/>
              <a:t>•	Identifying the Participants </a:t>
            </a:r>
          </a:p>
          <a:p>
            <a:r>
              <a:rPr lang="en-US" dirty="0"/>
              <a:t>•	How to choose the time and place </a:t>
            </a:r>
          </a:p>
          <a:p>
            <a:r>
              <a:rPr lang="en-US" dirty="0"/>
              <a:t>•	How to create the agenda </a:t>
            </a:r>
          </a:p>
          <a:p>
            <a:r>
              <a:rPr lang="en-US" dirty="0"/>
              <a:t>•	How to set up the meeting space </a:t>
            </a:r>
          </a:p>
          <a:p>
            <a:r>
              <a:rPr lang="en-US" dirty="0"/>
              <a:t>•	How to incorporate your electronic options </a:t>
            </a:r>
          </a:p>
          <a:p>
            <a:r>
              <a:rPr lang="en-US" dirty="0"/>
              <a:t>•	Meeting Roles and Responsibilities </a:t>
            </a:r>
          </a:p>
          <a:p>
            <a:r>
              <a:rPr lang="en-US" dirty="0"/>
              <a:t>•	Use an agenda</a:t>
            </a:r>
          </a:p>
          <a:p>
            <a:r>
              <a:rPr lang="en-US" dirty="0"/>
              <a:t>•	Chairing a Meeting</a:t>
            </a:r>
          </a:p>
          <a:p>
            <a:r>
              <a:rPr lang="en-US" dirty="0"/>
              <a:t>•	How to deal with disruptions </a:t>
            </a:r>
          </a:p>
          <a:p>
            <a:r>
              <a:rPr lang="en-US" dirty="0"/>
              <a:t>•	How to professionally deal with personality conflicts </a:t>
            </a:r>
          </a:p>
          <a:p>
            <a:r>
              <a:rPr lang="en-US" dirty="0"/>
              <a:t>•	How to take minutes </a:t>
            </a:r>
          </a:p>
          <a:p>
            <a:r>
              <a:rPr lang="en-US" dirty="0"/>
              <a:t>•	How to make the most of your meeting using games, activities and prizes</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14</a:t>
            </a:fld>
            <a:endParaRPr lang="en-CA" dirty="0"/>
          </a:p>
        </p:txBody>
      </p:sp>
    </p:spTree>
    <p:extLst>
      <p:ext uri="{BB962C8B-B14F-4D97-AF65-F5344CB8AC3E}">
        <p14:creationId xmlns:p14="http://schemas.microsoft.com/office/powerpoint/2010/main" val="2766802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Determining your meeting participants is an important planning step. You should not approach this casually. Who attends your meeting could help or hinder the meeting dynamics. There is a tendency to invite everyone you know in an effort to cover all angles. This is overkill. Before you think about whom to invite, think about the purpose of the meeting. This will help you determine who should be invited. Be specific when determining the purpose of the meeting. For example, if you are meeting to resolve a problem, invite only those who are capable of providing solutions to the problem. Avoid inviting a high-ranking manager, who could thwart solutions before they are developed.</a:t>
            </a:r>
          </a:p>
          <a:p>
            <a:r>
              <a:rPr lang="en-US" sz="1200" kern="1200" dirty="0">
                <a:solidFill>
                  <a:schemeClr val="tx1"/>
                </a:solidFill>
                <a:effectLst/>
                <a:latin typeface="+mn-lt"/>
                <a:ea typeface="+mn-ea"/>
                <a:cs typeface="+mn-cs"/>
              </a:rPr>
              <a:t>On the other hand, if your meeting is to come to a decision on a policy or product, do not invite people who do not have the power to enact those changes. Having people who cannot contribute to the meeting will exclude them and affect the meeting environment. Identifying the purpose of your meeting first will help to determine who should attend. Here are some common reasons to call a meeting:</a:t>
            </a:r>
          </a:p>
          <a:p>
            <a:pPr lvl="0"/>
            <a:r>
              <a:rPr lang="en-US" sz="1200" kern="1200" dirty="0">
                <a:solidFill>
                  <a:schemeClr val="tx1"/>
                </a:solidFill>
                <a:effectLst/>
                <a:latin typeface="+mn-lt"/>
                <a:ea typeface="+mn-ea"/>
                <a:cs typeface="+mn-cs"/>
              </a:rPr>
              <a:t>Problem solving</a:t>
            </a:r>
          </a:p>
          <a:p>
            <a:pPr lvl="0"/>
            <a:r>
              <a:rPr lang="en-US" sz="1200" kern="1200" dirty="0">
                <a:solidFill>
                  <a:schemeClr val="tx1"/>
                </a:solidFill>
                <a:effectLst/>
                <a:latin typeface="+mn-lt"/>
                <a:ea typeface="+mn-ea"/>
                <a:cs typeface="+mn-cs"/>
              </a:rPr>
              <a:t>Decision making</a:t>
            </a:r>
          </a:p>
          <a:p>
            <a:pPr lvl="0"/>
            <a:r>
              <a:rPr lang="en-US" sz="1200" kern="1200" dirty="0">
                <a:solidFill>
                  <a:schemeClr val="tx1"/>
                </a:solidFill>
                <a:effectLst/>
                <a:latin typeface="+mn-lt"/>
                <a:ea typeface="+mn-ea"/>
                <a:cs typeface="+mn-cs"/>
              </a:rPr>
              <a:t>Conflict resolution</a:t>
            </a:r>
          </a:p>
          <a:p>
            <a:pPr lvl="0"/>
            <a:r>
              <a:rPr lang="en-US" sz="1200" kern="1200" dirty="0">
                <a:solidFill>
                  <a:schemeClr val="tx1"/>
                </a:solidFill>
                <a:effectLst/>
                <a:latin typeface="+mn-lt"/>
                <a:ea typeface="+mn-ea"/>
                <a:cs typeface="+mn-cs"/>
              </a:rPr>
              <a:t>Project initiation</a:t>
            </a:r>
          </a:p>
          <a:p>
            <a:pPr lvl="0"/>
            <a:r>
              <a:rPr lang="en-US" sz="1200" kern="1200" dirty="0">
                <a:solidFill>
                  <a:schemeClr val="tx1"/>
                </a:solidFill>
                <a:effectLst/>
                <a:latin typeface="+mn-lt"/>
                <a:ea typeface="+mn-ea"/>
                <a:cs typeface="+mn-cs"/>
              </a:rPr>
              <a:t>Planning </a:t>
            </a:r>
          </a:p>
          <a:p>
            <a:pPr lvl="0"/>
            <a:r>
              <a:rPr lang="en-US" sz="1200" kern="1200" dirty="0">
                <a:solidFill>
                  <a:schemeClr val="tx1"/>
                </a:solidFill>
                <a:effectLst/>
                <a:latin typeface="+mn-lt"/>
                <a:ea typeface="+mn-ea"/>
                <a:cs typeface="+mn-cs"/>
              </a:rPr>
              <a:t>Brainstorming</a:t>
            </a:r>
          </a:p>
          <a:p>
            <a:r>
              <a:rPr lang="en-US" sz="1200" kern="1200" dirty="0">
                <a:solidFill>
                  <a:schemeClr val="tx1"/>
                </a:solidFill>
                <a:effectLst/>
                <a:latin typeface="+mn-lt"/>
                <a:ea typeface="+mn-ea"/>
                <a:cs typeface="+mn-cs"/>
              </a:rPr>
              <a:t>Once you determine your meeting purpose, you can list all the names of the participants you wish to attend. Once this list is created, then determine what each participant will contribute to the meeting. If a participant is deemed a non-contributor, they should be removed from the list. When all non-contributors are removed, you should have a good list of participants for your meeting.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determine who should attend the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the right participants for your meeting is essential to the meeting dynamics.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Meeting Participants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 groups of 4 to 5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that they are going to plan for a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individually determine who in their organization should attend their meeting based on the information on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share the reasons why the selected these people with their group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jot down reasons shared by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share their table’s reasons with the entire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thoughts would you like to share about using this worksheet?”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challenges do you encounter when determining who should attend your meeting?</a:t>
            </a:r>
          </a:p>
          <a:p>
            <a:r>
              <a:rPr lang="en-US" sz="1200" kern="1200" dirty="0">
                <a:solidFill>
                  <a:schemeClr val="tx1"/>
                </a:solidFill>
                <a:effectLst/>
                <a:latin typeface="+mn-lt"/>
                <a:ea typeface="+mn-ea"/>
                <a:cs typeface="+mn-cs"/>
              </a:rPr>
              <a:t>A: Answers my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16</a:t>
            </a:fld>
            <a:endParaRPr lang="en-CA" dirty="0"/>
          </a:p>
        </p:txBody>
      </p:sp>
    </p:spTree>
    <p:extLst>
      <p:ext uri="{BB962C8B-B14F-4D97-AF65-F5344CB8AC3E}">
        <p14:creationId xmlns:p14="http://schemas.microsoft.com/office/powerpoint/2010/main" val="1075706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There are several considerations you must address when planning the time and place of your meeting. For instance, the time of day is essential if your meeting is meant to be a brainstorming session or problem-solving meeting. Setting these types of meetings right after lunch or late in the day could be a frustrating experience. Humans after lunch are usually lethargic and meetings at the end of the day are plagued with participants looking at the clock in anticipation to leave work and go home. </a:t>
            </a:r>
          </a:p>
          <a:p>
            <a:r>
              <a:rPr lang="en-US" sz="1200" kern="1200" dirty="0">
                <a:solidFill>
                  <a:schemeClr val="tx1"/>
                </a:solidFill>
                <a:effectLst/>
                <a:latin typeface="+mn-lt"/>
                <a:ea typeface="+mn-ea"/>
                <a:cs typeface="+mn-cs"/>
              </a:rPr>
              <a:t>Meetings that require energy and high level of participation are best scheduled between 8 and 9 AM in the morning. Most workers are not engaged in their daily work yet so you will have their attention and energy for use in your meeting. The next best time for a meeting is around 3 PM. This gives your participants enough time to recuperate from their lunchtime meal. It also gives you at least an hour of cushion before your participants start thinking about going home. Meetings that are low key could be scheduled anytime during the day. Just remember not to schedule them to close to lunch or the end of the workday.</a:t>
            </a:r>
          </a:p>
          <a:p>
            <a:r>
              <a:rPr lang="en-US" sz="1200" kern="1200" dirty="0">
                <a:solidFill>
                  <a:schemeClr val="tx1"/>
                </a:solidFill>
                <a:effectLst/>
                <a:latin typeface="+mn-lt"/>
                <a:ea typeface="+mn-ea"/>
                <a:cs typeface="+mn-cs"/>
              </a:rPr>
              <a:t>The location is also important to your meeting dynamics. Try to schedule your meeting in a well-lit spacious room. If you can get a room with windows, do so. Dark and cramped rooms will bog down your meeting. Some people get claustrophobic and are distracted by their surroundings. A couple of other things to consider are the need for privacy or if you intend to have an outside visitor attend. If the meeting topic is of a sensitive nature, then getting a room with more privacy will make participants more comfortable to discuss the issue. Furthermore, if you plan to have an outside visitor attend your meeting, get a room that is closes to the main entrance. This way your visitor does not have to search the halls of your organization in search of your meeting.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to strategically select the best time and place for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time and the place of your meeting could help your meeting be more successful.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Meeting Time &amp; Place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worksheets available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to use the worksheet to determine the time and place of their meeting planned in the last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 time and place they selected for their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several times</a:t>
            </a:r>
          </a:p>
          <a:p>
            <a:r>
              <a:rPr lang="en-US" sz="1200" kern="1200" dirty="0">
                <a:solidFill>
                  <a:schemeClr val="tx1"/>
                </a:solidFill>
                <a:effectLst/>
                <a:latin typeface="+mn-lt"/>
                <a:ea typeface="+mn-ea"/>
                <a:cs typeface="+mn-cs"/>
              </a:rPr>
              <a:t>Facilitator Note: Avoid correcting those participants that may choose a poor time or place. During activity, monitor room for those who are struggling. Ask questions about their workplace and gather ideas on the best places to hold a meeting based on the type of participants.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is the time and place of your meeting so important that it should be planned?</a:t>
            </a:r>
          </a:p>
          <a:p>
            <a:r>
              <a:rPr lang="en-US" sz="1200" kern="1200" dirty="0">
                <a:solidFill>
                  <a:schemeClr val="tx1"/>
                </a:solidFill>
                <a:effectLst/>
                <a:latin typeface="+mn-lt"/>
                <a:ea typeface="+mn-ea"/>
                <a:cs typeface="+mn-cs"/>
              </a:rPr>
              <a:t>A: The time and place could affect the energy level of the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17</a:t>
            </a:fld>
            <a:endParaRPr lang="en-CA" dirty="0"/>
          </a:p>
        </p:txBody>
      </p:sp>
    </p:spTree>
    <p:extLst>
      <p:ext uri="{BB962C8B-B14F-4D97-AF65-F5344CB8AC3E}">
        <p14:creationId xmlns:p14="http://schemas.microsoft.com/office/powerpoint/2010/main" val="3080340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Creating the agenda can be easy if you know what to do in advance. The </a:t>
            </a:r>
            <a:r>
              <a:rPr lang="en-US" sz="1200" b="1" kern="1200" dirty="0">
                <a:solidFill>
                  <a:schemeClr val="tx1"/>
                </a:solidFill>
                <a:effectLst/>
                <a:latin typeface="+mn-lt"/>
                <a:ea typeface="+mn-ea"/>
                <a:cs typeface="+mn-cs"/>
              </a:rPr>
              <a:t>SOAP</a:t>
            </a:r>
            <a:r>
              <a:rPr lang="en-US" sz="1200" kern="1200" dirty="0">
                <a:solidFill>
                  <a:schemeClr val="tx1"/>
                </a:solidFill>
                <a:effectLst/>
                <a:latin typeface="+mn-lt"/>
                <a:ea typeface="+mn-ea"/>
                <a:cs typeface="+mn-cs"/>
              </a:rPr>
              <a:t> technique helps to collect the topics, organize them, and select the ones that will contribute the most to your meeting.</a:t>
            </a:r>
          </a:p>
          <a:p>
            <a:pPr lvl="0"/>
            <a:r>
              <a:rPr lang="en-US" sz="1200" b="1" kern="1200" dirty="0">
                <a:solidFill>
                  <a:schemeClr val="tx1"/>
                </a:solidFill>
                <a:effectLst/>
                <a:latin typeface="+mn-lt"/>
                <a:ea typeface="+mn-ea"/>
                <a:cs typeface="+mn-cs"/>
              </a:rPr>
              <a:t>Seek topics from your participants</a:t>
            </a:r>
            <a:r>
              <a:rPr lang="en-US" sz="1200" kern="1200" dirty="0">
                <a:solidFill>
                  <a:schemeClr val="tx1"/>
                </a:solidFill>
                <a:effectLst/>
                <a:latin typeface="+mn-lt"/>
                <a:ea typeface="+mn-ea"/>
                <a:cs typeface="+mn-cs"/>
              </a:rPr>
              <a:t>: send an email to the list of participants you created, asking for agenda topics. Give a brief explanation of the purpose of the meeting and an idea of what you are looking for in terms of topics. Do not make this the formal invitation. When you make the request, make sure you ask the participants for the time they need to discuss their topic, and provide a deadline to get their topic to you so it can be included on the agenda.  </a:t>
            </a:r>
          </a:p>
          <a:p>
            <a:pPr lvl="0"/>
            <a:r>
              <a:rPr lang="en-US" sz="1200" b="1" kern="1200" dirty="0">
                <a:solidFill>
                  <a:schemeClr val="tx1"/>
                </a:solidFill>
                <a:effectLst/>
                <a:latin typeface="+mn-lt"/>
                <a:ea typeface="+mn-ea"/>
                <a:cs typeface="+mn-cs"/>
              </a:rPr>
              <a:t>Organize topics into a list:</a:t>
            </a:r>
            <a:r>
              <a:rPr lang="en-US" sz="1200" kern="1200" dirty="0">
                <a:solidFill>
                  <a:schemeClr val="tx1"/>
                </a:solidFill>
                <a:effectLst/>
                <a:latin typeface="+mn-lt"/>
                <a:ea typeface="+mn-ea"/>
                <a:cs typeface="+mn-cs"/>
              </a:rPr>
              <a:t> once you receive the topics, organize them into a list along with the time and the name of the presenter. This will give you the ability to scan through the list, narrowing it down to the topics you will select for the agenda.</a:t>
            </a:r>
          </a:p>
          <a:p>
            <a:pPr lvl="0"/>
            <a:r>
              <a:rPr lang="en-US" sz="1200" b="1" kern="1200" dirty="0">
                <a:solidFill>
                  <a:schemeClr val="tx1"/>
                </a:solidFill>
                <a:effectLst/>
                <a:latin typeface="+mn-lt"/>
                <a:ea typeface="+mn-ea"/>
                <a:cs typeface="+mn-cs"/>
              </a:rPr>
              <a:t>Assess which topics are relevant to the meeting purpose</a:t>
            </a:r>
            <a:r>
              <a:rPr lang="en-US" sz="1200" kern="1200" dirty="0">
                <a:solidFill>
                  <a:schemeClr val="tx1"/>
                </a:solidFill>
                <a:effectLst/>
                <a:latin typeface="+mn-lt"/>
                <a:ea typeface="+mn-ea"/>
                <a:cs typeface="+mn-cs"/>
              </a:rPr>
              <a:t>: with your list organized, determine which topics are the most relevant to the purpose of the meeting. Scratch out those topics you do not intend to use. </a:t>
            </a:r>
          </a:p>
          <a:p>
            <a:pPr lvl="0"/>
            <a:r>
              <a:rPr lang="en-US" sz="1200" b="1" kern="1200" dirty="0">
                <a:solidFill>
                  <a:schemeClr val="tx1"/>
                </a:solidFill>
                <a:effectLst/>
                <a:latin typeface="+mn-lt"/>
                <a:ea typeface="+mn-ea"/>
                <a:cs typeface="+mn-cs"/>
              </a:rPr>
              <a:t>Pick the number of relevant topics that will fit into your meeting time:</a:t>
            </a:r>
            <a:r>
              <a:rPr lang="en-US" sz="1200" kern="1200" dirty="0">
                <a:solidFill>
                  <a:schemeClr val="tx1"/>
                </a:solidFill>
                <a:effectLst/>
                <a:latin typeface="+mn-lt"/>
                <a:ea typeface="+mn-ea"/>
                <a:cs typeface="+mn-cs"/>
              </a:rPr>
              <a:t>  review the time of the remaining topics. Select the enough topics to fill the time of your meeting minus ten minutes. Give yourself ten minutes for meeting overrun. If you go over, you will end on time. If you do not, then you get to adjourn your meeting early, making everyone happy. </a:t>
            </a:r>
          </a:p>
          <a:p>
            <a:r>
              <a:rPr lang="en-US" sz="1200" kern="1200" dirty="0">
                <a:solidFill>
                  <a:schemeClr val="tx1"/>
                </a:solidFill>
                <a:effectLst/>
                <a:latin typeface="+mn-lt"/>
                <a:ea typeface="+mn-ea"/>
                <a:cs typeface="+mn-cs"/>
              </a:rPr>
              <a:t>Remember to contact the presenter that had their topic removed from the agenda, explaining the reason why it was not put on the agenda and recommending that topic be saved for another meeting.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create an agenda using SOAP technique.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SOAP stands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topics from your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Organize them into a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which topics are relevant to the meeting purpose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Pick the number of relevant topics that will fit into your meeting 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SOAP Job Aid, Worksheet: Agenda Template, Worksheet: List of topics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job aids, templates and topic lists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 template and list of topics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work in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determine which topics belong on the agenda by using the SOAP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seven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voluntarily share their agenda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thoughts can you share about using the SOAP technique?”</a:t>
            </a:r>
          </a:p>
          <a:p>
            <a:r>
              <a:rPr lang="en-US" sz="1200" kern="1200" dirty="0">
                <a:solidFill>
                  <a:schemeClr val="tx1"/>
                </a:solidFill>
                <a:effectLst/>
                <a:latin typeface="+mn-lt"/>
                <a:ea typeface="+mn-ea"/>
                <a:cs typeface="+mn-cs"/>
              </a:rPr>
              <a:t>Facilitator Note: During the activity, walk around the room and help those who are having trouble with the job aid and template. Remember not to directly criticize a participant whose agenda list contains unrelated topics. Instead, have another participant share and reinforce them if it is correct.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should we consider the agenda the most important document at your meeting?</a:t>
            </a:r>
          </a:p>
          <a:p>
            <a:r>
              <a:rPr lang="en-US" sz="1200" kern="1200" dirty="0">
                <a:solidFill>
                  <a:schemeClr val="tx1"/>
                </a:solidFill>
                <a:effectLst/>
                <a:latin typeface="+mn-lt"/>
                <a:ea typeface="+mn-ea"/>
                <a:cs typeface="+mn-cs"/>
              </a:rPr>
              <a:t>A: It communicates information; it is an outline, it serves as a checklist, and it gives focus to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18</a:t>
            </a:fld>
            <a:endParaRPr lang="en-CA" dirty="0"/>
          </a:p>
        </p:txBody>
      </p:sp>
    </p:spTree>
    <p:extLst>
      <p:ext uri="{BB962C8B-B14F-4D97-AF65-F5344CB8AC3E}">
        <p14:creationId xmlns:p14="http://schemas.microsoft.com/office/powerpoint/2010/main" val="2908829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Each meeting you hold will require both basic and special materials. Your job as the meeting manager is to determine what you need and acquire them in advance, avoiding last minute surprises.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SHOWS</a:t>
            </a:r>
            <a:r>
              <a:rPr lang="en-US" sz="1200" kern="1200" dirty="0">
                <a:solidFill>
                  <a:schemeClr val="tx1"/>
                </a:solidFill>
                <a:effectLst/>
                <a:latin typeface="+mn-lt"/>
                <a:ea typeface="+mn-ea"/>
                <a:cs typeface="+mn-cs"/>
              </a:rPr>
              <a:t> acronym stands for stationary, handouts, organizer, writing tools, and special requests. Let us break down each letter so you get a better understanding of what this means.</a:t>
            </a:r>
          </a:p>
          <a:p>
            <a:pPr lvl="0"/>
            <a:r>
              <a:rPr lang="en-US" sz="1200" b="1" kern="1200" dirty="0">
                <a:solidFill>
                  <a:schemeClr val="tx1"/>
                </a:solidFill>
                <a:effectLst/>
                <a:latin typeface="+mn-lt"/>
                <a:ea typeface="+mn-ea"/>
                <a:cs typeface="+mn-cs"/>
              </a:rPr>
              <a:t>Stationary:</a:t>
            </a:r>
            <a:r>
              <a:rPr lang="en-US" sz="1200" kern="1200" dirty="0">
                <a:solidFill>
                  <a:schemeClr val="tx1"/>
                </a:solidFill>
                <a:effectLst/>
                <a:latin typeface="+mn-lt"/>
                <a:ea typeface="+mn-ea"/>
                <a:cs typeface="+mn-cs"/>
              </a:rPr>
              <a:t> this is all the paper you will need at the meeting. It includes, note pads, sticky notes, index cards, envelops, tape, paper clips, folders, and flip chart. Each meeting is different. You do not have to bring everything on this list. Determine what is going to take place at the meeting and materials needed for each activity or presentation. It is also wise to consult with the people on your agenda to see if they are going to facilitate activities that require stationary.</a:t>
            </a:r>
          </a:p>
          <a:p>
            <a:pPr lvl="0"/>
            <a:r>
              <a:rPr lang="en-US" sz="1200" b="1" kern="1200" dirty="0">
                <a:solidFill>
                  <a:schemeClr val="tx1"/>
                </a:solidFill>
                <a:effectLst/>
                <a:latin typeface="+mn-lt"/>
                <a:ea typeface="+mn-ea"/>
                <a:cs typeface="+mn-cs"/>
              </a:rPr>
              <a:t>Handouts:</a:t>
            </a:r>
            <a:r>
              <a:rPr lang="en-US" sz="1200" kern="1200" dirty="0">
                <a:solidFill>
                  <a:schemeClr val="tx1"/>
                </a:solidFill>
                <a:effectLst/>
                <a:latin typeface="+mn-lt"/>
                <a:ea typeface="+mn-ea"/>
                <a:cs typeface="+mn-cs"/>
              </a:rPr>
              <a:t> many times you or your presenters will need to distribute handouts. There could be a worksheet or an outline from an electronic presentation. In any case, you should consult with your presenters and acquire any handouts they may use. Determine if the handout they are giving you will be the most up-to-date version. If not, have them send it to you when they finalize it.  Remember to set the expectation to have it a day or so in advance, giving you time to print and file it in your handout organizer.</a:t>
            </a:r>
          </a:p>
          <a:p>
            <a:pPr lvl="0"/>
            <a:r>
              <a:rPr lang="en-US" sz="1200" b="1" kern="1200" dirty="0">
                <a:solidFill>
                  <a:schemeClr val="tx1"/>
                </a:solidFill>
                <a:effectLst/>
                <a:latin typeface="+mn-lt"/>
                <a:ea typeface="+mn-ea"/>
                <a:cs typeface="+mn-cs"/>
              </a:rPr>
              <a:t>Organizer:</a:t>
            </a:r>
            <a:r>
              <a:rPr lang="en-US" sz="1200" kern="1200" dirty="0">
                <a:solidFill>
                  <a:schemeClr val="tx1"/>
                </a:solidFill>
                <a:effectLst/>
                <a:latin typeface="+mn-lt"/>
                <a:ea typeface="+mn-ea"/>
                <a:cs typeface="+mn-cs"/>
              </a:rPr>
              <a:t> when it is time to meet, the last thing you want to do is show up with a stack of handouts. Using an organizer like a portable accordion file or Pendaflex is an easy way to file your handouts and other stationary materials in one container. The filing system will allow you to file the documents in an orderly fashion, making distribution of the materials more professional. You want to avoid shuffling handouts around in front of your participants when it comes time to distribute them. </a:t>
            </a:r>
          </a:p>
          <a:p>
            <a:pPr lvl="0"/>
            <a:r>
              <a:rPr lang="en-US" sz="1200" b="1" kern="1200" dirty="0">
                <a:solidFill>
                  <a:schemeClr val="tx1"/>
                </a:solidFill>
                <a:effectLst/>
                <a:latin typeface="+mn-lt"/>
                <a:ea typeface="+mn-ea"/>
                <a:cs typeface="+mn-cs"/>
              </a:rPr>
              <a:t>Writing tools:</a:t>
            </a:r>
            <a:r>
              <a:rPr lang="en-US" sz="1200" kern="1200" dirty="0">
                <a:solidFill>
                  <a:schemeClr val="tx1"/>
                </a:solidFill>
                <a:effectLst/>
                <a:latin typeface="+mn-lt"/>
                <a:ea typeface="+mn-ea"/>
                <a:cs typeface="+mn-cs"/>
              </a:rPr>
              <a:t> this includes pens, markers, highlighters, and dry erase markers you may need for your meeting.</a:t>
            </a:r>
          </a:p>
          <a:p>
            <a:pPr lvl="0"/>
            <a:r>
              <a:rPr lang="en-US" sz="1200" b="1" kern="1200" dirty="0">
                <a:solidFill>
                  <a:schemeClr val="tx1"/>
                </a:solidFill>
                <a:effectLst/>
                <a:latin typeface="+mn-lt"/>
                <a:ea typeface="+mn-ea"/>
                <a:cs typeface="+mn-cs"/>
              </a:rPr>
              <a:t>Special requests:</a:t>
            </a:r>
            <a:r>
              <a:rPr lang="en-US" sz="1200" kern="1200" dirty="0">
                <a:solidFill>
                  <a:schemeClr val="tx1"/>
                </a:solidFill>
                <a:effectLst/>
                <a:latin typeface="+mn-lt"/>
                <a:ea typeface="+mn-ea"/>
                <a:cs typeface="+mn-cs"/>
              </a:rPr>
              <a:t> from time to time, your presenters may make a special request. An example could be a poster. Ask your presenters ahead of time for special requests.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use the SHOWS acronym to help gather the materials for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SHOWS focuses on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Stationary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Handouts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Writing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Special requests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SHOWS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kern="1200" dirty="0">
                <a:solidFill>
                  <a:schemeClr val="tx1"/>
                </a:solidFill>
                <a:effectLst/>
                <a:latin typeface="+mn-lt"/>
                <a:ea typeface="+mn-ea"/>
                <a:cs typeface="+mn-cs"/>
              </a:rPr>
              <a:t>Facilitator Note: Bring a sample accordion folder as a visual for your participants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ways you determine the materials you will need for your meeting?</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3A2BEF-14C2-4DCE-B0B0-59781215C165}" type="slidenum">
              <a:rPr lang="en-CA" smtClean="0"/>
              <a:pPr eaLnBrk="1" hangingPunct="1"/>
              <a:t>28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Many times invitations are sent without much thought. We figure the sending mechanism, whether it is Outlook or any other type of electronic program, will do the job effectively. It is wise to use an electronic tool for your invitation; however, there is more thought that should go into it. The three “P” approach gives a consistent and clear method of structuring your meeting invitation. Here is the breakdown:</a:t>
            </a:r>
          </a:p>
          <a:p>
            <a:pPr lvl="0"/>
            <a:r>
              <a:rPr lang="en-US" sz="1200" b="1" kern="1200" dirty="0">
                <a:solidFill>
                  <a:schemeClr val="tx1"/>
                </a:solidFill>
                <a:effectLst/>
                <a:latin typeface="+mn-lt"/>
                <a:ea typeface="+mn-ea"/>
                <a:cs typeface="+mn-cs"/>
              </a:rPr>
              <a:t>Purpose:</a:t>
            </a:r>
            <a:r>
              <a:rPr lang="en-US" sz="1200" kern="1200" dirty="0">
                <a:solidFill>
                  <a:schemeClr val="tx1"/>
                </a:solidFill>
                <a:effectLst/>
                <a:latin typeface="+mn-lt"/>
                <a:ea typeface="+mn-ea"/>
                <a:cs typeface="+mn-cs"/>
              </a:rPr>
              <a:t> the purpose of your meeting must be stated up front. It is not enough to put in the subject line: “Planning Session.” The vagueness of your purpose could result in low attendance. Be specific with your purpose. Instead of “Planning Session,” you could state, “Planning our budget for the first quarter.” In addition, you should attach your agenda, which gives more detail of the discussion topics.  </a:t>
            </a:r>
          </a:p>
          <a:p>
            <a:pPr lvl="0"/>
            <a:r>
              <a:rPr lang="en-US" sz="1200" b="1" kern="1200" dirty="0">
                <a:solidFill>
                  <a:schemeClr val="tx1"/>
                </a:solidFill>
                <a:effectLst/>
                <a:latin typeface="+mn-lt"/>
                <a:ea typeface="+mn-ea"/>
                <a:cs typeface="+mn-cs"/>
              </a:rPr>
              <a:t>Place and Time:</a:t>
            </a:r>
            <a:r>
              <a:rPr lang="en-US" sz="1200" kern="1200" dirty="0">
                <a:solidFill>
                  <a:schemeClr val="tx1"/>
                </a:solidFill>
                <a:effectLst/>
                <a:latin typeface="+mn-lt"/>
                <a:ea typeface="+mn-ea"/>
                <a:cs typeface="+mn-cs"/>
              </a:rPr>
              <a:t> determine ahead of time where and when the meeting will take place. Avoid sending out invitations with a to-be-determine (TBD) message. The more effort you place on getting the details done in advance the more your attendees will take you seriously. In addition, provide clear instructions on the exact location.</a:t>
            </a:r>
          </a:p>
          <a:p>
            <a:pPr lvl="0"/>
            <a:r>
              <a:rPr lang="en-US" sz="1200" b="1" kern="1200" dirty="0">
                <a:solidFill>
                  <a:schemeClr val="tx1"/>
                </a:solidFill>
                <a:effectLst/>
                <a:latin typeface="+mn-lt"/>
                <a:ea typeface="+mn-ea"/>
                <a:cs typeface="+mn-cs"/>
              </a:rPr>
              <a:t>Pact:</a:t>
            </a:r>
            <a:r>
              <a:rPr lang="en-US" sz="1200" kern="1200" dirty="0">
                <a:solidFill>
                  <a:schemeClr val="tx1"/>
                </a:solidFill>
                <a:effectLst/>
                <a:latin typeface="+mn-lt"/>
                <a:ea typeface="+mn-ea"/>
                <a:cs typeface="+mn-cs"/>
              </a:rPr>
              <a:t> create a sense of binding agreement by setting expectations so you get the most responses as soon as possible with a level of commitment. For example, state, “Please respond to this invitation within 48 hours.” Also, set a cancellation policy by stating, “If you need to cancel, please call, or email me as soon as possible.” You could also include a statement that states, “Upon acceptance of this invitation, you are expected to attend.” Finally, you could also include a statement like this, “This meeting is a planning session, and your participation and idea-sharing will be greatly appreciated.”</a:t>
            </a:r>
          </a:p>
          <a:p>
            <a:r>
              <a:rPr lang="en-US" sz="1200" kern="1200" dirty="0">
                <a:solidFill>
                  <a:schemeClr val="tx1"/>
                </a:solidFill>
                <a:effectLst/>
                <a:latin typeface="+mn-lt"/>
                <a:ea typeface="+mn-ea"/>
                <a:cs typeface="+mn-cs"/>
              </a:rPr>
              <a:t>Structuring your invitation with clear and concise information and expectations sends the message that you are seriously managing this meeting. You do not want to be famous for holding boring and inefficient meetings. This is something that takes a long time to correct.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how to structure their invitation in a way that clearly communicates the purpose and your expectations of the participants.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three “P” approach helps to send the purpose, communicate the place and time and establish a pact with the participants.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‘P’ Job Aid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Encourage questions</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some of the ways each of the “P’s” could help you send an effective invitation?</a:t>
            </a:r>
          </a:p>
          <a:p>
            <a:r>
              <a:rPr lang="en-US" sz="1200" kern="1200" dirty="0">
                <a:solidFill>
                  <a:schemeClr val="tx1"/>
                </a:solidFill>
                <a:effectLst/>
                <a:latin typeface="+mn-lt"/>
                <a:ea typeface="+mn-ea"/>
                <a:cs typeface="+mn-cs"/>
              </a:rPr>
              <a:t>A: Provides consistency in communication and sets clear expectations.</a:t>
            </a:r>
          </a:p>
          <a:p>
            <a:endParaRPr lang="en-US" sz="1200" kern="1200" dirty="0">
              <a:solidFill>
                <a:schemeClr val="tx1"/>
              </a:solidFill>
              <a:effectLst/>
              <a:latin typeface="+mn-lt"/>
              <a:ea typeface="+mn-ea"/>
              <a:cs typeface="+mn-cs"/>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93D1D-7593-4FC1-B191-E21F65EB894B}" type="slidenum">
              <a:rPr lang="en-CA" smtClean="0"/>
              <a:pPr eaLnBrk="1" hangingPunct="1"/>
              <a:t>29</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r>
              <a:rPr lang="en-US" sz="1200" kern="1200" dirty="0">
                <a:solidFill>
                  <a:schemeClr val="tx1"/>
                </a:solidFill>
                <a:effectLst/>
                <a:latin typeface="+mn-lt"/>
                <a:ea typeface="+mn-ea"/>
                <a:cs typeface="+mn-cs"/>
              </a:rPr>
              <a:t>There are several areas where you should be planning the logistics.</a:t>
            </a:r>
          </a:p>
          <a:p>
            <a:pPr lvl="0"/>
            <a:r>
              <a:rPr lang="en-US" sz="1200" b="1" kern="1200" dirty="0">
                <a:solidFill>
                  <a:schemeClr val="tx1"/>
                </a:solidFill>
                <a:effectLst/>
                <a:latin typeface="+mn-lt"/>
                <a:ea typeface="+mn-ea"/>
                <a:cs typeface="+mn-cs"/>
              </a:rPr>
              <a:t>Physical space:</a:t>
            </a:r>
            <a:r>
              <a:rPr lang="en-US" sz="1200" kern="1200" dirty="0">
                <a:solidFill>
                  <a:schemeClr val="tx1"/>
                </a:solidFill>
                <a:effectLst/>
                <a:latin typeface="+mn-lt"/>
                <a:ea typeface="+mn-ea"/>
                <a:cs typeface="+mn-cs"/>
              </a:rPr>
              <a:t> consider the space in which you plan to hold your meeting. </a:t>
            </a:r>
          </a:p>
          <a:p>
            <a:pPr lvl="1"/>
            <a:r>
              <a:rPr lang="en-US" sz="1200" kern="1200" dirty="0">
                <a:solidFill>
                  <a:schemeClr val="tx1"/>
                </a:solidFill>
                <a:effectLst/>
                <a:latin typeface="+mn-lt"/>
                <a:ea typeface="+mn-ea"/>
                <a:cs typeface="+mn-cs"/>
              </a:rPr>
              <a:t>Is it on site or off site? </a:t>
            </a:r>
          </a:p>
          <a:p>
            <a:pPr lvl="1"/>
            <a:r>
              <a:rPr lang="en-US" sz="1200" kern="1200" dirty="0">
                <a:solidFill>
                  <a:schemeClr val="tx1"/>
                </a:solidFill>
                <a:effectLst/>
                <a:latin typeface="+mn-lt"/>
                <a:ea typeface="+mn-ea"/>
                <a:cs typeface="+mn-cs"/>
              </a:rPr>
              <a:t>Do you need to make reservations? </a:t>
            </a:r>
          </a:p>
          <a:p>
            <a:pPr lvl="1"/>
            <a:r>
              <a:rPr lang="en-US" sz="1200" kern="1200" dirty="0">
                <a:solidFill>
                  <a:schemeClr val="tx1"/>
                </a:solidFill>
                <a:effectLst/>
                <a:latin typeface="+mn-lt"/>
                <a:ea typeface="+mn-ea"/>
                <a:cs typeface="+mn-cs"/>
              </a:rPr>
              <a:t>Does it need to be set up? </a:t>
            </a:r>
          </a:p>
          <a:p>
            <a:pPr lvl="1"/>
            <a:r>
              <a:rPr lang="en-US" sz="1200" kern="1200" dirty="0">
                <a:solidFill>
                  <a:schemeClr val="tx1"/>
                </a:solidFill>
                <a:effectLst/>
                <a:latin typeface="+mn-lt"/>
                <a:ea typeface="+mn-ea"/>
                <a:cs typeface="+mn-cs"/>
              </a:rPr>
              <a:t>Do you have to contact you facilities department to remove or add partitions? </a:t>
            </a:r>
          </a:p>
          <a:p>
            <a:pPr lvl="1"/>
            <a:r>
              <a:rPr lang="en-US" sz="1200" kern="1200" dirty="0">
                <a:solidFill>
                  <a:schemeClr val="tx1"/>
                </a:solidFill>
                <a:effectLst/>
                <a:latin typeface="+mn-lt"/>
                <a:ea typeface="+mn-ea"/>
                <a:cs typeface="+mn-cs"/>
              </a:rPr>
              <a:t>Do you need furniture moved? </a:t>
            </a:r>
          </a:p>
          <a:p>
            <a:pPr lvl="0"/>
            <a:r>
              <a:rPr lang="en-US" sz="1200" b="1" kern="1200" dirty="0">
                <a:solidFill>
                  <a:schemeClr val="tx1"/>
                </a:solidFill>
                <a:effectLst/>
                <a:latin typeface="+mn-lt"/>
                <a:ea typeface="+mn-ea"/>
                <a:cs typeface="+mn-cs"/>
              </a:rPr>
              <a:t>Travel:</a:t>
            </a:r>
            <a:r>
              <a:rPr lang="en-US" sz="1200" kern="1200" dirty="0">
                <a:solidFill>
                  <a:schemeClr val="tx1"/>
                </a:solidFill>
                <a:effectLst/>
                <a:latin typeface="+mn-lt"/>
                <a:ea typeface="+mn-ea"/>
                <a:cs typeface="+mn-cs"/>
              </a:rPr>
              <a:t> identify who will need to travel to your meeting. </a:t>
            </a:r>
          </a:p>
          <a:p>
            <a:pPr lvl="1"/>
            <a:r>
              <a:rPr lang="en-US" sz="1200" kern="1200" dirty="0">
                <a:solidFill>
                  <a:schemeClr val="tx1"/>
                </a:solidFill>
                <a:effectLst/>
                <a:latin typeface="+mn-lt"/>
                <a:ea typeface="+mn-ea"/>
                <a:cs typeface="+mn-cs"/>
              </a:rPr>
              <a:t>Do they need travel arrangements? </a:t>
            </a:r>
          </a:p>
          <a:p>
            <a:pPr lvl="1"/>
            <a:r>
              <a:rPr lang="en-US" sz="1200" kern="1200" dirty="0">
                <a:solidFill>
                  <a:schemeClr val="tx1"/>
                </a:solidFill>
                <a:effectLst/>
                <a:latin typeface="+mn-lt"/>
                <a:ea typeface="+mn-ea"/>
                <a:cs typeface="+mn-cs"/>
              </a:rPr>
              <a:t>Do they need transportation to and from the meeting location? </a:t>
            </a:r>
          </a:p>
          <a:p>
            <a:pPr lvl="1"/>
            <a:r>
              <a:rPr lang="en-US" sz="1200" kern="1200" dirty="0">
                <a:solidFill>
                  <a:schemeClr val="tx1"/>
                </a:solidFill>
                <a:effectLst/>
                <a:latin typeface="+mn-lt"/>
                <a:ea typeface="+mn-ea"/>
                <a:cs typeface="+mn-cs"/>
              </a:rPr>
              <a:t>Do you have to make security aware of their presence so they are not held up at the door? </a:t>
            </a:r>
          </a:p>
          <a:p>
            <a:pPr lvl="0"/>
            <a:r>
              <a:rPr lang="en-US" sz="1200" b="1" kern="1200" dirty="0">
                <a:solidFill>
                  <a:schemeClr val="tx1"/>
                </a:solidFill>
                <a:effectLst/>
                <a:latin typeface="+mn-lt"/>
                <a:ea typeface="+mn-ea"/>
                <a:cs typeface="+mn-cs"/>
              </a:rPr>
              <a:t>Food:</a:t>
            </a:r>
            <a:r>
              <a:rPr lang="en-US" sz="1200" kern="1200" dirty="0">
                <a:solidFill>
                  <a:schemeClr val="tx1"/>
                </a:solidFill>
                <a:effectLst/>
                <a:latin typeface="+mn-lt"/>
                <a:ea typeface="+mn-ea"/>
                <a:cs typeface="+mn-cs"/>
              </a:rPr>
              <a:t> determine if you need to organize meals. </a:t>
            </a:r>
          </a:p>
          <a:p>
            <a:pPr lvl="1"/>
            <a:r>
              <a:rPr lang="en-US" sz="1200" kern="1200" dirty="0">
                <a:solidFill>
                  <a:schemeClr val="tx1"/>
                </a:solidFill>
                <a:effectLst/>
                <a:latin typeface="+mn-lt"/>
                <a:ea typeface="+mn-ea"/>
                <a:cs typeface="+mn-cs"/>
              </a:rPr>
              <a:t>Is your meeting starting early in the morning and you need to serve a light breakfast? </a:t>
            </a:r>
          </a:p>
          <a:p>
            <a:pPr lvl="1"/>
            <a:r>
              <a:rPr lang="en-US" sz="1200" kern="1200" dirty="0">
                <a:solidFill>
                  <a:schemeClr val="tx1"/>
                </a:solidFill>
                <a:effectLst/>
                <a:latin typeface="+mn-lt"/>
                <a:ea typeface="+mn-ea"/>
                <a:cs typeface="+mn-cs"/>
              </a:rPr>
              <a:t>Is your meeting all day? </a:t>
            </a:r>
          </a:p>
          <a:p>
            <a:pPr lvl="1"/>
            <a:r>
              <a:rPr lang="en-US" sz="1200" kern="1200" dirty="0">
                <a:solidFill>
                  <a:schemeClr val="tx1"/>
                </a:solidFill>
                <a:effectLst/>
                <a:latin typeface="+mn-lt"/>
                <a:ea typeface="+mn-ea"/>
                <a:cs typeface="+mn-cs"/>
              </a:rPr>
              <a:t>Are you going to cater food? </a:t>
            </a:r>
          </a:p>
          <a:p>
            <a:pPr lvl="1"/>
            <a:r>
              <a:rPr lang="en-US" sz="1200" kern="1200" dirty="0">
                <a:solidFill>
                  <a:schemeClr val="tx1"/>
                </a:solidFill>
                <a:effectLst/>
                <a:latin typeface="+mn-lt"/>
                <a:ea typeface="+mn-ea"/>
                <a:cs typeface="+mn-cs"/>
              </a:rPr>
              <a:t>Are you planning to have lunch at a local restaurant? </a:t>
            </a:r>
          </a:p>
          <a:p>
            <a:pPr lvl="1"/>
            <a:r>
              <a:rPr lang="en-US" sz="1200" kern="1200" dirty="0">
                <a:solidFill>
                  <a:schemeClr val="tx1"/>
                </a:solidFill>
                <a:effectLst/>
                <a:latin typeface="+mn-lt"/>
                <a:ea typeface="+mn-ea"/>
                <a:cs typeface="+mn-cs"/>
              </a:rPr>
              <a:t>Do you need to make reservations?</a:t>
            </a:r>
          </a:p>
          <a:p>
            <a:pPr lvl="0"/>
            <a:r>
              <a:rPr lang="en-US" sz="1200" b="1" kern="1200" dirty="0">
                <a:solidFill>
                  <a:schemeClr val="tx1"/>
                </a:solidFill>
                <a:effectLst/>
                <a:latin typeface="+mn-lt"/>
                <a:ea typeface="+mn-ea"/>
                <a:cs typeface="+mn-cs"/>
              </a:rPr>
              <a:t>Audio and visual:</a:t>
            </a:r>
            <a:r>
              <a:rPr lang="en-US" sz="1200" kern="1200" dirty="0">
                <a:solidFill>
                  <a:schemeClr val="tx1"/>
                </a:solidFill>
                <a:effectLst/>
                <a:latin typeface="+mn-lt"/>
                <a:ea typeface="+mn-ea"/>
                <a:cs typeface="+mn-cs"/>
              </a:rPr>
              <a:t> later there will be a discussion on electronic options; however, if you plan to use electronics like a presentation or video.</a:t>
            </a:r>
          </a:p>
          <a:p>
            <a:pPr lvl="1"/>
            <a:r>
              <a:rPr lang="en-US" sz="1200" kern="1200" dirty="0">
                <a:solidFill>
                  <a:schemeClr val="tx1"/>
                </a:solidFill>
                <a:effectLst/>
                <a:latin typeface="+mn-lt"/>
                <a:ea typeface="+mn-ea"/>
                <a:cs typeface="+mn-cs"/>
              </a:rPr>
              <a:t>Do you have to get this placed in the meeting room? </a:t>
            </a:r>
          </a:p>
          <a:p>
            <a:pPr lvl="1"/>
            <a:r>
              <a:rPr lang="en-US" sz="1200" kern="1200" dirty="0">
                <a:solidFill>
                  <a:schemeClr val="tx1"/>
                </a:solidFill>
                <a:effectLst/>
                <a:latin typeface="+mn-lt"/>
                <a:ea typeface="+mn-ea"/>
                <a:cs typeface="+mn-cs"/>
              </a:rPr>
              <a:t>Are you savvy enough in troubleshooting technical problems or do you need a technical assistant? </a:t>
            </a:r>
          </a:p>
          <a:p>
            <a:pPr lvl="1"/>
            <a:r>
              <a:rPr lang="en-US" sz="1200" kern="1200" dirty="0">
                <a:solidFill>
                  <a:schemeClr val="tx1"/>
                </a:solidFill>
                <a:effectLst/>
                <a:latin typeface="+mn-lt"/>
                <a:ea typeface="+mn-ea"/>
                <a:cs typeface="+mn-cs"/>
              </a:rPr>
              <a:t>Do you need a projector, screen, computer, etc.? </a:t>
            </a:r>
          </a:p>
          <a:p>
            <a:pPr lvl="1"/>
            <a:r>
              <a:rPr lang="en-US" sz="1200" kern="1200" dirty="0">
                <a:solidFill>
                  <a:schemeClr val="tx1"/>
                </a:solidFill>
                <a:effectLst/>
                <a:latin typeface="+mn-lt"/>
                <a:ea typeface="+mn-ea"/>
                <a:cs typeface="+mn-cs"/>
              </a:rPr>
              <a:t>Do you need a sound system set up so everyone can hear the presenters?</a:t>
            </a:r>
          </a:p>
          <a:p>
            <a:pPr lvl="0"/>
            <a:r>
              <a:rPr lang="en-US" sz="1200" b="1" kern="1200" dirty="0">
                <a:solidFill>
                  <a:schemeClr val="tx1"/>
                </a:solidFill>
                <a:effectLst/>
                <a:latin typeface="+mn-lt"/>
                <a:ea typeface="+mn-ea"/>
                <a:cs typeface="+mn-cs"/>
              </a:rPr>
              <a:t>Signage: </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Do you need to get signs, posters, special handouts made up for your meeting?</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some of the logistics involved in planning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areas should be reviewed for logistics:</a:t>
            </a:r>
          </a:p>
          <a:p>
            <a:r>
              <a:rPr lang="en-US" sz="1200" kern="1200" dirty="0">
                <a:solidFill>
                  <a:schemeClr val="tx1"/>
                </a:solidFill>
                <a:effectLst/>
                <a:latin typeface="+mn-lt"/>
                <a:ea typeface="+mn-ea"/>
                <a:cs typeface="+mn-cs"/>
              </a:rPr>
              <a:t>• Physical meeting space</a:t>
            </a:r>
          </a:p>
          <a:p>
            <a:r>
              <a:rPr lang="en-US" sz="1200" kern="1200" dirty="0">
                <a:solidFill>
                  <a:schemeClr val="tx1"/>
                </a:solidFill>
                <a:effectLst/>
                <a:latin typeface="+mn-lt"/>
                <a:ea typeface="+mn-ea"/>
                <a:cs typeface="+mn-cs"/>
              </a:rPr>
              <a:t>• Travel</a:t>
            </a:r>
          </a:p>
          <a:p>
            <a:r>
              <a:rPr lang="en-US" sz="1200" kern="1200" dirty="0">
                <a:solidFill>
                  <a:schemeClr val="tx1"/>
                </a:solidFill>
                <a:effectLst/>
                <a:latin typeface="+mn-lt"/>
                <a:ea typeface="+mn-ea"/>
                <a:cs typeface="+mn-cs"/>
              </a:rPr>
              <a:t>• Food</a:t>
            </a:r>
          </a:p>
          <a:p>
            <a:r>
              <a:rPr lang="en-US" sz="1200" kern="1200" dirty="0">
                <a:solidFill>
                  <a:schemeClr val="tx1"/>
                </a:solidFill>
                <a:effectLst/>
                <a:latin typeface="+mn-lt"/>
                <a:ea typeface="+mn-ea"/>
                <a:cs typeface="+mn-cs"/>
              </a:rPr>
              <a:t>• Audio and visual </a:t>
            </a:r>
          </a:p>
          <a:p>
            <a:r>
              <a:rPr lang="en-US" sz="1200" kern="1200" dirty="0">
                <a:solidFill>
                  <a:schemeClr val="tx1"/>
                </a:solidFill>
                <a:effectLst/>
                <a:latin typeface="+mn-lt"/>
                <a:ea typeface="+mn-ea"/>
                <a:cs typeface="+mn-cs"/>
              </a:rPr>
              <a:t>• Signage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Logistics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logistics you need to manage?</a:t>
            </a:r>
          </a:p>
          <a:p>
            <a:r>
              <a:rPr lang="en-US" sz="1200" kern="1200" dirty="0">
                <a:solidFill>
                  <a:schemeClr val="tx1"/>
                </a:solidFill>
                <a:effectLst/>
                <a:latin typeface="+mn-lt"/>
                <a:ea typeface="+mn-ea"/>
                <a:cs typeface="+mn-cs"/>
              </a:rPr>
              <a:t>A: Answers will vary.</a:t>
            </a:r>
          </a:p>
          <a:p>
            <a:pPr eaLnBrk="1" hangingPunct="1">
              <a:spcBef>
                <a:spcPct val="0"/>
              </a:spcBef>
            </a:pPr>
            <a:endParaRPr lang="en-CA"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ADB138-EFA0-4503-BA3F-DB7DF59551ED}" type="slidenum">
              <a:rPr lang="en-CA" smtClean="0"/>
              <a:pPr eaLnBrk="1" hangingPunct="1"/>
              <a:t>30</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Having a predefined list for setting up your meeting is a useful tool and we are going to discuss the setup of your meeting using a handout over the next three lessons. In the first section, you will see a simple list of items comprising of the basic essentials in setting up the meeting space. The list consists of the following items:</a:t>
            </a:r>
          </a:p>
          <a:p>
            <a:pPr lvl="0"/>
            <a:r>
              <a:rPr lang="en-US" sz="1200" kern="1200" dirty="0">
                <a:solidFill>
                  <a:schemeClr val="tx1"/>
                </a:solidFill>
                <a:effectLst/>
                <a:latin typeface="+mn-lt"/>
                <a:ea typeface="+mn-ea"/>
                <a:cs typeface="+mn-cs"/>
              </a:rPr>
              <a:t>Sufficient number of tables and chairs</a:t>
            </a:r>
          </a:p>
          <a:p>
            <a:pPr lvl="0"/>
            <a:r>
              <a:rPr lang="en-US" sz="1200" kern="1200" dirty="0">
                <a:solidFill>
                  <a:schemeClr val="tx1"/>
                </a:solidFill>
                <a:effectLst/>
                <a:latin typeface="+mn-lt"/>
                <a:ea typeface="+mn-ea"/>
                <a:cs typeface="+mn-cs"/>
              </a:rPr>
              <a:t>Power strips for laptops and other electronic devices</a:t>
            </a:r>
          </a:p>
          <a:p>
            <a:pPr lvl="0"/>
            <a:r>
              <a:rPr lang="en-US" sz="1200" kern="1200" dirty="0">
                <a:solidFill>
                  <a:schemeClr val="tx1"/>
                </a:solidFill>
                <a:effectLst/>
                <a:latin typeface="+mn-lt"/>
                <a:ea typeface="+mn-ea"/>
                <a:cs typeface="+mn-cs"/>
              </a:rPr>
              <a:t>Audio and visual set up</a:t>
            </a:r>
          </a:p>
          <a:p>
            <a:pPr lvl="0"/>
            <a:r>
              <a:rPr lang="en-US" sz="1200" kern="1200" dirty="0">
                <a:solidFill>
                  <a:schemeClr val="tx1"/>
                </a:solidFill>
                <a:effectLst/>
                <a:latin typeface="+mn-lt"/>
                <a:ea typeface="+mn-ea"/>
                <a:cs typeface="+mn-cs"/>
              </a:rPr>
              <a:t>Whiteboard with markers and eraser</a:t>
            </a:r>
          </a:p>
          <a:p>
            <a:pPr lvl="0"/>
            <a:r>
              <a:rPr lang="en-US" sz="1200" kern="1200" dirty="0">
                <a:solidFill>
                  <a:schemeClr val="tx1"/>
                </a:solidFill>
                <a:effectLst/>
                <a:latin typeface="+mn-lt"/>
                <a:ea typeface="+mn-ea"/>
                <a:cs typeface="+mn-cs"/>
              </a:rPr>
              <a:t>Lectern</a:t>
            </a:r>
          </a:p>
          <a:p>
            <a:pPr lvl="0"/>
            <a:r>
              <a:rPr lang="en-US" sz="1200" kern="1200" dirty="0">
                <a:solidFill>
                  <a:schemeClr val="tx1"/>
                </a:solidFill>
                <a:effectLst/>
                <a:latin typeface="+mn-lt"/>
                <a:ea typeface="+mn-ea"/>
                <a:cs typeface="+mn-cs"/>
              </a:rPr>
              <a:t>Water</a:t>
            </a:r>
          </a:p>
          <a:p>
            <a:pPr lvl="0"/>
            <a:r>
              <a:rPr lang="en-US" sz="1200" kern="1200" dirty="0">
                <a:solidFill>
                  <a:schemeClr val="tx1"/>
                </a:solidFill>
                <a:effectLst/>
                <a:latin typeface="+mn-lt"/>
                <a:ea typeface="+mn-ea"/>
                <a:cs typeface="+mn-cs"/>
              </a:rPr>
              <a:t>Verify the room temperature is comfortable</a:t>
            </a:r>
          </a:p>
          <a:p>
            <a:pPr lvl="0"/>
            <a:r>
              <a:rPr lang="en-US" sz="1200" kern="1200" dirty="0">
                <a:solidFill>
                  <a:schemeClr val="tx1"/>
                </a:solidFill>
                <a:effectLst/>
                <a:latin typeface="+mn-lt"/>
                <a:ea typeface="+mn-ea"/>
                <a:cs typeface="+mn-cs"/>
              </a:rPr>
              <a:t>Microphone for large meetings</a:t>
            </a:r>
          </a:p>
          <a:p>
            <a:pPr lvl="0"/>
            <a:r>
              <a:rPr lang="en-US" sz="1200" kern="1200" dirty="0">
                <a:solidFill>
                  <a:schemeClr val="tx1"/>
                </a:solidFill>
                <a:effectLst/>
                <a:latin typeface="+mn-lt"/>
                <a:ea typeface="+mn-ea"/>
                <a:cs typeface="+mn-cs"/>
              </a:rPr>
              <a:t>Projector</a:t>
            </a:r>
          </a:p>
          <a:p>
            <a:pPr lvl="0"/>
            <a:r>
              <a:rPr lang="en-US" sz="1200" kern="1200" dirty="0">
                <a:solidFill>
                  <a:schemeClr val="tx1"/>
                </a:solidFill>
                <a:effectLst/>
                <a:latin typeface="+mn-lt"/>
                <a:ea typeface="+mn-ea"/>
                <a:cs typeface="+mn-cs"/>
              </a:rPr>
              <a:t>Laptop</a:t>
            </a:r>
          </a:p>
          <a:p>
            <a:pPr lvl="0"/>
            <a:r>
              <a:rPr lang="en-US" sz="1200" kern="1200" dirty="0">
                <a:solidFill>
                  <a:schemeClr val="tx1"/>
                </a:solidFill>
                <a:effectLst/>
                <a:latin typeface="+mn-lt"/>
                <a:ea typeface="+mn-ea"/>
                <a:cs typeface="+mn-cs"/>
              </a:rPr>
              <a:t>Verify room is located in quiet and private area</a:t>
            </a:r>
          </a:p>
          <a:p>
            <a:r>
              <a:rPr lang="en-US" sz="1200" kern="1200" dirty="0">
                <a:solidFill>
                  <a:schemeClr val="tx1"/>
                </a:solidFill>
                <a:effectLst/>
                <a:latin typeface="+mn-lt"/>
                <a:ea typeface="+mn-ea"/>
                <a:cs typeface="+mn-cs"/>
              </a:rPr>
              <a:t>Make sure you get to the meeting place early enough, giving you time to set up the room without the participants seeing you do it. Getting “caught” setting up the room gives the impression that you are unprepared, which could affect your meeting environment.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basic elements of the meeting set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a basic checklist helps to remember what items need to be set up in the meeting room.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advantages of having a predefined checklist for your basic meeting set up?</a:t>
            </a:r>
          </a:p>
          <a:p>
            <a:r>
              <a:rPr lang="en-US" sz="1200" kern="1200" dirty="0">
                <a:solidFill>
                  <a:schemeClr val="tx1"/>
                </a:solidFill>
                <a:effectLst/>
                <a:latin typeface="+mn-lt"/>
                <a:ea typeface="+mn-ea"/>
                <a:cs typeface="+mn-cs"/>
              </a:rPr>
              <a:t>A: You do not forget things, you have less stress, it is easier to set things up,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40</a:t>
            </a:fld>
            <a:endParaRPr lang="en-CA" dirty="0"/>
          </a:p>
        </p:txBody>
      </p:sp>
    </p:spTree>
    <p:extLst>
      <p:ext uri="{BB962C8B-B14F-4D97-AF65-F5344CB8AC3E}">
        <p14:creationId xmlns:p14="http://schemas.microsoft.com/office/powerpoint/2010/main" val="272221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669938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Extra touches make your meeting more meaningful to your participants. Your handout from the last lesson outlines some items you can incorporate in you meeting set up. Let review some of the extra touches:</a:t>
            </a:r>
          </a:p>
          <a:p>
            <a:pPr lvl="0"/>
            <a:r>
              <a:rPr lang="en-US" sz="1200" kern="1200" dirty="0">
                <a:solidFill>
                  <a:schemeClr val="tx1"/>
                </a:solidFill>
                <a:effectLst/>
                <a:latin typeface="+mn-lt"/>
                <a:ea typeface="+mn-ea"/>
                <a:cs typeface="+mn-cs"/>
              </a:rPr>
              <a:t>Name tents already printed and set up on the tables</a:t>
            </a:r>
          </a:p>
          <a:p>
            <a:pPr lvl="0"/>
            <a:r>
              <a:rPr lang="en-US" sz="1200" kern="1200" dirty="0">
                <a:solidFill>
                  <a:schemeClr val="tx1"/>
                </a:solidFill>
                <a:effectLst/>
                <a:latin typeface="+mn-lt"/>
                <a:ea typeface="+mn-ea"/>
                <a:cs typeface="+mn-cs"/>
              </a:rPr>
              <a:t>Table with name tags for each participant already printed</a:t>
            </a:r>
          </a:p>
          <a:p>
            <a:pPr lvl="0"/>
            <a:r>
              <a:rPr lang="en-US" sz="1200" kern="1200" dirty="0">
                <a:solidFill>
                  <a:schemeClr val="tx1"/>
                </a:solidFill>
                <a:effectLst/>
                <a:latin typeface="+mn-lt"/>
                <a:ea typeface="+mn-ea"/>
                <a:cs typeface="+mn-cs"/>
              </a:rPr>
              <a:t>Projector on with a welcome message illuminating on the screen</a:t>
            </a:r>
          </a:p>
          <a:p>
            <a:pPr lvl="0"/>
            <a:r>
              <a:rPr lang="en-US" sz="1200" kern="1200" dirty="0">
                <a:solidFill>
                  <a:schemeClr val="tx1"/>
                </a:solidFill>
                <a:effectLst/>
                <a:latin typeface="+mn-lt"/>
                <a:ea typeface="+mn-ea"/>
                <a:cs typeface="+mn-cs"/>
              </a:rPr>
              <a:t>Signage outside the meeting room professionally done</a:t>
            </a:r>
          </a:p>
          <a:p>
            <a:pPr lvl="0"/>
            <a:r>
              <a:rPr lang="en-US" sz="1200" kern="1200" dirty="0">
                <a:solidFill>
                  <a:schemeClr val="tx1"/>
                </a:solidFill>
                <a:effectLst/>
                <a:latin typeface="+mn-lt"/>
                <a:ea typeface="+mn-ea"/>
                <a:cs typeface="+mn-cs"/>
              </a:rPr>
              <a:t>Keepsake or logo item at each place setting</a:t>
            </a:r>
          </a:p>
          <a:p>
            <a:pPr lvl="0"/>
            <a:r>
              <a:rPr lang="en-US" sz="1200" kern="1200" dirty="0">
                <a:solidFill>
                  <a:schemeClr val="tx1"/>
                </a:solidFill>
                <a:effectLst/>
                <a:latin typeface="+mn-lt"/>
                <a:ea typeface="+mn-ea"/>
                <a:cs typeface="+mn-cs"/>
              </a:rPr>
              <a:t>Music before meeting starts and during breaks</a:t>
            </a:r>
          </a:p>
          <a:p>
            <a:pPr lvl="0"/>
            <a:r>
              <a:rPr lang="en-US" sz="1200" kern="1200" dirty="0">
                <a:solidFill>
                  <a:schemeClr val="tx1"/>
                </a:solidFill>
                <a:effectLst/>
                <a:latin typeface="+mn-lt"/>
                <a:ea typeface="+mn-ea"/>
                <a:cs typeface="+mn-cs"/>
              </a:rPr>
              <a:t>Folder with all meeting materials inside (i.e. agenda, handouts, etc.)</a:t>
            </a:r>
          </a:p>
          <a:p>
            <a:pPr lvl="0"/>
            <a:r>
              <a:rPr lang="en-US" sz="1200" kern="1200" dirty="0">
                <a:solidFill>
                  <a:schemeClr val="tx1"/>
                </a:solidFill>
                <a:effectLst/>
                <a:latin typeface="+mn-lt"/>
                <a:ea typeface="+mn-ea"/>
                <a:cs typeface="+mn-cs"/>
              </a:rPr>
              <a:t>Candy or mints at the tables</a:t>
            </a:r>
          </a:p>
          <a:p>
            <a:pPr lvl="0"/>
            <a:r>
              <a:rPr lang="en-US" sz="1200" kern="1200" dirty="0">
                <a:solidFill>
                  <a:schemeClr val="tx1"/>
                </a:solidFill>
                <a:effectLst/>
                <a:latin typeface="+mn-lt"/>
                <a:ea typeface="+mn-ea"/>
                <a:cs typeface="+mn-cs"/>
              </a:rPr>
              <a:t>Posters or visual aids posted around the meeting room (professionally done looks better)</a:t>
            </a:r>
          </a:p>
          <a:p>
            <a:pPr lvl="0"/>
            <a:r>
              <a:rPr lang="en-US" sz="1200" kern="1200" dirty="0">
                <a:solidFill>
                  <a:schemeClr val="tx1"/>
                </a:solidFill>
                <a:effectLst/>
                <a:latin typeface="+mn-lt"/>
                <a:ea typeface="+mn-ea"/>
                <a:cs typeface="+mn-cs"/>
              </a:rPr>
              <a:t>Video playing relevant materials on the screen before meeting starts</a:t>
            </a:r>
          </a:p>
          <a:p>
            <a:pPr lvl="0"/>
            <a:r>
              <a:rPr lang="en-US" sz="1200" kern="1200" dirty="0">
                <a:solidFill>
                  <a:schemeClr val="tx1"/>
                </a:solidFill>
                <a:effectLst/>
                <a:latin typeface="+mn-lt"/>
                <a:ea typeface="+mn-ea"/>
                <a:cs typeface="+mn-cs"/>
              </a:rPr>
              <a:t>Coat rack during winter months</a:t>
            </a:r>
          </a:p>
          <a:p>
            <a:r>
              <a:rPr lang="en-US" sz="1200" kern="1200" dirty="0">
                <a:solidFill>
                  <a:schemeClr val="tx1"/>
                </a:solidFill>
                <a:effectLst/>
                <a:latin typeface="+mn-lt"/>
                <a:ea typeface="+mn-ea"/>
                <a:cs typeface="+mn-cs"/>
              </a:rPr>
              <a:t>When it comes to adding the extra touches, be sure to gauge the audience and meeting purpose and plan accordingly. You do not want to create a celebratory experience when the meeting is about cutting costs, etc. Otherwise, going the extra mile helps to make your meeting more effective by creating a personalized environment.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extra things that make your meeting more effective and comfortable.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Extra touches demonstrate you care about the participant’s comfort and the effectiveness of the meeting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Distribute handouts to all participants</a:t>
            </a:r>
          </a:p>
          <a:p>
            <a:r>
              <a:rPr lang="en-US" sz="1200" kern="1200" dirty="0">
                <a:solidFill>
                  <a:schemeClr val="tx1"/>
                </a:solidFill>
                <a:effectLst/>
                <a:latin typeface="+mn-lt"/>
                <a:ea typeface="+mn-ea"/>
                <a:cs typeface="+mn-cs"/>
              </a:rPr>
              <a:t>• Allow them 1-2 minutes to review</a:t>
            </a:r>
          </a:p>
          <a:p>
            <a:r>
              <a:rPr lang="en-US" sz="1200" kern="1200" dirty="0">
                <a:solidFill>
                  <a:schemeClr val="tx1"/>
                </a:solidFill>
                <a:effectLst/>
                <a:latin typeface="+mn-lt"/>
                <a:ea typeface="+mn-ea"/>
                <a:cs typeface="+mn-cs"/>
              </a:rPr>
              <a:t>• 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extra touches you can add to your meeting?</a:t>
            </a:r>
          </a:p>
          <a:p>
            <a:r>
              <a:rPr lang="en-US" sz="1200" kern="1200" dirty="0">
                <a:solidFill>
                  <a:schemeClr val="tx1"/>
                </a:solidFill>
                <a:effectLst/>
                <a:latin typeface="+mn-lt"/>
                <a:ea typeface="+mn-ea"/>
                <a:cs typeface="+mn-cs"/>
              </a:rPr>
              <a:t>A: Answers may vary.</a:t>
            </a:r>
          </a:p>
          <a:p>
            <a:endParaRPr lang="en-US" sz="1200"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AA14111-B1F8-45F0-91FA-776A12326FFC}" type="slidenum">
              <a:rPr lang="en-CA" smtClean="0"/>
              <a:pPr eaLnBrk="1" hangingPunct="1"/>
              <a:t>41</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The types of activities that are involved in your meeting could help you determine the physical setup. However, before you think further on this topic, let us review some basic setups. </a:t>
            </a:r>
          </a:p>
          <a:p>
            <a:pPr lvl="0"/>
            <a:r>
              <a:rPr lang="en-US" sz="1200" b="1" kern="1200" dirty="0">
                <a:solidFill>
                  <a:schemeClr val="tx1"/>
                </a:solidFill>
                <a:effectLst/>
                <a:latin typeface="+mn-lt"/>
                <a:ea typeface="+mn-ea"/>
                <a:cs typeface="+mn-cs"/>
              </a:rPr>
              <a:t>Conference style seating:</a:t>
            </a:r>
            <a:r>
              <a:rPr lang="en-US" sz="1200" kern="1200" dirty="0">
                <a:solidFill>
                  <a:schemeClr val="tx1"/>
                </a:solidFill>
                <a:effectLst/>
                <a:latin typeface="+mn-lt"/>
                <a:ea typeface="+mn-ea"/>
                <a:cs typeface="+mn-cs"/>
              </a:rPr>
              <a:t> this is the basic long rectangular or oval shaped table. This type of setup is good for short meetings with less than 30 participants. You would use this for small training sessions and close interactions.</a:t>
            </a:r>
          </a:p>
          <a:p>
            <a:pPr lvl="0"/>
            <a:r>
              <a:rPr lang="en-US" sz="1200" b="1" kern="1200" dirty="0">
                <a:solidFill>
                  <a:schemeClr val="tx1"/>
                </a:solidFill>
                <a:effectLst/>
                <a:latin typeface="+mn-lt"/>
                <a:ea typeface="+mn-ea"/>
                <a:cs typeface="+mn-cs"/>
              </a:rPr>
              <a:t>U-shape seating:</a:t>
            </a:r>
            <a:r>
              <a:rPr lang="en-US" sz="1200" kern="1200" dirty="0">
                <a:solidFill>
                  <a:schemeClr val="tx1"/>
                </a:solidFill>
                <a:effectLst/>
                <a:latin typeface="+mn-lt"/>
                <a:ea typeface="+mn-ea"/>
                <a:cs typeface="+mn-cs"/>
              </a:rPr>
              <a:t> this is a setup where the tables form a U shape. This is effective where face-to-face interaction is desired. This set up also accommodates larger groups.</a:t>
            </a:r>
          </a:p>
          <a:p>
            <a:pPr lvl="0"/>
            <a:r>
              <a:rPr lang="en-US" sz="1200" b="1" kern="1200" dirty="0">
                <a:solidFill>
                  <a:schemeClr val="tx1"/>
                </a:solidFill>
                <a:effectLst/>
                <a:latin typeface="+mn-lt"/>
                <a:ea typeface="+mn-ea"/>
                <a:cs typeface="+mn-cs"/>
              </a:rPr>
              <a:t>T-Shape seating:</a:t>
            </a:r>
            <a:r>
              <a:rPr lang="en-US" sz="1200" kern="1200" dirty="0">
                <a:solidFill>
                  <a:schemeClr val="tx1"/>
                </a:solidFill>
                <a:effectLst/>
                <a:latin typeface="+mn-lt"/>
                <a:ea typeface="+mn-ea"/>
                <a:cs typeface="+mn-cs"/>
              </a:rPr>
              <a:t> this design sets up the tables in a T shape. This is also used for face-to-face and large group meetings; however, this shape allows for a leaders to sit at the cross point </a:t>
            </a:r>
          </a:p>
          <a:p>
            <a:pPr lvl="0"/>
            <a:r>
              <a:rPr lang="en-US" sz="1200" b="1" kern="1200" dirty="0">
                <a:solidFill>
                  <a:schemeClr val="tx1"/>
                </a:solidFill>
                <a:effectLst/>
                <a:latin typeface="+mn-lt"/>
                <a:ea typeface="+mn-ea"/>
                <a:cs typeface="+mn-cs"/>
              </a:rPr>
              <a:t>Classroom style seating:</a:t>
            </a:r>
            <a:r>
              <a:rPr lang="en-US" sz="1200" kern="1200" dirty="0">
                <a:solidFill>
                  <a:schemeClr val="tx1"/>
                </a:solidFill>
                <a:effectLst/>
                <a:latin typeface="+mn-lt"/>
                <a:ea typeface="+mn-ea"/>
                <a:cs typeface="+mn-cs"/>
              </a:rPr>
              <a:t> this type of seating is best when learning is going to take place and the participants need to take notes. This style can be used for both large and small groups.</a:t>
            </a:r>
          </a:p>
          <a:p>
            <a:r>
              <a:rPr lang="en-US" sz="1200" kern="1200" dirty="0">
                <a:solidFill>
                  <a:schemeClr val="tx1"/>
                </a:solidFill>
                <a:effectLst/>
                <a:latin typeface="+mn-lt"/>
                <a:ea typeface="+mn-ea"/>
                <a:cs typeface="+mn-cs"/>
              </a:rPr>
              <a:t>Knowing the various styles of seating arrangements helps to determine which to use based on the activity. Below are some suggestions:</a:t>
            </a:r>
          </a:p>
          <a:p>
            <a:pPr lvl="0"/>
            <a:r>
              <a:rPr lang="en-US" sz="1200" kern="1200" dirty="0">
                <a:solidFill>
                  <a:schemeClr val="tx1"/>
                </a:solidFill>
                <a:effectLst/>
                <a:latin typeface="+mn-lt"/>
                <a:ea typeface="+mn-ea"/>
                <a:cs typeface="+mn-cs"/>
              </a:rPr>
              <a:t>Planning meeting: conference style seating</a:t>
            </a:r>
          </a:p>
          <a:p>
            <a:pPr lvl="0"/>
            <a:r>
              <a:rPr lang="en-US" sz="1200" kern="1200" dirty="0">
                <a:solidFill>
                  <a:schemeClr val="tx1"/>
                </a:solidFill>
                <a:effectLst/>
                <a:latin typeface="+mn-lt"/>
                <a:ea typeface="+mn-ea"/>
                <a:cs typeface="+mn-cs"/>
              </a:rPr>
              <a:t>Product sales training: classroom style seating</a:t>
            </a:r>
          </a:p>
          <a:p>
            <a:pPr lvl="0"/>
            <a:r>
              <a:rPr lang="en-US" sz="1200" kern="1200" dirty="0">
                <a:solidFill>
                  <a:schemeClr val="tx1"/>
                </a:solidFill>
                <a:effectLst/>
                <a:latin typeface="+mn-lt"/>
                <a:ea typeface="+mn-ea"/>
                <a:cs typeface="+mn-cs"/>
              </a:rPr>
              <a:t>Strategy sharing meeting: T-shape style seating</a:t>
            </a:r>
          </a:p>
          <a:p>
            <a:pPr lvl="0"/>
            <a:r>
              <a:rPr lang="en-US" sz="1200" kern="1200" dirty="0">
                <a:solidFill>
                  <a:schemeClr val="tx1"/>
                </a:solidFill>
                <a:effectLst/>
                <a:latin typeface="+mn-lt"/>
                <a:ea typeface="+mn-ea"/>
                <a:cs typeface="+mn-cs"/>
              </a:rPr>
              <a:t>Project update meeting: U-shape style seating</a:t>
            </a:r>
          </a:p>
          <a:p>
            <a:r>
              <a:rPr lang="en-US" sz="1200" kern="1200" dirty="0">
                <a:solidFill>
                  <a:schemeClr val="tx1"/>
                </a:solidFill>
                <a:effectLst/>
                <a:latin typeface="+mn-lt"/>
                <a:ea typeface="+mn-ea"/>
                <a:cs typeface="+mn-cs"/>
              </a:rPr>
              <a:t>The physical arrangement of the meeting room should always focus on providing a comfortable set up where all participants are able to view the presenter, other participants, screens, and flipchart and whiteboards.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physical arrangements available to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the meeting helps to determine the physical arrangement of the room.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Set-Up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review part three of the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meeting types of meeting activities could guide you in determining the physical arrangement?</a:t>
            </a:r>
          </a:p>
          <a:p>
            <a:r>
              <a:rPr lang="en-US" sz="1200" kern="1200" dirty="0">
                <a:solidFill>
                  <a:schemeClr val="tx1"/>
                </a:solidFill>
                <a:effectLst/>
                <a:latin typeface="+mn-lt"/>
                <a:ea typeface="+mn-ea"/>
                <a:cs typeface="+mn-cs"/>
              </a:rPr>
              <a:t>A: Teaching something, group work, giving out information, brainstorming session, conflict resolution, team building, etc.</a:t>
            </a:r>
          </a:p>
          <a:p>
            <a:endParaRPr lang="en-US" sz="1200"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C3F436-7031-4190-A091-2BC8688A8CA5}" type="slidenum">
              <a:rPr lang="en-CA" smtClean="0"/>
              <a:pPr eaLnBrk="1" hangingPunct="1"/>
              <a:t>42</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Electronics in meetings bring a wealth of advantages if used properly. Technology has increased the reach of the meeting room into the virtual world. You are capable of connecting with participants anywhere in the world. Technology also expands your ability to disseminate and record information. This lesson presents an overview of the various tools you can employ in your next meeting.</a:t>
            </a:r>
          </a:p>
          <a:p>
            <a:pPr lvl="0"/>
            <a:r>
              <a:rPr lang="en-US" sz="1200" b="1" kern="1200" dirty="0">
                <a:solidFill>
                  <a:schemeClr val="tx1"/>
                </a:solidFill>
                <a:effectLst/>
                <a:latin typeface="+mn-lt"/>
                <a:ea typeface="+mn-ea"/>
                <a:cs typeface="+mn-cs"/>
              </a:rPr>
              <a:t>Presentation program:</a:t>
            </a:r>
            <a:r>
              <a:rPr lang="en-US" sz="1200" kern="1200" dirty="0">
                <a:solidFill>
                  <a:schemeClr val="tx1"/>
                </a:solidFill>
                <a:effectLst/>
                <a:latin typeface="+mn-lt"/>
                <a:ea typeface="+mn-ea"/>
                <a:cs typeface="+mn-cs"/>
              </a:rPr>
              <a:t> programs like Microsoft Power Point help to organize your materials into one file. Once the information is in the presentation program, you can make handouts that you can give to your participants as an agenda.</a:t>
            </a:r>
          </a:p>
          <a:p>
            <a:pPr lvl="0"/>
            <a:r>
              <a:rPr lang="en-US" sz="1200" b="1" kern="1200" dirty="0">
                <a:solidFill>
                  <a:schemeClr val="tx1"/>
                </a:solidFill>
                <a:effectLst/>
                <a:latin typeface="+mn-lt"/>
                <a:ea typeface="+mn-ea"/>
                <a:cs typeface="+mn-cs"/>
              </a:rPr>
              <a:t>Electronic whiteboard:</a:t>
            </a:r>
            <a:r>
              <a:rPr lang="en-US" sz="1200" kern="1200" dirty="0">
                <a:solidFill>
                  <a:schemeClr val="tx1"/>
                </a:solidFill>
                <a:effectLst/>
                <a:latin typeface="+mn-lt"/>
                <a:ea typeface="+mn-ea"/>
                <a:cs typeface="+mn-cs"/>
              </a:rPr>
              <a:t> an electronic whiteboard is an efficient way to write and record ideas all with one source. The electronic device acts like a normal whiteboard, but uses special electronic markers. This electronic device also records the items written on the board for referencing later.</a:t>
            </a:r>
          </a:p>
          <a:p>
            <a:pPr lvl="0"/>
            <a:r>
              <a:rPr lang="en-US" sz="1200" b="1" kern="1200" dirty="0">
                <a:solidFill>
                  <a:schemeClr val="tx1"/>
                </a:solidFill>
                <a:effectLst/>
                <a:latin typeface="+mn-lt"/>
                <a:ea typeface="+mn-ea"/>
                <a:cs typeface="+mn-cs"/>
              </a:rPr>
              <a:t>Web meeting programs:</a:t>
            </a:r>
            <a:r>
              <a:rPr lang="en-US" sz="1200" kern="1200" dirty="0">
                <a:solidFill>
                  <a:schemeClr val="tx1"/>
                </a:solidFill>
                <a:effectLst/>
                <a:latin typeface="+mn-lt"/>
                <a:ea typeface="+mn-ea"/>
                <a:cs typeface="+mn-cs"/>
              </a:rPr>
              <a:t> programs similar to Microsoft Live Meeting allow you to conduct your meeting via the Internet. Voice, images from your desktop, and a web cam view of the meeting room and the individual. </a:t>
            </a:r>
          </a:p>
          <a:p>
            <a:pPr lvl="0"/>
            <a:r>
              <a:rPr lang="en-US" sz="1200" b="1" kern="1200" dirty="0">
                <a:solidFill>
                  <a:schemeClr val="tx1"/>
                </a:solidFill>
                <a:effectLst/>
                <a:latin typeface="+mn-lt"/>
                <a:ea typeface="+mn-ea"/>
                <a:cs typeface="+mn-cs"/>
              </a:rPr>
              <a:t>Video conferencing</a:t>
            </a:r>
            <a:r>
              <a:rPr lang="en-US" sz="1200" kern="1200" dirty="0">
                <a:solidFill>
                  <a:schemeClr val="tx1"/>
                </a:solidFill>
                <a:effectLst/>
                <a:latin typeface="+mn-lt"/>
                <a:ea typeface="+mn-ea"/>
                <a:cs typeface="+mn-cs"/>
              </a:rPr>
              <a:t>: this dedicated line uses cameras and television screens to connect two or more remote sites into one meeting.</a:t>
            </a:r>
          </a:p>
          <a:p>
            <a:pPr lvl="0"/>
            <a:r>
              <a:rPr lang="en-US" sz="1200" b="1" kern="1200" dirty="0">
                <a:solidFill>
                  <a:schemeClr val="tx1"/>
                </a:solidFill>
                <a:effectLst/>
                <a:latin typeface="+mn-lt"/>
                <a:ea typeface="+mn-ea"/>
                <a:cs typeface="+mn-cs"/>
              </a:rPr>
              <a:t>Telephone conferencing:</a:t>
            </a:r>
            <a:r>
              <a:rPr lang="en-US" sz="1200" kern="1200" dirty="0">
                <a:solidFill>
                  <a:schemeClr val="tx1"/>
                </a:solidFill>
                <a:effectLst/>
                <a:latin typeface="+mn-lt"/>
                <a:ea typeface="+mn-ea"/>
                <a:cs typeface="+mn-cs"/>
              </a:rPr>
              <a:t> this is a dedicated telephone line where many participants call in and participate in the meeting.</a:t>
            </a:r>
          </a:p>
          <a:p>
            <a:r>
              <a:rPr lang="en-US" sz="1200" kern="1200" dirty="0">
                <a:solidFill>
                  <a:schemeClr val="tx1"/>
                </a:solidFill>
                <a:effectLst/>
                <a:latin typeface="+mn-lt"/>
                <a:ea typeface="+mn-ea"/>
                <a:cs typeface="+mn-cs"/>
              </a:rPr>
              <a:t>There a many variations of the electronic tools listed in the lesson that you can use. You can have your company purchase these programs or use a pay-as-you-go product from an online vendor. Choosing the type of electronic tool depends on the audience, distance and technological capabilities of the meeting place. </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electronic options they can use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technology in your meetings can improve the efficiency.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Electronic Options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kern="1200" dirty="0">
                <a:solidFill>
                  <a:schemeClr val="tx1"/>
                </a:solidFill>
                <a:effectLst/>
                <a:latin typeface="+mn-lt"/>
                <a:ea typeface="+mn-ea"/>
                <a:cs typeface="+mn-cs"/>
              </a:rPr>
              <a:t>Facilitator Note: Instruct participants to keep the Electronic Options handout handy for the next lesson.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benefits of using the electronic options found on the handout I just gave you?</a:t>
            </a:r>
          </a:p>
          <a:p>
            <a:r>
              <a:rPr lang="en-US" sz="1200" kern="1200" dirty="0">
                <a:solidFill>
                  <a:schemeClr val="tx1"/>
                </a:solidFill>
                <a:effectLst/>
                <a:latin typeface="+mn-lt"/>
                <a:ea typeface="+mn-ea"/>
                <a:cs typeface="+mn-cs"/>
              </a:rPr>
              <a:t>A: Time savings, remote access, easy of tracking discussion, etc.</a:t>
            </a:r>
          </a:p>
          <a:p>
            <a:pPr eaLnBrk="1" hangingPunct="1">
              <a:spcBef>
                <a:spcPct val="0"/>
              </a:spcBef>
            </a:pPr>
            <a:endParaRPr lang="en-CA"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23480E-1CB9-499D-A2F8-A06074133952}" type="slidenum">
              <a:rPr lang="en-CA" smtClean="0"/>
              <a:pPr eaLnBrk="1" hangingPunct="1"/>
              <a:t>54</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The most important thing to consider when dealing with electronic meeting tools is your ability to use and troubleshoot them. Many things could affect the performance of the tools. You must be comfortable enough with the technology to deal with the unexpected. In order to avoid embarrassing issues during the meeting, you should test all systems and make sure your Information Technology (IT) department supports them. In fact, you should always run your technology plans with your IT. They may need to do some backend things to help support your video or web conferencing tool. Before you try using a new tool, get some training and practice. Understanding your electronic tool could take some reading and practice. Test the program with someone you know. Practice using the tool in smaller, more personal meetings before you decides to do it in a larger meeting with outside guests. </a:t>
            </a:r>
          </a:p>
          <a:p>
            <a:r>
              <a:rPr lang="en-US" sz="1200" kern="1200" dirty="0">
                <a:solidFill>
                  <a:schemeClr val="tx1"/>
                </a:solidFill>
                <a:effectLst/>
                <a:latin typeface="+mn-lt"/>
                <a:ea typeface="+mn-ea"/>
                <a:cs typeface="+mn-cs"/>
              </a:rPr>
              <a:t>Avoid using technology just for the sake of using it. Use it only when it is necessary. Make sure that the participants who will need to use the tools to participate are capable of using it themselves. The last thing you want is someone telling you in the middle of the meeting that they do not know how to launch the program. Here is a quick list of things to consider if you plan to use technology:</a:t>
            </a:r>
          </a:p>
          <a:p>
            <a:pPr lvl="0"/>
            <a:r>
              <a:rPr lang="en-US" sz="1200" kern="1200" dirty="0">
                <a:solidFill>
                  <a:schemeClr val="tx1"/>
                </a:solidFill>
                <a:effectLst/>
                <a:latin typeface="+mn-lt"/>
                <a:ea typeface="+mn-ea"/>
                <a:cs typeface="+mn-cs"/>
              </a:rPr>
              <a:t>Is the complexity of adding the technology outweighing the potential glitches?</a:t>
            </a:r>
          </a:p>
          <a:p>
            <a:pPr lvl="0"/>
            <a:r>
              <a:rPr lang="en-US" sz="1200" kern="1200" dirty="0">
                <a:solidFill>
                  <a:schemeClr val="tx1"/>
                </a:solidFill>
                <a:effectLst/>
                <a:latin typeface="+mn-lt"/>
                <a:ea typeface="+mn-ea"/>
                <a:cs typeface="+mn-cs"/>
              </a:rPr>
              <a:t>Are you capable enough to handle any issues that may arise during your meeting? </a:t>
            </a:r>
          </a:p>
          <a:p>
            <a:pPr lvl="0"/>
            <a:r>
              <a:rPr lang="en-US" sz="1200" kern="1200" dirty="0">
                <a:solidFill>
                  <a:schemeClr val="tx1"/>
                </a:solidFill>
                <a:effectLst/>
                <a:latin typeface="+mn-lt"/>
                <a:ea typeface="+mn-ea"/>
                <a:cs typeface="+mn-cs"/>
              </a:rPr>
              <a:t>Is your audience capable of handing the technology?</a:t>
            </a:r>
          </a:p>
          <a:p>
            <a:pPr lvl="0"/>
            <a:r>
              <a:rPr lang="en-US" sz="1200" kern="1200" dirty="0">
                <a:solidFill>
                  <a:schemeClr val="tx1"/>
                </a:solidFill>
                <a:effectLst/>
                <a:latin typeface="+mn-lt"/>
                <a:ea typeface="+mn-ea"/>
                <a:cs typeface="+mn-cs"/>
              </a:rPr>
              <a:t>Will you have adequate support from your IT department?</a:t>
            </a:r>
          </a:p>
          <a:p>
            <a:pPr lvl="0"/>
            <a:r>
              <a:rPr lang="en-US" sz="1200" kern="1200" dirty="0">
                <a:solidFill>
                  <a:schemeClr val="tx1"/>
                </a:solidFill>
                <a:effectLst/>
                <a:latin typeface="+mn-lt"/>
                <a:ea typeface="+mn-ea"/>
                <a:cs typeface="+mn-cs"/>
              </a:rPr>
              <a:t>Are there any costs that you have to consider?</a:t>
            </a:r>
          </a:p>
          <a:p>
            <a:r>
              <a:rPr lang="en-US" sz="1200" kern="1200" dirty="0">
                <a:solidFill>
                  <a:schemeClr val="tx1"/>
                </a:solidFill>
                <a:effectLst/>
                <a:latin typeface="+mn-lt"/>
                <a:ea typeface="+mn-ea"/>
                <a:cs typeface="+mn-cs"/>
              </a:rPr>
              <a:t>In any case, using technology requires knowledge. If you desire to use technology in your meetings, learn the system and practice, practice, practice. Finally, do not get carried away with technology. It becomes obvious when technology is being used just to dazzle the audience. This is distracting and reduces the effectiveness of your meeting.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challenges to using electronics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Technology always presents potential issues especially to the novice user.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Electronic Options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use the previous handout from lesson one for this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flip chart and markers ready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 names of each electronic category on the handout at the top of the flip chart paper, creating columns for each category.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tables choose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to place a check next to the item on the handout that the feel most comfortable using.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leader tally for each category the participants who feel comfortable using the technology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leaders share for each category the number they recorded in the last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Tally the numbers under each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Repeat for until each leader at every table shares their results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 the numbers up for each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Calculate a quick percentage for each category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challenges do you face when dealing with electronic tools?</a:t>
            </a:r>
          </a:p>
          <a:p>
            <a:r>
              <a:rPr lang="en-US" sz="1200" kern="1200" dirty="0">
                <a:solidFill>
                  <a:schemeClr val="tx1"/>
                </a:solidFill>
                <a:effectLst/>
                <a:latin typeface="+mn-lt"/>
                <a:ea typeface="+mn-ea"/>
                <a:cs typeface="+mn-cs"/>
              </a:rPr>
              <a:t>A: Connection issues, program problems, network problems, understanding the tool itself</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55</a:t>
            </a:fld>
            <a:endParaRPr lang="en-CA" dirty="0"/>
          </a:p>
        </p:txBody>
      </p:sp>
    </p:spTree>
    <p:extLst>
      <p:ext uri="{BB962C8B-B14F-4D97-AF65-F5344CB8AC3E}">
        <p14:creationId xmlns:p14="http://schemas.microsoft.com/office/powerpoint/2010/main" val="189679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This assessment allows you to determine quickly if you need to use technology or not. When making a decision determines the following:</a:t>
            </a:r>
          </a:p>
          <a:p>
            <a:pPr lvl="0"/>
            <a:r>
              <a:rPr lang="en-US" sz="1200" kern="1200" dirty="0">
                <a:solidFill>
                  <a:schemeClr val="tx1"/>
                </a:solidFill>
                <a:effectLst/>
                <a:latin typeface="+mn-lt"/>
                <a:ea typeface="+mn-ea"/>
                <a:cs typeface="+mn-cs"/>
              </a:rPr>
              <a:t>Am I proficient with the technology?</a:t>
            </a:r>
          </a:p>
          <a:p>
            <a:pPr lvl="0"/>
            <a:r>
              <a:rPr lang="en-US" sz="1200" kern="1200" dirty="0">
                <a:solidFill>
                  <a:schemeClr val="tx1"/>
                </a:solidFill>
                <a:effectLst/>
                <a:latin typeface="+mn-lt"/>
                <a:ea typeface="+mn-ea"/>
                <a:cs typeface="+mn-cs"/>
              </a:rPr>
              <a:t>Am I able to acquire someone who is proficient and can assist me with the technology?</a:t>
            </a:r>
          </a:p>
          <a:p>
            <a:pPr lvl="0"/>
            <a:r>
              <a:rPr lang="en-US" sz="1200" kern="1200" dirty="0">
                <a:solidFill>
                  <a:schemeClr val="tx1"/>
                </a:solidFill>
                <a:effectLst/>
                <a:latin typeface="+mn-lt"/>
                <a:ea typeface="+mn-ea"/>
                <a:cs typeface="+mn-cs"/>
              </a:rPr>
              <a:t>Will there be people connecting to my meeting from remote locations?</a:t>
            </a:r>
          </a:p>
          <a:p>
            <a:pPr lvl="0"/>
            <a:r>
              <a:rPr lang="en-US" sz="1200" kern="1200" dirty="0">
                <a:solidFill>
                  <a:schemeClr val="tx1"/>
                </a:solidFill>
                <a:effectLst/>
                <a:latin typeface="+mn-lt"/>
                <a:ea typeface="+mn-ea"/>
                <a:cs typeface="+mn-cs"/>
              </a:rPr>
              <a:t>Is there a large number of graphics that will be presented?</a:t>
            </a:r>
          </a:p>
          <a:p>
            <a:pPr lvl="0"/>
            <a:r>
              <a:rPr lang="en-US" sz="1200" kern="1200" dirty="0">
                <a:solidFill>
                  <a:schemeClr val="tx1"/>
                </a:solidFill>
                <a:effectLst/>
                <a:latin typeface="+mn-lt"/>
                <a:ea typeface="+mn-ea"/>
                <a:cs typeface="+mn-cs"/>
              </a:rPr>
              <a:t>Are the participants capable of using the technology?</a:t>
            </a:r>
          </a:p>
          <a:p>
            <a:pPr lvl="0"/>
            <a:r>
              <a:rPr lang="en-US" sz="1200" kern="1200" dirty="0">
                <a:solidFill>
                  <a:schemeClr val="tx1"/>
                </a:solidFill>
                <a:effectLst/>
                <a:latin typeface="+mn-lt"/>
                <a:ea typeface="+mn-ea"/>
                <a:cs typeface="+mn-cs"/>
              </a:rPr>
              <a:t>Does the meeting room support technology?</a:t>
            </a:r>
          </a:p>
          <a:p>
            <a:pPr lvl="0"/>
            <a:r>
              <a:rPr lang="en-US" sz="1200" kern="1200" dirty="0">
                <a:solidFill>
                  <a:schemeClr val="tx1"/>
                </a:solidFill>
                <a:effectLst/>
                <a:latin typeface="+mn-lt"/>
                <a:ea typeface="+mn-ea"/>
                <a:cs typeface="+mn-cs"/>
              </a:rPr>
              <a:t>Do you have IT support available?</a:t>
            </a:r>
          </a:p>
          <a:p>
            <a:pPr lvl="0"/>
            <a:r>
              <a:rPr lang="en-US" sz="1200" kern="1200" dirty="0">
                <a:solidFill>
                  <a:schemeClr val="tx1"/>
                </a:solidFill>
                <a:effectLst/>
                <a:latin typeface="+mn-lt"/>
                <a:ea typeface="+mn-ea"/>
                <a:cs typeface="+mn-cs"/>
              </a:rPr>
              <a:t>Do you have the budget to support the technology?</a:t>
            </a:r>
          </a:p>
          <a:p>
            <a:r>
              <a:rPr lang="en-US" sz="1200" kern="1200" dirty="0">
                <a:solidFill>
                  <a:schemeClr val="tx1"/>
                </a:solidFill>
                <a:effectLst/>
                <a:latin typeface="+mn-lt"/>
                <a:ea typeface="+mn-ea"/>
                <a:cs typeface="+mn-cs"/>
              </a:rPr>
              <a:t>If you answer “no” to any of these questions, determine the risk of going ahead with the technology. If it is too risky, avoid using the technology, unless you must like in the case of remote conferencing. Just make sure you get the training you need well in advance or get someone to be there as a technical helper if technology is unavoidable.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make a final decision when determining to use technology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Doing a quick assessment of the meeting helps to make a final decision on using technology at the next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Technology Assessment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assessments for all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assessment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questions do you have about making a final decision on using technology?</a:t>
            </a:r>
          </a:p>
          <a:p>
            <a:r>
              <a:rPr lang="en-US" sz="1200" kern="1200" dirty="0">
                <a:solidFill>
                  <a:schemeClr val="tx1"/>
                </a:solidFill>
                <a:effectLst/>
                <a:latin typeface="+mn-lt"/>
                <a:ea typeface="+mn-ea"/>
                <a:cs typeface="+mn-cs"/>
              </a:rPr>
              <a:t>A: Answers may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56</a:t>
            </a:fld>
            <a:endParaRPr lang="en-CA" dirty="0"/>
          </a:p>
        </p:txBody>
      </p:sp>
    </p:spTree>
    <p:extLst>
      <p:ext uri="{BB962C8B-B14F-4D97-AF65-F5344CB8AC3E}">
        <p14:creationId xmlns:p14="http://schemas.microsoft.com/office/powerpoint/2010/main" val="2995037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The meeting chairperson is responsible for directing the proceedings of the meeting. They are time managers, referees, and enforcer of the rules when they are broken. The chairperson does not necessarily have to be you all the time, but when you do defer the chairperson’s duty to someone other than you, make sure you are confident the chairperson you choose can handle the role. The chairperson must be able to lead the meeting and be firm throughout the meeting. </a:t>
            </a:r>
          </a:p>
          <a:p>
            <a:r>
              <a:rPr lang="en-US" sz="1200" kern="1200" dirty="0">
                <a:solidFill>
                  <a:schemeClr val="tx1"/>
                </a:solidFill>
                <a:effectLst/>
                <a:latin typeface="+mn-lt"/>
                <a:ea typeface="+mn-ea"/>
                <a:cs typeface="+mn-cs"/>
              </a:rPr>
              <a:t>Here are additional responsibilities of the chairperson:</a:t>
            </a:r>
          </a:p>
          <a:p>
            <a:pPr lvl="0"/>
            <a:r>
              <a:rPr lang="en-US" sz="1200" kern="1200" dirty="0">
                <a:solidFill>
                  <a:schemeClr val="tx1"/>
                </a:solidFill>
                <a:effectLst/>
                <a:latin typeface="+mn-lt"/>
                <a:ea typeface="+mn-ea"/>
                <a:cs typeface="+mn-cs"/>
              </a:rPr>
              <a:t>Be aware of the rules of the meeting if present</a:t>
            </a:r>
          </a:p>
          <a:p>
            <a:pPr lvl="0"/>
            <a:r>
              <a:rPr lang="en-US" sz="1200" kern="1200" dirty="0">
                <a:solidFill>
                  <a:schemeClr val="tx1"/>
                </a:solidFill>
                <a:effectLst/>
                <a:latin typeface="+mn-lt"/>
                <a:ea typeface="+mn-ea"/>
                <a:cs typeface="+mn-cs"/>
              </a:rPr>
              <a:t>Keep to the aim or objective of the meeting</a:t>
            </a:r>
          </a:p>
          <a:p>
            <a:pPr lvl="0"/>
            <a:r>
              <a:rPr lang="en-US" sz="1200" kern="1200" dirty="0">
                <a:solidFill>
                  <a:schemeClr val="tx1"/>
                </a:solidFill>
                <a:effectLst/>
                <a:latin typeface="+mn-lt"/>
                <a:ea typeface="+mn-ea"/>
                <a:cs typeface="+mn-cs"/>
              </a:rPr>
              <a:t>Remain fair with all participants</a:t>
            </a:r>
          </a:p>
          <a:p>
            <a:pPr lvl="0"/>
            <a:r>
              <a:rPr lang="en-US" sz="1200" kern="1200" dirty="0">
                <a:solidFill>
                  <a:schemeClr val="tx1"/>
                </a:solidFill>
                <a:effectLst/>
                <a:latin typeface="+mn-lt"/>
                <a:ea typeface="+mn-ea"/>
                <a:cs typeface="+mn-cs"/>
              </a:rPr>
              <a:t>Start the meeting</a:t>
            </a:r>
          </a:p>
          <a:p>
            <a:pPr lvl="0"/>
            <a:r>
              <a:rPr lang="en-US" sz="1200" kern="1200" dirty="0">
                <a:solidFill>
                  <a:schemeClr val="tx1"/>
                </a:solidFill>
                <a:effectLst/>
                <a:latin typeface="+mn-lt"/>
                <a:ea typeface="+mn-ea"/>
                <a:cs typeface="+mn-cs"/>
              </a:rPr>
              <a:t>Transition from agenda topic to the next</a:t>
            </a:r>
          </a:p>
          <a:p>
            <a:pPr lvl="0"/>
            <a:r>
              <a:rPr lang="en-US" sz="1200" kern="1200" dirty="0">
                <a:solidFill>
                  <a:schemeClr val="tx1"/>
                </a:solidFill>
                <a:effectLst/>
                <a:latin typeface="+mn-lt"/>
                <a:ea typeface="+mn-ea"/>
                <a:cs typeface="+mn-cs"/>
              </a:rPr>
              <a:t>Introduce the next presenter</a:t>
            </a:r>
          </a:p>
          <a:p>
            <a:pPr lvl="0"/>
            <a:r>
              <a:rPr lang="en-US" sz="1200" kern="1200" dirty="0">
                <a:solidFill>
                  <a:schemeClr val="tx1"/>
                </a:solidFill>
                <a:effectLst/>
                <a:latin typeface="+mn-lt"/>
                <a:ea typeface="+mn-ea"/>
                <a:cs typeface="+mn-cs"/>
              </a:rPr>
              <a:t>Handle disruptions</a:t>
            </a:r>
          </a:p>
          <a:p>
            <a:r>
              <a:rPr lang="en-US" sz="1200" b="1" kern="1200" dirty="0">
                <a:solidFill>
                  <a:schemeClr val="tx1"/>
                </a:solidFill>
                <a:effectLst/>
                <a:latin typeface="+mn-lt"/>
                <a:ea typeface="+mn-ea"/>
                <a:cs typeface="+mn-cs"/>
              </a:rPr>
              <a:t>Some of the qualities a chairperson should possess are as follows: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They should have some level of authority</a:t>
            </a:r>
          </a:p>
          <a:p>
            <a:pPr lvl="0"/>
            <a:r>
              <a:rPr lang="en-US" sz="1200" kern="1200" dirty="0">
                <a:solidFill>
                  <a:schemeClr val="tx1"/>
                </a:solidFill>
                <a:effectLst/>
                <a:latin typeface="+mn-lt"/>
                <a:ea typeface="+mn-ea"/>
                <a:cs typeface="+mn-cs"/>
              </a:rPr>
              <a:t>Demonstrate flexibility</a:t>
            </a:r>
          </a:p>
          <a:p>
            <a:pPr lvl="0"/>
            <a:r>
              <a:rPr lang="en-US" sz="1200" kern="1200" dirty="0">
                <a:solidFill>
                  <a:schemeClr val="tx1"/>
                </a:solidFill>
                <a:effectLst/>
                <a:latin typeface="+mn-lt"/>
                <a:ea typeface="+mn-ea"/>
                <a:cs typeface="+mn-cs"/>
              </a:rPr>
              <a:t>Remain impartial</a:t>
            </a:r>
          </a:p>
          <a:p>
            <a:pPr lvl="0"/>
            <a:r>
              <a:rPr lang="en-US" sz="1200" kern="1200" dirty="0">
                <a:solidFill>
                  <a:schemeClr val="tx1"/>
                </a:solidFill>
                <a:effectLst/>
                <a:latin typeface="+mn-lt"/>
                <a:ea typeface="+mn-ea"/>
                <a:cs typeface="+mn-cs"/>
              </a:rPr>
              <a:t>Display maturity</a:t>
            </a:r>
          </a:p>
          <a:p>
            <a:r>
              <a:rPr lang="en-US" sz="1200" kern="1200" dirty="0">
                <a:solidFill>
                  <a:schemeClr val="tx1"/>
                </a:solidFill>
                <a:effectLst/>
                <a:latin typeface="+mn-lt"/>
                <a:ea typeface="+mn-ea"/>
                <a:cs typeface="+mn-cs"/>
              </a:rPr>
              <a:t>The role of the chairperson is essential if the meeting is to have some form of control. If you are the chairperson, make sure you do not take on additional roles. You want to remain focus on the tasks associated with the role of the chairperson. If you select another person to be the chairperson, it is a good practice to meet with him or her in advance of the meeting to coordinate the agenda and set expectations. You want to avoid miscommunication during the meeting, which could hurt the credibility of both your chairperson and yourself.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role and responsibilities of the Chairperson.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role and responsibility of the Chairperson is to direct the proceedings of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Chairperson Role, Sticky Notes,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sticky notes and pens on tables before class starts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Chairperson on top of the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table select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class to write down several ideas on what the role of the chairperson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to each table and have the leader share one idea they noted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what they share on the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Continue until all tables shared what they noted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the handout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Probe for any questions</a:t>
            </a:r>
          </a:p>
          <a:p>
            <a:r>
              <a:rPr lang="en-US" sz="1200" kern="1200" dirty="0">
                <a:solidFill>
                  <a:schemeClr val="tx1"/>
                </a:solidFill>
                <a:effectLst/>
                <a:latin typeface="+mn-lt"/>
                <a:ea typeface="+mn-ea"/>
                <a:cs typeface="+mn-cs"/>
              </a:rPr>
              <a:t>Facilitator Note: Avoid allowing one table share all their ideas in the activity. You want to give the other tables a chance to share.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qualities you must possess in order to be an effective chairperson?</a:t>
            </a:r>
          </a:p>
          <a:p>
            <a:r>
              <a:rPr lang="en-US" sz="1200" kern="1200" dirty="0">
                <a:solidFill>
                  <a:schemeClr val="tx1"/>
                </a:solidFill>
                <a:effectLst/>
                <a:latin typeface="+mn-lt"/>
                <a:ea typeface="+mn-ea"/>
                <a:cs typeface="+mn-cs"/>
              </a:rPr>
              <a:t>A: Answers will vary.</a:t>
            </a:r>
          </a:p>
          <a:p>
            <a:endParaRPr lang="en-US" sz="1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C88624-8DF8-42F7-AB4E-EF1542B4793D}" type="slidenum">
              <a:rPr lang="en-CA" smtClean="0"/>
              <a:pPr eaLnBrk="1" hangingPunct="1"/>
              <a:t>66</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Taking minutes requires some basic skills. For instance, a good minute taker will possess great listening skills, and attention to detail. Furthermore, they should have excellent writing skills and communication skills. The person you select must be able to maintain focus and not be carried away with the meeting, missing crucial meeting information. It is best to select someone who is not directly involved in the meeting, allowing them not to participate. Here is a list of tasks the minute taker should handle:</a:t>
            </a:r>
          </a:p>
          <a:p>
            <a:pPr lvl="0"/>
            <a:r>
              <a:rPr lang="en-US" sz="1200" kern="1200" dirty="0">
                <a:solidFill>
                  <a:schemeClr val="tx1"/>
                </a:solidFill>
                <a:effectLst/>
                <a:latin typeface="+mn-lt"/>
                <a:ea typeface="+mn-ea"/>
                <a:cs typeface="+mn-cs"/>
              </a:rPr>
              <a:t>Before the meeting</a:t>
            </a:r>
          </a:p>
          <a:p>
            <a:pPr lvl="1"/>
            <a:r>
              <a:rPr lang="en-US" sz="1200" kern="1200" dirty="0">
                <a:solidFill>
                  <a:schemeClr val="tx1"/>
                </a:solidFill>
                <a:effectLst/>
                <a:latin typeface="+mn-lt"/>
                <a:ea typeface="+mn-ea"/>
                <a:cs typeface="+mn-cs"/>
              </a:rPr>
              <a:t>Determine what tool to use for recording the minutes (ex. Laptop, paper, recording)</a:t>
            </a:r>
          </a:p>
          <a:p>
            <a:pPr lvl="1"/>
            <a:r>
              <a:rPr lang="en-US" sz="1200" kern="1200" dirty="0">
                <a:solidFill>
                  <a:schemeClr val="tx1"/>
                </a:solidFill>
                <a:effectLst/>
                <a:latin typeface="+mn-lt"/>
                <a:ea typeface="+mn-ea"/>
                <a:cs typeface="+mn-cs"/>
              </a:rPr>
              <a:t>Become familiar with the names of the attendees and who they are</a:t>
            </a:r>
          </a:p>
          <a:p>
            <a:pPr lvl="1"/>
            <a:r>
              <a:rPr lang="en-US" sz="1200" kern="1200" dirty="0">
                <a:solidFill>
                  <a:schemeClr val="tx1"/>
                </a:solidFill>
                <a:effectLst/>
                <a:latin typeface="+mn-lt"/>
                <a:ea typeface="+mn-ea"/>
                <a:cs typeface="+mn-cs"/>
              </a:rPr>
              <a:t>Obtain the agenda and become familiar with the topics</a:t>
            </a:r>
          </a:p>
          <a:p>
            <a:pPr lvl="0"/>
            <a:r>
              <a:rPr lang="en-US" sz="1200" kern="1200" dirty="0">
                <a:solidFill>
                  <a:schemeClr val="tx1"/>
                </a:solidFill>
                <a:effectLst/>
                <a:latin typeface="+mn-lt"/>
                <a:ea typeface="+mn-ea"/>
                <a:cs typeface="+mn-cs"/>
              </a:rPr>
              <a:t>During the meeting</a:t>
            </a:r>
          </a:p>
          <a:p>
            <a:pPr lvl="1"/>
            <a:r>
              <a:rPr lang="en-US" sz="1200" kern="1200" dirty="0">
                <a:solidFill>
                  <a:schemeClr val="tx1"/>
                </a:solidFill>
                <a:effectLst/>
                <a:latin typeface="+mn-lt"/>
                <a:ea typeface="+mn-ea"/>
                <a:cs typeface="+mn-cs"/>
              </a:rPr>
              <a:t>Take attendance</a:t>
            </a:r>
          </a:p>
          <a:p>
            <a:pPr lvl="1"/>
            <a:r>
              <a:rPr lang="en-US" sz="1200" kern="1200" dirty="0">
                <a:solidFill>
                  <a:schemeClr val="tx1"/>
                </a:solidFill>
                <a:effectLst/>
                <a:latin typeface="+mn-lt"/>
                <a:ea typeface="+mn-ea"/>
                <a:cs typeface="+mn-cs"/>
              </a:rPr>
              <a:t>Note the time the meeting begins</a:t>
            </a:r>
          </a:p>
          <a:p>
            <a:pPr lvl="1"/>
            <a:r>
              <a:rPr lang="en-US" sz="1200" kern="1200" dirty="0">
                <a:solidFill>
                  <a:schemeClr val="tx1"/>
                </a:solidFill>
                <a:effectLst/>
                <a:latin typeface="+mn-lt"/>
                <a:ea typeface="+mn-ea"/>
                <a:cs typeface="+mn-cs"/>
              </a:rPr>
              <a:t>Write the main ideas presented in the meeting and the contributor of that information</a:t>
            </a:r>
          </a:p>
          <a:p>
            <a:pPr lvl="1"/>
            <a:r>
              <a:rPr lang="en-US" sz="1200" kern="1200" dirty="0">
                <a:solidFill>
                  <a:schemeClr val="tx1"/>
                </a:solidFill>
                <a:effectLst/>
                <a:latin typeface="+mn-lt"/>
                <a:ea typeface="+mn-ea"/>
                <a:cs typeface="+mn-cs"/>
              </a:rPr>
              <a:t>Write down decisions made and who supported and opposed the decision</a:t>
            </a:r>
          </a:p>
          <a:p>
            <a:pPr lvl="1"/>
            <a:r>
              <a:rPr lang="en-US" sz="1200" kern="1200" dirty="0">
                <a:solidFill>
                  <a:schemeClr val="tx1"/>
                </a:solidFill>
                <a:effectLst/>
                <a:latin typeface="+mn-lt"/>
                <a:ea typeface="+mn-ea"/>
                <a:cs typeface="+mn-cs"/>
              </a:rPr>
              <a:t>Note follow up items</a:t>
            </a:r>
          </a:p>
          <a:p>
            <a:pPr lvl="1"/>
            <a:r>
              <a:rPr lang="en-US" sz="1200" kern="1200" dirty="0">
                <a:solidFill>
                  <a:schemeClr val="tx1"/>
                </a:solidFill>
                <a:effectLst/>
                <a:latin typeface="+mn-lt"/>
                <a:ea typeface="+mn-ea"/>
                <a:cs typeface="+mn-cs"/>
              </a:rPr>
              <a:t>Note items to be discussed in the next meeting</a:t>
            </a:r>
          </a:p>
          <a:p>
            <a:pPr lvl="1"/>
            <a:r>
              <a:rPr lang="en-US" sz="1200" kern="1200" dirty="0">
                <a:solidFill>
                  <a:schemeClr val="tx1"/>
                </a:solidFill>
                <a:effectLst/>
                <a:latin typeface="+mn-lt"/>
                <a:ea typeface="+mn-ea"/>
                <a:cs typeface="+mn-cs"/>
              </a:rPr>
              <a:t>Note the end time of the meeting</a:t>
            </a:r>
          </a:p>
          <a:p>
            <a:pPr lvl="0"/>
            <a:r>
              <a:rPr lang="en-US" sz="1200" kern="1200" dirty="0">
                <a:solidFill>
                  <a:schemeClr val="tx1"/>
                </a:solidFill>
                <a:effectLst/>
                <a:latin typeface="+mn-lt"/>
                <a:ea typeface="+mn-ea"/>
                <a:cs typeface="+mn-cs"/>
              </a:rPr>
              <a:t>After the meeting</a:t>
            </a:r>
          </a:p>
          <a:p>
            <a:pPr lvl="1"/>
            <a:r>
              <a:rPr lang="en-US" sz="1200" kern="1200" dirty="0">
                <a:solidFill>
                  <a:schemeClr val="tx1"/>
                </a:solidFill>
                <a:effectLst/>
                <a:latin typeface="+mn-lt"/>
                <a:ea typeface="+mn-ea"/>
                <a:cs typeface="+mn-cs"/>
              </a:rPr>
              <a:t>Type up the minutes immediately after the meeting (if manual notes or recordings were taken)</a:t>
            </a:r>
          </a:p>
          <a:p>
            <a:pPr lvl="1"/>
            <a:r>
              <a:rPr lang="en-US" sz="1200" kern="1200" dirty="0">
                <a:solidFill>
                  <a:schemeClr val="tx1"/>
                </a:solidFill>
                <a:effectLst/>
                <a:latin typeface="+mn-lt"/>
                <a:ea typeface="+mn-ea"/>
                <a:cs typeface="+mn-cs"/>
              </a:rPr>
              <a:t>Proofread the minutes and correct any errors in grammar and spelling</a:t>
            </a:r>
          </a:p>
          <a:p>
            <a:pPr lvl="1"/>
            <a:r>
              <a:rPr lang="en-US" sz="1200" kern="1200" dirty="0">
                <a:solidFill>
                  <a:schemeClr val="tx1"/>
                </a:solidFill>
                <a:effectLst/>
                <a:latin typeface="+mn-lt"/>
                <a:ea typeface="+mn-ea"/>
                <a:cs typeface="+mn-cs"/>
              </a:rPr>
              <a:t>Save or send the document to the meeting owner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template helps to keep the minute taking consistent. Remember to meet with the person you choose to be your minute taker before the meeting to go over the template.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tasks the Minute Taker does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Minute taking involves more than just taking notes so be sure the person you select understands the role.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Minute Taker Role Job Aid, Meeting Minutes Template,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job aids and templates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“Minute Taker Skills” at the top of the flip 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aids and templates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participants 1-2 minutes to review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brainstorm the skills needed to be a minute taker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them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write these skills on the blanks in their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to the participants that the template is meant to be given to the person they task as the minute taker. It is recommended to meet with that person before the meeting to go over the template.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duties you know of regarding the minute taker?</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67</a:t>
            </a:fld>
            <a:endParaRPr lang="en-CA" dirty="0"/>
          </a:p>
        </p:txBody>
      </p:sp>
    </p:spTree>
    <p:extLst>
      <p:ext uri="{BB962C8B-B14F-4D97-AF65-F5344CB8AC3E}">
        <p14:creationId xmlns:p14="http://schemas.microsoft.com/office/powerpoint/2010/main" val="3614186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The attendees are not excluded from assuming a role or having a responsibility in the meeting setting. Of course, you cannot force the responsibility on to your attendees, but you can attempt to influence them. The attendees are the biggest success factor of your meeting. If they feel that they accomplished something in the meeting, they will applaud you. However, if they walk away feeling they wasted their time, this could affect your credibility. The following are responsibilities your attendees could assume:</a:t>
            </a:r>
          </a:p>
          <a:p>
            <a:pPr lvl="0"/>
            <a:r>
              <a:rPr lang="en-US" sz="1200" kern="1200" dirty="0">
                <a:solidFill>
                  <a:schemeClr val="tx1"/>
                </a:solidFill>
                <a:effectLst/>
                <a:latin typeface="+mn-lt"/>
                <a:ea typeface="+mn-ea"/>
                <a:cs typeface="+mn-cs"/>
              </a:rPr>
              <a:t>Prepare</a:t>
            </a:r>
          </a:p>
          <a:p>
            <a:pPr lvl="1"/>
            <a:r>
              <a:rPr lang="en-US" sz="1200" kern="1200" dirty="0">
                <a:solidFill>
                  <a:schemeClr val="tx1"/>
                </a:solidFill>
                <a:effectLst/>
                <a:latin typeface="+mn-lt"/>
                <a:ea typeface="+mn-ea"/>
                <a:cs typeface="+mn-cs"/>
              </a:rPr>
              <a:t>Be prepared to contribute to the meeting</a:t>
            </a:r>
          </a:p>
          <a:p>
            <a:pPr lvl="1"/>
            <a:r>
              <a:rPr lang="en-US" sz="1200" kern="1200" dirty="0">
                <a:solidFill>
                  <a:schemeClr val="tx1"/>
                </a:solidFill>
                <a:effectLst/>
                <a:latin typeface="+mn-lt"/>
                <a:ea typeface="+mn-ea"/>
                <a:cs typeface="+mn-cs"/>
              </a:rPr>
              <a:t>Be prepared to arrive early and avoid being late</a:t>
            </a:r>
          </a:p>
          <a:p>
            <a:pPr lvl="1"/>
            <a:r>
              <a:rPr lang="en-US" sz="1200" kern="1200" dirty="0">
                <a:solidFill>
                  <a:schemeClr val="tx1"/>
                </a:solidFill>
                <a:effectLst/>
                <a:latin typeface="+mn-lt"/>
                <a:ea typeface="+mn-ea"/>
                <a:cs typeface="+mn-cs"/>
              </a:rPr>
              <a:t>Be prepared for the meeting by jotting down ideas and questions ahead of meeting</a:t>
            </a:r>
          </a:p>
          <a:p>
            <a:pPr lvl="1"/>
            <a:r>
              <a:rPr lang="en-US" sz="1200" kern="1200" dirty="0">
                <a:solidFill>
                  <a:schemeClr val="tx1"/>
                </a:solidFill>
                <a:effectLst/>
                <a:latin typeface="+mn-lt"/>
                <a:ea typeface="+mn-ea"/>
                <a:cs typeface="+mn-cs"/>
              </a:rPr>
              <a:t>Be prepared by reading the agenda before the meeting</a:t>
            </a:r>
          </a:p>
          <a:p>
            <a:pPr lvl="1"/>
            <a:r>
              <a:rPr lang="en-US" sz="1200" kern="1200" dirty="0">
                <a:solidFill>
                  <a:schemeClr val="tx1"/>
                </a:solidFill>
                <a:effectLst/>
                <a:latin typeface="+mn-lt"/>
                <a:ea typeface="+mn-ea"/>
                <a:cs typeface="+mn-cs"/>
              </a:rPr>
              <a:t>Be prepared for a long meeting by getting enough rest the night before</a:t>
            </a:r>
          </a:p>
          <a:p>
            <a:pPr lvl="0"/>
            <a:r>
              <a:rPr lang="en-US" sz="1200" kern="1200" dirty="0">
                <a:solidFill>
                  <a:schemeClr val="tx1"/>
                </a:solidFill>
                <a:effectLst/>
                <a:latin typeface="+mn-lt"/>
                <a:ea typeface="+mn-ea"/>
                <a:cs typeface="+mn-cs"/>
              </a:rPr>
              <a:t>Participate</a:t>
            </a:r>
          </a:p>
          <a:p>
            <a:pPr lvl="1"/>
            <a:r>
              <a:rPr lang="en-US" sz="1200" kern="1200" dirty="0">
                <a:solidFill>
                  <a:schemeClr val="tx1"/>
                </a:solidFill>
                <a:effectLst/>
                <a:latin typeface="+mn-lt"/>
                <a:ea typeface="+mn-ea"/>
                <a:cs typeface="+mn-cs"/>
              </a:rPr>
              <a:t>Ask questions</a:t>
            </a:r>
          </a:p>
          <a:p>
            <a:pPr lvl="1"/>
            <a:r>
              <a:rPr lang="en-US" sz="1200" kern="1200" dirty="0">
                <a:solidFill>
                  <a:schemeClr val="tx1"/>
                </a:solidFill>
                <a:effectLst/>
                <a:latin typeface="+mn-lt"/>
                <a:ea typeface="+mn-ea"/>
                <a:cs typeface="+mn-cs"/>
              </a:rPr>
              <a:t>Take notes</a:t>
            </a:r>
          </a:p>
          <a:p>
            <a:pPr lvl="1"/>
            <a:r>
              <a:rPr lang="en-US" sz="1200" kern="1200" dirty="0">
                <a:solidFill>
                  <a:schemeClr val="tx1"/>
                </a:solidFill>
                <a:effectLst/>
                <a:latin typeface="+mn-lt"/>
                <a:ea typeface="+mn-ea"/>
                <a:cs typeface="+mn-cs"/>
              </a:rPr>
              <a:t>Share ideas</a:t>
            </a:r>
          </a:p>
          <a:p>
            <a:pPr lvl="0"/>
            <a:r>
              <a:rPr lang="en-US" sz="1200" kern="1200" dirty="0">
                <a:solidFill>
                  <a:schemeClr val="tx1"/>
                </a:solidFill>
                <a:effectLst/>
                <a:latin typeface="+mn-lt"/>
                <a:ea typeface="+mn-ea"/>
                <a:cs typeface="+mn-cs"/>
              </a:rPr>
              <a:t>Productive</a:t>
            </a:r>
          </a:p>
          <a:p>
            <a:pPr lvl="1"/>
            <a:r>
              <a:rPr lang="en-US" sz="1200" kern="1200" dirty="0">
                <a:solidFill>
                  <a:schemeClr val="tx1"/>
                </a:solidFill>
                <a:effectLst/>
                <a:latin typeface="+mn-lt"/>
                <a:ea typeface="+mn-ea"/>
                <a:cs typeface="+mn-cs"/>
              </a:rPr>
              <a:t>Avoid carrying side conversations</a:t>
            </a:r>
          </a:p>
          <a:p>
            <a:pPr lvl="1"/>
            <a:r>
              <a:rPr lang="en-US" sz="1200" kern="1200" dirty="0">
                <a:solidFill>
                  <a:schemeClr val="tx1"/>
                </a:solidFill>
                <a:effectLst/>
                <a:latin typeface="+mn-lt"/>
                <a:ea typeface="+mn-ea"/>
                <a:cs typeface="+mn-cs"/>
              </a:rPr>
              <a:t>Remove distractions like cell phones and PDA’s</a:t>
            </a:r>
          </a:p>
          <a:p>
            <a:pPr lvl="1"/>
            <a:r>
              <a:rPr lang="en-US" sz="1200" kern="1200" dirty="0">
                <a:solidFill>
                  <a:schemeClr val="tx1"/>
                </a:solidFill>
                <a:effectLst/>
                <a:latin typeface="+mn-lt"/>
                <a:ea typeface="+mn-ea"/>
                <a:cs typeface="+mn-cs"/>
              </a:rPr>
              <a:t>Keep to the allotted time if on the agenda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Setting up expectations is the best way to communicate the role of the attendees. This is accomplished in either the meeting invitation, or separate email to the attendees. In any case, it is worth the time. Remember that all participants play a vital role in the meeting. Your job is to remind them of their role and the responsibility that comes with that role. </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role of the attendee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attendee’s role is summed up in three categories: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Attendee’s Role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fill in the columns below each category (prepare, participate and productive)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them to work in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volunteers to share what they wrote down in one of the three columns.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the same for the other columns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Repeat this until you get 7 to 8 participants sharing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can you encourage your attendees to fulfill their role in the meeting?</a:t>
            </a:r>
          </a:p>
          <a:p>
            <a:r>
              <a:rPr lang="en-US" sz="1200" kern="1200" dirty="0">
                <a:solidFill>
                  <a:schemeClr val="tx1"/>
                </a:solidFill>
                <a:effectLst/>
                <a:latin typeface="+mn-lt"/>
                <a:ea typeface="+mn-ea"/>
                <a:cs typeface="+mn-cs"/>
              </a:rPr>
              <a:t>A: Set expectations in the invitation, before the meetings stars, etc.</a:t>
            </a:r>
          </a:p>
          <a:p>
            <a:pPr eaLnBrk="1" hangingPunct="1"/>
            <a:endParaRPr lang="en-CA"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62C7E7-1859-4AC8-9429-11A54D7C6D23}" type="slidenum">
              <a:rPr lang="en-CA" smtClean="0"/>
              <a:pPr eaLnBrk="1" hangingPunct="1"/>
              <a:t>68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Large meetings present very different dynamics than smaller meetings. Managing a larger meeting requires more resources and assigned roles. If you are chairing the meeting yourself, you will need to rely on others to ensure all things are well executed. Here is a list of additional roles you may want to add when managing a large meeting:</a:t>
            </a:r>
          </a:p>
          <a:p>
            <a:pPr lvl="0"/>
            <a:r>
              <a:rPr lang="en-US" sz="1200" kern="1200" dirty="0">
                <a:solidFill>
                  <a:schemeClr val="tx1"/>
                </a:solidFill>
                <a:effectLst/>
                <a:latin typeface="+mn-lt"/>
                <a:ea typeface="+mn-ea"/>
                <a:cs typeface="+mn-cs"/>
              </a:rPr>
              <a:t>An extra minutes taker for better accuracy</a:t>
            </a:r>
          </a:p>
          <a:p>
            <a:pPr lvl="0"/>
            <a:r>
              <a:rPr lang="en-US" sz="1200" kern="1200" dirty="0">
                <a:solidFill>
                  <a:schemeClr val="tx1"/>
                </a:solidFill>
                <a:effectLst/>
                <a:latin typeface="+mn-lt"/>
                <a:ea typeface="+mn-ea"/>
                <a:cs typeface="+mn-cs"/>
              </a:rPr>
              <a:t>A person to distribute all the materials related to the meeting</a:t>
            </a:r>
          </a:p>
          <a:p>
            <a:pPr lvl="0"/>
            <a:r>
              <a:rPr lang="en-US" sz="1200" kern="1200" dirty="0">
                <a:solidFill>
                  <a:schemeClr val="tx1"/>
                </a:solidFill>
                <a:effectLst/>
                <a:latin typeface="+mn-lt"/>
                <a:ea typeface="+mn-ea"/>
                <a:cs typeface="+mn-cs"/>
              </a:rPr>
              <a:t>A person to greet attendees</a:t>
            </a:r>
          </a:p>
          <a:p>
            <a:pPr lvl="0"/>
            <a:r>
              <a:rPr lang="en-US" sz="1200" kern="1200" dirty="0">
                <a:solidFill>
                  <a:schemeClr val="tx1"/>
                </a:solidFill>
                <a:effectLst/>
                <a:latin typeface="+mn-lt"/>
                <a:ea typeface="+mn-ea"/>
                <a:cs typeface="+mn-cs"/>
              </a:rPr>
              <a:t>A person to run the audio and visual equipment</a:t>
            </a:r>
          </a:p>
          <a:p>
            <a:pPr lvl="0"/>
            <a:r>
              <a:rPr lang="en-US" sz="1200" kern="1200" dirty="0">
                <a:solidFill>
                  <a:schemeClr val="tx1"/>
                </a:solidFill>
                <a:effectLst/>
                <a:latin typeface="+mn-lt"/>
                <a:ea typeface="+mn-ea"/>
                <a:cs typeface="+mn-cs"/>
              </a:rPr>
              <a:t>A person to manage the hospitality aspect of your meeting</a:t>
            </a:r>
          </a:p>
          <a:p>
            <a:pPr lvl="0"/>
            <a:r>
              <a:rPr lang="en-US" sz="1200" kern="1200" dirty="0">
                <a:solidFill>
                  <a:schemeClr val="tx1"/>
                </a:solidFill>
                <a:effectLst/>
                <a:latin typeface="+mn-lt"/>
                <a:ea typeface="+mn-ea"/>
                <a:cs typeface="+mn-cs"/>
              </a:rPr>
              <a:t>A co-chairperson </a:t>
            </a:r>
          </a:p>
          <a:p>
            <a:pPr lvl="0"/>
            <a:r>
              <a:rPr lang="en-US" sz="1200" kern="1200" dirty="0">
                <a:solidFill>
                  <a:schemeClr val="tx1"/>
                </a:solidFill>
                <a:effectLst/>
                <a:latin typeface="+mn-lt"/>
                <a:ea typeface="+mn-ea"/>
                <a:cs typeface="+mn-cs"/>
              </a:rPr>
              <a:t>A person managing the presentations</a:t>
            </a:r>
          </a:p>
          <a:p>
            <a:r>
              <a:rPr lang="en-US" sz="1200" kern="1200" dirty="0">
                <a:solidFill>
                  <a:schemeClr val="tx1"/>
                </a:solidFill>
                <a:effectLst/>
                <a:latin typeface="+mn-lt"/>
                <a:ea typeface="+mn-ea"/>
                <a:cs typeface="+mn-cs"/>
              </a:rPr>
              <a:t>On the other hand, in small meetings, you can assume multiple roles. For example, you can be the chairperson, technical person, and the minute taker in a small meeting. Small meetings are less formal and you can leverage the informal environment to multitask. You may need an assistant if the meeting is comprised of important people. In any situation, careful planning and assessing the risk of working with less roles will help you to determine what roles need to be filled. When in doubt, get more help. Err on the side of caution. </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variations in roles for large and small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Large meetings require more structure than smaller meetings.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Variations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discussion questions and discussion below to facilitate a conversation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adjustments you can make when the meeting is for a large group? Small group?</a:t>
            </a:r>
          </a:p>
          <a:p>
            <a:r>
              <a:rPr lang="en-US" sz="1200" kern="1200" dirty="0">
                <a:solidFill>
                  <a:schemeClr val="tx1"/>
                </a:solidFill>
                <a:effectLst/>
                <a:latin typeface="+mn-lt"/>
                <a:ea typeface="+mn-ea"/>
                <a:cs typeface="+mn-cs"/>
              </a:rPr>
              <a:t>A: Answer will vary.</a:t>
            </a:r>
          </a:p>
          <a:p>
            <a:pPr eaLnBrk="1" hangingPunct="1"/>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CC5C46-0036-4D5B-ADC1-4B6A9F952770}" type="slidenum">
              <a:rPr lang="en-CA" smtClean="0"/>
              <a:pPr eaLnBrk="1" hangingPunct="1"/>
              <a:t>69</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Opening your meeting effectively requires both a technique and a flow. The </a:t>
            </a:r>
            <a:r>
              <a:rPr lang="en-US" sz="1200" b="1" kern="1200" dirty="0">
                <a:solidFill>
                  <a:schemeClr val="tx1"/>
                </a:solidFill>
                <a:effectLst/>
                <a:latin typeface="+mn-lt"/>
                <a:ea typeface="+mn-ea"/>
                <a:cs typeface="+mn-cs"/>
              </a:rPr>
              <a:t>SIGNALS</a:t>
            </a:r>
            <a:r>
              <a:rPr lang="en-US" sz="1200" kern="1200" dirty="0">
                <a:solidFill>
                  <a:schemeClr val="tx1"/>
                </a:solidFill>
                <a:effectLst/>
                <a:latin typeface="+mn-lt"/>
                <a:ea typeface="+mn-ea"/>
                <a:cs typeface="+mn-cs"/>
              </a:rPr>
              <a:t> flow gives you an easy model to follow when opening the meeting. Here is a breakdown of the acronym:</a:t>
            </a:r>
          </a:p>
          <a:p>
            <a:pPr lvl="0"/>
            <a:r>
              <a:rPr lang="en-US" sz="1200" b="1" kern="1200" dirty="0">
                <a:solidFill>
                  <a:schemeClr val="tx1"/>
                </a:solidFill>
                <a:effectLst/>
                <a:latin typeface="+mn-lt"/>
                <a:ea typeface="+mn-ea"/>
                <a:cs typeface="+mn-cs"/>
              </a:rPr>
              <a:t>Salutation</a:t>
            </a:r>
            <a:r>
              <a:rPr lang="en-US" sz="1200" kern="1200" dirty="0">
                <a:solidFill>
                  <a:schemeClr val="tx1"/>
                </a:solidFill>
                <a:effectLst/>
                <a:latin typeface="+mn-lt"/>
                <a:ea typeface="+mn-ea"/>
                <a:cs typeface="+mn-cs"/>
              </a:rPr>
              <a:t> is opening the meeting by welcoming and greeting your participants</a:t>
            </a:r>
          </a:p>
          <a:p>
            <a:pPr lvl="0"/>
            <a:r>
              <a:rPr lang="en-US" sz="1200" b="1" kern="1200" dirty="0">
                <a:solidFill>
                  <a:schemeClr val="tx1"/>
                </a:solidFill>
                <a:effectLst/>
                <a:latin typeface="+mn-lt"/>
                <a:ea typeface="+mn-ea"/>
                <a:cs typeface="+mn-cs"/>
              </a:rPr>
              <a:t>Introduction</a:t>
            </a:r>
            <a:r>
              <a:rPr lang="en-US" sz="1200" kern="1200" dirty="0">
                <a:solidFill>
                  <a:schemeClr val="tx1"/>
                </a:solidFill>
                <a:effectLst/>
                <a:latin typeface="+mn-lt"/>
                <a:ea typeface="+mn-ea"/>
                <a:cs typeface="+mn-cs"/>
              </a:rPr>
              <a:t> is where you introduce who you are</a:t>
            </a:r>
          </a:p>
          <a:p>
            <a:pPr lvl="0"/>
            <a:r>
              <a:rPr lang="en-US" sz="1200" b="1" kern="1200" dirty="0">
                <a:solidFill>
                  <a:schemeClr val="tx1"/>
                </a:solidFill>
                <a:effectLst/>
                <a:latin typeface="+mn-lt"/>
                <a:ea typeface="+mn-ea"/>
                <a:cs typeface="+mn-cs"/>
              </a:rPr>
              <a:t>Guest mentioned</a:t>
            </a:r>
            <a:r>
              <a:rPr lang="en-US" sz="1200" kern="1200" dirty="0">
                <a:solidFill>
                  <a:schemeClr val="tx1"/>
                </a:solidFill>
                <a:effectLst/>
                <a:latin typeface="+mn-lt"/>
                <a:ea typeface="+mn-ea"/>
                <a:cs typeface="+mn-cs"/>
              </a:rPr>
              <a:t> is where you introduce those attendees that are special guests</a:t>
            </a:r>
          </a:p>
          <a:p>
            <a:pPr lvl="0"/>
            <a:r>
              <a:rPr lang="en-US" sz="1200" b="1" kern="1200" dirty="0">
                <a:solidFill>
                  <a:schemeClr val="tx1"/>
                </a:solidFill>
                <a:effectLst/>
                <a:latin typeface="+mn-lt"/>
                <a:ea typeface="+mn-ea"/>
                <a:cs typeface="+mn-cs"/>
              </a:rPr>
              <a:t>Need-to-know</a:t>
            </a:r>
            <a:r>
              <a:rPr lang="en-US" sz="1200" kern="1200" dirty="0">
                <a:solidFill>
                  <a:schemeClr val="tx1"/>
                </a:solidFill>
                <a:effectLst/>
                <a:latin typeface="+mn-lt"/>
                <a:ea typeface="+mn-ea"/>
                <a:cs typeface="+mn-cs"/>
              </a:rPr>
              <a:t> is a list of things like logistics, bathroom location, fire exits, general meeting format that is shared with the attendees</a:t>
            </a:r>
          </a:p>
          <a:p>
            <a:pPr lvl="0"/>
            <a:r>
              <a:rPr lang="en-US" sz="1200" b="1" kern="1200" dirty="0">
                <a:solidFill>
                  <a:schemeClr val="tx1"/>
                </a:solidFill>
                <a:effectLst/>
                <a:latin typeface="+mn-lt"/>
                <a:ea typeface="+mn-ea"/>
                <a:cs typeface="+mn-cs"/>
              </a:rPr>
              <a:t>Agenda</a:t>
            </a:r>
            <a:r>
              <a:rPr lang="en-US" sz="1200" kern="1200" dirty="0">
                <a:solidFill>
                  <a:schemeClr val="tx1"/>
                </a:solidFill>
                <a:effectLst/>
                <a:latin typeface="+mn-lt"/>
                <a:ea typeface="+mn-ea"/>
                <a:cs typeface="+mn-cs"/>
              </a:rPr>
              <a:t> is where you discuss the purpose of the meeting and give a brief overview of the agenda</a:t>
            </a:r>
          </a:p>
          <a:p>
            <a:pPr lvl="0"/>
            <a:r>
              <a:rPr lang="en-US" sz="1200" b="1" kern="1200" dirty="0">
                <a:solidFill>
                  <a:schemeClr val="tx1"/>
                </a:solidFill>
                <a:effectLst/>
                <a:latin typeface="+mn-lt"/>
                <a:ea typeface="+mn-ea"/>
                <a:cs typeface="+mn-cs"/>
              </a:rPr>
              <a:t>“Laws of the meeting”</a:t>
            </a:r>
            <a:r>
              <a:rPr lang="en-US" sz="1200" kern="1200" dirty="0">
                <a:solidFill>
                  <a:schemeClr val="tx1"/>
                </a:solidFill>
                <a:effectLst/>
                <a:latin typeface="+mn-lt"/>
                <a:ea typeface="+mn-ea"/>
                <a:cs typeface="+mn-cs"/>
              </a:rPr>
              <a:t> is where you discuss how the meeting is going to run. This includes policies on electronic devices, participation, and handling conflict. </a:t>
            </a:r>
          </a:p>
          <a:p>
            <a:pPr lvl="0"/>
            <a:r>
              <a:rPr lang="en-US" sz="1200" b="1" kern="1200" dirty="0">
                <a:solidFill>
                  <a:schemeClr val="tx1"/>
                </a:solidFill>
                <a:effectLst/>
                <a:latin typeface="+mn-lt"/>
                <a:ea typeface="+mn-ea"/>
                <a:cs typeface="+mn-cs"/>
              </a:rPr>
              <a:t>Segue</a:t>
            </a:r>
            <a:r>
              <a:rPr lang="en-US" sz="1200" kern="1200" dirty="0">
                <a:solidFill>
                  <a:schemeClr val="tx1"/>
                </a:solidFill>
                <a:effectLst/>
                <a:latin typeface="+mn-lt"/>
                <a:ea typeface="+mn-ea"/>
                <a:cs typeface="+mn-cs"/>
              </a:rPr>
              <a:t> is the part of your introduction that links this part to the next topic, which in this case will be the role of the agenda. </a:t>
            </a:r>
          </a:p>
          <a:p>
            <a:r>
              <a:rPr lang="en-US" sz="1200" kern="1200" dirty="0">
                <a:solidFill>
                  <a:schemeClr val="tx1"/>
                </a:solidFill>
                <a:effectLst/>
                <a:latin typeface="+mn-lt"/>
                <a:ea typeface="+mn-ea"/>
                <a:cs typeface="+mn-cs"/>
              </a:rPr>
              <a:t>Practicing your opening is the best way to become better at it. Over time, you will develop your own style, which will be comfortable to you. In any case, you will need to do it in order for you to learn it.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components of a good meeting opener.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opening dialogue is a signals of the start of your meeting and it should include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Salutation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Introduction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Guests mentioned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Need to knows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Agenda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Laws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Segue into the next talking point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SIGNALS Job Aid, Today’s Agenda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aids and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prepare an opening dialogue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expectation that many of them will share their opener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expectation that both praise and critique will be shared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5-7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 to share their opener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volunteer share as if they are really opening a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several share their opener</a:t>
            </a:r>
          </a:p>
          <a:p>
            <a:r>
              <a:rPr lang="en-US" sz="1200" kern="1200" dirty="0">
                <a:solidFill>
                  <a:schemeClr val="tx1"/>
                </a:solidFill>
                <a:effectLst/>
                <a:latin typeface="+mn-lt"/>
                <a:ea typeface="+mn-ea"/>
                <a:cs typeface="+mn-cs"/>
              </a:rPr>
              <a:t>Facilitator Note: Praise all those who attempt their opening in front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presented a challenge to you?</a:t>
            </a:r>
          </a:p>
          <a:p>
            <a:r>
              <a:rPr lang="en-US" sz="1200" kern="1200" dirty="0">
                <a:solidFill>
                  <a:schemeClr val="tx1"/>
                </a:solidFill>
                <a:effectLst/>
                <a:latin typeface="+mn-lt"/>
                <a:ea typeface="+mn-ea"/>
                <a:cs typeface="+mn-cs"/>
              </a:rPr>
              <a:t>A: Answer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81</a:t>
            </a:fld>
            <a:endParaRPr lang="en-CA" dirty="0"/>
          </a:p>
        </p:txBody>
      </p:sp>
    </p:spTree>
    <p:extLst>
      <p:ext uri="{BB962C8B-B14F-4D97-AF65-F5344CB8AC3E}">
        <p14:creationId xmlns:p14="http://schemas.microsoft.com/office/powerpoint/2010/main" val="253958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21092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The agenda is an entity that plays a vital role like the chairperson or minute taker. Is should not be ignored, because if it is ignored, your meeting will experience time and participant management problems. Many times meetings run over or are cut short leaving topics unaddressed that were on the agenda. Consistently missing the agenda time and topics is a sign of poor meeting management. Here is a list of items the agenda accomplishes when handled as a role at the beginning of the meeting:</a:t>
            </a:r>
          </a:p>
          <a:p>
            <a:pPr lvl="0"/>
            <a:r>
              <a:rPr lang="en-US" sz="1200" kern="1200" dirty="0">
                <a:solidFill>
                  <a:schemeClr val="tx1"/>
                </a:solidFill>
                <a:effectLst/>
                <a:latin typeface="+mn-lt"/>
                <a:ea typeface="+mn-ea"/>
                <a:cs typeface="+mn-cs"/>
              </a:rPr>
              <a:t>The agenda communicates:</a:t>
            </a:r>
          </a:p>
          <a:p>
            <a:pPr lvl="1"/>
            <a:r>
              <a:rPr lang="en-US" sz="1200" kern="1200" dirty="0">
                <a:solidFill>
                  <a:schemeClr val="tx1"/>
                </a:solidFill>
                <a:effectLst/>
                <a:latin typeface="+mn-lt"/>
                <a:ea typeface="+mn-ea"/>
                <a:cs typeface="+mn-cs"/>
              </a:rPr>
              <a:t>Meeting topics</a:t>
            </a:r>
          </a:p>
          <a:p>
            <a:pPr lvl="1"/>
            <a:r>
              <a:rPr lang="en-US" sz="1200" kern="1200" dirty="0">
                <a:solidFill>
                  <a:schemeClr val="tx1"/>
                </a:solidFill>
                <a:effectLst/>
                <a:latin typeface="+mn-lt"/>
                <a:ea typeface="+mn-ea"/>
                <a:cs typeface="+mn-cs"/>
              </a:rPr>
              <a:t>Presenters</a:t>
            </a:r>
          </a:p>
          <a:p>
            <a:pPr lvl="1"/>
            <a:r>
              <a:rPr lang="en-US" sz="1200" kern="1200" dirty="0">
                <a:solidFill>
                  <a:schemeClr val="tx1"/>
                </a:solidFill>
                <a:effectLst/>
                <a:latin typeface="+mn-lt"/>
                <a:ea typeface="+mn-ea"/>
                <a:cs typeface="+mn-cs"/>
              </a:rPr>
              <a:t>Time allotment for each speaker</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agenda provides focus by:</a:t>
            </a:r>
          </a:p>
          <a:p>
            <a:pPr lvl="1"/>
            <a:r>
              <a:rPr lang="en-US" sz="1200" kern="1200" dirty="0">
                <a:solidFill>
                  <a:schemeClr val="tx1"/>
                </a:solidFill>
                <a:effectLst/>
                <a:latin typeface="+mn-lt"/>
                <a:ea typeface="+mn-ea"/>
                <a:cs typeface="+mn-cs"/>
              </a:rPr>
              <a:t>Stating the meeting objectives clearly</a:t>
            </a:r>
          </a:p>
          <a:p>
            <a:pPr lvl="1"/>
            <a:r>
              <a:rPr lang="en-US" sz="1200" kern="1200" dirty="0">
                <a:solidFill>
                  <a:schemeClr val="tx1"/>
                </a:solidFill>
                <a:effectLst/>
                <a:latin typeface="+mn-lt"/>
                <a:ea typeface="+mn-ea"/>
                <a:cs typeface="+mn-cs"/>
              </a:rPr>
              <a:t>Outlining the meeting in increments of time</a:t>
            </a:r>
          </a:p>
          <a:p>
            <a:pPr lvl="1"/>
            <a:r>
              <a:rPr lang="en-US" sz="1200" kern="1200" dirty="0">
                <a:solidFill>
                  <a:schemeClr val="tx1"/>
                </a:solidFill>
                <a:effectLst/>
                <a:latin typeface="+mn-lt"/>
                <a:ea typeface="+mn-ea"/>
                <a:cs typeface="+mn-cs"/>
              </a:rPr>
              <a:t>Providing a checklist of things to accomplish in the meeting</a:t>
            </a:r>
          </a:p>
          <a:p>
            <a:pPr lvl="1"/>
            <a:r>
              <a:rPr lang="en-US" sz="1200" kern="1200" dirty="0">
                <a:solidFill>
                  <a:schemeClr val="tx1"/>
                </a:solidFill>
                <a:effectLst/>
                <a:latin typeface="+mn-lt"/>
                <a:ea typeface="+mn-ea"/>
                <a:cs typeface="+mn-cs"/>
              </a:rPr>
              <a:t>Allowing the attendees to see both the beginning and the end of the meeting, avoiding them becoming distracted when they are left wondering when this meeting end will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is a sample introduction of how to introduce the agenda as a role at the beginning of the meeting:</a:t>
            </a:r>
          </a:p>
          <a:p>
            <a:r>
              <a:rPr lang="en-US" sz="1200" i="1" kern="1200" dirty="0">
                <a:solidFill>
                  <a:schemeClr val="tx1"/>
                </a:solidFill>
                <a:effectLst/>
                <a:latin typeface="+mn-lt"/>
                <a:ea typeface="+mn-ea"/>
                <a:cs typeface="+mn-cs"/>
              </a:rPr>
              <a:t>“The agenda today will help us meet today’s goal of deriving a good sales strategy. We have four presenters who are going to discuss how to present the new product, handle objections, gain commitment, and close the sale. The agenda will be our guide so we can stay on track and finish on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Simply handing out the agenda does not communicate its role. You must introduce it like any other person that has a role in the meeting.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role of the agenda in their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agenda itself has a role in the meeting like any other attendee and should be recognized at the beginning of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 before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choose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brainstorm ways the agenda’s role could be introduced at the beginning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leader share one thought from their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thought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have shared without repeating previous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answers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“You all did an excellent job of emphasizing the role of the agenda.”</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should we introduce the agenda at the beginning of the meeting?</a:t>
            </a:r>
          </a:p>
          <a:p>
            <a:r>
              <a:rPr lang="en-US" sz="1200" kern="1200" dirty="0">
                <a:solidFill>
                  <a:schemeClr val="tx1"/>
                </a:solidFill>
                <a:effectLst/>
                <a:latin typeface="+mn-lt"/>
                <a:ea typeface="+mn-ea"/>
                <a:cs typeface="+mn-cs"/>
              </a:rPr>
              <a:t>A: It plays a key role in how the meeting is to flow.</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82</a:t>
            </a:fld>
            <a:endParaRPr lang="en-CA" dirty="0"/>
          </a:p>
        </p:txBody>
      </p:sp>
    </p:spTree>
    <p:extLst>
      <p:ext uri="{BB962C8B-B14F-4D97-AF65-F5344CB8AC3E}">
        <p14:creationId xmlns:p14="http://schemas.microsoft.com/office/powerpoint/2010/main" val="3765183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Using a parking lot in your meetings provides a place where topics that cannot be answered during the meeting are noted for follow up later. Sometimes the topics in the parking lot may be answered during the course of the meeting, but this is unusual. The parking lot is simple to implement. You could create a physical place by using piece of flip chart paper with sticky notes. Perhaps you prefer electronic documentation. You can collect parking lot topics onto a spreadsheet. Whatever you choose, you need to have a basic format. Here are some things to consider:</a:t>
            </a:r>
          </a:p>
          <a:p>
            <a:pPr lvl="0"/>
            <a:r>
              <a:rPr lang="en-US" sz="1200" kern="1200" dirty="0">
                <a:solidFill>
                  <a:schemeClr val="tx1"/>
                </a:solidFill>
                <a:effectLst/>
                <a:latin typeface="+mn-lt"/>
                <a:ea typeface="+mn-ea"/>
                <a:cs typeface="+mn-cs"/>
              </a:rPr>
              <a:t>Take a few moments to share with the attendees how the parking lot works</a:t>
            </a:r>
          </a:p>
          <a:p>
            <a:pPr lvl="1"/>
            <a:r>
              <a:rPr lang="en-US" sz="1200" kern="1200" dirty="0">
                <a:solidFill>
                  <a:schemeClr val="tx1"/>
                </a:solidFill>
                <a:effectLst/>
                <a:latin typeface="+mn-lt"/>
                <a:ea typeface="+mn-ea"/>
                <a:cs typeface="+mn-cs"/>
              </a:rPr>
              <a:t>Meant for topics that require follow up after the meeting</a:t>
            </a:r>
          </a:p>
          <a:p>
            <a:pPr lvl="1"/>
            <a:r>
              <a:rPr lang="en-US" sz="1200" kern="1200" dirty="0">
                <a:solidFill>
                  <a:schemeClr val="tx1"/>
                </a:solidFill>
                <a:effectLst/>
                <a:latin typeface="+mn-lt"/>
                <a:ea typeface="+mn-ea"/>
                <a:cs typeface="+mn-cs"/>
              </a:rPr>
              <a:t>Hold questions that can be answered later in the meeting</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Provide brief instruction on how to register a parking lot issue</a:t>
            </a:r>
          </a:p>
          <a:p>
            <a:pPr lvl="1"/>
            <a:r>
              <a:rPr lang="en-US" sz="1200" kern="1200" dirty="0">
                <a:solidFill>
                  <a:schemeClr val="tx1"/>
                </a:solidFill>
                <a:effectLst/>
                <a:latin typeface="+mn-lt"/>
                <a:ea typeface="+mn-ea"/>
                <a:cs typeface="+mn-cs"/>
              </a:rPr>
              <a:t>Provide the question or topic, name, and contact information, on a sticky note or verbally to the minute taker</a:t>
            </a:r>
          </a:p>
          <a:p>
            <a:pPr lvl="1"/>
            <a:r>
              <a:rPr lang="en-US" sz="1200" kern="1200" dirty="0">
                <a:solidFill>
                  <a:schemeClr val="tx1"/>
                </a:solidFill>
                <a:effectLst/>
                <a:latin typeface="+mn-lt"/>
                <a:ea typeface="+mn-ea"/>
                <a:cs typeface="+mn-cs"/>
              </a:rPr>
              <a:t>Chairperson will review parking lot topics to determine if the topic requires follow up after the meeting. </a:t>
            </a:r>
          </a:p>
          <a:p>
            <a:pPr lvl="1"/>
            <a:r>
              <a:rPr lang="en-US" sz="1200" kern="1200" dirty="0">
                <a:solidFill>
                  <a:schemeClr val="tx1"/>
                </a:solidFill>
                <a:effectLst/>
                <a:latin typeface="+mn-lt"/>
                <a:ea typeface="+mn-ea"/>
                <a:cs typeface="+mn-cs"/>
              </a:rPr>
              <a:t>Follow up communication will be sent to all the members of the meeting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parking lot is helpful in managing your time. It gives you the ability to move off a topic that requires more research and time to develop. Remember to check the parking lot at the end of the meeting and always be sure to follow up when you say you will.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purpose of the parking lot in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parking lot is a useful tool meant to hold questions that cannot be answered in the meeting and need following 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Parking Lot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to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the features and benefits of the parking lot.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reasons to place a topic on the parking lot?</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83</a:t>
            </a:fld>
            <a:endParaRPr lang="en-CA" dirty="0"/>
          </a:p>
        </p:txBody>
      </p:sp>
    </p:spTree>
    <p:extLst>
      <p:ext uri="{BB962C8B-B14F-4D97-AF65-F5344CB8AC3E}">
        <p14:creationId xmlns:p14="http://schemas.microsoft.com/office/powerpoint/2010/main" val="1131949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In order to keep your meeting on track, you should set clear expectations on how time management will be used in the meeting. Setting expectations up front avoids surprised and indignation from the presenter, because they are not caught off guard. In addition, as a chairperson, you must feel comfortable interrupting the presenter when necessary. Many times the presenter would like to be told their time is up. This way they do not have to worry about time. The </a:t>
            </a:r>
            <a:r>
              <a:rPr lang="en-US" sz="1200" b="1" kern="1200" dirty="0">
                <a:solidFill>
                  <a:schemeClr val="tx1"/>
                </a:solidFill>
                <a:effectLst/>
                <a:latin typeface="+mn-lt"/>
                <a:ea typeface="+mn-ea"/>
                <a:cs typeface="+mn-cs"/>
              </a:rPr>
              <a:t>STOP</a:t>
            </a:r>
            <a:r>
              <a:rPr lang="en-US" sz="1200" kern="1200" dirty="0">
                <a:solidFill>
                  <a:schemeClr val="tx1"/>
                </a:solidFill>
                <a:effectLst/>
                <a:latin typeface="+mn-lt"/>
                <a:ea typeface="+mn-ea"/>
                <a:cs typeface="+mn-cs"/>
              </a:rPr>
              <a:t> technique helps to keep your meeting on track by doing the following:</a:t>
            </a:r>
          </a:p>
          <a:p>
            <a:pPr lvl="0"/>
            <a:r>
              <a:rPr lang="en-US" sz="1200" b="1" kern="1200" dirty="0">
                <a:solidFill>
                  <a:schemeClr val="tx1"/>
                </a:solidFill>
                <a:effectLst/>
                <a:latin typeface="+mn-lt"/>
                <a:ea typeface="+mn-ea"/>
                <a:cs typeface="+mn-cs"/>
              </a:rPr>
              <a:t>Set expectations:</a:t>
            </a:r>
            <a:r>
              <a:rPr lang="en-US" sz="1200" kern="1200" dirty="0">
                <a:solidFill>
                  <a:schemeClr val="tx1"/>
                </a:solidFill>
                <a:effectLst/>
                <a:latin typeface="+mn-lt"/>
                <a:ea typeface="+mn-ea"/>
                <a:cs typeface="+mn-cs"/>
              </a:rPr>
              <a:t> letting your presenters and attendees know you intend on managing the agenda vigorously removes the element of surprise. When you neglect to set time management expectations, you are subject to an array of reactions from the presenter and attendees. It may be taken as rude behavior. It does not have to be that way. Let the presenter know that you will give them a signal at five and two minutes remaining. In addition, set expectations for questions and answers. Telling attendees to write their questions down to be asked at the end of the presentation avoids unnecessary interruptions, potentially side tracking the conversation. </a:t>
            </a:r>
          </a:p>
          <a:p>
            <a:pPr lvl="0"/>
            <a:r>
              <a:rPr lang="en-US" sz="1200" b="1" kern="1200" dirty="0">
                <a:solidFill>
                  <a:schemeClr val="tx1"/>
                </a:solidFill>
                <a:effectLst/>
                <a:latin typeface="+mn-lt"/>
                <a:ea typeface="+mn-ea"/>
                <a:cs typeface="+mn-cs"/>
              </a:rPr>
              <a:t>Time the presenter:</a:t>
            </a:r>
            <a:r>
              <a:rPr lang="en-US" sz="1200" kern="1200" dirty="0">
                <a:solidFill>
                  <a:schemeClr val="tx1"/>
                </a:solidFill>
                <a:effectLst/>
                <a:latin typeface="+mn-lt"/>
                <a:ea typeface="+mn-ea"/>
                <a:cs typeface="+mn-cs"/>
              </a:rPr>
              <a:t> using a timer is the best way to manage the time of your meeting. Keep to the allotted time for both the presentation and the question and answer activity. Always provide a warning time so the presenter does not have to stop abruptly. </a:t>
            </a:r>
          </a:p>
          <a:p>
            <a:pPr lvl="0"/>
            <a:r>
              <a:rPr lang="en-US" sz="1200" b="1" kern="1200" dirty="0">
                <a:solidFill>
                  <a:schemeClr val="tx1"/>
                </a:solidFill>
                <a:effectLst/>
                <a:latin typeface="+mn-lt"/>
                <a:ea typeface="+mn-ea"/>
                <a:cs typeface="+mn-cs"/>
              </a:rPr>
              <a:t>Overcome fear of interrupting:</a:t>
            </a:r>
            <a:r>
              <a:rPr lang="en-US" sz="1200" kern="1200" dirty="0">
                <a:solidFill>
                  <a:schemeClr val="tx1"/>
                </a:solidFill>
                <a:effectLst/>
                <a:latin typeface="+mn-lt"/>
                <a:ea typeface="+mn-ea"/>
                <a:cs typeface="+mn-cs"/>
              </a:rPr>
              <a:t> perhaps you do not have a problem with this, but there are many who see interrupting someone as rude and find it difficult to do. The best way to overcome this is by setting those expectations upfront. This way you know the presenter is expecting an interruption. The same holds true for questions being asked. If left unchecked, you could lose a lot of time by allowing excessive questions. Use your parking lot to hold questions that require more thought in answering. Call time on questions and answers so you can move to the next topic.</a:t>
            </a:r>
          </a:p>
          <a:p>
            <a:pPr lvl="0"/>
            <a:r>
              <a:rPr lang="en-US" sz="1200" b="1" kern="1200" dirty="0">
                <a:solidFill>
                  <a:schemeClr val="tx1"/>
                </a:solidFill>
                <a:effectLst/>
                <a:latin typeface="+mn-lt"/>
                <a:ea typeface="+mn-ea"/>
                <a:cs typeface="+mn-cs"/>
              </a:rPr>
              <a:t>Politely warn people time is nearing:</a:t>
            </a:r>
            <a:r>
              <a:rPr lang="en-US" sz="1200" kern="1200" dirty="0">
                <a:solidFill>
                  <a:schemeClr val="tx1"/>
                </a:solidFill>
                <a:effectLst/>
                <a:latin typeface="+mn-lt"/>
                <a:ea typeface="+mn-ea"/>
                <a:cs typeface="+mn-cs"/>
              </a:rPr>
              <a:t> avoid being harsh and rigid. Treating others with respect is the best way to keep the meeting moving and with plenty of participation. You do not want them to shut down because you are becoming a tyrant. </a:t>
            </a: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various techniques on how to keep the meeting on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it comes to keeping your meeting on track, use the STOP technique, which is set expectations, time each participant, overcome fear of interrupting and politely warn presenter time is almost 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STOP,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to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tables determine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participants a few moments to review the material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each table a letter from the STOP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them that the team has to come up with several ways of supporting the technique in the meeting 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table a sheet of flip chart paper to write their responses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leader present their answer to the class</a:t>
            </a:r>
          </a:p>
          <a:p>
            <a:r>
              <a:rPr lang="en-US" sz="1200" kern="1200" dirty="0">
                <a:solidFill>
                  <a:schemeClr val="tx1"/>
                </a:solidFill>
                <a:effectLst/>
                <a:latin typeface="+mn-lt"/>
                <a:ea typeface="+mn-ea"/>
                <a:cs typeface="+mn-cs"/>
              </a:rPr>
              <a:t>Facilitator Note: If you have more than four groups, double up the assignment for each letter.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does setting expectations help you keep you meeting on track?</a:t>
            </a:r>
          </a:p>
          <a:p>
            <a:r>
              <a:rPr lang="en-US" sz="1200" kern="1200" dirty="0">
                <a:solidFill>
                  <a:schemeClr val="tx1"/>
                </a:solidFill>
                <a:effectLst/>
                <a:latin typeface="+mn-lt"/>
                <a:ea typeface="+mn-ea"/>
                <a:cs typeface="+mn-cs"/>
              </a:rPr>
              <a:t>A: Presenters will expect you to tell them when to stop talking, remove surprises, etc.</a:t>
            </a:r>
          </a:p>
          <a:p>
            <a:pPr lvl="0"/>
            <a:endParaRPr lang="en-US" sz="1200" kern="1200" dirty="0">
              <a:solidFill>
                <a:schemeClr val="tx1"/>
              </a:solidFill>
              <a:effectLst/>
              <a:latin typeface="+mn-lt"/>
              <a:ea typeface="+mn-ea"/>
              <a:cs typeface="+mn-cs"/>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9A23F5-1492-4B94-AD63-8EE03B0BF588}" type="slidenum">
              <a:rPr lang="en-CA" smtClean="0"/>
              <a:pPr eaLnBrk="1" hangingPunct="1"/>
              <a:t>93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Going into overtime presents several problems. Once the meeting extends beyond its original end time, you will begin to lose the attendees’ attention. This is particularly obvious in large meetings. No matter what size meeting you are dealing with, the goal to dealing with overtime is to acknowledge it before it happens. Look at the agenda and determine if you will need to go over. If you do, then do the following to mitigate the effects of going into overtime:</a:t>
            </a:r>
          </a:p>
          <a:p>
            <a:pPr lvl="0"/>
            <a:r>
              <a:rPr lang="en-US" sz="1200" kern="1200" dirty="0">
                <a:solidFill>
                  <a:schemeClr val="tx1"/>
                </a:solidFill>
                <a:effectLst/>
                <a:latin typeface="+mn-lt"/>
                <a:ea typeface="+mn-ea"/>
                <a:cs typeface="+mn-cs"/>
              </a:rPr>
              <a:t>Determine your constraints  </a:t>
            </a:r>
          </a:p>
          <a:p>
            <a:pPr lvl="1"/>
            <a:r>
              <a:rPr lang="en-US" sz="1200" kern="1200" dirty="0">
                <a:solidFill>
                  <a:schemeClr val="tx1"/>
                </a:solidFill>
                <a:effectLst/>
                <a:latin typeface="+mn-lt"/>
                <a:ea typeface="+mn-ea"/>
                <a:cs typeface="+mn-cs"/>
              </a:rPr>
              <a:t>Is the room or venue available for overtime  </a:t>
            </a:r>
          </a:p>
          <a:p>
            <a:pPr lvl="1"/>
            <a:r>
              <a:rPr lang="en-US" sz="1200" kern="1200" dirty="0">
                <a:solidFill>
                  <a:schemeClr val="tx1"/>
                </a:solidFill>
                <a:effectLst/>
                <a:latin typeface="+mn-lt"/>
                <a:ea typeface="+mn-ea"/>
                <a:cs typeface="+mn-cs"/>
              </a:rPr>
              <a:t>Do attendees have to travel and cannot stay</a:t>
            </a:r>
          </a:p>
          <a:p>
            <a:pPr lvl="0"/>
            <a:r>
              <a:rPr lang="en-US" sz="1200" kern="1200" dirty="0">
                <a:solidFill>
                  <a:schemeClr val="tx1"/>
                </a:solidFill>
                <a:effectLst/>
                <a:latin typeface="+mn-lt"/>
                <a:ea typeface="+mn-ea"/>
                <a:cs typeface="+mn-cs"/>
              </a:rPr>
              <a:t>Warn attendees in advance that the meeting will over run</a:t>
            </a:r>
          </a:p>
          <a:p>
            <a:pPr lvl="0"/>
            <a:r>
              <a:rPr lang="en-US" sz="1200" kern="1200" dirty="0">
                <a:solidFill>
                  <a:schemeClr val="tx1"/>
                </a:solidFill>
                <a:effectLst/>
                <a:latin typeface="+mn-lt"/>
                <a:ea typeface="+mn-ea"/>
                <a:cs typeface="+mn-cs"/>
              </a:rPr>
              <a:t>Determine how much more time will be needed</a:t>
            </a:r>
          </a:p>
          <a:p>
            <a:pPr lvl="0"/>
            <a:r>
              <a:rPr lang="en-US" sz="1200" kern="1200" dirty="0">
                <a:solidFill>
                  <a:schemeClr val="tx1"/>
                </a:solidFill>
                <a:effectLst/>
                <a:latin typeface="+mn-lt"/>
                <a:ea typeface="+mn-ea"/>
                <a:cs typeface="+mn-cs"/>
              </a:rPr>
              <a:t>Communicate the extra time to the attendees</a:t>
            </a:r>
          </a:p>
          <a:p>
            <a:pPr lvl="0"/>
            <a:r>
              <a:rPr lang="en-US" sz="1200" kern="1200" dirty="0">
                <a:solidFill>
                  <a:schemeClr val="tx1"/>
                </a:solidFill>
                <a:effectLst/>
                <a:latin typeface="+mn-lt"/>
                <a:ea typeface="+mn-ea"/>
                <a:cs typeface="+mn-cs"/>
              </a:rPr>
              <a:t>In a small meeting, gain consensus to go into overtime</a:t>
            </a:r>
          </a:p>
          <a:p>
            <a:pPr lvl="0"/>
            <a:r>
              <a:rPr lang="en-US" sz="1200" kern="1200" dirty="0">
                <a:solidFill>
                  <a:schemeClr val="tx1"/>
                </a:solidFill>
                <a:effectLst/>
                <a:latin typeface="+mn-lt"/>
                <a:ea typeface="+mn-ea"/>
                <a:cs typeface="+mn-cs"/>
              </a:rPr>
              <a:t>Give choices  </a:t>
            </a:r>
          </a:p>
          <a:p>
            <a:pPr lvl="1"/>
            <a:r>
              <a:rPr lang="en-US" sz="1200" kern="1200" dirty="0">
                <a:solidFill>
                  <a:schemeClr val="tx1"/>
                </a:solidFill>
                <a:effectLst/>
                <a:latin typeface="+mn-lt"/>
                <a:ea typeface="+mn-ea"/>
                <a:cs typeface="+mn-cs"/>
              </a:rPr>
              <a:t>In a large meeting, provide a brief break at the normal end time so those who have to leave will do so during the break and not the meeting  </a:t>
            </a:r>
          </a:p>
          <a:p>
            <a:pPr lvl="1"/>
            <a:r>
              <a:rPr lang="en-US" sz="1200" kern="1200" dirty="0">
                <a:solidFill>
                  <a:schemeClr val="tx1"/>
                </a:solidFill>
                <a:effectLst/>
                <a:latin typeface="+mn-lt"/>
                <a:ea typeface="+mn-ea"/>
                <a:cs typeface="+mn-cs"/>
              </a:rPr>
              <a:t>In a small meeting, allow those who need to leave to do so</a:t>
            </a:r>
          </a:p>
          <a:p>
            <a:pPr lvl="0"/>
            <a:r>
              <a:rPr lang="en-US" sz="1200" kern="1200" dirty="0">
                <a:solidFill>
                  <a:schemeClr val="tx1"/>
                </a:solidFill>
                <a:effectLst/>
                <a:latin typeface="+mn-lt"/>
                <a:ea typeface="+mn-ea"/>
                <a:cs typeface="+mn-cs"/>
              </a:rPr>
              <a:t>If overtime is not an option, determine what agenda items will be missed and plan an alternative way of getting the information to the attendees  </a:t>
            </a:r>
          </a:p>
          <a:p>
            <a:pPr lvl="1"/>
            <a:r>
              <a:rPr lang="en-US" sz="1200" kern="1200" dirty="0">
                <a:solidFill>
                  <a:schemeClr val="tx1"/>
                </a:solidFill>
                <a:effectLst/>
                <a:latin typeface="+mn-lt"/>
                <a:ea typeface="+mn-ea"/>
                <a:cs typeface="+mn-cs"/>
              </a:rPr>
              <a:t>Follow up email  </a:t>
            </a:r>
          </a:p>
          <a:p>
            <a:pPr lvl="1"/>
            <a:r>
              <a:rPr lang="en-US" sz="1200" kern="1200" dirty="0">
                <a:solidFill>
                  <a:schemeClr val="tx1"/>
                </a:solidFill>
                <a:effectLst/>
                <a:latin typeface="+mn-lt"/>
                <a:ea typeface="+mn-ea"/>
                <a:cs typeface="+mn-cs"/>
              </a:rPr>
              <a:t>Topic saved for next meeting</a:t>
            </a:r>
          </a:p>
          <a:p>
            <a:r>
              <a:rPr lang="en-US" sz="1200" kern="1200" dirty="0">
                <a:solidFill>
                  <a:schemeClr val="tx1"/>
                </a:solidFill>
                <a:effectLst/>
                <a:latin typeface="+mn-lt"/>
                <a:ea typeface="+mn-ea"/>
                <a:cs typeface="+mn-cs"/>
              </a:rPr>
              <a:t>If you do not manage overtime, then you will see frustration build among the attendees. Have a plan in place so you know what to do once you determine if your meeting is going to run longer than expected.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dealing with overtime.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Gaining consensus is the best way to gauge the attendees’ willingness to go into overtime.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Overtime Job Aid,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 Prepare enough job aids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how they feel when a meeting begins to go into overtime.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responses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what happens when the meeting goes into overtime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responses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share what are some ways to avoid this from happening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some ways you can hold participants accountable.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94</a:t>
            </a:fld>
            <a:endParaRPr lang="en-CA" dirty="0"/>
          </a:p>
        </p:txBody>
      </p:sp>
    </p:spTree>
    <p:extLst>
      <p:ext uri="{BB962C8B-B14F-4D97-AF65-F5344CB8AC3E}">
        <p14:creationId xmlns:p14="http://schemas.microsoft.com/office/powerpoint/2010/main" val="37798064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In a meeting, it may be difficult to hold participants accountable. Participation, questioning, and preparedness could easily be overlooked. Holding your participants accountable involves communication. </a:t>
            </a:r>
          </a:p>
          <a:p>
            <a:r>
              <a:rPr lang="en-US" sz="1200" kern="1200" dirty="0">
                <a:solidFill>
                  <a:schemeClr val="tx1"/>
                </a:solidFill>
                <a:effectLst/>
                <a:latin typeface="+mn-lt"/>
                <a:ea typeface="+mn-ea"/>
                <a:cs typeface="+mn-cs"/>
              </a:rPr>
              <a:t>Here are three basic steps you can take to holding your participants accountable:</a:t>
            </a:r>
          </a:p>
          <a:p>
            <a:pPr lvl="0"/>
            <a:r>
              <a:rPr lang="en-US" sz="1200" b="1" kern="1200" dirty="0">
                <a:solidFill>
                  <a:schemeClr val="tx1"/>
                </a:solidFill>
                <a:effectLst/>
                <a:latin typeface="+mn-lt"/>
                <a:ea typeface="+mn-ea"/>
                <a:cs typeface="+mn-cs"/>
              </a:rPr>
              <a:t>Set your expectations:</a:t>
            </a:r>
            <a:r>
              <a:rPr lang="en-US" sz="1200" kern="1200" dirty="0">
                <a:solidFill>
                  <a:schemeClr val="tx1"/>
                </a:solidFill>
                <a:effectLst/>
                <a:latin typeface="+mn-lt"/>
                <a:ea typeface="+mn-ea"/>
                <a:cs typeface="+mn-cs"/>
              </a:rPr>
              <a:t> in advance, perhaps in your invitation you should outline what you expect from the participants in this meeting. You may need them to bring questions, or help by providing information. You may want them to participate with vigor. In any case, you must outline what you expect of them before you can hold them to a standard or expectation.</a:t>
            </a:r>
          </a:p>
          <a:p>
            <a:pPr lvl="0"/>
            <a:r>
              <a:rPr lang="en-US" sz="1200" b="1" kern="1200" dirty="0">
                <a:solidFill>
                  <a:schemeClr val="tx1"/>
                </a:solidFill>
                <a:effectLst/>
                <a:latin typeface="+mn-lt"/>
                <a:ea typeface="+mn-ea"/>
                <a:cs typeface="+mn-cs"/>
              </a:rPr>
              <a:t>Clarify the consequences:</a:t>
            </a:r>
            <a:r>
              <a:rPr lang="en-US" sz="1200" kern="1200" dirty="0">
                <a:solidFill>
                  <a:schemeClr val="tx1"/>
                </a:solidFill>
                <a:effectLst/>
                <a:latin typeface="+mn-lt"/>
                <a:ea typeface="+mn-ea"/>
                <a:cs typeface="+mn-cs"/>
              </a:rPr>
              <a:t> let the participants know how you plan to hold them accountable. Perhaps you can warn that you will be calling on everyone for answers. You may also leverage their manager if applicable. You may say that you will be sending the meeting minutes to their supervisors where they can see if they participated or not. </a:t>
            </a:r>
          </a:p>
          <a:p>
            <a:pPr lvl="0"/>
            <a:r>
              <a:rPr lang="en-US" sz="1200" b="1" kern="1200" dirty="0">
                <a:solidFill>
                  <a:schemeClr val="tx1"/>
                </a:solidFill>
                <a:effectLst/>
                <a:latin typeface="+mn-lt"/>
                <a:ea typeface="+mn-ea"/>
                <a:cs typeface="+mn-cs"/>
              </a:rPr>
              <a:t>Follow through:</a:t>
            </a:r>
            <a:r>
              <a:rPr lang="en-US" sz="1200" kern="1200" dirty="0">
                <a:solidFill>
                  <a:schemeClr val="tx1"/>
                </a:solidFill>
                <a:effectLst/>
                <a:latin typeface="+mn-lt"/>
                <a:ea typeface="+mn-ea"/>
                <a:cs typeface="+mn-cs"/>
              </a:rPr>
              <a:t> if you said you would do something, then you have to do it. Do not get into the habit of making empty threats. People will respect you and will naturally be accountable to you because of your work ethic. </a:t>
            </a:r>
          </a:p>
          <a:p>
            <a:r>
              <a:rPr lang="en-US" sz="1200" kern="1200" dirty="0">
                <a:solidFill>
                  <a:schemeClr val="tx1"/>
                </a:solidFill>
                <a:effectLst/>
                <a:latin typeface="+mn-lt"/>
                <a:ea typeface="+mn-ea"/>
                <a:cs typeface="+mn-cs"/>
              </a:rPr>
              <a:t>Most participants do not want to be on the “bad” side. They want to contribute. Your ability to assert yourself and communicate with clarity your expectations, consequences and determination will make this an easy process with practice.</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three steps to holding their participants accountable.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Holding participants involves three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your expectations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Clarify the consequences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Follow through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 teams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teams select a presenter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team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each team one of the three steps of holding participants accountable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title their piece of flip chart paper with that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their ideas on how to accomplish the step they were assigned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their papers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regarding accountability?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In what ways can we hold our participants accountable?</a:t>
            </a:r>
          </a:p>
          <a:p>
            <a:r>
              <a:rPr lang="en-US" sz="1200" kern="1200" dirty="0">
                <a:solidFill>
                  <a:schemeClr val="tx1"/>
                </a:solidFill>
                <a:effectLst/>
                <a:latin typeface="+mn-lt"/>
                <a:ea typeface="+mn-ea"/>
                <a:cs typeface="+mn-cs"/>
              </a:rPr>
              <a:t>A: Tell them they should ask questions, be prepared, participate, etc.</a:t>
            </a:r>
          </a:p>
          <a:p>
            <a:pPr eaLnBrk="1" hangingPunct="1"/>
            <a:endParaRPr lang="en-CA"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E83DB1-8696-4206-9BC8-95BA35117FE2}" type="slidenum">
              <a:rPr lang="en-CA" smtClean="0"/>
              <a:pPr eaLnBrk="1" hangingPunct="1"/>
              <a:t>95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Constant disruptions caused by attendees running in and out of your meeting will affect the experience for the other attendees. We often take it for granted that attendees will stay in the meeting and not leave. Therefore, we do not discuss this issue very often at the beginning of the meetings. Addressing this form of distraction is best done proactively. Using the </a:t>
            </a:r>
            <a:r>
              <a:rPr lang="en-US" sz="1200" b="1" kern="1200" dirty="0">
                <a:solidFill>
                  <a:schemeClr val="tx1"/>
                </a:solidFill>
                <a:effectLst/>
                <a:latin typeface="+mn-lt"/>
                <a:ea typeface="+mn-ea"/>
                <a:cs typeface="+mn-cs"/>
              </a:rPr>
              <a:t>SIT</a:t>
            </a:r>
            <a:r>
              <a:rPr lang="en-US" sz="1200" kern="1200" dirty="0">
                <a:solidFill>
                  <a:schemeClr val="tx1"/>
                </a:solidFill>
                <a:effectLst/>
                <a:latin typeface="+mn-lt"/>
                <a:ea typeface="+mn-ea"/>
                <a:cs typeface="+mn-cs"/>
              </a:rPr>
              <a:t> technique helps your set the expectation regarding running in and out of the meeting. Next, incorporating frequent breaks lessens the changes of participants leaving the room, and finally giving timely feedback to those who break the rule is necessary in order to stop frequent violators. Let us review each step in more detail.</a:t>
            </a:r>
          </a:p>
          <a:p>
            <a:pPr lvl="0"/>
            <a:r>
              <a:rPr lang="en-US" sz="1200" b="1" kern="1200" dirty="0">
                <a:solidFill>
                  <a:schemeClr val="tx1"/>
                </a:solidFill>
                <a:effectLst/>
                <a:latin typeface="+mn-lt"/>
                <a:ea typeface="+mn-ea"/>
                <a:cs typeface="+mn-cs"/>
              </a:rPr>
              <a:t>Set expectations</a:t>
            </a:r>
            <a:r>
              <a:rPr lang="en-US" sz="1200" kern="1200" dirty="0">
                <a:solidFill>
                  <a:schemeClr val="tx1"/>
                </a:solidFill>
                <a:effectLst/>
                <a:latin typeface="+mn-lt"/>
                <a:ea typeface="+mn-ea"/>
                <a:cs typeface="+mn-cs"/>
              </a:rPr>
              <a:t>: tell your participants at the beginning of the meeting what you expect of them when it comes to staying in the meeting room. Tell them the effects of constantly running in and out of the meeting on the presenter and other participants. Let all the participants know that if they need to leave the room to do so only if it is an emergency and if it is a severe problem, that they should leave the meeting. They will be more of a distraction if they stay.</a:t>
            </a:r>
          </a:p>
          <a:p>
            <a:pPr lvl="0"/>
            <a:r>
              <a:rPr lang="en-US" sz="1200" b="1" kern="1200" dirty="0">
                <a:solidFill>
                  <a:schemeClr val="tx1"/>
                </a:solidFill>
                <a:effectLst/>
                <a:latin typeface="+mn-lt"/>
                <a:ea typeface="+mn-ea"/>
                <a:cs typeface="+mn-cs"/>
              </a:rPr>
              <a:t>Incorporate frequent breaks</a:t>
            </a:r>
            <a:r>
              <a:rPr lang="en-US" sz="1200" kern="1200" dirty="0">
                <a:solidFill>
                  <a:schemeClr val="tx1"/>
                </a:solidFill>
                <a:effectLst/>
                <a:latin typeface="+mn-lt"/>
                <a:ea typeface="+mn-ea"/>
                <a:cs typeface="+mn-cs"/>
              </a:rPr>
              <a:t>: at the beginning of your meeting, tell the participants they will get a five-minute break every hour the meeting lasts. Establishing this up front let the participants know when to expect a break and wait until then to call people back, etc. </a:t>
            </a:r>
          </a:p>
          <a:p>
            <a:pPr lvl="0"/>
            <a:r>
              <a:rPr lang="en-US" sz="1200" b="1" kern="1200" dirty="0">
                <a:solidFill>
                  <a:schemeClr val="tx1"/>
                </a:solidFill>
                <a:effectLst/>
                <a:latin typeface="+mn-lt"/>
                <a:ea typeface="+mn-ea"/>
                <a:cs typeface="+mn-cs"/>
              </a:rPr>
              <a:t>Timely feedback given to those who break the rules</a:t>
            </a:r>
            <a:r>
              <a:rPr lang="en-US" sz="1200" kern="1200" dirty="0">
                <a:solidFill>
                  <a:schemeClr val="tx1"/>
                </a:solidFill>
                <a:effectLst/>
                <a:latin typeface="+mn-lt"/>
                <a:ea typeface="+mn-ea"/>
                <a:cs typeface="+mn-cs"/>
              </a:rPr>
              <a:t>: when you have a person still running in and out of your meeting, it is best to address that with them as soon as possible. If you have a problem participant, quietly leave the room and wait for them outside. Speak with the participant in a respectful manner and tell them that their behavior is disrupting the meeting. Ask if they are experiencing an emergency and if they need to leave. If they are not in an emergency, tell the participant if they could wait until the scheduled breaks to do what they have to do.</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steps to managing disruptions caused by frequent departures and returns by attendees.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SIT provides a three-step technique on managing participants running in and out of your meeting. SIT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expectations on this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Incorporate frequent breaks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Timely feedback given to those who break this rule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SIT,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kern="1200" dirty="0">
                <a:solidFill>
                  <a:schemeClr val="tx1"/>
                </a:solidFill>
                <a:effectLst/>
                <a:latin typeface="+mn-lt"/>
                <a:ea typeface="+mn-ea"/>
                <a:cs typeface="+mn-cs"/>
              </a:rPr>
              <a:t>Have flip chart ready before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brainstorm ways to reduce the distraction of attendees running in and out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answers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key to reducing this type of distraction is to set expectations, incorporate breaks, and provide timely feedback to those who break the rules.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potential results of participants constantly running in and out of your meeting?</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76430A-E764-4431-9957-CFDD004B9779}" type="slidenum">
              <a:rPr lang="en-CA" smtClean="0"/>
              <a:pPr eaLnBrk="1" hangingPunct="1"/>
              <a:t>105</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Most people know to silent their cell phones and PDA’s when entering a meeting. However, they may forget every so often. Your job as the meeting manager is to remind them. Here are a couple of steps you can take to remind your participants to turn off those phones.</a:t>
            </a:r>
          </a:p>
          <a:p>
            <a:pPr lvl="0"/>
            <a:r>
              <a:rPr lang="en-US" sz="1200" kern="1200" dirty="0">
                <a:solidFill>
                  <a:schemeClr val="tx1"/>
                </a:solidFill>
                <a:effectLst/>
                <a:latin typeface="+mn-lt"/>
                <a:ea typeface="+mn-ea"/>
                <a:cs typeface="+mn-cs"/>
              </a:rPr>
              <a:t>Place signs in the room instructing participants to silence their cell phone and PDA’s. They can be humorous and light-hearted. In any case, you will get your message across.</a:t>
            </a:r>
          </a:p>
          <a:p>
            <a:pPr lvl="0"/>
            <a:r>
              <a:rPr lang="en-US" sz="1200" kern="1200" dirty="0">
                <a:solidFill>
                  <a:schemeClr val="tx1"/>
                </a:solidFill>
                <a:effectLst/>
                <a:latin typeface="+mn-lt"/>
                <a:ea typeface="+mn-ea"/>
                <a:cs typeface="+mn-cs"/>
              </a:rPr>
              <a:t>Make an announcement at the beginning of the meeting instructing the participants to turn off their cell phone or PDA now. The signs are a back-up in case you forget to do this.</a:t>
            </a:r>
          </a:p>
          <a:p>
            <a:pPr lvl="0"/>
            <a:r>
              <a:rPr lang="en-US" sz="1200" kern="1200" dirty="0">
                <a:solidFill>
                  <a:schemeClr val="tx1"/>
                </a:solidFill>
                <a:effectLst/>
                <a:latin typeface="+mn-lt"/>
                <a:ea typeface="+mn-ea"/>
                <a:cs typeface="+mn-cs"/>
              </a:rPr>
              <a:t>Since the participants will most likely looking at the agenda, place a reminder there too. This way you have several areas where the participants can get the message. </a:t>
            </a:r>
          </a:p>
          <a:p>
            <a:r>
              <a:rPr lang="en-US" sz="1200" kern="1200" dirty="0">
                <a:solidFill>
                  <a:schemeClr val="tx1"/>
                </a:solidFill>
                <a:effectLst/>
                <a:latin typeface="+mn-lt"/>
                <a:ea typeface="+mn-ea"/>
                <a:cs typeface="+mn-cs"/>
              </a:rPr>
              <a:t>One cell phone or PDA going off in the middle of the meeting could lead to a disruption that could last a couple of minutes. You can reduce this type of disruption by almost 100 percent by just mentioning it at the beginning of the meeting and providing reminder signs.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verbal and non-verbal communication of a cell phone and PDA policy in the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signs and a message at the beginning of the meeting will greatly reduce the disruption caused by ringing cell phones and PDA’s.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Sample sign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samples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samples to all participants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the potential problems that ringing cell phones and pagers present?</a:t>
            </a:r>
          </a:p>
          <a:p>
            <a:r>
              <a:rPr lang="en-US" sz="1200" kern="1200" dirty="0">
                <a:solidFill>
                  <a:schemeClr val="tx1"/>
                </a:solidFill>
                <a:effectLst/>
                <a:latin typeface="+mn-lt"/>
                <a:ea typeface="+mn-ea"/>
                <a:cs typeface="+mn-cs"/>
              </a:rPr>
              <a:t>A: Ringer could be funny, startle other participants if too loud, and take time to silent due to cell phone or pager buried in a purse or jacket.</a:t>
            </a:r>
          </a:p>
          <a:p>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3B235F-0CAC-4A2D-B5DD-915DC9C4D984}" type="slidenum">
              <a:rPr lang="en-CA" smtClean="0"/>
              <a:pPr eaLnBrk="1" hangingPunct="1"/>
              <a:t>106</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sz="1200" kern="1200" dirty="0">
                <a:solidFill>
                  <a:schemeClr val="tx1"/>
                </a:solidFill>
                <a:effectLst/>
                <a:latin typeface="+mn-lt"/>
                <a:ea typeface="+mn-ea"/>
                <a:cs typeface="+mn-cs"/>
              </a:rPr>
              <a:t>This is by far the most difficult to manage in a meeting. The biggest challenge is to redirect without offending the participants. Using the </a:t>
            </a:r>
            <a:r>
              <a:rPr lang="en-US" sz="1200" b="1" kern="1200" dirty="0">
                <a:solidFill>
                  <a:schemeClr val="tx1"/>
                </a:solidFill>
                <a:effectLst/>
                <a:latin typeface="+mn-lt"/>
                <a:ea typeface="+mn-ea"/>
                <a:cs typeface="+mn-cs"/>
              </a:rPr>
              <a:t>EAR</a:t>
            </a:r>
            <a:r>
              <a:rPr lang="en-US" sz="1200" kern="1200" dirty="0">
                <a:solidFill>
                  <a:schemeClr val="tx1"/>
                </a:solidFill>
                <a:effectLst/>
                <a:latin typeface="+mn-lt"/>
                <a:ea typeface="+mn-ea"/>
                <a:cs typeface="+mn-cs"/>
              </a:rPr>
              <a:t> technique helps to do this in three simple steps.</a:t>
            </a:r>
          </a:p>
          <a:p>
            <a:pPr lvl="0"/>
            <a:r>
              <a:rPr lang="en-US" sz="1200" b="1" kern="1200" dirty="0">
                <a:solidFill>
                  <a:schemeClr val="tx1"/>
                </a:solidFill>
                <a:effectLst/>
                <a:latin typeface="+mn-lt"/>
                <a:ea typeface="+mn-ea"/>
                <a:cs typeface="+mn-cs"/>
              </a:rPr>
              <a:t>Engage the conversation by becoming contributor for a moment.</a:t>
            </a:r>
            <a:r>
              <a:rPr lang="en-US" sz="1200" kern="1200" dirty="0">
                <a:solidFill>
                  <a:schemeClr val="tx1"/>
                </a:solidFill>
                <a:effectLst/>
                <a:latin typeface="+mn-lt"/>
                <a:ea typeface="+mn-ea"/>
                <a:cs typeface="+mn-cs"/>
              </a:rPr>
              <a:t> The goal is not to carry the conversation, but to gain some control by getting the meeting floor. Once engaged you are able to go to the next step.</a:t>
            </a:r>
          </a:p>
          <a:p>
            <a:pPr lvl="0"/>
            <a:r>
              <a:rPr lang="en-US" sz="1200" b="1" kern="1200" dirty="0">
                <a:solidFill>
                  <a:schemeClr val="tx1"/>
                </a:solidFill>
                <a:effectLst/>
                <a:latin typeface="+mn-lt"/>
                <a:ea typeface="+mn-ea"/>
                <a:cs typeface="+mn-cs"/>
              </a:rPr>
              <a:t>Acknowledge that the topic is valid and worthy of discussion.</a:t>
            </a:r>
            <a:r>
              <a:rPr lang="en-US" sz="1200" kern="1200" dirty="0">
                <a:solidFill>
                  <a:schemeClr val="tx1"/>
                </a:solidFill>
                <a:effectLst/>
                <a:latin typeface="+mn-lt"/>
                <a:ea typeface="+mn-ea"/>
                <a:cs typeface="+mn-cs"/>
              </a:rPr>
              <a:t> This should be a short and affirming statement. This avoids embarrassment of those who carried the conversation when it is time to redirect. </a:t>
            </a:r>
          </a:p>
          <a:p>
            <a:pPr lvl="0"/>
            <a:r>
              <a:rPr lang="en-US" sz="1200" b="1" kern="1200" dirty="0">
                <a:solidFill>
                  <a:schemeClr val="tx1"/>
                </a:solidFill>
                <a:effectLst/>
                <a:latin typeface="+mn-lt"/>
                <a:ea typeface="+mn-ea"/>
                <a:cs typeface="+mn-cs"/>
              </a:rPr>
              <a:t>Redirect the participants back to the conversation.</a:t>
            </a:r>
            <a:r>
              <a:rPr lang="en-US" sz="1200" kern="1200" dirty="0">
                <a:solidFill>
                  <a:schemeClr val="tx1"/>
                </a:solidFill>
                <a:effectLst/>
                <a:latin typeface="+mn-lt"/>
                <a:ea typeface="+mn-ea"/>
                <a:cs typeface="+mn-cs"/>
              </a:rPr>
              <a:t> This brief statement ends the last discussion and starts up the previous one that was on topic. </a:t>
            </a:r>
          </a:p>
          <a:p>
            <a:r>
              <a:rPr lang="en-US" sz="1200" kern="1200" dirty="0">
                <a:solidFill>
                  <a:schemeClr val="tx1"/>
                </a:solidFill>
                <a:effectLst/>
                <a:latin typeface="+mn-lt"/>
                <a:ea typeface="+mn-ea"/>
                <a:cs typeface="+mn-cs"/>
              </a:rPr>
              <a:t>Here is a sample </a:t>
            </a:r>
            <a:r>
              <a:rPr lang="en-US" sz="1200" b="1" kern="1200" dirty="0">
                <a:solidFill>
                  <a:schemeClr val="tx1"/>
                </a:solidFill>
                <a:effectLst/>
                <a:latin typeface="+mn-lt"/>
                <a:ea typeface="+mn-ea"/>
                <a:cs typeface="+mn-cs"/>
              </a:rPr>
              <a:t>EAR</a:t>
            </a:r>
            <a:r>
              <a:rPr lang="en-US" sz="1200" kern="1200" dirty="0">
                <a:solidFill>
                  <a:schemeClr val="tx1"/>
                </a:solidFill>
                <a:effectLst/>
                <a:latin typeface="+mn-lt"/>
                <a:ea typeface="+mn-ea"/>
                <a:cs typeface="+mn-cs"/>
              </a:rPr>
              <a:t> script:</a:t>
            </a:r>
          </a:p>
          <a:p>
            <a:r>
              <a:rPr lang="en-US" sz="1200" b="1" kern="1200" dirty="0">
                <a:solidFill>
                  <a:schemeClr val="tx1"/>
                </a:solidFill>
                <a:effectLst/>
                <a:latin typeface="+mn-lt"/>
                <a:ea typeface="+mn-ea"/>
                <a:cs typeface="+mn-cs"/>
              </a:rPr>
              <a:t>Participant on a tangent: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 think pizza for breakfast is the best! There is now doubt about it.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 am willing to try pizza for breakfast. It can’t be that bad.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Perhaps you represent a large number of pizza lovers that enjoy the same thing you do. I won’t knock it until I try it.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manager: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Now, let’s get back to the problem of employee morale in the call center. Who has some ideas they can share?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Granted the topic was embellished, but this last script demonstrated the steps clearly. Using EAR will help you master the meeting room every time the conversation goes astray.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ways they can re-focus the conversation when it goes off in a tangent.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EAR technique, the meeting manager is able to get the meeting back on track. EAR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the tangent conversation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the validity of the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Redirect the group back to the meeting topic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EAR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them to develop brief statements that support each of the elements of the EAR technique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participants to work on their own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volunteers to share their responses</a:t>
            </a:r>
          </a:p>
          <a:p>
            <a:r>
              <a:rPr lang="en-US" sz="1200" kern="1200" dirty="0">
                <a:solidFill>
                  <a:schemeClr val="tx1"/>
                </a:solidFill>
                <a:effectLst/>
                <a:latin typeface="+mn-lt"/>
                <a:ea typeface="+mn-ea"/>
                <a:cs typeface="+mn-cs"/>
              </a:rPr>
              <a:t>Facilitator Note: Help participants develop some statements if they become stuck.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EAR provides a systematic way to redirect the conversation back to the meeting topic.</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signs when a conversation gets on a tangent?</a:t>
            </a:r>
          </a:p>
          <a:p>
            <a:r>
              <a:rPr lang="en-US" sz="1200" kern="1200" dirty="0">
                <a:solidFill>
                  <a:schemeClr val="tx1"/>
                </a:solidFill>
                <a:effectLst/>
                <a:latin typeface="+mn-lt"/>
                <a:ea typeface="+mn-ea"/>
                <a:cs typeface="+mn-cs"/>
              </a:rPr>
              <a:t>A: Answers will vary.</a:t>
            </a:r>
          </a:p>
          <a:p>
            <a:endParaRPr lang="en-US" sz="1200" kern="1200" dirty="0">
              <a:solidFill>
                <a:schemeClr val="tx1"/>
              </a:solidFill>
              <a:effectLst/>
              <a:latin typeface="+mn-lt"/>
              <a:ea typeface="+mn-ea"/>
              <a:cs typeface="+mn-cs"/>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DE9F0A-AB03-4E31-828B-C8307EA4924D}" type="slidenum">
              <a:rPr lang="en-CA" smtClean="0"/>
              <a:pPr eaLnBrk="1" hangingPunct="1"/>
              <a:t>107</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Sometimes a meeting could result in conflict. This may be true of meetings where new teams are storming together and forming the team. Conflict could arise when two participants with opposing views clash. In any case, conflict in a meeting has to be managed. There is an acceptable degree of tension, which is normal in debates. However, when the tension turns in to outright conflict, the focus turns from the meeting to the spectacle that is the conflict. Your job as a meeting manager is to diffuse the conflict and restore order in the meeting. Allowing conflict to go unchecked could fester into a bigger problem for everyone in the meeting. The news of the conflict will spread quickly and how you managed, it will be scrutinized. Here are three steps to take when conflict arises.</a:t>
            </a:r>
          </a:p>
          <a:p>
            <a:pPr lvl="0"/>
            <a:r>
              <a:rPr lang="en-US" sz="1200" b="1" kern="1200" dirty="0">
                <a:solidFill>
                  <a:schemeClr val="tx1"/>
                </a:solidFill>
                <a:effectLst/>
                <a:latin typeface="+mn-lt"/>
                <a:ea typeface="+mn-ea"/>
                <a:cs typeface="+mn-cs"/>
              </a:rPr>
              <a:t>Stop:</a:t>
            </a:r>
            <a:r>
              <a:rPr lang="en-US" sz="1200" kern="1200" dirty="0">
                <a:solidFill>
                  <a:schemeClr val="tx1"/>
                </a:solidFill>
                <a:effectLst/>
                <a:latin typeface="+mn-lt"/>
                <a:ea typeface="+mn-ea"/>
                <a:cs typeface="+mn-cs"/>
              </a:rPr>
              <a:t> Stop the conflict by intervening and making a statement that acknowledges the conflict. Do not become frustrated yourself. Avoid taking sides. Never yell. Be professional and calm. Simply state that the discussion has turned personal and that it needs to stop.</a:t>
            </a:r>
          </a:p>
          <a:p>
            <a:pPr lvl="0"/>
            <a:r>
              <a:rPr lang="en-US" sz="1200" b="1" kern="1200" dirty="0">
                <a:solidFill>
                  <a:schemeClr val="tx1"/>
                </a:solidFill>
                <a:effectLst/>
                <a:latin typeface="+mn-lt"/>
                <a:ea typeface="+mn-ea"/>
                <a:cs typeface="+mn-cs"/>
              </a:rPr>
              <a:t>Drop:</a:t>
            </a:r>
            <a:r>
              <a:rPr lang="en-US" sz="1200" kern="1200" dirty="0">
                <a:solidFill>
                  <a:schemeClr val="tx1"/>
                </a:solidFill>
                <a:effectLst/>
                <a:latin typeface="+mn-lt"/>
                <a:ea typeface="+mn-ea"/>
                <a:cs typeface="+mn-cs"/>
              </a:rPr>
              <a:t> instruct the parties in conflict to drop the discussion for now and regain their composure. There is no need to carry on if the discussion is counterproductive. </a:t>
            </a:r>
          </a:p>
          <a:p>
            <a:pPr lvl="0"/>
            <a:r>
              <a:rPr lang="en-US" sz="1200" b="1" kern="1200" dirty="0">
                <a:solidFill>
                  <a:schemeClr val="tx1"/>
                </a:solidFill>
                <a:effectLst/>
                <a:latin typeface="+mn-lt"/>
                <a:ea typeface="+mn-ea"/>
                <a:cs typeface="+mn-cs"/>
              </a:rPr>
              <a:t>Roll:</a:t>
            </a:r>
            <a:r>
              <a:rPr lang="en-US" sz="1200" kern="1200" dirty="0">
                <a:solidFill>
                  <a:schemeClr val="tx1"/>
                </a:solidFill>
                <a:effectLst/>
                <a:latin typeface="+mn-lt"/>
                <a:ea typeface="+mn-ea"/>
                <a:cs typeface="+mn-cs"/>
              </a:rPr>
              <a:t> roll into a break. Even if you just got back from one, take a break and send the participants away for a moment. Call on the parties in conflict and hold a brief expectations meeting. You are not there to resolve personal conflict. However, you must manage the conflict because it is your meeting. Tell the persons in conflict that they must immediately stop the behavior. Restate the need for the meeting and that healthy debate is always welcomed. Have them agree to behave for the remainder of the meeting. </a:t>
            </a:r>
          </a:p>
          <a:p>
            <a:r>
              <a:rPr lang="en-US" sz="1200" kern="1200" dirty="0">
                <a:solidFill>
                  <a:schemeClr val="tx1"/>
                </a:solidFill>
                <a:effectLst/>
                <a:latin typeface="+mn-lt"/>
                <a:ea typeface="+mn-ea"/>
                <a:cs typeface="+mn-cs"/>
              </a:rPr>
              <a:t>The meeting room is no place to try to resolve the deeper issues of the conflict. On the other hand, if the participants are all a part of a team that will meet regularly, then this issue has to be addressed in a coaching session and not in front of spectators.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steps to resolving personality conflicts in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to stop, drop, and roll when conflict arises in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Stop, Drop, and Roll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handling conflict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of the causes of personality conflict?</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108</a:t>
            </a:fld>
            <a:endParaRPr lang="en-CA" dirty="0"/>
          </a:p>
        </p:txBody>
      </p:sp>
    </p:spTree>
    <p:extLst>
      <p:ext uri="{BB962C8B-B14F-4D97-AF65-F5344CB8AC3E}">
        <p14:creationId xmlns:p14="http://schemas.microsoft.com/office/powerpoint/2010/main" val="15456518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Minutes record major points, decisions, and follow up actions that are a result of the meeting. Meeting minutes also help to keep the meeting on track, because it uses the agenda as its outline. Meeting minutes serve as historical data that can be referenced in case a dispute should arise. They are also used to set the topics for discussion in the next meetings. Many times people who could not attend a meeting ask for the minutes so they can be updated on the latest developments in the meetings. </a:t>
            </a:r>
          </a:p>
          <a:p>
            <a:r>
              <a:rPr lang="en-US" sz="1200" kern="1200" dirty="0">
                <a:solidFill>
                  <a:schemeClr val="tx1"/>
                </a:solidFill>
                <a:effectLst/>
                <a:latin typeface="+mn-lt"/>
                <a:ea typeface="+mn-ea"/>
                <a:cs typeface="+mn-cs"/>
              </a:rPr>
              <a:t>The minute taker should not have a major part in the meeting themselves. They must focus their attention on what is being said instead of participating. With this said, the act of taking minutes does not require that every word that is said must be recorded. </a:t>
            </a:r>
          </a:p>
          <a:p>
            <a:r>
              <a:rPr lang="en-US" sz="1200" kern="1200" dirty="0">
                <a:solidFill>
                  <a:schemeClr val="tx1"/>
                </a:solidFill>
                <a:effectLst/>
                <a:latin typeface="+mn-lt"/>
                <a:ea typeface="+mn-ea"/>
                <a:cs typeface="+mn-cs"/>
              </a:rPr>
              <a:t>When taking notes, avoid becoming bogged down with writing full paragraphs. Outlining your points will make your note taking more efficient. When you are done taking minutes, immediately proofread and send them to the chairperson and distribute to all the meeting participants. File your minutes for referencing later.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be able to define the meaning of meeting minutes.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document the important information of a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Taking Minutes Summary,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kern="1200" dirty="0">
                <a:solidFill>
                  <a:schemeClr val="tx1"/>
                </a:solidFill>
                <a:effectLst/>
                <a:latin typeface="+mn-lt"/>
                <a:ea typeface="+mn-ea"/>
                <a:cs typeface="+mn-cs"/>
              </a:rPr>
              <a:t>Have flip chart ready before the lesson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Quickly go around the room and ask the participants to share what they believe is the function of taking meeting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responses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this for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list</a:t>
            </a:r>
          </a:p>
          <a:p>
            <a:r>
              <a:rPr lang="en-US" sz="1200" kern="1200" dirty="0">
                <a:solidFill>
                  <a:schemeClr val="tx1"/>
                </a:solidFill>
                <a:effectLst/>
                <a:latin typeface="+mn-lt"/>
                <a:ea typeface="+mn-ea"/>
                <a:cs typeface="+mn-cs"/>
              </a:rPr>
              <a:t>Facilitator Note: Use Taking Minutes Summary handout for next lesson.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“Meeting minutes document the important information of a meeting.”</a:t>
            </a:r>
          </a:p>
          <a:p>
            <a:r>
              <a:rPr lang="en-US" sz="1200" kern="1200" dirty="0">
                <a:solidFill>
                  <a:schemeClr val="tx1"/>
                </a:solidFill>
                <a:effectLst/>
                <a:latin typeface="+mn-lt"/>
                <a:ea typeface="+mn-ea"/>
                <a:cs typeface="+mn-cs"/>
              </a:rPr>
              <a:t>Allow 1 minute to review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your thoughts about taking meeting minutes?</a:t>
            </a:r>
          </a:p>
          <a:p>
            <a:r>
              <a:rPr lang="en-US" sz="1200" kern="1200" dirty="0">
                <a:solidFill>
                  <a:schemeClr val="tx1"/>
                </a:solidFill>
                <a:effectLst/>
                <a:latin typeface="+mn-lt"/>
                <a:ea typeface="+mn-ea"/>
                <a:cs typeface="+mn-cs"/>
              </a:rPr>
              <a:t>A: Answers will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120</a:t>
            </a:fld>
            <a:endParaRPr lang="en-CA" dirty="0"/>
          </a:p>
        </p:txBody>
      </p:sp>
    </p:spTree>
    <p:extLst>
      <p:ext uri="{BB962C8B-B14F-4D97-AF65-F5344CB8AC3E}">
        <p14:creationId xmlns:p14="http://schemas.microsoft.com/office/powerpoint/2010/main" val="2342289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6582365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Many times people think taking minutes is a daunting task because there is a belief that every single word must be documented. If this was the case, then all you have to do is use a recorder and you are done. Recording everything will only make the minutes useless. The idea is to record information about who attended this meeting, the results and follow up action items. Here is a list of items that should be recorded in the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Date, time and place of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goal or purpose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chairperson’s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Action items assigned to someone for completion after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Decisions made during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Attendees present and not present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that did not get resolved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to discuss in the next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Items that were on the agenda that did not get discussed in the meeting for one reason or the 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meeting end time</a:t>
            </a:r>
          </a:p>
          <a:p>
            <a:r>
              <a:rPr lang="en-US" sz="1200" kern="1200" dirty="0">
                <a:solidFill>
                  <a:schemeClr val="tx1"/>
                </a:solidFill>
                <a:effectLst/>
                <a:latin typeface="+mn-lt"/>
                <a:ea typeface="+mn-ea"/>
                <a:cs typeface="+mn-cs"/>
              </a:rPr>
              <a:t>Keeping to this short list will make taking minutes more efficient and useful.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items to record when taking minutes.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record major items and avoids getting into too much detail.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Taking Minutes Summary, Flip 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Continue using handouts and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Quickly go around the room and ask the participants to share what they believe should be recorded when taking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their responses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this for 1-2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taking minutes is to capture major items.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items must be recorded in your minutes?</a:t>
            </a:r>
          </a:p>
          <a:p>
            <a:r>
              <a:rPr lang="en-US" sz="1200" kern="1200" dirty="0">
                <a:solidFill>
                  <a:schemeClr val="tx1"/>
                </a:solidFill>
                <a:effectLst/>
                <a:latin typeface="+mn-lt"/>
                <a:ea typeface="+mn-ea"/>
                <a:cs typeface="+mn-cs"/>
              </a:rPr>
              <a:t>A: Date, time, purpose, attendees present,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121</a:t>
            </a:fld>
            <a:endParaRPr lang="en-CA" dirty="0"/>
          </a:p>
        </p:txBody>
      </p:sp>
    </p:spTree>
    <p:extLst>
      <p:ext uri="{BB962C8B-B14F-4D97-AF65-F5344CB8AC3E}">
        <p14:creationId xmlns:p14="http://schemas.microsoft.com/office/powerpoint/2010/main" val="36041280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Using a template for your meeting minutes brings consistency to your technique. When you have a template, you can share it with some else, increasing the likelihood of getting similar results. Templates can be either electronic or printed. Incorporating a template for taking minutes also saves, you time by reducing the amount of time formatting the document for distributing to the meeting attendees.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review a sample meeting minute template.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Templates help to organize information and be consistent every time you use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Template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Produce enough templates for all participants</a:t>
            </a:r>
          </a:p>
          <a:p>
            <a:r>
              <a:rPr lang="en-US" sz="1200" kern="1200" dirty="0">
                <a:solidFill>
                  <a:schemeClr val="tx1"/>
                </a:solidFill>
                <a:effectLst/>
                <a:latin typeface="+mn-lt"/>
                <a:ea typeface="+mn-ea"/>
                <a:cs typeface="+mn-cs"/>
              </a:rPr>
              <a:t>Be prepared to email an electronic version to all participants after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templates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for review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“Templates provide an easy way to organize your information while taking notes at a meeting.”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benefits do you have when you use templates as a tool for taking meeting minutes?”</a:t>
            </a:r>
          </a:p>
          <a:p>
            <a:r>
              <a:rPr lang="en-US" sz="1200" kern="1200" dirty="0">
                <a:solidFill>
                  <a:schemeClr val="tx1"/>
                </a:solidFill>
                <a:effectLst/>
                <a:latin typeface="+mn-lt"/>
                <a:ea typeface="+mn-ea"/>
                <a:cs typeface="+mn-cs"/>
              </a:rPr>
              <a:t>A: Answers will vary.</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122</a:t>
            </a:fld>
            <a:endParaRPr lang="en-CA" dirty="0"/>
          </a:p>
        </p:txBody>
      </p:sp>
    </p:spTree>
    <p:extLst>
      <p:ext uri="{BB962C8B-B14F-4D97-AF65-F5344CB8AC3E}">
        <p14:creationId xmlns:p14="http://schemas.microsoft.com/office/powerpoint/2010/main" val="19915165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The reason why meetings usually last an hour is that our computer program that sets up the meeting usually has 30-minute increments of time. We are forced to schedule meetings to last at least an hour. On a daily basis, we attend more 1-hour meetings than any other kind. When you have several meetings in a row that last an hour each, you will find that you do not have time to check your emails or do other things in between because the next meeting starts right on the hour. The 50-minute meeting is an effective way to space out meetings, allowing us time to do things in between meetings. Conducting 50-minute meetings takes discipline in time management. Here are four steps to make the most of your 50-minute meeting:</a:t>
            </a:r>
          </a:p>
          <a:p>
            <a:pPr lvl="0"/>
            <a:r>
              <a:rPr lang="en-US" sz="1200" b="1" kern="1200" dirty="0">
                <a:solidFill>
                  <a:schemeClr val="tx1"/>
                </a:solidFill>
                <a:effectLst/>
                <a:latin typeface="+mn-lt"/>
                <a:ea typeface="+mn-ea"/>
                <a:cs typeface="+mn-cs"/>
              </a:rPr>
              <a:t>Have an agenda:</a:t>
            </a:r>
            <a:r>
              <a:rPr lang="en-US" sz="1200" kern="1200" dirty="0">
                <a:solidFill>
                  <a:schemeClr val="tx1"/>
                </a:solidFill>
                <a:effectLst/>
                <a:latin typeface="+mn-lt"/>
                <a:ea typeface="+mn-ea"/>
                <a:cs typeface="+mn-cs"/>
              </a:rPr>
              <a:t> We discussed the importance of having an agenda. The agenda is the document that outlines what will be discussed in a specific amount of time. With an agenda, you will have the group agree on what topics for discussion. Send out your agenda ahead of time so your participants get an idea of time spent on each topic.</a:t>
            </a:r>
          </a:p>
          <a:p>
            <a:pPr lvl="0"/>
            <a:r>
              <a:rPr lang="en-US" sz="1200" b="1" kern="1200" dirty="0">
                <a:solidFill>
                  <a:schemeClr val="tx1"/>
                </a:solidFill>
                <a:effectLst/>
                <a:latin typeface="+mn-lt"/>
                <a:ea typeface="+mn-ea"/>
                <a:cs typeface="+mn-cs"/>
              </a:rPr>
              <a:t>No side conversations:</a:t>
            </a:r>
            <a:r>
              <a:rPr lang="en-US" sz="1200" kern="1200" dirty="0">
                <a:solidFill>
                  <a:schemeClr val="tx1"/>
                </a:solidFill>
                <a:effectLst/>
                <a:latin typeface="+mn-lt"/>
                <a:ea typeface="+mn-ea"/>
                <a:cs typeface="+mn-cs"/>
              </a:rPr>
              <a:t> Set the expectations with your participants that side-conversations are not allowed and that you expect them to be fully engaged in the meeting. Blackberries, iPhones, etc. are not allowed and express that you will hold them accountable if you see people looking under the table at such devices. </a:t>
            </a:r>
          </a:p>
          <a:p>
            <a:pPr lvl="0"/>
            <a:r>
              <a:rPr lang="en-US" sz="1200" b="1" kern="1200" dirty="0">
                <a:solidFill>
                  <a:schemeClr val="tx1"/>
                </a:solidFill>
                <a:effectLst/>
                <a:latin typeface="+mn-lt"/>
                <a:ea typeface="+mn-ea"/>
                <a:cs typeface="+mn-cs"/>
              </a:rPr>
              <a:t>Summarize actions steps:</a:t>
            </a:r>
            <a:r>
              <a:rPr lang="en-US" sz="1200" kern="1200" dirty="0">
                <a:solidFill>
                  <a:schemeClr val="tx1"/>
                </a:solidFill>
                <a:effectLst/>
                <a:latin typeface="+mn-lt"/>
                <a:ea typeface="+mn-ea"/>
                <a:cs typeface="+mn-cs"/>
              </a:rPr>
              <a:t> At the end of the meeting, summarize any action steps that resulted from the meeting. You should have action steps at the end of the meeting. If not, rethink why you held the meeting in the first place.</a:t>
            </a:r>
          </a:p>
          <a:p>
            <a:pPr lvl="0"/>
            <a:r>
              <a:rPr lang="en-US" sz="1200" b="1" kern="1200" dirty="0">
                <a:solidFill>
                  <a:schemeClr val="tx1"/>
                </a:solidFill>
                <a:effectLst/>
                <a:latin typeface="+mn-lt"/>
                <a:ea typeface="+mn-ea"/>
                <a:cs typeface="+mn-cs"/>
              </a:rPr>
              <a:t>Send out summary notes:</a:t>
            </a:r>
            <a:r>
              <a:rPr lang="en-US" sz="1200" kern="1200" dirty="0">
                <a:solidFill>
                  <a:schemeClr val="tx1"/>
                </a:solidFill>
                <a:effectLst/>
                <a:latin typeface="+mn-lt"/>
                <a:ea typeface="+mn-ea"/>
                <a:cs typeface="+mn-cs"/>
              </a:rPr>
              <a:t> This is the meeting minutes. This should be done as soon as possible after the meeting. Sending out the meeting notes is a great way to solidify those action items with the people responsible for doing them. </a:t>
            </a: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how to run a 50-minute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simple steps to making an effective meeting in 50 minutes and they are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an agenda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 side conversations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Summarize action steps at the end of the meeting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Send out summary notes after the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Minutes Template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a brief discussion on this topic</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Why do meetings have to last an hour?</a:t>
            </a:r>
          </a:p>
          <a:p>
            <a:r>
              <a:rPr lang="en-US" sz="1200" kern="1200" dirty="0">
                <a:solidFill>
                  <a:schemeClr val="tx1"/>
                </a:solidFill>
                <a:effectLst/>
                <a:latin typeface="+mn-lt"/>
                <a:ea typeface="+mn-ea"/>
                <a:cs typeface="+mn-cs"/>
              </a:rPr>
              <a:t>A: Answers will vary.</a:t>
            </a: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132</a:t>
            </a:fld>
            <a:endParaRPr lang="en-CA" dirty="0"/>
          </a:p>
        </p:txBody>
      </p:sp>
    </p:spTree>
    <p:extLst>
      <p:ext uri="{BB962C8B-B14F-4D97-AF65-F5344CB8AC3E}">
        <p14:creationId xmlns:p14="http://schemas.microsoft.com/office/powerpoint/2010/main" val="26007150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Using games in meetings helps to increase productivity. Many games could be used in meetings. We recommend you research the bookstores and find a resource that outlines appropriate games you can use. Remember to think about the meeting purpose before you use a game. If the meeting is about budget cuts, then you do not want to use a game in that type of meeting. Meetings that form new teams or launches a new product is best suited for games. Furthermore, determine how much time the game will take to complete versus the entire time you will be in the meeting. You do not want to play a 15-minute game in a 50-minute meeting. </a:t>
            </a:r>
          </a:p>
          <a:p>
            <a:r>
              <a:rPr lang="en-US" sz="1200" kern="1200" dirty="0">
                <a:solidFill>
                  <a:schemeClr val="tx1"/>
                </a:solidFill>
                <a:effectLst/>
                <a:latin typeface="+mn-lt"/>
                <a:ea typeface="+mn-ea"/>
                <a:cs typeface="+mn-cs"/>
              </a:rPr>
              <a:t>Here are some Do’s and Don’ts when it comes to using games at meetings:</a:t>
            </a:r>
          </a:p>
          <a:p>
            <a:r>
              <a:rPr lang="en-US" sz="1200" b="1" kern="1200" dirty="0">
                <a:solidFill>
                  <a:schemeClr val="tx1"/>
                </a:solidFill>
                <a:effectLst/>
                <a:latin typeface="+mn-lt"/>
                <a:ea typeface="+mn-ea"/>
                <a:cs typeface="+mn-cs"/>
              </a:rPr>
              <a:t>Do’s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Do use games from a book or legitimate resource</a:t>
            </a:r>
          </a:p>
          <a:p>
            <a:pPr lvl="0"/>
            <a:r>
              <a:rPr lang="en-US" sz="1200" kern="1200" dirty="0">
                <a:solidFill>
                  <a:schemeClr val="tx1"/>
                </a:solidFill>
                <a:effectLst/>
                <a:latin typeface="+mn-lt"/>
                <a:ea typeface="+mn-ea"/>
                <a:cs typeface="+mn-cs"/>
              </a:rPr>
              <a:t>Do use games for meetings that are meant to form new teams</a:t>
            </a:r>
          </a:p>
          <a:p>
            <a:pPr lvl="0"/>
            <a:r>
              <a:rPr lang="en-US" sz="1200" kern="1200" dirty="0">
                <a:solidFill>
                  <a:schemeClr val="tx1"/>
                </a:solidFill>
                <a:effectLst/>
                <a:latin typeface="+mn-lt"/>
                <a:ea typeface="+mn-ea"/>
                <a:cs typeface="+mn-cs"/>
              </a:rPr>
              <a:t>Do gauge the amount of time the game takes to play against the entire meeting time</a:t>
            </a:r>
          </a:p>
          <a:p>
            <a:pPr lvl="0"/>
            <a:r>
              <a:rPr lang="en-US" sz="1200" kern="1200" dirty="0">
                <a:solidFill>
                  <a:schemeClr val="tx1"/>
                </a:solidFill>
                <a:effectLst/>
                <a:latin typeface="+mn-lt"/>
                <a:ea typeface="+mn-ea"/>
                <a:cs typeface="+mn-cs"/>
              </a:rPr>
              <a:t>Do practice the game before you use it</a:t>
            </a:r>
          </a:p>
          <a:p>
            <a:r>
              <a:rPr lang="en-US" sz="1200" b="1" kern="1200" dirty="0">
                <a:solidFill>
                  <a:schemeClr val="tx1"/>
                </a:solidFill>
                <a:effectLst/>
                <a:latin typeface="+mn-lt"/>
                <a:ea typeface="+mn-ea"/>
                <a:cs typeface="+mn-cs"/>
              </a:rPr>
              <a:t>Don’ts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Do not use games in serious meetings</a:t>
            </a:r>
          </a:p>
          <a:p>
            <a:pPr lvl="0"/>
            <a:r>
              <a:rPr lang="en-US" sz="1200" kern="1200" dirty="0">
                <a:solidFill>
                  <a:schemeClr val="tx1"/>
                </a:solidFill>
                <a:effectLst/>
                <a:latin typeface="+mn-lt"/>
                <a:ea typeface="+mn-ea"/>
                <a:cs typeface="+mn-cs"/>
              </a:rPr>
              <a:t>Do not spend too much time on the game</a:t>
            </a:r>
          </a:p>
          <a:p>
            <a:pPr lvl="0"/>
            <a:r>
              <a:rPr lang="en-US" sz="1200" kern="1200" dirty="0">
                <a:solidFill>
                  <a:schemeClr val="tx1"/>
                </a:solidFill>
                <a:effectLst/>
                <a:latin typeface="+mn-lt"/>
                <a:ea typeface="+mn-ea"/>
                <a:cs typeface="+mn-cs"/>
              </a:rPr>
              <a:t>Do not make up a game of your own (unless you are confident you can pull it off)</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using games at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games appropriately in meetings could help to break the ice or energize your group, getting you more productivity form your meetings.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Games Do’s and Don’ts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games help to increase productivity in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reasons for using games in your meetings?</a:t>
            </a:r>
          </a:p>
          <a:p>
            <a:r>
              <a:rPr lang="en-US" sz="1200" kern="1200" dirty="0">
                <a:solidFill>
                  <a:schemeClr val="tx1"/>
                </a:solidFill>
                <a:effectLst/>
                <a:latin typeface="+mn-lt"/>
                <a:ea typeface="+mn-ea"/>
                <a:cs typeface="+mn-cs"/>
              </a:rPr>
              <a:t>A: Break the ice, energize the group, stress relief,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133</a:t>
            </a:fld>
            <a:endParaRPr lang="en-CA" dirty="0"/>
          </a:p>
        </p:txBody>
      </p:sp>
    </p:spTree>
    <p:extLst>
      <p:ext uri="{BB962C8B-B14F-4D97-AF65-F5344CB8AC3E}">
        <p14:creationId xmlns:p14="http://schemas.microsoft.com/office/powerpoint/2010/main" val="15449386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Prizes in meetings should be used to reinforce positive behaviors. The prizes do not have to be extravagant. They could be pens, desk decorations, t-shirts, etc. When giving prizes away, be clear on how to win the prizes. Unclear instructions will lead to outbreaks of conflict when someone feels cheated. For example, if you announce that a person will get a prize for coming back from break on time, almost 95 percent of the time you will have some stay in the room and not go to break to win the prize. Make it clear that they have to leave the room. Perhaps you can up the challenge by stating that the person coming back to the meeting who is the closest to the break end-time without going over will win. </a:t>
            </a:r>
          </a:p>
          <a:p>
            <a:r>
              <a:rPr lang="en-US" sz="1200" kern="1200" dirty="0">
                <a:solidFill>
                  <a:schemeClr val="tx1"/>
                </a:solidFill>
                <a:effectLst/>
                <a:latin typeface="+mn-lt"/>
                <a:ea typeface="+mn-ea"/>
                <a:cs typeface="+mn-cs"/>
              </a:rPr>
              <a:t>Here are some ways you can leverage prizes in your meetings:</a:t>
            </a:r>
          </a:p>
          <a:p>
            <a:pPr lvl="0"/>
            <a:r>
              <a:rPr lang="en-US" sz="1200" kern="1200" dirty="0">
                <a:solidFill>
                  <a:schemeClr val="tx1"/>
                </a:solidFill>
                <a:effectLst/>
                <a:latin typeface="+mn-lt"/>
                <a:ea typeface="+mn-ea"/>
                <a:cs typeface="+mn-cs"/>
              </a:rPr>
              <a:t>The most participation </a:t>
            </a:r>
          </a:p>
          <a:p>
            <a:pPr lvl="0"/>
            <a:r>
              <a:rPr lang="en-US" sz="1200" kern="1200" dirty="0">
                <a:solidFill>
                  <a:schemeClr val="tx1"/>
                </a:solidFill>
                <a:effectLst/>
                <a:latin typeface="+mn-lt"/>
                <a:ea typeface="+mn-ea"/>
                <a:cs typeface="+mn-cs"/>
              </a:rPr>
              <a:t>The first to arrive at the meeting</a:t>
            </a:r>
          </a:p>
          <a:p>
            <a:pPr lvl="0"/>
            <a:r>
              <a:rPr lang="en-US" sz="1200" kern="1200" dirty="0">
                <a:solidFill>
                  <a:schemeClr val="tx1"/>
                </a:solidFill>
                <a:effectLst/>
                <a:latin typeface="+mn-lt"/>
                <a:ea typeface="+mn-ea"/>
                <a:cs typeface="+mn-cs"/>
              </a:rPr>
              <a:t>Volunteering for something in the meeting</a:t>
            </a:r>
          </a:p>
          <a:p>
            <a:pPr lvl="0"/>
            <a:r>
              <a:rPr lang="en-US" sz="1200" kern="1200" dirty="0">
                <a:solidFill>
                  <a:schemeClr val="tx1"/>
                </a:solidFill>
                <a:effectLst/>
                <a:latin typeface="+mn-lt"/>
                <a:ea typeface="+mn-ea"/>
                <a:cs typeface="+mn-cs"/>
              </a:rPr>
              <a:t>Creative solution</a:t>
            </a:r>
          </a:p>
          <a:p>
            <a:pPr lvl="0"/>
            <a:r>
              <a:rPr lang="en-US" sz="1200" kern="1200" dirty="0">
                <a:solidFill>
                  <a:schemeClr val="tx1"/>
                </a:solidFill>
                <a:effectLst/>
                <a:latin typeface="+mn-lt"/>
                <a:ea typeface="+mn-ea"/>
                <a:cs typeface="+mn-cs"/>
              </a:rPr>
              <a:t>Who can recap the action items the best</a:t>
            </a:r>
          </a:p>
          <a:p>
            <a:r>
              <a:rPr lang="en-US" sz="1200" kern="1200" dirty="0">
                <a:solidFill>
                  <a:schemeClr val="tx1"/>
                </a:solidFill>
                <a:effectLst/>
                <a:latin typeface="+mn-lt"/>
                <a:ea typeface="+mn-ea"/>
                <a:cs typeface="+mn-cs"/>
              </a:rPr>
              <a:t>There are no limits on how to use prizes at your meetings.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giving prizes at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Giving prizes away for specific behaviors increases productivity and keeps your meeting on track.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Meeting Prize Idea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1-2 minutes to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prizes help to increase productivity in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What are some ways we can leverage using prizes in our meetings?</a:t>
            </a:r>
          </a:p>
          <a:p>
            <a:r>
              <a:rPr lang="en-US" sz="1200" kern="1200" dirty="0">
                <a:solidFill>
                  <a:schemeClr val="tx1"/>
                </a:solidFill>
                <a:effectLst/>
                <a:latin typeface="+mn-lt"/>
                <a:ea typeface="+mn-ea"/>
                <a:cs typeface="+mn-cs"/>
              </a:rPr>
              <a:t>A: Give prizes for attendance, being on time, asking questions, coming back from break on time, etc.</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134</a:t>
            </a:fld>
            <a:endParaRPr lang="en-CA" dirty="0"/>
          </a:p>
        </p:txBody>
      </p:sp>
    </p:spTree>
    <p:extLst>
      <p:ext uri="{BB962C8B-B14F-4D97-AF65-F5344CB8AC3E}">
        <p14:creationId xmlns:p14="http://schemas.microsoft.com/office/powerpoint/2010/main" val="23079797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Simple magic tricks can help reduce stress and create a fun meeting environment. Before you start doing magic tricks in meetings, you will need to practice them at home. Magic tricks work well only when they are done right and with confidence. The setting up of the magic trick is the most important aspect. Do not be eager to do the trick or make an announcement. Be calm and natural. Incorporate it into the meeting seamlessly. You do not want to stop and announce you are going to do a trick. When participants are taken in by the trick without knowing, the effects are greater. </a:t>
            </a:r>
          </a:p>
          <a:p>
            <a:r>
              <a:rPr lang="en-US" sz="1200" kern="1200" dirty="0">
                <a:solidFill>
                  <a:schemeClr val="tx1"/>
                </a:solidFill>
                <a:effectLst/>
                <a:latin typeface="+mn-lt"/>
                <a:ea typeface="+mn-ea"/>
                <a:cs typeface="+mn-cs"/>
              </a:rPr>
              <a:t>Research books and the Internet for magic tricks you can use. Practice the tricks and use them in the appropriate meeting settings. Try to avoid tricks that could embarrass others. You want to create an environment that is safe and offending someone could hurt that environment.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using magic in their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Magic tricks bring excitement to the meeting setting.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overnight envelops, Sticky notes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Cut one overnight envelop so you only have one side of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Trim the cut piece so it fits inside the uncut overnight envelope, creating two pockets in side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the set up envelop in the training room somewhere (you can place it in a wastebasket for more effect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Practice this trick several times before you attempt to do it in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take a sticky note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them to write their biggest concerns with using magic in a meeting and have them fold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something to collect the sticky notes 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the prepared overnight envelop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 the envelop shifting the divider inside over so you can see the printed side of the cut envelope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Walk around the room and collect the stick note by having the participants drop them in the envelop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 overnight envelop is high enough so that the participants cannot see inside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all the sticky notes are collected, shift the divider inside the overnight envelop so that divider now hides the sticky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Say, “When it comes to using magic in your meetings, I can make all your concerns go away.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Open the envelop and show the class that it is empty (remember to make sure that you are showing the side of the divider that is not printed)</a:t>
            </a:r>
          </a:p>
          <a:p>
            <a:r>
              <a:rPr lang="en-US" sz="1200" kern="1200" dirty="0">
                <a:solidFill>
                  <a:schemeClr val="tx1"/>
                </a:solidFill>
                <a:effectLst/>
                <a:latin typeface="+mn-lt"/>
                <a:ea typeface="+mn-ea"/>
                <a:cs typeface="+mn-cs"/>
              </a:rPr>
              <a:t>Facilitator Note: You have to practice doing magic tricks before you can do them in a classroom setting.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magic requires practice </a:t>
            </a:r>
          </a:p>
          <a:p>
            <a:r>
              <a:rPr lang="en-US" sz="1200" kern="1200" dirty="0">
                <a:solidFill>
                  <a:schemeClr val="tx1"/>
                </a:solidFill>
                <a:effectLst/>
                <a:latin typeface="+mn-lt"/>
                <a:ea typeface="+mn-ea"/>
                <a:cs typeface="+mn-cs"/>
              </a:rPr>
              <a:t>Show class how trick works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 How can magic tricks help your meetings?</a:t>
            </a:r>
          </a:p>
          <a:p>
            <a:r>
              <a:rPr lang="en-US" sz="1200" kern="1200" dirty="0">
                <a:solidFill>
                  <a:schemeClr val="tx1"/>
                </a:solidFill>
                <a:effectLst/>
                <a:latin typeface="+mn-lt"/>
                <a:ea typeface="+mn-ea"/>
                <a:cs typeface="+mn-cs"/>
              </a:rPr>
              <a:t>A: Answers my vary</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135</a:t>
            </a:fld>
            <a:endParaRPr lang="en-CA" dirty="0"/>
          </a:p>
        </p:txBody>
      </p:sp>
    </p:spTree>
    <p:extLst>
      <p:ext uri="{BB962C8B-B14F-4D97-AF65-F5344CB8AC3E}">
        <p14:creationId xmlns:p14="http://schemas.microsoft.com/office/powerpoint/2010/main" val="3109414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Dale Dauten: A meeting moves at the speed of the slowest mind in the room. (In other words, all but one participant will be bored, all but one mind underused.)</a:t>
            </a:r>
          </a:p>
          <a:p>
            <a:r>
              <a:rPr lang="en-US" dirty="0"/>
              <a:t>Ashleigh Brilliant: Our meetings are held to discuss many problems which would never arise if we held fewer meetings.</a:t>
            </a:r>
          </a:p>
          <a:p>
            <a:r>
              <a:rPr lang="en-US" dirty="0"/>
              <a:t>Peter F. Drucker: Meetings are a symptom of bad organization. The fewer meetings the better.</a:t>
            </a:r>
          </a:p>
          <a:p>
            <a:r>
              <a:rPr lang="en-US" dirty="0"/>
              <a:t>Wilbur Fisk: The individual, who is habitually tardy in meeting and appointment, will never be respected or successful in life.</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147</a:t>
            </a:fld>
            <a:endParaRPr lang="en-CA" dirty="0"/>
          </a:p>
        </p:txBody>
      </p:sp>
    </p:spTree>
    <p:extLst>
      <p:ext uri="{BB962C8B-B14F-4D97-AF65-F5344CB8AC3E}">
        <p14:creationId xmlns:p14="http://schemas.microsoft.com/office/powerpoint/2010/main" val="14757992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150</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087984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41952011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33924640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153</a:t>
            </a:fld>
            <a:endParaRPr lang="en-CA" dirty="0"/>
          </a:p>
        </p:txBody>
      </p:sp>
    </p:spTree>
    <p:extLst>
      <p:ext uri="{BB962C8B-B14F-4D97-AF65-F5344CB8AC3E}">
        <p14:creationId xmlns:p14="http://schemas.microsoft.com/office/powerpoint/2010/main" val="417361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289885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7" name="Rectangle 6"/>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404664"/>
            <a:ext cx="1752600" cy="439248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28.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36296" y="4756103"/>
            <a:ext cx="1864978" cy="2146637"/>
          </a:xfrm>
          <a:prstGeom prst="rect">
            <a:avLst/>
          </a:prstGeom>
          <a:noFill/>
          <a:ln>
            <a:noFill/>
          </a:ln>
        </p:spPr>
      </p:pic>
    </p:spTree>
    <p:extLst>
      <p:ext uri="{BB962C8B-B14F-4D97-AF65-F5344CB8AC3E}">
        <p14:creationId xmlns:p14="http://schemas.microsoft.com/office/powerpoint/2010/main" val="217395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135952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7611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60773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351775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72439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234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1164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1574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32449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725177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756334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5AB8248-9425-48FC-9447-33FB2FCF6432}"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0E3EA27-FF2F-4B12-9B41-E5D579102B8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914400" indent="-45720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192081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expectations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Interrupting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909803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 lose concentration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Informing attendees that the meeting is already overtime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062358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limits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a:p>
        </p:txBody>
      </p:sp>
    </p:spTree>
    <p:extLst>
      <p:ext uri="{BB962C8B-B14F-4D97-AF65-F5344CB8AC3E}">
        <p14:creationId xmlns:p14="http://schemas.microsoft.com/office/powerpoint/2010/main" val="32072392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Vaughn didn’t give mid-point tests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 training will be attended by large number of people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7605625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CA" dirty="0"/>
              <a:t>Module </a:t>
            </a:r>
            <a:r>
              <a:rPr lang="en-US" dirty="0"/>
              <a:t>Nine:</a:t>
            </a:r>
            <a:br>
              <a:rPr lang="en-US" dirty="0"/>
            </a:br>
            <a:r>
              <a:rPr lang="en-US" dirty="0"/>
              <a:t>Dealing with Disruptions</a:t>
            </a:r>
            <a:endParaRPr lang="en-CA" dirty="0"/>
          </a:p>
        </p:txBody>
      </p:sp>
      <p:sp>
        <p:nvSpPr>
          <p:cNvPr id="37892" name="Text Placeholder 4"/>
          <p:cNvSpPr>
            <a:spLocks noGrp="1"/>
          </p:cNvSpPr>
          <p:nvPr>
            <p:ph type="body" sz="quarter" idx="10"/>
          </p:nvPr>
        </p:nvSpPr>
        <p:spPr>
          <a:ln>
            <a:miter lim="800000"/>
            <a:headEnd/>
            <a:tailEnd/>
          </a:ln>
        </p:spPr>
        <p:txBody>
          <a:bodyPr/>
          <a:lstStyle/>
          <a:p>
            <a:r>
              <a:rPr lang="en-US" sz="2000" i="1" dirty="0">
                <a:latin typeface="+mj-lt"/>
              </a:rPr>
              <a:t>There are only two words that will always lead you to success. Those words are yes and no. Undoubtedly, you’ve mastered saying yes. So start practicing saying no. </a:t>
            </a:r>
          </a:p>
          <a:p>
            <a:endParaRPr lang="en-US" sz="2000" b="1" i="1" dirty="0">
              <a:latin typeface="+mj-lt"/>
            </a:endParaRPr>
          </a:p>
          <a:p>
            <a:pPr algn="ctr"/>
            <a:r>
              <a:rPr lang="en-US" sz="2000" b="1" i="1" dirty="0">
                <a:latin typeface="+mj-lt"/>
              </a:rPr>
              <a:t>Jack Canfield</a:t>
            </a:r>
            <a:endParaRPr lang="en-CA" sz="2000" b="1" i="1" dirty="0">
              <a:latin typeface="+mj-lt"/>
            </a:endParaRPr>
          </a:p>
          <a:p>
            <a:endParaRPr lang="en-CA" sz="2000" i="1" dirty="0">
              <a:latin typeface="+mj-lt"/>
            </a:endParaRPr>
          </a:p>
        </p:txBody>
      </p:sp>
      <p:sp>
        <p:nvSpPr>
          <p:cNvPr id="37891" name="Content Placeholder 3"/>
          <p:cNvSpPr>
            <a:spLocks noGrp="1"/>
          </p:cNvSpPr>
          <p:nvPr>
            <p:ph type="body" sz="quarter" idx="11"/>
          </p:nvPr>
        </p:nvSpPr>
        <p:spPr/>
        <p:txBody>
          <a:bodyPr/>
          <a:lstStyle/>
          <a:p>
            <a:pPr>
              <a:buFont typeface="Arial" charset="0"/>
              <a:buNone/>
            </a:pPr>
            <a:br>
              <a:rPr lang="en-US" dirty="0"/>
            </a:br>
            <a:r>
              <a:rPr lang="en-US" dirty="0"/>
              <a:t>In this module, you will learn how to deal with participants constantly running in and out of your meeting, cell phones, of topic discussions and conflicts.  The goal is to reduce the affect. </a:t>
            </a:r>
            <a:endParaRPr lang="en-CA"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F384781-8FEA-4039-AE8F-ED45FCEF68DD}"/>
              </a:ext>
            </a:extLst>
          </p:cNvPr>
          <p:cNvSpPr>
            <a:spLocks noGrp="1"/>
          </p:cNvSpPr>
          <p:nvPr>
            <p:ph sz="quarter" idx="11"/>
          </p:nvPr>
        </p:nvSpPr>
        <p:spPr/>
        <p:txBody>
          <a:bodyPr/>
          <a:lstStyle/>
          <a:p>
            <a:endParaRPr lang="en-US"/>
          </a:p>
        </p:txBody>
      </p:sp>
      <p:sp>
        <p:nvSpPr>
          <p:cNvPr id="38914" name="Title 4"/>
          <p:cNvSpPr>
            <a:spLocks noGrp="1"/>
          </p:cNvSpPr>
          <p:nvPr>
            <p:ph type="title"/>
          </p:nvPr>
        </p:nvSpPr>
        <p:spPr/>
        <p:txBody>
          <a:bodyPr/>
          <a:lstStyle/>
          <a:p>
            <a:r>
              <a:rPr lang="en-US" dirty="0"/>
              <a:t>Running in and Out</a:t>
            </a:r>
            <a:endParaRPr lang="en-CA" dirty="0"/>
          </a:p>
        </p:txBody>
      </p:sp>
      <p:grpSp>
        <p:nvGrpSpPr>
          <p:cNvPr id="2" name="Group 1">
            <a:extLst>
              <a:ext uri="{FF2B5EF4-FFF2-40B4-BE49-F238E27FC236}">
                <a16:creationId xmlns:a16="http://schemas.microsoft.com/office/drawing/2014/main" id="{E2D08499-D169-441F-B5A3-FC05A78D606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A2DD4AF-074A-4ECF-BCE9-CAEF85D2992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Set expectations</a:t>
              </a:r>
            </a:p>
          </p:txBody>
        </p:sp>
        <p:sp>
          <p:nvSpPr>
            <p:cNvPr id="5" name="Freeform: Shape 4">
              <a:extLst>
                <a:ext uri="{FF2B5EF4-FFF2-40B4-BE49-F238E27FC236}">
                  <a16:creationId xmlns:a16="http://schemas.microsoft.com/office/drawing/2014/main" id="{E83871F2-DE8B-4668-AB50-4DD24610183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Incorporate frequent breaks</a:t>
              </a:r>
            </a:p>
          </p:txBody>
        </p:sp>
        <p:sp>
          <p:nvSpPr>
            <p:cNvPr id="6" name="Freeform: Shape 5">
              <a:extLst>
                <a:ext uri="{FF2B5EF4-FFF2-40B4-BE49-F238E27FC236}">
                  <a16:creationId xmlns:a16="http://schemas.microsoft.com/office/drawing/2014/main" id="{DEA9FB1C-B852-4F0B-821B-0B26A78D075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Timely feedback given to those who break the rules</a:t>
              </a:r>
            </a:p>
          </p:txBody>
        </p:sp>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D516A25-7D9B-4DC4-8C99-64EF95E5FE7A}"/>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r>
              <a:rPr lang="en-US" dirty="0"/>
              <a:t>Cell Phone and Pagers Ringing</a:t>
            </a:r>
            <a:endParaRPr lang="en-CA" dirty="0"/>
          </a:p>
        </p:txBody>
      </p:sp>
      <p:grpSp>
        <p:nvGrpSpPr>
          <p:cNvPr id="2" name="Group 1">
            <a:extLst>
              <a:ext uri="{FF2B5EF4-FFF2-40B4-BE49-F238E27FC236}">
                <a16:creationId xmlns:a16="http://schemas.microsoft.com/office/drawing/2014/main" id="{4A021F20-7084-49D0-BBBA-A68DFFBA8F92}"/>
              </a:ext>
            </a:extLst>
          </p:cNvPr>
          <p:cNvGrpSpPr/>
          <p:nvPr/>
        </p:nvGrpSpPr>
        <p:grpSpPr>
          <a:xfrm>
            <a:off x="457200" y="1998021"/>
            <a:ext cx="8229600" cy="3730319"/>
            <a:chOff x="457200" y="1998021"/>
            <a:chExt cx="8229600" cy="3730319"/>
          </a:xfrm>
        </p:grpSpPr>
        <p:sp>
          <p:nvSpPr>
            <p:cNvPr id="4" name="Freeform: Shape 3">
              <a:extLst>
                <a:ext uri="{FF2B5EF4-FFF2-40B4-BE49-F238E27FC236}">
                  <a16:creationId xmlns:a16="http://schemas.microsoft.com/office/drawing/2014/main" id="{9A58B85F-4F21-4CEE-AC9E-7402CECB9761}"/>
                </a:ext>
              </a:extLst>
            </p:cNvPr>
            <p:cNvSpPr/>
            <p:nvPr/>
          </p:nvSpPr>
          <p:spPr>
            <a:xfrm>
              <a:off x="457200" y="199802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Put up a sign</a:t>
              </a:r>
            </a:p>
          </p:txBody>
        </p:sp>
        <p:sp>
          <p:nvSpPr>
            <p:cNvPr id="5" name="Freeform: Shape 4">
              <a:extLst>
                <a:ext uri="{FF2B5EF4-FFF2-40B4-BE49-F238E27FC236}">
                  <a16:creationId xmlns:a16="http://schemas.microsoft.com/office/drawing/2014/main" id="{E287408A-9C1B-4A4E-AD68-BB1C68BC3684}"/>
                </a:ext>
              </a:extLst>
            </p:cNvPr>
            <p:cNvSpPr/>
            <p:nvPr/>
          </p:nvSpPr>
          <p:spPr>
            <a:xfrm>
              <a:off x="457200" y="328754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Make an announcement </a:t>
              </a:r>
            </a:p>
          </p:txBody>
        </p:sp>
        <p:sp>
          <p:nvSpPr>
            <p:cNvPr id="6" name="Freeform: Shape 5">
              <a:extLst>
                <a:ext uri="{FF2B5EF4-FFF2-40B4-BE49-F238E27FC236}">
                  <a16:creationId xmlns:a16="http://schemas.microsoft.com/office/drawing/2014/main" id="{8652AD42-CC89-438E-8427-29E7949593F3}"/>
                </a:ext>
              </a:extLst>
            </p:cNvPr>
            <p:cNvSpPr/>
            <p:nvPr/>
          </p:nvSpPr>
          <p:spPr>
            <a:xfrm>
              <a:off x="457200" y="457706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Place a reminder in the agenda</a:t>
              </a: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522B417-1871-439A-A682-7E1B46F39A2B}"/>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Off on a Tangent</a:t>
            </a:r>
            <a:endParaRPr lang="en-CA" dirty="0"/>
          </a:p>
        </p:txBody>
      </p:sp>
      <p:grpSp>
        <p:nvGrpSpPr>
          <p:cNvPr id="2" name="Group 1">
            <a:extLst>
              <a:ext uri="{FF2B5EF4-FFF2-40B4-BE49-F238E27FC236}">
                <a16:creationId xmlns:a16="http://schemas.microsoft.com/office/drawing/2014/main" id="{00649952-2312-4655-B28C-E68A0011508B}"/>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DE3097C6-4996-4C20-86CB-C87C64670E38}"/>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7078A20-D343-4486-8E71-5831C768F1B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Engage the conversation</a:t>
              </a:r>
            </a:p>
          </p:txBody>
        </p:sp>
        <p:sp>
          <p:nvSpPr>
            <p:cNvPr id="6" name="Rectangle 5">
              <a:extLst>
                <a:ext uri="{FF2B5EF4-FFF2-40B4-BE49-F238E27FC236}">
                  <a16:creationId xmlns:a16="http://schemas.microsoft.com/office/drawing/2014/main" id="{F69A869D-ED79-4763-BA7A-E2FAD2F5BEE8}"/>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F775D29-934D-4C2C-A763-9A851ECFEF5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Acknowledge that the topic is valid and worthy of discussion</a:t>
              </a:r>
            </a:p>
          </p:txBody>
        </p:sp>
        <p:sp>
          <p:nvSpPr>
            <p:cNvPr id="8" name="Rectangle 7">
              <a:extLst>
                <a:ext uri="{FF2B5EF4-FFF2-40B4-BE49-F238E27FC236}">
                  <a16:creationId xmlns:a16="http://schemas.microsoft.com/office/drawing/2014/main" id="{D2EC8237-3C07-4BA7-9ADF-23030FEDCC55}"/>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6F1FA24-DC4B-4F70-B5A2-83A943927446}"/>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t>Redirect the participants back to the conversation</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730F8CB-A889-468B-9AE6-06AD1A743B34}"/>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Personality Conflict </a:t>
            </a:r>
            <a:endParaRPr lang="en-CA" dirty="0"/>
          </a:p>
        </p:txBody>
      </p:sp>
      <p:grpSp>
        <p:nvGrpSpPr>
          <p:cNvPr id="2" name="Group 1">
            <a:extLst>
              <a:ext uri="{FF2B5EF4-FFF2-40B4-BE49-F238E27FC236}">
                <a16:creationId xmlns:a16="http://schemas.microsoft.com/office/drawing/2014/main" id="{CD086402-DC76-4953-BA2D-80C38CBED5A9}"/>
              </a:ext>
            </a:extLst>
          </p:cNvPr>
          <p:cNvGrpSpPr/>
          <p:nvPr/>
        </p:nvGrpSpPr>
        <p:grpSpPr>
          <a:xfrm>
            <a:off x="457200" y="1649293"/>
            <a:ext cx="8229599" cy="4427776"/>
            <a:chOff x="457200" y="1649293"/>
            <a:chExt cx="8229599" cy="4427776"/>
          </a:xfrm>
        </p:grpSpPr>
        <p:sp>
          <p:nvSpPr>
            <p:cNvPr id="4" name="Freeform: Shape 3">
              <a:extLst>
                <a:ext uri="{FF2B5EF4-FFF2-40B4-BE49-F238E27FC236}">
                  <a16:creationId xmlns:a16="http://schemas.microsoft.com/office/drawing/2014/main" id="{AF80E088-B279-465D-A08C-69CDAD1845CC}"/>
                </a:ext>
              </a:extLst>
            </p:cNvPr>
            <p:cNvSpPr/>
            <p:nvPr/>
          </p:nvSpPr>
          <p:spPr>
            <a:xfrm>
              <a:off x="457200" y="2003219"/>
              <a:ext cx="2057400" cy="871200"/>
            </a:xfrm>
            <a:custGeom>
              <a:avLst/>
              <a:gdLst>
                <a:gd name="connsiteX0" fmla="*/ 0 w 2057400"/>
                <a:gd name="connsiteY0" fmla="*/ 0 h 871200"/>
                <a:gd name="connsiteX1" fmla="*/ 2057400 w 2057400"/>
                <a:gd name="connsiteY1" fmla="*/ 0 h 871200"/>
                <a:gd name="connsiteX2" fmla="*/ 2057400 w 2057400"/>
                <a:gd name="connsiteY2" fmla="*/ 871200 h 871200"/>
                <a:gd name="connsiteX3" fmla="*/ 0 w 2057400"/>
                <a:gd name="connsiteY3" fmla="*/ 871200 h 871200"/>
                <a:gd name="connsiteX4" fmla="*/ 0 w 2057400"/>
                <a:gd name="connsiteY4" fmla="*/ 0 h 87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871200">
                  <a:moveTo>
                    <a:pt x="0" y="0"/>
                  </a:moveTo>
                  <a:lnTo>
                    <a:pt x="2057400" y="0"/>
                  </a:lnTo>
                  <a:lnTo>
                    <a:pt x="2057400" y="871200"/>
                  </a:lnTo>
                  <a:lnTo>
                    <a:pt x="0" y="871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Stop</a:t>
              </a:r>
            </a:p>
          </p:txBody>
        </p:sp>
        <p:sp>
          <p:nvSpPr>
            <p:cNvPr id="5" name="Left Brace 4">
              <a:extLst>
                <a:ext uri="{FF2B5EF4-FFF2-40B4-BE49-F238E27FC236}">
                  <a16:creationId xmlns:a16="http://schemas.microsoft.com/office/drawing/2014/main" id="{7EB3EB34-325C-4492-941F-8716EBB10475}"/>
                </a:ext>
              </a:extLst>
            </p:cNvPr>
            <p:cNvSpPr/>
            <p:nvPr/>
          </p:nvSpPr>
          <p:spPr>
            <a:xfrm>
              <a:off x="2514599" y="1649293"/>
              <a:ext cx="411480" cy="157905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FC0D2CC-99E8-4C0E-A4AD-B330DC5DBB56}"/>
                </a:ext>
              </a:extLst>
            </p:cNvPr>
            <p:cNvSpPr/>
            <p:nvPr/>
          </p:nvSpPr>
          <p:spPr>
            <a:xfrm>
              <a:off x="3090671" y="1649293"/>
              <a:ext cx="5596128" cy="1579050"/>
            </a:xfrm>
            <a:custGeom>
              <a:avLst/>
              <a:gdLst>
                <a:gd name="connsiteX0" fmla="*/ 0 w 5596128"/>
                <a:gd name="connsiteY0" fmla="*/ 0 h 1579050"/>
                <a:gd name="connsiteX1" fmla="*/ 5596128 w 5596128"/>
                <a:gd name="connsiteY1" fmla="*/ 0 h 1579050"/>
                <a:gd name="connsiteX2" fmla="*/ 5596128 w 5596128"/>
                <a:gd name="connsiteY2" fmla="*/ 1579050 h 1579050"/>
                <a:gd name="connsiteX3" fmla="*/ 0 w 5596128"/>
                <a:gd name="connsiteY3" fmla="*/ 1579050 h 1579050"/>
                <a:gd name="connsiteX4" fmla="*/ 0 w 5596128"/>
                <a:gd name="connsiteY4" fmla="*/ 0 h 157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579050">
                  <a:moveTo>
                    <a:pt x="0" y="0"/>
                  </a:moveTo>
                  <a:lnTo>
                    <a:pt x="5596128" y="0"/>
                  </a:lnTo>
                  <a:lnTo>
                    <a:pt x="5596128" y="1579050"/>
                  </a:lnTo>
                  <a:lnTo>
                    <a:pt x="0" y="1579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Stop the conflict by intervening</a:t>
              </a:r>
            </a:p>
          </p:txBody>
        </p:sp>
        <p:sp>
          <p:nvSpPr>
            <p:cNvPr id="7" name="Freeform: Shape 6">
              <a:extLst>
                <a:ext uri="{FF2B5EF4-FFF2-40B4-BE49-F238E27FC236}">
                  <a16:creationId xmlns:a16="http://schemas.microsoft.com/office/drawing/2014/main" id="{CDABFEA1-AE11-418B-A3B8-677B9A480DF5}"/>
                </a:ext>
              </a:extLst>
            </p:cNvPr>
            <p:cNvSpPr/>
            <p:nvPr/>
          </p:nvSpPr>
          <p:spPr>
            <a:xfrm>
              <a:off x="457200" y="3740669"/>
              <a:ext cx="2057400" cy="871200"/>
            </a:xfrm>
            <a:custGeom>
              <a:avLst/>
              <a:gdLst>
                <a:gd name="connsiteX0" fmla="*/ 0 w 2057400"/>
                <a:gd name="connsiteY0" fmla="*/ 0 h 871200"/>
                <a:gd name="connsiteX1" fmla="*/ 2057400 w 2057400"/>
                <a:gd name="connsiteY1" fmla="*/ 0 h 871200"/>
                <a:gd name="connsiteX2" fmla="*/ 2057400 w 2057400"/>
                <a:gd name="connsiteY2" fmla="*/ 871200 h 871200"/>
                <a:gd name="connsiteX3" fmla="*/ 0 w 2057400"/>
                <a:gd name="connsiteY3" fmla="*/ 871200 h 871200"/>
                <a:gd name="connsiteX4" fmla="*/ 0 w 2057400"/>
                <a:gd name="connsiteY4" fmla="*/ 0 h 87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871200">
                  <a:moveTo>
                    <a:pt x="0" y="0"/>
                  </a:moveTo>
                  <a:lnTo>
                    <a:pt x="2057400" y="0"/>
                  </a:lnTo>
                  <a:lnTo>
                    <a:pt x="2057400" y="871200"/>
                  </a:lnTo>
                  <a:lnTo>
                    <a:pt x="0" y="871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Drop</a:t>
              </a:r>
            </a:p>
          </p:txBody>
        </p:sp>
        <p:sp>
          <p:nvSpPr>
            <p:cNvPr id="8" name="Left Brace 7">
              <a:extLst>
                <a:ext uri="{FF2B5EF4-FFF2-40B4-BE49-F238E27FC236}">
                  <a16:creationId xmlns:a16="http://schemas.microsoft.com/office/drawing/2014/main" id="{4DF80687-340A-47E7-A592-AD02188F2374}"/>
                </a:ext>
              </a:extLst>
            </p:cNvPr>
            <p:cNvSpPr/>
            <p:nvPr/>
          </p:nvSpPr>
          <p:spPr>
            <a:xfrm>
              <a:off x="2514599" y="3386744"/>
              <a:ext cx="411480" cy="1579050"/>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7E324169-5B1A-4F25-BAB4-478FAF33F30C}"/>
                </a:ext>
              </a:extLst>
            </p:cNvPr>
            <p:cNvSpPr/>
            <p:nvPr/>
          </p:nvSpPr>
          <p:spPr>
            <a:xfrm>
              <a:off x="3090671" y="3386744"/>
              <a:ext cx="5596128" cy="1579050"/>
            </a:xfrm>
            <a:custGeom>
              <a:avLst/>
              <a:gdLst>
                <a:gd name="connsiteX0" fmla="*/ 0 w 5596128"/>
                <a:gd name="connsiteY0" fmla="*/ 0 h 1579050"/>
                <a:gd name="connsiteX1" fmla="*/ 5596128 w 5596128"/>
                <a:gd name="connsiteY1" fmla="*/ 0 h 1579050"/>
                <a:gd name="connsiteX2" fmla="*/ 5596128 w 5596128"/>
                <a:gd name="connsiteY2" fmla="*/ 1579050 h 1579050"/>
                <a:gd name="connsiteX3" fmla="*/ 0 w 5596128"/>
                <a:gd name="connsiteY3" fmla="*/ 1579050 h 1579050"/>
                <a:gd name="connsiteX4" fmla="*/ 0 w 5596128"/>
                <a:gd name="connsiteY4" fmla="*/ 0 h 157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579050">
                  <a:moveTo>
                    <a:pt x="0" y="0"/>
                  </a:moveTo>
                  <a:lnTo>
                    <a:pt x="5596128" y="0"/>
                  </a:lnTo>
                  <a:lnTo>
                    <a:pt x="5596128" y="1579050"/>
                  </a:lnTo>
                  <a:lnTo>
                    <a:pt x="0" y="1579050"/>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Instruct the parties to drop the discussion</a:t>
              </a:r>
            </a:p>
          </p:txBody>
        </p:sp>
        <p:sp>
          <p:nvSpPr>
            <p:cNvPr id="10" name="Freeform: Shape 9">
              <a:extLst>
                <a:ext uri="{FF2B5EF4-FFF2-40B4-BE49-F238E27FC236}">
                  <a16:creationId xmlns:a16="http://schemas.microsoft.com/office/drawing/2014/main" id="{688A6835-F865-42C2-AF0D-F654D1DCF4DA}"/>
                </a:ext>
              </a:extLst>
            </p:cNvPr>
            <p:cNvSpPr/>
            <p:nvPr/>
          </p:nvSpPr>
          <p:spPr>
            <a:xfrm>
              <a:off x="457200" y="5165031"/>
              <a:ext cx="2057400" cy="871200"/>
            </a:xfrm>
            <a:custGeom>
              <a:avLst/>
              <a:gdLst>
                <a:gd name="connsiteX0" fmla="*/ 0 w 2057400"/>
                <a:gd name="connsiteY0" fmla="*/ 0 h 871200"/>
                <a:gd name="connsiteX1" fmla="*/ 2057400 w 2057400"/>
                <a:gd name="connsiteY1" fmla="*/ 0 h 871200"/>
                <a:gd name="connsiteX2" fmla="*/ 2057400 w 2057400"/>
                <a:gd name="connsiteY2" fmla="*/ 871200 h 871200"/>
                <a:gd name="connsiteX3" fmla="*/ 0 w 2057400"/>
                <a:gd name="connsiteY3" fmla="*/ 871200 h 871200"/>
                <a:gd name="connsiteX4" fmla="*/ 0 w 2057400"/>
                <a:gd name="connsiteY4" fmla="*/ 0 h 87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871200">
                  <a:moveTo>
                    <a:pt x="0" y="0"/>
                  </a:moveTo>
                  <a:lnTo>
                    <a:pt x="2057400" y="0"/>
                  </a:lnTo>
                  <a:lnTo>
                    <a:pt x="2057400" y="871200"/>
                  </a:lnTo>
                  <a:lnTo>
                    <a:pt x="0" y="871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111760" rIns="312928" bIns="111760" numCol="1" spcCol="1270" anchor="ctr" anchorCtr="0">
              <a:noAutofit/>
            </a:bodyPr>
            <a:lstStyle/>
            <a:p>
              <a:pPr marL="0" lvl="0" indent="0" algn="r" defTabSz="1955800">
                <a:lnSpc>
                  <a:spcPct val="90000"/>
                </a:lnSpc>
                <a:spcBef>
                  <a:spcPct val="0"/>
                </a:spcBef>
                <a:spcAft>
                  <a:spcPct val="35000"/>
                </a:spcAft>
                <a:buNone/>
              </a:pPr>
              <a:r>
                <a:rPr lang="en-US" sz="4400" kern="1200" dirty="0"/>
                <a:t>Roll</a:t>
              </a:r>
            </a:p>
          </p:txBody>
        </p:sp>
        <p:sp>
          <p:nvSpPr>
            <p:cNvPr id="11" name="Left Brace 10">
              <a:extLst>
                <a:ext uri="{FF2B5EF4-FFF2-40B4-BE49-F238E27FC236}">
                  <a16:creationId xmlns:a16="http://schemas.microsoft.com/office/drawing/2014/main" id="{AD29713F-A6E1-4412-9AE9-06D94015FBCD}"/>
                </a:ext>
              </a:extLst>
            </p:cNvPr>
            <p:cNvSpPr/>
            <p:nvPr/>
          </p:nvSpPr>
          <p:spPr>
            <a:xfrm>
              <a:off x="2514599" y="5124194"/>
              <a:ext cx="411480" cy="952875"/>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57AAED8D-1B2E-454A-B245-DECC47ABB8C7}"/>
                </a:ext>
              </a:extLst>
            </p:cNvPr>
            <p:cNvSpPr/>
            <p:nvPr/>
          </p:nvSpPr>
          <p:spPr>
            <a:xfrm>
              <a:off x="3090671" y="5124194"/>
              <a:ext cx="5596128" cy="952875"/>
            </a:xfrm>
            <a:custGeom>
              <a:avLst/>
              <a:gdLst>
                <a:gd name="connsiteX0" fmla="*/ 0 w 5596128"/>
                <a:gd name="connsiteY0" fmla="*/ 0 h 952875"/>
                <a:gd name="connsiteX1" fmla="*/ 5596128 w 5596128"/>
                <a:gd name="connsiteY1" fmla="*/ 0 h 952875"/>
                <a:gd name="connsiteX2" fmla="*/ 5596128 w 5596128"/>
                <a:gd name="connsiteY2" fmla="*/ 952875 h 952875"/>
                <a:gd name="connsiteX3" fmla="*/ 0 w 5596128"/>
                <a:gd name="connsiteY3" fmla="*/ 952875 h 952875"/>
                <a:gd name="connsiteX4" fmla="*/ 0 w 5596128"/>
                <a:gd name="connsiteY4" fmla="*/ 0 h 95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952875">
                  <a:moveTo>
                    <a:pt x="0" y="0"/>
                  </a:moveTo>
                  <a:lnTo>
                    <a:pt x="5596128" y="0"/>
                  </a:lnTo>
                  <a:lnTo>
                    <a:pt x="5596128" y="952875"/>
                  </a:lnTo>
                  <a:lnTo>
                    <a:pt x="0" y="952875"/>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Roll into a break</a:t>
              </a:r>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Running in and out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breaks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a:p>
        </p:txBody>
      </p:sp>
    </p:spTree>
    <p:extLst>
      <p:ext uri="{BB962C8B-B14F-4D97-AF65-F5344CB8AC3E}">
        <p14:creationId xmlns:p14="http://schemas.microsoft.com/office/powerpoint/2010/main" val="264015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 combination of all three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100%</a:t>
            </a:r>
          </a:p>
        </p:txBody>
      </p:sp>
    </p:spTree>
    <p:extLst>
      <p:ext uri="{BB962C8B-B14F-4D97-AF65-F5344CB8AC3E}">
        <p14:creationId xmlns:p14="http://schemas.microsoft.com/office/powerpoint/2010/main" val="30441161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the topic is valid and worthy of discussion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Offending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a:p>
        </p:txBody>
      </p:sp>
    </p:spTree>
    <p:extLst>
      <p:ext uri="{BB962C8B-B14F-4D97-AF65-F5344CB8AC3E}">
        <p14:creationId xmlns:p14="http://schemas.microsoft.com/office/powerpoint/2010/main" val="14510115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Intervene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a:p>
        </p:txBody>
      </p:sp>
    </p:spTree>
    <p:extLst>
      <p:ext uri="{BB962C8B-B14F-4D97-AF65-F5344CB8AC3E}">
        <p14:creationId xmlns:p14="http://schemas.microsoft.com/office/powerpoint/2010/main" val="41871106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Learning journals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Check-in times</a:t>
            </a:r>
          </a:p>
        </p:txBody>
      </p:sp>
    </p:spTree>
    <p:extLst>
      <p:ext uri="{BB962C8B-B14F-4D97-AF65-F5344CB8AC3E}">
        <p14:creationId xmlns:p14="http://schemas.microsoft.com/office/powerpoint/2010/main" val="24500188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Running in and out of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Incorporate frequent breaks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a:p>
        </p:txBody>
      </p:sp>
    </p:spTree>
    <p:extLst>
      <p:ext uri="{BB962C8B-B14F-4D97-AF65-F5344CB8AC3E}">
        <p14:creationId xmlns:p14="http://schemas.microsoft.com/office/powerpoint/2010/main" val="25844924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combination of all three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100%</a:t>
            </a:r>
            <a:endParaRPr lang="en-US" dirty="0">
              <a:ea typeface="Times New Roman"/>
              <a:cs typeface="Times New Roman"/>
            </a:endParaRPr>
          </a:p>
        </p:txBody>
      </p:sp>
    </p:spTree>
    <p:extLst>
      <p:ext uri="{BB962C8B-B14F-4D97-AF65-F5344CB8AC3E}">
        <p14:creationId xmlns:p14="http://schemas.microsoft.com/office/powerpoint/2010/main" val="7029098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 that the topic is valid and worthy of discussion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Offending participants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a:p>
        </p:txBody>
      </p:sp>
    </p:spTree>
    <p:extLst>
      <p:ext uri="{BB962C8B-B14F-4D97-AF65-F5344CB8AC3E}">
        <p14:creationId xmlns:p14="http://schemas.microsoft.com/office/powerpoint/2010/main" val="28739772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Intervene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Go</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a:p>
        </p:txBody>
      </p:sp>
    </p:spTree>
    <p:extLst>
      <p:ext uri="{BB962C8B-B14F-4D97-AF65-F5344CB8AC3E}">
        <p14:creationId xmlns:p14="http://schemas.microsoft.com/office/powerpoint/2010/main" val="12268311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journals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Check-in times</a:t>
            </a:r>
            <a:endParaRPr lang="en-US" dirty="0">
              <a:ea typeface="Times New Roman"/>
              <a:cs typeface="Times New Roman"/>
            </a:endParaRPr>
          </a:p>
        </p:txBody>
      </p:sp>
    </p:spTree>
    <p:extLst>
      <p:ext uri="{BB962C8B-B14F-4D97-AF65-F5344CB8AC3E}">
        <p14:creationId xmlns:p14="http://schemas.microsoft.com/office/powerpoint/2010/main" val="256870639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a:t>Module </a:t>
            </a:r>
            <a:r>
              <a:rPr lang="en-US" dirty="0"/>
              <a:t>Ten: </a:t>
            </a:r>
            <a:br>
              <a:rPr lang="en-US" dirty="0"/>
            </a:br>
            <a:r>
              <a:rPr lang="en-US" dirty="0"/>
              <a:t>Taking Minutes</a:t>
            </a:r>
            <a:endParaRPr lang="en-CA" dirty="0"/>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latin typeface="+mj-lt"/>
                <a:ea typeface="Times New Roman"/>
                <a:cs typeface="Times New Roman"/>
              </a:rPr>
              <a:t>Greatness is not a function of circumstance. Greatness, it turns out, is largely a matter of conscious choice, and discipline.</a:t>
            </a:r>
          </a:p>
          <a:p>
            <a:pPr algn="ctr">
              <a:lnSpc>
                <a:spcPct val="115000"/>
              </a:lnSpc>
              <a:spcBef>
                <a:spcPts val="0"/>
              </a:spcBef>
              <a:spcAft>
                <a:spcPts val="1000"/>
              </a:spcAft>
            </a:pPr>
            <a:r>
              <a:rPr lang="en-US" sz="2400" b="1" i="1" dirty="0">
                <a:latin typeface="+mj-lt"/>
                <a:ea typeface="Times New Roman"/>
                <a:cs typeface="Times New Roman"/>
              </a:rPr>
              <a:t>Jim Collins</a:t>
            </a:r>
          </a:p>
          <a:p>
            <a:endParaRPr lang="en-CA" sz="2400" i="1" dirty="0">
              <a:latin typeface="+mj-lt"/>
            </a:endParaRPr>
          </a:p>
        </p:txBody>
      </p:sp>
      <p:sp>
        <p:nvSpPr>
          <p:cNvPr id="43011" name="Content Placeholder 3"/>
          <p:cNvSpPr>
            <a:spLocks noGrp="1"/>
          </p:cNvSpPr>
          <p:nvPr>
            <p:ph type="body" sz="quarter" idx="11"/>
          </p:nvPr>
        </p:nvSpPr>
        <p:spPr/>
        <p:txBody>
          <a:bodyPr>
            <a:normAutofit fontScale="92500" lnSpcReduction="20000"/>
          </a:bodyPr>
          <a:lstStyle/>
          <a:p>
            <a:br>
              <a:rPr lang="en-US" dirty="0"/>
            </a:br>
            <a:r>
              <a:rPr lang="en-US" dirty="0"/>
              <a:t>In this module, you are going to learn the details of how to take meeting minutes. First, we are going to discuss the purpose of the meeting minutes. Second, we are going to discuss what to record throughout the meeting and finally, we are going to review a template that will help facilitate the minute taking process. </a:t>
            </a:r>
            <a:endParaRPr lang="en-C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Meeting Management </a:t>
            </a:r>
          </a:p>
        </p:txBody>
      </p:sp>
    </p:spTree>
    <p:extLst>
      <p:ext uri="{BB962C8B-B14F-4D97-AF65-F5344CB8AC3E}">
        <p14:creationId xmlns:p14="http://schemas.microsoft.com/office/powerpoint/2010/main" val="34556240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6916746-FD3F-4F09-8920-5A8868B0B204}"/>
              </a:ext>
            </a:extLst>
          </p:cNvPr>
          <p:cNvSpPr>
            <a:spLocks noGrp="1"/>
          </p:cNvSpPr>
          <p:nvPr>
            <p:ph sz="quarter" idx="11"/>
          </p:nvPr>
        </p:nvSpPr>
        <p:spPr/>
        <p:txBody>
          <a:bodyPr/>
          <a:lstStyle/>
          <a:p>
            <a:endParaRPr lang="en-US"/>
          </a:p>
        </p:txBody>
      </p:sp>
      <p:sp>
        <p:nvSpPr>
          <p:cNvPr id="44034" name="Title 4"/>
          <p:cNvSpPr>
            <a:spLocks noGrp="1"/>
          </p:cNvSpPr>
          <p:nvPr>
            <p:ph type="title"/>
          </p:nvPr>
        </p:nvSpPr>
        <p:spPr/>
        <p:txBody>
          <a:bodyPr/>
          <a:lstStyle/>
          <a:p>
            <a:r>
              <a:rPr lang="en-US" dirty="0"/>
              <a:t>What are Minutes?</a:t>
            </a:r>
            <a:endParaRPr lang="en-CA" dirty="0"/>
          </a:p>
        </p:txBody>
      </p:sp>
      <p:grpSp>
        <p:nvGrpSpPr>
          <p:cNvPr id="2" name="Group 1">
            <a:extLst>
              <a:ext uri="{FF2B5EF4-FFF2-40B4-BE49-F238E27FC236}">
                <a16:creationId xmlns:a16="http://schemas.microsoft.com/office/drawing/2014/main" id="{EB2FBE94-CB9C-446A-BF99-AA039259ED1B}"/>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652A2D6-E651-4A4B-81DB-ABFD8F53A0D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18CA0BA9-FA19-4CD3-A118-298B4FF583BA}"/>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Major points</a:t>
              </a:r>
            </a:p>
          </p:txBody>
        </p:sp>
        <p:sp>
          <p:nvSpPr>
            <p:cNvPr id="6" name="Oval 5">
              <a:extLst>
                <a:ext uri="{FF2B5EF4-FFF2-40B4-BE49-F238E27FC236}">
                  <a16:creationId xmlns:a16="http://schemas.microsoft.com/office/drawing/2014/main" id="{17BB5FB8-E9F5-4A2F-93E5-748DDD584EDE}"/>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A8AEADE-398E-461A-993B-F0BF34ECC4A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Decisions</a:t>
              </a:r>
            </a:p>
          </p:txBody>
        </p:sp>
        <p:sp>
          <p:nvSpPr>
            <p:cNvPr id="8" name="Oval 7">
              <a:extLst>
                <a:ext uri="{FF2B5EF4-FFF2-40B4-BE49-F238E27FC236}">
                  <a16:creationId xmlns:a16="http://schemas.microsoft.com/office/drawing/2014/main" id="{3F4D5C90-A72A-4708-AE0F-C431424150FA}"/>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BE2D343-A98A-4370-866D-52C7B4A11FB8}"/>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Follow up actions</a:t>
              </a:r>
            </a:p>
          </p:txBody>
        </p:sp>
        <p:sp>
          <p:nvSpPr>
            <p:cNvPr id="10" name="Oval 9">
              <a:extLst>
                <a:ext uri="{FF2B5EF4-FFF2-40B4-BE49-F238E27FC236}">
                  <a16:creationId xmlns:a16="http://schemas.microsoft.com/office/drawing/2014/main" id="{CBDB3BD2-516D-4C42-9689-43F282DBC27F}"/>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9987627-E285-4A03-A437-6FE9D1C2BB83}"/>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r>
              <a:rPr lang="en-US" dirty="0"/>
              <a:t>What do I Record?</a:t>
            </a:r>
            <a:endParaRPr lang="en-CA" dirty="0"/>
          </a:p>
        </p:txBody>
      </p:sp>
      <p:grpSp>
        <p:nvGrpSpPr>
          <p:cNvPr id="2" name="Group 1">
            <a:extLst>
              <a:ext uri="{FF2B5EF4-FFF2-40B4-BE49-F238E27FC236}">
                <a16:creationId xmlns:a16="http://schemas.microsoft.com/office/drawing/2014/main" id="{BAA1D020-2174-460C-9924-C55D66119943}"/>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B2B599A2-7787-4842-BFAD-51A3BC8BDB81}"/>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Date, time, and place</a:t>
              </a:r>
            </a:p>
          </p:txBody>
        </p:sp>
        <p:sp>
          <p:nvSpPr>
            <p:cNvPr id="5" name="Freeform: Shape 4">
              <a:extLst>
                <a:ext uri="{FF2B5EF4-FFF2-40B4-BE49-F238E27FC236}">
                  <a16:creationId xmlns:a16="http://schemas.microsoft.com/office/drawing/2014/main" id="{D86124AE-EC3A-4D65-AA67-0E669E59194D}"/>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Action items</a:t>
              </a:r>
            </a:p>
          </p:txBody>
        </p:sp>
        <p:sp>
          <p:nvSpPr>
            <p:cNvPr id="6" name="Freeform: Shape 5">
              <a:extLst>
                <a:ext uri="{FF2B5EF4-FFF2-40B4-BE49-F238E27FC236}">
                  <a16:creationId xmlns:a16="http://schemas.microsoft.com/office/drawing/2014/main" id="{8761150D-783B-4240-8567-3A488A21D90C}"/>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Attendees present</a:t>
              </a:r>
            </a:p>
          </p:txBody>
        </p:sp>
        <p:sp>
          <p:nvSpPr>
            <p:cNvPr id="7" name="Freeform: Shape 6">
              <a:extLst>
                <a:ext uri="{FF2B5EF4-FFF2-40B4-BE49-F238E27FC236}">
                  <a16:creationId xmlns:a16="http://schemas.microsoft.com/office/drawing/2014/main" id="{82F7F83B-661C-4A59-9018-FAFCBD2B4497}"/>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Non-resolved items</a:t>
              </a:r>
            </a:p>
          </p:txBody>
        </p:sp>
        <p:sp>
          <p:nvSpPr>
            <p:cNvPr id="8" name="Freeform: Shape 7">
              <a:extLst>
                <a:ext uri="{FF2B5EF4-FFF2-40B4-BE49-F238E27FC236}">
                  <a16:creationId xmlns:a16="http://schemas.microsoft.com/office/drawing/2014/main" id="{3FC9BFC3-9ACC-403D-A0BB-BD8B5238553F}"/>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Next meeting items</a:t>
              </a:r>
            </a:p>
          </p:txBody>
        </p:sp>
      </p:gr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7AB20E8-AF84-4135-915E-48C668FD3913}"/>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A Take-Home Template</a:t>
            </a:r>
          </a:p>
        </p:txBody>
      </p:sp>
      <p:grpSp>
        <p:nvGrpSpPr>
          <p:cNvPr id="4" name="Group 3">
            <a:extLst>
              <a:ext uri="{FF2B5EF4-FFF2-40B4-BE49-F238E27FC236}">
                <a16:creationId xmlns:a16="http://schemas.microsoft.com/office/drawing/2014/main" id="{7A7BA792-E532-4340-B605-11097AE56108}"/>
              </a:ext>
            </a:extLst>
          </p:cNvPr>
          <p:cNvGrpSpPr/>
          <p:nvPr/>
        </p:nvGrpSpPr>
        <p:grpSpPr>
          <a:xfrm>
            <a:off x="459460" y="1600200"/>
            <a:ext cx="8225079" cy="4525962"/>
            <a:chOff x="459460" y="1600200"/>
            <a:chExt cx="8225079" cy="4525962"/>
          </a:xfrm>
        </p:grpSpPr>
        <p:sp>
          <p:nvSpPr>
            <p:cNvPr id="5" name="Arrow: Right 4">
              <a:extLst>
                <a:ext uri="{FF2B5EF4-FFF2-40B4-BE49-F238E27FC236}">
                  <a16:creationId xmlns:a16="http://schemas.microsoft.com/office/drawing/2014/main" id="{04CFD179-2588-4C90-929F-6E636BE8F9FF}"/>
                </a:ext>
              </a:extLst>
            </p:cNvPr>
            <p:cNvSpPr/>
            <p:nvPr/>
          </p:nvSpPr>
          <p:spPr>
            <a:xfrm>
              <a:off x="5670770" y="1600200"/>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220B47E9-43FF-4DF6-A255-F32264A70448}"/>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12884" tIns="190964" rIns="312884" bIns="190964" numCol="1" spcCol="1270" anchor="ctr" anchorCtr="0">
              <a:noAutofit/>
            </a:bodyPr>
            <a:lstStyle/>
            <a:p>
              <a:pPr marL="0" lvl="0" indent="0" algn="ctr" defTabSz="2844800">
                <a:lnSpc>
                  <a:spcPct val="90000"/>
                </a:lnSpc>
                <a:spcBef>
                  <a:spcPct val="0"/>
                </a:spcBef>
                <a:spcAft>
                  <a:spcPct val="35000"/>
                </a:spcAft>
                <a:buNone/>
              </a:pPr>
              <a:r>
                <a:rPr lang="en-US" sz="6400" kern="1200" dirty="0"/>
                <a:t>Consistency </a:t>
              </a:r>
            </a:p>
          </p:txBody>
        </p:sp>
        <p:sp>
          <p:nvSpPr>
            <p:cNvPr id="7" name="Arrow: Right 6">
              <a:extLst>
                <a:ext uri="{FF2B5EF4-FFF2-40B4-BE49-F238E27FC236}">
                  <a16:creationId xmlns:a16="http://schemas.microsoft.com/office/drawing/2014/main" id="{0373FE87-C251-487C-8362-D331DE120D3E}"/>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FE7BFC0B-D3DE-4529-AEE6-7C704DB30AB7}"/>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312884" tIns="190964" rIns="312884" bIns="190964" numCol="1" spcCol="1270" anchor="ctr" anchorCtr="0">
              <a:noAutofit/>
            </a:bodyPr>
            <a:lstStyle/>
            <a:p>
              <a:pPr marL="0" lvl="0" indent="0" algn="ctr" defTabSz="2844800">
                <a:lnSpc>
                  <a:spcPct val="90000"/>
                </a:lnSpc>
                <a:spcBef>
                  <a:spcPct val="0"/>
                </a:spcBef>
                <a:spcAft>
                  <a:spcPct val="35000"/>
                </a:spcAft>
                <a:buNone/>
              </a:pPr>
              <a:r>
                <a:rPr lang="en-US" sz="6400" kern="1200" dirty="0"/>
                <a:t>Saves time</a:t>
              </a:r>
            </a:p>
          </p:txBody>
        </p:sp>
        <p:sp>
          <p:nvSpPr>
            <p:cNvPr id="9" name="Arrow: Right 8">
              <a:extLst>
                <a:ext uri="{FF2B5EF4-FFF2-40B4-BE49-F238E27FC236}">
                  <a16:creationId xmlns:a16="http://schemas.microsoft.com/office/drawing/2014/main" id="{E9E0B730-2401-4D4D-BD0A-77CA3142FDDC}"/>
                </a:ext>
              </a:extLst>
            </p:cNvPr>
            <p:cNvSpPr/>
            <p:nvPr/>
          </p:nvSpPr>
          <p:spPr>
            <a:xfrm>
              <a:off x="5670770" y="4711799"/>
              <a:ext cx="301376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81A6DC92-FD27-411E-9C8A-E05927E9DB1A}"/>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312884" tIns="190964" rIns="312884" bIns="190964" numCol="1" spcCol="1270" anchor="ctr" anchorCtr="0">
              <a:noAutofit/>
            </a:bodyPr>
            <a:lstStyle/>
            <a:p>
              <a:pPr marL="0" lvl="0" indent="0" algn="ctr" defTabSz="2844800">
                <a:lnSpc>
                  <a:spcPct val="90000"/>
                </a:lnSpc>
                <a:spcBef>
                  <a:spcPct val="0"/>
                </a:spcBef>
                <a:spcAft>
                  <a:spcPct val="35000"/>
                </a:spcAft>
                <a:buNone/>
              </a:pPr>
              <a:r>
                <a:rPr lang="en-US" sz="6400" kern="1200" dirty="0"/>
                <a:t>Share it</a:t>
              </a:r>
            </a:p>
          </p:txBody>
        </p:sp>
      </p:grpSp>
    </p:spTree>
    <p:extLst>
      <p:ext uri="{BB962C8B-B14F-4D97-AF65-F5344CB8AC3E}">
        <p14:creationId xmlns:p14="http://schemas.microsoft.com/office/powerpoint/2010/main" val="20317004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 all of the situations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Outlined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a:p>
        </p:txBody>
      </p:sp>
    </p:spTree>
    <p:extLst>
      <p:ext uri="{BB962C8B-B14F-4D97-AF65-F5344CB8AC3E}">
        <p14:creationId xmlns:p14="http://schemas.microsoft.com/office/powerpoint/2010/main" val="41381153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General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Useless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a:p>
        </p:txBody>
      </p:sp>
    </p:spTree>
    <p:extLst>
      <p:ext uri="{BB962C8B-B14F-4D97-AF65-F5344CB8AC3E}">
        <p14:creationId xmlns:p14="http://schemas.microsoft.com/office/powerpoint/2010/main" val="199012797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Consistency to your technique </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and electronic templates are equally good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a:p>
        </p:txBody>
      </p:sp>
    </p:spTree>
    <p:extLst>
      <p:ext uri="{BB962C8B-B14F-4D97-AF65-F5344CB8AC3E}">
        <p14:creationId xmlns:p14="http://schemas.microsoft.com/office/powerpoint/2010/main" val="26946698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could have gone better?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is one thing I definitely would not do again?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What is the one thing that makes this great?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She mentioned the time,  but also pointed out that it was necessary</a:t>
            </a:r>
          </a:p>
          <a:p>
            <a:endParaRPr lang="en-US" dirty="0"/>
          </a:p>
        </p:txBody>
      </p:sp>
    </p:spTree>
    <p:extLst>
      <p:ext uri="{BB962C8B-B14F-4D97-AF65-F5344CB8AC3E}">
        <p14:creationId xmlns:p14="http://schemas.microsoft.com/office/powerpoint/2010/main" val="61496727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all of the situations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points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a:p>
        </p:txBody>
      </p:sp>
    </p:spTree>
    <p:extLst>
      <p:ext uri="{BB962C8B-B14F-4D97-AF65-F5344CB8AC3E}">
        <p14:creationId xmlns:p14="http://schemas.microsoft.com/office/powerpoint/2010/main" val="114645502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General atmosphere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Useless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a:p>
        </p:txBody>
      </p:sp>
    </p:spTree>
    <p:extLst>
      <p:ext uri="{BB962C8B-B14F-4D97-AF65-F5344CB8AC3E}">
        <p14:creationId xmlns:p14="http://schemas.microsoft.com/office/powerpoint/2010/main" val="41633172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Consistency to your technique </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Printed and electronic templates are equally good</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a:p>
        </p:txBody>
      </p:sp>
    </p:spTree>
    <p:extLst>
      <p:ext uri="{BB962C8B-B14F-4D97-AF65-F5344CB8AC3E}">
        <p14:creationId xmlns:p14="http://schemas.microsoft.com/office/powerpoint/2010/main" val="3981097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latin typeface="+mj-lt"/>
                <a:ea typeface="Times New Roman"/>
                <a:cs typeface="Times New Roman"/>
              </a:rPr>
              <a:t>Meetings without an agenda are like a restaurant without a menu. </a:t>
            </a:r>
          </a:p>
          <a:p>
            <a:pPr algn="ctr">
              <a:lnSpc>
                <a:spcPct val="115000"/>
              </a:lnSpc>
              <a:spcBef>
                <a:spcPts val="0"/>
              </a:spcBef>
              <a:spcAft>
                <a:spcPts val="1000"/>
              </a:spcAft>
            </a:pPr>
            <a:r>
              <a:rPr lang="en-US" b="1" i="1" dirty="0">
                <a:latin typeface="+mj-lt"/>
                <a:ea typeface="Times New Roman"/>
                <a:cs typeface="Times New Roman"/>
              </a:rPr>
              <a:t>Susan B. Wilson</a:t>
            </a:r>
          </a:p>
          <a:p>
            <a:pPr eaLnBrk="1" hangingPunct="1"/>
            <a:endParaRPr lang="en-CA" i="1" dirty="0">
              <a:latin typeface="+mj-lt"/>
            </a:endParaRPr>
          </a:p>
        </p:txBody>
      </p:sp>
      <p:sp>
        <p:nvSpPr>
          <p:cNvPr id="6147" name="Content Placeholder 2"/>
          <p:cNvSpPr>
            <a:spLocks noGrp="1"/>
          </p:cNvSpPr>
          <p:nvPr>
            <p:ph type="body" sz="quarter" idx="11"/>
          </p:nvPr>
        </p:nvSpPr>
        <p:spPr/>
        <p:txBody>
          <a:bodyPr>
            <a:normAutofit fontScale="92500"/>
          </a:bodyPr>
          <a:lstStyle/>
          <a:p>
            <a:pPr eaLnBrk="1" hangingPunct="1">
              <a:buNone/>
            </a:pPr>
            <a:endParaRPr lang="en-US" dirty="0"/>
          </a:p>
          <a:p>
            <a:pPr marL="0" eaLnBrk="1" hangingPunct="1">
              <a:buNone/>
            </a:pPr>
            <a:r>
              <a:rPr lang="en-US" dirty="0"/>
              <a:t>This training course is designed to give you the basic tools you need to initiate and manage your meetings. You will learn planning and leading techniques that will give you the confidence to run a meeting that will engage your attendees and leave a positive and lasting impression.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could have gone better?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one thing I definitely would not do again?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What is the one thing that makes this great?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She mentioned the time,  but also pointed out that it was necessary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4681047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Module Eleven:</a:t>
            </a:r>
            <a:br>
              <a:rPr lang="en-US" dirty="0"/>
            </a:br>
            <a:r>
              <a:rPr lang="en-US" dirty="0"/>
              <a:t>Making the Most of Your Meeting</a:t>
            </a:r>
            <a:endParaRPr lang="en-CA" dirty="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latin typeface="+mj-lt"/>
                <a:ea typeface="Times New Roman"/>
                <a:cs typeface="Times New Roman"/>
              </a:rPr>
              <a:t>We are the creative force of our life, and through our own decisions rather than our conditions, if we carefully learn to do certain things, we can accomplish those goals.</a:t>
            </a:r>
          </a:p>
          <a:p>
            <a:pPr algn="ctr">
              <a:lnSpc>
                <a:spcPct val="115000"/>
              </a:lnSpc>
              <a:spcBef>
                <a:spcPts val="0"/>
              </a:spcBef>
              <a:spcAft>
                <a:spcPts val="1000"/>
              </a:spcAft>
            </a:pPr>
            <a:r>
              <a:rPr lang="en-US" sz="2400" b="1" i="1" dirty="0">
                <a:latin typeface="+mj-lt"/>
                <a:ea typeface="Times New Roman"/>
                <a:cs typeface="Times New Roman"/>
              </a:rPr>
              <a:t>Stephen Covey</a:t>
            </a:r>
          </a:p>
          <a:p>
            <a:endParaRPr lang="en-CA" sz="2400" i="1" dirty="0">
              <a:latin typeface="+mj-lt"/>
            </a:endParaRPr>
          </a:p>
        </p:txBody>
      </p:sp>
      <p:sp>
        <p:nvSpPr>
          <p:cNvPr id="46083" name="Content Placeholder 3"/>
          <p:cNvSpPr>
            <a:spLocks noGrp="1"/>
          </p:cNvSpPr>
          <p:nvPr>
            <p:ph type="body" sz="quarter" idx="11"/>
          </p:nvPr>
        </p:nvSpPr>
        <p:spPr/>
        <p:txBody>
          <a:bodyPr/>
          <a:lstStyle/>
          <a:p>
            <a:br>
              <a:rPr lang="en-US" dirty="0"/>
            </a:br>
            <a:r>
              <a:rPr lang="en-US" dirty="0"/>
              <a:t>Many times, meetings can be seen as boring events that people have to attend. That does not have to be the case. You can incorporate various elements into your meeting, which could make your meetings more interesting. </a:t>
            </a:r>
            <a:endParaRPr lang="en-CA"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FF8E4681-E50F-4432-814D-091F373C856F}"/>
              </a:ext>
            </a:extLst>
          </p:cNvPr>
          <p:cNvSpPr>
            <a:spLocks noGrp="1"/>
          </p:cNvSpPr>
          <p:nvPr>
            <p:ph sz="quarter" idx="11"/>
          </p:nvPr>
        </p:nvSpPr>
        <p:spPr/>
        <p:txBody>
          <a:bodyPr/>
          <a:lstStyle/>
          <a:p>
            <a:endParaRPr lang="en-US"/>
          </a:p>
        </p:txBody>
      </p:sp>
      <p:sp>
        <p:nvSpPr>
          <p:cNvPr id="47106" name="Title 4"/>
          <p:cNvSpPr>
            <a:spLocks noGrp="1"/>
          </p:cNvSpPr>
          <p:nvPr>
            <p:ph type="title"/>
          </p:nvPr>
        </p:nvSpPr>
        <p:spPr/>
        <p:txBody>
          <a:bodyPr/>
          <a:lstStyle/>
          <a:p>
            <a:r>
              <a:rPr lang="en-US" dirty="0"/>
              <a:t>The 50 Minute Meeting</a:t>
            </a:r>
            <a:endParaRPr lang="en-CA" dirty="0"/>
          </a:p>
        </p:txBody>
      </p:sp>
      <p:grpSp>
        <p:nvGrpSpPr>
          <p:cNvPr id="2" name="Group 1">
            <a:extLst>
              <a:ext uri="{FF2B5EF4-FFF2-40B4-BE49-F238E27FC236}">
                <a16:creationId xmlns:a16="http://schemas.microsoft.com/office/drawing/2014/main" id="{DAACAE8D-5850-495F-BFE5-10E101131E0C}"/>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FDDEC718-A685-4988-9B9D-18841E2D915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CB46449-1082-404E-BF95-04EDCA9D1349}"/>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3724216" numCol="1" spcCol="1270" anchor="ctr" anchorCtr="0">
              <a:noAutofit/>
            </a:bodyPr>
            <a:lstStyle/>
            <a:p>
              <a:pPr marL="0" lvl="0" indent="0" algn="ctr" defTabSz="1866900">
                <a:lnSpc>
                  <a:spcPct val="90000"/>
                </a:lnSpc>
                <a:spcBef>
                  <a:spcPct val="0"/>
                </a:spcBef>
                <a:spcAft>
                  <a:spcPct val="35000"/>
                </a:spcAft>
                <a:buNone/>
              </a:pPr>
              <a:r>
                <a:rPr lang="en-US" sz="4200" b="0" kern="1200" dirty="0"/>
                <a:t>Have an agenda</a:t>
              </a:r>
            </a:p>
          </p:txBody>
        </p:sp>
        <p:sp>
          <p:nvSpPr>
            <p:cNvPr id="6" name="Partial Circle 5">
              <a:extLst>
                <a:ext uri="{FF2B5EF4-FFF2-40B4-BE49-F238E27FC236}">
                  <a16:creationId xmlns:a16="http://schemas.microsoft.com/office/drawing/2014/main" id="{4FFAE013-612C-4392-9984-BAD9CADE75C9}"/>
                </a:ext>
              </a:extLst>
            </p:cNvPr>
            <p:cNvSpPr/>
            <p:nvPr/>
          </p:nvSpPr>
          <p:spPr>
            <a:xfrm>
              <a:off x="1051232" y="2561967"/>
              <a:ext cx="3337897" cy="3337897"/>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8D2BC725-09E1-4E09-B915-17043D789E79}"/>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2536150" numCol="1" spcCol="1270" anchor="ctr" anchorCtr="0">
              <a:noAutofit/>
            </a:bodyPr>
            <a:lstStyle/>
            <a:p>
              <a:pPr marL="0" lvl="0" indent="0" algn="ctr" defTabSz="1866900">
                <a:lnSpc>
                  <a:spcPct val="90000"/>
                </a:lnSpc>
                <a:spcBef>
                  <a:spcPct val="0"/>
                </a:spcBef>
                <a:spcAft>
                  <a:spcPct val="35000"/>
                </a:spcAft>
                <a:buNone/>
              </a:pPr>
              <a:r>
                <a:rPr lang="en-US" sz="4200" b="0" kern="1200" dirty="0"/>
                <a:t>No side conversations</a:t>
              </a:r>
            </a:p>
          </p:txBody>
        </p:sp>
        <p:sp>
          <p:nvSpPr>
            <p:cNvPr id="8" name="Partial Circle 7">
              <a:extLst>
                <a:ext uri="{FF2B5EF4-FFF2-40B4-BE49-F238E27FC236}">
                  <a16:creationId xmlns:a16="http://schemas.microsoft.com/office/drawing/2014/main" id="{D7487886-4D88-4836-9C3F-3790A71BA82B}"/>
                </a:ext>
              </a:extLst>
            </p:cNvPr>
            <p:cNvSpPr/>
            <p:nvPr/>
          </p:nvSpPr>
          <p:spPr>
            <a:xfrm>
              <a:off x="1645265" y="3523734"/>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0E7A05CF-38B8-40D8-9486-52A210909499}"/>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348085" numCol="1" spcCol="1270" anchor="ctr" anchorCtr="0">
              <a:noAutofit/>
            </a:bodyPr>
            <a:lstStyle/>
            <a:p>
              <a:pPr marL="0" lvl="0" indent="0" algn="ctr" defTabSz="1866900">
                <a:lnSpc>
                  <a:spcPct val="90000"/>
                </a:lnSpc>
                <a:spcBef>
                  <a:spcPct val="0"/>
                </a:spcBef>
                <a:spcAft>
                  <a:spcPct val="35000"/>
                </a:spcAft>
                <a:buNone/>
              </a:pPr>
              <a:r>
                <a:rPr lang="en-US" sz="4200" b="0" kern="1200" dirty="0"/>
                <a:t>Summarize actions step</a:t>
              </a:r>
            </a:p>
          </p:txBody>
        </p:sp>
        <p:sp>
          <p:nvSpPr>
            <p:cNvPr id="10" name="Partial Circle 9">
              <a:extLst>
                <a:ext uri="{FF2B5EF4-FFF2-40B4-BE49-F238E27FC236}">
                  <a16:creationId xmlns:a16="http://schemas.microsoft.com/office/drawing/2014/main" id="{5DCD9EDB-057F-456A-AFB7-374123AC4297}"/>
                </a:ext>
              </a:extLst>
            </p:cNvPr>
            <p:cNvSpPr/>
            <p:nvPr/>
          </p:nvSpPr>
          <p:spPr>
            <a:xfrm>
              <a:off x="2239297" y="4485501"/>
              <a:ext cx="961767" cy="961767"/>
            </a:xfrm>
            <a:prstGeom prst="pie">
              <a:avLst>
                <a:gd name="adj1" fmla="val 5400000"/>
                <a:gd name="adj2" fmla="val 1620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E88A8D49-4F73-4282-B109-1D7A5BC35C2F}"/>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Send out summary notes</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F3F44924-0443-41EF-8B6C-45C8A52AB442}"/>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Using Games</a:t>
            </a:r>
            <a:endParaRPr lang="en-CA" dirty="0"/>
          </a:p>
        </p:txBody>
      </p:sp>
      <p:grpSp>
        <p:nvGrpSpPr>
          <p:cNvPr id="2" name="Group 1">
            <a:extLst>
              <a:ext uri="{FF2B5EF4-FFF2-40B4-BE49-F238E27FC236}">
                <a16:creationId xmlns:a16="http://schemas.microsoft.com/office/drawing/2014/main" id="{A021CB80-3F1B-4F8E-9469-0F769D09DB5D}"/>
              </a:ext>
            </a:extLst>
          </p:cNvPr>
          <p:cNvGrpSpPr/>
          <p:nvPr/>
        </p:nvGrpSpPr>
        <p:grpSpPr>
          <a:xfrm>
            <a:off x="1665219" y="1602352"/>
            <a:ext cx="5813561" cy="4521658"/>
            <a:chOff x="1665219" y="1602352"/>
            <a:chExt cx="5813561" cy="4521658"/>
          </a:xfrm>
        </p:grpSpPr>
        <p:sp>
          <p:nvSpPr>
            <p:cNvPr id="4" name="Freeform: Shape 3">
              <a:extLst>
                <a:ext uri="{FF2B5EF4-FFF2-40B4-BE49-F238E27FC236}">
                  <a16:creationId xmlns:a16="http://schemas.microsoft.com/office/drawing/2014/main" id="{A206B2AD-F537-4E9A-88FE-52DC729CF731}"/>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664" tIns="120389" rIns="161664" bIns="120389" numCol="1" spcCol="1270" anchor="ctr" anchorCtr="0">
              <a:noAutofit/>
            </a:bodyPr>
            <a:lstStyle/>
            <a:p>
              <a:pPr marL="0" lvl="0" indent="0" algn="ctr" defTabSz="2889250">
                <a:lnSpc>
                  <a:spcPct val="90000"/>
                </a:lnSpc>
                <a:spcBef>
                  <a:spcPct val="0"/>
                </a:spcBef>
                <a:spcAft>
                  <a:spcPct val="35000"/>
                </a:spcAft>
                <a:buNone/>
              </a:pPr>
              <a:r>
                <a:rPr lang="en-US" sz="6500" kern="1200" dirty="0"/>
                <a:t>Do’s</a:t>
              </a:r>
            </a:p>
          </p:txBody>
        </p:sp>
        <p:sp>
          <p:nvSpPr>
            <p:cNvPr id="5" name="Freeform: Shape 4">
              <a:extLst>
                <a:ext uri="{FF2B5EF4-FFF2-40B4-BE49-F238E27FC236}">
                  <a16:creationId xmlns:a16="http://schemas.microsoft.com/office/drawing/2014/main" id="{97CAACEC-2A57-4D15-8AC4-DBBDF5139345}"/>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49193EFE-470E-4392-B573-74D693CD8B92}"/>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kern="1200" dirty="0"/>
                <a:t>Gauge the time</a:t>
              </a:r>
            </a:p>
          </p:txBody>
        </p:sp>
        <p:sp>
          <p:nvSpPr>
            <p:cNvPr id="7" name="Freeform: Shape 6">
              <a:extLst>
                <a:ext uri="{FF2B5EF4-FFF2-40B4-BE49-F238E27FC236}">
                  <a16:creationId xmlns:a16="http://schemas.microsoft.com/office/drawing/2014/main" id="{2E20F906-C606-49B8-AB43-F89929AB0267}"/>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AAE0A3EB-2310-4215-847D-7C5E4A8F8E25}"/>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kern="1200" dirty="0"/>
                <a:t>Practice first</a:t>
              </a:r>
            </a:p>
          </p:txBody>
        </p:sp>
        <p:sp>
          <p:nvSpPr>
            <p:cNvPr id="9" name="Freeform: Shape 8">
              <a:extLst>
                <a:ext uri="{FF2B5EF4-FFF2-40B4-BE49-F238E27FC236}">
                  <a16:creationId xmlns:a16="http://schemas.microsoft.com/office/drawing/2014/main" id="{D8E96ABA-5AA5-4A02-A1EB-B5BEC9A8DAD1}"/>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664" tIns="120389" rIns="161664" bIns="120389" numCol="1" spcCol="1270" anchor="ctr" anchorCtr="0">
              <a:noAutofit/>
            </a:bodyPr>
            <a:lstStyle/>
            <a:p>
              <a:pPr marL="0" lvl="0" indent="0" algn="ctr" defTabSz="2889250">
                <a:lnSpc>
                  <a:spcPct val="90000"/>
                </a:lnSpc>
                <a:spcBef>
                  <a:spcPct val="0"/>
                </a:spcBef>
                <a:spcAft>
                  <a:spcPct val="35000"/>
                </a:spcAft>
                <a:buNone/>
              </a:pPr>
              <a:r>
                <a:rPr lang="en-US" sz="6500" kern="1200" dirty="0"/>
                <a:t>Don'ts</a:t>
              </a:r>
            </a:p>
          </p:txBody>
        </p:sp>
        <p:sp>
          <p:nvSpPr>
            <p:cNvPr id="10" name="Freeform: Shape 9">
              <a:extLst>
                <a:ext uri="{FF2B5EF4-FFF2-40B4-BE49-F238E27FC236}">
                  <a16:creationId xmlns:a16="http://schemas.microsoft.com/office/drawing/2014/main" id="{06C9F1FD-E127-4E27-BEF1-13252380C5DF}"/>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1C742619-C68C-4DF6-8CF1-069199006466}"/>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kern="1200" dirty="0"/>
                <a:t>Use in serious meeting</a:t>
              </a:r>
            </a:p>
          </p:txBody>
        </p:sp>
        <p:sp>
          <p:nvSpPr>
            <p:cNvPr id="12" name="Freeform: Shape 11">
              <a:extLst>
                <a:ext uri="{FF2B5EF4-FFF2-40B4-BE49-F238E27FC236}">
                  <a16:creationId xmlns:a16="http://schemas.microsoft.com/office/drawing/2014/main" id="{5BBAC900-DA1E-4FB7-A548-1500B0FEFB44}"/>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C416E899-929F-44D6-82D0-CDE766D7B2DD}"/>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kern="1200" dirty="0"/>
                <a:t>Spend a lot of time on it</a:t>
              </a:r>
            </a:p>
          </p:txBody>
        </p:sp>
      </p:gr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76B7748-06D2-4ED7-9EB1-500E37E4EAF7}"/>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Giving Prizes</a:t>
            </a:r>
          </a:p>
        </p:txBody>
      </p:sp>
      <p:grpSp>
        <p:nvGrpSpPr>
          <p:cNvPr id="2" name="Group 1">
            <a:extLst>
              <a:ext uri="{FF2B5EF4-FFF2-40B4-BE49-F238E27FC236}">
                <a16:creationId xmlns:a16="http://schemas.microsoft.com/office/drawing/2014/main" id="{CE5C03A0-C01A-484F-BEC6-2AE8697F09A7}"/>
              </a:ext>
            </a:extLst>
          </p:cNvPr>
          <p:cNvGrpSpPr/>
          <p:nvPr/>
        </p:nvGrpSpPr>
        <p:grpSpPr>
          <a:xfrm>
            <a:off x="611999" y="1602409"/>
            <a:ext cx="7920000" cy="4521543"/>
            <a:chOff x="611999" y="1602409"/>
            <a:chExt cx="7920000" cy="4521543"/>
          </a:xfrm>
        </p:grpSpPr>
        <p:sp>
          <p:nvSpPr>
            <p:cNvPr id="4" name="Freeform: Shape 3">
              <a:extLst>
                <a:ext uri="{FF2B5EF4-FFF2-40B4-BE49-F238E27FC236}">
                  <a16:creationId xmlns:a16="http://schemas.microsoft.com/office/drawing/2014/main" id="{1B06F477-6835-4335-9D2A-22AD8DD945B8}"/>
                </a:ext>
              </a:extLst>
            </p:cNvPr>
            <p:cNvSpPr/>
            <p:nvPr/>
          </p:nvSpPr>
          <p:spPr>
            <a:xfrm>
              <a:off x="611999" y="1602409"/>
              <a:ext cx="7920000" cy="1458562"/>
            </a:xfrm>
            <a:custGeom>
              <a:avLst/>
              <a:gdLst>
                <a:gd name="connsiteX0" fmla="*/ 0 w 7920000"/>
                <a:gd name="connsiteY0" fmla="*/ 0 h 1458562"/>
                <a:gd name="connsiteX1" fmla="*/ 7920000 w 7920000"/>
                <a:gd name="connsiteY1" fmla="*/ 0 h 1458562"/>
                <a:gd name="connsiteX2" fmla="*/ 7920000 w 7920000"/>
                <a:gd name="connsiteY2" fmla="*/ 1458562 h 1458562"/>
                <a:gd name="connsiteX3" fmla="*/ 0 w 7920000"/>
                <a:gd name="connsiteY3" fmla="*/ 1458562 h 1458562"/>
                <a:gd name="connsiteX4" fmla="*/ 0 w 79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000" h="1458562">
                  <a:moveTo>
                    <a:pt x="0" y="0"/>
                  </a:moveTo>
                  <a:lnTo>
                    <a:pt x="7920000" y="0"/>
                  </a:lnTo>
                  <a:lnTo>
                    <a:pt x="792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The most participation </a:t>
              </a:r>
            </a:p>
          </p:txBody>
        </p:sp>
        <p:sp>
          <p:nvSpPr>
            <p:cNvPr id="5" name="Freeform: Shape 4">
              <a:extLst>
                <a:ext uri="{FF2B5EF4-FFF2-40B4-BE49-F238E27FC236}">
                  <a16:creationId xmlns:a16="http://schemas.microsoft.com/office/drawing/2014/main" id="{8D938DE9-2F42-44CC-95A5-7CEA4D9110E1}"/>
                </a:ext>
              </a:extLst>
            </p:cNvPr>
            <p:cNvSpPr/>
            <p:nvPr/>
          </p:nvSpPr>
          <p:spPr>
            <a:xfrm>
              <a:off x="1511999" y="3133900"/>
              <a:ext cx="6120000" cy="1458562"/>
            </a:xfrm>
            <a:custGeom>
              <a:avLst/>
              <a:gdLst>
                <a:gd name="connsiteX0" fmla="*/ 0 w 6120000"/>
                <a:gd name="connsiteY0" fmla="*/ 0 h 1458562"/>
                <a:gd name="connsiteX1" fmla="*/ 6120000 w 6120000"/>
                <a:gd name="connsiteY1" fmla="*/ 0 h 1458562"/>
                <a:gd name="connsiteX2" fmla="*/ 6120000 w 6120000"/>
                <a:gd name="connsiteY2" fmla="*/ 1458562 h 1458562"/>
                <a:gd name="connsiteX3" fmla="*/ 0 w 6120000"/>
                <a:gd name="connsiteY3" fmla="*/ 1458562 h 1458562"/>
                <a:gd name="connsiteX4" fmla="*/ 0 w 61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458562">
                  <a:moveTo>
                    <a:pt x="0" y="0"/>
                  </a:moveTo>
                  <a:lnTo>
                    <a:pt x="6120000" y="0"/>
                  </a:lnTo>
                  <a:lnTo>
                    <a:pt x="612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The first to arrive</a:t>
              </a:r>
            </a:p>
          </p:txBody>
        </p:sp>
        <p:sp>
          <p:nvSpPr>
            <p:cNvPr id="6" name="Freeform: Shape 5">
              <a:extLst>
                <a:ext uri="{FF2B5EF4-FFF2-40B4-BE49-F238E27FC236}">
                  <a16:creationId xmlns:a16="http://schemas.microsoft.com/office/drawing/2014/main" id="{46E20E1B-7E53-4682-A86B-785F72DEE165}"/>
                </a:ext>
              </a:extLst>
            </p:cNvPr>
            <p:cNvSpPr/>
            <p:nvPr/>
          </p:nvSpPr>
          <p:spPr>
            <a:xfrm>
              <a:off x="2232000" y="4665390"/>
              <a:ext cx="4680000" cy="1458562"/>
            </a:xfrm>
            <a:custGeom>
              <a:avLst/>
              <a:gdLst>
                <a:gd name="connsiteX0" fmla="*/ 0 w 4680000"/>
                <a:gd name="connsiteY0" fmla="*/ 0 h 1458562"/>
                <a:gd name="connsiteX1" fmla="*/ 4680000 w 4680000"/>
                <a:gd name="connsiteY1" fmla="*/ 0 h 1458562"/>
                <a:gd name="connsiteX2" fmla="*/ 4680000 w 4680000"/>
                <a:gd name="connsiteY2" fmla="*/ 1458562 h 1458562"/>
                <a:gd name="connsiteX3" fmla="*/ 0 w 4680000"/>
                <a:gd name="connsiteY3" fmla="*/ 1458562 h 1458562"/>
                <a:gd name="connsiteX4" fmla="*/ 0 w 46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1458562">
                  <a:moveTo>
                    <a:pt x="0" y="0"/>
                  </a:moveTo>
                  <a:lnTo>
                    <a:pt x="4680000" y="0"/>
                  </a:lnTo>
                  <a:lnTo>
                    <a:pt x="468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Volunteering</a:t>
              </a:r>
            </a:p>
          </p:txBody>
        </p:sp>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2EE0180-627F-4A87-8E0E-0FD7602F3614}"/>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r>
              <a:rPr lang="en-US" dirty="0"/>
              <a:t>Stuffed Magic</a:t>
            </a:r>
          </a:p>
        </p:txBody>
      </p:sp>
      <p:grpSp>
        <p:nvGrpSpPr>
          <p:cNvPr id="2" name="Group 1">
            <a:extLst>
              <a:ext uri="{FF2B5EF4-FFF2-40B4-BE49-F238E27FC236}">
                <a16:creationId xmlns:a16="http://schemas.microsoft.com/office/drawing/2014/main" id="{CB09E417-FD36-4511-AAA2-5009C8D30C08}"/>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7E78E4C1-82C2-4FC6-AD77-178A4F7B9DF1}"/>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F387134-8131-40E3-8032-4C9A80922790}"/>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Help reduce stress</a:t>
              </a:r>
            </a:p>
          </p:txBody>
        </p:sp>
        <p:sp>
          <p:nvSpPr>
            <p:cNvPr id="6" name="Rectangle 5">
              <a:extLst>
                <a:ext uri="{FF2B5EF4-FFF2-40B4-BE49-F238E27FC236}">
                  <a16:creationId xmlns:a16="http://schemas.microsoft.com/office/drawing/2014/main" id="{7431FECC-B123-4574-925C-86C901F5DBF7}"/>
                </a:ext>
              </a:extLst>
            </p:cNvPr>
            <p:cNvSpPr/>
            <p:nvPr/>
          </p:nvSpPr>
          <p:spPr>
            <a:xfrm>
              <a:off x="457200" y="3165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8C93DA5-BB04-43A4-B362-C782FDD3CB97}"/>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Practice, practice, practice</a:t>
              </a:r>
            </a:p>
          </p:txBody>
        </p:sp>
        <p:sp>
          <p:nvSpPr>
            <p:cNvPr id="8" name="Rectangle 7">
              <a:extLst>
                <a:ext uri="{FF2B5EF4-FFF2-40B4-BE49-F238E27FC236}">
                  <a16:creationId xmlns:a16="http://schemas.microsoft.com/office/drawing/2014/main" id="{4114EF91-E15F-4062-B635-A4987439D08D}"/>
                </a:ext>
              </a:extLst>
            </p:cNvPr>
            <p:cNvSpPr/>
            <p:nvPr/>
          </p:nvSpPr>
          <p:spPr>
            <a:xfrm>
              <a:off x="457200" y="4299681"/>
              <a:ext cx="8229600" cy="6300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BB0B91C-67B0-412C-88CC-A31CB5DFFF41}"/>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Be calm and natural</a:t>
              </a:r>
            </a:p>
          </p:txBody>
        </p:sp>
        <p:sp>
          <p:nvSpPr>
            <p:cNvPr id="10" name="Rectangle 9">
              <a:extLst>
                <a:ext uri="{FF2B5EF4-FFF2-40B4-BE49-F238E27FC236}">
                  <a16:creationId xmlns:a16="http://schemas.microsoft.com/office/drawing/2014/main" id="{CA64E4EB-1946-45A5-BF0D-F512B2D57214}"/>
                </a:ext>
              </a:extLst>
            </p:cNvPr>
            <p:cNvSpPr/>
            <p:nvPr/>
          </p:nvSpPr>
          <p:spPr>
            <a:xfrm>
              <a:off x="457200" y="5433681"/>
              <a:ext cx="8229600" cy="630000"/>
            </a:xfrm>
            <a:prstGeom prst="rect">
              <a:avLst/>
            </a:prstGeom>
            <a:no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D6FD182F-F72A-4AF2-9FEF-6885A739CEAA}"/>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Only works if done correctly</a:t>
              </a:r>
            </a:p>
          </p:txBody>
        </p:sp>
      </p:gr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 a daily basis, we attend more 1-hour meetings than any other kind</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a:p>
        </p:txBody>
      </p:sp>
    </p:spTree>
    <p:extLst>
      <p:ext uri="{BB962C8B-B14F-4D97-AF65-F5344CB8AC3E}">
        <p14:creationId xmlns:p14="http://schemas.microsoft.com/office/powerpoint/2010/main" val="7343021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Increased productivity</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a serious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a:p>
        </p:txBody>
      </p:sp>
    </p:spTree>
    <p:extLst>
      <p:ext uri="{BB962C8B-B14F-4D97-AF65-F5344CB8AC3E}">
        <p14:creationId xmlns:p14="http://schemas.microsoft.com/office/powerpoint/2010/main" val="191981993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Symbolic, like pens or desk decorations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Coming back from break right on time</a:t>
            </a:r>
          </a:p>
          <a:p>
            <a:endParaRPr lang="en-US" dirty="0"/>
          </a:p>
        </p:txBody>
      </p:sp>
    </p:spTree>
    <p:extLst>
      <p:ext uri="{BB962C8B-B14F-4D97-AF65-F5344CB8AC3E}">
        <p14:creationId xmlns:p14="http://schemas.microsoft.com/office/powerpoint/2010/main" val="89661222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Done right and with confidence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Embarrassing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a:p>
        </p:txBody>
      </p:sp>
    </p:spTree>
    <p:extLst>
      <p:ext uri="{BB962C8B-B14F-4D97-AF65-F5344CB8AC3E}">
        <p14:creationId xmlns:p14="http://schemas.microsoft.com/office/powerpoint/2010/main" val="956666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94D814D-A2DB-4326-B7E7-50DC18C4DFA0}"/>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2848FDF0-FE52-4968-9AAD-AB4F1DBDDC9B}"/>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9D42C260-BD3B-40F3-A3D8-512004B43F4C}"/>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Planning and Preparing</a:t>
              </a:r>
            </a:p>
          </p:txBody>
        </p:sp>
        <p:sp>
          <p:nvSpPr>
            <p:cNvPr id="5" name="Freeform: Shape 4">
              <a:extLst>
                <a:ext uri="{FF2B5EF4-FFF2-40B4-BE49-F238E27FC236}">
                  <a16:creationId xmlns:a16="http://schemas.microsoft.com/office/drawing/2014/main" id="{40CD7AC0-C5C8-43D5-96A4-EDF010B7F358}"/>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71450" tIns="905193" rIns="172394"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Create an agenda</a:t>
              </a:r>
            </a:p>
          </p:txBody>
        </p:sp>
        <p:sp>
          <p:nvSpPr>
            <p:cNvPr id="6" name="Freeform: Shape 5">
              <a:extLst>
                <a:ext uri="{FF2B5EF4-FFF2-40B4-BE49-F238E27FC236}">
                  <a16:creationId xmlns:a16="http://schemas.microsoft.com/office/drawing/2014/main" id="{15D33B73-682B-47BE-BC18-52E8A236CC64}"/>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Deal with disruptions </a:t>
              </a:r>
            </a:p>
          </p:txBody>
        </p:sp>
        <p:sp>
          <p:nvSpPr>
            <p:cNvPr id="7" name="Freeform: Shape 6">
              <a:extLst>
                <a:ext uri="{FF2B5EF4-FFF2-40B4-BE49-F238E27FC236}">
                  <a16:creationId xmlns:a16="http://schemas.microsoft.com/office/drawing/2014/main" id="{8535263A-6193-446E-AD60-36743053B5CE}"/>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kern="1200" dirty="0"/>
                <a:t>Take minutes </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uncertain about why is he having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External factors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a:p>
        </p:txBody>
      </p:sp>
    </p:spTree>
    <p:extLst>
      <p:ext uri="{BB962C8B-B14F-4D97-AF65-F5344CB8AC3E}">
        <p14:creationId xmlns:p14="http://schemas.microsoft.com/office/powerpoint/2010/main" val="354501763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 a daily basis, we attend more 1-hour meetings than any other kind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a:p>
        </p:txBody>
      </p:sp>
    </p:spTree>
    <p:extLst>
      <p:ext uri="{BB962C8B-B14F-4D97-AF65-F5344CB8AC3E}">
        <p14:creationId xmlns:p14="http://schemas.microsoft.com/office/powerpoint/2010/main" val="260292018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productivity</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 case of a serious meeting</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a:p>
        </p:txBody>
      </p:sp>
    </p:spTree>
    <p:extLst>
      <p:ext uri="{BB962C8B-B14F-4D97-AF65-F5344CB8AC3E}">
        <p14:creationId xmlns:p14="http://schemas.microsoft.com/office/powerpoint/2010/main" val="312422460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Symbolic, like pens or desk decorations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Coming back from break right on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6520459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Done right and with confidence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Embarrassing tricks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a:p>
        </p:txBody>
      </p:sp>
    </p:spTree>
    <p:extLst>
      <p:ext uri="{BB962C8B-B14F-4D97-AF65-F5344CB8AC3E}">
        <p14:creationId xmlns:p14="http://schemas.microsoft.com/office/powerpoint/2010/main" val="23444958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He seemed uncertain about why is he having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factors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a:p>
        </p:txBody>
      </p:sp>
    </p:spTree>
    <p:extLst>
      <p:ext uri="{BB962C8B-B14F-4D97-AF65-F5344CB8AC3E}">
        <p14:creationId xmlns:p14="http://schemas.microsoft.com/office/powerpoint/2010/main" val="3796223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CA" dirty="0"/>
              <a:t>Module </a:t>
            </a:r>
            <a:r>
              <a:rPr lang="en-US" dirty="0"/>
              <a:t>Twelve:</a:t>
            </a:r>
            <a:br>
              <a:rPr lang="en-US" dirty="0"/>
            </a:br>
            <a:r>
              <a:rPr lang="en-US" dirty="0"/>
              <a:t>Wrapping Up</a:t>
            </a:r>
            <a:endParaRPr lang="en-CA" dirty="0"/>
          </a:p>
        </p:txBody>
      </p:sp>
      <p:sp>
        <p:nvSpPr>
          <p:cNvPr id="51204" name="Text Placeholder 6"/>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latin typeface="+mj-lt"/>
                <a:ea typeface="Times New Roman"/>
                <a:cs typeface="Times New Roman"/>
              </a:rPr>
              <a:t>Endless meetings, sloppy communications, and red tape steal the entrepreneur's time.</a:t>
            </a:r>
          </a:p>
          <a:p>
            <a:pPr algn="ctr">
              <a:lnSpc>
                <a:spcPct val="115000"/>
              </a:lnSpc>
              <a:spcBef>
                <a:spcPts val="0"/>
              </a:spcBef>
              <a:spcAft>
                <a:spcPts val="1000"/>
              </a:spcAft>
            </a:pPr>
            <a:r>
              <a:rPr lang="en-US" b="1" i="1" dirty="0">
                <a:latin typeface="+mj-lt"/>
                <a:ea typeface="Times New Roman"/>
                <a:cs typeface="Times New Roman"/>
              </a:rPr>
              <a:t>James L. Hayes</a:t>
            </a:r>
          </a:p>
          <a:p>
            <a:endParaRPr lang="en-CA" i="1" dirty="0">
              <a:latin typeface="+mj-lt"/>
            </a:endParaRPr>
          </a:p>
        </p:txBody>
      </p:sp>
      <p:sp>
        <p:nvSpPr>
          <p:cNvPr id="51203" name="Content Placeholder 5"/>
          <p:cNvSpPr>
            <a:spLocks noGrp="1"/>
          </p:cNvSpPr>
          <p:nvPr>
            <p:ph type="body" sz="quarter" idx="11"/>
          </p:nvPr>
        </p:nvSpPr>
        <p:spPr/>
        <p:txBody>
          <a:bodyPr>
            <a:normAutofit fontScale="92500" lnSpcReduction="10000"/>
          </a:bodyPr>
          <a:lstStyle/>
          <a:p>
            <a:r>
              <a:rPr lang="en-US" dirty="0"/>
              <a:t>Although this workshop is ending, we hope that your journey to improve your Meeting Management Skills is just beginning. Please take a moment to review and update your action plan. This will be a key tool to guide your progress in the days, weeks, months, and years to come. We wish you the best of luck on the rest of your travels! </a:t>
            </a:r>
          </a:p>
          <a:p>
            <a:endParaRPr lang="en-CA"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56AC23D-D60E-42AD-8AA2-BBCE20F2166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Words from the Wise</a:t>
            </a:r>
          </a:p>
        </p:txBody>
      </p:sp>
      <p:grpSp>
        <p:nvGrpSpPr>
          <p:cNvPr id="3" name="Group 2">
            <a:extLst>
              <a:ext uri="{FF2B5EF4-FFF2-40B4-BE49-F238E27FC236}">
                <a16:creationId xmlns:a16="http://schemas.microsoft.com/office/drawing/2014/main" id="{890F8F81-9838-46A6-A2B2-36356EE02FD4}"/>
              </a:ext>
            </a:extLst>
          </p:cNvPr>
          <p:cNvGrpSpPr/>
          <p:nvPr/>
        </p:nvGrpSpPr>
        <p:grpSpPr>
          <a:xfrm>
            <a:off x="461218" y="1629944"/>
            <a:ext cx="8221563" cy="4466475"/>
            <a:chOff x="461218" y="1629944"/>
            <a:chExt cx="8221563" cy="4466475"/>
          </a:xfrm>
        </p:grpSpPr>
        <p:sp>
          <p:nvSpPr>
            <p:cNvPr id="4" name="Freeform: Shape 3">
              <a:extLst>
                <a:ext uri="{FF2B5EF4-FFF2-40B4-BE49-F238E27FC236}">
                  <a16:creationId xmlns:a16="http://schemas.microsoft.com/office/drawing/2014/main" id="{E0CC89F4-97F5-4F5E-B3DE-3703D5EA36A1}"/>
                </a:ext>
              </a:extLst>
            </p:cNvPr>
            <p:cNvSpPr/>
            <p:nvPr/>
          </p:nvSpPr>
          <p:spPr>
            <a:xfrm>
              <a:off x="461218" y="1847125"/>
              <a:ext cx="2055390"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Ashleigh Brilliant</a:t>
              </a:r>
            </a:p>
          </p:txBody>
        </p:sp>
        <p:sp>
          <p:nvSpPr>
            <p:cNvPr id="6" name="Left Brace 5">
              <a:extLst>
                <a:ext uri="{FF2B5EF4-FFF2-40B4-BE49-F238E27FC236}">
                  <a16:creationId xmlns:a16="http://schemas.microsoft.com/office/drawing/2014/main" id="{97AC65BE-8B0F-40D1-A90C-D410F1AA8539}"/>
                </a:ext>
              </a:extLst>
            </p:cNvPr>
            <p:cNvSpPr/>
            <p:nvPr/>
          </p:nvSpPr>
          <p:spPr>
            <a:xfrm>
              <a:off x="2516609" y="1629944"/>
              <a:ext cx="411078" cy="13030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241E1C84-E67C-4125-ADE2-DCD77591BFAC}"/>
                </a:ext>
              </a:extLst>
            </p:cNvPr>
            <p:cNvSpPr/>
            <p:nvPr/>
          </p:nvSpPr>
          <p:spPr>
            <a:xfrm>
              <a:off x="3092118" y="1629944"/>
              <a:ext cx="5590663" cy="1303087"/>
            </a:xfrm>
            <a:custGeom>
              <a:avLst/>
              <a:gdLst>
                <a:gd name="connsiteX0" fmla="*/ 0 w 5590663"/>
                <a:gd name="connsiteY0" fmla="*/ 0 h 1303087"/>
                <a:gd name="connsiteX1" fmla="*/ 5590663 w 5590663"/>
                <a:gd name="connsiteY1" fmla="*/ 0 h 1303087"/>
                <a:gd name="connsiteX2" fmla="*/ 5590663 w 5590663"/>
                <a:gd name="connsiteY2" fmla="*/ 1303087 h 1303087"/>
                <a:gd name="connsiteX3" fmla="*/ 0 w 5590663"/>
                <a:gd name="connsiteY3" fmla="*/ 1303087 h 1303087"/>
                <a:gd name="connsiteX4" fmla="*/ 0 w 5590663"/>
                <a:gd name="connsiteY4" fmla="*/ 0 h 1303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03087">
                  <a:moveTo>
                    <a:pt x="0" y="0"/>
                  </a:moveTo>
                  <a:lnTo>
                    <a:pt x="5590663" y="0"/>
                  </a:lnTo>
                  <a:lnTo>
                    <a:pt x="5590663" y="1303087"/>
                  </a:lnTo>
                  <a:lnTo>
                    <a:pt x="0" y="130308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Our meetings are held to discuss many problems which would never arise if we held fewer meetings.</a:t>
              </a:r>
            </a:p>
          </p:txBody>
        </p:sp>
        <p:sp>
          <p:nvSpPr>
            <p:cNvPr id="8" name="Freeform: Shape 7">
              <a:extLst>
                <a:ext uri="{FF2B5EF4-FFF2-40B4-BE49-F238E27FC236}">
                  <a16:creationId xmlns:a16="http://schemas.microsoft.com/office/drawing/2014/main" id="{643495B2-D0CA-495A-945C-5AB8C56EC399}"/>
                </a:ext>
              </a:extLst>
            </p:cNvPr>
            <p:cNvSpPr/>
            <p:nvPr/>
          </p:nvSpPr>
          <p:spPr>
            <a:xfrm>
              <a:off x="461218" y="3243812"/>
              <a:ext cx="2055390"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Peter F. Drucker</a:t>
              </a:r>
            </a:p>
          </p:txBody>
        </p:sp>
        <p:sp>
          <p:nvSpPr>
            <p:cNvPr id="9" name="Left Brace 8">
              <a:extLst>
                <a:ext uri="{FF2B5EF4-FFF2-40B4-BE49-F238E27FC236}">
                  <a16:creationId xmlns:a16="http://schemas.microsoft.com/office/drawing/2014/main" id="{7FF567DD-2EB4-43E5-90A9-E6D1DFF34E3D}"/>
                </a:ext>
              </a:extLst>
            </p:cNvPr>
            <p:cNvSpPr/>
            <p:nvPr/>
          </p:nvSpPr>
          <p:spPr>
            <a:xfrm>
              <a:off x="2516609" y="3026631"/>
              <a:ext cx="411078" cy="13030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CC7A8EC3-65C9-4005-91E7-8C05F0CC00B4}"/>
                </a:ext>
              </a:extLst>
            </p:cNvPr>
            <p:cNvSpPr/>
            <p:nvPr/>
          </p:nvSpPr>
          <p:spPr>
            <a:xfrm>
              <a:off x="3092118" y="3026631"/>
              <a:ext cx="5590663" cy="1303087"/>
            </a:xfrm>
            <a:custGeom>
              <a:avLst/>
              <a:gdLst>
                <a:gd name="connsiteX0" fmla="*/ 0 w 5590663"/>
                <a:gd name="connsiteY0" fmla="*/ 0 h 1303087"/>
                <a:gd name="connsiteX1" fmla="*/ 5590663 w 5590663"/>
                <a:gd name="connsiteY1" fmla="*/ 0 h 1303087"/>
                <a:gd name="connsiteX2" fmla="*/ 5590663 w 5590663"/>
                <a:gd name="connsiteY2" fmla="*/ 1303087 h 1303087"/>
                <a:gd name="connsiteX3" fmla="*/ 0 w 5590663"/>
                <a:gd name="connsiteY3" fmla="*/ 1303087 h 1303087"/>
                <a:gd name="connsiteX4" fmla="*/ 0 w 5590663"/>
                <a:gd name="connsiteY4" fmla="*/ 0 h 1303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03087">
                  <a:moveTo>
                    <a:pt x="0" y="0"/>
                  </a:moveTo>
                  <a:lnTo>
                    <a:pt x="5590663" y="0"/>
                  </a:lnTo>
                  <a:lnTo>
                    <a:pt x="5590663" y="1303087"/>
                  </a:lnTo>
                  <a:lnTo>
                    <a:pt x="0" y="1303087"/>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Meetings are a symptom of bad organization. The fewer meetings the better.</a:t>
              </a:r>
            </a:p>
          </p:txBody>
        </p:sp>
        <p:sp>
          <p:nvSpPr>
            <p:cNvPr id="11" name="Freeform: Shape 10">
              <a:extLst>
                <a:ext uri="{FF2B5EF4-FFF2-40B4-BE49-F238E27FC236}">
                  <a16:creationId xmlns:a16="http://schemas.microsoft.com/office/drawing/2014/main" id="{EE510568-1FEF-4931-B4F1-36A844797BBA}"/>
                </a:ext>
              </a:extLst>
            </p:cNvPr>
            <p:cNvSpPr/>
            <p:nvPr/>
          </p:nvSpPr>
          <p:spPr>
            <a:xfrm>
              <a:off x="461218" y="5002469"/>
              <a:ext cx="2055390" cy="514800"/>
            </a:xfrm>
            <a:custGeom>
              <a:avLst/>
              <a:gdLst>
                <a:gd name="connsiteX0" fmla="*/ 0 w 2055390"/>
                <a:gd name="connsiteY0" fmla="*/ 0 h 514800"/>
                <a:gd name="connsiteX1" fmla="*/ 2055390 w 2055390"/>
                <a:gd name="connsiteY1" fmla="*/ 0 h 514800"/>
                <a:gd name="connsiteX2" fmla="*/ 2055390 w 2055390"/>
                <a:gd name="connsiteY2" fmla="*/ 514800 h 514800"/>
                <a:gd name="connsiteX3" fmla="*/ 0 w 2055390"/>
                <a:gd name="connsiteY3" fmla="*/ 514800 h 514800"/>
                <a:gd name="connsiteX4" fmla="*/ 0 w 2055390"/>
                <a:gd name="connsiteY4" fmla="*/ 0 h 51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14800">
                  <a:moveTo>
                    <a:pt x="0" y="0"/>
                  </a:moveTo>
                  <a:lnTo>
                    <a:pt x="2055390" y="0"/>
                  </a:lnTo>
                  <a:lnTo>
                    <a:pt x="2055390" y="514800"/>
                  </a:lnTo>
                  <a:lnTo>
                    <a:pt x="0" y="514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t>Wilbur Fisk</a:t>
              </a:r>
            </a:p>
          </p:txBody>
        </p:sp>
        <p:sp>
          <p:nvSpPr>
            <p:cNvPr id="12" name="Left Brace 11">
              <a:extLst>
                <a:ext uri="{FF2B5EF4-FFF2-40B4-BE49-F238E27FC236}">
                  <a16:creationId xmlns:a16="http://schemas.microsoft.com/office/drawing/2014/main" id="{B1DA38D3-5C23-4431-9BB8-DAA16B5A02ED}"/>
                </a:ext>
              </a:extLst>
            </p:cNvPr>
            <p:cNvSpPr/>
            <p:nvPr/>
          </p:nvSpPr>
          <p:spPr>
            <a:xfrm>
              <a:off x="2516609" y="4423319"/>
              <a:ext cx="411078" cy="16731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E41A12A1-5816-49DE-9924-37F8EBE93370}"/>
                </a:ext>
              </a:extLst>
            </p:cNvPr>
            <p:cNvSpPr/>
            <p:nvPr/>
          </p:nvSpPr>
          <p:spPr>
            <a:xfrm>
              <a:off x="3092118" y="4423319"/>
              <a:ext cx="5590663" cy="1673100"/>
            </a:xfrm>
            <a:custGeom>
              <a:avLst/>
              <a:gdLst>
                <a:gd name="connsiteX0" fmla="*/ 0 w 5590663"/>
                <a:gd name="connsiteY0" fmla="*/ 0 h 1673100"/>
                <a:gd name="connsiteX1" fmla="*/ 5590663 w 5590663"/>
                <a:gd name="connsiteY1" fmla="*/ 0 h 1673100"/>
                <a:gd name="connsiteX2" fmla="*/ 5590663 w 5590663"/>
                <a:gd name="connsiteY2" fmla="*/ 1673100 h 1673100"/>
                <a:gd name="connsiteX3" fmla="*/ 0 w 5590663"/>
                <a:gd name="connsiteY3" fmla="*/ 1673100 h 1673100"/>
                <a:gd name="connsiteX4" fmla="*/ 0 w 5590663"/>
                <a:gd name="connsiteY4" fmla="*/ 0 h 167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673100">
                  <a:moveTo>
                    <a:pt x="0" y="0"/>
                  </a:moveTo>
                  <a:lnTo>
                    <a:pt x="5590663" y="0"/>
                  </a:lnTo>
                  <a:lnTo>
                    <a:pt x="5590663" y="1673100"/>
                  </a:lnTo>
                  <a:lnTo>
                    <a:pt x="0" y="167310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individual, who is habitually tardy in meeting and appointment, will never be respected or successful in life.</a:t>
              </a:r>
            </a:p>
          </p:txBody>
        </p:sp>
      </p:grpSp>
    </p:spTree>
    <p:extLst>
      <p:ext uri="{BB962C8B-B14F-4D97-AF65-F5344CB8AC3E}">
        <p14:creationId xmlns:p14="http://schemas.microsoft.com/office/powerpoint/2010/main" val="223565285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a:t>
            </a:r>
            <a:br>
              <a:rPr lang="en-US" dirty="0"/>
            </a:br>
            <a:r>
              <a:rPr lang="en-US" dirty="0"/>
              <a:t>Planning and Preparing (I)</a:t>
            </a:r>
            <a:endParaRPr lang="en-CA" dirty="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latin typeface="+mj-lt"/>
                <a:ea typeface="Times New Roman"/>
                <a:cs typeface="Times New Roman"/>
              </a:rPr>
              <a:t>There are two ways of meeting difficulties: You alter the difficulties or you alter yourself to meet them. </a:t>
            </a:r>
          </a:p>
          <a:p>
            <a:pPr algn="ctr">
              <a:lnSpc>
                <a:spcPct val="115000"/>
              </a:lnSpc>
              <a:spcBef>
                <a:spcPts val="0"/>
              </a:spcBef>
              <a:spcAft>
                <a:spcPts val="1000"/>
              </a:spcAft>
            </a:pPr>
            <a:r>
              <a:rPr lang="en-US" sz="2400" b="1" i="1" dirty="0">
                <a:latin typeface="+mj-lt"/>
                <a:ea typeface="Times New Roman"/>
                <a:cs typeface="Times New Roman"/>
              </a:rPr>
              <a:t>Phyllis Bottome</a:t>
            </a:r>
          </a:p>
          <a:p>
            <a:pPr eaLnBrk="1" hangingPunct="1"/>
            <a:endParaRPr lang="en-CA" sz="2400" i="1" dirty="0">
              <a:latin typeface="+mj-lt"/>
            </a:endParaRPr>
          </a:p>
        </p:txBody>
      </p:sp>
      <p:sp>
        <p:nvSpPr>
          <p:cNvPr id="8195" name="Content Placeholder 3"/>
          <p:cNvSpPr>
            <a:spLocks noGrp="1"/>
          </p:cNvSpPr>
          <p:nvPr>
            <p:ph type="body" sz="quarter" idx="11"/>
          </p:nvPr>
        </p:nvSpPr>
        <p:spPr/>
        <p:txBody>
          <a:bodyPr/>
          <a:lstStyle/>
          <a:p>
            <a:pPr marL="0" indent="0">
              <a:buNone/>
            </a:pPr>
            <a:br>
              <a:rPr lang="en-US" dirty="0"/>
            </a:br>
            <a:r>
              <a:rPr lang="en-US" dirty="0"/>
              <a:t>This module is part one of your planning session, which focuses on important factors that could affect the success of your meeting. These factors are the people, place, and purpose of the meeting. Let us take a closer look to see how we can organize this to your success.</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55746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24800753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808369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211009A-B6F6-43D0-A457-157E55C64F8F}"/>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pPr eaLnBrk="1" hangingPunct="1"/>
            <a:r>
              <a:rPr lang="en-US" dirty="0"/>
              <a:t>Identifying the Participants</a:t>
            </a:r>
            <a:endParaRPr lang="en-CA" dirty="0"/>
          </a:p>
        </p:txBody>
      </p:sp>
      <p:grpSp>
        <p:nvGrpSpPr>
          <p:cNvPr id="2" name="Group 1">
            <a:extLst>
              <a:ext uri="{FF2B5EF4-FFF2-40B4-BE49-F238E27FC236}">
                <a16:creationId xmlns:a16="http://schemas.microsoft.com/office/drawing/2014/main" id="{2991A290-4F93-4485-9971-7A1D5D5D2D5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9C0557A-A1F2-4796-B5FB-12EA25DF68B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Do not invite everyone</a:t>
              </a:r>
            </a:p>
          </p:txBody>
        </p:sp>
        <p:sp>
          <p:nvSpPr>
            <p:cNvPr id="5" name="Freeform: Shape 4">
              <a:extLst>
                <a:ext uri="{FF2B5EF4-FFF2-40B4-BE49-F238E27FC236}">
                  <a16:creationId xmlns:a16="http://schemas.microsoft.com/office/drawing/2014/main" id="{2767CB88-8036-43A2-A6B5-79C4B1BA59C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Be specific</a:t>
              </a:r>
            </a:p>
          </p:txBody>
        </p:sp>
        <p:sp>
          <p:nvSpPr>
            <p:cNvPr id="6" name="Freeform: Shape 5">
              <a:extLst>
                <a:ext uri="{FF2B5EF4-FFF2-40B4-BE49-F238E27FC236}">
                  <a16:creationId xmlns:a16="http://schemas.microsoft.com/office/drawing/2014/main" id="{10E8B87D-D12C-4B34-88BB-0F6BFD1C9EC2}"/>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Meeting purposes?</a:t>
              </a:r>
            </a:p>
          </p:txBody>
        </p:sp>
        <p:sp>
          <p:nvSpPr>
            <p:cNvPr id="7" name="Freeform: Shape 6">
              <a:extLst>
                <a:ext uri="{FF2B5EF4-FFF2-40B4-BE49-F238E27FC236}">
                  <a16:creationId xmlns:a16="http://schemas.microsoft.com/office/drawing/2014/main" id="{FBF410DF-5B4D-4599-9992-FB58405FB2FB}"/>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Remove non- contributors</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4E4A6E1-165A-436D-B361-34835590C268}"/>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r>
              <a:rPr lang="en-US" dirty="0"/>
              <a:t>Choosing the Time and Place</a:t>
            </a:r>
            <a:endParaRPr lang="en-CA" dirty="0"/>
          </a:p>
        </p:txBody>
      </p:sp>
      <p:grpSp>
        <p:nvGrpSpPr>
          <p:cNvPr id="2" name="Group 1">
            <a:extLst>
              <a:ext uri="{FF2B5EF4-FFF2-40B4-BE49-F238E27FC236}">
                <a16:creationId xmlns:a16="http://schemas.microsoft.com/office/drawing/2014/main" id="{8BEAD3E5-EAF2-4B61-9519-33F8157BFB83}"/>
              </a:ext>
            </a:extLst>
          </p:cNvPr>
          <p:cNvGrpSpPr/>
          <p:nvPr/>
        </p:nvGrpSpPr>
        <p:grpSpPr>
          <a:xfrm>
            <a:off x="457200" y="1902981"/>
            <a:ext cx="8229600" cy="3920400"/>
            <a:chOff x="457200" y="1902981"/>
            <a:chExt cx="8229600" cy="3920400"/>
          </a:xfrm>
        </p:grpSpPr>
        <p:sp>
          <p:nvSpPr>
            <p:cNvPr id="4" name="Rectangle 3">
              <a:extLst>
                <a:ext uri="{FF2B5EF4-FFF2-40B4-BE49-F238E27FC236}">
                  <a16:creationId xmlns:a16="http://schemas.microsoft.com/office/drawing/2014/main" id="{00BC2A0A-C931-459A-BB5E-A105A2CC6D0A}"/>
                </a:ext>
              </a:extLst>
            </p:cNvPr>
            <p:cNvSpPr/>
            <p:nvPr/>
          </p:nvSpPr>
          <p:spPr>
            <a:xfrm>
              <a:off x="457200" y="2345781"/>
              <a:ext cx="8229600" cy="756000"/>
            </a:xfrm>
            <a:prstGeom prst="rect">
              <a:avLst/>
            </a:prstGeom>
            <a:noFill/>
            <a:ln>
              <a:solidFill>
                <a:schemeClr val="accent2">
                  <a:hueOff val="0"/>
                  <a:satOff val="0"/>
                  <a:lumOff val="0"/>
                </a:schemeClr>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1D51E59-D8D8-4FDB-A260-E0421573B112}"/>
                </a:ext>
              </a:extLst>
            </p:cNvPr>
            <p:cNvSpPr/>
            <p:nvPr/>
          </p:nvSpPr>
          <p:spPr>
            <a:xfrm>
              <a:off x="868680" y="19029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Time of day is important</a:t>
              </a:r>
            </a:p>
          </p:txBody>
        </p:sp>
        <p:sp>
          <p:nvSpPr>
            <p:cNvPr id="6" name="Rectangle 5">
              <a:extLst>
                <a:ext uri="{FF2B5EF4-FFF2-40B4-BE49-F238E27FC236}">
                  <a16:creationId xmlns:a16="http://schemas.microsoft.com/office/drawing/2014/main" id="{78A1AB1D-823E-43D1-A6EC-034E66CF08FD}"/>
                </a:ext>
              </a:extLst>
            </p:cNvPr>
            <p:cNvSpPr/>
            <p:nvPr/>
          </p:nvSpPr>
          <p:spPr>
            <a:xfrm>
              <a:off x="457200" y="3706581"/>
              <a:ext cx="8229600" cy="7560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CFBEB5E-F7BC-4D97-98D3-597AB3943C64}"/>
                </a:ext>
              </a:extLst>
            </p:cNvPr>
            <p:cNvSpPr/>
            <p:nvPr/>
          </p:nvSpPr>
          <p:spPr>
            <a:xfrm>
              <a:off x="868680" y="32637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Location affects meeting dynamic</a:t>
              </a:r>
            </a:p>
          </p:txBody>
        </p:sp>
        <p:sp>
          <p:nvSpPr>
            <p:cNvPr id="8" name="Rectangle 7">
              <a:extLst>
                <a:ext uri="{FF2B5EF4-FFF2-40B4-BE49-F238E27FC236}">
                  <a16:creationId xmlns:a16="http://schemas.microsoft.com/office/drawing/2014/main" id="{437AD378-BCB0-4892-852A-91B2EF26045E}"/>
                </a:ext>
              </a:extLst>
            </p:cNvPr>
            <p:cNvSpPr/>
            <p:nvPr/>
          </p:nvSpPr>
          <p:spPr>
            <a:xfrm>
              <a:off x="457200" y="5067381"/>
              <a:ext cx="8229600" cy="7560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2D421CE-680C-4D42-BDDD-891BBB4A9D17}"/>
                </a:ext>
              </a:extLst>
            </p:cNvPr>
            <p:cNvSpPr/>
            <p:nvPr/>
          </p:nvSpPr>
          <p:spPr>
            <a:xfrm>
              <a:off x="868680" y="4624581"/>
              <a:ext cx="5760720" cy="885600"/>
            </a:xfrm>
            <a:custGeom>
              <a:avLst/>
              <a:gdLst>
                <a:gd name="connsiteX0" fmla="*/ 0 w 5760720"/>
                <a:gd name="connsiteY0" fmla="*/ 147603 h 885600"/>
                <a:gd name="connsiteX1" fmla="*/ 147603 w 5760720"/>
                <a:gd name="connsiteY1" fmla="*/ 0 h 885600"/>
                <a:gd name="connsiteX2" fmla="*/ 5613117 w 5760720"/>
                <a:gd name="connsiteY2" fmla="*/ 0 h 885600"/>
                <a:gd name="connsiteX3" fmla="*/ 5760720 w 5760720"/>
                <a:gd name="connsiteY3" fmla="*/ 147603 h 885600"/>
                <a:gd name="connsiteX4" fmla="*/ 5760720 w 5760720"/>
                <a:gd name="connsiteY4" fmla="*/ 737997 h 885600"/>
                <a:gd name="connsiteX5" fmla="*/ 5613117 w 5760720"/>
                <a:gd name="connsiteY5" fmla="*/ 885600 h 885600"/>
                <a:gd name="connsiteX6" fmla="*/ 147603 w 5760720"/>
                <a:gd name="connsiteY6" fmla="*/ 885600 h 885600"/>
                <a:gd name="connsiteX7" fmla="*/ 0 w 5760720"/>
                <a:gd name="connsiteY7" fmla="*/ 737997 h 885600"/>
                <a:gd name="connsiteX8" fmla="*/ 0 w 576072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85600">
                  <a:moveTo>
                    <a:pt x="0" y="147603"/>
                  </a:moveTo>
                  <a:cubicBezTo>
                    <a:pt x="0" y="66084"/>
                    <a:pt x="66084" y="0"/>
                    <a:pt x="147603" y="0"/>
                  </a:cubicBezTo>
                  <a:lnTo>
                    <a:pt x="5613117" y="0"/>
                  </a:lnTo>
                  <a:cubicBezTo>
                    <a:pt x="5694636" y="0"/>
                    <a:pt x="5760720" y="66084"/>
                    <a:pt x="5760720" y="147603"/>
                  </a:cubicBezTo>
                  <a:lnTo>
                    <a:pt x="5760720" y="737997"/>
                  </a:lnTo>
                  <a:cubicBezTo>
                    <a:pt x="5760720" y="819516"/>
                    <a:pt x="5694636" y="885600"/>
                    <a:pt x="5613117" y="885600"/>
                  </a:cubicBezTo>
                  <a:lnTo>
                    <a:pt x="147603" y="885600"/>
                  </a:lnTo>
                  <a:cubicBezTo>
                    <a:pt x="66084" y="885600"/>
                    <a:pt x="0" y="819516"/>
                    <a:pt x="0" y="737997"/>
                  </a:cubicBezTo>
                  <a:lnTo>
                    <a:pt x="0" y="14760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0973" tIns="43231" rIns="260973" bIns="43231" numCol="1" spcCol="1270" anchor="ctr" anchorCtr="0">
              <a:noAutofit/>
            </a:bodyPr>
            <a:lstStyle/>
            <a:p>
              <a:pPr marL="0" lvl="0" indent="0" algn="l" defTabSz="1333500">
                <a:lnSpc>
                  <a:spcPct val="90000"/>
                </a:lnSpc>
                <a:spcBef>
                  <a:spcPct val="0"/>
                </a:spcBef>
                <a:spcAft>
                  <a:spcPct val="35000"/>
                </a:spcAft>
                <a:buNone/>
              </a:pPr>
              <a:r>
                <a:rPr lang="en-US" sz="3000" kern="1200" dirty="0"/>
                <a:t>Is privacy needed?</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62357ED-522B-466C-A315-BF3CB1C606A9}"/>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Creating the Agenda</a:t>
            </a:r>
            <a:endParaRPr lang="en-CA" dirty="0"/>
          </a:p>
        </p:txBody>
      </p:sp>
      <p:grpSp>
        <p:nvGrpSpPr>
          <p:cNvPr id="2" name="Group 1">
            <a:extLst>
              <a:ext uri="{FF2B5EF4-FFF2-40B4-BE49-F238E27FC236}">
                <a16:creationId xmlns:a16="http://schemas.microsoft.com/office/drawing/2014/main" id="{9DCC5C13-8661-4175-9456-833CE08300C7}"/>
              </a:ext>
            </a:extLst>
          </p:cNvPr>
          <p:cNvGrpSpPr/>
          <p:nvPr/>
        </p:nvGrpSpPr>
        <p:grpSpPr>
          <a:xfrm>
            <a:off x="457200" y="1605936"/>
            <a:ext cx="8229599" cy="4514489"/>
            <a:chOff x="457200" y="1605936"/>
            <a:chExt cx="8229599" cy="4514489"/>
          </a:xfrm>
        </p:grpSpPr>
        <p:sp>
          <p:nvSpPr>
            <p:cNvPr id="4" name="Freeform: Shape 3">
              <a:extLst>
                <a:ext uri="{FF2B5EF4-FFF2-40B4-BE49-F238E27FC236}">
                  <a16:creationId xmlns:a16="http://schemas.microsoft.com/office/drawing/2014/main" id="{1E2346DF-D38A-40EB-9B2C-FA586D1C441A}"/>
                </a:ext>
              </a:extLst>
            </p:cNvPr>
            <p:cNvSpPr/>
            <p:nvPr/>
          </p:nvSpPr>
          <p:spPr>
            <a:xfrm>
              <a:off x="457200" y="1605936"/>
              <a:ext cx="866997" cy="1238568"/>
            </a:xfrm>
            <a:custGeom>
              <a:avLst/>
              <a:gdLst>
                <a:gd name="connsiteX0" fmla="*/ 0 w 1238567"/>
                <a:gd name="connsiteY0" fmla="*/ 0 h 866997"/>
                <a:gd name="connsiteX1" fmla="*/ 805069 w 1238567"/>
                <a:gd name="connsiteY1" fmla="*/ 0 h 866997"/>
                <a:gd name="connsiteX2" fmla="*/ 1238567 w 1238567"/>
                <a:gd name="connsiteY2" fmla="*/ 433499 h 866997"/>
                <a:gd name="connsiteX3" fmla="*/ 805069 w 1238567"/>
                <a:gd name="connsiteY3" fmla="*/ 866997 h 866997"/>
                <a:gd name="connsiteX4" fmla="*/ 0 w 1238567"/>
                <a:gd name="connsiteY4" fmla="*/ 866997 h 866997"/>
                <a:gd name="connsiteX5" fmla="*/ 433499 w 1238567"/>
                <a:gd name="connsiteY5" fmla="*/ 433499 h 866997"/>
                <a:gd name="connsiteX6" fmla="*/ 0 w 1238567"/>
                <a:gd name="connsiteY6" fmla="*/ 0 h 86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567" h="866997">
                  <a:moveTo>
                    <a:pt x="1238567" y="0"/>
                  </a:moveTo>
                  <a:lnTo>
                    <a:pt x="1238567" y="563548"/>
                  </a:lnTo>
                  <a:lnTo>
                    <a:pt x="619283" y="866997"/>
                  </a:lnTo>
                  <a:lnTo>
                    <a:pt x="0" y="563548"/>
                  </a:lnTo>
                  <a:lnTo>
                    <a:pt x="0" y="0"/>
                  </a:lnTo>
                  <a:lnTo>
                    <a:pt x="619283" y="303449"/>
                  </a:lnTo>
                  <a:lnTo>
                    <a:pt x="1238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1" tIns="458900" rIns="25399" bIns="458898"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p:txBody>
        </p:sp>
        <p:sp>
          <p:nvSpPr>
            <p:cNvPr id="5" name="Freeform: Shape 4">
              <a:extLst>
                <a:ext uri="{FF2B5EF4-FFF2-40B4-BE49-F238E27FC236}">
                  <a16:creationId xmlns:a16="http://schemas.microsoft.com/office/drawing/2014/main" id="{BB42454C-FB8F-4294-BB63-365CB862BC1F}"/>
                </a:ext>
              </a:extLst>
            </p:cNvPr>
            <p:cNvSpPr/>
            <p:nvPr/>
          </p:nvSpPr>
          <p:spPr>
            <a:xfrm>
              <a:off x="1324197" y="1605937"/>
              <a:ext cx="7362602" cy="805492"/>
            </a:xfrm>
            <a:custGeom>
              <a:avLst/>
              <a:gdLst>
                <a:gd name="connsiteX0" fmla="*/ 134251 w 805492"/>
                <a:gd name="connsiteY0" fmla="*/ 0 h 7362602"/>
                <a:gd name="connsiteX1" fmla="*/ 671241 w 805492"/>
                <a:gd name="connsiteY1" fmla="*/ 0 h 7362602"/>
                <a:gd name="connsiteX2" fmla="*/ 805492 w 805492"/>
                <a:gd name="connsiteY2" fmla="*/ 134251 h 7362602"/>
                <a:gd name="connsiteX3" fmla="*/ 805492 w 805492"/>
                <a:gd name="connsiteY3" fmla="*/ 7362602 h 7362602"/>
                <a:gd name="connsiteX4" fmla="*/ 805492 w 805492"/>
                <a:gd name="connsiteY4" fmla="*/ 7362602 h 7362602"/>
                <a:gd name="connsiteX5" fmla="*/ 0 w 805492"/>
                <a:gd name="connsiteY5" fmla="*/ 7362602 h 7362602"/>
                <a:gd name="connsiteX6" fmla="*/ 0 w 805492"/>
                <a:gd name="connsiteY6" fmla="*/ 7362602 h 7362602"/>
                <a:gd name="connsiteX7" fmla="*/ 0 w 805492"/>
                <a:gd name="connsiteY7" fmla="*/ 134251 h 7362602"/>
                <a:gd name="connsiteX8" fmla="*/ 134251 w 805492"/>
                <a:gd name="connsiteY8" fmla="*/ 0 h 736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492" h="7362602">
                  <a:moveTo>
                    <a:pt x="805492" y="1227125"/>
                  </a:moveTo>
                  <a:lnTo>
                    <a:pt x="805492" y="6135477"/>
                  </a:lnTo>
                  <a:cubicBezTo>
                    <a:pt x="805492" y="6813199"/>
                    <a:pt x="798916" y="7362597"/>
                    <a:pt x="790805" y="7362597"/>
                  </a:cubicBezTo>
                  <a:lnTo>
                    <a:pt x="0" y="7362597"/>
                  </a:lnTo>
                  <a:lnTo>
                    <a:pt x="0" y="7362597"/>
                  </a:lnTo>
                  <a:lnTo>
                    <a:pt x="0" y="5"/>
                  </a:lnTo>
                  <a:lnTo>
                    <a:pt x="0" y="5"/>
                  </a:lnTo>
                  <a:lnTo>
                    <a:pt x="790805" y="5"/>
                  </a:lnTo>
                  <a:cubicBezTo>
                    <a:pt x="798916" y="5"/>
                    <a:pt x="805492" y="549403"/>
                    <a:pt x="805492" y="1227125"/>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54560" rIns="54560" bIns="54562"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Seek topics from your participants</a:t>
              </a:r>
            </a:p>
          </p:txBody>
        </p:sp>
        <p:sp>
          <p:nvSpPr>
            <p:cNvPr id="6" name="Freeform: Shape 5">
              <a:extLst>
                <a:ext uri="{FF2B5EF4-FFF2-40B4-BE49-F238E27FC236}">
                  <a16:creationId xmlns:a16="http://schemas.microsoft.com/office/drawing/2014/main" id="{809234A7-DAE4-4968-AA83-0B2BDEAC0E67}"/>
                </a:ext>
              </a:extLst>
            </p:cNvPr>
            <p:cNvSpPr/>
            <p:nvPr/>
          </p:nvSpPr>
          <p:spPr>
            <a:xfrm>
              <a:off x="457200" y="2697910"/>
              <a:ext cx="866997" cy="1238567"/>
            </a:xfrm>
            <a:custGeom>
              <a:avLst/>
              <a:gdLst>
                <a:gd name="connsiteX0" fmla="*/ 0 w 1238567"/>
                <a:gd name="connsiteY0" fmla="*/ 0 h 866997"/>
                <a:gd name="connsiteX1" fmla="*/ 805069 w 1238567"/>
                <a:gd name="connsiteY1" fmla="*/ 0 h 866997"/>
                <a:gd name="connsiteX2" fmla="*/ 1238567 w 1238567"/>
                <a:gd name="connsiteY2" fmla="*/ 433499 h 866997"/>
                <a:gd name="connsiteX3" fmla="*/ 805069 w 1238567"/>
                <a:gd name="connsiteY3" fmla="*/ 866997 h 866997"/>
                <a:gd name="connsiteX4" fmla="*/ 0 w 1238567"/>
                <a:gd name="connsiteY4" fmla="*/ 866997 h 866997"/>
                <a:gd name="connsiteX5" fmla="*/ 433499 w 1238567"/>
                <a:gd name="connsiteY5" fmla="*/ 433499 h 866997"/>
                <a:gd name="connsiteX6" fmla="*/ 0 w 1238567"/>
                <a:gd name="connsiteY6" fmla="*/ 0 h 86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567" h="866997">
                  <a:moveTo>
                    <a:pt x="1238567" y="0"/>
                  </a:moveTo>
                  <a:lnTo>
                    <a:pt x="1238567" y="563548"/>
                  </a:lnTo>
                  <a:lnTo>
                    <a:pt x="619283" y="866997"/>
                  </a:lnTo>
                  <a:lnTo>
                    <a:pt x="0" y="563548"/>
                  </a:lnTo>
                  <a:lnTo>
                    <a:pt x="0" y="0"/>
                  </a:lnTo>
                  <a:lnTo>
                    <a:pt x="619283" y="303449"/>
                  </a:lnTo>
                  <a:lnTo>
                    <a:pt x="1238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401" tIns="458899" rIns="25399" bIns="458898" numCol="1" spcCol="1270" anchor="ctr" anchorCtr="0">
              <a:noAutofit/>
            </a:bodyPr>
            <a:lstStyle/>
            <a:p>
              <a:pPr marL="0" lvl="0" indent="0" algn="ctr" defTabSz="1778000">
                <a:lnSpc>
                  <a:spcPct val="90000"/>
                </a:lnSpc>
                <a:spcBef>
                  <a:spcPct val="0"/>
                </a:spcBef>
                <a:spcAft>
                  <a:spcPct val="35000"/>
                </a:spcAft>
                <a:buNone/>
              </a:pPr>
              <a:r>
                <a:rPr lang="en-US" sz="4000" b="1" kern="1200" dirty="0"/>
                <a:t>O</a:t>
              </a:r>
            </a:p>
          </p:txBody>
        </p:sp>
        <p:sp>
          <p:nvSpPr>
            <p:cNvPr id="7" name="Freeform: Shape 6">
              <a:extLst>
                <a:ext uri="{FF2B5EF4-FFF2-40B4-BE49-F238E27FC236}">
                  <a16:creationId xmlns:a16="http://schemas.microsoft.com/office/drawing/2014/main" id="{99596BF9-F281-4DED-AF5A-FD669F2EB93D}"/>
                </a:ext>
              </a:extLst>
            </p:cNvPr>
            <p:cNvSpPr/>
            <p:nvPr/>
          </p:nvSpPr>
          <p:spPr>
            <a:xfrm>
              <a:off x="1324197" y="2697911"/>
              <a:ext cx="7362602" cy="805068"/>
            </a:xfrm>
            <a:custGeom>
              <a:avLst/>
              <a:gdLst>
                <a:gd name="connsiteX0" fmla="*/ 134181 w 805068"/>
                <a:gd name="connsiteY0" fmla="*/ 0 h 7362602"/>
                <a:gd name="connsiteX1" fmla="*/ 670887 w 805068"/>
                <a:gd name="connsiteY1" fmla="*/ 0 h 7362602"/>
                <a:gd name="connsiteX2" fmla="*/ 805068 w 805068"/>
                <a:gd name="connsiteY2" fmla="*/ 134181 h 7362602"/>
                <a:gd name="connsiteX3" fmla="*/ 805068 w 805068"/>
                <a:gd name="connsiteY3" fmla="*/ 7362602 h 7362602"/>
                <a:gd name="connsiteX4" fmla="*/ 805068 w 805068"/>
                <a:gd name="connsiteY4" fmla="*/ 7362602 h 7362602"/>
                <a:gd name="connsiteX5" fmla="*/ 0 w 805068"/>
                <a:gd name="connsiteY5" fmla="*/ 7362602 h 7362602"/>
                <a:gd name="connsiteX6" fmla="*/ 0 w 805068"/>
                <a:gd name="connsiteY6" fmla="*/ 7362602 h 7362602"/>
                <a:gd name="connsiteX7" fmla="*/ 0 w 805068"/>
                <a:gd name="connsiteY7" fmla="*/ 134181 h 7362602"/>
                <a:gd name="connsiteX8" fmla="*/ 134181 w 805068"/>
                <a:gd name="connsiteY8" fmla="*/ 0 h 736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068" h="7362602">
                  <a:moveTo>
                    <a:pt x="805068" y="1227131"/>
                  </a:moveTo>
                  <a:lnTo>
                    <a:pt x="805068" y="6135471"/>
                  </a:lnTo>
                  <a:cubicBezTo>
                    <a:pt x="805068" y="6813193"/>
                    <a:pt x="798499" y="7362597"/>
                    <a:pt x="790396" y="7362597"/>
                  </a:cubicBezTo>
                  <a:lnTo>
                    <a:pt x="0" y="7362597"/>
                  </a:lnTo>
                  <a:lnTo>
                    <a:pt x="0" y="7362597"/>
                  </a:lnTo>
                  <a:lnTo>
                    <a:pt x="0" y="5"/>
                  </a:lnTo>
                  <a:lnTo>
                    <a:pt x="0" y="5"/>
                  </a:lnTo>
                  <a:lnTo>
                    <a:pt x="790396" y="5"/>
                  </a:lnTo>
                  <a:cubicBezTo>
                    <a:pt x="798499" y="5"/>
                    <a:pt x="805068" y="549409"/>
                    <a:pt x="805068" y="1227131"/>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8" tIns="54540" rIns="54540" bIns="545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Organize topics into a list</a:t>
              </a:r>
            </a:p>
          </p:txBody>
        </p:sp>
        <p:sp>
          <p:nvSpPr>
            <p:cNvPr id="8" name="Freeform: Shape 7">
              <a:extLst>
                <a:ext uri="{FF2B5EF4-FFF2-40B4-BE49-F238E27FC236}">
                  <a16:creationId xmlns:a16="http://schemas.microsoft.com/office/drawing/2014/main" id="{C3800BBF-3D56-4FA8-99A9-9E200D61626C}"/>
                </a:ext>
              </a:extLst>
            </p:cNvPr>
            <p:cNvSpPr/>
            <p:nvPr/>
          </p:nvSpPr>
          <p:spPr>
            <a:xfrm>
              <a:off x="457200" y="3789884"/>
              <a:ext cx="866997" cy="1238567"/>
            </a:xfrm>
            <a:custGeom>
              <a:avLst/>
              <a:gdLst>
                <a:gd name="connsiteX0" fmla="*/ 0 w 1238567"/>
                <a:gd name="connsiteY0" fmla="*/ 0 h 866997"/>
                <a:gd name="connsiteX1" fmla="*/ 805069 w 1238567"/>
                <a:gd name="connsiteY1" fmla="*/ 0 h 866997"/>
                <a:gd name="connsiteX2" fmla="*/ 1238567 w 1238567"/>
                <a:gd name="connsiteY2" fmla="*/ 433499 h 866997"/>
                <a:gd name="connsiteX3" fmla="*/ 805069 w 1238567"/>
                <a:gd name="connsiteY3" fmla="*/ 866997 h 866997"/>
                <a:gd name="connsiteX4" fmla="*/ 0 w 1238567"/>
                <a:gd name="connsiteY4" fmla="*/ 866997 h 866997"/>
                <a:gd name="connsiteX5" fmla="*/ 433499 w 1238567"/>
                <a:gd name="connsiteY5" fmla="*/ 433499 h 866997"/>
                <a:gd name="connsiteX6" fmla="*/ 0 w 1238567"/>
                <a:gd name="connsiteY6" fmla="*/ 0 h 86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567" h="866997">
                  <a:moveTo>
                    <a:pt x="1238567" y="0"/>
                  </a:moveTo>
                  <a:lnTo>
                    <a:pt x="1238567" y="563548"/>
                  </a:lnTo>
                  <a:lnTo>
                    <a:pt x="619283" y="866997"/>
                  </a:lnTo>
                  <a:lnTo>
                    <a:pt x="0" y="563548"/>
                  </a:lnTo>
                  <a:lnTo>
                    <a:pt x="0" y="0"/>
                  </a:lnTo>
                  <a:lnTo>
                    <a:pt x="619283" y="303449"/>
                  </a:lnTo>
                  <a:lnTo>
                    <a:pt x="1238567"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401" tIns="458899" rIns="25399" bIns="458898"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p:txBody>
        </p:sp>
        <p:sp>
          <p:nvSpPr>
            <p:cNvPr id="9" name="Freeform: Shape 8">
              <a:extLst>
                <a:ext uri="{FF2B5EF4-FFF2-40B4-BE49-F238E27FC236}">
                  <a16:creationId xmlns:a16="http://schemas.microsoft.com/office/drawing/2014/main" id="{62FE1472-979B-4C32-8A98-7E5155DE51D8}"/>
                </a:ext>
              </a:extLst>
            </p:cNvPr>
            <p:cNvSpPr/>
            <p:nvPr/>
          </p:nvSpPr>
          <p:spPr>
            <a:xfrm>
              <a:off x="1324197" y="3789885"/>
              <a:ext cx="7362602" cy="805068"/>
            </a:xfrm>
            <a:custGeom>
              <a:avLst/>
              <a:gdLst>
                <a:gd name="connsiteX0" fmla="*/ 134181 w 805068"/>
                <a:gd name="connsiteY0" fmla="*/ 0 h 7362602"/>
                <a:gd name="connsiteX1" fmla="*/ 670887 w 805068"/>
                <a:gd name="connsiteY1" fmla="*/ 0 h 7362602"/>
                <a:gd name="connsiteX2" fmla="*/ 805068 w 805068"/>
                <a:gd name="connsiteY2" fmla="*/ 134181 h 7362602"/>
                <a:gd name="connsiteX3" fmla="*/ 805068 w 805068"/>
                <a:gd name="connsiteY3" fmla="*/ 7362602 h 7362602"/>
                <a:gd name="connsiteX4" fmla="*/ 805068 w 805068"/>
                <a:gd name="connsiteY4" fmla="*/ 7362602 h 7362602"/>
                <a:gd name="connsiteX5" fmla="*/ 0 w 805068"/>
                <a:gd name="connsiteY5" fmla="*/ 7362602 h 7362602"/>
                <a:gd name="connsiteX6" fmla="*/ 0 w 805068"/>
                <a:gd name="connsiteY6" fmla="*/ 7362602 h 7362602"/>
                <a:gd name="connsiteX7" fmla="*/ 0 w 805068"/>
                <a:gd name="connsiteY7" fmla="*/ 134181 h 7362602"/>
                <a:gd name="connsiteX8" fmla="*/ 134181 w 805068"/>
                <a:gd name="connsiteY8" fmla="*/ 0 h 736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068" h="7362602">
                  <a:moveTo>
                    <a:pt x="805068" y="1227131"/>
                  </a:moveTo>
                  <a:lnTo>
                    <a:pt x="805068" y="6135471"/>
                  </a:lnTo>
                  <a:cubicBezTo>
                    <a:pt x="805068" y="6813193"/>
                    <a:pt x="798499" y="7362597"/>
                    <a:pt x="790396" y="7362597"/>
                  </a:cubicBezTo>
                  <a:lnTo>
                    <a:pt x="0" y="7362597"/>
                  </a:lnTo>
                  <a:lnTo>
                    <a:pt x="0" y="7362597"/>
                  </a:lnTo>
                  <a:lnTo>
                    <a:pt x="0" y="5"/>
                  </a:lnTo>
                  <a:lnTo>
                    <a:pt x="0" y="5"/>
                  </a:lnTo>
                  <a:lnTo>
                    <a:pt x="790396" y="5"/>
                  </a:lnTo>
                  <a:cubicBezTo>
                    <a:pt x="798499" y="5"/>
                    <a:pt x="805068" y="549409"/>
                    <a:pt x="805068" y="1227131"/>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8" tIns="54540" rIns="54540" bIns="545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Assess which topics are relevant to the meeting purpose</a:t>
              </a:r>
            </a:p>
          </p:txBody>
        </p:sp>
        <p:sp>
          <p:nvSpPr>
            <p:cNvPr id="10" name="Freeform: Shape 9">
              <a:extLst>
                <a:ext uri="{FF2B5EF4-FFF2-40B4-BE49-F238E27FC236}">
                  <a16:creationId xmlns:a16="http://schemas.microsoft.com/office/drawing/2014/main" id="{F3349558-4776-4986-8FD1-CD0E1DF4CC5D}"/>
                </a:ext>
              </a:extLst>
            </p:cNvPr>
            <p:cNvSpPr/>
            <p:nvPr/>
          </p:nvSpPr>
          <p:spPr>
            <a:xfrm>
              <a:off x="457200" y="4881858"/>
              <a:ext cx="866997" cy="1238567"/>
            </a:xfrm>
            <a:custGeom>
              <a:avLst/>
              <a:gdLst>
                <a:gd name="connsiteX0" fmla="*/ 0 w 1238567"/>
                <a:gd name="connsiteY0" fmla="*/ 0 h 866997"/>
                <a:gd name="connsiteX1" fmla="*/ 805069 w 1238567"/>
                <a:gd name="connsiteY1" fmla="*/ 0 h 866997"/>
                <a:gd name="connsiteX2" fmla="*/ 1238567 w 1238567"/>
                <a:gd name="connsiteY2" fmla="*/ 433499 h 866997"/>
                <a:gd name="connsiteX3" fmla="*/ 805069 w 1238567"/>
                <a:gd name="connsiteY3" fmla="*/ 866997 h 866997"/>
                <a:gd name="connsiteX4" fmla="*/ 0 w 1238567"/>
                <a:gd name="connsiteY4" fmla="*/ 866997 h 866997"/>
                <a:gd name="connsiteX5" fmla="*/ 433499 w 1238567"/>
                <a:gd name="connsiteY5" fmla="*/ 433499 h 866997"/>
                <a:gd name="connsiteX6" fmla="*/ 0 w 1238567"/>
                <a:gd name="connsiteY6" fmla="*/ 0 h 86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567" h="866997">
                  <a:moveTo>
                    <a:pt x="1238567" y="0"/>
                  </a:moveTo>
                  <a:lnTo>
                    <a:pt x="1238567" y="563548"/>
                  </a:lnTo>
                  <a:lnTo>
                    <a:pt x="619283" y="866997"/>
                  </a:lnTo>
                  <a:lnTo>
                    <a:pt x="0" y="563548"/>
                  </a:lnTo>
                  <a:lnTo>
                    <a:pt x="0" y="0"/>
                  </a:lnTo>
                  <a:lnTo>
                    <a:pt x="619283" y="303449"/>
                  </a:lnTo>
                  <a:lnTo>
                    <a:pt x="1238567"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401" tIns="458899" rIns="25399" bIns="458898" numCol="1" spcCol="1270" anchor="ctr" anchorCtr="0">
              <a:noAutofit/>
            </a:bodyPr>
            <a:lstStyle/>
            <a:p>
              <a:pPr marL="0" lvl="0" indent="0" algn="ctr" defTabSz="1778000">
                <a:lnSpc>
                  <a:spcPct val="90000"/>
                </a:lnSpc>
                <a:spcBef>
                  <a:spcPct val="0"/>
                </a:spcBef>
                <a:spcAft>
                  <a:spcPct val="35000"/>
                </a:spcAft>
                <a:buNone/>
              </a:pPr>
              <a:r>
                <a:rPr lang="en-US" sz="4000" b="1" kern="1200" dirty="0"/>
                <a:t>P</a:t>
              </a:r>
            </a:p>
          </p:txBody>
        </p:sp>
        <p:sp>
          <p:nvSpPr>
            <p:cNvPr id="11" name="Freeform: Shape 10">
              <a:extLst>
                <a:ext uri="{FF2B5EF4-FFF2-40B4-BE49-F238E27FC236}">
                  <a16:creationId xmlns:a16="http://schemas.microsoft.com/office/drawing/2014/main" id="{ED3B6137-4EBD-487A-9EFD-3926DED046DA}"/>
                </a:ext>
              </a:extLst>
            </p:cNvPr>
            <p:cNvSpPr/>
            <p:nvPr/>
          </p:nvSpPr>
          <p:spPr>
            <a:xfrm>
              <a:off x="1324197" y="4881858"/>
              <a:ext cx="7362602" cy="805068"/>
            </a:xfrm>
            <a:custGeom>
              <a:avLst/>
              <a:gdLst>
                <a:gd name="connsiteX0" fmla="*/ 134181 w 805068"/>
                <a:gd name="connsiteY0" fmla="*/ 0 h 7362602"/>
                <a:gd name="connsiteX1" fmla="*/ 670887 w 805068"/>
                <a:gd name="connsiteY1" fmla="*/ 0 h 7362602"/>
                <a:gd name="connsiteX2" fmla="*/ 805068 w 805068"/>
                <a:gd name="connsiteY2" fmla="*/ 134181 h 7362602"/>
                <a:gd name="connsiteX3" fmla="*/ 805068 w 805068"/>
                <a:gd name="connsiteY3" fmla="*/ 7362602 h 7362602"/>
                <a:gd name="connsiteX4" fmla="*/ 805068 w 805068"/>
                <a:gd name="connsiteY4" fmla="*/ 7362602 h 7362602"/>
                <a:gd name="connsiteX5" fmla="*/ 0 w 805068"/>
                <a:gd name="connsiteY5" fmla="*/ 7362602 h 7362602"/>
                <a:gd name="connsiteX6" fmla="*/ 0 w 805068"/>
                <a:gd name="connsiteY6" fmla="*/ 7362602 h 7362602"/>
                <a:gd name="connsiteX7" fmla="*/ 0 w 805068"/>
                <a:gd name="connsiteY7" fmla="*/ 134181 h 7362602"/>
                <a:gd name="connsiteX8" fmla="*/ 134181 w 805068"/>
                <a:gd name="connsiteY8" fmla="*/ 0 h 736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068" h="7362602">
                  <a:moveTo>
                    <a:pt x="805068" y="1227131"/>
                  </a:moveTo>
                  <a:lnTo>
                    <a:pt x="805068" y="6135471"/>
                  </a:lnTo>
                  <a:cubicBezTo>
                    <a:pt x="805068" y="6813193"/>
                    <a:pt x="798499" y="7362597"/>
                    <a:pt x="790396" y="7362597"/>
                  </a:cubicBezTo>
                  <a:lnTo>
                    <a:pt x="0" y="7362597"/>
                  </a:lnTo>
                  <a:lnTo>
                    <a:pt x="0" y="7362597"/>
                  </a:lnTo>
                  <a:lnTo>
                    <a:pt x="0" y="5"/>
                  </a:lnTo>
                  <a:lnTo>
                    <a:pt x="0" y="5"/>
                  </a:lnTo>
                  <a:lnTo>
                    <a:pt x="790396" y="5"/>
                  </a:lnTo>
                  <a:cubicBezTo>
                    <a:pt x="798499" y="5"/>
                    <a:pt x="805068" y="549409"/>
                    <a:pt x="805068" y="1227131"/>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8" tIns="54540" rIns="54540" bIns="545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Pick the number of relevant topics that will fit into your meeting time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People compatible with meeting’s purpose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occasions for a meeting</a:t>
            </a:r>
          </a:p>
          <a:p>
            <a:endParaRPr lang="en-US" dirty="0"/>
          </a:p>
        </p:txBody>
      </p:sp>
    </p:spTree>
    <p:extLst>
      <p:ext uri="{BB962C8B-B14F-4D97-AF65-F5344CB8AC3E}">
        <p14:creationId xmlns:p14="http://schemas.microsoft.com/office/powerpoint/2010/main" val="225781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80564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8 and 9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 factors</a:t>
            </a:r>
          </a:p>
          <a:p>
            <a:endParaRPr lang="en-US" dirty="0"/>
          </a:p>
        </p:txBody>
      </p:sp>
    </p:spTree>
    <p:extLst>
      <p:ext uri="{BB962C8B-B14F-4D97-AF65-F5344CB8AC3E}">
        <p14:creationId xmlns:p14="http://schemas.microsoft.com/office/powerpoint/2010/main" val="4234286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Simple list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SOAP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2707517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Choosing topics that will fill the time of the meeting and adding extra 10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relevancy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a:p>
        </p:txBody>
      </p:sp>
    </p:spTree>
    <p:extLst>
      <p:ext uri="{BB962C8B-B14F-4D97-AF65-F5344CB8AC3E}">
        <p14:creationId xmlns:p14="http://schemas.microsoft.com/office/powerpoint/2010/main" val="522793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compatible with meeting’s purpose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occasions for a meeting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5626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8 and 9 am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 factors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74249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list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SOAP</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3388436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Choosing topics that will fill the time of the meeting and adding extra 10 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relevancy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a:p>
        </p:txBody>
      </p:sp>
    </p:spTree>
    <p:extLst>
      <p:ext uri="{BB962C8B-B14F-4D97-AF65-F5344CB8AC3E}">
        <p14:creationId xmlns:p14="http://schemas.microsoft.com/office/powerpoint/2010/main" val="2673070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CA" dirty="0"/>
              <a:t>Module </a:t>
            </a:r>
            <a:r>
              <a:rPr lang="en-US" dirty="0"/>
              <a:t>Three:</a:t>
            </a:r>
            <a:br>
              <a:rPr lang="en-US" dirty="0"/>
            </a:br>
            <a:r>
              <a:rPr lang="en-US" dirty="0"/>
              <a:t>Planning and Preparing (II)</a:t>
            </a:r>
            <a:endParaRPr lang="en-CA" dirty="0"/>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latin typeface="+mj-lt"/>
                <a:ea typeface="Times New Roman"/>
                <a:cs typeface="Times New Roman"/>
              </a:rPr>
              <a:t>Management is efficiency in climbing the ladder of success; leadership determines whether the ladder is leaning against the right wall. </a:t>
            </a:r>
          </a:p>
          <a:p>
            <a:pPr algn="ctr">
              <a:lnSpc>
                <a:spcPct val="115000"/>
              </a:lnSpc>
              <a:spcBef>
                <a:spcPts val="0"/>
              </a:spcBef>
              <a:spcAft>
                <a:spcPts val="1000"/>
              </a:spcAft>
            </a:pPr>
            <a:r>
              <a:rPr lang="en-US" sz="2400" b="1" i="1" dirty="0">
                <a:latin typeface="+mj-lt"/>
                <a:ea typeface="Times New Roman"/>
                <a:cs typeface="Times New Roman"/>
              </a:rPr>
              <a:t>Stephen R. Covey</a:t>
            </a:r>
          </a:p>
          <a:p>
            <a:endParaRPr lang="en-CA" sz="2400" i="1" dirty="0">
              <a:latin typeface="+mj-lt"/>
            </a:endParaRPr>
          </a:p>
        </p:txBody>
      </p:sp>
      <p:sp>
        <p:nvSpPr>
          <p:cNvPr id="12291" name="Content Placeholder 3"/>
          <p:cNvSpPr>
            <a:spLocks noGrp="1"/>
          </p:cNvSpPr>
          <p:nvPr>
            <p:ph type="body" sz="quarter" idx="11"/>
          </p:nvPr>
        </p:nvSpPr>
        <p:spPr/>
        <p:txBody>
          <a:bodyPr>
            <a:normAutofit fontScale="85000" lnSpcReduction="10000"/>
          </a:bodyPr>
          <a:lstStyle/>
          <a:p>
            <a:br>
              <a:rPr lang="en-US" dirty="0"/>
            </a:br>
            <a:r>
              <a:rPr lang="en-US" dirty="0"/>
              <a:t>In this module, you will learn how to gather the things you need to help facilitate the meeting more effectively. In addition, you will learn how to structure your invitation so you can communicate your meeting in a way that is consistent and sets expectations. Finally, you will understand the importance of making the logistical arrangements in advance, avoiding any last minute mishaps. </a:t>
            </a:r>
            <a:endParaRPr lang="en-C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4456DCC2-C0FF-4956-B381-402790420B52}"/>
              </a:ext>
            </a:extLst>
          </p:cNvPr>
          <p:cNvSpPr>
            <a:spLocks noGrp="1"/>
          </p:cNvSpPr>
          <p:nvPr>
            <p:ph sz="quarter" idx="11"/>
          </p:nvPr>
        </p:nvSpPr>
        <p:spPr/>
        <p:txBody>
          <a:bodyPr/>
          <a:lstStyle/>
          <a:p>
            <a:endParaRPr lang="en-US"/>
          </a:p>
        </p:txBody>
      </p:sp>
      <p:sp>
        <p:nvSpPr>
          <p:cNvPr id="13314" name="Title 4"/>
          <p:cNvSpPr>
            <a:spLocks noGrp="1"/>
          </p:cNvSpPr>
          <p:nvPr>
            <p:ph type="title"/>
          </p:nvPr>
        </p:nvSpPr>
        <p:spPr/>
        <p:txBody>
          <a:bodyPr/>
          <a:lstStyle/>
          <a:p>
            <a:r>
              <a:rPr lang="en-US" dirty="0"/>
              <a:t>Gathering Materials</a:t>
            </a:r>
            <a:endParaRPr lang="en-CA" dirty="0"/>
          </a:p>
        </p:txBody>
      </p:sp>
      <p:grpSp>
        <p:nvGrpSpPr>
          <p:cNvPr id="2" name="Group 1">
            <a:extLst>
              <a:ext uri="{FF2B5EF4-FFF2-40B4-BE49-F238E27FC236}">
                <a16:creationId xmlns:a16="http://schemas.microsoft.com/office/drawing/2014/main" id="{BF8A4DB0-8FA7-4ECE-A705-385A5A2A27B9}"/>
              </a:ext>
            </a:extLst>
          </p:cNvPr>
          <p:cNvGrpSpPr/>
          <p:nvPr/>
        </p:nvGrpSpPr>
        <p:grpSpPr>
          <a:xfrm>
            <a:off x="-4659792" y="816335"/>
            <a:ext cx="13284108" cy="6093694"/>
            <a:chOff x="-4659792" y="816335"/>
            <a:chExt cx="13284108" cy="6093694"/>
          </a:xfrm>
        </p:grpSpPr>
        <p:sp>
          <p:nvSpPr>
            <p:cNvPr id="3" name="Block Arc 2">
              <a:extLst>
                <a:ext uri="{FF2B5EF4-FFF2-40B4-BE49-F238E27FC236}">
                  <a16:creationId xmlns:a16="http://schemas.microsoft.com/office/drawing/2014/main" id="{877C6891-A927-4F3B-81F8-9DFF8C368CAB}"/>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4" name="Freeform: Shape 3">
              <a:extLst>
                <a:ext uri="{FF2B5EF4-FFF2-40B4-BE49-F238E27FC236}">
                  <a16:creationId xmlns:a16="http://schemas.microsoft.com/office/drawing/2014/main" id="{1D1A1286-4A66-4456-9FA7-831239110356}"/>
                </a:ext>
              </a:extLst>
            </p:cNvPr>
            <p:cNvSpPr/>
            <p:nvPr/>
          </p:nvSpPr>
          <p:spPr>
            <a:xfrm>
              <a:off x="884426" y="1882982"/>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Stationary</a:t>
              </a:r>
              <a:endParaRPr lang="en-US" sz="2900" kern="1200" dirty="0"/>
            </a:p>
          </p:txBody>
        </p:sp>
        <p:sp>
          <p:nvSpPr>
            <p:cNvPr id="5" name="Oval 4">
              <a:extLst>
                <a:ext uri="{FF2B5EF4-FFF2-40B4-BE49-F238E27FC236}">
                  <a16:creationId xmlns:a16="http://schemas.microsoft.com/office/drawing/2014/main" id="{09AD3FCB-574D-445A-9539-5CAED78776C3}"/>
                </a:ext>
              </a:extLst>
            </p:cNvPr>
            <p:cNvSpPr/>
            <p:nvPr/>
          </p:nvSpPr>
          <p:spPr>
            <a:xfrm>
              <a:off x="530722" y="1812241"/>
              <a:ext cx="707408" cy="707408"/>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8E59E529-3533-4503-8C5F-5B820B77DE4F}"/>
                </a:ext>
              </a:extLst>
            </p:cNvPr>
            <p:cNvSpPr/>
            <p:nvPr/>
          </p:nvSpPr>
          <p:spPr>
            <a:xfrm>
              <a:off x="1289952" y="2731600"/>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Handouts</a:t>
              </a:r>
              <a:endParaRPr lang="en-US" sz="2900" kern="1200" dirty="0"/>
            </a:p>
          </p:txBody>
        </p:sp>
        <p:sp>
          <p:nvSpPr>
            <p:cNvPr id="7" name="Oval 6">
              <a:extLst>
                <a:ext uri="{FF2B5EF4-FFF2-40B4-BE49-F238E27FC236}">
                  <a16:creationId xmlns:a16="http://schemas.microsoft.com/office/drawing/2014/main" id="{C23078AC-2144-4047-BDE8-F4F73005AB98}"/>
                </a:ext>
              </a:extLst>
            </p:cNvPr>
            <p:cNvSpPr/>
            <p:nvPr/>
          </p:nvSpPr>
          <p:spPr>
            <a:xfrm>
              <a:off x="936248" y="2660859"/>
              <a:ext cx="707408" cy="707408"/>
            </a:xfrm>
            <a:prstGeom prst="ellipse">
              <a:avLst/>
            </a:prstGeom>
          </p:spPr>
          <p:style>
            <a:lnRef idx="2">
              <a:schemeClr val="accent2">
                <a:hueOff val="1170380"/>
                <a:satOff val="-1460"/>
                <a:lumOff val="34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D0992495-7A52-4A37-A6B0-EAA45346C8A0}"/>
                </a:ext>
              </a:extLst>
            </p:cNvPr>
            <p:cNvSpPr/>
            <p:nvPr/>
          </p:nvSpPr>
          <p:spPr>
            <a:xfrm>
              <a:off x="1414416" y="3580218"/>
              <a:ext cx="7209900" cy="565926"/>
            </a:xfrm>
            <a:custGeom>
              <a:avLst/>
              <a:gdLst>
                <a:gd name="connsiteX0" fmla="*/ 0 w 7209900"/>
                <a:gd name="connsiteY0" fmla="*/ 0 h 565926"/>
                <a:gd name="connsiteX1" fmla="*/ 7209900 w 7209900"/>
                <a:gd name="connsiteY1" fmla="*/ 0 h 565926"/>
                <a:gd name="connsiteX2" fmla="*/ 7209900 w 7209900"/>
                <a:gd name="connsiteY2" fmla="*/ 565926 h 565926"/>
                <a:gd name="connsiteX3" fmla="*/ 0 w 7209900"/>
                <a:gd name="connsiteY3" fmla="*/ 565926 h 565926"/>
                <a:gd name="connsiteX4" fmla="*/ 0 w 720990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565926">
                  <a:moveTo>
                    <a:pt x="0" y="0"/>
                  </a:moveTo>
                  <a:lnTo>
                    <a:pt x="7209900" y="0"/>
                  </a:lnTo>
                  <a:lnTo>
                    <a:pt x="7209900" y="565926"/>
                  </a:lnTo>
                  <a:lnTo>
                    <a:pt x="0" y="565926"/>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Organizer</a:t>
              </a:r>
              <a:endParaRPr lang="en-US" sz="2900" kern="1200" dirty="0"/>
            </a:p>
          </p:txBody>
        </p:sp>
        <p:sp>
          <p:nvSpPr>
            <p:cNvPr id="9" name="Oval 8">
              <a:extLst>
                <a:ext uri="{FF2B5EF4-FFF2-40B4-BE49-F238E27FC236}">
                  <a16:creationId xmlns:a16="http://schemas.microsoft.com/office/drawing/2014/main" id="{BDCABEE7-4645-4A01-8439-AEA4E4839BEE}"/>
                </a:ext>
              </a:extLst>
            </p:cNvPr>
            <p:cNvSpPr/>
            <p:nvPr/>
          </p:nvSpPr>
          <p:spPr>
            <a:xfrm>
              <a:off x="1060712" y="3509477"/>
              <a:ext cx="707408" cy="707408"/>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94269D04-847B-4AE3-BCC3-0C59CE59595C}"/>
                </a:ext>
              </a:extLst>
            </p:cNvPr>
            <p:cNvSpPr/>
            <p:nvPr/>
          </p:nvSpPr>
          <p:spPr>
            <a:xfrm>
              <a:off x="1289952" y="4428836"/>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Writing tools</a:t>
              </a:r>
              <a:endParaRPr lang="en-US" sz="2900" kern="1200" dirty="0"/>
            </a:p>
          </p:txBody>
        </p:sp>
        <p:sp>
          <p:nvSpPr>
            <p:cNvPr id="11" name="Oval 10">
              <a:extLst>
                <a:ext uri="{FF2B5EF4-FFF2-40B4-BE49-F238E27FC236}">
                  <a16:creationId xmlns:a16="http://schemas.microsoft.com/office/drawing/2014/main" id="{0B063DE3-0E5B-49E2-8086-1E999FD63B74}"/>
                </a:ext>
              </a:extLst>
            </p:cNvPr>
            <p:cNvSpPr/>
            <p:nvPr/>
          </p:nvSpPr>
          <p:spPr>
            <a:xfrm>
              <a:off x="936248" y="4358095"/>
              <a:ext cx="707408" cy="707408"/>
            </a:xfrm>
            <a:prstGeom prst="ellipse">
              <a:avLst/>
            </a:prstGeom>
          </p:spPr>
          <p:style>
            <a:lnRef idx="2">
              <a:schemeClr val="accent2">
                <a:hueOff val="3511139"/>
                <a:satOff val="-4379"/>
                <a:lumOff val="10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8DF566E2-475C-4B8E-86B1-696A2F93B214}"/>
                </a:ext>
              </a:extLst>
            </p:cNvPr>
            <p:cNvSpPr/>
            <p:nvPr/>
          </p:nvSpPr>
          <p:spPr>
            <a:xfrm>
              <a:off x="884426" y="5277454"/>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Special requests</a:t>
              </a:r>
              <a:endParaRPr lang="en-US" sz="2900" kern="1200" dirty="0"/>
            </a:p>
          </p:txBody>
        </p:sp>
        <p:sp>
          <p:nvSpPr>
            <p:cNvPr id="13" name="Oval 12">
              <a:extLst>
                <a:ext uri="{FF2B5EF4-FFF2-40B4-BE49-F238E27FC236}">
                  <a16:creationId xmlns:a16="http://schemas.microsoft.com/office/drawing/2014/main" id="{00AE79DB-F08A-43DC-BF21-8D6D01411DAE}"/>
                </a:ext>
              </a:extLst>
            </p:cNvPr>
            <p:cNvSpPr/>
            <p:nvPr/>
          </p:nvSpPr>
          <p:spPr>
            <a:xfrm>
              <a:off x="530722" y="5206713"/>
              <a:ext cx="707408" cy="707408"/>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3462385-F390-4AB3-A709-490F81600F74}"/>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r>
              <a:rPr lang="en-US" dirty="0"/>
              <a:t>Sending Invitations</a:t>
            </a:r>
            <a:endParaRPr lang="en-CA" dirty="0"/>
          </a:p>
        </p:txBody>
      </p:sp>
      <p:grpSp>
        <p:nvGrpSpPr>
          <p:cNvPr id="2" name="Group 1">
            <a:extLst>
              <a:ext uri="{FF2B5EF4-FFF2-40B4-BE49-F238E27FC236}">
                <a16:creationId xmlns:a16="http://schemas.microsoft.com/office/drawing/2014/main" id="{3615A9EF-17DE-4D96-BD7F-66509730AB53}"/>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A5802C97-5891-4FE5-AAF0-1286697034EC}"/>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0F170B5-0044-45E7-93CE-75CAAFC33FEB}"/>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ctr" defTabSz="1422400">
                <a:lnSpc>
                  <a:spcPct val="90000"/>
                </a:lnSpc>
                <a:spcBef>
                  <a:spcPct val="0"/>
                </a:spcBef>
                <a:spcAft>
                  <a:spcPct val="35000"/>
                </a:spcAft>
                <a:buNone/>
              </a:pPr>
              <a:r>
                <a:rPr lang="en-US" sz="3200" b="1" kern="1200" dirty="0"/>
                <a:t>Purpose:</a:t>
              </a:r>
              <a:r>
                <a:rPr lang="en-US" sz="3200" kern="1200" dirty="0"/>
                <a:t> the purpose of your meeting must be stated</a:t>
              </a:r>
            </a:p>
          </p:txBody>
        </p:sp>
        <p:sp>
          <p:nvSpPr>
            <p:cNvPr id="6" name="Arrow: Right 5">
              <a:extLst>
                <a:ext uri="{FF2B5EF4-FFF2-40B4-BE49-F238E27FC236}">
                  <a16:creationId xmlns:a16="http://schemas.microsoft.com/office/drawing/2014/main" id="{A7BED5E7-65E8-4EB5-80AA-E83915F957C8}"/>
                </a:ext>
              </a:extLst>
            </p:cNvPr>
            <p:cNvSpPr/>
            <p:nvPr/>
          </p:nvSpPr>
          <p:spPr>
            <a:xfrm>
              <a:off x="6023078" y="3155999"/>
              <a:ext cx="265693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5AFD383-8999-4028-9EEA-BEA0DF3F40BD}"/>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ctr" defTabSz="1422400">
                <a:lnSpc>
                  <a:spcPct val="90000"/>
                </a:lnSpc>
                <a:spcBef>
                  <a:spcPct val="0"/>
                </a:spcBef>
                <a:spcAft>
                  <a:spcPct val="35000"/>
                </a:spcAft>
                <a:buNone/>
              </a:pPr>
              <a:r>
                <a:rPr lang="en-US" sz="3200" b="1" kern="1200" dirty="0"/>
                <a:t>Place and Time:</a:t>
              </a:r>
              <a:r>
                <a:rPr lang="en-US" sz="3200" kern="1200" dirty="0"/>
                <a:t> determine ahead of time where and when</a:t>
              </a:r>
            </a:p>
          </p:txBody>
        </p:sp>
        <p:sp>
          <p:nvSpPr>
            <p:cNvPr id="8" name="Arrow: Right 7">
              <a:extLst>
                <a:ext uri="{FF2B5EF4-FFF2-40B4-BE49-F238E27FC236}">
                  <a16:creationId xmlns:a16="http://schemas.microsoft.com/office/drawing/2014/main" id="{CE1F4951-28E3-4886-8099-CEFAB76599E3}"/>
                </a:ext>
              </a:extLst>
            </p:cNvPr>
            <p:cNvSpPr/>
            <p:nvPr/>
          </p:nvSpPr>
          <p:spPr>
            <a:xfrm>
              <a:off x="6023078" y="4711799"/>
              <a:ext cx="265693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A5C8BCE-0923-49C3-9D33-AF29C9F6E9A4}"/>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ctr" defTabSz="1422400">
                <a:lnSpc>
                  <a:spcPct val="90000"/>
                </a:lnSpc>
                <a:spcBef>
                  <a:spcPct val="0"/>
                </a:spcBef>
                <a:spcAft>
                  <a:spcPct val="35000"/>
                </a:spcAft>
                <a:buNone/>
              </a:pPr>
              <a:r>
                <a:rPr lang="en-US" sz="3200" b="1" kern="1200" dirty="0"/>
                <a:t>Pact:</a:t>
              </a:r>
              <a:r>
                <a:rPr lang="en-US" sz="3200" kern="1200" dirty="0"/>
                <a:t> create a sense of binding agreement</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0611598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60BA0FA-6D0E-491F-BB95-C8808D5FC93C}"/>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Making Logistical Arrangements</a:t>
            </a:r>
            <a:endParaRPr lang="en-CA" dirty="0"/>
          </a:p>
        </p:txBody>
      </p:sp>
      <p:grpSp>
        <p:nvGrpSpPr>
          <p:cNvPr id="2" name="Group 1">
            <a:extLst>
              <a:ext uri="{FF2B5EF4-FFF2-40B4-BE49-F238E27FC236}">
                <a16:creationId xmlns:a16="http://schemas.microsoft.com/office/drawing/2014/main" id="{E3E5723B-B43B-4EB0-B10E-CD93F0E2E012}"/>
              </a:ext>
            </a:extLst>
          </p:cNvPr>
          <p:cNvGrpSpPr/>
          <p:nvPr/>
        </p:nvGrpSpPr>
        <p:grpSpPr>
          <a:xfrm>
            <a:off x="464616" y="1600200"/>
            <a:ext cx="8214767" cy="4525963"/>
            <a:chOff x="464616" y="1600200"/>
            <a:chExt cx="8214767" cy="4525963"/>
          </a:xfrm>
        </p:grpSpPr>
        <p:sp>
          <p:nvSpPr>
            <p:cNvPr id="4" name="Arrow: Right 3">
              <a:extLst>
                <a:ext uri="{FF2B5EF4-FFF2-40B4-BE49-F238E27FC236}">
                  <a16:creationId xmlns:a16="http://schemas.microsoft.com/office/drawing/2014/main" id="{4D020868-04B1-404C-92E7-A6DC5EE6E400}"/>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CC5AC9B-7FA8-4CA7-BF34-7639C9A4397A}"/>
                </a:ext>
              </a:extLst>
            </p:cNvPr>
            <p:cNvSpPr/>
            <p:nvPr/>
          </p:nvSpPr>
          <p:spPr>
            <a:xfrm>
              <a:off x="464616" y="2957988"/>
              <a:ext cx="1560175" cy="1810385"/>
            </a:xfrm>
            <a:custGeom>
              <a:avLst/>
              <a:gdLst>
                <a:gd name="connsiteX0" fmla="*/ 0 w 1560175"/>
                <a:gd name="connsiteY0" fmla="*/ 260034 h 1810385"/>
                <a:gd name="connsiteX1" fmla="*/ 260034 w 1560175"/>
                <a:gd name="connsiteY1" fmla="*/ 0 h 1810385"/>
                <a:gd name="connsiteX2" fmla="*/ 1300141 w 1560175"/>
                <a:gd name="connsiteY2" fmla="*/ 0 h 1810385"/>
                <a:gd name="connsiteX3" fmla="*/ 1560175 w 1560175"/>
                <a:gd name="connsiteY3" fmla="*/ 260034 h 1810385"/>
                <a:gd name="connsiteX4" fmla="*/ 1560175 w 1560175"/>
                <a:gd name="connsiteY4" fmla="*/ 1550351 h 1810385"/>
                <a:gd name="connsiteX5" fmla="*/ 1300141 w 1560175"/>
                <a:gd name="connsiteY5" fmla="*/ 1810385 h 1810385"/>
                <a:gd name="connsiteX6" fmla="*/ 260034 w 1560175"/>
                <a:gd name="connsiteY6" fmla="*/ 1810385 h 1810385"/>
                <a:gd name="connsiteX7" fmla="*/ 0 w 1560175"/>
                <a:gd name="connsiteY7" fmla="*/ 1550351 h 1810385"/>
                <a:gd name="connsiteX8" fmla="*/ 0 w 1560175"/>
                <a:gd name="connsiteY8" fmla="*/ 260034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5" h="1810385">
                  <a:moveTo>
                    <a:pt x="0" y="260034"/>
                  </a:moveTo>
                  <a:cubicBezTo>
                    <a:pt x="0" y="116421"/>
                    <a:pt x="116421" y="0"/>
                    <a:pt x="260034" y="0"/>
                  </a:cubicBezTo>
                  <a:lnTo>
                    <a:pt x="1300141" y="0"/>
                  </a:lnTo>
                  <a:cubicBezTo>
                    <a:pt x="1443754" y="0"/>
                    <a:pt x="1560175" y="116421"/>
                    <a:pt x="1560175" y="260034"/>
                  </a:cubicBezTo>
                  <a:lnTo>
                    <a:pt x="1560175" y="1550351"/>
                  </a:lnTo>
                  <a:cubicBezTo>
                    <a:pt x="1560175" y="1693964"/>
                    <a:pt x="1443754" y="1810385"/>
                    <a:pt x="1300141" y="1810385"/>
                  </a:cubicBezTo>
                  <a:lnTo>
                    <a:pt x="260034" y="1810385"/>
                  </a:lnTo>
                  <a:cubicBezTo>
                    <a:pt x="116421" y="1810385"/>
                    <a:pt x="0" y="1693964"/>
                    <a:pt x="0" y="1550351"/>
                  </a:cubicBezTo>
                  <a:lnTo>
                    <a:pt x="0" y="26003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651" tIns="186651" rIns="186651" bIns="186651" numCol="1" spcCol="1270" anchor="ctr" anchorCtr="0">
              <a:noAutofit/>
            </a:bodyPr>
            <a:lstStyle/>
            <a:p>
              <a:pPr marL="0" lvl="0" indent="0" algn="ctr" defTabSz="1289050">
                <a:lnSpc>
                  <a:spcPct val="90000"/>
                </a:lnSpc>
                <a:spcBef>
                  <a:spcPct val="0"/>
                </a:spcBef>
                <a:spcAft>
                  <a:spcPct val="35000"/>
                </a:spcAft>
                <a:buNone/>
              </a:pPr>
              <a:r>
                <a:rPr lang="en-US" sz="2900" b="0" kern="1200" dirty="0"/>
                <a:t>Physical space</a:t>
              </a:r>
            </a:p>
          </p:txBody>
        </p:sp>
        <p:sp>
          <p:nvSpPr>
            <p:cNvPr id="6" name="Freeform: Shape 5">
              <a:extLst>
                <a:ext uri="{FF2B5EF4-FFF2-40B4-BE49-F238E27FC236}">
                  <a16:creationId xmlns:a16="http://schemas.microsoft.com/office/drawing/2014/main" id="{489E3435-A351-4B62-92FD-B98D9F12CF69}"/>
                </a:ext>
              </a:extLst>
            </p:cNvPr>
            <p:cNvSpPr/>
            <p:nvPr/>
          </p:nvSpPr>
          <p:spPr>
            <a:xfrm>
              <a:off x="2128264" y="2957988"/>
              <a:ext cx="1560175" cy="1810385"/>
            </a:xfrm>
            <a:custGeom>
              <a:avLst/>
              <a:gdLst>
                <a:gd name="connsiteX0" fmla="*/ 0 w 1560175"/>
                <a:gd name="connsiteY0" fmla="*/ 260034 h 1810385"/>
                <a:gd name="connsiteX1" fmla="*/ 260034 w 1560175"/>
                <a:gd name="connsiteY1" fmla="*/ 0 h 1810385"/>
                <a:gd name="connsiteX2" fmla="*/ 1300141 w 1560175"/>
                <a:gd name="connsiteY2" fmla="*/ 0 h 1810385"/>
                <a:gd name="connsiteX3" fmla="*/ 1560175 w 1560175"/>
                <a:gd name="connsiteY3" fmla="*/ 260034 h 1810385"/>
                <a:gd name="connsiteX4" fmla="*/ 1560175 w 1560175"/>
                <a:gd name="connsiteY4" fmla="*/ 1550351 h 1810385"/>
                <a:gd name="connsiteX5" fmla="*/ 1300141 w 1560175"/>
                <a:gd name="connsiteY5" fmla="*/ 1810385 h 1810385"/>
                <a:gd name="connsiteX6" fmla="*/ 260034 w 1560175"/>
                <a:gd name="connsiteY6" fmla="*/ 1810385 h 1810385"/>
                <a:gd name="connsiteX7" fmla="*/ 0 w 1560175"/>
                <a:gd name="connsiteY7" fmla="*/ 1550351 h 1810385"/>
                <a:gd name="connsiteX8" fmla="*/ 0 w 1560175"/>
                <a:gd name="connsiteY8" fmla="*/ 260034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5" h="1810385">
                  <a:moveTo>
                    <a:pt x="0" y="260034"/>
                  </a:moveTo>
                  <a:cubicBezTo>
                    <a:pt x="0" y="116421"/>
                    <a:pt x="116421" y="0"/>
                    <a:pt x="260034" y="0"/>
                  </a:cubicBezTo>
                  <a:lnTo>
                    <a:pt x="1300141" y="0"/>
                  </a:lnTo>
                  <a:cubicBezTo>
                    <a:pt x="1443754" y="0"/>
                    <a:pt x="1560175" y="116421"/>
                    <a:pt x="1560175" y="260034"/>
                  </a:cubicBezTo>
                  <a:lnTo>
                    <a:pt x="1560175" y="1550351"/>
                  </a:lnTo>
                  <a:cubicBezTo>
                    <a:pt x="1560175" y="1693964"/>
                    <a:pt x="1443754" y="1810385"/>
                    <a:pt x="1300141" y="1810385"/>
                  </a:cubicBezTo>
                  <a:lnTo>
                    <a:pt x="260034" y="1810385"/>
                  </a:lnTo>
                  <a:cubicBezTo>
                    <a:pt x="116421" y="1810385"/>
                    <a:pt x="0" y="1693964"/>
                    <a:pt x="0" y="1550351"/>
                  </a:cubicBezTo>
                  <a:lnTo>
                    <a:pt x="0" y="260034"/>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86651" tIns="186651" rIns="186651" bIns="186651" numCol="1" spcCol="1270" anchor="ctr" anchorCtr="0">
              <a:noAutofit/>
            </a:bodyPr>
            <a:lstStyle/>
            <a:p>
              <a:pPr marL="0" lvl="0" indent="0" algn="ctr" defTabSz="1289050">
                <a:lnSpc>
                  <a:spcPct val="90000"/>
                </a:lnSpc>
                <a:spcBef>
                  <a:spcPct val="0"/>
                </a:spcBef>
                <a:spcAft>
                  <a:spcPct val="35000"/>
                </a:spcAft>
                <a:buNone/>
              </a:pPr>
              <a:r>
                <a:rPr lang="en-US" sz="2900" b="0" kern="1200" dirty="0"/>
                <a:t>Travel</a:t>
              </a:r>
            </a:p>
          </p:txBody>
        </p:sp>
        <p:sp>
          <p:nvSpPr>
            <p:cNvPr id="7" name="Freeform: Shape 6">
              <a:extLst>
                <a:ext uri="{FF2B5EF4-FFF2-40B4-BE49-F238E27FC236}">
                  <a16:creationId xmlns:a16="http://schemas.microsoft.com/office/drawing/2014/main" id="{79A12A4D-7129-4E55-B569-1350F4E2CE87}"/>
                </a:ext>
              </a:extLst>
            </p:cNvPr>
            <p:cNvSpPr/>
            <p:nvPr/>
          </p:nvSpPr>
          <p:spPr>
            <a:xfrm>
              <a:off x="3791912" y="2957988"/>
              <a:ext cx="1560175" cy="1810385"/>
            </a:xfrm>
            <a:custGeom>
              <a:avLst/>
              <a:gdLst>
                <a:gd name="connsiteX0" fmla="*/ 0 w 1560175"/>
                <a:gd name="connsiteY0" fmla="*/ 260034 h 1810385"/>
                <a:gd name="connsiteX1" fmla="*/ 260034 w 1560175"/>
                <a:gd name="connsiteY1" fmla="*/ 0 h 1810385"/>
                <a:gd name="connsiteX2" fmla="*/ 1300141 w 1560175"/>
                <a:gd name="connsiteY2" fmla="*/ 0 h 1810385"/>
                <a:gd name="connsiteX3" fmla="*/ 1560175 w 1560175"/>
                <a:gd name="connsiteY3" fmla="*/ 260034 h 1810385"/>
                <a:gd name="connsiteX4" fmla="*/ 1560175 w 1560175"/>
                <a:gd name="connsiteY4" fmla="*/ 1550351 h 1810385"/>
                <a:gd name="connsiteX5" fmla="*/ 1300141 w 1560175"/>
                <a:gd name="connsiteY5" fmla="*/ 1810385 h 1810385"/>
                <a:gd name="connsiteX6" fmla="*/ 260034 w 1560175"/>
                <a:gd name="connsiteY6" fmla="*/ 1810385 h 1810385"/>
                <a:gd name="connsiteX7" fmla="*/ 0 w 1560175"/>
                <a:gd name="connsiteY7" fmla="*/ 1550351 h 1810385"/>
                <a:gd name="connsiteX8" fmla="*/ 0 w 1560175"/>
                <a:gd name="connsiteY8" fmla="*/ 260034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5" h="1810385">
                  <a:moveTo>
                    <a:pt x="0" y="260034"/>
                  </a:moveTo>
                  <a:cubicBezTo>
                    <a:pt x="0" y="116421"/>
                    <a:pt x="116421" y="0"/>
                    <a:pt x="260034" y="0"/>
                  </a:cubicBezTo>
                  <a:lnTo>
                    <a:pt x="1300141" y="0"/>
                  </a:lnTo>
                  <a:cubicBezTo>
                    <a:pt x="1443754" y="0"/>
                    <a:pt x="1560175" y="116421"/>
                    <a:pt x="1560175" y="260034"/>
                  </a:cubicBezTo>
                  <a:lnTo>
                    <a:pt x="1560175" y="1550351"/>
                  </a:lnTo>
                  <a:cubicBezTo>
                    <a:pt x="1560175" y="1693964"/>
                    <a:pt x="1443754" y="1810385"/>
                    <a:pt x="1300141" y="1810385"/>
                  </a:cubicBezTo>
                  <a:lnTo>
                    <a:pt x="260034" y="1810385"/>
                  </a:lnTo>
                  <a:cubicBezTo>
                    <a:pt x="116421" y="1810385"/>
                    <a:pt x="0" y="1693964"/>
                    <a:pt x="0" y="1550351"/>
                  </a:cubicBezTo>
                  <a:lnTo>
                    <a:pt x="0" y="260034"/>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6651" tIns="186651" rIns="186651" bIns="186651" numCol="1" spcCol="1270" anchor="ctr" anchorCtr="0">
              <a:noAutofit/>
            </a:bodyPr>
            <a:lstStyle/>
            <a:p>
              <a:pPr marL="0" lvl="0" indent="0" algn="ctr" defTabSz="1289050">
                <a:lnSpc>
                  <a:spcPct val="90000"/>
                </a:lnSpc>
                <a:spcBef>
                  <a:spcPct val="0"/>
                </a:spcBef>
                <a:spcAft>
                  <a:spcPct val="35000"/>
                </a:spcAft>
                <a:buNone/>
              </a:pPr>
              <a:r>
                <a:rPr lang="en-US" sz="2900" b="0" kern="1200" dirty="0"/>
                <a:t>Food</a:t>
              </a:r>
            </a:p>
          </p:txBody>
        </p:sp>
        <p:sp>
          <p:nvSpPr>
            <p:cNvPr id="8" name="Freeform: Shape 7">
              <a:extLst>
                <a:ext uri="{FF2B5EF4-FFF2-40B4-BE49-F238E27FC236}">
                  <a16:creationId xmlns:a16="http://schemas.microsoft.com/office/drawing/2014/main" id="{14BC8596-1EFC-4B57-9AA0-E6C1A65E19D6}"/>
                </a:ext>
              </a:extLst>
            </p:cNvPr>
            <p:cNvSpPr/>
            <p:nvPr/>
          </p:nvSpPr>
          <p:spPr>
            <a:xfrm>
              <a:off x="5455560" y="2957988"/>
              <a:ext cx="1560175" cy="1810385"/>
            </a:xfrm>
            <a:custGeom>
              <a:avLst/>
              <a:gdLst>
                <a:gd name="connsiteX0" fmla="*/ 0 w 1560175"/>
                <a:gd name="connsiteY0" fmla="*/ 260034 h 1810385"/>
                <a:gd name="connsiteX1" fmla="*/ 260034 w 1560175"/>
                <a:gd name="connsiteY1" fmla="*/ 0 h 1810385"/>
                <a:gd name="connsiteX2" fmla="*/ 1300141 w 1560175"/>
                <a:gd name="connsiteY2" fmla="*/ 0 h 1810385"/>
                <a:gd name="connsiteX3" fmla="*/ 1560175 w 1560175"/>
                <a:gd name="connsiteY3" fmla="*/ 260034 h 1810385"/>
                <a:gd name="connsiteX4" fmla="*/ 1560175 w 1560175"/>
                <a:gd name="connsiteY4" fmla="*/ 1550351 h 1810385"/>
                <a:gd name="connsiteX5" fmla="*/ 1300141 w 1560175"/>
                <a:gd name="connsiteY5" fmla="*/ 1810385 h 1810385"/>
                <a:gd name="connsiteX6" fmla="*/ 260034 w 1560175"/>
                <a:gd name="connsiteY6" fmla="*/ 1810385 h 1810385"/>
                <a:gd name="connsiteX7" fmla="*/ 0 w 1560175"/>
                <a:gd name="connsiteY7" fmla="*/ 1550351 h 1810385"/>
                <a:gd name="connsiteX8" fmla="*/ 0 w 1560175"/>
                <a:gd name="connsiteY8" fmla="*/ 260034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5" h="1810385">
                  <a:moveTo>
                    <a:pt x="0" y="260034"/>
                  </a:moveTo>
                  <a:cubicBezTo>
                    <a:pt x="0" y="116421"/>
                    <a:pt x="116421" y="0"/>
                    <a:pt x="260034" y="0"/>
                  </a:cubicBezTo>
                  <a:lnTo>
                    <a:pt x="1300141" y="0"/>
                  </a:lnTo>
                  <a:cubicBezTo>
                    <a:pt x="1443754" y="0"/>
                    <a:pt x="1560175" y="116421"/>
                    <a:pt x="1560175" y="260034"/>
                  </a:cubicBezTo>
                  <a:lnTo>
                    <a:pt x="1560175" y="1550351"/>
                  </a:lnTo>
                  <a:cubicBezTo>
                    <a:pt x="1560175" y="1693964"/>
                    <a:pt x="1443754" y="1810385"/>
                    <a:pt x="1300141" y="1810385"/>
                  </a:cubicBezTo>
                  <a:lnTo>
                    <a:pt x="260034" y="1810385"/>
                  </a:lnTo>
                  <a:cubicBezTo>
                    <a:pt x="116421" y="1810385"/>
                    <a:pt x="0" y="1693964"/>
                    <a:pt x="0" y="1550351"/>
                  </a:cubicBezTo>
                  <a:lnTo>
                    <a:pt x="0" y="260034"/>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86651" tIns="186651" rIns="186651" bIns="186651" numCol="1" spcCol="1270" anchor="ctr" anchorCtr="0">
              <a:noAutofit/>
            </a:bodyPr>
            <a:lstStyle/>
            <a:p>
              <a:pPr marL="0" lvl="0" indent="0" algn="ctr" defTabSz="1289050">
                <a:lnSpc>
                  <a:spcPct val="90000"/>
                </a:lnSpc>
                <a:spcBef>
                  <a:spcPct val="0"/>
                </a:spcBef>
                <a:spcAft>
                  <a:spcPct val="35000"/>
                </a:spcAft>
                <a:buNone/>
              </a:pPr>
              <a:r>
                <a:rPr lang="en-US" sz="2900" b="0" kern="1200" dirty="0"/>
                <a:t>Audio and visual</a:t>
              </a:r>
            </a:p>
          </p:txBody>
        </p:sp>
        <p:sp>
          <p:nvSpPr>
            <p:cNvPr id="9" name="Freeform: Shape 8">
              <a:extLst>
                <a:ext uri="{FF2B5EF4-FFF2-40B4-BE49-F238E27FC236}">
                  <a16:creationId xmlns:a16="http://schemas.microsoft.com/office/drawing/2014/main" id="{1CAD5B4C-0E52-41D0-B104-0D8BC840BED8}"/>
                </a:ext>
              </a:extLst>
            </p:cNvPr>
            <p:cNvSpPr/>
            <p:nvPr/>
          </p:nvSpPr>
          <p:spPr>
            <a:xfrm>
              <a:off x="7119208" y="2957988"/>
              <a:ext cx="1560175" cy="1810385"/>
            </a:xfrm>
            <a:custGeom>
              <a:avLst/>
              <a:gdLst>
                <a:gd name="connsiteX0" fmla="*/ 0 w 1560175"/>
                <a:gd name="connsiteY0" fmla="*/ 260034 h 1810385"/>
                <a:gd name="connsiteX1" fmla="*/ 260034 w 1560175"/>
                <a:gd name="connsiteY1" fmla="*/ 0 h 1810385"/>
                <a:gd name="connsiteX2" fmla="*/ 1300141 w 1560175"/>
                <a:gd name="connsiteY2" fmla="*/ 0 h 1810385"/>
                <a:gd name="connsiteX3" fmla="*/ 1560175 w 1560175"/>
                <a:gd name="connsiteY3" fmla="*/ 260034 h 1810385"/>
                <a:gd name="connsiteX4" fmla="*/ 1560175 w 1560175"/>
                <a:gd name="connsiteY4" fmla="*/ 1550351 h 1810385"/>
                <a:gd name="connsiteX5" fmla="*/ 1300141 w 1560175"/>
                <a:gd name="connsiteY5" fmla="*/ 1810385 h 1810385"/>
                <a:gd name="connsiteX6" fmla="*/ 260034 w 1560175"/>
                <a:gd name="connsiteY6" fmla="*/ 1810385 h 1810385"/>
                <a:gd name="connsiteX7" fmla="*/ 0 w 1560175"/>
                <a:gd name="connsiteY7" fmla="*/ 1550351 h 1810385"/>
                <a:gd name="connsiteX8" fmla="*/ 0 w 1560175"/>
                <a:gd name="connsiteY8" fmla="*/ 260034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5" h="1810385">
                  <a:moveTo>
                    <a:pt x="0" y="260034"/>
                  </a:moveTo>
                  <a:cubicBezTo>
                    <a:pt x="0" y="116421"/>
                    <a:pt x="116421" y="0"/>
                    <a:pt x="260034" y="0"/>
                  </a:cubicBezTo>
                  <a:lnTo>
                    <a:pt x="1300141" y="0"/>
                  </a:lnTo>
                  <a:cubicBezTo>
                    <a:pt x="1443754" y="0"/>
                    <a:pt x="1560175" y="116421"/>
                    <a:pt x="1560175" y="260034"/>
                  </a:cubicBezTo>
                  <a:lnTo>
                    <a:pt x="1560175" y="1550351"/>
                  </a:lnTo>
                  <a:cubicBezTo>
                    <a:pt x="1560175" y="1693964"/>
                    <a:pt x="1443754" y="1810385"/>
                    <a:pt x="1300141" y="1810385"/>
                  </a:cubicBezTo>
                  <a:lnTo>
                    <a:pt x="260034" y="1810385"/>
                  </a:lnTo>
                  <a:cubicBezTo>
                    <a:pt x="116421" y="1810385"/>
                    <a:pt x="0" y="1693964"/>
                    <a:pt x="0" y="1550351"/>
                  </a:cubicBezTo>
                  <a:lnTo>
                    <a:pt x="0" y="260034"/>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6651" tIns="186651" rIns="186651" bIns="186651" numCol="1" spcCol="1270" anchor="ctr" anchorCtr="0">
              <a:noAutofit/>
            </a:bodyPr>
            <a:lstStyle/>
            <a:p>
              <a:pPr marL="0" lvl="0" indent="0" algn="ctr" defTabSz="1289050">
                <a:lnSpc>
                  <a:spcPct val="90000"/>
                </a:lnSpc>
                <a:spcBef>
                  <a:spcPct val="0"/>
                </a:spcBef>
                <a:spcAft>
                  <a:spcPct val="35000"/>
                </a:spcAft>
                <a:buNone/>
              </a:pPr>
              <a:r>
                <a:rPr lang="en-US" sz="2900" b="0" kern="1200" dirty="0"/>
                <a:t>Signage</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Stationary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a:p>
        </p:txBody>
      </p:sp>
    </p:spTree>
    <p:extLst>
      <p:ext uri="{BB962C8B-B14F-4D97-AF65-F5344CB8AC3E}">
        <p14:creationId xmlns:p14="http://schemas.microsoft.com/office/powerpoint/2010/main" val="2435111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Participants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Specific</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a:p>
        </p:txBody>
      </p:sp>
    </p:spTree>
    <p:extLst>
      <p:ext uri="{BB962C8B-B14F-4D97-AF65-F5344CB8AC3E}">
        <p14:creationId xmlns:p14="http://schemas.microsoft.com/office/powerpoint/2010/main" val="3904821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To-be-determined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Plants and decorations</a:t>
            </a:r>
          </a:p>
          <a:p>
            <a:endParaRPr lang="en-US" dirty="0"/>
          </a:p>
        </p:txBody>
      </p:sp>
    </p:spTree>
    <p:extLst>
      <p:ext uri="{BB962C8B-B14F-4D97-AF65-F5344CB8AC3E}">
        <p14:creationId xmlns:p14="http://schemas.microsoft.com/office/powerpoint/2010/main" val="2651561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a:ea typeface="Times New Roman"/>
                <a:cs typeface="Times New Roman"/>
              </a:rPr>
              <a:t>Which 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Introducing them to the local customs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a:p>
        </p:txBody>
      </p:sp>
    </p:spTree>
    <p:extLst>
      <p:ext uri="{BB962C8B-B14F-4D97-AF65-F5344CB8AC3E}">
        <p14:creationId xmlns:p14="http://schemas.microsoft.com/office/powerpoint/2010/main" val="3156610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Writing tools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Stationary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a:p>
        </p:txBody>
      </p:sp>
    </p:spTree>
    <p:extLst>
      <p:ext uri="{BB962C8B-B14F-4D97-AF65-F5344CB8AC3E}">
        <p14:creationId xmlns:p14="http://schemas.microsoft.com/office/powerpoint/2010/main" val="35424506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a:p>
        </p:txBody>
      </p:sp>
    </p:spTree>
    <p:extLst>
      <p:ext uri="{BB962C8B-B14F-4D97-AF65-F5344CB8AC3E}">
        <p14:creationId xmlns:p14="http://schemas.microsoft.com/office/powerpoint/2010/main" val="4087038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To-be-determined</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Plants and decorations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7311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a:ea typeface="Times New Roman"/>
                <a:cs typeface="Times New Roman"/>
              </a:rPr>
              <a:t>Which 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Introducing them to the local customs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a:p>
        </p:txBody>
      </p:sp>
    </p:spTree>
    <p:extLst>
      <p:ext uri="{BB962C8B-B14F-4D97-AF65-F5344CB8AC3E}">
        <p14:creationId xmlns:p14="http://schemas.microsoft.com/office/powerpoint/2010/main" val="979267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CA" dirty="0"/>
              <a:t>Module </a:t>
            </a:r>
            <a:r>
              <a:rPr lang="en-US" dirty="0"/>
              <a:t>Four: Setting up the Meeting Space</a:t>
            </a:r>
            <a:endParaRPr lang="en-CA" dirty="0"/>
          </a:p>
        </p:txBody>
      </p:sp>
      <p:sp>
        <p:nvSpPr>
          <p:cNvPr id="16388" name="Text Placeholder 4"/>
          <p:cNvSpPr>
            <a:spLocks noGrp="1"/>
          </p:cNvSpPr>
          <p:nvPr>
            <p:ph type="body" sz="quarter" idx="10"/>
          </p:nvPr>
        </p:nvSpPr>
        <p:spPr>
          <a:ln>
            <a:miter lim="800000"/>
            <a:headEnd/>
            <a:tailEnd/>
          </a:ln>
        </p:spPr>
        <p:txBody>
          <a:bodyPr>
            <a:noAutofit/>
          </a:bodyPr>
          <a:lstStyle/>
          <a:p>
            <a:pPr>
              <a:lnSpc>
                <a:spcPct val="115000"/>
              </a:lnSpc>
              <a:spcBef>
                <a:spcPts val="0"/>
              </a:spcBef>
              <a:spcAft>
                <a:spcPts val="0"/>
              </a:spcAft>
            </a:pPr>
            <a:r>
              <a:rPr lang="en-US" sz="2000" i="1" dirty="0">
                <a:latin typeface="+mj-lt"/>
                <a:ea typeface="Times New Roman"/>
                <a:cs typeface="Times New Roman"/>
              </a:rPr>
              <a:t>Good management is the art of making problems so interesting and their solutions so constructive that everyone wants to get to work and deal with them.</a:t>
            </a:r>
          </a:p>
          <a:p>
            <a:pPr algn="ctr">
              <a:lnSpc>
                <a:spcPct val="115000"/>
              </a:lnSpc>
              <a:spcBef>
                <a:spcPts val="0"/>
              </a:spcBef>
              <a:spcAft>
                <a:spcPts val="1000"/>
              </a:spcAft>
            </a:pPr>
            <a:br>
              <a:rPr lang="en-US" sz="2000" i="1" dirty="0">
                <a:latin typeface="+mj-lt"/>
                <a:ea typeface="Times New Roman"/>
                <a:cs typeface="Times New Roman"/>
              </a:rPr>
            </a:br>
            <a:r>
              <a:rPr lang="en-US" sz="2000" b="1" i="1" dirty="0">
                <a:latin typeface="+mj-lt"/>
                <a:ea typeface="Times New Roman"/>
                <a:cs typeface="Times New Roman"/>
              </a:rPr>
              <a:t>Paul Hawken</a:t>
            </a:r>
          </a:p>
          <a:p>
            <a:endParaRPr lang="en-CA" sz="2000" i="1" dirty="0">
              <a:latin typeface="+mj-lt"/>
            </a:endParaRPr>
          </a:p>
        </p:txBody>
      </p:sp>
      <p:sp>
        <p:nvSpPr>
          <p:cNvPr id="16387" name="Content Placeholder 3"/>
          <p:cNvSpPr>
            <a:spLocks noGrp="1"/>
          </p:cNvSpPr>
          <p:nvPr>
            <p:ph type="body" sz="quarter" idx="11"/>
          </p:nvPr>
        </p:nvSpPr>
        <p:spPr/>
        <p:txBody>
          <a:bodyPr/>
          <a:lstStyle/>
          <a:p>
            <a:pPr>
              <a:buFont typeface="Arial" charset="0"/>
              <a:buNone/>
            </a:pPr>
            <a:br>
              <a:rPr lang="en-US" dirty="0"/>
            </a:br>
            <a:r>
              <a:rPr lang="en-US" dirty="0"/>
              <a:t>In the last module, you planned for the things you need.  In this module, you are going to put it all together.  Although this may seem like a trivial step, you should not take it for granted. </a:t>
            </a:r>
            <a:endParaRPr lang="en-C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5465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96437B67-C24D-4464-A7D4-5D46C1C2C55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The Basic Essentials</a:t>
            </a:r>
          </a:p>
        </p:txBody>
      </p:sp>
      <p:grpSp>
        <p:nvGrpSpPr>
          <p:cNvPr id="3" name="Group 2">
            <a:extLst>
              <a:ext uri="{FF2B5EF4-FFF2-40B4-BE49-F238E27FC236}">
                <a16:creationId xmlns:a16="http://schemas.microsoft.com/office/drawing/2014/main" id="{FB262282-9243-42A8-AAF6-A93705569515}"/>
              </a:ext>
            </a:extLst>
          </p:cNvPr>
          <p:cNvGrpSpPr/>
          <p:nvPr/>
        </p:nvGrpSpPr>
        <p:grpSpPr>
          <a:xfrm>
            <a:off x="1063178" y="1601648"/>
            <a:ext cx="7017643" cy="4523065"/>
            <a:chOff x="1063178" y="1601648"/>
            <a:chExt cx="7017643" cy="4523065"/>
          </a:xfrm>
        </p:grpSpPr>
        <p:sp>
          <p:nvSpPr>
            <p:cNvPr id="4" name="Rectangle 3">
              <a:extLst>
                <a:ext uri="{FF2B5EF4-FFF2-40B4-BE49-F238E27FC236}">
                  <a16:creationId xmlns:a16="http://schemas.microsoft.com/office/drawing/2014/main" id="{F2F91581-C969-4D82-8093-EA6F80C96852}"/>
                </a:ext>
              </a:extLst>
            </p:cNvPr>
            <p:cNvSpPr/>
            <p:nvPr/>
          </p:nvSpPr>
          <p:spPr>
            <a:xfrm rot="5400000">
              <a:off x="1195476" y="2629434"/>
              <a:ext cx="1605958" cy="193845"/>
            </a:xfrm>
            <a:prstGeom prst="rect">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5" name="Freeform: Shape 4">
              <a:extLst>
                <a:ext uri="{FF2B5EF4-FFF2-40B4-BE49-F238E27FC236}">
                  <a16:creationId xmlns:a16="http://schemas.microsoft.com/office/drawing/2014/main" id="{E049CBCD-AEE1-4E9B-9CC1-EC05BA3E1634}"/>
                </a:ext>
              </a:extLst>
            </p:cNvPr>
            <p:cNvSpPr/>
            <p:nvPr/>
          </p:nvSpPr>
          <p:spPr>
            <a:xfrm>
              <a:off x="1063178" y="1601648"/>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Tables</a:t>
              </a:r>
            </a:p>
          </p:txBody>
        </p:sp>
        <p:sp>
          <p:nvSpPr>
            <p:cNvPr id="6" name="Rectangle 5">
              <a:extLst>
                <a:ext uri="{FF2B5EF4-FFF2-40B4-BE49-F238E27FC236}">
                  <a16:creationId xmlns:a16="http://schemas.microsoft.com/office/drawing/2014/main" id="{2ACB8AE7-E19B-4E8C-B0E7-24497DCFB9AA}"/>
                </a:ext>
              </a:extLst>
            </p:cNvPr>
            <p:cNvSpPr/>
            <p:nvPr/>
          </p:nvSpPr>
          <p:spPr>
            <a:xfrm rot="5400000">
              <a:off x="1195476" y="4244814"/>
              <a:ext cx="1605958" cy="193845"/>
            </a:xfrm>
            <a:prstGeom prst="rect">
              <a:avLst/>
            </a:prstGeom>
          </p:spPr>
          <p:style>
            <a:lnRef idx="0">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A8557C5C-7345-4EC1-9AF4-CF383E9161DD}"/>
                </a:ext>
              </a:extLst>
            </p:cNvPr>
            <p:cNvSpPr/>
            <p:nvPr/>
          </p:nvSpPr>
          <p:spPr>
            <a:xfrm>
              <a:off x="1063178" y="3217029"/>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Power</a:t>
              </a:r>
            </a:p>
          </p:txBody>
        </p:sp>
        <p:sp>
          <p:nvSpPr>
            <p:cNvPr id="8" name="Rectangle 7">
              <a:extLst>
                <a:ext uri="{FF2B5EF4-FFF2-40B4-BE49-F238E27FC236}">
                  <a16:creationId xmlns:a16="http://schemas.microsoft.com/office/drawing/2014/main" id="{D4969D71-6ED6-4863-973D-808625A894CC}"/>
                </a:ext>
              </a:extLst>
            </p:cNvPr>
            <p:cNvSpPr/>
            <p:nvPr/>
          </p:nvSpPr>
          <p:spPr>
            <a:xfrm>
              <a:off x="2005353" y="5052504"/>
              <a:ext cx="3850410" cy="193845"/>
            </a:xfrm>
            <a:prstGeom prst="rect">
              <a:avLst/>
            </a:prstGeom>
          </p:spPr>
          <p:style>
            <a:lnRef idx="0">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53B25678-2599-41F5-8815-E9D2B8A65B65}"/>
                </a:ext>
              </a:extLst>
            </p:cNvPr>
            <p:cNvSpPr/>
            <p:nvPr/>
          </p:nvSpPr>
          <p:spPr>
            <a:xfrm>
              <a:off x="1063178" y="4832409"/>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A/V setup</a:t>
              </a:r>
            </a:p>
          </p:txBody>
        </p:sp>
        <p:sp>
          <p:nvSpPr>
            <p:cNvPr id="11" name="Rectangle 10">
              <a:extLst>
                <a:ext uri="{FF2B5EF4-FFF2-40B4-BE49-F238E27FC236}">
                  <a16:creationId xmlns:a16="http://schemas.microsoft.com/office/drawing/2014/main" id="{90265DD2-B096-4CF4-BD49-916DC3EB592F}"/>
                </a:ext>
              </a:extLst>
            </p:cNvPr>
            <p:cNvSpPr/>
            <p:nvPr/>
          </p:nvSpPr>
          <p:spPr>
            <a:xfrm rot="16200000">
              <a:off x="5059682" y="4244814"/>
              <a:ext cx="1605958" cy="193845"/>
            </a:xfrm>
            <a:prstGeom prst="rect">
              <a:avLst/>
            </a:prstGeom>
          </p:spPr>
          <p:style>
            <a:lnRef idx="0">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3E48BB13-3A6E-4245-8FF9-C5664D6DB010}"/>
                </a:ext>
              </a:extLst>
            </p:cNvPr>
            <p:cNvSpPr/>
            <p:nvPr/>
          </p:nvSpPr>
          <p:spPr>
            <a:xfrm>
              <a:off x="4927383" y="4832409"/>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Projector</a:t>
              </a:r>
            </a:p>
          </p:txBody>
        </p:sp>
        <p:sp>
          <p:nvSpPr>
            <p:cNvPr id="13" name="Rectangle 12">
              <a:extLst>
                <a:ext uri="{FF2B5EF4-FFF2-40B4-BE49-F238E27FC236}">
                  <a16:creationId xmlns:a16="http://schemas.microsoft.com/office/drawing/2014/main" id="{243B3B53-1532-41EF-9263-E5C5BD042F53}"/>
                </a:ext>
              </a:extLst>
            </p:cNvPr>
            <p:cNvSpPr/>
            <p:nvPr/>
          </p:nvSpPr>
          <p:spPr>
            <a:xfrm rot="16200000">
              <a:off x="5059682" y="2629434"/>
              <a:ext cx="1605958" cy="193845"/>
            </a:xfrm>
            <a:prstGeom prst="rect">
              <a:avLst/>
            </a:prstGeom>
          </p:spPr>
          <p:style>
            <a:lnRef idx="0">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hueOff val="0"/>
                <a:satOff val="0"/>
                <a:lumOff val="0"/>
                <a:alphaOff val="0"/>
              </a:schemeClr>
            </a:fontRef>
          </p:style>
        </p:sp>
        <p:sp>
          <p:nvSpPr>
            <p:cNvPr id="14" name="Freeform: Shape 13">
              <a:extLst>
                <a:ext uri="{FF2B5EF4-FFF2-40B4-BE49-F238E27FC236}">
                  <a16:creationId xmlns:a16="http://schemas.microsoft.com/office/drawing/2014/main" id="{5BD75480-F09C-4856-938D-B7ECFC95A361}"/>
                </a:ext>
              </a:extLst>
            </p:cNvPr>
            <p:cNvSpPr/>
            <p:nvPr/>
          </p:nvSpPr>
          <p:spPr>
            <a:xfrm>
              <a:off x="4927383" y="3217029"/>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Whiteboard</a:t>
              </a:r>
            </a:p>
          </p:txBody>
        </p:sp>
        <p:sp>
          <p:nvSpPr>
            <p:cNvPr id="15" name="Freeform: Shape 14">
              <a:extLst>
                <a:ext uri="{FF2B5EF4-FFF2-40B4-BE49-F238E27FC236}">
                  <a16:creationId xmlns:a16="http://schemas.microsoft.com/office/drawing/2014/main" id="{A611F738-E994-4F64-9FF1-B77824E818D6}"/>
                </a:ext>
              </a:extLst>
            </p:cNvPr>
            <p:cNvSpPr/>
            <p:nvPr/>
          </p:nvSpPr>
          <p:spPr>
            <a:xfrm>
              <a:off x="4927383" y="1601648"/>
              <a:ext cx="3153438" cy="1292304"/>
            </a:xfrm>
            <a:custGeom>
              <a:avLst/>
              <a:gdLst>
                <a:gd name="connsiteX0" fmla="*/ 0 w 3153438"/>
                <a:gd name="connsiteY0" fmla="*/ 129230 h 1292304"/>
                <a:gd name="connsiteX1" fmla="*/ 129230 w 3153438"/>
                <a:gd name="connsiteY1" fmla="*/ 0 h 1292304"/>
                <a:gd name="connsiteX2" fmla="*/ 3024208 w 3153438"/>
                <a:gd name="connsiteY2" fmla="*/ 0 h 1292304"/>
                <a:gd name="connsiteX3" fmla="*/ 3153438 w 3153438"/>
                <a:gd name="connsiteY3" fmla="*/ 129230 h 1292304"/>
                <a:gd name="connsiteX4" fmla="*/ 3153438 w 3153438"/>
                <a:gd name="connsiteY4" fmla="*/ 1163074 h 1292304"/>
                <a:gd name="connsiteX5" fmla="*/ 3024208 w 3153438"/>
                <a:gd name="connsiteY5" fmla="*/ 1292304 h 1292304"/>
                <a:gd name="connsiteX6" fmla="*/ 129230 w 3153438"/>
                <a:gd name="connsiteY6" fmla="*/ 1292304 h 1292304"/>
                <a:gd name="connsiteX7" fmla="*/ 0 w 3153438"/>
                <a:gd name="connsiteY7" fmla="*/ 1163074 h 1292304"/>
                <a:gd name="connsiteX8" fmla="*/ 0 w 3153438"/>
                <a:gd name="connsiteY8" fmla="*/ 129230 h 12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3438" h="1292304">
                  <a:moveTo>
                    <a:pt x="0" y="129230"/>
                  </a:moveTo>
                  <a:cubicBezTo>
                    <a:pt x="0" y="57858"/>
                    <a:pt x="57858" y="0"/>
                    <a:pt x="129230" y="0"/>
                  </a:cubicBezTo>
                  <a:lnTo>
                    <a:pt x="3024208" y="0"/>
                  </a:lnTo>
                  <a:cubicBezTo>
                    <a:pt x="3095580" y="0"/>
                    <a:pt x="3153438" y="57858"/>
                    <a:pt x="3153438" y="129230"/>
                  </a:cubicBezTo>
                  <a:lnTo>
                    <a:pt x="3153438" y="1163074"/>
                  </a:lnTo>
                  <a:cubicBezTo>
                    <a:pt x="3153438" y="1234446"/>
                    <a:pt x="3095580" y="1292304"/>
                    <a:pt x="3024208" y="1292304"/>
                  </a:cubicBezTo>
                  <a:lnTo>
                    <a:pt x="129230" y="1292304"/>
                  </a:lnTo>
                  <a:cubicBezTo>
                    <a:pt x="57858" y="1292304"/>
                    <a:pt x="0" y="1234446"/>
                    <a:pt x="0" y="1163074"/>
                  </a:cubicBezTo>
                  <a:lnTo>
                    <a:pt x="0" y="12923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5010" tIns="175010" rIns="175010" bIns="175010" numCol="1" spcCol="1270" anchor="ctr" anchorCtr="0">
              <a:noAutofit/>
            </a:bodyPr>
            <a:lstStyle/>
            <a:p>
              <a:pPr marL="0" lvl="0" indent="0" algn="ctr" defTabSz="1600200">
                <a:lnSpc>
                  <a:spcPct val="90000"/>
                </a:lnSpc>
                <a:spcBef>
                  <a:spcPct val="0"/>
                </a:spcBef>
                <a:spcAft>
                  <a:spcPct val="35000"/>
                </a:spcAft>
                <a:buNone/>
              </a:pPr>
              <a:r>
                <a:rPr lang="en-US" sz="3600" kern="1200" dirty="0"/>
                <a:t>Water</a:t>
              </a:r>
            </a:p>
          </p:txBody>
        </p:sp>
      </p:grpSp>
    </p:spTree>
    <p:extLst>
      <p:ext uri="{BB962C8B-B14F-4D97-AF65-F5344CB8AC3E}">
        <p14:creationId xmlns:p14="http://schemas.microsoft.com/office/powerpoint/2010/main" val="3496129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5BFCA5C-3F64-4395-9142-27F2204004B6}"/>
              </a:ext>
            </a:extLst>
          </p:cNvPr>
          <p:cNvSpPr>
            <a:spLocks noGrp="1"/>
          </p:cNvSpPr>
          <p:nvPr>
            <p:ph sz="quarter" idx="11"/>
          </p:nvPr>
        </p:nvSpPr>
        <p:spPr/>
        <p:txBody>
          <a:bodyPr/>
          <a:lstStyle/>
          <a:p>
            <a:endParaRPr lang="en-US"/>
          </a:p>
        </p:txBody>
      </p:sp>
      <p:sp>
        <p:nvSpPr>
          <p:cNvPr id="17410" name="Title 4"/>
          <p:cNvSpPr>
            <a:spLocks noGrp="1"/>
          </p:cNvSpPr>
          <p:nvPr>
            <p:ph type="title"/>
          </p:nvPr>
        </p:nvSpPr>
        <p:spPr/>
        <p:txBody>
          <a:bodyPr/>
          <a:lstStyle/>
          <a:p>
            <a:r>
              <a:rPr lang="en-US" dirty="0"/>
              <a:t>The Extra Touches</a:t>
            </a:r>
            <a:endParaRPr lang="en-CA" dirty="0"/>
          </a:p>
        </p:txBody>
      </p:sp>
      <p:grpSp>
        <p:nvGrpSpPr>
          <p:cNvPr id="2" name="Group 1">
            <a:extLst>
              <a:ext uri="{FF2B5EF4-FFF2-40B4-BE49-F238E27FC236}">
                <a16:creationId xmlns:a16="http://schemas.microsoft.com/office/drawing/2014/main" id="{9E231888-A384-482C-BE06-B5CAE4285BBF}"/>
              </a:ext>
            </a:extLst>
          </p:cNvPr>
          <p:cNvGrpSpPr/>
          <p:nvPr/>
        </p:nvGrpSpPr>
        <p:grpSpPr>
          <a:xfrm>
            <a:off x="1061999" y="1602465"/>
            <a:ext cx="7020000" cy="4521431"/>
            <a:chOff x="1061999" y="1602465"/>
            <a:chExt cx="7020000" cy="4521431"/>
          </a:xfrm>
        </p:grpSpPr>
        <p:sp>
          <p:nvSpPr>
            <p:cNvPr id="4" name="Freeform: Shape 3">
              <a:extLst>
                <a:ext uri="{FF2B5EF4-FFF2-40B4-BE49-F238E27FC236}">
                  <a16:creationId xmlns:a16="http://schemas.microsoft.com/office/drawing/2014/main" id="{32E18262-1FAB-4129-88BD-C769250F871D}"/>
                </a:ext>
              </a:extLst>
            </p:cNvPr>
            <p:cNvSpPr/>
            <p:nvPr/>
          </p:nvSpPr>
          <p:spPr>
            <a:xfrm>
              <a:off x="2682000" y="1602465"/>
              <a:ext cx="3780000" cy="1089501"/>
            </a:xfrm>
            <a:custGeom>
              <a:avLst/>
              <a:gdLst>
                <a:gd name="connsiteX0" fmla="*/ 0 w 3780000"/>
                <a:gd name="connsiteY0" fmla="*/ 0 h 1089501"/>
                <a:gd name="connsiteX1" fmla="*/ 3780000 w 3780000"/>
                <a:gd name="connsiteY1" fmla="*/ 0 h 1089501"/>
                <a:gd name="connsiteX2" fmla="*/ 3780000 w 3780000"/>
                <a:gd name="connsiteY2" fmla="*/ 1089501 h 1089501"/>
                <a:gd name="connsiteX3" fmla="*/ 0 w 3780000"/>
                <a:gd name="connsiteY3" fmla="*/ 1089501 h 1089501"/>
                <a:gd name="connsiteX4" fmla="*/ 0 w 378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000" h="1089501">
                  <a:moveTo>
                    <a:pt x="0" y="0"/>
                  </a:moveTo>
                  <a:lnTo>
                    <a:pt x="3780000" y="0"/>
                  </a:lnTo>
                  <a:lnTo>
                    <a:pt x="378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Name tents</a:t>
              </a:r>
            </a:p>
          </p:txBody>
        </p:sp>
        <p:sp>
          <p:nvSpPr>
            <p:cNvPr id="5" name="Freeform: Shape 4">
              <a:extLst>
                <a:ext uri="{FF2B5EF4-FFF2-40B4-BE49-F238E27FC236}">
                  <a16:creationId xmlns:a16="http://schemas.microsoft.com/office/drawing/2014/main" id="{1ACEEA8A-D52A-43A0-9E1D-1EC185B2FBAC}"/>
                </a:ext>
              </a:extLst>
            </p:cNvPr>
            <p:cNvSpPr/>
            <p:nvPr/>
          </p:nvSpPr>
          <p:spPr>
            <a:xfrm>
              <a:off x="1421999" y="2746442"/>
              <a:ext cx="6300000" cy="1089501"/>
            </a:xfrm>
            <a:custGeom>
              <a:avLst/>
              <a:gdLst>
                <a:gd name="connsiteX0" fmla="*/ 0 w 6300000"/>
                <a:gd name="connsiteY0" fmla="*/ 0 h 1089501"/>
                <a:gd name="connsiteX1" fmla="*/ 6300000 w 6300000"/>
                <a:gd name="connsiteY1" fmla="*/ 0 h 1089501"/>
                <a:gd name="connsiteX2" fmla="*/ 6300000 w 6300000"/>
                <a:gd name="connsiteY2" fmla="*/ 1089501 h 1089501"/>
                <a:gd name="connsiteX3" fmla="*/ 0 w 6300000"/>
                <a:gd name="connsiteY3" fmla="*/ 1089501 h 1089501"/>
                <a:gd name="connsiteX4" fmla="*/ 0 w 63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000" h="1089501">
                  <a:moveTo>
                    <a:pt x="0" y="0"/>
                  </a:moveTo>
                  <a:lnTo>
                    <a:pt x="6300000" y="0"/>
                  </a:lnTo>
                  <a:lnTo>
                    <a:pt x="6300000"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Welcoming message</a:t>
              </a:r>
            </a:p>
          </p:txBody>
        </p:sp>
        <p:sp>
          <p:nvSpPr>
            <p:cNvPr id="6" name="Freeform: Shape 5">
              <a:extLst>
                <a:ext uri="{FF2B5EF4-FFF2-40B4-BE49-F238E27FC236}">
                  <a16:creationId xmlns:a16="http://schemas.microsoft.com/office/drawing/2014/main" id="{355762EB-0A8F-4FE9-B791-82694BD0BCBA}"/>
                </a:ext>
              </a:extLst>
            </p:cNvPr>
            <p:cNvSpPr/>
            <p:nvPr/>
          </p:nvSpPr>
          <p:spPr>
            <a:xfrm>
              <a:off x="3042000" y="3890419"/>
              <a:ext cx="3060000" cy="1089501"/>
            </a:xfrm>
            <a:custGeom>
              <a:avLst/>
              <a:gdLst>
                <a:gd name="connsiteX0" fmla="*/ 0 w 3060000"/>
                <a:gd name="connsiteY0" fmla="*/ 0 h 1089501"/>
                <a:gd name="connsiteX1" fmla="*/ 3060000 w 3060000"/>
                <a:gd name="connsiteY1" fmla="*/ 0 h 1089501"/>
                <a:gd name="connsiteX2" fmla="*/ 3060000 w 3060000"/>
                <a:gd name="connsiteY2" fmla="*/ 1089501 h 1089501"/>
                <a:gd name="connsiteX3" fmla="*/ 0 w 3060000"/>
                <a:gd name="connsiteY3" fmla="*/ 1089501 h 1089501"/>
                <a:gd name="connsiteX4" fmla="*/ 0 w 306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0000" h="1089501">
                  <a:moveTo>
                    <a:pt x="0" y="0"/>
                  </a:moveTo>
                  <a:lnTo>
                    <a:pt x="3060000" y="0"/>
                  </a:lnTo>
                  <a:lnTo>
                    <a:pt x="3060000"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Keepsake</a:t>
              </a:r>
            </a:p>
          </p:txBody>
        </p:sp>
        <p:sp>
          <p:nvSpPr>
            <p:cNvPr id="7" name="Freeform: Shape 6">
              <a:extLst>
                <a:ext uri="{FF2B5EF4-FFF2-40B4-BE49-F238E27FC236}">
                  <a16:creationId xmlns:a16="http://schemas.microsoft.com/office/drawing/2014/main" id="{3A065090-0099-40D7-B68A-D24B641244F0}"/>
                </a:ext>
              </a:extLst>
            </p:cNvPr>
            <p:cNvSpPr/>
            <p:nvPr/>
          </p:nvSpPr>
          <p:spPr>
            <a:xfrm>
              <a:off x="1061999" y="5034395"/>
              <a:ext cx="7020000" cy="1089501"/>
            </a:xfrm>
            <a:custGeom>
              <a:avLst/>
              <a:gdLst>
                <a:gd name="connsiteX0" fmla="*/ 0 w 7020000"/>
                <a:gd name="connsiteY0" fmla="*/ 0 h 1089501"/>
                <a:gd name="connsiteX1" fmla="*/ 7020000 w 7020000"/>
                <a:gd name="connsiteY1" fmla="*/ 0 h 1089501"/>
                <a:gd name="connsiteX2" fmla="*/ 7020000 w 7020000"/>
                <a:gd name="connsiteY2" fmla="*/ 1089501 h 1089501"/>
                <a:gd name="connsiteX3" fmla="*/ 0 w 7020000"/>
                <a:gd name="connsiteY3" fmla="*/ 1089501 h 1089501"/>
                <a:gd name="connsiteX4" fmla="*/ 0 w 702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0000" h="1089501">
                  <a:moveTo>
                    <a:pt x="0" y="0"/>
                  </a:moveTo>
                  <a:lnTo>
                    <a:pt x="7020000" y="0"/>
                  </a:lnTo>
                  <a:lnTo>
                    <a:pt x="7020000"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Signage and visual aids</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EDB1255-DD99-4419-913D-F4C5EB835657}"/>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dirty="0"/>
              <a:t>Choosing a Physical Arrangement</a:t>
            </a:r>
            <a:endParaRPr lang="en-CA" dirty="0"/>
          </a:p>
        </p:txBody>
      </p:sp>
      <p:grpSp>
        <p:nvGrpSpPr>
          <p:cNvPr id="2" name="Group 1">
            <a:extLst>
              <a:ext uri="{FF2B5EF4-FFF2-40B4-BE49-F238E27FC236}">
                <a16:creationId xmlns:a16="http://schemas.microsoft.com/office/drawing/2014/main" id="{A1A00016-1871-441A-AE94-277E3DD945F8}"/>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FC864308-3B0D-4DA8-AA81-7BF2CB5047D0}"/>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1563" tIns="181563" rIns="1281825" bIns="181563" numCol="1" spcCol="1270" anchor="ctr" anchorCtr="0">
              <a:noAutofit/>
            </a:bodyPr>
            <a:lstStyle/>
            <a:p>
              <a:pPr marL="0" lvl="0" indent="0" algn="l" defTabSz="1778000">
                <a:lnSpc>
                  <a:spcPct val="90000"/>
                </a:lnSpc>
                <a:spcBef>
                  <a:spcPct val="0"/>
                </a:spcBef>
                <a:spcAft>
                  <a:spcPct val="35000"/>
                </a:spcAft>
                <a:buNone/>
              </a:pPr>
              <a:r>
                <a:rPr lang="en-US" sz="4000" b="0" kern="1200" dirty="0"/>
                <a:t>Conference style seating</a:t>
              </a:r>
            </a:p>
          </p:txBody>
        </p:sp>
        <p:sp>
          <p:nvSpPr>
            <p:cNvPr id="5" name="Freeform: Shape 4">
              <a:extLst>
                <a:ext uri="{FF2B5EF4-FFF2-40B4-BE49-F238E27FC236}">
                  <a16:creationId xmlns:a16="http://schemas.microsoft.com/office/drawing/2014/main" id="{C8FC4358-96DB-43A4-8893-716C78F9AFC6}"/>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1563" tIns="181563" rIns="1380159" bIns="181563" numCol="1" spcCol="1270" anchor="ctr" anchorCtr="0">
              <a:noAutofit/>
            </a:bodyPr>
            <a:lstStyle/>
            <a:p>
              <a:pPr marL="0" lvl="0" indent="0" algn="l" defTabSz="1778000">
                <a:lnSpc>
                  <a:spcPct val="90000"/>
                </a:lnSpc>
                <a:spcBef>
                  <a:spcPct val="0"/>
                </a:spcBef>
                <a:spcAft>
                  <a:spcPct val="35000"/>
                </a:spcAft>
                <a:buNone/>
              </a:pPr>
              <a:r>
                <a:rPr lang="en-US" sz="4000" b="0" kern="1200" dirty="0"/>
                <a:t>U-shape seating</a:t>
              </a:r>
            </a:p>
          </p:txBody>
        </p:sp>
        <p:sp>
          <p:nvSpPr>
            <p:cNvPr id="6" name="Freeform: Shape 5">
              <a:extLst>
                <a:ext uri="{FF2B5EF4-FFF2-40B4-BE49-F238E27FC236}">
                  <a16:creationId xmlns:a16="http://schemas.microsoft.com/office/drawing/2014/main" id="{F79E1945-4199-4EE3-832F-93654794AFE7}"/>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1563" tIns="181563" rIns="1371930" bIns="181563" numCol="1" spcCol="1270" anchor="ctr" anchorCtr="0">
              <a:noAutofit/>
            </a:bodyPr>
            <a:lstStyle/>
            <a:p>
              <a:pPr marL="0" lvl="0" indent="0" algn="l" defTabSz="1778000">
                <a:lnSpc>
                  <a:spcPct val="90000"/>
                </a:lnSpc>
                <a:spcBef>
                  <a:spcPct val="0"/>
                </a:spcBef>
                <a:spcAft>
                  <a:spcPct val="35000"/>
                </a:spcAft>
                <a:buNone/>
              </a:pPr>
              <a:r>
                <a:rPr lang="en-US" sz="4000" b="0" kern="1200" dirty="0"/>
                <a:t>T-Shape seating</a:t>
              </a:r>
            </a:p>
          </p:txBody>
        </p:sp>
        <p:sp>
          <p:nvSpPr>
            <p:cNvPr id="7" name="Freeform: Shape 6">
              <a:extLst>
                <a:ext uri="{FF2B5EF4-FFF2-40B4-BE49-F238E27FC236}">
                  <a16:creationId xmlns:a16="http://schemas.microsoft.com/office/drawing/2014/main" id="{AFF9C87B-8A59-48C3-A52D-04EA645072DF}"/>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1563" tIns="181563" rIns="1380159" bIns="181563" numCol="1" spcCol="1270" anchor="ctr" anchorCtr="0">
              <a:noAutofit/>
            </a:bodyPr>
            <a:lstStyle/>
            <a:p>
              <a:pPr marL="0" lvl="0" indent="0" algn="l" defTabSz="1778000">
                <a:lnSpc>
                  <a:spcPct val="90000"/>
                </a:lnSpc>
                <a:spcBef>
                  <a:spcPct val="0"/>
                </a:spcBef>
                <a:spcAft>
                  <a:spcPct val="35000"/>
                </a:spcAft>
                <a:buNone/>
              </a:pPr>
              <a:r>
                <a:rPr lang="en-US" sz="4000" b="0" kern="1200" dirty="0"/>
                <a:t>Classroom style seating</a:t>
              </a:r>
            </a:p>
          </p:txBody>
        </p:sp>
        <p:sp>
          <p:nvSpPr>
            <p:cNvPr id="8" name="Freeform: Shape 7">
              <a:extLst>
                <a:ext uri="{FF2B5EF4-FFF2-40B4-BE49-F238E27FC236}">
                  <a16:creationId xmlns:a16="http://schemas.microsoft.com/office/drawing/2014/main" id="{452E346F-89B4-43C1-8A83-E1E897DF44D7}"/>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9" name="Freeform: Shape 8">
              <a:extLst>
                <a:ext uri="{FF2B5EF4-FFF2-40B4-BE49-F238E27FC236}">
                  <a16:creationId xmlns:a16="http://schemas.microsoft.com/office/drawing/2014/main" id="{E4336B24-E862-42E8-99BE-65971C45FB18}"/>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sp>
          <p:nvSpPr>
            <p:cNvPr id="10" name="Freeform: Shape 9">
              <a:extLst>
                <a:ext uri="{FF2B5EF4-FFF2-40B4-BE49-F238E27FC236}">
                  <a16:creationId xmlns:a16="http://schemas.microsoft.com/office/drawing/2014/main" id="{D991DA45-DC82-4F57-AFF2-A43AB12D2BB9}"/>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 must be vague, </a:t>
            </a:r>
            <a:r>
              <a:rPr lang="en-US" dirty="0">
                <a:solidFill>
                  <a:srgbClr val="000000"/>
                </a:solidFill>
                <a:ea typeface="Times New Roman"/>
                <a:cs typeface="Arial"/>
              </a:rPr>
              <a:t>as vague goals produce clear results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817096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a:t>
            </a:r>
            <a:r>
              <a:rPr lang="en-US" dirty="0">
                <a:ea typeface="Times New Roman"/>
                <a:cs typeface="Arial"/>
              </a:rPr>
              <a:t>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a:t>
            </a:r>
            <a:r>
              <a:rPr lang="en-US" dirty="0">
                <a:ea typeface="Times New Roman"/>
                <a:cs typeface="Times New Roman"/>
              </a:rPr>
              <a:t> sit down and define your core values and your life purpose.</a:t>
            </a:r>
          </a:p>
          <a:p>
            <a:pPr marL="693738" marR="0" lvl="0" indent="-342900">
              <a:lnSpc>
                <a:spcPct val="115000"/>
              </a:lnSpc>
              <a:spcBef>
                <a:spcPts val="0"/>
              </a:spcBef>
              <a:spcAft>
                <a:spcPts val="1000"/>
              </a:spcAft>
              <a:buFont typeface="+mj-lt"/>
              <a:buAutoNum type="alphaLcParenR"/>
            </a:pPr>
            <a:r>
              <a:rPr lang="en-US" dirty="0">
                <a:ea typeface="Times New Roman"/>
                <a:cs typeface="Times New Roman"/>
              </a:rPr>
              <a:t>To identify how you will achieve your goal.</a:t>
            </a: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Third party inspection ratings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Reactionary </a:t>
            </a:r>
            <a:r>
              <a:rPr lang="en-US" dirty="0">
                <a:solidFill>
                  <a:srgbClr val="000000"/>
                </a:solidFill>
                <a:ea typeface="Times New Roman"/>
                <a:cs typeface="Times New Roman"/>
              </a:rPr>
              <a:t>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8003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Scale-based questions</a:t>
            </a:r>
          </a:p>
          <a:p>
            <a:pPr marL="693738" marR="0" lvl="0" indent="-342900">
              <a:lnSpc>
                <a:spcPct val="115000"/>
              </a:lnSpc>
              <a:spcBef>
                <a:spcPts val="0"/>
              </a:spcBef>
              <a:spcAft>
                <a:spcPts val="0"/>
              </a:spcAft>
              <a:buFont typeface="+mj-lt"/>
              <a:buAutoNum type="alphaLcParenR"/>
            </a:pPr>
            <a:r>
              <a:rPr lang="en-US" dirty="0">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12643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60905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The employee must know which metrics will be evaluated after the training</a:t>
            </a:r>
          </a:p>
          <a:p>
            <a:pPr marL="693738" marR="0" lvl="0" indent="-342900">
              <a:lnSpc>
                <a:spcPct val="115000"/>
              </a:lnSpc>
              <a:spcBef>
                <a:spcPts val="0"/>
              </a:spcBef>
              <a:spcAft>
                <a:spcPts val="0"/>
              </a:spcAft>
              <a:buFont typeface="+mj-lt"/>
              <a:buAutoNum type="alphaLcParenR"/>
            </a:pPr>
            <a:r>
              <a:rPr lang="en-US" dirty="0">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If the training was expected to have a high impact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203046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 must be vague, as vague goals produce clear results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93032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a:t>
            </a:r>
            <a:r>
              <a:rPr lang="en-US" dirty="0">
                <a:solidFill>
                  <a:srgbClr val="FF0000"/>
                </a:solidFill>
                <a:ea typeface="Times New Roman"/>
                <a:cs typeface="Times New Roman"/>
              </a:rPr>
              <a:t> sit down and define your core values and your life purpose.</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 identify how you will achieve your goal.</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Third party inspection ratings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Reactionary 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34259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298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Scale-based questions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949069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4686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 must know which metrics will be evaluated after the training</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If the training was expected to have a high impact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649763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CA" dirty="0"/>
              <a:t>Module </a:t>
            </a:r>
            <a:r>
              <a:rPr lang="en-US" dirty="0"/>
              <a:t>Five: </a:t>
            </a:r>
            <a:br>
              <a:rPr lang="en-US" dirty="0"/>
            </a:br>
            <a:r>
              <a:rPr lang="en-US" dirty="0"/>
              <a:t>Electronic Options</a:t>
            </a:r>
            <a:endParaRPr lang="en-CA" dirty="0"/>
          </a:p>
        </p:txBody>
      </p:sp>
      <p:sp>
        <p:nvSpPr>
          <p:cNvPr id="19460" name="Text Placeholder 4"/>
          <p:cNvSpPr>
            <a:spLocks noGrp="1"/>
          </p:cNvSpPr>
          <p:nvPr>
            <p:ph type="body" sz="quarter" idx="10"/>
          </p:nvPr>
        </p:nvSpPr>
        <p:spPr>
          <a:ln>
            <a:miter lim="800000"/>
            <a:headEnd/>
            <a:tailEnd/>
          </a:ln>
        </p:spPr>
        <p:txBody>
          <a:bodyPr>
            <a:noAutofit/>
          </a:bodyPr>
          <a:lstStyle/>
          <a:p>
            <a:pPr>
              <a:lnSpc>
                <a:spcPct val="115000"/>
              </a:lnSpc>
              <a:spcBef>
                <a:spcPts val="0"/>
              </a:spcBef>
              <a:spcAft>
                <a:spcPts val="0"/>
              </a:spcAft>
            </a:pPr>
            <a:r>
              <a:rPr lang="en-US" sz="2000" i="1" dirty="0">
                <a:latin typeface="+mj-lt"/>
                <a:ea typeface="Times New Roman"/>
                <a:cs typeface="Times New Roman"/>
              </a:rPr>
              <a:t>The conventional definition of management is getting work done through people, but real management is developing people through work.</a:t>
            </a:r>
          </a:p>
          <a:p>
            <a:pPr algn="ctr">
              <a:lnSpc>
                <a:spcPct val="115000"/>
              </a:lnSpc>
              <a:spcBef>
                <a:spcPts val="0"/>
              </a:spcBef>
              <a:spcAft>
                <a:spcPts val="1000"/>
              </a:spcAft>
            </a:pPr>
            <a:br>
              <a:rPr lang="en-US" sz="2000" i="1" dirty="0">
                <a:latin typeface="+mj-lt"/>
                <a:ea typeface="Times New Roman"/>
                <a:cs typeface="Times New Roman"/>
              </a:rPr>
            </a:br>
            <a:r>
              <a:rPr lang="en-US" sz="2000" b="1" i="1" dirty="0">
                <a:latin typeface="+mj-lt"/>
                <a:ea typeface="Times New Roman"/>
                <a:cs typeface="Times New Roman"/>
              </a:rPr>
              <a:t>Agha Hasan Abedi</a:t>
            </a:r>
          </a:p>
          <a:p>
            <a:endParaRPr lang="en-CA" sz="2000" i="1" dirty="0">
              <a:latin typeface="+mj-lt"/>
            </a:endParaRPr>
          </a:p>
        </p:txBody>
      </p:sp>
      <p:sp>
        <p:nvSpPr>
          <p:cNvPr id="19459" name="Content Placeholder 3"/>
          <p:cNvSpPr>
            <a:spLocks noGrp="1"/>
          </p:cNvSpPr>
          <p:nvPr>
            <p:ph type="body" sz="quarter" idx="11"/>
          </p:nvPr>
        </p:nvSpPr>
        <p:spPr/>
        <p:txBody>
          <a:bodyPr>
            <a:normAutofit fontScale="92500" lnSpcReduction="10000"/>
          </a:bodyPr>
          <a:lstStyle/>
          <a:p>
            <a:br>
              <a:rPr lang="en-US" dirty="0"/>
            </a:br>
            <a:r>
              <a:rPr lang="en-US" dirty="0"/>
              <a:t>Advancements in technology have made meetings more effective by providing ways of communicating and storing meeting information. Although many new tools are available to help give your meeting that cutting-edge-feel, there are many things to consider when determining electronic options. </a:t>
            </a:r>
            <a:endParaRPr lang="en-C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ACA5871-3E50-4F75-BC23-A1B55A852552}"/>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Overview of Choices Available</a:t>
            </a:r>
            <a:endParaRPr lang="en-CA" dirty="0"/>
          </a:p>
        </p:txBody>
      </p:sp>
      <p:grpSp>
        <p:nvGrpSpPr>
          <p:cNvPr id="2" name="Group 1">
            <a:extLst>
              <a:ext uri="{FF2B5EF4-FFF2-40B4-BE49-F238E27FC236}">
                <a16:creationId xmlns:a16="http://schemas.microsoft.com/office/drawing/2014/main" id="{2467BA02-FD68-4B68-862E-5C900827F3F4}"/>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8405B5F5-3F3F-485E-ABDF-96C87D7842BB}"/>
                </a:ext>
              </a:extLst>
            </p:cNvPr>
            <p:cNvSpPr/>
            <p:nvPr/>
          </p:nvSpPr>
          <p:spPr>
            <a:xfrm>
              <a:off x="457200" y="2031681"/>
              <a:ext cx="8229600" cy="6300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13FB389-2624-4473-9772-AF07D5E58156}"/>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Presentation software</a:t>
              </a:r>
            </a:p>
          </p:txBody>
        </p:sp>
        <p:sp>
          <p:nvSpPr>
            <p:cNvPr id="6" name="Rectangle 5">
              <a:extLst>
                <a:ext uri="{FF2B5EF4-FFF2-40B4-BE49-F238E27FC236}">
                  <a16:creationId xmlns:a16="http://schemas.microsoft.com/office/drawing/2014/main" id="{549F2F81-E466-45D8-8EB1-9BB2598AAA30}"/>
                </a:ext>
              </a:extLst>
            </p:cNvPr>
            <p:cNvSpPr/>
            <p:nvPr/>
          </p:nvSpPr>
          <p:spPr>
            <a:xfrm>
              <a:off x="457200" y="3165681"/>
              <a:ext cx="8229600" cy="6300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D4562C4-1268-43E9-AB19-D1B2D4F7A33B}"/>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Web meeting</a:t>
              </a:r>
            </a:p>
          </p:txBody>
        </p:sp>
        <p:sp>
          <p:nvSpPr>
            <p:cNvPr id="8" name="Rectangle 7">
              <a:extLst>
                <a:ext uri="{FF2B5EF4-FFF2-40B4-BE49-F238E27FC236}">
                  <a16:creationId xmlns:a16="http://schemas.microsoft.com/office/drawing/2014/main" id="{1A6E425C-1EC1-46E6-B892-F18624F5C5D6}"/>
                </a:ext>
              </a:extLst>
            </p:cNvPr>
            <p:cNvSpPr/>
            <p:nvPr/>
          </p:nvSpPr>
          <p:spPr>
            <a:xfrm>
              <a:off x="457200" y="4299681"/>
              <a:ext cx="8229600" cy="6300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6688D97-5B1C-42F4-B6EF-0DDFEE0A8C26}"/>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Video conference</a:t>
              </a:r>
            </a:p>
          </p:txBody>
        </p:sp>
        <p:sp>
          <p:nvSpPr>
            <p:cNvPr id="10" name="Rectangle 9">
              <a:extLst>
                <a:ext uri="{FF2B5EF4-FFF2-40B4-BE49-F238E27FC236}">
                  <a16:creationId xmlns:a16="http://schemas.microsoft.com/office/drawing/2014/main" id="{83D4DFC4-A254-4BCE-BF3D-E1DDFA331651}"/>
                </a:ext>
              </a:extLst>
            </p:cNvPr>
            <p:cNvSpPr/>
            <p:nvPr/>
          </p:nvSpPr>
          <p:spPr>
            <a:xfrm>
              <a:off x="457200" y="5433681"/>
              <a:ext cx="8229600" cy="630000"/>
            </a:xfrm>
            <a:prstGeom prst="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358065F-3D9B-4CF0-9EB6-282DB25365D3}"/>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Phone conference</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A141B73-AC38-40EA-96DA-66FBCCB97EAA}"/>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Things to Consider</a:t>
            </a:r>
            <a:endParaRPr lang="en-CA" dirty="0"/>
          </a:p>
        </p:txBody>
      </p:sp>
      <p:grpSp>
        <p:nvGrpSpPr>
          <p:cNvPr id="2" name="Group 1">
            <a:extLst>
              <a:ext uri="{FF2B5EF4-FFF2-40B4-BE49-F238E27FC236}">
                <a16:creationId xmlns:a16="http://schemas.microsoft.com/office/drawing/2014/main" id="{99F3BAA0-B0EB-47E4-8E1C-19F7846CBEF2}"/>
              </a:ext>
            </a:extLst>
          </p:cNvPr>
          <p:cNvGrpSpPr/>
          <p:nvPr/>
        </p:nvGrpSpPr>
        <p:grpSpPr>
          <a:xfrm>
            <a:off x="459460" y="1601525"/>
            <a:ext cx="8225079" cy="4523311"/>
            <a:chOff x="459460" y="1601525"/>
            <a:chExt cx="8225079" cy="4523311"/>
          </a:xfrm>
        </p:grpSpPr>
        <p:sp>
          <p:nvSpPr>
            <p:cNvPr id="4" name="Arrow: Right 3">
              <a:extLst>
                <a:ext uri="{FF2B5EF4-FFF2-40B4-BE49-F238E27FC236}">
                  <a16:creationId xmlns:a16="http://schemas.microsoft.com/office/drawing/2014/main" id="{12EA0F53-A113-4AAE-814F-DEEA8C603DD0}"/>
                </a:ext>
              </a:extLst>
            </p:cNvPr>
            <p:cNvSpPr/>
            <p:nvPr/>
          </p:nvSpPr>
          <p:spPr>
            <a:xfrm>
              <a:off x="5670770" y="1601525"/>
              <a:ext cx="3013769"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087F104-F9FB-4839-9FB8-3D87C4F4246F}"/>
                </a:ext>
              </a:extLst>
            </p:cNvPr>
            <p:cNvSpPr/>
            <p:nvPr/>
          </p:nvSpPr>
          <p:spPr>
            <a:xfrm>
              <a:off x="459460" y="1601525"/>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5171" tIns="93261" rIns="135171" bIns="93261" numCol="1" spcCol="1270" anchor="ctr" anchorCtr="0">
              <a:noAutofit/>
            </a:bodyPr>
            <a:lstStyle/>
            <a:p>
              <a:pPr marL="0" lvl="0" indent="0" algn="ctr" defTabSz="977900">
                <a:lnSpc>
                  <a:spcPct val="90000"/>
                </a:lnSpc>
                <a:spcBef>
                  <a:spcPct val="0"/>
                </a:spcBef>
                <a:spcAft>
                  <a:spcPct val="35000"/>
                </a:spcAft>
                <a:buNone/>
              </a:pPr>
              <a:r>
                <a:rPr lang="en-US" sz="2200" kern="1200" dirty="0"/>
                <a:t>Is the complexity of adding the technology outweighing the potential glitches?</a:t>
              </a:r>
            </a:p>
          </p:txBody>
        </p:sp>
        <p:sp>
          <p:nvSpPr>
            <p:cNvPr id="6" name="Arrow: Right 5">
              <a:extLst>
                <a:ext uri="{FF2B5EF4-FFF2-40B4-BE49-F238E27FC236}">
                  <a16:creationId xmlns:a16="http://schemas.microsoft.com/office/drawing/2014/main" id="{93BAD900-B0DE-452D-8C08-465A7168D513}"/>
                </a:ext>
              </a:extLst>
            </p:cNvPr>
            <p:cNvSpPr/>
            <p:nvPr/>
          </p:nvSpPr>
          <p:spPr>
            <a:xfrm>
              <a:off x="5670770" y="2758652"/>
              <a:ext cx="3013769"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9A95489-47EF-407A-AFB6-A5A5F565D8B7}"/>
                </a:ext>
              </a:extLst>
            </p:cNvPr>
            <p:cNvSpPr/>
            <p:nvPr/>
          </p:nvSpPr>
          <p:spPr>
            <a:xfrm>
              <a:off x="459460" y="2758652"/>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5171" tIns="93261" rIns="135171" bIns="93261" numCol="1" spcCol="1270" anchor="ctr" anchorCtr="0">
              <a:noAutofit/>
            </a:bodyPr>
            <a:lstStyle/>
            <a:p>
              <a:pPr marL="0" lvl="0" indent="0" algn="ctr" defTabSz="977900">
                <a:lnSpc>
                  <a:spcPct val="90000"/>
                </a:lnSpc>
                <a:spcBef>
                  <a:spcPct val="0"/>
                </a:spcBef>
                <a:spcAft>
                  <a:spcPct val="35000"/>
                </a:spcAft>
                <a:buNone/>
              </a:pPr>
              <a:r>
                <a:rPr lang="en-US" sz="2200" kern="1200" dirty="0"/>
                <a:t>Test and practice with the technology</a:t>
              </a:r>
            </a:p>
          </p:txBody>
        </p:sp>
        <p:sp>
          <p:nvSpPr>
            <p:cNvPr id="8" name="Arrow: Right 7">
              <a:extLst>
                <a:ext uri="{FF2B5EF4-FFF2-40B4-BE49-F238E27FC236}">
                  <a16:creationId xmlns:a16="http://schemas.microsoft.com/office/drawing/2014/main" id="{28163392-2FEE-43C9-BD8E-184781818CDD}"/>
                </a:ext>
              </a:extLst>
            </p:cNvPr>
            <p:cNvSpPr/>
            <p:nvPr/>
          </p:nvSpPr>
          <p:spPr>
            <a:xfrm>
              <a:off x="5670770" y="3915778"/>
              <a:ext cx="3013769" cy="105193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3C67DFB-EA06-4924-95E9-30E02BCD6662}"/>
                </a:ext>
              </a:extLst>
            </p:cNvPr>
            <p:cNvSpPr/>
            <p:nvPr/>
          </p:nvSpPr>
          <p:spPr>
            <a:xfrm>
              <a:off x="459460" y="3915778"/>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171" tIns="93261" rIns="135171" bIns="93261" numCol="1" spcCol="1270" anchor="ctr" anchorCtr="0">
              <a:noAutofit/>
            </a:bodyPr>
            <a:lstStyle/>
            <a:p>
              <a:pPr marL="0" lvl="0" indent="0" algn="ctr" defTabSz="977900">
                <a:lnSpc>
                  <a:spcPct val="90000"/>
                </a:lnSpc>
                <a:spcBef>
                  <a:spcPct val="0"/>
                </a:spcBef>
                <a:spcAft>
                  <a:spcPct val="35000"/>
                </a:spcAft>
                <a:buNone/>
              </a:pPr>
              <a:r>
                <a:rPr lang="en-US" sz="2200" kern="1200" dirty="0"/>
                <a:t>Support from your IT department?</a:t>
              </a:r>
            </a:p>
          </p:txBody>
        </p:sp>
        <p:sp>
          <p:nvSpPr>
            <p:cNvPr id="10" name="Arrow: Right 9">
              <a:extLst>
                <a:ext uri="{FF2B5EF4-FFF2-40B4-BE49-F238E27FC236}">
                  <a16:creationId xmlns:a16="http://schemas.microsoft.com/office/drawing/2014/main" id="{64F60AC7-8725-4B8C-84FC-1D556B5AB7FB}"/>
                </a:ext>
              </a:extLst>
            </p:cNvPr>
            <p:cNvSpPr/>
            <p:nvPr/>
          </p:nvSpPr>
          <p:spPr>
            <a:xfrm>
              <a:off x="5670770" y="5072904"/>
              <a:ext cx="3013769" cy="1051932"/>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21E2EB0-9C87-47AF-AC06-8323E9BD21AB}"/>
                </a:ext>
              </a:extLst>
            </p:cNvPr>
            <p:cNvSpPr/>
            <p:nvPr/>
          </p:nvSpPr>
          <p:spPr>
            <a:xfrm>
              <a:off x="459460" y="5072904"/>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5171" tIns="93261" rIns="135171" bIns="93261" numCol="1" spcCol="1270" anchor="ctr" anchorCtr="0">
              <a:noAutofit/>
            </a:bodyPr>
            <a:lstStyle/>
            <a:p>
              <a:pPr marL="0" lvl="0" indent="0" algn="ctr" defTabSz="977900">
                <a:lnSpc>
                  <a:spcPct val="90000"/>
                </a:lnSpc>
                <a:spcBef>
                  <a:spcPct val="0"/>
                </a:spcBef>
                <a:spcAft>
                  <a:spcPct val="35000"/>
                </a:spcAft>
                <a:buNone/>
              </a:pPr>
              <a:r>
                <a:rPr lang="en-US" sz="2200" kern="1200" dirty="0"/>
                <a:t>Are there any costs to consider?</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6C504D7-4C5F-4E49-B93B-314ADB71A3A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Making a Final Decision</a:t>
            </a:r>
          </a:p>
        </p:txBody>
      </p:sp>
      <p:grpSp>
        <p:nvGrpSpPr>
          <p:cNvPr id="4" name="Group 3">
            <a:extLst>
              <a:ext uri="{FF2B5EF4-FFF2-40B4-BE49-F238E27FC236}">
                <a16:creationId xmlns:a16="http://schemas.microsoft.com/office/drawing/2014/main" id="{861B37B8-4EE5-4ABA-9520-F0E55B73BA09}"/>
              </a:ext>
            </a:extLst>
          </p:cNvPr>
          <p:cNvGrpSpPr/>
          <p:nvPr/>
        </p:nvGrpSpPr>
        <p:grpSpPr>
          <a:xfrm>
            <a:off x="457200" y="1614343"/>
            <a:ext cx="8229600" cy="4497676"/>
            <a:chOff x="457200" y="1614343"/>
            <a:chExt cx="8229600" cy="4497676"/>
          </a:xfrm>
        </p:grpSpPr>
        <p:sp>
          <p:nvSpPr>
            <p:cNvPr id="5" name="Freeform: Shape 4">
              <a:extLst>
                <a:ext uri="{FF2B5EF4-FFF2-40B4-BE49-F238E27FC236}">
                  <a16:creationId xmlns:a16="http://schemas.microsoft.com/office/drawing/2014/main" id="{43922B90-7E3B-43C3-B252-531504439214}"/>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Am I proficient with the technology?</a:t>
              </a:r>
            </a:p>
          </p:txBody>
        </p:sp>
        <p:sp>
          <p:nvSpPr>
            <p:cNvPr id="6" name="Freeform: Shape 5">
              <a:extLst>
                <a:ext uri="{FF2B5EF4-FFF2-40B4-BE49-F238E27FC236}">
                  <a16:creationId xmlns:a16="http://schemas.microsoft.com/office/drawing/2014/main" id="{B8F13C82-2590-4B14-AAD0-3AB74330CE23}"/>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Are the participants capable of using the technology?</a:t>
              </a:r>
            </a:p>
          </p:txBody>
        </p:sp>
        <p:sp>
          <p:nvSpPr>
            <p:cNvPr id="7" name="Freeform: Shape 6">
              <a:extLst>
                <a:ext uri="{FF2B5EF4-FFF2-40B4-BE49-F238E27FC236}">
                  <a16:creationId xmlns:a16="http://schemas.microsoft.com/office/drawing/2014/main" id="{387936B9-F260-4E6D-A2B3-E7488BFF6972}"/>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Do you have the budget to support the technology?</a:t>
              </a:r>
            </a:p>
          </p:txBody>
        </p:sp>
      </p:grpSp>
    </p:spTree>
    <p:extLst>
      <p:ext uri="{BB962C8B-B14F-4D97-AF65-F5344CB8AC3E}">
        <p14:creationId xmlns:p14="http://schemas.microsoft.com/office/powerpoint/2010/main" val="7752701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Power Point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Remote sites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a:p>
        </p:txBody>
      </p:sp>
    </p:spTree>
    <p:extLst>
      <p:ext uri="{BB962C8B-B14F-4D97-AF65-F5344CB8AC3E}">
        <p14:creationId xmlns:p14="http://schemas.microsoft.com/office/powerpoint/2010/main" val="17599576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Your ability to use and troubleshoot them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Only when it’s necessary </a:t>
            </a:r>
          </a:p>
          <a:p>
            <a:endParaRPr lang="en-US" dirty="0"/>
          </a:p>
        </p:txBody>
      </p:sp>
    </p:spTree>
    <p:extLst>
      <p:ext uri="{BB962C8B-B14F-4D97-AF65-F5344CB8AC3E}">
        <p14:creationId xmlns:p14="http://schemas.microsoft.com/office/powerpoint/2010/main" val="3513937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questions above are crucial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Avoid using technology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216863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425297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15858761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Microsoft Power Point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Remote sites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a:p>
        </p:txBody>
      </p:sp>
    </p:spTree>
    <p:extLst>
      <p:ext uri="{BB962C8B-B14F-4D97-AF65-F5344CB8AC3E}">
        <p14:creationId xmlns:p14="http://schemas.microsoft.com/office/powerpoint/2010/main" val="41570585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ability to use and troubleshoot them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when it’s necessary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547138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questions above are crucial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using technology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34811037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28161641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CA" dirty="0"/>
              <a:t>Module </a:t>
            </a:r>
            <a:r>
              <a:rPr lang="en-US" dirty="0"/>
              <a:t>Six:</a:t>
            </a:r>
            <a:br>
              <a:rPr lang="en-US" dirty="0"/>
            </a:br>
            <a:r>
              <a:rPr lang="en-US" dirty="0"/>
              <a:t>Meeting Roles and Responsibilities</a:t>
            </a:r>
            <a:endParaRPr lang="en-CA" dirty="0"/>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dirty="0">
                <a:latin typeface="+mj-lt"/>
                <a:ea typeface="Times New Roman"/>
                <a:cs typeface="Times New Roman"/>
              </a:rPr>
              <a:t>Do not follow where the path may lead. Go instead where there is no path and leave a trail.</a:t>
            </a:r>
          </a:p>
          <a:p>
            <a:pPr algn="ctr">
              <a:lnSpc>
                <a:spcPct val="115000"/>
              </a:lnSpc>
              <a:spcBef>
                <a:spcPts val="0"/>
              </a:spcBef>
              <a:spcAft>
                <a:spcPts val="1000"/>
              </a:spcAft>
            </a:pPr>
            <a:r>
              <a:rPr lang="en-US" sz="2800" b="1" i="1" dirty="0">
                <a:latin typeface="+mj-lt"/>
                <a:ea typeface="Times New Roman"/>
                <a:cs typeface="Times New Roman"/>
              </a:rPr>
              <a:t>Harold R. McAlindon</a:t>
            </a:r>
          </a:p>
          <a:p>
            <a:endParaRPr lang="en-CA" sz="2800" i="1" dirty="0">
              <a:latin typeface="+mj-lt"/>
            </a:endParaRPr>
          </a:p>
        </p:txBody>
      </p:sp>
      <p:sp>
        <p:nvSpPr>
          <p:cNvPr id="22531" name="Content Placeholder 4"/>
          <p:cNvSpPr>
            <a:spLocks noGrp="1"/>
          </p:cNvSpPr>
          <p:nvPr>
            <p:ph type="body" sz="quarter" idx="11"/>
          </p:nvPr>
        </p:nvSpPr>
        <p:spPr/>
        <p:txBody>
          <a:bodyPr/>
          <a:lstStyle/>
          <a:p>
            <a:br>
              <a:rPr lang="en-CA" dirty="0"/>
            </a:br>
            <a:r>
              <a:rPr lang="en-US" dirty="0"/>
              <a:t>In this module, you will learn the role of the Chairperson, Minute Taker, and the Attendees. Finally, you will learn how to vary the roles for large and small meetings. Let us begin first by identifying the role of the Chairperson.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75A36B3-285A-4810-9F90-C4D4C11499A7}"/>
              </a:ext>
            </a:extLst>
          </p:cNvPr>
          <p:cNvSpPr>
            <a:spLocks noGrp="1"/>
          </p:cNvSpPr>
          <p:nvPr>
            <p:ph sz="quarter" idx="11"/>
          </p:nvPr>
        </p:nvSpPr>
        <p:spPr/>
        <p:txBody>
          <a:bodyPr/>
          <a:lstStyle/>
          <a:p>
            <a:endParaRPr lang="en-US"/>
          </a:p>
        </p:txBody>
      </p:sp>
      <p:sp>
        <p:nvSpPr>
          <p:cNvPr id="23554" name="Title 4"/>
          <p:cNvSpPr>
            <a:spLocks noGrp="1"/>
          </p:cNvSpPr>
          <p:nvPr>
            <p:ph type="title"/>
          </p:nvPr>
        </p:nvSpPr>
        <p:spPr/>
        <p:txBody>
          <a:bodyPr/>
          <a:lstStyle/>
          <a:p>
            <a:r>
              <a:rPr lang="en-US" dirty="0"/>
              <a:t>The Chairperson</a:t>
            </a:r>
            <a:endParaRPr lang="en-CA" dirty="0"/>
          </a:p>
        </p:txBody>
      </p:sp>
      <p:grpSp>
        <p:nvGrpSpPr>
          <p:cNvPr id="2" name="Group 1">
            <a:extLst>
              <a:ext uri="{FF2B5EF4-FFF2-40B4-BE49-F238E27FC236}">
                <a16:creationId xmlns:a16="http://schemas.microsoft.com/office/drawing/2014/main" id="{F0D0EC84-5CE1-4231-8D8D-2DBBA6DE1416}"/>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8DEB7268-314A-4478-A347-993AFF25D4E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Remain fair with all participants</a:t>
              </a:r>
            </a:p>
          </p:txBody>
        </p:sp>
        <p:sp>
          <p:nvSpPr>
            <p:cNvPr id="5" name="Freeform: Shape 4">
              <a:extLst>
                <a:ext uri="{FF2B5EF4-FFF2-40B4-BE49-F238E27FC236}">
                  <a16:creationId xmlns:a16="http://schemas.microsoft.com/office/drawing/2014/main" id="{A8BE8365-953E-4585-BDAC-85E81AFCE54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Start the meeting</a:t>
              </a:r>
            </a:p>
          </p:txBody>
        </p:sp>
        <p:sp>
          <p:nvSpPr>
            <p:cNvPr id="6" name="Freeform: Shape 5">
              <a:extLst>
                <a:ext uri="{FF2B5EF4-FFF2-40B4-BE49-F238E27FC236}">
                  <a16:creationId xmlns:a16="http://schemas.microsoft.com/office/drawing/2014/main" id="{7C542989-FF8C-4907-8D59-06618485C12A}"/>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Transition from agenda topic to the next</a:t>
              </a:r>
            </a:p>
          </p:txBody>
        </p:sp>
        <p:sp>
          <p:nvSpPr>
            <p:cNvPr id="7" name="Freeform: Shape 6">
              <a:extLst>
                <a:ext uri="{FF2B5EF4-FFF2-40B4-BE49-F238E27FC236}">
                  <a16:creationId xmlns:a16="http://schemas.microsoft.com/office/drawing/2014/main" id="{21E82808-8847-49A5-9AF4-F7E7DD7A8A70}"/>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Handle disruptions</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AE091E0A-0C3F-4FB4-B67B-2ACE44617744}"/>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The Minute Taker</a:t>
            </a:r>
            <a:endParaRPr lang="en-CA" dirty="0"/>
          </a:p>
        </p:txBody>
      </p:sp>
      <p:grpSp>
        <p:nvGrpSpPr>
          <p:cNvPr id="2" name="Group 1">
            <a:extLst>
              <a:ext uri="{FF2B5EF4-FFF2-40B4-BE49-F238E27FC236}">
                <a16:creationId xmlns:a16="http://schemas.microsoft.com/office/drawing/2014/main" id="{5788B32D-D635-4A27-800A-E86F45FAF000}"/>
              </a:ext>
            </a:extLst>
          </p:cNvPr>
          <p:cNvGrpSpPr/>
          <p:nvPr/>
        </p:nvGrpSpPr>
        <p:grpSpPr>
          <a:xfrm>
            <a:off x="458204" y="1806283"/>
            <a:ext cx="8227591" cy="4113796"/>
            <a:chOff x="458204" y="1806283"/>
            <a:chExt cx="8227591" cy="4113796"/>
          </a:xfrm>
        </p:grpSpPr>
        <p:sp>
          <p:nvSpPr>
            <p:cNvPr id="4" name="Freeform: Shape 3">
              <a:extLst>
                <a:ext uri="{FF2B5EF4-FFF2-40B4-BE49-F238E27FC236}">
                  <a16:creationId xmlns:a16="http://schemas.microsoft.com/office/drawing/2014/main" id="{A97FF265-6747-48C3-B722-E3DD59F79776}"/>
                </a:ext>
              </a:extLst>
            </p:cNvPr>
            <p:cNvSpPr/>
            <p:nvPr/>
          </p:nvSpPr>
          <p:spPr>
            <a:xfrm>
              <a:off x="458204"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Before</a:t>
              </a:r>
            </a:p>
          </p:txBody>
        </p:sp>
        <p:sp>
          <p:nvSpPr>
            <p:cNvPr id="5" name="Freeform: Shape 4">
              <a:extLst>
                <a:ext uri="{FF2B5EF4-FFF2-40B4-BE49-F238E27FC236}">
                  <a16:creationId xmlns:a16="http://schemas.microsoft.com/office/drawing/2014/main" id="{F66D27B9-9ECC-4805-A298-9460E51BC2A8}"/>
                </a:ext>
              </a:extLst>
            </p:cNvPr>
            <p:cNvSpPr/>
            <p:nvPr/>
          </p:nvSpPr>
          <p:spPr>
            <a:xfrm>
              <a:off x="693278"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79E0AAE2-C658-49F1-9AFD-6365FF32D92A}"/>
                </a:ext>
              </a:extLst>
            </p:cNvPr>
            <p:cNvSpPr/>
            <p:nvPr/>
          </p:nvSpPr>
          <p:spPr>
            <a:xfrm>
              <a:off x="928352"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What to use?</a:t>
              </a:r>
            </a:p>
          </p:txBody>
        </p:sp>
        <p:sp>
          <p:nvSpPr>
            <p:cNvPr id="7" name="Freeform: Shape 6">
              <a:extLst>
                <a:ext uri="{FF2B5EF4-FFF2-40B4-BE49-F238E27FC236}">
                  <a16:creationId xmlns:a16="http://schemas.microsoft.com/office/drawing/2014/main" id="{AB48FEF9-F549-4FAE-B1F4-E423936F4DA4}"/>
                </a:ext>
              </a:extLst>
            </p:cNvPr>
            <p:cNvSpPr/>
            <p:nvPr/>
          </p:nvSpPr>
          <p:spPr>
            <a:xfrm>
              <a:off x="693278"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961E6ABF-4864-4CA1-9C0D-542C594B188D}"/>
                </a:ext>
              </a:extLst>
            </p:cNvPr>
            <p:cNvSpPr/>
            <p:nvPr/>
          </p:nvSpPr>
          <p:spPr>
            <a:xfrm>
              <a:off x="928352"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936304"/>
                <a:satOff val="-1168"/>
                <a:lumOff val="27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Familiar with names</a:t>
              </a:r>
            </a:p>
          </p:txBody>
        </p:sp>
        <p:sp>
          <p:nvSpPr>
            <p:cNvPr id="9" name="Freeform: Shape 8">
              <a:extLst>
                <a:ext uri="{FF2B5EF4-FFF2-40B4-BE49-F238E27FC236}">
                  <a16:creationId xmlns:a16="http://schemas.microsoft.com/office/drawing/2014/main" id="{9C607DD1-C5C5-45BB-AF5C-2CBB5CE5DF5E}"/>
                </a:ext>
              </a:extLst>
            </p:cNvPr>
            <p:cNvSpPr/>
            <p:nvPr/>
          </p:nvSpPr>
          <p:spPr>
            <a:xfrm>
              <a:off x="3396629"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During</a:t>
              </a:r>
            </a:p>
          </p:txBody>
        </p:sp>
        <p:sp>
          <p:nvSpPr>
            <p:cNvPr id="10" name="Freeform: Shape 9">
              <a:extLst>
                <a:ext uri="{FF2B5EF4-FFF2-40B4-BE49-F238E27FC236}">
                  <a16:creationId xmlns:a16="http://schemas.microsoft.com/office/drawing/2014/main" id="{3F00D8C0-0840-4754-AE8E-42B0DB221161}"/>
                </a:ext>
              </a:extLst>
            </p:cNvPr>
            <p:cNvSpPr/>
            <p:nvPr/>
          </p:nvSpPr>
          <p:spPr>
            <a:xfrm>
              <a:off x="3631703"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C1FDD4C9-6898-446C-8FA8-191ACF48C3B1}"/>
                </a:ext>
              </a:extLst>
            </p:cNvPr>
            <p:cNvSpPr/>
            <p:nvPr/>
          </p:nvSpPr>
          <p:spPr>
            <a:xfrm>
              <a:off x="3866777"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1872608"/>
                <a:satOff val="-2336"/>
                <a:lumOff val="54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Attendance</a:t>
              </a:r>
            </a:p>
          </p:txBody>
        </p:sp>
        <p:sp>
          <p:nvSpPr>
            <p:cNvPr id="12" name="Freeform: Shape 11">
              <a:extLst>
                <a:ext uri="{FF2B5EF4-FFF2-40B4-BE49-F238E27FC236}">
                  <a16:creationId xmlns:a16="http://schemas.microsoft.com/office/drawing/2014/main" id="{0A1BC1F5-E26C-437F-A936-C346B9AD30F5}"/>
                </a:ext>
              </a:extLst>
            </p:cNvPr>
            <p:cNvSpPr/>
            <p:nvPr/>
          </p:nvSpPr>
          <p:spPr>
            <a:xfrm>
              <a:off x="3631703"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75D65AC8-BEAF-4459-B01B-CA0004FB559F}"/>
                </a:ext>
              </a:extLst>
            </p:cNvPr>
            <p:cNvSpPr/>
            <p:nvPr/>
          </p:nvSpPr>
          <p:spPr>
            <a:xfrm>
              <a:off x="3866777"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2808911"/>
                <a:satOff val="-3503"/>
                <a:lumOff val="82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Main ideas</a:t>
              </a:r>
            </a:p>
          </p:txBody>
        </p:sp>
        <p:sp>
          <p:nvSpPr>
            <p:cNvPr id="14" name="Freeform: Shape 13">
              <a:extLst>
                <a:ext uri="{FF2B5EF4-FFF2-40B4-BE49-F238E27FC236}">
                  <a16:creationId xmlns:a16="http://schemas.microsoft.com/office/drawing/2014/main" id="{26294DE1-87B2-447E-AA95-00984409BEA0}"/>
                </a:ext>
              </a:extLst>
            </p:cNvPr>
            <p:cNvSpPr/>
            <p:nvPr/>
          </p:nvSpPr>
          <p:spPr>
            <a:xfrm>
              <a:off x="6335055"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After</a:t>
              </a:r>
            </a:p>
          </p:txBody>
        </p:sp>
        <p:sp>
          <p:nvSpPr>
            <p:cNvPr id="15" name="Freeform: Shape 14">
              <a:extLst>
                <a:ext uri="{FF2B5EF4-FFF2-40B4-BE49-F238E27FC236}">
                  <a16:creationId xmlns:a16="http://schemas.microsoft.com/office/drawing/2014/main" id="{5D088CC6-594C-4C2D-80C5-06620B86C25B}"/>
                </a:ext>
              </a:extLst>
            </p:cNvPr>
            <p:cNvSpPr/>
            <p:nvPr/>
          </p:nvSpPr>
          <p:spPr>
            <a:xfrm>
              <a:off x="6570129"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6" name="Freeform: Shape 15">
              <a:extLst>
                <a:ext uri="{FF2B5EF4-FFF2-40B4-BE49-F238E27FC236}">
                  <a16:creationId xmlns:a16="http://schemas.microsoft.com/office/drawing/2014/main" id="{FCFC08FD-5708-4E26-A4FB-6C3AD3E28576}"/>
                </a:ext>
              </a:extLst>
            </p:cNvPr>
            <p:cNvSpPr/>
            <p:nvPr/>
          </p:nvSpPr>
          <p:spPr>
            <a:xfrm>
              <a:off x="6805203"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3745215"/>
                <a:satOff val="-4671"/>
                <a:lumOff val="10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Type the minutes</a:t>
              </a:r>
            </a:p>
          </p:txBody>
        </p:sp>
        <p:sp>
          <p:nvSpPr>
            <p:cNvPr id="17" name="Freeform: Shape 16">
              <a:extLst>
                <a:ext uri="{FF2B5EF4-FFF2-40B4-BE49-F238E27FC236}">
                  <a16:creationId xmlns:a16="http://schemas.microsoft.com/office/drawing/2014/main" id="{D15AA0F1-B7BD-4219-A297-B2F4B92A7147}"/>
                </a:ext>
              </a:extLst>
            </p:cNvPr>
            <p:cNvSpPr/>
            <p:nvPr/>
          </p:nvSpPr>
          <p:spPr>
            <a:xfrm>
              <a:off x="6570129"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BF29655A-6C5E-4FF3-99B2-9379338BBDAD}"/>
                </a:ext>
              </a:extLst>
            </p:cNvPr>
            <p:cNvSpPr/>
            <p:nvPr/>
          </p:nvSpPr>
          <p:spPr>
            <a:xfrm>
              <a:off x="6805203"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765" tIns="69985" rIns="87765" bIns="69985" numCol="1" spcCol="1270" anchor="ctr" anchorCtr="0">
              <a:noAutofit/>
            </a:bodyPr>
            <a:lstStyle/>
            <a:p>
              <a:pPr marL="0" lvl="0" indent="0" algn="ctr" defTabSz="1244600">
                <a:lnSpc>
                  <a:spcPct val="90000"/>
                </a:lnSpc>
                <a:spcBef>
                  <a:spcPct val="0"/>
                </a:spcBef>
                <a:spcAft>
                  <a:spcPct val="35000"/>
                </a:spcAft>
                <a:buNone/>
              </a:pPr>
              <a:r>
                <a:rPr lang="en-US" sz="2800" kern="1200" dirty="0"/>
                <a:t>Proofread</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1A1FFAD-0BC8-42A6-99C9-F6062CE5A5CC}"/>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The Attendees</a:t>
            </a:r>
            <a:endParaRPr lang="en-CA" dirty="0"/>
          </a:p>
        </p:txBody>
      </p:sp>
      <p:grpSp>
        <p:nvGrpSpPr>
          <p:cNvPr id="2" name="Group 1">
            <a:extLst>
              <a:ext uri="{FF2B5EF4-FFF2-40B4-BE49-F238E27FC236}">
                <a16:creationId xmlns:a16="http://schemas.microsoft.com/office/drawing/2014/main" id="{9335B15C-055A-4AEB-8261-C1F9A30A8EA7}"/>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94FB97EA-5422-4A88-96C1-58AD114E69EC}"/>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1301" tIns="905193" rIns="241598"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Prepare</a:t>
              </a:r>
            </a:p>
          </p:txBody>
        </p:sp>
        <p:sp>
          <p:nvSpPr>
            <p:cNvPr id="5" name="Freeform: Shape 4">
              <a:extLst>
                <a:ext uri="{FF2B5EF4-FFF2-40B4-BE49-F238E27FC236}">
                  <a16:creationId xmlns:a16="http://schemas.microsoft.com/office/drawing/2014/main" id="{95F471B3-6393-4C88-9761-F12939433120}"/>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1301" tIns="905193" rIns="241598"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Participate</a:t>
              </a:r>
            </a:p>
          </p:txBody>
        </p:sp>
        <p:sp>
          <p:nvSpPr>
            <p:cNvPr id="6" name="Freeform: Shape 5">
              <a:extLst>
                <a:ext uri="{FF2B5EF4-FFF2-40B4-BE49-F238E27FC236}">
                  <a16:creationId xmlns:a16="http://schemas.microsoft.com/office/drawing/2014/main" id="{7DEBC8AF-4E37-4F6B-9CE7-82ABBE35858A}"/>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1300" tIns="905193" rIns="241598" bIns="905193" numCol="1" spcCol="1270" anchor="ctr" anchorCtr="0">
              <a:noAutofit/>
            </a:bodyPr>
            <a:lstStyle/>
            <a:p>
              <a:pPr marL="0" lvl="0" indent="0" algn="ctr" defTabSz="1689100">
                <a:lnSpc>
                  <a:spcPct val="90000"/>
                </a:lnSpc>
                <a:spcBef>
                  <a:spcPct val="0"/>
                </a:spcBef>
                <a:spcAft>
                  <a:spcPct val="35000"/>
                </a:spcAft>
                <a:buNone/>
              </a:pPr>
              <a:r>
                <a:rPr lang="en-US" sz="3800" kern="1200" dirty="0"/>
                <a:t>Produce</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310BDDD-774C-4F0E-B184-5BF9AC12668E}"/>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Variations for Large and Small Meetings </a:t>
            </a:r>
            <a:endParaRPr lang="en-CA" dirty="0"/>
          </a:p>
        </p:txBody>
      </p:sp>
      <p:grpSp>
        <p:nvGrpSpPr>
          <p:cNvPr id="2" name="Group 1">
            <a:extLst>
              <a:ext uri="{FF2B5EF4-FFF2-40B4-BE49-F238E27FC236}">
                <a16:creationId xmlns:a16="http://schemas.microsoft.com/office/drawing/2014/main" id="{BBC919E9-00AC-4494-A623-10EA50AED6B4}"/>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AA1D23D-A4E1-432A-9490-458883DBF15A}"/>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AD221CA-DAD2-4D46-A297-002BCE37FF3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An extra minutes taker </a:t>
              </a:r>
            </a:p>
          </p:txBody>
        </p:sp>
        <p:sp>
          <p:nvSpPr>
            <p:cNvPr id="6" name="Rectangle 5">
              <a:extLst>
                <a:ext uri="{FF2B5EF4-FFF2-40B4-BE49-F238E27FC236}">
                  <a16:creationId xmlns:a16="http://schemas.microsoft.com/office/drawing/2014/main" id="{1E1F04B8-6895-42F9-A31F-DEF73B703787}"/>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C1D9E87-5470-485C-AEDE-2D57CAFC7DF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A person to greet attendees</a:t>
              </a:r>
            </a:p>
          </p:txBody>
        </p:sp>
        <p:sp>
          <p:nvSpPr>
            <p:cNvPr id="8" name="Rectangle 7">
              <a:extLst>
                <a:ext uri="{FF2B5EF4-FFF2-40B4-BE49-F238E27FC236}">
                  <a16:creationId xmlns:a16="http://schemas.microsoft.com/office/drawing/2014/main" id="{DFC4441D-9F55-4985-9A4C-39BC2AC45FDD}"/>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00D2258-F815-4A12-BF8F-00DCCE8AF33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A person to manage the hospitality aspect</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Come up with the final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Strictness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a:p>
        </p:txBody>
      </p:sp>
    </p:spTree>
    <p:extLst>
      <p:ext uri="{BB962C8B-B14F-4D97-AF65-F5344CB8AC3E}">
        <p14:creationId xmlns:p14="http://schemas.microsoft.com/office/powerpoint/2010/main" val="29982655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is important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 tool can be equally good</a:t>
            </a:r>
          </a:p>
          <a:p>
            <a:endParaRPr lang="en-US" dirty="0"/>
          </a:p>
        </p:txBody>
      </p:sp>
    </p:spTree>
    <p:extLst>
      <p:ext uri="{BB962C8B-B14F-4D97-AF65-F5344CB8AC3E}">
        <p14:creationId xmlns:p14="http://schemas.microsoft.com/office/powerpoint/2010/main" val="13993051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expectations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a:p>
        </p:txBody>
      </p:sp>
    </p:spTree>
    <p:extLst>
      <p:ext uri="{BB962C8B-B14F-4D97-AF65-F5344CB8AC3E}">
        <p14:creationId xmlns:p14="http://schemas.microsoft.com/office/powerpoint/2010/main" val="2614214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Smaller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Co-facilitator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a:p>
        </p:txBody>
      </p:sp>
    </p:spTree>
    <p:extLst>
      <p:ext uri="{BB962C8B-B14F-4D97-AF65-F5344CB8AC3E}">
        <p14:creationId xmlns:p14="http://schemas.microsoft.com/office/powerpoint/2010/main" val="26154202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One of the points was immeasurable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Stakeholders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a:p>
        </p:txBody>
      </p:sp>
    </p:spTree>
    <p:extLst>
      <p:ext uri="{BB962C8B-B14F-4D97-AF65-F5344CB8AC3E}">
        <p14:creationId xmlns:p14="http://schemas.microsoft.com/office/powerpoint/2010/main" val="40183824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Come up with the final solution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Strictness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a:p>
        </p:txBody>
      </p:sp>
    </p:spTree>
    <p:extLst>
      <p:ext uri="{BB962C8B-B14F-4D97-AF65-F5344CB8AC3E}">
        <p14:creationId xmlns:p14="http://schemas.microsoft.com/office/powerpoint/2010/main" val="40363938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is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 tool can be equally good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853857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up expectations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a:p>
        </p:txBody>
      </p:sp>
    </p:spTree>
    <p:extLst>
      <p:ext uri="{BB962C8B-B14F-4D97-AF65-F5344CB8AC3E}">
        <p14:creationId xmlns:p14="http://schemas.microsoft.com/office/powerpoint/2010/main" val="2311620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Smaller meetings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Co-facilitator</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a:p>
        </p:txBody>
      </p:sp>
    </p:spTree>
    <p:extLst>
      <p:ext uri="{BB962C8B-B14F-4D97-AF65-F5344CB8AC3E}">
        <p14:creationId xmlns:p14="http://schemas.microsoft.com/office/powerpoint/2010/main" val="21627037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One of the points was immeasurable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Stakeholders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a:p>
        </p:txBody>
      </p:sp>
    </p:spTree>
    <p:extLst>
      <p:ext uri="{BB962C8B-B14F-4D97-AF65-F5344CB8AC3E}">
        <p14:creationId xmlns:p14="http://schemas.microsoft.com/office/powerpoint/2010/main" val="1123199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CA" dirty="0"/>
              <a:t>Module </a:t>
            </a:r>
            <a:r>
              <a:rPr lang="en-US" dirty="0"/>
              <a:t>Seven:</a:t>
            </a:r>
            <a:br>
              <a:rPr lang="en-US" dirty="0"/>
            </a:br>
            <a:r>
              <a:rPr lang="en-US" dirty="0"/>
              <a:t>Chairing a Meeting (I)</a:t>
            </a:r>
            <a:endParaRPr lang="en-CA" dirty="0"/>
          </a:p>
        </p:txBody>
      </p:sp>
      <p:sp>
        <p:nvSpPr>
          <p:cNvPr id="27652" name="Text Placeholder 4"/>
          <p:cNvSpPr>
            <a:spLocks noGrp="1"/>
          </p:cNvSpPr>
          <p:nvPr>
            <p:ph type="body" sz="quarter" idx="10"/>
          </p:nvPr>
        </p:nvSpPr>
        <p:spPr>
          <a:ln>
            <a:miter lim="800000"/>
            <a:headEnd/>
            <a:tailEnd/>
          </a:ln>
        </p:spPr>
        <p:txBody>
          <a:bodyPr/>
          <a:lstStyle/>
          <a:p>
            <a:pPr>
              <a:lnSpc>
                <a:spcPct val="115000"/>
              </a:lnSpc>
              <a:spcBef>
                <a:spcPts val="0"/>
              </a:spcBef>
              <a:spcAft>
                <a:spcPts val="0"/>
              </a:spcAft>
            </a:pPr>
            <a:r>
              <a:rPr lang="en-US" sz="2400" i="1" dirty="0">
                <a:latin typeface="+mj-lt"/>
                <a:ea typeface="Times New Roman"/>
                <a:cs typeface="Times New Roman"/>
              </a:rPr>
              <a:t>There go the people. I must follow them for I am their leader.</a:t>
            </a:r>
          </a:p>
          <a:p>
            <a:pPr algn="ctr">
              <a:lnSpc>
                <a:spcPct val="115000"/>
              </a:lnSpc>
              <a:spcBef>
                <a:spcPts val="0"/>
              </a:spcBef>
              <a:spcAft>
                <a:spcPts val="1000"/>
              </a:spcAft>
            </a:pPr>
            <a:br>
              <a:rPr lang="en-US" sz="2400" i="1" dirty="0">
                <a:latin typeface="+mj-lt"/>
                <a:ea typeface="Times New Roman"/>
                <a:cs typeface="Times New Roman"/>
              </a:rPr>
            </a:br>
            <a:r>
              <a:rPr lang="en-US" sz="2400" b="1" i="1" dirty="0">
                <a:latin typeface="+mj-lt"/>
                <a:ea typeface="Times New Roman"/>
                <a:cs typeface="Times New Roman"/>
              </a:rPr>
              <a:t>Alexandre Ledru-Rollin</a:t>
            </a:r>
          </a:p>
          <a:p>
            <a:endParaRPr lang="en-CA" sz="2400" i="1" dirty="0">
              <a:latin typeface="+mj-lt"/>
            </a:endParaRPr>
          </a:p>
        </p:txBody>
      </p:sp>
      <p:sp>
        <p:nvSpPr>
          <p:cNvPr id="27651" name="Content Placeholder 3"/>
          <p:cNvSpPr>
            <a:spLocks noGrp="1"/>
          </p:cNvSpPr>
          <p:nvPr>
            <p:ph type="body" sz="quarter" idx="11"/>
          </p:nvPr>
        </p:nvSpPr>
        <p:spPr/>
        <p:txBody>
          <a:bodyPr/>
          <a:lstStyle/>
          <a:p>
            <a:pPr>
              <a:buFont typeface="Arial" charset="0"/>
              <a:buNone/>
            </a:pPr>
            <a:br>
              <a:rPr lang="en-US" dirty="0"/>
            </a:br>
            <a:r>
              <a:rPr lang="en-US" dirty="0"/>
              <a:t>This module is part one of two modules that teaches how to effectively chair a meeting.  The first part, will teach how to start your meeting on the right foot.  Next, we will discuss the role of the agenda and finally, we will discuss how to use the parking lot. </a:t>
            </a:r>
            <a:endParaRPr lang="en-CA"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7E5C7C5-6798-4AC5-85F4-972E66436986}"/>
              </a:ext>
            </a:extLst>
          </p:cNvPr>
          <p:cNvSpPr>
            <a:spLocks noGrp="1"/>
          </p:cNvSpPr>
          <p:nvPr>
            <p:ph sz="quarter" idx="11"/>
          </p:nvPr>
        </p:nvSpPr>
        <p:spPr/>
        <p:txBody>
          <a:bodyPr/>
          <a:lstStyle/>
          <a:p>
            <a:endParaRPr lang="en-US"/>
          </a:p>
        </p:txBody>
      </p:sp>
      <p:sp>
        <p:nvSpPr>
          <p:cNvPr id="28674" name="Title 4"/>
          <p:cNvSpPr>
            <a:spLocks noGrp="1"/>
          </p:cNvSpPr>
          <p:nvPr>
            <p:ph type="title"/>
          </p:nvPr>
        </p:nvSpPr>
        <p:spPr/>
        <p:txBody>
          <a:bodyPr/>
          <a:lstStyle/>
          <a:p>
            <a:r>
              <a:rPr lang="en-US" dirty="0"/>
              <a:t>Getting Off on the Right Foot</a:t>
            </a:r>
            <a:endParaRPr lang="en-CA" dirty="0"/>
          </a:p>
        </p:txBody>
      </p:sp>
      <p:grpSp>
        <p:nvGrpSpPr>
          <p:cNvPr id="2" name="Group 1">
            <a:extLst>
              <a:ext uri="{FF2B5EF4-FFF2-40B4-BE49-F238E27FC236}">
                <a16:creationId xmlns:a16="http://schemas.microsoft.com/office/drawing/2014/main" id="{B1AE6212-CD2D-4ECA-A063-8AE6EDE346BA}"/>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C646C15C-97F9-4802-8852-84EA2DC9C2FE}"/>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Agenda and Segue </a:t>
              </a:r>
            </a:p>
          </p:txBody>
        </p:sp>
        <p:sp>
          <p:nvSpPr>
            <p:cNvPr id="4" name="Freeform: Shape 3">
              <a:extLst>
                <a:ext uri="{FF2B5EF4-FFF2-40B4-BE49-F238E27FC236}">
                  <a16:creationId xmlns:a16="http://schemas.microsoft.com/office/drawing/2014/main" id="{2CC5033C-C3F1-40BC-9CA9-C0798C64C1CB}"/>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0" kern="1200" dirty="0"/>
                <a:t>Guests Mentioned and Need-to-know</a:t>
              </a:r>
            </a:p>
          </p:txBody>
        </p:sp>
        <p:sp>
          <p:nvSpPr>
            <p:cNvPr id="5" name="Freeform: Shape 4">
              <a:extLst>
                <a:ext uri="{FF2B5EF4-FFF2-40B4-BE49-F238E27FC236}">
                  <a16:creationId xmlns:a16="http://schemas.microsoft.com/office/drawing/2014/main" id="{A766F702-F079-40AE-B96E-741FB270FE90}"/>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0" kern="1200" dirty="0"/>
                <a:t>Salutation and Introduction </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7DF17F7-4DB0-4F47-90DD-1AE35E6B3048}"/>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The Role of the Agenda</a:t>
            </a:r>
            <a:endParaRPr lang="en-CA" dirty="0"/>
          </a:p>
        </p:txBody>
      </p:sp>
      <p:grpSp>
        <p:nvGrpSpPr>
          <p:cNvPr id="2" name="Group 1">
            <a:extLst>
              <a:ext uri="{FF2B5EF4-FFF2-40B4-BE49-F238E27FC236}">
                <a16:creationId xmlns:a16="http://schemas.microsoft.com/office/drawing/2014/main" id="{A97AD81A-9421-485D-B867-7E9248AE2EF9}"/>
              </a:ext>
            </a:extLst>
          </p:cNvPr>
          <p:cNvGrpSpPr/>
          <p:nvPr/>
        </p:nvGrpSpPr>
        <p:grpSpPr>
          <a:xfrm>
            <a:off x="736555" y="1600448"/>
            <a:ext cx="7670888" cy="4525465"/>
            <a:chOff x="736555" y="1600448"/>
            <a:chExt cx="7670888" cy="4525465"/>
          </a:xfrm>
        </p:grpSpPr>
        <p:sp>
          <p:nvSpPr>
            <p:cNvPr id="3" name="Freeform: Shape 2">
              <a:extLst>
                <a:ext uri="{FF2B5EF4-FFF2-40B4-BE49-F238E27FC236}">
                  <a16:creationId xmlns:a16="http://schemas.microsoft.com/office/drawing/2014/main" id="{D6193E13-C78B-4E74-B0A8-5524DC936DA0}"/>
                </a:ext>
              </a:extLst>
            </p:cNvPr>
            <p:cNvSpPr/>
            <p:nvPr/>
          </p:nvSpPr>
          <p:spPr>
            <a:xfrm>
              <a:off x="736555" y="1600448"/>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0537" tIns="60537" rIns="60537" bIns="60537" numCol="1" spcCol="1270" anchor="ctr" anchorCtr="0">
              <a:noAutofit/>
            </a:bodyPr>
            <a:lstStyle/>
            <a:p>
              <a:pPr marL="0" lvl="0" indent="0" algn="ctr" defTabSz="1200150">
                <a:lnSpc>
                  <a:spcPct val="90000"/>
                </a:lnSpc>
                <a:spcBef>
                  <a:spcPct val="0"/>
                </a:spcBef>
                <a:spcAft>
                  <a:spcPct val="35000"/>
                </a:spcAft>
                <a:buNone/>
              </a:pPr>
              <a:r>
                <a:rPr lang="en-US" sz="2700" kern="1200" dirty="0"/>
                <a:t>The agenda communicates:</a:t>
              </a:r>
            </a:p>
          </p:txBody>
        </p:sp>
        <p:sp>
          <p:nvSpPr>
            <p:cNvPr id="4" name="Arrow: Right 3">
              <a:extLst>
                <a:ext uri="{FF2B5EF4-FFF2-40B4-BE49-F238E27FC236}">
                  <a16:creationId xmlns:a16="http://schemas.microsoft.com/office/drawing/2014/main" id="{DC7CED8E-4FD0-4EAE-B130-A99AABF03839}"/>
                </a:ext>
              </a:extLst>
            </p:cNvPr>
            <p:cNvSpPr/>
            <p:nvPr/>
          </p:nvSpPr>
          <p:spPr>
            <a:xfrm rot="5400000">
              <a:off x="2450407" y="2574991"/>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1567D74-5C5E-45F8-9A61-D7C7EB63B47A}"/>
                </a:ext>
              </a:extLst>
            </p:cNvPr>
            <p:cNvSpPr/>
            <p:nvPr/>
          </p:nvSpPr>
          <p:spPr>
            <a:xfrm>
              <a:off x="736555" y="2810226"/>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Meeting topics</a:t>
              </a:r>
            </a:p>
          </p:txBody>
        </p:sp>
        <p:sp>
          <p:nvSpPr>
            <p:cNvPr id="7" name="Arrow: Right 6">
              <a:extLst>
                <a:ext uri="{FF2B5EF4-FFF2-40B4-BE49-F238E27FC236}">
                  <a16:creationId xmlns:a16="http://schemas.microsoft.com/office/drawing/2014/main" id="{C6D999C1-12DA-45B1-84D6-A570DCD756FE}"/>
                </a:ext>
              </a:extLst>
            </p:cNvPr>
            <p:cNvSpPr/>
            <p:nvPr/>
          </p:nvSpPr>
          <p:spPr>
            <a:xfrm rot="5400000">
              <a:off x="2450407" y="3784769"/>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sp>
        <p:sp>
          <p:nvSpPr>
            <p:cNvPr id="8" name="Freeform: Shape 7">
              <a:extLst>
                <a:ext uri="{FF2B5EF4-FFF2-40B4-BE49-F238E27FC236}">
                  <a16:creationId xmlns:a16="http://schemas.microsoft.com/office/drawing/2014/main" id="{A73E15C8-2FC1-485C-BB07-F023B94BC2EE}"/>
                </a:ext>
              </a:extLst>
            </p:cNvPr>
            <p:cNvSpPr/>
            <p:nvPr/>
          </p:nvSpPr>
          <p:spPr>
            <a:xfrm>
              <a:off x="736555" y="4020004"/>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2143371"/>
                <a:satOff val="-2759"/>
                <a:lumOff val="-215"/>
                <a:alphaOff val="0"/>
              </a:schemeClr>
            </a:lnRef>
            <a:fillRef idx="1">
              <a:schemeClr val="accent3">
                <a:tint val="40000"/>
                <a:alpha val="90000"/>
                <a:hueOff val="2143371"/>
                <a:satOff val="-2759"/>
                <a:lumOff val="-215"/>
                <a:alphaOff val="0"/>
              </a:schemeClr>
            </a:fillRef>
            <a:effectRef idx="0">
              <a:schemeClr val="accent3">
                <a:tint val="40000"/>
                <a:alpha val="90000"/>
                <a:hueOff val="2143371"/>
                <a:satOff val="-2759"/>
                <a:lumOff val="-215"/>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Presenters</a:t>
              </a:r>
            </a:p>
          </p:txBody>
        </p:sp>
        <p:sp>
          <p:nvSpPr>
            <p:cNvPr id="9" name="Arrow: Right 8">
              <a:extLst>
                <a:ext uri="{FF2B5EF4-FFF2-40B4-BE49-F238E27FC236}">
                  <a16:creationId xmlns:a16="http://schemas.microsoft.com/office/drawing/2014/main" id="{E90431DF-9D90-4D14-8ACC-0DCDF20F7203}"/>
                </a:ext>
              </a:extLst>
            </p:cNvPr>
            <p:cNvSpPr/>
            <p:nvPr/>
          </p:nvSpPr>
          <p:spPr>
            <a:xfrm rot="5400000">
              <a:off x="2450407" y="4994547"/>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sp>
        <p:sp>
          <p:nvSpPr>
            <p:cNvPr id="10" name="Freeform: Shape 9">
              <a:extLst>
                <a:ext uri="{FF2B5EF4-FFF2-40B4-BE49-F238E27FC236}">
                  <a16:creationId xmlns:a16="http://schemas.microsoft.com/office/drawing/2014/main" id="{0753EA6A-5CDC-4C6C-993E-36FE0AA89C03}"/>
                </a:ext>
              </a:extLst>
            </p:cNvPr>
            <p:cNvSpPr/>
            <p:nvPr/>
          </p:nvSpPr>
          <p:spPr>
            <a:xfrm>
              <a:off x="736555" y="5229782"/>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4286742"/>
                <a:satOff val="-5517"/>
                <a:lumOff val="-430"/>
                <a:alphaOff val="0"/>
              </a:schemeClr>
            </a:lnRef>
            <a:fillRef idx="1">
              <a:schemeClr val="accent3">
                <a:tint val="40000"/>
                <a:alpha val="90000"/>
                <a:hueOff val="4286742"/>
                <a:satOff val="-5517"/>
                <a:lumOff val="-430"/>
                <a:alphaOff val="0"/>
              </a:schemeClr>
            </a:fillRef>
            <a:effectRef idx="0">
              <a:schemeClr val="accent3">
                <a:tint val="40000"/>
                <a:alpha val="90000"/>
                <a:hueOff val="4286742"/>
                <a:satOff val="-5517"/>
                <a:lumOff val="-430"/>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Time for each speaker</a:t>
              </a:r>
            </a:p>
          </p:txBody>
        </p:sp>
        <p:sp>
          <p:nvSpPr>
            <p:cNvPr id="11" name="Freeform: Shape 10">
              <a:extLst>
                <a:ext uri="{FF2B5EF4-FFF2-40B4-BE49-F238E27FC236}">
                  <a16:creationId xmlns:a16="http://schemas.microsoft.com/office/drawing/2014/main" id="{7D423F32-700C-49DD-B8A7-FB6EBCD6A2A3}"/>
                </a:ext>
              </a:extLst>
            </p:cNvPr>
            <p:cNvSpPr/>
            <p:nvPr/>
          </p:nvSpPr>
          <p:spPr>
            <a:xfrm>
              <a:off x="4822916" y="1600448"/>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60537" tIns="60537" rIns="60537" bIns="60537" numCol="1" spcCol="1270" anchor="ctr" anchorCtr="0">
              <a:noAutofit/>
            </a:bodyPr>
            <a:lstStyle/>
            <a:p>
              <a:pPr marL="0" lvl="0" indent="0" algn="ctr" defTabSz="1200150">
                <a:lnSpc>
                  <a:spcPct val="90000"/>
                </a:lnSpc>
                <a:spcBef>
                  <a:spcPct val="0"/>
                </a:spcBef>
                <a:spcAft>
                  <a:spcPct val="35000"/>
                </a:spcAft>
                <a:buNone/>
              </a:pPr>
              <a:r>
                <a:rPr lang="en-US" sz="2700" kern="1200" dirty="0"/>
                <a:t>The agenda provides focus:</a:t>
              </a:r>
            </a:p>
          </p:txBody>
        </p:sp>
        <p:sp>
          <p:nvSpPr>
            <p:cNvPr id="12" name="Arrow: Right 11">
              <a:extLst>
                <a:ext uri="{FF2B5EF4-FFF2-40B4-BE49-F238E27FC236}">
                  <a16:creationId xmlns:a16="http://schemas.microsoft.com/office/drawing/2014/main" id="{ACC2A958-4B27-46BA-A242-8A98888468AA}"/>
                </a:ext>
              </a:extLst>
            </p:cNvPr>
            <p:cNvSpPr/>
            <p:nvPr/>
          </p:nvSpPr>
          <p:spPr>
            <a:xfrm rot="5400000">
              <a:off x="6536769" y="2574991"/>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sp>
        <p:sp>
          <p:nvSpPr>
            <p:cNvPr id="13" name="Freeform: Shape 12">
              <a:extLst>
                <a:ext uri="{FF2B5EF4-FFF2-40B4-BE49-F238E27FC236}">
                  <a16:creationId xmlns:a16="http://schemas.microsoft.com/office/drawing/2014/main" id="{F50FB7E9-1AD1-4AC5-A643-9413F6CDA6A3}"/>
                </a:ext>
              </a:extLst>
            </p:cNvPr>
            <p:cNvSpPr/>
            <p:nvPr/>
          </p:nvSpPr>
          <p:spPr>
            <a:xfrm>
              <a:off x="4822916" y="2810226"/>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6430112"/>
                <a:satOff val="-8276"/>
                <a:lumOff val="-645"/>
                <a:alphaOff val="0"/>
              </a:schemeClr>
            </a:lnRef>
            <a:fillRef idx="1">
              <a:schemeClr val="accent3">
                <a:tint val="40000"/>
                <a:alpha val="90000"/>
                <a:hueOff val="6430112"/>
                <a:satOff val="-8276"/>
                <a:lumOff val="-645"/>
                <a:alphaOff val="0"/>
              </a:schemeClr>
            </a:fillRef>
            <a:effectRef idx="0">
              <a:schemeClr val="accent3">
                <a:tint val="40000"/>
                <a:alpha val="90000"/>
                <a:hueOff val="6430112"/>
                <a:satOff val="-8276"/>
                <a:lumOff val="-645"/>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Meeting objectives</a:t>
              </a:r>
            </a:p>
          </p:txBody>
        </p:sp>
        <p:sp>
          <p:nvSpPr>
            <p:cNvPr id="14" name="Arrow: Right 13">
              <a:extLst>
                <a:ext uri="{FF2B5EF4-FFF2-40B4-BE49-F238E27FC236}">
                  <a16:creationId xmlns:a16="http://schemas.microsoft.com/office/drawing/2014/main" id="{1FAF81DA-BD06-4937-869B-C67511361386}"/>
                </a:ext>
              </a:extLst>
            </p:cNvPr>
            <p:cNvSpPr/>
            <p:nvPr/>
          </p:nvSpPr>
          <p:spPr>
            <a:xfrm rot="5400000">
              <a:off x="6536769" y="3784769"/>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sp>
        <p:sp>
          <p:nvSpPr>
            <p:cNvPr id="15" name="Freeform: Shape 14">
              <a:extLst>
                <a:ext uri="{FF2B5EF4-FFF2-40B4-BE49-F238E27FC236}">
                  <a16:creationId xmlns:a16="http://schemas.microsoft.com/office/drawing/2014/main" id="{0EDB6E22-000C-46E4-B869-42092CA92F94}"/>
                </a:ext>
              </a:extLst>
            </p:cNvPr>
            <p:cNvSpPr/>
            <p:nvPr/>
          </p:nvSpPr>
          <p:spPr>
            <a:xfrm>
              <a:off x="4822916" y="4020004"/>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8573483"/>
                <a:satOff val="-11034"/>
                <a:lumOff val="-860"/>
                <a:alphaOff val="0"/>
              </a:schemeClr>
            </a:lnRef>
            <a:fillRef idx="1">
              <a:schemeClr val="accent3">
                <a:tint val="40000"/>
                <a:alpha val="90000"/>
                <a:hueOff val="8573483"/>
                <a:satOff val="-11034"/>
                <a:lumOff val="-860"/>
                <a:alphaOff val="0"/>
              </a:schemeClr>
            </a:fillRef>
            <a:effectRef idx="0">
              <a:schemeClr val="accent3">
                <a:tint val="40000"/>
                <a:alpha val="90000"/>
                <a:hueOff val="8573483"/>
                <a:satOff val="-11034"/>
                <a:lumOff val="-860"/>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Outlining the meeting </a:t>
              </a:r>
            </a:p>
          </p:txBody>
        </p:sp>
        <p:sp>
          <p:nvSpPr>
            <p:cNvPr id="16" name="Arrow: Right 15">
              <a:extLst>
                <a:ext uri="{FF2B5EF4-FFF2-40B4-BE49-F238E27FC236}">
                  <a16:creationId xmlns:a16="http://schemas.microsoft.com/office/drawing/2014/main" id="{2C95F8BE-1306-408F-BD8A-4A614AE0589B}"/>
                </a:ext>
              </a:extLst>
            </p:cNvPr>
            <p:cNvSpPr/>
            <p:nvPr/>
          </p:nvSpPr>
          <p:spPr>
            <a:xfrm rot="5400000">
              <a:off x="6536769" y="4994547"/>
              <a:ext cx="156823" cy="156823"/>
            </a:xfrm>
            <a:prstGeom prst="rightArrow">
              <a:avLst>
                <a:gd name="adj1" fmla="val 66700"/>
                <a:gd name="adj2" fmla="val 50000"/>
              </a:avLst>
            </a:prstGeom>
          </p:spPr>
          <p:style>
            <a:lnRef idx="0">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7" name="Freeform: Shape 16">
              <a:extLst>
                <a:ext uri="{FF2B5EF4-FFF2-40B4-BE49-F238E27FC236}">
                  <a16:creationId xmlns:a16="http://schemas.microsoft.com/office/drawing/2014/main" id="{603C8BF1-A163-4F0E-9A5F-32F92745F063}"/>
                </a:ext>
              </a:extLst>
            </p:cNvPr>
            <p:cNvSpPr/>
            <p:nvPr/>
          </p:nvSpPr>
          <p:spPr>
            <a:xfrm>
              <a:off x="4822916" y="5229782"/>
              <a:ext cx="3584527" cy="896131"/>
            </a:xfrm>
            <a:custGeom>
              <a:avLst/>
              <a:gdLst>
                <a:gd name="connsiteX0" fmla="*/ 0 w 3584527"/>
                <a:gd name="connsiteY0" fmla="*/ 89613 h 896131"/>
                <a:gd name="connsiteX1" fmla="*/ 89613 w 3584527"/>
                <a:gd name="connsiteY1" fmla="*/ 0 h 896131"/>
                <a:gd name="connsiteX2" fmla="*/ 3494914 w 3584527"/>
                <a:gd name="connsiteY2" fmla="*/ 0 h 896131"/>
                <a:gd name="connsiteX3" fmla="*/ 3584527 w 3584527"/>
                <a:gd name="connsiteY3" fmla="*/ 89613 h 896131"/>
                <a:gd name="connsiteX4" fmla="*/ 3584527 w 3584527"/>
                <a:gd name="connsiteY4" fmla="*/ 806518 h 896131"/>
                <a:gd name="connsiteX5" fmla="*/ 3494914 w 3584527"/>
                <a:gd name="connsiteY5" fmla="*/ 896131 h 896131"/>
                <a:gd name="connsiteX6" fmla="*/ 89613 w 3584527"/>
                <a:gd name="connsiteY6" fmla="*/ 896131 h 896131"/>
                <a:gd name="connsiteX7" fmla="*/ 0 w 3584527"/>
                <a:gd name="connsiteY7" fmla="*/ 806518 h 896131"/>
                <a:gd name="connsiteX8" fmla="*/ 0 w 3584527"/>
                <a:gd name="connsiteY8" fmla="*/ 89613 h 89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4527" h="896131">
                  <a:moveTo>
                    <a:pt x="0" y="89613"/>
                  </a:moveTo>
                  <a:cubicBezTo>
                    <a:pt x="0" y="40121"/>
                    <a:pt x="40121" y="0"/>
                    <a:pt x="89613" y="0"/>
                  </a:cubicBezTo>
                  <a:lnTo>
                    <a:pt x="3494914" y="0"/>
                  </a:lnTo>
                  <a:cubicBezTo>
                    <a:pt x="3544406" y="0"/>
                    <a:pt x="3584527" y="40121"/>
                    <a:pt x="3584527" y="89613"/>
                  </a:cubicBezTo>
                  <a:lnTo>
                    <a:pt x="3584527" y="806518"/>
                  </a:lnTo>
                  <a:cubicBezTo>
                    <a:pt x="3584527" y="856010"/>
                    <a:pt x="3544406" y="896131"/>
                    <a:pt x="3494914" y="896131"/>
                  </a:cubicBezTo>
                  <a:lnTo>
                    <a:pt x="89613" y="896131"/>
                  </a:lnTo>
                  <a:cubicBezTo>
                    <a:pt x="40121" y="896131"/>
                    <a:pt x="0" y="856010"/>
                    <a:pt x="0" y="806518"/>
                  </a:cubicBezTo>
                  <a:lnTo>
                    <a:pt x="0" y="89613"/>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64347" tIns="64347" rIns="64347" bIns="64347" numCol="1" spcCol="1270" anchor="ctr" anchorCtr="0">
              <a:noAutofit/>
            </a:bodyPr>
            <a:lstStyle/>
            <a:p>
              <a:pPr marL="0" lvl="0" indent="0" algn="ctr" defTabSz="1333500">
                <a:lnSpc>
                  <a:spcPct val="90000"/>
                </a:lnSpc>
                <a:spcBef>
                  <a:spcPct val="0"/>
                </a:spcBef>
                <a:spcAft>
                  <a:spcPct val="35000"/>
                </a:spcAft>
                <a:buNone/>
              </a:pPr>
              <a:r>
                <a:rPr lang="en-US" sz="3000" kern="1200" dirty="0"/>
                <a:t>Items to accomplish</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7F9321B-FF65-490C-8FB5-7ACACB78D863}"/>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Using a Parking Lot</a:t>
            </a:r>
            <a:endParaRPr lang="en-CA" dirty="0"/>
          </a:p>
        </p:txBody>
      </p:sp>
      <p:grpSp>
        <p:nvGrpSpPr>
          <p:cNvPr id="2" name="Group 1">
            <a:extLst>
              <a:ext uri="{FF2B5EF4-FFF2-40B4-BE49-F238E27FC236}">
                <a16:creationId xmlns:a16="http://schemas.microsoft.com/office/drawing/2014/main" id="{6DD04637-D209-4CCC-BD4F-09B0DC4955D9}"/>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6F27AFC8-C3D6-4309-80EC-F05E62EC335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16F7AFC7-3E07-4DDF-A9D9-5173CB2A28DF}"/>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Describe how it works</a:t>
              </a:r>
            </a:p>
          </p:txBody>
        </p:sp>
        <p:sp>
          <p:nvSpPr>
            <p:cNvPr id="6" name="Oval 5">
              <a:extLst>
                <a:ext uri="{FF2B5EF4-FFF2-40B4-BE49-F238E27FC236}">
                  <a16:creationId xmlns:a16="http://schemas.microsoft.com/office/drawing/2014/main" id="{EECBFAEF-010C-4910-B129-8C60A088AE5C}"/>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21CD93A-4BC0-4829-93FE-A582C10823EE}"/>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Minute taker takes notes</a:t>
              </a:r>
            </a:p>
          </p:txBody>
        </p:sp>
        <p:sp>
          <p:nvSpPr>
            <p:cNvPr id="8" name="Oval 7">
              <a:extLst>
                <a:ext uri="{FF2B5EF4-FFF2-40B4-BE49-F238E27FC236}">
                  <a16:creationId xmlns:a16="http://schemas.microsoft.com/office/drawing/2014/main" id="{4964E71A-2E4D-4A49-973E-A310029D7F7D}"/>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B90C4BF-9394-4926-BA92-5F50C536089A}"/>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Follow up communication will be sent</a:t>
              </a:r>
            </a:p>
          </p:txBody>
        </p:sp>
        <p:sp>
          <p:nvSpPr>
            <p:cNvPr id="10" name="Oval 9">
              <a:extLst>
                <a:ext uri="{FF2B5EF4-FFF2-40B4-BE49-F238E27FC236}">
                  <a16:creationId xmlns:a16="http://schemas.microsoft.com/office/drawing/2014/main" id="{624A94DF-5BB1-4BCC-A262-832D5ED187F8}"/>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Segue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a:p>
        </p:txBody>
      </p:sp>
    </p:spTree>
    <p:extLst>
      <p:ext uri="{BB962C8B-B14F-4D97-AF65-F5344CB8AC3E}">
        <p14:creationId xmlns:p14="http://schemas.microsoft.com/office/powerpoint/2010/main" val="36152999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Backup plan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it to attendees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a:p>
        </p:txBody>
      </p:sp>
    </p:spTree>
    <p:extLst>
      <p:ext uri="{BB962C8B-B14F-4D97-AF65-F5344CB8AC3E}">
        <p14:creationId xmlns:p14="http://schemas.microsoft.com/office/powerpoint/2010/main" val="18572458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Unusual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Chairperson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a:p>
        </p:txBody>
      </p:sp>
    </p:spTree>
    <p:extLst>
      <p:ext uri="{BB962C8B-B14F-4D97-AF65-F5344CB8AC3E}">
        <p14:creationId xmlns:p14="http://schemas.microsoft.com/office/powerpoint/2010/main" val="41234447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increase accuracy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Scott’s evaluation tools successfully captured data after: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 session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a:p>
        </p:txBody>
      </p:sp>
    </p:spTree>
    <p:extLst>
      <p:ext uri="{BB962C8B-B14F-4D97-AF65-F5344CB8AC3E}">
        <p14:creationId xmlns:p14="http://schemas.microsoft.com/office/powerpoint/2010/main" val="91077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Segue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a:p>
        </p:txBody>
      </p:sp>
    </p:spTree>
    <p:extLst>
      <p:ext uri="{BB962C8B-B14F-4D97-AF65-F5344CB8AC3E}">
        <p14:creationId xmlns:p14="http://schemas.microsoft.com/office/powerpoint/2010/main" val="36607240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Backup plan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Introduce it to attendees </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a:p>
        </p:txBody>
      </p:sp>
    </p:spTree>
    <p:extLst>
      <p:ext uri="{BB962C8B-B14F-4D97-AF65-F5344CB8AC3E}">
        <p14:creationId xmlns:p14="http://schemas.microsoft.com/office/powerpoint/2010/main" val="3203681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Unusual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Chairperson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a:p>
        </p:txBody>
      </p:sp>
    </p:spTree>
    <p:extLst>
      <p:ext uri="{BB962C8B-B14F-4D97-AF65-F5344CB8AC3E}">
        <p14:creationId xmlns:p14="http://schemas.microsoft.com/office/powerpoint/2010/main" val="4906831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It could increase accuracy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solidFill>
                  <a:srgbClr val="000000"/>
                </a:solidFill>
                <a:ea typeface="Times New Roman"/>
                <a:cs typeface="Times New Roman"/>
              </a:rPr>
              <a:t>Scott’s evaluation tools successfully captured data after: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session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a:p>
        </p:txBody>
      </p:sp>
    </p:spTree>
    <p:extLst>
      <p:ext uri="{BB962C8B-B14F-4D97-AF65-F5344CB8AC3E}">
        <p14:creationId xmlns:p14="http://schemas.microsoft.com/office/powerpoint/2010/main" val="16383258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CA" dirty="0"/>
              <a:t>Module </a:t>
            </a:r>
            <a:r>
              <a:rPr lang="en-US" dirty="0"/>
              <a:t>Eight:</a:t>
            </a:r>
            <a:br>
              <a:rPr lang="en-US" dirty="0"/>
            </a:br>
            <a:r>
              <a:rPr lang="en-US" dirty="0"/>
              <a:t>Chairing a Meeting (II)</a:t>
            </a:r>
            <a:endParaRPr lang="en-CA" dirty="0"/>
          </a:p>
        </p:txBody>
      </p:sp>
      <p:sp>
        <p:nvSpPr>
          <p:cNvPr id="3379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latin typeface="+mj-lt"/>
                <a:ea typeface="Times New Roman"/>
                <a:cs typeface="Times New Roman"/>
              </a:rPr>
              <a:t>What chance gathers she easily scatters. A great person attracts great people and knows how to hold them together. </a:t>
            </a:r>
          </a:p>
          <a:p>
            <a:pPr algn="ctr">
              <a:lnSpc>
                <a:spcPct val="115000"/>
              </a:lnSpc>
              <a:spcBef>
                <a:spcPts val="0"/>
              </a:spcBef>
              <a:spcAft>
                <a:spcPts val="1000"/>
              </a:spcAft>
            </a:pPr>
            <a:r>
              <a:rPr lang="en-US" sz="2400" b="1" i="1" dirty="0">
                <a:latin typeface="+mj-lt"/>
                <a:ea typeface="Times New Roman"/>
                <a:cs typeface="Times New Roman"/>
              </a:rPr>
              <a:t>Johann Wolfgang Von Goethe</a:t>
            </a:r>
          </a:p>
          <a:p>
            <a:endParaRPr lang="en-CA" sz="2400" i="1" dirty="0">
              <a:latin typeface="+mj-lt"/>
            </a:endParaRPr>
          </a:p>
        </p:txBody>
      </p:sp>
      <p:sp>
        <p:nvSpPr>
          <p:cNvPr id="33795" name="Content Placeholder 3"/>
          <p:cNvSpPr>
            <a:spLocks noGrp="1"/>
          </p:cNvSpPr>
          <p:nvPr>
            <p:ph type="body" sz="quarter" idx="11"/>
          </p:nvPr>
        </p:nvSpPr>
        <p:spPr/>
        <p:txBody>
          <a:bodyPr>
            <a:normAutofit fontScale="85000" lnSpcReduction="10000"/>
          </a:bodyPr>
          <a:lstStyle/>
          <a:p>
            <a:br>
              <a:rPr lang="en-US" dirty="0"/>
            </a:br>
            <a:r>
              <a:rPr lang="en-US" dirty="0"/>
              <a:t>In this module, you will learn techniques on how to keep your meeting on track, deal with overtime and holding participants accountable. Doing all this requires focus and a sense of doing what is right for the sake of all your attendees. Neglecting this could affect the meeting experience for many who will sit there and silently criticize your meeting management skills</a:t>
            </a:r>
            <a:endParaRPr lang="en-CA"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60C0DC2-FF84-445A-8A44-5D6F7F647B0D}"/>
              </a:ext>
            </a:extLst>
          </p:cNvPr>
          <p:cNvSpPr>
            <a:spLocks noGrp="1"/>
          </p:cNvSpPr>
          <p:nvPr>
            <p:ph sz="quarter" idx="11"/>
          </p:nvPr>
        </p:nvSpPr>
        <p:spPr/>
        <p:txBody>
          <a:bodyPr/>
          <a:lstStyle/>
          <a:p>
            <a:endParaRPr lang="en-US"/>
          </a:p>
        </p:txBody>
      </p:sp>
      <p:sp>
        <p:nvSpPr>
          <p:cNvPr id="34818" name="Title 4"/>
          <p:cNvSpPr>
            <a:spLocks noGrp="1"/>
          </p:cNvSpPr>
          <p:nvPr>
            <p:ph type="title"/>
          </p:nvPr>
        </p:nvSpPr>
        <p:spPr/>
        <p:txBody>
          <a:bodyPr/>
          <a:lstStyle/>
          <a:p>
            <a:r>
              <a:rPr lang="en-US" dirty="0"/>
              <a:t>Keeping the Meeting on Track</a:t>
            </a:r>
            <a:endParaRPr lang="en-CA" dirty="0"/>
          </a:p>
        </p:txBody>
      </p:sp>
      <p:grpSp>
        <p:nvGrpSpPr>
          <p:cNvPr id="2" name="Group 1">
            <a:extLst>
              <a:ext uri="{FF2B5EF4-FFF2-40B4-BE49-F238E27FC236}">
                <a16:creationId xmlns:a16="http://schemas.microsoft.com/office/drawing/2014/main" id="{56549133-1264-43DF-B09F-7AC67BBBAEAF}"/>
              </a:ext>
            </a:extLst>
          </p:cNvPr>
          <p:cNvGrpSpPr/>
          <p:nvPr/>
        </p:nvGrpSpPr>
        <p:grpSpPr>
          <a:xfrm>
            <a:off x="457777" y="1601525"/>
            <a:ext cx="8228444" cy="4523311"/>
            <a:chOff x="457777" y="1601525"/>
            <a:chExt cx="8228444" cy="4523311"/>
          </a:xfrm>
        </p:grpSpPr>
        <p:sp>
          <p:nvSpPr>
            <p:cNvPr id="4" name="Arrow: Right 3">
              <a:extLst>
                <a:ext uri="{FF2B5EF4-FFF2-40B4-BE49-F238E27FC236}">
                  <a16:creationId xmlns:a16="http://schemas.microsoft.com/office/drawing/2014/main" id="{44C30284-9B10-4607-A58E-E431AF32900D}"/>
                </a:ext>
              </a:extLst>
            </p:cNvPr>
            <p:cNvSpPr/>
            <p:nvPr/>
          </p:nvSpPr>
          <p:spPr>
            <a:xfrm>
              <a:off x="5850867" y="1601525"/>
              <a:ext cx="2835354"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41FFCC6-C28E-418D-80DA-EF59F3A79B59}"/>
                </a:ext>
              </a:extLst>
            </p:cNvPr>
            <p:cNvSpPr/>
            <p:nvPr/>
          </p:nvSpPr>
          <p:spPr>
            <a:xfrm>
              <a:off x="457777" y="1601525"/>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b="0" kern="1200" dirty="0"/>
                <a:t>Set expectations</a:t>
              </a:r>
            </a:p>
          </p:txBody>
        </p:sp>
        <p:sp>
          <p:nvSpPr>
            <p:cNvPr id="6" name="Arrow: Right 5">
              <a:extLst>
                <a:ext uri="{FF2B5EF4-FFF2-40B4-BE49-F238E27FC236}">
                  <a16:creationId xmlns:a16="http://schemas.microsoft.com/office/drawing/2014/main" id="{5459C948-C398-4B69-9BF6-087430798040}"/>
                </a:ext>
              </a:extLst>
            </p:cNvPr>
            <p:cNvSpPr/>
            <p:nvPr/>
          </p:nvSpPr>
          <p:spPr>
            <a:xfrm>
              <a:off x="5850867" y="2758652"/>
              <a:ext cx="2835354"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65AF33F-1FAF-44D2-BA48-88F94904000B}"/>
                </a:ext>
              </a:extLst>
            </p:cNvPr>
            <p:cNvSpPr/>
            <p:nvPr/>
          </p:nvSpPr>
          <p:spPr>
            <a:xfrm>
              <a:off x="457777" y="2758652"/>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b="0" kern="1200" dirty="0"/>
                <a:t>Time the presenter</a:t>
              </a:r>
            </a:p>
          </p:txBody>
        </p:sp>
        <p:sp>
          <p:nvSpPr>
            <p:cNvPr id="8" name="Arrow: Right 7">
              <a:extLst>
                <a:ext uri="{FF2B5EF4-FFF2-40B4-BE49-F238E27FC236}">
                  <a16:creationId xmlns:a16="http://schemas.microsoft.com/office/drawing/2014/main" id="{19790D66-354B-471F-A968-BF889E5AC2FE}"/>
                </a:ext>
              </a:extLst>
            </p:cNvPr>
            <p:cNvSpPr/>
            <p:nvPr/>
          </p:nvSpPr>
          <p:spPr>
            <a:xfrm>
              <a:off x="5850867" y="3915778"/>
              <a:ext cx="2835354" cy="105193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D336486-7DD8-42B0-BE61-362A8D34966E}"/>
                </a:ext>
              </a:extLst>
            </p:cNvPr>
            <p:cNvSpPr/>
            <p:nvPr/>
          </p:nvSpPr>
          <p:spPr>
            <a:xfrm>
              <a:off x="457777" y="3915778"/>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b="0" kern="1200" dirty="0"/>
                <a:t>Overcome fear of interrupting</a:t>
              </a:r>
            </a:p>
          </p:txBody>
        </p:sp>
        <p:sp>
          <p:nvSpPr>
            <p:cNvPr id="10" name="Arrow: Right 9">
              <a:extLst>
                <a:ext uri="{FF2B5EF4-FFF2-40B4-BE49-F238E27FC236}">
                  <a16:creationId xmlns:a16="http://schemas.microsoft.com/office/drawing/2014/main" id="{B9FC7F31-2A11-41D7-9598-0A14AB951E61}"/>
                </a:ext>
              </a:extLst>
            </p:cNvPr>
            <p:cNvSpPr/>
            <p:nvPr/>
          </p:nvSpPr>
          <p:spPr>
            <a:xfrm>
              <a:off x="5850867" y="5072904"/>
              <a:ext cx="2835354" cy="1051932"/>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7EE65E1-021F-458D-8361-6438513D8345}"/>
                </a:ext>
              </a:extLst>
            </p:cNvPr>
            <p:cNvSpPr/>
            <p:nvPr/>
          </p:nvSpPr>
          <p:spPr>
            <a:xfrm>
              <a:off x="457777" y="5072904"/>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b="0" kern="1200" dirty="0"/>
                <a:t>Politely warn people time is nearing</a:t>
              </a: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728A4AD-D5E6-46BB-9102-B2A576D61442}"/>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Dealing with Overtime</a:t>
            </a:r>
            <a:endParaRPr lang="en-CA" dirty="0"/>
          </a:p>
        </p:txBody>
      </p:sp>
      <p:grpSp>
        <p:nvGrpSpPr>
          <p:cNvPr id="2" name="Group 1">
            <a:extLst>
              <a:ext uri="{FF2B5EF4-FFF2-40B4-BE49-F238E27FC236}">
                <a16:creationId xmlns:a16="http://schemas.microsoft.com/office/drawing/2014/main" id="{C5F92A05-5F0E-431D-B5E6-FD924C2FE748}"/>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67AD831-64E0-4148-A337-D20FE4B574E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Warn attendees in advance</a:t>
              </a:r>
            </a:p>
          </p:txBody>
        </p:sp>
        <p:sp>
          <p:nvSpPr>
            <p:cNvPr id="5" name="Freeform: Shape 4">
              <a:extLst>
                <a:ext uri="{FF2B5EF4-FFF2-40B4-BE49-F238E27FC236}">
                  <a16:creationId xmlns:a16="http://schemas.microsoft.com/office/drawing/2014/main" id="{2AD6CD66-1B20-4CC7-916A-C156BA329DC9}"/>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How much more time will be needed?</a:t>
              </a:r>
            </a:p>
          </p:txBody>
        </p:sp>
        <p:sp>
          <p:nvSpPr>
            <p:cNvPr id="6" name="Freeform: Shape 5">
              <a:extLst>
                <a:ext uri="{FF2B5EF4-FFF2-40B4-BE49-F238E27FC236}">
                  <a16:creationId xmlns:a16="http://schemas.microsoft.com/office/drawing/2014/main" id="{D6853BDE-63D4-4A4E-8CED-E48C7F92EE08}"/>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Give choices  </a:t>
              </a:r>
            </a:p>
          </p:txBody>
        </p:sp>
        <p:sp>
          <p:nvSpPr>
            <p:cNvPr id="7" name="Freeform: Shape 6">
              <a:extLst>
                <a:ext uri="{FF2B5EF4-FFF2-40B4-BE49-F238E27FC236}">
                  <a16:creationId xmlns:a16="http://schemas.microsoft.com/office/drawing/2014/main" id="{5727ACCD-84AF-4D12-9B48-8149E51AB3C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B6991EF6-1CAC-40B3-AF9B-527F988D660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71780E5-BE91-4DDD-8A87-136F3B39656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Holding Participants Accountable</a:t>
            </a:r>
            <a:endParaRPr lang="en-CA" dirty="0"/>
          </a:p>
        </p:txBody>
      </p:sp>
      <p:grpSp>
        <p:nvGrpSpPr>
          <p:cNvPr id="2" name="Group 1">
            <a:extLst>
              <a:ext uri="{FF2B5EF4-FFF2-40B4-BE49-F238E27FC236}">
                <a16:creationId xmlns:a16="http://schemas.microsoft.com/office/drawing/2014/main" id="{9DCCB8FF-1930-4E23-81BA-49DDAE01C2C2}"/>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75043DAC-CE2D-4076-9D95-9C5E3FC8D31B}"/>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562E6562-8C10-4327-83AE-C702CC77540A}"/>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3328192" numCol="1" spcCol="1270" anchor="ctr" anchorCtr="0">
              <a:noAutofit/>
            </a:bodyPr>
            <a:lstStyle/>
            <a:p>
              <a:pPr marL="0" lvl="0" indent="0" algn="ctr" defTabSz="1866900">
                <a:lnSpc>
                  <a:spcPct val="90000"/>
                </a:lnSpc>
                <a:spcBef>
                  <a:spcPct val="0"/>
                </a:spcBef>
                <a:spcAft>
                  <a:spcPct val="35000"/>
                </a:spcAft>
                <a:buNone/>
              </a:pPr>
              <a:r>
                <a:rPr lang="en-US" sz="4200" b="0" kern="1200" dirty="0"/>
                <a:t>Set your expectations</a:t>
              </a:r>
            </a:p>
          </p:txBody>
        </p:sp>
        <p:sp>
          <p:nvSpPr>
            <p:cNvPr id="6" name="Partial Circle 5">
              <a:extLst>
                <a:ext uri="{FF2B5EF4-FFF2-40B4-BE49-F238E27FC236}">
                  <a16:creationId xmlns:a16="http://schemas.microsoft.com/office/drawing/2014/main" id="{6EAB148B-39AD-4116-A052-E083F5B08606}"/>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9ABFAFE0-2116-457F-9FEA-33ABB56C68F8}"/>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744106" numCol="1" spcCol="1270" anchor="ctr" anchorCtr="0">
              <a:noAutofit/>
            </a:bodyPr>
            <a:lstStyle/>
            <a:p>
              <a:pPr marL="0" lvl="0" indent="0" algn="ctr" defTabSz="1866900">
                <a:lnSpc>
                  <a:spcPct val="90000"/>
                </a:lnSpc>
                <a:spcBef>
                  <a:spcPct val="0"/>
                </a:spcBef>
                <a:spcAft>
                  <a:spcPct val="35000"/>
                </a:spcAft>
                <a:buNone/>
              </a:pPr>
              <a:r>
                <a:rPr lang="en-US" sz="4200" b="0" kern="1200" dirty="0"/>
                <a:t>Clarify the consequences</a:t>
              </a:r>
            </a:p>
          </p:txBody>
        </p:sp>
        <p:sp>
          <p:nvSpPr>
            <p:cNvPr id="8" name="Partial Circle 7">
              <a:extLst>
                <a:ext uri="{FF2B5EF4-FFF2-40B4-BE49-F238E27FC236}">
                  <a16:creationId xmlns:a16="http://schemas.microsoft.com/office/drawing/2014/main" id="{F762AE2A-5AB0-405D-86F0-044571083134}"/>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4B7C0369-CB7F-4325-9C2C-638F812C9580}"/>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Follow through</a:t>
              </a:r>
            </a:p>
          </p:txBody>
        </p: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Interrupting</a:t>
            </a:r>
          </a:p>
          <a:p>
            <a:endParaRPr lang="en-US" dirty="0"/>
          </a:p>
        </p:txBody>
      </p:sp>
    </p:spTree>
    <p:extLst>
      <p:ext uri="{BB962C8B-B14F-4D97-AF65-F5344CB8AC3E}">
        <p14:creationId xmlns:p14="http://schemas.microsoft.com/office/powerpoint/2010/main" val="29406688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 lose concentration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Informing attendees that the meeting is already overtime</a:t>
            </a:r>
          </a:p>
          <a:p>
            <a:endParaRPr lang="en-US" dirty="0"/>
          </a:p>
        </p:txBody>
      </p:sp>
    </p:spTree>
    <p:extLst>
      <p:ext uri="{BB962C8B-B14F-4D97-AF65-F5344CB8AC3E}">
        <p14:creationId xmlns:p14="http://schemas.microsoft.com/office/powerpoint/2010/main" val="22269890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Making limits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Communication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a:p>
        </p:txBody>
      </p:sp>
    </p:spTree>
    <p:extLst>
      <p:ext uri="{BB962C8B-B14F-4D97-AF65-F5344CB8AC3E}">
        <p14:creationId xmlns:p14="http://schemas.microsoft.com/office/powerpoint/2010/main" val="17573170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didn’t give mid-point tests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the training will be attended by large number of people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1602135322"/>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24739</Words>
  <Application>Microsoft Office PowerPoint</Application>
  <PresentationFormat>On-screen Show (4:3)</PresentationFormat>
  <Paragraphs>2934</Paragraphs>
  <Slides>153</Slides>
  <Notes>52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153</vt:i4>
      </vt:variant>
    </vt:vector>
  </HeadingPairs>
  <TitlesOfParts>
    <vt:vector size="163"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Planning and Preparing (I)</vt:lpstr>
      <vt:lpstr>Identifying the Participants</vt:lpstr>
      <vt:lpstr>Choosing the Time and Place</vt:lpstr>
      <vt:lpstr>Creating the Agenda</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Planning and Preparing (II)</vt:lpstr>
      <vt:lpstr>Gathering Materials</vt:lpstr>
      <vt:lpstr>Sending Invitations</vt:lpstr>
      <vt:lpstr>Making Logistical Arrangements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Setting up the Meeting Space</vt:lpstr>
      <vt:lpstr>The Basic Essentials</vt:lpstr>
      <vt:lpstr>The Extra Touches</vt:lpstr>
      <vt:lpstr>Choosing a Physical Arrangement</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Electronic Options</vt:lpstr>
      <vt:lpstr>Overview of Choices Available</vt:lpstr>
      <vt:lpstr>Things to Consider</vt:lpstr>
      <vt:lpstr>Making a Final Decision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Meeting Roles and Responsibilities</vt:lpstr>
      <vt:lpstr>The Chairperson</vt:lpstr>
      <vt:lpstr>The Minute Taker</vt:lpstr>
      <vt:lpstr>The Attendees</vt:lpstr>
      <vt:lpstr>Variations for Large and Small Meetings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Chairing a Meeting (I)</vt:lpstr>
      <vt:lpstr>Getting Off on the Right Foot</vt:lpstr>
      <vt:lpstr>The Role of the Agenda</vt:lpstr>
      <vt:lpstr>Using a Parking Lot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Chairing a Meeting (II)</vt:lpstr>
      <vt:lpstr>Keeping the Meeting on Track</vt:lpstr>
      <vt:lpstr>Dealing with Overtime</vt:lpstr>
      <vt:lpstr>Holding Participants Accountable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Disruptions</vt:lpstr>
      <vt:lpstr>Running in and Out</vt:lpstr>
      <vt:lpstr>Cell Phone and Pagers Ringing</vt:lpstr>
      <vt:lpstr>Off on a Tangent</vt:lpstr>
      <vt:lpstr>Personality Conflict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Taking Minutes</vt:lpstr>
      <vt:lpstr>What are Minutes?</vt:lpstr>
      <vt:lpstr>What do I Record?</vt:lpstr>
      <vt:lpstr>A Take-Home Template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the Most of Your Meeting</vt:lpstr>
      <vt:lpstr>The 50 Minute Meeting</vt:lpstr>
      <vt:lpstr>Using Games</vt:lpstr>
      <vt:lpstr>Giving Prizes</vt:lpstr>
      <vt:lpstr>Stuffed Magic</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2013-07-03T17:40:23Z</dcterms:created>
  <dcterms:modified xsi:type="dcterms:W3CDTF">2017-07-20T17:45:45Z</dcterms:modified>
</cp:coreProperties>
</file>