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bookmarkIdSeed="3">
  <p:sldMasterIdLst>
    <p:sldMasterId id="2147483648" r:id="rId1"/>
  </p:sldMasterIdLst>
  <p:notesMasterIdLst>
    <p:notesMasterId r:id="rId184"/>
  </p:notesMasterIdLst>
  <p:sldIdLst>
    <p:sldId id="497" r:id="rId2"/>
    <p:sldId id="498" r:id="rId3"/>
    <p:sldId id="499" r:id="rId4"/>
    <p:sldId id="500" r:id="rId5"/>
    <p:sldId id="501" r:id="rId6"/>
    <p:sldId id="502" r:id="rId7"/>
    <p:sldId id="506" r:id="rId8"/>
    <p:sldId id="507" r:id="rId9"/>
    <p:sldId id="508" r:id="rId10"/>
    <p:sldId id="509" r:id="rId11"/>
    <p:sldId id="510" r:id="rId12"/>
    <p:sldId id="516" r:id="rId13"/>
    <p:sldId id="323" r:id="rId14"/>
    <p:sldId id="324" r:id="rId15"/>
    <p:sldId id="327" r:id="rId16"/>
    <p:sldId id="330" r:id="rId17"/>
    <p:sldId id="483" r:id="rId18"/>
    <p:sldId id="481" r:id="rId19"/>
    <p:sldId id="482" r:id="rId20"/>
    <p:sldId id="329" r:id="rId21"/>
    <p:sldId id="328" r:id="rId22"/>
    <p:sldId id="377" r:id="rId23"/>
    <p:sldId id="378" r:id="rId24"/>
    <p:sldId id="379" r:id="rId25"/>
    <p:sldId id="380" r:id="rId26"/>
    <p:sldId id="381" r:id="rId27"/>
    <p:sldId id="382" r:id="rId28"/>
    <p:sldId id="383" r:id="rId29"/>
    <p:sldId id="384" r:id="rId30"/>
    <p:sldId id="385" r:id="rId31"/>
    <p:sldId id="335" r:id="rId32"/>
    <p:sldId id="336" r:id="rId33"/>
    <p:sldId id="388" r:id="rId34"/>
    <p:sldId id="387" r:id="rId35"/>
    <p:sldId id="386" r:id="rId36"/>
    <p:sldId id="337" r:id="rId37"/>
    <p:sldId id="338" r:id="rId38"/>
    <p:sldId id="389" r:id="rId39"/>
    <p:sldId id="390" r:id="rId40"/>
    <p:sldId id="391" r:id="rId41"/>
    <p:sldId id="392" r:id="rId42"/>
    <p:sldId id="393" r:id="rId43"/>
    <p:sldId id="394" r:id="rId44"/>
    <p:sldId id="395" r:id="rId45"/>
    <p:sldId id="396" r:id="rId46"/>
    <p:sldId id="397" r:id="rId47"/>
    <p:sldId id="340" r:id="rId48"/>
    <p:sldId id="341" r:id="rId49"/>
    <p:sldId id="484" r:id="rId50"/>
    <p:sldId id="485" r:id="rId51"/>
    <p:sldId id="344" r:id="rId52"/>
    <p:sldId id="343" r:id="rId53"/>
    <p:sldId id="342" r:id="rId54"/>
    <p:sldId id="398" r:id="rId55"/>
    <p:sldId id="402" r:id="rId56"/>
    <p:sldId id="403" r:id="rId57"/>
    <p:sldId id="404" r:id="rId58"/>
    <p:sldId id="406" r:id="rId59"/>
    <p:sldId id="407" r:id="rId60"/>
    <p:sldId id="408" r:id="rId61"/>
    <p:sldId id="409" r:id="rId62"/>
    <p:sldId id="410" r:id="rId63"/>
    <p:sldId id="345" r:id="rId64"/>
    <p:sldId id="346" r:id="rId65"/>
    <p:sldId id="350" r:id="rId66"/>
    <p:sldId id="349" r:id="rId67"/>
    <p:sldId id="348" r:id="rId68"/>
    <p:sldId id="486" r:id="rId69"/>
    <p:sldId id="347" r:id="rId70"/>
    <p:sldId id="411" r:id="rId71"/>
    <p:sldId id="412" r:id="rId72"/>
    <p:sldId id="413" r:id="rId73"/>
    <p:sldId id="414" r:id="rId74"/>
    <p:sldId id="415" r:id="rId75"/>
    <p:sldId id="416" r:id="rId76"/>
    <p:sldId id="417" r:id="rId77"/>
    <p:sldId id="418" r:id="rId78"/>
    <p:sldId id="419" r:id="rId79"/>
    <p:sldId id="351" r:id="rId80"/>
    <p:sldId id="352" r:id="rId81"/>
    <p:sldId id="355" r:id="rId82"/>
    <p:sldId id="354" r:id="rId83"/>
    <p:sldId id="488" r:id="rId84"/>
    <p:sldId id="487" r:id="rId85"/>
    <p:sldId id="353" r:id="rId86"/>
    <p:sldId id="420" r:id="rId87"/>
    <p:sldId id="421" r:id="rId88"/>
    <p:sldId id="422" r:id="rId89"/>
    <p:sldId id="423" r:id="rId90"/>
    <p:sldId id="424" r:id="rId91"/>
    <p:sldId id="425" r:id="rId92"/>
    <p:sldId id="426" r:id="rId93"/>
    <p:sldId id="427" r:id="rId94"/>
    <p:sldId id="428" r:id="rId95"/>
    <p:sldId id="356" r:id="rId96"/>
    <p:sldId id="360" r:id="rId97"/>
    <p:sldId id="359" r:id="rId98"/>
    <p:sldId id="490" r:id="rId99"/>
    <p:sldId id="358" r:id="rId100"/>
    <p:sldId id="489" r:id="rId101"/>
    <p:sldId id="357" r:id="rId102"/>
    <p:sldId id="429" r:id="rId103"/>
    <p:sldId id="430" r:id="rId104"/>
    <p:sldId id="431" r:id="rId105"/>
    <p:sldId id="432" r:id="rId106"/>
    <p:sldId id="433" r:id="rId107"/>
    <p:sldId id="434" r:id="rId108"/>
    <p:sldId id="435" r:id="rId109"/>
    <p:sldId id="436" r:id="rId110"/>
    <p:sldId id="437" r:id="rId111"/>
    <p:sldId id="361" r:id="rId112"/>
    <p:sldId id="365" r:id="rId113"/>
    <p:sldId id="491" r:id="rId114"/>
    <p:sldId id="492" r:id="rId115"/>
    <p:sldId id="364" r:id="rId116"/>
    <p:sldId id="363" r:id="rId117"/>
    <p:sldId id="362" r:id="rId118"/>
    <p:sldId id="438" r:id="rId119"/>
    <p:sldId id="439" r:id="rId120"/>
    <p:sldId id="440" r:id="rId121"/>
    <p:sldId id="441" r:id="rId122"/>
    <p:sldId id="442" r:id="rId123"/>
    <p:sldId id="443" r:id="rId124"/>
    <p:sldId id="444" r:id="rId125"/>
    <p:sldId id="445" r:id="rId126"/>
    <p:sldId id="446" r:id="rId127"/>
    <p:sldId id="366" r:id="rId128"/>
    <p:sldId id="370" r:id="rId129"/>
    <p:sldId id="369" r:id="rId130"/>
    <p:sldId id="493" r:id="rId131"/>
    <p:sldId id="494" r:id="rId132"/>
    <p:sldId id="368" r:id="rId133"/>
    <p:sldId id="367" r:id="rId134"/>
    <p:sldId id="447" r:id="rId135"/>
    <p:sldId id="448" r:id="rId136"/>
    <p:sldId id="449" r:id="rId137"/>
    <p:sldId id="450" r:id="rId138"/>
    <p:sldId id="451" r:id="rId139"/>
    <p:sldId id="452" r:id="rId140"/>
    <p:sldId id="453" r:id="rId141"/>
    <p:sldId id="454" r:id="rId142"/>
    <p:sldId id="455" r:id="rId143"/>
    <p:sldId id="371" r:id="rId144"/>
    <p:sldId id="376" r:id="rId145"/>
    <p:sldId id="375" r:id="rId146"/>
    <p:sldId id="374" r:id="rId147"/>
    <p:sldId id="373" r:id="rId148"/>
    <p:sldId id="495" r:id="rId149"/>
    <p:sldId id="372" r:id="rId150"/>
    <p:sldId id="460" r:id="rId151"/>
    <p:sldId id="461" r:id="rId152"/>
    <p:sldId id="462" r:id="rId153"/>
    <p:sldId id="463" r:id="rId154"/>
    <p:sldId id="464" r:id="rId155"/>
    <p:sldId id="465" r:id="rId156"/>
    <p:sldId id="466" r:id="rId157"/>
    <p:sldId id="467" r:id="rId158"/>
    <p:sldId id="468" r:id="rId159"/>
    <p:sldId id="456" r:id="rId160"/>
    <p:sldId id="457" r:id="rId161"/>
    <p:sldId id="458" r:id="rId162"/>
    <p:sldId id="469" r:id="rId163"/>
    <p:sldId id="470" r:id="rId164"/>
    <p:sldId id="471" r:id="rId165"/>
    <p:sldId id="459" r:id="rId166"/>
    <p:sldId id="472" r:id="rId167"/>
    <p:sldId id="473" r:id="rId168"/>
    <p:sldId id="474" r:id="rId169"/>
    <p:sldId id="475" r:id="rId170"/>
    <p:sldId id="476" r:id="rId171"/>
    <p:sldId id="477" r:id="rId172"/>
    <p:sldId id="478" r:id="rId173"/>
    <p:sldId id="479" r:id="rId174"/>
    <p:sldId id="480" r:id="rId175"/>
    <p:sldId id="319" r:id="rId176"/>
    <p:sldId id="320" r:id="rId177"/>
    <p:sldId id="511" r:id="rId178"/>
    <p:sldId id="512" r:id="rId179"/>
    <p:sldId id="513" r:id="rId180"/>
    <p:sldId id="503" r:id="rId181"/>
    <p:sldId id="504" r:id="rId182"/>
    <p:sldId id="505" r:id="rId18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67" autoAdjust="0"/>
    <p:restoredTop sz="60056" autoAdjust="0"/>
  </p:normalViewPr>
  <p:slideViewPr>
    <p:cSldViewPr>
      <p:cViewPr>
        <p:scale>
          <a:sx n="66" d="100"/>
          <a:sy n="66" d="100"/>
        </p:scale>
        <p:origin x="2395" y="629"/>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notesMaster" Target="notesMasters/notesMaster1.xml"/><Relationship Id="rId189" Type="http://schemas.microsoft.com/office/2015/10/relationships/revisionInfo" Target="revisionInfo.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viewProps" Target="viewProps.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theme" Target="theme/theme1.xml"/><Relationship Id="rId1" Type="http://schemas.openxmlformats.org/officeDocument/2006/relationships/slideMaster" Target="slideMasters/slide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8F3803-0A42-4320-BA28-E9ACC2AB7A9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5B83CDC-CE1F-49DF-A39D-86FA3FD221FA}">
      <dgm:prSet phldrT="[Text]"/>
      <dgm:spPr>
        <a:solidFill>
          <a:srgbClr val="78A22F"/>
        </a:solidFill>
      </dgm:spPr>
      <dgm:t>
        <a:bodyPr/>
        <a:lstStyle/>
        <a:p>
          <a:r>
            <a:rPr lang="en-US" strike="sngStrike" dirty="0"/>
            <a:t>Performing in a remote workforce </a:t>
          </a:r>
        </a:p>
      </dgm:t>
    </dgm:pt>
    <dgm:pt modelId="{F05622E1-7B3A-436E-A8D4-2F1661D1058A}" type="parTrans" cxnId="{BA9D6CC9-5ECF-48CC-A52F-37687D6757B5}">
      <dgm:prSet/>
      <dgm:spPr/>
      <dgm:t>
        <a:bodyPr/>
        <a:lstStyle/>
        <a:p>
          <a:endParaRPr lang="en-US" strike="sngStrike"/>
        </a:p>
      </dgm:t>
    </dgm:pt>
    <dgm:pt modelId="{D5DF06C2-26EA-464D-A5CE-7CD22D8181F6}" type="sibTrans" cxnId="{BA9D6CC9-5ECF-48CC-A52F-37687D6757B5}">
      <dgm:prSet/>
      <dgm:spPr>
        <a:ln>
          <a:solidFill>
            <a:srgbClr val="C40000"/>
          </a:solidFill>
        </a:ln>
      </dgm:spPr>
      <dgm:t>
        <a:bodyPr/>
        <a:lstStyle/>
        <a:p>
          <a:endParaRPr lang="en-US" strike="sngStrike"/>
        </a:p>
      </dgm:t>
    </dgm:pt>
    <dgm:pt modelId="{C59988BB-758F-4DA4-8ED3-1C648550A577}">
      <dgm:prSet/>
      <dgm:spPr>
        <a:solidFill>
          <a:srgbClr val="78A22F"/>
        </a:solidFill>
      </dgm:spPr>
      <dgm:t>
        <a:bodyPr/>
        <a:lstStyle/>
        <a:p>
          <a:r>
            <a:rPr lang="en-US" strike="sngStrike" dirty="0"/>
            <a:t>High performance team characteristics </a:t>
          </a:r>
        </a:p>
      </dgm:t>
    </dgm:pt>
    <dgm:pt modelId="{C95074DE-D28C-412F-B519-EA669A4985EB}" type="parTrans" cxnId="{9B1496B1-4212-4762-BA32-821EC59365FD}">
      <dgm:prSet/>
      <dgm:spPr/>
      <dgm:t>
        <a:bodyPr/>
        <a:lstStyle/>
        <a:p>
          <a:endParaRPr lang="en-US" strike="sngStrike"/>
        </a:p>
      </dgm:t>
    </dgm:pt>
    <dgm:pt modelId="{0AB65F23-F5D8-4734-9D53-8292D970F9A7}" type="sibTrans" cxnId="{9B1496B1-4212-4762-BA32-821EC59365FD}">
      <dgm:prSet/>
      <dgm:spPr/>
      <dgm:t>
        <a:bodyPr/>
        <a:lstStyle/>
        <a:p>
          <a:endParaRPr lang="en-US" strike="sngStrike"/>
        </a:p>
      </dgm:t>
    </dgm:pt>
    <dgm:pt modelId="{C633560D-8E54-4327-9BA7-BF4473E35139}">
      <dgm:prSet/>
      <dgm:spPr>
        <a:solidFill>
          <a:srgbClr val="78A22F"/>
        </a:solidFill>
      </dgm:spPr>
      <dgm:t>
        <a:bodyPr/>
        <a:lstStyle/>
        <a:p>
          <a:r>
            <a:rPr lang="en-US" strike="sngStrike" dirty="0"/>
            <a:t>Understand the importance of communication </a:t>
          </a:r>
        </a:p>
      </dgm:t>
    </dgm:pt>
    <dgm:pt modelId="{3C53C395-02C0-4B21-A188-2C191C1426D9}" type="parTrans" cxnId="{EAB009B5-2B43-4F04-A768-F39C8B3676CD}">
      <dgm:prSet/>
      <dgm:spPr/>
      <dgm:t>
        <a:bodyPr/>
        <a:lstStyle/>
        <a:p>
          <a:endParaRPr lang="en-US" strike="sngStrike"/>
        </a:p>
      </dgm:t>
    </dgm:pt>
    <dgm:pt modelId="{7C8EB67B-A382-43DD-9E86-C7AF7721FF8A}" type="sibTrans" cxnId="{EAB009B5-2B43-4F04-A768-F39C8B3676CD}">
      <dgm:prSet/>
      <dgm:spPr/>
      <dgm:t>
        <a:bodyPr/>
        <a:lstStyle/>
        <a:p>
          <a:endParaRPr lang="en-US" strike="sngStrike"/>
        </a:p>
      </dgm:t>
    </dgm:pt>
    <dgm:pt modelId="{28719F7B-A384-4DC0-BE37-EB10681CCB80}">
      <dgm:prSet/>
      <dgm:spPr>
        <a:solidFill>
          <a:srgbClr val="78A22F"/>
        </a:solidFill>
      </dgm:spPr>
      <dgm:t>
        <a:bodyPr/>
        <a:lstStyle/>
        <a:p>
          <a:r>
            <a:rPr lang="en-US" strike="sngStrike" dirty="0"/>
            <a:t>Managing for high performance </a:t>
          </a:r>
        </a:p>
      </dgm:t>
    </dgm:pt>
    <dgm:pt modelId="{6330255C-1413-4B45-92AA-51AB03C1A5CF}" type="parTrans" cxnId="{18552AF9-2FE7-47F5-A907-99FDF889B973}">
      <dgm:prSet/>
      <dgm:spPr/>
      <dgm:t>
        <a:bodyPr/>
        <a:lstStyle/>
        <a:p>
          <a:endParaRPr lang="en-US" strike="sngStrike"/>
        </a:p>
      </dgm:t>
    </dgm:pt>
    <dgm:pt modelId="{83E72BA4-9B92-41E3-9B98-061A305FCE66}" type="sibTrans" cxnId="{18552AF9-2FE7-47F5-A907-99FDF889B973}">
      <dgm:prSet/>
      <dgm:spPr/>
      <dgm:t>
        <a:bodyPr/>
        <a:lstStyle/>
        <a:p>
          <a:endParaRPr lang="en-US" strike="sngStrike"/>
        </a:p>
      </dgm:t>
    </dgm:pt>
    <dgm:pt modelId="{E0967D2B-0B4C-454A-8E7A-B897AA7C6984}">
      <dgm:prSet/>
      <dgm:spPr>
        <a:solidFill>
          <a:srgbClr val="78A22F"/>
        </a:solidFill>
      </dgm:spPr>
      <dgm:t>
        <a:bodyPr/>
        <a:lstStyle/>
        <a:p>
          <a:r>
            <a:rPr lang="en-US" strike="sngStrike" dirty="0"/>
            <a:t>Effective team meeting techniques </a:t>
          </a:r>
        </a:p>
      </dgm:t>
    </dgm:pt>
    <dgm:pt modelId="{D13DDD42-BDCB-45B5-BC10-7572E2336D39}" type="parTrans" cxnId="{A751DA6F-524C-4F4D-AE74-9F57605AFB3C}">
      <dgm:prSet/>
      <dgm:spPr/>
      <dgm:t>
        <a:bodyPr/>
        <a:lstStyle/>
        <a:p>
          <a:endParaRPr lang="en-US" strike="sngStrike"/>
        </a:p>
      </dgm:t>
    </dgm:pt>
    <dgm:pt modelId="{F56CC32A-6116-4000-BE30-8B4F5D63A4A0}" type="sibTrans" cxnId="{A751DA6F-524C-4F4D-AE74-9F57605AFB3C}">
      <dgm:prSet/>
      <dgm:spPr/>
      <dgm:t>
        <a:bodyPr/>
        <a:lstStyle/>
        <a:p>
          <a:endParaRPr lang="en-US" strike="sngStrike"/>
        </a:p>
      </dgm:t>
    </dgm:pt>
    <dgm:pt modelId="{20D751F6-AE91-4C90-BF02-D9009AB0D76F}" type="pres">
      <dgm:prSet presAssocID="{578F3803-0A42-4320-BA28-E9ACC2AB7A9E}" presName="Name0" presStyleCnt="0">
        <dgm:presLayoutVars>
          <dgm:chMax val="7"/>
          <dgm:chPref val="7"/>
          <dgm:dir/>
        </dgm:presLayoutVars>
      </dgm:prSet>
      <dgm:spPr/>
    </dgm:pt>
    <dgm:pt modelId="{D27E1209-3173-4168-93DF-E7174FAD7E02}" type="pres">
      <dgm:prSet presAssocID="{578F3803-0A42-4320-BA28-E9ACC2AB7A9E}" presName="Name1" presStyleCnt="0"/>
      <dgm:spPr/>
    </dgm:pt>
    <dgm:pt modelId="{AC25FAC6-6C6B-4A5C-9CE0-9E62F8550DA1}" type="pres">
      <dgm:prSet presAssocID="{578F3803-0A42-4320-BA28-E9ACC2AB7A9E}" presName="cycle" presStyleCnt="0"/>
      <dgm:spPr/>
    </dgm:pt>
    <dgm:pt modelId="{73894AD1-1FB5-413E-8F96-B44D5BA35192}" type="pres">
      <dgm:prSet presAssocID="{578F3803-0A42-4320-BA28-E9ACC2AB7A9E}" presName="srcNode" presStyleLbl="node1" presStyleIdx="0" presStyleCnt="5"/>
      <dgm:spPr/>
    </dgm:pt>
    <dgm:pt modelId="{240ACDD7-94D2-437B-9945-DA5AE5F2689C}" type="pres">
      <dgm:prSet presAssocID="{578F3803-0A42-4320-BA28-E9ACC2AB7A9E}" presName="conn" presStyleLbl="parChTrans1D2" presStyleIdx="0" presStyleCnt="1"/>
      <dgm:spPr/>
    </dgm:pt>
    <dgm:pt modelId="{65657981-EBAE-4555-9BA7-6732B6383FAD}" type="pres">
      <dgm:prSet presAssocID="{578F3803-0A42-4320-BA28-E9ACC2AB7A9E}" presName="extraNode" presStyleLbl="node1" presStyleIdx="0" presStyleCnt="5"/>
      <dgm:spPr/>
    </dgm:pt>
    <dgm:pt modelId="{E3C73890-7A22-4041-8287-03D354883351}" type="pres">
      <dgm:prSet presAssocID="{578F3803-0A42-4320-BA28-E9ACC2AB7A9E}" presName="dstNode" presStyleLbl="node1" presStyleIdx="0" presStyleCnt="5"/>
      <dgm:spPr/>
    </dgm:pt>
    <dgm:pt modelId="{15FA8807-84C3-48CB-A009-B0955CCCDC90}" type="pres">
      <dgm:prSet presAssocID="{65B83CDC-CE1F-49DF-A39D-86FA3FD221FA}" presName="text_1" presStyleLbl="node1" presStyleIdx="0" presStyleCnt="5">
        <dgm:presLayoutVars>
          <dgm:bulletEnabled val="1"/>
        </dgm:presLayoutVars>
      </dgm:prSet>
      <dgm:spPr/>
    </dgm:pt>
    <dgm:pt modelId="{C474A76F-809E-41CD-A1DC-DD8ED6B6AAD4}" type="pres">
      <dgm:prSet presAssocID="{65B83CDC-CE1F-49DF-A39D-86FA3FD221FA}" presName="accent_1" presStyleCnt="0"/>
      <dgm:spPr/>
    </dgm:pt>
    <dgm:pt modelId="{E5FA23FA-051B-4341-9DB7-F71C5EEC069D}" type="pres">
      <dgm:prSet presAssocID="{65B83CDC-CE1F-49DF-A39D-86FA3FD221FA}" presName="accentRepeatNode" presStyleLbl="solidFgAcc1" presStyleIdx="0" presStyleCnt="5"/>
      <dgm:spPr>
        <a:solidFill>
          <a:srgbClr val="FFB400"/>
        </a:solidFill>
        <a:ln>
          <a:solidFill>
            <a:srgbClr val="387C2B"/>
          </a:solidFill>
        </a:ln>
      </dgm:spPr>
    </dgm:pt>
    <dgm:pt modelId="{67D1BB23-CBF6-46A7-A10D-3BB84FFD6A5F}" type="pres">
      <dgm:prSet presAssocID="{C59988BB-758F-4DA4-8ED3-1C648550A577}" presName="text_2" presStyleLbl="node1" presStyleIdx="1" presStyleCnt="5">
        <dgm:presLayoutVars>
          <dgm:bulletEnabled val="1"/>
        </dgm:presLayoutVars>
      </dgm:prSet>
      <dgm:spPr/>
    </dgm:pt>
    <dgm:pt modelId="{3C6DA909-DF15-4373-90AF-B0036E9016BF}" type="pres">
      <dgm:prSet presAssocID="{C59988BB-758F-4DA4-8ED3-1C648550A577}" presName="accent_2" presStyleCnt="0"/>
      <dgm:spPr/>
    </dgm:pt>
    <dgm:pt modelId="{08D5F1FE-A444-4DD4-B85A-827EA5DEBD77}" type="pres">
      <dgm:prSet presAssocID="{C59988BB-758F-4DA4-8ED3-1C648550A577}" presName="accentRepeatNode" presStyleLbl="solidFgAcc1" presStyleIdx="1" presStyleCnt="5"/>
      <dgm:spPr>
        <a:solidFill>
          <a:srgbClr val="FFB400"/>
        </a:solidFill>
        <a:ln>
          <a:solidFill>
            <a:srgbClr val="387C2B"/>
          </a:solidFill>
        </a:ln>
      </dgm:spPr>
    </dgm:pt>
    <dgm:pt modelId="{1D17E55A-B4D5-44DA-8F8D-EAB19114A417}" type="pres">
      <dgm:prSet presAssocID="{C633560D-8E54-4327-9BA7-BF4473E35139}" presName="text_3" presStyleLbl="node1" presStyleIdx="2" presStyleCnt="5">
        <dgm:presLayoutVars>
          <dgm:bulletEnabled val="1"/>
        </dgm:presLayoutVars>
      </dgm:prSet>
      <dgm:spPr/>
    </dgm:pt>
    <dgm:pt modelId="{B217BCA6-E990-404C-AAE7-C67608D66B2D}" type="pres">
      <dgm:prSet presAssocID="{C633560D-8E54-4327-9BA7-BF4473E35139}" presName="accent_3" presStyleCnt="0"/>
      <dgm:spPr/>
    </dgm:pt>
    <dgm:pt modelId="{0837790B-2DD2-460D-8261-D122CA172A9D}" type="pres">
      <dgm:prSet presAssocID="{C633560D-8E54-4327-9BA7-BF4473E35139}" presName="accentRepeatNode" presStyleLbl="solidFgAcc1" presStyleIdx="2" presStyleCnt="5"/>
      <dgm:spPr>
        <a:solidFill>
          <a:srgbClr val="FFB400"/>
        </a:solidFill>
        <a:ln>
          <a:solidFill>
            <a:srgbClr val="387C2B"/>
          </a:solidFill>
        </a:ln>
      </dgm:spPr>
    </dgm:pt>
    <dgm:pt modelId="{10F64EAF-D454-4322-9B62-8E882A64B400}" type="pres">
      <dgm:prSet presAssocID="{28719F7B-A384-4DC0-BE37-EB10681CCB80}" presName="text_4" presStyleLbl="node1" presStyleIdx="3" presStyleCnt="5">
        <dgm:presLayoutVars>
          <dgm:bulletEnabled val="1"/>
        </dgm:presLayoutVars>
      </dgm:prSet>
      <dgm:spPr/>
    </dgm:pt>
    <dgm:pt modelId="{81BB9157-D735-48D4-A54D-E844264FA320}" type="pres">
      <dgm:prSet presAssocID="{28719F7B-A384-4DC0-BE37-EB10681CCB80}" presName="accent_4" presStyleCnt="0"/>
      <dgm:spPr/>
    </dgm:pt>
    <dgm:pt modelId="{789A8858-1158-4F5C-950C-B6F7714578E4}" type="pres">
      <dgm:prSet presAssocID="{28719F7B-A384-4DC0-BE37-EB10681CCB80}" presName="accentRepeatNode" presStyleLbl="solidFgAcc1" presStyleIdx="3" presStyleCnt="5"/>
      <dgm:spPr>
        <a:solidFill>
          <a:srgbClr val="FFB400"/>
        </a:solidFill>
        <a:ln>
          <a:solidFill>
            <a:srgbClr val="387C2B"/>
          </a:solidFill>
        </a:ln>
      </dgm:spPr>
    </dgm:pt>
    <dgm:pt modelId="{3D90B001-EF80-4575-8A27-A6C198F2702E}" type="pres">
      <dgm:prSet presAssocID="{E0967D2B-0B4C-454A-8E7A-B897AA7C6984}" presName="text_5" presStyleLbl="node1" presStyleIdx="4" presStyleCnt="5">
        <dgm:presLayoutVars>
          <dgm:bulletEnabled val="1"/>
        </dgm:presLayoutVars>
      </dgm:prSet>
      <dgm:spPr/>
    </dgm:pt>
    <dgm:pt modelId="{7BF205B1-757A-46A7-8482-A9ECA1BA6E20}" type="pres">
      <dgm:prSet presAssocID="{E0967D2B-0B4C-454A-8E7A-B897AA7C6984}" presName="accent_5" presStyleCnt="0"/>
      <dgm:spPr/>
    </dgm:pt>
    <dgm:pt modelId="{85DCB12F-D13C-44EE-AD33-F386AF0A16C4}" type="pres">
      <dgm:prSet presAssocID="{E0967D2B-0B4C-454A-8E7A-B897AA7C6984}" presName="accentRepeatNode" presStyleLbl="solidFgAcc1" presStyleIdx="4" presStyleCnt="5"/>
      <dgm:spPr>
        <a:solidFill>
          <a:srgbClr val="FFB400"/>
        </a:solidFill>
        <a:ln>
          <a:solidFill>
            <a:srgbClr val="387C2B"/>
          </a:solidFill>
        </a:ln>
      </dgm:spPr>
    </dgm:pt>
  </dgm:ptLst>
  <dgm:cxnLst>
    <dgm:cxn modelId="{1BA21006-BE73-4784-8BAB-0319292CF9B6}" type="presOf" srcId="{28719F7B-A384-4DC0-BE37-EB10681CCB80}" destId="{10F64EAF-D454-4322-9B62-8E882A64B400}" srcOrd="0" destOrd="0" presId="urn:microsoft.com/office/officeart/2008/layout/VerticalCurvedList"/>
    <dgm:cxn modelId="{6F063311-87F1-4579-A145-986CCD2FA91B}" type="presOf" srcId="{578F3803-0A42-4320-BA28-E9ACC2AB7A9E}" destId="{20D751F6-AE91-4C90-BF02-D9009AB0D76F}" srcOrd="0" destOrd="0" presId="urn:microsoft.com/office/officeart/2008/layout/VerticalCurvedList"/>
    <dgm:cxn modelId="{A017B927-2260-41DE-83D5-0591D55288C0}" type="presOf" srcId="{E0967D2B-0B4C-454A-8E7A-B897AA7C6984}" destId="{3D90B001-EF80-4575-8A27-A6C198F2702E}" srcOrd="0" destOrd="0" presId="urn:microsoft.com/office/officeart/2008/layout/VerticalCurvedList"/>
    <dgm:cxn modelId="{A751DA6F-524C-4F4D-AE74-9F57605AFB3C}" srcId="{578F3803-0A42-4320-BA28-E9ACC2AB7A9E}" destId="{E0967D2B-0B4C-454A-8E7A-B897AA7C6984}" srcOrd="4" destOrd="0" parTransId="{D13DDD42-BDCB-45B5-BC10-7572E2336D39}" sibTransId="{F56CC32A-6116-4000-BE30-8B4F5D63A4A0}"/>
    <dgm:cxn modelId="{BEA84E71-40D7-42BA-B609-5350C25BDD5A}" type="presOf" srcId="{C633560D-8E54-4327-9BA7-BF4473E35139}" destId="{1D17E55A-B4D5-44DA-8F8D-EAB19114A417}" srcOrd="0" destOrd="0" presId="urn:microsoft.com/office/officeart/2008/layout/VerticalCurvedList"/>
    <dgm:cxn modelId="{ADE8DC7A-5C30-4800-AE56-58589BFBF743}" type="presOf" srcId="{65B83CDC-CE1F-49DF-A39D-86FA3FD221FA}" destId="{15FA8807-84C3-48CB-A009-B0955CCCDC90}" srcOrd="0" destOrd="0" presId="urn:microsoft.com/office/officeart/2008/layout/VerticalCurvedList"/>
    <dgm:cxn modelId="{C83141B1-12EF-4FB2-A20E-EDE5B11777C8}" type="presOf" srcId="{C59988BB-758F-4DA4-8ED3-1C648550A577}" destId="{67D1BB23-CBF6-46A7-A10D-3BB84FFD6A5F}" srcOrd="0" destOrd="0" presId="urn:microsoft.com/office/officeart/2008/layout/VerticalCurvedList"/>
    <dgm:cxn modelId="{9B1496B1-4212-4762-BA32-821EC59365FD}" srcId="{578F3803-0A42-4320-BA28-E9ACC2AB7A9E}" destId="{C59988BB-758F-4DA4-8ED3-1C648550A577}" srcOrd="1" destOrd="0" parTransId="{C95074DE-D28C-412F-B519-EA669A4985EB}" sibTransId="{0AB65F23-F5D8-4734-9D53-8292D970F9A7}"/>
    <dgm:cxn modelId="{EAB009B5-2B43-4F04-A768-F39C8B3676CD}" srcId="{578F3803-0A42-4320-BA28-E9ACC2AB7A9E}" destId="{C633560D-8E54-4327-9BA7-BF4473E35139}" srcOrd="2" destOrd="0" parTransId="{3C53C395-02C0-4B21-A188-2C191C1426D9}" sibTransId="{7C8EB67B-A382-43DD-9E86-C7AF7721FF8A}"/>
    <dgm:cxn modelId="{BA9D6CC9-5ECF-48CC-A52F-37687D6757B5}" srcId="{578F3803-0A42-4320-BA28-E9ACC2AB7A9E}" destId="{65B83CDC-CE1F-49DF-A39D-86FA3FD221FA}" srcOrd="0" destOrd="0" parTransId="{F05622E1-7B3A-436E-A8D4-2F1661D1058A}" sibTransId="{D5DF06C2-26EA-464D-A5CE-7CD22D8181F6}"/>
    <dgm:cxn modelId="{9AC8CDE2-0C24-4331-857B-F455ECD498D6}" type="presOf" srcId="{D5DF06C2-26EA-464D-A5CE-7CD22D8181F6}" destId="{240ACDD7-94D2-437B-9945-DA5AE5F2689C}" srcOrd="0" destOrd="0" presId="urn:microsoft.com/office/officeart/2008/layout/VerticalCurvedList"/>
    <dgm:cxn modelId="{18552AF9-2FE7-47F5-A907-99FDF889B973}" srcId="{578F3803-0A42-4320-BA28-E9ACC2AB7A9E}" destId="{28719F7B-A384-4DC0-BE37-EB10681CCB80}" srcOrd="3" destOrd="0" parTransId="{6330255C-1413-4B45-92AA-51AB03C1A5CF}" sibTransId="{83E72BA4-9B92-41E3-9B98-061A305FCE66}"/>
    <dgm:cxn modelId="{1EAA8BD0-08F3-4C4F-AC6E-89843B38CD1D}" type="presParOf" srcId="{20D751F6-AE91-4C90-BF02-D9009AB0D76F}" destId="{D27E1209-3173-4168-93DF-E7174FAD7E02}" srcOrd="0" destOrd="0" presId="urn:microsoft.com/office/officeart/2008/layout/VerticalCurvedList"/>
    <dgm:cxn modelId="{92865411-CA0C-4467-A0E8-4E5DD561FB13}" type="presParOf" srcId="{D27E1209-3173-4168-93DF-E7174FAD7E02}" destId="{AC25FAC6-6C6B-4A5C-9CE0-9E62F8550DA1}" srcOrd="0" destOrd="0" presId="urn:microsoft.com/office/officeart/2008/layout/VerticalCurvedList"/>
    <dgm:cxn modelId="{42EB78B6-E7EB-4137-BF47-056C9D2C47C7}" type="presParOf" srcId="{AC25FAC6-6C6B-4A5C-9CE0-9E62F8550DA1}" destId="{73894AD1-1FB5-413E-8F96-B44D5BA35192}" srcOrd="0" destOrd="0" presId="urn:microsoft.com/office/officeart/2008/layout/VerticalCurvedList"/>
    <dgm:cxn modelId="{91337791-F461-421D-A3B8-7814A2C85A23}" type="presParOf" srcId="{AC25FAC6-6C6B-4A5C-9CE0-9E62F8550DA1}" destId="{240ACDD7-94D2-437B-9945-DA5AE5F2689C}" srcOrd="1" destOrd="0" presId="urn:microsoft.com/office/officeart/2008/layout/VerticalCurvedList"/>
    <dgm:cxn modelId="{32C6F909-4D51-4C27-AA11-26E40C7DAEB8}" type="presParOf" srcId="{AC25FAC6-6C6B-4A5C-9CE0-9E62F8550DA1}" destId="{65657981-EBAE-4555-9BA7-6732B6383FAD}" srcOrd="2" destOrd="0" presId="urn:microsoft.com/office/officeart/2008/layout/VerticalCurvedList"/>
    <dgm:cxn modelId="{C34BC3DB-1244-4036-9DA7-1AC438CF2AAF}" type="presParOf" srcId="{AC25FAC6-6C6B-4A5C-9CE0-9E62F8550DA1}" destId="{E3C73890-7A22-4041-8287-03D354883351}" srcOrd="3" destOrd="0" presId="urn:microsoft.com/office/officeart/2008/layout/VerticalCurvedList"/>
    <dgm:cxn modelId="{03BF747B-942D-424A-A00D-5DFA9A47329A}" type="presParOf" srcId="{D27E1209-3173-4168-93DF-E7174FAD7E02}" destId="{15FA8807-84C3-48CB-A009-B0955CCCDC90}" srcOrd="1" destOrd="0" presId="urn:microsoft.com/office/officeart/2008/layout/VerticalCurvedList"/>
    <dgm:cxn modelId="{AFC5D576-3BF3-46C7-BC34-8ACD2A1D94FD}" type="presParOf" srcId="{D27E1209-3173-4168-93DF-E7174FAD7E02}" destId="{C474A76F-809E-41CD-A1DC-DD8ED6B6AAD4}" srcOrd="2" destOrd="0" presId="urn:microsoft.com/office/officeart/2008/layout/VerticalCurvedList"/>
    <dgm:cxn modelId="{F93CAB2D-62EF-4A9E-911C-C0A06F421587}" type="presParOf" srcId="{C474A76F-809E-41CD-A1DC-DD8ED6B6AAD4}" destId="{E5FA23FA-051B-4341-9DB7-F71C5EEC069D}" srcOrd="0" destOrd="0" presId="urn:microsoft.com/office/officeart/2008/layout/VerticalCurvedList"/>
    <dgm:cxn modelId="{E4673B40-2E14-4C57-A0DA-0E5A86B2EFB0}" type="presParOf" srcId="{D27E1209-3173-4168-93DF-E7174FAD7E02}" destId="{67D1BB23-CBF6-46A7-A10D-3BB84FFD6A5F}" srcOrd="3" destOrd="0" presId="urn:microsoft.com/office/officeart/2008/layout/VerticalCurvedList"/>
    <dgm:cxn modelId="{C7128418-1CE5-4E78-8395-179DADD304C7}" type="presParOf" srcId="{D27E1209-3173-4168-93DF-E7174FAD7E02}" destId="{3C6DA909-DF15-4373-90AF-B0036E9016BF}" srcOrd="4" destOrd="0" presId="urn:microsoft.com/office/officeart/2008/layout/VerticalCurvedList"/>
    <dgm:cxn modelId="{5F4F90A6-26D7-4EAD-B648-0CB484B29D7B}" type="presParOf" srcId="{3C6DA909-DF15-4373-90AF-B0036E9016BF}" destId="{08D5F1FE-A444-4DD4-B85A-827EA5DEBD77}" srcOrd="0" destOrd="0" presId="urn:microsoft.com/office/officeart/2008/layout/VerticalCurvedList"/>
    <dgm:cxn modelId="{6B4A860C-13E2-40B6-94FA-600B5233CFA9}" type="presParOf" srcId="{D27E1209-3173-4168-93DF-E7174FAD7E02}" destId="{1D17E55A-B4D5-44DA-8F8D-EAB19114A417}" srcOrd="5" destOrd="0" presId="urn:microsoft.com/office/officeart/2008/layout/VerticalCurvedList"/>
    <dgm:cxn modelId="{65AF802D-B62D-458F-AA01-415EE81E413B}" type="presParOf" srcId="{D27E1209-3173-4168-93DF-E7174FAD7E02}" destId="{B217BCA6-E990-404C-AAE7-C67608D66B2D}" srcOrd="6" destOrd="0" presId="urn:microsoft.com/office/officeart/2008/layout/VerticalCurvedList"/>
    <dgm:cxn modelId="{D79F8317-B3D8-463A-B92D-A9FA41B344ED}" type="presParOf" srcId="{B217BCA6-E990-404C-AAE7-C67608D66B2D}" destId="{0837790B-2DD2-460D-8261-D122CA172A9D}" srcOrd="0" destOrd="0" presId="urn:microsoft.com/office/officeart/2008/layout/VerticalCurvedList"/>
    <dgm:cxn modelId="{B31477AA-13A9-4228-A6AD-700BF0FD6EBF}" type="presParOf" srcId="{D27E1209-3173-4168-93DF-E7174FAD7E02}" destId="{10F64EAF-D454-4322-9B62-8E882A64B400}" srcOrd="7" destOrd="0" presId="urn:microsoft.com/office/officeart/2008/layout/VerticalCurvedList"/>
    <dgm:cxn modelId="{D1B45DCC-32FC-4ECA-AE0E-629D74E5E70F}" type="presParOf" srcId="{D27E1209-3173-4168-93DF-E7174FAD7E02}" destId="{81BB9157-D735-48D4-A54D-E844264FA320}" srcOrd="8" destOrd="0" presId="urn:microsoft.com/office/officeart/2008/layout/VerticalCurvedList"/>
    <dgm:cxn modelId="{558C931E-A7E9-47DE-A93F-765B5C0E21A6}" type="presParOf" srcId="{81BB9157-D735-48D4-A54D-E844264FA320}" destId="{789A8858-1158-4F5C-950C-B6F7714578E4}" srcOrd="0" destOrd="0" presId="urn:microsoft.com/office/officeart/2008/layout/VerticalCurvedList"/>
    <dgm:cxn modelId="{F0621F5F-7202-42E3-8952-D4F782593AE2}" type="presParOf" srcId="{D27E1209-3173-4168-93DF-E7174FAD7E02}" destId="{3D90B001-EF80-4575-8A27-A6C198F2702E}" srcOrd="9" destOrd="0" presId="urn:microsoft.com/office/officeart/2008/layout/VerticalCurvedList"/>
    <dgm:cxn modelId="{80A175AD-8C37-4361-85D5-38CC166CC1A8}" type="presParOf" srcId="{D27E1209-3173-4168-93DF-E7174FAD7E02}" destId="{7BF205B1-757A-46A7-8482-A9ECA1BA6E20}" srcOrd="10" destOrd="0" presId="urn:microsoft.com/office/officeart/2008/layout/VerticalCurvedList"/>
    <dgm:cxn modelId="{327662A9-599F-4F8E-B9B1-EFB7EF6F1148}" type="presParOf" srcId="{7BF205B1-757A-46A7-8482-A9ECA1BA6E20}" destId="{85DCB12F-D13C-44EE-AD33-F386AF0A16C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ACDD7-94D2-437B-9945-DA5AE5F2689C}">
      <dsp:nvSpPr>
        <dsp:cNvPr id="0" name=""/>
        <dsp:cNvSpPr/>
      </dsp:nvSpPr>
      <dsp:spPr>
        <a:xfrm>
          <a:off x="-5889749" y="-901345"/>
          <a:ext cx="7011674" cy="7011674"/>
        </a:xfrm>
        <a:prstGeom prst="blockArc">
          <a:avLst>
            <a:gd name="adj1" fmla="val 18900000"/>
            <a:gd name="adj2" fmla="val 2700000"/>
            <a:gd name="adj3" fmla="val 308"/>
          </a:avLst>
        </a:prstGeom>
        <a:noFill/>
        <a:ln w="25400" cap="flat" cmpd="sng" algn="ctr">
          <a:solidFill>
            <a:srgbClr val="C40000"/>
          </a:solidFill>
          <a:prstDash val="solid"/>
        </a:ln>
        <a:effectLst/>
      </dsp:spPr>
      <dsp:style>
        <a:lnRef idx="2">
          <a:scrgbClr r="0" g="0" b="0"/>
        </a:lnRef>
        <a:fillRef idx="0">
          <a:scrgbClr r="0" g="0" b="0"/>
        </a:fillRef>
        <a:effectRef idx="0">
          <a:scrgbClr r="0" g="0" b="0"/>
        </a:effectRef>
        <a:fontRef idx="minor"/>
      </dsp:style>
    </dsp:sp>
    <dsp:sp modelId="{15FA8807-84C3-48CB-A009-B0955CCCDC90}">
      <dsp:nvSpPr>
        <dsp:cNvPr id="0" name=""/>
        <dsp:cNvSpPr/>
      </dsp:nvSpPr>
      <dsp:spPr>
        <a:xfrm>
          <a:off x="490341" y="325457"/>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Performing in a remote workforce </a:t>
          </a:r>
        </a:p>
      </dsp:txBody>
      <dsp:txXfrm>
        <a:off x="490341" y="325457"/>
        <a:ext cx="8123187" cy="651331"/>
      </dsp:txXfrm>
    </dsp:sp>
    <dsp:sp modelId="{E5FA23FA-051B-4341-9DB7-F71C5EEC069D}">
      <dsp:nvSpPr>
        <dsp:cNvPr id="0" name=""/>
        <dsp:cNvSpPr/>
      </dsp:nvSpPr>
      <dsp:spPr>
        <a:xfrm>
          <a:off x="83259" y="244040"/>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67D1BB23-CBF6-46A7-A10D-3BB84FFD6A5F}">
      <dsp:nvSpPr>
        <dsp:cNvPr id="0" name=""/>
        <dsp:cNvSpPr/>
      </dsp:nvSpPr>
      <dsp:spPr>
        <a:xfrm>
          <a:off x="957066" y="1302141"/>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High performance team characteristics </a:t>
          </a:r>
        </a:p>
      </dsp:txBody>
      <dsp:txXfrm>
        <a:off x="957066" y="1302141"/>
        <a:ext cx="7656462" cy="651331"/>
      </dsp:txXfrm>
    </dsp:sp>
    <dsp:sp modelId="{08D5F1FE-A444-4DD4-B85A-827EA5DEBD77}">
      <dsp:nvSpPr>
        <dsp:cNvPr id="0" name=""/>
        <dsp:cNvSpPr/>
      </dsp:nvSpPr>
      <dsp:spPr>
        <a:xfrm>
          <a:off x="549984" y="1220725"/>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D17E55A-B4D5-44DA-8F8D-EAB19114A417}">
      <dsp:nvSpPr>
        <dsp:cNvPr id="0" name=""/>
        <dsp:cNvSpPr/>
      </dsp:nvSpPr>
      <dsp:spPr>
        <a:xfrm>
          <a:off x="1100313" y="2278826"/>
          <a:ext cx="7513215"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Understand the importance of communication </a:t>
          </a:r>
        </a:p>
      </dsp:txBody>
      <dsp:txXfrm>
        <a:off x="1100313" y="2278826"/>
        <a:ext cx="7513215" cy="651331"/>
      </dsp:txXfrm>
    </dsp:sp>
    <dsp:sp modelId="{0837790B-2DD2-460D-8261-D122CA172A9D}">
      <dsp:nvSpPr>
        <dsp:cNvPr id="0" name=""/>
        <dsp:cNvSpPr/>
      </dsp:nvSpPr>
      <dsp:spPr>
        <a:xfrm>
          <a:off x="693231" y="2197409"/>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0F64EAF-D454-4322-9B62-8E882A64B400}">
      <dsp:nvSpPr>
        <dsp:cNvPr id="0" name=""/>
        <dsp:cNvSpPr/>
      </dsp:nvSpPr>
      <dsp:spPr>
        <a:xfrm>
          <a:off x="957066" y="3255510"/>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Managing for high performance </a:t>
          </a:r>
        </a:p>
      </dsp:txBody>
      <dsp:txXfrm>
        <a:off x="957066" y="3255510"/>
        <a:ext cx="7656462" cy="651331"/>
      </dsp:txXfrm>
    </dsp:sp>
    <dsp:sp modelId="{789A8858-1158-4F5C-950C-B6F7714578E4}">
      <dsp:nvSpPr>
        <dsp:cNvPr id="0" name=""/>
        <dsp:cNvSpPr/>
      </dsp:nvSpPr>
      <dsp:spPr>
        <a:xfrm>
          <a:off x="549984" y="3174094"/>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3D90B001-EF80-4575-8A27-A6C198F2702E}">
      <dsp:nvSpPr>
        <dsp:cNvPr id="0" name=""/>
        <dsp:cNvSpPr/>
      </dsp:nvSpPr>
      <dsp:spPr>
        <a:xfrm>
          <a:off x="490341" y="4232195"/>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Effective team meeting techniques </a:t>
          </a:r>
        </a:p>
      </dsp:txBody>
      <dsp:txXfrm>
        <a:off x="490341" y="4232195"/>
        <a:ext cx="8123187" cy="651331"/>
      </dsp:txXfrm>
    </dsp:sp>
    <dsp:sp modelId="{85DCB12F-D13C-44EE-AD33-F386AF0A16C4}">
      <dsp:nvSpPr>
        <dsp:cNvPr id="0" name=""/>
        <dsp:cNvSpPr/>
      </dsp:nvSpPr>
      <dsp:spPr>
        <a:xfrm>
          <a:off x="83259" y="4150778"/>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9C8CCC2-21C1-4386-81C2-CAB2EF15AB3A}" type="datetimeFigureOut">
              <a:rPr lang="en-US"/>
              <a:pPr>
                <a:defRPr/>
              </a:pPr>
              <a:t>7/20/2017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ADD04847-B840-4D37-BBCA-64349D2C2A63}" type="slidenum">
              <a:rPr lang="en-US"/>
              <a:pPr>
                <a:defRPr/>
              </a:pPr>
              <a:t>‹#›</a:t>
            </a:fld>
            <a:endParaRPr lang="en-US" dirty="0"/>
          </a:p>
        </p:txBody>
      </p:sp>
    </p:spTree>
    <p:extLst>
      <p:ext uri="{BB962C8B-B14F-4D97-AF65-F5344CB8AC3E}">
        <p14:creationId xmlns:p14="http://schemas.microsoft.com/office/powerpoint/2010/main" val="11212715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30578525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(COURSE NAME)</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12</a:t>
            </a:fld>
            <a:endParaRPr lang="en-CA" dirty="0"/>
          </a:p>
        </p:txBody>
      </p:sp>
    </p:spTree>
    <p:extLst>
      <p:ext uri="{BB962C8B-B14F-4D97-AF65-F5344CB8AC3E}">
        <p14:creationId xmlns:p14="http://schemas.microsoft.com/office/powerpoint/2010/main" val="19340174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normal to have some fear or feel out of place at work sometimes, but when the anxiety begins to control you and keep you from performing your normal activities it becomes a serious problem. For many workers that suffer from some sort of workplace anxiety, their productivity decreases and they fail to contribute to the job, which can make them more anxious. While there are many forms of workplace anxiety, we can all learn to overcome them by identifying the key problem and finding a way to manage them, before they manage you.</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a:t>
            </a:fld>
            <a:endParaRPr lang="en-US" dirty="0"/>
          </a:p>
        </p:txBody>
      </p:sp>
    </p:spTree>
    <p:extLst>
      <p:ext uri="{BB962C8B-B14F-4D97-AF65-F5344CB8AC3E}">
        <p14:creationId xmlns:p14="http://schemas.microsoft.com/office/powerpoint/2010/main" val="34601807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Remember, it is perfectly normal to feel stressed at work and feel a little anxious.  Although everyone will experience some form of workplace anxiety in their career, everyone portrays them differently. Learning key signs and symptoms of workplace anxiety sooner will not only help identify the problem, but will lead you down the right path to know how to manage them successfully.</a:t>
            </a:r>
          </a:p>
          <a:p>
            <a:r>
              <a:rPr lang="en-US" dirty="0"/>
              <a:t>•	Explore different types of workplace anxieties</a:t>
            </a:r>
          </a:p>
          <a:p>
            <a:r>
              <a:rPr lang="en-US" dirty="0"/>
              <a:t>•	Learn to recognize symptoms and warning signs</a:t>
            </a:r>
          </a:p>
          <a:p>
            <a:r>
              <a:rPr lang="en-US" dirty="0"/>
              <a:t>•	Determine ways of coping and managing problems</a:t>
            </a:r>
          </a:p>
          <a:p>
            <a:r>
              <a:rPr lang="en-US" dirty="0"/>
              <a:t>•	Recognize common trigger and accelerants</a:t>
            </a:r>
          </a:p>
          <a:p>
            <a:r>
              <a:rPr lang="en-US" dirty="0"/>
              <a:t>•	Learn the difference between anxiety and common nervousness</a:t>
            </a:r>
          </a:p>
          <a:p>
            <a:r>
              <a:rPr lang="en-US" dirty="0"/>
              <a:t>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a:t>
            </a:fld>
            <a:endParaRPr lang="en-US" dirty="0"/>
          </a:p>
        </p:txBody>
      </p:sp>
    </p:spTree>
    <p:extLst>
      <p:ext uri="{BB962C8B-B14F-4D97-AF65-F5344CB8AC3E}">
        <p14:creationId xmlns:p14="http://schemas.microsoft.com/office/powerpoint/2010/main" val="39419235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Social anxiety, also known as social phobia, is a type of anxiety where a person fears crowds or public situations because they feel it will lead to public scrutiny or embarrassment. This can range from simply eating in public to being among a large crowd in a store. Sometimes this person can be mistaken for having a shy demeanor, but these people have serious trouble socializing at work or even participating in meetings. This can keep them from being a team player since they frequently withdraw from the group. </a:t>
            </a:r>
          </a:p>
          <a:p>
            <a:r>
              <a:rPr lang="en-US" dirty="0"/>
              <a:t>Characteristics:</a:t>
            </a:r>
          </a:p>
          <a:p>
            <a:r>
              <a:rPr lang="en-US" dirty="0"/>
              <a:t>•	Extremely fearful of unfamiliar situations and people</a:t>
            </a:r>
          </a:p>
          <a:p>
            <a:r>
              <a:rPr lang="en-US" dirty="0"/>
              <a:t>•	Feeling overwhelmed with anxiety when in social situations</a:t>
            </a:r>
          </a:p>
          <a:p>
            <a:r>
              <a:rPr lang="en-US" dirty="0"/>
              <a:t>•	Fearful of being judged or watched by other people</a:t>
            </a:r>
          </a:p>
          <a:p>
            <a:r>
              <a:rPr lang="en-US" dirty="0"/>
              <a:t>•	Unable to face social situations on your own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symptoms of social anxiety disorder.</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Social Anxiety</a:t>
            </a:r>
          </a:p>
          <a:p>
            <a:r>
              <a:rPr lang="en-US" sz="1200" kern="1200" dirty="0">
                <a:solidFill>
                  <a:schemeClr val="tx1"/>
                </a:solidFill>
                <a:effectLst/>
                <a:latin typeface="+mn-lt"/>
                <a:ea typeface="+mn-ea"/>
                <a:cs typeface="+mn-cs"/>
              </a:rPr>
              <a:t>Discuss and review the different signs and symptoms of social anxiety.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01-Social Anxiety</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Who can suffer from social anxiety?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a:t>
            </a:fld>
            <a:endParaRPr lang="en-US" dirty="0"/>
          </a:p>
        </p:txBody>
      </p:sp>
    </p:spTree>
    <p:extLst>
      <p:ext uri="{BB962C8B-B14F-4D97-AF65-F5344CB8AC3E}">
        <p14:creationId xmlns:p14="http://schemas.microsoft.com/office/powerpoint/2010/main" val="21305640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Generalized anxiety disorder (GAD) is the most common type of anxiety and is usually defined as a constant state of tension and panic. People who suffer from GAD generally do not have anything particular that they are worrying or obsessing about. They cannot identify the source of the anxiety, and therefore cannot find a way to resolve the problem. So they continue to feel anxiety every day with either no apparent reason, or will find a number of problems to fret about without knowing why.</a:t>
            </a:r>
          </a:p>
          <a:p>
            <a:r>
              <a:rPr lang="en-US" dirty="0"/>
              <a:t>Common symptoms of GAD:</a:t>
            </a:r>
          </a:p>
          <a:p>
            <a:r>
              <a:rPr lang="en-US" dirty="0"/>
              <a:t>•	Difficulty focusing, sleeping or concentrating</a:t>
            </a:r>
          </a:p>
          <a:p>
            <a:r>
              <a:rPr lang="en-US" dirty="0"/>
              <a:t>•	Constant restlessness, irritation or edginess</a:t>
            </a:r>
          </a:p>
          <a:p>
            <a:r>
              <a:rPr lang="en-US" dirty="0"/>
              <a:t>•	Feeling tired or having low energy levels</a:t>
            </a:r>
          </a:p>
          <a:p>
            <a:r>
              <a:rPr lang="en-US" dirty="0"/>
              <a:t>•	Tense or clenched muscles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symptoms of generalized anxiety disorder (GAD).</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Generalized Anxiety Disorder</a:t>
            </a:r>
          </a:p>
          <a:p>
            <a:r>
              <a:rPr lang="en-US" sz="1200" kern="1200" dirty="0">
                <a:solidFill>
                  <a:schemeClr val="tx1"/>
                </a:solidFill>
                <a:effectLst/>
                <a:latin typeface="+mn-lt"/>
                <a:ea typeface="+mn-ea"/>
                <a:cs typeface="+mn-cs"/>
              </a:rPr>
              <a:t>Discuss and review the different characteristics and symptoms of generalized anxiety disorder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02-Generalized Anxiety Disorder (GAD)</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one fear people with GAD can have?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a:t>
            </a:fld>
            <a:endParaRPr lang="en-US" dirty="0"/>
          </a:p>
        </p:txBody>
      </p:sp>
    </p:spTree>
    <p:extLst>
      <p:ext uri="{BB962C8B-B14F-4D97-AF65-F5344CB8AC3E}">
        <p14:creationId xmlns:p14="http://schemas.microsoft.com/office/powerpoint/2010/main" val="33366376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Panic disorder is characterized by a constant state of confusion and fear which normally occur in sporadic episodes, or panic attacks. While it is normal to have some fear or confusion in our work, these feelings should not cause physical symptoms or interfere with our productivity. These panic attacks can cause sudden, debilitating symptoms, such as shallow breathing, sweating, increased heart rate, and physical pain. Often times many people do not realize they have a panic disorder since they may not recognize the symptoms of a panic attack, which can make this disorder hard to diagnose.</a:t>
            </a:r>
          </a:p>
          <a:p>
            <a:r>
              <a:rPr lang="en-US" dirty="0"/>
              <a:t>Characteristics:</a:t>
            </a:r>
          </a:p>
          <a:p>
            <a:r>
              <a:rPr lang="en-US" dirty="0"/>
              <a:t>•	Feelings of doom or losing control</a:t>
            </a:r>
          </a:p>
          <a:p>
            <a:r>
              <a:rPr lang="en-US" dirty="0"/>
              <a:t>•	Stomach pains, dizziness or even fainting</a:t>
            </a:r>
          </a:p>
          <a:p>
            <a:r>
              <a:rPr lang="en-US" dirty="0"/>
              <a:t>•	Overwhelming sense of fear, usually irrational</a:t>
            </a:r>
          </a:p>
          <a:p>
            <a:r>
              <a:rPr lang="en-US" dirty="0"/>
              <a:t>•	Sudden heart palpitations or excessive sweating</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symptoms of panic disorders.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Panic disorder</a:t>
            </a:r>
          </a:p>
          <a:p>
            <a:r>
              <a:rPr lang="en-US" sz="1200" kern="1200" dirty="0">
                <a:solidFill>
                  <a:schemeClr val="tx1"/>
                </a:solidFill>
                <a:effectLst/>
                <a:latin typeface="+mn-lt"/>
                <a:ea typeface="+mn-ea"/>
                <a:cs typeface="+mn-cs"/>
              </a:rPr>
              <a:t>Discuss and review the different signs and symptoms of a panic disorder.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03-Panic Disorders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panic attacks affect people with panic disorders?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18</a:t>
            </a:fld>
            <a:endParaRPr lang="en-US" dirty="0"/>
          </a:p>
        </p:txBody>
      </p:sp>
    </p:spTree>
    <p:extLst>
      <p:ext uri="{BB962C8B-B14F-4D97-AF65-F5344CB8AC3E}">
        <p14:creationId xmlns:p14="http://schemas.microsoft.com/office/powerpoint/2010/main" val="42650173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Phobias are more common types of anxiety and generally focus on one thing or situation, such as a fear of spiders or a fear of public speaking. People who suffer from certain phobias begin to have an overwhelming feeling of fear and anxiety when they are faced with their phobia and can usually return to a normal state once the item or situation has been taken care of. Generally these phobias don’t interfere with our everyday lives since we may not actually have to encounter our fears on a regular basis (such as snakes, spiders, heights, fires, etc.). But phobias that can occur at work, such as a phobia of public speaking or a fear of crowded rooms, should be addressed right away since they can hinder our ability to function normally on the job.</a:t>
            </a:r>
          </a:p>
          <a:p>
            <a:r>
              <a:rPr lang="en-US" dirty="0"/>
              <a:t>Characteristics:</a:t>
            </a:r>
          </a:p>
          <a:p>
            <a:r>
              <a:rPr lang="en-US" dirty="0"/>
              <a:t>•	Fear is normally focused on one thing</a:t>
            </a:r>
          </a:p>
          <a:p>
            <a:r>
              <a:rPr lang="en-US" dirty="0"/>
              <a:t>•	Fear is usually instantaneous</a:t>
            </a:r>
          </a:p>
          <a:p>
            <a:r>
              <a:rPr lang="en-US" dirty="0"/>
              <a:t>•	Inability to control fears, even after facing the fear itself</a:t>
            </a:r>
          </a:p>
          <a:p>
            <a:r>
              <a:rPr lang="en-US" dirty="0"/>
              <a:t>•	Feelings subside when phobia has passed or has been avoided</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symptoms of phobias.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Phobias</a:t>
            </a:r>
          </a:p>
          <a:p>
            <a:r>
              <a:rPr lang="en-US" sz="1200" kern="1200" dirty="0">
                <a:solidFill>
                  <a:schemeClr val="tx1"/>
                </a:solidFill>
                <a:effectLst/>
                <a:latin typeface="+mn-lt"/>
                <a:ea typeface="+mn-ea"/>
                <a:cs typeface="+mn-cs"/>
              </a:rPr>
              <a:t>Discuss and review the different types and symptoms of phobias.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04-Phobias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are phobias different from anxiety disorders?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19</a:t>
            </a:fld>
            <a:endParaRPr lang="en-US" dirty="0"/>
          </a:p>
        </p:txBody>
      </p:sp>
    </p:spTree>
    <p:extLst>
      <p:ext uri="{BB962C8B-B14F-4D97-AF65-F5344CB8AC3E}">
        <p14:creationId xmlns:p14="http://schemas.microsoft.com/office/powerpoint/2010/main" val="9215267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Angela was having a hard time adjusting at her new job. She often felt her new coworkers were judging her performance and making comments about her when she wasn’t around. When it came time to participate in meetings, Angela often tried to hide in the corner of the office and hope her manager wouldn’t call on her to speak. Soon, Angela became fearful of even coming to work, and her performance began to drop. After speaking with the office counselor, Angela began to see she was suffering from social anxiety and possibly even a phobia of public speaking or public spaces. She knew she had to get help right away if she wanted to be able to function at work.</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Common Types of Anxiety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Review different types of anxiety and anxiety disorders.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How was Angela’s anxiety impacting her?</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was Angela fearful of returning to work?</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20</a:t>
            </a:fld>
            <a:endParaRPr lang="en-US" dirty="0"/>
          </a:p>
        </p:txBody>
      </p:sp>
    </p:spTree>
    <p:extLst>
      <p:ext uri="{BB962C8B-B14F-4D97-AF65-F5344CB8AC3E}">
        <p14:creationId xmlns:p14="http://schemas.microsoft.com/office/powerpoint/2010/main" val="4742968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Avoiding different types of social situations is a common symptom of social anxiety disorder. Many people can fear a variety of social or public situations, including public parties or events, group meetings or even having to give a presentation to a large group. They will often find excuses to avoid getting into the situation, or will simply avoid it altogether. When you think of the people you work with, do you think of anyone in particular that displays this kind of behavior? Do you have that team member that shies away from the group? Or maybe they are not there when it is time to present the project? If so, you may have someone in your group that is trying, at all costs, to avoid these social situations, and may need your help to overcome it.</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and review signs of avoiding social situations.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Avoiding Social Situations</a:t>
            </a:r>
          </a:p>
          <a:p>
            <a:r>
              <a:rPr lang="en-US" sz="1200" kern="1200" dirty="0">
                <a:solidFill>
                  <a:schemeClr val="tx1"/>
                </a:solidFill>
                <a:effectLst/>
                <a:latin typeface="+mn-lt"/>
                <a:ea typeface="+mn-ea"/>
                <a:cs typeface="+mn-cs"/>
              </a:rPr>
              <a:t>Discuss and review the various reasons and ways people avoid social situations at work and at home.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class if they have ever turned down a social invitation either at work or home. Did they give an excuse? Did they have a reason? Ask if it was because of a fear or motive? Write their answers on the flip chart or dry erase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we identify someone that is avoiding social situations?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32</a:t>
            </a:fld>
            <a:endParaRPr lang="en-US" dirty="0"/>
          </a:p>
        </p:txBody>
      </p:sp>
    </p:spTree>
    <p:extLst>
      <p:ext uri="{BB962C8B-B14F-4D97-AF65-F5344CB8AC3E}">
        <p14:creationId xmlns:p14="http://schemas.microsoft.com/office/powerpoint/2010/main" val="16380367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Someone who suffers from some sort of anxiety disorder often has trouble accepting any form of negative feedback since they fear any type of rejection or judgment. Whether it from a coworker or from management, any negative feedback, or constructive criticism offered will most likely be combated or simply ignored. The employee often takes the negative feedback as a form of judgment being passed on them, which in turn can heighten their feelings of being scrutinized or embarrassed. </a:t>
            </a:r>
          </a:p>
          <a:p>
            <a:r>
              <a:rPr lang="en-US" dirty="0"/>
              <a:t>When preparing to speak with someone you suspect may not take the information very well, practice what you are going to say ahead of time and check for key positive terms and phrases. If possible, keep negative terms to a minimum. Gauge how the employee reacts to what you have to say, and take the time to talk it out with them if needed. Sometime you may have to check back with them to make sure they have understood what you were trying to say.</a:t>
            </a:r>
          </a:p>
          <a:p>
            <a:r>
              <a:rPr lang="en-US" dirty="0"/>
              <a:t>Tips:</a:t>
            </a:r>
          </a:p>
          <a:p>
            <a:r>
              <a:rPr lang="en-US" dirty="0"/>
              <a:t>•	Approach with caution – prepare wording ahead of time</a:t>
            </a:r>
          </a:p>
          <a:p>
            <a:r>
              <a:rPr lang="en-US" dirty="0"/>
              <a:t>•	Note how the employee receives the information</a:t>
            </a:r>
          </a:p>
          <a:p>
            <a:r>
              <a:rPr lang="en-US" dirty="0"/>
              <a:t>•	Follow up as needed – ensure the information was taken in</a:t>
            </a:r>
          </a:p>
          <a:p>
            <a:pPr lvl="0"/>
            <a:r>
              <a:rPr lang="en-US" sz="1200" kern="1200" dirty="0">
                <a:solidFill>
                  <a:schemeClr val="tx1"/>
                </a:solidFill>
                <a:effectLst/>
                <a:latin typeface="+mn-lt"/>
                <a:ea typeface="+mn-ea"/>
                <a:cs typeface="+mn-cs"/>
              </a:rPr>
              <a:t>Approach with caution – prepare wording ahead of time</a:t>
            </a:r>
          </a:p>
          <a:p>
            <a:pPr lvl="0"/>
            <a:r>
              <a:rPr lang="en-US" sz="1200" kern="1200" dirty="0">
                <a:solidFill>
                  <a:schemeClr val="tx1"/>
                </a:solidFill>
                <a:effectLst/>
                <a:latin typeface="+mn-lt"/>
                <a:ea typeface="+mn-ea"/>
                <a:cs typeface="+mn-cs"/>
              </a:rPr>
              <a:t>Note how the employee receives the information</a:t>
            </a:r>
          </a:p>
          <a:p>
            <a:pPr lvl="0"/>
            <a:r>
              <a:rPr lang="en-US" sz="1200" kern="1200" dirty="0">
                <a:solidFill>
                  <a:schemeClr val="tx1"/>
                </a:solidFill>
                <a:effectLst/>
                <a:latin typeface="+mn-lt"/>
                <a:ea typeface="+mn-ea"/>
                <a:cs typeface="+mn-cs"/>
              </a:rPr>
              <a:t>Follow up as needed – ensure the information was taken in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Discovering why it is difficult to accept negative feedback.</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Difficulty in Accepting Negative Feedback</a:t>
            </a:r>
          </a:p>
          <a:p>
            <a:r>
              <a:rPr lang="en-US" sz="1200" kern="1200" dirty="0">
                <a:solidFill>
                  <a:schemeClr val="tx1"/>
                </a:solidFill>
                <a:effectLst/>
                <a:latin typeface="+mn-lt"/>
                <a:ea typeface="+mn-ea"/>
                <a:cs typeface="+mn-cs"/>
              </a:rPr>
              <a:t>Review how delivering negative feedback to someone with anxiety can be difficult and what we can do to help.</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05-Accepting Negative Feedback</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one tip for approaching someone that may have trouble accepting negative feedback?</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33</a:t>
            </a:fld>
            <a:endParaRPr lang="en-US" dirty="0"/>
          </a:p>
        </p:txBody>
      </p:sp>
    </p:spTree>
    <p:extLst>
      <p:ext uri="{BB962C8B-B14F-4D97-AF65-F5344CB8AC3E}">
        <p14:creationId xmlns:p14="http://schemas.microsoft.com/office/powerpoint/2010/main" val="15822607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Leadership and Influence Strategies</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333571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It is normal to lack concentration or focus at work, especially since there is normally more than one thing that needs our attention. But if someone has difficulty focusing on several projects, or even one main project, it’s normally due to some type of anxiety. External distractions, such as coworkers or office noises can cause distractions for people with anxiety since they tend to focus on the area around them and make assumptions about their surroundings (“Are they talking about me?” or “Is that my computer making that noise?”). However, they can also have internal distractions that we may not be able to see, such as hunger, paranoia, or even intimidation. Although we cannot always fix these distractions or the employee’s problems, we can offer assistance to them in hopes it will help in some way.</a:t>
            </a:r>
          </a:p>
          <a:p>
            <a:r>
              <a:rPr lang="en-US" dirty="0"/>
              <a:t>Ways to offer help:</a:t>
            </a:r>
          </a:p>
          <a:p>
            <a:r>
              <a:rPr lang="en-US" dirty="0"/>
              <a:t>•	Offer to work with them on a project, if available.</a:t>
            </a:r>
          </a:p>
          <a:p>
            <a:r>
              <a:rPr lang="en-US" dirty="0"/>
              <a:t>•	Let them know you are available for questions or concerns.</a:t>
            </a:r>
          </a:p>
          <a:p>
            <a:r>
              <a:rPr lang="en-US" dirty="0"/>
              <a:t>•	Try to ensure that your work area doesn’t contribute to their distractions (i.e. turn down any music or speak softly when talking with others)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why it can be hard for someone with anxiety to focus on work.</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Difficulty in Focusing on Tasks</a:t>
            </a:r>
          </a:p>
          <a:p>
            <a:r>
              <a:rPr lang="en-US" sz="1200" kern="1200" dirty="0">
                <a:solidFill>
                  <a:schemeClr val="tx1"/>
                </a:solidFill>
                <a:effectLst/>
                <a:latin typeface="+mn-lt"/>
                <a:ea typeface="+mn-ea"/>
                <a:cs typeface="+mn-cs"/>
              </a:rPr>
              <a:t>Discuss why it may be difficult for someone in your office to focus on their work and what you can do to help.</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06-Reducing Distractions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answer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are distractions normal and when do they keep us from focusing on work?</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34</a:t>
            </a:fld>
            <a:endParaRPr lang="en-US" dirty="0"/>
          </a:p>
        </p:txBody>
      </p:sp>
    </p:spTree>
    <p:extLst>
      <p:ext uri="{BB962C8B-B14F-4D97-AF65-F5344CB8AC3E}">
        <p14:creationId xmlns:p14="http://schemas.microsoft.com/office/powerpoint/2010/main" val="13455028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It is normal to have some fears or concerns at work; but when these fears begin to control our behavior, or seem to have no basis, and then they can interfere with our performance and even affect those around us. Many people actually can recognize that their fears are irrational or have no reasoning, but they cannot seem to control it or change how they feel about it. Some of an employee’s irrational fears can include a fear of missing a project deadline when they have completed the assignment or being fired without direct cause. This person will often appear anxious all the time or may try to over-compensate for things, since this makes them feel as though they cannot be ‘targeted’. If this type of person isn’t addressed quickly, their fear may overcome their ability to work and they will not be able to function in the office.</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and review fears that are defined as irrational</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Irrational Fears</a:t>
            </a:r>
          </a:p>
          <a:p>
            <a:r>
              <a:rPr lang="en-US" sz="1200" kern="1200" dirty="0">
                <a:solidFill>
                  <a:schemeClr val="tx1"/>
                </a:solidFill>
                <a:effectLst/>
                <a:latin typeface="+mn-lt"/>
                <a:ea typeface="+mn-ea"/>
                <a:cs typeface="+mn-cs"/>
              </a:rPr>
              <a:t>Discuss and review the various characteristics of an irrational fear and how they can affect us.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class to point out a fear they have every had that seems irrational now (have a few of your own in case no one opens up right away. Discuss how it made them feel at the time and ask how they feel about it now. What changed? Write their answers on the flip chart or dry erase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an employee’s irrational fear affect their work?</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35</a:t>
            </a:fld>
            <a:endParaRPr lang="en-US" dirty="0"/>
          </a:p>
        </p:txBody>
      </p:sp>
    </p:spTree>
    <p:extLst>
      <p:ext uri="{BB962C8B-B14F-4D97-AF65-F5344CB8AC3E}">
        <p14:creationId xmlns:p14="http://schemas.microsoft.com/office/powerpoint/2010/main" val="38502290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Freddy was assigned to work on a group project with his new coworker Andrea. Freddy introduced himself and told her he was glad to be working with her on such a big project. Andrea didn’t say much and didn’t interact much with Freddy when they worked together. When Freddy would ask Andrea a question, she often seemed distant and had to refocus on what he was asking. When they had a benchmark meeting with their manager about the project’s progress, Freddy notice Andrea had very little input and wasn’t speaking up about her part of the assignment. When Freddy tried to ask Andrea about it later, she became defensive and lashed out at him. Freddy feared Andrea was having trouble focusing on the project or speaking with him about it, so he knew he had to speak with someone about it and hope they could get her the help she needed.</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Recognizing Symptoms in Others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Review the various symptoms and signs of anxiety in others around us.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How did Andrea’s anxiety affect her relationship with Freddy?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Freddy decide to help Andrea?</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36</a:t>
            </a:fld>
            <a:endParaRPr lang="en-US" dirty="0"/>
          </a:p>
        </p:txBody>
      </p:sp>
    </p:spTree>
    <p:extLst>
      <p:ext uri="{BB962C8B-B14F-4D97-AF65-F5344CB8AC3E}">
        <p14:creationId xmlns:p14="http://schemas.microsoft.com/office/powerpoint/2010/main" val="41301425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we have identified what type of anxiety problems we may be facing, we can focus on how to cope with them and keep them from controlling our everyday life. Since anxiety can affect everyone differently, not everyone reacts or displays symptoms in the same way. Therefore, they also cannot be handled in exactly the same way. Luckily, there are many treatments, therapies and self-help strategies available to the public that can be customized to our needs.</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47</a:t>
            </a:fld>
            <a:endParaRPr lang="en-US" dirty="0"/>
          </a:p>
        </p:txBody>
      </p:sp>
    </p:spTree>
    <p:extLst>
      <p:ext uri="{BB962C8B-B14F-4D97-AF65-F5344CB8AC3E}">
        <p14:creationId xmlns:p14="http://schemas.microsoft.com/office/powerpoint/2010/main" val="13944214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Keeping some sort of diary or journal is a great way to cope with episodes of anxiety or distress. Writing in a journal allows a person to write freely and openly without having fear of being judged or criticized, as it will not be seen by anyone. This can provide an outlet for our pent up feelings and allows us to express them in ways we may not be able to do in front of others. A journal is also a great place to document things such as goals, thoughts, wants and desires that we may not share very often. Some people choose to keep their journal in one spot, such as at home or in a desk drawer, while others opt to carry it with them wherever they go. Whichever you choose, be sure to write in it often and don’t let feelings of anxiety build up before you can write them all down again.</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benefits of keeping a journal for anxiety.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Keeping a Journal</a:t>
            </a:r>
          </a:p>
          <a:p>
            <a:r>
              <a:rPr lang="en-US" sz="1200" kern="1200" dirty="0">
                <a:solidFill>
                  <a:schemeClr val="tx1"/>
                </a:solidFill>
                <a:effectLst/>
                <a:latin typeface="+mn-lt"/>
                <a:ea typeface="+mn-ea"/>
                <a:cs typeface="+mn-cs"/>
              </a:rPr>
              <a:t>Review the benefits of keeping a journal in managing our anxiety feelings.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with the class the various types of journals available these days, including paper and electronic ones. Ask each one which method would suit them best and why. Write some of the class’s answers on the flip chart or dry erase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a journal a great place to keep our private thoughts?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48</a:t>
            </a:fld>
            <a:endParaRPr lang="en-US" dirty="0"/>
          </a:p>
        </p:txBody>
      </p:sp>
    </p:spTree>
    <p:extLst>
      <p:ext uri="{BB962C8B-B14F-4D97-AF65-F5344CB8AC3E}">
        <p14:creationId xmlns:p14="http://schemas.microsoft.com/office/powerpoint/2010/main" val="35237498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Sometimes our anxieties can get the best of us simply because we let them by welcoming in the negative thoughts they bring with them. But when we use positive thinking and words of encouragement, we can change how our anxieties grab us. Phrases such as “I’m going to faint!” and “I can’t do it!” can negatively affect how we handle a certain situation or problem and can make anxieties worse. But to counteract these thoughts, we can focus on calming and soothing positive thoughts that can make us feel better about ourselves and whatever situation we have to face. By putting a stop to thoughts that can lead to anxiety or stress and replacing them with positive and encouraging thoughts, we are conditioning ourselves to permanently adapt our brain to this type of behavior and improving the way we handle difficult situations.</a:t>
            </a:r>
          </a:p>
          <a:p>
            <a:r>
              <a:rPr lang="en-US" dirty="0"/>
              <a:t>Sample positive thinking phrases:</a:t>
            </a:r>
          </a:p>
          <a:p>
            <a:r>
              <a:rPr lang="en-US" dirty="0"/>
              <a:t>•	“I can do this.”</a:t>
            </a:r>
          </a:p>
          <a:p>
            <a:r>
              <a:rPr lang="en-US" dirty="0"/>
              <a:t>•	“These feelings may be uncomfortable, but they won’t last.”</a:t>
            </a:r>
          </a:p>
          <a:p>
            <a:r>
              <a:rPr lang="en-US" dirty="0"/>
              <a:t>•	“I will not fail and others will see my success.”</a:t>
            </a:r>
          </a:p>
          <a:p>
            <a:r>
              <a:rPr lang="en-US" dirty="0"/>
              <a:t>•	“My anxiety cannot make me lose control.”</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 the affects and benefits of positive thinking.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Power of Positive Thinking</a:t>
            </a:r>
          </a:p>
          <a:p>
            <a:r>
              <a:rPr lang="en-US" sz="1200" kern="1200" dirty="0">
                <a:solidFill>
                  <a:schemeClr val="tx1"/>
                </a:solidFill>
                <a:effectLst/>
                <a:latin typeface="+mn-lt"/>
                <a:ea typeface="+mn-ea"/>
                <a:cs typeface="+mn-cs"/>
              </a:rPr>
              <a:t>Explore various ways positive thinking can help improve a situation.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07-The Power of Positive Thinking</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more positive thoughts we can say to help ourselves through our anxiety?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49</a:t>
            </a:fld>
            <a:endParaRPr lang="en-US" dirty="0"/>
          </a:p>
        </p:txBody>
      </p:sp>
    </p:spTree>
    <p:extLst>
      <p:ext uri="{BB962C8B-B14F-4D97-AF65-F5344CB8AC3E}">
        <p14:creationId xmlns:p14="http://schemas.microsoft.com/office/powerpoint/2010/main" val="2802216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When we are feeling stressed or overwhelmed, it is important that we have a place we can go to that is just for us or a ‘me’ place. Whether you are at home or work, find a spot where you can go to be alone and take a few minutes to think to yourself. Sometimes this can include your desk or office, if in a private spot, or maybe you have a secluded table in the break room you can retreat to. At the end of the day you might go home to a cozy chair in the living room or retreat to a couch in the den where you can relax. </a:t>
            </a:r>
          </a:p>
          <a:p>
            <a:r>
              <a:rPr lang="en-US" dirty="0"/>
              <a:t>Having a ‘me’ place helps us feel better about our anxieties because not only do we know that this place is meant only for us, but we can be ourselves in this special place and release any pent up feelings (this also makes a great place to keep that journal we started!). So next time you walk into your office or go home at the end of the day, take a few minutes to find your ‘me’ place and designate it as such. Set it up with a couple of relaxing books, music or aromatherapy candles. It is your space, so customize it with things that will help you the most.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importance of having a special place just for you.</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a “Me” Place You Can Go</a:t>
            </a:r>
          </a:p>
          <a:p>
            <a:r>
              <a:rPr lang="en-US" sz="1200" kern="1200" dirty="0">
                <a:solidFill>
                  <a:schemeClr val="tx1"/>
                </a:solidFill>
                <a:effectLst/>
                <a:latin typeface="+mn-lt"/>
                <a:ea typeface="+mn-ea"/>
                <a:cs typeface="+mn-cs"/>
              </a:rPr>
              <a:t>Discuss the benefits of having a ‘me’ place and how it can help cope with anxiety.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08-Creating Your ‘Me’ Space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Where can we set up our ‘me’ place for ourselves?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50</a:t>
            </a:fld>
            <a:endParaRPr lang="en-US" dirty="0"/>
          </a:p>
        </p:txBody>
      </p:sp>
    </p:spTree>
    <p:extLst>
      <p:ext uri="{BB962C8B-B14F-4D97-AF65-F5344CB8AC3E}">
        <p14:creationId xmlns:p14="http://schemas.microsoft.com/office/powerpoint/2010/main" val="40026814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Setting goals for ourselves is always a good practice and it is especially true when coping with our anxiety. But we want to ensure that our goals are not so large and daunting that we scare ourselves away from trying to accomplish them. Focus on goals that you can realistically achieve and set attainable expectations for yourself. Start with small steps, such as changing the way we view a situation or how we react to something, and then make later goals to go from there. Keep in mind that some things you cannot change (like how you have to give a weekly presentation in front of the whole office), but you can make goals to change how you handle them (such as being well prepared and taking deep breaths).</a:t>
            </a:r>
          </a:p>
          <a:p>
            <a:r>
              <a:rPr lang="en-US" dirty="0"/>
              <a:t>Tips for setting attainable goals:</a:t>
            </a:r>
          </a:p>
          <a:p>
            <a:r>
              <a:rPr lang="en-US" dirty="0"/>
              <a:t>•	Start small – you can work up to the big stuff later.</a:t>
            </a:r>
          </a:p>
          <a:p>
            <a:r>
              <a:rPr lang="en-US" dirty="0"/>
              <a:t>•	Decide what you want to change or obtain now.</a:t>
            </a:r>
          </a:p>
          <a:p>
            <a:r>
              <a:rPr lang="en-US" dirty="0"/>
              <a:t>•	Determine what is in your power to change or control.</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setting goals we can achieve.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Establish Attainable Goals</a:t>
            </a:r>
          </a:p>
          <a:p>
            <a:r>
              <a:rPr lang="en-US" sz="1200" kern="1200" dirty="0">
                <a:solidFill>
                  <a:schemeClr val="tx1"/>
                </a:solidFill>
                <a:effectLst/>
                <a:latin typeface="+mn-lt"/>
                <a:ea typeface="+mn-ea"/>
                <a:cs typeface="+mn-cs"/>
              </a:rPr>
              <a:t>Discuss the benefits of creating goals for our self and how we can keep them attainable.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09-Setting Attainable Goals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important to set attainable goals for ourselves?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51</a:t>
            </a:fld>
            <a:endParaRPr lang="en-US" dirty="0"/>
          </a:p>
        </p:txBody>
      </p:sp>
    </p:spTree>
    <p:extLst>
      <p:ext uri="{BB962C8B-B14F-4D97-AF65-F5344CB8AC3E}">
        <p14:creationId xmlns:p14="http://schemas.microsoft.com/office/powerpoint/2010/main" val="20142383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Jeff has started to realize that he has increased anxiety when at work – possibly due to the amount of people and limited office space. He came to work every day and repeated phrases such as “You can do this” and “You will do great” to himself when preparing for his day to help boost his positive thinking. He then started keeping a leather journal in his desk drawer for times when he needed to let out his frustrations and anxieties. When he felt stressed, he wrote what he wanted and then put the journal back in his desk.  </a:t>
            </a:r>
          </a:p>
          <a:p>
            <a:r>
              <a:rPr lang="en-US" dirty="0"/>
              <a:t>In the back of his journal, he kept a section for the goals he had made for himself, which included improving his relationships with his coworkers, and learning to overcome his anxiety of group meetings. Jeff knew it was still hard to face his anxiety of the office every day, but with his own encouragements and helpful coping tools at his disposal, Jeff knew he had ways to slowly help him change how he felt about it.</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Coping Strategies (I)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Explore various helpful tool and self-help strategies for coping with anxiety.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Was Jeff’s anxiety affecting his work?</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did Jeff think he had anxiety at work?</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52</a:t>
            </a:fld>
            <a:endParaRPr lang="en-US" dirty="0"/>
          </a:p>
        </p:txBody>
      </p:sp>
    </p:spTree>
    <p:extLst>
      <p:ext uri="{BB962C8B-B14F-4D97-AF65-F5344CB8AC3E}">
        <p14:creationId xmlns:p14="http://schemas.microsoft.com/office/powerpoint/2010/main" val="11179230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We understand that you may not have shared with the entire world that you have an anxiety problem, but chances are you have informed someone close to you and sought help from them. Speaking with our family and friends about our anxieties and how they make us feel is a great way of gaining support and feeling better about your problems. Since you are among loved ones and people that know you personally, feel more available to open up to them without a fear of judgment or criticism. Feel free to seek their advice and help, especially since they know you better than anyone else. Chances are, you may find one of them suffers from the same problem (or something very similar) as you do and can offer advice and help that you haven’t tried yet.</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the benefits of talking with our friends and family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Talk With Friends and Family</a:t>
            </a:r>
          </a:p>
          <a:p>
            <a:r>
              <a:rPr lang="en-US" sz="1200" kern="1200" dirty="0">
                <a:solidFill>
                  <a:schemeClr val="tx1"/>
                </a:solidFill>
                <a:effectLst/>
                <a:latin typeface="+mn-lt"/>
                <a:ea typeface="+mn-ea"/>
                <a:cs typeface="+mn-cs"/>
              </a:rPr>
              <a:t>Discuss how speaking with others can be a great coping tool for anxiety, especially when it is people we are very familiar with.</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with the class the various forms of therapy that uses talking of communication (i.e. group therapies, individual counseling). Ask the class to give some ideas about why talking with other people out loud is a popular form of therapy and how it varies between strangers and people we know. Write their answers on the flip chart or dry erase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we gain support from our friend and family?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64</a:t>
            </a:fld>
            <a:endParaRPr lang="en-US" dirty="0"/>
          </a:p>
        </p:txBody>
      </p:sp>
    </p:spTree>
    <p:extLst>
      <p:ext uri="{BB962C8B-B14F-4D97-AF65-F5344CB8AC3E}">
        <p14:creationId xmlns:p14="http://schemas.microsoft.com/office/powerpoint/2010/main" val="13664945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6:00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Demonstrate by using the 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Ask participants to follow along by using their tools during your walk through. </a:t>
            </a:r>
            <a:r>
              <a:rPr lang="en-US" sz="1200" kern="1200" baseline="0" dirty="0">
                <a:solidFill>
                  <a:schemeClr val="tx1"/>
                </a:solidFill>
                <a:effectLst/>
                <a:latin typeface="+mn-lt"/>
                <a:ea typeface="+mn-ea"/>
                <a:cs typeface="+mn-cs"/>
              </a:rPr>
              <a:t>Check to see if all participants are doing it. Call out those that are not, to see if they are having difficulties. </a:t>
            </a:r>
            <a:r>
              <a:rPr lang="en-US" dirty="0"/>
              <a:t>Preference, “I will do my best to pronounce some of your names and really apologize if I mispronounce it. Please correct me.”</a:t>
            </a: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 WEBEX FILE TRANSFER – WORKSHOP HANDOUT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the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a:t>
            </a:r>
            <a:r>
              <a:rPr lang="en-US" sz="1200" b="1" kern="1200" dirty="0">
                <a:solidFill>
                  <a:schemeClr val="tx1"/>
                </a:solidFill>
                <a:effectLst/>
                <a:latin typeface="+mn-lt"/>
                <a:ea typeface="+mn-ea"/>
                <a:cs typeface="+mn-cs"/>
              </a:rPr>
              <a:t>through WebEx file transfer functionality</a:t>
            </a:r>
            <a:r>
              <a:rPr lang="en-US" sz="1200" kern="1200" dirty="0">
                <a:solidFill>
                  <a:schemeClr val="tx1"/>
                </a:solidFill>
                <a:effectLst/>
                <a:latin typeface="+mn-lt"/>
                <a:ea typeface="+mn-ea"/>
                <a:cs typeface="+mn-cs"/>
              </a:rPr>
              <a:t>. Suggest to participants to save the workbook to their desktop to be able to reference after the class.  Suggest to participants to use the handout as a refresher as they work through challenges they face throughout the day. It has a notes section to jot down new things learned and ideas on how to incorporate the strategies discussed.</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Let’s look at the technology we will be using today. Many of you may have already used these tools, however, for the benefit for everyone, let’s take a quick tour. Also, keep in mind that t</a:t>
            </a:r>
            <a:r>
              <a:rPr lang="en-US" dirty="0"/>
              <a:t>his is an active class where your participation is key to the level of learning and sharing.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Starting at the </a:t>
            </a:r>
            <a:r>
              <a:rPr lang="en-US" sz="1200" b="1" kern="1200" dirty="0">
                <a:solidFill>
                  <a:schemeClr val="tx1"/>
                </a:solidFill>
                <a:effectLst/>
                <a:latin typeface="+mn-lt"/>
                <a:ea typeface="+mn-ea"/>
                <a:cs typeface="+mn-cs"/>
              </a:rPr>
              <a:t>upper Left hand corner is the pointer tool, </a:t>
            </a:r>
            <a:r>
              <a:rPr lang="en-US" sz="1200" kern="1200" dirty="0">
                <a:solidFill>
                  <a:schemeClr val="tx1"/>
                </a:solidFill>
                <a:effectLst/>
                <a:latin typeface="+mn-lt"/>
                <a:ea typeface="+mn-ea"/>
                <a:cs typeface="+mn-cs"/>
              </a:rPr>
              <a:t>which is arrow pointing to the right.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 on the pointer tool and then click on </a:t>
            </a:r>
            <a:r>
              <a:rPr lang="en-US" sz="1200" kern="1200" baseline="0" dirty="0">
                <a:solidFill>
                  <a:schemeClr val="tx1"/>
                </a:solidFill>
                <a:effectLst/>
                <a:latin typeface="+mn-lt"/>
                <a:ea typeface="+mn-ea"/>
                <a:cs typeface="+mn-cs"/>
              </a:rPr>
              <a:t>your location of where you are currently taking this webinar. </a:t>
            </a:r>
          </a:p>
          <a:p>
            <a:endParaRPr lang="en-US" sz="1200" b="1"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 the Right side of your screen is the list of Attendees and below that the tool bar. The first icon is the hand icon.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Everyone click on the Hand Icon to show me that you located it. This is another way to get my attention if you have a question or comment.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The two other icons directly to the left of the hand raise icon is a</a:t>
            </a:r>
            <a:r>
              <a:rPr lang="en-US" sz="1200" kern="1200" dirty="0">
                <a:solidFill>
                  <a:schemeClr val="tx1"/>
                </a:solidFill>
                <a:effectLst/>
                <a:latin typeface="+mn-lt"/>
                <a:ea typeface="+mn-ea"/>
                <a:cs typeface="+mn-cs"/>
              </a:rPr>
              <a:t> green check mark which can mean you agree or yes; a red x means you disagree or no. Let’s put this one into apply!</a:t>
            </a:r>
          </a:p>
          <a:p>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Sometimes people like to jot down notes throughout the session, which is totally optional. In a moment, you will see on your screen a File Transfer prompt. I am going to use the </a:t>
            </a:r>
            <a:r>
              <a:rPr lang="en-US" b="1" dirty="0"/>
              <a:t>WEBEX FILE TRANSFER </a:t>
            </a:r>
            <a:r>
              <a:rPr lang="en-US" dirty="0"/>
              <a:t>function to provide you the Workshop Handout. It has keep points we are covering today and also has open areas for those that like to capture notes. You can always have it in the background, which is completely up to you. Click the Download button on the upper left side of the prompt box and save the workshop handout somewhere on your computer for future reference and if you desire to capture notes.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Give me a green check mark after you have downloaded the workshop handout. That way, I will know you received the file.</a:t>
            </a:r>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Below the tool bar is the chat box. </a:t>
            </a:r>
            <a:r>
              <a:rPr lang="en-US" sz="1200" b="0" kern="1200" dirty="0">
                <a:solidFill>
                  <a:schemeClr val="tx1"/>
                </a:solidFill>
                <a:effectLst/>
                <a:latin typeface="+mn-lt"/>
                <a:ea typeface="+mn-ea"/>
                <a:cs typeface="+mn-cs"/>
              </a:rPr>
              <a:t>In the </a:t>
            </a:r>
            <a:r>
              <a:rPr lang="en-US" sz="1200" kern="1200" dirty="0">
                <a:solidFill>
                  <a:schemeClr val="tx1"/>
                </a:solidFill>
                <a:effectLst/>
                <a:latin typeface="+mn-lt"/>
                <a:ea typeface="+mn-ea"/>
                <a:cs typeface="+mn-cs"/>
              </a:rPr>
              <a:t>Chat Box, Where it says, Send to: keep the default to “All Participants”. </a:t>
            </a:r>
            <a:r>
              <a:rPr lang="en-US" sz="1200" kern="1200" baseline="0" dirty="0">
                <a:solidFill>
                  <a:schemeClr val="tx1"/>
                </a:solidFill>
                <a:effectLst/>
                <a:latin typeface="+mn-lt"/>
                <a:ea typeface="+mn-ea"/>
                <a:cs typeface="+mn-cs"/>
              </a:rPr>
              <a:t>During this session feel free </a:t>
            </a:r>
            <a:r>
              <a:rPr lang="en-US" sz="1200" kern="1200" dirty="0">
                <a:solidFill>
                  <a:schemeClr val="tx1"/>
                </a:solidFill>
                <a:effectLst/>
                <a:latin typeface="+mn-lt"/>
                <a:ea typeface="+mn-ea"/>
                <a:cs typeface="+mn-cs"/>
              </a:rPr>
              <a:t>to respond to your colleagues and use this as a place to also ask questions. </a:t>
            </a:r>
            <a:r>
              <a:rPr lang="en-US" sz="1200" kern="1200" baseline="0" dirty="0">
                <a:solidFill>
                  <a:schemeClr val="tx1"/>
                </a:solidFill>
                <a:effectLst/>
                <a:latin typeface="+mn-lt"/>
                <a:ea typeface="+mn-ea"/>
                <a:cs typeface="+mn-cs"/>
              </a:rPr>
              <a:t>Should you need assistance during the class and want to send a message to me, change the SEND TO option to “Host”.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Let’s give this a try and type in the chat window </a:t>
            </a:r>
            <a:r>
              <a:rPr lang="en-US" sz="1200" kern="1200" dirty="0">
                <a:solidFill>
                  <a:schemeClr val="tx1"/>
                </a:solidFill>
                <a:effectLst/>
                <a:latin typeface="+mn-lt"/>
                <a:ea typeface="+mn-ea"/>
                <a:cs typeface="+mn-cs"/>
              </a:rPr>
              <a:t>a brief introduction that includes your business unit and role at</a:t>
            </a:r>
            <a:r>
              <a:rPr lang="en-US" sz="1200" kern="1200" baseline="0" dirty="0">
                <a:solidFill>
                  <a:schemeClr val="tx1"/>
                </a:solidFill>
                <a:effectLst/>
                <a:latin typeface="+mn-lt"/>
                <a:ea typeface="+mn-ea"/>
                <a:cs typeface="+mn-cs"/>
              </a:rPr>
              <a:t> Thomson Reuters. &lt;Note: Call out several participants names and roles.&gt;</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Again, 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a:t>
            </a:r>
          </a:p>
          <a:p>
            <a:pPr lvl="0"/>
            <a:endParaRPr lang="en-US" sz="1200" kern="1200" baseline="0" dirty="0">
              <a:solidFill>
                <a:schemeClr val="tx1"/>
              </a:solidFill>
              <a:effectLst/>
              <a:latin typeface="+mn-lt"/>
              <a:ea typeface="+mn-ea"/>
              <a:cs typeface="+mn-cs"/>
            </a:endParaRPr>
          </a:p>
          <a:p>
            <a:pPr lvl="0"/>
            <a:r>
              <a:rPr lang="en-US" sz="1200" kern="1200" baseline="0" dirty="0">
                <a:solidFill>
                  <a:schemeClr val="tx1"/>
                </a:solidFill>
                <a:effectLst/>
                <a:latin typeface="+mn-lt"/>
                <a:ea typeface="+mn-ea"/>
                <a:cs typeface="+mn-cs"/>
              </a:rPr>
              <a:t>The last item in our virtual environment that I want to discuss are the icons on the far right side of the screen. These are visual cues and reminders of tools we will use for particular activities. They will show in the upper right corner. Here we can see what we have the pointer, hand raise, yes/no and chat icons.  </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none" dirty="0">
                <a:solidFill>
                  <a:schemeClr val="tx1"/>
                </a:solidFill>
                <a:effectLst/>
                <a:latin typeface="+mn-lt"/>
                <a:ea typeface="+mn-ea"/>
                <a:cs typeface="+mn-cs"/>
              </a:rPr>
              <a:t>C</a:t>
            </a:r>
            <a:r>
              <a:rPr lang="en-US" sz="1200" kern="1200" baseline="0" dirty="0">
                <a:solidFill>
                  <a:schemeClr val="tx1"/>
                </a:solidFill>
                <a:effectLst/>
                <a:latin typeface="+mn-lt"/>
                <a:ea typeface="+mn-ea"/>
                <a:cs typeface="+mn-cs"/>
              </a:rPr>
              <a:t>LEAR ALL PARTICIPANT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Okay, I would like you to give me a green check mark if you are comfortable with using the technology or the red X if there you have any questions using the tools.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35388205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As a fast-paced and busy working individual, we often overlook the benefit of a good night’s sleep. We end up sleeping less when we stay up late to finish a project or get up early to try and get our errands done. Sleep replenishes our body and gets us ready to face each new day by revitalizing our minds, but only if we are getting a fair amount of uninterrupted sleep each night. Without the recommended eight hours of sleep each night, our mind does not have the strength or ability to keep up with our coping strategies and can often ‘give out’ on us, which can only make our anxieties worse over time.</a:t>
            </a:r>
          </a:p>
          <a:p>
            <a:r>
              <a:rPr lang="en-US" dirty="0"/>
              <a:t>Tips for getting more sleep:</a:t>
            </a:r>
          </a:p>
          <a:p>
            <a:r>
              <a:rPr lang="en-US" dirty="0"/>
              <a:t>•	Designate yourself a specific bedtime and stick to it.</a:t>
            </a:r>
          </a:p>
          <a:p>
            <a:r>
              <a:rPr lang="en-US" dirty="0"/>
              <a:t>•	Remove distractions, such as a television or computer, from your sleeping area.</a:t>
            </a:r>
          </a:p>
          <a:p>
            <a:r>
              <a:rPr lang="en-US" dirty="0"/>
              <a:t>•	Help yourself relax with soothing smells or sounds at bedtime.</a:t>
            </a:r>
          </a:p>
          <a:p>
            <a:r>
              <a:rPr lang="en-US" dirty="0"/>
              <a:t>•	Invest in an eye mask or black-out curtains to help darken the room while sleeping.</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benefits of getting enough sleep.</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Get Enough Sleep</a:t>
            </a:r>
          </a:p>
          <a:p>
            <a:r>
              <a:rPr lang="en-US" sz="1200" kern="1200" dirty="0">
                <a:solidFill>
                  <a:schemeClr val="tx1"/>
                </a:solidFill>
                <a:effectLst/>
                <a:latin typeface="+mn-lt"/>
                <a:ea typeface="+mn-ea"/>
                <a:cs typeface="+mn-cs"/>
              </a:rPr>
              <a:t>Discuss and review the benefits of getting enough sleep and how it affects our anxiety.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10-Ways to Get More Sleep</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a lack of sleep affect our anxieties?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65</a:t>
            </a:fld>
            <a:endParaRPr lang="en-US" dirty="0"/>
          </a:p>
        </p:txBody>
      </p:sp>
    </p:spTree>
    <p:extLst>
      <p:ext uri="{BB962C8B-B14F-4D97-AF65-F5344CB8AC3E}">
        <p14:creationId xmlns:p14="http://schemas.microsoft.com/office/powerpoint/2010/main" val="26118751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Some anxiety can occur from chemical imbalances in our body, which is why eating well and getting plenty of exercise can help improve our general anxiety symptoms. When we eat well, such as getting plenty of vitamins and minerals as well as drinking lots of water, we are fortifying our body by improving our immune system against stress and anxiety. In addition, getting regular exercise helps improve our mental clarity and concentration, which can be diminished when we are focused on our anxiety and anxiety symptoms. Exercise has even been proven to help prevent anxiety problems from reoccurring over time since it helps us improve focus and our ability to deal with stressful situations that can increase our heart rates. So pick up a piece of fruit and go for a long walk!</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benefits of eating well and getting enough exercise.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Eating Well and Exercise</a:t>
            </a:r>
          </a:p>
          <a:p>
            <a:r>
              <a:rPr lang="en-US" sz="1200" kern="1200" dirty="0">
                <a:solidFill>
                  <a:schemeClr val="tx1"/>
                </a:solidFill>
                <a:effectLst/>
                <a:latin typeface="+mn-lt"/>
                <a:ea typeface="+mn-ea"/>
                <a:cs typeface="+mn-cs"/>
              </a:rPr>
              <a:t>Discus how eating healthier and getting enough exercise can change how we deal with anxiety.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11-Eating Better and Exercising More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ways we can eat better and get more exercise in our lives?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66</a:t>
            </a:fld>
            <a:endParaRPr lang="en-US" dirty="0"/>
          </a:p>
        </p:txBody>
      </p:sp>
    </p:spTree>
    <p:extLst>
      <p:ext uri="{BB962C8B-B14F-4D97-AF65-F5344CB8AC3E}">
        <p14:creationId xmlns:p14="http://schemas.microsoft.com/office/powerpoint/2010/main" val="296308765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When coping with our anxieties, we know we have to start somewhere. Where do we start and how do we reach our ultimate goals?</a:t>
            </a:r>
          </a:p>
          <a:p>
            <a:r>
              <a:rPr lang="en-US" dirty="0"/>
              <a:t>When we decide to change our behavior or find a better way to handle it, start with a small, attainable task to focus on. Once we’ve accomplished this, we can set another, slightly larger goal to strive for. Once we’ve reached this one, we continue in this same pattern until we have achieved our ultimate ending goal, whatever it may be. For example, you have made a goal to overcome your anxiety of speaking in front of large groups. Start small with something you can achieve first, such as practicing your speech and verbal skills. Then maybe you can practice speaking in front of a few people, such as family and friends. Ultimately you’ll find yourself able to speak in front of a large group of people, such as while giving a presentation or a speech. The key is in knowing that you can achieve your goals, and having the patience as well as motivation to work toward them.</a:t>
            </a:r>
          </a:p>
          <a:p>
            <a:r>
              <a:rPr lang="en-US" dirty="0"/>
              <a:t>Tips for setting challenges:</a:t>
            </a:r>
          </a:p>
          <a:p>
            <a:r>
              <a:rPr lang="en-US" dirty="0"/>
              <a:t>•	Start with small steps and plan the larger ones for later.</a:t>
            </a:r>
          </a:p>
          <a:p>
            <a:r>
              <a:rPr lang="en-US" dirty="0"/>
              <a:t>•	Determine what the first step would be and work toward that.</a:t>
            </a:r>
          </a:p>
          <a:p>
            <a:r>
              <a:rPr lang="en-US" dirty="0"/>
              <a:t>•	Know what you can change and what you can’t. Focus on what you can change.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the importance of starting small and moving up.</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Begin Small and Build Up to Larger Challenges</a:t>
            </a:r>
          </a:p>
          <a:p>
            <a:r>
              <a:rPr lang="en-US" sz="1200" kern="1200" dirty="0">
                <a:solidFill>
                  <a:schemeClr val="tx1"/>
                </a:solidFill>
                <a:effectLst/>
                <a:latin typeface="+mn-lt"/>
                <a:ea typeface="+mn-ea"/>
                <a:cs typeface="+mn-cs"/>
              </a:rPr>
              <a:t>Discuss how to start small with a simple task and how to work ourselves up to larger ones gradually.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class to name things in life that we have to start small and work our way up to larger goals (i.e. school levels, promotions). Write their answers on the flip chart or dry erase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can be a problem for us while setting challenges for ourselves?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67</a:t>
            </a:fld>
            <a:endParaRPr lang="en-US" dirty="0"/>
          </a:p>
        </p:txBody>
      </p:sp>
    </p:spTree>
    <p:extLst>
      <p:ext uri="{BB962C8B-B14F-4D97-AF65-F5344CB8AC3E}">
        <p14:creationId xmlns:p14="http://schemas.microsoft.com/office/powerpoint/2010/main" val="390324451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Cherry was starting to feel anxious since she was assigned to give a major presentation to her managers next week. Cherry had always had a fear of public speaking, but hadn’t told many people. The first thing she did was call her mom, who once had some of the same fears. She talked with her about how she was feeling and how she was nervous about the whole thing. Cherry felt better when she hung up with her mom, but was still uneasy about it. So she decided every day before work she would take a 15 minute walk to clear her mind before stepping into the office. That way, she would be ready to work and feel more focused on the assignment. </a:t>
            </a:r>
          </a:p>
          <a:p>
            <a:r>
              <a:rPr lang="en-US" dirty="0"/>
              <a:t>She researched the presentation and learned what it was addressing so she would be prepared. She practiced some of the key points in front of her husband at home and asked for his input. Finally, the night before the presentation, Cherry made sure to go to bed early and not let anything distract her from sleep. When she arrived at the office the next morning to give her presentation, Cherry felt refreshed and prepared to speak in front of her managers.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Coping Strategies (II)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Explore various helpful tool and self-help strategies for coping with anxiety.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Would Cherry have felt as prepared if she hadn’t practiced good coping strategies?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Who did Cherry use as her support system for her anxiety problems?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68</a:t>
            </a:fld>
            <a:endParaRPr lang="en-US" dirty="0"/>
          </a:p>
        </p:txBody>
      </p:sp>
    </p:spTree>
    <p:extLst>
      <p:ext uri="{BB962C8B-B14F-4D97-AF65-F5344CB8AC3E}">
        <p14:creationId xmlns:p14="http://schemas.microsoft.com/office/powerpoint/2010/main" val="47009628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Mistakes are a part of everything we do, and can certainly happen anywhere and anytime. But making a mistake is one of the main points that drive people to have some form of anxiety. People with anxiety feel that if they make a mistake, then they will be judged or embarrassed; they feel it won’t make the right impression. But even with these anxieties, we must realize that it is okay to make mistakes and severe consequences will not always come from them. Sometimes we have to physically say to ourselves “The office will not crumble if I forget today’s status report” or “The world will not end because I spilled coffee on the copier”. Reassurance, no matter how humorous it may sound, is one of the best ways to tell ourselves to stay calm after a mistake, face the problem, and move on.</a:t>
            </a:r>
          </a:p>
          <a:p>
            <a:r>
              <a:rPr lang="en-US" dirty="0"/>
              <a:t>Mistakes can have a positive and beneficial impact, as they are learning experiences. Make sure when a mistake occurs that we take something positive from the experience. No one is perfect, so therefore everyone makes mistakes occasionally, including you!</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Realize it is normal to make mistake and errors.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It’s OK to Make a Mistake</a:t>
            </a:r>
          </a:p>
          <a:p>
            <a:r>
              <a:rPr lang="en-US" sz="1200" kern="1200" dirty="0">
                <a:solidFill>
                  <a:schemeClr val="tx1"/>
                </a:solidFill>
                <a:effectLst/>
                <a:latin typeface="+mn-lt"/>
                <a:ea typeface="+mn-ea"/>
                <a:cs typeface="+mn-cs"/>
              </a:rPr>
              <a:t>Discuss and review the various characteristics of an irrational fear and how they can affect us.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class to talk about some mistakes they have made in the </a:t>
            </a:r>
            <a:r>
              <a:rPr lang="en-US" sz="1200" kern="1200" dirty="0" err="1">
                <a:solidFill>
                  <a:schemeClr val="tx1"/>
                </a:solidFill>
                <a:effectLst/>
                <a:latin typeface="+mn-lt"/>
                <a:ea typeface="+mn-ea"/>
                <a:cs typeface="+mn-cs"/>
              </a:rPr>
              <a:t>past.How</a:t>
            </a:r>
            <a:r>
              <a:rPr lang="en-US" sz="1200" kern="1200" dirty="0">
                <a:solidFill>
                  <a:schemeClr val="tx1"/>
                </a:solidFill>
                <a:effectLst/>
                <a:latin typeface="+mn-lt"/>
                <a:ea typeface="+mn-ea"/>
                <a:cs typeface="+mn-cs"/>
              </a:rPr>
              <a:t> did they feel about them? How did they manage to overcome them? Write their answers on the flip chart or dry erase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do we feel making mistakes can make the wrong impression on others?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80</a:t>
            </a:fld>
            <a:endParaRPr lang="en-US" dirty="0"/>
          </a:p>
        </p:txBody>
      </p:sp>
    </p:spTree>
    <p:extLst>
      <p:ext uri="{BB962C8B-B14F-4D97-AF65-F5344CB8AC3E}">
        <p14:creationId xmlns:p14="http://schemas.microsoft.com/office/powerpoint/2010/main" val="304001667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One of the most important steps in managing our anxiety is taking a deep breath and accepting the situations that come before us. Once we accept them, we simply move on with our lives and do not dwell on them. When you’re faced with being a team lead for a group project, your anxiety may be through the roof, but if you take a deep breath and accept the situation for what it is, you can begin to manage the anxiety feelings. You then realize it is something you have to do, and that the feelings you are experiencing may be uncomfortable, but certainly won’t harm you or even last forever. Once you’ve accepted the situation and took control of the feelings that come with it, you can move forward and focus on doing a great job.</a:t>
            </a:r>
          </a:p>
          <a:p>
            <a:r>
              <a:rPr lang="en-US" dirty="0"/>
              <a:t>Tips:</a:t>
            </a:r>
          </a:p>
          <a:p>
            <a:r>
              <a:rPr lang="en-US" dirty="0"/>
              <a:t>•	Always take a few minutes to let the information sink in</a:t>
            </a:r>
          </a:p>
          <a:p>
            <a:r>
              <a:rPr lang="en-US" dirty="0"/>
              <a:t>•	Look at the whole situation and what your role is in it</a:t>
            </a:r>
          </a:p>
          <a:p>
            <a:r>
              <a:rPr lang="en-US" dirty="0"/>
              <a:t>•	Look at the anxiety feeling you’re having and try to resolve them</a:t>
            </a:r>
          </a:p>
          <a:p>
            <a:r>
              <a:rPr lang="en-US" dirty="0"/>
              <a:t>•	Realize what you have to and move with that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we can accept something and move forward with it.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Accept the Situation, and Move On</a:t>
            </a:r>
          </a:p>
          <a:p>
            <a:r>
              <a:rPr lang="en-US" sz="1200" kern="1200" dirty="0">
                <a:solidFill>
                  <a:schemeClr val="tx1"/>
                </a:solidFill>
                <a:effectLst/>
                <a:latin typeface="+mn-lt"/>
                <a:ea typeface="+mn-ea"/>
                <a:cs typeface="+mn-cs"/>
              </a:rPr>
              <a:t>Review how a person can accept a situation or problem and identify how they can move on from it.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Related to the previous section, ask the class to speak about a mistake or situation in which they had to accept and move on from. How did they do it? How did it make them feel? Write their answers on the flip chart or dry erase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accepting the situation right away benefit us?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81</a:t>
            </a:fld>
            <a:endParaRPr lang="en-US" dirty="0"/>
          </a:p>
        </p:txBody>
      </p:sp>
    </p:spTree>
    <p:extLst>
      <p:ext uri="{BB962C8B-B14F-4D97-AF65-F5344CB8AC3E}">
        <p14:creationId xmlns:p14="http://schemas.microsoft.com/office/powerpoint/2010/main" val="401976547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When we start feeling anxious about a problem or situation, our first instinct may be to completely avoid it at all costs. But this action only hinders our progress to managing our anxiety symptoms since it can actually make the symptoms worse. When we avoid a problem or situation that makes us nervous, we are training our mind to believe that there is some sort of danger or consequence associated with it, so that any time you are faced with it again in the future, you create the same response. If we train our mind to fear these situations or problems that give us anxiety, then we are only creating more anxiety within ourselves and it becomes part of a cycle of anxiety. The only way to end the cycle is to face the situation and symptoms and work through the feelings that come with it.</a:t>
            </a:r>
          </a:p>
          <a:p>
            <a:r>
              <a:rPr lang="en-US" dirty="0"/>
              <a:t>Remember:</a:t>
            </a:r>
          </a:p>
          <a:p>
            <a:r>
              <a:rPr lang="en-US" dirty="0"/>
              <a:t>•	Anxiety feeds on avoidance – this makes our symptoms worse</a:t>
            </a:r>
          </a:p>
          <a:p>
            <a:r>
              <a:rPr lang="en-US" dirty="0"/>
              <a:t>•	Avoiding symptoms doesn’t make them go away or disappear</a:t>
            </a:r>
          </a:p>
          <a:p>
            <a:r>
              <a:rPr lang="en-US" dirty="0"/>
              <a:t>•	The problem will not just go away – we can’t avoid them forever</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why avoiding symptoms can only make anxiety worse.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Avoidance Can Cause a Cycle of Anxiety</a:t>
            </a:r>
          </a:p>
          <a:p>
            <a:r>
              <a:rPr lang="en-US" sz="1200" kern="1200" dirty="0">
                <a:solidFill>
                  <a:schemeClr val="tx1"/>
                </a:solidFill>
                <a:effectLst/>
                <a:latin typeface="+mn-lt"/>
                <a:ea typeface="+mn-ea"/>
                <a:cs typeface="+mn-cs"/>
              </a:rPr>
              <a:t>Discuss how avoiding and anxiety problem and it symptoms can make anxiety worse.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12-Cycle of Anxiety</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 Did you come up with the same symptoms cycle?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our first instinct to avoid problems that give us anxiety?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82</a:t>
            </a:fld>
            <a:endParaRPr lang="en-US" dirty="0"/>
          </a:p>
        </p:txBody>
      </p:sp>
    </p:spTree>
    <p:extLst>
      <p:ext uri="{BB962C8B-B14F-4D97-AF65-F5344CB8AC3E}">
        <p14:creationId xmlns:p14="http://schemas.microsoft.com/office/powerpoint/2010/main" val="340190145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When trying to manage anxieties symptoms and feelings, it is important to take time and identify the triggers that cause you to feel this way. A trigger is a physical or emotional event or situation that causes you start feelings anxious or nervous. Sometimes they are obvious (such as seeing a pile of bills on the table makes you anxious about money), others may not seem as obvious and the basis of them can’t be identified yet (such as tensing up when you get into a crowded elevator). The simplest way to identify a trigger is to write down events that you normally feels anxious or nervous when faced with them and then listing what kind of symptoms they cause, and how intense.</a:t>
            </a:r>
          </a:p>
          <a:p>
            <a:r>
              <a:rPr lang="en-US" dirty="0"/>
              <a:t>Many worksheets, charts, and exercises are available to help identify triggers and symptoms. Use the worksheet included with this section to identify some of your triggers and how you can work through them.</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the importance of identifying a trigger of anxiety.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Identify the Trigger</a:t>
            </a:r>
          </a:p>
          <a:p>
            <a:r>
              <a:rPr lang="en-US" sz="1200" kern="1200" dirty="0">
                <a:solidFill>
                  <a:schemeClr val="tx1"/>
                </a:solidFill>
                <a:effectLst/>
                <a:latin typeface="+mn-lt"/>
                <a:ea typeface="+mn-ea"/>
                <a:cs typeface="+mn-cs"/>
              </a:rPr>
              <a:t>Discuss various ways of finding what triggers our anxiety and how it can help us manage our symptoms better.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13-Identifying Anxiety Triggers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an anxiety trigger?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83</a:t>
            </a:fld>
            <a:endParaRPr lang="en-US" dirty="0"/>
          </a:p>
        </p:txBody>
      </p:sp>
    </p:spTree>
    <p:extLst>
      <p:ext uri="{BB962C8B-B14F-4D97-AF65-F5344CB8AC3E}">
        <p14:creationId xmlns:p14="http://schemas.microsoft.com/office/powerpoint/2010/main" val="167618445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Drew was part of a training group that was responsible for training new employees. They held several orientations a year that included slideshow presentations and reviews of the company manual. The idea of public speaking or reading aloud made Drew extremely nervous, so he was normally in charge of creating the slideshow and working behind the scenes. However, another employee had called in sick and the other members needed Drew to read a large passage from the employee handbook about dress code. Drew continually denied and tried to avoid the other members, which only made his problem worse.</a:t>
            </a:r>
          </a:p>
          <a:p>
            <a:r>
              <a:rPr lang="en-US" dirty="0"/>
              <a:t>When they couldn’t find anyone else to do it, Drew decided he couldn’t let the team down and needed to step in. He was afraid of making a mistake in front of everyone, so tried to prepare himself and calm his anxious feelings. Halfway through the passage, he mispronounced a word and froze. While there were a few giggle from the audience, Drew continued on and managed to finish the passage. He now knew he could in fact speak in public and read aloud without suffering any physical harm or consequences.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Don’t Avoid the Situation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Review the importance of facing our anxiety problems instead of trying to avoid them.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Was Drew able to end his cycle of anxiety?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Drew work through his anxiety problems?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84</a:t>
            </a:fld>
            <a:endParaRPr lang="en-US" dirty="0"/>
          </a:p>
        </p:txBody>
      </p:sp>
    </p:spTree>
    <p:extLst>
      <p:ext uri="{BB962C8B-B14F-4D97-AF65-F5344CB8AC3E}">
        <p14:creationId xmlns:p14="http://schemas.microsoft.com/office/powerpoint/2010/main" val="29237935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Anxiety has a wide spectrum on which different symptoms and feelings can be placed. For instance, when preparing to speak in from of a group, you may feel your stomach flutter or ‘butterflies’, which is a normal part of nervousness. But if you approach the group and your stomach feels as though a pack of horses is running through it, then we’ve slid over to the anxiety side of the spectrum because symptoms are more intense. This spectrum can also be seen as a ‘range’, in which symptoms can start off mild or moderate and then progress to the other side and become more severe. Anxiety spectrums can be divided into different disorders to help gauge symptoms and judge where a person falls in that range and can better pinpoint any characteristics of anxiety disorders.</a:t>
            </a:r>
          </a:p>
          <a:p>
            <a:r>
              <a:rPr lang="en-US" dirty="0"/>
              <a:t>Common anxiety spectrums:</a:t>
            </a:r>
          </a:p>
          <a:p>
            <a:r>
              <a:rPr lang="en-US" dirty="0"/>
              <a:t>•	Obsessive-compulsive spectrum</a:t>
            </a:r>
          </a:p>
          <a:p>
            <a:r>
              <a:rPr lang="en-US" dirty="0"/>
              <a:t>•	Social anxiety spectrum</a:t>
            </a:r>
          </a:p>
          <a:p>
            <a:r>
              <a:rPr lang="en-US" dirty="0"/>
              <a:t>•	General anxiety (GAD) spectrum</a:t>
            </a:r>
          </a:p>
          <a:p>
            <a:r>
              <a:rPr lang="en-US" dirty="0"/>
              <a:t>•	Panic-agoraphobia spectrum</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how symptoms are graphed on an anxiety spectrum.</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It Runs Along a Spectrum</a:t>
            </a:r>
          </a:p>
          <a:p>
            <a:r>
              <a:rPr lang="en-US" sz="1200" kern="1200" dirty="0">
                <a:solidFill>
                  <a:schemeClr val="tx1"/>
                </a:solidFill>
                <a:effectLst/>
                <a:latin typeface="+mn-lt"/>
                <a:ea typeface="+mn-ea"/>
                <a:cs typeface="+mn-cs"/>
              </a:rPr>
              <a:t>Discuss how anxiety symptoms are not in black and white and can range by severity.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14-Anxiety Symptoms Spectrum</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the spectrum identify our anxiety feelings?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96</a:t>
            </a:fld>
            <a:endParaRPr lang="en-US" dirty="0"/>
          </a:p>
        </p:txBody>
      </p:sp>
    </p:spTree>
    <p:extLst>
      <p:ext uri="{BB962C8B-B14F-4D97-AF65-F5344CB8AC3E}">
        <p14:creationId xmlns:p14="http://schemas.microsoft.com/office/powerpoint/2010/main" val="23834221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b="1" baseline="0" dirty="0"/>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engagement open-ended questions to gain more details to an answer or statement.</a:t>
            </a:r>
          </a:p>
          <a:p>
            <a:r>
              <a:rPr lang="en-US" baseline="0" dirty="0"/>
              <a:t>Use participant names and thank them for responding and sharing.</a:t>
            </a:r>
          </a:p>
          <a:p>
            <a:endParaRPr lang="en-US" b="1"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#1: </a:t>
            </a:r>
            <a:r>
              <a:rPr lang="en-US" dirty="0">
                <a:solidFill>
                  <a:srgbClr val="FF0000"/>
                </a:solidFill>
              </a:rPr>
              <a:t>Capture discussion notes of what people are saying/typing for the </a:t>
            </a:r>
            <a:r>
              <a:rPr lang="en-US" u="none" dirty="0">
                <a:solidFill>
                  <a:srgbClr val="FF0000"/>
                </a:solidFill>
              </a:rPr>
              <a:t>reason why &amp; expectation they </a:t>
            </a:r>
            <a:r>
              <a:rPr lang="en-US" dirty="0">
                <a:solidFill>
                  <a:srgbClr val="FF0000"/>
                </a:solidFill>
              </a:rPr>
              <a:t>are taking the course.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I would like to start by asking you a few questions!</a:t>
            </a:r>
          </a:p>
          <a:p>
            <a:endParaRPr lang="en-US" b="1" baseline="0" dirty="0"/>
          </a:p>
          <a:p>
            <a:r>
              <a:rPr lang="en-US" b="1" baseline="0" dirty="0"/>
              <a:t>ASK</a:t>
            </a:r>
          </a:p>
          <a:p>
            <a:pPr marL="228600" indent="-228600">
              <a:spcAft>
                <a:spcPts val="1200"/>
              </a:spcAft>
              <a:buFont typeface="+mj-lt"/>
              <a:buAutoNum type="arabicPeriod"/>
            </a:pPr>
            <a:r>
              <a:rPr lang="en-US" sz="1200" strike="sngStrike" dirty="0"/>
              <a:t>Why is leadership and influence interesting or important for you?</a:t>
            </a:r>
          </a:p>
          <a:p>
            <a:pPr marL="228600" indent="-228600">
              <a:spcAft>
                <a:spcPts val="1200"/>
              </a:spcAft>
              <a:buFont typeface="+mj-lt"/>
              <a:buAutoNum type="arabicPeriod"/>
            </a:pPr>
            <a:r>
              <a:rPr lang="en-US" sz="1200" strike="sngStrike" dirty="0"/>
              <a:t>What are your learning expectations for the course today?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trike="sngStrike" baseline="0" dirty="0"/>
              <a:t>Raise your hand and I will call on your name to share your answers. &lt;offer and/or for large classes&gt; If you feel more comfortable using the Chat box, type your answers to the following two questions.</a:t>
            </a:r>
            <a:endParaRPr lang="en-US" sz="1200" b="1" strike="sngStrike"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baseline="0" dirty="0"/>
              <a:t>Thank you for sharing! Your answers are a wonderful </a:t>
            </a:r>
            <a:r>
              <a:rPr lang="en-US" baseline="0" dirty="0" err="1"/>
              <a:t>segway</a:t>
            </a:r>
            <a:r>
              <a:rPr lang="en-US" baseline="0" dirty="0"/>
              <a:t> into what we plan to cover in this class.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a:t>
            </a:fld>
            <a:endParaRPr lang="en-CA" dirty="0"/>
          </a:p>
        </p:txBody>
      </p:sp>
    </p:spTree>
    <p:extLst>
      <p:ext uri="{BB962C8B-B14F-4D97-AF65-F5344CB8AC3E}">
        <p14:creationId xmlns:p14="http://schemas.microsoft.com/office/powerpoint/2010/main" val="239980054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While many fears are justified and usually have some sort or cause or basis, anxiety can happen any time and without a particular cause or root. Unfortunately, we are not always able to see that our anxiety does not have a real basis, yet we still have the same feelings. Common nervousness has a valid reason and some sort of signal that you could feel symptoms soon. Although it is unclear why, anxiety does not give us a warning sign. But you will always have the upper hand if you learn to accept the symptoms as they come and remember to work through them instead of turning away from them.</a:t>
            </a:r>
          </a:p>
          <a:p>
            <a:r>
              <a:rPr lang="en-US" dirty="0"/>
              <a:t>Tips for managing symptoms:</a:t>
            </a:r>
          </a:p>
          <a:p>
            <a:r>
              <a:rPr lang="en-US" dirty="0"/>
              <a:t>•	When symptoms arise, don’t avoid them</a:t>
            </a:r>
          </a:p>
          <a:p>
            <a:r>
              <a:rPr lang="en-US" dirty="0"/>
              <a:t>•	Determine if you just feel nervous, or if you’re becoming anxious</a:t>
            </a:r>
          </a:p>
          <a:p>
            <a:r>
              <a:rPr lang="en-US" dirty="0"/>
              <a:t>•	Record symptoms in a log or journal to help identify a cause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Causes of anxiety can be obvious or quite surprising.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Anxiety Can Happen Without a Cause</a:t>
            </a:r>
          </a:p>
          <a:p>
            <a:r>
              <a:rPr lang="en-US" sz="1200" kern="1200" dirty="0">
                <a:solidFill>
                  <a:schemeClr val="tx1"/>
                </a:solidFill>
                <a:effectLst/>
                <a:latin typeface="+mn-lt"/>
                <a:ea typeface="+mn-ea"/>
                <a:cs typeface="+mn-cs"/>
              </a:rPr>
              <a:t>Review the different ways we notice anxiety that does not seem to have an apparent cause.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various types of anxiety that can happen without a reason, such as phobias or social anxieties. Ask the class to volunteer what makes them anxious, and see if they can identify the cause. Write their answers on the flip chart or dry erase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difference between nervousness occurring and having anxiety?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97</a:t>
            </a:fld>
            <a:endParaRPr lang="en-US" dirty="0"/>
          </a:p>
        </p:txBody>
      </p:sp>
    </p:spTree>
    <p:extLst>
      <p:ext uri="{BB962C8B-B14F-4D97-AF65-F5344CB8AC3E}">
        <p14:creationId xmlns:p14="http://schemas.microsoft.com/office/powerpoint/2010/main" val="131384309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General nervousness symptoms appear when we are faced with uncomfortable situations, but the symptoms usually do not last very long and, for the most part, subside soon after. However, anxiety symptoms typically appear quickly and last much longer than nervous feelings. Symptoms can last several minutes, days or can even span over a number of weeks.  Feelings of anxiety can last for an extended length of time, especially since they can turn into a cycle of anxiety, which can be hard to end. When symptoms continue over a length of time, this causes more anxiety and can make it hard to distinguish when one set of anxiety feelings end and when others begin.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various symptoms of anxiety and how they range in duration.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Length of Time Symptoms Last</a:t>
            </a:r>
          </a:p>
          <a:p>
            <a:r>
              <a:rPr lang="en-US" sz="1200" kern="1200" dirty="0">
                <a:solidFill>
                  <a:schemeClr val="tx1"/>
                </a:solidFill>
                <a:effectLst/>
                <a:latin typeface="+mn-lt"/>
                <a:ea typeface="+mn-ea"/>
                <a:cs typeface="+mn-cs"/>
              </a:rPr>
              <a:t>Review the various symptoms and side effects of anxiety and discuss how each one varies in duration.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with the class the difference in symptoms when we are nervous and when we are fully anxious. Ask them to identify the differences in each one, including the length of time. Write their answers on the flip chart or dry erase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long can symptoms of anxiety last?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98</a:t>
            </a:fld>
            <a:endParaRPr lang="en-US" dirty="0"/>
          </a:p>
        </p:txBody>
      </p:sp>
    </p:spTree>
    <p:extLst>
      <p:ext uri="{BB962C8B-B14F-4D97-AF65-F5344CB8AC3E}">
        <p14:creationId xmlns:p14="http://schemas.microsoft.com/office/powerpoint/2010/main" val="410828968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When we are nervous, we can experience symptoms that cause us discomfort, such as shaking hands or quickened breathing. Symptoms such as these are normal and generally do not interfere with what we are doing. Anxiety symptoms can be similar, but they can appear more exaggerated and intense. Shaking hands can turn into whole body tremors, and shallow breathing can turn into choking or gasping for air. Often times, symptoms can seem so severe, that people are thought to be suffering from some sort of physical medical condition, such as a heart attack or gastroenteritis. People who suffer from severe anxiety and exaggerated symptoms will often visit several doctors before being diagnosed with anxiety and begin proper treatment.</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how symptoms can be blown out of proportion with anxiety.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It’s an Exaggeration of Normal Feelings</a:t>
            </a:r>
          </a:p>
          <a:p>
            <a:r>
              <a:rPr lang="en-US" sz="1200" kern="1200" dirty="0">
                <a:solidFill>
                  <a:schemeClr val="tx1"/>
                </a:solidFill>
                <a:effectLst/>
                <a:latin typeface="+mn-lt"/>
                <a:ea typeface="+mn-ea"/>
                <a:cs typeface="+mn-cs"/>
              </a:rPr>
              <a:t>Discuss the various types of anxiety symptoms and review how they can be exaggerated when we become very anxious.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15-Exaggerated Symptoms and Feelings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 Did you come up with the same answers as other? Different ones?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anxiety symptoms appear bigger than they are?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99</a:t>
            </a:fld>
            <a:endParaRPr lang="en-US" dirty="0"/>
          </a:p>
        </p:txBody>
      </p:sp>
    </p:spTree>
    <p:extLst>
      <p:ext uri="{BB962C8B-B14F-4D97-AF65-F5344CB8AC3E}">
        <p14:creationId xmlns:p14="http://schemas.microsoft.com/office/powerpoint/2010/main" val="117816537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Alexa has always been afraid of public speaking. She knows it makes her nervous because her hands start to shake when she starts a presentation, but she always manages to make it through. Alexa is able to realize that while the situation makes her nervous; her anxiety is on a lower end of the anxiety spectrum and she can continue to function. However, a coworker mentioned that Alexa will need to create a music CD to accompany her presentation, and Alexa froze. She suddenly felt short of breath and her hands became clammy. She began to feel as though she could never get it done and thought the task was next to impossible. </a:t>
            </a:r>
          </a:p>
          <a:p>
            <a:r>
              <a:rPr lang="en-US" dirty="0"/>
              <a:t>After worrying about it for several days, Alexa decided to determine what she could do about the situation and first decide why she was anxious. She found out she had such anxiety about the music because she didn’t know how to do something like this. She consulted with a friend of hers in another department to show her how to make the accompaniment and how to set it up. When it came time to do the presentation, Alexa recognized her usual symptoms of nervousness, but knew she didn’t have any other feelings of anxiety about it.</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Difference in Anxiety and Normal Nervousness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Review the different signs and symptoms of feeling nervous and feeling anxious.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How did Alexa feel when she was anxious and when she was nervous?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Alexa know if she was nervous or anxious?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100</a:t>
            </a:fld>
            <a:endParaRPr lang="en-US" dirty="0"/>
          </a:p>
        </p:txBody>
      </p:sp>
    </p:spTree>
    <p:extLst>
      <p:ext uri="{BB962C8B-B14F-4D97-AF65-F5344CB8AC3E}">
        <p14:creationId xmlns:p14="http://schemas.microsoft.com/office/powerpoint/2010/main" val="413472709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When we become anxious, our adrenalin starts to flow and causes our senses to go into overdrive. This causes our heart rate to increase and beat more rapidly. The body is processing a lot of emotions and feelings, and the heart has to pump faster, which causes the blood to flow faster. Since we cannot prevent this from happening, the only thing we can do for it is to take a rest and try to take deep breaths. Focus on your breathing and allow the feeling to pass.</a:t>
            </a:r>
          </a:p>
          <a:p>
            <a:r>
              <a:rPr lang="en-US" dirty="0"/>
              <a:t>Tips to help relax:</a:t>
            </a:r>
          </a:p>
          <a:p>
            <a:r>
              <a:rPr lang="en-US" dirty="0"/>
              <a:t>•	Sit down in an open area with lots of air</a:t>
            </a:r>
          </a:p>
          <a:p>
            <a:r>
              <a:rPr lang="en-US" dirty="0"/>
              <a:t>•	Take deep, calming breaths</a:t>
            </a:r>
          </a:p>
          <a:p>
            <a:r>
              <a:rPr lang="en-US" dirty="0"/>
              <a:t>•	Allow the symptom pass before attempting to resume activity</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symptoms and characteristics of a rapid heartbeat.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Rapid Heartbeat</a:t>
            </a:r>
          </a:p>
          <a:p>
            <a:r>
              <a:rPr lang="en-US" sz="1200" kern="1200" dirty="0">
                <a:solidFill>
                  <a:schemeClr val="tx1"/>
                </a:solidFill>
                <a:effectLst/>
                <a:latin typeface="+mn-lt"/>
                <a:ea typeface="+mn-ea"/>
                <a:cs typeface="+mn-cs"/>
              </a:rPr>
              <a:t>Discuss the symptoms of having a rapid heartbeat from anxiety and how we can help relieve the problem.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16-Identifying Rapid Heart Rates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can we do to resolve a rapid heart rate?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112</a:t>
            </a:fld>
            <a:endParaRPr lang="en-US" dirty="0"/>
          </a:p>
        </p:txBody>
      </p:sp>
    </p:spTree>
    <p:extLst>
      <p:ext uri="{BB962C8B-B14F-4D97-AF65-F5344CB8AC3E}">
        <p14:creationId xmlns:p14="http://schemas.microsoft.com/office/powerpoint/2010/main" val="291199056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Panic attacks are a common symptom of different types of anxiety. Although they can be serious and scary, but panic attacks are not life-threatening. It often acts like the body’s alarm system that is telling us something is wrong. Symptoms usually peak in a few minutes and then subside soon after. Many people who have panic attacks will have more than one, some right after another, which can make symptoms worse and increase the fear of having more panic attacks in the future. </a:t>
            </a:r>
          </a:p>
          <a:p>
            <a:r>
              <a:rPr lang="en-US" dirty="0"/>
              <a:t>Common symptoms of a panic attack:</a:t>
            </a:r>
          </a:p>
          <a:p>
            <a:r>
              <a:rPr lang="en-US" dirty="0"/>
              <a:t>•	Upset stomach</a:t>
            </a:r>
          </a:p>
          <a:p>
            <a:r>
              <a:rPr lang="en-US" dirty="0"/>
              <a:t>•	Dizziness</a:t>
            </a:r>
          </a:p>
          <a:p>
            <a:r>
              <a:rPr lang="en-US" dirty="0"/>
              <a:t>•	Fatigue or restlessness</a:t>
            </a:r>
          </a:p>
          <a:p>
            <a:r>
              <a:rPr lang="en-US" dirty="0"/>
              <a:t>•	Muscle pain or spasms</a:t>
            </a:r>
          </a:p>
          <a:p>
            <a:r>
              <a:rPr lang="en-US" dirty="0"/>
              <a:t>•	Rapid breathing or gasping</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symptoms and characteristics of a panic attack.</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Panic Attack</a:t>
            </a:r>
          </a:p>
          <a:p>
            <a:r>
              <a:rPr lang="en-US" sz="1200" kern="1200" dirty="0">
                <a:solidFill>
                  <a:schemeClr val="tx1"/>
                </a:solidFill>
                <a:effectLst/>
                <a:latin typeface="+mn-lt"/>
                <a:ea typeface="+mn-ea"/>
                <a:cs typeface="+mn-cs"/>
              </a:rPr>
              <a:t>Discuss the symptoms of having a panic attack from anxiety and how we can help relieve the problem.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17-Identifying a Panic Attack</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a panic attack alert us to what we are feeling?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113</a:t>
            </a:fld>
            <a:endParaRPr lang="en-US" dirty="0"/>
          </a:p>
        </p:txBody>
      </p:sp>
    </p:spTree>
    <p:extLst>
      <p:ext uri="{BB962C8B-B14F-4D97-AF65-F5344CB8AC3E}">
        <p14:creationId xmlns:p14="http://schemas.microsoft.com/office/powerpoint/2010/main" val="297268277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Increased anxiety and adrenalin is the main culprit for causing various types of headaches. The sudden anxiety affects the muscles in our body, and our head is full of them! Anxiety headaches differ from normal, everyday headaches in that they occur more frequently, are more intense, and can last much longer. The pain can appear on any side of the head and can sometimes reach into the lower neck and spine. Unfortunately, these headaches cannot be avoided; they can only be treated or tolerated. Common treatment options include pain reliever medicines, relaxation techniques, or home remedies.</a:t>
            </a:r>
          </a:p>
          <a:p>
            <a:r>
              <a:rPr lang="en-US" dirty="0"/>
              <a:t>Tips for relieving headaches:</a:t>
            </a:r>
          </a:p>
          <a:p>
            <a:r>
              <a:rPr lang="en-US" dirty="0"/>
              <a:t>•	Take a pain reliever medicine</a:t>
            </a:r>
          </a:p>
          <a:p>
            <a:r>
              <a:rPr lang="en-US" dirty="0"/>
              <a:t>•	Lay down for an extended period of time</a:t>
            </a:r>
          </a:p>
          <a:p>
            <a:r>
              <a:rPr lang="en-US" dirty="0"/>
              <a:t>•	Take deep, calming breaths</a:t>
            </a:r>
          </a:p>
          <a:p>
            <a:r>
              <a:rPr lang="en-US" dirty="0"/>
              <a:t>•	Avoid sudden changes in light or noise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symptoms and characteristics of a headache.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Headache</a:t>
            </a:r>
          </a:p>
          <a:p>
            <a:r>
              <a:rPr lang="en-US" sz="1200" kern="1200" dirty="0">
                <a:solidFill>
                  <a:schemeClr val="tx1"/>
                </a:solidFill>
                <a:effectLst/>
                <a:latin typeface="+mn-lt"/>
                <a:ea typeface="+mn-ea"/>
                <a:cs typeface="+mn-cs"/>
              </a:rPr>
              <a:t>Discuss the symptoms of having a headache from anxiety and how we can help relieve the problem.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18-Headaches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can we do to prevent anxiety headaches?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114</a:t>
            </a:fld>
            <a:endParaRPr lang="en-US" dirty="0"/>
          </a:p>
        </p:txBody>
      </p:sp>
    </p:spTree>
    <p:extLst>
      <p:ext uri="{BB962C8B-B14F-4D97-AF65-F5344CB8AC3E}">
        <p14:creationId xmlns:p14="http://schemas.microsoft.com/office/powerpoint/2010/main" val="296927387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It is normal to feel some shaking or trembling when we become nervous, such as during a public speech or when waiting for an important phone call. But when we have anxiety or start to feel anxious, the shaking and trembling become more intense and lasts for a longer period of time, which causes us to feel as though we cannot proceed. Sometimes we become so anxious about not trembling or shaking that it only makes the symptoms worse. Trembling or shaking is a result of our body’s ‘flight or fight’ response, and is caused by extra adrenalin or energy being rushed to the muscles, supposedly getting them ready for ‘action’.</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symptoms and characteristics of trembling and/or shaking.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Trembling or Shaking</a:t>
            </a:r>
          </a:p>
          <a:p>
            <a:r>
              <a:rPr lang="en-US" sz="1200" kern="1200" dirty="0">
                <a:solidFill>
                  <a:schemeClr val="tx1"/>
                </a:solidFill>
                <a:effectLst/>
                <a:latin typeface="+mn-lt"/>
                <a:ea typeface="+mn-ea"/>
                <a:cs typeface="+mn-cs"/>
              </a:rPr>
              <a:t>Discuss the symptoms of having trembling or shaking from anxiety and how we can help relieve the problem.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19-Identifying Trembling and Shaking</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shaking or trembling differ when we were nervous or anxious?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115</a:t>
            </a:fld>
            <a:endParaRPr lang="en-US" dirty="0"/>
          </a:p>
        </p:txBody>
      </p:sp>
    </p:spTree>
    <p:extLst>
      <p:ext uri="{BB962C8B-B14F-4D97-AF65-F5344CB8AC3E}">
        <p14:creationId xmlns:p14="http://schemas.microsoft.com/office/powerpoint/2010/main" val="222344238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Bobby has a phobia of heights. He feels anxious anytime he has to go a few stories off the ground and definitely wouldn’t fly or go on the roller coasters. So when his department was moved to the 10th floor of the building, he started to become anxious. He would feel his hands shaking a little while riding the elevator higher and higher. When he saw his new office had open windows that overlooked the city, Bobby started to get a headache and thought his heart was going to beat out of his chest. He wasn’t sure how he was going to function in his new space! </a:t>
            </a:r>
          </a:p>
          <a:p>
            <a:r>
              <a:rPr lang="en-US" dirty="0"/>
              <a:t>However, Bobby decided he would have to find a way to work in his new office or he wouldn’t be able to get any work done. So when he got in the elevator, he took a deep breath and assured himself it was alright. When he was in his shared office, he sat facing away from the window or asked to switch with a coworker. Bobby knew he was afraid of heights, but he also knew he could overcome the symptoms and function as normal.</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Physical Symptoms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Review the different physical symptoms anxiety can cause.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Would Bobby be able to function in another type of office?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was Bobby afraid of getting in the elevator everyday?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116</a:t>
            </a:fld>
            <a:endParaRPr lang="en-US" dirty="0"/>
          </a:p>
        </p:txBody>
      </p:sp>
    </p:spTree>
    <p:extLst>
      <p:ext uri="{BB962C8B-B14F-4D97-AF65-F5344CB8AC3E}">
        <p14:creationId xmlns:p14="http://schemas.microsoft.com/office/powerpoint/2010/main" val="181073536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One of the most beneficial, and most overlooked, aspects of anxiety is that it alerts ourselves to a sense of danger and tells us that something is wrong. Anxiety tells you not to walk alone at night or touch a stove that looks hot. If we didn’t have these feelings of anxiety, we might encounter a dangerous situation and not recognize it. We might ignore our instincts and touch the hot stove, thus burning our hand in the process. </a:t>
            </a:r>
          </a:p>
          <a:p>
            <a:r>
              <a:rPr lang="en-US" dirty="0"/>
              <a:t>At work, you may have anxiety about your new boss or going into a crowded elevator that everyone takes. This anxiety is beneficial, since you may not yet know your boss and should be on guard to how they react to things. The anxiety about the elevator gives you a hint that a crowded elevator is dangerous and that something could go wrong, so you avoid the elevator, take the next one, and feel safe. Anxiety may arise to sense us of danger, but once the situation has passed, the impending feelings should subside.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anxiety can alert us to a sense of danger.</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It Alerts Us to Danger</a:t>
            </a:r>
          </a:p>
          <a:p>
            <a:r>
              <a:rPr lang="en-US" sz="1200" kern="1200" dirty="0">
                <a:solidFill>
                  <a:schemeClr val="tx1"/>
                </a:solidFill>
                <a:effectLst/>
                <a:latin typeface="+mn-lt"/>
                <a:ea typeface="+mn-ea"/>
                <a:cs typeface="+mn-cs"/>
              </a:rPr>
              <a:t>Discuss the positive aspect of anxiety that helps alert us to a sense of danger or harm.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with the class how anxiety can be that little voice inside that tells us something is dangerous or unsafe. Ask them if this differs from something such as our conscious. Ask if they can identify why we often ignore this voice and do something different. Write their answers on the flip chart or dry erase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anxiety alert us to something bad that could happen?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128</a:t>
            </a:fld>
            <a:endParaRPr lang="en-US" dirty="0"/>
          </a:p>
        </p:txBody>
      </p:sp>
    </p:spTree>
    <p:extLst>
      <p:ext uri="{BB962C8B-B14F-4D97-AF65-F5344CB8AC3E}">
        <p14:creationId xmlns:p14="http://schemas.microsoft.com/office/powerpoint/2010/main" val="28817163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425832845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Anxiety raises adrenalin and causes the heart to beat faster, which prepares the body to take any action that is needed. By activating that natural ‘flight or fight’ defense people have, we become more aware of ourselves and our surroundings. We become more aware of what it is that is causing us to have these symptoms and tells us to pay attention to them. We can see if the problem is mental or physical and decide the best way to handle it. When we improve our own self-awareness, we can be better aware of our surroundings and learn how to better function in them.</a:t>
            </a:r>
          </a:p>
          <a:p>
            <a:r>
              <a:rPr lang="en-US" dirty="0"/>
              <a:t>Self-awareness and anxiety:</a:t>
            </a:r>
          </a:p>
          <a:p>
            <a:r>
              <a:rPr lang="en-US" dirty="0"/>
              <a:t>•	“What am I doing here?”</a:t>
            </a:r>
          </a:p>
          <a:p>
            <a:r>
              <a:rPr lang="en-US" dirty="0"/>
              <a:t>•	“Why do I feel this way?</a:t>
            </a:r>
          </a:p>
          <a:p>
            <a:r>
              <a:rPr lang="en-US" dirty="0"/>
              <a:t>•	“How can I react?”</a:t>
            </a:r>
          </a:p>
          <a:p>
            <a:r>
              <a:rPr lang="en-US" dirty="0"/>
              <a:t>•	“How will this affect me?”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anxiety can make us more self-aware.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Improves Self-Awareness</a:t>
            </a:r>
          </a:p>
          <a:p>
            <a:r>
              <a:rPr lang="en-US" sz="1200" kern="1200" dirty="0">
                <a:solidFill>
                  <a:schemeClr val="tx1"/>
                </a:solidFill>
                <a:effectLst/>
                <a:latin typeface="+mn-lt"/>
                <a:ea typeface="+mn-ea"/>
                <a:cs typeface="+mn-cs"/>
              </a:rPr>
              <a:t>Discuss the positive aspect of anxiety that helps us become more self-aware of ourselves and things around us.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20-Learning to Be More Self-Aware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anxiety affect our self-awareness?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129</a:t>
            </a:fld>
            <a:endParaRPr lang="en-US" dirty="0"/>
          </a:p>
        </p:txBody>
      </p:sp>
    </p:spTree>
    <p:extLst>
      <p:ext uri="{BB962C8B-B14F-4D97-AF65-F5344CB8AC3E}">
        <p14:creationId xmlns:p14="http://schemas.microsoft.com/office/powerpoint/2010/main" val="141570686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Sometimes people need a little push to make a decision.  Motivations come in all shapes and sizes, and anxiety is one of them. While we may believe anxiety keeps us from doing certain things, it is also motivating us to do others at the same time. Anxiety may tell you that you are too anxious to give that speech in front of everyone, but it is also motivating you to conquer your fear and do what you have to do in order to deliver it. Another instance is that anxiety may tell you that it is dangerous to leave your car unlocked in the empty parking lot, so your body reacts and is motivated to lock the doors before you leave. Anxiety will tell you to be ready for anything and it will motivate you to make choices as to what you can do to be prepared.</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anxiety can motivate us to make the right choices.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Can Be a Great Motivator</a:t>
            </a:r>
          </a:p>
          <a:p>
            <a:r>
              <a:rPr lang="en-US" sz="1200" kern="1200" dirty="0">
                <a:solidFill>
                  <a:schemeClr val="tx1"/>
                </a:solidFill>
                <a:effectLst/>
                <a:latin typeface="+mn-lt"/>
                <a:ea typeface="+mn-ea"/>
                <a:cs typeface="+mn-cs"/>
              </a:rPr>
              <a:t>Discuss the positive aspect of anxiety that helps motivate us to make a number or choices and decisions in our everyday life.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class to identify things that motivate them. Is it some form of anxiety? Ask them if they can tell what it originates from. Write their answers on the flip chart or dry erase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one example of how anxiety motivates us to make a choice?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130</a:t>
            </a:fld>
            <a:endParaRPr lang="en-US" dirty="0"/>
          </a:p>
        </p:txBody>
      </p:sp>
    </p:spTree>
    <p:extLst>
      <p:ext uri="{BB962C8B-B14F-4D97-AF65-F5344CB8AC3E}">
        <p14:creationId xmlns:p14="http://schemas.microsoft.com/office/powerpoint/2010/main" val="298019962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Because anxiety motivates us to make good decisions and to take action, it also helps us prevent mistakes. Anxiety told you it would be a mistake to leave your car unlocked in the middle of the parking lot, which motivated you to lock the doors. At work, you realize a project is coming due soon and become anxious about finishing it, so your anxiety pops up and says it would be a mistake to procrastinate and motivates you to work on it every day. Many people refer to this theory as just using common sense, but it has only become common sense because we listen to our body’s instincts and learn to recognize when it is trying to alert us to something. When we listen to what anxiety tells us, we recognize a sense of danger or alarm and help prevent mistakes before they start.</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anxiety can help us prevent future mistakes.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Prevent mistakes</a:t>
            </a:r>
          </a:p>
          <a:p>
            <a:r>
              <a:rPr lang="en-US" sz="1200" kern="1200" dirty="0">
                <a:solidFill>
                  <a:schemeClr val="tx1"/>
                </a:solidFill>
                <a:effectLst/>
                <a:latin typeface="+mn-lt"/>
                <a:ea typeface="+mn-ea"/>
                <a:cs typeface="+mn-cs"/>
              </a:rPr>
              <a:t>Discuss the positive aspect of anxiety that helps prevent us from making small and large mistakes.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class to identify things that could be prevented if we had listened to our sense of anxiety? Have they experienced something like this? How can we develop that ‘common sense’ theory in ourselves? Ask them if they can tell what it originates from. Write their answers on the flip chart or dry erase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motivation and preventing mistakes work together?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131</a:t>
            </a:fld>
            <a:endParaRPr lang="en-US" dirty="0"/>
          </a:p>
        </p:txBody>
      </p:sp>
    </p:spTree>
    <p:extLst>
      <p:ext uri="{BB962C8B-B14F-4D97-AF65-F5344CB8AC3E}">
        <p14:creationId xmlns:p14="http://schemas.microsoft.com/office/powerpoint/2010/main" val="22818203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Patty was working on a team project with several other people. She became anxious when her partners did not complete their parts before their meeting deadline. Patty couldn’t focus on her work and always felt nervous when she left the office at the end of the day. She decided to consult with them and find out what was going on. Her feelings proved correct because her teammates were having trouble collecting the data needed for their part of the assignment. Patty then became motivated to help them find what they needed and helped them meet the group’s deadline. Patty was glad she listened to her instinct and decided to check on her teammates.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Recognize the Positive Aspects of Anxiety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Review the various positive effects of having anxiety.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How did Patty interpret her anxiety?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happened when Patty became anxious about her teammates?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132</a:t>
            </a:fld>
            <a:endParaRPr lang="en-US" dirty="0"/>
          </a:p>
        </p:txBody>
      </p:sp>
    </p:spTree>
    <p:extLst>
      <p:ext uri="{BB962C8B-B14F-4D97-AF65-F5344CB8AC3E}">
        <p14:creationId xmlns:p14="http://schemas.microsoft.com/office/powerpoint/2010/main" val="266276430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anxiety trigger is something that sets off our feelings of anxiety. Sometimes recognizing the trigger is not so easy, since a trigger can come on suddenly while others are well known and expected. If we can identify our own anxiety triggers, we can avoid them or even stop them from happening. But other times, if the trigger is unknown or not as obvious, we may have to find ways to just adapt around it.</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143</a:t>
            </a:fld>
            <a:endParaRPr lang="en-US" dirty="0"/>
          </a:p>
        </p:txBody>
      </p:sp>
    </p:spTree>
    <p:extLst>
      <p:ext uri="{BB962C8B-B14F-4D97-AF65-F5344CB8AC3E}">
        <p14:creationId xmlns:p14="http://schemas.microsoft.com/office/powerpoint/2010/main" val="225141348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Fear is a big cause of many anxiety triggers and symptoms. One of the biggest fears associated with anxiety is uncertainty or the fear of the unknown. Not knowing how a situation will result can make some people simply shut down. The fear of not knowing how a project went over or not knowing how well or poor a speech will be delivered can make some people simply avoid the situation, causing a lot of missed opportunities. Others may try to find out as much information as they can so that they can feel more informed, but if it doesn’t satisfy the ‘need’ to know, then they may just quit altogether.</a:t>
            </a:r>
          </a:p>
          <a:p>
            <a:r>
              <a:rPr lang="en-US" dirty="0"/>
              <a:t>Questions that make us anxious:</a:t>
            </a:r>
          </a:p>
          <a:p>
            <a:r>
              <a:rPr lang="en-US" dirty="0"/>
              <a:t>•	“What will happen if I do __________?”</a:t>
            </a:r>
          </a:p>
          <a:p>
            <a:r>
              <a:rPr lang="en-US" dirty="0"/>
              <a:t>•	“What will happen if I don’t do ____________?”</a:t>
            </a:r>
          </a:p>
          <a:p>
            <a:r>
              <a:rPr lang="en-US" dirty="0"/>
              <a:t>•	“Will this change anything?”</a:t>
            </a:r>
          </a:p>
          <a:p>
            <a:r>
              <a:rPr lang="en-US" dirty="0"/>
              <a:t>•	“Will something bad happen?”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a common anxiety trigger – the fear of the unknown.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Uncertainty or Fear of the Unknown</a:t>
            </a:r>
          </a:p>
          <a:p>
            <a:r>
              <a:rPr lang="en-US" sz="1200" kern="1200" dirty="0">
                <a:solidFill>
                  <a:schemeClr val="tx1"/>
                </a:solidFill>
                <a:effectLst/>
                <a:latin typeface="+mn-lt"/>
                <a:ea typeface="+mn-ea"/>
                <a:cs typeface="+mn-cs"/>
              </a:rPr>
              <a:t>Discuss and review the various reasons why someone’s anxiety can be triggered by not knowing something or not being able to know what will happen.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21-Fear of the Unknown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for volunteers to share their opinions and ideas. 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can we do to not fear the unknown?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144</a:t>
            </a:fld>
            <a:endParaRPr lang="en-US" dirty="0"/>
          </a:p>
        </p:txBody>
      </p:sp>
    </p:spTree>
    <p:extLst>
      <p:ext uri="{BB962C8B-B14F-4D97-AF65-F5344CB8AC3E}">
        <p14:creationId xmlns:p14="http://schemas.microsoft.com/office/powerpoint/2010/main" val="360772212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When we hold in our feelings, we are not allowing our body to express how it naturally feels. This forces our brain to hold in our negative thoughts or emotions and creates a large storage bin for them to brew. Often times we suppress our feelings because we become anxious about how others may perceive them or react to them. But if we keep them inside, they cause more anxiety since we have to keep more control over them – which then leads us to continue to think about them and dwell on them. While we cannot always say whatever we want, when we want, there are ways of coping with our feelings and keeping them from attacking us on the inside.</a:t>
            </a:r>
          </a:p>
          <a:p>
            <a:r>
              <a:rPr lang="en-US" dirty="0"/>
              <a:t>Sample ways to express feelings:</a:t>
            </a:r>
          </a:p>
          <a:p>
            <a:r>
              <a:rPr lang="en-US" dirty="0"/>
              <a:t>•	Keep a journal.</a:t>
            </a:r>
          </a:p>
          <a:p>
            <a:r>
              <a:rPr lang="en-US" dirty="0"/>
              <a:t>•	Talk with a friend or counselor.</a:t>
            </a:r>
          </a:p>
          <a:p>
            <a:r>
              <a:rPr lang="en-US" dirty="0"/>
              <a:t>•	Start a blog.</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a common anxiety trigger – Holding in feelings.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Holding in Feelings</a:t>
            </a:r>
          </a:p>
          <a:p>
            <a:r>
              <a:rPr lang="en-US" sz="1200" kern="1200" dirty="0">
                <a:solidFill>
                  <a:schemeClr val="tx1"/>
                </a:solidFill>
                <a:effectLst/>
                <a:latin typeface="+mn-lt"/>
                <a:ea typeface="+mn-ea"/>
                <a:cs typeface="+mn-cs"/>
              </a:rPr>
              <a:t>Discuss and review the various reasons why someone’s anxiety can be triggered by holding in feelings they want to express or get out.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22-Not Holding in Our Feelings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holding in feelings be toxic to our bodies?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145</a:t>
            </a:fld>
            <a:endParaRPr lang="en-US" dirty="0"/>
          </a:p>
        </p:txBody>
      </p:sp>
    </p:spTree>
    <p:extLst>
      <p:ext uri="{BB962C8B-B14F-4D97-AF65-F5344CB8AC3E}">
        <p14:creationId xmlns:p14="http://schemas.microsoft.com/office/powerpoint/2010/main" val="20159486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When it comes to speaking in front of others, we are allowing them to hear what we have to say and possibly pass judgment on it, which can cause us to take these feelings of judgment or rejection personally and cause anxiety. When speaking in public or in front of a group, we become anxious because we feel as though we are in the hot seat and cannot escape if we start to feel uncomfortable. We begin to fear making a mistake or having someone not like us. When we fear speaking up, such as to a manager or a coworker, we are second guessing ourselves and fear repercussions if we do not agree with them or like what they have to say. Although most of these fears are generally unfounded, they can be a strong cause in many cases of anxiety.</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a common anxiety trigger – public speaking.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Public Speaking/Speaking Up</a:t>
            </a:r>
          </a:p>
          <a:p>
            <a:r>
              <a:rPr lang="en-US" sz="1200" kern="1200" dirty="0">
                <a:solidFill>
                  <a:schemeClr val="tx1"/>
                </a:solidFill>
                <a:effectLst/>
                <a:latin typeface="+mn-lt"/>
                <a:ea typeface="+mn-ea"/>
                <a:cs typeface="+mn-cs"/>
              </a:rPr>
              <a:t>Discuss and review the various reasons why someone’s anxiety can be triggers by having to speak in public or speaking up to someone.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class if they can identify reasons why a person would be afraid to speak in front of a group or speak to a manager. Why types of fears and emotions come from it? Write their answers on the flip chart or dry erase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is a great exercise because it allows people who have a fear of public speaking to have a chance at conquering that fear. 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does speaking to others cause anxiety?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146</a:t>
            </a:fld>
            <a:endParaRPr lang="en-US" dirty="0"/>
          </a:p>
        </p:txBody>
      </p:sp>
    </p:spTree>
    <p:extLst>
      <p:ext uri="{BB962C8B-B14F-4D97-AF65-F5344CB8AC3E}">
        <p14:creationId xmlns:p14="http://schemas.microsoft.com/office/powerpoint/2010/main" val="306648009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Some people strive to be perfect; and some come pretty close. Others want to be perfect in many areas, such as our work and personal lives, but feel anxious in the process or when we fail to do so. When we make a mistake, we don’t feel as though we did a perfect job, and can make us feel as though everyone is watching us (which leads to more anxiety!). Not being perfect, or not even being the best at something, cause make us feel as though we are not good enough and that others may be passing judgment on us. This can cause further anxiety since we are obsessing about what other people think of us.</a:t>
            </a:r>
          </a:p>
          <a:p>
            <a:r>
              <a:rPr lang="en-US" dirty="0"/>
              <a:t>Remember:</a:t>
            </a:r>
          </a:p>
          <a:p>
            <a:r>
              <a:rPr lang="en-US" dirty="0"/>
              <a:t>•	The age old saying -“No one is perfect.”</a:t>
            </a:r>
          </a:p>
          <a:p>
            <a:r>
              <a:rPr lang="en-US" dirty="0"/>
              <a:t>•	Perfection won’t make others happy.</a:t>
            </a:r>
          </a:p>
          <a:p>
            <a:r>
              <a:rPr lang="en-US" dirty="0"/>
              <a:t>•	Perfection will not make you happy.</a:t>
            </a:r>
          </a:p>
          <a:p>
            <a:r>
              <a:rPr lang="en-US" dirty="0"/>
              <a:t>•	Imperfection is how we learn and adapt.</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a common anxiety trigger – trying to be perfect.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Trying to Be Perfect</a:t>
            </a:r>
          </a:p>
          <a:p>
            <a:r>
              <a:rPr lang="en-US" sz="1200" kern="1200" dirty="0">
                <a:solidFill>
                  <a:schemeClr val="tx1"/>
                </a:solidFill>
                <a:effectLst/>
                <a:latin typeface="+mn-lt"/>
                <a:ea typeface="+mn-ea"/>
                <a:cs typeface="+mn-cs"/>
              </a:rPr>
              <a:t>Discuss and review the various reasons why someone’s anxiety can be triggered by someone’s need to try and be perfect, only to soon fail thereafter.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23-Trying to Be Perfect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for volunteers to share their answers, but 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do we feel a need to be perfect?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147</a:t>
            </a:fld>
            <a:endParaRPr lang="en-US" dirty="0"/>
          </a:p>
        </p:txBody>
      </p:sp>
    </p:spTree>
    <p:extLst>
      <p:ext uri="{BB962C8B-B14F-4D97-AF65-F5344CB8AC3E}">
        <p14:creationId xmlns:p14="http://schemas.microsoft.com/office/powerpoint/2010/main" val="10613026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Matthew was assigned to make a presentation about the new software system the office was adopting to their computers. He has always had a fear of public speaking, and just thinking about being in front of a group of people triggers his anxiety. However, he is normally able to handle himself very well and make it through the information. So he studied the information and made a presentation and prepared for anything his coworkers would need to know. </a:t>
            </a:r>
          </a:p>
          <a:p>
            <a:r>
              <a:rPr lang="en-US" dirty="0"/>
              <a:t>The day of the presentation, his manager informed him the presentation was not for his coworkers, but was for the board of supervisors for the department. Matthew immediately felt anxious and began to sweat profusely. He immediately kept thinking of things such as “What if I make a mistake?” or “What if they don’t like the presentation?” which increased his anxiety. When he was in front of the supervisors, he tried to handle himself as he would in any other presentation. Although he made a few slip ups, he managed to deliver the presentation very well. Matthew then wondered why he had become so anxious in the first place.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Common Anxiety Triggers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Review and discuss common actions or situations that can trigger anxiety.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Would Matthew still feel anxious if he thought the presentation was for his coworkers?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type of anxiety triggers did Matthew experience?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148</a:t>
            </a:fld>
            <a:endParaRPr lang="en-US" dirty="0"/>
          </a:p>
        </p:txBody>
      </p:sp>
    </p:spTree>
    <p:extLst>
      <p:ext uri="{BB962C8B-B14F-4D97-AF65-F5344CB8AC3E}">
        <p14:creationId xmlns:p14="http://schemas.microsoft.com/office/powerpoint/2010/main" val="26568006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 seconds</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trike="sngStrike" dirty="0"/>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159853458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Anxiety symptoms can be exhausting and can take a toll on us mentally and physically. While managing our anxiety is no easy task, it should not feel so overwhelming that we cannot function in our everyday lives. Anxiety can grow and grow if not handled properly, which can only make us begin to feel worse about our problems rather than seeking help for them. Sometimes the help from family and friends may not be enough to ease our symptoms and will need to be handled by a professional.</a:t>
            </a:r>
          </a:p>
          <a:p>
            <a:r>
              <a:rPr lang="en-US" dirty="0"/>
              <a:t>When to seek help:</a:t>
            </a:r>
          </a:p>
          <a:p>
            <a:r>
              <a:rPr lang="en-US" dirty="0"/>
              <a:t>•	If symptoms are too big to solve yourself</a:t>
            </a:r>
          </a:p>
          <a:p>
            <a:r>
              <a:rPr lang="en-US" dirty="0"/>
              <a:t>•	If there are too many issues to deal with at once</a:t>
            </a:r>
          </a:p>
          <a:p>
            <a:r>
              <a:rPr lang="en-US" dirty="0"/>
              <a:t>•	If anxiety is keeping you from functioning as normal</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when we are too overwhelmed to manage anxiety alone.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Feeling Overwhelmed</a:t>
            </a:r>
          </a:p>
          <a:p>
            <a:r>
              <a:rPr lang="en-US" sz="1200" kern="1200" dirty="0">
                <a:solidFill>
                  <a:schemeClr val="tx1"/>
                </a:solidFill>
                <a:effectLst/>
                <a:latin typeface="+mn-lt"/>
                <a:ea typeface="+mn-ea"/>
                <a:cs typeface="+mn-cs"/>
              </a:rPr>
              <a:t>Discuss how feeling overwhelmed is a sign to us that we are not managing our anxiety very well and that we need to seek additional help.</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Bring with you the dictionary definition of the word overwhelmed to help with this exercise.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group to try and define the term ‘overwhelmed’. After a few guesses share the dictionary answer you brought with you. Ask the class how can we know when we are too overwhelmed to manage our anxiety on our own? Are there any signs or warnings? Write their answers on the flip chart or dry erase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anxiety make us feel overwhelmed?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160</a:t>
            </a:fld>
            <a:endParaRPr lang="en-US" dirty="0"/>
          </a:p>
        </p:txBody>
      </p:sp>
    </p:spTree>
    <p:extLst>
      <p:ext uri="{BB962C8B-B14F-4D97-AF65-F5344CB8AC3E}">
        <p14:creationId xmlns:p14="http://schemas.microsoft.com/office/powerpoint/2010/main" val="173644960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When we feel anxious, our minds and senses are constantly changing, but anxiety can cause physical changes in ourselves as well. Anxious feelings cause our heart to beat faster, which in turn makes our blood flow faster, causing shortness of breath, profuse sweating or ‘butterflies’ in our stomach. It heightens our senses, so that every little change around us is exaggerated and made to appear bigger than it is. These somewhat random symptoms become habits over time and we are not able to control them any longer. Most importantly, anxiety can make us feel more fatigued and exhausted over time, since we are constantly putting all of our energy into trying to manage or avoid our anxiety. Changes such as these cannot be managed until the source of the anxiety is managed, which may require additional help.</a:t>
            </a:r>
          </a:p>
          <a:p>
            <a:r>
              <a:rPr lang="en-US" dirty="0"/>
              <a:t>Sample physical changes include:</a:t>
            </a:r>
          </a:p>
          <a:p>
            <a:r>
              <a:rPr lang="en-US" dirty="0"/>
              <a:t>•	Rapid heartbeat</a:t>
            </a:r>
          </a:p>
          <a:p>
            <a:r>
              <a:rPr lang="en-US" dirty="0"/>
              <a:t>•	Rush of adrenalin</a:t>
            </a:r>
          </a:p>
          <a:p>
            <a:r>
              <a:rPr lang="en-US" dirty="0"/>
              <a:t>•	Increased sweating</a:t>
            </a:r>
          </a:p>
          <a:p>
            <a:r>
              <a:rPr lang="en-US" dirty="0"/>
              <a:t>•	Fatigue or exhaustion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when anxiety makes physical changes in us.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Physical Changes</a:t>
            </a:r>
          </a:p>
          <a:p>
            <a:r>
              <a:rPr lang="en-US" sz="1200" kern="1200" dirty="0">
                <a:solidFill>
                  <a:schemeClr val="tx1"/>
                </a:solidFill>
                <a:effectLst/>
                <a:latin typeface="+mn-lt"/>
                <a:ea typeface="+mn-ea"/>
                <a:cs typeface="+mn-cs"/>
              </a:rPr>
              <a:t>Discuss how physical changes in our bodies can be a sign that we are not managing our anxiety very well and that we need to seek additional help.</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24-Noticing Physical Changes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anxiety affect us physically?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161</a:t>
            </a:fld>
            <a:endParaRPr lang="en-US" dirty="0"/>
          </a:p>
        </p:txBody>
      </p:sp>
    </p:spTree>
    <p:extLst>
      <p:ext uri="{BB962C8B-B14F-4D97-AF65-F5344CB8AC3E}">
        <p14:creationId xmlns:p14="http://schemas.microsoft.com/office/powerpoint/2010/main" val="294100538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As we’ve said before, some anxiety or nervousness is normal and healthy in many cases. However, when these feelings overcome us so much that we are unable to perform our normal duties or simple tasks, then we know it has become a problem. Anxiety can alert us to danger or help us make better decisions, but when it interferes with making any decision or with making everyday choices, the anxiety has taken over. No matter how much we tell ourselves we are managing our symptoms, if we are at the point where we cannot work or play as normal, then the anxiety is managing us, and we must seek additional help and guidance to get them under control.</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when anxiety makes us unable to work of function.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Unable to Work or Function</a:t>
            </a:r>
          </a:p>
          <a:p>
            <a:r>
              <a:rPr lang="en-US" sz="1200" kern="1200" dirty="0">
                <a:solidFill>
                  <a:schemeClr val="tx1"/>
                </a:solidFill>
                <a:effectLst/>
                <a:latin typeface="+mn-lt"/>
                <a:ea typeface="+mn-ea"/>
                <a:cs typeface="+mn-cs"/>
              </a:rPr>
              <a:t>Discuss how our inability to work or function as normal in our everyday lives can be a sign that we are not managing our anxiety very well and that we need to seek additional help.</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25-Recognizing Loss of Function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do we know that our anxiety is not being managed successfully?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162</a:t>
            </a:fld>
            <a:endParaRPr lang="en-US" dirty="0"/>
          </a:p>
        </p:txBody>
      </p:sp>
    </p:spTree>
    <p:extLst>
      <p:ext uri="{BB962C8B-B14F-4D97-AF65-F5344CB8AC3E}">
        <p14:creationId xmlns:p14="http://schemas.microsoft.com/office/powerpoint/2010/main" val="139637608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Panic attacks are very common with anxiety problems. Symptoms usually peak very quickly and can be very intense, such as shortness of breath or a rapid heartbeat. Generally, these attacks are very scary and have serious symptoms, but they do not cause immediate health implications and are not life threatening. But sometimes panic attacks can become so severe that they become debilitating and stop us in our tracks. The symptoms can be so severe that we create other problems, such as choking, nausea, fatigue, or fainting. This prevents us from functioning as normal. These types of panic attacks need to be evaluated by your doctor and will need to be possibly treated with medications or remedies.</a:t>
            </a:r>
          </a:p>
          <a:p>
            <a:r>
              <a:rPr lang="en-US" dirty="0"/>
              <a:t>Recognize symptoms of a panic attack:</a:t>
            </a:r>
          </a:p>
          <a:p>
            <a:r>
              <a:rPr lang="en-US" dirty="0"/>
              <a:t>•	Rapid heartbeat or pulse</a:t>
            </a:r>
          </a:p>
          <a:p>
            <a:r>
              <a:rPr lang="en-US" dirty="0"/>
              <a:t>•	Shallow breathing – gasping or choking</a:t>
            </a:r>
          </a:p>
          <a:p>
            <a:r>
              <a:rPr lang="en-US" dirty="0"/>
              <a:t>•	Dizziness</a:t>
            </a:r>
          </a:p>
          <a:p>
            <a:r>
              <a:rPr lang="en-US" dirty="0"/>
              <a:t>•	Muscle pain or spasms</a:t>
            </a:r>
          </a:p>
          <a:p>
            <a:r>
              <a:rPr lang="en-US" dirty="0"/>
              <a:t>•	Fatigue or restlessness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when anxiety makes experience panic attacks.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Panic Attacks</a:t>
            </a:r>
          </a:p>
          <a:p>
            <a:r>
              <a:rPr lang="en-US" sz="1200" kern="1200" dirty="0">
                <a:solidFill>
                  <a:schemeClr val="tx1"/>
                </a:solidFill>
                <a:effectLst/>
                <a:latin typeface="+mn-lt"/>
                <a:ea typeface="+mn-ea"/>
                <a:cs typeface="+mn-cs"/>
              </a:rPr>
              <a:t>Discuss how experiencing a severe panic attack (or multiple ones) can be a sign that we are not managing our anxiety very well and that we need to seek additional help.</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student to go over 17-Identifying a Panic Attack with you. Now that they are familiar with the symptoms and characteristics of panic attacks, how can they signal to us that we are not managing our anxiety? Ask them if they can identify when a panic attack is normal and when it needs additional help. Write their answers on the flip chart or dry erase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 we know when a panic attack becomes severe?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163</a:t>
            </a:fld>
            <a:endParaRPr lang="en-US" dirty="0"/>
          </a:p>
        </p:txBody>
      </p:sp>
    </p:spTree>
    <p:extLst>
      <p:ext uri="{BB962C8B-B14F-4D97-AF65-F5344CB8AC3E}">
        <p14:creationId xmlns:p14="http://schemas.microsoft.com/office/powerpoint/2010/main" val="390098404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Linda routinely suffered from a fear of crowded places and would often have a minor panic attack when she was in a crowded room of the office, such as the cafeteria or the lobby. Since her office only had a few people in it, she could normally retreat there and calm herself. But her manager informed her that they were expanding the department and were bringing more employees into the office. Linda instantly became more anxious at the thought of more people coming in. She began to feel ill and worried constantly about how she was going to cope. Over time Linda became more fatigued and had trouble focusing on her assignments. The day before the big move in, her coworker suggested she take the day off and seek some help from her doctor. Linda agreed and decided she needed to seek additional help if she was going to be able to function in her own office space.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When to Seek Extra Help?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Review the key signs and symptoms that additional help may be needed to manage anxiety symptoms.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Would Linda be able to adapt to the new office on her own?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a:solidFill>
                  <a:schemeClr val="tx1"/>
                </a:solidFill>
                <a:effectLst/>
                <a:latin typeface="+mn-lt"/>
                <a:ea typeface="+mn-ea"/>
                <a:cs typeface="+mn-cs"/>
              </a:rPr>
              <a:t>What did Linda decide to do for her anxiety about the office?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164</a:t>
            </a:fld>
            <a:endParaRPr lang="en-US" dirty="0"/>
          </a:p>
        </p:txBody>
      </p:sp>
    </p:spTree>
    <p:extLst>
      <p:ext uri="{BB962C8B-B14F-4D97-AF65-F5344CB8AC3E}">
        <p14:creationId xmlns:p14="http://schemas.microsoft.com/office/powerpoint/2010/main" val="219423991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John Kenneth Galbraith: All the great leaders have had one characteristic in common; it was their willingness to confront unequivocally the major anxiety of their people in their time. This, and not much else, is the essence of leadership.</a:t>
            </a:r>
          </a:p>
          <a:p>
            <a:r>
              <a:rPr lang="en-US" dirty="0"/>
              <a:t>•	Robert Albert Bloch: Anxiety is a thin stream of fear trickling through the mind. If encouraged, it cuts a channel into which all other thoughts are drained.</a:t>
            </a:r>
          </a:p>
          <a:p>
            <a:r>
              <a:rPr lang="en-US" dirty="0"/>
              <a:t>•	Susan Jeffers: We cannot escape fear. We can only transform it into a companion that accompanies us on all our exciting adventures.</a:t>
            </a:r>
          </a:p>
          <a:p>
            <a:r>
              <a:rPr lang="en-US" dirty="0"/>
              <a:t>•	C.S. Lewis: Some people feel guilty about their anxieties and regard them as a defect of faith. I don’t agree at all. They are afflictions, not sins.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176</a:t>
            </a:fld>
            <a:endParaRPr lang="en-US" dirty="0"/>
          </a:p>
        </p:txBody>
      </p:sp>
    </p:spTree>
    <p:extLst>
      <p:ext uri="{BB962C8B-B14F-4D97-AF65-F5344CB8AC3E}">
        <p14:creationId xmlns:p14="http://schemas.microsoft.com/office/powerpoint/2010/main" val="43736052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177</a:t>
            </a:fld>
            <a:endParaRPr lang="en-US" dirty="0"/>
          </a:p>
        </p:txBody>
      </p:sp>
    </p:spTree>
    <p:extLst>
      <p:ext uri="{BB962C8B-B14F-4D97-AF65-F5344CB8AC3E}">
        <p14:creationId xmlns:p14="http://schemas.microsoft.com/office/powerpoint/2010/main" val="10536486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cap="all" dirty="0">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178</a:t>
            </a:fld>
            <a:endParaRPr lang="en-US" dirty="0"/>
          </a:p>
        </p:txBody>
      </p:sp>
    </p:spTree>
    <p:extLst>
      <p:ext uri="{BB962C8B-B14F-4D97-AF65-F5344CB8AC3E}">
        <p14:creationId xmlns:p14="http://schemas.microsoft.com/office/powerpoint/2010/main" val="49153248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179</a:t>
            </a:fld>
            <a:endParaRPr lang="en-CA" dirty="0"/>
          </a:p>
        </p:txBody>
      </p:sp>
    </p:spTree>
    <p:extLst>
      <p:ext uri="{BB962C8B-B14F-4D97-AF65-F5344CB8AC3E}">
        <p14:creationId xmlns:p14="http://schemas.microsoft.com/office/powerpoint/2010/main" val="185422445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180</a:t>
            </a:fld>
            <a:endParaRPr lang="en-US" dirty="0"/>
          </a:p>
        </p:txBody>
      </p:sp>
    </p:spTree>
    <p:extLst>
      <p:ext uri="{BB962C8B-B14F-4D97-AF65-F5344CB8AC3E}">
        <p14:creationId xmlns:p14="http://schemas.microsoft.com/office/powerpoint/2010/main" val="35511586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7</a:t>
            </a:fld>
            <a:endParaRPr lang="en-CA" dirty="0"/>
          </a:p>
        </p:txBody>
      </p:sp>
    </p:spTree>
    <p:extLst>
      <p:ext uri="{BB962C8B-B14F-4D97-AF65-F5344CB8AC3E}">
        <p14:creationId xmlns:p14="http://schemas.microsoft.com/office/powerpoint/2010/main" val="272808816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r>
              <a:rPr lang="en-US" b="1" dirty="0">
                <a:solidFill>
                  <a:srgbClr val="FF0000"/>
                </a:solidFill>
              </a:rPr>
              <a:t>FACILITATOR/PRODUCER NOTES: REQUEST </a:t>
            </a:r>
            <a:r>
              <a:rPr lang="en-US" b="0" dirty="0">
                <a:solidFill>
                  <a:srgbClr val="FF0000"/>
                </a:solidFill>
              </a:rPr>
              <a:t>#2: please capture information discussion points.</a:t>
            </a:r>
            <a:endParaRPr lang="en-US" sz="1200" b="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181</a:t>
            </a:fld>
            <a:endParaRPr lang="en-US" dirty="0"/>
          </a:p>
        </p:txBody>
      </p:sp>
    </p:spTree>
    <p:extLst>
      <p:ext uri="{BB962C8B-B14F-4D97-AF65-F5344CB8AC3E}">
        <p14:creationId xmlns:p14="http://schemas.microsoft.com/office/powerpoint/2010/main" val="314902415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182</a:t>
            </a:fld>
            <a:endParaRPr lang="en-CA" dirty="0"/>
          </a:p>
        </p:txBody>
      </p:sp>
    </p:spTree>
    <p:extLst>
      <p:ext uri="{BB962C8B-B14F-4D97-AF65-F5344CB8AC3E}">
        <p14:creationId xmlns:p14="http://schemas.microsoft.com/office/powerpoint/2010/main" val="33858326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(COURSE NAME)</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8</a:t>
            </a:fld>
            <a:endParaRPr lang="en-CA" dirty="0"/>
          </a:p>
        </p:txBody>
      </p:sp>
    </p:spTree>
    <p:extLst>
      <p:ext uri="{BB962C8B-B14F-4D97-AF65-F5344CB8AC3E}">
        <p14:creationId xmlns:p14="http://schemas.microsoft.com/office/powerpoint/2010/main" val="1320798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9</a:t>
            </a:fld>
            <a:endParaRPr lang="en-CA" dirty="0"/>
          </a:p>
        </p:txBody>
      </p:sp>
    </p:spTree>
    <p:extLst>
      <p:ext uri="{BB962C8B-B14F-4D97-AF65-F5344CB8AC3E}">
        <p14:creationId xmlns:p14="http://schemas.microsoft.com/office/powerpoint/2010/main" val="7704461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6" name="Rectangle 5"/>
          <p:cNvSpPr/>
          <p:nvPr userDrawn="1"/>
        </p:nvSpPr>
        <p:spPr>
          <a:xfrm>
            <a:off x="7391400" y="-23769"/>
            <a:ext cx="1752600" cy="6858000"/>
          </a:xfrm>
          <a:prstGeom prst="rect">
            <a:avLst/>
          </a:prstGeom>
          <a:gradFill>
            <a:gsLst>
              <a:gs pos="33000">
                <a:schemeClr val="bg1"/>
              </a:gs>
              <a:gs pos="75000">
                <a:schemeClr val="bg1">
                  <a:lumMod val="5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en-CA" dirty="0"/>
          </a:p>
        </p:txBody>
      </p:sp>
      <p:sp>
        <p:nvSpPr>
          <p:cNvPr id="7" name="Text Placeholder 12"/>
          <p:cNvSpPr>
            <a:spLocks noGrp="1"/>
          </p:cNvSpPr>
          <p:nvPr>
            <p:ph type="body" sz="quarter" idx="11"/>
          </p:nvPr>
        </p:nvSpPr>
        <p:spPr>
          <a:xfrm>
            <a:off x="7400106" y="476672"/>
            <a:ext cx="1752600" cy="4247028"/>
          </a:xfrm>
          <a:noFill/>
          <a:ln>
            <a:noFill/>
          </a:ln>
        </p:spPr>
        <p:txBody>
          <a:bodyPr/>
          <a:lstStyle>
            <a:lvl1pPr marL="0" indent="0">
              <a:buNone/>
              <a:defRPr i="1" baseline="0">
                <a:solidFill>
                  <a:schemeClr val="tx1"/>
                </a:solidFill>
              </a:defRPr>
            </a:lvl1pPr>
          </a:lstStyle>
          <a:p>
            <a:pPr lvl="0"/>
            <a:r>
              <a:rPr lang="en-US" dirty="0"/>
              <a:t>Click to edit Master text styles</a:t>
            </a:r>
          </a:p>
        </p:txBody>
      </p:sp>
      <p:pic>
        <p:nvPicPr>
          <p:cNvPr id="8" name="Picture 7" descr="C:\Users\Darren\Desktop\New Photos\s00062.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010400" y="4767306"/>
            <a:ext cx="2072005" cy="2066925"/>
          </a:xfrm>
          <a:prstGeom prst="rect">
            <a:avLst/>
          </a:prstGeom>
          <a:noFill/>
          <a:ln>
            <a:noFill/>
          </a:ln>
        </p:spPr>
      </p:pic>
    </p:spTree>
    <p:extLst>
      <p:ext uri="{BB962C8B-B14F-4D97-AF65-F5344CB8AC3E}">
        <p14:creationId xmlns:p14="http://schemas.microsoft.com/office/powerpoint/2010/main" val="20958955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AIM section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a:solidFill>
                  <a:srgbClr val="5A2854"/>
                </a:solidFill>
                <a:latin typeface="Arial" panose="020B0604020202020204" pitchFamily="34" charset="0"/>
                <a:cs typeface="Arial" panose="020B0604020202020204" pitchFamily="34" charset="0"/>
              </a:defRPr>
            </a:lvl1pPr>
          </a:lstStyle>
          <a:p>
            <a:pPr lvl="0"/>
            <a:r>
              <a:rPr lang="en-US" dirty="0"/>
              <a:t>EDIT MASTER TEXT STYLE</a:t>
            </a:r>
          </a:p>
        </p:txBody>
      </p:sp>
      <p:sp>
        <p:nvSpPr>
          <p:cNvPr id="12" name="TextBox 11">
            <a:extLst>
              <a:ext uri="{FF2B5EF4-FFF2-40B4-BE49-F238E27FC236}">
                <a16:creationId xmlns:a16="http://schemas.microsoft.com/office/drawing/2014/main" id="{4F69AEC2-2AFF-4914-BFC6-90E5AAF1A078}"/>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703926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 AIM section slide_CUSTOM-HDR">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sz="3200" i="1">
                <a:solidFill>
                  <a:srgbClr val="5A2854"/>
                </a:solidFill>
                <a:latin typeface="+mj-lt"/>
                <a:cs typeface="Arial" panose="020B0604020202020204" pitchFamily="34" charset="0"/>
              </a:defRPr>
            </a:lvl1pPr>
          </a:lstStyle>
          <a:p>
            <a:pPr lvl="0"/>
            <a:r>
              <a:rPr lang="en-US" dirty="0"/>
              <a:t>EDIT MASTER TEXT STYLE</a:t>
            </a:r>
          </a:p>
        </p:txBody>
      </p:sp>
      <p:sp>
        <p:nvSpPr>
          <p:cNvPr id="12" name="TextBox 11">
            <a:extLst>
              <a:ext uri="{FF2B5EF4-FFF2-40B4-BE49-F238E27FC236}">
                <a16:creationId xmlns:a16="http://schemas.microsoft.com/office/drawing/2014/main" id="{4F69AEC2-2AFF-4914-BFC6-90E5AAF1A078}"/>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
        <p:nvSpPr>
          <p:cNvPr id="4" name="Text Placeholder 3">
            <a:extLst>
              <a:ext uri="{FF2B5EF4-FFF2-40B4-BE49-F238E27FC236}">
                <a16:creationId xmlns:a16="http://schemas.microsoft.com/office/drawing/2014/main" id="{0B6FF06A-E24D-4F83-9455-4C59BC96588C}"/>
              </a:ext>
            </a:extLst>
          </p:cNvPr>
          <p:cNvSpPr>
            <a:spLocks noGrp="1"/>
          </p:cNvSpPr>
          <p:nvPr>
            <p:ph type="body" sz="quarter" idx="11"/>
          </p:nvPr>
        </p:nvSpPr>
        <p:spPr>
          <a:xfrm>
            <a:off x="9677400" y="3733800"/>
            <a:ext cx="3657600" cy="2590800"/>
          </a:xfrm>
        </p:spPr>
        <p:txBody>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627590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Style AIM Basic_CUSTOM-GF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
        <p:nvSpPr>
          <p:cNvPr id="10" name="Content Placeholder 3">
            <a:extLst>
              <a:ext uri="{FF2B5EF4-FFF2-40B4-BE49-F238E27FC236}">
                <a16:creationId xmlns:a16="http://schemas.microsoft.com/office/drawing/2014/main" id="{836BCF92-E315-4765-8534-ECE021097009}"/>
              </a:ext>
            </a:extLst>
          </p:cNvPr>
          <p:cNvSpPr>
            <a:spLocks noGrp="1"/>
          </p:cNvSpPr>
          <p:nvPr>
            <p:ph sz="quarter" idx="11" hasCustomPrompt="1"/>
          </p:nvPr>
        </p:nvSpPr>
        <p:spPr>
          <a:xfrm>
            <a:off x="179512" y="702668"/>
            <a:ext cx="8784976" cy="288032"/>
          </a:xfrm>
          <a:prstGeom prst="rect">
            <a:avLst/>
          </a:prstGeom>
        </p:spPr>
        <p:txBody>
          <a:bodyPr/>
          <a:lstStyle>
            <a:lvl1pPr marL="0" indent="0">
              <a:buNone/>
              <a:defRPr sz="1400" b="0">
                <a:solidFill>
                  <a:srgbClr val="7F7F7F"/>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12" name="Title 1">
            <a:extLst>
              <a:ext uri="{FF2B5EF4-FFF2-40B4-BE49-F238E27FC236}">
                <a16:creationId xmlns:a16="http://schemas.microsoft.com/office/drawing/2014/main" id="{D570B55A-8DA1-4A5C-BBB0-89D5F2F3A8ED}"/>
              </a:ext>
            </a:extLst>
          </p:cNvPr>
          <p:cNvSpPr>
            <a:spLocks noGrp="1"/>
          </p:cNvSpPr>
          <p:nvPr>
            <p:ph type="title"/>
          </p:nvPr>
        </p:nvSpPr>
        <p:spPr>
          <a:xfrm>
            <a:off x="179512" y="202331"/>
            <a:ext cx="8784976" cy="392067"/>
          </a:xfrm>
          <a:prstGeom prst="rect">
            <a:avLst/>
          </a:prstGeom>
        </p:spPr>
        <p:txBody>
          <a:bodyPr anchor="t"/>
          <a:lstStyle>
            <a:lvl1pPr algn="l">
              <a:defRPr sz="2000" b="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1486859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lin ang="135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Tree>
    <p:extLst>
      <p:ext uri="{BB962C8B-B14F-4D97-AF65-F5344CB8AC3E}">
        <p14:creationId xmlns:p14="http://schemas.microsoft.com/office/powerpoint/2010/main" val="2358392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26791" y="69269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07014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27894367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650470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marL="0" indent="0" algn="ctr">
              <a:buNone/>
              <a:defRPr sz="1800" i="1">
                <a:latin typeface="Calibri" panose="020F0502020204030204" pitchFamily="34" charset="0"/>
                <a:cs typeface="Calibri" panose="020F0502020204030204" pitchFamily="34" charset="0"/>
              </a:defRPr>
            </a:lvl1pPr>
            <a:lvl2pPr marL="457200" indent="0" algn="ctr">
              <a:buNone/>
              <a:defRPr sz="1800" b="1" i="1">
                <a:latin typeface="Calibri" panose="020F0502020204030204" pitchFamily="34" charset="0"/>
                <a:cs typeface="Calibri" panose="020F0502020204030204" pitchFamily="34" charset="0"/>
              </a:defRPr>
            </a:lvl2pPr>
            <a:lvl3pPr marL="914400" indent="0" algn="ctr">
              <a:buFont typeface="Arial" panose="020B0604020202020204" pitchFamily="34" charset="0"/>
              <a:buNone/>
              <a:defRPr sz="1800">
                <a:latin typeface="Calibri" panose="020F0502020204030204" pitchFamily="34" charset="0"/>
                <a:cs typeface="Calibri" panose="020F0502020204030204" pitchFamily="34" charset="0"/>
              </a:defRPr>
            </a:lvl3pPr>
            <a:lvl4pPr marL="1371600" indent="0" algn="ctr">
              <a:buFont typeface="Arial" panose="020B0604020202020204" pitchFamily="34" charset="0"/>
              <a:buNone/>
              <a:defRPr sz="1800"/>
            </a:lvl4pPr>
            <a:lvl5pPr marL="1828800" indent="0" algn="ctr">
              <a:buFont typeface="Arial" panose="020B0604020202020204" pitchFamily="34" charset="0"/>
              <a:buNone/>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131863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009482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First Slid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10" name="TextBox 9">
            <a:extLst>
              <a:ext uri="{FF2B5EF4-FFF2-40B4-BE49-F238E27FC236}">
                <a16:creationId xmlns:a16="http://schemas.microsoft.com/office/drawing/2014/main" id="{D19A5886-A09D-499A-9D74-BD03D3715021}"/>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30910659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Second Slide_Intr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A0772A7-1B00-489A-B853-5357FC25FD71}"/>
              </a:ext>
            </a:extLst>
          </p:cNvPr>
          <p:cNvSpPr/>
          <p:nvPr userDrawn="1"/>
        </p:nvSpPr>
        <p:spPr>
          <a:xfrm>
            <a:off x="0" y="-27384"/>
            <a:ext cx="9144000" cy="4368120"/>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dirty="0"/>
          </a:p>
        </p:txBody>
      </p:sp>
      <p:pic>
        <p:nvPicPr>
          <p:cNvPr id="36" name="Picture 35">
            <a:extLst>
              <a:ext uri="{FF2B5EF4-FFF2-40B4-BE49-F238E27FC236}">
                <a16:creationId xmlns:a16="http://schemas.microsoft.com/office/drawing/2014/main" id="{97841E1B-8191-4FDD-819E-D8CDF661DF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92280" y="5517232"/>
            <a:ext cx="1924151" cy="938025"/>
          </a:xfrm>
          <a:prstGeom prst="rect">
            <a:avLst/>
          </a:prstGeom>
        </p:spPr>
      </p:pic>
      <p:sp>
        <p:nvSpPr>
          <p:cNvPr id="37" name="Rectangle 36">
            <a:extLst>
              <a:ext uri="{FF2B5EF4-FFF2-40B4-BE49-F238E27FC236}">
                <a16:creationId xmlns:a16="http://schemas.microsoft.com/office/drawing/2014/main" id="{3BF09324-533F-487E-BA0B-4350DB30FCA2}"/>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B2FC6B14-4A6D-48CF-83D1-C366CDF763DA}"/>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5080626F-948F-4E07-A5A2-FA07BDDB8ED4}"/>
              </a:ext>
            </a:extLst>
          </p:cNvPr>
          <p:cNvGrpSpPr/>
          <p:nvPr userDrawn="1"/>
        </p:nvGrpSpPr>
        <p:grpSpPr>
          <a:xfrm>
            <a:off x="-1332656" y="-339274"/>
            <a:ext cx="5472608" cy="5472608"/>
            <a:chOff x="-1452814" y="-339274"/>
            <a:chExt cx="5472608" cy="5472608"/>
          </a:xfrm>
        </p:grpSpPr>
        <p:sp>
          <p:nvSpPr>
            <p:cNvPr id="6" name="Freeform: Shape 5">
              <a:extLst>
                <a:ext uri="{FF2B5EF4-FFF2-40B4-BE49-F238E27FC236}">
                  <a16:creationId xmlns:a16="http://schemas.microsoft.com/office/drawing/2014/main" id="{3C51ECD1-0A1E-42CA-80BA-0F4BC2F9DC75}"/>
                </a:ext>
              </a:extLst>
            </p:cNvPr>
            <p:cNvSpPr/>
            <p:nvPr userDrawn="1"/>
          </p:nvSpPr>
          <p:spPr>
            <a:xfrm>
              <a:off x="-254000" y="1833880"/>
              <a:ext cx="939800" cy="1772920"/>
            </a:xfrm>
            <a:custGeom>
              <a:avLst/>
              <a:gdLst>
                <a:gd name="connsiteX0" fmla="*/ 228600 w 939800"/>
                <a:gd name="connsiteY0" fmla="*/ 10160 h 1772920"/>
                <a:gd name="connsiteX1" fmla="*/ 482600 w 939800"/>
                <a:gd name="connsiteY1" fmla="*/ 101600 h 1772920"/>
                <a:gd name="connsiteX2" fmla="*/ 513080 w 939800"/>
                <a:gd name="connsiteY2" fmla="*/ 152400 h 1772920"/>
                <a:gd name="connsiteX3" fmla="*/ 447040 w 939800"/>
                <a:gd name="connsiteY3" fmla="*/ 314960 h 1772920"/>
                <a:gd name="connsiteX4" fmla="*/ 558800 w 939800"/>
                <a:gd name="connsiteY4" fmla="*/ 416560 h 1772920"/>
                <a:gd name="connsiteX5" fmla="*/ 604520 w 939800"/>
                <a:gd name="connsiteY5" fmla="*/ 441960 h 1772920"/>
                <a:gd name="connsiteX6" fmla="*/ 741680 w 939800"/>
                <a:gd name="connsiteY6" fmla="*/ 375920 h 1772920"/>
                <a:gd name="connsiteX7" fmla="*/ 802640 w 939800"/>
                <a:gd name="connsiteY7" fmla="*/ 396240 h 1772920"/>
                <a:gd name="connsiteX8" fmla="*/ 878840 w 939800"/>
                <a:gd name="connsiteY8" fmla="*/ 518160 h 1772920"/>
                <a:gd name="connsiteX9" fmla="*/ 919480 w 939800"/>
                <a:gd name="connsiteY9" fmla="*/ 675640 h 1772920"/>
                <a:gd name="connsiteX10" fmla="*/ 787400 w 939800"/>
                <a:gd name="connsiteY10" fmla="*/ 762000 h 1772920"/>
                <a:gd name="connsiteX11" fmla="*/ 751840 w 939800"/>
                <a:gd name="connsiteY11" fmla="*/ 787400 h 1772920"/>
                <a:gd name="connsiteX12" fmla="*/ 762000 w 939800"/>
                <a:gd name="connsiteY12" fmla="*/ 924560 h 1772920"/>
                <a:gd name="connsiteX13" fmla="*/ 756920 w 939800"/>
                <a:gd name="connsiteY13" fmla="*/ 965200 h 1772920"/>
                <a:gd name="connsiteX14" fmla="*/ 909320 w 939800"/>
                <a:gd name="connsiteY14" fmla="*/ 1010920 h 1772920"/>
                <a:gd name="connsiteX15" fmla="*/ 939800 w 939800"/>
                <a:gd name="connsiteY15" fmla="*/ 1107440 h 1772920"/>
                <a:gd name="connsiteX16" fmla="*/ 853440 w 939800"/>
                <a:gd name="connsiteY16" fmla="*/ 1330960 h 1772920"/>
                <a:gd name="connsiteX17" fmla="*/ 802640 w 939800"/>
                <a:gd name="connsiteY17" fmla="*/ 1366520 h 1772920"/>
                <a:gd name="connsiteX18" fmla="*/ 635000 w 939800"/>
                <a:gd name="connsiteY18" fmla="*/ 1315720 h 1772920"/>
                <a:gd name="connsiteX19" fmla="*/ 508000 w 939800"/>
                <a:gd name="connsiteY19" fmla="*/ 1447800 h 1772920"/>
                <a:gd name="connsiteX20" fmla="*/ 563880 w 939800"/>
                <a:gd name="connsiteY20" fmla="*/ 1610360 h 1772920"/>
                <a:gd name="connsiteX21" fmla="*/ 487680 w 939800"/>
                <a:gd name="connsiteY21" fmla="*/ 1696720 h 1772920"/>
                <a:gd name="connsiteX22" fmla="*/ 299720 w 939800"/>
                <a:gd name="connsiteY22" fmla="*/ 1772920 h 1772920"/>
                <a:gd name="connsiteX23" fmla="*/ 203200 w 939800"/>
                <a:gd name="connsiteY23" fmla="*/ 1696720 h 1772920"/>
                <a:gd name="connsiteX24" fmla="*/ 172720 w 939800"/>
                <a:gd name="connsiteY24" fmla="*/ 1590040 h 1772920"/>
                <a:gd name="connsiteX25" fmla="*/ 0 w 939800"/>
                <a:gd name="connsiteY25" fmla="*/ 1615440 h 1772920"/>
                <a:gd name="connsiteX26" fmla="*/ 25400 w 939800"/>
                <a:gd name="connsiteY26" fmla="*/ 193040 h 1772920"/>
                <a:gd name="connsiteX27" fmla="*/ 121920 w 939800"/>
                <a:gd name="connsiteY27" fmla="*/ 177800 h 1772920"/>
                <a:gd name="connsiteX28" fmla="*/ 152400 w 939800"/>
                <a:gd name="connsiteY28" fmla="*/ 71120 h 1772920"/>
                <a:gd name="connsiteX29" fmla="*/ 177800 w 939800"/>
                <a:gd name="connsiteY29" fmla="*/ 0 h 1772920"/>
                <a:gd name="connsiteX30" fmla="*/ 228600 w 939800"/>
                <a:gd name="connsiteY30" fmla="*/ 10160 h 1772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39800" h="1772920">
                  <a:moveTo>
                    <a:pt x="228600" y="10160"/>
                  </a:moveTo>
                  <a:lnTo>
                    <a:pt x="482600" y="101600"/>
                  </a:lnTo>
                  <a:lnTo>
                    <a:pt x="513080" y="152400"/>
                  </a:lnTo>
                  <a:lnTo>
                    <a:pt x="447040" y="314960"/>
                  </a:lnTo>
                  <a:lnTo>
                    <a:pt x="558800" y="416560"/>
                  </a:lnTo>
                  <a:lnTo>
                    <a:pt x="604520" y="441960"/>
                  </a:lnTo>
                  <a:lnTo>
                    <a:pt x="741680" y="375920"/>
                  </a:lnTo>
                  <a:lnTo>
                    <a:pt x="802640" y="396240"/>
                  </a:lnTo>
                  <a:lnTo>
                    <a:pt x="878840" y="518160"/>
                  </a:lnTo>
                  <a:lnTo>
                    <a:pt x="919480" y="675640"/>
                  </a:lnTo>
                  <a:lnTo>
                    <a:pt x="787400" y="762000"/>
                  </a:lnTo>
                  <a:lnTo>
                    <a:pt x="751840" y="787400"/>
                  </a:lnTo>
                  <a:lnTo>
                    <a:pt x="762000" y="924560"/>
                  </a:lnTo>
                  <a:lnTo>
                    <a:pt x="756920" y="965200"/>
                  </a:lnTo>
                  <a:lnTo>
                    <a:pt x="909320" y="1010920"/>
                  </a:lnTo>
                  <a:lnTo>
                    <a:pt x="939800" y="1107440"/>
                  </a:lnTo>
                  <a:lnTo>
                    <a:pt x="853440" y="1330960"/>
                  </a:lnTo>
                  <a:lnTo>
                    <a:pt x="802640" y="1366520"/>
                  </a:lnTo>
                  <a:lnTo>
                    <a:pt x="635000" y="1315720"/>
                  </a:lnTo>
                  <a:lnTo>
                    <a:pt x="508000" y="1447800"/>
                  </a:lnTo>
                  <a:lnTo>
                    <a:pt x="563880" y="1610360"/>
                  </a:lnTo>
                  <a:lnTo>
                    <a:pt x="487680" y="1696720"/>
                  </a:lnTo>
                  <a:lnTo>
                    <a:pt x="299720" y="1772920"/>
                  </a:lnTo>
                  <a:lnTo>
                    <a:pt x="203200" y="1696720"/>
                  </a:lnTo>
                  <a:lnTo>
                    <a:pt x="172720" y="1590040"/>
                  </a:lnTo>
                  <a:lnTo>
                    <a:pt x="0" y="1615440"/>
                  </a:lnTo>
                  <a:lnTo>
                    <a:pt x="25400" y="193040"/>
                  </a:lnTo>
                  <a:lnTo>
                    <a:pt x="121920" y="177800"/>
                  </a:lnTo>
                  <a:lnTo>
                    <a:pt x="152400" y="71120"/>
                  </a:lnTo>
                  <a:lnTo>
                    <a:pt x="177800" y="0"/>
                  </a:lnTo>
                  <a:lnTo>
                    <a:pt x="228600" y="1016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8F1E01F5-CDCF-4610-990E-A8CD60ADFB2D}"/>
                </a:ext>
              </a:extLst>
            </p:cNvPr>
            <p:cNvSpPr/>
            <p:nvPr userDrawn="1"/>
          </p:nvSpPr>
          <p:spPr>
            <a:xfrm>
              <a:off x="-577420" y="2364030"/>
              <a:ext cx="756932" cy="737318"/>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Shape 4">
              <a:extLst>
                <a:ext uri="{FF2B5EF4-FFF2-40B4-BE49-F238E27FC236}">
                  <a16:creationId xmlns:a16="http://schemas.microsoft.com/office/drawing/2014/main" id="{9F00A568-C945-4D2F-979A-907D70DB30B2}"/>
                </a:ext>
              </a:extLst>
            </p:cNvPr>
            <p:cNvSpPr/>
            <p:nvPr userDrawn="1"/>
          </p:nvSpPr>
          <p:spPr>
            <a:xfrm>
              <a:off x="482600" y="3098800"/>
              <a:ext cx="1498600" cy="1508760"/>
            </a:xfrm>
            <a:custGeom>
              <a:avLst/>
              <a:gdLst>
                <a:gd name="connsiteX0" fmla="*/ 325120 w 1498600"/>
                <a:gd name="connsiteY0" fmla="*/ 127000 h 1508760"/>
                <a:gd name="connsiteX1" fmla="*/ 548640 w 1498600"/>
                <a:gd name="connsiteY1" fmla="*/ 10160 h 1508760"/>
                <a:gd name="connsiteX2" fmla="*/ 655320 w 1498600"/>
                <a:gd name="connsiteY2" fmla="*/ 162560 h 1508760"/>
                <a:gd name="connsiteX3" fmla="*/ 782320 w 1498600"/>
                <a:gd name="connsiteY3" fmla="*/ 152400 h 1508760"/>
                <a:gd name="connsiteX4" fmla="*/ 843280 w 1498600"/>
                <a:gd name="connsiteY4" fmla="*/ 106680 h 1508760"/>
                <a:gd name="connsiteX5" fmla="*/ 889000 w 1498600"/>
                <a:gd name="connsiteY5" fmla="*/ 0 h 1508760"/>
                <a:gd name="connsiteX6" fmla="*/ 1132840 w 1498600"/>
                <a:gd name="connsiteY6" fmla="*/ 91440 h 1508760"/>
                <a:gd name="connsiteX7" fmla="*/ 1097280 w 1498600"/>
                <a:gd name="connsiteY7" fmla="*/ 264160 h 1508760"/>
                <a:gd name="connsiteX8" fmla="*/ 1209040 w 1498600"/>
                <a:gd name="connsiteY8" fmla="*/ 355600 h 1508760"/>
                <a:gd name="connsiteX9" fmla="*/ 1361440 w 1498600"/>
                <a:gd name="connsiteY9" fmla="*/ 304800 h 1508760"/>
                <a:gd name="connsiteX10" fmla="*/ 1493520 w 1498600"/>
                <a:gd name="connsiteY10" fmla="*/ 543560 h 1508760"/>
                <a:gd name="connsiteX11" fmla="*/ 1346200 w 1498600"/>
                <a:gd name="connsiteY11" fmla="*/ 645160 h 1508760"/>
                <a:gd name="connsiteX12" fmla="*/ 1351280 w 1498600"/>
                <a:gd name="connsiteY12" fmla="*/ 802640 h 1508760"/>
                <a:gd name="connsiteX13" fmla="*/ 1498600 w 1498600"/>
                <a:gd name="connsiteY13" fmla="*/ 868680 h 1508760"/>
                <a:gd name="connsiteX14" fmla="*/ 1447800 w 1498600"/>
                <a:gd name="connsiteY14" fmla="*/ 1046480 h 1508760"/>
                <a:gd name="connsiteX15" fmla="*/ 1402080 w 1498600"/>
                <a:gd name="connsiteY15" fmla="*/ 1132840 h 1508760"/>
                <a:gd name="connsiteX16" fmla="*/ 1249680 w 1498600"/>
                <a:gd name="connsiteY16" fmla="*/ 1102360 h 1508760"/>
                <a:gd name="connsiteX17" fmla="*/ 1158240 w 1498600"/>
                <a:gd name="connsiteY17" fmla="*/ 1198880 h 1508760"/>
                <a:gd name="connsiteX18" fmla="*/ 1209040 w 1498600"/>
                <a:gd name="connsiteY18" fmla="*/ 1346200 h 1508760"/>
                <a:gd name="connsiteX19" fmla="*/ 1143000 w 1498600"/>
                <a:gd name="connsiteY19" fmla="*/ 1422400 h 1508760"/>
                <a:gd name="connsiteX20" fmla="*/ 1016000 w 1498600"/>
                <a:gd name="connsiteY20" fmla="*/ 1488440 h 1508760"/>
                <a:gd name="connsiteX21" fmla="*/ 944880 w 1498600"/>
                <a:gd name="connsiteY21" fmla="*/ 1483360 h 1508760"/>
                <a:gd name="connsiteX22" fmla="*/ 853440 w 1498600"/>
                <a:gd name="connsiteY22" fmla="*/ 1336040 h 1508760"/>
                <a:gd name="connsiteX23" fmla="*/ 711200 w 1498600"/>
                <a:gd name="connsiteY23" fmla="*/ 1346200 h 1508760"/>
                <a:gd name="connsiteX24" fmla="*/ 660400 w 1498600"/>
                <a:gd name="connsiteY24" fmla="*/ 1457960 h 1508760"/>
                <a:gd name="connsiteX25" fmla="*/ 614680 w 1498600"/>
                <a:gd name="connsiteY25" fmla="*/ 1508760 h 1508760"/>
                <a:gd name="connsiteX26" fmla="*/ 375920 w 1498600"/>
                <a:gd name="connsiteY26" fmla="*/ 1412240 h 1508760"/>
                <a:gd name="connsiteX27" fmla="*/ 406400 w 1498600"/>
                <a:gd name="connsiteY27" fmla="*/ 1234440 h 1508760"/>
                <a:gd name="connsiteX28" fmla="*/ 309880 w 1498600"/>
                <a:gd name="connsiteY28" fmla="*/ 1148080 h 1508760"/>
                <a:gd name="connsiteX29" fmla="*/ 177800 w 1498600"/>
                <a:gd name="connsiteY29" fmla="*/ 1193800 h 1508760"/>
                <a:gd name="connsiteX30" fmla="*/ 91440 w 1498600"/>
                <a:gd name="connsiteY30" fmla="*/ 1143000 h 1508760"/>
                <a:gd name="connsiteX31" fmla="*/ 20320 w 1498600"/>
                <a:gd name="connsiteY31" fmla="*/ 944880 h 1508760"/>
                <a:gd name="connsiteX32" fmla="*/ 172720 w 1498600"/>
                <a:gd name="connsiteY32" fmla="*/ 853440 h 1508760"/>
                <a:gd name="connsiteX33" fmla="*/ 172720 w 1498600"/>
                <a:gd name="connsiteY33" fmla="*/ 690880 h 1508760"/>
                <a:gd name="connsiteX34" fmla="*/ 0 w 1498600"/>
                <a:gd name="connsiteY34" fmla="*/ 640080 h 1508760"/>
                <a:gd name="connsiteX35" fmla="*/ 50800 w 1498600"/>
                <a:gd name="connsiteY35" fmla="*/ 467360 h 1508760"/>
                <a:gd name="connsiteX36" fmla="*/ 127000 w 1498600"/>
                <a:gd name="connsiteY36" fmla="*/ 360680 h 1508760"/>
                <a:gd name="connsiteX37" fmla="*/ 279400 w 1498600"/>
                <a:gd name="connsiteY37" fmla="*/ 406400 h 1508760"/>
                <a:gd name="connsiteX38" fmla="*/ 381000 w 1498600"/>
                <a:gd name="connsiteY38" fmla="*/ 284480 h 1508760"/>
                <a:gd name="connsiteX39" fmla="*/ 325120 w 1498600"/>
                <a:gd name="connsiteY39" fmla="*/ 127000 h 1508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498600" h="1508760">
                  <a:moveTo>
                    <a:pt x="325120" y="127000"/>
                  </a:moveTo>
                  <a:lnTo>
                    <a:pt x="548640" y="10160"/>
                  </a:lnTo>
                  <a:lnTo>
                    <a:pt x="655320" y="162560"/>
                  </a:lnTo>
                  <a:lnTo>
                    <a:pt x="782320" y="152400"/>
                  </a:lnTo>
                  <a:lnTo>
                    <a:pt x="843280" y="106680"/>
                  </a:lnTo>
                  <a:lnTo>
                    <a:pt x="889000" y="0"/>
                  </a:lnTo>
                  <a:lnTo>
                    <a:pt x="1132840" y="91440"/>
                  </a:lnTo>
                  <a:lnTo>
                    <a:pt x="1097280" y="264160"/>
                  </a:lnTo>
                  <a:lnTo>
                    <a:pt x="1209040" y="355600"/>
                  </a:lnTo>
                  <a:lnTo>
                    <a:pt x="1361440" y="304800"/>
                  </a:lnTo>
                  <a:lnTo>
                    <a:pt x="1493520" y="543560"/>
                  </a:lnTo>
                  <a:lnTo>
                    <a:pt x="1346200" y="645160"/>
                  </a:lnTo>
                  <a:lnTo>
                    <a:pt x="1351280" y="802640"/>
                  </a:lnTo>
                  <a:lnTo>
                    <a:pt x="1498600" y="868680"/>
                  </a:lnTo>
                  <a:lnTo>
                    <a:pt x="1447800" y="1046480"/>
                  </a:lnTo>
                  <a:lnTo>
                    <a:pt x="1402080" y="1132840"/>
                  </a:lnTo>
                  <a:lnTo>
                    <a:pt x="1249680" y="1102360"/>
                  </a:lnTo>
                  <a:lnTo>
                    <a:pt x="1158240" y="1198880"/>
                  </a:lnTo>
                  <a:lnTo>
                    <a:pt x="1209040" y="1346200"/>
                  </a:lnTo>
                  <a:lnTo>
                    <a:pt x="1143000" y="1422400"/>
                  </a:lnTo>
                  <a:lnTo>
                    <a:pt x="1016000" y="1488440"/>
                  </a:lnTo>
                  <a:lnTo>
                    <a:pt x="944880" y="1483360"/>
                  </a:lnTo>
                  <a:lnTo>
                    <a:pt x="853440" y="1336040"/>
                  </a:lnTo>
                  <a:lnTo>
                    <a:pt x="711200" y="1346200"/>
                  </a:lnTo>
                  <a:lnTo>
                    <a:pt x="660400" y="1457960"/>
                  </a:lnTo>
                  <a:lnTo>
                    <a:pt x="614680" y="1508760"/>
                  </a:lnTo>
                  <a:lnTo>
                    <a:pt x="375920" y="1412240"/>
                  </a:lnTo>
                  <a:lnTo>
                    <a:pt x="406400" y="1234440"/>
                  </a:lnTo>
                  <a:lnTo>
                    <a:pt x="309880" y="1148080"/>
                  </a:lnTo>
                  <a:lnTo>
                    <a:pt x="177800" y="1193800"/>
                  </a:lnTo>
                  <a:lnTo>
                    <a:pt x="91440" y="1143000"/>
                  </a:lnTo>
                  <a:lnTo>
                    <a:pt x="20320" y="944880"/>
                  </a:lnTo>
                  <a:lnTo>
                    <a:pt x="172720" y="853440"/>
                  </a:lnTo>
                  <a:lnTo>
                    <a:pt x="172720" y="690880"/>
                  </a:lnTo>
                  <a:lnTo>
                    <a:pt x="0" y="640080"/>
                  </a:lnTo>
                  <a:lnTo>
                    <a:pt x="50800" y="467360"/>
                  </a:lnTo>
                  <a:lnTo>
                    <a:pt x="127000" y="360680"/>
                  </a:lnTo>
                  <a:lnTo>
                    <a:pt x="279400" y="406400"/>
                  </a:lnTo>
                  <a:lnTo>
                    <a:pt x="381000" y="284480"/>
                  </a:lnTo>
                  <a:lnTo>
                    <a:pt x="325120" y="127000"/>
                  </a:lnTo>
                  <a:close/>
                </a:path>
              </a:pathLst>
            </a:cu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8EFED6D7-804D-4585-AA35-F837EF4A7146}"/>
                </a:ext>
              </a:extLst>
            </p:cNvPr>
            <p:cNvSpPr/>
            <p:nvPr userDrawn="1"/>
          </p:nvSpPr>
          <p:spPr>
            <a:xfrm>
              <a:off x="935952" y="3553219"/>
              <a:ext cx="611712" cy="595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C4213004-B02D-4B66-974B-D08A1460F07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0346449">
              <a:off x="-1452814" y="-339274"/>
              <a:ext cx="5472608" cy="5472608"/>
            </a:xfrm>
            <a:prstGeom prst="rect">
              <a:avLst/>
            </a:prstGeom>
          </p:spPr>
        </p:pic>
        <p:sp>
          <p:nvSpPr>
            <p:cNvPr id="18" name="Rectangle 17">
              <a:extLst>
                <a:ext uri="{FF2B5EF4-FFF2-40B4-BE49-F238E27FC236}">
                  <a16:creationId xmlns:a16="http://schemas.microsoft.com/office/drawing/2014/main" id="{B8C07E03-DC79-4459-B3BC-4ABA06B38F71}"/>
                </a:ext>
              </a:extLst>
            </p:cNvPr>
            <p:cNvSpPr/>
            <p:nvPr userDrawn="1"/>
          </p:nvSpPr>
          <p:spPr>
            <a:xfrm>
              <a:off x="1283490" y="887917"/>
              <a:ext cx="1584176" cy="1509113"/>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26">
              <a:extLst>
                <a:ext uri="{FF2B5EF4-FFF2-40B4-BE49-F238E27FC236}">
                  <a16:creationId xmlns:a16="http://schemas.microsoft.com/office/drawing/2014/main" id="{C980503E-F827-4529-8663-36320244715F}"/>
                </a:ext>
              </a:extLst>
            </p:cNvPr>
            <p:cNvSpPr/>
            <p:nvPr userDrawn="1"/>
          </p:nvSpPr>
          <p:spPr>
            <a:xfrm>
              <a:off x="1115616" y="1065183"/>
              <a:ext cx="1764726" cy="1220098"/>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solidFill>
              <a:schemeClr val="bg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 Placeholder 9">
            <a:extLst>
              <a:ext uri="{FF2B5EF4-FFF2-40B4-BE49-F238E27FC236}">
                <a16:creationId xmlns:a16="http://schemas.microsoft.com/office/drawing/2014/main" id="{878D67EF-EC46-4733-A9EB-EF28BACA6B5A}"/>
              </a:ext>
            </a:extLst>
          </p:cNvPr>
          <p:cNvSpPr>
            <a:spLocks noGrp="1"/>
          </p:cNvSpPr>
          <p:nvPr>
            <p:ph type="body" sz="quarter" idx="10" hasCustomPrompt="1"/>
          </p:nvPr>
        </p:nvSpPr>
        <p:spPr>
          <a:xfrm>
            <a:off x="3923928" y="1171201"/>
            <a:ext cx="4968875" cy="1008062"/>
          </a:xfrm>
          <a:prstGeom prst="rect">
            <a:avLst/>
          </a:prstGeom>
        </p:spPr>
        <p:txBody>
          <a:bodyPr anchor="ctr"/>
          <a:lstStyle>
            <a:lvl1pPr marL="0" indent="0" algn="l">
              <a:buNone/>
              <a:defRPr b="1">
                <a:solidFill>
                  <a:schemeClr val="bg1"/>
                </a:solidFill>
                <a:latin typeface="Arial" panose="020B0604020202020204" pitchFamily="34" charset="0"/>
                <a:cs typeface="Arial" panose="020B0604020202020204" pitchFamily="34" charset="0"/>
              </a:defRPr>
            </a:lvl1pPr>
          </a:lstStyle>
          <a:p>
            <a:pPr lvl="0"/>
            <a:r>
              <a:rPr lang="en-US" dirty="0"/>
              <a:t>Click to edit master</a:t>
            </a:r>
          </a:p>
        </p:txBody>
      </p:sp>
      <p:sp>
        <p:nvSpPr>
          <p:cNvPr id="41" name="Title 1">
            <a:extLst>
              <a:ext uri="{FF2B5EF4-FFF2-40B4-BE49-F238E27FC236}">
                <a16:creationId xmlns:a16="http://schemas.microsoft.com/office/drawing/2014/main" id="{838B283D-6182-4711-8A94-925FCF2F439F}"/>
              </a:ext>
            </a:extLst>
          </p:cNvPr>
          <p:cNvSpPr>
            <a:spLocks noGrp="1"/>
          </p:cNvSpPr>
          <p:nvPr userDrawn="1">
            <p:ph type="title" hasCustomPrompt="1"/>
          </p:nvPr>
        </p:nvSpPr>
        <p:spPr>
          <a:xfrm>
            <a:off x="2016224" y="4437112"/>
            <a:ext cx="7127776" cy="1143000"/>
          </a:xfrm>
          <a:prstGeom prst="rect">
            <a:avLst/>
          </a:prstGeom>
        </p:spPr>
        <p:txBody>
          <a:bodyPr anchor="t"/>
          <a:lstStyle>
            <a:lvl1pPr algn="l">
              <a:defRPr sz="3200" b="0">
                <a:solidFill>
                  <a:srgbClr val="A74A9C"/>
                </a:solidFill>
                <a:latin typeface="Arial" panose="020B0604020202020204" pitchFamily="34" charset="0"/>
                <a:cs typeface="Arial" panose="020B0604020202020204" pitchFamily="34" charset="0"/>
              </a:defRPr>
            </a:lvl1pPr>
          </a:lstStyle>
          <a:p>
            <a:r>
              <a:rPr lang="en-US" dirty="0"/>
              <a:t>CLICK TO EDIT</a:t>
            </a:r>
          </a:p>
        </p:txBody>
      </p:sp>
      <p:sp>
        <p:nvSpPr>
          <p:cNvPr id="29" name="TextBox 28">
            <a:extLst>
              <a:ext uri="{FF2B5EF4-FFF2-40B4-BE49-F238E27FC236}">
                <a16:creationId xmlns:a16="http://schemas.microsoft.com/office/drawing/2014/main" id="{2575398F-4B12-4845-A825-32F30B2253FC}"/>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31811211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Content Styl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37377705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E95D9F1C-38F4-4477-A1D3-7110B6EC99A8}" type="datetimeFigureOut">
              <a:rPr lang="en-US"/>
              <a:pPr>
                <a:defRPr/>
              </a:pPr>
              <a:t>7/20/2017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122C906-4941-4871-87D7-FC6E414F427A}"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1.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2.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2.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2.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2.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2.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2.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2.xml"/></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0.xml"/></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8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9.xml"/><Relationship Id="rId1" Type="http://schemas.openxmlformats.org/officeDocument/2006/relationships/slideLayout" Target="../slideLayouts/slideLayout6.xml"/><Relationship Id="rId4" Type="http://schemas.openxmlformats.org/officeDocument/2006/relationships/image" Target="../media/image10.svg"/></Relationships>
</file>

<file path=ppt/slides/_rels/slide18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0.xml"/><Relationship Id="rId1" Type="http://schemas.openxmlformats.org/officeDocument/2006/relationships/slideLayout" Target="../slideLayouts/slideLayout6.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12.svg"/></Relationships>
</file>

<file path=ppt/slides/_rels/slide18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1.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17.png"/><Relationship Id="rId3" Type="http://schemas.openxmlformats.org/officeDocument/2006/relationships/image" Target="../media/image7.jpeg"/><Relationship Id="rId7" Type="http://schemas.openxmlformats.org/officeDocument/2006/relationships/image" Target="../media/image11.png"/><Relationship Id="rId12" Type="http://schemas.openxmlformats.org/officeDocument/2006/relationships/image" Target="../media/image16.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sv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2.svg"/><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43408"/>
            <a:ext cx="9144000" cy="1143000"/>
          </a:xfrm>
        </p:spPr>
        <p:txBody>
          <a:bodyPr/>
          <a:lstStyle/>
          <a:p>
            <a:r>
              <a:rPr lang="en-US" b="1" dirty="0">
                <a:solidFill>
                  <a:schemeClr val="accent3">
                    <a:lumMod val="75000"/>
                  </a:schemeClr>
                </a:solidFill>
              </a:rPr>
              <a:t>NAME OF COURSE</a:t>
            </a:r>
            <a:endParaRPr lang="en-US" dirty="0">
              <a:solidFill>
                <a:schemeClr val="accent3">
                  <a:lumMod val="75000"/>
                </a:schemeClr>
              </a:solidFill>
            </a:endParaRPr>
          </a:p>
        </p:txBody>
      </p:sp>
      <p:sp>
        <p:nvSpPr>
          <p:cNvPr id="7" name="Content Placeholder 6"/>
          <p:cNvSpPr>
            <a:spLocks noGrp="1"/>
          </p:cNvSpPr>
          <p:nvPr>
            <p:ph sz="quarter" idx="10"/>
          </p:nvPr>
        </p:nvSpPr>
        <p:spPr>
          <a:xfrm>
            <a:off x="304800" y="1988840"/>
            <a:ext cx="4267200" cy="2880320"/>
          </a:xfrm>
        </p:spPr>
        <p:txBody>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4074477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C1DF5-72CF-4BFA-9984-4FB6E565DC8F}"/>
              </a:ext>
            </a:extLst>
          </p:cNvPr>
          <p:cNvSpPr>
            <a:spLocks noGrp="1"/>
          </p:cNvSpPr>
          <p:nvPr>
            <p:ph type="title"/>
          </p:nvPr>
        </p:nvSpPr>
        <p:spPr/>
        <p:txBody>
          <a:bodyPr/>
          <a:lstStyle/>
          <a:p>
            <a:endParaRPr lang="en-US"/>
          </a:p>
        </p:txBody>
      </p:sp>
      <p:sp>
        <p:nvSpPr>
          <p:cNvPr id="5" name="Text Placeholder 4">
            <a:extLst>
              <a:ext uri="{FF2B5EF4-FFF2-40B4-BE49-F238E27FC236}">
                <a16:creationId xmlns:a16="http://schemas.microsoft.com/office/drawing/2014/main" id="{AF504A62-EC39-4A45-859F-10DC816989CF}"/>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74045006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0471EE5E-BF85-4D5F-BB27-5157A41DB5BE}"/>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245F878E-EBD0-4BF7-88EC-B9E96E969DD8}"/>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8FD2B090-E9DE-443A-A29D-6D7A2AA1A7B0}"/>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Alexa has always been afraid of public speaking</a:t>
              </a:r>
            </a:p>
          </p:txBody>
        </p:sp>
        <p:sp>
          <p:nvSpPr>
            <p:cNvPr id="5" name="Rectangle: Rounded Corners 4">
              <a:extLst>
                <a:ext uri="{FF2B5EF4-FFF2-40B4-BE49-F238E27FC236}">
                  <a16:creationId xmlns:a16="http://schemas.microsoft.com/office/drawing/2014/main" id="{09AE1044-FA7C-4E4B-BD38-EC738678CBD4}"/>
                </a:ext>
              </a:extLst>
            </p:cNvPr>
            <p:cNvSpPr/>
            <p:nvPr/>
          </p:nvSpPr>
          <p:spPr>
            <a:xfrm>
              <a:off x="850999" y="2809281"/>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7" name="Freeform: Shape 6">
              <a:extLst>
                <a:ext uri="{FF2B5EF4-FFF2-40B4-BE49-F238E27FC236}">
                  <a16:creationId xmlns:a16="http://schemas.microsoft.com/office/drawing/2014/main" id="{A9687530-A58A-48D9-98B2-F300EAA94542}"/>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Her anxiety is on a lower end of the anxiety spectrum and she can continue to function.</a:t>
              </a:r>
            </a:p>
          </p:txBody>
        </p:sp>
        <p:sp>
          <p:nvSpPr>
            <p:cNvPr id="8" name="Rectangle: Rounded Corners 7">
              <a:extLst>
                <a:ext uri="{FF2B5EF4-FFF2-40B4-BE49-F238E27FC236}">
                  <a16:creationId xmlns:a16="http://schemas.microsoft.com/office/drawing/2014/main" id="{85C79F99-221A-4F85-8C74-357C029DDAFE}"/>
                </a:ext>
              </a:extLst>
            </p:cNvPr>
            <p:cNvSpPr/>
            <p:nvPr/>
          </p:nvSpPr>
          <p:spPr>
            <a:xfrm>
              <a:off x="850999" y="3955269"/>
              <a:ext cx="1023203" cy="1023203"/>
            </a:xfrm>
            <a:prstGeom prst="roundRect">
              <a:avLst>
                <a:gd name="adj" fmla="val 16670"/>
              </a:avLst>
            </a:prstGeom>
            <a:solidFill>
              <a:schemeClr val="accent3">
                <a:hueOff val="5625132"/>
                <a:satOff val="-8440"/>
                <a:lumOff val="-1373"/>
              </a:schemeClr>
            </a:solidFill>
          </p:spPr>
          <p:style>
            <a:lnRef idx="2">
              <a:schemeClr val="lt1">
                <a:hueOff val="0"/>
                <a:satOff val="0"/>
                <a:lumOff val="0"/>
                <a:alphaOff val="0"/>
              </a:schemeClr>
            </a:lnRef>
            <a:fillRef idx="1">
              <a:scrgbClr r="0" g="0" b="0"/>
            </a:fillRef>
            <a:effectRef idx="0">
              <a:schemeClr val="accent3">
                <a:hueOff val="5625132"/>
                <a:satOff val="-8440"/>
                <a:lumOff val="-1373"/>
                <a:alphaOff val="0"/>
              </a:schemeClr>
            </a:effectRef>
            <a:fontRef idx="minor">
              <a:schemeClr val="lt1"/>
            </a:fontRef>
          </p:style>
        </p:sp>
        <p:sp>
          <p:nvSpPr>
            <p:cNvPr id="9" name="Freeform: Shape 8">
              <a:extLst>
                <a:ext uri="{FF2B5EF4-FFF2-40B4-BE49-F238E27FC236}">
                  <a16:creationId xmlns:a16="http://schemas.microsoft.com/office/drawing/2014/main" id="{E8095018-32E6-4C19-8A4B-EBD26A596721}"/>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She consulted with a friend of hers in another department</a:t>
              </a:r>
            </a:p>
          </p:txBody>
        </p:sp>
        <p:sp>
          <p:nvSpPr>
            <p:cNvPr id="10" name="Rectangle: Rounded Corners 9">
              <a:extLst>
                <a:ext uri="{FF2B5EF4-FFF2-40B4-BE49-F238E27FC236}">
                  <a16:creationId xmlns:a16="http://schemas.microsoft.com/office/drawing/2014/main" id="{315045E8-021B-4D63-9E59-A26CC8E87DE0}"/>
                </a:ext>
              </a:extLst>
            </p:cNvPr>
            <p:cNvSpPr/>
            <p:nvPr/>
          </p:nvSpPr>
          <p:spPr>
            <a:xfrm>
              <a:off x="850999" y="5101257"/>
              <a:ext cx="1023203" cy="1023203"/>
            </a:xfrm>
            <a:prstGeom prst="roundRect">
              <a:avLst>
                <a:gd name="adj" fmla="val 16670"/>
              </a:avLst>
            </a:prstGeom>
            <a:solidFill>
              <a:schemeClr val="accent3">
                <a:hueOff val="11250264"/>
                <a:satOff val="-16880"/>
                <a:lumOff val="-2745"/>
              </a:schemeClr>
            </a:solidFill>
          </p:spPr>
          <p:style>
            <a:lnRef idx="2">
              <a:schemeClr val="lt1">
                <a:hueOff val="0"/>
                <a:satOff val="0"/>
                <a:lumOff val="0"/>
                <a:alphaOff val="0"/>
              </a:schemeClr>
            </a:lnRef>
            <a:fillRef idx="1">
              <a:scrgbClr r="0" g="0" b="0"/>
            </a:fillRef>
            <a:effectRef idx="0">
              <a:schemeClr val="accent3">
                <a:hueOff val="11250264"/>
                <a:satOff val="-16880"/>
                <a:lumOff val="-2745"/>
                <a:alphaOff val="0"/>
              </a:schemeClr>
            </a:effectRef>
            <a:fontRef idx="minor">
              <a:schemeClr val="lt1"/>
            </a:fontRef>
          </p:style>
        </p:sp>
        <p:sp>
          <p:nvSpPr>
            <p:cNvPr id="11" name="Freeform: Shape 10">
              <a:extLst>
                <a:ext uri="{FF2B5EF4-FFF2-40B4-BE49-F238E27FC236}">
                  <a16:creationId xmlns:a16="http://schemas.microsoft.com/office/drawing/2014/main" id="{2DE8C6EE-20F0-449E-A30C-D4CCD79FE13A}"/>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Alexa recognized her usual symptoms of nervousness during the presentation</a:t>
              </a:r>
            </a:p>
          </p:txBody>
        </p:sp>
      </p:grpSp>
    </p:spTree>
    <p:extLst>
      <p:ext uri="{BB962C8B-B14F-4D97-AF65-F5344CB8AC3E}">
        <p14:creationId xmlns:p14="http://schemas.microsoft.com/office/powerpoint/2010/main" val="188884804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Seven: Review Questions</a:t>
            </a:r>
          </a:p>
        </p:txBody>
      </p:sp>
      <p:sp>
        <p:nvSpPr>
          <p:cNvPr id="44035" name="Content Placeholder 2"/>
          <p:cNvSpPr>
            <a:spLocks noGrp="1"/>
          </p:cNvSpPr>
          <p:nvPr>
            <p:ph idx="1"/>
          </p:nvPr>
        </p:nvSpPr>
        <p:spPr>
          <a:xfrm>
            <a:off x="457200" y="1600200"/>
            <a:ext cx="8229600" cy="4724400"/>
          </a:xfrm>
        </p:spPr>
        <p:txBody>
          <a:bodyPr>
            <a:normAutofit fontScale="40000" lnSpcReduction="20000"/>
          </a:bodyPr>
          <a:lstStyle/>
          <a:p>
            <a:pPr marL="514350" lvl="0" indent="-514350">
              <a:lnSpc>
                <a:spcPct val="115000"/>
              </a:lnSpc>
              <a:spcBef>
                <a:spcPts val="0"/>
              </a:spcBef>
              <a:spcAft>
                <a:spcPts val="1000"/>
              </a:spcAft>
              <a:buFont typeface="+mj-lt"/>
              <a:buAutoNum type="arabicPeriod"/>
              <a:tabLst>
                <a:tab pos="457200" algn="l"/>
              </a:tabLst>
            </a:pPr>
            <a:r>
              <a:rPr lang="en-US" sz="5500" dirty="0">
                <a:ea typeface="Times New Roman"/>
                <a:cs typeface="Times New Roman"/>
              </a:rPr>
              <a:t>Which of the following is an example of an anxiety spectrum?</a:t>
            </a:r>
          </a:p>
          <a:p>
            <a:pPr lvl="1">
              <a:lnSpc>
                <a:spcPct val="115000"/>
              </a:lnSpc>
              <a:spcBef>
                <a:spcPts val="0"/>
              </a:spcBef>
              <a:spcAft>
                <a:spcPts val="0"/>
              </a:spcAft>
              <a:buFont typeface="+mj-lt"/>
              <a:buAutoNum type="alphaLcParenR"/>
            </a:pPr>
            <a:r>
              <a:rPr lang="en-US" sz="4900" dirty="0">
                <a:ea typeface="Times New Roman"/>
                <a:cs typeface="Times New Roman"/>
              </a:rPr>
              <a:t>General nervousness spectrum</a:t>
            </a:r>
          </a:p>
          <a:p>
            <a:pPr lvl="1">
              <a:lnSpc>
                <a:spcPct val="115000"/>
              </a:lnSpc>
              <a:spcBef>
                <a:spcPts val="0"/>
              </a:spcBef>
              <a:spcAft>
                <a:spcPts val="0"/>
              </a:spcAft>
              <a:buFont typeface="+mj-lt"/>
              <a:buAutoNum type="alphaLcParenR"/>
            </a:pPr>
            <a:r>
              <a:rPr lang="en-US" sz="4900" dirty="0">
                <a:ea typeface="Times New Roman"/>
                <a:cs typeface="Times New Roman"/>
              </a:rPr>
              <a:t>Office anxiety spectrum</a:t>
            </a:r>
          </a:p>
          <a:p>
            <a:pPr lvl="1">
              <a:lnSpc>
                <a:spcPct val="115000"/>
              </a:lnSpc>
              <a:spcBef>
                <a:spcPts val="0"/>
              </a:spcBef>
              <a:spcAft>
                <a:spcPts val="0"/>
              </a:spcAft>
              <a:buFont typeface="+mj-lt"/>
              <a:buAutoNum type="alphaLcParenR"/>
            </a:pPr>
            <a:r>
              <a:rPr lang="en-US" sz="4900" dirty="0">
                <a:ea typeface="Times New Roman"/>
                <a:cs typeface="Times New Roman"/>
              </a:rPr>
              <a:t>Social anxiety spectrum</a:t>
            </a:r>
          </a:p>
          <a:p>
            <a:pPr lvl="1">
              <a:lnSpc>
                <a:spcPct val="115000"/>
              </a:lnSpc>
              <a:spcBef>
                <a:spcPts val="0"/>
              </a:spcBef>
              <a:spcAft>
                <a:spcPts val="1000"/>
              </a:spcAft>
              <a:buFont typeface="+mj-lt"/>
              <a:buAutoNum type="alphaLcParenR"/>
            </a:pPr>
            <a:r>
              <a:rPr lang="en-US" sz="4900" dirty="0">
                <a:ea typeface="Times New Roman"/>
                <a:cs typeface="Times New Roman"/>
              </a:rPr>
              <a:t>Phobia spectrum</a:t>
            </a:r>
          </a:p>
          <a:p>
            <a:pPr marL="457200" marR="0">
              <a:lnSpc>
                <a:spcPct val="115000"/>
              </a:lnSpc>
              <a:spcBef>
                <a:spcPts val="1200"/>
              </a:spcBef>
              <a:spcAft>
                <a:spcPts val="1000"/>
              </a:spcAft>
            </a:pPr>
            <a:r>
              <a:rPr lang="en-US" sz="2000" dirty="0">
                <a:ea typeface="Times New Roman"/>
                <a:cs typeface="Times New Roman"/>
              </a:rPr>
              <a:t>	</a:t>
            </a:r>
          </a:p>
          <a:p>
            <a:pPr marL="514350" lvl="0" indent="-514350">
              <a:lnSpc>
                <a:spcPct val="115000"/>
              </a:lnSpc>
              <a:spcBef>
                <a:spcPts val="0"/>
              </a:spcBef>
              <a:spcAft>
                <a:spcPts val="1000"/>
              </a:spcAft>
              <a:buFont typeface="+mj-lt"/>
              <a:buAutoNum type="arabicPeriod" startAt="2"/>
              <a:tabLst>
                <a:tab pos="457200" algn="l"/>
              </a:tabLst>
            </a:pPr>
            <a:r>
              <a:rPr lang="en-US" sz="5500" dirty="0">
                <a:ea typeface="Times New Roman"/>
                <a:cs typeface="Times New Roman"/>
              </a:rPr>
              <a:t>How does an anxiety spectrum measure anxiety symptoms?</a:t>
            </a:r>
          </a:p>
          <a:p>
            <a:pPr lvl="1">
              <a:lnSpc>
                <a:spcPct val="115000"/>
              </a:lnSpc>
              <a:spcBef>
                <a:spcPts val="0"/>
              </a:spcBef>
              <a:spcAft>
                <a:spcPts val="0"/>
              </a:spcAft>
              <a:buFont typeface="+mj-lt"/>
              <a:buAutoNum type="alphaLcParenR"/>
            </a:pPr>
            <a:r>
              <a:rPr lang="en-US" sz="5000" dirty="0">
                <a:ea typeface="Times New Roman"/>
                <a:cs typeface="Times New Roman"/>
              </a:rPr>
              <a:t>Using colors as a rainbow range</a:t>
            </a:r>
          </a:p>
          <a:p>
            <a:pPr lvl="1">
              <a:lnSpc>
                <a:spcPct val="115000"/>
              </a:lnSpc>
              <a:spcBef>
                <a:spcPts val="0"/>
              </a:spcBef>
              <a:spcAft>
                <a:spcPts val="0"/>
              </a:spcAft>
              <a:buFont typeface="+mj-lt"/>
              <a:buAutoNum type="alphaLcParenR"/>
            </a:pPr>
            <a:r>
              <a:rPr lang="en-US" sz="5000" dirty="0">
                <a:ea typeface="Times New Roman"/>
                <a:cs typeface="Times New Roman"/>
              </a:rPr>
              <a:t>Using a plot system to mark severity and range of symptoms</a:t>
            </a:r>
          </a:p>
          <a:p>
            <a:pPr lvl="1">
              <a:lnSpc>
                <a:spcPct val="115000"/>
              </a:lnSpc>
              <a:spcBef>
                <a:spcPts val="0"/>
              </a:spcBef>
              <a:spcAft>
                <a:spcPts val="0"/>
              </a:spcAft>
              <a:buFont typeface="+mj-lt"/>
              <a:buAutoNum type="alphaLcParenR"/>
            </a:pPr>
            <a:r>
              <a:rPr lang="en-US" sz="5000" dirty="0">
                <a:ea typeface="Times New Roman"/>
                <a:cs typeface="Times New Roman"/>
              </a:rPr>
              <a:t>Using a bar graph to measure peak symptoms</a:t>
            </a:r>
          </a:p>
          <a:p>
            <a:pPr lvl="1">
              <a:lnSpc>
                <a:spcPct val="115000"/>
              </a:lnSpc>
              <a:spcBef>
                <a:spcPts val="0"/>
              </a:spcBef>
              <a:spcAft>
                <a:spcPts val="1000"/>
              </a:spcAft>
              <a:buFont typeface="+mj-lt"/>
              <a:buAutoNum type="alphaLcParenR"/>
            </a:pPr>
            <a:r>
              <a:rPr lang="en-US" sz="5000" dirty="0">
                <a:ea typeface="Times New Roman"/>
                <a:cs typeface="Times New Roman"/>
              </a:rPr>
              <a:t>Using numbers to calculate the odds of reoccurring symptoms</a:t>
            </a:r>
          </a:p>
          <a:p>
            <a:pPr marL="457200" marR="0">
              <a:lnSpc>
                <a:spcPct val="115000"/>
              </a:lnSpc>
              <a:spcBef>
                <a:spcPts val="1200"/>
              </a:spcBef>
              <a:spcAft>
                <a:spcPts val="1000"/>
              </a:spcAft>
            </a:pPr>
            <a:r>
              <a:rPr lang="en-US" dirty="0">
                <a:solidFill>
                  <a:srgbClr val="FF0000"/>
                </a:solidFill>
                <a:ea typeface="Times New Roman"/>
                <a:cs typeface="Times New Roman"/>
              </a:rPr>
              <a:t>	</a:t>
            </a:r>
            <a:endParaRPr lang="en-US"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Seven: Review Questions</a:t>
            </a:r>
          </a:p>
        </p:txBody>
      </p:sp>
      <p:sp>
        <p:nvSpPr>
          <p:cNvPr id="44035" name="Content Placeholder 2"/>
          <p:cNvSpPr>
            <a:spLocks noGrp="1"/>
          </p:cNvSpPr>
          <p:nvPr>
            <p:ph idx="1"/>
          </p:nvPr>
        </p:nvSpPr>
        <p:spPr/>
        <p:txBody>
          <a:bodyPr>
            <a:noAutofit/>
          </a:bodyPr>
          <a:lstStyle/>
          <a:p>
            <a:pPr marL="514350" lvl="0" indent="-514350">
              <a:lnSpc>
                <a:spcPct val="115000"/>
              </a:lnSpc>
              <a:spcBef>
                <a:spcPts val="0"/>
              </a:spcBef>
              <a:spcAft>
                <a:spcPts val="1000"/>
              </a:spcAft>
              <a:buFont typeface="+mj-lt"/>
              <a:buAutoNum type="arabicPeriod" startAt="3"/>
              <a:tabLst>
                <a:tab pos="457200" algn="l"/>
              </a:tabLst>
            </a:pPr>
            <a:r>
              <a:rPr lang="en-US" sz="2200" dirty="0">
                <a:ea typeface="Times New Roman"/>
                <a:cs typeface="Times New Roman"/>
              </a:rPr>
              <a:t>When anxiety appears without an apparent cause, we must not _________________?</a:t>
            </a:r>
          </a:p>
          <a:p>
            <a:pPr lvl="1">
              <a:lnSpc>
                <a:spcPct val="115000"/>
              </a:lnSpc>
              <a:spcBef>
                <a:spcPts val="0"/>
              </a:spcBef>
              <a:spcAft>
                <a:spcPts val="0"/>
              </a:spcAft>
              <a:buFont typeface="+mj-lt"/>
              <a:buAutoNum type="alphaLcParenR"/>
            </a:pPr>
            <a:r>
              <a:rPr lang="en-US" sz="2000" dirty="0">
                <a:ea typeface="Times New Roman"/>
                <a:cs typeface="Times New Roman"/>
              </a:rPr>
              <a:t>Fight or avoid them</a:t>
            </a:r>
          </a:p>
          <a:p>
            <a:pPr lvl="1">
              <a:lnSpc>
                <a:spcPct val="115000"/>
              </a:lnSpc>
              <a:spcBef>
                <a:spcPts val="0"/>
              </a:spcBef>
              <a:spcAft>
                <a:spcPts val="0"/>
              </a:spcAft>
              <a:buFont typeface="+mj-lt"/>
              <a:buAutoNum type="alphaLcParenR"/>
            </a:pPr>
            <a:r>
              <a:rPr lang="en-US" sz="2000" dirty="0">
                <a:ea typeface="Times New Roman"/>
                <a:cs typeface="Times New Roman"/>
              </a:rPr>
              <a:t>Laugh at them</a:t>
            </a:r>
          </a:p>
          <a:p>
            <a:pPr lvl="1">
              <a:lnSpc>
                <a:spcPct val="115000"/>
              </a:lnSpc>
              <a:spcBef>
                <a:spcPts val="0"/>
              </a:spcBef>
              <a:spcAft>
                <a:spcPts val="0"/>
              </a:spcAft>
              <a:buFont typeface="+mj-lt"/>
              <a:buAutoNum type="alphaLcParenR"/>
            </a:pPr>
            <a:r>
              <a:rPr lang="en-US" sz="2000" dirty="0">
                <a:ea typeface="Times New Roman"/>
                <a:cs typeface="Times New Roman"/>
              </a:rPr>
              <a:t>Handle them right away</a:t>
            </a:r>
          </a:p>
          <a:p>
            <a:pPr lvl="1">
              <a:lnSpc>
                <a:spcPct val="115000"/>
              </a:lnSpc>
              <a:spcBef>
                <a:spcPts val="0"/>
              </a:spcBef>
              <a:spcAft>
                <a:spcPts val="1000"/>
              </a:spcAft>
              <a:buFont typeface="+mj-lt"/>
              <a:buAutoNum type="alphaLcParenR"/>
            </a:pPr>
            <a:r>
              <a:rPr lang="en-US" sz="2000" dirty="0">
                <a:ea typeface="Times New Roman"/>
                <a:cs typeface="Times New Roman"/>
              </a:rPr>
              <a:t>Tell anyone about it</a:t>
            </a:r>
          </a:p>
          <a:p>
            <a:pPr marL="457200" marR="0">
              <a:lnSpc>
                <a:spcPct val="115000"/>
              </a:lnSpc>
              <a:spcBef>
                <a:spcPts val="1200"/>
              </a:spcBef>
              <a:spcAft>
                <a:spcPts val="1000"/>
              </a:spcAft>
            </a:pPr>
            <a:r>
              <a:rPr lang="en-US" sz="800" dirty="0">
                <a:ea typeface="Times New Roman"/>
                <a:cs typeface="Times New Roman"/>
              </a:rPr>
              <a:t>	 </a:t>
            </a:r>
          </a:p>
          <a:p>
            <a:pPr marL="514350" lvl="0" indent="-514350">
              <a:lnSpc>
                <a:spcPct val="115000"/>
              </a:lnSpc>
              <a:spcBef>
                <a:spcPts val="0"/>
              </a:spcBef>
              <a:spcAft>
                <a:spcPts val="1000"/>
              </a:spcAft>
              <a:buFont typeface="+mj-lt"/>
              <a:buAutoNum type="arabicPeriod" startAt="4"/>
              <a:tabLst>
                <a:tab pos="457200" algn="l"/>
              </a:tabLst>
            </a:pPr>
            <a:r>
              <a:rPr lang="en-US" sz="2200" dirty="0">
                <a:ea typeface="Times New Roman"/>
                <a:cs typeface="Times New Roman"/>
              </a:rPr>
              <a:t>What should we do after facing unknown anxiety?</a:t>
            </a:r>
          </a:p>
          <a:p>
            <a:pPr lvl="1">
              <a:lnSpc>
                <a:spcPct val="115000"/>
              </a:lnSpc>
              <a:spcBef>
                <a:spcPts val="0"/>
              </a:spcBef>
              <a:spcAft>
                <a:spcPts val="0"/>
              </a:spcAft>
              <a:buFont typeface="+mj-lt"/>
              <a:buAutoNum type="alphaLcParenR"/>
            </a:pPr>
            <a:r>
              <a:rPr lang="en-US" sz="2000" dirty="0">
                <a:ea typeface="Times New Roman"/>
                <a:cs typeface="Times New Roman"/>
              </a:rPr>
              <a:t>Ignore it</a:t>
            </a:r>
          </a:p>
          <a:p>
            <a:pPr lvl="1">
              <a:lnSpc>
                <a:spcPct val="115000"/>
              </a:lnSpc>
              <a:spcBef>
                <a:spcPts val="0"/>
              </a:spcBef>
              <a:spcAft>
                <a:spcPts val="0"/>
              </a:spcAft>
              <a:buFont typeface="+mj-lt"/>
              <a:buAutoNum type="alphaLcParenR"/>
            </a:pPr>
            <a:r>
              <a:rPr lang="en-US" sz="2000" dirty="0">
                <a:ea typeface="Times New Roman"/>
                <a:cs typeface="Times New Roman"/>
              </a:rPr>
              <a:t>Ask someone else for help</a:t>
            </a:r>
          </a:p>
          <a:p>
            <a:pPr lvl="1">
              <a:lnSpc>
                <a:spcPct val="115000"/>
              </a:lnSpc>
              <a:spcBef>
                <a:spcPts val="0"/>
              </a:spcBef>
              <a:spcAft>
                <a:spcPts val="0"/>
              </a:spcAft>
              <a:buFont typeface="+mj-lt"/>
              <a:buAutoNum type="alphaLcParenR"/>
            </a:pPr>
            <a:r>
              <a:rPr lang="en-US" sz="2000" dirty="0">
                <a:ea typeface="Times New Roman"/>
                <a:cs typeface="Times New Roman"/>
              </a:rPr>
              <a:t>Try to run away from the problem</a:t>
            </a:r>
          </a:p>
          <a:p>
            <a:pPr lvl="1">
              <a:lnSpc>
                <a:spcPct val="115000"/>
              </a:lnSpc>
              <a:spcBef>
                <a:spcPts val="0"/>
              </a:spcBef>
              <a:spcAft>
                <a:spcPts val="1000"/>
              </a:spcAft>
              <a:buFont typeface="+mj-lt"/>
              <a:buAutoNum type="alphaLcParenR"/>
            </a:pPr>
            <a:r>
              <a:rPr lang="en-US" sz="2000" dirty="0">
                <a:ea typeface="Times New Roman"/>
                <a:cs typeface="Times New Roman"/>
              </a:rPr>
              <a:t>Work through the symptoms until they are gone</a:t>
            </a:r>
          </a:p>
          <a:p>
            <a:pPr marL="457200" marR="0">
              <a:lnSpc>
                <a:spcPct val="115000"/>
              </a:lnSpc>
              <a:spcBef>
                <a:spcPts val="1200"/>
              </a:spcBef>
              <a:spcAft>
                <a:spcPts val="1000"/>
              </a:spcAft>
            </a:pPr>
            <a:r>
              <a:rPr lang="en-US" sz="2000" dirty="0">
                <a:ea typeface="Times New Roman"/>
                <a:cs typeface="Times New Roman"/>
              </a:rPr>
              <a:t>	</a:t>
            </a:r>
            <a:endParaRPr lang="en-US" sz="2000" dirty="0"/>
          </a:p>
        </p:txBody>
      </p:sp>
    </p:spTree>
    <p:extLst>
      <p:ext uri="{BB962C8B-B14F-4D97-AF65-F5344CB8AC3E}">
        <p14:creationId xmlns:p14="http://schemas.microsoft.com/office/powerpoint/2010/main" val="162913318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Seven: Review Questions</a:t>
            </a:r>
          </a:p>
        </p:txBody>
      </p:sp>
      <p:sp>
        <p:nvSpPr>
          <p:cNvPr id="44035" name="Content Placeholder 2"/>
          <p:cNvSpPr>
            <a:spLocks noGrp="1"/>
          </p:cNvSpPr>
          <p:nvPr>
            <p:ph idx="1"/>
          </p:nvPr>
        </p:nvSpPr>
        <p:spPr>
          <a:xfrm>
            <a:off x="457200" y="1600200"/>
            <a:ext cx="8229600" cy="5029200"/>
          </a:xfrm>
        </p:spPr>
        <p:txBody>
          <a:bodyPr>
            <a:normAutofit fontScale="400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sz="5500" dirty="0">
                <a:ea typeface="Times New Roman"/>
                <a:cs typeface="Times New Roman"/>
              </a:rPr>
              <a:t>Anxiety symptoms are usually more intense and __________ then nervous symptoms.</a:t>
            </a:r>
          </a:p>
          <a:p>
            <a:pPr lvl="1">
              <a:lnSpc>
                <a:spcPct val="115000"/>
              </a:lnSpc>
              <a:spcBef>
                <a:spcPts val="0"/>
              </a:spcBef>
              <a:spcAft>
                <a:spcPts val="0"/>
              </a:spcAft>
              <a:buFont typeface="+mj-lt"/>
              <a:buAutoNum type="alphaLcParenR"/>
            </a:pPr>
            <a:r>
              <a:rPr lang="en-US" sz="5000" dirty="0">
                <a:ea typeface="Times New Roman"/>
                <a:cs typeface="Times New Roman"/>
              </a:rPr>
              <a:t>More vivid</a:t>
            </a:r>
          </a:p>
          <a:p>
            <a:pPr lvl="1">
              <a:lnSpc>
                <a:spcPct val="115000"/>
              </a:lnSpc>
              <a:spcBef>
                <a:spcPts val="0"/>
              </a:spcBef>
              <a:spcAft>
                <a:spcPts val="0"/>
              </a:spcAft>
              <a:buFont typeface="+mj-lt"/>
              <a:buAutoNum type="alphaLcParenR"/>
            </a:pPr>
            <a:r>
              <a:rPr lang="en-US" sz="5000" dirty="0">
                <a:ea typeface="Times New Roman"/>
                <a:cs typeface="Times New Roman"/>
              </a:rPr>
              <a:t>Last longer</a:t>
            </a:r>
          </a:p>
          <a:p>
            <a:pPr lvl="1">
              <a:lnSpc>
                <a:spcPct val="115000"/>
              </a:lnSpc>
              <a:spcBef>
                <a:spcPts val="0"/>
              </a:spcBef>
              <a:spcAft>
                <a:spcPts val="0"/>
              </a:spcAft>
              <a:buFont typeface="+mj-lt"/>
              <a:buAutoNum type="alphaLcParenR"/>
            </a:pPr>
            <a:r>
              <a:rPr lang="en-US" sz="5000" dirty="0">
                <a:ea typeface="Times New Roman"/>
                <a:cs typeface="Times New Roman"/>
              </a:rPr>
              <a:t>More complicated</a:t>
            </a:r>
          </a:p>
          <a:p>
            <a:pPr lvl="1">
              <a:lnSpc>
                <a:spcPct val="115000"/>
              </a:lnSpc>
              <a:spcBef>
                <a:spcPts val="0"/>
              </a:spcBef>
              <a:spcAft>
                <a:spcPts val="1000"/>
              </a:spcAft>
              <a:buFont typeface="+mj-lt"/>
              <a:buAutoNum type="alphaLcParenR"/>
            </a:pPr>
            <a:r>
              <a:rPr lang="en-US" sz="5000" dirty="0">
                <a:ea typeface="Times New Roman"/>
                <a:cs typeface="Times New Roman"/>
              </a:rPr>
              <a:t>Don’t last as long</a:t>
            </a:r>
          </a:p>
          <a:p>
            <a:pPr marL="457200" marR="0">
              <a:lnSpc>
                <a:spcPct val="115000"/>
              </a:lnSpc>
              <a:spcBef>
                <a:spcPts val="1200"/>
              </a:spcBef>
              <a:spcAft>
                <a:spcPts val="1000"/>
              </a:spcAft>
            </a:pPr>
            <a:r>
              <a:rPr lang="en-US" sz="1700" dirty="0">
                <a:ea typeface="Times New Roman"/>
                <a:cs typeface="Times New Roman"/>
              </a:rPr>
              <a:t>	</a:t>
            </a:r>
          </a:p>
          <a:p>
            <a:pPr marL="514350" lvl="0" indent="-514350">
              <a:lnSpc>
                <a:spcPct val="115000"/>
              </a:lnSpc>
              <a:spcBef>
                <a:spcPts val="0"/>
              </a:spcBef>
              <a:spcAft>
                <a:spcPts val="1000"/>
              </a:spcAft>
              <a:buFont typeface="+mj-lt"/>
              <a:buAutoNum type="arabicPeriod" startAt="6"/>
              <a:tabLst>
                <a:tab pos="457200" algn="l"/>
              </a:tabLst>
            </a:pPr>
            <a:r>
              <a:rPr lang="en-US" sz="5500" dirty="0">
                <a:ea typeface="Times New Roman"/>
                <a:cs typeface="Times New Roman"/>
              </a:rPr>
              <a:t>It can be hard to determine how long symptoms last because why?</a:t>
            </a:r>
          </a:p>
          <a:p>
            <a:pPr lvl="1">
              <a:lnSpc>
                <a:spcPct val="115000"/>
              </a:lnSpc>
              <a:spcBef>
                <a:spcPts val="0"/>
              </a:spcBef>
              <a:spcAft>
                <a:spcPts val="0"/>
              </a:spcAft>
              <a:buFont typeface="+mj-lt"/>
              <a:buAutoNum type="alphaLcParenR"/>
            </a:pPr>
            <a:r>
              <a:rPr lang="en-US" sz="5000" dirty="0">
                <a:ea typeface="Times New Roman"/>
                <a:cs typeface="Times New Roman"/>
              </a:rPr>
              <a:t>They can happen one after another.</a:t>
            </a:r>
          </a:p>
          <a:p>
            <a:pPr lvl="1">
              <a:lnSpc>
                <a:spcPct val="115000"/>
              </a:lnSpc>
              <a:spcBef>
                <a:spcPts val="0"/>
              </a:spcBef>
              <a:spcAft>
                <a:spcPts val="0"/>
              </a:spcAft>
              <a:buFont typeface="+mj-lt"/>
              <a:buAutoNum type="alphaLcParenR"/>
            </a:pPr>
            <a:r>
              <a:rPr lang="en-US" sz="5000" dirty="0">
                <a:ea typeface="Times New Roman"/>
                <a:cs typeface="Times New Roman"/>
              </a:rPr>
              <a:t>We forget to write them down.</a:t>
            </a:r>
          </a:p>
          <a:p>
            <a:pPr lvl="1">
              <a:lnSpc>
                <a:spcPct val="115000"/>
              </a:lnSpc>
              <a:spcBef>
                <a:spcPts val="0"/>
              </a:spcBef>
              <a:spcAft>
                <a:spcPts val="0"/>
              </a:spcAft>
              <a:buFont typeface="+mj-lt"/>
              <a:buAutoNum type="alphaLcParenR"/>
            </a:pPr>
            <a:r>
              <a:rPr lang="en-US" sz="5000" dirty="0">
                <a:ea typeface="Times New Roman"/>
                <a:cs typeface="Times New Roman"/>
              </a:rPr>
              <a:t>They don’t happen often enough.</a:t>
            </a:r>
          </a:p>
          <a:p>
            <a:pPr lvl="1">
              <a:lnSpc>
                <a:spcPct val="115000"/>
              </a:lnSpc>
              <a:spcBef>
                <a:spcPts val="0"/>
              </a:spcBef>
              <a:spcAft>
                <a:spcPts val="1000"/>
              </a:spcAft>
              <a:buFont typeface="+mj-lt"/>
              <a:buAutoNum type="alphaLcParenR"/>
            </a:pPr>
            <a:r>
              <a:rPr lang="en-US" sz="5000" dirty="0">
                <a:ea typeface="Times New Roman"/>
                <a:cs typeface="Times New Roman"/>
              </a:rPr>
              <a:t>We’re unable to identify them</a:t>
            </a:r>
          </a:p>
          <a:p>
            <a:pPr marL="457200" marR="0">
              <a:lnSpc>
                <a:spcPct val="115000"/>
              </a:lnSpc>
              <a:spcBef>
                <a:spcPts val="1200"/>
              </a:spcBef>
              <a:spcAft>
                <a:spcPts val="1000"/>
              </a:spcAft>
            </a:pPr>
            <a:r>
              <a:rPr lang="en-US" sz="3400" dirty="0">
                <a:ea typeface="Times New Roman"/>
                <a:cs typeface="Times New Roman"/>
              </a:rPr>
              <a:t>	</a:t>
            </a:r>
            <a:endParaRPr lang="en-US" dirty="0"/>
          </a:p>
        </p:txBody>
      </p:sp>
    </p:spTree>
    <p:extLst>
      <p:ext uri="{BB962C8B-B14F-4D97-AF65-F5344CB8AC3E}">
        <p14:creationId xmlns:p14="http://schemas.microsoft.com/office/powerpoint/2010/main" val="162913318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Seven: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sz="3500" dirty="0">
                <a:ea typeface="Times New Roman"/>
                <a:cs typeface="Times New Roman"/>
              </a:rPr>
              <a:t>How do exaggerated symptoms make it difficult to diagnose anxiety?</a:t>
            </a:r>
          </a:p>
          <a:p>
            <a:pPr lvl="1">
              <a:lnSpc>
                <a:spcPct val="115000"/>
              </a:lnSpc>
              <a:spcBef>
                <a:spcPts val="0"/>
              </a:spcBef>
              <a:spcAft>
                <a:spcPts val="0"/>
              </a:spcAft>
              <a:buFont typeface="+mj-lt"/>
              <a:buAutoNum type="alphaLcParenR"/>
            </a:pPr>
            <a:r>
              <a:rPr lang="en-US" sz="3200" dirty="0">
                <a:ea typeface="Times New Roman"/>
                <a:cs typeface="Times New Roman"/>
              </a:rPr>
              <a:t>The doctors do not believe us</a:t>
            </a:r>
          </a:p>
          <a:p>
            <a:pPr lvl="1">
              <a:lnSpc>
                <a:spcPct val="115000"/>
              </a:lnSpc>
              <a:spcBef>
                <a:spcPts val="0"/>
              </a:spcBef>
              <a:spcAft>
                <a:spcPts val="0"/>
              </a:spcAft>
              <a:buFont typeface="+mj-lt"/>
              <a:buAutoNum type="alphaLcParenR"/>
            </a:pPr>
            <a:r>
              <a:rPr lang="en-US" sz="3200" dirty="0">
                <a:ea typeface="Times New Roman"/>
                <a:cs typeface="Times New Roman"/>
              </a:rPr>
              <a:t>They can be overlooked or ignored</a:t>
            </a:r>
          </a:p>
          <a:p>
            <a:pPr lvl="1">
              <a:lnSpc>
                <a:spcPct val="115000"/>
              </a:lnSpc>
              <a:spcBef>
                <a:spcPts val="0"/>
              </a:spcBef>
              <a:spcAft>
                <a:spcPts val="0"/>
              </a:spcAft>
              <a:buFont typeface="+mj-lt"/>
              <a:buAutoNum type="alphaLcParenR"/>
            </a:pPr>
            <a:r>
              <a:rPr lang="en-US" sz="3200" dirty="0">
                <a:ea typeface="Times New Roman"/>
                <a:cs typeface="Times New Roman"/>
              </a:rPr>
              <a:t>They can be mistaken for something else</a:t>
            </a:r>
          </a:p>
          <a:p>
            <a:pPr lvl="1">
              <a:lnSpc>
                <a:spcPct val="115000"/>
              </a:lnSpc>
              <a:spcBef>
                <a:spcPts val="0"/>
              </a:spcBef>
              <a:spcAft>
                <a:spcPts val="1000"/>
              </a:spcAft>
              <a:buFont typeface="+mj-lt"/>
              <a:buAutoNum type="alphaLcParenR"/>
            </a:pPr>
            <a:r>
              <a:rPr lang="en-US" sz="3200" dirty="0">
                <a:ea typeface="Times New Roman"/>
                <a:cs typeface="Times New Roman"/>
              </a:rPr>
              <a:t>We don’t want to talk about them</a:t>
            </a:r>
          </a:p>
          <a:p>
            <a:pPr marL="457200" marR="0">
              <a:lnSpc>
                <a:spcPct val="115000"/>
              </a:lnSpc>
              <a:spcBef>
                <a:spcPts val="1200"/>
              </a:spcBef>
              <a:spcAft>
                <a:spcPts val="1000"/>
              </a:spcAft>
            </a:pPr>
            <a:r>
              <a:rPr lang="en-US" sz="3400" dirty="0">
                <a:ea typeface="Times New Roman"/>
                <a:cs typeface="Times New Roman"/>
              </a:rPr>
              <a:t>	</a:t>
            </a:r>
          </a:p>
          <a:p>
            <a:pPr marL="514350" lvl="0" indent="-514350">
              <a:lnSpc>
                <a:spcPct val="115000"/>
              </a:lnSpc>
              <a:spcBef>
                <a:spcPts val="0"/>
              </a:spcBef>
              <a:spcAft>
                <a:spcPts val="1000"/>
              </a:spcAft>
              <a:buFont typeface="+mj-lt"/>
              <a:buAutoNum type="arabicPeriod" startAt="8"/>
              <a:tabLst>
                <a:tab pos="457200" algn="l"/>
              </a:tabLst>
            </a:pPr>
            <a:r>
              <a:rPr lang="en-US" sz="3500" dirty="0">
                <a:ea typeface="Times New Roman"/>
                <a:cs typeface="Times New Roman"/>
              </a:rPr>
              <a:t>Why do our feelings become exaggerated when we are anxious?</a:t>
            </a:r>
          </a:p>
          <a:p>
            <a:pPr lvl="1">
              <a:lnSpc>
                <a:spcPct val="115000"/>
              </a:lnSpc>
              <a:spcBef>
                <a:spcPts val="0"/>
              </a:spcBef>
              <a:spcAft>
                <a:spcPts val="0"/>
              </a:spcAft>
              <a:buFont typeface="+mj-lt"/>
              <a:buAutoNum type="alphaLcParenR"/>
            </a:pPr>
            <a:r>
              <a:rPr lang="en-US" sz="3200" dirty="0">
                <a:ea typeface="Times New Roman"/>
                <a:cs typeface="Times New Roman"/>
              </a:rPr>
              <a:t>We like the attention</a:t>
            </a:r>
          </a:p>
          <a:p>
            <a:pPr lvl="1">
              <a:lnSpc>
                <a:spcPct val="115000"/>
              </a:lnSpc>
              <a:spcBef>
                <a:spcPts val="0"/>
              </a:spcBef>
              <a:spcAft>
                <a:spcPts val="0"/>
              </a:spcAft>
              <a:buFont typeface="+mj-lt"/>
              <a:buAutoNum type="alphaLcParenR"/>
            </a:pPr>
            <a:r>
              <a:rPr lang="en-US" sz="3200" dirty="0">
                <a:ea typeface="Times New Roman"/>
                <a:cs typeface="Times New Roman"/>
              </a:rPr>
              <a:t>The symptoms are all in our head</a:t>
            </a:r>
          </a:p>
          <a:p>
            <a:pPr lvl="1">
              <a:lnSpc>
                <a:spcPct val="115000"/>
              </a:lnSpc>
              <a:spcBef>
                <a:spcPts val="0"/>
              </a:spcBef>
              <a:spcAft>
                <a:spcPts val="0"/>
              </a:spcAft>
              <a:buFont typeface="+mj-lt"/>
              <a:buAutoNum type="alphaLcParenR"/>
            </a:pPr>
            <a:r>
              <a:rPr lang="en-US" sz="3200" dirty="0">
                <a:ea typeface="Times New Roman"/>
                <a:cs typeface="Times New Roman"/>
              </a:rPr>
              <a:t>We want to feel important</a:t>
            </a:r>
          </a:p>
          <a:p>
            <a:pPr lvl="1">
              <a:lnSpc>
                <a:spcPct val="115000"/>
              </a:lnSpc>
              <a:spcBef>
                <a:spcPts val="0"/>
              </a:spcBef>
              <a:spcAft>
                <a:spcPts val="1000"/>
              </a:spcAft>
              <a:buFont typeface="+mj-lt"/>
              <a:buAutoNum type="alphaLcParenR"/>
            </a:pPr>
            <a:r>
              <a:rPr lang="en-US" sz="3200" dirty="0">
                <a:ea typeface="Times New Roman"/>
                <a:cs typeface="Times New Roman"/>
              </a:rPr>
              <a:t>Our senses are heightened</a:t>
            </a:r>
          </a:p>
          <a:p>
            <a:pPr marL="457200" marR="0">
              <a:lnSpc>
                <a:spcPct val="115000"/>
              </a:lnSpc>
              <a:spcBef>
                <a:spcPts val="1200"/>
              </a:spcBef>
              <a:spcAft>
                <a:spcPts val="1000"/>
              </a:spcAft>
            </a:pPr>
            <a:r>
              <a:rPr lang="en-US" sz="3400" dirty="0">
                <a:solidFill>
                  <a:srgbClr val="FF0000"/>
                </a:solidFill>
                <a:ea typeface="Times New Roman"/>
                <a:cs typeface="Times New Roman"/>
              </a:rPr>
              <a:t>	</a:t>
            </a:r>
            <a:endParaRPr lang="en-US" dirty="0"/>
          </a:p>
        </p:txBody>
      </p:sp>
    </p:spTree>
    <p:extLst>
      <p:ext uri="{BB962C8B-B14F-4D97-AF65-F5344CB8AC3E}">
        <p14:creationId xmlns:p14="http://schemas.microsoft.com/office/powerpoint/2010/main" val="162913318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Seven: Review Questions</a:t>
            </a:r>
          </a:p>
        </p:txBody>
      </p:sp>
      <p:sp>
        <p:nvSpPr>
          <p:cNvPr id="44035" name="Content Placeholder 2"/>
          <p:cNvSpPr>
            <a:spLocks noGrp="1"/>
          </p:cNvSpPr>
          <p:nvPr>
            <p:ph idx="1"/>
          </p:nvPr>
        </p:nvSpPr>
        <p:spPr>
          <a:xfrm>
            <a:off x="457200" y="1600200"/>
            <a:ext cx="8229600" cy="4724400"/>
          </a:xfrm>
        </p:spPr>
        <p:txBody>
          <a:bodyPr>
            <a:noAutofit/>
          </a:bodyPr>
          <a:lstStyle/>
          <a:p>
            <a:pPr marL="514350" lvl="0" indent="-514350">
              <a:lnSpc>
                <a:spcPct val="115000"/>
              </a:lnSpc>
              <a:spcBef>
                <a:spcPts val="0"/>
              </a:spcBef>
              <a:spcAft>
                <a:spcPts val="1000"/>
              </a:spcAft>
              <a:buFont typeface="+mj-lt"/>
              <a:buAutoNum type="arabicPeriod" startAt="9"/>
              <a:tabLst>
                <a:tab pos="457200" algn="l"/>
              </a:tabLst>
            </a:pPr>
            <a:r>
              <a:rPr lang="en-US" sz="2200" dirty="0">
                <a:ea typeface="Times New Roman"/>
                <a:cs typeface="Times New Roman"/>
              </a:rPr>
              <a:t>What situation made Alexa nervous?</a:t>
            </a:r>
          </a:p>
          <a:p>
            <a:pPr lvl="1">
              <a:lnSpc>
                <a:spcPct val="115000"/>
              </a:lnSpc>
              <a:spcBef>
                <a:spcPts val="0"/>
              </a:spcBef>
              <a:spcAft>
                <a:spcPts val="0"/>
              </a:spcAft>
              <a:buFont typeface="+mj-lt"/>
              <a:buAutoNum type="alphaLcParenR"/>
            </a:pPr>
            <a:r>
              <a:rPr lang="en-US" sz="2000" dirty="0">
                <a:ea typeface="Times New Roman"/>
                <a:cs typeface="Times New Roman"/>
              </a:rPr>
              <a:t>Speaking in public</a:t>
            </a:r>
          </a:p>
          <a:p>
            <a:pPr lvl="1">
              <a:lnSpc>
                <a:spcPct val="115000"/>
              </a:lnSpc>
              <a:spcBef>
                <a:spcPts val="0"/>
              </a:spcBef>
              <a:spcAft>
                <a:spcPts val="0"/>
              </a:spcAft>
              <a:buFont typeface="+mj-lt"/>
              <a:buAutoNum type="alphaLcParenR"/>
            </a:pPr>
            <a:r>
              <a:rPr lang="en-US" sz="2000" dirty="0">
                <a:ea typeface="Times New Roman"/>
                <a:cs typeface="Times New Roman"/>
              </a:rPr>
              <a:t>Riding in a crowded elevator</a:t>
            </a:r>
          </a:p>
          <a:p>
            <a:pPr lvl="1">
              <a:lnSpc>
                <a:spcPct val="115000"/>
              </a:lnSpc>
              <a:spcBef>
                <a:spcPts val="0"/>
              </a:spcBef>
              <a:spcAft>
                <a:spcPts val="0"/>
              </a:spcAft>
              <a:buFont typeface="+mj-lt"/>
              <a:buAutoNum type="alphaLcParenR"/>
            </a:pPr>
            <a:r>
              <a:rPr lang="en-US" sz="2000" dirty="0">
                <a:ea typeface="Times New Roman"/>
                <a:cs typeface="Times New Roman"/>
              </a:rPr>
              <a:t>Singing in a choir</a:t>
            </a:r>
          </a:p>
          <a:p>
            <a:pPr lvl="1">
              <a:lnSpc>
                <a:spcPct val="115000"/>
              </a:lnSpc>
              <a:spcBef>
                <a:spcPts val="0"/>
              </a:spcBef>
              <a:spcAft>
                <a:spcPts val="1000"/>
              </a:spcAft>
              <a:buFont typeface="+mj-lt"/>
              <a:buAutoNum type="alphaLcParenR"/>
            </a:pPr>
            <a:r>
              <a:rPr lang="en-US" sz="2000" dirty="0">
                <a:ea typeface="Times New Roman"/>
                <a:cs typeface="Times New Roman"/>
              </a:rPr>
              <a:t>Writing a feature article</a:t>
            </a:r>
          </a:p>
          <a:p>
            <a:pPr marL="457200" marR="0">
              <a:lnSpc>
                <a:spcPct val="115000"/>
              </a:lnSpc>
              <a:spcBef>
                <a:spcPts val="1200"/>
              </a:spcBef>
              <a:spcAft>
                <a:spcPts val="1000"/>
              </a:spcAft>
            </a:pPr>
            <a:r>
              <a:rPr lang="en-US" sz="800" dirty="0">
                <a:ea typeface="Times New Roman"/>
                <a:cs typeface="Times New Roman"/>
              </a:rPr>
              <a:t>	</a:t>
            </a:r>
          </a:p>
          <a:p>
            <a:pPr marL="514350" lvl="0" indent="-514350">
              <a:lnSpc>
                <a:spcPct val="115000"/>
              </a:lnSpc>
              <a:spcBef>
                <a:spcPts val="0"/>
              </a:spcBef>
              <a:spcAft>
                <a:spcPts val="1000"/>
              </a:spcAft>
              <a:buFont typeface="+mj-lt"/>
              <a:buAutoNum type="arabicPeriod" startAt="10"/>
              <a:tabLst>
                <a:tab pos="457200" algn="l"/>
              </a:tabLst>
            </a:pPr>
            <a:r>
              <a:rPr lang="en-US" sz="2200" dirty="0">
                <a:ea typeface="Times New Roman"/>
                <a:cs typeface="Times New Roman"/>
              </a:rPr>
              <a:t>What situation made Alexa anxious?</a:t>
            </a:r>
          </a:p>
          <a:p>
            <a:pPr lvl="1">
              <a:lnSpc>
                <a:spcPct val="115000"/>
              </a:lnSpc>
              <a:spcBef>
                <a:spcPts val="0"/>
              </a:spcBef>
              <a:spcAft>
                <a:spcPts val="0"/>
              </a:spcAft>
              <a:buFont typeface="+mj-lt"/>
              <a:buAutoNum type="alphaLcParenR"/>
            </a:pPr>
            <a:r>
              <a:rPr lang="en-US" sz="2000" dirty="0">
                <a:ea typeface="Times New Roman"/>
                <a:cs typeface="Times New Roman"/>
              </a:rPr>
              <a:t>Driving on the highway</a:t>
            </a:r>
          </a:p>
          <a:p>
            <a:pPr lvl="1">
              <a:lnSpc>
                <a:spcPct val="115000"/>
              </a:lnSpc>
              <a:spcBef>
                <a:spcPts val="0"/>
              </a:spcBef>
              <a:spcAft>
                <a:spcPts val="0"/>
              </a:spcAft>
              <a:buFont typeface="+mj-lt"/>
              <a:buAutoNum type="alphaLcParenR"/>
            </a:pPr>
            <a:r>
              <a:rPr lang="en-US" sz="2000" dirty="0">
                <a:ea typeface="Times New Roman"/>
                <a:cs typeface="Times New Roman"/>
              </a:rPr>
              <a:t>Creating a musical accompaniment</a:t>
            </a:r>
          </a:p>
          <a:p>
            <a:pPr lvl="1">
              <a:lnSpc>
                <a:spcPct val="115000"/>
              </a:lnSpc>
              <a:spcBef>
                <a:spcPts val="0"/>
              </a:spcBef>
              <a:spcAft>
                <a:spcPts val="0"/>
              </a:spcAft>
              <a:buFont typeface="+mj-lt"/>
              <a:buAutoNum type="alphaLcParenR"/>
            </a:pPr>
            <a:r>
              <a:rPr lang="en-US" sz="2000" dirty="0">
                <a:ea typeface="Times New Roman"/>
                <a:cs typeface="Times New Roman"/>
              </a:rPr>
              <a:t>Meeting with the manager</a:t>
            </a:r>
          </a:p>
          <a:p>
            <a:pPr lvl="1">
              <a:lnSpc>
                <a:spcPct val="115000"/>
              </a:lnSpc>
              <a:spcBef>
                <a:spcPts val="0"/>
              </a:spcBef>
              <a:spcAft>
                <a:spcPts val="1000"/>
              </a:spcAft>
              <a:buFont typeface="+mj-lt"/>
              <a:buAutoNum type="alphaLcParenR"/>
            </a:pPr>
            <a:r>
              <a:rPr lang="en-US" sz="2000" dirty="0">
                <a:ea typeface="Times New Roman"/>
                <a:cs typeface="Times New Roman"/>
              </a:rPr>
              <a:t>Speaking in public</a:t>
            </a:r>
          </a:p>
          <a:p>
            <a:pPr marL="457200" marR="0">
              <a:lnSpc>
                <a:spcPct val="115000"/>
              </a:lnSpc>
              <a:spcBef>
                <a:spcPts val="1200"/>
              </a:spcBef>
              <a:spcAft>
                <a:spcPts val="1000"/>
              </a:spcAft>
            </a:pPr>
            <a:endParaRPr lang="en-US" sz="1600" dirty="0">
              <a:ea typeface="Times New Roman"/>
              <a:cs typeface="Times New Roman"/>
            </a:endParaRPr>
          </a:p>
        </p:txBody>
      </p:sp>
    </p:spTree>
    <p:extLst>
      <p:ext uri="{BB962C8B-B14F-4D97-AF65-F5344CB8AC3E}">
        <p14:creationId xmlns:p14="http://schemas.microsoft.com/office/powerpoint/2010/main" val="162913318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Seven: Review Questions</a:t>
            </a:r>
          </a:p>
        </p:txBody>
      </p:sp>
      <p:sp>
        <p:nvSpPr>
          <p:cNvPr id="44035" name="Content Placeholder 2"/>
          <p:cNvSpPr>
            <a:spLocks noGrp="1"/>
          </p:cNvSpPr>
          <p:nvPr>
            <p:ph idx="1"/>
          </p:nvPr>
        </p:nvSpPr>
        <p:spPr/>
        <p:txBody>
          <a:bodyPr>
            <a:normAutofit fontScale="55000" lnSpcReduction="20000"/>
          </a:bodyPr>
          <a:lstStyle/>
          <a:p>
            <a:pPr marL="514350" lvl="0" indent="-514350">
              <a:lnSpc>
                <a:spcPct val="115000"/>
              </a:lnSpc>
              <a:spcBef>
                <a:spcPts val="0"/>
              </a:spcBef>
              <a:spcAft>
                <a:spcPts val="1000"/>
              </a:spcAft>
              <a:buFont typeface="+mj-lt"/>
              <a:buAutoNum type="arabicPeriod"/>
              <a:tabLst>
                <a:tab pos="457200" algn="l"/>
              </a:tabLst>
            </a:pPr>
            <a:r>
              <a:rPr lang="en-US" dirty="0">
                <a:ea typeface="Times New Roman"/>
                <a:cs typeface="Times New Roman"/>
              </a:rPr>
              <a:t>Which of the following is an example of an anxiety spectrum?</a:t>
            </a:r>
          </a:p>
          <a:p>
            <a:pPr lvl="1">
              <a:lnSpc>
                <a:spcPct val="115000"/>
              </a:lnSpc>
              <a:spcBef>
                <a:spcPts val="0"/>
              </a:spcBef>
              <a:spcAft>
                <a:spcPts val="0"/>
              </a:spcAft>
              <a:buFont typeface="+mj-lt"/>
              <a:buAutoNum type="alphaLcParenR"/>
            </a:pPr>
            <a:r>
              <a:rPr lang="en-US" dirty="0">
                <a:ea typeface="Times New Roman"/>
                <a:cs typeface="Times New Roman"/>
              </a:rPr>
              <a:t>General nervousness spectrum</a:t>
            </a:r>
          </a:p>
          <a:p>
            <a:pPr lvl="1">
              <a:lnSpc>
                <a:spcPct val="115000"/>
              </a:lnSpc>
              <a:spcBef>
                <a:spcPts val="0"/>
              </a:spcBef>
              <a:spcAft>
                <a:spcPts val="0"/>
              </a:spcAft>
              <a:buFont typeface="+mj-lt"/>
              <a:buAutoNum type="alphaLcParenR"/>
            </a:pPr>
            <a:r>
              <a:rPr lang="en-US" dirty="0">
                <a:ea typeface="Times New Roman"/>
                <a:cs typeface="Times New Roman"/>
              </a:rPr>
              <a:t>Office anxiety spectrum</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Social anxiety spectrum</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Phobia spectrum</a:t>
            </a:r>
          </a:p>
          <a:p>
            <a:pPr marL="457200" marR="0">
              <a:lnSpc>
                <a:spcPct val="115000"/>
              </a:lnSpc>
              <a:spcBef>
                <a:spcPts val="1200"/>
              </a:spcBef>
              <a:spcAft>
                <a:spcPts val="1000"/>
              </a:spcAft>
            </a:pPr>
            <a:r>
              <a:rPr lang="en-US" dirty="0">
                <a:solidFill>
                  <a:srgbClr val="FF0000"/>
                </a:solidFill>
                <a:ea typeface="Times New Roman"/>
                <a:cs typeface="Times New Roman"/>
              </a:rPr>
              <a:t>	The social anxiety spectrum measures symptoms that are triggered by social situations and plots them along the spectrum to measure their severity.</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dirty="0">
                <a:ea typeface="Times New Roman"/>
                <a:cs typeface="Times New Roman"/>
              </a:rPr>
              <a:t>How does an anxiety spectrum measure anxiety symptoms?</a:t>
            </a:r>
          </a:p>
          <a:p>
            <a:pPr lvl="1">
              <a:lnSpc>
                <a:spcPct val="115000"/>
              </a:lnSpc>
              <a:spcBef>
                <a:spcPts val="0"/>
              </a:spcBef>
              <a:spcAft>
                <a:spcPts val="0"/>
              </a:spcAft>
              <a:buFont typeface="+mj-lt"/>
              <a:buAutoNum type="alphaLcParenR"/>
            </a:pPr>
            <a:r>
              <a:rPr lang="en-US" dirty="0">
                <a:ea typeface="Times New Roman"/>
                <a:cs typeface="Times New Roman"/>
              </a:rPr>
              <a:t>Using colors as a rainbow range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Using a plot system to mark severity and range of symptoms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Using a bar graph to measure peak symptoms</a:t>
            </a:r>
          </a:p>
          <a:p>
            <a:pPr lvl="1">
              <a:lnSpc>
                <a:spcPct val="115000"/>
              </a:lnSpc>
              <a:spcBef>
                <a:spcPts val="0"/>
              </a:spcBef>
              <a:spcAft>
                <a:spcPts val="1000"/>
              </a:spcAft>
              <a:buFont typeface="+mj-lt"/>
              <a:buAutoNum type="alphaLcParenR"/>
            </a:pPr>
            <a:r>
              <a:rPr lang="en-US" dirty="0">
                <a:ea typeface="Times New Roman"/>
                <a:cs typeface="Times New Roman"/>
              </a:rPr>
              <a:t>Using numbers to calculate the odds of reoccurring symptoms</a:t>
            </a:r>
          </a:p>
          <a:p>
            <a:pPr marL="457200" marR="0">
              <a:lnSpc>
                <a:spcPct val="115000"/>
              </a:lnSpc>
              <a:spcBef>
                <a:spcPts val="1200"/>
              </a:spcBef>
              <a:spcAft>
                <a:spcPts val="1000"/>
              </a:spcAft>
            </a:pPr>
            <a:r>
              <a:rPr lang="en-US" dirty="0">
                <a:solidFill>
                  <a:srgbClr val="FF0000"/>
                </a:solidFill>
                <a:ea typeface="Times New Roman"/>
                <a:cs typeface="Times New Roman"/>
              </a:rPr>
              <a:t>	For any anxiety disorder, symptoms are mapped along an anxiety spectrum to determine the range of symptoms and the different severity of each one.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41922751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Seven: Review Questions</a:t>
            </a:r>
          </a:p>
        </p:txBody>
      </p:sp>
      <p:sp>
        <p:nvSpPr>
          <p:cNvPr id="44035"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sz="3400" dirty="0">
                <a:ea typeface="Times New Roman"/>
                <a:cs typeface="Times New Roman"/>
              </a:rPr>
              <a:t>When anxiety appears without an apparent cause, we must not _________________?</a:t>
            </a:r>
          </a:p>
          <a:p>
            <a:pPr lvl="1">
              <a:lnSpc>
                <a:spcPct val="115000"/>
              </a:lnSpc>
              <a:spcBef>
                <a:spcPts val="0"/>
              </a:spcBef>
              <a:spcAft>
                <a:spcPts val="0"/>
              </a:spcAft>
              <a:buFont typeface="+mj-lt"/>
              <a:buAutoNum type="alphaLcParenR"/>
            </a:pPr>
            <a:r>
              <a:rPr lang="en-US" sz="2900" dirty="0">
                <a:solidFill>
                  <a:srgbClr val="FF0000"/>
                </a:solidFill>
                <a:ea typeface="Times New Roman"/>
                <a:cs typeface="Times New Roman"/>
              </a:rPr>
              <a:t>Fight or avoid them</a:t>
            </a:r>
            <a:endParaRPr lang="en-US" sz="2900" dirty="0">
              <a:ea typeface="Times New Roman"/>
              <a:cs typeface="Times New Roman"/>
            </a:endParaRPr>
          </a:p>
          <a:p>
            <a:pPr lvl="1">
              <a:lnSpc>
                <a:spcPct val="115000"/>
              </a:lnSpc>
              <a:spcBef>
                <a:spcPts val="0"/>
              </a:spcBef>
              <a:spcAft>
                <a:spcPts val="0"/>
              </a:spcAft>
              <a:buFont typeface="+mj-lt"/>
              <a:buAutoNum type="alphaLcParenR"/>
            </a:pPr>
            <a:r>
              <a:rPr lang="en-US" sz="2900" dirty="0">
                <a:ea typeface="Times New Roman"/>
                <a:cs typeface="Times New Roman"/>
              </a:rPr>
              <a:t>Laugh at them</a:t>
            </a:r>
          </a:p>
          <a:p>
            <a:pPr lvl="1">
              <a:lnSpc>
                <a:spcPct val="115000"/>
              </a:lnSpc>
              <a:spcBef>
                <a:spcPts val="0"/>
              </a:spcBef>
              <a:spcAft>
                <a:spcPts val="0"/>
              </a:spcAft>
              <a:buFont typeface="+mj-lt"/>
              <a:buAutoNum type="alphaLcParenR"/>
            </a:pPr>
            <a:r>
              <a:rPr lang="en-US" sz="2900" dirty="0">
                <a:ea typeface="Times New Roman"/>
                <a:cs typeface="Times New Roman"/>
              </a:rPr>
              <a:t>Handle them right away</a:t>
            </a:r>
          </a:p>
          <a:p>
            <a:pPr lvl="1">
              <a:lnSpc>
                <a:spcPct val="115000"/>
              </a:lnSpc>
              <a:spcBef>
                <a:spcPts val="0"/>
              </a:spcBef>
              <a:spcAft>
                <a:spcPts val="1000"/>
              </a:spcAft>
              <a:buFont typeface="+mj-lt"/>
              <a:buAutoNum type="alphaLcParenR"/>
            </a:pPr>
            <a:r>
              <a:rPr lang="en-US" sz="2900" dirty="0">
                <a:ea typeface="Times New Roman"/>
                <a:cs typeface="Times New Roman"/>
              </a:rPr>
              <a:t>Tell anyone about it</a:t>
            </a:r>
          </a:p>
          <a:p>
            <a:pPr marL="457200" marR="0">
              <a:lnSpc>
                <a:spcPct val="115000"/>
              </a:lnSpc>
              <a:spcBef>
                <a:spcPts val="1200"/>
              </a:spcBef>
              <a:spcAft>
                <a:spcPts val="1000"/>
              </a:spcAft>
            </a:pPr>
            <a:r>
              <a:rPr lang="en-US" sz="3400" dirty="0">
                <a:solidFill>
                  <a:srgbClr val="FF0000"/>
                </a:solidFill>
                <a:ea typeface="Times New Roman"/>
                <a:cs typeface="Times New Roman"/>
              </a:rPr>
              <a:t>	When we are faced with unknown reason for anxiety, we must not fight or try to avoid the symptoms that come up as this can make it worse. </a:t>
            </a:r>
            <a:endParaRPr lang="en-US" sz="3400" dirty="0">
              <a:ea typeface="Times New Roman"/>
              <a:cs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sz="3400" dirty="0">
                <a:ea typeface="Times New Roman"/>
                <a:cs typeface="Times New Roman"/>
              </a:rPr>
              <a:t>What should we do after facing unknown anxiety?</a:t>
            </a:r>
          </a:p>
          <a:p>
            <a:pPr lvl="1">
              <a:lnSpc>
                <a:spcPct val="115000"/>
              </a:lnSpc>
              <a:spcBef>
                <a:spcPts val="0"/>
              </a:spcBef>
              <a:spcAft>
                <a:spcPts val="0"/>
              </a:spcAft>
              <a:buFont typeface="+mj-lt"/>
              <a:buAutoNum type="alphaLcParenR"/>
            </a:pPr>
            <a:r>
              <a:rPr lang="en-US" sz="2900" dirty="0">
                <a:ea typeface="Times New Roman"/>
                <a:cs typeface="Times New Roman"/>
              </a:rPr>
              <a:t>Ignore it</a:t>
            </a:r>
          </a:p>
          <a:p>
            <a:pPr lvl="1">
              <a:lnSpc>
                <a:spcPct val="115000"/>
              </a:lnSpc>
              <a:spcBef>
                <a:spcPts val="0"/>
              </a:spcBef>
              <a:spcAft>
                <a:spcPts val="0"/>
              </a:spcAft>
              <a:buFont typeface="+mj-lt"/>
              <a:buAutoNum type="alphaLcParenR"/>
            </a:pPr>
            <a:r>
              <a:rPr lang="en-US" sz="2900" dirty="0">
                <a:ea typeface="Times New Roman"/>
                <a:cs typeface="Times New Roman"/>
              </a:rPr>
              <a:t>Ask someone else for help</a:t>
            </a:r>
          </a:p>
          <a:p>
            <a:pPr lvl="1">
              <a:lnSpc>
                <a:spcPct val="115000"/>
              </a:lnSpc>
              <a:spcBef>
                <a:spcPts val="0"/>
              </a:spcBef>
              <a:spcAft>
                <a:spcPts val="0"/>
              </a:spcAft>
              <a:buFont typeface="+mj-lt"/>
              <a:buAutoNum type="alphaLcParenR"/>
            </a:pPr>
            <a:r>
              <a:rPr lang="en-US" sz="2900" dirty="0">
                <a:ea typeface="Times New Roman"/>
                <a:cs typeface="Times New Roman"/>
              </a:rPr>
              <a:t>Try to run away from the problem</a:t>
            </a:r>
          </a:p>
          <a:p>
            <a:pPr lvl="1">
              <a:lnSpc>
                <a:spcPct val="115000"/>
              </a:lnSpc>
              <a:spcBef>
                <a:spcPts val="0"/>
              </a:spcBef>
              <a:spcAft>
                <a:spcPts val="1000"/>
              </a:spcAft>
              <a:buFont typeface="+mj-lt"/>
              <a:buAutoNum type="alphaLcParenR"/>
            </a:pPr>
            <a:r>
              <a:rPr lang="en-US" sz="2900" dirty="0">
                <a:solidFill>
                  <a:srgbClr val="FF0000"/>
                </a:solidFill>
                <a:ea typeface="Times New Roman"/>
                <a:cs typeface="Times New Roman"/>
              </a:rPr>
              <a:t>Work through the symptoms until they are gone</a:t>
            </a:r>
            <a:endParaRPr lang="en-US" sz="2900" dirty="0">
              <a:ea typeface="Times New Roman"/>
              <a:cs typeface="Times New Roman"/>
            </a:endParaRPr>
          </a:p>
          <a:p>
            <a:pPr marL="457200" marR="0">
              <a:lnSpc>
                <a:spcPct val="115000"/>
              </a:lnSpc>
              <a:spcBef>
                <a:spcPts val="1200"/>
              </a:spcBef>
              <a:spcAft>
                <a:spcPts val="1000"/>
              </a:spcAft>
            </a:pPr>
            <a:r>
              <a:rPr lang="en-US" sz="3400" dirty="0">
                <a:solidFill>
                  <a:srgbClr val="FF0000"/>
                </a:solidFill>
                <a:ea typeface="Times New Roman"/>
                <a:cs typeface="Times New Roman"/>
              </a:rPr>
              <a:t>	When we have anxiety that does not have an obvious cause yet, we must face them and work through the symptoms that we’re experiencing until they have passed.</a:t>
            </a:r>
            <a:endParaRPr lang="en-US" sz="3400" dirty="0">
              <a:ea typeface="Times New Roman"/>
              <a:cs typeface="Times New Roman"/>
            </a:endParaRPr>
          </a:p>
          <a:p>
            <a:endParaRPr lang="en-US" dirty="0"/>
          </a:p>
        </p:txBody>
      </p:sp>
    </p:spTree>
    <p:extLst>
      <p:ext uri="{BB962C8B-B14F-4D97-AF65-F5344CB8AC3E}">
        <p14:creationId xmlns:p14="http://schemas.microsoft.com/office/powerpoint/2010/main" val="108225419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Seven: Review Questions</a:t>
            </a:r>
          </a:p>
        </p:txBody>
      </p:sp>
      <p:sp>
        <p:nvSpPr>
          <p:cNvPr id="44035"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sz="3400" dirty="0">
                <a:ea typeface="Times New Roman"/>
                <a:cs typeface="Times New Roman"/>
              </a:rPr>
              <a:t>Anxiety symptoms are usually more intense and __________ then nervous symptoms.</a:t>
            </a:r>
          </a:p>
          <a:p>
            <a:pPr lvl="1">
              <a:lnSpc>
                <a:spcPct val="115000"/>
              </a:lnSpc>
              <a:spcBef>
                <a:spcPts val="0"/>
              </a:spcBef>
              <a:spcAft>
                <a:spcPts val="0"/>
              </a:spcAft>
              <a:buFont typeface="+mj-lt"/>
              <a:buAutoNum type="alphaLcParenR"/>
            </a:pPr>
            <a:r>
              <a:rPr lang="en-US" sz="2900" dirty="0">
                <a:ea typeface="Times New Roman"/>
                <a:cs typeface="Times New Roman"/>
              </a:rPr>
              <a:t>More vivid</a:t>
            </a:r>
          </a:p>
          <a:p>
            <a:pPr lvl="1">
              <a:lnSpc>
                <a:spcPct val="115000"/>
              </a:lnSpc>
              <a:spcBef>
                <a:spcPts val="0"/>
              </a:spcBef>
              <a:spcAft>
                <a:spcPts val="0"/>
              </a:spcAft>
              <a:buFont typeface="+mj-lt"/>
              <a:buAutoNum type="alphaLcParenR"/>
            </a:pPr>
            <a:r>
              <a:rPr lang="en-US" sz="2900" dirty="0">
                <a:solidFill>
                  <a:srgbClr val="FF0000"/>
                </a:solidFill>
                <a:ea typeface="Times New Roman"/>
                <a:cs typeface="Times New Roman"/>
              </a:rPr>
              <a:t>Last longer</a:t>
            </a:r>
            <a:endParaRPr lang="en-US" sz="2900" dirty="0">
              <a:ea typeface="Times New Roman"/>
              <a:cs typeface="Times New Roman"/>
            </a:endParaRPr>
          </a:p>
          <a:p>
            <a:pPr lvl="1">
              <a:lnSpc>
                <a:spcPct val="115000"/>
              </a:lnSpc>
              <a:spcBef>
                <a:spcPts val="0"/>
              </a:spcBef>
              <a:spcAft>
                <a:spcPts val="0"/>
              </a:spcAft>
              <a:buFont typeface="+mj-lt"/>
              <a:buAutoNum type="alphaLcParenR"/>
            </a:pPr>
            <a:r>
              <a:rPr lang="en-US" sz="2900" dirty="0">
                <a:ea typeface="Times New Roman"/>
                <a:cs typeface="Times New Roman"/>
              </a:rPr>
              <a:t>More complicated</a:t>
            </a:r>
          </a:p>
          <a:p>
            <a:pPr lvl="1">
              <a:lnSpc>
                <a:spcPct val="115000"/>
              </a:lnSpc>
              <a:spcBef>
                <a:spcPts val="0"/>
              </a:spcBef>
              <a:spcAft>
                <a:spcPts val="1000"/>
              </a:spcAft>
              <a:buFont typeface="+mj-lt"/>
              <a:buAutoNum type="alphaLcParenR"/>
            </a:pPr>
            <a:r>
              <a:rPr lang="en-US" sz="2900" dirty="0">
                <a:ea typeface="Times New Roman"/>
                <a:cs typeface="Times New Roman"/>
              </a:rPr>
              <a:t>Don’t last as long</a:t>
            </a:r>
          </a:p>
          <a:p>
            <a:pPr marL="457200" marR="0">
              <a:lnSpc>
                <a:spcPct val="115000"/>
              </a:lnSpc>
              <a:spcBef>
                <a:spcPts val="1200"/>
              </a:spcBef>
              <a:spcAft>
                <a:spcPts val="1000"/>
              </a:spcAft>
            </a:pPr>
            <a:r>
              <a:rPr lang="en-US" sz="3400" dirty="0">
                <a:solidFill>
                  <a:srgbClr val="FF0000"/>
                </a:solidFill>
                <a:ea typeface="Times New Roman"/>
                <a:cs typeface="Times New Roman"/>
              </a:rPr>
              <a:t>	Anxiety symptoms usually last longer and are more intense than general nervousness symptoms because they are fueled by more adrenalin.</a:t>
            </a:r>
            <a:endParaRPr lang="en-US" sz="3400" dirty="0">
              <a:ea typeface="Times New Roman"/>
              <a:cs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sz="3400" dirty="0">
                <a:ea typeface="Times New Roman"/>
                <a:cs typeface="Times New Roman"/>
              </a:rPr>
              <a:t>It can be hard to determine how long symptoms last because why?</a:t>
            </a:r>
          </a:p>
          <a:p>
            <a:pPr lvl="1">
              <a:lnSpc>
                <a:spcPct val="115000"/>
              </a:lnSpc>
              <a:spcBef>
                <a:spcPts val="0"/>
              </a:spcBef>
              <a:spcAft>
                <a:spcPts val="0"/>
              </a:spcAft>
              <a:buFont typeface="+mj-lt"/>
              <a:buAutoNum type="alphaLcParenR"/>
            </a:pPr>
            <a:r>
              <a:rPr lang="en-US" sz="2900" dirty="0">
                <a:solidFill>
                  <a:srgbClr val="FF0000"/>
                </a:solidFill>
                <a:ea typeface="Times New Roman"/>
                <a:cs typeface="Times New Roman"/>
              </a:rPr>
              <a:t>They can happen one after another.</a:t>
            </a:r>
            <a:endParaRPr lang="en-US" sz="2900" dirty="0">
              <a:ea typeface="Times New Roman"/>
              <a:cs typeface="Times New Roman"/>
            </a:endParaRPr>
          </a:p>
          <a:p>
            <a:pPr lvl="1">
              <a:lnSpc>
                <a:spcPct val="115000"/>
              </a:lnSpc>
              <a:spcBef>
                <a:spcPts val="0"/>
              </a:spcBef>
              <a:spcAft>
                <a:spcPts val="0"/>
              </a:spcAft>
              <a:buFont typeface="+mj-lt"/>
              <a:buAutoNum type="alphaLcParenR"/>
            </a:pPr>
            <a:r>
              <a:rPr lang="en-US" sz="2900" dirty="0">
                <a:ea typeface="Times New Roman"/>
                <a:cs typeface="Times New Roman"/>
              </a:rPr>
              <a:t>We forget to write them down.</a:t>
            </a:r>
          </a:p>
          <a:p>
            <a:pPr lvl="1">
              <a:lnSpc>
                <a:spcPct val="115000"/>
              </a:lnSpc>
              <a:spcBef>
                <a:spcPts val="0"/>
              </a:spcBef>
              <a:spcAft>
                <a:spcPts val="0"/>
              </a:spcAft>
              <a:buFont typeface="+mj-lt"/>
              <a:buAutoNum type="alphaLcParenR"/>
            </a:pPr>
            <a:r>
              <a:rPr lang="en-US" sz="2900" dirty="0">
                <a:ea typeface="Times New Roman"/>
                <a:cs typeface="Times New Roman"/>
              </a:rPr>
              <a:t>They don’t happen often enough.</a:t>
            </a:r>
          </a:p>
          <a:p>
            <a:pPr lvl="1">
              <a:lnSpc>
                <a:spcPct val="115000"/>
              </a:lnSpc>
              <a:spcBef>
                <a:spcPts val="0"/>
              </a:spcBef>
              <a:spcAft>
                <a:spcPts val="1000"/>
              </a:spcAft>
              <a:buFont typeface="+mj-lt"/>
              <a:buAutoNum type="alphaLcParenR"/>
            </a:pPr>
            <a:r>
              <a:rPr lang="en-US" sz="2900" dirty="0">
                <a:ea typeface="Times New Roman"/>
                <a:cs typeface="Times New Roman"/>
              </a:rPr>
              <a:t>We’re unable to identify them</a:t>
            </a:r>
          </a:p>
          <a:p>
            <a:pPr marL="457200" marR="0">
              <a:lnSpc>
                <a:spcPct val="115000"/>
              </a:lnSpc>
              <a:spcBef>
                <a:spcPts val="1200"/>
              </a:spcBef>
              <a:spcAft>
                <a:spcPts val="1000"/>
              </a:spcAft>
            </a:pPr>
            <a:r>
              <a:rPr lang="en-US" sz="3400" dirty="0">
                <a:solidFill>
                  <a:srgbClr val="FF0000"/>
                </a:solidFill>
                <a:ea typeface="Times New Roman"/>
                <a:cs typeface="Times New Roman"/>
              </a:rPr>
              <a:t>	Many anxiety symptoms can occur for long periods of time, and then start again shortly thereafter, which can make it harder to determine the length of each individual episode.</a:t>
            </a:r>
            <a:endParaRPr lang="en-US" sz="3400" dirty="0">
              <a:ea typeface="Times New Roman"/>
              <a:cs typeface="Times New Roman"/>
            </a:endParaRPr>
          </a:p>
          <a:p>
            <a:endParaRPr lang="en-US" dirty="0"/>
          </a:p>
        </p:txBody>
      </p:sp>
    </p:spTree>
    <p:extLst>
      <p:ext uri="{BB962C8B-B14F-4D97-AF65-F5344CB8AC3E}">
        <p14:creationId xmlns:p14="http://schemas.microsoft.com/office/powerpoint/2010/main" val="365317369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Seven: Review Questions</a:t>
            </a:r>
          </a:p>
        </p:txBody>
      </p:sp>
      <p:sp>
        <p:nvSpPr>
          <p:cNvPr id="44035"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sz="3400" dirty="0">
                <a:ea typeface="Times New Roman"/>
                <a:cs typeface="Times New Roman"/>
              </a:rPr>
              <a:t>How do exaggerated symptoms make it difficult to diagnose anxiety?</a:t>
            </a:r>
          </a:p>
          <a:p>
            <a:pPr lvl="1">
              <a:lnSpc>
                <a:spcPct val="115000"/>
              </a:lnSpc>
              <a:spcBef>
                <a:spcPts val="0"/>
              </a:spcBef>
              <a:spcAft>
                <a:spcPts val="0"/>
              </a:spcAft>
              <a:buFont typeface="+mj-lt"/>
              <a:buAutoNum type="alphaLcParenR"/>
            </a:pPr>
            <a:r>
              <a:rPr lang="en-US" sz="2900" dirty="0">
                <a:ea typeface="Times New Roman"/>
                <a:cs typeface="Times New Roman"/>
              </a:rPr>
              <a:t>The doctors do not believe us</a:t>
            </a:r>
          </a:p>
          <a:p>
            <a:pPr lvl="1">
              <a:lnSpc>
                <a:spcPct val="115000"/>
              </a:lnSpc>
              <a:spcBef>
                <a:spcPts val="0"/>
              </a:spcBef>
              <a:spcAft>
                <a:spcPts val="0"/>
              </a:spcAft>
              <a:buFont typeface="+mj-lt"/>
              <a:buAutoNum type="alphaLcParenR"/>
            </a:pPr>
            <a:r>
              <a:rPr lang="en-US" sz="2900" dirty="0">
                <a:ea typeface="Times New Roman"/>
                <a:cs typeface="Times New Roman"/>
              </a:rPr>
              <a:t>They can be overlooked or ignored</a:t>
            </a:r>
          </a:p>
          <a:p>
            <a:pPr lvl="1">
              <a:lnSpc>
                <a:spcPct val="115000"/>
              </a:lnSpc>
              <a:spcBef>
                <a:spcPts val="0"/>
              </a:spcBef>
              <a:spcAft>
                <a:spcPts val="0"/>
              </a:spcAft>
              <a:buFont typeface="+mj-lt"/>
              <a:buAutoNum type="alphaLcParenR"/>
            </a:pPr>
            <a:r>
              <a:rPr lang="en-US" sz="2900" dirty="0">
                <a:solidFill>
                  <a:srgbClr val="FF0000"/>
                </a:solidFill>
                <a:ea typeface="Times New Roman"/>
                <a:cs typeface="Times New Roman"/>
              </a:rPr>
              <a:t>They can be mistaken for something else</a:t>
            </a:r>
            <a:endParaRPr lang="en-US" sz="2900" dirty="0">
              <a:ea typeface="Times New Roman"/>
              <a:cs typeface="Times New Roman"/>
            </a:endParaRPr>
          </a:p>
          <a:p>
            <a:pPr lvl="1">
              <a:lnSpc>
                <a:spcPct val="115000"/>
              </a:lnSpc>
              <a:spcBef>
                <a:spcPts val="0"/>
              </a:spcBef>
              <a:spcAft>
                <a:spcPts val="1000"/>
              </a:spcAft>
              <a:buFont typeface="+mj-lt"/>
              <a:buAutoNum type="alphaLcParenR"/>
            </a:pPr>
            <a:r>
              <a:rPr lang="en-US" sz="2900" dirty="0">
                <a:ea typeface="Times New Roman"/>
                <a:cs typeface="Times New Roman"/>
              </a:rPr>
              <a:t>We don’t want to talk about them</a:t>
            </a:r>
          </a:p>
          <a:p>
            <a:pPr marL="457200" marR="0">
              <a:lnSpc>
                <a:spcPct val="115000"/>
              </a:lnSpc>
              <a:spcBef>
                <a:spcPts val="1200"/>
              </a:spcBef>
              <a:spcAft>
                <a:spcPts val="1000"/>
              </a:spcAft>
            </a:pPr>
            <a:r>
              <a:rPr lang="en-US" sz="3400" dirty="0">
                <a:solidFill>
                  <a:srgbClr val="FF0000"/>
                </a:solidFill>
                <a:ea typeface="Times New Roman"/>
                <a:cs typeface="Times New Roman"/>
              </a:rPr>
              <a:t>	When symptoms or feelings are exaggerated or blown up, they can often be mistaken for some other type of disease or disorder other than simple anxiety, which can make it hard to diagnose in the first place.</a:t>
            </a:r>
            <a:endParaRPr lang="en-US" sz="3400" dirty="0">
              <a:ea typeface="Times New Roman"/>
              <a:cs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sz="3400" dirty="0">
                <a:ea typeface="Times New Roman"/>
                <a:cs typeface="Times New Roman"/>
              </a:rPr>
              <a:t>Why do our feelings become exaggerated when we are anxious?</a:t>
            </a:r>
          </a:p>
          <a:p>
            <a:pPr lvl="1">
              <a:lnSpc>
                <a:spcPct val="115000"/>
              </a:lnSpc>
              <a:spcBef>
                <a:spcPts val="0"/>
              </a:spcBef>
              <a:spcAft>
                <a:spcPts val="0"/>
              </a:spcAft>
              <a:buFont typeface="+mj-lt"/>
              <a:buAutoNum type="alphaLcParenR"/>
            </a:pPr>
            <a:r>
              <a:rPr lang="en-US" sz="2900" dirty="0">
                <a:ea typeface="Times New Roman"/>
                <a:cs typeface="Times New Roman"/>
              </a:rPr>
              <a:t>We like the attention</a:t>
            </a:r>
          </a:p>
          <a:p>
            <a:pPr lvl="1">
              <a:lnSpc>
                <a:spcPct val="115000"/>
              </a:lnSpc>
              <a:spcBef>
                <a:spcPts val="0"/>
              </a:spcBef>
              <a:spcAft>
                <a:spcPts val="0"/>
              </a:spcAft>
              <a:buFont typeface="+mj-lt"/>
              <a:buAutoNum type="alphaLcParenR"/>
            </a:pPr>
            <a:r>
              <a:rPr lang="en-US" sz="2900" dirty="0">
                <a:ea typeface="Times New Roman"/>
                <a:cs typeface="Times New Roman"/>
              </a:rPr>
              <a:t>The symptoms are all in our head</a:t>
            </a:r>
          </a:p>
          <a:p>
            <a:pPr lvl="1">
              <a:lnSpc>
                <a:spcPct val="115000"/>
              </a:lnSpc>
              <a:spcBef>
                <a:spcPts val="0"/>
              </a:spcBef>
              <a:spcAft>
                <a:spcPts val="0"/>
              </a:spcAft>
              <a:buFont typeface="+mj-lt"/>
              <a:buAutoNum type="alphaLcParenR"/>
            </a:pPr>
            <a:r>
              <a:rPr lang="en-US" sz="2900" dirty="0">
                <a:ea typeface="Times New Roman"/>
                <a:cs typeface="Times New Roman"/>
              </a:rPr>
              <a:t>We want to feel important</a:t>
            </a:r>
          </a:p>
          <a:p>
            <a:pPr lvl="1">
              <a:lnSpc>
                <a:spcPct val="115000"/>
              </a:lnSpc>
              <a:spcBef>
                <a:spcPts val="0"/>
              </a:spcBef>
              <a:spcAft>
                <a:spcPts val="1000"/>
              </a:spcAft>
              <a:buFont typeface="+mj-lt"/>
              <a:buAutoNum type="alphaLcParenR"/>
            </a:pPr>
            <a:r>
              <a:rPr lang="en-US" sz="2900" dirty="0">
                <a:solidFill>
                  <a:srgbClr val="FF0000"/>
                </a:solidFill>
                <a:ea typeface="Times New Roman"/>
                <a:cs typeface="Times New Roman"/>
              </a:rPr>
              <a:t>Our senses are heightened</a:t>
            </a:r>
            <a:endParaRPr lang="en-US" sz="2900" dirty="0">
              <a:ea typeface="Times New Roman"/>
              <a:cs typeface="Times New Roman"/>
            </a:endParaRPr>
          </a:p>
          <a:p>
            <a:pPr marL="457200" marR="0">
              <a:lnSpc>
                <a:spcPct val="115000"/>
              </a:lnSpc>
              <a:spcBef>
                <a:spcPts val="1200"/>
              </a:spcBef>
              <a:spcAft>
                <a:spcPts val="1000"/>
              </a:spcAft>
            </a:pPr>
            <a:r>
              <a:rPr lang="en-US" sz="3400" dirty="0">
                <a:solidFill>
                  <a:srgbClr val="FF0000"/>
                </a:solidFill>
                <a:ea typeface="Times New Roman"/>
                <a:cs typeface="Times New Roman"/>
              </a:rPr>
              <a:t>	Our senses become more heightened when we are anxious, which in turn can exaggerate every little thing around us, including how we feel or perceive things.</a:t>
            </a:r>
            <a:endParaRPr lang="en-US" sz="3400" dirty="0">
              <a:ea typeface="Times New Roman"/>
              <a:cs typeface="Times New Roman"/>
            </a:endParaRPr>
          </a:p>
          <a:p>
            <a:endParaRPr lang="en-US" dirty="0"/>
          </a:p>
        </p:txBody>
      </p:sp>
    </p:spTree>
    <p:extLst>
      <p:ext uri="{BB962C8B-B14F-4D97-AF65-F5344CB8AC3E}">
        <p14:creationId xmlns:p14="http://schemas.microsoft.com/office/powerpoint/2010/main" val="26489372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A838A9A-350F-4E88-9593-5ED0C41660A3}"/>
              </a:ext>
            </a:extLst>
          </p:cNvPr>
          <p:cNvSpPr>
            <a:spLocks noGrp="1"/>
          </p:cNvSpPr>
          <p:nvPr>
            <p:ph type="title"/>
          </p:nvPr>
        </p:nvSpPr>
        <p:spPr/>
        <p:txBody>
          <a:bodyPr/>
          <a:lstStyle/>
          <a:p>
            <a:endParaRPr lang="en-US"/>
          </a:p>
        </p:txBody>
      </p:sp>
      <p:sp>
        <p:nvSpPr>
          <p:cNvPr id="5" name="Content Placeholder 4">
            <a:extLst>
              <a:ext uri="{FF2B5EF4-FFF2-40B4-BE49-F238E27FC236}">
                <a16:creationId xmlns:a16="http://schemas.microsoft.com/office/drawing/2014/main" id="{B756F406-E875-41D3-8D00-F8802D4D7C00}"/>
              </a:ext>
            </a:extLst>
          </p:cNvPr>
          <p:cNvSpPr>
            <a:spLocks noGrp="1"/>
          </p:cNvSpPr>
          <p:nvPr>
            <p:ph sz="quarter" idx="10"/>
          </p:nvPr>
        </p:nvSpPr>
        <p:spPr/>
        <p:txBody>
          <a:bodyPr/>
          <a:lstStyle/>
          <a:p>
            <a:endParaRPr lang="en-US"/>
          </a:p>
        </p:txBody>
      </p:sp>
    </p:spTree>
    <p:extLst>
      <p:ext uri="{BB962C8B-B14F-4D97-AF65-F5344CB8AC3E}">
        <p14:creationId xmlns:p14="http://schemas.microsoft.com/office/powerpoint/2010/main" val="71313583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Seven: Review Questions</a:t>
            </a:r>
          </a:p>
        </p:txBody>
      </p:sp>
      <p:sp>
        <p:nvSpPr>
          <p:cNvPr id="44035" name="Content Placeholder 2"/>
          <p:cNvSpPr>
            <a:spLocks noGrp="1"/>
          </p:cNvSpPr>
          <p:nvPr>
            <p:ph idx="1"/>
          </p:nvPr>
        </p:nvSpPr>
        <p:spPr/>
        <p:txBody>
          <a:bodyPr>
            <a:noAutofit/>
          </a:bodyPr>
          <a:lstStyle/>
          <a:p>
            <a:pPr marL="514350" lvl="0" indent="-514350">
              <a:lnSpc>
                <a:spcPct val="115000"/>
              </a:lnSpc>
              <a:spcBef>
                <a:spcPts val="0"/>
              </a:spcBef>
              <a:spcAft>
                <a:spcPts val="1000"/>
              </a:spcAft>
              <a:buFont typeface="+mj-lt"/>
              <a:buAutoNum type="arabicPeriod" startAt="9"/>
              <a:tabLst>
                <a:tab pos="457200" algn="l"/>
              </a:tabLst>
            </a:pPr>
            <a:r>
              <a:rPr lang="en-US" sz="1600" dirty="0">
                <a:ea typeface="Times New Roman"/>
                <a:cs typeface="Times New Roman"/>
              </a:rPr>
              <a:t>What situation made Alexa nervous?</a:t>
            </a:r>
          </a:p>
          <a:p>
            <a:pPr lvl="1">
              <a:lnSpc>
                <a:spcPct val="115000"/>
              </a:lnSpc>
              <a:spcBef>
                <a:spcPts val="0"/>
              </a:spcBef>
              <a:spcAft>
                <a:spcPts val="0"/>
              </a:spcAft>
              <a:buFont typeface="+mj-lt"/>
              <a:buAutoNum type="alphaLcParenR"/>
            </a:pPr>
            <a:r>
              <a:rPr lang="en-US" sz="1400" dirty="0">
                <a:solidFill>
                  <a:srgbClr val="FF0000"/>
                </a:solidFill>
                <a:ea typeface="Times New Roman"/>
                <a:cs typeface="Times New Roman"/>
              </a:rPr>
              <a:t>Speaking in public</a:t>
            </a:r>
            <a:endParaRPr lang="en-US" sz="1400" dirty="0">
              <a:ea typeface="Times New Roman"/>
              <a:cs typeface="Times New Roman"/>
            </a:endParaRPr>
          </a:p>
          <a:p>
            <a:pPr lvl="1">
              <a:lnSpc>
                <a:spcPct val="115000"/>
              </a:lnSpc>
              <a:spcBef>
                <a:spcPts val="0"/>
              </a:spcBef>
              <a:spcAft>
                <a:spcPts val="0"/>
              </a:spcAft>
              <a:buFont typeface="+mj-lt"/>
              <a:buAutoNum type="alphaLcParenR"/>
            </a:pPr>
            <a:r>
              <a:rPr lang="en-US" sz="1400" dirty="0">
                <a:ea typeface="Times New Roman"/>
                <a:cs typeface="Times New Roman"/>
              </a:rPr>
              <a:t>Riding in a crowded elevator</a:t>
            </a:r>
          </a:p>
          <a:p>
            <a:pPr lvl="1">
              <a:lnSpc>
                <a:spcPct val="115000"/>
              </a:lnSpc>
              <a:spcBef>
                <a:spcPts val="0"/>
              </a:spcBef>
              <a:spcAft>
                <a:spcPts val="0"/>
              </a:spcAft>
              <a:buFont typeface="+mj-lt"/>
              <a:buAutoNum type="alphaLcParenR"/>
            </a:pPr>
            <a:r>
              <a:rPr lang="en-US" sz="1400" dirty="0">
                <a:ea typeface="Times New Roman"/>
                <a:cs typeface="Times New Roman"/>
              </a:rPr>
              <a:t>Singing in a choir</a:t>
            </a:r>
          </a:p>
          <a:p>
            <a:pPr lvl="1">
              <a:lnSpc>
                <a:spcPct val="115000"/>
              </a:lnSpc>
              <a:spcBef>
                <a:spcPts val="0"/>
              </a:spcBef>
              <a:spcAft>
                <a:spcPts val="1000"/>
              </a:spcAft>
              <a:buFont typeface="+mj-lt"/>
              <a:buAutoNum type="alphaLcParenR"/>
            </a:pPr>
            <a:r>
              <a:rPr lang="en-US" sz="1400" dirty="0">
                <a:ea typeface="Times New Roman"/>
                <a:cs typeface="Times New Roman"/>
              </a:rPr>
              <a:t>Writing a feature article</a:t>
            </a:r>
          </a:p>
          <a:p>
            <a:pPr marL="457200" marR="0">
              <a:lnSpc>
                <a:spcPct val="115000"/>
              </a:lnSpc>
              <a:spcBef>
                <a:spcPts val="1200"/>
              </a:spcBef>
              <a:spcAft>
                <a:spcPts val="1000"/>
              </a:spcAft>
            </a:pPr>
            <a:r>
              <a:rPr lang="en-US" sz="1600" dirty="0">
                <a:solidFill>
                  <a:srgbClr val="FF0000"/>
                </a:solidFill>
                <a:ea typeface="Times New Roman"/>
                <a:cs typeface="Times New Roman"/>
              </a:rPr>
              <a:t>	Alexa knew she was just nervous when speaking in public since her symptoms were generally mild.</a:t>
            </a:r>
            <a:endParaRPr lang="en-US" sz="1600" dirty="0">
              <a:ea typeface="Times New Roman"/>
              <a:cs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sz="1600" dirty="0">
                <a:ea typeface="Times New Roman"/>
                <a:cs typeface="Times New Roman"/>
              </a:rPr>
              <a:t>What situation made Alexa anxious?</a:t>
            </a:r>
          </a:p>
          <a:p>
            <a:pPr lvl="1">
              <a:lnSpc>
                <a:spcPct val="115000"/>
              </a:lnSpc>
              <a:spcBef>
                <a:spcPts val="0"/>
              </a:spcBef>
              <a:spcAft>
                <a:spcPts val="0"/>
              </a:spcAft>
              <a:buFont typeface="+mj-lt"/>
              <a:buAutoNum type="alphaLcParenR"/>
            </a:pPr>
            <a:r>
              <a:rPr lang="en-US" sz="1400" dirty="0">
                <a:ea typeface="Times New Roman"/>
                <a:cs typeface="Times New Roman"/>
              </a:rPr>
              <a:t>Driving on the highway</a:t>
            </a:r>
          </a:p>
          <a:p>
            <a:pPr lvl="1">
              <a:lnSpc>
                <a:spcPct val="115000"/>
              </a:lnSpc>
              <a:spcBef>
                <a:spcPts val="0"/>
              </a:spcBef>
              <a:spcAft>
                <a:spcPts val="0"/>
              </a:spcAft>
              <a:buFont typeface="+mj-lt"/>
              <a:buAutoNum type="alphaLcParenR"/>
            </a:pPr>
            <a:r>
              <a:rPr lang="en-US" sz="1400" dirty="0">
                <a:solidFill>
                  <a:srgbClr val="FF0000"/>
                </a:solidFill>
                <a:ea typeface="Times New Roman"/>
                <a:cs typeface="Times New Roman"/>
              </a:rPr>
              <a:t>Creating a musical accompaniment</a:t>
            </a:r>
            <a:endParaRPr lang="en-US" sz="1400" dirty="0">
              <a:ea typeface="Times New Roman"/>
              <a:cs typeface="Times New Roman"/>
            </a:endParaRPr>
          </a:p>
          <a:p>
            <a:pPr lvl="1">
              <a:lnSpc>
                <a:spcPct val="115000"/>
              </a:lnSpc>
              <a:spcBef>
                <a:spcPts val="0"/>
              </a:spcBef>
              <a:spcAft>
                <a:spcPts val="0"/>
              </a:spcAft>
              <a:buFont typeface="+mj-lt"/>
              <a:buAutoNum type="alphaLcParenR"/>
            </a:pPr>
            <a:r>
              <a:rPr lang="en-US" sz="1400" dirty="0">
                <a:ea typeface="Times New Roman"/>
                <a:cs typeface="Times New Roman"/>
              </a:rPr>
              <a:t>Meeting with the manager</a:t>
            </a:r>
          </a:p>
          <a:p>
            <a:pPr lvl="1">
              <a:lnSpc>
                <a:spcPct val="115000"/>
              </a:lnSpc>
              <a:spcBef>
                <a:spcPts val="0"/>
              </a:spcBef>
              <a:spcAft>
                <a:spcPts val="1000"/>
              </a:spcAft>
              <a:buFont typeface="+mj-lt"/>
              <a:buAutoNum type="alphaLcParenR"/>
            </a:pPr>
            <a:r>
              <a:rPr lang="en-US" sz="1400" dirty="0">
                <a:ea typeface="Times New Roman"/>
                <a:cs typeface="Times New Roman"/>
              </a:rPr>
              <a:t>Speaking in public</a:t>
            </a:r>
          </a:p>
          <a:p>
            <a:pPr marL="457200" marR="0">
              <a:lnSpc>
                <a:spcPct val="115000"/>
              </a:lnSpc>
              <a:spcBef>
                <a:spcPts val="1200"/>
              </a:spcBef>
              <a:spcAft>
                <a:spcPts val="1000"/>
              </a:spcAft>
            </a:pPr>
            <a:r>
              <a:rPr lang="en-US" sz="1600" dirty="0">
                <a:solidFill>
                  <a:srgbClr val="FF0000"/>
                </a:solidFill>
                <a:ea typeface="Times New Roman"/>
                <a:cs typeface="Times New Roman"/>
              </a:rPr>
              <a:t>	Alexa became anxious when she was told she had to make a musical accompaniment for her presentation and experienced intense symptoms that lasted for days.</a:t>
            </a:r>
            <a:endParaRPr lang="en-US" sz="1600" dirty="0">
              <a:ea typeface="Times New Roman"/>
              <a:cs typeface="Times New Roman"/>
            </a:endParaRPr>
          </a:p>
        </p:txBody>
      </p:sp>
    </p:spTree>
    <p:extLst>
      <p:ext uri="{BB962C8B-B14F-4D97-AF65-F5344CB8AC3E}">
        <p14:creationId xmlns:p14="http://schemas.microsoft.com/office/powerpoint/2010/main" val="44407430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normAutofit/>
          </a:bodyPr>
          <a:lstStyle/>
          <a:p>
            <a:r>
              <a:rPr lang="en-US" dirty="0"/>
              <a:t>Module Eight:</a:t>
            </a:r>
            <a:br>
              <a:rPr lang="en-US" dirty="0"/>
            </a:br>
            <a:r>
              <a:rPr lang="en-US" dirty="0"/>
              <a:t>Physical Symptoms</a:t>
            </a:r>
          </a:p>
        </p:txBody>
      </p:sp>
      <p:sp>
        <p:nvSpPr>
          <p:cNvPr id="45060" name="Text Placeholder 3"/>
          <p:cNvSpPr>
            <a:spLocks noGrp="1"/>
          </p:cNvSpPr>
          <p:nvPr>
            <p:ph type="body" sz="quarter" idx="10"/>
          </p:nvPr>
        </p:nvSpPr>
        <p:spPr>
          <a:ln>
            <a:miter lim="800000"/>
            <a:headEnd/>
            <a:tailEnd/>
          </a:ln>
        </p:spPr>
        <p:txBody>
          <a:bodyPr>
            <a:noAutofit/>
          </a:bodyPr>
          <a:lstStyle/>
          <a:p>
            <a:pPr marL="0" marR="0">
              <a:lnSpc>
                <a:spcPct val="115000"/>
              </a:lnSpc>
              <a:spcBef>
                <a:spcPts val="0"/>
              </a:spcBef>
              <a:spcAft>
                <a:spcPts val="1000"/>
              </a:spcAft>
            </a:pPr>
            <a:r>
              <a:rPr lang="en-US" sz="2400" i="1" dirty="0">
                <a:ea typeface="Times New Roman"/>
                <a:cs typeface="Verdana"/>
              </a:rPr>
              <a:t>Anxiety is the space between the “now” and the “then”.</a:t>
            </a:r>
            <a:endParaRPr lang="en-US" sz="2400" dirty="0">
              <a:ea typeface="Times New Roman"/>
              <a:cs typeface="Times New Roman"/>
            </a:endParaRPr>
          </a:p>
          <a:p>
            <a:pPr marL="0" marR="0" algn="ctr">
              <a:lnSpc>
                <a:spcPct val="115000"/>
              </a:lnSpc>
              <a:spcBef>
                <a:spcPts val="0"/>
              </a:spcBef>
              <a:spcAft>
                <a:spcPts val="1000"/>
              </a:spcAft>
            </a:pPr>
            <a:r>
              <a:rPr lang="en-US" sz="2400" b="1" i="1" dirty="0">
                <a:ea typeface="Times New Roman"/>
                <a:cs typeface="Verdana"/>
              </a:rPr>
              <a:t>Richard Abell</a:t>
            </a:r>
            <a:endParaRPr lang="en-US" sz="2400" dirty="0">
              <a:ea typeface="Times New Roman"/>
              <a:cs typeface="Times New Roman"/>
            </a:endParaRPr>
          </a:p>
          <a:p>
            <a:endParaRPr lang="en-US" sz="2400" dirty="0"/>
          </a:p>
        </p:txBody>
      </p:sp>
      <p:sp>
        <p:nvSpPr>
          <p:cNvPr id="45059" name="Content Placeholder 2"/>
          <p:cNvSpPr>
            <a:spLocks noGrp="1"/>
          </p:cNvSpPr>
          <p:nvPr>
            <p:ph type="body" sz="quarter" idx="11"/>
          </p:nvPr>
        </p:nvSpPr>
        <p:spPr/>
        <p:txBody>
          <a:bodyPr>
            <a:normAutofit lnSpcReduction="10000"/>
          </a:bodyPr>
          <a:lstStyle/>
          <a:p>
            <a:pPr marL="0"/>
            <a:r>
              <a:rPr lang="en-US" dirty="0"/>
              <a:t>Anxiety is more than just a feeling; it can be a physical ailment. Since they are normally the most strenuous part about having anxiety, many people mistake it for some other form of physical illness. Common physical symptoms include headaches, nausea, increased heart rate, and muscle cramps.</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9E546B80-CEE9-4015-9D65-FC7F866C8254}"/>
              </a:ext>
            </a:extLst>
          </p:cNvPr>
          <p:cNvSpPr>
            <a:spLocks noGrp="1"/>
          </p:cNvSpPr>
          <p:nvPr>
            <p:ph sz="quarter" idx="11"/>
          </p:nvPr>
        </p:nvSpPr>
        <p:spPr/>
        <p:txBody>
          <a:bodyPr/>
          <a:lstStyle/>
          <a:p>
            <a:endParaRPr lang="en-US"/>
          </a:p>
        </p:txBody>
      </p:sp>
      <p:sp>
        <p:nvSpPr>
          <p:cNvPr id="46082" name="Title 1"/>
          <p:cNvSpPr>
            <a:spLocks noGrp="1"/>
          </p:cNvSpPr>
          <p:nvPr>
            <p:ph type="title"/>
          </p:nvPr>
        </p:nvSpPr>
        <p:spPr/>
        <p:txBody>
          <a:bodyPr>
            <a:noAutofit/>
          </a:bodyPr>
          <a:lstStyle/>
          <a:p>
            <a:r>
              <a:rPr lang="en-US" dirty="0"/>
              <a:t>Rapid Heartbeat</a:t>
            </a:r>
          </a:p>
        </p:txBody>
      </p:sp>
      <p:grpSp>
        <p:nvGrpSpPr>
          <p:cNvPr id="2" name="Group 1">
            <a:extLst>
              <a:ext uri="{FF2B5EF4-FFF2-40B4-BE49-F238E27FC236}">
                <a16:creationId xmlns:a16="http://schemas.microsoft.com/office/drawing/2014/main" id="{39203C87-4833-4A60-8255-1C9DF4FDA183}"/>
              </a:ext>
            </a:extLst>
          </p:cNvPr>
          <p:cNvGrpSpPr/>
          <p:nvPr/>
        </p:nvGrpSpPr>
        <p:grpSpPr>
          <a:xfrm>
            <a:off x="457200" y="1602409"/>
            <a:ext cx="8229600" cy="4521543"/>
            <a:chOff x="457200" y="1602409"/>
            <a:chExt cx="8229600" cy="4521543"/>
          </a:xfrm>
        </p:grpSpPr>
        <p:sp>
          <p:nvSpPr>
            <p:cNvPr id="4" name="Freeform: Shape 3">
              <a:extLst>
                <a:ext uri="{FF2B5EF4-FFF2-40B4-BE49-F238E27FC236}">
                  <a16:creationId xmlns:a16="http://schemas.microsoft.com/office/drawing/2014/main" id="{82A552A5-F0D6-4633-91D7-0C5E8FCE22E3}"/>
                </a:ext>
              </a:extLst>
            </p:cNvPr>
            <p:cNvSpPr/>
            <p:nvPr/>
          </p:nvSpPr>
          <p:spPr>
            <a:xfrm>
              <a:off x="3154500" y="1602409"/>
              <a:ext cx="2835000" cy="1458562"/>
            </a:xfrm>
            <a:custGeom>
              <a:avLst/>
              <a:gdLst>
                <a:gd name="connsiteX0" fmla="*/ 0 w 2835000"/>
                <a:gd name="connsiteY0" fmla="*/ 0 h 1458562"/>
                <a:gd name="connsiteX1" fmla="*/ 2835000 w 2835000"/>
                <a:gd name="connsiteY1" fmla="*/ 0 h 1458562"/>
                <a:gd name="connsiteX2" fmla="*/ 2835000 w 2835000"/>
                <a:gd name="connsiteY2" fmla="*/ 1458562 h 1458562"/>
                <a:gd name="connsiteX3" fmla="*/ 0 w 2835000"/>
                <a:gd name="connsiteY3" fmla="*/ 1458562 h 1458562"/>
                <a:gd name="connsiteX4" fmla="*/ 0 w 2835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35000" h="1458562">
                  <a:moveTo>
                    <a:pt x="0" y="0"/>
                  </a:moveTo>
                  <a:lnTo>
                    <a:pt x="2835000" y="0"/>
                  </a:lnTo>
                  <a:lnTo>
                    <a:pt x="2835000" y="1458562"/>
                  </a:lnTo>
                  <a:lnTo>
                    <a:pt x="0" y="145856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42240" tIns="142240" rIns="142240" bIns="142240" numCol="1" spcCol="1270" anchor="ctr" anchorCtr="0">
              <a:noAutofit/>
            </a:bodyPr>
            <a:lstStyle/>
            <a:p>
              <a:pPr marL="0" lvl="0" indent="0" algn="ctr" defTabSz="2489200">
                <a:lnSpc>
                  <a:spcPct val="90000"/>
                </a:lnSpc>
                <a:spcBef>
                  <a:spcPct val="0"/>
                </a:spcBef>
                <a:spcAft>
                  <a:spcPct val="35000"/>
                </a:spcAft>
                <a:buNone/>
              </a:pPr>
              <a:r>
                <a:rPr lang="en-US" sz="5600" kern="1200" dirty="0"/>
                <a:t>Sit down</a:t>
              </a:r>
            </a:p>
          </p:txBody>
        </p:sp>
        <p:sp>
          <p:nvSpPr>
            <p:cNvPr id="5" name="Freeform: Shape 4">
              <a:extLst>
                <a:ext uri="{FF2B5EF4-FFF2-40B4-BE49-F238E27FC236}">
                  <a16:creationId xmlns:a16="http://schemas.microsoft.com/office/drawing/2014/main" id="{9442DF41-1D07-490E-8B15-D9F09F810C44}"/>
                </a:ext>
              </a:extLst>
            </p:cNvPr>
            <p:cNvSpPr/>
            <p:nvPr/>
          </p:nvSpPr>
          <p:spPr>
            <a:xfrm>
              <a:off x="457200" y="3133900"/>
              <a:ext cx="8229600" cy="1458562"/>
            </a:xfrm>
            <a:custGeom>
              <a:avLst/>
              <a:gdLst>
                <a:gd name="connsiteX0" fmla="*/ 0 w 8229600"/>
                <a:gd name="connsiteY0" fmla="*/ 0 h 1458562"/>
                <a:gd name="connsiteX1" fmla="*/ 8229600 w 8229600"/>
                <a:gd name="connsiteY1" fmla="*/ 0 h 1458562"/>
                <a:gd name="connsiteX2" fmla="*/ 8229600 w 8229600"/>
                <a:gd name="connsiteY2" fmla="*/ 1458562 h 1458562"/>
                <a:gd name="connsiteX3" fmla="*/ 0 w 8229600"/>
                <a:gd name="connsiteY3" fmla="*/ 1458562 h 1458562"/>
                <a:gd name="connsiteX4" fmla="*/ 0 w 82296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458562">
                  <a:moveTo>
                    <a:pt x="0" y="0"/>
                  </a:moveTo>
                  <a:lnTo>
                    <a:pt x="8229600" y="0"/>
                  </a:lnTo>
                  <a:lnTo>
                    <a:pt x="8229600" y="1458562"/>
                  </a:lnTo>
                  <a:lnTo>
                    <a:pt x="0" y="145856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42240" tIns="142240" rIns="142240" bIns="142240" numCol="1" spcCol="1270" anchor="ctr" anchorCtr="0">
              <a:noAutofit/>
            </a:bodyPr>
            <a:lstStyle/>
            <a:p>
              <a:pPr marL="0" lvl="0" indent="0" algn="ctr" defTabSz="2489200">
                <a:lnSpc>
                  <a:spcPct val="90000"/>
                </a:lnSpc>
                <a:spcBef>
                  <a:spcPct val="0"/>
                </a:spcBef>
                <a:spcAft>
                  <a:spcPct val="35000"/>
                </a:spcAft>
                <a:buNone/>
              </a:pPr>
              <a:r>
                <a:rPr lang="en-US" sz="5600" kern="1200" dirty="0"/>
                <a:t>Take deep, calming breaths</a:t>
              </a:r>
            </a:p>
          </p:txBody>
        </p:sp>
        <p:sp>
          <p:nvSpPr>
            <p:cNvPr id="6" name="Freeform: Shape 5">
              <a:extLst>
                <a:ext uri="{FF2B5EF4-FFF2-40B4-BE49-F238E27FC236}">
                  <a16:creationId xmlns:a16="http://schemas.microsoft.com/office/drawing/2014/main" id="{EEB5136C-2D0A-4E2D-9C91-B457E3CA1BCD}"/>
                </a:ext>
              </a:extLst>
            </p:cNvPr>
            <p:cNvSpPr/>
            <p:nvPr/>
          </p:nvSpPr>
          <p:spPr>
            <a:xfrm>
              <a:off x="899662" y="4665390"/>
              <a:ext cx="7344675" cy="1458562"/>
            </a:xfrm>
            <a:custGeom>
              <a:avLst/>
              <a:gdLst>
                <a:gd name="connsiteX0" fmla="*/ 0 w 7344675"/>
                <a:gd name="connsiteY0" fmla="*/ 0 h 1458562"/>
                <a:gd name="connsiteX1" fmla="*/ 7344675 w 7344675"/>
                <a:gd name="connsiteY1" fmla="*/ 0 h 1458562"/>
                <a:gd name="connsiteX2" fmla="*/ 7344675 w 7344675"/>
                <a:gd name="connsiteY2" fmla="*/ 1458562 h 1458562"/>
                <a:gd name="connsiteX3" fmla="*/ 0 w 7344675"/>
                <a:gd name="connsiteY3" fmla="*/ 1458562 h 1458562"/>
                <a:gd name="connsiteX4" fmla="*/ 0 w 7344675"/>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4675" h="1458562">
                  <a:moveTo>
                    <a:pt x="0" y="0"/>
                  </a:moveTo>
                  <a:lnTo>
                    <a:pt x="7344675" y="0"/>
                  </a:lnTo>
                  <a:lnTo>
                    <a:pt x="7344675" y="1458562"/>
                  </a:lnTo>
                  <a:lnTo>
                    <a:pt x="0" y="1458562"/>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42240" tIns="142240" rIns="142240" bIns="142240" numCol="1" spcCol="1270" anchor="ctr" anchorCtr="0">
              <a:noAutofit/>
            </a:bodyPr>
            <a:lstStyle/>
            <a:p>
              <a:pPr marL="0" lvl="0" indent="0" algn="ctr" defTabSz="2489200">
                <a:lnSpc>
                  <a:spcPct val="90000"/>
                </a:lnSpc>
                <a:spcBef>
                  <a:spcPct val="0"/>
                </a:spcBef>
                <a:spcAft>
                  <a:spcPct val="35000"/>
                </a:spcAft>
                <a:buNone/>
              </a:pPr>
              <a:r>
                <a:rPr lang="en-US" sz="5600" kern="1200" dirty="0"/>
                <a:t>Allow the symptom pass</a:t>
              </a:r>
            </a:p>
          </p:txBody>
        </p:sp>
      </p:gr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F60272DC-E579-49B4-AF9D-802D757F59D4}"/>
              </a:ext>
            </a:extLst>
          </p:cNvPr>
          <p:cNvSpPr>
            <a:spLocks noGrp="1"/>
          </p:cNvSpPr>
          <p:nvPr>
            <p:ph sz="quarter" idx="11"/>
          </p:nvPr>
        </p:nvSpPr>
        <p:spPr/>
        <p:txBody>
          <a:bodyPr/>
          <a:lstStyle/>
          <a:p>
            <a:endParaRPr lang="en-US"/>
          </a:p>
        </p:txBody>
      </p:sp>
      <p:sp>
        <p:nvSpPr>
          <p:cNvPr id="46082" name="Title 1"/>
          <p:cNvSpPr>
            <a:spLocks noGrp="1"/>
          </p:cNvSpPr>
          <p:nvPr>
            <p:ph type="title"/>
          </p:nvPr>
        </p:nvSpPr>
        <p:spPr/>
        <p:txBody>
          <a:bodyPr/>
          <a:lstStyle/>
          <a:p>
            <a:r>
              <a:rPr lang="en-US" dirty="0"/>
              <a:t>Panic Attack</a:t>
            </a:r>
          </a:p>
        </p:txBody>
      </p:sp>
      <p:grpSp>
        <p:nvGrpSpPr>
          <p:cNvPr id="2" name="Group 1">
            <a:extLst>
              <a:ext uri="{FF2B5EF4-FFF2-40B4-BE49-F238E27FC236}">
                <a16:creationId xmlns:a16="http://schemas.microsoft.com/office/drawing/2014/main" id="{073AA204-F2CC-45BE-A885-6665CCD83CB1}"/>
              </a:ext>
            </a:extLst>
          </p:cNvPr>
          <p:cNvGrpSpPr/>
          <p:nvPr/>
        </p:nvGrpSpPr>
        <p:grpSpPr>
          <a:xfrm>
            <a:off x="457200" y="1706961"/>
            <a:ext cx="8229600" cy="4312440"/>
            <a:chOff x="457200" y="1706961"/>
            <a:chExt cx="8229600" cy="4312440"/>
          </a:xfrm>
        </p:grpSpPr>
        <p:sp>
          <p:nvSpPr>
            <p:cNvPr id="4" name="Rectangle 3">
              <a:extLst>
                <a:ext uri="{FF2B5EF4-FFF2-40B4-BE49-F238E27FC236}">
                  <a16:creationId xmlns:a16="http://schemas.microsoft.com/office/drawing/2014/main" id="{7F944466-CA93-4A01-BD9C-4695C894196C}"/>
                </a:ext>
              </a:extLst>
            </p:cNvPr>
            <p:cNvSpPr/>
            <p:nvPr/>
          </p:nvSpPr>
          <p:spPr>
            <a:xfrm>
              <a:off x="457200" y="2194041"/>
              <a:ext cx="8229600" cy="831600"/>
            </a:xfrm>
            <a:prstGeom prst="rect">
              <a:avLst/>
            </a:prstGeom>
            <a:noFill/>
          </p:spPr>
          <p:style>
            <a:lnRef idx="2">
              <a:schemeClr val="accent2">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BC819289-D41F-4E52-A67A-3A32B1EC7F8D}"/>
                </a:ext>
              </a:extLst>
            </p:cNvPr>
            <p:cNvSpPr/>
            <p:nvPr/>
          </p:nvSpPr>
          <p:spPr>
            <a:xfrm>
              <a:off x="868680" y="1706961"/>
              <a:ext cx="5760720" cy="974160"/>
            </a:xfrm>
            <a:custGeom>
              <a:avLst/>
              <a:gdLst>
                <a:gd name="connsiteX0" fmla="*/ 0 w 5760720"/>
                <a:gd name="connsiteY0" fmla="*/ 162363 h 974160"/>
                <a:gd name="connsiteX1" fmla="*/ 162363 w 5760720"/>
                <a:gd name="connsiteY1" fmla="*/ 0 h 974160"/>
                <a:gd name="connsiteX2" fmla="*/ 5598357 w 5760720"/>
                <a:gd name="connsiteY2" fmla="*/ 0 h 974160"/>
                <a:gd name="connsiteX3" fmla="*/ 5760720 w 5760720"/>
                <a:gd name="connsiteY3" fmla="*/ 162363 h 974160"/>
                <a:gd name="connsiteX4" fmla="*/ 5760720 w 5760720"/>
                <a:gd name="connsiteY4" fmla="*/ 811797 h 974160"/>
                <a:gd name="connsiteX5" fmla="*/ 5598357 w 5760720"/>
                <a:gd name="connsiteY5" fmla="*/ 974160 h 974160"/>
                <a:gd name="connsiteX6" fmla="*/ 162363 w 5760720"/>
                <a:gd name="connsiteY6" fmla="*/ 974160 h 974160"/>
                <a:gd name="connsiteX7" fmla="*/ 0 w 5760720"/>
                <a:gd name="connsiteY7" fmla="*/ 811797 h 974160"/>
                <a:gd name="connsiteX8" fmla="*/ 0 w 5760720"/>
                <a:gd name="connsiteY8" fmla="*/ 162363 h 974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974160">
                  <a:moveTo>
                    <a:pt x="0" y="162363"/>
                  </a:moveTo>
                  <a:cubicBezTo>
                    <a:pt x="0" y="72692"/>
                    <a:pt x="72692" y="0"/>
                    <a:pt x="162363" y="0"/>
                  </a:cubicBezTo>
                  <a:lnTo>
                    <a:pt x="5598357" y="0"/>
                  </a:lnTo>
                  <a:cubicBezTo>
                    <a:pt x="5688028" y="0"/>
                    <a:pt x="5760720" y="72692"/>
                    <a:pt x="5760720" y="162363"/>
                  </a:cubicBezTo>
                  <a:lnTo>
                    <a:pt x="5760720" y="811797"/>
                  </a:lnTo>
                  <a:cubicBezTo>
                    <a:pt x="5760720" y="901468"/>
                    <a:pt x="5688028" y="974160"/>
                    <a:pt x="5598357" y="974160"/>
                  </a:cubicBezTo>
                  <a:lnTo>
                    <a:pt x="162363" y="974160"/>
                  </a:lnTo>
                  <a:cubicBezTo>
                    <a:pt x="72692" y="974160"/>
                    <a:pt x="0" y="901468"/>
                    <a:pt x="0" y="811797"/>
                  </a:cubicBezTo>
                  <a:lnTo>
                    <a:pt x="0" y="16236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5297" tIns="47555" rIns="265297" bIns="47555" numCol="1" spcCol="1270" anchor="ctr" anchorCtr="0">
              <a:noAutofit/>
            </a:bodyPr>
            <a:lstStyle/>
            <a:p>
              <a:pPr marL="0" lvl="0" indent="0" algn="l" defTabSz="1466850">
                <a:lnSpc>
                  <a:spcPct val="90000"/>
                </a:lnSpc>
                <a:spcBef>
                  <a:spcPct val="0"/>
                </a:spcBef>
                <a:spcAft>
                  <a:spcPct val="35000"/>
                </a:spcAft>
                <a:buNone/>
              </a:pPr>
              <a:r>
                <a:rPr lang="en-US" sz="3300" kern="1200" dirty="0"/>
                <a:t>Can be scary</a:t>
              </a:r>
            </a:p>
          </p:txBody>
        </p:sp>
        <p:sp>
          <p:nvSpPr>
            <p:cNvPr id="6" name="Rectangle 5">
              <a:extLst>
                <a:ext uri="{FF2B5EF4-FFF2-40B4-BE49-F238E27FC236}">
                  <a16:creationId xmlns:a16="http://schemas.microsoft.com/office/drawing/2014/main" id="{0DC191EB-8220-4324-A700-ACD45EF45A4A}"/>
                </a:ext>
              </a:extLst>
            </p:cNvPr>
            <p:cNvSpPr/>
            <p:nvPr/>
          </p:nvSpPr>
          <p:spPr>
            <a:xfrm>
              <a:off x="457200" y="3690921"/>
              <a:ext cx="8229600" cy="831600"/>
            </a:xfrm>
            <a:prstGeom prst="rect">
              <a:avLst/>
            </a:prstGeom>
            <a:noFill/>
          </p:spPr>
          <p:style>
            <a:lnRef idx="2">
              <a:schemeClr val="accent3">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194B54AF-19FE-44D4-AFF8-98B94DBDF7FD}"/>
                </a:ext>
              </a:extLst>
            </p:cNvPr>
            <p:cNvSpPr/>
            <p:nvPr/>
          </p:nvSpPr>
          <p:spPr>
            <a:xfrm>
              <a:off x="868680" y="3203841"/>
              <a:ext cx="5760720" cy="974160"/>
            </a:xfrm>
            <a:custGeom>
              <a:avLst/>
              <a:gdLst>
                <a:gd name="connsiteX0" fmla="*/ 0 w 5760720"/>
                <a:gd name="connsiteY0" fmla="*/ 162363 h 974160"/>
                <a:gd name="connsiteX1" fmla="*/ 162363 w 5760720"/>
                <a:gd name="connsiteY1" fmla="*/ 0 h 974160"/>
                <a:gd name="connsiteX2" fmla="*/ 5598357 w 5760720"/>
                <a:gd name="connsiteY2" fmla="*/ 0 h 974160"/>
                <a:gd name="connsiteX3" fmla="*/ 5760720 w 5760720"/>
                <a:gd name="connsiteY3" fmla="*/ 162363 h 974160"/>
                <a:gd name="connsiteX4" fmla="*/ 5760720 w 5760720"/>
                <a:gd name="connsiteY4" fmla="*/ 811797 h 974160"/>
                <a:gd name="connsiteX5" fmla="*/ 5598357 w 5760720"/>
                <a:gd name="connsiteY5" fmla="*/ 974160 h 974160"/>
                <a:gd name="connsiteX6" fmla="*/ 162363 w 5760720"/>
                <a:gd name="connsiteY6" fmla="*/ 974160 h 974160"/>
                <a:gd name="connsiteX7" fmla="*/ 0 w 5760720"/>
                <a:gd name="connsiteY7" fmla="*/ 811797 h 974160"/>
                <a:gd name="connsiteX8" fmla="*/ 0 w 5760720"/>
                <a:gd name="connsiteY8" fmla="*/ 162363 h 974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974160">
                  <a:moveTo>
                    <a:pt x="0" y="162363"/>
                  </a:moveTo>
                  <a:cubicBezTo>
                    <a:pt x="0" y="72692"/>
                    <a:pt x="72692" y="0"/>
                    <a:pt x="162363" y="0"/>
                  </a:cubicBezTo>
                  <a:lnTo>
                    <a:pt x="5598357" y="0"/>
                  </a:lnTo>
                  <a:cubicBezTo>
                    <a:pt x="5688028" y="0"/>
                    <a:pt x="5760720" y="72692"/>
                    <a:pt x="5760720" y="162363"/>
                  </a:cubicBezTo>
                  <a:lnTo>
                    <a:pt x="5760720" y="811797"/>
                  </a:lnTo>
                  <a:cubicBezTo>
                    <a:pt x="5760720" y="901468"/>
                    <a:pt x="5688028" y="974160"/>
                    <a:pt x="5598357" y="974160"/>
                  </a:cubicBezTo>
                  <a:lnTo>
                    <a:pt x="162363" y="974160"/>
                  </a:lnTo>
                  <a:cubicBezTo>
                    <a:pt x="72692" y="974160"/>
                    <a:pt x="0" y="901468"/>
                    <a:pt x="0" y="811797"/>
                  </a:cubicBezTo>
                  <a:lnTo>
                    <a:pt x="0" y="16236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5297" tIns="47555" rIns="265297" bIns="47555" numCol="1" spcCol="1270" anchor="ctr" anchorCtr="0">
              <a:noAutofit/>
            </a:bodyPr>
            <a:lstStyle/>
            <a:p>
              <a:pPr marL="0" lvl="0" indent="0" algn="l" defTabSz="1466850">
                <a:lnSpc>
                  <a:spcPct val="90000"/>
                </a:lnSpc>
                <a:spcBef>
                  <a:spcPct val="0"/>
                </a:spcBef>
                <a:spcAft>
                  <a:spcPct val="35000"/>
                </a:spcAft>
                <a:buNone/>
              </a:pPr>
              <a:r>
                <a:rPr lang="en-US" sz="3300" kern="1200" dirty="0"/>
                <a:t>Not life-threatening</a:t>
              </a:r>
            </a:p>
          </p:txBody>
        </p:sp>
        <p:sp>
          <p:nvSpPr>
            <p:cNvPr id="8" name="Rectangle 7">
              <a:extLst>
                <a:ext uri="{FF2B5EF4-FFF2-40B4-BE49-F238E27FC236}">
                  <a16:creationId xmlns:a16="http://schemas.microsoft.com/office/drawing/2014/main" id="{6443CD97-F020-4002-97B8-3EFE44F92538}"/>
                </a:ext>
              </a:extLst>
            </p:cNvPr>
            <p:cNvSpPr/>
            <p:nvPr/>
          </p:nvSpPr>
          <p:spPr>
            <a:xfrm>
              <a:off x="457200" y="5187801"/>
              <a:ext cx="8229600" cy="831600"/>
            </a:xfrm>
            <a:prstGeom prst="rect">
              <a:avLst/>
            </a:prstGeom>
            <a:noFill/>
          </p:spPr>
          <p:style>
            <a:lnRef idx="2">
              <a:schemeClr val="accent4">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7AC44421-2122-4AA1-89C4-41577788DED9}"/>
                </a:ext>
              </a:extLst>
            </p:cNvPr>
            <p:cNvSpPr/>
            <p:nvPr/>
          </p:nvSpPr>
          <p:spPr>
            <a:xfrm>
              <a:off x="868680" y="4700721"/>
              <a:ext cx="5760720" cy="974160"/>
            </a:xfrm>
            <a:custGeom>
              <a:avLst/>
              <a:gdLst>
                <a:gd name="connsiteX0" fmla="*/ 0 w 5760720"/>
                <a:gd name="connsiteY0" fmla="*/ 162363 h 974160"/>
                <a:gd name="connsiteX1" fmla="*/ 162363 w 5760720"/>
                <a:gd name="connsiteY1" fmla="*/ 0 h 974160"/>
                <a:gd name="connsiteX2" fmla="*/ 5598357 w 5760720"/>
                <a:gd name="connsiteY2" fmla="*/ 0 h 974160"/>
                <a:gd name="connsiteX3" fmla="*/ 5760720 w 5760720"/>
                <a:gd name="connsiteY3" fmla="*/ 162363 h 974160"/>
                <a:gd name="connsiteX4" fmla="*/ 5760720 w 5760720"/>
                <a:gd name="connsiteY4" fmla="*/ 811797 h 974160"/>
                <a:gd name="connsiteX5" fmla="*/ 5598357 w 5760720"/>
                <a:gd name="connsiteY5" fmla="*/ 974160 h 974160"/>
                <a:gd name="connsiteX6" fmla="*/ 162363 w 5760720"/>
                <a:gd name="connsiteY6" fmla="*/ 974160 h 974160"/>
                <a:gd name="connsiteX7" fmla="*/ 0 w 5760720"/>
                <a:gd name="connsiteY7" fmla="*/ 811797 h 974160"/>
                <a:gd name="connsiteX8" fmla="*/ 0 w 5760720"/>
                <a:gd name="connsiteY8" fmla="*/ 162363 h 974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974160">
                  <a:moveTo>
                    <a:pt x="0" y="162363"/>
                  </a:moveTo>
                  <a:cubicBezTo>
                    <a:pt x="0" y="72692"/>
                    <a:pt x="72692" y="0"/>
                    <a:pt x="162363" y="0"/>
                  </a:cubicBezTo>
                  <a:lnTo>
                    <a:pt x="5598357" y="0"/>
                  </a:lnTo>
                  <a:cubicBezTo>
                    <a:pt x="5688028" y="0"/>
                    <a:pt x="5760720" y="72692"/>
                    <a:pt x="5760720" y="162363"/>
                  </a:cubicBezTo>
                  <a:lnTo>
                    <a:pt x="5760720" y="811797"/>
                  </a:lnTo>
                  <a:cubicBezTo>
                    <a:pt x="5760720" y="901468"/>
                    <a:pt x="5688028" y="974160"/>
                    <a:pt x="5598357" y="974160"/>
                  </a:cubicBezTo>
                  <a:lnTo>
                    <a:pt x="162363" y="974160"/>
                  </a:lnTo>
                  <a:cubicBezTo>
                    <a:pt x="72692" y="974160"/>
                    <a:pt x="0" y="901468"/>
                    <a:pt x="0" y="811797"/>
                  </a:cubicBezTo>
                  <a:lnTo>
                    <a:pt x="0" y="162363"/>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65297" tIns="47555" rIns="265297" bIns="47555" numCol="1" spcCol="1270" anchor="ctr" anchorCtr="0">
              <a:noAutofit/>
            </a:bodyPr>
            <a:lstStyle/>
            <a:p>
              <a:pPr marL="0" lvl="0" indent="0" algn="l" defTabSz="1466850">
                <a:lnSpc>
                  <a:spcPct val="90000"/>
                </a:lnSpc>
                <a:spcBef>
                  <a:spcPct val="0"/>
                </a:spcBef>
                <a:spcAft>
                  <a:spcPct val="35000"/>
                </a:spcAft>
                <a:buNone/>
              </a:pPr>
              <a:r>
                <a:rPr lang="en-US" sz="3300" kern="1200" dirty="0"/>
                <a:t>Usually just last a few minutes</a:t>
              </a:r>
            </a:p>
          </p:txBody>
        </p:sp>
      </p:grpSp>
    </p:spTree>
    <p:extLst>
      <p:ext uri="{BB962C8B-B14F-4D97-AF65-F5344CB8AC3E}">
        <p14:creationId xmlns:p14="http://schemas.microsoft.com/office/powerpoint/2010/main" val="280327205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645D6077-7585-420C-9286-C3DE8A4A71B3}"/>
              </a:ext>
            </a:extLst>
          </p:cNvPr>
          <p:cNvSpPr>
            <a:spLocks noGrp="1"/>
          </p:cNvSpPr>
          <p:nvPr>
            <p:ph sz="quarter" idx="11"/>
          </p:nvPr>
        </p:nvSpPr>
        <p:spPr/>
        <p:txBody>
          <a:bodyPr/>
          <a:lstStyle/>
          <a:p>
            <a:endParaRPr lang="en-US"/>
          </a:p>
        </p:txBody>
      </p:sp>
      <p:sp>
        <p:nvSpPr>
          <p:cNvPr id="46082" name="Title 1"/>
          <p:cNvSpPr>
            <a:spLocks noGrp="1"/>
          </p:cNvSpPr>
          <p:nvPr>
            <p:ph type="title"/>
          </p:nvPr>
        </p:nvSpPr>
        <p:spPr/>
        <p:txBody>
          <a:bodyPr/>
          <a:lstStyle/>
          <a:p>
            <a:r>
              <a:rPr lang="en-US" dirty="0"/>
              <a:t>Headache</a:t>
            </a:r>
          </a:p>
        </p:txBody>
      </p:sp>
      <p:grpSp>
        <p:nvGrpSpPr>
          <p:cNvPr id="2" name="Group 1">
            <a:extLst>
              <a:ext uri="{FF2B5EF4-FFF2-40B4-BE49-F238E27FC236}">
                <a16:creationId xmlns:a16="http://schemas.microsoft.com/office/drawing/2014/main" id="{EE30774D-12DA-4BAF-8910-E19AF639407E}"/>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DA8ED2AB-E45B-45C8-9266-6A00A4B0605E}"/>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dirty="0"/>
                <a:t>Treat with pain relievers</a:t>
              </a:r>
            </a:p>
          </p:txBody>
        </p:sp>
        <p:sp>
          <p:nvSpPr>
            <p:cNvPr id="5" name="Freeform: Shape 4">
              <a:extLst>
                <a:ext uri="{FF2B5EF4-FFF2-40B4-BE49-F238E27FC236}">
                  <a16:creationId xmlns:a16="http://schemas.microsoft.com/office/drawing/2014/main" id="{4F2C2F00-E195-4F25-9F4F-BFDCB4B4FF7F}"/>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dirty="0"/>
                <a:t>Avoid light changes</a:t>
              </a:r>
            </a:p>
          </p:txBody>
        </p:sp>
        <p:sp>
          <p:nvSpPr>
            <p:cNvPr id="6" name="Freeform: Shape 5">
              <a:extLst>
                <a:ext uri="{FF2B5EF4-FFF2-40B4-BE49-F238E27FC236}">
                  <a16:creationId xmlns:a16="http://schemas.microsoft.com/office/drawing/2014/main" id="{067B8DD4-642A-40E5-8897-0E305E8FD2D4}"/>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dirty="0"/>
                <a:t>Can last longer than normal headache</a:t>
              </a:r>
            </a:p>
          </p:txBody>
        </p:sp>
      </p:grpSp>
    </p:spTree>
    <p:extLst>
      <p:ext uri="{BB962C8B-B14F-4D97-AF65-F5344CB8AC3E}">
        <p14:creationId xmlns:p14="http://schemas.microsoft.com/office/powerpoint/2010/main" val="280327205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88BF5CD5-C916-4151-AA1B-F36D73418DDF}"/>
              </a:ext>
            </a:extLst>
          </p:cNvPr>
          <p:cNvSpPr>
            <a:spLocks noGrp="1"/>
          </p:cNvSpPr>
          <p:nvPr>
            <p:ph sz="quarter" idx="11"/>
          </p:nvPr>
        </p:nvSpPr>
        <p:spPr/>
        <p:txBody>
          <a:bodyPr/>
          <a:lstStyle/>
          <a:p>
            <a:endParaRPr lang="en-US"/>
          </a:p>
        </p:txBody>
      </p:sp>
      <p:sp>
        <p:nvSpPr>
          <p:cNvPr id="47106" name="Title 1"/>
          <p:cNvSpPr>
            <a:spLocks noGrp="1"/>
          </p:cNvSpPr>
          <p:nvPr>
            <p:ph type="title"/>
          </p:nvPr>
        </p:nvSpPr>
        <p:spPr/>
        <p:txBody>
          <a:bodyPr/>
          <a:lstStyle/>
          <a:p>
            <a:r>
              <a:rPr lang="en-US" dirty="0"/>
              <a:t>Trembling or Shaking</a:t>
            </a:r>
          </a:p>
        </p:txBody>
      </p:sp>
      <p:grpSp>
        <p:nvGrpSpPr>
          <p:cNvPr id="2" name="Group 1">
            <a:extLst>
              <a:ext uri="{FF2B5EF4-FFF2-40B4-BE49-F238E27FC236}">
                <a16:creationId xmlns:a16="http://schemas.microsoft.com/office/drawing/2014/main" id="{DC5FF07E-6030-490D-8E14-84AF9A05EA77}"/>
              </a:ext>
            </a:extLst>
          </p:cNvPr>
          <p:cNvGrpSpPr/>
          <p:nvPr/>
        </p:nvGrpSpPr>
        <p:grpSpPr>
          <a:xfrm>
            <a:off x="-4659792" y="816335"/>
            <a:ext cx="13284108" cy="6093694"/>
            <a:chOff x="-4659792" y="816335"/>
            <a:chExt cx="13284108" cy="6093694"/>
          </a:xfrm>
        </p:grpSpPr>
        <p:sp>
          <p:nvSpPr>
            <p:cNvPr id="4" name="Block Arc 3">
              <a:extLst>
                <a:ext uri="{FF2B5EF4-FFF2-40B4-BE49-F238E27FC236}">
                  <a16:creationId xmlns:a16="http://schemas.microsoft.com/office/drawing/2014/main" id="{13B47F37-126E-48D5-9DC4-FAE5ADD6EE76}"/>
                </a:ext>
              </a:extLst>
            </p:cNvPr>
            <p:cNvSpPr/>
            <p:nvPr/>
          </p:nvSpPr>
          <p:spPr>
            <a:xfrm>
              <a:off x="-4659792" y="816335"/>
              <a:ext cx="6093694" cy="6093694"/>
            </a:xfrm>
            <a:prstGeom prst="blockArc">
              <a:avLst>
                <a:gd name="adj1" fmla="val 18900000"/>
                <a:gd name="adj2" fmla="val 2700000"/>
                <a:gd name="adj3" fmla="val 354"/>
              </a:avLst>
            </a:prstGeom>
          </p:spPr>
          <p:style>
            <a:lnRef idx="2">
              <a:schemeClr val="accent2">
                <a:hueOff val="0"/>
                <a:satOff val="0"/>
                <a:lumOff val="0"/>
                <a:alphaOff val="0"/>
              </a:schemeClr>
            </a:lnRef>
            <a:fillRef idx="0">
              <a:schemeClr val="accent3">
                <a:tint val="90000"/>
                <a:hueOff val="0"/>
                <a:satOff val="0"/>
                <a:lumOff val="0"/>
                <a:alphaOff val="0"/>
              </a:schemeClr>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8EFAF21A-DDCB-405A-B329-32A7076F64E7}"/>
                </a:ext>
              </a:extLst>
            </p:cNvPr>
            <p:cNvSpPr/>
            <p:nvPr/>
          </p:nvSpPr>
          <p:spPr>
            <a:xfrm>
              <a:off x="968609" y="1948156"/>
              <a:ext cx="7655707" cy="696274"/>
            </a:xfrm>
            <a:custGeom>
              <a:avLst/>
              <a:gdLst>
                <a:gd name="connsiteX0" fmla="*/ 0 w 7655707"/>
                <a:gd name="connsiteY0" fmla="*/ 0 h 696274"/>
                <a:gd name="connsiteX1" fmla="*/ 7655707 w 7655707"/>
                <a:gd name="connsiteY1" fmla="*/ 0 h 696274"/>
                <a:gd name="connsiteX2" fmla="*/ 7655707 w 7655707"/>
                <a:gd name="connsiteY2" fmla="*/ 696274 h 696274"/>
                <a:gd name="connsiteX3" fmla="*/ 0 w 7655707"/>
                <a:gd name="connsiteY3" fmla="*/ 696274 h 696274"/>
                <a:gd name="connsiteX4" fmla="*/ 0 w 765570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5707" h="696274">
                  <a:moveTo>
                    <a:pt x="0" y="0"/>
                  </a:moveTo>
                  <a:lnTo>
                    <a:pt x="7655707" y="0"/>
                  </a:lnTo>
                  <a:lnTo>
                    <a:pt x="7655707" y="696274"/>
                  </a:lnTo>
                  <a:lnTo>
                    <a:pt x="0" y="696274"/>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Minor shaking can be normal</a:t>
              </a:r>
            </a:p>
          </p:txBody>
        </p:sp>
        <p:sp>
          <p:nvSpPr>
            <p:cNvPr id="6" name="Oval 5">
              <a:extLst>
                <a:ext uri="{FF2B5EF4-FFF2-40B4-BE49-F238E27FC236}">
                  <a16:creationId xmlns:a16="http://schemas.microsoft.com/office/drawing/2014/main" id="{A22DCCB3-AAF3-4A60-9FC0-210A08AA42C0}"/>
                </a:ext>
              </a:extLst>
            </p:cNvPr>
            <p:cNvSpPr/>
            <p:nvPr/>
          </p:nvSpPr>
          <p:spPr>
            <a:xfrm>
              <a:off x="533437" y="1861121"/>
              <a:ext cx="870342" cy="870342"/>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8F1D5394-B8AE-4583-A466-18D09E7A7DF4}"/>
                </a:ext>
              </a:extLst>
            </p:cNvPr>
            <p:cNvSpPr/>
            <p:nvPr/>
          </p:nvSpPr>
          <p:spPr>
            <a:xfrm>
              <a:off x="1367799" y="2992748"/>
              <a:ext cx="7256517" cy="696274"/>
            </a:xfrm>
            <a:custGeom>
              <a:avLst/>
              <a:gdLst>
                <a:gd name="connsiteX0" fmla="*/ 0 w 7256517"/>
                <a:gd name="connsiteY0" fmla="*/ 0 h 696274"/>
                <a:gd name="connsiteX1" fmla="*/ 7256517 w 7256517"/>
                <a:gd name="connsiteY1" fmla="*/ 0 h 696274"/>
                <a:gd name="connsiteX2" fmla="*/ 7256517 w 7256517"/>
                <a:gd name="connsiteY2" fmla="*/ 696274 h 696274"/>
                <a:gd name="connsiteX3" fmla="*/ 0 w 7256517"/>
                <a:gd name="connsiteY3" fmla="*/ 696274 h 696274"/>
                <a:gd name="connsiteX4" fmla="*/ 0 w 725651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6517" h="696274">
                  <a:moveTo>
                    <a:pt x="0" y="0"/>
                  </a:moveTo>
                  <a:lnTo>
                    <a:pt x="7256517" y="0"/>
                  </a:lnTo>
                  <a:lnTo>
                    <a:pt x="7256517" y="696274"/>
                  </a:lnTo>
                  <a:lnTo>
                    <a:pt x="0" y="696274"/>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“Flight or fight”</a:t>
              </a:r>
            </a:p>
          </p:txBody>
        </p:sp>
        <p:sp>
          <p:nvSpPr>
            <p:cNvPr id="8" name="Oval 7">
              <a:extLst>
                <a:ext uri="{FF2B5EF4-FFF2-40B4-BE49-F238E27FC236}">
                  <a16:creationId xmlns:a16="http://schemas.microsoft.com/office/drawing/2014/main" id="{DD20C559-43C2-442E-8DB8-778525C830DC}"/>
                </a:ext>
              </a:extLst>
            </p:cNvPr>
            <p:cNvSpPr/>
            <p:nvPr/>
          </p:nvSpPr>
          <p:spPr>
            <a:xfrm>
              <a:off x="932627" y="2905714"/>
              <a:ext cx="870342" cy="870342"/>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F8D1DFA6-A745-42DD-9E45-6B1997880D5E}"/>
                </a:ext>
              </a:extLst>
            </p:cNvPr>
            <p:cNvSpPr/>
            <p:nvPr/>
          </p:nvSpPr>
          <p:spPr>
            <a:xfrm>
              <a:off x="1367799" y="4037340"/>
              <a:ext cx="7256517" cy="696274"/>
            </a:xfrm>
            <a:custGeom>
              <a:avLst/>
              <a:gdLst>
                <a:gd name="connsiteX0" fmla="*/ 0 w 7256517"/>
                <a:gd name="connsiteY0" fmla="*/ 0 h 696274"/>
                <a:gd name="connsiteX1" fmla="*/ 7256517 w 7256517"/>
                <a:gd name="connsiteY1" fmla="*/ 0 h 696274"/>
                <a:gd name="connsiteX2" fmla="*/ 7256517 w 7256517"/>
                <a:gd name="connsiteY2" fmla="*/ 696274 h 696274"/>
                <a:gd name="connsiteX3" fmla="*/ 0 w 7256517"/>
                <a:gd name="connsiteY3" fmla="*/ 696274 h 696274"/>
                <a:gd name="connsiteX4" fmla="*/ 0 w 725651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6517" h="696274">
                  <a:moveTo>
                    <a:pt x="0" y="0"/>
                  </a:moveTo>
                  <a:lnTo>
                    <a:pt x="7256517" y="0"/>
                  </a:lnTo>
                  <a:lnTo>
                    <a:pt x="7256517" y="696274"/>
                  </a:lnTo>
                  <a:lnTo>
                    <a:pt x="0" y="696274"/>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Extra energy</a:t>
              </a:r>
            </a:p>
          </p:txBody>
        </p:sp>
        <p:sp>
          <p:nvSpPr>
            <p:cNvPr id="10" name="Oval 9">
              <a:extLst>
                <a:ext uri="{FF2B5EF4-FFF2-40B4-BE49-F238E27FC236}">
                  <a16:creationId xmlns:a16="http://schemas.microsoft.com/office/drawing/2014/main" id="{97F242CC-4D0D-44E0-8BDE-A7B1BFBADE6A}"/>
                </a:ext>
              </a:extLst>
            </p:cNvPr>
            <p:cNvSpPr/>
            <p:nvPr/>
          </p:nvSpPr>
          <p:spPr>
            <a:xfrm>
              <a:off x="932627" y="3950306"/>
              <a:ext cx="870342" cy="870342"/>
            </a:xfrm>
            <a:prstGeom prst="ellipse">
              <a:avLst/>
            </a:prstGeom>
          </p:spPr>
          <p:style>
            <a:lnRef idx="2">
              <a:schemeClr val="accent4">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78A4C95A-C661-4F95-83C7-10D89B62AEDF}"/>
                </a:ext>
              </a:extLst>
            </p:cNvPr>
            <p:cNvSpPr/>
            <p:nvPr/>
          </p:nvSpPr>
          <p:spPr>
            <a:xfrm>
              <a:off x="968609" y="5081932"/>
              <a:ext cx="7655707" cy="696274"/>
            </a:xfrm>
            <a:custGeom>
              <a:avLst/>
              <a:gdLst>
                <a:gd name="connsiteX0" fmla="*/ 0 w 7655707"/>
                <a:gd name="connsiteY0" fmla="*/ 0 h 696274"/>
                <a:gd name="connsiteX1" fmla="*/ 7655707 w 7655707"/>
                <a:gd name="connsiteY1" fmla="*/ 0 h 696274"/>
                <a:gd name="connsiteX2" fmla="*/ 7655707 w 7655707"/>
                <a:gd name="connsiteY2" fmla="*/ 696274 h 696274"/>
                <a:gd name="connsiteX3" fmla="*/ 0 w 7655707"/>
                <a:gd name="connsiteY3" fmla="*/ 696274 h 696274"/>
                <a:gd name="connsiteX4" fmla="*/ 0 w 765570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5707" h="696274">
                  <a:moveTo>
                    <a:pt x="0" y="0"/>
                  </a:moveTo>
                  <a:lnTo>
                    <a:pt x="7655707" y="0"/>
                  </a:lnTo>
                  <a:lnTo>
                    <a:pt x="7655707" y="696274"/>
                  </a:lnTo>
                  <a:lnTo>
                    <a:pt x="0" y="696274"/>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Ready for action</a:t>
              </a:r>
            </a:p>
          </p:txBody>
        </p:sp>
        <p:sp>
          <p:nvSpPr>
            <p:cNvPr id="12" name="Oval 11">
              <a:extLst>
                <a:ext uri="{FF2B5EF4-FFF2-40B4-BE49-F238E27FC236}">
                  <a16:creationId xmlns:a16="http://schemas.microsoft.com/office/drawing/2014/main" id="{702B54DD-39C5-4BD6-ADBB-FC77B7BEE8F0}"/>
                </a:ext>
              </a:extLst>
            </p:cNvPr>
            <p:cNvSpPr/>
            <p:nvPr/>
          </p:nvSpPr>
          <p:spPr>
            <a:xfrm>
              <a:off x="533437" y="4994898"/>
              <a:ext cx="870342" cy="870342"/>
            </a:xfrm>
            <a:prstGeom prst="ellipse">
              <a:avLst/>
            </a:prstGeom>
          </p:spPr>
          <p:style>
            <a:lnRef idx="2">
              <a:schemeClr val="accent5">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08C44ACD-5144-484C-A692-6042F37CF43F}"/>
              </a:ext>
            </a:extLst>
          </p:cNvPr>
          <p:cNvSpPr>
            <a:spLocks noGrp="1"/>
          </p:cNvSpPr>
          <p:nvPr>
            <p:ph sz="quarter" idx="11"/>
          </p:nvPr>
        </p:nvSpPr>
        <p:spPr/>
        <p:txBody>
          <a:bodyPr/>
          <a:lstStyle/>
          <a:p>
            <a:endParaRPr lang="en-US"/>
          </a:p>
        </p:txBody>
      </p:sp>
      <p:sp>
        <p:nvSpPr>
          <p:cNvPr id="48130" name="Title 1"/>
          <p:cNvSpPr>
            <a:spLocks noGrp="1"/>
          </p:cNvSpPr>
          <p:nvPr>
            <p:ph type="title"/>
          </p:nvPr>
        </p:nvSpPr>
        <p:spPr/>
        <p:txBody>
          <a:bodyPr/>
          <a:lstStyle/>
          <a:p>
            <a:r>
              <a:rPr lang="en-US" dirty="0"/>
              <a:t>Case Study</a:t>
            </a:r>
          </a:p>
        </p:txBody>
      </p:sp>
      <p:grpSp>
        <p:nvGrpSpPr>
          <p:cNvPr id="2" name="Group 1">
            <a:extLst>
              <a:ext uri="{FF2B5EF4-FFF2-40B4-BE49-F238E27FC236}">
                <a16:creationId xmlns:a16="http://schemas.microsoft.com/office/drawing/2014/main" id="{1469B68B-087E-4BF6-B935-AEA6076A147B}"/>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E5081E15-6546-4F2A-8ABE-44179579B316}"/>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7599" tIns="88389" rIns="117599" bIns="88389" numCol="1" spcCol="1270" anchor="ctr" anchorCtr="0">
              <a:noAutofit/>
            </a:bodyPr>
            <a:lstStyle/>
            <a:p>
              <a:pPr marL="0" lvl="0" indent="0" algn="ctr" defTabSz="2044700">
                <a:lnSpc>
                  <a:spcPct val="90000"/>
                </a:lnSpc>
                <a:spcBef>
                  <a:spcPct val="0"/>
                </a:spcBef>
                <a:spcAft>
                  <a:spcPct val="35000"/>
                </a:spcAft>
                <a:buNone/>
              </a:pPr>
              <a:r>
                <a:rPr lang="en-US" sz="4600" kern="1200" dirty="0"/>
                <a:t>Bobby has a phobia of heights</a:t>
              </a:r>
            </a:p>
          </p:txBody>
        </p:sp>
        <p:sp>
          <p:nvSpPr>
            <p:cNvPr id="5" name="Rectangle: Rounded Corners 4">
              <a:extLst>
                <a:ext uri="{FF2B5EF4-FFF2-40B4-BE49-F238E27FC236}">
                  <a16:creationId xmlns:a16="http://schemas.microsoft.com/office/drawing/2014/main" id="{259F0504-7FB1-4205-BF4F-500A0648E04F}"/>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BCF3EB83-3783-4B46-9D71-8F458D611ED6}"/>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His department was moved to the 10</a:t>
              </a:r>
              <a:r>
                <a:rPr lang="en-US" sz="2100" kern="1200" baseline="30000" dirty="0"/>
                <a:t>th</a:t>
              </a:r>
              <a:r>
                <a:rPr lang="en-US" sz="2100" kern="1200" dirty="0"/>
                <a:t> floor of the building</a:t>
              </a:r>
            </a:p>
          </p:txBody>
        </p:sp>
        <p:sp>
          <p:nvSpPr>
            <p:cNvPr id="7" name="Rectangle: Rounded Corners 6">
              <a:extLst>
                <a:ext uri="{FF2B5EF4-FFF2-40B4-BE49-F238E27FC236}">
                  <a16:creationId xmlns:a16="http://schemas.microsoft.com/office/drawing/2014/main" id="{CCFCAF4F-6546-4AB0-9A91-BF9B56D90581}"/>
                </a:ext>
              </a:extLst>
            </p:cNvPr>
            <p:cNvSpPr/>
            <p:nvPr/>
          </p:nvSpPr>
          <p:spPr>
            <a:xfrm>
              <a:off x="850999" y="3955269"/>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4403B631-C77B-449A-B036-1149706C6E39}"/>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He started to become anxious and get headaches</a:t>
              </a:r>
            </a:p>
          </p:txBody>
        </p:sp>
        <p:sp>
          <p:nvSpPr>
            <p:cNvPr id="9" name="Rectangle: Rounded Corners 8">
              <a:extLst>
                <a:ext uri="{FF2B5EF4-FFF2-40B4-BE49-F238E27FC236}">
                  <a16:creationId xmlns:a16="http://schemas.microsoft.com/office/drawing/2014/main" id="{2394B666-7B16-4A2D-A84D-A0EDEEC90FEA}"/>
                </a:ext>
              </a:extLst>
            </p:cNvPr>
            <p:cNvSpPr/>
            <p:nvPr/>
          </p:nvSpPr>
          <p:spPr>
            <a:xfrm>
              <a:off x="850999" y="5101257"/>
              <a:ext cx="1023203" cy="1023203"/>
            </a:xfrm>
            <a:prstGeom prst="roundRect">
              <a:avLst>
                <a:gd name="adj" fmla="val 16670"/>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0" name="Freeform: Shape 9">
              <a:extLst>
                <a:ext uri="{FF2B5EF4-FFF2-40B4-BE49-F238E27FC236}">
                  <a16:creationId xmlns:a16="http://schemas.microsoft.com/office/drawing/2014/main" id="{678520E7-D430-442D-9F9C-C4A2A2B52037}"/>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He knew he could overcome the symptoms and function as normal</a:t>
              </a:r>
            </a:p>
          </p:txBody>
        </p:sp>
      </p:gr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Eight: Review Questions</a:t>
            </a:r>
          </a:p>
        </p:txBody>
      </p:sp>
      <p:sp>
        <p:nvSpPr>
          <p:cNvPr id="49155" name="Content Placeholder 2"/>
          <p:cNvSpPr>
            <a:spLocks noGrp="1"/>
          </p:cNvSpPr>
          <p:nvPr>
            <p:ph idx="1"/>
          </p:nvPr>
        </p:nvSpPr>
        <p:spPr/>
        <p:txBody>
          <a:bodyPr>
            <a:noAutofit/>
          </a:bodyPr>
          <a:lstStyle/>
          <a:p>
            <a:pPr marL="514350" lvl="0" indent="-514350">
              <a:lnSpc>
                <a:spcPct val="115000"/>
              </a:lnSpc>
              <a:spcBef>
                <a:spcPts val="0"/>
              </a:spcBef>
              <a:spcAft>
                <a:spcPts val="1000"/>
              </a:spcAft>
              <a:buFont typeface="+mj-lt"/>
              <a:buAutoNum type="arabicPeriod"/>
              <a:tabLst>
                <a:tab pos="457200" algn="l"/>
              </a:tabLst>
            </a:pPr>
            <a:r>
              <a:rPr lang="en-US" sz="2200" dirty="0">
                <a:ea typeface="Times New Roman"/>
                <a:cs typeface="Times New Roman"/>
              </a:rPr>
              <a:t>How can we recover from a rapid heartbeat symptom?</a:t>
            </a:r>
          </a:p>
          <a:p>
            <a:pPr lvl="1">
              <a:lnSpc>
                <a:spcPct val="115000"/>
              </a:lnSpc>
              <a:spcBef>
                <a:spcPts val="0"/>
              </a:spcBef>
              <a:spcAft>
                <a:spcPts val="0"/>
              </a:spcAft>
              <a:buFont typeface="+mj-lt"/>
              <a:buAutoNum type="alphaLcParenR"/>
            </a:pPr>
            <a:r>
              <a:rPr lang="en-US" sz="2000" dirty="0">
                <a:ea typeface="Times New Roman"/>
                <a:cs typeface="Times New Roman"/>
              </a:rPr>
              <a:t>Take a pill for it</a:t>
            </a:r>
          </a:p>
          <a:p>
            <a:pPr lvl="1">
              <a:lnSpc>
                <a:spcPct val="115000"/>
              </a:lnSpc>
              <a:spcBef>
                <a:spcPts val="0"/>
              </a:spcBef>
              <a:spcAft>
                <a:spcPts val="0"/>
              </a:spcAft>
              <a:buFont typeface="+mj-lt"/>
              <a:buAutoNum type="alphaLcParenR"/>
            </a:pPr>
            <a:r>
              <a:rPr lang="en-US" sz="2000" dirty="0">
                <a:ea typeface="Times New Roman"/>
                <a:cs typeface="Times New Roman"/>
              </a:rPr>
              <a:t>Take deep, calming breaths</a:t>
            </a:r>
          </a:p>
          <a:p>
            <a:pPr lvl="1">
              <a:lnSpc>
                <a:spcPct val="115000"/>
              </a:lnSpc>
              <a:spcBef>
                <a:spcPts val="0"/>
              </a:spcBef>
              <a:spcAft>
                <a:spcPts val="0"/>
              </a:spcAft>
              <a:buFont typeface="+mj-lt"/>
              <a:buAutoNum type="alphaLcParenR"/>
            </a:pPr>
            <a:r>
              <a:rPr lang="en-US" sz="2000" dirty="0">
                <a:ea typeface="Times New Roman"/>
                <a:cs typeface="Times New Roman"/>
              </a:rPr>
              <a:t>Go for a walk</a:t>
            </a:r>
          </a:p>
          <a:p>
            <a:pPr lvl="1">
              <a:lnSpc>
                <a:spcPct val="115000"/>
              </a:lnSpc>
              <a:spcBef>
                <a:spcPts val="0"/>
              </a:spcBef>
              <a:spcAft>
                <a:spcPts val="1000"/>
              </a:spcAft>
              <a:buFont typeface="+mj-lt"/>
              <a:buAutoNum type="alphaLcParenR"/>
            </a:pPr>
            <a:r>
              <a:rPr lang="en-US" sz="2000" dirty="0">
                <a:ea typeface="Times New Roman"/>
                <a:cs typeface="Times New Roman"/>
              </a:rPr>
              <a:t>Ignore it and it will go away</a:t>
            </a:r>
          </a:p>
          <a:p>
            <a:pPr marL="457200" marR="0">
              <a:lnSpc>
                <a:spcPct val="115000"/>
              </a:lnSpc>
              <a:spcBef>
                <a:spcPts val="1200"/>
              </a:spcBef>
              <a:spcAft>
                <a:spcPts val="1000"/>
              </a:spcAft>
            </a:pPr>
            <a:endParaRPr lang="en-US" sz="800" dirty="0">
              <a:ea typeface="Times New Roman"/>
              <a:cs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sz="2200" dirty="0">
                <a:ea typeface="Times New Roman"/>
                <a:cs typeface="Times New Roman"/>
              </a:rPr>
              <a:t>What causes our heart rates to increase when we are anxious?</a:t>
            </a:r>
          </a:p>
          <a:p>
            <a:pPr lvl="1">
              <a:lnSpc>
                <a:spcPct val="115000"/>
              </a:lnSpc>
              <a:spcBef>
                <a:spcPts val="0"/>
              </a:spcBef>
              <a:spcAft>
                <a:spcPts val="0"/>
              </a:spcAft>
              <a:buFont typeface="+mj-lt"/>
              <a:buAutoNum type="alphaLcParenR"/>
            </a:pPr>
            <a:r>
              <a:rPr lang="en-US" sz="2000" dirty="0">
                <a:ea typeface="Times New Roman"/>
                <a:cs typeface="Times New Roman"/>
              </a:rPr>
              <a:t>The fact that we are getting excited</a:t>
            </a:r>
          </a:p>
          <a:p>
            <a:pPr lvl="1">
              <a:lnSpc>
                <a:spcPct val="115000"/>
              </a:lnSpc>
              <a:spcBef>
                <a:spcPts val="0"/>
              </a:spcBef>
              <a:spcAft>
                <a:spcPts val="0"/>
              </a:spcAft>
              <a:buFont typeface="+mj-lt"/>
              <a:buAutoNum type="alphaLcParenR"/>
            </a:pPr>
            <a:r>
              <a:rPr lang="en-US" sz="2000" dirty="0">
                <a:ea typeface="Times New Roman"/>
                <a:cs typeface="Times New Roman"/>
              </a:rPr>
              <a:t>Hunger</a:t>
            </a:r>
          </a:p>
          <a:p>
            <a:pPr lvl="1">
              <a:lnSpc>
                <a:spcPct val="115000"/>
              </a:lnSpc>
              <a:spcBef>
                <a:spcPts val="0"/>
              </a:spcBef>
              <a:spcAft>
                <a:spcPts val="0"/>
              </a:spcAft>
              <a:buFont typeface="+mj-lt"/>
              <a:buAutoNum type="alphaLcParenR"/>
            </a:pPr>
            <a:r>
              <a:rPr lang="en-US" sz="2000" dirty="0">
                <a:ea typeface="Times New Roman"/>
                <a:cs typeface="Times New Roman"/>
              </a:rPr>
              <a:t>Fatigue</a:t>
            </a:r>
          </a:p>
          <a:p>
            <a:pPr lvl="1">
              <a:lnSpc>
                <a:spcPct val="115000"/>
              </a:lnSpc>
              <a:spcBef>
                <a:spcPts val="0"/>
              </a:spcBef>
              <a:spcAft>
                <a:spcPts val="1000"/>
              </a:spcAft>
              <a:buFont typeface="+mj-lt"/>
              <a:buAutoNum type="alphaLcParenR"/>
            </a:pPr>
            <a:r>
              <a:rPr lang="en-US" sz="2000" dirty="0">
                <a:ea typeface="Times New Roman"/>
                <a:cs typeface="Times New Roman"/>
              </a:rPr>
              <a:t>The increase of adrenalin</a:t>
            </a:r>
          </a:p>
          <a:p>
            <a:pPr marL="457200" marR="0">
              <a:lnSpc>
                <a:spcPct val="115000"/>
              </a:lnSpc>
              <a:spcBef>
                <a:spcPts val="1200"/>
              </a:spcBef>
              <a:spcAft>
                <a:spcPts val="1000"/>
              </a:spcAft>
            </a:pPr>
            <a:endParaRPr lang="en-US" sz="1600" dirty="0">
              <a:ea typeface="Times New Roman"/>
              <a:cs typeface="Times New Roman"/>
            </a:endParaRP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Eight: Review Questions</a:t>
            </a:r>
          </a:p>
        </p:txBody>
      </p:sp>
      <p:sp>
        <p:nvSpPr>
          <p:cNvPr id="49155" name="Content Placeholder 2"/>
          <p:cNvSpPr>
            <a:spLocks noGrp="1"/>
          </p:cNvSpPr>
          <p:nvPr>
            <p:ph idx="1"/>
          </p:nvPr>
        </p:nvSpPr>
        <p:spPr/>
        <p:txBody>
          <a:bodyPr>
            <a:noAutofit/>
          </a:bodyPr>
          <a:lstStyle/>
          <a:p>
            <a:pPr marL="514350" lvl="0" indent="-514350">
              <a:lnSpc>
                <a:spcPct val="115000"/>
              </a:lnSpc>
              <a:spcBef>
                <a:spcPts val="0"/>
              </a:spcBef>
              <a:spcAft>
                <a:spcPts val="1000"/>
              </a:spcAft>
              <a:buFont typeface="+mj-lt"/>
              <a:buAutoNum type="arabicPeriod" startAt="3"/>
              <a:tabLst>
                <a:tab pos="457200" algn="l"/>
              </a:tabLst>
            </a:pPr>
            <a:r>
              <a:rPr lang="en-US" sz="2200" dirty="0">
                <a:ea typeface="Times New Roman"/>
                <a:cs typeface="Times New Roman"/>
              </a:rPr>
              <a:t>Panic attacks can be scary, but they are not ____________________.</a:t>
            </a:r>
          </a:p>
          <a:p>
            <a:pPr lvl="1">
              <a:lnSpc>
                <a:spcPct val="115000"/>
              </a:lnSpc>
              <a:spcBef>
                <a:spcPts val="0"/>
              </a:spcBef>
              <a:spcAft>
                <a:spcPts val="0"/>
              </a:spcAft>
              <a:buFont typeface="+mj-lt"/>
              <a:buAutoNum type="alphaLcParenR"/>
            </a:pPr>
            <a:r>
              <a:rPr lang="en-US" sz="2000" dirty="0">
                <a:ea typeface="Times New Roman"/>
                <a:cs typeface="Times New Roman"/>
              </a:rPr>
              <a:t>Life threatening</a:t>
            </a:r>
          </a:p>
          <a:p>
            <a:pPr lvl="1">
              <a:lnSpc>
                <a:spcPct val="115000"/>
              </a:lnSpc>
              <a:spcBef>
                <a:spcPts val="0"/>
              </a:spcBef>
              <a:spcAft>
                <a:spcPts val="0"/>
              </a:spcAft>
              <a:buFont typeface="+mj-lt"/>
              <a:buAutoNum type="alphaLcParenR"/>
            </a:pPr>
            <a:r>
              <a:rPr lang="en-US" sz="2000" dirty="0">
                <a:ea typeface="Times New Roman"/>
                <a:cs typeface="Times New Roman"/>
              </a:rPr>
              <a:t>Very important</a:t>
            </a:r>
          </a:p>
          <a:p>
            <a:pPr lvl="1">
              <a:lnSpc>
                <a:spcPct val="115000"/>
              </a:lnSpc>
              <a:spcBef>
                <a:spcPts val="0"/>
              </a:spcBef>
              <a:spcAft>
                <a:spcPts val="0"/>
              </a:spcAft>
              <a:buFont typeface="+mj-lt"/>
              <a:buAutoNum type="alphaLcParenR"/>
            </a:pPr>
            <a:r>
              <a:rPr lang="en-US" sz="2000" dirty="0">
                <a:ea typeface="Times New Roman"/>
                <a:cs typeface="Times New Roman"/>
              </a:rPr>
              <a:t>Interesting</a:t>
            </a:r>
          </a:p>
          <a:p>
            <a:pPr lvl="1">
              <a:lnSpc>
                <a:spcPct val="115000"/>
              </a:lnSpc>
              <a:spcBef>
                <a:spcPts val="0"/>
              </a:spcBef>
              <a:spcAft>
                <a:spcPts val="1000"/>
              </a:spcAft>
              <a:buFont typeface="+mj-lt"/>
              <a:buAutoNum type="alphaLcParenR"/>
            </a:pPr>
            <a:r>
              <a:rPr lang="en-US" sz="2000" dirty="0">
                <a:ea typeface="Times New Roman"/>
                <a:cs typeface="Times New Roman"/>
              </a:rPr>
              <a:t>Humorous</a:t>
            </a:r>
          </a:p>
          <a:p>
            <a:pPr marL="457200" marR="0">
              <a:lnSpc>
                <a:spcPct val="115000"/>
              </a:lnSpc>
              <a:spcBef>
                <a:spcPts val="1200"/>
              </a:spcBef>
              <a:spcAft>
                <a:spcPts val="1000"/>
              </a:spcAft>
            </a:pPr>
            <a:r>
              <a:rPr lang="en-US" sz="100" dirty="0">
                <a:ea typeface="Times New Roman"/>
                <a:cs typeface="Times New Roman"/>
              </a:rPr>
              <a:t>	 </a:t>
            </a:r>
          </a:p>
          <a:p>
            <a:pPr marL="514350" lvl="0" indent="-514350">
              <a:lnSpc>
                <a:spcPct val="115000"/>
              </a:lnSpc>
              <a:spcBef>
                <a:spcPts val="0"/>
              </a:spcBef>
              <a:spcAft>
                <a:spcPts val="1000"/>
              </a:spcAft>
              <a:buFont typeface="+mj-lt"/>
              <a:buAutoNum type="arabicPeriod" startAt="4"/>
              <a:tabLst>
                <a:tab pos="457200" algn="l"/>
              </a:tabLst>
            </a:pPr>
            <a:r>
              <a:rPr lang="en-US" sz="2200" dirty="0">
                <a:ea typeface="Times New Roman"/>
                <a:cs typeface="Times New Roman"/>
              </a:rPr>
              <a:t>With panic attacks, symptoms generally appear when?</a:t>
            </a:r>
          </a:p>
          <a:p>
            <a:pPr lvl="1">
              <a:lnSpc>
                <a:spcPct val="115000"/>
              </a:lnSpc>
              <a:spcBef>
                <a:spcPts val="0"/>
              </a:spcBef>
              <a:spcAft>
                <a:spcPts val="0"/>
              </a:spcAft>
              <a:buFont typeface="+mj-lt"/>
              <a:buAutoNum type="alphaLcParenR"/>
              <a:tabLst>
                <a:tab pos="1200150" algn="l"/>
              </a:tabLst>
            </a:pPr>
            <a:r>
              <a:rPr lang="en-US" sz="2000" dirty="0">
                <a:ea typeface="Times New Roman"/>
                <a:cs typeface="Times New Roman"/>
              </a:rPr>
              <a:t>After an hour</a:t>
            </a:r>
          </a:p>
          <a:p>
            <a:pPr lvl="1">
              <a:lnSpc>
                <a:spcPct val="115000"/>
              </a:lnSpc>
              <a:spcBef>
                <a:spcPts val="0"/>
              </a:spcBef>
              <a:spcAft>
                <a:spcPts val="0"/>
              </a:spcAft>
              <a:buFont typeface="+mj-lt"/>
              <a:buAutoNum type="alphaLcParenR"/>
              <a:tabLst>
                <a:tab pos="1200150" algn="l"/>
              </a:tabLst>
            </a:pPr>
            <a:r>
              <a:rPr lang="en-US" sz="2000" dirty="0">
                <a:ea typeface="Times New Roman"/>
                <a:cs typeface="Times New Roman"/>
              </a:rPr>
              <a:t>Within 45 minutes</a:t>
            </a:r>
          </a:p>
          <a:p>
            <a:pPr lvl="1">
              <a:lnSpc>
                <a:spcPct val="115000"/>
              </a:lnSpc>
              <a:spcBef>
                <a:spcPts val="0"/>
              </a:spcBef>
              <a:spcAft>
                <a:spcPts val="0"/>
              </a:spcAft>
              <a:buFont typeface="+mj-lt"/>
              <a:buAutoNum type="alphaLcParenR"/>
              <a:tabLst>
                <a:tab pos="1200150" algn="l"/>
              </a:tabLst>
            </a:pPr>
            <a:r>
              <a:rPr lang="en-US" sz="2000" dirty="0">
                <a:ea typeface="Times New Roman"/>
                <a:cs typeface="Times New Roman"/>
              </a:rPr>
              <a:t>Within a few minutes</a:t>
            </a:r>
          </a:p>
          <a:p>
            <a:pPr lvl="1">
              <a:lnSpc>
                <a:spcPct val="115000"/>
              </a:lnSpc>
              <a:spcBef>
                <a:spcPts val="0"/>
              </a:spcBef>
              <a:spcAft>
                <a:spcPts val="1000"/>
              </a:spcAft>
              <a:buFont typeface="+mj-lt"/>
              <a:buAutoNum type="alphaLcParenR"/>
              <a:tabLst>
                <a:tab pos="1200150" algn="l"/>
              </a:tabLst>
            </a:pPr>
            <a:r>
              <a:rPr lang="en-US" sz="2000" dirty="0">
                <a:ea typeface="Times New Roman"/>
                <a:cs typeface="Times New Roman"/>
              </a:rPr>
              <a:t>Instantly</a:t>
            </a:r>
          </a:p>
          <a:p>
            <a:pPr marL="457200" marR="0">
              <a:lnSpc>
                <a:spcPct val="115000"/>
              </a:lnSpc>
              <a:spcBef>
                <a:spcPts val="1200"/>
              </a:spcBef>
              <a:spcAft>
                <a:spcPts val="1000"/>
              </a:spcAft>
            </a:pPr>
            <a:r>
              <a:rPr lang="en-US" sz="2000" dirty="0">
                <a:solidFill>
                  <a:srgbClr val="FF0000"/>
                </a:solidFill>
                <a:ea typeface="Times New Roman"/>
                <a:cs typeface="Times New Roman"/>
              </a:rPr>
              <a:t>	</a:t>
            </a:r>
            <a:endParaRPr lang="en-US" sz="2000" dirty="0"/>
          </a:p>
        </p:txBody>
      </p:sp>
    </p:spTree>
    <p:extLst>
      <p:ext uri="{BB962C8B-B14F-4D97-AF65-F5344CB8AC3E}">
        <p14:creationId xmlns:p14="http://schemas.microsoft.com/office/powerpoint/2010/main" val="59494696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Eight: Review Questions</a:t>
            </a:r>
          </a:p>
        </p:txBody>
      </p:sp>
      <p:sp>
        <p:nvSpPr>
          <p:cNvPr id="49155" name="Content Placeholder 2"/>
          <p:cNvSpPr>
            <a:spLocks noGrp="1"/>
          </p:cNvSpPr>
          <p:nvPr>
            <p:ph idx="1"/>
          </p:nvPr>
        </p:nvSpPr>
        <p:spPr/>
        <p:txBody>
          <a:bodyPr>
            <a:noAutofit/>
          </a:bodyPr>
          <a:lstStyle/>
          <a:p>
            <a:pPr marL="514350" lvl="0" indent="-514350">
              <a:lnSpc>
                <a:spcPct val="115000"/>
              </a:lnSpc>
              <a:spcBef>
                <a:spcPts val="0"/>
              </a:spcBef>
              <a:spcAft>
                <a:spcPts val="1000"/>
              </a:spcAft>
              <a:buFont typeface="+mj-lt"/>
              <a:buAutoNum type="arabicPeriod" startAt="5"/>
              <a:tabLst>
                <a:tab pos="457200" algn="l"/>
              </a:tabLst>
            </a:pPr>
            <a:r>
              <a:rPr lang="en-US" sz="2200" dirty="0">
                <a:ea typeface="Times New Roman"/>
                <a:cs typeface="Times New Roman"/>
              </a:rPr>
              <a:t>Increased muscle activity in the head creates what type of anxiety symptom?</a:t>
            </a:r>
          </a:p>
          <a:p>
            <a:pPr lvl="1">
              <a:lnSpc>
                <a:spcPct val="115000"/>
              </a:lnSpc>
              <a:spcBef>
                <a:spcPts val="0"/>
              </a:spcBef>
              <a:spcAft>
                <a:spcPts val="0"/>
              </a:spcAft>
              <a:buFont typeface="+mj-lt"/>
              <a:buAutoNum type="alphaLcParenR"/>
            </a:pPr>
            <a:r>
              <a:rPr lang="en-US" sz="2000" dirty="0">
                <a:ea typeface="Times New Roman"/>
                <a:cs typeface="Times New Roman"/>
              </a:rPr>
              <a:t>Dizziness</a:t>
            </a:r>
          </a:p>
          <a:p>
            <a:pPr lvl="1">
              <a:lnSpc>
                <a:spcPct val="115000"/>
              </a:lnSpc>
              <a:spcBef>
                <a:spcPts val="0"/>
              </a:spcBef>
              <a:spcAft>
                <a:spcPts val="0"/>
              </a:spcAft>
              <a:buFont typeface="+mj-lt"/>
              <a:buAutoNum type="alphaLcParenR"/>
            </a:pPr>
            <a:r>
              <a:rPr lang="en-US" sz="2000" dirty="0">
                <a:ea typeface="Times New Roman"/>
                <a:cs typeface="Times New Roman"/>
              </a:rPr>
              <a:t>Headache</a:t>
            </a:r>
          </a:p>
          <a:p>
            <a:pPr lvl="1">
              <a:lnSpc>
                <a:spcPct val="115000"/>
              </a:lnSpc>
              <a:spcBef>
                <a:spcPts val="0"/>
              </a:spcBef>
              <a:spcAft>
                <a:spcPts val="0"/>
              </a:spcAft>
              <a:buFont typeface="+mj-lt"/>
              <a:buAutoNum type="alphaLcParenR"/>
            </a:pPr>
            <a:r>
              <a:rPr lang="en-US" sz="2000" dirty="0">
                <a:ea typeface="Times New Roman"/>
                <a:cs typeface="Times New Roman"/>
              </a:rPr>
              <a:t>Nausea</a:t>
            </a:r>
          </a:p>
          <a:p>
            <a:pPr lvl="1">
              <a:lnSpc>
                <a:spcPct val="115000"/>
              </a:lnSpc>
              <a:spcBef>
                <a:spcPts val="0"/>
              </a:spcBef>
              <a:spcAft>
                <a:spcPts val="1000"/>
              </a:spcAft>
              <a:buFont typeface="+mj-lt"/>
              <a:buAutoNum type="alphaLcParenR"/>
            </a:pPr>
            <a:r>
              <a:rPr lang="en-US" sz="2000" dirty="0">
                <a:ea typeface="Times New Roman"/>
                <a:cs typeface="Times New Roman"/>
              </a:rPr>
              <a:t>Dry mouth</a:t>
            </a:r>
          </a:p>
          <a:p>
            <a:pPr marL="457200" marR="0">
              <a:lnSpc>
                <a:spcPct val="115000"/>
              </a:lnSpc>
              <a:spcBef>
                <a:spcPts val="1200"/>
              </a:spcBef>
              <a:spcAft>
                <a:spcPts val="1000"/>
              </a:spcAft>
            </a:pPr>
            <a:r>
              <a:rPr lang="en-US" sz="800" dirty="0">
                <a:ea typeface="Times New Roman"/>
                <a:cs typeface="Times New Roman"/>
              </a:rPr>
              <a:t>	</a:t>
            </a:r>
          </a:p>
          <a:p>
            <a:pPr marL="514350" lvl="0" indent="-514350">
              <a:lnSpc>
                <a:spcPct val="115000"/>
              </a:lnSpc>
              <a:spcBef>
                <a:spcPts val="0"/>
              </a:spcBef>
              <a:spcAft>
                <a:spcPts val="1000"/>
              </a:spcAft>
              <a:buFont typeface="+mj-lt"/>
              <a:buAutoNum type="arabicPeriod" startAt="6"/>
              <a:tabLst>
                <a:tab pos="457200" algn="l"/>
              </a:tabLst>
            </a:pPr>
            <a:r>
              <a:rPr lang="en-US" sz="2200" dirty="0">
                <a:ea typeface="Times New Roman"/>
                <a:cs typeface="Times New Roman"/>
              </a:rPr>
              <a:t>Headaches cannot be prevented, but they can be _____________.</a:t>
            </a:r>
          </a:p>
          <a:p>
            <a:pPr lvl="1">
              <a:lnSpc>
                <a:spcPct val="115000"/>
              </a:lnSpc>
              <a:spcBef>
                <a:spcPts val="0"/>
              </a:spcBef>
              <a:spcAft>
                <a:spcPts val="0"/>
              </a:spcAft>
              <a:buFont typeface="+mj-lt"/>
              <a:buAutoNum type="alphaLcParenR"/>
            </a:pPr>
            <a:r>
              <a:rPr lang="en-US" sz="2000" dirty="0">
                <a:ea typeface="Times New Roman"/>
                <a:cs typeface="Times New Roman"/>
              </a:rPr>
              <a:t>Humorous</a:t>
            </a:r>
          </a:p>
          <a:p>
            <a:pPr lvl="1">
              <a:lnSpc>
                <a:spcPct val="115000"/>
              </a:lnSpc>
              <a:spcBef>
                <a:spcPts val="0"/>
              </a:spcBef>
              <a:spcAft>
                <a:spcPts val="0"/>
              </a:spcAft>
              <a:buFont typeface="+mj-lt"/>
              <a:buAutoNum type="alphaLcParenR"/>
            </a:pPr>
            <a:r>
              <a:rPr lang="en-US" sz="2000" dirty="0">
                <a:ea typeface="Times New Roman"/>
                <a:cs typeface="Times New Roman"/>
              </a:rPr>
              <a:t>Educational</a:t>
            </a:r>
          </a:p>
          <a:p>
            <a:pPr lvl="1">
              <a:lnSpc>
                <a:spcPct val="115000"/>
              </a:lnSpc>
              <a:spcBef>
                <a:spcPts val="0"/>
              </a:spcBef>
              <a:spcAft>
                <a:spcPts val="0"/>
              </a:spcAft>
              <a:buFont typeface="+mj-lt"/>
              <a:buAutoNum type="alphaLcParenR"/>
            </a:pPr>
            <a:r>
              <a:rPr lang="en-US" sz="2000" dirty="0">
                <a:ea typeface="Times New Roman"/>
                <a:cs typeface="Times New Roman"/>
              </a:rPr>
              <a:t>Studied</a:t>
            </a:r>
          </a:p>
          <a:p>
            <a:pPr lvl="1">
              <a:lnSpc>
                <a:spcPct val="115000"/>
              </a:lnSpc>
              <a:spcBef>
                <a:spcPts val="0"/>
              </a:spcBef>
              <a:spcAft>
                <a:spcPts val="1000"/>
              </a:spcAft>
              <a:buFont typeface="+mj-lt"/>
              <a:buAutoNum type="alphaLcParenR"/>
            </a:pPr>
            <a:r>
              <a:rPr lang="en-US" sz="2000" dirty="0">
                <a:ea typeface="Times New Roman"/>
                <a:cs typeface="Times New Roman"/>
              </a:rPr>
              <a:t>Treated</a:t>
            </a:r>
          </a:p>
          <a:p>
            <a:pPr marL="457200" marR="0">
              <a:lnSpc>
                <a:spcPct val="115000"/>
              </a:lnSpc>
              <a:spcBef>
                <a:spcPts val="1200"/>
              </a:spcBef>
              <a:spcAft>
                <a:spcPts val="1000"/>
              </a:spcAft>
            </a:pPr>
            <a:r>
              <a:rPr lang="en-US" sz="2000" dirty="0">
                <a:solidFill>
                  <a:srgbClr val="FF0000"/>
                </a:solidFill>
                <a:ea typeface="Times New Roman"/>
                <a:cs typeface="Times New Roman"/>
              </a:rPr>
              <a:t>	</a:t>
            </a:r>
            <a:endParaRPr lang="en-US" sz="2000" dirty="0"/>
          </a:p>
        </p:txBody>
      </p:sp>
    </p:spTree>
    <p:extLst>
      <p:ext uri="{BB962C8B-B14F-4D97-AF65-F5344CB8AC3E}">
        <p14:creationId xmlns:p14="http://schemas.microsoft.com/office/powerpoint/2010/main" val="5949469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4" name="Title 3">
            <a:extLst>
              <a:ext uri="{FF2B5EF4-FFF2-40B4-BE49-F238E27FC236}">
                <a16:creationId xmlns:a16="http://schemas.microsoft.com/office/drawing/2014/main" id="{31ECEAA2-65B6-42CE-BDE1-18D5B37B0B60}"/>
              </a:ext>
            </a:extLst>
          </p:cNvPr>
          <p:cNvSpPr>
            <a:spLocks noGrp="1"/>
          </p:cNvSpPr>
          <p:nvPr>
            <p:ph type="title"/>
          </p:nvPr>
        </p:nvSpPr>
        <p:spPr/>
        <p:txBody>
          <a:bodyPr/>
          <a:lstStyle/>
          <a:p>
            <a:endParaRPr lang="en-US"/>
          </a:p>
        </p:txBody>
      </p:sp>
      <p:sp>
        <p:nvSpPr>
          <p:cNvPr id="19" name="Text Placeholder 18">
            <a:extLst>
              <a:ext uri="{FF2B5EF4-FFF2-40B4-BE49-F238E27FC236}">
                <a16:creationId xmlns:a16="http://schemas.microsoft.com/office/drawing/2014/main" id="{23238F12-CC37-4B57-91CF-78774C40045C}"/>
              </a:ext>
            </a:extLst>
          </p:cNvPr>
          <p:cNvSpPr>
            <a:spLocks noGrp="1"/>
          </p:cNvSpPr>
          <p:nvPr>
            <p:ph type="body" sz="quarter" idx="10"/>
          </p:nvPr>
        </p:nvSpPr>
        <p:spPr/>
        <p:txBody>
          <a:bodyPr/>
          <a:lstStyle/>
          <a:p>
            <a:r>
              <a:rPr lang="en-US" dirty="0"/>
              <a:t>Managing Workplace Anxiety</a:t>
            </a:r>
          </a:p>
        </p:txBody>
      </p:sp>
    </p:spTree>
    <p:extLst>
      <p:ext uri="{BB962C8B-B14F-4D97-AF65-F5344CB8AC3E}">
        <p14:creationId xmlns:p14="http://schemas.microsoft.com/office/powerpoint/2010/main" val="4262851766"/>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Eight: Review Questions</a:t>
            </a:r>
          </a:p>
        </p:txBody>
      </p:sp>
      <p:sp>
        <p:nvSpPr>
          <p:cNvPr id="49155" name="Content Placeholder 2"/>
          <p:cNvSpPr>
            <a:spLocks noGrp="1"/>
          </p:cNvSpPr>
          <p:nvPr>
            <p:ph idx="1"/>
          </p:nvPr>
        </p:nvSpPr>
        <p:spPr/>
        <p:txBody>
          <a:bodyPr>
            <a:normAutofit fontScale="625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sz="3500" dirty="0">
                <a:ea typeface="Times New Roman"/>
                <a:cs typeface="Times New Roman"/>
              </a:rPr>
              <a:t>What makes us tremble or shake when we are anxious?</a:t>
            </a:r>
          </a:p>
          <a:p>
            <a:pPr lvl="1">
              <a:lnSpc>
                <a:spcPct val="115000"/>
              </a:lnSpc>
              <a:spcBef>
                <a:spcPts val="0"/>
              </a:spcBef>
              <a:spcAft>
                <a:spcPts val="0"/>
              </a:spcAft>
              <a:buFont typeface="+mj-lt"/>
              <a:buAutoNum type="alphaLcParenR"/>
            </a:pPr>
            <a:r>
              <a:rPr lang="en-US" sz="3200" dirty="0">
                <a:ea typeface="Times New Roman"/>
                <a:cs typeface="Times New Roman"/>
              </a:rPr>
              <a:t>Our body’s “fight or flight” defense</a:t>
            </a:r>
          </a:p>
          <a:p>
            <a:pPr lvl="1">
              <a:lnSpc>
                <a:spcPct val="115000"/>
              </a:lnSpc>
              <a:spcBef>
                <a:spcPts val="0"/>
              </a:spcBef>
              <a:spcAft>
                <a:spcPts val="0"/>
              </a:spcAft>
              <a:buFont typeface="+mj-lt"/>
              <a:buAutoNum type="alphaLcParenR"/>
            </a:pPr>
            <a:r>
              <a:rPr lang="en-US" sz="3200" dirty="0">
                <a:ea typeface="Times New Roman"/>
                <a:cs typeface="Times New Roman"/>
              </a:rPr>
              <a:t>Our hungry appetite</a:t>
            </a:r>
          </a:p>
          <a:p>
            <a:pPr lvl="1">
              <a:lnSpc>
                <a:spcPct val="115000"/>
              </a:lnSpc>
              <a:spcBef>
                <a:spcPts val="0"/>
              </a:spcBef>
              <a:spcAft>
                <a:spcPts val="0"/>
              </a:spcAft>
              <a:buFont typeface="+mj-lt"/>
              <a:buAutoNum type="alphaLcParenR"/>
            </a:pPr>
            <a:r>
              <a:rPr lang="en-US" sz="3200" dirty="0">
                <a:ea typeface="Times New Roman"/>
                <a:cs typeface="Times New Roman"/>
              </a:rPr>
              <a:t>Our need to use the restroom</a:t>
            </a:r>
          </a:p>
          <a:p>
            <a:pPr lvl="1">
              <a:lnSpc>
                <a:spcPct val="115000"/>
              </a:lnSpc>
              <a:spcBef>
                <a:spcPts val="0"/>
              </a:spcBef>
              <a:spcAft>
                <a:spcPts val="1000"/>
              </a:spcAft>
              <a:buFont typeface="+mj-lt"/>
              <a:buAutoNum type="alphaLcParenR"/>
            </a:pPr>
            <a:r>
              <a:rPr lang="en-US" sz="3200" dirty="0">
                <a:ea typeface="Times New Roman"/>
                <a:cs typeface="Times New Roman"/>
              </a:rPr>
              <a:t>Our need to sit down for a minute</a:t>
            </a:r>
          </a:p>
          <a:p>
            <a:pPr marL="457200" marR="0">
              <a:lnSpc>
                <a:spcPct val="115000"/>
              </a:lnSpc>
              <a:spcBef>
                <a:spcPts val="1200"/>
              </a:spcBef>
              <a:spcAft>
                <a:spcPts val="1000"/>
              </a:spcAft>
            </a:pPr>
            <a:r>
              <a:rPr lang="en-US" sz="2600" dirty="0">
                <a:ea typeface="Times New Roman"/>
                <a:cs typeface="Times New Roman"/>
              </a:rPr>
              <a:t>	</a:t>
            </a:r>
          </a:p>
          <a:p>
            <a:pPr marL="514350" lvl="0" indent="-514350">
              <a:lnSpc>
                <a:spcPct val="115000"/>
              </a:lnSpc>
              <a:spcBef>
                <a:spcPts val="0"/>
              </a:spcBef>
              <a:spcAft>
                <a:spcPts val="1000"/>
              </a:spcAft>
              <a:buFont typeface="+mj-lt"/>
              <a:buAutoNum type="arabicPeriod" startAt="8"/>
              <a:tabLst>
                <a:tab pos="457200" algn="l"/>
              </a:tabLst>
            </a:pPr>
            <a:r>
              <a:rPr lang="en-US" sz="3500" dirty="0">
                <a:ea typeface="Times New Roman"/>
                <a:cs typeface="Times New Roman"/>
              </a:rPr>
              <a:t>How can trembling and shaking make our anxiety worse?</a:t>
            </a:r>
          </a:p>
          <a:p>
            <a:pPr lvl="1">
              <a:lnSpc>
                <a:spcPct val="115000"/>
              </a:lnSpc>
              <a:spcBef>
                <a:spcPts val="0"/>
              </a:spcBef>
              <a:spcAft>
                <a:spcPts val="0"/>
              </a:spcAft>
              <a:buFont typeface="+mj-lt"/>
              <a:buAutoNum type="alphaLcParenR"/>
            </a:pPr>
            <a:r>
              <a:rPr lang="en-US" sz="3200" dirty="0">
                <a:ea typeface="Times New Roman"/>
                <a:cs typeface="Times New Roman"/>
              </a:rPr>
              <a:t>It makes us tired</a:t>
            </a:r>
          </a:p>
          <a:p>
            <a:pPr lvl="1">
              <a:lnSpc>
                <a:spcPct val="115000"/>
              </a:lnSpc>
              <a:spcBef>
                <a:spcPts val="0"/>
              </a:spcBef>
              <a:spcAft>
                <a:spcPts val="0"/>
              </a:spcAft>
              <a:buFont typeface="+mj-lt"/>
              <a:buAutoNum type="alphaLcParenR"/>
            </a:pPr>
            <a:r>
              <a:rPr lang="en-US" sz="3200" dirty="0">
                <a:ea typeface="Times New Roman"/>
                <a:cs typeface="Times New Roman"/>
              </a:rPr>
              <a:t>We can become annoyed with it</a:t>
            </a:r>
          </a:p>
          <a:p>
            <a:pPr lvl="1">
              <a:lnSpc>
                <a:spcPct val="115000"/>
              </a:lnSpc>
              <a:spcBef>
                <a:spcPts val="0"/>
              </a:spcBef>
              <a:spcAft>
                <a:spcPts val="0"/>
              </a:spcAft>
              <a:buFont typeface="+mj-lt"/>
              <a:buAutoNum type="alphaLcParenR"/>
            </a:pPr>
            <a:r>
              <a:rPr lang="en-US" sz="3200" dirty="0">
                <a:ea typeface="Times New Roman"/>
                <a:cs typeface="Times New Roman"/>
              </a:rPr>
              <a:t>It makes us look happy in front of others</a:t>
            </a:r>
          </a:p>
          <a:p>
            <a:pPr lvl="1">
              <a:lnSpc>
                <a:spcPct val="115000"/>
              </a:lnSpc>
              <a:spcBef>
                <a:spcPts val="0"/>
              </a:spcBef>
              <a:spcAft>
                <a:spcPts val="1000"/>
              </a:spcAft>
              <a:buFont typeface="+mj-lt"/>
              <a:buAutoNum type="alphaLcParenR"/>
            </a:pPr>
            <a:r>
              <a:rPr lang="en-US" sz="3200" dirty="0">
                <a:ea typeface="Times New Roman"/>
                <a:cs typeface="Times New Roman"/>
              </a:rPr>
              <a:t>We can become anxious about trying to not tremble or shake</a:t>
            </a:r>
          </a:p>
          <a:p>
            <a:pPr marL="457200" marR="0">
              <a:lnSpc>
                <a:spcPct val="115000"/>
              </a:lnSpc>
              <a:spcBef>
                <a:spcPts val="1200"/>
              </a:spcBef>
              <a:spcAft>
                <a:spcPts val="1000"/>
              </a:spcAft>
            </a:pPr>
            <a:r>
              <a:rPr lang="en-US" dirty="0">
                <a:solidFill>
                  <a:srgbClr val="FF0000"/>
                </a:solidFill>
                <a:ea typeface="Times New Roman"/>
                <a:cs typeface="Times New Roman"/>
              </a:rPr>
              <a:t>	</a:t>
            </a:r>
            <a:endParaRPr lang="en-US" dirty="0">
              <a:ea typeface="Times New Roman"/>
              <a:cs typeface="Times New Roman"/>
            </a:endParaRPr>
          </a:p>
        </p:txBody>
      </p:sp>
    </p:spTree>
    <p:extLst>
      <p:ext uri="{BB962C8B-B14F-4D97-AF65-F5344CB8AC3E}">
        <p14:creationId xmlns:p14="http://schemas.microsoft.com/office/powerpoint/2010/main" val="594946967"/>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Eight: Review Questions</a:t>
            </a:r>
          </a:p>
        </p:txBody>
      </p:sp>
      <p:sp>
        <p:nvSpPr>
          <p:cNvPr id="49155" name="Content Placeholder 2"/>
          <p:cNvSpPr>
            <a:spLocks noGrp="1"/>
          </p:cNvSpPr>
          <p:nvPr>
            <p:ph idx="1"/>
          </p:nvPr>
        </p:nvSpPr>
        <p:spPr>
          <a:xfrm>
            <a:off x="457200" y="1600200"/>
            <a:ext cx="8229600" cy="4876800"/>
          </a:xfrm>
        </p:spPr>
        <p:txBody>
          <a:bodyPr>
            <a:normAutofit fontScale="55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sz="4000" dirty="0">
                <a:ea typeface="Times New Roman"/>
                <a:cs typeface="Times New Roman"/>
              </a:rPr>
              <a:t>What symptoms did Bobby experience when he was in the elevator?</a:t>
            </a:r>
          </a:p>
          <a:p>
            <a:pPr lvl="1">
              <a:lnSpc>
                <a:spcPct val="115000"/>
              </a:lnSpc>
              <a:spcBef>
                <a:spcPts val="0"/>
              </a:spcBef>
              <a:spcAft>
                <a:spcPts val="0"/>
              </a:spcAft>
              <a:buFont typeface="+mj-lt"/>
              <a:buAutoNum type="alphaLcParenR"/>
            </a:pPr>
            <a:r>
              <a:rPr lang="en-US" sz="3600" dirty="0">
                <a:ea typeface="Times New Roman"/>
                <a:cs typeface="Times New Roman"/>
              </a:rPr>
              <a:t>Trembling and shaking hands</a:t>
            </a:r>
          </a:p>
          <a:p>
            <a:pPr lvl="1">
              <a:lnSpc>
                <a:spcPct val="115000"/>
              </a:lnSpc>
              <a:spcBef>
                <a:spcPts val="0"/>
              </a:spcBef>
              <a:spcAft>
                <a:spcPts val="0"/>
              </a:spcAft>
              <a:buFont typeface="+mj-lt"/>
              <a:buAutoNum type="alphaLcParenR"/>
            </a:pPr>
            <a:r>
              <a:rPr lang="en-US" sz="3600" dirty="0">
                <a:ea typeface="Times New Roman"/>
                <a:cs typeface="Times New Roman"/>
              </a:rPr>
              <a:t>Headaches</a:t>
            </a:r>
          </a:p>
          <a:p>
            <a:pPr lvl="1">
              <a:lnSpc>
                <a:spcPct val="115000"/>
              </a:lnSpc>
              <a:spcBef>
                <a:spcPts val="0"/>
              </a:spcBef>
              <a:spcAft>
                <a:spcPts val="0"/>
              </a:spcAft>
              <a:buFont typeface="+mj-lt"/>
              <a:buAutoNum type="alphaLcParenR"/>
            </a:pPr>
            <a:r>
              <a:rPr lang="en-US" sz="3600" dirty="0">
                <a:ea typeface="Times New Roman"/>
                <a:cs typeface="Times New Roman"/>
              </a:rPr>
              <a:t>Nausea</a:t>
            </a:r>
          </a:p>
          <a:p>
            <a:pPr lvl="1">
              <a:lnSpc>
                <a:spcPct val="115000"/>
              </a:lnSpc>
              <a:spcBef>
                <a:spcPts val="0"/>
              </a:spcBef>
              <a:spcAft>
                <a:spcPts val="1000"/>
              </a:spcAft>
              <a:buFont typeface="+mj-lt"/>
              <a:buAutoNum type="alphaLcParenR"/>
            </a:pPr>
            <a:r>
              <a:rPr lang="en-US" sz="3600" dirty="0">
                <a:ea typeface="Times New Roman"/>
                <a:cs typeface="Times New Roman"/>
              </a:rPr>
              <a:t>Shortness of breath</a:t>
            </a:r>
          </a:p>
          <a:p>
            <a:pPr marL="457200" marR="0">
              <a:lnSpc>
                <a:spcPct val="115000"/>
              </a:lnSpc>
              <a:spcBef>
                <a:spcPts val="1200"/>
              </a:spcBef>
              <a:spcAft>
                <a:spcPts val="1000"/>
              </a:spcAft>
            </a:pPr>
            <a:r>
              <a:rPr lang="en-US" dirty="0">
                <a:ea typeface="Times New Roman"/>
                <a:cs typeface="Times New Roman"/>
              </a:rPr>
              <a:t>	</a:t>
            </a:r>
          </a:p>
          <a:p>
            <a:pPr marL="514350" lvl="0" indent="-514350">
              <a:lnSpc>
                <a:spcPct val="115000"/>
              </a:lnSpc>
              <a:spcBef>
                <a:spcPts val="0"/>
              </a:spcBef>
              <a:spcAft>
                <a:spcPts val="1000"/>
              </a:spcAft>
              <a:buFont typeface="+mj-lt"/>
              <a:buAutoNum type="arabicPeriod" startAt="10"/>
              <a:tabLst>
                <a:tab pos="457200" algn="l"/>
              </a:tabLst>
            </a:pPr>
            <a:r>
              <a:rPr lang="en-US" sz="4000" dirty="0">
                <a:ea typeface="Times New Roman"/>
                <a:cs typeface="Times New Roman"/>
              </a:rPr>
              <a:t>What did Bobby do to relieve his fear of heights in his office?</a:t>
            </a:r>
          </a:p>
          <a:p>
            <a:pPr lvl="1">
              <a:lnSpc>
                <a:spcPct val="115000"/>
              </a:lnSpc>
              <a:spcBef>
                <a:spcPts val="0"/>
              </a:spcBef>
              <a:spcAft>
                <a:spcPts val="0"/>
              </a:spcAft>
              <a:buFont typeface="+mj-lt"/>
              <a:buAutoNum type="alphaLcParenR"/>
            </a:pPr>
            <a:r>
              <a:rPr lang="en-US" sz="3600" dirty="0">
                <a:ea typeface="Times New Roman"/>
                <a:cs typeface="Times New Roman"/>
              </a:rPr>
              <a:t>He asked for a transfer</a:t>
            </a:r>
          </a:p>
          <a:p>
            <a:pPr lvl="1">
              <a:lnSpc>
                <a:spcPct val="115000"/>
              </a:lnSpc>
              <a:spcBef>
                <a:spcPts val="0"/>
              </a:spcBef>
              <a:spcAft>
                <a:spcPts val="0"/>
              </a:spcAft>
              <a:buFont typeface="+mj-lt"/>
              <a:buAutoNum type="alphaLcParenR"/>
            </a:pPr>
            <a:r>
              <a:rPr lang="en-US" sz="3600" dirty="0">
                <a:ea typeface="Times New Roman"/>
                <a:cs typeface="Times New Roman"/>
              </a:rPr>
              <a:t>He put curtains over the windows</a:t>
            </a:r>
          </a:p>
          <a:p>
            <a:pPr lvl="1">
              <a:lnSpc>
                <a:spcPct val="115000"/>
              </a:lnSpc>
              <a:spcBef>
                <a:spcPts val="0"/>
              </a:spcBef>
              <a:spcAft>
                <a:spcPts val="0"/>
              </a:spcAft>
              <a:buFont typeface="+mj-lt"/>
              <a:buAutoNum type="alphaLcParenR"/>
            </a:pPr>
            <a:r>
              <a:rPr lang="en-US" sz="3600" dirty="0">
                <a:ea typeface="Times New Roman"/>
                <a:cs typeface="Times New Roman"/>
              </a:rPr>
              <a:t>He sat facing away from the windows</a:t>
            </a:r>
          </a:p>
          <a:p>
            <a:pPr lvl="1">
              <a:lnSpc>
                <a:spcPct val="115000"/>
              </a:lnSpc>
              <a:spcBef>
                <a:spcPts val="0"/>
              </a:spcBef>
              <a:spcAft>
                <a:spcPts val="1000"/>
              </a:spcAft>
              <a:buFont typeface="+mj-lt"/>
              <a:buAutoNum type="alphaLcParenR"/>
            </a:pPr>
            <a:r>
              <a:rPr lang="en-US" sz="3600" dirty="0">
                <a:ea typeface="Times New Roman"/>
                <a:cs typeface="Times New Roman"/>
              </a:rPr>
              <a:t>He quit</a:t>
            </a:r>
          </a:p>
          <a:p>
            <a:pPr marL="457200" marR="0">
              <a:lnSpc>
                <a:spcPct val="115000"/>
              </a:lnSpc>
              <a:spcBef>
                <a:spcPts val="1200"/>
              </a:spcBef>
              <a:spcAft>
                <a:spcPts val="1000"/>
              </a:spcAft>
            </a:pPr>
            <a:r>
              <a:rPr lang="en-US" dirty="0">
                <a:solidFill>
                  <a:srgbClr val="FF0000"/>
                </a:solidFill>
                <a:ea typeface="Times New Roman"/>
                <a:cs typeface="Times New Roman"/>
              </a:rPr>
              <a:t>	</a:t>
            </a:r>
            <a:endParaRPr lang="en-US" dirty="0">
              <a:ea typeface="Times New Roman"/>
              <a:cs typeface="Times New Roman"/>
            </a:endParaRPr>
          </a:p>
        </p:txBody>
      </p:sp>
    </p:spTree>
    <p:extLst>
      <p:ext uri="{BB962C8B-B14F-4D97-AF65-F5344CB8AC3E}">
        <p14:creationId xmlns:p14="http://schemas.microsoft.com/office/powerpoint/2010/main" val="59494696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Eight: Review Questions</a:t>
            </a:r>
          </a:p>
        </p:txBody>
      </p:sp>
      <p:sp>
        <p:nvSpPr>
          <p:cNvPr id="49155" name="Content Placeholder 2"/>
          <p:cNvSpPr>
            <a:spLocks noGrp="1"/>
          </p:cNvSpPr>
          <p:nvPr>
            <p:ph idx="1"/>
          </p:nvPr>
        </p:nvSpPr>
        <p:spPr/>
        <p:txBody>
          <a:bodyPr>
            <a:noAutofit/>
          </a:bodyPr>
          <a:lstStyle/>
          <a:p>
            <a:pPr marL="514350" lvl="0" indent="-514350">
              <a:lnSpc>
                <a:spcPct val="115000"/>
              </a:lnSpc>
              <a:spcBef>
                <a:spcPts val="0"/>
              </a:spcBef>
              <a:spcAft>
                <a:spcPts val="1000"/>
              </a:spcAft>
              <a:buFont typeface="+mj-lt"/>
              <a:buAutoNum type="arabicPeriod"/>
              <a:tabLst>
                <a:tab pos="457200" algn="l"/>
              </a:tabLst>
            </a:pPr>
            <a:r>
              <a:rPr lang="en-US" sz="1600" dirty="0">
                <a:ea typeface="Times New Roman"/>
                <a:cs typeface="Times New Roman"/>
              </a:rPr>
              <a:t>How can we recover from a rapid heartbeat symptom?</a:t>
            </a:r>
          </a:p>
          <a:p>
            <a:pPr lvl="1">
              <a:lnSpc>
                <a:spcPct val="115000"/>
              </a:lnSpc>
              <a:spcBef>
                <a:spcPts val="0"/>
              </a:spcBef>
              <a:spcAft>
                <a:spcPts val="0"/>
              </a:spcAft>
              <a:buFont typeface="+mj-lt"/>
              <a:buAutoNum type="alphaLcParenR"/>
            </a:pPr>
            <a:r>
              <a:rPr lang="en-US" sz="1400" dirty="0">
                <a:ea typeface="Times New Roman"/>
                <a:cs typeface="Times New Roman"/>
              </a:rPr>
              <a:t>Take a pill for it</a:t>
            </a:r>
          </a:p>
          <a:p>
            <a:pPr lvl="1">
              <a:lnSpc>
                <a:spcPct val="115000"/>
              </a:lnSpc>
              <a:spcBef>
                <a:spcPts val="0"/>
              </a:spcBef>
              <a:spcAft>
                <a:spcPts val="0"/>
              </a:spcAft>
              <a:buFont typeface="+mj-lt"/>
              <a:buAutoNum type="alphaLcParenR"/>
            </a:pPr>
            <a:r>
              <a:rPr lang="en-US" sz="1400" dirty="0">
                <a:solidFill>
                  <a:srgbClr val="FF0000"/>
                </a:solidFill>
                <a:ea typeface="Times New Roman"/>
                <a:cs typeface="Times New Roman"/>
              </a:rPr>
              <a:t>Take deep, calming breaths</a:t>
            </a:r>
            <a:endParaRPr lang="en-US" sz="1400" dirty="0">
              <a:ea typeface="Times New Roman"/>
              <a:cs typeface="Times New Roman"/>
            </a:endParaRPr>
          </a:p>
          <a:p>
            <a:pPr lvl="1">
              <a:lnSpc>
                <a:spcPct val="115000"/>
              </a:lnSpc>
              <a:spcBef>
                <a:spcPts val="0"/>
              </a:spcBef>
              <a:spcAft>
                <a:spcPts val="0"/>
              </a:spcAft>
              <a:buFont typeface="+mj-lt"/>
              <a:buAutoNum type="alphaLcParenR"/>
            </a:pPr>
            <a:r>
              <a:rPr lang="en-US" sz="1400" dirty="0">
                <a:ea typeface="Times New Roman"/>
                <a:cs typeface="Times New Roman"/>
              </a:rPr>
              <a:t>Go for a walk</a:t>
            </a:r>
          </a:p>
          <a:p>
            <a:pPr lvl="1">
              <a:lnSpc>
                <a:spcPct val="115000"/>
              </a:lnSpc>
              <a:spcBef>
                <a:spcPts val="0"/>
              </a:spcBef>
              <a:spcAft>
                <a:spcPts val="1000"/>
              </a:spcAft>
              <a:buFont typeface="+mj-lt"/>
              <a:buAutoNum type="alphaLcParenR"/>
            </a:pPr>
            <a:r>
              <a:rPr lang="en-US" sz="1400" dirty="0">
                <a:ea typeface="Times New Roman"/>
                <a:cs typeface="Times New Roman"/>
              </a:rPr>
              <a:t>Ignore it and it will go away</a:t>
            </a:r>
          </a:p>
          <a:p>
            <a:pPr marL="457200" marR="0">
              <a:lnSpc>
                <a:spcPct val="115000"/>
              </a:lnSpc>
              <a:spcBef>
                <a:spcPts val="1200"/>
              </a:spcBef>
              <a:spcAft>
                <a:spcPts val="1000"/>
              </a:spcAft>
            </a:pPr>
            <a:r>
              <a:rPr lang="en-US" sz="1600" dirty="0">
                <a:solidFill>
                  <a:srgbClr val="FF0000"/>
                </a:solidFill>
                <a:ea typeface="Times New Roman"/>
                <a:cs typeface="Times New Roman"/>
              </a:rPr>
              <a:t>	Since we cannot prevent the increase in heart rate, the best way to handle it is to try and relax while taking deep breaths. This will help regulate the blood flow in the body.</a:t>
            </a:r>
            <a:endParaRPr lang="en-US" sz="1600" dirty="0">
              <a:ea typeface="Times New Roman"/>
              <a:cs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sz="1600" dirty="0">
                <a:ea typeface="Times New Roman"/>
                <a:cs typeface="Times New Roman"/>
              </a:rPr>
              <a:t>What causes our heart rates to increase when we are anxious?</a:t>
            </a:r>
          </a:p>
          <a:p>
            <a:pPr lvl="1">
              <a:lnSpc>
                <a:spcPct val="115000"/>
              </a:lnSpc>
              <a:spcBef>
                <a:spcPts val="0"/>
              </a:spcBef>
              <a:spcAft>
                <a:spcPts val="0"/>
              </a:spcAft>
              <a:buFont typeface="+mj-lt"/>
              <a:buAutoNum type="alphaLcParenR"/>
            </a:pPr>
            <a:r>
              <a:rPr lang="en-US" sz="1400" dirty="0">
                <a:ea typeface="Times New Roman"/>
                <a:cs typeface="Times New Roman"/>
              </a:rPr>
              <a:t>The fact that we are getting excited</a:t>
            </a:r>
          </a:p>
          <a:p>
            <a:pPr lvl="1">
              <a:lnSpc>
                <a:spcPct val="115000"/>
              </a:lnSpc>
              <a:spcBef>
                <a:spcPts val="0"/>
              </a:spcBef>
              <a:spcAft>
                <a:spcPts val="0"/>
              </a:spcAft>
              <a:buFont typeface="+mj-lt"/>
              <a:buAutoNum type="alphaLcParenR"/>
            </a:pPr>
            <a:r>
              <a:rPr lang="en-US" sz="1400" dirty="0">
                <a:ea typeface="Times New Roman"/>
                <a:cs typeface="Times New Roman"/>
              </a:rPr>
              <a:t>Hunger</a:t>
            </a:r>
          </a:p>
          <a:p>
            <a:pPr lvl="1">
              <a:lnSpc>
                <a:spcPct val="115000"/>
              </a:lnSpc>
              <a:spcBef>
                <a:spcPts val="0"/>
              </a:spcBef>
              <a:spcAft>
                <a:spcPts val="0"/>
              </a:spcAft>
              <a:buFont typeface="+mj-lt"/>
              <a:buAutoNum type="alphaLcParenR"/>
            </a:pPr>
            <a:r>
              <a:rPr lang="en-US" sz="1400" dirty="0">
                <a:ea typeface="Times New Roman"/>
                <a:cs typeface="Times New Roman"/>
              </a:rPr>
              <a:t>Fatigue</a:t>
            </a:r>
          </a:p>
          <a:p>
            <a:pPr lvl="1">
              <a:lnSpc>
                <a:spcPct val="115000"/>
              </a:lnSpc>
              <a:spcBef>
                <a:spcPts val="0"/>
              </a:spcBef>
              <a:spcAft>
                <a:spcPts val="1000"/>
              </a:spcAft>
              <a:buFont typeface="+mj-lt"/>
              <a:buAutoNum type="alphaLcParenR"/>
            </a:pPr>
            <a:r>
              <a:rPr lang="en-US" sz="1400" dirty="0">
                <a:solidFill>
                  <a:srgbClr val="FF0000"/>
                </a:solidFill>
                <a:ea typeface="Times New Roman"/>
                <a:cs typeface="Times New Roman"/>
              </a:rPr>
              <a:t>The increase of adrenalin</a:t>
            </a:r>
            <a:endParaRPr lang="en-US" sz="1400" dirty="0">
              <a:ea typeface="Times New Roman"/>
              <a:cs typeface="Times New Roman"/>
            </a:endParaRPr>
          </a:p>
          <a:p>
            <a:pPr marL="457200" marR="0">
              <a:lnSpc>
                <a:spcPct val="115000"/>
              </a:lnSpc>
              <a:spcBef>
                <a:spcPts val="1200"/>
              </a:spcBef>
              <a:spcAft>
                <a:spcPts val="1000"/>
              </a:spcAft>
            </a:pPr>
            <a:r>
              <a:rPr lang="en-US" sz="1600" dirty="0">
                <a:solidFill>
                  <a:srgbClr val="FF0000"/>
                </a:solidFill>
                <a:ea typeface="Times New Roman"/>
                <a:cs typeface="Times New Roman"/>
              </a:rPr>
              <a:t>	When we become anxious or nervous, our body outputs an increased amount of adrenaline, which causes our blood to flow faster and increase our heart rate.</a:t>
            </a:r>
            <a:endParaRPr lang="en-US" sz="1600" dirty="0">
              <a:ea typeface="Times New Roman"/>
              <a:cs typeface="Times New Roman"/>
            </a:endParaRPr>
          </a:p>
        </p:txBody>
      </p:sp>
    </p:spTree>
    <p:extLst>
      <p:ext uri="{BB962C8B-B14F-4D97-AF65-F5344CB8AC3E}">
        <p14:creationId xmlns:p14="http://schemas.microsoft.com/office/powerpoint/2010/main" val="3148385209"/>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Eight: Review Questions</a:t>
            </a:r>
          </a:p>
        </p:txBody>
      </p:sp>
      <p:sp>
        <p:nvSpPr>
          <p:cNvPr id="49155" name="Content Placeholder 2"/>
          <p:cNvSpPr>
            <a:spLocks noGrp="1"/>
          </p:cNvSpPr>
          <p:nvPr>
            <p:ph idx="1"/>
          </p:nvPr>
        </p:nvSpPr>
        <p:spPr/>
        <p:txBody>
          <a:bodyPr>
            <a:normAutofit fontScale="550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Panic attacks can be scary, but they are not ____________________.</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Life threatening</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Very important</a:t>
            </a:r>
          </a:p>
          <a:p>
            <a:pPr lvl="1">
              <a:lnSpc>
                <a:spcPct val="115000"/>
              </a:lnSpc>
              <a:spcBef>
                <a:spcPts val="0"/>
              </a:spcBef>
              <a:spcAft>
                <a:spcPts val="0"/>
              </a:spcAft>
              <a:buFont typeface="+mj-lt"/>
              <a:buAutoNum type="alphaLcParenR"/>
            </a:pPr>
            <a:r>
              <a:rPr lang="en-US" dirty="0">
                <a:ea typeface="Times New Roman"/>
                <a:cs typeface="Times New Roman"/>
              </a:rPr>
              <a:t>Interesting</a:t>
            </a:r>
          </a:p>
          <a:p>
            <a:pPr lvl="1">
              <a:lnSpc>
                <a:spcPct val="115000"/>
              </a:lnSpc>
              <a:spcBef>
                <a:spcPts val="0"/>
              </a:spcBef>
              <a:spcAft>
                <a:spcPts val="1000"/>
              </a:spcAft>
              <a:buFont typeface="+mj-lt"/>
              <a:buAutoNum type="alphaLcParenR"/>
            </a:pPr>
            <a:r>
              <a:rPr lang="en-US" dirty="0">
                <a:ea typeface="Times New Roman"/>
                <a:cs typeface="Times New Roman"/>
              </a:rPr>
              <a:t>Humorous</a:t>
            </a:r>
          </a:p>
          <a:p>
            <a:pPr marL="457200" marR="0">
              <a:lnSpc>
                <a:spcPct val="115000"/>
              </a:lnSpc>
              <a:spcBef>
                <a:spcPts val="1200"/>
              </a:spcBef>
              <a:spcAft>
                <a:spcPts val="1000"/>
              </a:spcAft>
            </a:pPr>
            <a:r>
              <a:rPr lang="en-US" dirty="0">
                <a:solidFill>
                  <a:srgbClr val="FF0000"/>
                </a:solidFill>
                <a:ea typeface="Times New Roman"/>
                <a:cs typeface="Times New Roman"/>
              </a:rPr>
              <a:t>	In the majority of cases, panic attacks can be very serious and somewhat scary, but they are not life threatening and do not cause immediate harm. </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dirty="0">
                <a:ea typeface="Times New Roman"/>
                <a:cs typeface="Times New Roman"/>
              </a:rPr>
              <a:t>With panic attacks, symptoms generally appear when?</a:t>
            </a:r>
          </a:p>
          <a:p>
            <a:pPr lvl="1">
              <a:lnSpc>
                <a:spcPct val="115000"/>
              </a:lnSpc>
              <a:spcBef>
                <a:spcPts val="0"/>
              </a:spcBef>
              <a:spcAft>
                <a:spcPts val="0"/>
              </a:spcAft>
              <a:buFont typeface="+mj-lt"/>
              <a:buAutoNum type="alphaLcParenR"/>
              <a:tabLst>
                <a:tab pos="1200150" algn="l"/>
              </a:tabLst>
            </a:pPr>
            <a:r>
              <a:rPr lang="en-US" dirty="0">
                <a:ea typeface="Times New Roman"/>
                <a:cs typeface="Times New Roman"/>
              </a:rPr>
              <a:t>After an hour</a:t>
            </a:r>
          </a:p>
          <a:p>
            <a:pPr lvl="1">
              <a:lnSpc>
                <a:spcPct val="115000"/>
              </a:lnSpc>
              <a:spcBef>
                <a:spcPts val="0"/>
              </a:spcBef>
              <a:spcAft>
                <a:spcPts val="0"/>
              </a:spcAft>
              <a:buFont typeface="+mj-lt"/>
              <a:buAutoNum type="alphaLcParenR"/>
              <a:tabLst>
                <a:tab pos="1200150" algn="l"/>
              </a:tabLst>
            </a:pPr>
            <a:r>
              <a:rPr lang="en-US" dirty="0">
                <a:ea typeface="Times New Roman"/>
                <a:cs typeface="Times New Roman"/>
              </a:rPr>
              <a:t>Within 45 minutes</a:t>
            </a:r>
          </a:p>
          <a:p>
            <a:pPr lvl="1">
              <a:lnSpc>
                <a:spcPct val="115000"/>
              </a:lnSpc>
              <a:spcBef>
                <a:spcPts val="0"/>
              </a:spcBef>
              <a:spcAft>
                <a:spcPts val="0"/>
              </a:spcAft>
              <a:buFont typeface="+mj-lt"/>
              <a:buAutoNum type="alphaLcParenR"/>
              <a:tabLst>
                <a:tab pos="1200150" algn="l"/>
              </a:tabLst>
            </a:pPr>
            <a:r>
              <a:rPr lang="en-US" dirty="0">
                <a:solidFill>
                  <a:srgbClr val="FF0000"/>
                </a:solidFill>
                <a:ea typeface="Times New Roman"/>
                <a:cs typeface="Times New Roman"/>
              </a:rPr>
              <a:t>Within a few minutes</a:t>
            </a:r>
            <a:endParaRPr lang="en-US" dirty="0">
              <a:ea typeface="Times New Roman"/>
              <a:cs typeface="Times New Roman"/>
            </a:endParaRPr>
          </a:p>
          <a:p>
            <a:pPr lvl="1">
              <a:lnSpc>
                <a:spcPct val="115000"/>
              </a:lnSpc>
              <a:spcBef>
                <a:spcPts val="0"/>
              </a:spcBef>
              <a:spcAft>
                <a:spcPts val="1000"/>
              </a:spcAft>
              <a:buFont typeface="+mj-lt"/>
              <a:buAutoNum type="alphaLcParenR"/>
              <a:tabLst>
                <a:tab pos="1200150" algn="l"/>
              </a:tabLst>
            </a:pPr>
            <a:r>
              <a:rPr lang="en-US" dirty="0">
                <a:ea typeface="Times New Roman"/>
                <a:cs typeface="Times New Roman"/>
              </a:rPr>
              <a:t>Instantly</a:t>
            </a:r>
          </a:p>
          <a:p>
            <a:pPr marL="457200" marR="0">
              <a:lnSpc>
                <a:spcPct val="115000"/>
              </a:lnSpc>
              <a:spcBef>
                <a:spcPts val="1200"/>
              </a:spcBef>
              <a:spcAft>
                <a:spcPts val="1000"/>
              </a:spcAft>
            </a:pPr>
            <a:r>
              <a:rPr lang="en-US" dirty="0">
                <a:solidFill>
                  <a:srgbClr val="FF0000"/>
                </a:solidFill>
                <a:ea typeface="Times New Roman"/>
                <a:cs typeface="Times New Roman"/>
              </a:rPr>
              <a:t>	Panic attacks act quickly; symptoms usually appear very quickly, within several minutes, and are very intense.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853164914"/>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Eight: Review Questions</a:t>
            </a:r>
          </a:p>
        </p:txBody>
      </p:sp>
      <p:sp>
        <p:nvSpPr>
          <p:cNvPr id="49155"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sz="3400" dirty="0">
                <a:ea typeface="Times New Roman"/>
                <a:cs typeface="Times New Roman"/>
              </a:rPr>
              <a:t>Increased muscle activity in the head creates what type of anxiety symptom?</a:t>
            </a:r>
          </a:p>
          <a:p>
            <a:pPr lvl="1">
              <a:lnSpc>
                <a:spcPct val="115000"/>
              </a:lnSpc>
              <a:spcBef>
                <a:spcPts val="0"/>
              </a:spcBef>
              <a:spcAft>
                <a:spcPts val="0"/>
              </a:spcAft>
              <a:buFont typeface="+mj-lt"/>
              <a:buAutoNum type="alphaLcParenR"/>
            </a:pPr>
            <a:r>
              <a:rPr lang="en-US" sz="2900" dirty="0">
                <a:ea typeface="Times New Roman"/>
                <a:cs typeface="Times New Roman"/>
              </a:rPr>
              <a:t>Dizziness</a:t>
            </a:r>
          </a:p>
          <a:p>
            <a:pPr lvl="1">
              <a:lnSpc>
                <a:spcPct val="115000"/>
              </a:lnSpc>
              <a:spcBef>
                <a:spcPts val="0"/>
              </a:spcBef>
              <a:spcAft>
                <a:spcPts val="0"/>
              </a:spcAft>
              <a:buFont typeface="+mj-lt"/>
              <a:buAutoNum type="alphaLcParenR"/>
            </a:pPr>
            <a:r>
              <a:rPr lang="en-US" sz="2900" dirty="0">
                <a:solidFill>
                  <a:srgbClr val="FF0000"/>
                </a:solidFill>
                <a:ea typeface="Times New Roman"/>
                <a:cs typeface="Times New Roman"/>
              </a:rPr>
              <a:t>Headache</a:t>
            </a:r>
            <a:endParaRPr lang="en-US" sz="2900" dirty="0">
              <a:ea typeface="Times New Roman"/>
              <a:cs typeface="Times New Roman"/>
            </a:endParaRPr>
          </a:p>
          <a:p>
            <a:pPr lvl="1">
              <a:lnSpc>
                <a:spcPct val="115000"/>
              </a:lnSpc>
              <a:spcBef>
                <a:spcPts val="0"/>
              </a:spcBef>
              <a:spcAft>
                <a:spcPts val="0"/>
              </a:spcAft>
              <a:buFont typeface="+mj-lt"/>
              <a:buAutoNum type="alphaLcParenR"/>
            </a:pPr>
            <a:r>
              <a:rPr lang="en-US" sz="2900" dirty="0">
                <a:ea typeface="Times New Roman"/>
                <a:cs typeface="Times New Roman"/>
              </a:rPr>
              <a:t>Nausea</a:t>
            </a:r>
          </a:p>
          <a:p>
            <a:pPr lvl="1">
              <a:lnSpc>
                <a:spcPct val="115000"/>
              </a:lnSpc>
              <a:spcBef>
                <a:spcPts val="0"/>
              </a:spcBef>
              <a:spcAft>
                <a:spcPts val="1000"/>
              </a:spcAft>
              <a:buFont typeface="+mj-lt"/>
              <a:buAutoNum type="alphaLcParenR"/>
            </a:pPr>
            <a:r>
              <a:rPr lang="en-US" sz="2900" dirty="0">
                <a:ea typeface="Times New Roman"/>
                <a:cs typeface="Times New Roman"/>
              </a:rPr>
              <a:t>Dry mouth</a:t>
            </a:r>
          </a:p>
          <a:p>
            <a:pPr marL="457200" marR="0">
              <a:lnSpc>
                <a:spcPct val="115000"/>
              </a:lnSpc>
              <a:spcBef>
                <a:spcPts val="1200"/>
              </a:spcBef>
              <a:spcAft>
                <a:spcPts val="1000"/>
              </a:spcAft>
            </a:pPr>
            <a:r>
              <a:rPr lang="en-US" sz="3400" dirty="0">
                <a:solidFill>
                  <a:srgbClr val="FF0000"/>
                </a:solidFill>
                <a:ea typeface="Times New Roman"/>
                <a:cs typeface="Times New Roman"/>
              </a:rPr>
              <a:t>	Anxiety headaches are caused by the increased muscle activity in the muscles surrounding the head. These types of headaches can occur on all sides of the head.</a:t>
            </a:r>
            <a:endParaRPr lang="en-US" sz="3400" dirty="0">
              <a:ea typeface="Times New Roman"/>
              <a:cs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sz="3400" dirty="0">
                <a:ea typeface="Times New Roman"/>
                <a:cs typeface="Times New Roman"/>
              </a:rPr>
              <a:t>Headaches cannot be prevented, but they can be _____________.</a:t>
            </a:r>
          </a:p>
          <a:p>
            <a:pPr lvl="1">
              <a:lnSpc>
                <a:spcPct val="115000"/>
              </a:lnSpc>
              <a:spcBef>
                <a:spcPts val="0"/>
              </a:spcBef>
              <a:spcAft>
                <a:spcPts val="0"/>
              </a:spcAft>
              <a:buFont typeface="+mj-lt"/>
              <a:buAutoNum type="alphaLcParenR"/>
            </a:pPr>
            <a:r>
              <a:rPr lang="en-US" sz="2900" dirty="0">
                <a:ea typeface="Times New Roman"/>
                <a:cs typeface="Times New Roman"/>
              </a:rPr>
              <a:t>Humorous</a:t>
            </a:r>
          </a:p>
          <a:p>
            <a:pPr lvl="1">
              <a:lnSpc>
                <a:spcPct val="115000"/>
              </a:lnSpc>
              <a:spcBef>
                <a:spcPts val="0"/>
              </a:spcBef>
              <a:spcAft>
                <a:spcPts val="0"/>
              </a:spcAft>
              <a:buFont typeface="+mj-lt"/>
              <a:buAutoNum type="alphaLcParenR"/>
            </a:pPr>
            <a:r>
              <a:rPr lang="en-US" sz="2900" dirty="0">
                <a:ea typeface="Times New Roman"/>
                <a:cs typeface="Times New Roman"/>
              </a:rPr>
              <a:t>Educational</a:t>
            </a:r>
          </a:p>
          <a:p>
            <a:pPr lvl="1">
              <a:lnSpc>
                <a:spcPct val="115000"/>
              </a:lnSpc>
              <a:spcBef>
                <a:spcPts val="0"/>
              </a:spcBef>
              <a:spcAft>
                <a:spcPts val="0"/>
              </a:spcAft>
              <a:buFont typeface="+mj-lt"/>
              <a:buAutoNum type="alphaLcParenR"/>
            </a:pPr>
            <a:r>
              <a:rPr lang="en-US" sz="2900" dirty="0">
                <a:ea typeface="Times New Roman"/>
                <a:cs typeface="Times New Roman"/>
              </a:rPr>
              <a:t>Studied</a:t>
            </a:r>
          </a:p>
          <a:p>
            <a:pPr lvl="1">
              <a:lnSpc>
                <a:spcPct val="115000"/>
              </a:lnSpc>
              <a:spcBef>
                <a:spcPts val="0"/>
              </a:spcBef>
              <a:spcAft>
                <a:spcPts val="1000"/>
              </a:spcAft>
              <a:buFont typeface="+mj-lt"/>
              <a:buAutoNum type="alphaLcParenR"/>
            </a:pPr>
            <a:r>
              <a:rPr lang="en-US" sz="2900" dirty="0">
                <a:solidFill>
                  <a:srgbClr val="FF0000"/>
                </a:solidFill>
                <a:ea typeface="Times New Roman"/>
                <a:cs typeface="Times New Roman"/>
              </a:rPr>
              <a:t>Treated</a:t>
            </a:r>
            <a:endParaRPr lang="en-US" sz="2900" dirty="0">
              <a:ea typeface="Times New Roman"/>
              <a:cs typeface="Times New Roman"/>
            </a:endParaRPr>
          </a:p>
          <a:p>
            <a:pPr marL="457200" marR="0">
              <a:lnSpc>
                <a:spcPct val="115000"/>
              </a:lnSpc>
              <a:spcBef>
                <a:spcPts val="1200"/>
              </a:spcBef>
              <a:spcAft>
                <a:spcPts val="1000"/>
              </a:spcAft>
            </a:pPr>
            <a:r>
              <a:rPr lang="en-US" sz="3400" dirty="0">
                <a:solidFill>
                  <a:srgbClr val="FF0000"/>
                </a:solidFill>
                <a:ea typeface="Times New Roman"/>
                <a:cs typeface="Times New Roman"/>
              </a:rPr>
              <a:t>	The majority of headaches cannot be prevented, but they can be tolerated or treated with a variety of remedies once the symptoms have started.</a:t>
            </a:r>
            <a:endParaRPr lang="en-US" sz="3400" dirty="0">
              <a:ea typeface="Times New Roman"/>
              <a:cs typeface="Times New Roman"/>
            </a:endParaRPr>
          </a:p>
          <a:p>
            <a:endParaRPr lang="en-US" dirty="0"/>
          </a:p>
        </p:txBody>
      </p:sp>
    </p:spTree>
    <p:extLst>
      <p:ext uri="{BB962C8B-B14F-4D97-AF65-F5344CB8AC3E}">
        <p14:creationId xmlns:p14="http://schemas.microsoft.com/office/powerpoint/2010/main" val="3870614584"/>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Eight: Review Questions</a:t>
            </a:r>
          </a:p>
        </p:txBody>
      </p:sp>
      <p:sp>
        <p:nvSpPr>
          <p:cNvPr id="49155"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What makes us tremble or shake when we are anxious?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Our body’s “fight or flight” defense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Our hungry appetite</a:t>
            </a:r>
          </a:p>
          <a:p>
            <a:pPr lvl="1">
              <a:lnSpc>
                <a:spcPct val="115000"/>
              </a:lnSpc>
              <a:spcBef>
                <a:spcPts val="0"/>
              </a:spcBef>
              <a:spcAft>
                <a:spcPts val="0"/>
              </a:spcAft>
              <a:buFont typeface="+mj-lt"/>
              <a:buAutoNum type="alphaLcParenR"/>
            </a:pPr>
            <a:r>
              <a:rPr lang="en-US" dirty="0">
                <a:ea typeface="Times New Roman"/>
                <a:cs typeface="Times New Roman"/>
              </a:rPr>
              <a:t>Our need to use the restroom</a:t>
            </a:r>
          </a:p>
          <a:p>
            <a:pPr lvl="1">
              <a:lnSpc>
                <a:spcPct val="115000"/>
              </a:lnSpc>
              <a:spcBef>
                <a:spcPts val="0"/>
              </a:spcBef>
              <a:spcAft>
                <a:spcPts val="1000"/>
              </a:spcAft>
              <a:buFont typeface="+mj-lt"/>
              <a:buAutoNum type="alphaLcParenR"/>
            </a:pPr>
            <a:r>
              <a:rPr lang="en-US" dirty="0">
                <a:ea typeface="Times New Roman"/>
                <a:cs typeface="Times New Roman"/>
              </a:rPr>
              <a:t>Our need to sit down for a minute</a:t>
            </a:r>
          </a:p>
          <a:p>
            <a:pPr marL="457200" marR="0">
              <a:lnSpc>
                <a:spcPct val="115000"/>
              </a:lnSpc>
              <a:spcBef>
                <a:spcPts val="1200"/>
              </a:spcBef>
              <a:spcAft>
                <a:spcPts val="1000"/>
              </a:spcAft>
            </a:pPr>
            <a:r>
              <a:rPr lang="en-US" dirty="0">
                <a:solidFill>
                  <a:srgbClr val="FF0000"/>
                </a:solidFill>
                <a:ea typeface="Times New Roman"/>
                <a:cs typeface="Times New Roman"/>
              </a:rPr>
              <a:t>	When we become anxious or nervous, our body can start to tremble or shake. This is due to the increased flow of blood and adrenalin in our veins and muscles, which is prompting us to take some sort of action.</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dirty="0">
                <a:ea typeface="Times New Roman"/>
                <a:cs typeface="Times New Roman"/>
              </a:rPr>
              <a:t>How can trembling and shaking make our anxiety worse?</a:t>
            </a:r>
          </a:p>
          <a:p>
            <a:pPr lvl="1">
              <a:lnSpc>
                <a:spcPct val="115000"/>
              </a:lnSpc>
              <a:spcBef>
                <a:spcPts val="0"/>
              </a:spcBef>
              <a:spcAft>
                <a:spcPts val="0"/>
              </a:spcAft>
              <a:buFont typeface="+mj-lt"/>
              <a:buAutoNum type="alphaLcParenR"/>
            </a:pPr>
            <a:r>
              <a:rPr lang="en-US" dirty="0">
                <a:ea typeface="Times New Roman"/>
                <a:cs typeface="Times New Roman"/>
              </a:rPr>
              <a:t>It makes us tired</a:t>
            </a:r>
          </a:p>
          <a:p>
            <a:pPr lvl="1">
              <a:lnSpc>
                <a:spcPct val="115000"/>
              </a:lnSpc>
              <a:spcBef>
                <a:spcPts val="0"/>
              </a:spcBef>
              <a:spcAft>
                <a:spcPts val="0"/>
              </a:spcAft>
              <a:buFont typeface="+mj-lt"/>
              <a:buAutoNum type="alphaLcParenR"/>
            </a:pPr>
            <a:r>
              <a:rPr lang="en-US" dirty="0">
                <a:ea typeface="Times New Roman"/>
                <a:cs typeface="Times New Roman"/>
              </a:rPr>
              <a:t>We can become annoyed with it</a:t>
            </a:r>
          </a:p>
          <a:p>
            <a:pPr lvl="1">
              <a:lnSpc>
                <a:spcPct val="115000"/>
              </a:lnSpc>
              <a:spcBef>
                <a:spcPts val="0"/>
              </a:spcBef>
              <a:spcAft>
                <a:spcPts val="0"/>
              </a:spcAft>
              <a:buFont typeface="+mj-lt"/>
              <a:buAutoNum type="alphaLcParenR"/>
            </a:pPr>
            <a:r>
              <a:rPr lang="en-US" dirty="0">
                <a:ea typeface="Times New Roman"/>
                <a:cs typeface="Times New Roman"/>
              </a:rPr>
              <a:t>It makes us look happy in front of others</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We can become anxious about trying to not tremble or shake</a:t>
            </a:r>
            <a:endParaRPr lang="en-US" dirty="0">
              <a:ea typeface="Times New Roman"/>
              <a:cs typeface="Times New Roman"/>
            </a:endParaRPr>
          </a:p>
          <a:p>
            <a:pPr marL="457200" marR="0">
              <a:lnSpc>
                <a:spcPct val="115000"/>
              </a:lnSpc>
              <a:spcBef>
                <a:spcPts val="1200"/>
              </a:spcBef>
              <a:spcAft>
                <a:spcPts val="1000"/>
              </a:spcAft>
            </a:pPr>
            <a:r>
              <a:rPr lang="en-US" dirty="0">
                <a:solidFill>
                  <a:srgbClr val="FF0000"/>
                </a:solidFill>
                <a:ea typeface="Times New Roman"/>
                <a:cs typeface="Times New Roman"/>
              </a:rPr>
              <a:t>	When we have trembling and/or shaking with anxiety, we can often become more self-conscious about it in front of other people, which cause us to have more anxiety about trying to stop the shaking or trembling.</a:t>
            </a:r>
            <a:endParaRPr lang="en-US" dirty="0">
              <a:ea typeface="Times New Roman"/>
              <a:cs typeface="Times New Roman"/>
            </a:endParaRPr>
          </a:p>
        </p:txBody>
      </p:sp>
    </p:spTree>
    <p:extLst>
      <p:ext uri="{BB962C8B-B14F-4D97-AF65-F5344CB8AC3E}">
        <p14:creationId xmlns:p14="http://schemas.microsoft.com/office/powerpoint/2010/main" val="558720717"/>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Eight: Review Questions</a:t>
            </a:r>
          </a:p>
        </p:txBody>
      </p:sp>
      <p:sp>
        <p:nvSpPr>
          <p:cNvPr id="49155" name="Content Placeholder 2"/>
          <p:cNvSpPr>
            <a:spLocks noGrp="1"/>
          </p:cNvSpPr>
          <p:nvPr>
            <p:ph idx="1"/>
          </p:nvPr>
        </p:nvSpPr>
        <p:spPr/>
        <p:txBody>
          <a:bodyPr>
            <a:normAutofit fontScale="55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What symptoms did Bobby experience when he was in the elevator?</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Trembling and shaking hands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Headaches</a:t>
            </a:r>
          </a:p>
          <a:p>
            <a:pPr lvl="1">
              <a:lnSpc>
                <a:spcPct val="115000"/>
              </a:lnSpc>
              <a:spcBef>
                <a:spcPts val="0"/>
              </a:spcBef>
              <a:spcAft>
                <a:spcPts val="0"/>
              </a:spcAft>
              <a:buFont typeface="+mj-lt"/>
              <a:buAutoNum type="alphaLcParenR"/>
            </a:pPr>
            <a:r>
              <a:rPr lang="en-US" dirty="0">
                <a:ea typeface="Times New Roman"/>
                <a:cs typeface="Times New Roman"/>
              </a:rPr>
              <a:t>Nausea</a:t>
            </a:r>
          </a:p>
          <a:p>
            <a:pPr lvl="1">
              <a:lnSpc>
                <a:spcPct val="115000"/>
              </a:lnSpc>
              <a:spcBef>
                <a:spcPts val="0"/>
              </a:spcBef>
              <a:spcAft>
                <a:spcPts val="1000"/>
              </a:spcAft>
              <a:buFont typeface="+mj-lt"/>
              <a:buAutoNum type="alphaLcParenR"/>
            </a:pPr>
            <a:r>
              <a:rPr lang="en-US" dirty="0">
                <a:ea typeface="Times New Roman"/>
                <a:cs typeface="Times New Roman"/>
              </a:rPr>
              <a:t>Shortness of breath</a:t>
            </a:r>
          </a:p>
          <a:p>
            <a:pPr marL="457200" marR="0">
              <a:lnSpc>
                <a:spcPct val="115000"/>
              </a:lnSpc>
              <a:spcBef>
                <a:spcPts val="1200"/>
              </a:spcBef>
              <a:spcAft>
                <a:spcPts val="1000"/>
              </a:spcAft>
            </a:pPr>
            <a:r>
              <a:rPr lang="en-US" dirty="0">
                <a:solidFill>
                  <a:srgbClr val="FF0000"/>
                </a:solidFill>
                <a:ea typeface="Times New Roman"/>
                <a:cs typeface="Times New Roman"/>
              </a:rPr>
              <a:t>	When Bobby got in the elevator to go to his office, he started to shake and tremble because he was scared of going higher.</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dirty="0">
                <a:ea typeface="Times New Roman"/>
                <a:cs typeface="Times New Roman"/>
              </a:rPr>
              <a:t>What did Bobby do to relieve his fear of heights in his office?</a:t>
            </a:r>
          </a:p>
          <a:p>
            <a:pPr lvl="1">
              <a:lnSpc>
                <a:spcPct val="115000"/>
              </a:lnSpc>
              <a:spcBef>
                <a:spcPts val="0"/>
              </a:spcBef>
              <a:spcAft>
                <a:spcPts val="0"/>
              </a:spcAft>
              <a:buFont typeface="+mj-lt"/>
              <a:buAutoNum type="alphaLcParenR"/>
            </a:pPr>
            <a:r>
              <a:rPr lang="en-US" dirty="0">
                <a:ea typeface="Times New Roman"/>
                <a:cs typeface="Times New Roman"/>
              </a:rPr>
              <a:t>He asked for a transfer</a:t>
            </a:r>
          </a:p>
          <a:p>
            <a:pPr lvl="1">
              <a:lnSpc>
                <a:spcPct val="115000"/>
              </a:lnSpc>
              <a:spcBef>
                <a:spcPts val="0"/>
              </a:spcBef>
              <a:spcAft>
                <a:spcPts val="0"/>
              </a:spcAft>
              <a:buFont typeface="+mj-lt"/>
              <a:buAutoNum type="alphaLcParenR"/>
            </a:pPr>
            <a:r>
              <a:rPr lang="en-US" dirty="0">
                <a:ea typeface="Times New Roman"/>
                <a:cs typeface="Times New Roman"/>
              </a:rPr>
              <a:t>He put curtains over the windows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He sat facing away from the windows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He quit</a:t>
            </a:r>
          </a:p>
          <a:p>
            <a:pPr marL="457200" marR="0">
              <a:lnSpc>
                <a:spcPct val="115000"/>
              </a:lnSpc>
              <a:spcBef>
                <a:spcPts val="1200"/>
              </a:spcBef>
              <a:spcAft>
                <a:spcPts val="1000"/>
              </a:spcAft>
            </a:pPr>
            <a:r>
              <a:rPr lang="en-US" dirty="0">
                <a:solidFill>
                  <a:srgbClr val="FF0000"/>
                </a:solidFill>
                <a:ea typeface="Times New Roman"/>
                <a:cs typeface="Times New Roman"/>
              </a:rPr>
              <a:t>	Bobby sat facing away from the office windows so that his fear of heights wouldn’t trigger anxious symptoms.</a:t>
            </a:r>
            <a:endParaRPr lang="en-US" dirty="0">
              <a:ea typeface="Times New Roman"/>
              <a:cs typeface="Times New Roman"/>
            </a:endParaRPr>
          </a:p>
        </p:txBody>
      </p:sp>
    </p:spTree>
    <p:extLst>
      <p:ext uri="{BB962C8B-B14F-4D97-AF65-F5344CB8AC3E}">
        <p14:creationId xmlns:p14="http://schemas.microsoft.com/office/powerpoint/2010/main" val="3205531182"/>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noAutofit/>
          </a:bodyPr>
          <a:lstStyle/>
          <a:p>
            <a:r>
              <a:rPr lang="en-US" dirty="0"/>
              <a:t>Module Nine:</a:t>
            </a:r>
            <a:br>
              <a:rPr lang="en-US" dirty="0"/>
            </a:br>
            <a:r>
              <a:rPr lang="en-US" dirty="0"/>
              <a:t>Recognize the Positive Aspects of Anxiety</a:t>
            </a:r>
          </a:p>
        </p:txBody>
      </p:sp>
      <p:sp>
        <p:nvSpPr>
          <p:cNvPr id="50180" name="Text Placeholder 3"/>
          <p:cNvSpPr>
            <a:spLocks noGrp="1"/>
          </p:cNvSpPr>
          <p:nvPr>
            <p:ph type="body" sz="quarter" idx="10"/>
          </p:nvPr>
        </p:nvSpPr>
        <p:spPr>
          <a:ln>
            <a:miter lim="800000"/>
            <a:headEnd/>
            <a:tailEnd/>
          </a:ln>
        </p:spPr>
        <p:txBody>
          <a:bodyPr>
            <a:noAutofit/>
          </a:bodyPr>
          <a:lstStyle/>
          <a:p>
            <a:pPr marL="0" marR="0">
              <a:lnSpc>
                <a:spcPct val="115000"/>
              </a:lnSpc>
              <a:spcBef>
                <a:spcPts val="0"/>
              </a:spcBef>
              <a:spcAft>
                <a:spcPts val="1000"/>
              </a:spcAft>
            </a:pPr>
            <a:r>
              <a:rPr lang="en-US" sz="2800" i="1" dirty="0">
                <a:ea typeface="Times New Roman"/>
                <a:cs typeface="Verdana"/>
              </a:rPr>
              <a:t>Do not anticipate trouble, or worry about what may never happen.  Keep in the sunlight.</a:t>
            </a:r>
            <a:endParaRPr lang="en-US" sz="2800" dirty="0">
              <a:ea typeface="Times New Roman"/>
              <a:cs typeface="Times New Roman"/>
            </a:endParaRPr>
          </a:p>
          <a:p>
            <a:pPr marL="0" marR="0" algn="ctr">
              <a:lnSpc>
                <a:spcPct val="115000"/>
              </a:lnSpc>
              <a:spcBef>
                <a:spcPts val="0"/>
              </a:spcBef>
              <a:spcAft>
                <a:spcPts val="1000"/>
              </a:spcAft>
            </a:pPr>
            <a:r>
              <a:rPr lang="en-US" sz="2800" b="1" i="1" dirty="0">
                <a:ea typeface="Times New Roman"/>
                <a:cs typeface="Verdana"/>
              </a:rPr>
              <a:t>Benjamin Franklin</a:t>
            </a:r>
            <a:endParaRPr lang="en-US" sz="2800" dirty="0">
              <a:ea typeface="Times New Roman"/>
              <a:cs typeface="Times New Roman"/>
            </a:endParaRPr>
          </a:p>
          <a:p>
            <a:endParaRPr lang="en-US" sz="2800" dirty="0"/>
          </a:p>
        </p:txBody>
      </p:sp>
      <p:sp>
        <p:nvSpPr>
          <p:cNvPr id="50179" name="Content Placeholder 2"/>
          <p:cNvSpPr>
            <a:spLocks noGrp="1"/>
          </p:cNvSpPr>
          <p:nvPr>
            <p:ph type="body" sz="quarter" idx="11"/>
          </p:nvPr>
        </p:nvSpPr>
        <p:spPr/>
        <p:txBody>
          <a:bodyPr>
            <a:normAutofit fontScale="92500" lnSpcReduction="20000"/>
          </a:bodyPr>
          <a:lstStyle/>
          <a:p>
            <a:pPr marL="0"/>
            <a:r>
              <a:rPr lang="en-US" dirty="0"/>
              <a:t>As with everything in life, anxiety can have negative and positive aspects associated with it. However, anxiety disorders often focus on only the negative effects and symptoms it can cause. While the physical and mental symptoms can be exhausting or even debilitating at times, anxiety can also alert us to something that is wrong.</a:t>
            </a:r>
          </a:p>
          <a:p>
            <a:endParaRPr lang="en-US" dirty="0"/>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B0ED1287-404C-4EB8-8202-AC5B264E63A2}"/>
              </a:ext>
            </a:extLst>
          </p:cNvPr>
          <p:cNvSpPr>
            <a:spLocks noGrp="1"/>
          </p:cNvSpPr>
          <p:nvPr>
            <p:ph sz="quarter" idx="11"/>
          </p:nvPr>
        </p:nvSpPr>
        <p:spPr/>
        <p:txBody>
          <a:bodyPr/>
          <a:lstStyle/>
          <a:p>
            <a:endParaRPr lang="en-US"/>
          </a:p>
        </p:txBody>
      </p:sp>
      <p:sp>
        <p:nvSpPr>
          <p:cNvPr id="51202" name="Title 1"/>
          <p:cNvSpPr>
            <a:spLocks noGrp="1"/>
          </p:cNvSpPr>
          <p:nvPr>
            <p:ph type="title"/>
          </p:nvPr>
        </p:nvSpPr>
        <p:spPr/>
        <p:txBody>
          <a:bodyPr/>
          <a:lstStyle/>
          <a:p>
            <a:r>
              <a:rPr lang="en-US" dirty="0"/>
              <a:t>It Alerts Us to Danger</a:t>
            </a:r>
          </a:p>
        </p:txBody>
      </p:sp>
      <p:grpSp>
        <p:nvGrpSpPr>
          <p:cNvPr id="2" name="Group 1">
            <a:extLst>
              <a:ext uri="{FF2B5EF4-FFF2-40B4-BE49-F238E27FC236}">
                <a16:creationId xmlns:a16="http://schemas.microsoft.com/office/drawing/2014/main" id="{0B969543-38BF-4B4F-8F46-DEB74F28D7AF}"/>
              </a:ext>
            </a:extLst>
          </p:cNvPr>
          <p:cNvGrpSpPr/>
          <p:nvPr/>
        </p:nvGrpSpPr>
        <p:grpSpPr>
          <a:xfrm>
            <a:off x="457200" y="1602409"/>
            <a:ext cx="8229600" cy="4521543"/>
            <a:chOff x="457200" y="1602409"/>
            <a:chExt cx="8229600" cy="4521543"/>
          </a:xfrm>
        </p:grpSpPr>
        <p:sp>
          <p:nvSpPr>
            <p:cNvPr id="4" name="Freeform: Shape 3">
              <a:extLst>
                <a:ext uri="{FF2B5EF4-FFF2-40B4-BE49-F238E27FC236}">
                  <a16:creationId xmlns:a16="http://schemas.microsoft.com/office/drawing/2014/main" id="{54A973E1-0ACA-418A-A770-D9C55FA9DB43}"/>
                </a:ext>
              </a:extLst>
            </p:cNvPr>
            <p:cNvSpPr/>
            <p:nvPr/>
          </p:nvSpPr>
          <p:spPr>
            <a:xfrm>
              <a:off x="1511999" y="1602409"/>
              <a:ext cx="6120000" cy="1458562"/>
            </a:xfrm>
            <a:custGeom>
              <a:avLst/>
              <a:gdLst>
                <a:gd name="connsiteX0" fmla="*/ 0 w 6120000"/>
                <a:gd name="connsiteY0" fmla="*/ 0 h 1458562"/>
                <a:gd name="connsiteX1" fmla="*/ 6120000 w 6120000"/>
                <a:gd name="connsiteY1" fmla="*/ 0 h 1458562"/>
                <a:gd name="connsiteX2" fmla="*/ 6120000 w 6120000"/>
                <a:gd name="connsiteY2" fmla="*/ 1458562 h 1458562"/>
                <a:gd name="connsiteX3" fmla="*/ 0 w 6120000"/>
                <a:gd name="connsiteY3" fmla="*/ 1458562 h 1458562"/>
                <a:gd name="connsiteX4" fmla="*/ 0 w 612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20000" h="1458562">
                  <a:moveTo>
                    <a:pt x="0" y="0"/>
                  </a:moveTo>
                  <a:lnTo>
                    <a:pt x="6120000" y="0"/>
                  </a:lnTo>
                  <a:lnTo>
                    <a:pt x="6120000" y="1458562"/>
                  </a:lnTo>
                  <a:lnTo>
                    <a:pt x="0" y="145856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kern="1200" dirty="0"/>
                <a:t>Something is wrong</a:t>
              </a:r>
            </a:p>
          </p:txBody>
        </p:sp>
        <p:sp>
          <p:nvSpPr>
            <p:cNvPr id="5" name="Freeform: Shape 4">
              <a:extLst>
                <a:ext uri="{FF2B5EF4-FFF2-40B4-BE49-F238E27FC236}">
                  <a16:creationId xmlns:a16="http://schemas.microsoft.com/office/drawing/2014/main" id="{9172284F-9B6B-4E2A-A597-05146ADE66D9}"/>
                </a:ext>
              </a:extLst>
            </p:cNvPr>
            <p:cNvSpPr/>
            <p:nvPr/>
          </p:nvSpPr>
          <p:spPr>
            <a:xfrm>
              <a:off x="3177000" y="3133900"/>
              <a:ext cx="2790000" cy="1458562"/>
            </a:xfrm>
            <a:custGeom>
              <a:avLst/>
              <a:gdLst>
                <a:gd name="connsiteX0" fmla="*/ 0 w 2790000"/>
                <a:gd name="connsiteY0" fmla="*/ 0 h 1458562"/>
                <a:gd name="connsiteX1" fmla="*/ 2790000 w 2790000"/>
                <a:gd name="connsiteY1" fmla="*/ 0 h 1458562"/>
                <a:gd name="connsiteX2" fmla="*/ 2790000 w 2790000"/>
                <a:gd name="connsiteY2" fmla="*/ 1458562 h 1458562"/>
                <a:gd name="connsiteX3" fmla="*/ 0 w 2790000"/>
                <a:gd name="connsiteY3" fmla="*/ 1458562 h 1458562"/>
                <a:gd name="connsiteX4" fmla="*/ 0 w 279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90000" h="1458562">
                  <a:moveTo>
                    <a:pt x="0" y="0"/>
                  </a:moveTo>
                  <a:lnTo>
                    <a:pt x="2790000" y="0"/>
                  </a:lnTo>
                  <a:lnTo>
                    <a:pt x="2790000" y="1458562"/>
                  </a:lnTo>
                  <a:lnTo>
                    <a:pt x="0" y="1458562"/>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kern="1200" dirty="0"/>
                <a:t>Instincts</a:t>
              </a:r>
            </a:p>
          </p:txBody>
        </p:sp>
        <p:sp>
          <p:nvSpPr>
            <p:cNvPr id="6" name="Freeform: Shape 5">
              <a:extLst>
                <a:ext uri="{FF2B5EF4-FFF2-40B4-BE49-F238E27FC236}">
                  <a16:creationId xmlns:a16="http://schemas.microsoft.com/office/drawing/2014/main" id="{51E8C1D3-6EE7-421B-973E-9323BD72658E}"/>
                </a:ext>
              </a:extLst>
            </p:cNvPr>
            <p:cNvSpPr/>
            <p:nvPr/>
          </p:nvSpPr>
          <p:spPr>
            <a:xfrm>
              <a:off x="457200" y="4665390"/>
              <a:ext cx="8229600" cy="1458562"/>
            </a:xfrm>
            <a:custGeom>
              <a:avLst/>
              <a:gdLst>
                <a:gd name="connsiteX0" fmla="*/ 0 w 8229600"/>
                <a:gd name="connsiteY0" fmla="*/ 0 h 1458562"/>
                <a:gd name="connsiteX1" fmla="*/ 8229600 w 8229600"/>
                <a:gd name="connsiteY1" fmla="*/ 0 h 1458562"/>
                <a:gd name="connsiteX2" fmla="*/ 8229600 w 8229600"/>
                <a:gd name="connsiteY2" fmla="*/ 1458562 h 1458562"/>
                <a:gd name="connsiteX3" fmla="*/ 0 w 8229600"/>
                <a:gd name="connsiteY3" fmla="*/ 1458562 h 1458562"/>
                <a:gd name="connsiteX4" fmla="*/ 0 w 82296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458562">
                  <a:moveTo>
                    <a:pt x="0" y="0"/>
                  </a:moveTo>
                  <a:lnTo>
                    <a:pt x="8229600" y="0"/>
                  </a:lnTo>
                  <a:lnTo>
                    <a:pt x="8229600" y="1458562"/>
                  </a:lnTo>
                  <a:lnTo>
                    <a:pt x="0" y="1458562"/>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kern="1200" dirty="0"/>
                <a:t>Avoid dangerous situations</a:t>
              </a:r>
            </a:p>
          </p:txBody>
        </p:sp>
      </p:gr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672E7697-DB9A-418B-A65C-133495A0E418}"/>
              </a:ext>
            </a:extLst>
          </p:cNvPr>
          <p:cNvSpPr>
            <a:spLocks noGrp="1"/>
          </p:cNvSpPr>
          <p:nvPr>
            <p:ph sz="quarter" idx="11"/>
          </p:nvPr>
        </p:nvSpPr>
        <p:spPr/>
        <p:txBody>
          <a:bodyPr/>
          <a:lstStyle/>
          <a:p>
            <a:endParaRPr lang="en-US"/>
          </a:p>
        </p:txBody>
      </p:sp>
      <p:sp>
        <p:nvSpPr>
          <p:cNvPr id="52226" name="Title 1"/>
          <p:cNvSpPr>
            <a:spLocks noGrp="1"/>
          </p:cNvSpPr>
          <p:nvPr>
            <p:ph type="title"/>
          </p:nvPr>
        </p:nvSpPr>
        <p:spPr/>
        <p:txBody>
          <a:bodyPr/>
          <a:lstStyle/>
          <a:p>
            <a:r>
              <a:rPr lang="en-US" dirty="0"/>
              <a:t>Improves Self-Awareness</a:t>
            </a:r>
          </a:p>
        </p:txBody>
      </p:sp>
      <p:grpSp>
        <p:nvGrpSpPr>
          <p:cNvPr id="2" name="Group 1">
            <a:extLst>
              <a:ext uri="{FF2B5EF4-FFF2-40B4-BE49-F238E27FC236}">
                <a16:creationId xmlns:a16="http://schemas.microsoft.com/office/drawing/2014/main" id="{C828CCCE-C7C9-446B-954A-698CD041EA73}"/>
              </a:ext>
            </a:extLst>
          </p:cNvPr>
          <p:cNvGrpSpPr/>
          <p:nvPr/>
        </p:nvGrpSpPr>
        <p:grpSpPr>
          <a:xfrm>
            <a:off x="457200" y="1600200"/>
            <a:ext cx="8229599" cy="4525962"/>
            <a:chOff x="457200" y="1600200"/>
            <a:chExt cx="8229599" cy="4525962"/>
          </a:xfrm>
        </p:grpSpPr>
        <p:sp>
          <p:nvSpPr>
            <p:cNvPr id="4" name="Freeform: Shape 3">
              <a:extLst>
                <a:ext uri="{FF2B5EF4-FFF2-40B4-BE49-F238E27FC236}">
                  <a16:creationId xmlns:a16="http://schemas.microsoft.com/office/drawing/2014/main" id="{EB01240B-8D1F-4218-9DDC-3F0EF82740AE}"/>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84548" tIns="184548" rIns="1570172" bIns="184548" numCol="1" spcCol="1270" anchor="ctr" anchorCtr="0">
              <a:noAutofit/>
            </a:bodyPr>
            <a:lstStyle/>
            <a:p>
              <a:pPr marL="0" lvl="0" indent="0" algn="l" defTabSz="1689100">
                <a:lnSpc>
                  <a:spcPct val="90000"/>
                </a:lnSpc>
                <a:spcBef>
                  <a:spcPct val="0"/>
                </a:spcBef>
                <a:spcAft>
                  <a:spcPct val="35000"/>
                </a:spcAft>
                <a:buNone/>
              </a:pPr>
              <a:r>
                <a:rPr lang="en-US" sz="3800" kern="1200" dirty="0"/>
                <a:t>Aware of our surroundings</a:t>
              </a:r>
            </a:p>
          </p:txBody>
        </p:sp>
        <p:sp>
          <p:nvSpPr>
            <p:cNvPr id="5" name="Freeform: Shape 4">
              <a:extLst>
                <a:ext uri="{FF2B5EF4-FFF2-40B4-BE49-F238E27FC236}">
                  <a16:creationId xmlns:a16="http://schemas.microsoft.com/office/drawing/2014/main" id="{B6DD0AA8-1E79-4654-8F4B-5A99BC8D04B6}"/>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84548" tIns="184548" rIns="1684331" bIns="184548" numCol="1" spcCol="1270" anchor="ctr" anchorCtr="0">
              <a:noAutofit/>
            </a:bodyPr>
            <a:lstStyle/>
            <a:p>
              <a:pPr marL="0" lvl="0" indent="0" algn="l" defTabSz="1689100">
                <a:lnSpc>
                  <a:spcPct val="90000"/>
                </a:lnSpc>
                <a:spcBef>
                  <a:spcPct val="0"/>
                </a:spcBef>
                <a:spcAft>
                  <a:spcPct val="35000"/>
                </a:spcAft>
                <a:buNone/>
              </a:pPr>
              <a:r>
                <a:rPr lang="en-US" sz="3800" kern="1200" dirty="0"/>
                <a:t>“How can I react?”</a:t>
              </a:r>
            </a:p>
          </p:txBody>
        </p:sp>
        <p:sp>
          <p:nvSpPr>
            <p:cNvPr id="6" name="Freeform: Shape 5">
              <a:extLst>
                <a:ext uri="{FF2B5EF4-FFF2-40B4-BE49-F238E27FC236}">
                  <a16:creationId xmlns:a16="http://schemas.microsoft.com/office/drawing/2014/main" id="{09965512-5CFC-4E02-A79C-BB543FB3230E}"/>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84548" tIns="184548" rIns="1684331" bIns="184548" numCol="1" spcCol="1270" anchor="ctr" anchorCtr="0">
              <a:noAutofit/>
            </a:bodyPr>
            <a:lstStyle/>
            <a:p>
              <a:pPr marL="0" lvl="0" indent="0" algn="l" defTabSz="1689100">
                <a:lnSpc>
                  <a:spcPct val="90000"/>
                </a:lnSpc>
                <a:spcBef>
                  <a:spcPct val="0"/>
                </a:spcBef>
                <a:spcAft>
                  <a:spcPct val="35000"/>
                </a:spcAft>
                <a:buNone/>
              </a:pPr>
              <a:r>
                <a:rPr lang="en-US" sz="3800" kern="1200" dirty="0"/>
                <a:t>“How will this affect me?”</a:t>
              </a:r>
            </a:p>
          </p:txBody>
        </p:sp>
        <p:sp>
          <p:nvSpPr>
            <p:cNvPr id="7" name="Freeform: Shape 6">
              <a:extLst>
                <a:ext uri="{FF2B5EF4-FFF2-40B4-BE49-F238E27FC236}">
                  <a16:creationId xmlns:a16="http://schemas.microsoft.com/office/drawing/2014/main" id="{1FD027D9-A252-40B8-BD32-F8CCE3F7A4C2}"/>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a:p>
          </p:txBody>
        </p:sp>
        <p:sp>
          <p:nvSpPr>
            <p:cNvPr id="8" name="Freeform: Shape 7">
              <a:extLst>
                <a:ext uri="{FF2B5EF4-FFF2-40B4-BE49-F238E27FC236}">
                  <a16:creationId xmlns:a16="http://schemas.microsoft.com/office/drawing/2014/main" id="{06D79851-827B-4D20-BEBF-63B5ACF497DC}"/>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5025821"/>
                <a:satOff val="-4378"/>
                <a:lumOff val="-6"/>
                <a:alphaOff val="0"/>
              </a:schemeClr>
            </a:lnRef>
            <a:fillRef idx="1">
              <a:schemeClr val="accent2">
                <a:tint val="40000"/>
                <a:alpha val="90000"/>
                <a:hueOff val="5025821"/>
                <a:satOff val="-4378"/>
                <a:lumOff val="-6"/>
                <a:alphaOff val="0"/>
              </a:schemeClr>
            </a:fillRef>
            <a:effectRef idx="0">
              <a:schemeClr val="accent2">
                <a:tint val="40000"/>
                <a:alpha val="90000"/>
                <a:hueOff val="5025821"/>
                <a:satOff val="-4378"/>
                <a:lumOff val="-6"/>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a:bodyPr>
          <a:lstStyle/>
          <a:p>
            <a:r>
              <a:rPr lang="en-US" dirty="0"/>
              <a:t>Module One:</a:t>
            </a:r>
            <a:br>
              <a:rPr lang="en-US" dirty="0"/>
            </a:br>
            <a:r>
              <a:rPr lang="en-US" dirty="0"/>
              <a:t>Getting Started</a:t>
            </a:r>
          </a:p>
        </p:txBody>
      </p:sp>
      <p:sp>
        <p:nvSpPr>
          <p:cNvPr id="6148" name="Text Placeholder 3"/>
          <p:cNvSpPr>
            <a:spLocks noGrp="1"/>
          </p:cNvSpPr>
          <p:nvPr>
            <p:ph type="body" sz="quarter" idx="10"/>
          </p:nvPr>
        </p:nvSpPr>
        <p:spPr>
          <a:ln>
            <a:miter lim="800000"/>
            <a:headEnd/>
            <a:tailEnd/>
          </a:ln>
        </p:spPr>
        <p:txBody>
          <a:bodyPr>
            <a:noAutofit/>
          </a:bodyPr>
          <a:lstStyle/>
          <a:p>
            <a:pPr marL="0" marR="0">
              <a:lnSpc>
                <a:spcPct val="115000"/>
              </a:lnSpc>
              <a:spcBef>
                <a:spcPts val="0"/>
              </a:spcBef>
              <a:spcAft>
                <a:spcPts val="1000"/>
              </a:spcAft>
            </a:pPr>
            <a:r>
              <a:rPr lang="en-US" sz="2800" i="1" dirty="0">
                <a:latin typeface="+mj-lt"/>
                <a:ea typeface="Times New Roman"/>
                <a:cs typeface="Verdana"/>
              </a:rPr>
              <a:t>A crust eaten in peace is better than a banquet partaken in anxiety.</a:t>
            </a:r>
            <a:endParaRPr lang="en-US" sz="2800" i="1" dirty="0">
              <a:latin typeface="+mj-lt"/>
              <a:ea typeface="Times New Roman"/>
              <a:cs typeface="Times New Roman"/>
            </a:endParaRPr>
          </a:p>
          <a:p>
            <a:pPr marL="0" marR="0" algn="ctr">
              <a:lnSpc>
                <a:spcPct val="115000"/>
              </a:lnSpc>
              <a:spcBef>
                <a:spcPts val="0"/>
              </a:spcBef>
              <a:spcAft>
                <a:spcPts val="1000"/>
              </a:spcAft>
            </a:pPr>
            <a:r>
              <a:rPr lang="en-US" sz="2800" b="1" i="1" dirty="0">
                <a:latin typeface="+mj-lt"/>
                <a:ea typeface="Times New Roman"/>
                <a:cs typeface="Verdana"/>
              </a:rPr>
              <a:t>Aesop</a:t>
            </a:r>
            <a:endParaRPr lang="en-US" sz="2800" i="1" dirty="0">
              <a:latin typeface="+mj-lt"/>
              <a:ea typeface="Times New Roman"/>
              <a:cs typeface="Times New Roman"/>
            </a:endParaRPr>
          </a:p>
          <a:p>
            <a:endParaRPr lang="en-US" sz="2800" i="1" dirty="0">
              <a:latin typeface="+mj-lt"/>
            </a:endParaRPr>
          </a:p>
        </p:txBody>
      </p:sp>
      <p:sp>
        <p:nvSpPr>
          <p:cNvPr id="6147" name="Content Placeholder 2"/>
          <p:cNvSpPr>
            <a:spLocks noGrp="1"/>
          </p:cNvSpPr>
          <p:nvPr>
            <p:ph type="body" sz="quarter" idx="11"/>
          </p:nvPr>
        </p:nvSpPr>
        <p:spPr/>
        <p:txBody>
          <a:bodyPr>
            <a:normAutofit lnSpcReduction="10000"/>
          </a:bodyPr>
          <a:lstStyle/>
          <a:p>
            <a:pPr marL="0"/>
            <a:r>
              <a:rPr lang="en-US" dirty="0"/>
              <a:t>It is normal to have some fear or feel out of place at work sometimes, but when the anxiety begins to control you and keep you from performing your normal activities it becomes a serious problem. We can all learn to overcome them by identifying the key problem and finding a way to manage them.</a:t>
            </a:r>
          </a:p>
          <a:p>
            <a:endParaRPr lang="en-US"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DBD8797-71E1-4689-AE7B-CEF090EF214F}"/>
              </a:ext>
            </a:extLst>
          </p:cNvPr>
          <p:cNvSpPr>
            <a:spLocks noGrp="1"/>
          </p:cNvSpPr>
          <p:nvPr>
            <p:ph sz="quarter" idx="11"/>
          </p:nvPr>
        </p:nvSpPr>
        <p:spPr/>
        <p:txBody>
          <a:bodyPr/>
          <a:lstStyle/>
          <a:p>
            <a:endParaRPr lang="en-US"/>
          </a:p>
        </p:txBody>
      </p:sp>
      <p:sp>
        <p:nvSpPr>
          <p:cNvPr id="52226" name="Title 1"/>
          <p:cNvSpPr>
            <a:spLocks noGrp="1"/>
          </p:cNvSpPr>
          <p:nvPr>
            <p:ph type="title"/>
          </p:nvPr>
        </p:nvSpPr>
        <p:spPr/>
        <p:txBody>
          <a:bodyPr/>
          <a:lstStyle/>
          <a:p>
            <a:r>
              <a:rPr lang="en-US" dirty="0"/>
              <a:t>Can Be a Great Motivator</a:t>
            </a:r>
          </a:p>
        </p:txBody>
      </p:sp>
      <p:grpSp>
        <p:nvGrpSpPr>
          <p:cNvPr id="2" name="Group 1">
            <a:extLst>
              <a:ext uri="{FF2B5EF4-FFF2-40B4-BE49-F238E27FC236}">
                <a16:creationId xmlns:a16="http://schemas.microsoft.com/office/drawing/2014/main" id="{064F8265-95B8-4639-9EA0-14F320CDD499}"/>
              </a:ext>
            </a:extLst>
          </p:cNvPr>
          <p:cNvGrpSpPr/>
          <p:nvPr/>
        </p:nvGrpSpPr>
        <p:grpSpPr>
          <a:xfrm>
            <a:off x="457200" y="1609446"/>
            <a:ext cx="8229600" cy="4507470"/>
            <a:chOff x="457200" y="1609446"/>
            <a:chExt cx="8229600" cy="4507470"/>
          </a:xfrm>
        </p:grpSpPr>
        <p:sp>
          <p:nvSpPr>
            <p:cNvPr id="4" name="Freeform: Shape 3">
              <a:extLst>
                <a:ext uri="{FF2B5EF4-FFF2-40B4-BE49-F238E27FC236}">
                  <a16:creationId xmlns:a16="http://schemas.microsoft.com/office/drawing/2014/main" id="{BBF06269-46D1-4893-A103-43CA6381A715}"/>
                </a:ext>
              </a:extLst>
            </p:cNvPr>
            <p:cNvSpPr/>
            <p:nvPr/>
          </p:nvSpPr>
          <p:spPr>
            <a:xfrm>
              <a:off x="457200" y="1609446"/>
              <a:ext cx="8229600" cy="1391130"/>
            </a:xfrm>
            <a:custGeom>
              <a:avLst/>
              <a:gdLst>
                <a:gd name="connsiteX0" fmla="*/ 0 w 8229600"/>
                <a:gd name="connsiteY0" fmla="*/ 231860 h 1391130"/>
                <a:gd name="connsiteX1" fmla="*/ 231860 w 8229600"/>
                <a:gd name="connsiteY1" fmla="*/ 0 h 1391130"/>
                <a:gd name="connsiteX2" fmla="*/ 7997740 w 8229600"/>
                <a:gd name="connsiteY2" fmla="*/ 0 h 1391130"/>
                <a:gd name="connsiteX3" fmla="*/ 8229600 w 8229600"/>
                <a:gd name="connsiteY3" fmla="*/ 231860 h 1391130"/>
                <a:gd name="connsiteX4" fmla="*/ 8229600 w 8229600"/>
                <a:gd name="connsiteY4" fmla="*/ 1159270 h 1391130"/>
                <a:gd name="connsiteX5" fmla="*/ 7997740 w 8229600"/>
                <a:gd name="connsiteY5" fmla="*/ 1391130 h 1391130"/>
                <a:gd name="connsiteX6" fmla="*/ 231860 w 8229600"/>
                <a:gd name="connsiteY6" fmla="*/ 1391130 h 1391130"/>
                <a:gd name="connsiteX7" fmla="*/ 0 w 8229600"/>
                <a:gd name="connsiteY7" fmla="*/ 1159270 h 1391130"/>
                <a:gd name="connsiteX8" fmla="*/ 0 w 8229600"/>
                <a:gd name="connsiteY8" fmla="*/ 231860 h 1391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391130">
                  <a:moveTo>
                    <a:pt x="0" y="231860"/>
                  </a:moveTo>
                  <a:cubicBezTo>
                    <a:pt x="0" y="103807"/>
                    <a:pt x="103807" y="0"/>
                    <a:pt x="231860" y="0"/>
                  </a:cubicBezTo>
                  <a:lnTo>
                    <a:pt x="7997740" y="0"/>
                  </a:lnTo>
                  <a:cubicBezTo>
                    <a:pt x="8125793" y="0"/>
                    <a:pt x="8229600" y="103807"/>
                    <a:pt x="8229600" y="231860"/>
                  </a:cubicBezTo>
                  <a:lnTo>
                    <a:pt x="8229600" y="1159270"/>
                  </a:lnTo>
                  <a:cubicBezTo>
                    <a:pt x="8229600" y="1287323"/>
                    <a:pt x="8125793" y="1391130"/>
                    <a:pt x="7997740" y="1391130"/>
                  </a:cubicBezTo>
                  <a:lnTo>
                    <a:pt x="231860" y="1391130"/>
                  </a:lnTo>
                  <a:cubicBezTo>
                    <a:pt x="103807" y="1391130"/>
                    <a:pt x="0" y="1287323"/>
                    <a:pt x="0" y="1159270"/>
                  </a:cubicBezTo>
                  <a:lnTo>
                    <a:pt x="0" y="23186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88889" tIns="288889" rIns="288889" bIns="288889" numCol="1" spcCol="1270" anchor="ctr" anchorCtr="0">
              <a:noAutofit/>
            </a:bodyPr>
            <a:lstStyle/>
            <a:p>
              <a:pPr marL="0" lvl="0" indent="0" algn="l" defTabSz="2578100">
                <a:lnSpc>
                  <a:spcPct val="90000"/>
                </a:lnSpc>
                <a:spcBef>
                  <a:spcPct val="0"/>
                </a:spcBef>
                <a:spcAft>
                  <a:spcPct val="35000"/>
                </a:spcAft>
                <a:buNone/>
              </a:pPr>
              <a:r>
                <a:rPr lang="en-US" sz="5800" kern="1200" dirty="0"/>
                <a:t>A little push</a:t>
              </a:r>
            </a:p>
          </p:txBody>
        </p:sp>
        <p:sp>
          <p:nvSpPr>
            <p:cNvPr id="5" name="Freeform: Shape 4">
              <a:extLst>
                <a:ext uri="{FF2B5EF4-FFF2-40B4-BE49-F238E27FC236}">
                  <a16:creationId xmlns:a16="http://schemas.microsoft.com/office/drawing/2014/main" id="{541137AA-09C8-4A50-9E0C-BB41CBBD81C3}"/>
                </a:ext>
              </a:extLst>
            </p:cNvPr>
            <p:cNvSpPr/>
            <p:nvPr/>
          </p:nvSpPr>
          <p:spPr>
            <a:xfrm>
              <a:off x="457200" y="3167616"/>
              <a:ext cx="8229600" cy="1391130"/>
            </a:xfrm>
            <a:custGeom>
              <a:avLst/>
              <a:gdLst>
                <a:gd name="connsiteX0" fmla="*/ 0 w 8229600"/>
                <a:gd name="connsiteY0" fmla="*/ 231860 h 1391130"/>
                <a:gd name="connsiteX1" fmla="*/ 231860 w 8229600"/>
                <a:gd name="connsiteY1" fmla="*/ 0 h 1391130"/>
                <a:gd name="connsiteX2" fmla="*/ 7997740 w 8229600"/>
                <a:gd name="connsiteY2" fmla="*/ 0 h 1391130"/>
                <a:gd name="connsiteX3" fmla="*/ 8229600 w 8229600"/>
                <a:gd name="connsiteY3" fmla="*/ 231860 h 1391130"/>
                <a:gd name="connsiteX4" fmla="*/ 8229600 w 8229600"/>
                <a:gd name="connsiteY4" fmla="*/ 1159270 h 1391130"/>
                <a:gd name="connsiteX5" fmla="*/ 7997740 w 8229600"/>
                <a:gd name="connsiteY5" fmla="*/ 1391130 h 1391130"/>
                <a:gd name="connsiteX6" fmla="*/ 231860 w 8229600"/>
                <a:gd name="connsiteY6" fmla="*/ 1391130 h 1391130"/>
                <a:gd name="connsiteX7" fmla="*/ 0 w 8229600"/>
                <a:gd name="connsiteY7" fmla="*/ 1159270 h 1391130"/>
                <a:gd name="connsiteX8" fmla="*/ 0 w 8229600"/>
                <a:gd name="connsiteY8" fmla="*/ 231860 h 1391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391130">
                  <a:moveTo>
                    <a:pt x="0" y="231860"/>
                  </a:moveTo>
                  <a:cubicBezTo>
                    <a:pt x="0" y="103807"/>
                    <a:pt x="103807" y="0"/>
                    <a:pt x="231860" y="0"/>
                  </a:cubicBezTo>
                  <a:lnTo>
                    <a:pt x="7997740" y="0"/>
                  </a:lnTo>
                  <a:cubicBezTo>
                    <a:pt x="8125793" y="0"/>
                    <a:pt x="8229600" y="103807"/>
                    <a:pt x="8229600" y="231860"/>
                  </a:cubicBezTo>
                  <a:lnTo>
                    <a:pt x="8229600" y="1159270"/>
                  </a:lnTo>
                  <a:cubicBezTo>
                    <a:pt x="8229600" y="1287323"/>
                    <a:pt x="8125793" y="1391130"/>
                    <a:pt x="7997740" y="1391130"/>
                  </a:cubicBezTo>
                  <a:lnTo>
                    <a:pt x="231860" y="1391130"/>
                  </a:lnTo>
                  <a:cubicBezTo>
                    <a:pt x="103807" y="1391130"/>
                    <a:pt x="0" y="1287323"/>
                    <a:pt x="0" y="1159270"/>
                  </a:cubicBezTo>
                  <a:lnTo>
                    <a:pt x="0" y="23186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88889" tIns="288889" rIns="288889" bIns="288889" numCol="1" spcCol="1270" anchor="ctr" anchorCtr="0">
              <a:noAutofit/>
            </a:bodyPr>
            <a:lstStyle/>
            <a:p>
              <a:pPr marL="0" lvl="0" indent="0" algn="l" defTabSz="2578100">
                <a:lnSpc>
                  <a:spcPct val="90000"/>
                </a:lnSpc>
                <a:spcBef>
                  <a:spcPct val="0"/>
                </a:spcBef>
                <a:spcAft>
                  <a:spcPct val="35000"/>
                </a:spcAft>
                <a:buNone/>
              </a:pPr>
              <a:r>
                <a:rPr lang="en-US" sz="5800" kern="1200" dirty="0"/>
                <a:t>Can help conquer fear</a:t>
              </a:r>
            </a:p>
          </p:txBody>
        </p:sp>
        <p:sp>
          <p:nvSpPr>
            <p:cNvPr id="6" name="Freeform: Shape 5">
              <a:extLst>
                <a:ext uri="{FF2B5EF4-FFF2-40B4-BE49-F238E27FC236}">
                  <a16:creationId xmlns:a16="http://schemas.microsoft.com/office/drawing/2014/main" id="{3FA02A0B-D475-4B11-B9FA-779233904383}"/>
                </a:ext>
              </a:extLst>
            </p:cNvPr>
            <p:cNvSpPr/>
            <p:nvPr/>
          </p:nvSpPr>
          <p:spPr>
            <a:xfrm>
              <a:off x="457200" y="4725786"/>
              <a:ext cx="8229600" cy="1391130"/>
            </a:xfrm>
            <a:custGeom>
              <a:avLst/>
              <a:gdLst>
                <a:gd name="connsiteX0" fmla="*/ 0 w 8229600"/>
                <a:gd name="connsiteY0" fmla="*/ 231860 h 1391130"/>
                <a:gd name="connsiteX1" fmla="*/ 231860 w 8229600"/>
                <a:gd name="connsiteY1" fmla="*/ 0 h 1391130"/>
                <a:gd name="connsiteX2" fmla="*/ 7997740 w 8229600"/>
                <a:gd name="connsiteY2" fmla="*/ 0 h 1391130"/>
                <a:gd name="connsiteX3" fmla="*/ 8229600 w 8229600"/>
                <a:gd name="connsiteY3" fmla="*/ 231860 h 1391130"/>
                <a:gd name="connsiteX4" fmla="*/ 8229600 w 8229600"/>
                <a:gd name="connsiteY4" fmla="*/ 1159270 h 1391130"/>
                <a:gd name="connsiteX5" fmla="*/ 7997740 w 8229600"/>
                <a:gd name="connsiteY5" fmla="*/ 1391130 h 1391130"/>
                <a:gd name="connsiteX6" fmla="*/ 231860 w 8229600"/>
                <a:gd name="connsiteY6" fmla="*/ 1391130 h 1391130"/>
                <a:gd name="connsiteX7" fmla="*/ 0 w 8229600"/>
                <a:gd name="connsiteY7" fmla="*/ 1159270 h 1391130"/>
                <a:gd name="connsiteX8" fmla="*/ 0 w 8229600"/>
                <a:gd name="connsiteY8" fmla="*/ 231860 h 1391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391130">
                  <a:moveTo>
                    <a:pt x="0" y="231860"/>
                  </a:moveTo>
                  <a:cubicBezTo>
                    <a:pt x="0" y="103807"/>
                    <a:pt x="103807" y="0"/>
                    <a:pt x="231860" y="0"/>
                  </a:cubicBezTo>
                  <a:lnTo>
                    <a:pt x="7997740" y="0"/>
                  </a:lnTo>
                  <a:cubicBezTo>
                    <a:pt x="8125793" y="0"/>
                    <a:pt x="8229600" y="103807"/>
                    <a:pt x="8229600" y="231860"/>
                  </a:cubicBezTo>
                  <a:lnTo>
                    <a:pt x="8229600" y="1159270"/>
                  </a:lnTo>
                  <a:cubicBezTo>
                    <a:pt x="8229600" y="1287323"/>
                    <a:pt x="8125793" y="1391130"/>
                    <a:pt x="7997740" y="1391130"/>
                  </a:cubicBezTo>
                  <a:lnTo>
                    <a:pt x="231860" y="1391130"/>
                  </a:lnTo>
                  <a:cubicBezTo>
                    <a:pt x="103807" y="1391130"/>
                    <a:pt x="0" y="1287323"/>
                    <a:pt x="0" y="1159270"/>
                  </a:cubicBezTo>
                  <a:lnTo>
                    <a:pt x="0" y="23186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88889" tIns="288889" rIns="288889" bIns="288889" numCol="1" spcCol="1270" anchor="ctr" anchorCtr="0">
              <a:noAutofit/>
            </a:bodyPr>
            <a:lstStyle/>
            <a:p>
              <a:pPr marL="0" lvl="0" indent="0" algn="l" defTabSz="2578100">
                <a:lnSpc>
                  <a:spcPct val="90000"/>
                </a:lnSpc>
                <a:spcBef>
                  <a:spcPct val="0"/>
                </a:spcBef>
                <a:spcAft>
                  <a:spcPct val="35000"/>
                </a:spcAft>
                <a:buNone/>
              </a:pPr>
              <a:r>
                <a:rPr lang="en-US" sz="5800" kern="1200" dirty="0"/>
                <a:t>Make choices</a:t>
              </a:r>
            </a:p>
          </p:txBody>
        </p:sp>
      </p:grpSp>
    </p:spTree>
    <p:extLst>
      <p:ext uri="{BB962C8B-B14F-4D97-AF65-F5344CB8AC3E}">
        <p14:creationId xmlns:p14="http://schemas.microsoft.com/office/powerpoint/2010/main" val="1647771120"/>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21CBDA18-8EFE-42A9-AF38-35FCDCF27295}"/>
              </a:ext>
            </a:extLst>
          </p:cNvPr>
          <p:cNvSpPr>
            <a:spLocks noGrp="1"/>
          </p:cNvSpPr>
          <p:nvPr>
            <p:ph sz="quarter" idx="11"/>
          </p:nvPr>
        </p:nvSpPr>
        <p:spPr/>
        <p:txBody>
          <a:bodyPr/>
          <a:lstStyle/>
          <a:p>
            <a:endParaRPr lang="en-US"/>
          </a:p>
        </p:txBody>
      </p:sp>
      <p:sp>
        <p:nvSpPr>
          <p:cNvPr id="52226" name="Title 1"/>
          <p:cNvSpPr>
            <a:spLocks noGrp="1"/>
          </p:cNvSpPr>
          <p:nvPr>
            <p:ph type="title"/>
          </p:nvPr>
        </p:nvSpPr>
        <p:spPr/>
        <p:txBody>
          <a:bodyPr/>
          <a:lstStyle/>
          <a:p>
            <a:r>
              <a:rPr lang="en-US" dirty="0"/>
              <a:t>Prevent Mistakes</a:t>
            </a:r>
          </a:p>
        </p:txBody>
      </p:sp>
      <p:grpSp>
        <p:nvGrpSpPr>
          <p:cNvPr id="2" name="Group 1">
            <a:extLst>
              <a:ext uri="{FF2B5EF4-FFF2-40B4-BE49-F238E27FC236}">
                <a16:creationId xmlns:a16="http://schemas.microsoft.com/office/drawing/2014/main" id="{C18FD54B-4A3C-4C91-8830-37F373F3799C}"/>
              </a:ext>
            </a:extLst>
          </p:cNvPr>
          <p:cNvGrpSpPr/>
          <p:nvPr/>
        </p:nvGrpSpPr>
        <p:grpSpPr>
          <a:xfrm>
            <a:off x="460702" y="1600200"/>
            <a:ext cx="8222594" cy="4525962"/>
            <a:chOff x="460702" y="1600200"/>
            <a:chExt cx="8222594" cy="4525962"/>
          </a:xfrm>
        </p:grpSpPr>
        <p:sp>
          <p:nvSpPr>
            <p:cNvPr id="4" name="Arrow: Right 3">
              <a:extLst>
                <a:ext uri="{FF2B5EF4-FFF2-40B4-BE49-F238E27FC236}">
                  <a16:creationId xmlns:a16="http://schemas.microsoft.com/office/drawing/2014/main" id="{3723364B-57E5-4076-BE9D-0A237EFD4279}"/>
                </a:ext>
              </a:extLst>
            </p:cNvPr>
            <p:cNvSpPr/>
            <p:nvPr/>
          </p:nvSpPr>
          <p:spPr>
            <a:xfrm>
              <a:off x="5486290" y="1600200"/>
              <a:ext cx="3197006" cy="1414363"/>
            </a:xfrm>
            <a:prstGeom prst="rightArrow">
              <a:avLst>
                <a:gd name="adj1" fmla="val 75000"/>
                <a:gd name="adj2" fmla="val 50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68ED9B0B-C90B-4617-B518-2B59C719B479}"/>
                </a:ext>
              </a:extLst>
            </p:cNvPr>
            <p:cNvSpPr/>
            <p:nvPr/>
          </p:nvSpPr>
          <p:spPr>
            <a:xfrm>
              <a:off x="460702" y="1600200"/>
              <a:ext cx="5025587" cy="1414363"/>
            </a:xfrm>
            <a:custGeom>
              <a:avLst/>
              <a:gdLst>
                <a:gd name="connsiteX0" fmla="*/ 0 w 5025587"/>
                <a:gd name="connsiteY0" fmla="*/ 235732 h 1414363"/>
                <a:gd name="connsiteX1" fmla="*/ 235732 w 5025587"/>
                <a:gd name="connsiteY1" fmla="*/ 0 h 1414363"/>
                <a:gd name="connsiteX2" fmla="*/ 4789855 w 5025587"/>
                <a:gd name="connsiteY2" fmla="*/ 0 h 1414363"/>
                <a:gd name="connsiteX3" fmla="*/ 5025587 w 5025587"/>
                <a:gd name="connsiteY3" fmla="*/ 235732 h 1414363"/>
                <a:gd name="connsiteX4" fmla="*/ 5025587 w 5025587"/>
                <a:gd name="connsiteY4" fmla="*/ 1178631 h 1414363"/>
                <a:gd name="connsiteX5" fmla="*/ 4789855 w 5025587"/>
                <a:gd name="connsiteY5" fmla="*/ 1414363 h 1414363"/>
                <a:gd name="connsiteX6" fmla="*/ 235732 w 5025587"/>
                <a:gd name="connsiteY6" fmla="*/ 1414363 h 1414363"/>
                <a:gd name="connsiteX7" fmla="*/ 0 w 5025587"/>
                <a:gd name="connsiteY7" fmla="*/ 1178631 h 1414363"/>
                <a:gd name="connsiteX8" fmla="*/ 0 w 5025587"/>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25587" h="1414363">
                  <a:moveTo>
                    <a:pt x="0" y="235732"/>
                  </a:moveTo>
                  <a:cubicBezTo>
                    <a:pt x="0" y="105541"/>
                    <a:pt x="105541" y="0"/>
                    <a:pt x="235732" y="0"/>
                  </a:cubicBezTo>
                  <a:lnTo>
                    <a:pt x="4789855" y="0"/>
                  </a:lnTo>
                  <a:cubicBezTo>
                    <a:pt x="4920046" y="0"/>
                    <a:pt x="5025587" y="105541"/>
                    <a:pt x="5025587" y="235732"/>
                  </a:cubicBezTo>
                  <a:lnTo>
                    <a:pt x="5025587" y="1178631"/>
                  </a:lnTo>
                  <a:cubicBezTo>
                    <a:pt x="5025587" y="1308822"/>
                    <a:pt x="4920046" y="1414363"/>
                    <a:pt x="4789855"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4774" tIns="131909" rIns="194774" bIns="131909" numCol="1" spcCol="1270" anchor="ctr" anchorCtr="0">
              <a:noAutofit/>
            </a:bodyPr>
            <a:lstStyle/>
            <a:p>
              <a:pPr marL="0" lvl="0" indent="0" algn="ctr" defTabSz="1466850">
                <a:lnSpc>
                  <a:spcPct val="90000"/>
                </a:lnSpc>
                <a:spcBef>
                  <a:spcPct val="0"/>
                </a:spcBef>
                <a:spcAft>
                  <a:spcPct val="35000"/>
                </a:spcAft>
                <a:buNone/>
              </a:pPr>
              <a:r>
                <a:rPr lang="en-US" sz="3300" kern="1200" dirty="0"/>
                <a:t>Anxiety pops up and reminds you to finish work</a:t>
              </a:r>
            </a:p>
          </p:txBody>
        </p:sp>
        <p:sp>
          <p:nvSpPr>
            <p:cNvPr id="6" name="Arrow: Right 5">
              <a:extLst>
                <a:ext uri="{FF2B5EF4-FFF2-40B4-BE49-F238E27FC236}">
                  <a16:creationId xmlns:a16="http://schemas.microsoft.com/office/drawing/2014/main" id="{98C4DEAF-94A0-4DEB-A80E-FC8494A08BF1}"/>
                </a:ext>
              </a:extLst>
            </p:cNvPr>
            <p:cNvSpPr/>
            <p:nvPr/>
          </p:nvSpPr>
          <p:spPr>
            <a:xfrm>
              <a:off x="5486290" y="3155999"/>
              <a:ext cx="3197006" cy="1414363"/>
            </a:xfrm>
            <a:prstGeom prst="rightArrow">
              <a:avLst>
                <a:gd name="adj1" fmla="val 75000"/>
                <a:gd name="adj2" fmla="val 50000"/>
              </a:avLst>
            </a:prstGeom>
          </p:spPr>
          <p:style>
            <a:lnRef idx="2">
              <a:schemeClr val="accent2">
                <a:tint val="40000"/>
                <a:alpha val="90000"/>
                <a:hueOff val="2512910"/>
                <a:satOff val="-2189"/>
                <a:lumOff val="-3"/>
                <a:alphaOff val="0"/>
              </a:schemeClr>
            </a:lnRef>
            <a:fillRef idx="1">
              <a:schemeClr val="accent2">
                <a:tint val="40000"/>
                <a:alpha val="90000"/>
                <a:hueOff val="2512910"/>
                <a:satOff val="-2189"/>
                <a:lumOff val="-3"/>
                <a:alphaOff val="0"/>
              </a:schemeClr>
            </a:fillRef>
            <a:effectRef idx="0">
              <a:schemeClr val="accent2">
                <a:tint val="40000"/>
                <a:alpha val="90000"/>
                <a:hueOff val="2512910"/>
                <a:satOff val="-2189"/>
                <a:lumOff val="-3"/>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884F4E94-E207-4F07-96DB-78078C1DE8D0}"/>
                </a:ext>
              </a:extLst>
            </p:cNvPr>
            <p:cNvSpPr/>
            <p:nvPr/>
          </p:nvSpPr>
          <p:spPr>
            <a:xfrm>
              <a:off x="460702" y="3155999"/>
              <a:ext cx="5025587" cy="1414363"/>
            </a:xfrm>
            <a:custGeom>
              <a:avLst/>
              <a:gdLst>
                <a:gd name="connsiteX0" fmla="*/ 0 w 5025587"/>
                <a:gd name="connsiteY0" fmla="*/ 235732 h 1414363"/>
                <a:gd name="connsiteX1" fmla="*/ 235732 w 5025587"/>
                <a:gd name="connsiteY1" fmla="*/ 0 h 1414363"/>
                <a:gd name="connsiteX2" fmla="*/ 4789855 w 5025587"/>
                <a:gd name="connsiteY2" fmla="*/ 0 h 1414363"/>
                <a:gd name="connsiteX3" fmla="*/ 5025587 w 5025587"/>
                <a:gd name="connsiteY3" fmla="*/ 235732 h 1414363"/>
                <a:gd name="connsiteX4" fmla="*/ 5025587 w 5025587"/>
                <a:gd name="connsiteY4" fmla="*/ 1178631 h 1414363"/>
                <a:gd name="connsiteX5" fmla="*/ 4789855 w 5025587"/>
                <a:gd name="connsiteY5" fmla="*/ 1414363 h 1414363"/>
                <a:gd name="connsiteX6" fmla="*/ 235732 w 5025587"/>
                <a:gd name="connsiteY6" fmla="*/ 1414363 h 1414363"/>
                <a:gd name="connsiteX7" fmla="*/ 0 w 5025587"/>
                <a:gd name="connsiteY7" fmla="*/ 1178631 h 1414363"/>
                <a:gd name="connsiteX8" fmla="*/ 0 w 5025587"/>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25587" h="1414363">
                  <a:moveTo>
                    <a:pt x="0" y="235732"/>
                  </a:moveTo>
                  <a:cubicBezTo>
                    <a:pt x="0" y="105541"/>
                    <a:pt x="105541" y="0"/>
                    <a:pt x="235732" y="0"/>
                  </a:cubicBezTo>
                  <a:lnTo>
                    <a:pt x="4789855" y="0"/>
                  </a:lnTo>
                  <a:cubicBezTo>
                    <a:pt x="4920046" y="0"/>
                    <a:pt x="5025587" y="105541"/>
                    <a:pt x="5025587" y="235732"/>
                  </a:cubicBezTo>
                  <a:lnTo>
                    <a:pt x="5025587" y="1178631"/>
                  </a:lnTo>
                  <a:cubicBezTo>
                    <a:pt x="5025587" y="1308822"/>
                    <a:pt x="4920046" y="1414363"/>
                    <a:pt x="4789855"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94774" tIns="131909" rIns="194774" bIns="131909" numCol="1" spcCol="1270" anchor="ctr" anchorCtr="0">
              <a:noAutofit/>
            </a:bodyPr>
            <a:lstStyle/>
            <a:p>
              <a:pPr marL="0" lvl="0" indent="0" algn="ctr" defTabSz="1466850">
                <a:lnSpc>
                  <a:spcPct val="90000"/>
                </a:lnSpc>
                <a:spcBef>
                  <a:spcPct val="0"/>
                </a:spcBef>
                <a:spcAft>
                  <a:spcPct val="35000"/>
                </a:spcAft>
                <a:buNone/>
              </a:pPr>
              <a:r>
                <a:rPr lang="en-US" sz="3300" kern="1200" dirty="0"/>
                <a:t>Sense of dangerous events</a:t>
              </a:r>
            </a:p>
          </p:txBody>
        </p:sp>
        <p:sp>
          <p:nvSpPr>
            <p:cNvPr id="8" name="Arrow: Right 7">
              <a:extLst>
                <a:ext uri="{FF2B5EF4-FFF2-40B4-BE49-F238E27FC236}">
                  <a16:creationId xmlns:a16="http://schemas.microsoft.com/office/drawing/2014/main" id="{E685636A-ACA2-44F0-9D29-6F0590683026}"/>
                </a:ext>
              </a:extLst>
            </p:cNvPr>
            <p:cNvSpPr/>
            <p:nvPr/>
          </p:nvSpPr>
          <p:spPr>
            <a:xfrm>
              <a:off x="5486290" y="4711799"/>
              <a:ext cx="3197006" cy="1414363"/>
            </a:xfrm>
            <a:prstGeom prst="rightArrow">
              <a:avLst>
                <a:gd name="adj1" fmla="val 75000"/>
                <a:gd name="adj2" fmla="val 50000"/>
              </a:avLst>
            </a:prstGeom>
          </p:spPr>
          <p:style>
            <a:lnRef idx="2">
              <a:schemeClr val="accent2">
                <a:tint val="40000"/>
                <a:alpha val="90000"/>
                <a:hueOff val="5025821"/>
                <a:satOff val="-4378"/>
                <a:lumOff val="-6"/>
                <a:alphaOff val="0"/>
              </a:schemeClr>
            </a:lnRef>
            <a:fillRef idx="1">
              <a:schemeClr val="accent2">
                <a:tint val="40000"/>
                <a:alpha val="90000"/>
                <a:hueOff val="5025821"/>
                <a:satOff val="-4378"/>
                <a:lumOff val="-6"/>
                <a:alphaOff val="0"/>
              </a:schemeClr>
            </a:fillRef>
            <a:effectRef idx="0">
              <a:schemeClr val="accent2">
                <a:tint val="40000"/>
                <a:alpha val="90000"/>
                <a:hueOff val="5025821"/>
                <a:satOff val="-4378"/>
                <a:lumOff val="-6"/>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6A4C1FBF-73D3-4D9F-A583-A88C1AD472BC}"/>
                </a:ext>
              </a:extLst>
            </p:cNvPr>
            <p:cNvSpPr/>
            <p:nvPr/>
          </p:nvSpPr>
          <p:spPr>
            <a:xfrm>
              <a:off x="460702" y="4711799"/>
              <a:ext cx="5025587" cy="1414363"/>
            </a:xfrm>
            <a:custGeom>
              <a:avLst/>
              <a:gdLst>
                <a:gd name="connsiteX0" fmla="*/ 0 w 5025587"/>
                <a:gd name="connsiteY0" fmla="*/ 235732 h 1414363"/>
                <a:gd name="connsiteX1" fmla="*/ 235732 w 5025587"/>
                <a:gd name="connsiteY1" fmla="*/ 0 h 1414363"/>
                <a:gd name="connsiteX2" fmla="*/ 4789855 w 5025587"/>
                <a:gd name="connsiteY2" fmla="*/ 0 h 1414363"/>
                <a:gd name="connsiteX3" fmla="*/ 5025587 w 5025587"/>
                <a:gd name="connsiteY3" fmla="*/ 235732 h 1414363"/>
                <a:gd name="connsiteX4" fmla="*/ 5025587 w 5025587"/>
                <a:gd name="connsiteY4" fmla="*/ 1178631 h 1414363"/>
                <a:gd name="connsiteX5" fmla="*/ 4789855 w 5025587"/>
                <a:gd name="connsiteY5" fmla="*/ 1414363 h 1414363"/>
                <a:gd name="connsiteX6" fmla="*/ 235732 w 5025587"/>
                <a:gd name="connsiteY6" fmla="*/ 1414363 h 1414363"/>
                <a:gd name="connsiteX7" fmla="*/ 0 w 5025587"/>
                <a:gd name="connsiteY7" fmla="*/ 1178631 h 1414363"/>
                <a:gd name="connsiteX8" fmla="*/ 0 w 5025587"/>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25587" h="1414363">
                  <a:moveTo>
                    <a:pt x="0" y="235732"/>
                  </a:moveTo>
                  <a:cubicBezTo>
                    <a:pt x="0" y="105541"/>
                    <a:pt x="105541" y="0"/>
                    <a:pt x="235732" y="0"/>
                  </a:cubicBezTo>
                  <a:lnTo>
                    <a:pt x="4789855" y="0"/>
                  </a:lnTo>
                  <a:cubicBezTo>
                    <a:pt x="4920046" y="0"/>
                    <a:pt x="5025587" y="105541"/>
                    <a:pt x="5025587" y="235732"/>
                  </a:cubicBezTo>
                  <a:lnTo>
                    <a:pt x="5025587" y="1178631"/>
                  </a:lnTo>
                  <a:cubicBezTo>
                    <a:pt x="5025587" y="1308822"/>
                    <a:pt x="4920046" y="1414363"/>
                    <a:pt x="4789855"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94774" tIns="131909" rIns="194774" bIns="131909" numCol="1" spcCol="1270" anchor="ctr" anchorCtr="0">
              <a:noAutofit/>
            </a:bodyPr>
            <a:lstStyle/>
            <a:p>
              <a:pPr marL="0" lvl="0" indent="0" algn="ctr" defTabSz="1466850">
                <a:lnSpc>
                  <a:spcPct val="90000"/>
                </a:lnSpc>
                <a:spcBef>
                  <a:spcPct val="0"/>
                </a:spcBef>
                <a:spcAft>
                  <a:spcPct val="35000"/>
                </a:spcAft>
                <a:buNone/>
              </a:pPr>
              <a:r>
                <a:rPr lang="en-US" sz="3300" kern="1200" dirty="0"/>
                <a:t>Common sense</a:t>
              </a:r>
            </a:p>
          </p:txBody>
        </p:sp>
      </p:grpSp>
    </p:spTree>
    <p:extLst>
      <p:ext uri="{BB962C8B-B14F-4D97-AF65-F5344CB8AC3E}">
        <p14:creationId xmlns:p14="http://schemas.microsoft.com/office/powerpoint/2010/main" val="1647771120"/>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E1AE8F77-E670-453E-B31C-A88DFFFF5A11}"/>
              </a:ext>
            </a:extLst>
          </p:cNvPr>
          <p:cNvSpPr>
            <a:spLocks noGrp="1"/>
          </p:cNvSpPr>
          <p:nvPr>
            <p:ph sz="quarter" idx="11"/>
          </p:nvPr>
        </p:nvSpPr>
        <p:spPr/>
        <p:txBody>
          <a:bodyPr/>
          <a:lstStyle/>
          <a:p>
            <a:endParaRPr lang="en-US"/>
          </a:p>
        </p:txBody>
      </p:sp>
      <p:sp>
        <p:nvSpPr>
          <p:cNvPr id="53250" name="Title 1"/>
          <p:cNvSpPr>
            <a:spLocks noGrp="1"/>
          </p:cNvSpPr>
          <p:nvPr>
            <p:ph type="title"/>
          </p:nvPr>
        </p:nvSpPr>
        <p:spPr/>
        <p:txBody>
          <a:bodyPr/>
          <a:lstStyle/>
          <a:p>
            <a:r>
              <a:rPr lang="en-US" dirty="0"/>
              <a:t>Case Study</a:t>
            </a:r>
          </a:p>
        </p:txBody>
      </p:sp>
      <p:grpSp>
        <p:nvGrpSpPr>
          <p:cNvPr id="2" name="Group 1">
            <a:extLst>
              <a:ext uri="{FF2B5EF4-FFF2-40B4-BE49-F238E27FC236}">
                <a16:creationId xmlns:a16="http://schemas.microsoft.com/office/drawing/2014/main" id="{D18B7C69-8114-4B2F-8868-21A85660425D}"/>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5DE173E0-459B-4EB5-9051-3EE624788D84}"/>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Patty was working on a team project with several other people</a:t>
              </a:r>
            </a:p>
          </p:txBody>
        </p:sp>
        <p:sp>
          <p:nvSpPr>
            <p:cNvPr id="5" name="Rectangle: Rounded Corners 4">
              <a:extLst>
                <a:ext uri="{FF2B5EF4-FFF2-40B4-BE49-F238E27FC236}">
                  <a16:creationId xmlns:a16="http://schemas.microsoft.com/office/drawing/2014/main" id="{CD3255F0-393C-4D78-9A29-EABB82C08614}"/>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D1F66CA5-44BF-416F-8518-54066524AC1A}"/>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She became anxious when her partners did not complete their parts</a:t>
              </a:r>
            </a:p>
          </p:txBody>
        </p:sp>
        <p:sp>
          <p:nvSpPr>
            <p:cNvPr id="7" name="Rectangle: Rounded Corners 6">
              <a:extLst>
                <a:ext uri="{FF2B5EF4-FFF2-40B4-BE49-F238E27FC236}">
                  <a16:creationId xmlns:a16="http://schemas.microsoft.com/office/drawing/2014/main" id="{0F455E15-4FBC-4567-8C2E-72D164DAE8CB}"/>
                </a:ext>
              </a:extLst>
            </p:cNvPr>
            <p:cNvSpPr/>
            <p:nvPr/>
          </p:nvSpPr>
          <p:spPr>
            <a:xfrm>
              <a:off x="850999" y="3955269"/>
              <a:ext cx="1023203" cy="1023203"/>
            </a:xfrm>
            <a:prstGeom prst="roundRect">
              <a:avLst>
                <a:gd name="adj" fmla="val 16670"/>
              </a:avLst>
            </a:prstGeom>
            <a:solidFill>
              <a:schemeClr val="accent2">
                <a:hueOff val="2340759"/>
                <a:satOff val="-2919"/>
                <a:lumOff val="686"/>
              </a:schemeClr>
            </a:solidFill>
          </p:spPr>
          <p:style>
            <a:lnRef idx="2">
              <a:schemeClr val="lt1">
                <a:hueOff val="0"/>
                <a:satOff val="0"/>
                <a:lumOff val="0"/>
                <a:alphaOff val="0"/>
              </a:schemeClr>
            </a:lnRef>
            <a:fillRef idx="1">
              <a:scrgbClr r="0" g="0" b="0"/>
            </a:fillRef>
            <a:effectRef idx="0">
              <a:schemeClr val="accent2">
                <a:hueOff val="2340759"/>
                <a:satOff val="-2919"/>
                <a:lumOff val="686"/>
                <a:alphaOff val="0"/>
              </a:schemeClr>
            </a:effectRef>
            <a:fontRef idx="minor">
              <a:schemeClr val="lt1"/>
            </a:fontRef>
          </p:style>
        </p:sp>
        <p:sp>
          <p:nvSpPr>
            <p:cNvPr id="8" name="Freeform: Shape 7">
              <a:extLst>
                <a:ext uri="{FF2B5EF4-FFF2-40B4-BE49-F238E27FC236}">
                  <a16:creationId xmlns:a16="http://schemas.microsoft.com/office/drawing/2014/main" id="{5602D0F5-9874-4617-83CE-BAA61A6A1281}"/>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She decided to consult with them and find out what was going on</a:t>
              </a:r>
            </a:p>
          </p:txBody>
        </p:sp>
        <p:sp>
          <p:nvSpPr>
            <p:cNvPr id="9" name="Rectangle: Rounded Corners 8">
              <a:extLst>
                <a:ext uri="{FF2B5EF4-FFF2-40B4-BE49-F238E27FC236}">
                  <a16:creationId xmlns:a16="http://schemas.microsoft.com/office/drawing/2014/main" id="{9E2E2B30-4370-4C7B-911C-D587B5D2769C}"/>
                </a:ext>
              </a:extLst>
            </p:cNvPr>
            <p:cNvSpPr/>
            <p:nvPr/>
          </p:nvSpPr>
          <p:spPr>
            <a:xfrm>
              <a:off x="850999" y="5101257"/>
              <a:ext cx="1023203" cy="1023203"/>
            </a:xfrm>
            <a:prstGeom prst="roundRect">
              <a:avLst>
                <a:gd name="adj" fmla="val 16670"/>
              </a:avLst>
            </a:prstGeom>
            <a:solidFill>
              <a:schemeClr val="accent2">
                <a:hueOff val="4681519"/>
                <a:satOff val="-5839"/>
                <a:lumOff val="1373"/>
              </a:schemeClr>
            </a:solidFill>
          </p:spPr>
          <p:style>
            <a:lnRef idx="2">
              <a:schemeClr val="lt1">
                <a:hueOff val="0"/>
                <a:satOff val="0"/>
                <a:lumOff val="0"/>
                <a:alphaOff val="0"/>
              </a:schemeClr>
            </a:lnRef>
            <a:fillRef idx="1">
              <a:scrgbClr r="0" g="0" b="0"/>
            </a:fillRef>
            <a:effectRef idx="0">
              <a:schemeClr val="accent2">
                <a:hueOff val="4681519"/>
                <a:satOff val="-5839"/>
                <a:lumOff val="1373"/>
                <a:alphaOff val="0"/>
              </a:schemeClr>
            </a:effectRef>
            <a:fontRef idx="minor">
              <a:schemeClr val="lt1"/>
            </a:fontRef>
          </p:style>
        </p:sp>
        <p:sp>
          <p:nvSpPr>
            <p:cNvPr id="10" name="Freeform: Shape 9">
              <a:extLst>
                <a:ext uri="{FF2B5EF4-FFF2-40B4-BE49-F238E27FC236}">
                  <a16:creationId xmlns:a16="http://schemas.microsoft.com/office/drawing/2014/main" id="{2EA88124-59BE-46E4-9FB5-8D9A09B7144E}"/>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Patty then became motivated to help them find what they needed</a:t>
              </a:r>
            </a:p>
          </p:txBody>
        </p:sp>
      </p:gr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r>
              <a:rPr lang="en-US" dirty="0"/>
              <a:t>Module Nine: Review Questions</a:t>
            </a:r>
          </a:p>
        </p:txBody>
      </p:sp>
      <p:sp>
        <p:nvSpPr>
          <p:cNvPr id="54275" name="Content Placeholder 2"/>
          <p:cNvSpPr>
            <a:spLocks noGrp="1"/>
          </p:cNvSpPr>
          <p:nvPr>
            <p:ph idx="1"/>
          </p:nvPr>
        </p:nvSpPr>
        <p:spPr/>
        <p:txBody>
          <a:bodyPr>
            <a:normAutofit fontScale="62500" lnSpcReduction="20000"/>
          </a:bodyPr>
          <a:lstStyle/>
          <a:p>
            <a:pPr marL="514350" lvl="0" indent="-514350">
              <a:lnSpc>
                <a:spcPct val="115000"/>
              </a:lnSpc>
              <a:spcBef>
                <a:spcPts val="0"/>
              </a:spcBef>
              <a:spcAft>
                <a:spcPts val="1000"/>
              </a:spcAft>
              <a:buFont typeface="+mj-lt"/>
              <a:buAutoNum type="arabicPeriod"/>
              <a:tabLst>
                <a:tab pos="457200" algn="l"/>
              </a:tabLst>
            </a:pPr>
            <a:r>
              <a:rPr lang="en-US" sz="3500" dirty="0">
                <a:ea typeface="Times New Roman"/>
                <a:cs typeface="Times New Roman"/>
              </a:rPr>
              <a:t>Anxiety alerts us to danger by telling us what?</a:t>
            </a:r>
          </a:p>
          <a:p>
            <a:pPr lvl="1">
              <a:lnSpc>
                <a:spcPct val="115000"/>
              </a:lnSpc>
              <a:spcBef>
                <a:spcPts val="0"/>
              </a:spcBef>
              <a:spcAft>
                <a:spcPts val="0"/>
              </a:spcAft>
              <a:buFont typeface="+mj-lt"/>
              <a:buAutoNum type="alphaLcParenR"/>
            </a:pPr>
            <a:r>
              <a:rPr lang="en-US" sz="3200" dirty="0">
                <a:ea typeface="Times New Roman"/>
                <a:cs typeface="Times New Roman"/>
              </a:rPr>
              <a:t>That something could be wrong</a:t>
            </a:r>
          </a:p>
          <a:p>
            <a:pPr lvl="1">
              <a:lnSpc>
                <a:spcPct val="115000"/>
              </a:lnSpc>
              <a:spcBef>
                <a:spcPts val="0"/>
              </a:spcBef>
              <a:spcAft>
                <a:spcPts val="0"/>
              </a:spcAft>
              <a:buFont typeface="+mj-lt"/>
              <a:buAutoNum type="alphaLcParenR"/>
            </a:pPr>
            <a:r>
              <a:rPr lang="en-US" sz="3200" dirty="0">
                <a:ea typeface="Times New Roman"/>
                <a:cs typeface="Times New Roman"/>
              </a:rPr>
              <a:t>That something smells funny</a:t>
            </a:r>
          </a:p>
          <a:p>
            <a:pPr lvl="1">
              <a:lnSpc>
                <a:spcPct val="115000"/>
              </a:lnSpc>
              <a:spcBef>
                <a:spcPts val="0"/>
              </a:spcBef>
              <a:spcAft>
                <a:spcPts val="0"/>
              </a:spcAft>
              <a:buFont typeface="+mj-lt"/>
              <a:buAutoNum type="alphaLcParenR"/>
            </a:pPr>
            <a:r>
              <a:rPr lang="en-US" sz="3200" dirty="0">
                <a:ea typeface="Times New Roman"/>
                <a:cs typeface="Times New Roman"/>
              </a:rPr>
              <a:t>That we are doing a great job</a:t>
            </a:r>
          </a:p>
          <a:p>
            <a:pPr lvl="1">
              <a:lnSpc>
                <a:spcPct val="115000"/>
              </a:lnSpc>
              <a:spcBef>
                <a:spcPts val="0"/>
              </a:spcBef>
              <a:spcAft>
                <a:spcPts val="1000"/>
              </a:spcAft>
              <a:buFont typeface="+mj-lt"/>
              <a:buAutoNum type="alphaLcParenR"/>
            </a:pPr>
            <a:r>
              <a:rPr lang="en-US" sz="3200" dirty="0">
                <a:ea typeface="Times New Roman"/>
                <a:cs typeface="Times New Roman"/>
              </a:rPr>
              <a:t>That we are bored</a:t>
            </a:r>
          </a:p>
          <a:p>
            <a:pPr marL="457200" marR="0">
              <a:lnSpc>
                <a:spcPct val="115000"/>
              </a:lnSpc>
              <a:spcBef>
                <a:spcPts val="1200"/>
              </a:spcBef>
              <a:spcAft>
                <a:spcPts val="1000"/>
              </a:spcAft>
            </a:pPr>
            <a:r>
              <a:rPr lang="en-US" sz="3800" dirty="0">
                <a:ea typeface="Times New Roman"/>
                <a:cs typeface="Times New Roman"/>
              </a:rPr>
              <a:t>	</a:t>
            </a:r>
          </a:p>
          <a:p>
            <a:pPr marL="514350" lvl="0" indent="-514350">
              <a:lnSpc>
                <a:spcPct val="115000"/>
              </a:lnSpc>
              <a:spcBef>
                <a:spcPts val="0"/>
              </a:spcBef>
              <a:spcAft>
                <a:spcPts val="1000"/>
              </a:spcAft>
              <a:buFont typeface="+mj-lt"/>
              <a:buAutoNum type="arabicPeriod" startAt="2"/>
              <a:tabLst>
                <a:tab pos="457200" algn="l"/>
              </a:tabLst>
            </a:pPr>
            <a:r>
              <a:rPr lang="en-US" sz="3500" dirty="0">
                <a:ea typeface="Times New Roman"/>
                <a:cs typeface="Times New Roman"/>
              </a:rPr>
              <a:t>When anxiety alerts us to danger, it tells us to do what?</a:t>
            </a:r>
          </a:p>
          <a:p>
            <a:pPr lvl="1">
              <a:lnSpc>
                <a:spcPct val="115000"/>
              </a:lnSpc>
              <a:spcBef>
                <a:spcPts val="0"/>
              </a:spcBef>
              <a:spcAft>
                <a:spcPts val="0"/>
              </a:spcAft>
              <a:buFont typeface="+mj-lt"/>
              <a:buAutoNum type="alphaLcParenR"/>
            </a:pPr>
            <a:r>
              <a:rPr lang="en-US" sz="3200" dirty="0">
                <a:ea typeface="Times New Roman"/>
                <a:cs typeface="Times New Roman"/>
              </a:rPr>
              <a:t>Go with our instincts</a:t>
            </a:r>
          </a:p>
          <a:p>
            <a:pPr lvl="1">
              <a:lnSpc>
                <a:spcPct val="115000"/>
              </a:lnSpc>
              <a:spcBef>
                <a:spcPts val="0"/>
              </a:spcBef>
              <a:spcAft>
                <a:spcPts val="0"/>
              </a:spcAft>
              <a:buFont typeface="+mj-lt"/>
              <a:buAutoNum type="alphaLcParenR"/>
            </a:pPr>
            <a:r>
              <a:rPr lang="en-US" sz="3200" dirty="0">
                <a:ea typeface="Times New Roman"/>
                <a:cs typeface="Times New Roman"/>
              </a:rPr>
              <a:t>Consider another option</a:t>
            </a:r>
          </a:p>
          <a:p>
            <a:pPr lvl="1">
              <a:lnSpc>
                <a:spcPct val="115000"/>
              </a:lnSpc>
              <a:spcBef>
                <a:spcPts val="0"/>
              </a:spcBef>
              <a:spcAft>
                <a:spcPts val="0"/>
              </a:spcAft>
              <a:buFont typeface="+mj-lt"/>
              <a:buAutoNum type="alphaLcParenR"/>
            </a:pPr>
            <a:r>
              <a:rPr lang="en-US" sz="3200" dirty="0">
                <a:ea typeface="Times New Roman"/>
                <a:cs typeface="Times New Roman"/>
              </a:rPr>
              <a:t>Ignore the feeling</a:t>
            </a:r>
          </a:p>
          <a:p>
            <a:pPr lvl="1">
              <a:lnSpc>
                <a:spcPct val="115000"/>
              </a:lnSpc>
              <a:spcBef>
                <a:spcPts val="0"/>
              </a:spcBef>
              <a:spcAft>
                <a:spcPts val="1000"/>
              </a:spcAft>
              <a:buFont typeface="+mj-lt"/>
              <a:buAutoNum type="alphaLcParenR"/>
            </a:pPr>
            <a:r>
              <a:rPr lang="en-US" sz="3200" dirty="0">
                <a:ea typeface="Times New Roman"/>
                <a:cs typeface="Times New Roman"/>
              </a:rPr>
              <a:t>Ask someone else about it</a:t>
            </a:r>
          </a:p>
          <a:p>
            <a:pPr marL="457200" marR="0">
              <a:lnSpc>
                <a:spcPct val="115000"/>
              </a:lnSpc>
              <a:spcBef>
                <a:spcPts val="1200"/>
              </a:spcBef>
              <a:spcAft>
                <a:spcPts val="1000"/>
              </a:spcAft>
            </a:pPr>
            <a:endParaRPr lang="en-US"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r>
              <a:rPr lang="en-US" dirty="0"/>
              <a:t>Module Nine: Review Questions</a:t>
            </a:r>
          </a:p>
        </p:txBody>
      </p:sp>
      <p:sp>
        <p:nvSpPr>
          <p:cNvPr id="54275" name="Content Placeholder 2"/>
          <p:cNvSpPr>
            <a:spLocks noGrp="1"/>
          </p:cNvSpPr>
          <p:nvPr>
            <p:ph idx="1"/>
          </p:nvPr>
        </p:nvSpPr>
        <p:spPr/>
        <p:txBody>
          <a:bodyPr>
            <a:noAutofit/>
          </a:bodyPr>
          <a:lstStyle/>
          <a:p>
            <a:pPr marL="514350" lvl="0" indent="-514350">
              <a:lnSpc>
                <a:spcPct val="115000"/>
              </a:lnSpc>
              <a:spcBef>
                <a:spcPts val="0"/>
              </a:spcBef>
              <a:spcAft>
                <a:spcPts val="1000"/>
              </a:spcAft>
              <a:buFont typeface="+mj-lt"/>
              <a:buAutoNum type="arabicPeriod" startAt="3"/>
              <a:tabLst>
                <a:tab pos="457200" algn="l"/>
              </a:tabLst>
            </a:pPr>
            <a:r>
              <a:rPr lang="en-US" sz="2200" dirty="0">
                <a:ea typeface="Times New Roman"/>
                <a:cs typeface="Times New Roman"/>
              </a:rPr>
              <a:t>Which statement helps improve our own self-awareness?</a:t>
            </a:r>
          </a:p>
          <a:p>
            <a:pPr lvl="1">
              <a:lnSpc>
                <a:spcPct val="115000"/>
              </a:lnSpc>
              <a:spcBef>
                <a:spcPts val="0"/>
              </a:spcBef>
              <a:spcAft>
                <a:spcPts val="0"/>
              </a:spcAft>
              <a:buFont typeface="+mj-lt"/>
              <a:buAutoNum type="alphaLcParenR"/>
            </a:pPr>
            <a:r>
              <a:rPr lang="en-US" sz="2000" dirty="0">
                <a:ea typeface="Times New Roman"/>
                <a:cs typeface="Times New Roman"/>
              </a:rPr>
              <a:t>“I’m not sure why this is happening.”</a:t>
            </a:r>
          </a:p>
          <a:p>
            <a:pPr lvl="1">
              <a:lnSpc>
                <a:spcPct val="115000"/>
              </a:lnSpc>
              <a:spcBef>
                <a:spcPts val="0"/>
              </a:spcBef>
              <a:spcAft>
                <a:spcPts val="0"/>
              </a:spcAft>
              <a:buFont typeface="+mj-lt"/>
              <a:buAutoNum type="alphaLcParenR"/>
            </a:pPr>
            <a:r>
              <a:rPr lang="en-US" sz="2000" dirty="0">
                <a:ea typeface="Times New Roman"/>
                <a:cs typeface="Times New Roman"/>
              </a:rPr>
              <a:t>“What do I do in this situation?”</a:t>
            </a:r>
          </a:p>
          <a:p>
            <a:pPr lvl="1">
              <a:lnSpc>
                <a:spcPct val="115000"/>
              </a:lnSpc>
              <a:spcBef>
                <a:spcPts val="0"/>
              </a:spcBef>
              <a:spcAft>
                <a:spcPts val="0"/>
              </a:spcAft>
              <a:buFont typeface="+mj-lt"/>
              <a:buAutoNum type="alphaLcParenR"/>
            </a:pPr>
            <a:r>
              <a:rPr lang="en-US" sz="2000" dirty="0">
                <a:ea typeface="Times New Roman"/>
                <a:cs typeface="Times New Roman"/>
              </a:rPr>
              <a:t>“I’m not ready to deal with this.”</a:t>
            </a:r>
          </a:p>
          <a:p>
            <a:pPr lvl="1">
              <a:lnSpc>
                <a:spcPct val="115000"/>
              </a:lnSpc>
              <a:spcBef>
                <a:spcPts val="0"/>
              </a:spcBef>
              <a:spcAft>
                <a:spcPts val="1000"/>
              </a:spcAft>
              <a:buFont typeface="+mj-lt"/>
              <a:buAutoNum type="alphaLcParenR"/>
            </a:pPr>
            <a:r>
              <a:rPr lang="en-US" sz="2000" dirty="0">
                <a:ea typeface="Times New Roman"/>
                <a:cs typeface="Times New Roman"/>
              </a:rPr>
              <a:t>“Why do I feel this way?”</a:t>
            </a:r>
          </a:p>
          <a:p>
            <a:pPr marL="457200" marR="0">
              <a:lnSpc>
                <a:spcPct val="115000"/>
              </a:lnSpc>
              <a:spcBef>
                <a:spcPts val="1200"/>
              </a:spcBef>
              <a:spcAft>
                <a:spcPts val="1000"/>
              </a:spcAft>
            </a:pPr>
            <a:r>
              <a:rPr lang="en-US" sz="800" dirty="0">
                <a:ea typeface="Times New Roman"/>
                <a:cs typeface="Times New Roman"/>
              </a:rPr>
              <a:t>	</a:t>
            </a:r>
          </a:p>
          <a:p>
            <a:pPr marL="514350" lvl="0" indent="-514350">
              <a:lnSpc>
                <a:spcPct val="115000"/>
              </a:lnSpc>
              <a:spcBef>
                <a:spcPts val="0"/>
              </a:spcBef>
              <a:spcAft>
                <a:spcPts val="1000"/>
              </a:spcAft>
              <a:buFont typeface="+mj-lt"/>
              <a:buAutoNum type="arabicPeriod" startAt="4"/>
              <a:tabLst>
                <a:tab pos="457200" algn="l"/>
              </a:tabLst>
            </a:pPr>
            <a:r>
              <a:rPr lang="en-US" sz="2200" dirty="0">
                <a:ea typeface="Times New Roman"/>
                <a:cs typeface="Times New Roman"/>
              </a:rPr>
              <a:t>What is one benefit of improved self-awareness?</a:t>
            </a:r>
          </a:p>
          <a:p>
            <a:pPr lvl="1">
              <a:lnSpc>
                <a:spcPct val="115000"/>
              </a:lnSpc>
              <a:spcBef>
                <a:spcPts val="0"/>
              </a:spcBef>
              <a:spcAft>
                <a:spcPts val="0"/>
              </a:spcAft>
              <a:buFont typeface="+mj-lt"/>
              <a:buAutoNum type="alphaLcParenR"/>
            </a:pPr>
            <a:r>
              <a:rPr lang="en-US" sz="2000" dirty="0">
                <a:ea typeface="Times New Roman"/>
                <a:cs typeface="Times New Roman"/>
              </a:rPr>
              <a:t>We feel bored with our surroundings</a:t>
            </a:r>
          </a:p>
          <a:p>
            <a:pPr lvl="1">
              <a:lnSpc>
                <a:spcPct val="115000"/>
              </a:lnSpc>
              <a:spcBef>
                <a:spcPts val="0"/>
              </a:spcBef>
              <a:spcAft>
                <a:spcPts val="0"/>
              </a:spcAft>
              <a:buFont typeface="+mj-lt"/>
              <a:buAutoNum type="alphaLcParenR"/>
            </a:pPr>
            <a:r>
              <a:rPr lang="en-US" sz="2000" dirty="0">
                <a:ea typeface="Times New Roman"/>
                <a:cs typeface="Times New Roman"/>
              </a:rPr>
              <a:t>We feel more confident to solve problems</a:t>
            </a:r>
          </a:p>
          <a:p>
            <a:pPr lvl="1">
              <a:lnSpc>
                <a:spcPct val="115000"/>
              </a:lnSpc>
              <a:spcBef>
                <a:spcPts val="0"/>
              </a:spcBef>
              <a:spcAft>
                <a:spcPts val="0"/>
              </a:spcAft>
              <a:buFont typeface="+mj-lt"/>
              <a:buAutoNum type="alphaLcParenR"/>
            </a:pPr>
            <a:r>
              <a:rPr lang="en-US" sz="2000" dirty="0">
                <a:ea typeface="Times New Roman"/>
                <a:cs typeface="Times New Roman"/>
              </a:rPr>
              <a:t>We find things funnier</a:t>
            </a:r>
          </a:p>
          <a:p>
            <a:pPr lvl="1">
              <a:lnSpc>
                <a:spcPct val="115000"/>
              </a:lnSpc>
              <a:spcBef>
                <a:spcPts val="0"/>
              </a:spcBef>
              <a:spcAft>
                <a:spcPts val="1000"/>
              </a:spcAft>
              <a:buFont typeface="+mj-lt"/>
              <a:buAutoNum type="alphaLcParenR"/>
            </a:pPr>
            <a:r>
              <a:rPr lang="en-US" sz="2000" dirty="0">
                <a:ea typeface="Times New Roman"/>
                <a:cs typeface="Times New Roman"/>
              </a:rPr>
              <a:t>We can feel our own heart beat</a:t>
            </a:r>
          </a:p>
          <a:p>
            <a:pPr marL="457200" marR="0">
              <a:lnSpc>
                <a:spcPct val="115000"/>
              </a:lnSpc>
              <a:spcBef>
                <a:spcPts val="1200"/>
              </a:spcBef>
              <a:spcAft>
                <a:spcPts val="1000"/>
              </a:spcAft>
            </a:pPr>
            <a:r>
              <a:rPr lang="en-US" sz="1800" dirty="0">
                <a:ea typeface="Times New Roman"/>
                <a:cs typeface="Times New Roman"/>
              </a:rPr>
              <a:t>	</a:t>
            </a:r>
          </a:p>
        </p:txBody>
      </p:sp>
    </p:spTree>
    <p:extLst>
      <p:ext uri="{BB962C8B-B14F-4D97-AF65-F5344CB8AC3E}">
        <p14:creationId xmlns:p14="http://schemas.microsoft.com/office/powerpoint/2010/main" val="790767233"/>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r>
              <a:rPr lang="en-US" dirty="0"/>
              <a:t>Module Nine: Review Questions</a:t>
            </a:r>
          </a:p>
        </p:txBody>
      </p:sp>
      <p:sp>
        <p:nvSpPr>
          <p:cNvPr id="54275" name="Content Placeholder 2"/>
          <p:cNvSpPr>
            <a:spLocks noGrp="1"/>
          </p:cNvSpPr>
          <p:nvPr>
            <p:ph idx="1"/>
          </p:nvPr>
        </p:nvSpPr>
        <p:spPr>
          <a:xfrm>
            <a:off x="457200" y="1600201"/>
            <a:ext cx="8229600" cy="4267200"/>
          </a:xfrm>
        </p:spPr>
        <p:txBody>
          <a:bodyPr>
            <a:normAutofit fontScale="92500" lnSpcReduction="10000"/>
          </a:bodyPr>
          <a:lstStyle/>
          <a:p>
            <a:pPr marL="514350" lvl="0" indent="-514350">
              <a:lnSpc>
                <a:spcPct val="115000"/>
              </a:lnSpc>
              <a:spcBef>
                <a:spcPts val="0"/>
              </a:spcBef>
              <a:spcAft>
                <a:spcPts val="1000"/>
              </a:spcAft>
              <a:buFont typeface="+mj-lt"/>
              <a:buAutoNum type="arabicPeriod" startAt="5"/>
              <a:tabLst>
                <a:tab pos="457200" algn="l"/>
              </a:tabLst>
            </a:pPr>
            <a:r>
              <a:rPr lang="en-US" sz="2400" dirty="0">
                <a:ea typeface="Times New Roman"/>
                <a:cs typeface="Times New Roman"/>
              </a:rPr>
              <a:t>How does anxiety motivate us while speaking in public?</a:t>
            </a:r>
          </a:p>
          <a:p>
            <a:pPr lvl="1">
              <a:lnSpc>
                <a:spcPct val="115000"/>
              </a:lnSpc>
              <a:spcBef>
                <a:spcPts val="0"/>
              </a:spcBef>
              <a:spcAft>
                <a:spcPts val="0"/>
              </a:spcAft>
              <a:buFont typeface="+mj-lt"/>
              <a:buAutoNum type="alphaLcParenR"/>
            </a:pPr>
            <a:r>
              <a:rPr lang="en-US" sz="2200" dirty="0">
                <a:ea typeface="Times New Roman"/>
                <a:cs typeface="Times New Roman"/>
              </a:rPr>
              <a:t>It makes us want to run away</a:t>
            </a:r>
          </a:p>
          <a:p>
            <a:pPr lvl="1">
              <a:lnSpc>
                <a:spcPct val="115000"/>
              </a:lnSpc>
              <a:spcBef>
                <a:spcPts val="0"/>
              </a:spcBef>
              <a:spcAft>
                <a:spcPts val="0"/>
              </a:spcAft>
              <a:buFont typeface="+mj-lt"/>
              <a:buAutoNum type="alphaLcParenR"/>
            </a:pPr>
            <a:r>
              <a:rPr lang="en-US" sz="2200" dirty="0">
                <a:ea typeface="Times New Roman"/>
                <a:cs typeface="Times New Roman"/>
              </a:rPr>
              <a:t>It makes us picture everyone in their underwear</a:t>
            </a:r>
          </a:p>
          <a:p>
            <a:pPr lvl="1">
              <a:lnSpc>
                <a:spcPct val="115000"/>
              </a:lnSpc>
              <a:spcBef>
                <a:spcPts val="0"/>
              </a:spcBef>
              <a:spcAft>
                <a:spcPts val="0"/>
              </a:spcAft>
              <a:buFont typeface="+mj-lt"/>
              <a:buAutoNum type="alphaLcParenR"/>
            </a:pPr>
            <a:r>
              <a:rPr lang="en-US" sz="2200" dirty="0">
                <a:ea typeface="Times New Roman"/>
                <a:cs typeface="Times New Roman"/>
              </a:rPr>
              <a:t>It makes us move forward with our presentation</a:t>
            </a:r>
          </a:p>
          <a:p>
            <a:pPr lvl="1">
              <a:lnSpc>
                <a:spcPct val="115000"/>
              </a:lnSpc>
              <a:spcBef>
                <a:spcPts val="0"/>
              </a:spcBef>
              <a:spcAft>
                <a:spcPts val="1000"/>
              </a:spcAft>
              <a:buFont typeface="+mj-lt"/>
              <a:buAutoNum type="alphaLcParenR"/>
            </a:pPr>
            <a:r>
              <a:rPr lang="en-US" sz="2200" dirty="0">
                <a:ea typeface="Times New Roman"/>
                <a:cs typeface="Times New Roman"/>
              </a:rPr>
              <a:t>It makes us find something else to do</a:t>
            </a:r>
          </a:p>
          <a:p>
            <a:pPr marL="457200" marR="0">
              <a:lnSpc>
                <a:spcPct val="115000"/>
              </a:lnSpc>
              <a:spcBef>
                <a:spcPts val="1200"/>
              </a:spcBef>
              <a:spcAft>
                <a:spcPts val="1000"/>
              </a:spcAft>
            </a:pPr>
            <a:r>
              <a:rPr lang="en-US" sz="900" dirty="0">
                <a:ea typeface="Times New Roman"/>
                <a:cs typeface="Times New Roman"/>
              </a:rPr>
              <a:t>	</a:t>
            </a:r>
          </a:p>
          <a:p>
            <a:pPr marL="514350" lvl="0" indent="-514350">
              <a:lnSpc>
                <a:spcPct val="115000"/>
              </a:lnSpc>
              <a:spcBef>
                <a:spcPts val="0"/>
              </a:spcBef>
              <a:spcAft>
                <a:spcPts val="1000"/>
              </a:spcAft>
              <a:buFont typeface="+mj-lt"/>
              <a:buAutoNum type="arabicPeriod" startAt="6"/>
              <a:tabLst>
                <a:tab pos="457200" algn="l"/>
              </a:tabLst>
            </a:pPr>
            <a:r>
              <a:rPr lang="en-US" sz="2400" dirty="0">
                <a:ea typeface="Times New Roman"/>
                <a:cs typeface="Times New Roman"/>
              </a:rPr>
              <a:t>How can anxiety motivate our decisions?</a:t>
            </a:r>
          </a:p>
          <a:p>
            <a:pPr lvl="1">
              <a:lnSpc>
                <a:spcPct val="115000"/>
              </a:lnSpc>
              <a:spcBef>
                <a:spcPts val="0"/>
              </a:spcBef>
              <a:spcAft>
                <a:spcPts val="0"/>
              </a:spcAft>
              <a:buFont typeface="+mj-lt"/>
              <a:buAutoNum type="alphaLcParenR"/>
            </a:pPr>
            <a:r>
              <a:rPr lang="en-US" sz="2200" dirty="0">
                <a:ea typeface="Times New Roman"/>
                <a:cs typeface="Times New Roman"/>
              </a:rPr>
              <a:t>It motivates us to make better choices</a:t>
            </a:r>
          </a:p>
          <a:p>
            <a:pPr lvl="1">
              <a:lnSpc>
                <a:spcPct val="115000"/>
              </a:lnSpc>
              <a:spcBef>
                <a:spcPts val="0"/>
              </a:spcBef>
              <a:spcAft>
                <a:spcPts val="0"/>
              </a:spcAft>
              <a:buFont typeface="+mj-lt"/>
              <a:buAutoNum type="alphaLcParenR"/>
            </a:pPr>
            <a:r>
              <a:rPr lang="en-US" sz="2200" dirty="0">
                <a:ea typeface="Times New Roman"/>
                <a:cs typeface="Times New Roman"/>
              </a:rPr>
              <a:t>It makes us want to try new things</a:t>
            </a:r>
          </a:p>
          <a:p>
            <a:pPr lvl="1">
              <a:lnSpc>
                <a:spcPct val="115000"/>
              </a:lnSpc>
              <a:spcBef>
                <a:spcPts val="0"/>
              </a:spcBef>
              <a:spcAft>
                <a:spcPts val="0"/>
              </a:spcAft>
              <a:buFont typeface="+mj-lt"/>
              <a:buAutoNum type="alphaLcParenR"/>
            </a:pPr>
            <a:r>
              <a:rPr lang="en-US" sz="2200" dirty="0">
                <a:ea typeface="Times New Roman"/>
                <a:cs typeface="Times New Roman"/>
              </a:rPr>
              <a:t>It motivates us to avoid things that scare us</a:t>
            </a:r>
          </a:p>
          <a:p>
            <a:pPr lvl="1">
              <a:lnSpc>
                <a:spcPct val="115000"/>
              </a:lnSpc>
              <a:spcBef>
                <a:spcPts val="0"/>
              </a:spcBef>
              <a:spcAft>
                <a:spcPts val="1000"/>
              </a:spcAft>
              <a:buFont typeface="+mj-lt"/>
              <a:buAutoNum type="alphaLcParenR"/>
            </a:pPr>
            <a:r>
              <a:rPr lang="en-US" sz="2200" dirty="0">
                <a:ea typeface="Times New Roman"/>
                <a:cs typeface="Times New Roman"/>
              </a:rPr>
              <a:t>It makes us feel bored with our current choices</a:t>
            </a:r>
          </a:p>
        </p:txBody>
      </p:sp>
    </p:spTree>
    <p:extLst>
      <p:ext uri="{BB962C8B-B14F-4D97-AF65-F5344CB8AC3E}">
        <p14:creationId xmlns:p14="http://schemas.microsoft.com/office/powerpoint/2010/main" val="790767233"/>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r>
              <a:rPr lang="en-US" dirty="0"/>
              <a:t>Module Nine: Review Questions</a:t>
            </a:r>
          </a:p>
        </p:txBody>
      </p:sp>
      <p:sp>
        <p:nvSpPr>
          <p:cNvPr id="54275" name="Content Placeholder 2"/>
          <p:cNvSpPr>
            <a:spLocks noGrp="1"/>
          </p:cNvSpPr>
          <p:nvPr>
            <p:ph idx="1"/>
          </p:nvPr>
        </p:nvSpPr>
        <p:spPr>
          <a:xfrm>
            <a:off x="457200" y="1600201"/>
            <a:ext cx="8229600" cy="4190999"/>
          </a:xfrm>
        </p:spPr>
        <p:txBody>
          <a:bodyPr>
            <a:normAutofit fontScale="700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How does anxiety create common sense in us?</a:t>
            </a:r>
          </a:p>
          <a:p>
            <a:pPr lvl="1">
              <a:lnSpc>
                <a:spcPct val="115000"/>
              </a:lnSpc>
              <a:spcBef>
                <a:spcPts val="0"/>
              </a:spcBef>
              <a:spcAft>
                <a:spcPts val="0"/>
              </a:spcAft>
              <a:buFont typeface="+mj-lt"/>
              <a:buAutoNum type="alphaLcParenR"/>
            </a:pPr>
            <a:r>
              <a:rPr lang="en-US" dirty="0">
                <a:ea typeface="Times New Roman"/>
                <a:cs typeface="Times New Roman"/>
              </a:rPr>
              <a:t>It makes us choose something else to do</a:t>
            </a:r>
          </a:p>
          <a:p>
            <a:pPr lvl="1">
              <a:lnSpc>
                <a:spcPct val="115000"/>
              </a:lnSpc>
              <a:spcBef>
                <a:spcPts val="0"/>
              </a:spcBef>
              <a:spcAft>
                <a:spcPts val="0"/>
              </a:spcAft>
              <a:buFont typeface="+mj-lt"/>
              <a:buAutoNum type="alphaLcParenR"/>
            </a:pPr>
            <a:r>
              <a:rPr lang="en-US" dirty="0">
                <a:ea typeface="Times New Roman"/>
                <a:cs typeface="Times New Roman"/>
              </a:rPr>
              <a:t>It alerts us that we are doing something wrong or harmful</a:t>
            </a:r>
          </a:p>
          <a:p>
            <a:pPr lvl="1">
              <a:lnSpc>
                <a:spcPct val="115000"/>
              </a:lnSpc>
              <a:spcBef>
                <a:spcPts val="0"/>
              </a:spcBef>
              <a:spcAft>
                <a:spcPts val="0"/>
              </a:spcAft>
              <a:buFont typeface="+mj-lt"/>
              <a:buAutoNum type="alphaLcParenR"/>
            </a:pPr>
            <a:r>
              <a:rPr lang="en-US" dirty="0">
                <a:ea typeface="Times New Roman"/>
                <a:cs typeface="Times New Roman"/>
              </a:rPr>
              <a:t>It alerts us to make better choices</a:t>
            </a:r>
          </a:p>
          <a:p>
            <a:pPr lvl="1">
              <a:lnSpc>
                <a:spcPct val="115000"/>
              </a:lnSpc>
              <a:spcBef>
                <a:spcPts val="0"/>
              </a:spcBef>
              <a:spcAft>
                <a:spcPts val="1000"/>
              </a:spcAft>
              <a:buFont typeface="+mj-lt"/>
              <a:buAutoNum type="alphaLcParenR"/>
            </a:pPr>
            <a:r>
              <a:rPr lang="en-US" dirty="0">
                <a:ea typeface="Times New Roman"/>
                <a:cs typeface="Times New Roman"/>
              </a:rPr>
              <a:t>It makes us bored and fatigued</a:t>
            </a:r>
          </a:p>
          <a:p>
            <a:pPr marL="457200" marR="0">
              <a:lnSpc>
                <a:spcPct val="115000"/>
              </a:lnSpc>
              <a:spcBef>
                <a:spcPts val="1200"/>
              </a:spcBef>
              <a:spcAft>
                <a:spcPts val="1000"/>
              </a:spcAft>
            </a:pPr>
            <a:r>
              <a:rPr lang="en-US" sz="1000" dirty="0">
                <a:ea typeface="Times New Roman"/>
                <a:cs typeface="Times New Roman"/>
              </a:rPr>
              <a:t>	</a:t>
            </a:r>
          </a:p>
          <a:p>
            <a:pPr marL="514350" lvl="0" indent="-514350">
              <a:lnSpc>
                <a:spcPct val="115000"/>
              </a:lnSpc>
              <a:spcBef>
                <a:spcPts val="0"/>
              </a:spcBef>
              <a:spcAft>
                <a:spcPts val="1000"/>
              </a:spcAft>
              <a:buFont typeface="+mj-lt"/>
              <a:buAutoNum type="arabicPeriod" startAt="8"/>
              <a:tabLst>
                <a:tab pos="457200" algn="l"/>
              </a:tabLst>
            </a:pPr>
            <a:r>
              <a:rPr lang="en-US" dirty="0">
                <a:ea typeface="Times New Roman"/>
                <a:cs typeface="Times New Roman"/>
              </a:rPr>
              <a:t>How does anxiety help us prevent mistakes?</a:t>
            </a:r>
          </a:p>
          <a:p>
            <a:pPr lvl="1">
              <a:lnSpc>
                <a:spcPct val="115000"/>
              </a:lnSpc>
              <a:spcBef>
                <a:spcPts val="0"/>
              </a:spcBef>
              <a:spcAft>
                <a:spcPts val="0"/>
              </a:spcAft>
              <a:buFont typeface="+mj-lt"/>
              <a:buAutoNum type="alphaLcParenR"/>
            </a:pPr>
            <a:r>
              <a:rPr lang="en-US" dirty="0">
                <a:ea typeface="Times New Roman"/>
                <a:cs typeface="Times New Roman"/>
              </a:rPr>
              <a:t>It reminds us how wrong that decision was</a:t>
            </a:r>
          </a:p>
          <a:p>
            <a:pPr lvl="1">
              <a:lnSpc>
                <a:spcPct val="115000"/>
              </a:lnSpc>
              <a:spcBef>
                <a:spcPts val="0"/>
              </a:spcBef>
              <a:spcAft>
                <a:spcPts val="0"/>
              </a:spcAft>
              <a:buFont typeface="+mj-lt"/>
              <a:buAutoNum type="alphaLcParenR"/>
            </a:pPr>
            <a:r>
              <a:rPr lang="en-US" dirty="0">
                <a:ea typeface="Times New Roman"/>
                <a:cs typeface="Times New Roman"/>
              </a:rPr>
              <a:t>It makes us make a decision right away</a:t>
            </a:r>
          </a:p>
          <a:p>
            <a:pPr lvl="1">
              <a:lnSpc>
                <a:spcPct val="115000"/>
              </a:lnSpc>
              <a:spcBef>
                <a:spcPts val="0"/>
              </a:spcBef>
              <a:spcAft>
                <a:spcPts val="0"/>
              </a:spcAft>
              <a:buFont typeface="+mj-lt"/>
              <a:buAutoNum type="alphaLcParenR"/>
            </a:pPr>
            <a:r>
              <a:rPr lang="en-US" dirty="0">
                <a:ea typeface="Times New Roman"/>
                <a:cs typeface="Times New Roman"/>
              </a:rPr>
              <a:t>It makes us rethink our actions before doing something</a:t>
            </a:r>
          </a:p>
          <a:p>
            <a:pPr lvl="1">
              <a:lnSpc>
                <a:spcPct val="115000"/>
              </a:lnSpc>
              <a:spcBef>
                <a:spcPts val="0"/>
              </a:spcBef>
              <a:spcAft>
                <a:spcPts val="1000"/>
              </a:spcAft>
              <a:buFont typeface="+mj-lt"/>
              <a:buAutoNum type="alphaLcParenR"/>
            </a:pPr>
            <a:r>
              <a:rPr lang="en-US" dirty="0">
                <a:ea typeface="Times New Roman"/>
                <a:cs typeface="Times New Roman"/>
              </a:rPr>
              <a:t>It reminds us to focus on time spent on decisions</a:t>
            </a:r>
          </a:p>
          <a:p>
            <a:endParaRPr lang="en-US" dirty="0"/>
          </a:p>
        </p:txBody>
      </p:sp>
    </p:spTree>
    <p:extLst>
      <p:ext uri="{BB962C8B-B14F-4D97-AF65-F5344CB8AC3E}">
        <p14:creationId xmlns:p14="http://schemas.microsoft.com/office/powerpoint/2010/main" val="790767233"/>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r>
              <a:rPr lang="en-US" dirty="0"/>
              <a:t>Module Nine: Review Questions</a:t>
            </a:r>
          </a:p>
        </p:txBody>
      </p:sp>
      <p:sp>
        <p:nvSpPr>
          <p:cNvPr id="54275" name="Content Placeholder 2"/>
          <p:cNvSpPr>
            <a:spLocks noGrp="1"/>
          </p:cNvSpPr>
          <p:nvPr>
            <p:ph idx="1"/>
          </p:nvPr>
        </p:nvSpPr>
        <p:spPr/>
        <p:txBody>
          <a:bodyPr>
            <a:normAutofit fontScale="625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sz="3500" dirty="0">
                <a:ea typeface="Times New Roman"/>
                <a:cs typeface="Times New Roman"/>
              </a:rPr>
              <a:t>Why did Patty become anxious about her teammates?</a:t>
            </a:r>
          </a:p>
          <a:p>
            <a:pPr lvl="1">
              <a:lnSpc>
                <a:spcPct val="115000"/>
              </a:lnSpc>
              <a:spcBef>
                <a:spcPts val="0"/>
              </a:spcBef>
              <a:spcAft>
                <a:spcPts val="0"/>
              </a:spcAft>
              <a:buFont typeface="+mj-lt"/>
              <a:buAutoNum type="alphaLcParenR"/>
            </a:pPr>
            <a:r>
              <a:rPr lang="en-US" sz="3200" dirty="0">
                <a:ea typeface="Times New Roman"/>
                <a:cs typeface="Times New Roman"/>
              </a:rPr>
              <a:t>They were talking about her when she wasn’t there</a:t>
            </a:r>
          </a:p>
          <a:p>
            <a:pPr lvl="1">
              <a:lnSpc>
                <a:spcPct val="115000"/>
              </a:lnSpc>
              <a:spcBef>
                <a:spcPts val="0"/>
              </a:spcBef>
              <a:spcAft>
                <a:spcPts val="0"/>
              </a:spcAft>
              <a:buFont typeface="+mj-lt"/>
              <a:buAutoNum type="alphaLcParenR"/>
            </a:pPr>
            <a:r>
              <a:rPr lang="en-US" sz="3200" dirty="0">
                <a:ea typeface="Times New Roman"/>
                <a:cs typeface="Times New Roman"/>
              </a:rPr>
              <a:t>They hadn’t completed their part of the project on time</a:t>
            </a:r>
          </a:p>
          <a:p>
            <a:pPr lvl="1">
              <a:lnSpc>
                <a:spcPct val="115000"/>
              </a:lnSpc>
              <a:spcBef>
                <a:spcPts val="0"/>
              </a:spcBef>
              <a:spcAft>
                <a:spcPts val="0"/>
              </a:spcAft>
              <a:buFont typeface="+mj-lt"/>
              <a:buAutoNum type="alphaLcParenR"/>
            </a:pPr>
            <a:r>
              <a:rPr lang="en-US" sz="3200" dirty="0">
                <a:ea typeface="Times New Roman"/>
                <a:cs typeface="Times New Roman"/>
              </a:rPr>
              <a:t>They tried to take over her part of the project</a:t>
            </a:r>
          </a:p>
          <a:p>
            <a:pPr lvl="1">
              <a:lnSpc>
                <a:spcPct val="115000"/>
              </a:lnSpc>
              <a:spcBef>
                <a:spcPts val="0"/>
              </a:spcBef>
              <a:spcAft>
                <a:spcPts val="1000"/>
              </a:spcAft>
              <a:buFont typeface="+mj-lt"/>
              <a:buAutoNum type="alphaLcParenR"/>
            </a:pPr>
            <a:r>
              <a:rPr lang="en-US" sz="3200" dirty="0">
                <a:ea typeface="Times New Roman"/>
                <a:cs typeface="Times New Roman"/>
              </a:rPr>
              <a:t>They were always late to work</a:t>
            </a:r>
          </a:p>
          <a:p>
            <a:pPr marL="457200" marR="0">
              <a:lnSpc>
                <a:spcPct val="115000"/>
              </a:lnSpc>
              <a:spcBef>
                <a:spcPts val="1200"/>
              </a:spcBef>
              <a:spcAft>
                <a:spcPts val="1000"/>
              </a:spcAft>
            </a:pPr>
            <a:r>
              <a:rPr lang="en-US" sz="1500" dirty="0">
                <a:ea typeface="Times New Roman"/>
                <a:cs typeface="Times New Roman"/>
              </a:rPr>
              <a:t>	</a:t>
            </a:r>
          </a:p>
          <a:p>
            <a:pPr marL="514350" lvl="0" indent="-514350">
              <a:lnSpc>
                <a:spcPct val="115000"/>
              </a:lnSpc>
              <a:spcBef>
                <a:spcPts val="0"/>
              </a:spcBef>
              <a:spcAft>
                <a:spcPts val="1000"/>
              </a:spcAft>
              <a:buFont typeface="+mj-lt"/>
              <a:buAutoNum type="arabicPeriod" startAt="10"/>
              <a:tabLst>
                <a:tab pos="457200" algn="l"/>
              </a:tabLst>
            </a:pPr>
            <a:r>
              <a:rPr lang="en-US" sz="3500" dirty="0">
                <a:ea typeface="Times New Roman"/>
                <a:cs typeface="Times New Roman"/>
              </a:rPr>
              <a:t>How did Patty positively react to her anxiety?</a:t>
            </a:r>
          </a:p>
          <a:p>
            <a:pPr lvl="1">
              <a:lnSpc>
                <a:spcPct val="115000"/>
              </a:lnSpc>
              <a:spcBef>
                <a:spcPts val="0"/>
              </a:spcBef>
              <a:spcAft>
                <a:spcPts val="0"/>
              </a:spcAft>
              <a:buFont typeface="+mj-lt"/>
              <a:buAutoNum type="alphaLcParenR"/>
            </a:pPr>
            <a:r>
              <a:rPr lang="en-US" sz="3200" dirty="0">
                <a:ea typeface="Times New Roman"/>
                <a:cs typeface="Times New Roman"/>
              </a:rPr>
              <a:t>She couldn’t focus on her work</a:t>
            </a:r>
          </a:p>
          <a:p>
            <a:pPr lvl="1">
              <a:lnSpc>
                <a:spcPct val="115000"/>
              </a:lnSpc>
              <a:spcBef>
                <a:spcPts val="0"/>
              </a:spcBef>
              <a:spcAft>
                <a:spcPts val="0"/>
              </a:spcAft>
              <a:buFont typeface="+mj-lt"/>
              <a:buAutoNum type="alphaLcParenR"/>
            </a:pPr>
            <a:r>
              <a:rPr lang="en-US" sz="3200" dirty="0">
                <a:ea typeface="Times New Roman"/>
                <a:cs typeface="Times New Roman"/>
              </a:rPr>
              <a:t>She talked about it with the team leader</a:t>
            </a:r>
          </a:p>
          <a:p>
            <a:pPr lvl="1">
              <a:lnSpc>
                <a:spcPct val="115000"/>
              </a:lnSpc>
              <a:spcBef>
                <a:spcPts val="0"/>
              </a:spcBef>
              <a:spcAft>
                <a:spcPts val="0"/>
              </a:spcAft>
              <a:buFont typeface="+mj-lt"/>
              <a:buAutoNum type="alphaLcParenR"/>
            </a:pPr>
            <a:r>
              <a:rPr lang="en-US" sz="3200" dirty="0">
                <a:ea typeface="Times New Roman"/>
                <a:cs typeface="Times New Roman"/>
              </a:rPr>
              <a:t>She couldn’t sleep at night</a:t>
            </a:r>
          </a:p>
          <a:p>
            <a:pPr lvl="1">
              <a:lnSpc>
                <a:spcPct val="115000"/>
              </a:lnSpc>
              <a:spcBef>
                <a:spcPts val="0"/>
              </a:spcBef>
              <a:spcAft>
                <a:spcPts val="1000"/>
              </a:spcAft>
              <a:buFont typeface="+mj-lt"/>
              <a:buAutoNum type="alphaLcParenR"/>
            </a:pPr>
            <a:r>
              <a:rPr lang="en-US" sz="3200" dirty="0">
                <a:ea typeface="Times New Roman"/>
                <a:cs typeface="Times New Roman"/>
              </a:rPr>
              <a:t>She checked on her teammates and offered help</a:t>
            </a:r>
          </a:p>
          <a:p>
            <a:pPr marL="457200" marR="0">
              <a:lnSpc>
                <a:spcPct val="115000"/>
              </a:lnSpc>
              <a:spcBef>
                <a:spcPts val="1200"/>
              </a:spcBef>
              <a:spcAft>
                <a:spcPts val="1000"/>
              </a:spcAft>
            </a:pPr>
            <a:r>
              <a:rPr lang="en-US" sz="3400" dirty="0">
                <a:solidFill>
                  <a:srgbClr val="FF0000"/>
                </a:solidFill>
                <a:ea typeface="Times New Roman"/>
                <a:cs typeface="Times New Roman"/>
              </a:rPr>
              <a:t>	</a:t>
            </a:r>
            <a:endParaRPr lang="en-US" dirty="0"/>
          </a:p>
        </p:txBody>
      </p:sp>
    </p:spTree>
    <p:extLst>
      <p:ext uri="{BB962C8B-B14F-4D97-AF65-F5344CB8AC3E}">
        <p14:creationId xmlns:p14="http://schemas.microsoft.com/office/powerpoint/2010/main" val="790767233"/>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r>
              <a:rPr lang="en-US" dirty="0"/>
              <a:t>Module Nine: Review Questions</a:t>
            </a:r>
          </a:p>
        </p:txBody>
      </p:sp>
      <p:sp>
        <p:nvSpPr>
          <p:cNvPr id="54275" name="Content Placeholder 2"/>
          <p:cNvSpPr>
            <a:spLocks noGrp="1"/>
          </p:cNvSpPr>
          <p:nvPr>
            <p:ph idx="1"/>
          </p:nvPr>
        </p:nvSpPr>
        <p:spPr/>
        <p:txBody>
          <a:bodyPr>
            <a:normAutofit fontScale="55000" lnSpcReduction="20000"/>
          </a:bodyPr>
          <a:lstStyle/>
          <a:p>
            <a:pPr marL="514350" lvl="0" indent="-514350">
              <a:lnSpc>
                <a:spcPct val="115000"/>
              </a:lnSpc>
              <a:spcBef>
                <a:spcPts val="0"/>
              </a:spcBef>
              <a:spcAft>
                <a:spcPts val="1000"/>
              </a:spcAft>
              <a:buFont typeface="+mj-lt"/>
              <a:buAutoNum type="arabicPeriod"/>
              <a:tabLst>
                <a:tab pos="457200" algn="l"/>
              </a:tabLst>
            </a:pPr>
            <a:r>
              <a:rPr lang="en-US" dirty="0">
                <a:ea typeface="Times New Roman"/>
                <a:cs typeface="Times New Roman"/>
              </a:rPr>
              <a:t>Anxiety alerts us to danger by telling us what?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That something could be wrong</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That something smells funny</a:t>
            </a:r>
          </a:p>
          <a:p>
            <a:pPr lvl="1">
              <a:lnSpc>
                <a:spcPct val="115000"/>
              </a:lnSpc>
              <a:spcBef>
                <a:spcPts val="0"/>
              </a:spcBef>
              <a:spcAft>
                <a:spcPts val="0"/>
              </a:spcAft>
              <a:buFont typeface="+mj-lt"/>
              <a:buAutoNum type="alphaLcParenR"/>
            </a:pPr>
            <a:r>
              <a:rPr lang="en-US" dirty="0">
                <a:ea typeface="Times New Roman"/>
                <a:cs typeface="Times New Roman"/>
              </a:rPr>
              <a:t>That we are doing a great job</a:t>
            </a:r>
          </a:p>
          <a:p>
            <a:pPr lvl="1">
              <a:lnSpc>
                <a:spcPct val="115000"/>
              </a:lnSpc>
              <a:spcBef>
                <a:spcPts val="0"/>
              </a:spcBef>
              <a:spcAft>
                <a:spcPts val="1000"/>
              </a:spcAft>
              <a:buFont typeface="+mj-lt"/>
              <a:buAutoNum type="alphaLcParenR"/>
            </a:pPr>
            <a:r>
              <a:rPr lang="en-US" dirty="0">
                <a:ea typeface="Times New Roman"/>
                <a:cs typeface="Times New Roman"/>
              </a:rPr>
              <a:t>That we are bored</a:t>
            </a:r>
          </a:p>
          <a:p>
            <a:pPr marL="457200" marR="0">
              <a:lnSpc>
                <a:spcPct val="115000"/>
              </a:lnSpc>
              <a:spcBef>
                <a:spcPts val="1200"/>
              </a:spcBef>
              <a:spcAft>
                <a:spcPts val="1000"/>
              </a:spcAft>
            </a:pPr>
            <a:r>
              <a:rPr lang="en-US" dirty="0">
                <a:solidFill>
                  <a:srgbClr val="FF0000"/>
                </a:solidFill>
                <a:ea typeface="Times New Roman"/>
                <a:cs typeface="Times New Roman"/>
              </a:rPr>
              <a:t>	Anxiety can send an alert to our body telling us that something may be wrong or that something could be wrong, which makes us more aware of our surroundings.</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dirty="0">
                <a:ea typeface="Times New Roman"/>
                <a:cs typeface="Times New Roman"/>
              </a:rPr>
              <a:t>When anxiety alerts us to danger, it tells us to do what?</a:t>
            </a:r>
          </a:p>
          <a:p>
            <a:pPr lvl="1">
              <a:lnSpc>
                <a:spcPct val="115000"/>
              </a:lnSpc>
              <a:spcBef>
                <a:spcPts val="0"/>
              </a:spcBef>
              <a:spcAft>
                <a:spcPts val="0"/>
              </a:spcAft>
              <a:buFont typeface="+mj-lt"/>
              <a:buAutoNum type="alphaLcParenR"/>
            </a:pPr>
            <a:r>
              <a:rPr lang="en-US" dirty="0">
                <a:ea typeface="Times New Roman"/>
                <a:cs typeface="Times New Roman"/>
              </a:rPr>
              <a:t>Go with our instincts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Consider another option</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Ignore the feeling</a:t>
            </a:r>
          </a:p>
          <a:p>
            <a:pPr lvl="1">
              <a:lnSpc>
                <a:spcPct val="115000"/>
              </a:lnSpc>
              <a:spcBef>
                <a:spcPts val="0"/>
              </a:spcBef>
              <a:spcAft>
                <a:spcPts val="1000"/>
              </a:spcAft>
              <a:buFont typeface="+mj-lt"/>
              <a:buAutoNum type="alphaLcParenR"/>
            </a:pPr>
            <a:r>
              <a:rPr lang="en-US" dirty="0">
                <a:ea typeface="Times New Roman"/>
                <a:cs typeface="Times New Roman"/>
              </a:rPr>
              <a:t>Ask someone else about it</a:t>
            </a:r>
          </a:p>
          <a:p>
            <a:pPr marL="457200" marR="0">
              <a:lnSpc>
                <a:spcPct val="115000"/>
              </a:lnSpc>
              <a:spcBef>
                <a:spcPts val="1200"/>
              </a:spcBef>
              <a:spcAft>
                <a:spcPts val="1000"/>
              </a:spcAft>
            </a:pPr>
            <a:r>
              <a:rPr lang="en-US" dirty="0">
                <a:solidFill>
                  <a:srgbClr val="FF0000"/>
                </a:solidFill>
                <a:ea typeface="Times New Roman"/>
                <a:cs typeface="Times New Roman"/>
              </a:rPr>
              <a:t>	When anxiety alerts us to a sense of danger or harm, it is usually signaling to us to consider taking another route or making different decision.</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371801083"/>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r>
              <a:rPr lang="en-US" dirty="0"/>
              <a:t>Module Nine: Review Questions</a:t>
            </a:r>
          </a:p>
        </p:txBody>
      </p:sp>
      <p:sp>
        <p:nvSpPr>
          <p:cNvPr id="54275" name="Content Placeholder 2"/>
          <p:cNvSpPr>
            <a:spLocks noGrp="1"/>
          </p:cNvSpPr>
          <p:nvPr>
            <p:ph idx="1"/>
          </p:nvPr>
        </p:nvSpPr>
        <p:spPr/>
        <p:txBody>
          <a:bodyPr>
            <a:noAutofit/>
          </a:bodyPr>
          <a:lstStyle/>
          <a:p>
            <a:pPr marL="514350" lvl="0" indent="-514350">
              <a:lnSpc>
                <a:spcPct val="115000"/>
              </a:lnSpc>
              <a:spcBef>
                <a:spcPts val="0"/>
              </a:spcBef>
              <a:spcAft>
                <a:spcPts val="1000"/>
              </a:spcAft>
              <a:buFont typeface="+mj-lt"/>
              <a:buAutoNum type="arabicPeriod" startAt="3"/>
              <a:tabLst>
                <a:tab pos="457200" algn="l"/>
              </a:tabLst>
            </a:pPr>
            <a:r>
              <a:rPr lang="en-US" sz="1600" dirty="0">
                <a:ea typeface="Times New Roman"/>
                <a:cs typeface="Times New Roman"/>
              </a:rPr>
              <a:t>Which statement helps improve our own self-awareness?</a:t>
            </a:r>
          </a:p>
          <a:p>
            <a:pPr lvl="1">
              <a:lnSpc>
                <a:spcPct val="115000"/>
              </a:lnSpc>
              <a:spcBef>
                <a:spcPts val="0"/>
              </a:spcBef>
              <a:spcAft>
                <a:spcPts val="0"/>
              </a:spcAft>
              <a:buFont typeface="+mj-lt"/>
              <a:buAutoNum type="alphaLcParenR"/>
            </a:pPr>
            <a:r>
              <a:rPr lang="en-US" sz="1400" dirty="0">
                <a:ea typeface="Times New Roman"/>
                <a:cs typeface="Times New Roman"/>
              </a:rPr>
              <a:t>“I’m not sure why this is happening.”</a:t>
            </a:r>
          </a:p>
          <a:p>
            <a:pPr lvl="1">
              <a:lnSpc>
                <a:spcPct val="115000"/>
              </a:lnSpc>
              <a:spcBef>
                <a:spcPts val="0"/>
              </a:spcBef>
              <a:spcAft>
                <a:spcPts val="0"/>
              </a:spcAft>
              <a:buFont typeface="+mj-lt"/>
              <a:buAutoNum type="alphaLcParenR"/>
            </a:pPr>
            <a:r>
              <a:rPr lang="en-US" sz="1400" dirty="0">
                <a:ea typeface="Times New Roman"/>
                <a:cs typeface="Times New Roman"/>
              </a:rPr>
              <a:t>“What do I do in this situation?”</a:t>
            </a:r>
          </a:p>
          <a:p>
            <a:pPr lvl="1">
              <a:lnSpc>
                <a:spcPct val="115000"/>
              </a:lnSpc>
              <a:spcBef>
                <a:spcPts val="0"/>
              </a:spcBef>
              <a:spcAft>
                <a:spcPts val="0"/>
              </a:spcAft>
              <a:buFont typeface="+mj-lt"/>
              <a:buAutoNum type="alphaLcParenR"/>
            </a:pPr>
            <a:r>
              <a:rPr lang="en-US" sz="1400" dirty="0">
                <a:ea typeface="Times New Roman"/>
                <a:cs typeface="Times New Roman"/>
              </a:rPr>
              <a:t>“I’m not ready to deal with this.”</a:t>
            </a:r>
          </a:p>
          <a:p>
            <a:pPr lvl="1">
              <a:lnSpc>
                <a:spcPct val="115000"/>
              </a:lnSpc>
              <a:spcBef>
                <a:spcPts val="0"/>
              </a:spcBef>
              <a:spcAft>
                <a:spcPts val="1000"/>
              </a:spcAft>
              <a:buFont typeface="+mj-lt"/>
              <a:buAutoNum type="alphaLcParenR"/>
            </a:pPr>
            <a:r>
              <a:rPr lang="en-US" sz="1400" dirty="0">
                <a:solidFill>
                  <a:srgbClr val="FF0000"/>
                </a:solidFill>
                <a:ea typeface="Times New Roman"/>
                <a:cs typeface="Times New Roman"/>
              </a:rPr>
              <a:t>“Why do I feel this way?”</a:t>
            </a:r>
            <a:endParaRPr lang="en-US" sz="1400" dirty="0">
              <a:ea typeface="Times New Roman"/>
              <a:cs typeface="Times New Roman"/>
            </a:endParaRPr>
          </a:p>
          <a:p>
            <a:pPr marL="457200" marR="0">
              <a:lnSpc>
                <a:spcPct val="115000"/>
              </a:lnSpc>
              <a:spcBef>
                <a:spcPts val="1200"/>
              </a:spcBef>
              <a:spcAft>
                <a:spcPts val="1000"/>
              </a:spcAft>
            </a:pPr>
            <a:r>
              <a:rPr lang="en-US" sz="1600" dirty="0">
                <a:solidFill>
                  <a:srgbClr val="FF0000"/>
                </a:solidFill>
                <a:ea typeface="Times New Roman"/>
                <a:cs typeface="Times New Roman"/>
              </a:rPr>
              <a:t>	This statement makes us think about why we are feeling a certain way and why we may be experiencing certain symptoms. Looking to our self for answers creates more self-awareness.</a:t>
            </a:r>
            <a:endParaRPr lang="en-US" sz="1600" dirty="0">
              <a:ea typeface="Times New Roman"/>
              <a:cs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sz="1600" dirty="0">
                <a:ea typeface="Times New Roman"/>
                <a:cs typeface="Times New Roman"/>
              </a:rPr>
              <a:t>What is one benefit of improved self-awareness?</a:t>
            </a:r>
          </a:p>
          <a:p>
            <a:pPr lvl="1">
              <a:lnSpc>
                <a:spcPct val="115000"/>
              </a:lnSpc>
              <a:spcBef>
                <a:spcPts val="0"/>
              </a:spcBef>
              <a:spcAft>
                <a:spcPts val="0"/>
              </a:spcAft>
              <a:buFont typeface="+mj-lt"/>
              <a:buAutoNum type="alphaLcParenR"/>
            </a:pPr>
            <a:r>
              <a:rPr lang="en-US" sz="1400" dirty="0">
                <a:ea typeface="Times New Roman"/>
                <a:cs typeface="Times New Roman"/>
              </a:rPr>
              <a:t>We feel bored with our surroundings</a:t>
            </a:r>
          </a:p>
          <a:p>
            <a:pPr lvl="1">
              <a:lnSpc>
                <a:spcPct val="115000"/>
              </a:lnSpc>
              <a:spcBef>
                <a:spcPts val="0"/>
              </a:spcBef>
              <a:spcAft>
                <a:spcPts val="0"/>
              </a:spcAft>
              <a:buFont typeface="+mj-lt"/>
              <a:buAutoNum type="alphaLcParenR"/>
            </a:pPr>
            <a:r>
              <a:rPr lang="en-US" sz="1400" dirty="0">
                <a:solidFill>
                  <a:srgbClr val="FF0000"/>
                </a:solidFill>
                <a:ea typeface="Times New Roman"/>
                <a:cs typeface="Times New Roman"/>
              </a:rPr>
              <a:t>We feel more confident to solve problems</a:t>
            </a:r>
            <a:endParaRPr lang="en-US" sz="1400" dirty="0">
              <a:ea typeface="Times New Roman"/>
              <a:cs typeface="Times New Roman"/>
            </a:endParaRPr>
          </a:p>
          <a:p>
            <a:pPr lvl="1">
              <a:lnSpc>
                <a:spcPct val="115000"/>
              </a:lnSpc>
              <a:spcBef>
                <a:spcPts val="0"/>
              </a:spcBef>
              <a:spcAft>
                <a:spcPts val="0"/>
              </a:spcAft>
              <a:buFont typeface="+mj-lt"/>
              <a:buAutoNum type="alphaLcParenR"/>
            </a:pPr>
            <a:r>
              <a:rPr lang="en-US" sz="1400" dirty="0">
                <a:ea typeface="Times New Roman"/>
                <a:cs typeface="Times New Roman"/>
              </a:rPr>
              <a:t>We find things funnier</a:t>
            </a:r>
          </a:p>
          <a:p>
            <a:pPr lvl="1">
              <a:lnSpc>
                <a:spcPct val="115000"/>
              </a:lnSpc>
              <a:spcBef>
                <a:spcPts val="0"/>
              </a:spcBef>
              <a:spcAft>
                <a:spcPts val="1000"/>
              </a:spcAft>
              <a:buFont typeface="+mj-lt"/>
              <a:buAutoNum type="alphaLcParenR"/>
            </a:pPr>
            <a:r>
              <a:rPr lang="en-US" sz="1400" dirty="0">
                <a:ea typeface="Times New Roman"/>
                <a:cs typeface="Times New Roman"/>
              </a:rPr>
              <a:t>We can feel our own heart beat</a:t>
            </a:r>
          </a:p>
          <a:p>
            <a:pPr marL="457200" marR="0">
              <a:lnSpc>
                <a:spcPct val="115000"/>
              </a:lnSpc>
              <a:spcBef>
                <a:spcPts val="1200"/>
              </a:spcBef>
              <a:spcAft>
                <a:spcPts val="1000"/>
              </a:spcAft>
            </a:pPr>
            <a:r>
              <a:rPr lang="en-US" sz="1600" dirty="0">
                <a:solidFill>
                  <a:srgbClr val="FF0000"/>
                </a:solidFill>
                <a:ea typeface="Times New Roman"/>
                <a:cs typeface="Times New Roman"/>
              </a:rPr>
              <a:t>	When we have more self-awareness, we feel more confident about our abilities to cope and solve problems, which helps us better manage our anxiety symptoms.</a:t>
            </a:r>
            <a:endParaRPr lang="en-US" sz="1600" dirty="0">
              <a:ea typeface="Times New Roman"/>
              <a:cs typeface="Times New Roman"/>
            </a:endParaRPr>
          </a:p>
        </p:txBody>
      </p:sp>
    </p:spTree>
    <p:extLst>
      <p:ext uri="{BB962C8B-B14F-4D97-AF65-F5344CB8AC3E}">
        <p14:creationId xmlns:p14="http://schemas.microsoft.com/office/powerpoint/2010/main" val="26884532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2F6ED4A-2966-4871-8337-597E06D67EC0}"/>
              </a:ext>
            </a:extLst>
          </p:cNvPr>
          <p:cNvSpPr>
            <a:spLocks noGrp="1"/>
          </p:cNvSpPr>
          <p:nvPr>
            <p:ph sz="quarter" idx="11"/>
          </p:nvPr>
        </p:nvSpPr>
        <p:spPr/>
        <p:txBody>
          <a:bodyPr/>
          <a:lstStyle/>
          <a:p>
            <a:endParaRPr lang="en-US"/>
          </a:p>
        </p:txBody>
      </p:sp>
      <p:sp>
        <p:nvSpPr>
          <p:cNvPr id="7170" name="Title 1"/>
          <p:cNvSpPr>
            <a:spLocks noGrp="1"/>
          </p:cNvSpPr>
          <p:nvPr>
            <p:ph type="title"/>
          </p:nvPr>
        </p:nvSpPr>
        <p:spPr/>
        <p:txBody>
          <a:bodyPr/>
          <a:lstStyle/>
          <a:p>
            <a:r>
              <a:rPr lang="en-US" dirty="0"/>
              <a:t>Workshop Objectives</a:t>
            </a:r>
          </a:p>
        </p:txBody>
      </p:sp>
      <p:grpSp>
        <p:nvGrpSpPr>
          <p:cNvPr id="2" name="Group 1">
            <a:extLst>
              <a:ext uri="{FF2B5EF4-FFF2-40B4-BE49-F238E27FC236}">
                <a16:creationId xmlns:a16="http://schemas.microsoft.com/office/drawing/2014/main" id="{ADECA78E-1BB6-4DDB-BC3E-77CD05A39547}"/>
              </a:ext>
            </a:extLst>
          </p:cNvPr>
          <p:cNvGrpSpPr/>
          <p:nvPr/>
        </p:nvGrpSpPr>
        <p:grpSpPr>
          <a:xfrm>
            <a:off x="458204" y="1600199"/>
            <a:ext cx="8227591" cy="4525963"/>
            <a:chOff x="458204" y="1600199"/>
            <a:chExt cx="8227591" cy="4525963"/>
          </a:xfrm>
        </p:grpSpPr>
        <p:sp>
          <p:nvSpPr>
            <p:cNvPr id="4" name="Freeform: Shape 3">
              <a:extLst>
                <a:ext uri="{FF2B5EF4-FFF2-40B4-BE49-F238E27FC236}">
                  <a16:creationId xmlns:a16="http://schemas.microsoft.com/office/drawing/2014/main" id="{91137677-FC7B-45A1-9153-F309E9C2A03D}"/>
                </a:ext>
              </a:extLst>
            </p:cNvPr>
            <p:cNvSpPr/>
            <p:nvPr/>
          </p:nvSpPr>
          <p:spPr>
            <a:xfrm rot="21600000">
              <a:off x="458204"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47651" tIns="905193" rIns="246063" bIns="905193" numCol="1" spcCol="1270" anchor="ctr" anchorCtr="0">
              <a:noAutofit/>
            </a:bodyPr>
            <a:lstStyle/>
            <a:p>
              <a:pPr marL="0" lvl="0" indent="0" algn="ctr" defTabSz="1733550">
                <a:lnSpc>
                  <a:spcPct val="90000"/>
                </a:lnSpc>
                <a:spcBef>
                  <a:spcPct val="0"/>
                </a:spcBef>
                <a:spcAft>
                  <a:spcPct val="35000"/>
                </a:spcAft>
                <a:buNone/>
              </a:pPr>
              <a:r>
                <a:rPr lang="en-US" sz="3900" kern="1200" dirty="0"/>
                <a:t>Recognize symptoms</a:t>
              </a:r>
            </a:p>
          </p:txBody>
        </p:sp>
        <p:sp>
          <p:nvSpPr>
            <p:cNvPr id="5" name="Freeform: Shape 4">
              <a:extLst>
                <a:ext uri="{FF2B5EF4-FFF2-40B4-BE49-F238E27FC236}">
                  <a16:creationId xmlns:a16="http://schemas.microsoft.com/office/drawing/2014/main" id="{06FCA215-20E0-4AEE-A2FE-7CA2E641CFB8}"/>
                </a:ext>
              </a:extLst>
            </p:cNvPr>
            <p:cNvSpPr/>
            <p:nvPr/>
          </p:nvSpPr>
          <p:spPr>
            <a:xfrm rot="21600000">
              <a:off x="3266032"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247651" tIns="905193" rIns="246063" bIns="905193" numCol="1" spcCol="1270" anchor="ctr" anchorCtr="0">
              <a:noAutofit/>
            </a:bodyPr>
            <a:lstStyle/>
            <a:p>
              <a:pPr marL="0" lvl="0" indent="0" algn="ctr" defTabSz="1733550">
                <a:lnSpc>
                  <a:spcPct val="90000"/>
                </a:lnSpc>
                <a:spcBef>
                  <a:spcPct val="0"/>
                </a:spcBef>
                <a:spcAft>
                  <a:spcPct val="35000"/>
                </a:spcAft>
                <a:buNone/>
              </a:pPr>
              <a:r>
                <a:rPr lang="en-US" sz="3900" kern="1200" dirty="0"/>
                <a:t>Coping skills</a:t>
              </a:r>
            </a:p>
          </p:txBody>
        </p:sp>
        <p:sp>
          <p:nvSpPr>
            <p:cNvPr id="6" name="Freeform: Shape 5">
              <a:extLst>
                <a:ext uri="{FF2B5EF4-FFF2-40B4-BE49-F238E27FC236}">
                  <a16:creationId xmlns:a16="http://schemas.microsoft.com/office/drawing/2014/main" id="{3F5E9A94-A56E-492A-80C9-77842E92DDE1}"/>
                </a:ext>
              </a:extLst>
            </p:cNvPr>
            <p:cNvSpPr/>
            <p:nvPr/>
          </p:nvSpPr>
          <p:spPr>
            <a:xfrm rot="21600000">
              <a:off x="6073862" y="1600199"/>
              <a:ext cx="2611933"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247650" tIns="905193" rIns="246063" bIns="905193" numCol="1" spcCol="1270" anchor="ctr" anchorCtr="0">
              <a:noAutofit/>
            </a:bodyPr>
            <a:lstStyle/>
            <a:p>
              <a:pPr marL="0" lvl="0" indent="0" algn="ctr" defTabSz="1733550">
                <a:lnSpc>
                  <a:spcPct val="90000"/>
                </a:lnSpc>
                <a:spcBef>
                  <a:spcPct val="0"/>
                </a:spcBef>
                <a:spcAft>
                  <a:spcPct val="35000"/>
                </a:spcAft>
                <a:buNone/>
              </a:pPr>
              <a:r>
                <a:rPr lang="en-US" sz="3900" kern="1200" dirty="0"/>
                <a:t>Recognize triggers</a:t>
              </a:r>
            </a:p>
          </p:txBody>
        </p:sp>
      </p:gr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r>
              <a:rPr lang="en-US" dirty="0"/>
              <a:t>Module Nine: Review Questions</a:t>
            </a:r>
          </a:p>
        </p:txBody>
      </p:sp>
      <p:sp>
        <p:nvSpPr>
          <p:cNvPr id="54275"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How does anxiety motivate us while speaking in public?</a:t>
            </a:r>
          </a:p>
          <a:p>
            <a:pPr lvl="1">
              <a:lnSpc>
                <a:spcPct val="115000"/>
              </a:lnSpc>
              <a:spcBef>
                <a:spcPts val="0"/>
              </a:spcBef>
              <a:spcAft>
                <a:spcPts val="0"/>
              </a:spcAft>
              <a:buFont typeface="+mj-lt"/>
              <a:buAutoNum type="alphaLcParenR"/>
            </a:pPr>
            <a:r>
              <a:rPr lang="en-US" dirty="0">
                <a:ea typeface="Times New Roman"/>
                <a:cs typeface="Times New Roman"/>
              </a:rPr>
              <a:t>It makes us want to run away</a:t>
            </a:r>
          </a:p>
          <a:p>
            <a:pPr lvl="1">
              <a:lnSpc>
                <a:spcPct val="115000"/>
              </a:lnSpc>
              <a:spcBef>
                <a:spcPts val="0"/>
              </a:spcBef>
              <a:spcAft>
                <a:spcPts val="0"/>
              </a:spcAft>
              <a:buFont typeface="+mj-lt"/>
              <a:buAutoNum type="alphaLcParenR"/>
            </a:pPr>
            <a:r>
              <a:rPr lang="en-US" dirty="0">
                <a:ea typeface="Times New Roman"/>
                <a:cs typeface="Times New Roman"/>
              </a:rPr>
              <a:t>It makes us picture everyone in their underwear</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It makes us move forward with our presentation</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It makes us find something else to do</a:t>
            </a:r>
          </a:p>
          <a:p>
            <a:pPr marL="457200" marR="0">
              <a:lnSpc>
                <a:spcPct val="115000"/>
              </a:lnSpc>
              <a:spcBef>
                <a:spcPts val="1200"/>
              </a:spcBef>
              <a:spcAft>
                <a:spcPts val="1000"/>
              </a:spcAft>
            </a:pPr>
            <a:r>
              <a:rPr lang="en-US" dirty="0">
                <a:solidFill>
                  <a:srgbClr val="FF0000"/>
                </a:solidFill>
                <a:ea typeface="Times New Roman"/>
                <a:cs typeface="Times New Roman"/>
              </a:rPr>
              <a:t>	When we are speaking in public, we can feel nervous and anxious, which can make us want to retreat. But our anxiety can also prove to be a motivator in that it pushes us forward to complete the presentation and ‘get it over with’.</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dirty="0">
                <a:ea typeface="Times New Roman"/>
                <a:cs typeface="Times New Roman"/>
              </a:rPr>
              <a:t>How can anxiety motivate our decisions?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It motivates us to make better choices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It makes us want to try new things</a:t>
            </a:r>
          </a:p>
          <a:p>
            <a:pPr lvl="1">
              <a:lnSpc>
                <a:spcPct val="115000"/>
              </a:lnSpc>
              <a:spcBef>
                <a:spcPts val="0"/>
              </a:spcBef>
              <a:spcAft>
                <a:spcPts val="0"/>
              </a:spcAft>
              <a:buFont typeface="+mj-lt"/>
              <a:buAutoNum type="alphaLcParenR"/>
            </a:pPr>
            <a:r>
              <a:rPr lang="en-US" dirty="0">
                <a:ea typeface="Times New Roman"/>
                <a:cs typeface="Times New Roman"/>
              </a:rPr>
              <a:t>It motivates us to avoid things that scare us</a:t>
            </a:r>
          </a:p>
          <a:p>
            <a:pPr lvl="1">
              <a:lnSpc>
                <a:spcPct val="115000"/>
              </a:lnSpc>
              <a:spcBef>
                <a:spcPts val="0"/>
              </a:spcBef>
              <a:spcAft>
                <a:spcPts val="1000"/>
              </a:spcAft>
              <a:buFont typeface="+mj-lt"/>
              <a:buAutoNum type="alphaLcParenR"/>
            </a:pPr>
            <a:r>
              <a:rPr lang="en-US" dirty="0">
                <a:ea typeface="Times New Roman"/>
                <a:cs typeface="Times New Roman"/>
              </a:rPr>
              <a:t>It makes us feel bored with our current choices</a:t>
            </a:r>
          </a:p>
          <a:p>
            <a:pPr marL="457200" marR="0">
              <a:lnSpc>
                <a:spcPct val="115000"/>
              </a:lnSpc>
              <a:spcBef>
                <a:spcPts val="1200"/>
              </a:spcBef>
              <a:spcAft>
                <a:spcPts val="1000"/>
              </a:spcAft>
            </a:pPr>
            <a:r>
              <a:rPr lang="en-US" dirty="0">
                <a:solidFill>
                  <a:srgbClr val="FF0000"/>
                </a:solidFill>
                <a:ea typeface="Times New Roman"/>
                <a:cs typeface="Times New Roman"/>
              </a:rPr>
              <a:t>	Anxiety can motivate us to make better choices since it can alert us that we might be making a mistake or doing something wrong.</a:t>
            </a:r>
            <a:endParaRPr lang="en-US" dirty="0">
              <a:ea typeface="Times New Roman"/>
              <a:cs typeface="Times New Roman"/>
            </a:endParaRPr>
          </a:p>
        </p:txBody>
      </p:sp>
    </p:spTree>
    <p:extLst>
      <p:ext uri="{BB962C8B-B14F-4D97-AF65-F5344CB8AC3E}">
        <p14:creationId xmlns:p14="http://schemas.microsoft.com/office/powerpoint/2010/main" val="3694479317"/>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r>
              <a:rPr lang="en-US" dirty="0"/>
              <a:t>Module Nine: Review Questions</a:t>
            </a:r>
          </a:p>
        </p:txBody>
      </p:sp>
      <p:sp>
        <p:nvSpPr>
          <p:cNvPr id="54275"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How does anxiety create common sense in us?</a:t>
            </a:r>
          </a:p>
          <a:p>
            <a:pPr lvl="1">
              <a:lnSpc>
                <a:spcPct val="115000"/>
              </a:lnSpc>
              <a:spcBef>
                <a:spcPts val="0"/>
              </a:spcBef>
              <a:spcAft>
                <a:spcPts val="0"/>
              </a:spcAft>
              <a:buFont typeface="+mj-lt"/>
              <a:buAutoNum type="alphaLcParenR"/>
            </a:pPr>
            <a:r>
              <a:rPr lang="en-US" dirty="0">
                <a:ea typeface="Times New Roman"/>
                <a:cs typeface="Times New Roman"/>
              </a:rPr>
              <a:t>It makes us choose something else to do</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It alerts us that we are doing something wrong or harmful</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It alerts us to make better choices</a:t>
            </a:r>
          </a:p>
          <a:p>
            <a:pPr lvl="1">
              <a:lnSpc>
                <a:spcPct val="115000"/>
              </a:lnSpc>
              <a:spcBef>
                <a:spcPts val="0"/>
              </a:spcBef>
              <a:spcAft>
                <a:spcPts val="1000"/>
              </a:spcAft>
              <a:buFont typeface="+mj-lt"/>
              <a:buAutoNum type="alphaLcParenR"/>
            </a:pPr>
            <a:r>
              <a:rPr lang="en-US" dirty="0">
                <a:ea typeface="Times New Roman"/>
                <a:cs typeface="Times New Roman"/>
              </a:rPr>
              <a:t>It makes us bored and fatigued</a:t>
            </a:r>
          </a:p>
          <a:p>
            <a:pPr marL="457200" marR="0">
              <a:lnSpc>
                <a:spcPct val="115000"/>
              </a:lnSpc>
              <a:spcBef>
                <a:spcPts val="1200"/>
              </a:spcBef>
              <a:spcAft>
                <a:spcPts val="1000"/>
              </a:spcAft>
            </a:pPr>
            <a:r>
              <a:rPr lang="en-US" dirty="0">
                <a:solidFill>
                  <a:srgbClr val="FF0000"/>
                </a:solidFill>
                <a:ea typeface="Times New Roman"/>
                <a:cs typeface="Times New Roman"/>
              </a:rPr>
              <a:t>	Anxiety can help us prevent mistake and create a theory of common sense in ourselves because it continuously alerts us to things that are dangerous or harmful that we need to avoid. This eventually becomes habit and is instilled in our brains as ‘normal’.</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dirty="0">
                <a:ea typeface="Times New Roman"/>
                <a:cs typeface="Times New Roman"/>
              </a:rPr>
              <a:t>How does anxiety help us prevent mistakes?</a:t>
            </a:r>
          </a:p>
          <a:p>
            <a:pPr lvl="1">
              <a:lnSpc>
                <a:spcPct val="115000"/>
              </a:lnSpc>
              <a:spcBef>
                <a:spcPts val="0"/>
              </a:spcBef>
              <a:spcAft>
                <a:spcPts val="0"/>
              </a:spcAft>
              <a:buFont typeface="+mj-lt"/>
              <a:buAutoNum type="alphaLcParenR"/>
            </a:pPr>
            <a:r>
              <a:rPr lang="en-US" dirty="0">
                <a:ea typeface="Times New Roman"/>
                <a:cs typeface="Times New Roman"/>
              </a:rPr>
              <a:t>It reminds us how wrong that decision was</a:t>
            </a:r>
          </a:p>
          <a:p>
            <a:pPr lvl="1">
              <a:lnSpc>
                <a:spcPct val="115000"/>
              </a:lnSpc>
              <a:spcBef>
                <a:spcPts val="0"/>
              </a:spcBef>
              <a:spcAft>
                <a:spcPts val="0"/>
              </a:spcAft>
              <a:buFont typeface="+mj-lt"/>
              <a:buAutoNum type="alphaLcParenR"/>
            </a:pPr>
            <a:r>
              <a:rPr lang="en-US" dirty="0">
                <a:ea typeface="Times New Roman"/>
                <a:cs typeface="Times New Roman"/>
              </a:rPr>
              <a:t>It makes us make a decision right away</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It makes us rethink our actions before doing something</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It reminds us to focus on time spent on decisions</a:t>
            </a:r>
          </a:p>
          <a:p>
            <a:pPr marL="457200" marR="0">
              <a:lnSpc>
                <a:spcPct val="115000"/>
              </a:lnSpc>
              <a:spcBef>
                <a:spcPts val="1200"/>
              </a:spcBef>
              <a:spcAft>
                <a:spcPts val="1000"/>
              </a:spcAft>
            </a:pPr>
            <a:r>
              <a:rPr lang="en-US" dirty="0">
                <a:solidFill>
                  <a:srgbClr val="FF0000"/>
                </a:solidFill>
                <a:ea typeface="Times New Roman"/>
                <a:cs typeface="Times New Roman"/>
              </a:rPr>
              <a:t>	Anxiety sends us alerts in our minds when we do something that could be dangerous or wrong. This causes us to always rethink our actions for jumping on them, which also helps prevent future mistakes.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670244533"/>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r>
              <a:rPr lang="en-US" dirty="0"/>
              <a:t>Module Nine: Review Questions</a:t>
            </a:r>
          </a:p>
        </p:txBody>
      </p:sp>
      <p:sp>
        <p:nvSpPr>
          <p:cNvPr id="54275"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sz="3400" dirty="0">
                <a:ea typeface="Times New Roman"/>
                <a:cs typeface="Times New Roman"/>
              </a:rPr>
              <a:t>Why did Patty become anxious about her teammates?</a:t>
            </a:r>
          </a:p>
          <a:p>
            <a:pPr lvl="1">
              <a:lnSpc>
                <a:spcPct val="115000"/>
              </a:lnSpc>
              <a:spcBef>
                <a:spcPts val="0"/>
              </a:spcBef>
              <a:spcAft>
                <a:spcPts val="0"/>
              </a:spcAft>
              <a:buFont typeface="+mj-lt"/>
              <a:buAutoNum type="alphaLcParenR"/>
            </a:pPr>
            <a:r>
              <a:rPr lang="en-US" sz="2900" dirty="0">
                <a:ea typeface="Times New Roman"/>
                <a:cs typeface="Times New Roman"/>
              </a:rPr>
              <a:t>They were talking about her when she wasn’t there</a:t>
            </a:r>
          </a:p>
          <a:p>
            <a:pPr lvl="1">
              <a:lnSpc>
                <a:spcPct val="115000"/>
              </a:lnSpc>
              <a:spcBef>
                <a:spcPts val="0"/>
              </a:spcBef>
              <a:spcAft>
                <a:spcPts val="0"/>
              </a:spcAft>
              <a:buFont typeface="+mj-lt"/>
              <a:buAutoNum type="alphaLcParenR"/>
            </a:pPr>
            <a:r>
              <a:rPr lang="en-US" sz="2900" dirty="0">
                <a:solidFill>
                  <a:srgbClr val="FF0000"/>
                </a:solidFill>
                <a:ea typeface="Times New Roman"/>
                <a:cs typeface="Times New Roman"/>
              </a:rPr>
              <a:t>They hadn’t completed their part of the project on time</a:t>
            </a:r>
            <a:endParaRPr lang="en-US" sz="2900" dirty="0">
              <a:ea typeface="Times New Roman"/>
              <a:cs typeface="Times New Roman"/>
            </a:endParaRPr>
          </a:p>
          <a:p>
            <a:pPr lvl="1">
              <a:lnSpc>
                <a:spcPct val="115000"/>
              </a:lnSpc>
              <a:spcBef>
                <a:spcPts val="0"/>
              </a:spcBef>
              <a:spcAft>
                <a:spcPts val="0"/>
              </a:spcAft>
              <a:buFont typeface="+mj-lt"/>
              <a:buAutoNum type="alphaLcParenR"/>
            </a:pPr>
            <a:r>
              <a:rPr lang="en-US" sz="2900" dirty="0">
                <a:ea typeface="Times New Roman"/>
                <a:cs typeface="Times New Roman"/>
              </a:rPr>
              <a:t>They tried to take over her part of the project</a:t>
            </a:r>
          </a:p>
          <a:p>
            <a:pPr lvl="1">
              <a:lnSpc>
                <a:spcPct val="115000"/>
              </a:lnSpc>
              <a:spcBef>
                <a:spcPts val="0"/>
              </a:spcBef>
              <a:spcAft>
                <a:spcPts val="1000"/>
              </a:spcAft>
              <a:buFont typeface="+mj-lt"/>
              <a:buAutoNum type="alphaLcParenR"/>
            </a:pPr>
            <a:r>
              <a:rPr lang="en-US" sz="2900" dirty="0">
                <a:ea typeface="Times New Roman"/>
                <a:cs typeface="Times New Roman"/>
              </a:rPr>
              <a:t>They were always late to work</a:t>
            </a:r>
          </a:p>
          <a:p>
            <a:pPr marL="457200" marR="0">
              <a:lnSpc>
                <a:spcPct val="115000"/>
              </a:lnSpc>
              <a:spcBef>
                <a:spcPts val="1200"/>
              </a:spcBef>
              <a:spcAft>
                <a:spcPts val="1000"/>
              </a:spcAft>
            </a:pPr>
            <a:r>
              <a:rPr lang="en-US" sz="3400" dirty="0">
                <a:solidFill>
                  <a:srgbClr val="FF0000"/>
                </a:solidFill>
                <a:ea typeface="Times New Roman"/>
                <a:cs typeface="Times New Roman"/>
              </a:rPr>
              <a:t>	Patty became anxious when her teammates did not complete their part of the assignment on time and thought that something might be wrong.</a:t>
            </a:r>
            <a:endParaRPr lang="en-US" sz="3400" dirty="0">
              <a:ea typeface="Times New Roman"/>
              <a:cs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sz="3400" dirty="0">
                <a:ea typeface="Times New Roman"/>
                <a:cs typeface="Times New Roman"/>
              </a:rPr>
              <a:t>How did Patty positively react to her anxiety?</a:t>
            </a:r>
          </a:p>
          <a:p>
            <a:pPr lvl="1">
              <a:lnSpc>
                <a:spcPct val="115000"/>
              </a:lnSpc>
              <a:spcBef>
                <a:spcPts val="0"/>
              </a:spcBef>
              <a:spcAft>
                <a:spcPts val="0"/>
              </a:spcAft>
              <a:buFont typeface="+mj-lt"/>
              <a:buAutoNum type="alphaLcParenR"/>
            </a:pPr>
            <a:r>
              <a:rPr lang="en-US" sz="2900" dirty="0">
                <a:ea typeface="Times New Roman"/>
                <a:cs typeface="Times New Roman"/>
              </a:rPr>
              <a:t>She couldn’t focus on her work</a:t>
            </a:r>
          </a:p>
          <a:p>
            <a:pPr lvl="1">
              <a:lnSpc>
                <a:spcPct val="115000"/>
              </a:lnSpc>
              <a:spcBef>
                <a:spcPts val="0"/>
              </a:spcBef>
              <a:spcAft>
                <a:spcPts val="0"/>
              </a:spcAft>
              <a:buFont typeface="+mj-lt"/>
              <a:buAutoNum type="alphaLcParenR"/>
            </a:pPr>
            <a:r>
              <a:rPr lang="en-US" sz="2900" dirty="0">
                <a:ea typeface="Times New Roman"/>
                <a:cs typeface="Times New Roman"/>
              </a:rPr>
              <a:t>She talked about it with the team leader</a:t>
            </a:r>
          </a:p>
          <a:p>
            <a:pPr lvl="1">
              <a:lnSpc>
                <a:spcPct val="115000"/>
              </a:lnSpc>
              <a:spcBef>
                <a:spcPts val="0"/>
              </a:spcBef>
              <a:spcAft>
                <a:spcPts val="0"/>
              </a:spcAft>
              <a:buFont typeface="+mj-lt"/>
              <a:buAutoNum type="alphaLcParenR"/>
            </a:pPr>
            <a:r>
              <a:rPr lang="en-US" sz="2900" dirty="0">
                <a:ea typeface="Times New Roman"/>
                <a:cs typeface="Times New Roman"/>
              </a:rPr>
              <a:t>She couldn’t sleep at night</a:t>
            </a:r>
          </a:p>
          <a:p>
            <a:pPr lvl="1">
              <a:lnSpc>
                <a:spcPct val="115000"/>
              </a:lnSpc>
              <a:spcBef>
                <a:spcPts val="0"/>
              </a:spcBef>
              <a:spcAft>
                <a:spcPts val="1000"/>
              </a:spcAft>
              <a:buFont typeface="+mj-lt"/>
              <a:buAutoNum type="alphaLcParenR"/>
            </a:pPr>
            <a:r>
              <a:rPr lang="en-US" sz="2900" dirty="0">
                <a:solidFill>
                  <a:srgbClr val="FF0000"/>
                </a:solidFill>
                <a:ea typeface="Times New Roman"/>
                <a:cs typeface="Times New Roman"/>
              </a:rPr>
              <a:t>She checked on her teammates and offered help</a:t>
            </a:r>
            <a:endParaRPr lang="en-US" sz="2900" dirty="0">
              <a:ea typeface="Times New Roman"/>
              <a:cs typeface="Times New Roman"/>
            </a:endParaRPr>
          </a:p>
          <a:p>
            <a:pPr marL="457200" marR="0">
              <a:lnSpc>
                <a:spcPct val="115000"/>
              </a:lnSpc>
              <a:spcBef>
                <a:spcPts val="1200"/>
              </a:spcBef>
              <a:spcAft>
                <a:spcPts val="1000"/>
              </a:spcAft>
            </a:pPr>
            <a:r>
              <a:rPr lang="en-US" sz="3400" dirty="0">
                <a:solidFill>
                  <a:srgbClr val="FF0000"/>
                </a:solidFill>
                <a:ea typeface="Times New Roman"/>
                <a:cs typeface="Times New Roman"/>
              </a:rPr>
              <a:t>	When Patty became anxious, at first she suffered with negative symptoms. But Patty decided to consult with her teammates and find out what the problem was. Then she felt motivated to help them with their assignments.</a:t>
            </a:r>
            <a:endParaRPr lang="en-US" sz="3400" dirty="0">
              <a:ea typeface="Times New Roman"/>
              <a:cs typeface="Times New Roman"/>
            </a:endParaRPr>
          </a:p>
          <a:p>
            <a:endParaRPr lang="en-US" dirty="0"/>
          </a:p>
        </p:txBody>
      </p:sp>
    </p:spTree>
    <p:extLst>
      <p:ext uri="{BB962C8B-B14F-4D97-AF65-F5344CB8AC3E}">
        <p14:creationId xmlns:p14="http://schemas.microsoft.com/office/powerpoint/2010/main" val="1984462655"/>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normAutofit/>
          </a:bodyPr>
          <a:lstStyle/>
          <a:p>
            <a:r>
              <a:rPr lang="en-US" dirty="0"/>
              <a:t>Module Ten:</a:t>
            </a:r>
            <a:br>
              <a:rPr lang="en-US" dirty="0"/>
            </a:br>
            <a:r>
              <a:rPr lang="en-US" dirty="0"/>
              <a:t>Common Anxiety Triggers</a:t>
            </a:r>
          </a:p>
        </p:txBody>
      </p:sp>
      <p:sp>
        <p:nvSpPr>
          <p:cNvPr id="55300" name="Text Placeholder 3"/>
          <p:cNvSpPr>
            <a:spLocks noGrp="1"/>
          </p:cNvSpPr>
          <p:nvPr>
            <p:ph type="body" sz="quarter" idx="10"/>
          </p:nvPr>
        </p:nvSpPr>
        <p:spPr>
          <a:ln>
            <a:miter lim="800000"/>
            <a:headEnd/>
            <a:tailEnd/>
          </a:ln>
        </p:spPr>
        <p:txBody>
          <a:bodyPr>
            <a:noAutofit/>
          </a:bodyPr>
          <a:lstStyle/>
          <a:p>
            <a:pPr marL="0" marR="0">
              <a:lnSpc>
                <a:spcPct val="115000"/>
              </a:lnSpc>
              <a:spcBef>
                <a:spcPts val="0"/>
              </a:spcBef>
              <a:spcAft>
                <a:spcPts val="1000"/>
              </a:spcAft>
            </a:pPr>
            <a:r>
              <a:rPr lang="en-US" sz="2800" i="1" dirty="0">
                <a:ea typeface="Times New Roman"/>
                <a:cs typeface="Verdana"/>
              </a:rPr>
              <a:t>One cannot remove anxiety by arguing it away.</a:t>
            </a:r>
            <a:endParaRPr lang="en-US" sz="2800" dirty="0">
              <a:ea typeface="Times New Roman"/>
              <a:cs typeface="Times New Roman"/>
            </a:endParaRPr>
          </a:p>
          <a:p>
            <a:pPr marL="0" marR="0" algn="ctr">
              <a:lnSpc>
                <a:spcPct val="115000"/>
              </a:lnSpc>
              <a:spcBef>
                <a:spcPts val="0"/>
              </a:spcBef>
              <a:spcAft>
                <a:spcPts val="1000"/>
              </a:spcAft>
            </a:pPr>
            <a:r>
              <a:rPr lang="en-US" sz="2800" b="1" i="1" dirty="0">
                <a:ea typeface="Times New Roman"/>
                <a:cs typeface="Verdana"/>
              </a:rPr>
              <a:t>Paul Tillich</a:t>
            </a:r>
            <a:endParaRPr lang="en-US" sz="2800" dirty="0">
              <a:ea typeface="Times New Roman"/>
              <a:cs typeface="Times New Roman"/>
            </a:endParaRPr>
          </a:p>
          <a:p>
            <a:endParaRPr lang="en-US" sz="2800" dirty="0"/>
          </a:p>
        </p:txBody>
      </p:sp>
      <p:sp>
        <p:nvSpPr>
          <p:cNvPr id="55299" name="Content Placeholder 2"/>
          <p:cNvSpPr>
            <a:spLocks noGrp="1"/>
          </p:cNvSpPr>
          <p:nvPr>
            <p:ph type="body" sz="quarter" idx="11"/>
          </p:nvPr>
        </p:nvSpPr>
        <p:spPr/>
        <p:txBody>
          <a:bodyPr>
            <a:normAutofit lnSpcReduction="10000"/>
          </a:bodyPr>
          <a:lstStyle/>
          <a:p>
            <a:pPr marL="0"/>
            <a:r>
              <a:rPr lang="en-US" dirty="0"/>
              <a:t>An anxiety trigger is something that sets off our feelings of anxiety. Sometimes recognizing the trigger is not so easy, since a trigger can come on suddenly while others are well known and expected. If we can identify our own anxiety triggers, we can avoid them or even stop them from happening.</a:t>
            </a: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CF14365B-6856-4200-9E50-66117C8DB22D}"/>
              </a:ext>
            </a:extLst>
          </p:cNvPr>
          <p:cNvSpPr>
            <a:spLocks noGrp="1"/>
          </p:cNvSpPr>
          <p:nvPr>
            <p:ph sz="quarter" idx="11"/>
          </p:nvPr>
        </p:nvSpPr>
        <p:spPr/>
        <p:txBody>
          <a:bodyPr/>
          <a:lstStyle/>
          <a:p>
            <a:endParaRPr lang="en-US"/>
          </a:p>
        </p:txBody>
      </p:sp>
      <p:sp>
        <p:nvSpPr>
          <p:cNvPr id="56322" name="Title 1"/>
          <p:cNvSpPr>
            <a:spLocks noGrp="1"/>
          </p:cNvSpPr>
          <p:nvPr>
            <p:ph type="title"/>
          </p:nvPr>
        </p:nvSpPr>
        <p:spPr/>
        <p:txBody>
          <a:bodyPr>
            <a:noAutofit/>
          </a:bodyPr>
          <a:lstStyle/>
          <a:p>
            <a:r>
              <a:rPr lang="en-US" dirty="0"/>
              <a:t>Uncertainty or Fear of the Unknown</a:t>
            </a:r>
          </a:p>
        </p:txBody>
      </p:sp>
      <p:grpSp>
        <p:nvGrpSpPr>
          <p:cNvPr id="2" name="Group 1">
            <a:extLst>
              <a:ext uri="{FF2B5EF4-FFF2-40B4-BE49-F238E27FC236}">
                <a16:creationId xmlns:a16="http://schemas.microsoft.com/office/drawing/2014/main" id="{34601DE8-E3DA-455B-8466-69A856E5095F}"/>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5CED35BC-67EE-49DC-8475-58FCFB4E8500}"/>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One of the biggest triggers</a:t>
              </a:r>
            </a:p>
          </p:txBody>
        </p:sp>
        <p:sp>
          <p:nvSpPr>
            <p:cNvPr id="5" name="Freeform: Shape 4">
              <a:extLst>
                <a:ext uri="{FF2B5EF4-FFF2-40B4-BE49-F238E27FC236}">
                  <a16:creationId xmlns:a16="http://schemas.microsoft.com/office/drawing/2014/main" id="{209C4BDB-9BBE-4F04-9EF4-80BEF20C6A2C}"/>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May cause avoidance</a:t>
              </a:r>
            </a:p>
          </p:txBody>
        </p:sp>
        <p:sp>
          <p:nvSpPr>
            <p:cNvPr id="6" name="Freeform: Shape 5">
              <a:extLst>
                <a:ext uri="{FF2B5EF4-FFF2-40B4-BE49-F238E27FC236}">
                  <a16:creationId xmlns:a16="http://schemas.microsoft.com/office/drawing/2014/main" id="{86CE674A-1933-4E0D-A223-0428B32567CE}"/>
                </a:ext>
              </a:extLst>
            </p:cNvPr>
            <p:cNvSpPr/>
            <p:nvPr/>
          </p:nvSpPr>
          <p:spPr>
            <a:xfrm>
              <a:off x="918105"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“What will happen if?”</a:t>
              </a:r>
            </a:p>
          </p:txBody>
        </p:sp>
        <p:sp>
          <p:nvSpPr>
            <p:cNvPr id="7" name="Freeform: Shape 6">
              <a:extLst>
                <a:ext uri="{FF2B5EF4-FFF2-40B4-BE49-F238E27FC236}">
                  <a16:creationId xmlns:a16="http://schemas.microsoft.com/office/drawing/2014/main" id="{28B092C4-BA98-4072-9F14-A6E85368997A}"/>
                </a:ext>
              </a:extLst>
            </p:cNvPr>
            <p:cNvSpPr/>
            <p:nvPr/>
          </p:nvSpPr>
          <p:spPr>
            <a:xfrm>
              <a:off x="4745994"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“Will this change anything?”</a:t>
              </a:r>
            </a:p>
          </p:txBody>
        </p:sp>
      </p:gr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6A42DE40-35A0-4E80-A8CA-41A3198E7B0B}"/>
              </a:ext>
            </a:extLst>
          </p:cNvPr>
          <p:cNvSpPr>
            <a:spLocks noGrp="1"/>
          </p:cNvSpPr>
          <p:nvPr>
            <p:ph sz="quarter" idx="11"/>
          </p:nvPr>
        </p:nvSpPr>
        <p:spPr/>
        <p:txBody>
          <a:bodyPr/>
          <a:lstStyle/>
          <a:p>
            <a:endParaRPr lang="en-US"/>
          </a:p>
        </p:txBody>
      </p:sp>
      <p:sp>
        <p:nvSpPr>
          <p:cNvPr id="57346" name="Title 1"/>
          <p:cNvSpPr>
            <a:spLocks noGrp="1"/>
          </p:cNvSpPr>
          <p:nvPr>
            <p:ph type="title"/>
          </p:nvPr>
        </p:nvSpPr>
        <p:spPr/>
        <p:txBody>
          <a:bodyPr/>
          <a:lstStyle/>
          <a:p>
            <a:r>
              <a:rPr lang="en-US" dirty="0"/>
              <a:t>Holding in Feelings</a:t>
            </a:r>
          </a:p>
        </p:txBody>
      </p:sp>
      <p:grpSp>
        <p:nvGrpSpPr>
          <p:cNvPr id="2" name="Group 1">
            <a:extLst>
              <a:ext uri="{FF2B5EF4-FFF2-40B4-BE49-F238E27FC236}">
                <a16:creationId xmlns:a16="http://schemas.microsoft.com/office/drawing/2014/main" id="{402735BF-E021-49C7-826F-0C5DB339952D}"/>
              </a:ext>
            </a:extLst>
          </p:cNvPr>
          <p:cNvGrpSpPr/>
          <p:nvPr/>
        </p:nvGrpSpPr>
        <p:grpSpPr>
          <a:xfrm>
            <a:off x="457200" y="1706961"/>
            <a:ext cx="8229600" cy="4312440"/>
            <a:chOff x="457200" y="1706961"/>
            <a:chExt cx="8229600" cy="4312440"/>
          </a:xfrm>
        </p:grpSpPr>
        <p:sp>
          <p:nvSpPr>
            <p:cNvPr id="4" name="Rectangle 3">
              <a:extLst>
                <a:ext uri="{FF2B5EF4-FFF2-40B4-BE49-F238E27FC236}">
                  <a16:creationId xmlns:a16="http://schemas.microsoft.com/office/drawing/2014/main" id="{B8E92828-8BC1-4934-8EE4-816655EBF000}"/>
                </a:ext>
              </a:extLst>
            </p:cNvPr>
            <p:cNvSpPr/>
            <p:nvPr/>
          </p:nvSpPr>
          <p:spPr>
            <a:xfrm>
              <a:off x="457200" y="2194041"/>
              <a:ext cx="8229600" cy="831600"/>
            </a:xfrm>
            <a:prstGeom prst="rect">
              <a:avLst/>
            </a:prstGeom>
            <a:noFill/>
          </p:spPr>
          <p:style>
            <a:lnRef idx="2">
              <a:schemeClr val="accent3">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0228943F-AC06-4BBE-8F91-68C2BCF29AE2}"/>
                </a:ext>
              </a:extLst>
            </p:cNvPr>
            <p:cNvSpPr/>
            <p:nvPr/>
          </p:nvSpPr>
          <p:spPr>
            <a:xfrm>
              <a:off x="868680" y="1706961"/>
              <a:ext cx="5760720" cy="974160"/>
            </a:xfrm>
            <a:custGeom>
              <a:avLst/>
              <a:gdLst>
                <a:gd name="connsiteX0" fmla="*/ 0 w 5760720"/>
                <a:gd name="connsiteY0" fmla="*/ 162363 h 974160"/>
                <a:gd name="connsiteX1" fmla="*/ 162363 w 5760720"/>
                <a:gd name="connsiteY1" fmla="*/ 0 h 974160"/>
                <a:gd name="connsiteX2" fmla="*/ 5598357 w 5760720"/>
                <a:gd name="connsiteY2" fmla="*/ 0 h 974160"/>
                <a:gd name="connsiteX3" fmla="*/ 5760720 w 5760720"/>
                <a:gd name="connsiteY3" fmla="*/ 162363 h 974160"/>
                <a:gd name="connsiteX4" fmla="*/ 5760720 w 5760720"/>
                <a:gd name="connsiteY4" fmla="*/ 811797 h 974160"/>
                <a:gd name="connsiteX5" fmla="*/ 5598357 w 5760720"/>
                <a:gd name="connsiteY5" fmla="*/ 974160 h 974160"/>
                <a:gd name="connsiteX6" fmla="*/ 162363 w 5760720"/>
                <a:gd name="connsiteY6" fmla="*/ 974160 h 974160"/>
                <a:gd name="connsiteX7" fmla="*/ 0 w 5760720"/>
                <a:gd name="connsiteY7" fmla="*/ 811797 h 974160"/>
                <a:gd name="connsiteX8" fmla="*/ 0 w 5760720"/>
                <a:gd name="connsiteY8" fmla="*/ 162363 h 974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974160">
                  <a:moveTo>
                    <a:pt x="0" y="162363"/>
                  </a:moveTo>
                  <a:cubicBezTo>
                    <a:pt x="0" y="72692"/>
                    <a:pt x="72692" y="0"/>
                    <a:pt x="162363" y="0"/>
                  </a:cubicBezTo>
                  <a:lnTo>
                    <a:pt x="5598357" y="0"/>
                  </a:lnTo>
                  <a:cubicBezTo>
                    <a:pt x="5688028" y="0"/>
                    <a:pt x="5760720" y="72692"/>
                    <a:pt x="5760720" y="162363"/>
                  </a:cubicBezTo>
                  <a:lnTo>
                    <a:pt x="5760720" y="811797"/>
                  </a:lnTo>
                  <a:cubicBezTo>
                    <a:pt x="5760720" y="901468"/>
                    <a:pt x="5688028" y="974160"/>
                    <a:pt x="5598357" y="974160"/>
                  </a:cubicBezTo>
                  <a:lnTo>
                    <a:pt x="162363" y="974160"/>
                  </a:lnTo>
                  <a:cubicBezTo>
                    <a:pt x="72692" y="974160"/>
                    <a:pt x="0" y="901468"/>
                    <a:pt x="0" y="811797"/>
                  </a:cubicBezTo>
                  <a:lnTo>
                    <a:pt x="0" y="16236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5297" tIns="47555" rIns="265297" bIns="47555" numCol="1" spcCol="1270" anchor="ctr" anchorCtr="0">
              <a:noAutofit/>
            </a:bodyPr>
            <a:lstStyle/>
            <a:p>
              <a:pPr marL="0" lvl="0" indent="0" algn="l" defTabSz="1466850">
                <a:lnSpc>
                  <a:spcPct val="90000"/>
                </a:lnSpc>
                <a:spcBef>
                  <a:spcPct val="0"/>
                </a:spcBef>
                <a:spcAft>
                  <a:spcPct val="35000"/>
                </a:spcAft>
                <a:buNone/>
              </a:pPr>
              <a:r>
                <a:rPr lang="en-US" sz="3300" kern="1200" dirty="0"/>
                <a:t>Keep a journal</a:t>
              </a:r>
            </a:p>
          </p:txBody>
        </p:sp>
        <p:sp>
          <p:nvSpPr>
            <p:cNvPr id="6" name="Rectangle 5">
              <a:extLst>
                <a:ext uri="{FF2B5EF4-FFF2-40B4-BE49-F238E27FC236}">
                  <a16:creationId xmlns:a16="http://schemas.microsoft.com/office/drawing/2014/main" id="{7D4C7459-D21F-4062-A4B5-11326C475EA8}"/>
                </a:ext>
              </a:extLst>
            </p:cNvPr>
            <p:cNvSpPr/>
            <p:nvPr/>
          </p:nvSpPr>
          <p:spPr>
            <a:xfrm>
              <a:off x="457200" y="3690921"/>
              <a:ext cx="8229600" cy="831600"/>
            </a:xfrm>
            <a:prstGeom prst="rect">
              <a:avLst/>
            </a:prstGeom>
            <a:noFill/>
          </p:spPr>
          <p:style>
            <a:lnRef idx="2">
              <a:schemeClr val="accent3">
                <a:hueOff val="5625132"/>
                <a:satOff val="-8440"/>
                <a:lumOff val="-1373"/>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84EED1D9-1555-416B-8E90-0DA1CB8B11FF}"/>
                </a:ext>
              </a:extLst>
            </p:cNvPr>
            <p:cNvSpPr/>
            <p:nvPr/>
          </p:nvSpPr>
          <p:spPr>
            <a:xfrm>
              <a:off x="868680" y="3203841"/>
              <a:ext cx="5760720" cy="974160"/>
            </a:xfrm>
            <a:custGeom>
              <a:avLst/>
              <a:gdLst>
                <a:gd name="connsiteX0" fmla="*/ 0 w 5760720"/>
                <a:gd name="connsiteY0" fmla="*/ 162363 h 974160"/>
                <a:gd name="connsiteX1" fmla="*/ 162363 w 5760720"/>
                <a:gd name="connsiteY1" fmla="*/ 0 h 974160"/>
                <a:gd name="connsiteX2" fmla="*/ 5598357 w 5760720"/>
                <a:gd name="connsiteY2" fmla="*/ 0 h 974160"/>
                <a:gd name="connsiteX3" fmla="*/ 5760720 w 5760720"/>
                <a:gd name="connsiteY3" fmla="*/ 162363 h 974160"/>
                <a:gd name="connsiteX4" fmla="*/ 5760720 w 5760720"/>
                <a:gd name="connsiteY4" fmla="*/ 811797 h 974160"/>
                <a:gd name="connsiteX5" fmla="*/ 5598357 w 5760720"/>
                <a:gd name="connsiteY5" fmla="*/ 974160 h 974160"/>
                <a:gd name="connsiteX6" fmla="*/ 162363 w 5760720"/>
                <a:gd name="connsiteY6" fmla="*/ 974160 h 974160"/>
                <a:gd name="connsiteX7" fmla="*/ 0 w 5760720"/>
                <a:gd name="connsiteY7" fmla="*/ 811797 h 974160"/>
                <a:gd name="connsiteX8" fmla="*/ 0 w 5760720"/>
                <a:gd name="connsiteY8" fmla="*/ 162363 h 974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974160">
                  <a:moveTo>
                    <a:pt x="0" y="162363"/>
                  </a:moveTo>
                  <a:cubicBezTo>
                    <a:pt x="0" y="72692"/>
                    <a:pt x="72692" y="0"/>
                    <a:pt x="162363" y="0"/>
                  </a:cubicBezTo>
                  <a:lnTo>
                    <a:pt x="5598357" y="0"/>
                  </a:lnTo>
                  <a:cubicBezTo>
                    <a:pt x="5688028" y="0"/>
                    <a:pt x="5760720" y="72692"/>
                    <a:pt x="5760720" y="162363"/>
                  </a:cubicBezTo>
                  <a:lnTo>
                    <a:pt x="5760720" y="811797"/>
                  </a:lnTo>
                  <a:cubicBezTo>
                    <a:pt x="5760720" y="901468"/>
                    <a:pt x="5688028" y="974160"/>
                    <a:pt x="5598357" y="974160"/>
                  </a:cubicBezTo>
                  <a:lnTo>
                    <a:pt x="162363" y="974160"/>
                  </a:lnTo>
                  <a:cubicBezTo>
                    <a:pt x="72692" y="974160"/>
                    <a:pt x="0" y="901468"/>
                    <a:pt x="0" y="811797"/>
                  </a:cubicBezTo>
                  <a:lnTo>
                    <a:pt x="0" y="162363"/>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65297" tIns="47555" rIns="265297" bIns="47555" numCol="1" spcCol="1270" anchor="ctr" anchorCtr="0">
              <a:noAutofit/>
            </a:bodyPr>
            <a:lstStyle/>
            <a:p>
              <a:pPr marL="0" lvl="0" indent="0" algn="l" defTabSz="1466850">
                <a:lnSpc>
                  <a:spcPct val="90000"/>
                </a:lnSpc>
                <a:spcBef>
                  <a:spcPct val="0"/>
                </a:spcBef>
                <a:spcAft>
                  <a:spcPct val="35000"/>
                </a:spcAft>
                <a:buNone/>
              </a:pPr>
              <a:r>
                <a:rPr lang="en-US" sz="3300" kern="1200" dirty="0"/>
                <a:t>Talk with a friend or counselor</a:t>
              </a:r>
            </a:p>
          </p:txBody>
        </p:sp>
        <p:sp>
          <p:nvSpPr>
            <p:cNvPr id="8" name="Rectangle 7">
              <a:extLst>
                <a:ext uri="{FF2B5EF4-FFF2-40B4-BE49-F238E27FC236}">
                  <a16:creationId xmlns:a16="http://schemas.microsoft.com/office/drawing/2014/main" id="{DA1B610E-B591-48BC-A089-0311BD40AA31}"/>
                </a:ext>
              </a:extLst>
            </p:cNvPr>
            <p:cNvSpPr/>
            <p:nvPr/>
          </p:nvSpPr>
          <p:spPr>
            <a:xfrm>
              <a:off x="457200" y="5187801"/>
              <a:ext cx="8229600" cy="831600"/>
            </a:xfrm>
            <a:prstGeom prst="rect">
              <a:avLst/>
            </a:prstGeom>
            <a:noFill/>
          </p:spPr>
          <p:style>
            <a:lnRef idx="2">
              <a:schemeClr val="accent3">
                <a:hueOff val="11250264"/>
                <a:satOff val="-16880"/>
                <a:lumOff val="-2745"/>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AFAAEB41-5D36-43B6-93F3-41F38FFD709B}"/>
                </a:ext>
              </a:extLst>
            </p:cNvPr>
            <p:cNvSpPr/>
            <p:nvPr/>
          </p:nvSpPr>
          <p:spPr>
            <a:xfrm>
              <a:off x="868680" y="4700721"/>
              <a:ext cx="5760720" cy="974160"/>
            </a:xfrm>
            <a:custGeom>
              <a:avLst/>
              <a:gdLst>
                <a:gd name="connsiteX0" fmla="*/ 0 w 5760720"/>
                <a:gd name="connsiteY0" fmla="*/ 162363 h 974160"/>
                <a:gd name="connsiteX1" fmla="*/ 162363 w 5760720"/>
                <a:gd name="connsiteY1" fmla="*/ 0 h 974160"/>
                <a:gd name="connsiteX2" fmla="*/ 5598357 w 5760720"/>
                <a:gd name="connsiteY2" fmla="*/ 0 h 974160"/>
                <a:gd name="connsiteX3" fmla="*/ 5760720 w 5760720"/>
                <a:gd name="connsiteY3" fmla="*/ 162363 h 974160"/>
                <a:gd name="connsiteX4" fmla="*/ 5760720 w 5760720"/>
                <a:gd name="connsiteY4" fmla="*/ 811797 h 974160"/>
                <a:gd name="connsiteX5" fmla="*/ 5598357 w 5760720"/>
                <a:gd name="connsiteY5" fmla="*/ 974160 h 974160"/>
                <a:gd name="connsiteX6" fmla="*/ 162363 w 5760720"/>
                <a:gd name="connsiteY6" fmla="*/ 974160 h 974160"/>
                <a:gd name="connsiteX7" fmla="*/ 0 w 5760720"/>
                <a:gd name="connsiteY7" fmla="*/ 811797 h 974160"/>
                <a:gd name="connsiteX8" fmla="*/ 0 w 5760720"/>
                <a:gd name="connsiteY8" fmla="*/ 162363 h 974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974160">
                  <a:moveTo>
                    <a:pt x="0" y="162363"/>
                  </a:moveTo>
                  <a:cubicBezTo>
                    <a:pt x="0" y="72692"/>
                    <a:pt x="72692" y="0"/>
                    <a:pt x="162363" y="0"/>
                  </a:cubicBezTo>
                  <a:lnTo>
                    <a:pt x="5598357" y="0"/>
                  </a:lnTo>
                  <a:cubicBezTo>
                    <a:pt x="5688028" y="0"/>
                    <a:pt x="5760720" y="72692"/>
                    <a:pt x="5760720" y="162363"/>
                  </a:cubicBezTo>
                  <a:lnTo>
                    <a:pt x="5760720" y="811797"/>
                  </a:lnTo>
                  <a:cubicBezTo>
                    <a:pt x="5760720" y="901468"/>
                    <a:pt x="5688028" y="974160"/>
                    <a:pt x="5598357" y="974160"/>
                  </a:cubicBezTo>
                  <a:lnTo>
                    <a:pt x="162363" y="974160"/>
                  </a:lnTo>
                  <a:cubicBezTo>
                    <a:pt x="72692" y="974160"/>
                    <a:pt x="0" y="901468"/>
                    <a:pt x="0" y="811797"/>
                  </a:cubicBezTo>
                  <a:lnTo>
                    <a:pt x="0" y="162363"/>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65297" tIns="47555" rIns="265297" bIns="47555" numCol="1" spcCol="1270" anchor="ctr" anchorCtr="0">
              <a:noAutofit/>
            </a:bodyPr>
            <a:lstStyle/>
            <a:p>
              <a:pPr marL="0" lvl="0" indent="0" algn="l" defTabSz="1466850">
                <a:lnSpc>
                  <a:spcPct val="90000"/>
                </a:lnSpc>
                <a:spcBef>
                  <a:spcPct val="0"/>
                </a:spcBef>
                <a:spcAft>
                  <a:spcPct val="35000"/>
                </a:spcAft>
                <a:buNone/>
              </a:pPr>
              <a:r>
                <a:rPr lang="en-US" sz="3300" kern="1200" dirty="0"/>
                <a:t>Start a blog</a:t>
              </a:r>
            </a:p>
          </p:txBody>
        </p:sp>
      </p:gr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BBE1A4D8-4160-4A06-8EB6-2AE87EC9DAAD}"/>
              </a:ext>
            </a:extLst>
          </p:cNvPr>
          <p:cNvSpPr>
            <a:spLocks noGrp="1"/>
          </p:cNvSpPr>
          <p:nvPr>
            <p:ph sz="quarter" idx="11"/>
          </p:nvPr>
        </p:nvSpPr>
        <p:spPr/>
        <p:txBody>
          <a:bodyPr/>
          <a:lstStyle/>
          <a:p>
            <a:endParaRPr lang="en-US"/>
          </a:p>
        </p:txBody>
      </p:sp>
      <p:sp>
        <p:nvSpPr>
          <p:cNvPr id="58370" name="Title 1"/>
          <p:cNvSpPr>
            <a:spLocks noGrp="1"/>
          </p:cNvSpPr>
          <p:nvPr>
            <p:ph type="title"/>
          </p:nvPr>
        </p:nvSpPr>
        <p:spPr/>
        <p:txBody>
          <a:bodyPr/>
          <a:lstStyle/>
          <a:p>
            <a:r>
              <a:rPr lang="en-US" dirty="0"/>
              <a:t>Public Speaking/Speaking Up</a:t>
            </a:r>
          </a:p>
        </p:txBody>
      </p:sp>
      <p:grpSp>
        <p:nvGrpSpPr>
          <p:cNvPr id="2" name="Group 1">
            <a:extLst>
              <a:ext uri="{FF2B5EF4-FFF2-40B4-BE49-F238E27FC236}">
                <a16:creationId xmlns:a16="http://schemas.microsoft.com/office/drawing/2014/main" id="{720E22A1-EBB4-44F6-8432-45C5ED4FC194}"/>
              </a:ext>
            </a:extLst>
          </p:cNvPr>
          <p:cNvGrpSpPr/>
          <p:nvPr/>
        </p:nvGrpSpPr>
        <p:grpSpPr>
          <a:xfrm>
            <a:off x="-4659767" y="816335"/>
            <a:ext cx="13284108" cy="6093694"/>
            <a:chOff x="-4659767" y="816335"/>
            <a:chExt cx="13284108" cy="6093694"/>
          </a:xfrm>
        </p:grpSpPr>
        <p:sp>
          <p:nvSpPr>
            <p:cNvPr id="4" name="Block Arc 3">
              <a:extLst>
                <a:ext uri="{FF2B5EF4-FFF2-40B4-BE49-F238E27FC236}">
                  <a16:creationId xmlns:a16="http://schemas.microsoft.com/office/drawing/2014/main" id="{8D09CF65-E6FB-4641-ACFC-A2D11B7BCCEA}"/>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4">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852C2420-D143-4AB8-ADEC-297D21AACE18}"/>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In the hot seat</a:t>
              </a:r>
            </a:p>
          </p:txBody>
        </p:sp>
        <p:sp>
          <p:nvSpPr>
            <p:cNvPr id="6" name="Oval 5">
              <a:extLst>
                <a:ext uri="{FF2B5EF4-FFF2-40B4-BE49-F238E27FC236}">
                  <a16:creationId xmlns:a16="http://schemas.microsoft.com/office/drawing/2014/main" id="{3F975E02-9C03-4407-8332-73CE9D8C9EF0}"/>
                </a:ext>
              </a:extLst>
            </p:cNvPr>
            <p:cNvSpPr/>
            <p:nvPr/>
          </p:nvSpPr>
          <p:spPr>
            <a:xfrm>
              <a:off x="519658" y="1939647"/>
              <a:ext cx="1131490" cy="1131490"/>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E76A06CA-0C8E-497B-9CDB-B6E055F37505}"/>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Making a mistake</a:t>
              </a:r>
            </a:p>
          </p:txBody>
        </p:sp>
        <p:sp>
          <p:nvSpPr>
            <p:cNvPr id="8" name="Oval 7">
              <a:extLst>
                <a:ext uri="{FF2B5EF4-FFF2-40B4-BE49-F238E27FC236}">
                  <a16:creationId xmlns:a16="http://schemas.microsoft.com/office/drawing/2014/main" id="{0560FB2C-97C9-42C9-98B4-23D23943CFF7}"/>
                </a:ext>
              </a:extLst>
            </p:cNvPr>
            <p:cNvSpPr/>
            <p:nvPr/>
          </p:nvSpPr>
          <p:spPr>
            <a:xfrm>
              <a:off x="848695" y="3297436"/>
              <a:ext cx="1131490" cy="1131490"/>
            </a:xfrm>
            <a:prstGeom prst="ellipse">
              <a:avLst/>
            </a:prstGeom>
          </p:spPr>
          <p:style>
            <a:lnRef idx="2">
              <a:schemeClr val="accent3">
                <a:hueOff val="5625132"/>
                <a:satOff val="-8440"/>
                <a:lumOff val="-137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5790B30C-E44E-4A77-A6E9-BBB2389F76F1}"/>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Generally unfounded</a:t>
              </a:r>
            </a:p>
          </p:txBody>
        </p:sp>
        <p:sp>
          <p:nvSpPr>
            <p:cNvPr id="10" name="Oval 9">
              <a:extLst>
                <a:ext uri="{FF2B5EF4-FFF2-40B4-BE49-F238E27FC236}">
                  <a16:creationId xmlns:a16="http://schemas.microsoft.com/office/drawing/2014/main" id="{EDCA43D8-2487-4267-8DD2-6456B00A56EF}"/>
                </a:ext>
              </a:extLst>
            </p:cNvPr>
            <p:cNvSpPr/>
            <p:nvPr/>
          </p:nvSpPr>
          <p:spPr>
            <a:xfrm>
              <a:off x="519658" y="4655225"/>
              <a:ext cx="1131490" cy="1131490"/>
            </a:xfrm>
            <a:prstGeom prst="ellipse">
              <a:avLst/>
            </a:prstGeom>
          </p:spPr>
          <p:style>
            <a:lnRef idx="2">
              <a:schemeClr val="accent3">
                <a:hueOff val="11250264"/>
                <a:satOff val="-16880"/>
                <a:lumOff val="-2745"/>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0743D773-7A35-45AE-A26A-5B735C7935D7}"/>
              </a:ext>
            </a:extLst>
          </p:cNvPr>
          <p:cNvSpPr>
            <a:spLocks noGrp="1"/>
          </p:cNvSpPr>
          <p:nvPr>
            <p:ph sz="quarter" idx="11"/>
          </p:nvPr>
        </p:nvSpPr>
        <p:spPr/>
        <p:txBody>
          <a:bodyPr/>
          <a:lstStyle/>
          <a:p>
            <a:endParaRPr lang="en-US"/>
          </a:p>
        </p:txBody>
      </p:sp>
      <p:sp>
        <p:nvSpPr>
          <p:cNvPr id="59394" name="Title 1"/>
          <p:cNvSpPr>
            <a:spLocks noGrp="1"/>
          </p:cNvSpPr>
          <p:nvPr>
            <p:ph type="title"/>
          </p:nvPr>
        </p:nvSpPr>
        <p:spPr/>
        <p:txBody>
          <a:bodyPr/>
          <a:lstStyle/>
          <a:p>
            <a:r>
              <a:rPr lang="en-US" dirty="0"/>
              <a:t>Trying to Be Perfect</a:t>
            </a:r>
          </a:p>
        </p:txBody>
      </p:sp>
      <p:grpSp>
        <p:nvGrpSpPr>
          <p:cNvPr id="2" name="Group 1">
            <a:extLst>
              <a:ext uri="{FF2B5EF4-FFF2-40B4-BE49-F238E27FC236}">
                <a16:creationId xmlns:a16="http://schemas.microsoft.com/office/drawing/2014/main" id="{4BC0EE1C-9038-4B72-9739-B65A3C820B52}"/>
              </a:ext>
            </a:extLst>
          </p:cNvPr>
          <p:cNvGrpSpPr/>
          <p:nvPr/>
        </p:nvGrpSpPr>
        <p:grpSpPr>
          <a:xfrm>
            <a:off x="457200" y="1600200"/>
            <a:ext cx="8229599" cy="4525962"/>
            <a:chOff x="457200" y="1600200"/>
            <a:chExt cx="8229599" cy="4525962"/>
          </a:xfrm>
        </p:grpSpPr>
        <p:sp>
          <p:nvSpPr>
            <p:cNvPr id="4" name="Freeform: Shape 3">
              <a:extLst>
                <a:ext uri="{FF2B5EF4-FFF2-40B4-BE49-F238E27FC236}">
                  <a16:creationId xmlns:a16="http://schemas.microsoft.com/office/drawing/2014/main" id="{4DEF746C-F24D-47B0-9B8D-16AB63336E76}"/>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3118" tIns="173118" rIns="1558742" bIns="173118" numCol="1" spcCol="1270" anchor="ctr" anchorCtr="0">
              <a:noAutofit/>
            </a:bodyPr>
            <a:lstStyle/>
            <a:p>
              <a:pPr marL="0" lvl="0" indent="0" algn="l" defTabSz="1555750">
                <a:lnSpc>
                  <a:spcPct val="90000"/>
                </a:lnSpc>
                <a:spcBef>
                  <a:spcPct val="0"/>
                </a:spcBef>
                <a:spcAft>
                  <a:spcPct val="35000"/>
                </a:spcAft>
                <a:buNone/>
              </a:pPr>
              <a:r>
                <a:rPr lang="en-US" sz="3500" kern="1200" dirty="0"/>
                <a:t>“No one is perfect.”</a:t>
              </a:r>
            </a:p>
          </p:txBody>
        </p:sp>
        <p:sp>
          <p:nvSpPr>
            <p:cNvPr id="5" name="Freeform: Shape 4">
              <a:extLst>
                <a:ext uri="{FF2B5EF4-FFF2-40B4-BE49-F238E27FC236}">
                  <a16:creationId xmlns:a16="http://schemas.microsoft.com/office/drawing/2014/main" id="{3BCE7907-15D3-4E84-99EB-9D879717DA2D}"/>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Perfection won’t make others happy</a:t>
              </a:r>
            </a:p>
          </p:txBody>
        </p:sp>
        <p:sp>
          <p:nvSpPr>
            <p:cNvPr id="6" name="Freeform: Shape 5">
              <a:extLst>
                <a:ext uri="{FF2B5EF4-FFF2-40B4-BE49-F238E27FC236}">
                  <a16:creationId xmlns:a16="http://schemas.microsoft.com/office/drawing/2014/main" id="{D29F25A6-0CC7-47A5-93B2-E8D2314D5639}"/>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Imperfection is how we learn and adapt</a:t>
              </a:r>
            </a:p>
          </p:txBody>
        </p:sp>
        <p:sp>
          <p:nvSpPr>
            <p:cNvPr id="7" name="Freeform: Shape 6">
              <a:extLst>
                <a:ext uri="{FF2B5EF4-FFF2-40B4-BE49-F238E27FC236}">
                  <a16:creationId xmlns:a16="http://schemas.microsoft.com/office/drawing/2014/main" id="{4EB72AC2-7495-4B62-8000-5589A7652C6B}"/>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a:p>
          </p:txBody>
        </p:sp>
        <p:sp>
          <p:nvSpPr>
            <p:cNvPr id="8" name="Freeform: Shape 7">
              <a:extLst>
                <a:ext uri="{FF2B5EF4-FFF2-40B4-BE49-F238E27FC236}">
                  <a16:creationId xmlns:a16="http://schemas.microsoft.com/office/drawing/2014/main" id="{7099795F-3867-418F-8996-F41C085E30D5}"/>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a:p>
          </p:txBody>
        </p:sp>
      </p:gr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77F714FD-CD4A-4EDE-BB96-7BCCCD4C1DC7}"/>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lstStyle/>
          <a:p>
            <a:r>
              <a:rPr lang="en-US" dirty="0"/>
              <a:t>Case Study</a:t>
            </a:r>
          </a:p>
        </p:txBody>
      </p:sp>
      <p:grpSp>
        <p:nvGrpSpPr>
          <p:cNvPr id="4" name="Group 3">
            <a:extLst>
              <a:ext uri="{FF2B5EF4-FFF2-40B4-BE49-F238E27FC236}">
                <a16:creationId xmlns:a16="http://schemas.microsoft.com/office/drawing/2014/main" id="{7914AC35-B5CA-4307-987A-404AE84DDAE3}"/>
              </a:ext>
            </a:extLst>
          </p:cNvPr>
          <p:cNvGrpSpPr/>
          <p:nvPr/>
        </p:nvGrpSpPr>
        <p:grpSpPr>
          <a:xfrm>
            <a:off x="850999" y="1601901"/>
            <a:ext cx="7442001" cy="4522559"/>
            <a:chOff x="850999" y="1601901"/>
            <a:chExt cx="7442001" cy="4522559"/>
          </a:xfrm>
        </p:grpSpPr>
        <p:sp>
          <p:nvSpPr>
            <p:cNvPr id="5" name="Freeform: Shape 4">
              <a:extLst>
                <a:ext uri="{FF2B5EF4-FFF2-40B4-BE49-F238E27FC236}">
                  <a16:creationId xmlns:a16="http://schemas.microsoft.com/office/drawing/2014/main" id="{EB457CFB-6D15-4BAC-AFF4-662121CBF291}"/>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Matthew was assigned to make a presentation about the new software system</a:t>
              </a:r>
            </a:p>
          </p:txBody>
        </p:sp>
        <p:sp>
          <p:nvSpPr>
            <p:cNvPr id="6" name="Rectangle: Rounded Corners 5">
              <a:extLst>
                <a:ext uri="{FF2B5EF4-FFF2-40B4-BE49-F238E27FC236}">
                  <a16:creationId xmlns:a16="http://schemas.microsoft.com/office/drawing/2014/main" id="{C4D52D70-E22B-4671-8180-1F68E918F82C}"/>
                </a:ext>
              </a:extLst>
            </p:cNvPr>
            <p:cNvSpPr/>
            <p:nvPr/>
          </p:nvSpPr>
          <p:spPr>
            <a:xfrm>
              <a:off x="850999" y="2809281"/>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7" name="Freeform: Shape 6">
              <a:extLst>
                <a:ext uri="{FF2B5EF4-FFF2-40B4-BE49-F238E27FC236}">
                  <a16:creationId xmlns:a16="http://schemas.microsoft.com/office/drawing/2014/main" id="{53C865E4-0B20-4948-AA77-86F2050A7727}"/>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He has always had a fear of public speaking</a:t>
              </a:r>
            </a:p>
          </p:txBody>
        </p:sp>
        <p:sp>
          <p:nvSpPr>
            <p:cNvPr id="8" name="Rectangle: Rounded Corners 7">
              <a:extLst>
                <a:ext uri="{FF2B5EF4-FFF2-40B4-BE49-F238E27FC236}">
                  <a16:creationId xmlns:a16="http://schemas.microsoft.com/office/drawing/2014/main" id="{3FA2914F-592D-4F0F-8AEC-615BDAD3A74B}"/>
                </a:ext>
              </a:extLst>
            </p:cNvPr>
            <p:cNvSpPr/>
            <p:nvPr/>
          </p:nvSpPr>
          <p:spPr>
            <a:xfrm>
              <a:off x="850999" y="3955269"/>
              <a:ext cx="1023203" cy="1023203"/>
            </a:xfrm>
            <a:prstGeom prst="roundRect">
              <a:avLst>
                <a:gd name="adj" fmla="val 16670"/>
              </a:avLst>
            </a:prstGeom>
            <a:solidFill>
              <a:schemeClr val="accent3">
                <a:hueOff val="5625132"/>
                <a:satOff val="-8440"/>
                <a:lumOff val="-1373"/>
              </a:schemeClr>
            </a:solidFill>
          </p:spPr>
          <p:style>
            <a:lnRef idx="2">
              <a:schemeClr val="lt1">
                <a:hueOff val="0"/>
                <a:satOff val="0"/>
                <a:lumOff val="0"/>
                <a:alphaOff val="0"/>
              </a:schemeClr>
            </a:lnRef>
            <a:fillRef idx="1">
              <a:scrgbClr r="0" g="0" b="0"/>
            </a:fillRef>
            <a:effectRef idx="0">
              <a:schemeClr val="accent3">
                <a:hueOff val="5625132"/>
                <a:satOff val="-8440"/>
                <a:lumOff val="-1373"/>
                <a:alphaOff val="0"/>
              </a:schemeClr>
            </a:effectRef>
            <a:fontRef idx="minor">
              <a:schemeClr val="lt1"/>
            </a:fontRef>
          </p:style>
        </p:sp>
        <p:sp>
          <p:nvSpPr>
            <p:cNvPr id="9" name="Freeform: Shape 8">
              <a:extLst>
                <a:ext uri="{FF2B5EF4-FFF2-40B4-BE49-F238E27FC236}">
                  <a16:creationId xmlns:a16="http://schemas.microsoft.com/office/drawing/2014/main" id="{5E86FC05-0029-4E27-B69E-1C2C2AC6B3BF}"/>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The day of the presentation, his manager informed him the presentation was for the board of supervisors</a:t>
              </a:r>
            </a:p>
          </p:txBody>
        </p:sp>
        <p:sp>
          <p:nvSpPr>
            <p:cNvPr id="10" name="Rectangle: Rounded Corners 9">
              <a:extLst>
                <a:ext uri="{FF2B5EF4-FFF2-40B4-BE49-F238E27FC236}">
                  <a16:creationId xmlns:a16="http://schemas.microsoft.com/office/drawing/2014/main" id="{2BD5051B-D7B5-4BE1-BCC1-95F1FA6FFB65}"/>
                </a:ext>
              </a:extLst>
            </p:cNvPr>
            <p:cNvSpPr/>
            <p:nvPr/>
          </p:nvSpPr>
          <p:spPr>
            <a:xfrm>
              <a:off x="850999" y="5101257"/>
              <a:ext cx="1023203" cy="1023203"/>
            </a:xfrm>
            <a:prstGeom prst="roundRect">
              <a:avLst>
                <a:gd name="adj" fmla="val 16670"/>
              </a:avLst>
            </a:prstGeom>
            <a:solidFill>
              <a:schemeClr val="accent3">
                <a:hueOff val="11250264"/>
                <a:satOff val="-16880"/>
                <a:lumOff val="-2745"/>
              </a:schemeClr>
            </a:solidFill>
          </p:spPr>
          <p:style>
            <a:lnRef idx="2">
              <a:schemeClr val="lt1">
                <a:hueOff val="0"/>
                <a:satOff val="0"/>
                <a:lumOff val="0"/>
                <a:alphaOff val="0"/>
              </a:schemeClr>
            </a:lnRef>
            <a:fillRef idx="1">
              <a:scrgbClr r="0" g="0" b="0"/>
            </a:fillRef>
            <a:effectRef idx="0">
              <a:schemeClr val="accent3">
                <a:hueOff val="11250264"/>
                <a:satOff val="-16880"/>
                <a:lumOff val="-2745"/>
                <a:alphaOff val="0"/>
              </a:schemeClr>
            </a:effectRef>
            <a:fontRef idx="minor">
              <a:schemeClr val="lt1"/>
            </a:fontRef>
          </p:style>
        </p:sp>
        <p:sp>
          <p:nvSpPr>
            <p:cNvPr id="11" name="Freeform: Shape 10">
              <a:extLst>
                <a:ext uri="{FF2B5EF4-FFF2-40B4-BE49-F238E27FC236}">
                  <a16:creationId xmlns:a16="http://schemas.microsoft.com/office/drawing/2014/main" id="{7ABDE356-1D9C-48D3-AD09-09B92DB1C296}"/>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Although he made a few slip ups, he managed to deliver the presentation very well</a:t>
              </a:r>
            </a:p>
          </p:txBody>
        </p:sp>
      </p:grpSp>
    </p:spTree>
    <p:extLst>
      <p:ext uri="{BB962C8B-B14F-4D97-AF65-F5344CB8AC3E}">
        <p14:creationId xmlns:p14="http://schemas.microsoft.com/office/powerpoint/2010/main" val="3958184215"/>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r>
              <a:rPr lang="en-US" dirty="0"/>
              <a:t>Module Ten: Review Questions</a:t>
            </a:r>
          </a:p>
        </p:txBody>
      </p:sp>
      <p:sp>
        <p:nvSpPr>
          <p:cNvPr id="60419" name="Content Placeholder 2"/>
          <p:cNvSpPr>
            <a:spLocks noGrp="1"/>
          </p:cNvSpPr>
          <p:nvPr>
            <p:ph idx="1"/>
          </p:nvPr>
        </p:nvSpPr>
        <p:spPr/>
        <p:txBody>
          <a:bodyPr>
            <a:normAutofit fontScale="40000" lnSpcReduction="20000"/>
          </a:bodyPr>
          <a:lstStyle/>
          <a:p>
            <a:pPr marL="514350" lvl="0" indent="-514350">
              <a:lnSpc>
                <a:spcPct val="115000"/>
              </a:lnSpc>
              <a:spcBef>
                <a:spcPts val="0"/>
              </a:spcBef>
              <a:spcAft>
                <a:spcPts val="1000"/>
              </a:spcAft>
              <a:buFont typeface="+mj-lt"/>
              <a:buAutoNum type="arabicPeriod"/>
              <a:tabLst>
                <a:tab pos="457200" algn="l"/>
              </a:tabLst>
            </a:pPr>
            <a:r>
              <a:rPr lang="en-US" sz="5500" dirty="0">
                <a:ea typeface="Times New Roman"/>
                <a:cs typeface="Times New Roman"/>
              </a:rPr>
              <a:t>What is the biggest cause of the majority of anxieties?</a:t>
            </a:r>
          </a:p>
          <a:p>
            <a:pPr lvl="1">
              <a:lnSpc>
                <a:spcPct val="115000"/>
              </a:lnSpc>
              <a:spcBef>
                <a:spcPts val="0"/>
              </a:spcBef>
              <a:spcAft>
                <a:spcPts val="0"/>
              </a:spcAft>
              <a:buFont typeface="+mj-lt"/>
              <a:buAutoNum type="alphaLcParenR"/>
            </a:pPr>
            <a:r>
              <a:rPr lang="en-US" sz="5000" dirty="0">
                <a:ea typeface="Times New Roman"/>
                <a:cs typeface="Times New Roman"/>
              </a:rPr>
              <a:t>Humor</a:t>
            </a:r>
          </a:p>
          <a:p>
            <a:pPr lvl="1">
              <a:lnSpc>
                <a:spcPct val="115000"/>
              </a:lnSpc>
              <a:spcBef>
                <a:spcPts val="0"/>
              </a:spcBef>
              <a:spcAft>
                <a:spcPts val="0"/>
              </a:spcAft>
              <a:buFont typeface="+mj-lt"/>
              <a:buAutoNum type="alphaLcParenR"/>
            </a:pPr>
            <a:r>
              <a:rPr lang="en-US" sz="5000" dirty="0">
                <a:ea typeface="Times New Roman"/>
                <a:cs typeface="Times New Roman"/>
              </a:rPr>
              <a:t>Fear</a:t>
            </a:r>
          </a:p>
          <a:p>
            <a:pPr lvl="1">
              <a:lnSpc>
                <a:spcPct val="115000"/>
              </a:lnSpc>
              <a:spcBef>
                <a:spcPts val="0"/>
              </a:spcBef>
              <a:spcAft>
                <a:spcPts val="0"/>
              </a:spcAft>
              <a:buFont typeface="+mj-lt"/>
              <a:buAutoNum type="alphaLcParenR"/>
            </a:pPr>
            <a:r>
              <a:rPr lang="en-US" sz="5000" dirty="0">
                <a:ea typeface="Times New Roman"/>
                <a:cs typeface="Times New Roman"/>
              </a:rPr>
              <a:t>Pranks</a:t>
            </a:r>
          </a:p>
          <a:p>
            <a:pPr lvl="1">
              <a:lnSpc>
                <a:spcPct val="115000"/>
              </a:lnSpc>
              <a:spcBef>
                <a:spcPts val="0"/>
              </a:spcBef>
              <a:spcAft>
                <a:spcPts val="1000"/>
              </a:spcAft>
              <a:buFont typeface="+mj-lt"/>
              <a:buAutoNum type="alphaLcParenR"/>
            </a:pPr>
            <a:r>
              <a:rPr lang="en-US" sz="5000" dirty="0">
                <a:ea typeface="Times New Roman"/>
                <a:cs typeface="Times New Roman"/>
              </a:rPr>
              <a:t>Depression</a:t>
            </a:r>
          </a:p>
          <a:p>
            <a:pPr marL="457200" marR="0">
              <a:lnSpc>
                <a:spcPct val="115000"/>
              </a:lnSpc>
              <a:spcBef>
                <a:spcPts val="1200"/>
              </a:spcBef>
              <a:spcAft>
                <a:spcPts val="1000"/>
              </a:spcAft>
            </a:pPr>
            <a:r>
              <a:rPr lang="en-US" sz="5100" dirty="0">
                <a:ea typeface="Times New Roman"/>
                <a:cs typeface="Times New Roman"/>
              </a:rPr>
              <a:t>	</a:t>
            </a:r>
          </a:p>
          <a:p>
            <a:pPr marL="514350" lvl="0" indent="-514350">
              <a:lnSpc>
                <a:spcPct val="115000"/>
              </a:lnSpc>
              <a:spcBef>
                <a:spcPts val="0"/>
              </a:spcBef>
              <a:spcAft>
                <a:spcPts val="1000"/>
              </a:spcAft>
              <a:buFont typeface="+mj-lt"/>
              <a:buAutoNum type="arabicPeriod" startAt="2"/>
              <a:tabLst>
                <a:tab pos="457200" algn="l"/>
              </a:tabLst>
            </a:pPr>
            <a:r>
              <a:rPr lang="en-US" sz="5500" dirty="0">
                <a:ea typeface="Times New Roman"/>
                <a:cs typeface="Times New Roman"/>
              </a:rPr>
              <a:t>What causes people to fear the uncertain or the unknown?</a:t>
            </a:r>
          </a:p>
          <a:p>
            <a:pPr lvl="1">
              <a:lnSpc>
                <a:spcPct val="115000"/>
              </a:lnSpc>
              <a:spcBef>
                <a:spcPts val="0"/>
              </a:spcBef>
              <a:spcAft>
                <a:spcPts val="0"/>
              </a:spcAft>
              <a:buFont typeface="+mj-lt"/>
              <a:buAutoNum type="alphaLcParenR"/>
            </a:pPr>
            <a:r>
              <a:rPr lang="en-US" sz="5000" dirty="0">
                <a:ea typeface="Times New Roman"/>
                <a:cs typeface="Times New Roman"/>
              </a:rPr>
              <a:t>They fear getting too involved</a:t>
            </a:r>
          </a:p>
          <a:p>
            <a:pPr lvl="1">
              <a:lnSpc>
                <a:spcPct val="115000"/>
              </a:lnSpc>
              <a:spcBef>
                <a:spcPts val="0"/>
              </a:spcBef>
              <a:spcAft>
                <a:spcPts val="0"/>
              </a:spcAft>
              <a:buFont typeface="+mj-lt"/>
              <a:buAutoNum type="alphaLcParenR"/>
            </a:pPr>
            <a:r>
              <a:rPr lang="en-US" sz="5000" dirty="0">
                <a:ea typeface="Times New Roman"/>
                <a:cs typeface="Times New Roman"/>
              </a:rPr>
              <a:t>They fear not having a rigid schedule</a:t>
            </a:r>
          </a:p>
          <a:p>
            <a:pPr lvl="1">
              <a:lnSpc>
                <a:spcPct val="115000"/>
              </a:lnSpc>
              <a:spcBef>
                <a:spcPts val="0"/>
              </a:spcBef>
              <a:spcAft>
                <a:spcPts val="0"/>
              </a:spcAft>
              <a:buFont typeface="+mj-lt"/>
              <a:buAutoNum type="alphaLcParenR"/>
            </a:pPr>
            <a:r>
              <a:rPr lang="en-US" sz="5000" dirty="0">
                <a:ea typeface="Times New Roman"/>
                <a:cs typeface="Times New Roman"/>
              </a:rPr>
              <a:t>They fear not knowing what will happen to them</a:t>
            </a:r>
          </a:p>
          <a:p>
            <a:pPr lvl="1">
              <a:lnSpc>
                <a:spcPct val="115000"/>
              </a:lnSpc>
              <a:spcBef>
                <a:spcPts val="0"/>
              </a:spcBef>
              <a:spcAft>
                <a:spcPts val="1000"/>
              </a:spcAft>
              <a:buFont typeface="+mj-lt"/>
              <a:buAutoNum type="alphaLcParenR"/>
            </a:pPr>
            <a:r>
              <a:rPr lang="en-US" sz="5000" dirty="0">
                <a:ea typeface="Times New Roman"/>
                <a:cs typeface="Times New Roman"/>
              </a:rPr>
              <a:t>They fear they will not enjoy it</a:t>
            </a:r>
          </a:p>
          <a:p>
            <a:pPr marL="457200" marR="0">
              <a:lnSpc>
                <a:spcPct val="115000"/>
              </a:lnSpc>
              <a:spcBef>
                <a:spcPts val="1200"/>
              </a:spcBef>
              <a:spcAft>
                <a:spcPts val="1000"/>
              </a:spcAft>
            </a:pPr>
            <a:r>
              <a:rPr lang="en-US" dirty="0">
                <a:solidFill>
                  <a:srgbClr val="FF0000"/>
                </a:solidFill>
                <a:ea typeface="Times New Roman"/>
                <a:cs typeface="Times New Roman"/>
              </a:rPr>
              <a:t>	</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normAutofit/>
          </a:bodyPr>
          <a:lstStyle/>
          <a:p>
            <a:r>
              <a:rPr lang="en-US" dirty="0"/>
              <a:t>Module Two:</a:t>
            </a:r>
            <a:br>
              <a:rPr lang="en-US" dirty="0"/>
            </a:br>
            <a:r>
              <a:rPr lang="en-US" dirty="0"/>
              <a:t>Common Types of Anxiety</a:t>
            </a:r>
          </a:p>
        </p:txBody>
      </p:sp>
      <p:sp>
        <p:nvSpPr>
          <p:cNvPr id="10244" name="Text Placeholder 3"/>
          <p:cNvSpPr>
            <a:spLocks noGrp="1"/>
          </p:cNvSpPr>
          <p:nvPr>
            <p:ph type="body" sz="quarter" idx="10"/>
          </p:nvPr>
        </p:nvSpPr>
        <p:spPr>
          <a:ln>
            <a:miter lim="800000"/>
            <a:headEnd/>
            <a:tailEnd/>
          </a:ln>
        </p:spPr>
        <p:txBody>
          <a:bodyPr>
            <a:noAutofit/>
          </a:bodyPr>
          <a:lstStyle/>
          <a:p>
            <a:pPr marL="0" marR="0">
              <a:lnSpc>
                <a:spcPct val="115000"/>
              </a:lnSpc>
              <a:spcBef>
                <a:spcPts val="0"/>
              </a:spcBef>
              <a:spcAft>
                <a:spcPts val="1000"/>
              </a:spcAft>
            </a:pPr>
            <a:r>
              <a:rPr lang="en-US" sz="2800" i="1" dirty="0">
                <a:latin typeface="+mj-lt"/>
                <a:ea typeface="Times New Roman"/>
                <a:cs typeface="Verdana"/>
              </a:rPr>
              <a:t>Our anxiety does not empty tomorrow of its sorrows, but only empties today of its strengths.</a:t>
            </a:r>
            <a:endParaRPr lang="en-US" sz="2800" i="1" dirty="0">
              <a:latin typeface="+mj-lt"/>
              <a:ea typeface="Times New Roman"/>
              <a:cs typeface="Times New Roman"/>
            </a:endParaRPr>
          </a:p>
          <a:p>
            <a:pPr marL="0" marR="0" algn="ctr">
              <a:lnSpc>
                <a:spcPct val="115000"/>
              </a:lnSpc>
              <a:spcBef>
                <a:spcPts val="0"/>
              </a:spcBef>
              <a:spcAft>
                <a:spcPts val="1000"/>
              </a:spcAft>
            </a:pPr>
            <a:r>
              <a:rPr lang="en-US" sz="2800" b="1" i="1" dirty="0">
                <a:latin typeface="+mj-lt"/>
                <a:ea typeface="Times New Roman"/>
                <a:cs typeface="Verdana"/>
              </a:rPr>
              <a:t>Charles H. Spurgeon</a:t>
            </a:r>
            <a:endParaRPr lang="en-US" sz="2800" b="1" i="1" dirty="0">
              <a:latin typeface="+mj-lt"/>
              <a:ea typeface="Times New Roman"/>
              <a:cs typeface="Times New Roman"/>
            </a:endParaRPr>
          </a:p>
        </p:txBody>
      </p:sp>
      <p:sp>
        <p:nvSpPr>
          <p:cNvPr id="10243" name="Content Placeholder 2"/>
          <p:cNvSpPr>
            <a:spLocks noGrp="1"/>
          </p:cNvSpPr>
          <p:nvPr>
            <p:ph type="body" sz="quarter" idx="11"/>
          </p:nvPr>
        </p:nvSpPr>
        <p:spPr/>
        <p:txBody>
          <a:bodyPr>
            <a:normAutofit/>
          </a:bodyPr>
          <a:lstStyle/>
          <a:p>
            <a:pPr marL="0"/>
            <a:r>
              <a:rPr lang="en-US" dirty="0"/>
              <a:t>Anxiety cannot be defined as one, isolated condition. It has many faces and can have hundreds of different symptoms. But before you can begin to understand and identify any type of anxiety, it is important to know the common symptoms and characteristics of different disorders. </a:t>
            </a: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r>
              <a:rPr lang="en-US" dirty="0"/>
              <a:t>Module Ten: Review Questions</a:t>
            </a:r>
          </a:p>
        </p:txBody>
      </p:sp>
      <p:sp>
        <p:nvSpPr>
          <p:cNvPr id="60419" name="Content Placeholder 2"/>
          <p:cNvSpPr>
            <a:spLocks noGrp="1"/>
          </p:cNvSpPr>
          <p:nvPr>
            <p:ph idx="1"/>
          </p:nvPr>
        </p:nvSpPr>
        <p:spPr/>
        <p:txBody>
          <a:bodyPr>
            <a:normAutofit fontScale="775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How can we prevent holding in our feelings?</a:t>
            </a:r>
          </a:p>
          <a:p>
            <a:pPr lvl="1">
              <a:lnSpc>
                <a:spcPct val="115000"/>
              </a:lnSpc>
              <a:spcBef>
                <a:spcPts val="0"/>
              </a:spcBef>
              <a:spcAft>
                <a:spcPts val="0"/>
              </a:spcAft>
              <a:buFont typeface="+mj-lt"/>
              <a:buAutoNum type="alphaLcParenR"/>
            </a:pPr>
            <a:r>
              <a:rPr lang="en-US" dirty="0">
                <a:ea typeface="Times New Roman"/>
                <a:cs typeface="Times New Roman"/>
              </a:rPr>
              <a:t>Write them in a journal</a:t>
            </a:r>
          </a:p>
          <a:p>
            <a:pPr lvl="1">
              <a:lnSpc>
                <a:spcPct val="115000"/>
              </a:lnSpc>
              <a:spcBef>
                <a:spcPts val="0"/>
              </a:spcBef>
              <a:spcAft>
                <a:spcPts val="0"/>
              </a:spcAft>
              <a:buFont typeface="+mj-lt"/>
              <a:buAutoNum type="alphaLcParenR"/>
            </a:pPr>
            <a:r>
              <a:rPr lang="en-US" dirty="0">
                <a:ea typeface="Times New Roman"/>
                <a:cs typeface="Times New Roman"/>
              </a:rPr>
              <a:t>Keeping them a secret from everyone</a:t>
            </a:r>
          </a:p>
          <a:p>
            <a:pPr lvl="1">
              <a:lnSpc>
                <a:spcPct val="115000"/>
              </a:lnSpc>
              <a:spcBef>
                <a:spcPts val="0"/>
              </a:spcBef>
              <a:spcAft>
                <a:spcPts val="0"/>
              </a:spcAft>
              <a:buFont typeface="+mj-lt"/>
              <a:buAutoNum type="alphaLcParenR"/>
            </a:pPr>
            <a:r>
              <a:rPr lang="en-US" dirty="0">
                <a:ea typeface="Times New Roman"/>
                <a:cs typeface="Times New Roman"/>
              </a:rPr>
              <a:t>Think quietly to ourselves</a:t>
            </a:r>
          </a:p>
          <a:p>
            <a:pPr lvl="1">
              <a:lnSpc>
                <a:spcPct val="115000"/>
              </a:lnSpc>
              <a:spcBef>
                <a:spcPts val="0"/>
              </a:spcBef>
              <a:spcAft>
                <a:spcPts val="1000"/>
              </a:spcAft>
              <a:buFont typeface="+mj-lt"/>
              <a:buAutoNum type="alphaLcParenR"/>
            </a:pPr>
            <a:r>
              <a:rPr lang="en-US" dirty="0">
                <a:ea typeface="Times New Roman"/>
                <a:cs typeface="Times New Roman"/>
              </a:rPr>
              <a:t>Write it on a sticky note</a:t>
            </a:r>
          </a:p>
          <a:p>
            <a:pPr marL="457200" marR="0">
              <a:lnSpc>
                <a:spcPct val="115000"/>
              </a:lnSpc>
              <a:spcBef>
                <a:spcPts val="1200"/>
              </a:spcBef>
              <a:spcAft>
                <a:spcPts val="1000"/>
              </a:spcAft>
            </a:pPr>
            <a:r>
              <a:rPr lang="en-US" dirty="0">
                <a:ea typeface="Times New Roman"/>
                <a:cs typeface="Times New Roman"/>
              </a:rPr>
              <a:t>	</a:t>
            </a:r>
          </a:p>
          <a:p>
            <a:pPr marL="514350" lvl="0" indent="-514350">
              <a:lnSpc>
                <a:spcPct val="115000"/>
              </a:lnSpc>
              <a:spcBef>
                <a:spcPts val="0"/>
              </a:spcBef>
              <a:spcAft>
                <a:spcPts val="1000"/>
              </a:spcAft>
              <a:buFont typeface="+mj-lt"/>
              <a:buAutoNum type="arabicPeriod" startAt="4"/>
              <a:tabLst>
                <a:tab pos="457200" algn="l"/>
              </a:tabLst>
            </a:pPr>
            <a:r>
              <a:rPr lang="en-US" dirty="0">
                <a:ea typeface="Times New Roman"/>
                <a:cs typeface="Times New Roman"/>
              </a:rPr>
              <a:t>How can holding in our feelings increase our anxiety?</a:t>
            </a:r>
          </a:p>
          <a:p>
            <a:pPr lvl="1">
              <a:lnSpc>
                <a:spcPct val="115000"/>
              </a:lnSpc>
              <a:spcBef>
                <a:spcPts val="0"/>
              </a:spcBef>
              <a:spcAft>
                <a:spcPts val="0"/>
              </a:spcAft>
              <a:buFont typeface="+mj-lt"/>
              <a:buAutoNum type="alphaLcParenR"/>
            </a:pPr>
            <a:r>
              <a:rPr lang="en-US" dirty="0">
                <a:ea typeface="Times New Roman"/>
                <a:cs typeface="Times New Roman"/>
              </a:rPr>
              <a:t>It makes us feel bloated</a:t>
            </a:r>
          </a:p>
          <a:p>
            <a:pPr lvl="1">
              <a:lnSpc>
                <a:spcPct val="115000"/>
              </a:lnSpc>
              <a:spcBef>
                <a:spcPts val="0"/>
              </a:spcBef>
              <a:spcAft>
                <a:spcPts val="0"/>
              </a:spcAft>
              <a:buFont typeface="+mj-lt"/>
              <a:buAutoNum type="alphaLcParenR"/>
            </a:pPr>
            <a:r>
              <a:rPr lang="en-US" dirty="0">
                <a:ea typeface="Times New Roman"/>
                <a:cs typeface="Times New Roman"/>
              </a:rPr>
              <a:t>It makes us feel more depressed</a:t>
            </a:r>
          </a:p>
          <a:p>
            <a:pPr lvl="1">
              <a:lnSpc>
                <a:spcPct val="115000"/>
              </a:lnSpc>
              <a:spcBef>
                <a:spcPts val="0"/>
              </a:spcBef>
              <a:spcAft>
                <a:spcPts val="0"/>
              </a:spcAft>
              <a:buFont typeface="+mj-lt"/>
              <a:buAutoNum type="alphaLcParenR"/>
            </a:pPr>
            <a:r>
              <a:rPr lang="en-US" dirty="0">
                <a:ea typeface="Times New Roman"/>
                <a:cs typeface="Times New Roman"/>
              </a:rPr>
              <a:t>It makes us forget about the important things at work</a:t>
            </a:r>
          </a:p>
          <a:p>
            <a:pPr lvl="1">
              <a:lnSpc>
                <a:spcPct val="115000"/>
              </a:lnSpc>
              <a:spcBef>
                <a:spcPts val="0"/>
              </a:spcBef>
              <a:spcAft>
                <a:spcPts val="1000"/>
              </a:spcAft>
              <a:buFont typeface="+mj-lt"/>
              <a:buAutoNum type="alphaLcParenR"/>
            </a:pPr>
            <a:r>
              <a:rPr lang="en-US" dirty="0">
                <a:ea typeface="Times New Roman"/>
                <a:cs typeface="Times New Roman"/>
              </a:rPr>
              <a:t>It makes us dwell on the negative feelings longer</a:t>
            </a:r>
          </a:p>
          <a:p>
            <a:pPr marL="457200" marR="0">
              <a:lnSpc>
                <a:spcPct val="115000"/>
              </a:lnSpc>
              <a:spcBef>
                <a:spcPts val="1200"/>
              </a:spcBef>
              <a:spcAft>
                <a:spcPts val="1000"/>
              </a:spcAft>
            </a:pPr>
            <a:endParaRPr lang="en-US" dirty="0">
              <a:ea typeface="Times New Roman"/>
              <a:cs typeface="Times New Roman"/>
            </a:endParaRPr>
          </a:p>
        </p:txBody>
      </p:sp>
    </p:spTree>
    <p:extLst>
      <p:ext uri="{BB962C8B-B14F-4D97-AF65-F5344CB8AC3E}">
        <p14:creationId xmlns:p14="http://schemas.microsoft.com/office/powerpoint/2010/main" val="3165193807"/>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r>
              <a:rPr lang="en-US" dirty="0"/>
              <a:t>Module Ten: Review Questions</a:t>
            </a:r>
          </a:p>
        </p:txBody>
      </p:sp>
      <p:sp>
        <p:nvSpPr>
          <p:cNvPr id="60419" name="Content Placeholder 2"/>
          <p:cNvSpPr>
            <a:spLocks noGrp="1"/>
          </p:cNvSpPr>
          <p:nvPr>
            <p:ph idx="1"/>
          </p:nvPr>
        </p:nvSpPr>
        <p:spPr/>
        <p:txBody>
          <a:bodyPr>
            <a:normAutofit fontScale="325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sz="6800" dirty="0">
                <a:ea typeface="Times New Roman"/>
                <a:cs typeface="Times New Roman"/>
              </a:rPr>
              <a:t>What is one reason we can fear speaking in public?</a:t>
            </a:r>
          </a:p>
          <a:p>
            <a:pPr lvl="1">
              <a:lnSpc>
                <a:spcPct val="115000"/>
              </a:lnSpc>
              <a:spcBef>
                <a:spcPts val="0"/>
              </a:spcBef>
              <a:spcAft>
                <a:spcPts val="0"/>
              </a:spcAft>
              <a:buFont typeface="+mj-lt"/>
              <a:buAutoNum type="alphaLcParenR"/>
            </a:pPr>
            <a:r>
              <a:rPr lang="en-US" sz="6200" dirty="0">
                <a:ea typeface="Times New Roman"/>
                <a:cs typeface="Times New Roman"/>
              </a:rPr>
              <a:t>We fear not wearing the right outfit</a:t>
            </a:r>
          </a:p>
          <a:p>
            <a:pPr lvl="1">
              <a:lnSpc>
                <a:spcPct val="115000"/>
              </a:lnSpc>
              <a:spcBef>
                <a:spcPts val="0"/>
              </a:spcBef>
              <a:spcAft>
                <a:spcPts val="0"/>
              </a:spcAft>
              <a:buFont typeface="+mj-lt"/>
              <a:buAutoNum type="alphaLcParenR"/>
            </a:pPr>
            <a:r>
              <a:rPr lang="en-US" sz="6200" dirty="0">
                <a:ea typeface="Times New Roman"/>
                <a:cs typeface="Times New Roman"/>
              </a:rPr>
              <a:t>We fear the audience is judging us</a:t>
            </a:r>
          </a:p>
          <a:p>
            <a:pPr lvl="1">
              <a:lnSpc>
                <a:spcPct val="115000"/>
              </a:lnSpc>
              <a:spcBef>
                <a:spcPts val="0"/>
              </a:spcBef>
              <a:spcAft>
                <a:spcPts val="0"/>
              </a:spcAft>
              <a:buFont typeface="+mj-lt"/>
              <a:buAutoNum type="alphaLcParenR"/>
            </a:pPr>
            <a:r>
              <a:rPr lang="en-US" sz="6200" dirty="0">
                <a:ea typeface="Times New Roman"/>
                <a:cs typeface="Times New Roman"/>
              </a:rPr>
              <a:t>We fear having to do it again and again</a:t>
            </a:r>
          </a:p>
          <a:p>
            <a:pPr lvl="1">
              <a:lnSpc>
                <a:spcPct val="115000"/>
              </a:lnSpc>
              <a:spcBef>
                <a:spcPts val="0"/>
              </a:spcBef>
              <a:spcAft>
                <a:spcPts val="1000"/>
              </a:spcAft>
              <a:buFont typeface="+mj-lt"/>
              <a:buAutoNum type="alphaLcParenR"/>
            </a:pPr>
            <a:r>
              <a:rPr lang="en-US" sz="6200" dirty="0">
                <a:ea typeface="Times New Roman"/>
                <a:cs typeface="Times New Roman"/>
              </a:rPr>
              <a:t>We fear the audience will like it too much</a:t>
            </a:r>
          </a:p>
          <a:p>
            <a:pPr marL="457200" marR="0">
              <a:lnSpc>
                <a:spcPct val="115000"/>
              </a:lnSpc>
              <a:spcBef>
                <a:spcPts val="1200"/>
              </a:spcBef>
              <a:spcAft>
                <a:spcPts val="1000"/>
              </a:spcAft>
            </a:pPr>
            <a:r>
              <a:rPr lang="en-US" sz="6200" dirty="0">
                <a:ea typeface="Times New Roman"/>
                <a:cs typeface="Times New Roman"/>
              </a:rPr>
              <a:t>	</a:t>
            </a:r>
          </a:p>
          <a:p>
            <a:pPr marL="514350" lvl="0" indent="-514350">
              <a:lnSpc>
                <a:spcPct val="115000"/>
              </a:lnSpc>
              <a:spcBef>
                <a:spcPts val="0"/>
              </a:spcBef>
              <a:spcAft>
                <a:spcPts val="1000"/>
              </a:spcAft>
              <a:buFont typeface="+mj-lt"/>
              <a:buAutoNum type="arabicPeriod" startAt="6"/>
              <a:tabLst>
                <a:tab pos="457200" algn="l"/>
              </a:tabLst>
            </a:pPr>
            <a:r>
              <a:rPr lang="en-US" sz="6800" dirty="0">
                <a:ea typeface="Times New Roman"/>
                <a:cs typeface="Times New Roman"/>
              </a:rPr>
              <a:t>What is one disadvantage to not speaking up when we want to?</a:t>
            </a:r>
          </a:p>
          <a:p>
            <a:pPr lvl="1">
              <a:lnSpc>
                <a:spcPct val="115000"/>
              </a:lnSpc>
              <a:spcBef>
                <a:spcPts val="0"/>
              </a:spcBef>
              <a:spcAft>
                <a:spcPts val="0"/>
              </a:spcAft>
              <a:buFont typeface="+mj-lt"/>
              <a:buAutoNum type="alphaLcParenR"/>
            </a:pPr>
            <a:r>
              <a:rPr lang="en-US" sz="6200" dirty="0">
                <a:ea typeface="Times New Roman"/>
                <a:cs typeface="Times New Roman"/>
              </a:rPr>
              <a:t>No one passes judgment on you</a:t>
            </a:r>
          </a:p>
          <a:p>
            <a:pPr lvl="1">
              <a:lnSpc>
                <a:spcPct val="115000"/>
              </a:lnSpc>
              <a:spcBef>
                <a:spcPts val="0"/>
              </a:spcBef>
              <a:spcAft>
                <a:spcPts val="0"/>
              </a:spcAft>
              <a:buFont typeface="+mj-lt"/>
              <a:buAutoNum type="alphaLcParenR"/>
            </a:pPr>
            <a:r>
              <a:rPr lang="en-US" sz="6200" dirty="0">
                <a:ea typeface="Times New Roman"/>
                <a:cs typeface="Times New Roman"/>
              </a:rPr>
              <a:t>You don’t get to state your opinion</a:t>
            </a:r>
          </a:p>
          <a:p>
            <a:pPr lvl="1">
              <a:lnSpc>
                <a:spcPct val="115000"/>
              </a:lnSpc>
              <a:spcBef>
                <a:spcPts val="0"/>
              </a:spcBef>
              <a:spcAft>
                <a:spcPts val="0"/>
              </a:spcAft>
              <a:buFont typeface="+mj-lt"/>
              <a:buAutoNum type="alphaLcParenR"/>
            </a:pPr>
            <a:r>
              <a:rPr lang="en-US" sz="6200" dirty="0">
                <a:ea typeface="Times New Roman"/>
                <a:cs typeface="Times New Roman"/>
              </a:rPr>
              <a:t>It makes us second guess our instincts</a:t>
            </a:r>
          </a:p>
          <a:p>
            <a:pPr lvl="1">
              <a:lnSpc>
                <a:spcPct val="115000"/>
              </a:lnSpc>
              <a:spcBef>
                <a:spcPts val="0"/>
              </a:spcBef>
              <a:spcAft>
                <a:spcPts val="1000"/>
              </a:spcAft>
              <a:buFont typeface="+mj-lt"/>
              <a:buAutoNum type="alphaLcParenR"/>
            </a:pPr>
            <a:r>
              <a:rPr lang="en-US" sz="6200" dirty="0">
                <a:ea typeface="Times New Roman"/>
                <a:cs typeface="Times New Roman"/>
              </a:rPr>
              <a:t>No one can reject you</a:t>
            </a:r>
          </a:p>
          <a:p>
            <a:pPr marL="457200" marR="0">
              <a:lnSpc>
                <a:spcPct val="115000"/>
              </a:lnSpc>
              <a:spcBef>
                <a:spcPts val="1200"/>
              </a:spcBef>
              <a:spcAft>
                <a:spcPts val="1000"/>
              </a:spcAft>
            </a:pPr>
            <a:r>
              <a:rPr lang="en-US" dirty="0">
                <a:solidFill>
                  <a:srgbClr val="FF0000"/>
                </a:solidFill>
                <a:ea typeface="Times New Roman"/>
                <a:cs typeface="Times New Roman"/>
              </a:rPr>
              <a:t>	</a:t>
            </a:r>
            <a:endParaRPr lang="en-US" dirty="0">
              <a:ea typeface="Times New Roman"/>
              <a:cs typeface="Times New Roman"/>
            </a:endParaRPr>
          </a:p>
        </p:txBody>
      </p:sp>
    </p:spTree>
    <p:extLst>
      <p:ext uri="{BB962C8B-B14F-4D97-AF65-F5344CB8AC3E}">
        <p14:creationId xmlns:p14="http://schemas.microsoft.com/office/powerpoint/2010/main" val="3165193807"/>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r>
              <a:rPr lang="en-US" dirty="0"/>
              <a:t>Module Ten: Review Questions</a:t>
            </a:r>
          </a:p>
        </p:txBody>
      </p:sp>
      <p:sp>
        <p:nvSpPr>
          <p:cNvPr id="60419"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When we try to be perfect, we are setting ourselves up to do what?</a:t>
            </a:r>
          </a:p>
          <a:p>
            <a:pPr lvl="1">
              <a:lnSpc>
                <a:spcPct val="115000"/>
              </a:lnSpc>
              <a:spcBef>
                <a:spcPts val="0"/>
              </a:spcBef>
              <a:spcAft>
                <a:spcPts val="0"/>
              </a:spcAft>
              <a:buFont typeface="+mj-lt"/>
              <a:buAutoNum type="alphaLcParenR"/>
            </a:pPr>
            <a:r>
              <a:rPr lang="en-US" dirty="0">
                <a:ea typeface="Times New Roman"/>
                <a:cs typeface="Times New Roman"/>
              </a:rPr>
              <a:t>Fail</a:t>
            </a:r>
          </a:p>
          <a:p>
            <a:pPr lvl="1">
              <a:lnSpc>
                <a:spcPct val="115000"/>
              </a:lnSpc>
              <a:spcBef>
                <a:spcPts val="0"/>
              </a:spcBef>
              <a:spcAft>
                <a:spcPts val="0"/>
              </a:spcAft>
              <a:buFont typeface="+mj-lt"/>
              <a:buAutoNum type="alphaLcParenR"/>
            </a:pPr>
            <a:r>
              <a:rPr lang="en-US" dirty="0">
                <a:ea typeface="Times New Roman"/>
                <a:cs typeface="Times New Roman"/>
              </a:rPr>
              <a:t>Be funny</a:t>
            </a:r>
          </a:p>
          <a:p>
            <a:pPr lvl="1">
              <a:lnSpc>
                <a:spcPct val="115000"/>
              </a:lnSpc>
              <a:spcBef>
                <a:spcPts val="0"/>
              </a:spcBef>
              <a:spcAft>
                <a:spcPts val="0"/>
              </a:spcAft>
              <a:buFont typeface="+mj-lt"/>
              <a:buAutoNum type="alphaLcParenR"/>
            </a:pPr>
            <a:r>
              <a:rPr lang="en-US" dirty="0">
                <a:ea typeface="Times New Roman"/>
                <a:cs typeface="Times New Roman"/>
              </a:rPr>
              <a:t>Succeed</a:t>
            </a:r>
          </a:p>
          <a:p>
            <a:pPr lvl="1">
              <a:lnSpc>
                <a:spcPct val="115000"/>
              </a:lnSpc>
              <a:spcBef>
                <a:spcPts val="0"/>
              </a:spcBef>
              <a:spcAft>
                <a:spcPts val="1000"/>
              </a:spcAft>
              <a:buFont typeface="+mj-lt"/>
              <a:buAutoNum type="alphaLcParenR"/>
            </a:pPr>
            <a:r>
              <a:rPr lang="en-US" dirty="0">
                <a:ea typeface="Times New Roman"/>
                <a:cs typeface="Times New Roman"/>
              </a:rPr>
              <a:t>Be remembered</a:t>
            </a:r>
          </a:p>
          <a:p>
            <a:pPr marL="457200" marR="0">
              <a:lnSpc>
                <a:spcPct val="115000"/>
              </a:lnSpc>
              <a:spcBef>
                <a:spcPts val="1200"/>
              </a:spcBef>
              <a:spcAft>
                <a:spcPts val="1000"/>
              </a:spcAft>
            </a:pPr>
            <a:r>
              <a:rPr lang="en-US" dirty="0">
                <a:ea typeface="Times New Roman"/>
                <a:cs typeface="Times New Roman"/>
              </a:rPr>
              <a:t>	</a:t>
            </a:r>
          </a:p>
          <a:p>
            <a:pPr marL="514350" lvl="0" indent="-514350">
              <a:lnSpc>
                <a:spcPct val="115000"/>
              </a:lnSpc>
              <a:spcBef>
                <a:spcPts val="0"/>
              </a:spcBef>
              <a:spcAft>
                <a:spcPts val="1000"/>
              </a:spcAft>
              <a:buFont typeface="+mj-lt"/>
              <a:buAutoNum type="arabicPeriod" startAt="8"/>
              <a:tabLst>
                <a:tab pos="457200" algn="l"/>
              </a:tabLst>
            </a:pPr>
            <a:r>
              <a:rPr lang="en-US" dirty="0">
                <a:ea typeface="Times New Roman"/>
                <a:cs typeface="Times New Roman"/>
              </a:rPr>
              <a:t>Trying to be perfect is pushed by what kind of fear?</a:t>
            </a:r>
          </a:p>
          <a:p>
            <a:pPr lvl="1">
              <a:lnSpc>
                <a:spcPct val="115000"/>
              </a:lnSpc>
              <a:spcBef>
                <a:spcPts val="0"/>
              </a:spcBef>
              <a:spcAft>
                <a:spcPts val="0"/>
              </a:spcAft>
              <a:buFont typeface="+mj-lt"/>
              <a:buAutoNum type="alphaLcParenR"/>
            </a:pPr>
            <a:r>
              <a:rPr lang="en-US" dirty="0">
                <a:ea typeface="Times New Roman"/>
                <a:cs typeface="Times New Roman"/>
              </a:rPr>
              <a:t>Fear of flying</a:t>
            </a:r>
          </a:p>
          <a:p>
            <a:pPr lvl="1">
              <a:lnSpc>
                <a:spcPct val="115000"/>
              </a:lnSpc>
              <a:spcBef>
                <a:spcPts val="0"/>
              </a:spcBef>
              <a:spcAft>
                <a:spcPts val="0"/>
              </a:spcAft>
              <a:buFont typeface="+mj-lt"/>
              <a:buAutoNum type="alphaLcParenR"/>
            </a:pPr>
            <a:r>
              <a:rPr lang="en-US" dirty="0">
                <a:ea typeface="Times New Roman"/>
                <a:cs typeface="Times New Roman"/>
              </a:rPr>
              <a:t>Fear of disappointing others</a:t>
            </a:r>
          </a:p>
          <a:p>
            <a:pPr lvl="1">
              <a:lnSpc>
                <a:spcPct val="115000"/>
              </a:lnSpc>
              <a:spcBef>
                <a:spcPts val="0"/>
              </a:spcBef>
              <a:spcAft>
                <a:spcPts val="0"/>
              </a:spcAft>
              <a:buFont typeface="+mj-lt"/>
              <a:buAutoNum type="alphaLcParenR"/>
            </a:pPr>
            <a:r>
              <a:rPr lang="en-US" dirty="0">
                <a:ea typeface="Times New Roman"/>
                <a:cs typeface="Times New Roman"/>
              </a:rPr>
              <a:t>Fear of succeeding</a:t>
            </a:r>
          </a:p>
          <a:p>
            <a:pPr lvl="1">
              <a:lnSpc>
                <a:spcPct val="115000"/>
              </a:lnSpc>
              <a:spcBef>
                <a:spcPts val="0"/>
              </a:spcBef>
              <a:spcAft>
                <a:spcPts val="1000"/>
              </a:spcAft>
              <a:buFont typeface="+mj-lt"/>
              <a:buAutoNum type="alphaLcParenR"/>
            </a:pPr>
            <a:r>
              <a:rPr lang="en-US" dirty="0">
                <a:ea typeface="Times New Roman"/>
                <a:cs typeface="Times New Roman"/>
              </a:rPr>
              <a:t>Fear of making new friends</a:t>
            </a:r>
          </a:p>
          <a:p>
            <a:pPr marL="457200" marR="0">
              <a:lnSpc>
                <a:spcPct val="115000"/>
              </a:lnSpc>
              <a:spcBef>
                <a:spcPts val="1200"/>
              </a:spcBef>
              <a:spcAft>
                <a:spcPts val="1000"/>
              </a:spcAft>
            </a:pPr>
            <a:endParaRPr lang="en-US" i="1" dirty="0">
              <a:ea typeface="Times New Roman"/>
              <a:cs typeface="Times New Roman"/>
            </a:endParaRPr>
          </a:p>
        </p:txBody>
      </p:sp>
    </p:spTree>
    <p:extLst>
      <p:ext uri="{BB962C8B-B14F-4D97-AF65-F5344CB8AC3E}">
        <p14:creationId xmlns:p14="http://schemas.microsoft.com/office/powerpoint/2010/main" val="3165193807"/>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r>
              <a:rPr lang="en-US" dirty="0"/>
              <a:t>Module Ten: Review Questions</a:t>
            </a:r>
          </a:p>
        </p:txBody>
      </p:sp>
      <p:sp>
        <p:nvSpPr>
          <p:cNvPr id="60419" name="Content Placeholder 2"/>
          <p:cNvSpPr>
            <a:spLocks noGrp="1"/>
          </p:cNvSpPr>
          <p:nvPr>
            <p:ph idx="1"/>
          </p:nvPr>
        </p:nvSpPr>
        <p:spPr>
          <a:xfrm>
            <a:off x="457200" y="1600200"/>
            <a:ext cx="8229600" cy="4800600"/>
          </a:xfrm>
        </p:spPr>
        <p:txBody>
          <a:bodyPr>
            <a:normAutofit fontScale="625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sz="3500" dirty="0">
                <a:ea typeface="Times New Roman"/>
                <a:cs typeface="Times New Roman"/>
              </a:rPr>
              <a:t>What was Matthew assigned to do?</a:t>
            </a:r>
          </a:p>
          <a:p>
            <a:pPr lvl="1">
              <a:lnSpc>
                <a:spcPct val="115000"/>
              </a:lnSpc>
              <a:spcBef>
                <a:spcPts val="0"/>
              </a:spcBef>
              <a:spcAft>
                <a:spcPts val="0"/>
              </a:spcAft>
              <a:buFont typeface="+mj-lt"/>
              <a:buAutoNum type="alphaLcParenR"/>
            </a:pPr>
            <a:r>
              <a:rPr lang="en-US" sz="3200" dirty="0">
                <a:ea typeface="Times New Roman"/>
                <a:cs typeface="Times New Roman"/>
              </a:rPr>
              <a:t>Review the company expense accounts</a:t>
            </a:r>
          </a:p>
          <a:p>
            <a:pPr lvl="1">
              <a:lnSpc>
                <a:spcPct val="115000"/>
              </a:lnSpc>
              <a:spcBef>
                <a:spcPts val="0"/>
              </a:spcBef>
              <a:spcAft>
                <a:spcPts val="0"/>
              </a:spcAft>
              <a:buFont typeface="+mj-lt"/>
              <a:buAutoNum type="alphaLcParenR"/>
            </a:pPr>
            <a:r>
              <a:rPr lang="en-US" sz="3200" dirty="0">
                <a:ea typeface="Times New Roman"/>
                <a:cs typeface="Times New Roman"/>
              </a:rPr>
              <a:t>Create a weekly spreadsheet of everyone’s statistics</a:t>
            </a:r>
          </a:p>
          <a:p>
            <a:pPr lvl="1">
              <a:lnSpc>
                <a:spcPct val="115000"/>
              </a:lnSpc>
              <a:spcBef>
                <a:spcPts val="0"/>
              </a:spcBef>
              <a:spcAft>
                <a:spcPts val="0"/>
              </a:spcAft>
              <a:buFont typeface="+mj-lt"/>
              <a:buAutoNum type="alphaLcParenR"/>
            </a:pPr>
            <a:r>
              <a:rPr lang="en-US" sz="3200" dirty="0">
                <a:ea typeface="Times New Roman"/>
                <a:cs typeface="Times New Roman"/>
              </a:rPr>
              <a:t>Discuss the benefits of the new insurance plan</a:t>
            </a:r>
          </a:p>
          <a:p>
            <a:pPr lvl="1">
              <a:lnSpc>
                <a:spcPct val="115000"/>
              </a:lnSpc>
              <a:spcBef>
                <a:spcPts val="0"/>
              </a:spcBef>
              <a:spcAft>
                <a:spcPts val="1000"/>
              </a:spcAft>
              <a:buFont typeface="+mj-lt"/>
              <a:buAutoNum type="alphaLcParenR"/>
            </a:pPr>
            <a:r>
              <a:rPr lang="en-US" sz="3200" dirty="0">
                <a:ea typeface="Times New Roman"/>
                <a:cs typeface="Times New Roman"/>
              </a:rPr>
              <a:t>Create a presentation about the new software</a:t>
            </a:r>
          </a:p>
          <a:p>
            <a:pPr marL="457200" marR="0">
              <a:lnSpc>
                <a:spcPct val="115000"/>
              </a:lnSpc>
              <a:spcBef>
                <a:spcPts val="1200"/>
              </a:spcBef>
              <a:spcAft>
                <a:spcPts val="1000"/>
              </a:spcAft>
            </a:pPr>
            <a:r>
              <a:rPr lang="en-US" dirty="0">
                <a:ea typeface="Times New Roman"/>
                <a:cs typeface="Times New Roman"/>
              </a:rPr>
              <a:t>	</a:t>
            </a:r>
          </a:p>
          <a:p>
            <a:pPr marL="514350" lvl="0" indent="-514350">
              <a:lnSpc>
                <a:spcPct val="115000"/>
              </a:lnSpc>
              <a:spcBef>
                <a:spcPts val="0"/>
              </a:spcBef>
              <a:spcAft>
                <a:spcPts val="1000"/>
              </a:spcAft>
              <a:buFont typeface="+mj-lt"/>
              <a:buAutoNum type="arabicPeriod" startAt="10"/>
              <a:tabLst>
                <a:tab pos="457200" algn="l"/>
              </a:tabLst>
            </a:pPr>
            <a:r>
              <a:rPr lang="en-US" sz="3500" dirty="0">
                <a:ea typeface="Times New Roman"/>
                <a:cs typeface="Times New Roman"/>
              </a:rPr>
              <a:t>What made Matthew more anxious before the presentation?</a:t>
            </a:r>
          </a:p>
          <a:p>
            <a:pPr lvl="1">
              <a:lnSpc>
                <a:spcPct val="115000"/>
              </a:lnSpc>
              <a:spcBef>
                <a:spcPts val="0"/>
              </a:spcBef>
              <a:spcAft>
                <a:spcPts val="0"/>
              </a:spcAft>
              <a:buFont typeface="+mj-lt"/>
              <a:buAutoNum type="alphaLcParenR"/>
            </a:pPr>
            <a:r>
              <a:rPr lang="en-US" sz="3200" dirty="0">
                <a:ea typeface="Times New Roman"/>
                <a:cs typeface="Times New Roman"/>
              </a:rPr>
              <a:t>He realized he forgot his disc at home</a:t>
            </a:r>
          </a:p>
          <a:p>
            <a:pPr lvl="1">
              <a:lnSpc>
                <a:spcPct val="115000"/>
              </a:lnSpc>
              <a:spcBef>
                <a:spcPts val="0"/>
              </a:spcBef>
              <a:spcAft>
                <a:spcPts val="0"/>
              </a:spcAft>
              <a:buFont typeface="+mj-lt"/>
              <a:buAutoNum type="alphaLcParenR"/>
            </a:pPr>
            <a:r>
              <a:rPr lang="en-US" sz="3200" dirty="0">
                <a:ea typeface="Times New Roman"/>
                <a:cs typeface="Times New Roman"/>
              </a:rPr>
              <a:t>He was afraid he was out of dress code</a:t>
            </a:r>
          </a:p>
          <a:p>
            <a:pPr lvl="1">
              <a:lnSpc>
                <a:spcPct val="115000"/>
              </a:lnSpc>
              <a:spcBef>
                <a:spcPts val="0"/>
              </a:spcBef>
              <a:spcAft>
                <a:spcPts val="0"/>
              </a:spcAft>
              <a:buFont typeface="+mj-lt"/>
              <a:buAutoNum type="alphaLcParenR"/>
            </a:pPr>
            <a:r>
              <a:rPr lang="en-US" sz="3200" dirty="0">
                <a:ea typeface="Times New Roman"/>
                <a:cs typeface="Times New Roman"/>
              </a:rPr>
              <a:t>He was afraid of making a mistake in front of supervisors</a:t>
            </a:r>
          </a:p>
          <a:p>
            <a:pPr lvl="1">
              <a:lnSpc>
                <a:spcPct val="115000"/>
              </a:lnSpc>
              <a:spcBef>
                <a:spcPts val="0"/>
              </a:spcBef>
              <a:spcAft>
                <a:spcPts val="1000"/>
              </a:spcAft>
              <a:buFont typeface="+mj-lt"/>
              <a:buAutoNum type="alphaLcParenR"/>
            </a:pPr>
            <a:r>
              <a:rPr lang="en-US" sz="3200" dirty="0">
                <a:ea typeface="Times New Roman"/>
                <a:cs typeface="Times New Roman"/>
              </a:rPr>
              <a:t>He realized it was not as important as he had thought</a:t>
            </a:r>
          </a:p>
          <a:p>
            <a:pPr marL="457200" marR="0">
              <a:lnSpc>
                <a:spcPct val="115000"/>
              </a:lnSpc>
              <a:spcBef>
                <a:spcPts val="1200"/>
              </a:spcBef>
              <a:spcAft>
                <a:spcPts val="1000"/>
              </a:spcAft>
            </a:pPr>
            <a:r>
              <a:rPr lang="en-US" dirty="0">
                <a:ea typeface="Times New Roman"/>
                <a:cs typeface="Times New Roman"/>
              </a:rPr>
              <a:t>	</a:t>
            </a:r>
          </a:p>
        </p:txBody>
      </p:sp>
    </p:spTree>
    <p:extLst>
      <p:ext uri="{BB962C8B-B14F-4D97-AF65-F5344CB8AC3E}">
        <p14:creationId xmlns:p14="http://schemas.microsoft.com/office/powerpoint/2010/main" val="3165193807"/>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r>
              <a:rPr lang="en-US" dirty="0"/>
              <a:t>Module Ten: Review Questions</a:t>
            </a:r>
          </a:p>
        </p:txBody>
      </p:sp>
      <p:sp>
        <p:nvSpPr>
          <p:cNvPr id="60419" name="Content Placeholder 2"/>
          <p:cNvSpPr>
            <a:spLocks noGrp="1"/>
          </p:cNvSpPr>
          <p:nvPr>
            <p:ph idx="1"/>
          </p:nvPr>
        </p:nvSpPr>
        <p:spPr/>
        <p:txBody>
          <a:bodyPr>
            <a:normAutofit fontScale="55000" lnSpcReduction="20000"/>
          </a:bodyPr>
          <a:lstStyle/>
          <a:p>
            <a:pPr marL="514350" lvl="0" indent="-514350">
              <a:lnSpc>
                <a:spcPct val="115000"/>
              </a:lnSpc>
              <a:spcBef>
                <a:spcPts val="0"/>
              </a:spcBef>
              <a:spcAft>
                <a:spcPts val="1000"/>
              </a:spcAft>
              <a:buFont typeface="+mj-lt"/>
              <a:buAutoNum type="arabicPeriod"/>
              <a:tabLst>
                <a:tab pos="457200" algn="l"/>
              </a:tabLst>
            </a:pPr>
            <a:r>
              <a:rPr lang="en-US" dirty="0">
                <a:ea typeface="Times New Roman"/>
                <a:cs typeface="Times New Roman"/>
              </a:rPr>
              <a:t>What is the biggest cause of the majority of anxieties?</a:t>
            </a:r>
          </a:p>
          <a:p>
            <a:pPr lvl="1">
              <a:lnSpc>
                <a:spcPct val="115000"/>
              </a:lnSpc>
              <a:spcBef>
                <a:spcPts val="0"/>
              </a:spcBef>
              <a:spcAft>
                <a:spcPts val="0"/>
              </a:spcAft>
              <a:buFont typeface="+mj-lt"/>
              <a:buAutoNum type="alphaLcParenR"/>
            </a:pPr>
            <a:r>
              <a:rPr lang="en-US" dirty="0">
                <a:ea typeface="Times New Roman"/>
                <a:cs typeface="Times New Roman"/>
              </a:rPr>
              <a:t>Humor</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Fear</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Pranks</a:t>
            </a:r>
          </a:p>
          <a:p>
            <a:pPr lvl="1">
              <a:lnSpc>
                <a:spcPct val="115000"/>
              </a:lnSpc>
              <a:spcBef>
                <a:spcPts val="0"/>
              </a:spcBef>
              <a:spcAft>
                <a:spcPts val="1000"/>
              </a:spcAft>
              <a:buFont typeface="+mj-lt"/>
              <a:buAutoNum type="alphaLcParenR"/>
            </a:pPr>
            <a:r>
              <a:rPr lang="en-US" dirty="0">
                <a:ea typeface="Times New Roman"/>
                <a:cs typeface="Times New Roman"/>
              </a:rPr>
              <a:t>Depression</a:t>
            </a:r>
          </a:p>
          <a:p>
            <a:pPr marL="457200" marR="0">
              <a:lnSpc>
                <a:spcPct val="115000"/>
              </a:lnSpc>
              <a:spcBef>
                <a:spcPts val="1200"/>
              </a:spcBef>
              <a:spcAft>
                <a:spcPts val="1000"/>
              </a:spcAft>
            </a:pPr>
            <a:r>
              <a:rPr lang="en-US" dirty="0">
                <a:solidFill>
                  <a:srgbClr val="FF0000"/>
                </a:solidFill>
                <a:ea typeface="Times New Roman"/>
                <a:cs typeface="Times New Roman"/>
              </a:rPr>
              <a:t>	Fear is the largest cause of many types of anxiety since all forms of anxiety stem from a fear or worry.</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dirty="0">
                <a:ea typeface="Times New Roman"/>
                <a:cs typeface="Times New Roman"/>
              </a:rPr>
              <a:t>What causes people to fear the uncertain or the unknown?</a:t>
            </a:r>
          </a:p>
          <a:p>
            <a:pPr lvl="1">
              <a:lnSpc>
                <a:spcPct val="115000"/>
              </a:lnSpc>
              <a:spcBef>
                <a:spcPts val="0"/>
              </a:spcBef>
              <a:spcAft>
                <a:spcPts val="0"/>
              </a:spcAft>
              <a:buFont typeface="+mj-lt"/>
              <a:buAutoNum type="alphaLcParenR"/>
            </a:pPr>
            <a:r>
              <a:rPr lang="en-US" dirty="0">
                <a:ea typeface="Times New Roman"/>
                <a:cs typeface="Times New Roman"/>
              </a:rPr>
              <a:t>They fear getting too involved</a:t>
            </a:r>
          </a:p>
          <a:p>
            <a:pPr lvl="1">
              <a:lnSpc>
                <a:spcPct val="115000"/>
              </a:lnSpc>
              <a:spcBef>
                <a:spcPts val="0"/>
              </a:spcBef>
              <a:spcAft>
                <a:spcPts val="0"/>
              </a:spcAft>
              <a:buFont typeface="+mj-lt"/>
              <a:buAutoNum type="alphaLcParenR"/>
            </a:pPr>
            <a:r>
              <a:rPr lang="en-US" dirty="0">
                <a:ea typeface="Times New Roman"/>
                <a:cs typeface="Times New Roman"/>
              </a:rPr>
              <a:t>They fear not having a rigid schedule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They fear not knowing what will happen to them</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They fear they will not enjoy it</a:t>
            </a:r>
          </a:p>
          <a:p>
            <a:pPr marL="457200" marR="0">
              <a:lnSpc>
                <a:spcPct val="115000"/>
              </a:lnSpc>
              <a:spcBef>
                <a:spcPts val="1200"/>
              </a:spcBef>
              <a:spcAft>
                <a:spcPts val="1000"/>
              </a:spcAft>
            </a:pPr>
            <a:r>
              <a:rPr lang="en-US" dirty="0">
                <a:solidFill>
                  <a:srgbClr val="FF0000"/>
                </a:solidFill>
                <a:ea typeface="Times New Roman"/>
                <a:cs typeface="Times New Roman"/>
              </a:rPr>
              <a:t>	People who fear the unknown are generally scared of not knowing what will happen to them or not knowing how things will work out.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056440341"/>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r>
              <a:rPr lang="en-US" dirty="0"/>
              <a:t>Module Ten: Review Questions</a:t>
            </a:r>
          </a:p>
        </p:txBody>
      </p:sp>
      <p:sp>
        <p:nvSpPr>
          <p:cNvPr id="60419"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How can we prevent holding in our feelings?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Write them in a journal</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Keeping them a secret from everyone</a:t>
            </a:r>
          </a:p>
          <a:p>
            <a:pPr lvl="1">
              <a:lnSpc>
                <a:spcPct val="115000"/>
              </a:lnSpc>
              <a:spcBef>
                <a:spcPts val="0"/>
              </a:spcBef>
              <a:spcAft>
                <a:spcPts val="0"/>
              </a:spcAft>
              <a:buFont typeface="+mj-lt"/>
              <a:buAutoNum type="alphaLcParenR"/>
            </a:pPr>
            <a:r>
              <a:rPr lang="en-US" dirty="0">
                <a:ea typeface="Times New Roman"/>
                <a:cs typeface="Times New Roman"/>
              </a:rPr>
              <a:t>Think quietly to ourselves</a:t>
            </a:r>
          </a:p>
          <a:p>
            <a:pPr lvl="1">
              <a:lnSpc>
                <a:spcPct val="115000"/>
              </a:lnSpc>
              <a:spcBef>
                <a:spcPts val="0"/>
              </a:spcBef>
              <a:spcAft>
                <a:spcPts val="1000"/>
              </a:spcAft>
              <a:buFont typeface="+mj-lt"/>
              <a:buAutoNum type="alphaLcParenR"/>
            </a:pPr>
            <a:r>
              <a:rPr lang="en-US" dirty="0">
                <a:ea typeface="Times New Roman"/>
                <a:cs typeface="Times New Roman"/>
              </a:rPr>
              <a:t>Write it on a sticky note</a:t>
            </a:r>
          </a:p>
          <a:p>
            <a:pPr marL="457200" marR="0">
              <a:lnSpc>
                <a:spcPct val="115000"/>
              </a:lnSpc>
              <a:spcBef>
                <a:spcPts val="1200"/>
              </a:spcBef>
              <a:spcAft>
                <a:spcPts val="1000"/>
              </a:spcAft>
            </a:pPr>
            <a:r>
              <a:rPr lang="en-US" dirty="0">
                <a:solidFill>
                  <a:srgbClr val="FF0000"/>
                </a:solidFill>
                <a:ea typeface="Times New Roman"/>
                <a:cs typeface="Times New Roman"/>
              </a:rPr>
              <a:t>	By writing our thoughts and feelings in a journal, we are able to express them freely and do not have to hold them inside.</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dirty="0">
                <a:ea typeface="Times New Roman"/>
                <a:cs typeface="Times New Roman"/>
              </a:rPr>
              <a:t>How can holding in our feelings increase our anxiety?</a:t>
            </a:r>
          </a:p>
          <a:p>
            <a:pPr lvl="1">
              <a:lnSpc>
                <a:spcPct val="115000"/>
              </a:lnSpc>
              <a:spcBef>
                <a:spcPts val="0"/>
              </a:spcBef>
              <a:spcAft>
                <a:spcPts val="0"/>
              </a:spcAft>
              <a:buFont typeface="+mj-lt"/>
              <a:buAutoNum type="alphaLcParenR"/>
            </a:pPr>
            <a:r>
              <a:rPr lang="en-US" dirty="0">
                <a:ea typeface="Times New Roman"/>
                <a:cs typeface="Times New Roman"/>
              </a:rPr>
              <a:t>It makes us feel bloated</a:t>
            </a:r>
          </a:p>
          <a:p>
            <a:pPr lvl="1">
              <a:lnSpc>
                <a:spcPct val="115000"/>
              </a:lnSpc>
              <a:spcBef>
                <a:spcPts val="0"/>
              </a:spcBef>
              <a:spcAft>
                <a:spcPts val="0"/>
              </a:spcAft>
              <a:buFont typeface="+mj-lt"/>
              <a:buAutoNum type="alphaLcParenR"/>
            </a:pPr>
            <a:r>
              <a:rPr lang="en-US" dirty="0">
                <a:ea typeface="Times New Roman"/>
                <a:cs typeface="Times New Roman"/>
              </a:rPr>
              <a:t>It makes us feel more depressed</a:t>
            </a:r>
          </a:p>
          <a:p>
            <a:pPr lvl="1">
              <a:lnSpc>
                <a:spcPct val="115000"/>
              </a:lnSpc>
              <a:spcBef>
                <a:spcPts val="0"/>
              </a:spcBef>
              <a:spcAft>
                <a:spcPts val="0"/>
              </a:spcAft>
              <a:buFont typeface="+mj-lt"/>
              <a:buAutoNum type="alphaLcParenR"/>
            </a:pPr>
            <a:r>
              <a:rPr lang="en-US" dirty="0">
                <a:ea typeface="Times New Roman"/>
                <a:cs typeface="Times New Roman"/>
              </a:rPr>
              <a:t>It makes us forget about the important things at work</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It makes us dwell on the negative feelings longer</a:t>
            </a:r>
            <a:endParaRPr lang="en-US" dirty="0">
              <a:ea typeface="Times New Roman"/>
              <a:cs typeface="Times New Roman"/>
            </a:endParaRPr>
          </a:p>
          <a:p>
            <a:pPr marL="457200" marR="0">
              <a:lnSpc>
                <a:spcPct val="115000"/>
              </a:lnSpc>
              <a:spcBef>
                <a:spcPts val="1200"/>
              </a:spcBef>
              <a:spcAft>
                <a:spcPts val="1000"/>
              </a:spcAft>
            </a:pPr>
            <a:r>
              <a:rPr lang="en-US" dirty="0">
                <a:solidFill>
                  <a:srgbClr val="FF0000"/>
                </a:solidFill>
                <a:ea typeface="Times New Roman"/>
                <a:cs typeface="Times New Roman"/>
              </a:rPr>
              <a:t>	When we are not able to express our feelings or let them out in some way, we are forced to keep them inside, which cause us to dwell on them and think about them more often. This can cause our anxiety to increase over time.</a:t>
            </a:r>
            <a:endParaRPr lang="en-US" dirty="0">
              <a:ea typeface="Times New Roman"/>
              <a:cs typeface="Times New Roman"/>
            </a:endParaRPr>
          </a:p>
        </p:txBody>
      </p:sp>
    </p:spTree>
    <p:extLst>
      <p:ext uri="{BB962C8B-B14F-4D97-AF65-F5344CB8AC3E}">
        <p14:creationId xmlns:p14="http://schemas.microsoft.com/office/powerpoint/2010/main" val="1284505351"/>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r>
              <a:rPr lang="en-US" dirty="0"/>
              <a:t>Module Ten: Review Questions</a:t>
            </a:r>
          </a:p>
        </p:txBody>
      </p:sp>
      <p:sp>
        <p:nvSpPr>
          <p:cNvPr id="60419"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What is one reason we can fear speaking in public?</a:t>
            </a:r>
          </a:p>
          <a:p>
            <a:pPr lvl="1">
              <a:lnSpc>
                <a:spcPct val="115000"/>
              </a:lnSpc>
              <a:spcBef>
                <a:spcPts val="0"/>
              </a:spcBef>
              <a:spcAft>
                <a:spcPts val="0"/>
              </a:spcAft>
              <a:buFont typeface="+mj-lt"/>
              <a:buAutoNum type="alphaLcParenR"/>
            </a:pPr>
            <a:r>
              <a:rPr lang="en-US" dirty="0">
                <a:ea typeface="Times New Roman"/>
                <a:cs typeface="Times New Roman"/>
              </a:rPr>
              <a:t>We fear not wearing the right outfit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We fear the audience is judging us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We fear having to do it again and again</a:t>
            </a:r>
          </a:p>
          <a:p>
            <a:pPr lvl="1">
              <a:lnSpc>
                <a:spcPct val="115000"/>
              </a:lnSpc>
              <a:spcBef>
                <a:spcPts val="0"/>
              </a:spcBef>
              <a:spcAft>
                <a:spcPts val="1000"/>
              </a:spcAft>
              <a:buFont typeface="+mj-lt"/>
              <a:buAutoNum type="alphaLcParenR"/>
            </a:pPr>
            <a:r>
              <a:rPr lang="en-US" dirty="0">
                <a:ea typeface="Times New Roman"/>
                <a:cs typeface="Times New Roman"/>
              </a:rPr>
              <a:t>We fear the audience will like it too much</a:t>
            </a:r>
          </a:p>
          <a:p>
            <a:pPr marL="457200" marR="0">
              <a:lnSpc>
                <a:spcPct val="115000"/>
              </a:lnSpc>
              <a:spcBef>
                <a:spcPts val="1200"/>
              </a:spcBef>
              <a:spcAft>
                <a:spcPts val="1000"/>
              </a:spcAft>
            </a:pPr>
            <a:r>
              <a:rPr lang="en-US" dirty="0">
                <a:solidFill>
                  <a:srgbClr val="FF0000"/>
                </a:solidFill>
                <a:ea typeface="Times New Roman"/>
                <a:cs typeface="Times New Roman"/>
              </a:rPr>
              <a:t>	One of the main reason people are anxious about speaking in public is the fear of the people in the audience judging the speaker or making rude comments about them where they cannot hear them.</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dirty="0">
                <a:ea typeface="Times New Roman"/>
                <a:cs typeface="Times New Roman"/>
              </a:rPr>
              <a:t>What is one disadvantage to not speaking up when we want to?</a:t>
            </a:r>
          </a:p>
          <a:p>
            <a:pPr lvl="1">
              <a:lnSpc>
                <a:spcPct val="115000"/>
              </a:lnSpc>
              <a:spcBef>
                <a:spcPts val="0"/>
              </a:spcBef>
              <a:spcAft>
                <a:spcPts val="0"/>
              </a:spcAft>
              <a:buFont typeface="+mj-lt"/>
              <a:buAutoNum type="alphaLcParenR"/>
            </a:pPr>
            <a:r>
              <a:rPr lang="en-US" dirty="0">
                <a:ea typeface="Times New Roman"/>
                <a:cs typeface="Times New Roman"/>
              </a:rPr>
              <a:t>No one passes judgment on you</a:t>
            </a:r>
          </a:p>
          <a:p>
            <a:pPr lvl="1">
              <a:lnSpc>
                <a:spcPct val="115000"/>
              </a:lnSpc>
              <a:spcBef>
                <a:spcPts val="0"/>
              </a:spcBef>
              <a:spcAft>
                <a:spcPts val="0"/>
              </a:spcAft>
              <a:buFont typeface="+mj-lt"/>
              <a:buAutoNum type="alphaLcParenR"/>
            </a:pPr>
            <a:r>
              <a:rPr lang="en-US" dirty="0">
                <a:ea typeface="Times New Roman"/>
                <a:cs typeface="Times New Roman"/>
              </a:rPr>
              <a:t>You don’t get to state your opinion</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It makes us second guess our instincts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No one can reject you</a:t>
            </a:r>
          </a:p>
          <a:p>
            <a:pPr marL="457200" marR="0">
              <a:lnSpc>
                <a:spcPct val="115000"/>
              </a:lnSpc>
              <a:spcBef>
                <a:spcPts val="1200"/>
              </a:spcBef>
              <a:spcAft>
                <a:spcPts val="1000"/>
              </a:spcAft>
            </a:pPr>
            <a:r>
              <a:rPr lang="en-US" dirty="0">
                <a:solidFill>
                  <a:srgbClr val="FF0000"/>
                </a:solidFill>
                <a:ea typeface="Times New Roman"/>
                <a:cs typeface="Times New Roman"/>
              </a:rPr>
              <a:t>	When we feel the urge to speak up to someone, we often decide against it for a fear of retaliation or confrontations. But when we shy away from speaking up, we are second guessing our natural instinct, which diminishes our natural alert system.</a:t>
            </a:r>
            <a:endParaRPr lang="en-US" dirty="0">
              <a:ea typeface="Times New Roman"/>
              <a:cs typeface="Times New Roman"/>
            </a:endParaRPr>
          </a:p>
        </p:txBody>
      </p:sp>
    </p:spTree>
    <p:extLst>
      <p:ext uri="{BB962C8B-B14F-4D97-AF65-F5344CB8AC3E}">
        <p14:creationId xmlns:p14="http://schemas.microsoft.com/office/powerpoint/2010/main" val="3544297290"/>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r>
              <a:rPr lang="en-US" dirty="0"/>
              <a:t>Module Ten: Review Questions</a:t>
            </a:r>
          </a:p>
        </p:txBody>
      </p:sp>
      <p:sp>
        <p:nvSpPr>
          <p:cNvPr id="60419"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When we try to be perfect, we are setting ourselves up to do what?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Fail</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Be funny</a:t>
            </a:r>
          </a:p>
          <a:p>
            <a:pPr lvl="1">
              <a:lnSpc>
                <a:spcPct val="115000"/>
              </a:lnSpc>
              <a:spcBef>
                <a:spcPts val="0"/>
              </a:spcBef>
              <a:spcAft>
                <a:spcPts val="0"/>
              </a:spcAft>
              <a:buFont typeface="+mj-lt"/>
              <a:buAutoNum type="alphaLcParenR"/>
            </a:pPr>
            <a:r>
              <a:rPr lang="en-US" dirty="0">
                <a:ea typeface="Times New Roman"/>
                <a:cs typeface="Times New Roman"/>
              </a:rPr>
              <a:t>Succeed</a:t>
            </a:r>
          </a:p>
          <a:p>
            <a:pPr lvl="1">
              <a:lnSpc>
                <a:spcPct val="115000"/>
              </a:lnSpc>
              <a:spcBef>
                <a:spcPts val="0"/>
              </a:spcBef>
              <a:spcAft>
                <a:spcPts val="1000"/>
              </a:spcAft>
              <a:buFont typeface="+mj-lt"/>
              <a:buAutoNum type="alphaLcParenR"/>
            </a:pPr>
            <a:r>
              <a:rPr lang="en-US" dirty="0">
                <a:ea typeface="Times New Roman"/>
                <a:cs typeface="Times New Roman"/>
              </a:rPr>
              <a:t>Be remembered</a:t>
            </a:r>
          </a:p>
          <a:p>
            <a:pPr marL="457200" marR="0">
              <a:lnSpc>
                <a:spcPct val="115000"/>
              </a:lnSpc>
              <a:spcBef>
                <a:spcPts val="1200"/>
              </a:spcBef>
              <a:spcAft>
                <a:spcPts val="1000"/>
              </a:spcAft>
            </a:pPr>
            <a:r>
              <a:rPr lang="en-US" dirty="0">
                <a:solidFill>
                  <a:srgbClr val="FF0000"/>
                </a:solidFill>
                <a:ea typeface="Times New Roman"/>
                <a:cs typeface="Times New Roman"/>
              </a:rPr>
              <a:t>	If we try to be perfect in everything we do, then we are setting ourselves up to eventually fail since people cannot reach perfection. Then we are disappointed with ourselves and cause more feelings of anxiety.</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dirty="0">
                <a:ea typeface="Times New Roman"/>
                <a:cs typeface="Times New Roman"/>
              </a:rPr>
              <a:t>Trying to be perfect is pushed by what kind of fear?</a:t>
            </a:r>
          </a:p>
          <a:p>
            <a:pPr lvl="1">
              <a:lnSpc>
                <a:spcPct val="115000"/>
              </a:lnSpc>
              <a:spcBef>
                <a:spcPts val="0"/>
              </a:spcBef>
              <a:spcAft>
                <a:spcPts val="0"/>
              </a:spcAft>
              <a:buFont typeface="+mj-lt"/>
              <a:buAutoNum type="alphaLcParenR"/>
            </a:pPr>
            <a:r>
              <a:rPr lang="en-US" dirty="0">
                <a:ea typeface="Times New Roman"/>
                <a:cs typeface="Times New Roman"/>
              </a:rPr>
              <a:t>Fear of flying</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Fear of disappointing others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Fear of succeeding</a:t>
            </a:r>
          </a:p>
          <a:p>
            <a:pPr lvl="1">
              <a:lnSpc>
                <a:spcPct val="115000"/>
              </a:lnSpc>
              <a:spcBef>
                <a:spcPts val="0"/>
              </a:spcBef>
              <a:spcAft>
                <a:spcPts val="1000"/>
              </a:spcAft>
              <a:buFont typeface="+mj-lt"/>
              <a:buAutoNum type="alphaLcParenR"/>
            </a:pPr>
            <a:r>
              <a:rPr lang="en-US" dirty="0">
                <a:ea typeface="Times New Roman"/>
                <a:cs typeface="Times New Roman"/>
              </a:rPr>
              <a:t>Fear of making new friends</a:t>
            </a:r>
          </a:p>
          <a:p>
            <a:pPr marL="457200" marR="0">
              <a:lnSpc>
                <a:spcPct val="115000"/>
              </a:lnSpc>
              <a:spcBef>
                <a:spcPts val="1200"/>
              </a:spcBef>
              <a:spcAft>
                <a:spcPts val="1000"/>
              </a:spcAft>
            </a:pPr>
            <a:r>
              <a:rPr lang="en-US" dirty="0">
                <a:solidFill>
                  <a:srgbClr val="FF0000"/>
                </a:solidFill>
                <a:ea typeface="Times New Roman"/>
                <a:cs typeface="Times New Roman"/>
              </a:rPr>
              <a:t>	People often try to be perfect in things that they do in order to please other people, and when they fail to be perfect, they fear that they have disappointed or let someone down.</a:t>
            </a:r>
            <a:endParaRPr lang="en-US" dirty="0">
              <a:ea typeface="Times New Roman"/>
              <a:cs typeface="Times New Roman"/>
            </a:endParaRPr>
          </a:p>
        </p:txBody>
      </p:sp>
    </p:spTree>
    <p:extLst>
      <p:ext uri="{BB962C8B-B14F-4D97-AF65-F5344CB8AC3E}">
        <p14:creationId xmlns:p14="http://schemas.microsoft.com/office/powerpoint/2010/main" val="383319099"/>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r>
              <a:rPr lang="en-US" dirty="0"/>
              <a:t>Module Ten: Review Questions</a:t>
            </a:r>
          </a:p>
        </p:txBody>
      </p:sp>
      <p:sp>
        <p:nvSpPr>
          <p:cNvPr id="60419"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What was Matthew assigned to do?</a:t>
            </a:r>
          </a:p>
          <a:p>
            <a:pPr lvl="1">
              <a:lnSpc>
                <a:spcPct val="115000"/>
              </a:lnSpc>
              <a:spcBef>
                <a:spcPts val="0"/>
              </a:spcBef>
              <a:spcAft>
                <a:spcPts val="0"/>
              </a:spcAft>
              <a:buFont typeface="+mj-lt"/>
              <a:buAutoNum type="alphaLcParenR"/>
            </a:pPr>
            <a:r>
              <a:rPr lang="en-US" dirty="0">
                <a:ea typeface="Times New Roman"/>
                <a:cs typeface="Times New Roman"/>
              </a:rPr>
              <a:t>Review the company expense accounts</a:t>
            </a:r>
          </a:p>
          <a:p>
            <a:pPr lvl="1">
              <a:lnSpc>
                <a:spcPct val="115000"/>
              </a:lnSpc>
              <a:spcBef>
                <a:spcPts val="0"/>
              </a:spcBef>
              <a:spcAft>
                <a:spcPts val="0"/>
              </a:spcAft>
              <a:buFont typeface="+mj-lt"/>
              <a:buAutoNum type="alphaLcParenR"/>
            </a:pPr>
            <a:r>
              <a:rPr lang="en-US" dirty="0">
                <a:ea typeface="Times New Roman"/>
                <a:cs typeface="Times New Roman"/>
              </a:rPr>
              <a:t>Create a weekly spreadsheet of everyone’s statistics</a:t>
            </a:r>
          </a:p>
          <a:p>
            <a:pPr lvl="1">
              <a:lnSpc>
                <a:spcPct val="115000"/>
              </a:lnSpc>
              <a:spcBef>
                <a:spcPts val="0"/>
              </a:spcBef>
              <a:spcAft>
                <a:spcPts val="0"/>
              </a:spcAft>
              <a:buFont typeface="+mj-lt"/>
              <a:buAutoNum type="alphaLcParenR"/>
            </a:pPr>
            <a:r>
              <a:rPr lang="en-US" dirty="0">
                <a:ea typeface="Times New Roman"/>
                <a:cs typeface="Times New Roman"/>
              </a:rPr>
              <a:t>Discuss the benefits of the new insurance plan</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Create a presentation about the new software</a:t>
            </a:r>
            <a:endParaRPr lang="en-US" dirty="0">
              <a:ea typeface="Times New Roman"/>
              <a:cs typeface="Times New Roman"/>
            </a:endParaRPr>
          </a:p>
          <a:p>
            <a:pPr marL="457200" marR="0">
              <a:lnSpc>
                <a:spcPct val="115000"/>
              </a:lnSpc>
              <a:spcBef>
                <a:spcPts val="1200"/>
              </a:spcBef>
              <a:spcAft>
                <a:spcPts val="1000"/>
              </a:spcAft>
            </a:pPr>
            <a:r>
              <a:rPr lang="en-US" dirty="0">
                <a:solidFill>
                  <a:srgbClr val="FF0000"/>
                </a:solidFill>
                <a:ea typeface="Times New Roman"/>
                <a:cs typeface="Times New Roman"/>
              </a:rPr>
              <a:t>	Matthew was assigned to create a presentation that explained the new software the office was going to use.</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dirty="0">
                <a:ea typeface="Times New Roman"/>
                <a:cs typeface="Times New Roman"/>
              </a:rPr>
              <a:t>What made Matthew more anxious before the presentation?</a:t>
            </a:r>
          </a:p>
          <a:p>
            <a:pPr lvl="1">
              <a:lnSpc>
                <a:spcPct val="115000"/>
              </a:lnSpc>
              <a:spcBef>
                <a:spcPts val="0"/>
              </a:spcBef>
              <a:spcAft>
                <a:spcPts val="0"/>
              </a:spcAft>
              <a:buFont typeface="+mj-lt"/>
              <a:buAutoNum type="alphaLcParenR"/>
            </a:pPr>
            <a:r>
              <a:rPr lang="en-US" dirty="0">
                <a:ea typeface="Times New Roman"/>
                <a:cs typeface="Times New Roman"/>
              </a:rPr>
              <a:t>He realized he forgot his disc at home</a:t>
            </a:r>
          </a:p>
          <a:p>
            <a:pPr lvl="1">
              <a:lnSpc>
                <a:spcPct val="115000"/>
              </a:lnSpc>
              <a:spcBef>
                <a:spcPts val="0"/>
              </a:spcBef>
              <a:spcAft>
                <a:spcPts val="0"/>
              </a:spcAft>
              <a:buFont typeface="+mj-lt"/>
              <a:buAutoNum type="alphaLcParenR"/>
            </a:pPr>
            <a:r>
              <a:rPr lang="en-US" dirty="0">
                <a:ea typeface="Times New Roman"/>
                <a:cs typeface="Times New Roman"/>
              </a:rPr>
              <a:t>He was afraid he was out of dress code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He was afraid of making a mistake in front of supervisors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He realized it was not as important as he had thought</a:t>
            </a:r>
          </a:p>
          <a:p>
            <a:pPr marL="457200" marR="0">
              <a:lnSpc>
                <a:spcPct val="115000"/>
              </a:lnSpc>
              <a:spcBef>
                <a:spcPts val="1200"/>
              </a:spcBef>
              <a:spcAft>
                <a:spcPts val="1000"/>
              </a:spcAft>
            </a:pPr>
            <a:r>
              <a:rPr lang="en-US" dirty="0">
                <a:solidFill>
                  <a:srgbClr val="FF0000"/>
                </a:solidFill>
                <a:ea typeface="Times New Roman"/>
                <a:cs typeface="Times New Roman"/>
              </a:rPr>
              <a:t>	Matthew became more nervous before the presentation because he was not aware it was for a group of supervisors, which made him more anxious about making mistake or it not being perfect.</a:t>
            </a:r>
            <a:endParaRPr lang="en-US" dirty="0">
              <a:ea typeface="Times New Roman"/>
              <a:cs typeface="Times New Roman"/>
            </a:endParaRPr>
          </a:p>
        </p:txBody>
      </p:sp>
    </p:spTree>
    <p:extLst>
      <p:ext uri="{BB962C8B-B14F-4D97-AF65-F5344CB8AC3E}">
        <p14:creationId xmlns:p14="http://schemas.microsoft.com/office/powerpoint/2010/main" val="2967276945"/>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Module Eleven:</a:t>
            </a:r>
            <a:br>
              <a:rPr lang="en-US" dirty="0"/>
            </a:br>
            <a:r>
              <a:rPr lang="en-US" dirty="0"/>
              <a:t>When to Seek Extra Help?</a:t>
            </a:r>
          </a:p>
        </p:txBody>
      </p:sp>
      <p:sp>
        <p:nvSpPr>
          <p:cNvPr id="14340" name="Text Placeholder 3"/>
          <p:cNvSpPr>
            <a:spLocks noGrp="1"/>
          </p:cNvSpPr>
          <p:nvPr>
            <p:ph type="body" sz="quarter" idx="10"/>
          </p:nvPr>
        </p:nvSpPr>
        <p:spPr>
          <a:ln>
            <a:miter lim="800000"/>
            <a:headEnd/>
            <a:tailEnd/>
          </a:ln>
        </p:spPr>
        <p:txBody>
          <a:bodyPr>
            <a:noAutofit/>
          </a:bodyPr>
          <a:lstStyle/>
          <a:p>
            <a:pPr marL="0" marR="0">
              <a:lnSpc>
                <a:spcPct val="115000"/>
              </a:lnSpc>
              <a:spcBef>
                <a:spcPts val="0"/>
              </a:spcBef>
              <a:spcAft>
                <a:spcPts val="1000"/>
              </a:spcAft>
            </a:pPr>
            <a:r>
              <a:rPr lang="en-US" sz="2400" i="1" dirty="0">
                <a:ea typeface="Times New Roman"/>
                <a:cs typeface="Verdana"/>
              </a:rPr>
              <a:t>It is well to remind ourselves that anxiety signifies a conflict, and so long as conflict is going on, a constructive solution is possible.</a:t>
            </a:r>
            <a:endParaRPr lang="en-US" sz="2400" dirty="0">
              <a:ea typeface="Times New Roman"/>
              <a:cs typeface="Times New Roman"/>
            </a:endParaRPr>
          </a:p>
          <a:p>
            <a:pPr marL="0" marR="0" algn="ctr">
              <a:lnSpc>
                <a:spcPct val="115000"/>
              </a:lnSpc>
              <a:spcBef>
                <a:spcPts val="0"/>
              </a:spcBef>
              <a:spcAft>
                <a:spcPts val="1000"/>
              </a:spcAft>
            </a:pPr>
            <a:r>
              <a:rPr lang="en-US" sz="2400" b="1" i="1" dirty="0">
                <a:ea typeface="Times New Roman"/>
                <a:cs typeface="Verdana"/>
              </a:rPr>
              <a:t>Rollo May</a:t>
            </a:r>
            <a:endParaRPr lang="en-US" sz="2400" dirty="0">
              <a:ea typeface="Times New Roman"/>
              <a:cs typeface="Times New Roman"/>
            </a:endParaRPr>
          </a:p>
          <a:p>
            <a:endParaRPr lang="en-US" sz="2400" dirty="0"/>
          </a:p>
        </p:txBody>
      </p:sp>
      <p:sp>
        <p:nvSpPr>
          <p:cNvPr id="14339" name="Content Placeholder 2"/>
          <p:cNvSpPr>
            <a:spLocks noGrp="1"/>
          </p:cNvSpPr>
          <p:nvPr>
            <p:ph type="body" sz="quarter" idx="11"/>
          </p:nvPr>
        </p:nvSpPr>
        <p:spPr/>
        <p:txBody>
          <a:bodyPr>
            <a:normAutofit fontScale="92500" lnSpcReduction="20000"/>
          </a:bodyPr>
          <a:lstStyle/>
          <a:p>
            <a:pPr marL="0"/>
            <a:r>
              <a:rPr lang="en-US" dirty="0"/>
              <a:t>Sometimes our anxiety can be too overwhelming to settle by ourselves. We have to learn what our limit is and how must we handle our on our own. Self-help methods and techniques are a great way to try and manage your anxiety and anxiety symptoms, but sometimes we have to realize when we need help from others and when to seek extra guidance in order to help ourselves.</a:t>
            </a:r>
          </a:p>
          <a:p>
            <a:endParaRPr lang="en-US" dirty="0"/>
          </a:p>
        </p:txBody>
      </p:sp>
    </p:spTree>
    <p:extLst>
      <p:ext uri="{BB962C8B-B14F-4D97-AF65-F5344CB8AC3E}">
        <p14:creationId xmlns:p14="http://schemas.microsoft.com/office/powerpoint/2010/main" val="17776411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83B3C030-BB17-4E3F-A105-91F74688C6F0}"/>
              </a:ext>
            </a:extLst>
          </p:cNvPr>
          <p:cNvSpPr>
            <a:spLocks noGrp="1"/>
          </p:cNvSpPr>
          <p:nvPr>
            <p:ph sz="quarter" idx="11"/>
          </p:nvPr>
        </p:nvSpPr>
        <p:spPr/>
        <p:txBody>
          <a:bodyPr/>
          <a:lstStyle/>
          <a:p>
            <a:endParaRPr lang="en-US"/>
          </a:p>
        </p:txBody>
      </p:sp>
      <p:sp>
        <p:nvSpPr>
          <p:cNvPr id="11266" name="Title 1"/>
          <p:cNvSpPr>
            <a:spLocks noGrp="1"/>
          </p:cNvSpPr>
          <p:nvPr>
            <p:ph type="title"/>
          </p:nvPr>
        </p:nvSpPr>
        <p:spPr/>
        <p:txBody>
          <a:bodyPr/>
          <a:lstStyle/>
          <a:p>
            <a:r>
              <a:rPr lang="en-US" dirty="0"/>
              <a:t>Social Anxiety</a:t>
            </a:r>
          </a:p>
        </p:txBody>
      </p:sp>
      <p:grpSp>
        <p:nvGrpSpPr>
          <p:cNvPr id="2" name="Group 1">
            <a:extLst>
              <a:ext uri="{FF2B5EF4-FFF2-40B4-BE49-F238E27FC236}">
                <a16:creationId xmlns:a16="http://schemas.microsoft.com/office/drawing/2014/main" id="{103E1F3E-2FD3-4964-9E3A-80252648833A}"/>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2AEC66CA-EF81-47AF-90E4-A253C7C45BE9}"/>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Fearful of unfamiliar situations</a:t>
              </a:r>
            </a:p>
          </p:txBody>
        </p:sp>
        <p:sp>
          <p:nvSpPr>
            <p:cNvPr id="5" name="Freeform: Shape 4">
              <a:extLst>
                <a:ext uri="{FF2B5EF4-FFF2-40B4-BE49-F238E27FC236}">
                  <a16:creationId xmlns:a16="http://schemas.microsoft.com/office/drawing/2014/main" id="{AF9FC63F-34E3-4265-8EFC-D619E6BE592E}"/>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Feeling overwhelmed</a:t>
              </a:r>
            </a:p>
          </p:txBody>
        </p:sp>
        <p:sp>
          <p:nvSpPr>
            <p:cNvPr id="6" name="Freeform: Shape 5">
              <a:extLst>
                <a:ext uri="{FF2B5EF4-FFF2-40B4-BE49-F238E27FC236}">
                  <a16:creationId xmlns:a16="http://schemas.microsoft.com/office/drawing/2014/main" id="{E6377E60-ED0A-4F61-82DD-1BCCB33550F3}"/>
                </a:ext>
              </a:extLst>
            </p:cNvPr>
            <p:cNvSpPr/>
            <p:nvPr/>
          </p:nvSpPr>
          <p:spPr>
            <a:xfrm>
              <a:off x="918105"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Fearful of being judged</a:t>
              </a:r>
            </a:p>
          </p:txBody>
        </p:sp>
        <p:sp>
          <p:nvSpPr>
            <p:cNvPr id="7" name="Freeform: Shape 6">
              <a:extLst>
                <a:ext uri="{FF2B5EF4-FFF2-40B4-BE49-F238E27FC236}">
                  <a16:creationId xmlns:a16="http://schemas.microsoft.com/office/drawing/2014/main" id="{4E78316D-2429-4AB8-96D5-4AC412DF5981}"/>
                </a:ext>
              </a:extLst>
            </p:cNvPr>
            <p:cNvSpPr/>
            <p:nvPr/>
          </p:nvSpPr>
          <p:spPr>
            <a:xfrm>
              <a:off x="4745994"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Unable to face social situations</a:t>
              </a:r>
            </a:p>
          </p:txBody>
        </p:sp>
      </p:gr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ACB95BCE-9EB4-495B-B22D-EAABE1763E90}"/>
              </a:ext>
            </a:extLst>
          </p:cNvPr>
          <p:cNvSpPr>
            <a:spLocks noGrp="1"/>
          </p:cNvSpPr>
          <p:nvPr>
            <p:ph sz="quarter" idx="11"/>
          </p:nvPr>
        </p:nvSpPr>
        <p:spPr/>
        <p:txBody>
          <a:bodyPr/>
          <a:lstStyle/>
          <a:p>
            <a:endParaRPr lang="en-US"/>
          </a:p>
        </p:txBody>
      </p:sp>
      <p:sp>
        <p:nvSpPr>
          <p:cNvPr id="15362" name="Title 1"/>
          <p:cNvSpPr>
            <a:spLocks noGrp="1"/>
          </p:cNvSpPr>
          <p:nvPr>
            <p:ph type="title"/>
          </p:nvPr>
        </p:nvSpPr>
        <p:spPr/>
        <p:txBody>
          <a:bodyPr/>
          <a:lstStyle/>
          <a:p>
            <a:r>
              <a:rPr lang="en-US" dirty="0"/>
              <a:t>Feeling Overwhelmed</a:t>
            </a:r>
          </a:p>
        </p:txBody>
      </p:sp>
      <p:grpSp>
        <p:nvGrpSpPr>
          <p:cNvPr id="2" name="Group 1">
            <a:extLst>
              <a:ext uri="{FF2B5EF4-FFF2-40B4-BE49-F238E27FC236}">
                <a16:creationId xmlns:a16="http://schemas.microsoft.com/office/drawing/2014/main" id="{857E7A37-0C88-4225-8920-493A940C3AC4}"/>
              </a:ext>
            </a:extLst>
          </p:cNvPr>
          <p:cNvGrpSpPr/>
          <p:nvPr/>
        </p:nvGrpSpPr>
        <p:grpSpPr>
          <a:xfrm>
            <a:off x="457200" y="1614343"/>
            <a:ext cx="8229600" cy="4497676"/>
            <a:chOff x="457200" y="1614343"/>
            <a:chExt cx="8229600" cy="4497676"/>
          </a:xfrm>
        </p:grpSpPr>
        <p:sp>
          <p:nvSpPr>
            <p:cNvPr id="4" name="Freeform: Shape 3">
              <a:extLst>
                <a:ext uri="{FF2B5EF4-FFF2-40B4-BE49-F238E27FC236}">
                  <a16:creationId xmlns:a16="http://schemas.microsoft.com/office/drawing/2014/main" id="{10BD862B-6DDC-4195-8CC0-773EA2676852}"/>
                </a:ext>
              </a:extLst>
            </p:cNvPr>
            <p:cNvSpPr/>
            <p:nvPr/>
          </p:nvSpPr>
          <p:spPr>
            <a:xfrm>
              <a:off x="457200" y="1614343"/>
              <a:ext cx="8229600" cy="1430105"/>
            </a:xfrm>
            <a:custGeom>
              <a:avLst/>
              <a:gdLst>
                <a:gd name="connsiteX0" fmla="*/ 0 w 8229600"/>
                <a:gd name="connsiteY0" fmla="*/ 238356 h 1430105"/>
                <a:gd name="connsiteX1" fmla="*/ 238356 w 8229600"/>
                <a:gd name="connsiteY1" fmla="*/ 0 h 1430105"/>
                <a:gd name="connsiteX2" fmla="*/ 7991244 w 8229600"/>
                <a:gd name="connsiteY2" fmla="*/ 0 h 1430105"/>
                <a:gd name="connsiteX3" fmla="*/ 8229600 w 8229600"/>
                <a:gd name="connsiteY3" fmla="*/ 238356 h 1430105"/>
                <a:gd name="connsiteX4" fmla="*/ 8229600 w 8229600"/>
                <a:gd name="connsiteY4" fmla="*/ 1191749 h 1430105"/>
                <a:gd name="connsiteX5" fmla="*/ 7991244 w 8229600"/>
                <a:gd name="connsiteY5" fmla="*/ 1430105 h 1430105"/>
                <a:gd name="connsiteX6" fmla="*/ 238356 w 8229600"/>
                <a:gd name="connsiteY6" fmla="*/ 1430105 h 1430105"/>
                <a:gd name="connsiteX7" fmla="*/ 0 w 8229600"/>
                <a:gd name="connsiteY7" fmla="*/ 1191749 h 1430105"/>
                <a:gd name="connsiteX8" fmla="*/ 0 w 8229600"/>
                <a:gd name="connsiteY8" fmla="*/ 238356 h 1430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30105">
                  <a:moveTo>
                    <a:pt x="0" y="238356"/>
                  </a:moveTo>
                  <a:cubicBezTo>
                    <a:pt x="0" y="106716"/>
                    <a:pt x="106716" y="0"/>
                    <a:pt x="238356" y="0"/>
                  </a:cubicBezTo>
                  <a:lnTo>
                    <a:pt x="7991244" y="0"/>
                  </a:lnTo>
                  <a:cubicBezTo>
                    <a:pt x="8122884" y="0"/>
                    <a:pt x="8229600" y="106716"/>
                    <a:pt x="8229600" y="238356"/>
                  </a:cubicBezTo>
                  <a:lnTo>
                    <a:pt x="8229600" y="1191749"/>
                  </a:lnTo>
                  <a:cubicBezTo>
                    <a:pt x="8229600" y="1323389"/>
                    <a:pt x="8122884" y="1430105"/>
                    <a:pt x="7991244" y="1430105"/>
                  </a:cubicBezTo>
                  <a:lnTo>
                    <a:pt x="238356" y="1430105"/>
                  </a:lnTo>
                  <a:cubicBezTo>
                    <a:pt x="106716" y="1430105"/>
                    <a:pt x="0" y="1323389"/>
                    <a:pt x="0" y="1191749"/>
                  </a:cubicBezTo>
                  <a:lnTo>
                    <a:pt x="0" y="238356"/>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06972" tIns="206972" rIns="206972" bIns="206972" numCol="1" spcCol="1270" anchor="ctr" anchorCtr="0">
              <a:noAutofit/>
            </a:bodyPr>
            <a:lstStyle/>
            <a:p>
              <a:pPr marL="0" lvl="0" indent="0" algn="l" defTabSz="1600200">
                <a:lnSpc>
                  <a:spcPct val="90000"/>
                </a:lnSpc>
                <a:spcBef>
                  <a:spcPct val="0"/>
                </a:spcBef>
                <a:spcAft>
                  <a:spcPct val="35000"/>
                </a:spcAft>
                <a:buNone/>
              </a:pPr>
              <a:r>
                <a:rPr lang="en-US" sz="3600" kern="1200" dirty="0"/>
                <a:t>If symptoms are too big to solve yourself</a:t>
              </a:r>
            </a:p>
          </p:txBody>
        </p:sp>
        <p:sp>
          <p:nvSpPr>
            <p:cNvPr id="5" name="Freeform: Shape 4">
              <a:extLst>
                <a:ext uri="{FF2B5EF4-FFF2-40B4-BE49-F238E27FC236}">
                  <a16:creationId xmlns:a16="http://schemas.microsoft.com/office/drawing/2014/main" id="{001FD74B-1F5B-4446-802D-9919EBCD9E08}"/>
                </a:ext>
              </a:extLst>
            </p:cNvPr>
            <p:cNvSpPr/>
            <p:nvPr/>
          </p:nvSpPr>
          <p:spPr>
            <a:xfrm>
              <a:off x="457200" y="3148128"/>
              <a:ext cx="8229600" cy="1430105"/>
            </a:xfrm>
            <a:custGeom>
              <a:avLst/>
              <a:gdLst>
                <a:gd name="connsiteX0" fmla="*/ 0 w 8229600"/>
                <a:gd name="connsiteY0" fmla="*/ 238356 h 1430105"/>
                <a:gd name="connsiteX1" fmla="*/ 238356 w 8229600"/>
                <a:gd name="connsiteY1" fmla="*/ 0 h 1430105"/>
                <a:gd name="connsiteX2" fmla="*/ 7991244 w 8229600"/>
                <a:gd name="connsiteY2" fmla="*/ 0 h 1430105"/>
                <a:gd name="connsiteX3" fmla="*/ 8229600 w 8229600"/>
                <a:gd name="connsiteY3" fmla="*/ 238356 h 1430105"/>
                <a:gd name="connsiteX4" fmla="*/ 8229600 w 8229600"/>
                <a:gd name="connsiteY4" fmla="*/ 1191749 h 1430105"/>
                <a:gd name="connsiteX5" fmla="*/ 7991244 w 8229600"/>
                <a:gd name="connsiteY5" fmla="*/ 1430105 h 1430105"/>
                <a:gd name="connsiteX6" fmla="*/ 238356 w 8229600"/>
                <a:gd name="connsiteY6" fmla="*/ 1430105 h 1430105"/>
                <a:gd name="connsiteX7" fmla="*/ 0 w 8229600"/>
                <a:gd name="connsiteY7" fmla="*/ 1191749 h 1430105"/>
                <a:gd name="connsiteX8" fmla="*/ 0 w 8229600"/>
                <a:gd name="connsiteY8" fmla="*/ 238356 h 1430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30105">
                  <a:moveTo>
                    <a:pt x="0" y="238356"/>
                  </a:moveTo>
                  <a:cubicBezTo>
                    <a:pt x="0" y="106716"/>
                    <a:pt x="106716" y="0"/>
                    <a:pt x="238356" y="0"/>
                  </a:cubicBezTo>
                  <a:lnTo>
                    <a:pt x="7991244" y="0"/>
                  </a:lnTo>
                  <a:cubicBezTo>
                    <a:pt x="8122884" y="0"/>
                    <a:pt x="8229600" y="106716"/>
                    <a:pt x="8229600" y="238356"/>
                  </a:cubicBezTo>
                  <a:lnTo>
                    <a:pt x="8229600" y="1191749"/>
                  </a:lnTo>
                  <a:cubicBezTo>
                    <a:pt x="8229600" y="1323389"/>
                    <a:pt x="8122884" y="1430105"/>
                    <a:pt x="7991244" y="1430105"/>
                  </a:cubicBezTo>
                  <a:lnTo>
                    <a:pt x="238356" y="1430105"/>
                  </a:lnTo>
                  <a:cubicBezTo>
                    <a:pt x="106716" y="1430105"/>
                    <a:pt x="0" y="1323389"/>
                    <a:pt x="0" y="1191749"/>
                  </a:cubicBezTo>
                  <a:lnTo>
                    <a:pt x="0" y="238356"/>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06972" tIns="206972" rIns="206972" bIns="206972" numCol="1" spcCol="1270" anchor="ctr" anchorCtr="0">
              <a:noAutofit/>
            </a:bodyPr>
            <a:lstStyle/>
            <a:p>
              <a:pPr marL="0" lvl="0" indent="0" algn="l" defTabSz="1600200">
                <a:lnSpc>
                  <a:spcPct val="90000"/>
                </a:lnSpc>
                <a:spcBef>
                  <a:spcPct val="0"/>
                </a:spcBef>
                <a:spcAft>
                  <a:spcPct val="35000"/>
                </a:spcAft>
                <a:buNone/>
              </a:pPr>
              <a:r>
                <a:rPr lang="en-US" sz="3600" kern="1200" dirty="0"/>
                <a:t>If there are too many issues to deal with at once</a:t>
              </a:r>
            </a:p>
          </p:txBody>
        </p:sp>
        <p:sp>
          <p:nvSpPr>
            <p:cNvPr id="6" name="Freeform: Shape 5">
              <a:extLst>
                <a:ext uri="{FF2B5EF4-FFF2-40B4-BE49-F238E27FC236}">
                  <a16:creationId xmlns:a16="http://schemas.microsoft.com/office/drawing/2014/main" id="{36672414-4198-4E0B-A1A3-597E94C26AB5}"/>
                </a:ext>
              </a:extLst>
            </p:cNvPr>
            <p:cNvSpPr/>
            <p:nvPr/>
          </p:nvSpPr>
          <p:spPr>
            <a:xfrm>
              <a:off x="457200" y="4681914"/>
              <a:ext cx="8229600" cy="1430105"/>
            </a:xfrm>
            <a:custGeom>
              <a:avLst/>
              <a:gdLst>
                <a:gd name="connsiteX0" fmla="*/ 0 w 8229600"/>
                <a:gd name="connsiteY0" fmla="*/ 238356 h 1430105"/>
                <a:gd name="connsiteX1" fmla="*/ 238356 w 8229600"/>
                <a:gd name="connsiteY1" fmla="*/ 0 h 1430105"/>
                <a:gd name="connsiteX2" fmla="*/ 7991244 w 8229600"/>
                <a:gd name="connsiteY2" fmla="*/ 0 h 1430105"/>
                <a:gd name="connsiteX3" fmla="*/ 8229600 w 8229600"/>
                <a:gd name="connsiteY3" fmla="*/ 238356 h 1430105"/>
                <a:gd name="connsiteX4" fmla="*/ 8229600 w 8229600"/>
                <a:gd name="connsiteY4" fmla="*/ 1191749 h 1430105"/>
                <a:gd name="connsiteX5" fmla="*/ 7991244 w 8229600"/>
                <a:gd name="connsiteY5" fmla="*/ 1430105 h 1430105"/>
                <a:gd name="connsiteX6" fmla="*/ 238356 w 8229600"/>
                <a:gd name="connsiteY6" fmla="*/ 1430105 h 1430105"/>
                <a:gd name="connsiteX7" fmla="*/ 0 w 8229600"/>
                <a:gd name="connsiteY7" fmla="*/ 1191749 h 1430105"/>
                <a:gd name="connsiteX8" fmla="*/ 0 w 8229600"/>
                <a:gd name="connsiteY8" fmla="*/ 238356 h 1430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30105">
                  <a:moveTo>
                    <a:pt x="0" y="238356"/>
                  </a:moveTo>
                  <a:cubicBezTo>
                    <a:pt x="0" y="106716"/>
                    <a:pt x="106716" y="0"/>
                    <a:pt x="238356" y="0"/>
                  </a:cubicBezTo>
                  <a:lnTo>
                    <a:pt x="7991244" y="0"/>
                  </a:lnTo>
                  <a:cubicBezTo>
                    <a:pt x="8122884" y="0"/>
                    <a:pt x="8229600" y="106716"/>
                    <a:pt x="8229600" y="238356"/>
                  </a:cubicBezTo>
                  <a:lnTo>
                    <a:pt x="8229600" y="1191749"/>
                  </a:lnTo>
                  <a:cubicBezTo>
                    <a:pt x="8229600" y="1323389"/>
                    <a:pt x="8122884" y="1430105"/>
                    <a:pt x="7991244" y="1430105"/>
                  </a:cubicBezTo>
                  <a:lnTo>
                    <a:pt x="238356" y="1430105"/>
                  </a:lnTo>
                  <a:cubicBezTo>
                    <a:pt x="106716" y="1430105"/>
                    <a:pt x="0" y="1323389"/>
                    <a:pt x="0" y="1191749"/>
                  </a:cubicBezTo>
                  <a:lnTo>
                    <a:pt x="0" y="238356"/>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06972" tIns="206972" rIns="206972" bIns="206972" numCol="1" spcCol="1270" anchor="ctr" anchorCtr="0">
              <a:noAutofit/>
            </a:bodyPr>
            <a:lstStyle/>
            <a:p>
              <a:pPr marL="0" lvl="0" indent="0" algn="l" defTabSz="1600200">
                <a:lnSpc>
                  <a:spcPct val="90000"/>
                </a:lnSpc>
                <a:spcBef>
                  <a:spcPct val="0"/>
                </a:spcBef>
                <a:spcAft>
                  <a:spcPct val="35000"/>
                </a:spcAft>
                <a:buNone/>
              </a:pPr>
              <a:r>
                <a:rPr lang="en-US" sz="3600" kern="1200" dirty="0"/>
                <a:t>If anxiety is keeping you from functioning as normal</a:t>
              </a:r>
            </a:p>
          </p:txBody>
        </p:sp>
      </p:grpSp>
    </p:spTree>
    <p:extLst>
      <p:ext uri="{BB962C8B-B14F-4D97-AF65-F5344CB8AC3E}">
        <p14:creationId xmlns:p14="http://schemas.microsoft.com/office/powerpoint/2010/main" val="876502420"/>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EBB1E67D-4773-40CE-90EC-4E516B89A85E}"/>
              </a:ext>
            </a:extLst>
          </p:cNvPr>
          <p:cNvSpPr>
            <a:spLocks noGrp="1"/>
          </p:cNvSpPr>
          <p:nvPr>
            <p:ph sz="quarter" idx="11"/>
          </p:nvPr>
        </p:nvSpPr>
        <p:spPr/>
        <p:txBody>
          <a:bodyPr/>
          <a:lstStyle/>
          <a:p>
            <a:endParaRPr lang="en-US"/>
          </a:p>
        </p:txBody>
      </p:sp>
      <p:sp>
        <p:nvSpPr>
          <p:cNvPr id="16386" name="Title 1"/>
          <p:cNvSpPr>
            <a:spLocks noGrp="1"/>
          </p:cNvSpPr>
          <p:nvPr>
            <p:ph type="title"/>
          </p:nvPr>
        </p:nvSpPr>
        <p:spPr/>
        <p:txBody>
          <a:bodyPr/>
          <a:lstStyle/>
          <a:p>
            <a:r>
              <a:rPr lang="en-US" dirty="0"/>
              <a:t>Physical Changes</a:t>
            </a:r>
          </a:p>
        </p:txBody>
      </p:sp>
      <p:grpSp>
        <p:nvGrpSpPr>
          <p:cNvPr id="2" name="Group 1">
            <a:extLst>
              <a:ext uri="{FF2B5EF4-FFF2-40B4-BE49-F238E27FC236}">
                <a16:creationId xmlns:a16="http://schemas.microsoft.com/office/drawing/2014/main" id="{23C71562-38DE-4EBD-9D34-7A3C76A4B3E0}"/>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62700C49-AAEB-477A-BB5B-AEF832BB4061}"/>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05740" tIns="205740" rIns="205740" bIns="205740" numCol="1" spcCol="1270" anchor="ctr" anchorCtr="0">
              <a:noAutofit/>
            </a:bodyPr>
            <a:lstStyle/>
            <a:p>
              <a:pPr marL="0" lvl="0" indent="0" algn="ctr" defTabSz="2400300">
                <a:lnSpc>
                  <a:spcPct val="90000"/>
                </a:lnSpc>
                <a:spcBef>
                  <a:spcPct val="0"/>
                </a:spcBef>
                <a:spcAft>
                  <a:spcPct val="35000"/>
                </a:spcAft>
                <a:buNone/>
              </a:pPr>
              <a:r>
                <a:rPr lang="en-US" sz="5400" kern="1200" dirty="0"/>
                <a:t>Rapid heartbeat</a:t>
              </a:r>
            </a:p>
          </p:txBody>
        </p:sp>
        <p:sp>
          <p:nvSpPr>
            <p:cNvPr id="5" name="Freeform: Shape 4">
              <a:extLst>
                <a:ext uri="{FF2B5EF4-FFF2-40B4-BE49-F238E27FC236}">
                  <a16:creationId xmlns:a16="http://schemas.microsoft.com/office/drawing/2014/main" id="{F8402501-F8BA-4127-84CF-80D22A9A7596}"/>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05740" tIns="205740" rIns="205740" bIns="205740" numCol="1" spcCol="1270" anchor="ctr" anchorCtr="0">
              <a:noAutofit/>
            </a:bodyPr>
            <a:lstStyle/>
            <a:p>
              <a:pPr marL="0" lvl="0" indent="0" algn="ctr" defTabSz="2400300">
                <a:lnSpc>
                  <a:spcPct val="90000"/>
                </a:lnSpc>
                <a:spcBef>
                  <a:spcPct val="0"/>
                </a:spcBef>
                <a:spcAft>
                  <a:spcPct val="35000"/>
                </a:spcAft>
                <a:buNone/>
              </a:pPr>
              <a:r>
                <a:rPr lang="en-US" sz="5400" kern="1200" dirty="0"/>
                <a:t>Rush of adrenalin</a:t>
              </a:r>
            </a:p>
          </p:txBody>
        </p:sp>
        <p:sp>
          <p:nvSpPr>
            <p:cNvPr id="6" name="Freeform: Shape 5">
              <a:extLst>
                <a:ext uri="{FF2B5EF4-FFF2-40B4-BE49-F238E27FC236}">
                  <a16:creationId xmlns:a16="http://schemas.microsoft.com/office/drawing/2014/main" id="{088F4790-AF8F-470E-80E5-C895021739E9}"/>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05740" tIns="205740" rIns="205740" bIns="205740" numCol="1" spcCol="1270" anchor="ctr" anchorCtr="0">
              <a:noAutofit/>
            </a:bodyPr>
            <a:lstStyle/>
            <a:p>
              <a:pPr marL="0" lvl="0" indent="0" algn="ctr" defTabSz="2400300">
                <a:lnSpc>
                  <a:spcPct val="90000"/>
                </a:lnSpc>
                <a:spcBef>
                  <a:spcPct val="0"/>
                </a:spcBef>
                <a:spcAft>
                  <a:spcPct val="35000"/>
                </a:spcAft>
                <a:buNone/>
              </a:pPr>
              <a:r>
                <a:rPr lang="en-US" sz="5400" kern="1200" dirty="0"/>
                <a:t>Fatigue or exhaustion</a:t>
              </a:r>
            </a:p>
          </p:txBody>
        </p:sp>
      </p:grpSp>
    </p:spTree>
    <p:extLst>
      <p:ext uri="{BB962C8B-B14F-4D97-AF65-F5344CB8AC3E}">
        <p14:creationId xmlns:p14="http://schemas.microsoft.com/office/powerpoint/2010/main" val="1351066215"/>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FA07CEF3-0C71-418A-9C45-A2CBA0BD6465}"/>
              </a:ext>
            </a:extLst>
          </p:cNvPr>
          <p:cNvSpPr>
            <a:spLocks noGrp="1"/>
          </p:cNvSpPr>
          <p:nvPr>
            <p:ph sz="quarter" idx="11"/>
          </p:nvPr>
        </p:nvSpPr>
        <p:spPr/>
        <p:txBody>
          <a:bodyPr/>
          <a:lstStyle/>
          <a:p>
            <a:endParaRPr lang="en-US"/>
          </a:p>
        </p:txBody>
      </p:sp>
      <p:sp>
        <p:nvSpPr>
          <p:cNvPr id="16386" name="Title 1"/>
          <p:cNvSpPr>
            <a:spLocks noGrp="1"/>
          </p:cNvSpPr>
          <p:nvPr>
            <p:ph type="title"/>
          </p:nvPr>
        </p:nvSpPr>
        <p:spPr/>
        <p:txBody>
          <a:bodyPr/>
          <a:lstStyle/>
          <a:p>
            <a:r>
              <a:rPr lang="en-US" dirty="0"/>
              <a:t>Unable to Work or Function</a:t>
            </a:r>
          </a:p>
        </p:txBody>
      </p:sp>
      <p:grpSp>
        <p:nvGrpSpPr>
          <p:cNvPr id="2" name="Group 1">
            <a:extLst>
              <a:ext uri="{FF2B5EF4-FFF2-40B4-BE49-F238E27FC236}">
                <a16:creationId xmlns:a16="http://schemas.microsoft.com/office/drawing/2014/main" id="{8A8295AD-2681-43AA-A64F-80151DAAAEEF}"/>
              </a:ext>
            </a:extLst>
          </p:cNvPr>
          <p:cNvGrpSpPr/>
          <p:nvPr/>
        </p:nvGrpSpPr>
        <p:grpSpPr>
          <a:xfrm>
            <a:off x="459460" y="1600200"/>
            <a:ext cx="8225079" cy="4525962"/>
            <a:chOff x="459460" y="1600200"/>
            <a:chExt cx="8225079" cy="4525962"/>
          </a:xfrm>
        </p:grpSpPr>
        <p:sp>
          <p:nvSpPr>
            <p:cNvPr id="4" name="Arrow: Right 3">
              <a:extLst>
                <a:ext uri="{FF2B5EF4-FFF2-40B4-BE49-F238E27FC236}">
                  <a16:creationId xmlns:a16="http://schemas.microsoft.com/office/drawing/2014/main" id="{7EA7CF26-73C8-4E59-B29F-88BF84FD6437}"/>
                </a:ext>
              </a:extLst>
            </p:cNvPr>
            <p:cNvSpPr/>
            <p:nvPr/>
          </p:nvSpPr>
          <p:spPr>
            <a:xfrm>
              <a:off x="5670770" y="1600200"/>
              <a:ext cx="3013769" cy="1414363"/>
            </a:xfrm>
            <a:prstGeom prst="rightArrow">
              <a:avLst>
                <a:gd name="adj1" fmla="val 75000"/>
                <a:gd name="adj2" fmla="val 50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E1F700A9-FEDD-482C-A8AA-0C2D8946916D}"/>
                </a:ext>
              </a:extLst>
            </p:cNvPr>
            <p:cNvSpPr/>
            <p:nvPr/>
          </p:nvSpPr>
          <p:spPr>
            <a:xfrm>
              <a:off x="459460" y="1600200"/>
              <a:ext cx="5211309" cy="1414363"/>
            </a:xfrm>
            <a:custGeom>
              <a:avLst/>
              <a:gdLst>
                <a:gd name="connsiteX0" fmla="*/ 0 w 5211309"/>
                <a:gd name="connsiteY0" fmla="*/ 235732 h 1414363"/>
                <a:gd name="connsiteX1" fmla="*/ 235732 w 5211309"/>
                <a:gd name="connsiteY1" fmla="*/ 0 h 1414363"/>
                <a:gd name="connsiteX2" fmla="*/ 4975577 w 5211309"/>
                <a:gd name="connsiteY2" fmla="*/ 0 h 1414363"/>
                <a:gd name="connsiteX3" fmla="*/ 5211309 w 5211309"/>
                <a:gd name="connsiteY3" fmla="*/ 235732 h 1414363"/>
                <a:gd name="connsiteX4" fmla="*/ 5211309 w 5211309"/>
                <a:gd name="connsiteY4" fmla="*/ 1178631 h 1414363"/>
                <a:gd name="connsiteX5" fmla="*/ 4975577 w 5211309"/>
                <a:gd name="connsiteY5" fmla="*/ 1414363 h 1414363"/>
                <a:gd name="connsiteX6" fmla="*/ 235732 w 5211309"/>
                <a:gd name="connsiteY6" fmla="*/ 1414363 h 1414363"/>
                <a:gd name="connsiteX7" fmla="*/ 0 w 5211309"/>
                <a:gd name="connsiteY7" fmla="*/ 1178631 h 1414363"/>
                <a:gd name="connsiteX8" fmla="*/ 0 w 521130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414363">
                  <a:moveTo>
                    <a:pt x="0" y="235732"/>
                  </a:moveTo>
                  <a:cubicBezTo>
                    <a:pt x="0" y="105541"/>
                    <a:pt x="105541" y="0"/>
                    <a:pt x="235732" y="0"/>
                  </a:cubicBezTo>
                  <a:lnTo>
                    <a:pt x="4975577" y="0"/>
                  </a:lnTo>
                  <a:cubicBezTo>
                    <a:pt x="5105768" y="0"/>
                    <a:pt x="5211309" y="105541"/>
                    <a:pt x="5211309" y="235732"/>
                  </a:cubicBezTo>
                  <a:lnTo>
                    <a:pt x="5211309" y="1178631"/>
                  </a:lnTo>
                  <a:cubicBezTo>
                    <a:pt x="5211309" y="1308822"/>
                    <a:pt x="5105768" y="1414363"/>
                    <a:pt x="4975577"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kern="1200" dirty="0"/>
                <a:t>Interferes with life</a:t>
              </a:r>
            </a:p>
          </p:txBody>
        </p:sp>
        <p:sp>
          <p:nvSpPr>
            <p:cNvPr id="6" name="Arrow: Right 5">
              <a:extLst>
                <a:ext uri="{FF2B5EF4-FFF2-40B4-BE49-F238E27FC236}">
                  <a16:creationId xmlns:a16="http://schemas.microsoft.com/office/drawing/2014/main" id="{4DC48025-8670-41BF-93AF-9738BAFCF5E3}"/>
                </a:ext>
              </a:extLst>
            </p:cNvPr>
            <p:cNvSpPr/>
            <p:nvPr/>
          </p:nvSpPr>
          <p:spPr>
            <a:xfrm>
              <a:off x="5670770" y="3155999"/>
              <a:ext cx="3013769" cy="1414363"/>
            </a:xfrm>
            <a:prstGeom prst="rightArrow">
              <a:avLst>
                <a:gd name="adj1" fmla="val 75000"/>
                <a:gd name="adj2" fmla="val 50000"/>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7DFF8FEE-750B-42FE-9339-D64E50A1BE3A}"/>
                </a:ext>
              </a:extLst>
            </p:cNvPr>
            <p:cNvSpPr/>
            <p:nvPr/>
          </p:nvSpPr>
          <p:spPr>
            <a:xfrm>
              <a:off x="459460" y="3155999"/>
              <a:ext cx="5211309" cy="1414363"/>
            </a:xfrm>
            <a:custGeom>
              <a:avLst/>
              <a:gdLst>
                <a:gd name="connsiteX0" fmla="*/ 0 w 5211309"/>
                <a:gd name="connsiteY0" fmla="*/ 235732 h 1414363"/>
                <a:gd name="connsiteX1" fmla="*/ 235732 w 5211309"/>
                <a:gd name="connsiteY1" fmla="*/ 0 h 1414363"/>
                <a:gd name="connsiteX2" fmla="*/ 4975577 w 5211309"/>
                <a:gd name="connsiteY2" fmla="*/ 0 h 1414363"/>
                <a:gd name="connsiteX3" fmla="*/ 5211309 w 5211309"/>
                <a:gd name="connsiteY3" fmla="*/ 235732 h 1414363"/>
                <a:gd name="connsiteX4" fmla="*/ 5211309 w 5211309"/>
                <a:gd name="connsiteY4" fmla="*/ 1178631 h 1414363"/>
                <a:gd name="connsiteX5" fmla="*/ 4975577 w 5211309"/>
                <a:gd name="connsiteY5" fmla="*/ 1414363 h 1414363"/>
                <a:gd name="connsiteX6" fmla="*/ 235732 w 5211309"/>
                <a:gd name="connsiteY6" fmla="*/ 1414363 h 1414363"/>
                <a:gd name="connsiteX7" fmla="*/ 0 w 5211309"/>
                <a:gd name="connsiteY7" fmla="*/ 1178631 h 1414363"/>
                <a:gd name="connsiteX8" fmla="*/ 0 w 521130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414363">
                  <a:moveTo>
                    <a:pt x="0" y="235732"/>
                  </a:moveTo>
                  <a:cubicBezTo>
                    <a:pt x="0" y="105541"/>
                    <a:pt x="105541" y="0"/>
                    <a:pt x="235732" y="0"/>
                  </a:cubicBezTo>
                  <a:lnTo>
                    <a:pt x="4975577" y="0"/>
                  </a:lnTo>
                  <a:cubicBezTo>
                    <a:pt x="5105768" y="0"/>
                    <a:pt x="5211309" y="105541"/>
                    <a:pt x="5211309" y="235732"/>
                  </a:cubicBezTo>
                  <a:lnTo>
                    <a:pt x="5211309" y="1178631"/>
                  </a:lnTo>
                  <a:cubicBezTo>
                    <a:pt x="5211309" y="1308822"/>
                    <a:pt x="5105768" y="1414363"/>
                    <a:pt x="4975577"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kern="1200" dirty="0"/>
                <a:t>Cannot manage symptoms</a:t>
              </a:r>
            </a:p>
          </p:txBody>
        </p:sp>
        <p:sp>
          <p:nvSpPr>
            <p:cNvPr id="8" name="Arrow: Right 7">
              <a:extLst>
                <a:ext uri="{FF2B5EF4-FFF2-40B4-BE49-F238E27FC236}">
                  <a16:creationId xmlns:a16="http://schemas.microsoft.com/office/drawing/2014/main" id="{2277CEBA-343A-43B6-9A3B-3FA9F38A00E0}"/>
                </a:ext>
              </a:extLst>
            </p:cNvPr>
            <p:cNvSpPr/>
            <p:nvPr/>
          </p:nvSpPr>
          <p:spPr>
            <a:xfrm>
              <a:off x="5670770" y="4711799"/>
              <a:ext cx="3013769" cy="1414363"/>
            </a:xfrm>
            <a:prstGeom prst="rightArrow">
              <a:avLst>
                <a:gd name="adj1" fmla="val 75000"/>
                <a:gd name="adj2" fmla="val 50000"/>
              </a:avLst>
            </a:pr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72B8CD56-F955-4BA1-A334-2DC8B4D8A8DC}"/>
                </a:ext>
              </a:extLst>
            </p:cNvPr>
            <p:cNvSpPr/>
            <p:nvPr/>
          </p:nvSpPr>
          <p:spPr>
            <a:xfrm>
              <a:off x="459460" y="4711799"/>
              <a:ext cx="5211309" cy="1414363"/>
            </a:xfrm>
            <a:custGeom>
              <a:avLst/>
              <a:gdLst>
                <a:gd name="connsiteX0" fmla="*/ 0 w 5211309"/>
                <a:gd name="connsiteY0" fmla="*/ 235732 h 1414363"/>
                <a:gd name="connsiteX1" fmla="*/ 235732 w 5211309"/>
                <a:gd name="connsiteY1" fmla="*/ 0 h 1414363"/>
                <a:gd name="connsiteX2" fmla="*/ 4975577 w 5211309"/>
                <a:gd name="connsiteY2" fmla="*/ 0 h 1414363"/>
                <a:gd name="connsiteX3" fmla="*/ 5211309 w 5211309"/>
                <a:gd name="connsiteY3" fmla="*/ 235732 h 1414363"/>
                <a:gd name="connsiteX4" fmla="*/ 5211309 w 5211309"/>
                <a:gd name="connsiteY4" fmla="*/ 1178631 h 1414363"/>
                <a:gd name="connsiteX5" fmla="*/ 4975577 w 5211309"/>
                <a:gd name="connsiteY5" fmla="*/ 1414363 h 1414363"/>
                <a:gd name="connsiteX6" fmla="*/ 235732 w 5211309"/>
                <a:gd name="connsiteY6" fmla="*/ 1414363 h 1414363"/>
                <a:gd name="connsiteX7" fmla="*/ 0 w 5211309"/>
                <a:gd name="connsiteY7" fmla="*/ 1178631 h 1414363"/>
                <a:gd name="connsiteX8" fmla="*/ 0 w 521130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414363">
                  <a:moveTo>
                    <a:pt x="0" y="235732"/>
                  </a:moveTo>
                  <a:cubicBezTo>
                    <a:pt x="0" y="105541"/>
                    <a:pt x="105541" y="0"/>
                    <a:pt x="235732" y="0"/>
                  </a:cubicBezTo>
                  <a:lnTo>
                    <a:pt x="4975577" y="0"/>
                  </a:lnTo>
                  <a:cubicBezTo>
                    <a:pt x="5105768" y="0"/>
                    <a:pt x="5211309" y="105541"/>
                    <a:pt x="5211309" y="235732"/>
                  </a:cubicBezTo>
                  <a:lnTo>
                    <a:pt x="5211309" y="1178631"/>
                  </a:lnTo>
                  <a:cubicBezTo>
                    <a:pt x="5211309" y="1308822"/>
                    <a:pt x="5105768" y="1414363"/>
                    <a:pt x="4975577"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kern="1200" dirty="0"/>
                <a:t>Cannot preform simple tasks</a:t>
              </a:r>
            </a:p>
          </p:txBody>
        </p:sp>
      </p:grpSp>
    </p:spTree>
    <p:extLst>
      <p:ext uri="{BB962C8B-B14F-4D97-AF65-F5344CB8AC3E}">
        <p14:creationId xmlns:p14="http://schemas.microsoft.com/office/powerpoint/2010/main" val="1311086335"/>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8756D332-4BB7-4AE3-A149-B1210FF46CB0}"/>
              </a:ext>
            </a:extLst>
          </p:cNvPr>
          <p:cNvSpPr>
            <a:spLocks noGrp="1"/>
          </p:cNvSpPr>
          <p:nvPr>
            <p:ph sz="quarter" idx="11"/>
          </p:nvPr>
        </p:nvSpPr>
        <p:spPr/>
        <p:txBody>
          <a:bodyPr/>
          <a:lstStyle/>
          <a:p>
            <a:endParaRPr lang="en-US"/>
          </a:p>
        </p:txBody>
      </p:sp>
      <p:sp>
        <p:nvSpPr>
          <p:cNvPr id="16386" name="Title 1"/>
          <p:cNvSpPr>
            <a:spLocks noGrp="1"/>
          </p:cNvSpPr>
          <p:nvPr>
            <p:ph type="title"/>
          </p:nvPr>
        </p:nvSpPr>
        <p:spPr/>
        <p:txBody>
          <a:bodyPr/>
          <a:lstStyle/>
          <a:p>
            <a:r>
              <a:rPr lang="en-US" dirty="0"/>
              <a:t>Panic Attacks</a:t>
            </a:r>
          </a:p>
        </p:txBody>
      </p:sp>
      <p:grpSp>
        <p:nvGrpSpPr>
          <p:cNvPr id="2" name="Group 1">
            <a:extLst>
              <a:ext uri="{FF2B5EF4-FFF2-40B4-BE49-F238E27FC236}">
                <a16:creationId xmlns:a16="http://schemas.microsoft.com/office/drawing/2014/main" id="{511288CB-CF5A-4B6E-9ED0-8BD932477A6F}"/>
              </a:ext>
            </a:extLst>
          </p:cNvPr>
          <p:cNvGrpSpPr/>
          <p:nvPr/>
        </p:nvGrpSpPr>
        <p:grpSpPr>
          <a:xfrm>
            <a:off x="1080121" y="1602409"/>
            <a:ext cx="6983757" cy="4521543"/>
            <a:chOff x="1080121" y="1602409"/>
            <a:chExt cx="6983757" cy="4521543"/>
          </a:xfrm>
        </p:grpSpPr>
        <p:sp>
          <p:nvSpPr>
            <p:cNvPr id="4" name="Freeform: Shape 3">
              <a:extLst>
                <a:ext uri="{FF2B5EF4-FFF2-40B4-BE49-F238E27FC236}">
                  <a16:creationId xmlns:a16="http://schemas.microsoft.com/office/drawing/2014/main" id="{1B375CD6-C1EC-45E6-A0DE-A1E86F57CF06}"/>
                </a:ext>
              </a:extLst>
            </p:cNvPr>
            <p:cNvSpPr/>
            <p:nvPr/>
          </p:nvSpPr>
          <p:spPr>
            <a:xfrm>
              <a:off x="1080121" y="1602409"/>
              <a:ext cx="6983757" cy="1458562"/>
            </a:xfrm>
            <a:custGeom>
              <a:avLst/>
              <a:gdLst>
                <a:gd name="connsiteX0" fmla="*/ 0 w 6983757"/>
                <a:gd name="connsiteY0" fmla="*/ 0 h 1458562"/>
                <a:gd name="connsiteX1" fmla="*/ 6983757 w 6983757"/>
                <a:gd name="connsiteY1" fmla="*/ 0 h 1458562"/>
                <a:gd name="connsiteX2" fmla="*/ 6983757 w 6983757"/>
                <a:gd name="connsiteY2" fmla="*/ 1458562 h 1458562"/>
                <a:gd name="connsiteX3" fmla="*/ 0 w 6983757"/>
                <a:gd name="connsiteY3" fmla="*/ 1458562 h 1458562"/>
                <a:gd name="connsiteX4" fmla="*/ 0 w 6983757"/>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3757" h="1458562">
                  <a:moveTo>
                    <a:pt x="0" y="0"/>
                  </a:moveTo>
                  <a:lnTo>
                    <a:pt x="6983757" y="0"/>
                  </a:lnTo>
                  <a:lnTo>
                    <a:pt x="6983757" y="1458562"/>
                  </a:lnTo>
                  <a:lnTo>
                    <a:pt x="0" y="145856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Shallow breathing – gasping or choking</a:t>
              </a:r>
            </a:p>
          </p:txBody>
        </p:sp>
        <p:sp>
          <p:nvSpPr>
            <p:cNvPr id="5" name="Freeform: Shape 4">
              <a:extLst>
                <a:ext uri="{FF2B5EF4-FFF2-40B4-BE49-F238E27FC236}">
                  <a16:creationId xmlns:a16="http://schemas.microsoft.com/office/drawing/2014/main" id="{7515828A-8D82-4454-899C-C320DF85DA3A}"/>
                </a:ext>
              </a:extLst>
            </p:cNvPr>
            <p:cNvSpPr/>
            <p:nvPr/>
          </p:nvSpPr>
          <p:spPr>
            <a:xfrm>
              <a:off x="3424500" y="3133900"/>
              <a:ext cx="2295000" cy="1458562"/>
            </a:xfrm>
            <a:custGeom>
              <a:avLst/>
              <a:gdLst>
                <a:gd name="connsiteX0" fmla="*/ 0 w 2295000"/>
                <a:gd name="connsiteY0" fmla="*/ 0 h 1458562"/>
                <a:gd name="connsiteX1" fmla="*/ 2295000 w 2295000"/>
                <a:gd name="connsiteY1" fmla="*/ 0 h 1458562"/>
                <a:gd name="connsiteX2" fmla="*/ 2295000 w 2295000"/>
                <a:gd name="connsiteY2" fmla="*/ 1458562 h 1458562"/>
                <a:gd name="connsiteX3" fmla="*/ 0 w 2295000"/>
                <a:gd name="connsiteY3" fmla="*/ 1458562 h 1458562"/>
                <a:gd name="connsiteX4" fmla="*/ 0 w 2295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5000" h="1458562">
                  <a:moveTo>
                    <a:pt x="0" y="0"/>
                  </a:moveTo>
                  <a:lnTo>
                    <a:pt x="2295000" y="0"/>
                  </a:lnTo>
                  <a:lnTo>
                    <a:pt x="2295000" y="1458562"/>
                  </a:lnTo>
                  <a:lnTo>
                    <a:pt x="0" y="145856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Dizziness</a:t>
              </a:r>
            </a:p>
          </p:txBody>
        </p:sp>
        <p:sp>
          <p:nvSpPr>
            <p:cNvPr id="6" name="Freeform: Shape 5">
              <a:extLst>
                <a:ext uri="{FF2B5EF4-FFF2-40B4-BE49-F238E27FC236}">
                  <a16:creationId xmlns:a16="http://schemas.microsoft.com/office/drawing/2014/main" id="{3DC32571-13A6-4D1B-8154-31DB2F4A3F24}"/>
                </a:ext>
              </a:extLst>
            </p:cNvPr>
            <p:cNvSpPr/>
            <p:nvPr/>
          </p:nvSpPr>
          <p:spPr>
            <a:xfrm>
              <a:off x="2595465" y="4665390"/>
              <a:ext cx="3953070" cy="1458562"/>
            </a:xfrm>
            <a:custGeom>
              <a:avLst/>
              <a:gdLst>
                <a:gd name="connsiteX0" fmla="*/ 0 w 3953070"/>
                <a:gd name="connsiteY0" fmla="*/ 0 h 1458562"/>
                <a:gd name="connsiteX1" fmla="*/ 3953070 w 3953070"/>
                <a:gd name="connsiteY1" fmla="*/ 0 h 1458562"/>
                <a:gd name="connsiteX2" fmla="*/ 3953070 w 3953070"/>
                <a:gd name="connsiteY2" fmla="*/ 1458562 h 1458562"/>
                <a:gd name="connsiteX3" fmla="*/ 0 w 3953070"/>
                <a:gd name="connsiteY3" fmla="*/ 1458562 h 1458562"/>
                <a:gd name="connsiteX4" fmla="*/ 0 w 395307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3070" h="1458562">
                  <a:moveTo>
                    <a:pt x="0" y="0"/>
                  </a:moveTo>
                  <a:lnTo>
                    <a:pt x="3953070" y="0"/>
                  </a:lnTo>
                  <a:lnTo>
                    <a:pt x="3953070" y="1458562"/>
                  </a:lnTo>
                  <a:lnTo>
                    <a:pt x="0" y="1458562"/>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Muscle pain or spasms</a:t>
              </a:r>
            </a:p>
          </p:txBody>
        </p:sp>
      </p:grpSp>
    </p:spTree>
    <p:extLst>
      <p:ext uri="{BB962C8B-B14F-4D97-AF65-F5344CB8AC3E}">
        <p14:creationId xmlns:p14="http://schemas.microsoft.com/office/powerpoint/2010/main" val="1311086335"/>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8D26375F-C682-4BD0-98D8-7107D4B9C4A0}"/>
              </a:ext>
            </a:extLst>
          </p:cNvPr>
          <p:cNvSpPr>
            <a:spLocks noGrp="1"/>
          </p:cNvSpPr>
          <p:nvPr>
            <p:ph sz="quarter" idx="11"/>
          </p:nvPr>
        </p:nvSpPr>
        <p:spPr/>
        <p:txBody>
          <a:bodyPr/>
          <a:lstStyle/>
          <a:p>
            <a:endParaRPr lang="en-US"/>
          </a:p>
        </p:txBody>
      </p:sp>
      <p:sp>
        <p:nvSpPr>
          <p:cNvPr id="16386" name="Title 1"/>
          <p:cNvSpPr>
            <a:spLocks noGrp="1"/>
          </p:cNvSpPr>
          <p:nvPr>
            <p:ph type="title"/>
          </p:nvPr>
        </p:nvSpPr>
        <p:spPr/>
        <p:txBody>
          <a:bodyPr/>
          <a:lstStyle/>
          <a:p>
            <a:r>
              <a:rPr lang="en-US" dirty="0"/>
              <a:t>Case Study</a:t>
            </a:r>
          </a:p>
        </p:txBody>
      </p:sp>
      <p:grpSp>
        <p:nvGrpSpPr>
          <p:cNvPr id="2" name="Group 1">
            <a:extLst>
              <a:ext uri="{FF2B5EF4-FFF2-40B4-BE49-F238E27FC236}">
                <a16:creationId xmlns:a16="http://schemas.microsoft.com/office/drawing/2014/main" id="{4B5F9335-AA44-458E-88C0-DCBB9CFD07EC}"/>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92D1C080-7EA2-4FC1-B161-D38584DAA32E}"/>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Linda routinely suffered from a fear of crowded places</a:t>
              </a:r>
            </a:p>
          </p:txBody>
        </p:sp>
        <p:sp>
          <p:nvSpPr>
            <p:cNvPr id="5" name="Rectangle: Rounded Corners 4">
              <a:extLst>
                <a:ext uri="{FF2B5EF4-FFF2-40B4-BE49-F238E27FC236}">
                  <a16:creationId xmlns:a16="http://schemas.microsoft.com/office/drawing/2014/main" id="{731B3F98-CAD7-4727-95BB-41DBB1216DDE}"/>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E097CFC7-7BD8-4DDF-B1E2-DFBCD78C0FC0}"/>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Minor panic attack when she was in a crowded room of the office</a:t>
              </a:r>
            </a:p>
          </p:txBody>
        </p:sp>
        <p:sp>
          <p:nvSpPr>
            <p:cNvPr id="7" name="Rectangle: Rounded Corners 6">
              <a:extLst>
                <a:ext uri="{FF2B5EF4-FFF2-40B4-BE49-F238E27FC236}">
                  <a16:creationId xmlns:a16="http://schemas.microsoft.com/office/drawing/2014/main" id="{8BD5D237-8E95-4174-A0BE-C5D9006F82DC}"/>
                </a:ext>
              </a:extLst>
            </p:cNvPr>
            <p:cNvSpPr/>
            <p:nvPr/>
          </p:nvSpPr>
          <p:spPr>
            <a:xfrm>
              <a:off x="850999" y="3955269"/>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1D46E963-4B3F-4CFE-B5FA-84C8A75E663E}"/>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They were expanding the department and were bringing more employees into the office</a:t>
              </a:r>
            </a:p>
          </p:txBody>
        </p:sp>
        <p:sp>
          <p:nvSpPr>
            <p:cNvPr id="9" name="Rectangle: Rounded Corners 8">
              <a:extLst>
                <a:ext uri="{FF2B5EF4-FFF2-40B4-BE49-F238E27FC236}">
                  <a16:creationId xmlns:a16="http://schemas.microsoft.com/office/drawing/2014/main" id="{31181075-9305-4545-9FCD-EE9E344E6496}"/>
                </a:ext>
              </a:extLst>
            </p:cNvPr>
            <p:cNvSpPr/>
            <p:nvPr/>
          </p:nvSpPr>
          <p:spPr>
            <a:xfrm>
              <a:off x="850999" y="5101257"/>
              <a:ext cx="1023203" cy="1023203"/>
            </a:xfrm>
            <a:prstGeom prst="roundRect">
              <a:avLst>
                <a:gd name="adj" fmla="val 16670"/>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0" name="Freeform: Shape 9">
              <a:extLst>
                <a:ext uri="{FF2B5EF4-FFF2-40B4-BE49-F238E27FC236}">
                  <a16:creationId xmlns:a16="http://schemas.microsoft.com/office/drawing/2014/main" id="{94C5C91B-0C75-4D4F-9E8D-705449A81732}"/>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Linda agreed and decided she needed to seek additional help</a:t>
              </a:r>
            </a:p>
          </p:txBody>
        </p:sp>
      </p:grpSp>
    </p:spTree>
    <p:extLst>
      <p:ext uri="{BB962C8B-B14F-4D97-AF65-F5344CB8AC3E}">
        <p14:creationId xmlns:p14="http://schemas.microsoft.com/office/powerpoint/2010/main" val="1311086335"/>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Eleven: Review Questions</a:t>
            </a:r>
          </a:p>
        </p:txBody>
      </p:sp>
      <p:sp>
        <p:nvSpPr>
          <p:cNvPr id="17411" name="Content Placeholder 2"/>
          <p:cNvSpPr>
            <a:spLocks noGrp="1"/>
          </p:cNvSpPr>
          <p:nvPr>
            <p:ph idx="1"/>
          </p:nvPr>
        </p:nvSpPr>
        <p:spPr>
          <a:xfrm>
            <a:off x="457200" y="1600200"/>
            <a:ext cx="8229600" cy="4800600"/>
          </a:xfrm>
        </p:spPr>
        <p:txBody>
          <a:bodyPr>
            <a:normAutofit fontScale="62500" lnSpcReduction="20000"/>
          </a:bodyPr>
          <a:lstStyle/>
          <a:p>
            <a:pPr marL="514350" lvl="0" indent="-514350">
              <a:lnSpc>
                <a:spcPct val="115000"/>
              </a:lnSpc>
              <a:spcBef>
                <a:spcPts val="0"/>
              </a:spcBef>
              <a:spcAft>
                <a:spcPts val="1000"/>
              </a:spcAft>
              <a:buFont typeface="+mj-lt"/>
              <a:buAutoNum type="arabicPeriod"/>
              <a:tabLst>
                <a:tab pos="457200" algn="l"/>
              </a:tabLst>
            </a:pPr>
            <a:r>
              <a:rPr lang="en-US" sz="3500" dirty="0">
                <a:ea typeface="Times New Roman"/>
                <a:cs typeface="Times New Roman"/>
              </a:rPr>
              <a:t>If not treated, anxiety will only become more ____________.</a:t>
            </a:r>
          </a:p>
          <a:p>
            <a:pPr lvl="1">
              <a:lnSpc>
                <a:spcPct val="115000"/>
              </a:lnSpc>
              <a:spcBef>
                <a:spcPts val="0"/>
              </a:spcBef>
              <a:spcAft>
                <a:spcPts val="0"/>
              </a:spcAft>
              <a:buFont typeface="+mj-lt"/>
              <a:buAutoNum type="alphaLcParenR"/>
            </a:pPr>
            <a:r>
              <a:rPr lang="en-US" sz="3200" dirty="0">
                <a:ea typeface="Times New Roman"/>
                <a:cs typeface="Times New Roman"/>
              </a:rPr>
              <a:t>Easy going</a:t>
            </a:r>
          </a:p>
          <a:p>
            <a:pPr lvl="1">
              <a:lnSpc>
                <a:spcPct val="115000"/>
              </a:lnSpc>
              <a:spcBef>
                <a:spcPts val="0"/>
              </a:spcBef>
              <a:spcAft>
                <a:spcPts val="0"/>
              </a:spcAft>
              <a:buFont typeface="+mj-lt"/>
              <a:buAutoNum type="alphaLcParenR"/>
            </a:pPr>
            <a:r>
              <a:rPr lang="en-US" sz="3200" dirty="0">
                <a:ea typeface="Times New Roman"/>
                <a:cs typeface="Times New Roman"/>
              </a:rPr>
              <a:t>Overwhelming</a:t>
            </a:r>
          </a:p>
          <a:p>
            <a:pPr lvl="1">
              <a:lnSpc>
                <a:spcPct val="115000"/>
              </a:lnSpc>
              <a:spcBef>
                <a:spcPts val="0"/>
              </a:spcBef>
              <a:spcAft>
                <a:spcPts val="0"/>
              </a:spcAft>
              <a:buFont typeface="+mj-lt"/>
              <a:buAutoNum type="alphaLcParenR"/>
            </a:pPr>
            <a:r>
              <a:rPr lang="en-US" sz="3200" dirty="0">
                <a:ea typeface="Times New Roman"/>
                <a:cs typeface="Times New Roman"/>
              </a:rPr>
              <a:t>Slow moving</a:t>
            </a:r>
          </a:p>
          <a:p>
            <a:pPr lvl="1">
              <a:lnSpc>
                <a:spcPct val="115000"/>
              </a:lnSpc>
              <a:spcBef>
                <a:spcPts val="0"/>
              </a:spcBef>
              <a:spcAft>
                <a:spcPts val="1000"/>
              </a:spcAft>
              <a:buFont typeface="+mj-lt"/>
              <a:buAutoNum type="alphaLcParenR"/>
            </a:pPr>
            <a:r>
              <a:rPr lang="en-US" sz="3200" dirty="0">
                <a:ea typeface="Times New Roman"/>
                <a:cs typeface="Times New Roman"/>
              </a:rPr>
              <a:t>Humorous</a:t>
            </a:r>
          </a:p>
          <a:p>
            <a:pPr marL="457200" marR="0">
              <a:lnSpc>
                <a:spcPct val="115000"/>
              </a:lnSpc>
              <a:spcBef>
                <a:spcPts val="1200"/>
              </a:spcBef>
              <a:spcAft>
                <a:spcPts val="1000"/>
              </a:spcAft>
            </a:pPr>
            <a:r>
              <a:rPr lang="en-US" sz="1300" dirty="0">
                <a:ea typeface="Times New Roman"/>
                <a:cs typeface="Times New Roman"/>
              </a:rPr>
              <a:t>	</a:t>
            </a:r>
          </a:p>
          <a:p>
            <a:pPr marL="514350" lvl="0" indent="-514350">
              <a:lnSpc>
                <a:spcPct val="115000"/>
              </a:lnSpc>
              <a:spcBef>
                <a:spcPts val="0"/>
              </a:spcBef>
              <a:spcAft>
                <a:spcPts val="1000"/>
              </a:spcAft>
              <a:buFont typeface="+mj-lt"/>
              <a:buAutoNum type="arabicPeriod" startAt="2"/>
              <a:tabLst>
                <a:tab pos="457200" algn="l"/>
              </a:tabLst>
            </a:pPr>
            <a:r>
              <a:rPr lang="en-US" sz="3500" dirty="0">
                <a:ea typeface="Times New Roman"/>
                <a:cs typeface="Times New Roman"/>
              </a:rPr>
              <a:t>One time to seek additional help is when anxiety problems are what?</a:t>
            </a:r>
          </a:p>
          <a:p>
            <a:pPr lvl="1">
              <a:lnSpc>
                <a:spcPct val="115000"/>
              </a:lnSpc>
              <a:spcBef>
                <a:spcPts val="0"/>
              </a:spcBef>
              <a:spcAft>
                <a:spcPts val="0"/>
              </a:spcAft>
              <a:buFont typeface="+mj-lt"/>
              <a:buAutoNum type="alphaLcParenR"/>
            </a:pPr>
            <a:r>
              <a:rPr lang="en-US" sz="3200" dirty="0">
                <a:ea typeface="Times New Roman"/>
                <a:cs typeface="Times New Roman"/>
              </a:rPr>
              <a:t>Too boring to handle</a:t>
            </a:r>
          </a:p>
          <a:p>
            <a:pPr lvl="1">
              <a:lnSpc>
                <a:spcPct val="115000"/>
              </a:lnSpc>
              <a:spcBef>
                <a:spcPts val="0"/>
              </a:spcBef>
              <a:spcAft>
                <a:spcPts val="0"/>
              </a:spcAft>
              <a:buFont typeface="+mj-lt"/>
              <a:buAutoNum type="alphaLcParenR"/>
            </a:pPr>
            <a:r>
              <a:rPr lang="en-US" sz="3200" dirty="0">
                <a:ea typeface="Times New Roman"/>
                <a:cs typeface="Times New Roman"/>
              </a:rPr>
              <a:t>Too small to notice</a:t>
            </a:r>
          </a:p>
          <a:p>
            <a:pPr lvl="1">
              <a:lnSpc>
                <a:spcPct val="115000"/>
              </a:lnSpc>
              <a:spcBef>
                <a:spcPts val="0"/>
              </a:spcBef>
              <a:spcAft>
                <a:spcPts val="0"/>
              </a:spcAft>
              <a:buFont typeface="+mj-lt"/>
              <a:buAutoNum type="alphaLcParenR"/>
            </a:pPr>
            <a:r>
              <a:rPr lang="en-US" sz="3200" dirty="0">
                <a:ea typeface="Times New Roman"/>
                <a:cs typeface="Times New Roman"/>
              </a:rPr>
              <a:t>Too many in numbers</a:t>
            </a:r>
          </a:p>
          <a:p>
            <a:pPr lvl="1">
              <a:lnSpc>
                <a:spcPct val="115000"/>
              </a:lnSpc>
              <a:spcBef>
                <a:spcPts val="0"/>
              </a:spcBef>
              <a:spcAft>
                <a:spcPts val="1000"/>
              </a:spcAft>
              <a:buFont typeface="+mj-lt"/>
              <a:buAutoNum type="alphaLcParenR"/>
            </a:pPr>
            <a:r>
              <a:rPr lang="en-US" sz="3200" dirty="0">
                <a:ea typeface="Times New Roman"/>
                <a:cs typeface="Times New Roman"/>
              </a:rPr>
              <a:t>Too funny to mention</a:t>
            </a:r>
          </a:p>
          <a:p>
            <a:pPr marL="457200" marR="0">
              <a:lnSpc>
                <a:spcPct val="115000"/>
              </a:lnSpc>
              <a:spcBef>
                <a:spcPts val="1200"/>
              </a:spcBef>
              <a:spcAft>
                <a:spcPts val="1000"/>
              </a:spcAft>
            </a:pPr>
            <a:r>
              <a:rPr lang="en-US" dirty="0">
                <a:ea typeface="Times New Roman"/>
                <a:cs typeface="Times New Roman"/>
              </a:rPr>
              <a:t>	</a:t>
            </a:r>
          </a:p>
        </p:txBody>
      </p:sp>
    </p:spTree>
    <p:extLst>
      <p:ext uri="{BB962C8B-B14F-4D97-AF65-F5344CB8AC3E}">
        <p14:creationId xmlns:p14="http://schemas.microsoft.com/office/powerpoint/2010/main" val="2098166895"/>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Eleven: Review Questions</a:t>
            </a:r>
          </a:p>
        </p:txBody>
      </p:sp>
      <p:sp>
        <p:nvSpPr>
          <p:cNvPr id="17411"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What is one physical effect of anxiety?</a:t>
            </a:r>
          </a:p>
          <a:p>
            <a:pPr lvl="1">
              <a:lnSpc>
                <a:spcPct val="115000"/>
              </a:lnSpc>
              <a:spcBef>
                <a:spcPts val="0"/>
              </a:spcBef>
              <a:spcAft>
                <a:spcPts val="0"/>
              </a:spcAft>
              <a:buFont typeface="+mj-lt"/>
              <a:buAutoNum type="alphaLcParenR"/>
            </a:pPr>
            <a:r>
              <a:rPr lang="en-US" dirty="0">
                <a:ea typeface="Times New Roman"/>
                <a:cs typeface="Times New Roman"/>
              </a:rPr>
              <a:t>Increased energy</a:t>
            </a:r>
          </a:p>
          <a:p>
            <a:pPr lvl="1">
              <a:lnSpc>
                <a:spcPct val="115000"/>
              </a:lnSpc>
              <a:spcBef>
                <a:spcPts val="0"/>
              </a:spcBef>
              <a:spcAft>
                <a:spcPts val="0"/>
              </a:spcAft>
              <a:buFont typeface="+mj-lt"/>
              <a:buAutoNum type="alphaLcParenR"/>
            </a:pPr>
            <a:r>
              <a:rPr lang="en-US" dirty="0">
                <a:ea typeface="Times New Roman"/>
                <a:cs typeface="Times New Roman"/>
              </a:rPr>
              <a:t>Smiling</a:t>
            </a:r>
          </a:p>
          <a:p>
            <a:pPr lvl="1">
              <a:lnSpc>
                <a:spcPct val="115000"/>
              </a:lnSpc>
              <a:spcBef>
                <a:spcPts val="0"/>
              </a:spcBef>
              <a:spcAft>
                <a:spcPts val="0"/>
              </a:spcAft>
              <a:buFont typeface="+mj-lt"/>
              <a:buAutoNum type="alphaLcParenR"/>
            </a:pPr>
            <a:r>
              <a:rPr lang="en-US" dirty="0">
                <a:ea typeface="Times New Roman"/>
                <a:cs typeface="Times New Roman"/>
              </a:rPr>
              <a:t>Hunger</a:t>
            </a:r>
          </a:p>
          <a:p>
            <a:pPr lvl="1">
              <a:lnSpc>
                <a:spcPct val="115000"/>
              </a:lnSpc>
              <a:spcBef>
                <a:spcPts val="0"/>
              </a:spcBef>
              <a:spcAft>
                <a:spcPts val="1000"/>
              </a:spcAft>
              <a:buFont typeface="+mj-lt"/>
              <a:buAutoNum type="alphaLcParenR"/>
            </a:pPr>
            <a:r>
              <a:rPr lang="en-US" dirty="0">
                <a:ea typeface="Times New Roman"/>
                <a:cs typeface="Times New Roman"/>
              </a:rPr>
              <a:t>Fatigue</a:t>
            </a:r>
          </a:p>
          <a:p>
            <a:pPr marL="457200" marR="0">
              <a:lnSpc>
                <a:spcPct val="115000"/>
              </a:lnSpc>
              <a:spcBef>
                <a:spcPts val="1200"/>
              </a:spcBef>
              <a:spcAft>
                <a:spcPts val="1000"/>
              </a:spcAft>
            </a:pPr>
            <a:r>
              <a:rPr lang="en-US" sz="1100" dirty="0">
                <a:ea typeface="Times New Roman"/>
                <a:cs typeface="Times New Roman"/>
              </a:rPr>
              <a:t>	</a:t>
            </a:r>
          </a:p>
          <a:p>
            <a:pPr marL="514350" lvl="0" indent="-514350">
              <a:lnSpc>
                <a:spcPct val="115000"/>
              </a:lnSpc>
              <a:spcBef>
                <a:spcPts val="0"/>
              </a:spcBef>
              <a:spcAft>
                <a:spcPts val="1000"/>
              </a:spcAft>
              <a:buFont typeface="+mj-lt"/>
              <a:buAutoNum type="arabicPeriod" startAt="4"/>
              <a:tabLst>
                <a:tab pos="457200" algn="l"/>
              </a:tabLst>
            </a:pPr>
            <a:r>
              <a:rPr lang="en-US" dirty="0">
                <a:ea typeface="Times New Roman"/>
                <a:cs typeface="Times New Roman"/>
              </a:rPr>
              <a:t>Physical changes cannot be managed until the anxiety is what?</a:t>
            </a:r>
          </a:p>
          <a:p>
            <a:pPr lvl="1">
              <a:lnSpc>
                <a:spcPct val="115000"/>
              </a:lnSpc>
              <a:spcBef>
                <a:spcPts val="0"/>
              </a:spcBef>
              <a:spcAft>
                <a:spcPts val="0"/>
              </a:spcAft>
              <a:buFont typeface="+mj-lt"/>
              <a:buAutoNum type="alphaLcParenR"/>
            </a:pPr>
            <a:r>
              <a:rPr lang="en-US" dirty="0">
                <a:ea typeface="Times New Roman"/>
                <a:cs typeface="Times New Roman"/>
              </a:rPr>
              <a:t>Better managed</a:t>
            </a:r>
          </a:p>
          <a:p>
            <a:pPr lvl="1">
              <a:lnSpc>
                <a:spcPct val="115000"/>
              </a:lnSpc>
              <a:spcBef>
                <a:spcPts val="0"/>
              </a:spcBef>
              <a:spcAft>
                <a:spcPts val="0"/>
              </a:spcAft>
              <a:buFont typeface="+mj-lt"/>
              <a:buAutoNum type="alphaLcParenR"/>
            </a:pPr>
            <a:r>
              <a:rPr lang="en-US" dirty="0">
                <a:ea typeface="Times New Roman"/>
                <a:cs typeface="Times New Roman"/>
              </a:rPr>
              <a:t>Gone altogether</a:t>
            </a:r>
          </a:p>
          <a:p>
            <a:pPr lvl="1">
              <a:lnSpc>
                <a:spcPct val="115000"/>
              </a:lnSpc>
              <a:spcBef>
                <a:spcPts val="0"/>
              </a:spcBef>
              <a:spcAft>
                <a:spcPts val="0"/>
              </a:spcAft>
              <a:buFont typeface="+mj-lt"/>
              <a:buAutoNum type="alphaLcParenR"/>
            </a:pPr>
            <a:r>
              <a:rPr lang="en-US" dirty="0">
                <a:ea typeface="Times New Roman"/>
                <a:cs typeface="Times New Roman"/>
              </a:rPr>
              <a:t>Altered with medicine</a:t>
            </a:r>
          </a:p>
          <a:p>
            <a:pPr lvl="1">
              <a:lnSpc>
                <a:spcPct val="115000"/>
              </a:lnSpc>
              <a:spcBef>
                <a:spcPts val="0"/>
              </a:spcBef>
              <a:spcAft>
                <a:spcPts val="1000"/>
              </a:spcAft>
              <a:buFont typeface="+mj-lt"/>
              <a:buAutoNum type="alphaLcParenR"/>
            </a:pPr>
            <a:r>
              <a:rPr lang="en-US" dirty="0">
                <a:ea typeface="Times New Roman"/>
                <a:cs typeface="Times New Roman"/>
              </a:rPr>
              <a:t>Ignored</a:t>
            </a:r>
          </a:p>
          <a:p>
            <a:pPr marL="457200" marR="0">
              <a:lnSpc>
                <a:spcPct val="115000"/>
              </a:lnSpc>
              <a:spcBef>
                <a:spcPts val="1200"/>
              </a:spcBef>
              <a:spcAft>
                <a:spcPts val="1000"/>
              </a:spcAft>
            </a:pPr>
            <a:endParaRPr lang="en-US" dirty="0"/>
          </a:p>
        </p:txBody>
      </p:sp>
    </p:spTree>
    <p:extLst>
      <p:ext uri="{BB962C8B-B14F-4D97-AF65-F5344CB8AC3E}">
        <p14:creationId xmlns:p14="http://schemas.microsoft.com/office/powerpoint/2010/main" val="22407319"/>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Eleven: Review Questions</a:t>
            </a:r>
          </a:p>
        </p:txBody>
      </p:sp>
      <p:sp>
        <p:nvSpPr>
          <p:cNvPr id="17411" name="Content Placeholder 2"/>
          <p:cNvSpPr>
            <a:spLocks noGrp="1"/>
          </p:cNvSpPr>
          <p:nvPr>
            <p:ph idx="1"/>
          </p:nvPr>
        </p:nvSpPr>
        <p:spPr>
          <a:xfrm>
            <a:off x="457200" y="1600200"/>
            <a:ext cx="8229600" cy="4876800"/>
          </a:xfrm>
        </p:spPr>
        <p:txBody>
          <a:bodyPr>
            <a:normAutofit fontScale="550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sz="4000" dirty="0">
                <a:ea typeface="Times New Roman"/>
                <a:cs typeface="Times New Roman"/>
              </a:rPr>
              <a:t>It is time to seek additional help when anxiety ______________________.</a:t>
            </a:r>
          </a:p>
          <a:p>
            <a:pPr lvl="1">
              <a:lnSpc>
                <a:spcPct val="115000"/>
              </a:lnSpc>
              <a:spcBef>
                <a:spcPts val="0"/>
              </a:spcBef>
              <a:spcAft>
                <a:spcPts val="0"/>
              </a:spcAft>
              <a:buFont typeface="+mj-lt"/>
              <a:buAutoNum type="alphaLcParenR"/>
            </a:pPr>
            <a:r>
              <a:rPr lang="en-US" sz="3600" dirty="0">
                <a:ea typeface="Times New Roman"/>
                <a:cs typeface="Times New Roman"/>
              </a:rPr>
              <a:t>Makes your heart beat faster</a:t>
            </a:r>
          </a:p>
          <a:p>
            <a:pPr lvl="1">
              <a:lnSpc>
                <a:spcPct val="115000"/>
              </a:lnSpc>
              <a:spcBef>
                <a:spcPts val="0"/>
              </a:spcBef>
              <a:spcAft>
                <a:spcPts val="0"/>
              </a:spcAft>
              <a:buFont typeface="+mj-lt"/>
              <a:buAutoNum type="alphaLcParenR"/>
            </a:pPr>
            <a:r>
              <a:rPr lang="en-US" sz="3600" dirty="0">
                <a:ea typeface="Times New Roman"/>
                <a:cs typeface="Times New Roman"/>
              </a:rPr>
              <a:t>Makes you feel tired</a:t>
            </a:r>
          </a:p>
          <a:p>
            <a:pPr lvl="1">
              <a:lnSpc>
                <a:spcPct val="115000"/>
              </a:lnSpc>
              <a:spcBef>
                <a:spcPts val="0"/>
              </a:spcBef>
              <a:spcAft>
                <a:spcPts val="0"/>
              </a:spcAft>
              <a:buFont typeface="+mj-lt"/>
              <a:buAutoNum type="alphaLcParenR"/>
            </a:pPr>
            <a:r>
              <a:rPr lang="en-US" sz="3600" dirty="0">
                <a:ea typeface="Times New Roman"/>
                <a:cs typeface="Times New Roman"/>
              </a:rPr>
              <a:t>Keeps you from functioning normally</a:t>
            </a:r>
          </a:p>
          <a:p>
            <a:pPr lvl="1">
              <a:lnSpc>
                <a:spcPct val="115000"/>
              </a:lnSpc>
              <a:spcBef>
                <a:spcPts val="0"/>
              </a:spcBef>
              <a:spcAft>
                <a:spcPts val="1000"/>
              </a:spcAft>
              <a:buFont typeface="+mj-lt"/>
              <a:buAutoNum type="alphaLcParenR"/>
            </a:pPr>
            <a:r>
              <a:rPr lang="en-US" sz="3600" dirty="0">
                <a:ea typeface="Times New Roman"/>
                <a:cs typeface="Times New Roman"/>
              </a:rPr>
              <a:t>Keeps you from feeling sick</a:t>
            </a:r>
          </a:p>
          <a:p>
            <a:pPr marL="457200" marR="0">
              <a:lnSpc>
                <a:spcPct val="115000"/>
              </a:lnSpc>
              <a:spcBef>
                <a:spcPts val="1200"/>
              </a:spcBef>
              <a:spcAft>
                <a:spcPts val="1000"/>
              </a:spcAft>
            </a:pPr>
            <a:r>
              <a:rPr lang="en-US" dirty="0">
                <a:ea typeface="Times New Roman"/>
                <a:cs typeface="Times New Roman"/>
              </a:rPr>
              <a:t>	</a:t>
            </a:r>
          </a:p>
          <a:p>
            <a:pPr marL="514350" lvl="0" indent="-514350">
              <a:lnSpc>
                <a:spcPct val="115000"/>
              </a:lnSpc>
              <a:spcBef>
                <a:spcPts val="0"/>
              </a:spcBef>
              <a:spcAft>
                <a:spcPts val="1000"/>
              </a:spcAft>
              <a:buFont typeface="+mj-lt"/>
              <a:buAutoNum type="arabicPeriod" startAt="6"/>
              <a:tabLst>
                <a:tab pos="457200" algn="l"/>
              </a:tabLst>
            </a:pPr>
            <a:r>
              <a:rPr lang="en-US" sz="4000" dirty="0">
                <a:ea typeface="Times New Roman"/>
                <a:cs typeface="Times New Roman"/>
              </a:rPr>
              <a:t>Anxiety can help motivate us to make decisions, but it can also __________ them.</a:t>
            </a:r>
          </a:p>
          <a:p>
            <a:pPr lvl="1">
              <a:lnSpc>
                <a:spcPct val="115000"/>
              </a:lnSpc>
              <a:spcBef>
                <a:spcPts val="0"/>
              </a:spcBef>
              <a:spcAft>
                <a:spcPts val="0"/>
              </a:spcAft>
              <a:buFont typeface="+mj-lt"/>
              <a:buAutoNum type="alphaLcParenR"/>
            </a:pPr>
            <a:r>
              <a:rPr lang="en-US" sz="3600" dirty="0">
                <a:ea typeface="Times New Roman"/>
                <a:cs typeface="Times New Roman"/>
              </a:rPr>
              <a:t>Eliminate</a:t>
            </a:r>
          </a:p>
          <a:p>
            <a:pPr lvl="1">
              <a:lnSpc>
                <a:spcPct val="115000"/>
              </a:lnSpc>
              <a:spcBef>
                <a:spcPts val="0"/>
              </a:spcBef>
              <a:spcAft>
                <a:spcPts val="0"/>
              </a:spcAft>
              <a:buFont typeface="+mj-lt"/>
              <a:buAutoNum type="alphaLcParenR"/>
            </a:pPr>
            <a:r>
              <a:rPr lang="en-US" sz="3600" dirty="0">
                <a:ea typeface="Times New Roman"/>
                <a:cs typeface="Times New Roman"/>
              </a:rPr>
              <a:t>Prevent</a:t>
            </a:r>
          </a:p>
          <a:p>
            <a:pPr lvl="1">
              <a:lnSpc>
                <a:spcPct val="115000"/>
              </a:lnSpc>
              <a:spcBef>
                <a:spcPts val="0"/>
              </a:spcBef>
              <a:spcAft>
                <a:spcPts val="0"/>
              </a:spcAft>
              <a:buFont typeface="+mj-lt"/>
              <a:buAutoNum type="alphaLcParenR"/>
            </a:pPr>
            <a:r>
              <a:rPr lang="en-US" sz="3600" dirty="0">
                <a:ea typeface="Times New Roman"/>
                <a:cs typeface="Times New Roman"/>
              </a:rPr>
              <a:t>Stall</a:t>
            </a:r>
          </a:p>
          <a:p>
            <a:pPr lvl="1">
              <a:lnSpc>
                <a:spcPct val="115000"/>
              </a:lnSpc>
              <a:spcBef>
                <a:spcPts val="0"/>
              </a:spcBef>
              <a:spcAft>
                <a:spcPts val="1000"/>
              </a:spcAft>
              <a:buFont typeface="+mj-lt"/>
              <a:buAutoNum type="alphaLcParenR"/>
            </a:pPr>
            <a:r>
              <a:rPr lang="en-US" sz="3600" dirty="0">
                <a:ea typeface="Times New Roman"/>
                <a:cs typeface="Times New Roman"/>
              </a:rPr>
              <a:t>Evaluate</a:t>
            </a:r>
          </a:p>
          <a:p>
            <a:pPr marL="457200" marR="0">
              <a:lnSpc>
                <a:spcPct val="115000"/>
              </a:lnSpc>
              <a:spcBef>
                <a:spcPts val="1200"/>
              </a:spcBef>
              <a:spcAft>
                <a:spcPts val="1000"/>
              </a:spcAft>
            </a:pPr>
            <a:endParaRPr lang="en-US" dirty="0">
              <a:ea typeface="Times New Roman"/>
              <a:cs typeface="Times New Roman"/>
            </a:endParaRPr>
          </a:p>
        </p:txBody>
      </p:sp>
    </p:spTree>
    <p:extLst>
      <p:ext uri="{BB962C8B-B14F-4D97-AF65-F5344CB8AC3E}">
        <p14:creationId xmlns:p14="http://schemas.microsoft.com/office/powerpoint/2010/main" val="22407319"/>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Eleven: Review Questions</a:t>
            </a:r>
          </a:p>
        </p:txBody>
      </p:sp>
      <p:sp>
        <p:nvSpPr>
          <p:cNvPr id="17411" name="Content Placeholder 2"/>
          <p:cNvSpPr>
            <a:spLocks noGrp="1"/>
          </p:cNvSpPr>
          <p:nvPr>
            <p:ph idx="1"/>
          </p:nvPr>
        </p:nvSpPr>
        <p:spPr/>
        <p:txBody>
          <a:bodyPr>
            <a:normAutofit fontScale="850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sz="2600" dirty="0">
                <a:ea typeface="Times New Roman"/>
                <a:cs typeface="Times New Roman"/>
              </a:rPr>
              <a:t>What is one symptom of a panic attack?</a:t>
            </a:r>
          </a:p>
          <a:p>
            <a:pPr lvl="1">
              <a:lnSpc>
                <a:spcPct val="115000"/>
              </a:lnSpc>
              <a:spcBef>
                <a:spcPts val="0"/>
              </a:spcBef>
              <a:spcAft>
                <a:spcPts val="0"/>
              </a:spcAft>
              <a:buFont typeface="+mj-lt"/>
              <a:buAutoNum type="alphaLcParenR"/>
            </a:pPr>
            <a:r>
              <a:rPr lang="en-US" sz="2400" dirty="0">
                <a:ea typeface="Times New Roman"/>
                <a:cs typeface="Times New Roman"/>
              </a:rPr>
              <a:t>Slower breathing</a:t>
            </a:r>
          </a:p>
          <a:p>
            <a:pPr lvl="1">
              <a:lnSpc>
                <a:spcPct val="115000"/>
              </a:lnSpc>
              <a:spcBef>
                <a:spcPts val="0"/>
              </a:spcBef>
              <a:spcAft>
                <a:spcPts val="0"/>
              </a:spcAft>
              <a:buFont typeface="+mj-lt"/>
              <a:buAutoNum type="alphaLcParenR"/>
            </a:pPr>
            <a:r>
              <a:rPr lang="en-US" sz="2400" dirty="0">
                <a:ea typeface="Times New Roman"/>
                <a:cs typeface="Times New Roman"/>
              </a:rPr>
              <a:t>Increased stamina</a:t>
            </a:r>
          </a:p>
          <a:p>
            <a:pPr lvl="1">
              <a:lnSpc>
                <a:spcPct val="115000"/>
              </a:lnSpc>
              <a:spcBef>
                <a:spcPts val="0"/>
              </a:spcBef>
              <a:spcAft>
                <a:spcPts val="0"/>
              </a:spcAft>
              <a:buFont typeface="+mj-lt"/>
              <a:buAutoNum type="alphaLcParenR"/>
            </a:pPr>
            <a:r>
              <a:rPr lang="en-US" sz="2400" dirty="0">
                <a:ea typeface="Times New Roman"/>
                <a:cs typeface="Times New Roman"/>
              </a:rPr>
              <a:t>More free time</a:t>
            </a:r>
          </a:p>
          <a:p>
            <a:pPr lvl="1">
              <a:lnSpc>
                <a:spcPct val="115000"/>
              </a:lnSpc>
              <a:spcBef>
                <a:spcPts val="0"/>
              </a:spcBef>
              <a:spcAft>
                <a:spcPts val="1000"/>
              </a:spcAft>
              <a:buFont typeface="+mj-lt"/>
              <a:buAutoNum type="alphaLcParenR"/>
            </a:pPr>
            <a:r>
              <a:rPr lang="en-US" sz="2400" dirty="0">
                <a:ea typeface="Times New Roman"/>
                <a:cs typeface="Times New Roman"/>
              </a:rPr>
              <a:t>Shallow or rapid breathing</a:t>
            </a:r>
          </a:p>
          <a:p>
            <a:pPr marL="457200" marR="0">
              <a:lnSpc>
                <a:spcPct val="115000"/>
              </a:lnSpc>
              <a:spcBef>
                <a:spcPts val="1200"/>
              </a:spcBef>
              <a:spcAft>
                <a:spcPts val="1000"/>
              </a:spcAft>
            </a:pPr>
            <a:r>
              <a:rPr lang="en-US" dirty="0">
                <a:ea typeface="Times New Roman"/>
                <a:cs typeface="Times New Roman"/>
              </a:rPr>
              <a:t>	</a:t>
            </a:r>
          </a:p>
          <a:p>
            <a:pPr marL="514350" lvl="0" indent="-514350">
              <a:lnSpc>
                <a:spcPct val="115000"/>
              </a:lnSpc>
              <a:spcBef>
                <a:spcPts val="0"/>
              </a:spcBef>
              <a:spcAft>
                <a:spcPts val="1000"/>
              </a:spcAft>
              <a:buFont typeface="+mj-lt"/>
              <a:buAutoNum type="arabicPeriod" startAt="8"/>
              <a:tabLst>
                <a:tab pos="457200" algn="l"/>
              </a:tabLst>
            </a:pPr>
            <a:r>
              <a:rPr lang="en-US" sz="2600" dirty="0">
                <a:ea typeface="Times New Roman"/>
                <a:cs typeface="Times New Roman"/>
              </a:rPr>
              <a:t>Severe symptoms of a panic attack can lead to what?</a:t>
            </a:r>
          </a:p>
          <a:p>
            <a:pPr lvl="1">
              <a:lnSpc>
                <a:spcPct val="115000"/>
              </a:lnSpc>
              <a:spcBef>
                <a:spcPts val="0"/>
              </a:spcBef>
              <a:spcAft>
                <a:spcPts val="0"/>
              </a:spcAft>
              <a:buFont typeface="+mj-lt"/>
              <a:buAutoNum type="alphaLcParenR"/>
            </a:pPr>
            <a:r>
              <a:rPr lang="en-US" sz="2400" dirty="0">
                <a:ea typeface="Times New Roman"/>
                <a:cs typeface="Times New Roman"/>
              </a:rPr>
              <a:t>Sleepiness.</a:t>
            </a:r>
          </a:p>
          <a:p>
            <a:pPr lvl="1">
              <a:lnSpc>
                <a:spcPct val="115000"/>
              </a:lnSpc>
              <a:spcBef>
                <a:spcPts val="0"/>
              </a:spcBef>
              <a:spcAft>
                <a:spcPts val="0"/>
              </a:spcAft>
              <a:buFont typeface="+mj-lt"/>
              <a:buAutoNum type="alphaLcParenR"/>
            </a:pPr>
            <a:r>
              <a:rPr lang="en-US" sz="2400" dirty="0">
                <a:ea typeface="Times New Roman"/>
                <a:cs typeface="Times New Roman"/>
              </a:rPr>
              <a:t>Improved health</a:t>
            </a:r>
          </a:p>
          <a:p>
            <a:pPr lvl="1">
              <a:lnSpc>
                <a:spcPct val="115000"/>
              </a:lnSpc>
              <a:spcBef>
                <a:spcPts val="0"/>
              </a:spcBef>
              <a:spcAft>
                <a:spcPts val="0"/>
              </a:spcAft>
              <a:buFont typeface="+mj-lt"/>
              <a:buAutoNum type="alphaLcParenR"/>
            </a:pPr>
            <a:r>
              <a:rPr lang="en-US" sz="2400" dirty="0">
                <a:ea typeface="Times New Roman"/>
                <a:cs typeface="Times New Roman"/>
              </a:rPr>
              <a:t>Additional health problems</a:t>
            </a:r>
          </a:p>
          <a:p>
            <a:pPr lvl="1">
              <a:lnSpc>
                <a:spcPct val="115000"/>
              </a:lnSpc>
              <a:spcBef>
                <a:spcPts val="0"/>
              </a:spcBef>
              <a:spcAft>
                <a:spcPts val="1000"/>
              </a:spcAft>
              <a:buFont typeface="+mj-lt"/>
              <a:buAutoNum type="alphaLcParenR"/>
            </a:pPr>
            <a:r>
              <a:rPr lang="en-US" sz="2400" dirty="0">
                <a:ea typeface="Times New Roman"/>
                <a:cs typeface="Times New Roman"/>
              </a:rPr>
              <a:t>Happiness</a:t>
            </a:r>
          </a:p>
          <a:p>
            <a:pPr marL="457200" marR="0">
              <a:lnSpc>
                <a:spcPct val="115000"/>
              </a:lnSpc>
              <a:spcBef>
                <a:spcPts val="1200"/>
              </a:spcBef>
              <a:spcAft>
                <a:spcPts val="1000"/>
              </a:spcAft>
            </a:pPr>
            <a:endParaRPr lang="en-US" dirty="0">
              <a:ea typeface="Times New Roman"/>
              <a:cs typeface="Times New Roman"/>
            </a:endParaRPr>
          </a:p>
        </p:txBody>
      </p:sp>
    </p:spTree>
    <p:extLst>
      <p:ext uri="{BB962C8B-B14F-4D97-AF65-F5344CB8AC3E}">
        <p14:creationId xmlns:p14="http://schemas.microsoft.com/office/powerpoint/2010/main" val="22407319"/>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Eleven: Review Questions</a:t>
            </a:r>
          </a:p>
        </p:txBody>
      </p:sp>
      <p:sp>
        <p:nvSpPr>
          <p:cNvPr id="17411"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Why was Linda anxious about the new office?</a:t>
            </a:r>
          </a:p>
          <a:p>
            <a:pPr lvl="1">
              <a:lnSpc>
                <a:spcPct val="115000"/>
              </a:lnSpc>
              <a:spcBef>
                <a:spcPts val="0"/>
              </a:spcBef>
              <a:spcAft>
                <a:spcPts val="0"/>
              </a:spcAft>
              <a:buFont typeface="+mj-lt"/>
              <a:buAutoNum type="alphaLcParenR"/>
            </a:pPr>
            <a:r>
              <a:rPr lang="en-US" dirty="0">
                <a:ea typeface="Times New Roman"/>
                <a:cs typeface="Times New Roman"/>
              </a:rPr>
              <a:t>It was on the top floor</a:t>
            </a:r>
          </a:p>
          <a:p>
            <a:pPr lvl="1">
              <a:lnSpc>
                <a:spcPct val="115000"/>
              </a:lnSpc>
              <a:spcBef>
                <a:spcPts val="0"/>
              </a:spcBef>
              <a:spcAft>
                <a:spcPts val="0"/>
              </a:spcAft>
              <a:buFont typeface="+mj-lt"/>
              <a:buAutoNum type="alphaLcParenR"/>
            </a:pPr>
            <a:r>
              <a:rPr lang="en-US" dirty="0">
                <a:ea typeface="Times New Roman"/>
                <a:cs typeface="Times New Roman"/>
              </a:rPr>
              <a:t>It was going to include more people</a:t>
            </a:r>
          </a:p>
          <a:p>
            <a:pPr lvl="1">
              <a:lnSpc>
                <a:spcPct val="115000"/>
              </a:lnSpc>
              <a:spcBef>
                <a:spcPts val="0"/>
              </a:spcBef>
              <a:spcAft>
                <a:spcPts val="0"/>
              </a:spcAft>
              <a:buFont typeface="+mj-lt"/>
              <a:buAutoNum type="alphaLcParenR"/>
            </a:pPr>
            <a:r>
              <a:rPr lang="en-US" dirty="0">
                <a:ea typeface="Times New Roman"/>
                <a:cs typeface="Times New Roman"/>
              </a:rPr>
              <a:t>It was too close to the dumpsters in the back</a:t>
            </a:r>
          </a:p>
          <a:p>
            <a:pPr lvl="1">
              <a:lnSpc>
                <a:spcPct val="115000"/>
              </a:lnSpc>
              <a:spcBef>
                <a:spcPts val="0"/>
              </a:spcBef>
              <a:spcAft>
                <a:spcPts val="1000"/>
              </a:spcAft>
              <a:buFont typeface="+mj-lt"/>
              <a:buAutoNum type="alphaLcParenR"/>
            </a:pPr>
            <a:r>
              <a:rPr lang="en-US" dirty="0">
                <a:ea typeface="Times New Roman"/>
                <a:cs typeface="Times New Roman"/>
              </a:rPr>
              <a:t>It was being downsized</a:t>
            </a:r>
          </a:p>
          <a:p>
            <a:pPr marL="457200" marR="0">
              <a:lnSpc>
                <a:spcPct val="115000"/>
              </a:lnSpc>
              <a:spcBef>
                <a:spcPts val="1200"/>
              </a:spcBef>
              <a:spcAft>
                <a:spcPts val="1000"/>
              </a:spcAft>
            </a:pPr>
            <a:r>
              <a:rPr lang="en-US" dirty="0">
                <a:ea typeface="Times New Roman"/>
                <a:cs typeface="Times New Roman"/>
              </a:rPr>
              <a:t>	</a:t>
            </a:r>
          </a:p>
          <a:p>
            <a:pPr marL="514350" lvl="0" indent="-514350">
              <a:lnSpc>
                <a:spcPct val="115000"/>
              </a:lnSpc>
              <a:spcBef>
                <a:spcPts val="0"/>
              </a:spcBef>
              <a:spcAft>
                <a:spcPts val="1000"/>
              </a:spcAft>
              <a:buFont typeface="+mj-lt"/>
              <a:buAutoNum type="arabicPeriod" startAt="10"/>
              <a:tabLst>
                <a:tab pos="457200" algn="l"/>
              </a:tabLst>
            </a:pPr>
            <a:r>
              <a:rPr lang="en-US" dirty="0">
                <a:ea typeface="Times New Roman"/>
                <a:cs typeface="Times New Roman"/>
              </a:rPr>
              <a:t>What is a symptom Linda suffered from after becoming anxious?</a:t>
            </a:r>
          </a:p>
          <a:p>
            <a:pPr lvl="1">
              <a:lnSpc>
                <a:spcPct val="115000"/>
              </a:lnSpc>
              <a:spcBef>
                <a:spcPts val="0"/>
              </a:spcBef>
              <a:spcAft>
                <a:spcPts val="0"/>
              </a:spcAft>
              <a:buFont typeface="+mj-lt"/>
              <a:buAutoNum type="alphaLcParenR"/>
            </a:pPr>
            <a:r>
              <a:rPr lang="en-US" dirty="0">
                <a:ea typeface="Times New Roman"/>
                <a:cs typeface="Times New Roman"/>
              </a:rPr>
              <a:t>Increased fatigue</a:t>
            </a:r>
          </a:p>
          <a:p>
            <a:pPr lvl="1">
              <a:lnSpc>
                <a:spcPct val="115000"/>
              </a:lnSpc>
              <a:spcBef>
                <a:spcPts val="0"/>
              </a:spcBef>
              <a:spcAft>
                <a:spcPts val="0"/>
              </a:spcAft>
              <a:buFont typeface="+mj-lt"/>
              <a:buAutoNum type="alphaLcParenR"/>
            </a:pPr>
            <a:r>
              <a:rPr lang="en-US" dirty="0">
                <a:ea typeface="Times New Roman"/>
                <a:cs typeface="Times New Roman"/>
              </a:rPr>
              <a:t>Trembling</a:t>
            </a:r>
          </a:p>
          <a:p>
            <a:pPr lvl="1">
              <a:lnSpc>
                <a:spcPct val="115000"/>
              </a:lnSpc>
              <a:spcBef>
                <a:spcPts val="0"/>
              </a:spcBef>
              <a:spcAft>
                <a:spcPts val="0"/>
              </a:spcAft>
              <a:buFont typeface="+mj-lt"/>
              <a:buAutoNum type="alphaLcParenR"/>
            </a:pPr>
            <a:r>
              <a:rPr lang="en-US" dirty="0">
                <a:ea typeface="Times New Roman"/>
                <a:cs typeface="Times New Roman"/>
              </a:rPr>
              <a:t>Restlessness</a:t>
            </a:r>
          </a:p>
          <a:p>
            <a:pPr lvl="1">
              <a:lnSpc>
                <a:spcPct val="115000"/>
              </a:lnSpc>
              <a:spcBef>
                <a:spcPts val="0"/>
              </a:spcBef>
              <a:spcAft>
                <a:spcPts val="1000"/>
              </a:spcAft>
              <a:buFont typeface="+mj-lt"/>
              <a:buAutoNum type="alphaLcParenR"/>
            </a:pPr>
            <a:r>
              <a:rPr lang="en-US" dirty="0">
                <a:ea typeface="Times New Roman"/>
                <a:cs typeface="Times New Roman"/>
              </a:rPr>
              <a:t>Sudden Shaking</a:t>
            </a:r>
          </a:p>
          <a:p>
            <a:pPr marL="457200" marR="0">
              <a:lnSpc>
                <a:spcPct val="115000"/>
              </a:lnSpc>
              <a:spcBef>
                <a:spcPts val="1200"/>
              </a:spcBef>
              <a:spcAft>
                <a:spcPts val="1000"/>
              </a:spcAft>
            </a:pPr>
            <a:endParaRPr lang="en-US" dirty="0"/>
          </a:p>
        </p:txBody>
      </p:sp>
    </p:spTree>
    <p:extLst>
      <p:ext uri="{BB962C8B-B14F-4D97-AF65-F5344CB8AC3E}">
        <p14:creationId xmlns:p14="http://schemas.microsoft.com/office/powerpoint/2010/main" val="224073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D35F90C2-568B-4FC7-BDAB-2C530DAEB031}"/>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lstStyle/>
          <a:p>
            <a:r>
              <a:rPr lang="en-US" dirty="0"/>
              <a:t>Generalized Anxiety Disorder</a:t>
            </a:r>
          </a:p>
        </p:txBody>
      </p:sp>
      <p:grpSp>
        <p:nvGrpSpPr>
          <p:cNvPr id="3" name="Group 2">
            <a:extLst>
              <a:ext uri="{FF2B5EF4-FFF2-40B4-BE49-F238E27FC236}">
                <a16:creationId xmlns:a16="http://schemas.microsoft.com/office/drawing/2014/main" id="{B31879C2-7FFD-465A-A57B-7DA071CE044F}"/>
              </a:ext>
            </a:extLst>
          </p:cNvPr>
          <p:cNvGrpSpPr/>
          <p:nvPr/>
        </p:nvGrpSpPr>
        <p:grpSpPr>
          <a:xfrm>
            <a:off x="457200" y="1641621"/>
            <a:ext cx="8229600" cy="4443120"/>
            <a:chOff x="457200" y="1641621"/>
            <a:chExt cx="8229600" cy="4443120"/>
          </a:xfrm>
        </p:grpSpPr>
        <p:sp>
          <p:nvSpPr>
            <p:cNvPr id="4" name="Rectangle 3">
              <a:extLst>
                <a:ext uri="{FF2B5EF4-FFF2-40B4-BE49-F238E27FC236}">
                  <a16:creationId xmlns:a16="http://schemas.microsoft.com/office/drawing/2014/main" id="{FEDBC25A-5C97-4C58-B1A2-271F41A94C4B}"/>
                </a:ext>
              </a:extLst>
            </p:cNvPr>
            <p:cNvSpPr/>
            <p:nvPr/>
          </p:nvSpPr>
          <p:spPr>
            <a:xfrm>
              <a:off x="457200" y="2143461"/>
              <a:ext cx="8229600" cy="856800"/>
            </a:xfrm>
            <a:prstGeom prst="rect">
              <a:avLst/>
            </a:prstGeom>
            <a:noFill/>
          </p:spPr>
          <p:style>
            <a:lnRef idx="2">
              <a:schemeClr val="accent2">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7EB7E553-E2D8-49CC-BA44-16706C08487A}"/>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Constant restlessness</a:t>
              </a:r>
            </a:p>
          </p:txBody>
        </p:sp>
        <p:sp>
          <p:nvSpPr>
            <p:cNvPr id="7" name="Rectangle 6">
              <a:extLst>
                <a:ext uri="{FF2B5EF4-FFF2-40B4-BE49-F238E27FC236}">
                  <a16:creationId xmlns:a16="http://schemas.microsoft.com/office/drawing/2014/main" id="{5036CDCB-1093-42C0-9F65-151E6C4A3ECC}"/>
                </a:ext>
              </a:extLst>
            </p:cNvPr>
            <p:cNvSpPr/>
            <p:nvPr/>
          </p:nvSpPr>
          <p:spPr>
            <a:xfrm>
              <a:off x="457200" y="3685701"/>
              <a:ext cx="8229600" cy="856800"/>
            </a:xfrm>
            <a:prstGeom prst="rect">
              <a:avLst/>
            </a:prstGeom>
            <a:noFill/>
          </p:spPr>
          <p:style>
            <a:lnRef idx="2">
              <a:schemeClr val="accent3">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8" name="Freeform: Shape 7">
              <a:extLst>
                <a:ext uri="{FF2B5EF4-FFF2-40B4-BE49-F238E27FC236}">
                  <a16:creationId xmlns:a16="http://schemas.microsoft.com/office/drawing/2014/main" id="{D874F38E-E327-40E7-8108-29464A292677}"/>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Low energy levels</a:t>
              </a:r>
            </a:p>
          </p:txBody>
        </p:sp>
        <p:sp>
          <p:nvSpPr>
            <p:cNvPr id="9" name="Rectangle 8">
              <a:extLst>
                <a:ext uri="{FF2B5EF4-FFF2-40B4-BE49-F238E27FC236}">
                  <a16:creationId xmlns:a16="http://schemas.microsoft.com/office/drawing/2014/main" id="{4113AC21-D434-4917-BA9A-EEB5BC969FD7}"/>
                </a:ext>
              </a:extLst>
            </p:cNvPr>
            <p:cNvSpPr/>
            <p:nvPr/>
          </p:nvSpPr>
          <p:spPr>
            <a:xfrm>
              <a:off x="457200" y="5227941"/>
              <a:ext cx="8229600" cy="856800"/>
            </a:xfrm>
            <a:prstGeom prst="rect">
              <a:avLst/>
            </a:prstGeom>
            <a:noFill/>
          </p:spPr>
          <p:style>
            <a:lnRef idx="2">
              <a:schemeClr val="accent4">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10" name="Freeform: Shape 9">
              <a:extLst>
                <a:ext uri="{FF2B5EF4-FFF2-40B4-BE49-F238E27FC236}">
                  <a16:creationId xmlns:a16="http://schemas.microsoft.com/office/drawing/2014/main" id="{3E1FC520-39D0-448A-B64E-1820D9F7E1A1}"/>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Tense or clenched muscles</a:t>
              </a:r>
            </a:p>
          </p:txBody>
        </p:sp>
      </p:grpSp>
    </p:spTree>
    <p:extLst>
      <p:ext uri="{BB962C8B-B14F-4D97-AF65-F5344CB8AC3E}">
        <p14:creationId xmlns:p14="http://schemas.microsoft.com/office/powerpoint/2010/main" val="1129055197"/>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Eleven: Review Questions</a:t>
            </a:r>
          </a:p>
        </p:txBody>
      </p:sp>
      <p:sp>
        <p:nvSpPr>
          <p:cNvPr id="17411"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a:tabLst>
                <a:tab pos="457200" algn="l"/>
              </a:tabLst>
            </a:pPr>
            <a:r>
              <a:rPr lang="en-US" dirty="0">
                <a:ea typeface="Times New Roman"/>
                <a:cs typeface="Times New Roman"/>
              </a:rPr>
              <a:t>If not treated, anxiety will only become more ____________.</a:t>
            </a:r>
          </a:p>
          <a:p>
            <a:pPr lvl="1">
              <a:lnSpc>
                <a:spcPct val="115000"/>
              </a:lnSpc>
              <a:spcBef>
                <a:spcPts val="0"/>
              </a:spcBef>
              <a:spcAft>
                <a:spcPts val="0"/>
              </a:spcAft>
              <a:buFont typeface="+mj-lt"/>
              <a:buAutoNum type="alphaLcParenR"/>
            </a:pPr>
            <a:r>
              <a:rPr lang="en-US" dirty="0">
                <a:ea typeface="Times New Roman"/>
                <a:cs typeface="Times New Roman"/>
              </a:rPr>
              <a:t>Easy going</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Overwhelming</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Slow moving</a:t>
            </a:r>
          </a:p>
          <a:p>
            <a:pPr lvl="1">
              <a:lnSpc>
                <a:spcPct val="115000"/>
              </a:lnSpc>
              <a:spcBef>
                <a:spcPts val="0"/>
              </a:spcBef>
              <a:spcAft>
                <a:spcPts val="1000"/>
              </a:spcAft>
              <a:buFont typeface="+mj-lt"/>
              <a:buAutoNum type="alphaLcParenR"/>
            </a:pPr>
            <a:r>
              <a:rPr lang="en-US" dirty="0">
                <a:ea typeface="Times New Roman"/>
                <a:cs typeface="Times New Roman"/>
              </a:rPr>
              <a:t>Humorous</a:t>
            </a:r>
          </a:p>
          <a:p>
            <a:pPr marL="457200" marR="0">
              <a:lnSpc>
                <a:spcPct val="115000"/>
              </a:lnSpc>
              <a:spcBef>
                <a:spcPts val="1200"/>
              </a:spcBef>
              <a:spcAft>
                <a:spcPts val="1000"/>
              </a:spcAft>
            </a:pPr>
            <a:r>
              <a:rPr lang="en-US" dirty="0">
                <a:solidFill>
                  <a:srgbClr val="FF0000"/>
                </a:solidFill>
                <a:ea typeface="Times New Roman"/>
                <a:cs typeface="Times New Roman"/>
              </a:rPr>
              <a:t>	Anxiety can grow and become worse if not treated or managed properly. This causes us to feel more overwhelmed and more anxious about managing our symptoms.</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dirty="0">
                <a:ea typeface="Times New Roman"/>
                <a:cs typeface="Times New Roman"/>
              </a:rPr>
              <a:t>One time to seek additional help is when anxiety problems are what?</a:t>
            </a:r>
          </a:p>
          <a:p>
            <a:pPr lvl="1">
              <a:lnSpc>
                <a:spcPct val="115000"/>
              </a:lnSpc>
              <a:spcBef>
                <a:spcPts val="0"/>
              </a:spcBef>
              <a:spcAft>
                <a:spcPts val="0"/>
              </a:spcAft>
              <a:buFont typeface="+mj-lt"/>
              <a:buAutoNum type="alphaLcParenR"/>
            </a:pPr>
            <a:r>
              <a:rPr lang="en-US" dirty="0">
                <a:ea typeface="Times New Roman"/>
                <a:cs typeface="Times New Roman"/>
              </a:rPr>
              <a:t>Too boring to handle</a:t>
            </a:r>
          </a:p>
          <a:p>
            <a:pPr lvl="1">
              <a:lnSpc>
                <a:spcPct val="115000"/>
              </a:lnSpc>
              <a:spcBef>
                <a:spcPts val="0"/>
              </a:spcBef>
              <a:spcAft>
                <a:spcPts val="0"/>
              </a:spcAft>
              <a:buFont typeface="+mj-lt"/>
              <a:buAutoNum type="alphaLcParenR"/>
            </a:pPr>
            <a:r>
              <a:rPr lang="en-US" dirty="0">
                <a:ea typeface="Times New Roman"/>
                <a:cs typeface="Times New Roman"/>
              </a:rPr>
              <a:t>Too small to notice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Too many in numbers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Too funny to mention</a:t>
            </a:r>
          </a:p>
          <a:p>
            <a:pPr marL="457200" marR="0">
              <a:lnSpc>
                <a:spcPct val="115000"/>
              </a:lnSpc>
              <a:spcBef>
                <a:spcPts val="1200"/>
              </a:spcBef>
              <a:spcAft>
                <a:spcPts val="1000"/>
              </a:spcAft>
            </a:pPr>
            <a:r>
              <a:rPr lang="en-US" dirty="0">
                <a:solidFill>
                  <a:srgbClr val="FF0000"/>
                </a:solidFill>
                <a:ea typeface="Times New Roman"/>
                <a:cs typeface="Times New Roman"/>
              </a:rPr>
              <a:t>	When anxiety problems seem to multiply in numbers and you are struggling to manage them on your own, it is time to seek additional help.</a:t>
            </a:r>
            <a:endParaRPr lang="en-US" dirty="0">
              <a:ea typeface="Times New Roman"/>
              <a:cs typeface="Times New Roman"/>
            </a:endParaRPr>
          </a:p>
        </p:txBody>
      </p:sp>
    </p:spTree>
    <p:extLst>
      <p:ext uri="{BB962C8B-B14F-4D97-AF65-F5344CB8AC3E}">
        <p14:creationId xmlns:p14="http://schemas.microsoft.com/office/powerpoint/2010/main" val="1744918120"/>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Eleven: Review Questions</a:t>
            </a:r>
          </a:p>
        </p:txBody>
      </p:sp>
      <p:sp>
        <p:nvSpPr>
          <p:cNvPr id="17411"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What is one physical effect of anxiety?</a:t>
            </a:r>
          </a:p>
          <a:p>
            <a:pPr lvl="1">
              <a:lnSpc>
                <a:spcPct val="115000"/>
              </a:lnSpc>
              <a:spcBef>
                <a:spcPts val="0"/>
              </a:spcBef>
              <a:spcAft>
                <a:spcPts val="0"/>
              </a:spcAft>
              <a:buFont typeface="+mj-lt"/>
              <a:buAutoNum type="alphaLcParenR"/>
            </a:pPr>
            <a:r>
              <a:rPr lang="en-US" dirty="0">
                <a:ea typeface="Times New Roman"/>
                <a:cs typeface="Times New Roman"/>
              </a:rPr>
              <a:t>Increased energy</a:t>
            </a:r>
          </a:p>
          <a:p>
            <a:pPr lvl="1">
              <a:lnSpc>
                <a:spcPct val="115000"/>
              </a:lnSpc>
              <a:spcBef>
                <a:spcPts val="0"/>
              </a:spcBef>
              <a:spcAft>
                <a:spcPts val="0"/>
              </a:spcAft>
              <a:buFont typeface="+mj-lt"/>
              <a:buAutoNum type="alphaLcParenR"/>
            </a:pPr>
            <a:r>
              <a:rPr lang="en-US" dirty="0">
                <a:ea typeface="Times New Roman"/>
                <a:cs typeface="Times New Roman"/>
              </a:rPr>
              <a:t>Smiling</a:t>
            </a:r>
          </a:p>
          <a:p>
            <a:pPr lvl="1">
              <a:lnSpc>
                <a:spcPct val="115000"/>
              </a:lnSpc>
              <a:spcBef>
                <a:spcPts val="0"/>
              </a:spcBef>
              <a:spcAft>
                <a:spcPts val="0"/>
              </a:spcAft>
              <a:buFont typeface="+mj-lt"/>
              <a:buAutoNum type="alphaLcParenR"/>
            </a:pPr>
            <a:r>
              <a:rPr lang="en-US" dirty="0">
                <a:ea typeface="Times New Roman"/>
                <a:cs typeface="Times New Roman"/>
              </a:rPr>
              <a:t>Hunger</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Fatigue</a:t>
            </a:r>
            <a:endParaRPr lang="en-US" dirty="0">
              <a:ea typeface="Times New Roman"/>
              <a:cs typeface="Times New Roman"/>
            </a:endParaRPr>
          </a:p>
          <a:p>
            <a:pPr marL="457200" marR="0">
              <a:lnSpc>
                <a:spcPct val="115000"/>
              </a:lnSpc>
              <a:spcBef>
                <a:spcPts val="1200"/>
              </a:spcBef>
              <a:spcAft>
                <a:spcPts val="1000"/>
              </a:spcAft>
            </a:pPr>
            <a:r>
              <a:rPr lang="en-US" dirty="0">
                <a:solidFill>
                  <a:srgbClr val="FF0000"/>
                </a:solidFill>
                <a:ea typeface="Times New Roman"/>
                <a:cs typeface="Times New Roman"/>
              </a:rPr>
              <a:t>	Anxiety causes many different physical changes, and one of them is an increase in fatigue or exhaustion.</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dirty="0">
                <a:ea typeface="Times New Roman"/>
                <a:cs typeface="Times New Roman"/>
              </a:rPr>
              <a:t>Physical changes cannot be managed until the anxiety is what?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Better managed</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Gone altogether</a:t>
            </a:r>
          </a:p>
          <a:p>
            <a:pPr lvl="1">
              <a:lnSpc>
                <a:spcPct val="115000"/>
              </a:lnSpc>
              <a:spcBef>
                <a:spcPts val="0"/>
              </a:spcBef>
              <a:spcAft>
                <a:spcPts val="0"/>
              </a:spcAft>
              <a:buFont typeface="+mj-lt"/>
              <a:buAutoNum type="alphaLcParenR"/>
            </a:pPr>
            <a:r>
              <a:rPr lang="en-US" dirty="0">
                <a:ea typeface="Times New Roman"/>
                <a:cs typeface="Times New Roman"/>
              </a:rPr>
              <a:t>Altered with medicine</a:t>
            </a:r>
          </a:p>
          <a:p>
            <a:pPr lvl="1">
              <a:lnSpc>
                <a:spcPct val="115000"/>
              </a:lnSpc>
              <a:spcBef>
                <a:spcPts val="0"/>
              </a:spcBef>
              <a:spcAft>
                <a:spcPts val="1000"/>
              </a:spcAft>
              <a:buFont typeface="+mj-lt"/>
              <a:buAutoNum type="alphaLcParenR"/>
            </a:pPr>
            <a:r>
              <a:rPr lang="en-US" dirty="0">
                <a:ea typeface="Times New Roman"/>
                <a:cs typeface="Times New Roman"/>
              </a:rPr>
              <a:t>Ignored</a:t>
            </a:r>
          </a:p>
          <a:p>
            <a:pPr marL="457200" marR="0">
              <a:lnSpc>
                <a:spcPct val="115000"/>
              </a:lnSpc>
              <a:spcBef>
                <a:spcPts val="1200"/>
              </a:spcBef>
              <a:spcAft>
                <a:spcPts val="1000"/>
              </a:spcAft>
            </a:pPr>
            <a:r>
              <a:rPr lang="en-US" dirty="0">
                <a:solidFill>
                  <a:srgbClr val="FF0000"/>
                </a:solidFill>
                <a:ea typeface="Times New Roman"/>
                <a:cs typeface="Times New Roman"/>
              </a:rPr>
              <a:t>	Increased anxiety can cause many physical changes in us that we cannot control. But we can better manage the symptoms when we better manage the anxiety symptoms that cause them.</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059535193"/>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Eleven: Review Questions</a:t>
            </a:r>
          </a:p>
        </p:txBody>
      </p:sp>
      <p:sp>
        <p:nvSpPr>
          <p:cNvPr id="17411"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It is time to seek additional help when anxiety ______________________.</a:t>
            </a:r>
          </a:p>
          <a:p>
            <a:pPr lvl="1">
              <a:lnSpc>
                <a:spcPct val="115000"/>
              </a:lnSpc>
              <a:spcBef>
                <a:spcPts val="0"/>
              </a:spcBef>
              <a:spcAft>
                <a:spcPts val="0"/>
              </a:spcAft>
              <a:buFont typeface="+mj-lt"/>
              <a:buAutoNum type="alphaLcParenR"/>
            </a:pPr>
            <a:r>
              <a:rPr lang="en-US" dirty="0">
                <a:ea typeface="Times New Roman"/>
                <a:cs typeface="Times New Roman"/>
              </a:rPr>
              <a:t>Makes your heart beat faster</a:t>
            </a:r>
          </a:p>
          <a:p>
            <a:pPr lvl="1">
              <a:lnSpc>
                <a:spcPct val="115000"/>
              </a:lnSpc>
              <a:spcBef>
                <a:spcPts val="0"/>
              </a:spcBef>
              <a:spcAft>
                <a:spcPts val="0"/>
              </a:spcAft>
              <a:buFont typeface="+mj-lt"/>
              <a:buAutoNum type="alphaLcParenR"/>
            </a:pPr>
            <a:r>
              <a:rPr lang="en-US" dirty="0">
                <a:ea typeface="Times New Roman"/>
                <a:cs typeface="Times New Roman"/>
              </a:rPr>
              <a:t>Makes you feel tired</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Keeps you from functioning normally</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Keeps you from feeling sick</a:t>
            </a:r>
          </a:p>
          <a:p>
            <a:pPr marL="457200" marR="0">
              <a:lnSpc>
                <a:spcPct val="115000"/>
              </a:lnSpc>
              <a:spcBef>
                <a:spcPts val="1200"/>
              </a:spcBef>
              <a:spcAft>
                <a:spcPts val="1000"/>
              </a:spcAft>
            </a:pPr>
            <a:r>
              <a:rPr lang="en-US" dirty="0">
                <a:solidFill>
                  <a:srgbClr val="FF0000"/>
                </a:solidFill>
                <a:ea typeface="Times New Roman"/>
                <a:cs typeface="Times New Roman"/>
              </a:rPr>
              <a:t>	Everyday nervousness and anxiety is fine in small doses and is tolerated well, but when anxiety becomes so severe that we cannot go to work or complete our daily tasks, it is time to seek additional help to get the anxiety symptoms under control.</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dirty="0">
                <a:ea typeface="Times New Roman"/>
                <a:cs typeface="Times New Roman"/>
              </a:rPr>
              <a:t>Anxiety can help motivate us to make decisions, but it can also __________ them.</a:t>
            </a:r>
          </a:p>
          <a:p>
            <a:pPr lvl="1">
              <a:lnSpc>
                <a:spcPct val="115000"/>
              </a:lnSpc>
              <a:spcBef>
                <a:spcPts val="0"/>
              </a:spcBef>
              <a:spcAft>
                <a:spcPts val="0"/>
              </a:spcAft>
              <a:buFont typeface="+mj-lt"/>
              <a:buAutoNum type="alphaLcParenR"/>
            </a:pPr>
            <a:r>
              <a:rPr lang="en-US" dirty="0">
                <a:ea typeface="Times New Roman"/>
                <a:cs typeface="Times New Roman"/>
              </a:rPr>
              <a:t>Eliminate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Prevent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Stall</a:t>
            </a:r>
          </a:p>
          <a:p>
            <a:pPr lvl="1">
              <a:lnSpc>
                <a:spcPct val="115000"/>
              </a:lnSpc>
              <a:spcBef>
                <a:spcPts val="0"/>
              </a:spcBef>
              <a:spcAft>
                <a:spcPts val="1000"/>
              </a:spcAft>
              <a:buFont typeface="+mj-lt"/>
              <a:buAutoNum type="alphaLcParenR"/>
            </a:pPr>
            <a:r>
              <a:rPr lang="en-US" dirty="0">
                <a:ea typeface="Times New Roman"/>
                <a:cs typeface="Times New Roman"/>
              </a:rPr>
              <a:t>Evaluate</a:t>
            </a:r>
          </a:p>
          <a:p>
            <a:pPr marL="457200" marR="0">
              <a:lnSpc>
                <a:spcPct val="115000"/>
              </a:lnSpc>
              <a:spcBef>
                <a:spcPts val="1200"/>
              </a:spcBef>
              <a:spcAft>
                <a:spcPts val="1000"/>
              </a:spcAft>
            </a:pPr>
            <a:r>
              <a:rPr lang="en-US" dirty="0">
                <a:solidFill>
                  <a:srgbClr val="FF0000"/>
                </a:solidFill>
                <a:ea typeface="Times New Roman"/>
                <a:cs typeface="Times New Roman"/>
              </a:rPr>
              <a:t>	Anxiety can be a positive thing and help motivate us to make good decisions. However, anxiety symptoms can become so severe that they actually hinder us from making a decision at all, which can keep us from functioning in our everyday life.</a:t>
            </a:r>
            <a:endParaRPr lang="en-US" dirty="0">
              <a:ea typeface="Times New Roman"/>
              <a:cs typeface="Times New Roman"/>
            </a:endParaRPr>
          </a:p>
        </p:txBody>
      </p:sp>
    </p:spTree>
    <p:extLst>
      <p:ext uri="{BB962C8B-B14F-4D97-AF65-F5344CB8AC3E}">
        <p14:creationId xmlns:p14="http://schemas.microsoft.com/office/powerpoint/2010/main" val="3111402914"/>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Eleven: Review Questions</a:t>
            </a:r>
          </a:p>
        </p:txBody>
      </p:sp>
      <p:sp>
        <p:nvSpPr>
          <p:cNvPr id="17411"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What is one symptom of a panic attack?</a:t>
            </a:r>
          </a:p>
          <a:p>
            <a:pPr lvl="1">
              <a:lnSpc>
                <a:spcPct val="115000"/>
              </a:lnSpc>
              <a:spcBef>
                <a:spcPts val="0"/>
              </a:spcBef>
              <a:spcAft>
                <a:spcPts val="0"/>
              </a:spcAft>
              <a:buFont typeface="+mj-lt"/>
              <a:buAutoNum type="alphaLcParenR"/>
            </a:pPr>
            <a:r>
              <a:rPr lang="en-US" dirty="0">
                <a:ea typeface="Times New Roman"/>
                <a:cs typeface="Times New Roman"/>
              </a:rPr>
              <a:t>Slower breathing</a:t>
            </a:r>
          </a:p>
          <a:p>
            <a:pPr lvl="1">
              <a:lnSpc>
                <a:spcPct val="115000"/>
              </a:lnSpc>
              <a:spcBef>
                <a:spcPts val="0"/>
              </a:spcBef>
              <a:spcAft>
                <a:spcPts val="0"/>
              </a:spcAft>
              <a:buFont typeface="+mj-lt"/>
              <a:buAutoNum type="alphaLcParenR"/>
            </a:pPr>
            <a:r>
              <a:rPr lang="en-US" dirty="0">
                <a:ea typeface="Times New Roman"/>
                <a:cs typeface="Times New Roman"/>
              </a:rPr>
              <a:t>Increased stamina</a:t>
            </a:r>
          </a:p>
          <a:p>
            <a:pPr lvl="1">
              <a:lnSpc>
                <a:spcPct val="115000"/>
              </a:lnSpc>
              <a:spcBef>
                <a:spcPts val="0"/>
              </a:spcBef>
              <a:spcAft>
                <a:spcPts val="0"/>
              </a:spcAft>
              <a:buFont typeface="+mj-lt"/>
              <a:buAutoNum type="alphaLcParenR"/>
            </a:pPr>
            <a:r>
              <a:rPr lang="en-US" dirty="0">
                <a:ea typeface="Times New Roman"/>
                <a:cs typeface="Times New Roman"/>
              </a:rPr>
              <a:t>More free time</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Shallow or rapid breathing</a:t>
            </a:r>
            <a:endParaRPr lang="en-US" dirty="0">
              <a:ea typeface="Times New Roman"/>
              <a:cs typeface="Times New Roman"/>
            </a:endParaRPr>
          </a:p>
          <a:p>
            <a:pPr marL="457200" marR="0">
              <a:lnSpc>
                <a:spcPct val="115000"/>
              </a:lnSpc>
              <a:spcBef>
                <a:spcPts val="1200"/>
              </a:spcBef>
              <a:spcAft>
                <a:spcPts val="1000"/>
              </a:spcAft>
            </a:pPr>
            <a:r>
              <a:rPr lang="en-US" dirty="0">
                <a:solidFill>
                  <a:srgbClr val="FF0000"/>
                </a:solidFill>
                <a:ea typeface="Times New Roman"/>
                <a:cs typeface="Times New Roman"/>
              </a:rPr>
              <a:t>	Panic attacks can increase our heart rates and blood flow, which causes us to breathe more rapidly and take shallow breaths.</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dirty="0">
                <a:ea typeface="Times New Roman"/>
                <a:cs typeface="Times New Roman"/>
              </a:rPr>
              <a:t>Severe symptoms of a panic attack can lead to what?</a:t>
            </a:r>
          </a:p>
          <a:p>
            <a:pPr lvl="1">
              <a:lnSpc>
                <a:spcPct val="115000"/>
              </a:lnSpc>
              <a:spcBef>
                <a:spcPts val="0"/>
              </a:spcBef>
              <a:spcAft>
                <a:spcPts val="0"/>
              </a:spcAft>
              <a:buFont typeface="+mj-lt"/>
              <a:buAutoNum type="alphaLcParenR"/>
            </a:pPr>
            <a:r>
              <a:rPr lang="en-US" dirty="0">
                <a:ea typeface="Times New Roman"/>
                <a:cs typeface="Times New Roman"/>
              </a:rPr>
              <a:t>Sleepiness.</a:t>
            </a:r>
          </a:p>
          <a:p>
            <a:pPr lvl="1">
              <a:lnSpc>
                <a:spcPct val="115000"/>
              </a:lnSpc>
              <a:spcBef>
                <a:spcPts val="0"/>
              </a:spcBef>
              <a:spcAft>
                <a:spcPts val="0"/>
              </a:spcAft>
              <a:buFont typeface="+mj-lt"/>
              <a:buAutoNum type="alphaLcParenR"/>
            </a:pPr>
            <a:r>
              <a:rPr lang="en-US" dirty="0">
                <a:ea typeface="Times New Roman"/>
                <a:cs typeface="Times New Roman"/>
              </a:rPr>
              <a:t>Improved health</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Additional health problems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Happiness</a:t>
            </a:r>
          </a:p>
          <a:p>
            <a:pPr marL="457200" marR="0">
              <a:lnSpc>
                <a:spcPct val="115000"/>
              </a:lnSpc>
              <a:spcBef>
                <a:spcPts val="1200"/>
              </a:spcBef>
              <a:spcAft>
                <a:spcPts val="1000"/>
              </a:spcAft>
            </a:pPr>
            <a:r>
              <a:rPr lang="en-US" dirty="0">
                <a:solidFill>
                  <a:srgbClr val="FF0000"/>
                </a:solidFill>
                <a:ea typeface="Times New Roman"/>
                <a:cs typeface="Times New Roman"/>
              </a:rPr>
              <a:t>	Severe symptoms of a panic attack and lead to other health problems and symptoms, such as choking, vomiting, or gastroenteritis. This is due to the fact that the original symptoms were not treated or managed and were able to escalate.</a:t>
            </a:r>
            <a:endParaRPr lang="en-US" dirty="0">
              <a:ea typeface="Times New Roman"/>
              <a:cs typeface="Times New Roman"/>
            </a:endParaRPr>
          </a:p>
        </p:txBody>
      </p:sp>
    </p:spTree>
    <p:extLst>
      <p:ext uri="{BB962C8B-B14F-4D97-AF65-F5344CB8AC3E}">
        <p14:creationId xmlns:p14="http://schemas.microsoft.com/office/powerpoint/2010/main" val="379233350"/>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Eleven: Review Questions</a:t>
            </a:r>
          </a:p>
        </p:txBody>
      </p:sp>
      <p:sp>
        <p:nvSpPr>
          <p:cNvPr id="17411"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Why was Linda anxious about the new office?</a:t>
            </a:r>
          </a:p>
          <a:p>
            <a:pPr lvl="1">
              <a:lnSpc>
                <a:spcPct val="115000"/>
              </a:lnSpc>
              <a:spcBef>
                <a:spcPts val="0"/>
              </a:spcBef>
              <a:spcAft>
                <a:spcPts val="0"/>
              </a:spcAft>
              <a:buFont typeface="+mj-lt"/>
              <a:buAutoNum type="alphaLcParenR"/>
            </a:pPr>
            <a:r>
              <a:rPr lang="en-US" dirty="0">
                <a:ea typeface="Times New Roman"/>
                <a:cs typeface="Times New Roman"/>
              </a:rPr>
              <a:t>It was on the top floor</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It was going to include more people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It was too close to the dumpsters in the back</a:t>
            </a:r>
          </a:p>
          <a:p>
            <a:pPr lvl="1">
              <a:lnSpc>
                <a:spcPct val="115000"/>
              </a:lnSpc>
              <a:spcBef>
                <a:spcPts val="0"/>
              </a:spcBef>
              <a:spcAft>
                <a:spcPts val="1000"/>
              </a:spcAft>
              <a:buFont typeface="+mj-lt"/>
              <a:buAutoNum type="alphaLcParenR"/>
            </a:pPr>
            <a:r>
              <a:rPr lang="en-US" dirty="0">
                <a:ea typeface="Times New Roman"/>
                <a:cs typeface="Times New Roman"/>
              </a:rPr>
              <a:t>It was being downsized</a:t>
            </a:r>
          </a:p>
          <a:p>
            <a:pPr marL="457200" marR="0">
              <a:lnSpc>
                <a:spcPct val="115000"/>
              </a:lnSpc>
              <a:spcBef>
                <a:spcPts val="1200"/>
              </a:spcBef>
              <a:spcAft>
                <a:spcPts val="1000"/>
              </a:spcAft>
            </a:pPr>
            <a:r>
              <a:rPr lang="en-US" dirty="0">
                <a:solidFill>
                  <a:srgbClr val="FF0000"/>
                </a:solidFill>
                <a:ea typeface="Times New Roman"/>
                <a:cs typeface="Times New Roman"/>
              </a:rPr>
              <a:t>	Since Linda has a fear of crowded places and rooms, she became very anxious when the manager spoke of plans to add more people to the office space she was working in.</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dirty="0">
                <a:ea typeface="Times New Roman"/>
                <a:cs typeface="Times New Roman"/>
              </a:rPr>
              <a:t>What is a symptom Linda suffered from after becoming anxious?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Increased fatigue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Trembling</a:t>
            </a:r>
          </a:p>
          <a:p>
            <a:pPr lvl="1">
              <a:lnSpc>
                <a:spcPct val="115000"/>
              </a:lnSpc>
              <a:spcBef>
                <a:spcPts val="0"/>
              </a:spcBef>
              <a:spcAft>
                <a:spcPts val="0"/>
              </a:spcAft>
              <a:buFont typeface="+mj-lt"/>
              <a:buAutoNum type="alphaLcParenR"/>
            </a:pPr>
            <a:r>
              <a:rPr lang="en-US" dirty="0">
                <a:ea typeface="Times New Roman"/>
                <a:cs typeface="Times New Roman"/>
              </a:rPr>
              <a:t>Restlessness</a:t>
            </a:r>
          </a:p>
          <a:p>
            <a:pPr lvl="1">
              <a:lnSpc>
                <a:spcPct val="115000"/>
              </a:lnSpc>
              <a:spcBef>
                <a:spcPts val="0"/>
              </a:spcBef>
              <a:spcAft>
                <a:spcPts val="1000"/>
              </a:spcAft>
              <a:buFont typeface="+mj-lt"/>
              <a:buAutoNum type="alphaLcParenR"/>
            </a:pPr>
            <a:r>
              <a:rPr lang="en-US" dirty="0">
                <a:ea typeface="Times New Roman"/>
                <a:cs typeface="Times New Roman"/>
              </a:rPr>
              <a:t>Sudden Shaking</a:t>
            </a:r>
          </a:p>
          <a:p>
            <a:pPr marL="457200" marR="0">
              <a:lnSpc>
                <a:spcPct val="115000"/>
              </a:lnSpc>
              <a:spcBef>
                <a:spcPts val="1200"/>
              </a:spcBef>
              <a:spcAft>
                <a:spcPts val="1000"/>
              </a:spcAft>
            </a:pPr>
            <a:r>
              <a:rPr lang="en-US" dirty="0">
                <a:solidFill>
                  <a:srgbClr val="FF0000"/>
                </a:solidFill>
                <a:ea typeface="Times New Roman"/>
                <a:cs typeface="Times New Roman"/>
              </a:rPr>
              <a:t>	Because Linda became more anxious and focused her energy on the new office, she became more fatigued and exhausted.</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058992815"/>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Module Twelve: </a:t>
            </a:r>
            <a:br>
              <a:rPr lang="en-US" dirty="0"/>
            </a:br>
            <a:r>
              <a:rPr lang="en-US" dirty="0"/>
              <a:t>Wrapping Up</a:t>
            </a:r>
          </a:p>
        </p:txBody>
      </p:sp>
      <p:sp>
        <p:nvSpPr>
          <p:cNvPr id="4" name="Text Placeholder 3"/>
          <p:cNvSpPr>
            <a:spLocks noGrp="1"/>
          </p:cNvSpPr>
          <p:nvPr>
            <p:ph type="body" sz="quarter" idx="10"/>
          </p:nvPr>
        </p:nvSpPr>
        <p:spPr/>
        <p:txBody>
          <a:bodyPr rtlCol="0">
            <a:noAutofit/>
          </a:bodyPr>
          <a:lstStyle/>
          <a:p>
            <a:pPr marL="0" marR="0">
              <a:lnSpc>
                <a:spcPct val="115000"/>
              </a:lnSpc>
              <a:spcBef>
                <a:spcPts val="0"/>
              </a:spcBef>
              <a:spcAft>
                <a:spcPts val="1000"/>
              </a:spcAft>
            </a:pPr>
            <a:r>
              <a:rPr lang="en-US" i="1" dirty="0">
                <a:ea typeface="Times New Roman"/>
                <a:cs typeface="Verdana"/>
              </a:rPr>
              <a:t>Worry often gives a small thing a big shadow.</a:t>
            </a:r>
            <a:endParaRPr lang="en-US" dirty="0">
              <a:ea typeface="Times New Roman"/>
              <a:cs typeface="Times New Roman"/>
            </a:endParaRPr>
          </a:p>
          <a:p>
            <a:pPr marL="0" marR="0" algn="ctr">
              <a:lnSpc>
                <a:spcPct val="115000"/>
              </a:lnSpc>
              <a:spcBef>
                <a:spcPts val="0"/>
              </a:spcBef>
              <a:spcAft>
                <a:spcPts val="1000"/>
              </a:spcAft>
            </a:pPr>
            <a:r>
              <a:rPr lang="en-US" b="1" i="1" dirty="0">
                <a:ea typeface="Times New Roman"/>
                <a:cs typeface="Verdana"/>
              </a:rPr>
              <a:t>Swedish Proverb</a:t>
            </a:r>
            <a:endParaRPr lang="en-US" dirty="0">
              <a:ea typeface="Times New Roman"/>
              <a:cs typeface="Times New Roman"/>
            </a:endParaRPr>
          </a:p>
        </p:txBody>
      </p:sp>
      <p:sp>
        <p:nvSpPr>
          <p:cNvPr id="3" name="Content Placeholder 2"/>
          <p:cNvSpPr>
            <a:spLocks noGrp="1"/>
          </p:cNvSpPr>
          <p:nvPr>
            <p:ph type="body" sz="quarter" idx="11"/>
          </p:nvPr>
        </p:nvSpPr>
        <p:spPr/>
        <p:txBody>
          <a:bodyPr rtlCol="0">
            <a:normAutofit fontScale="92500" lnSpcReduction="10000"/>
          </a:bodyPr>
          <a:lstStyle/>
          <a:p>
            <a:pPr marL="0"/>
            <a:r>
              <a:rPr lang="en-US" dirty="0"/>
              <a:t>Although this workshop is coming to a close, we hope that your journey to Manage your Workplace Anxiety is just beginning. Please take a moment to review and update your action plan. This will be a key tool to guide your progress in the days, weeks, months, and years to come. We wish you the best of luck on the rest of your travels! </a:t>
            </a:r>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F2111C07-0279-4EAE-8BBC-7AEFE36955D0}"/>
              </a:ext>
            </a:extLst>
          </p:cNvPr>
          <p:cNvSpPr>
            <a:spLocks noGrp="1"/>
          </p:cNvSpPr>
          <p:nvPr>
            <p:ph sz="quarter" idx="11"/>
          </p:nvPr>
        </p:nvSpPr>
        <p:spPr/>
        <p:txBody>
          <a:bodyPr/>
          <a:lstStyle/>
          <a:p>
            <a:endParaRPr lang="en-US"/>
          </a:p>
        </p:txBody>
      </p:sp>
      <p:sp>
        <p:nvSpPr>
          <p:cNvPr id="62466" name="Title 1"/>
          <p:cNvSpPr>
            <a:spLocks noGrp="1"/>
          </p:cNvSpPr>
          <p:nvPr>
            <p:ph type="title"/>
          </p:nvPr>
        </p:nvSpPr>
        <p:spPr/>
        <p:txBody>
          <a:bodyPr/>
          <a:lstStyle/>
          <a:p>
            <a:pPr eaLnBrk="1" hangingPunct="1"/>
            <a:r>
              <a:rPr lang="en-US" dirty="0"/>
              <a:t>Words from the Wise</a:t>
            </a:r>
          </a:p>
        </p:txBody>
      </p:sp>
      <p:grpSp>
        <p:nvGrpSpPr>
          <p:cNvPr id="2" name="Group 1">
            <a:extLst>
              <a:ext uri="{FF2B5EF4-FFF2-40B4-BE49-F238E27FC236}">
                <a16:creationId xmlns:a16="http://schemas.microsoft.com/office/drawing/2014/main" id="{C6B03D3F-E803-488A-B882-3FBE56A2C15E}"/>
              </a:ext>
            </a:extLst>
          </p:cNvPr>
          <p:cNvGrpSpPr/>
          <p:nvPr/>
        </p:nvGrpSpPr>
        <p:grpSpPr>
          <a:xfrm>
            <a:off x="461218" y="1684355"/>
            <a:ext cx="8221563" cy="4357652"/>
            <a:chOff x="461218" y="1684355"/>
            <a:chExt cx="8221563" cy="4357652"/>
          </a:xfrm>
        </p:grpSpPr>
        <p:sp>
          <p:nvSpPr>
            <p:cNvPr id="3" name="Freeform: Shape 2">
              <a:extLst>
                <a:ext uri="{FF2B5EF4-FFF2-40B4-BE49-F238E27FC236}">
                  <a16:creationId xmlns:a16="http://schemas.microsoft.com/office/drawing/2014/main" id="{05895172-2B46-4A2D-8105-25DB7B820CE6}"/>
                </a:ext>
              </a:extLst>
            </p:cNvPr>
            <p:cNvSpPr/>
            <p:nvPr/>
          </p:nvSpPr>
          <p:spPr>
            <a:xfrm>
              <a:off x="461218" y="2138556"/>
              <a:ext cx="2055390" cy="1002375"/>
            </a:xfrm>
            <a:custGeom>
              <a:avLst/>
              <a:gdLst>
                <a:gd name="connsiteX0" fmla="*/ 0 w 2055390"/>
                <a:gd name="connsiteY0" fmla="*/ 0 h 1002375"/>
                <a:gd name="connsiteX1" fmla="*/ 2055390 w 2055390"/>
                <a:gd name="connsiteY1" fmla="*/ 0 h 1002375"/>
                <a:gd name="connsiteX2" fmla="*/ 2055390 w 2055390"/>
                <a:gd name="connsiteY2" fmla="*/ 1002375 h 1002375"/>
                <a:gd name="connsiteX3" fmla="*/ 0 w 2055390"/>
                <a:gd name="connsiteY3" fmla="*/ 1002375 h 1002375"/>
                <a:gd name="connsiteX4" fmla="*/ 0 w 2055390"/>
                <a:gd name="connsiteY4" fmla="*/ 0 h 1002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1002375">
                  <a:moveTo>
                    <a:pt x="0" y="0"/>
                  </a:moveTo>
                  <a:lnTo>
                    <a:pt x="2055390" y="0"/>
                  </a:lnTo>
                  <a:lnTo>
                    <a:pt x="2055390" y="1002375"/>
                  </a:lnTo>
                  <a:lnTo>
                    <a:pt x="0" y="10023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13360" tIns="76200" rIns="213360" bIns="76200" numCol="1" spcCol="1270" anchor="ctr" anchorCtr="0">
              <a:noAutofit/>
            </a:bodyPr>
            <a:lstStyle/>
            <a:p>
              <a:pPr marL="0" lvl="0" indent="0" algn="r" defTabSz="1333500">
                <a:lnSpc>
                  <a:spcPct val="90000"/>
                </a:lnSpc>
                <a:spcBef>
                  <a:spcPct val="0"/>
                </a:spcBef>
                <a:spcAft>
                  <a:spcPct val="35000"/>
                </a:spcAft>
                <a:buNone/>
              </a:pPr>
              <a:r>
                <a:rPr lang="en-US" sz="3000" b="1" kern="1200" dirty="0"/>
                <a:t>Susan Jeffers</a:t>
              </a:r>
              <a:endParaRPr lang="en-US" sz="3000" kern="1200" dirty="0"/>
            </a:p>
          </p:txBody>
        </p:sp>
        <p:sp>
          <p:nvSpPr>
            <p:cNvPr id="5" name="Left Brace 4">
              <a:extLst>
                <a:ext uri="{FF2B5EF4-FFF2-40B4-BE49-F238E27FC236}">
                  <a16:creationId xmlns:a16="http://schemas.microsoft.com/office/drawing/2014/main" id="{978ED4E4-142A-4DBD-A8AB-83103D8FB77B}"/>
                </a:ext>
              </a:extLst>
            </p:cNvPr>
            <p:cNvSpPr/>
            <p:nvPr/>
          </p:nvSpPr>
          <p:spPr>
            <a:xfrm>
              <a:off x="2516609" y="1684355"/>
              <a:ext cx="411078" cy="1910777"/>
            </a:xfrm>
            <a:prstGeom prst="leftBrace">
              <a:avLst>
                <a:gd name="adj1" fmla="val 35000"/>
                <a:gd name="adj2" fmla="val 50000"/>
              </a:avLst>
            </a:prstGeom>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6102090B-7C37-4696-A25F-C4EF2C6A87CB}"/>
                </a:ext>
              </a:extLst>
            </p:cNvPr>
            <p:cNvSpPr/>
            <p:nvPr/>
          </p:nvSpPr>
          <p:spPr>
            <a:xfrm>
              <a:off x="3092118" y="1684355"/>
              <a:ext cx="5590663" cy="1910777"/>
            </a:xfrm>
            <a:custGeom>
              <a:avLst/>
              <a:gdLst>
                <a:gd name="connsiteX0" fmla="*/ 0 w 5590663"/>
                <a:gd name="connsiteY0" fmla="*/ 0 h 1910777"/>
                <a:gd name="connsiteX1" fmla="*/ 5590663 w 5590663"/>
                <a:gd name="connsiteY1" fmla="*/ 0 h 1910777"/>
                <a:gd name="connsiteX2" fmla="*/ 5590663 w 5590663"/>
                <a:gd name="connsiteY2" fmla="*/ 1910777 h 1910777"/>
                <a:gd name="connsiteX3" fmla="*/ 0 w 5590663"/>
                <a:gd name="connsiteY3" fmla="*/ 1910777 h 1910777"/>
                <a:gd name="connsiteX4" fmla="*/ 0 w 5590663"/>
                <a:gd name="connsiteY4" fmla="*/ 0 h 1910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1910777">
                  <a:moveTo>
                    <a:pt x="0" y="0"/>
                  </a:moveTo>
                  <a:lnTo>
                    <a:pt x="5590663" y="0"/>
                  </a:lnTo>
                  <a:lnTo>
                    <a:pt x="5590663" y="1910777"/>
                  </a:lnTo>
                  <a:lnTo>
                    <a:pt x="0" y="1910777"/>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a:t>We cannot escape fear. We can only transform it into a companion that accompanies us on all our exciting adventures.</a:t>
              </a:r>
            </a:p>
          </p:txBody>
        </p:sp>
        <p:sp>
          <p:nvSpPr>
            <p:cNvPr id="7" name="Freeform: Shape 6">
              <a:extLst>
                <a:ext uri="{FF2B5EF4-FFF2-40B4-BE49-F238E27FC236}">
                  <a16:creationId xmlns:a16="http://schemas.microsoft.com/office/drawing/2014/main" id="{EF2D1669-A551-462A-9B14-701F4B43CD3D}"/>
                </a:ext>
              </a:extLst>
            </p:cNvPr>
            <p:cNvSpPr/>
            <p:nvPr/>
          </p:nvSpPr>
          <p:spPr>
            <a:xfrm>
              <a:off x="461218" y="4575570"/>
              <a:ext cx="2055390" cy="594000"/>
            </a:xfrm>
            <a:custGeom>
              <a:avLst/>
              <a:gdLst>
                <a:gd name="connsiteX0" fmla="*/ 0 w 2055390"/>
                <a:gd name="connsiteY0" fmla="*/ 0 h 594000"/>
                <a:gd name="connsiteX1" fmla="*/ 2055390 w 2055390"/>
                <a:gd name="connsiteY1" fmla="*/ 0 h 594000"/>
                <a:gd name="connsiteX2" fmla="*/ 2055390 w 2055390"/>
                <a:gd name="connsiteY2" fmla="*/ 594000 h 594000"/>
                <a:gd name="connsiteX3" fmla="*/ 0 w 2055390"/>
                <a:gd name="connsiteY3" fmla="*/ 594000 h 594000"/>
                <a:gd name="connsiteX4" fmla="*/ 0 w 2055390"/>
                <a:gd name="connsiteY4" fmla="*/ 0 h 59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594000">
                  <a:moveTo>
                    <a:pt x="0" y="0"/>
                  </a:moveTo>
                  <a:lnTo>
                    <a:pt x="2055390" y="0"/>
                  </a:lnTo>
                  <a:lnTo>
                    <a:pt x="2055390" y="594000"/>
                  </a:lnTo>
                  <a:lnTo>
                    <a:pt x="0" y="594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13360" tIns="76200" rIns="213360" bIns="76200" numCol="1" spcCol="1270" anchor="ctr" anchorCtr="0">
              <a:noAutofit/>
            </a:bodyPr>
            <a:lstStyle/>
            <a:p>
              <a:pPr marL="0" lvl="0" indent="0" algn="r" defTabSz="1333500">
                <a:lnSpc>
                  <a:spcPct val="90000"/>
                </a:lnSpc>
                <a:spcBef>
                  <a:spcPct val="0"/>
                </a:spcBef>
                <a:spcAft>
                  <a:spcPct val="35000"/>
                </a:spcAft>
                <a:buNone/>
              </a:pPr>
              <a:r>
                <a:rPr lang="en-US" sz="3000" b="1" kern="1200" dirty="0"/>
                <a:t>C.S. Lewis</a:t>
              </a:r>
              <a:endParaRPr lang="en-US" sz="3000" kern="1200" dirty="0"/>
            </a:p>
          </p:txBody>
        </p:sp>
        <p:sp>
          <p:nvSpPr>
            <p:cNvPr id="8" name="Left Brace 7">
              <a:extLst>
                <a:ext uri="{FF2B5EF4-FFF2-40B4-BE49-F238E27FC236}">
                  <a16:creationId xmlns:a16="http://schemas.microsoft.com/office/drawing/2014/main" id="{C810E605-7AC2-46EB-A417-8A847FCF9E90}"/>
                </a:ext>
              </a:extLst>
            </p:cNvPr>
            <p:cNvSpPr/>
            <p:nvPr/>
          </p:nvSpPr>
          <p:spPr>
            <a:xfrm>
              <a:off x="2516609" y="3703132"/>
              <a:ext cx="411078" cy="2338875"/>
            </a:xfrm>
            <a:prstGeom prst="leftBrace">
              <a:avLst>
                <a:gd name="adj1" fmla="val 35000"/>
                <a:gd name="adj2" fmla="val 50000"/>
              </a:avLst>
            </a:prstGeom>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9" name="Freeform: Shape 8">
              <a:extLst>
                <a:ext uri="{FF2B5EF4-FFF2-40B4-BE49-F238E27FC236}">
                  <a16:creationId xmlns:a16="http://schemas.microsoft.com/office/drawing/2014/main" id="{EDAB993C-7427-4399-92C7-E3E6152DCAA8}"/>
                </a:ext>
              </a:extLst>
            </p:cNvPr>
            <p:cNvSpPr/>
            <p:nvPr/>
          </p:nvSpPr>
          <p:spPr>
            <a:xfrm>
              <a:off x="3092118" y="3703132"/>
              <a:ext cx="5590663" cy="2338875"/>
            </a:xfrm>
            <a:custGeom>
              <a:avLst/>
              <a:gdLst>
                <a:gd name="connsiteX0" fmla="*/ 0 w 5590663"/>
                <a:gd name="connsiteY0" fmla="*/ 0 h 2338875"/>
                <a:gd name="connsiteX1" fmla="*/ 5590663 w 5590663"/>
                <a:gd name="connsiteY1" fmla="*/ 0 h 2338875"/>
                <a:gd name="connsiteX2" fmla="*/ 5590663 w 5590663"/>
                <a:gd name="connsiteY2" fmla="*/ 2338875 h 2338875"/>
                <a:gd name="connsiteX3" fmla="*/ 0 w 5590663"/>
                <a:gd name="connsiteY3" fmla="*/ 2338875 h 2338875"/>
                <a:gd name="connsiteX4" fmla="*/ 0 w 5590663"/>
                <a:gd name="connsiteY4" fmla="*/ 0 h 2338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2338875">
                  <a:moveTo>
                    <a:pt x="0" y="0"/>
                  </a:moveTo>
                  <a:lnTo>
                    <a:pt x="5590663" y="0"/>
                  </a:lnTo>
                  <a:lnTo>
                    <a:pt x="5590663" y="2338875"/>
                  </a:lnTo>
                  <a:lnTo>
                    <a:pt x="0" y="2338875"/>
                  </a:lnTo>
                  <a:lnTo>
                    <a:pt x="0" y="0"/>
                  </a:lnTo>
                  <a:close/>
                </a:path>
              </a:pathLst>
            </a:custGeom>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114300" tIns="114300" rIns="114300" bIns="114300"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a:t>Some people feel guilty about their anxieties and regard them as a defect of faith. I don’t agree at all. They are afflictions, not sins.</a:t>
              </a:r>
            </a:p>
          </p:txBody>
        </p:sp>
      </p:gr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a:t>
            </a:r>
          </a:p>
        </p:txBody>
      </p:sp>
      <p:sp>
        <p:nvSpPr>
          <p:cNvPr id="5" name="Text Placeholder 4">
            <a:extLst>
              <a:ext uri="{FF2B5EF4-FFF2-40B4-BE49-F238E27FC236}">
                <a16:creationId xmlns:a16="http://schemas.microsoft.com/office/drawing/2014/main" id="{37159CD6-F23A-45A9-B494-E95EC16EA9F3}"/>
              </a:ext>
            </a:extLst>
          </p:cNvPr>
          <p:cNvSpPr>
            <a:spLocks noGrp="1"/>
          </p:cNvSpPr>
          <p:nvPr>
            <p:ph type="body" sz="quarter" idx="10"/>
          </p:nvPr>
        </p:nvSpPr>
        <p:spPr/>
        <p:txBody>
          <a:bodyPr/>
          <a:lstStyle/>
          <a:p>
            <a:r>
              <a:rPr lang="en-US" dirty="0"/>
              <a:t>Recap and Reflection Wrap-up</a:t>
            </a:r>
          </a:p>
        </p:txBody>
      </p:sp>
      <p:sp>
        <p:nvSpPr>
          <p:cNvPr id="26" name="Rectangle 25"/>
          <p:cNvSpPr/>
          <p:nvPr/>
        </p:nvSpPr>
        <p:spPr>
          <a:xfrm>
            <a:off x="-612576" y="249289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4868161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of your original response would have changed if you knew the insights provided today?</a:t>
            </a:r>
            <a:br>
              <a:rPr lang="en-US" dirty="0"/>
            </a:br>
            <a:endParaRPr lang="en-US" dirty="0"/>
          </a:p>
        </p:txBody>
      </p:sp>
      <p:sp>
        <p:nvSpPr>
          <p:cNvPr id="6" name="Content Placeholder 5">
            <a:extLst>
              <a:ext uri="{FF2B5EF4-FFF2-40B4-BE49-F238E27FC236}">
                <a16:creationId xmlns:a16="http://schemas.microsoft.com/office/drawing/2014/main" id="{0F353EEA-897C-4C3B-AFF6-C8DA509AEEAF}"/>
              </a:ext>
            </a:extLst>
          </p:cNvPr>
          <p:cNvSpPr>
            <a:spLocks noGrp="1"/>
          </p:cNvSpPr>
          <p:nvPr>
            <p:ph sz="quarter" idx="10"/>
          </p:nvPr>
        </p:nvSpPr>
        <p:spPr>
          <a:prstGeom prst="rect">
            <a:avLst/>
          </a:prstGeom>
        </p:spPr>
        <p:txBody>
          <a:bodyPr/>
          <a:lstStyle/>
          <a:p>
            <a:r>
              <a:rPr lang="en-US" dirty="0"/>
              <a:t>Revisiting Your Responses</a:t>
            </a:r>
          </a:p>
        </p:txBody>
      </p:sp>
      <p:sp>
        <p:nvSpPr>
          <p:cNvPr id="48" name="Rectangle 47"/>
          <p:cNvSpPr/>
          <p:nvPr/>
        </p:nvSpPr>
        <p:spPr>
          <a:xfrm>
            <a:off x="9142720" y="1340768"/>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9142720" y="1797324"/>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9142720" y="2253880"/>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9142720" y="2710436"/>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9142720" y="3166992"/>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56" name="Rectangle 55"/>
          <p:cNvSpPr/>
          <p:nvPr/>
        </p:nvSpPr>
        <p:spPr>
          <a:xfrm>
            <a:off x="9142720" y="3623546"/>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6" name="Rectangle 15">
            <a:extLst>
              <a:ext uri="{FF2B5EF4-FFF2-40B4-BE49-F238E27FC236}">
                <a16:creationId xmlns:a16="http://schemas.microsoft.com/office/drawing/2014/main" id="{0DC77931-361F-419B-B45F-4A175B221E8A}"/>
              </a:ext>
            </a:extLst>
          </p:cNvPr>
          <p:cNvSpPr/>
          <p:nvPr/>
        </p:nvSpPr>
        <p:spPr>
          <a:xfrm>
            <a:off x="-690760" y="5419907"/>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5" name="Rectangle 4">
            <a:extLst>
              <a:ext uri="{FF2B5EF4-FFF2-40B4-BE49-F238E27FC236}">
                <a16:creationId xmlns:a16="http://schemas.microsoft.com/office/drawing/2014/main" id="{204F9137-1B9E-443C-9E9A-BFBEFF7EA689}"/>
              </a:ext>
            </a:extLst>
          </p:cNvPr>
          <p:cNvSpPr/>
          <p:nvPr/>
        </p:nvSpPr>
        <p:spPr>
          <a:xfrm>
            <a:off x="9327672" y="5113745"/>
            <a:ext cx="4572000" cy="1477328"/>
          </a:xfrm>
          <a:prstGeom prst="rect">
            <a:avLst/>
          </a:prstGeom>
        </p:spPr>
        <p:txBody>
          <a:bodyPr>
            <a:spAutoFit/>
          </a:bodyPr>
          <a:lstStyle/>
          <a:p>
            <a:r>
              <a:rPr lang="en-US" strike="sngStrike" dirty="0"/>
              <a:t>Think of a recent situation where you felt anxious, frustrated, disappointed, or any other unpleasant emotion.</a:t>
            </a:r>
          </a:p>
          <a:p>
            <a:endParaRPr lang="en-US" strike="sngStrike" dirty="0"/>
          </a:p>
          <a:p>
            <a:r>
              <a:rPr lang="en-US" strike="sngStrike" dirty="0"/>
              <a:t>How did you address it?</a:t>
            </a:r>
          </a:p>
        </p:txBody>
      </p:sp>
      <p:sp>
        <p:nvSpPr>
          <p:cNvPr id="15" name="Text Placeholder 13">
            <a:extLst>
              <a:ext uri="{FF2B5EF4-FFF2-40B4-BE49-F238E27FC236}">
                <a16:creationId xmlns:a16="http://schemas.microsoft.com/office/drawing/2014/main" id="{C7D58E5A-FC20-4198-A4FF-7B18050672D1}"/>
              </a:ext>
            </a:extLst>
          </p:cNvPr>
          <p:cNvSpPr txBox="1">
            <a:spLocks/>
          </p:cNvSpPr>
          <p:nvPr/>
        </p:nvSpPr>
        <p:spPr>
          <a:xfrm>
            <a:off x="146472" y="3068960"/>
            <a:ext cx="8784976" cy="405759"/>
          </a:xfrm>
          <a:prstGeom prst="rect">
            <a:avLst/>
          </a:prstGeom>
          <a:noFill/>
        </p:spPr>
        <p:txBody>
          <a:bodyPr/>
          <a:lstStyle>
            <a:lvl1pPr marL="0" indent="0" algn="l" rtl="0" eaLnBrk="0" fontAlgn="base" hangingPunct="0">
              <a:spcBef>
                <a:spcPct val="20000"/>
              </a:spcBef>
              <a:spcAft>
                <a:spcPct val="0"/>
              </a:spcAft>
              <a:buFont typeface="Arial" charset="0"/>
              <a:buNone/>
              <a:defRPr sz="2000" b="1" kern="1200">
                <a:solidFill>
                  <a:schemeClr val="bg1"/>
                </a:solidFill>
                <a:latin typeface="Arial" panose="020B0604020202020204" pitchFamily="34" charset="0"/>
                <a:ea typeface="+mn-ea"/>
                <a:cs typeface="Arial" panose="020B0604020202020204" pitchFamily="34" charset="0"/>
              </a:defRPr>
            </a:lvl1pPr>
            <a:lvl2pPr marL="457200" indent="0" algn="l" rtl="0" eaLnBrk="0" fontAlgn="base" hangingPunct="0">
              <a:spcBef>
                <a:spcPct val="20000"/>
              </a:spcBef>
              <a:spcAft>
                <a:spcPct val="0"/>
              </a:spcAft>
              <a:buFont typeface="Arial" charset="0"/>
              <a:buNone/>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solidFill>
                  <a:srgbClr val="2A459D"/>
                </a:solidFill>
              </a:rPr>
              <a:t>Next Steps in Success</a:t>
            </a:r>
          </a:p>
        </p:txBody>
      </p:sp>
      <p:sp>
        <p:nvSpPr>
          <p:cNvPr id="18" name="Title 1">
            <a:extLst>
              <a:ext uri="{FF2B5EF4-FFF2-40B4-BE49-F238E27FC236}">
                <a16:creationId xmlns:a16="http://schemas.microsoft.com/office/drawing/2014/main" id="{038BCCAB-D8A9-4746-8550-0F4BD9D34C3D}"/>
              </a:ext>
            </a:extLst>
          </p:cNvPr>
          <p:cNvSpPr txBox="1">
            <a:spLocks/>
          </p:cNvSpPr>
          <p:nvPr/>
        </p:nvSpPr>
        <p:spPr>
          <a:xfrm>
            <a:off x="179512" y="3429000"/>
            <a:ext cx="8784976" cy="288032"/>
          </a:xfrm>
          <a:prstGeom prst="rect">
            <a:avLst/>
          </a:prstGeom>
        </p:spPr>
        <p:txBody>
          <a:bodyPr anchor="t"/>
          <a:lstStyle>
            <a:lvl1pPr algn="l" rtl="0" eaLnBrk="0" fontAlgn="base" hangingPunct="0">
              <a:spcBef>
                <a:spcPct val="0"/>
              </a:spcBef>
              <a:spcAft>
                <a:spcPct val="0"/>
              </a:spcAft>
              <a:defRPr sz="1400" kern="1200">
                <a:solidFill>
                  <a:schemeClr val="bg1">
                    <a:lumMod val="50000"/>
                  </a:schemeClr>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a:lstStyle>
          <a:p>
            <a:r>
              <a:rPr lang="en-US" dirty="0"/>
              <a:t>Apply What You’ve Learned</a:t>
            </a:r>
          </a:p>
        </p:txBody>
      </p:sp>
      <p:sp>
        <p:nvSpPr>
          <p:cNvPr id="19" name="Rectangle 18">
            <a:extLst>
              <a:ext uri="{FF2B5EF4-FFF2-40B4-BE49-F238E27FC236}">
                <a16:creationId xmlns:a16="http://schemas.microsoft.com/office/drawing/2014/main" id="{17D7E95A-77D5-4896-955C-6135A7800E3E}"/>
              </a:ext>
            </a:extLst>
          </p:cNvPr>
          <p:cNvSpPr/>
          <p:nvPr/>
        </p:nvSpPr>
        <p:spPr>
          <a:xfrm>
            <a:off x="5449008" y="4207039"/>
            <a:ext cx="3888432" cy="923330"/>
          </a:xfrm>
          <a:prstGeom prst="rect">
            <a:avLst/>
          </a:prstGeom>
        </p:spPr>
        <p:txBody>
          <a:bodyPr wrap="square">
            <a:spAutoFit/>
          </a:bodyPr>
          <a:lstStyle/>
          <a:p>
            <a:pPr marL="0" indent="0">
              <a:buNone/>
            </a:pPr>
            <a:r>
              <a:rPr lang="en-US" dirty="0"/>
              <a:t>Your next step is to complete the On-the-Job section of the XXXX Career Development topic.</a:t>
            </a:r>
          </a:p>
        </p:txBody>
      </p:sp>
    </p:spTree>
    <p:extLst>
      <p:ext uri="{BB962C8B-B14F-4D97-AF65-F5344CB8AC3E}">
        <p14:creationId xmlns:p14="http://schemas.microsoft.com/office/powerpoint/2010/main" val="407339156"/>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5"/>
          <p:cNvSpPr txBox="1">
            <a:spLocks/>
          </p:cNvSpPr>
          <p:nvPr/>
        </p:nvSpPr>
        <p:spPr>
          <a:xfrm>
            <a:off x="9612560" y="3623546"/>
            <a:ext cx="1326468" cy="658216"/>
          </a:xfrm>
          <a:prstGeom prst="rect">
            <a:avLst/>
          </a:prstGeom>
          <a:solidFill>
            <a:srgbClr val="FF9100"/>
          </a:solidFill>
        </p:spPr>
        <p:txBody>
          <a:bodyPr vert="horz" lIns="91440" tIns="45720" rIns="91440" bIns="45720" rtlCol="0" anchor="ctr">
            <a:normAutofit fontScale="85000" lnSpcReduction="10000"/>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r>
              <a:rPr lang="en-US" sz="1400" dirty="0">
                <a:solidFill>
                  <a:schemeClr val="bg1"/>
                </a:solidFill>
              </a:rPr>
              <a:t>Learn – Apply –  Practice – Evaluate</a:t>
            </a:r>
          </a:p>
        </p:txBody>
      </p:sp>
      <p:sp>
        <p:nvSpPr>
          <p:cNvPr id="17" name="Content Placeholder 1"/>
          <p:cNvSpPr txBox="1">
            <a:spLocks/>
          </p:cNvSpPr>
          <p:nvPr/>
        </p:nvSpPr>
        <p:spPr bwMode="auto">
          <a:xfrm>
            <a:off x="8100392" y="4430250"/>
            <a:ext cx="5266928"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sz="1800" strike="sngStrike" dirty="0"/>
              <a:t>Which insights of leadership and influence from today’s session will you apply immediately?</a:t>
            </a:r>
          </a:p>
        </p:txBody>
      </p:sp>
      <p:sp>
        <p:nvSpPr>
          <p:cNvPr id="11" name="Rectangle 10">
            <a:extLst>
              <a:ext uri="{FF2B5EF4-FFF2-40B4-BE49-F238E27FC236}">
                <a16:creationId xmlns:a16="http://schemas.microsoft.com/office/drawing/2014/main" id="{7503F8CE-6BB4-4283-8D05-72F26F70D15B}"/>
              </a:ext>
            </a:extLst>
          </p:cNvPr>
          <p:cNvSpPr/>
          <p:nvPr/>
        </p:nvSpPr>
        <p:spPr>
          <a:xfrm>
            <a:off x="-828600" y="356524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3" name="Title 12">
            <a:extLst>
              <a:ext uri="{FF2B5EF4-FFF2-40B4-BE49-F238E27FC236}">
                <a16:creationId xmlns:a16="http://schemas.microsoft.com/office/drawing/2014/main" id="{1A1EC27B-F436-49AE-9BCF-F3EECC65A6FD}"/>
              </a:ext>
            </a:extLst>
          </p:cNvPr>
          <p:cNvSpPr>
            <a:spLocks noGrp="1"/>
          </p:cNvSpPr>
          <p:nvPr>
            <p:ph type="title"/>
          </p:nvPr>
        </p:nvSpPr>
        <p:spPr/>
        <p:txBody>
          <a:bodyPr/>
          <a:lstStyle/>
          <a:p>
            <a:r>
              <a:rPr lang="en-US" dirty="0"/>
              <a:t>Survey</a:t>
            </a:r>
          </a:p>
        </p:txBody>
      </p:sp>
      <p:sp>
        <p:nvSpPr>
          <p:cNvPr id="14" name="Text Placeholder 13">
            <a:extLst>
              <a:ext uri="{FF2B5EF4-FFF2-40B4-BE49-F238E27FC236}">
                <a16:creationId xmlns:a16="http://schemas.microsoft.com/office/drawing/2014/main" id="{7E249B0A-5262-4228-8EF4-64D85ABE2986}"/>
              </a:ext>
            </a:extLst>
          </p:cNvPr>
          <p:cNvSpPr>
            <a:spLocks noGrp="1"/>
          </p:cNvSpPr>
          <p:nvPr>
            <p:ph sz="quarter" idx="10"/>
          </p:nvPr>
        </p:nvSpPr>
        <p:spPr>
          <a:prstGeom prst="rect">
            <a:avLst/>
          </a:prstGeom>
        </p:spPr>
        <p:txBody>
          <a:bodyPr/>
          <a:lstStyle/>
          <a:p>
            <a:r>
              <a:rPr lang="en-US" dirty="0"/>
              <a:t>Thank you!</a:t>
            </a:r>
          </a:p>
        </p:txBody>
      </p:sp>
      <p:sp>
        <p:nvSpPr>
          <p:cNvPr id="15" name="Rectangle 14">
            <a:extLst>
              <a:ext uri="{FF2B5EF4-FFF2-40B4-BE49-F238E27FC236}">
                <a16:creationId xmlns:a16="http://schemas.microsoft.com/office/drawing/2014/main" id="{AB6C3694-6265-4C2C-ADD8-3ABA5FC0DF64}"/>
              </a:ext>
            </a:extLst>
          </p:cNvPr>
          <p:cNvSpPr/>
          <p:nvPr/>
        </p:nvSpPr>
        <p:spPr>
          <a:xfrm>
            <a:off x="9155440" y="795466"/>
            <a:ext cx="4572000" cy="1200329"/>
          </a:xfrm>
          <a:prstGeom prst="rect">
            <a:avLst/>
          </a:prstGeom>
        </p:spPr>
        <p:txBody>
          <a:bodyPr>
            <a:spAutoFit/>
          </a:bodyPr>
          <a:lstStyle/>
          <a:p>
            <a:pPr defTabSz="471145">
              <a:defRPr/>
            </a:pPr>
            <a:r>
              <a:rPr lang="en-US" dirty="0"/>
              <a:t>[Time: 1/2 minute]</a:t>
            </a:r>
          </a:p>
          <a:p>
            <a:endParaRPr lang="en-US" b="1" dirty="0"/>
          </a:p>
          <a:p>
            <a:r>
              <a:rPr lang="en-US" i="1" dirty="0"/>
              <a:t>Instructions:</a:t>
            </a:r>
            <a:r>
              <a:rPr lang="en-US" dirty="0"/>
              <a:t> Thank participants for their time and active participation.</a:t>
            </a:r>
          </a:p>
        </p:txBody>
      </p:sp>
    </p:spTree>
    <p:extLst>
      <p:ext uri="{BB962C8B-B14F-4D97-AF65-F5344CB8AC3E}">
        <p14:creationId xmlns:p14="http://schemas.microsoft.com/office/powerpoint/2010/main" val="23864030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D24EA7AF-D14B-4206-9822-39C07A0D57E4}"/>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lstStyle/>
          <a:p>
            <a:r>
              <a:rPr lang="en-US" dirty="0"/>
              <a:t>Panic Disorder</a:t>
            </a:r>
          </a:p>
        </p:txBody>
      </p:sp>
      <p:grpSp>
        <p:nvGrpSpPr>
          <p:cNvPr id="3" name="Group 2">
            <a:extLst>
              <a:ext uri="{FF2B5EF4-FFF2-40B4-BE49-F238E27FC236}">
                <a16:creationId xmlns:a16="http://schemas.microsoft.com/office/drawing/2014/main" id="{199DB6A5-B28F-462A-99D1-E0161F0DDC03}"/>
              </a:ext>
            </a:extLst>
          </p:cNvPr>
          <p:cNvGrpSpPr/>
          <p:nvPr/>
        </p:nvGrpSpPr>
        <p:grpSpPr>
          <a:xfrm>
            <a:off x="611999" y="1602409"/>
            <a:ext cx="7920000" cy="4521543"/>
            <a:chOff x="611999" y="1602409"/>
            <a:chExt cx="7920000" cy="4521543"/>
          </a:xfrm>
        </p:grpSpPr>
        <p:sp>
          <p:nvSpPr>
            <p:cNvPr id="4" name="Freeform: Shape 3">
              <a:extLst>
                <a:ext uri="{FF2B5EF4-FFF2-40B4-BE49-F238E27FC236}">
                  <a16:creationId xmlns:a16="http://schemas.microsoft.com/office/drawing/2014/main" id="{5F05F0F1-76CC-47D5-91AD-4B1ECF0B63BB}"/>
                </a:ext>
              </a:extLst>
            </p:cNvPr>
            <p:cNvSpPr/>
            <p:nvPr/>
          </p:nvSpPr>
          <p:spPr>
            <a:xfrm>
              <a:off x="1511999" y="1602409"/>
              <a:ext cx="6120000" cy="1458562"/>
            </a:xfrm>
            <a:custGeom>
              <a:avLst/>
              <a:gdLst>
                <a:gd name="connsiteX0" fmla="*/ 0 w 6120000"/>
                <a:gd name="connsiteY0" fmla="*/ 0 h 1458562"/>
                <a:gd name="connsiteX1" fmla="*/ 6120000 w 6120000"/>
                <a:gd name="connsiteY1" fmla="*/ 0 h 1458562"/>
                <a:gd name="connsiteX2" fmla="*/ 6120000 w 6120000"/>
                <a:gd name="connsiteY2" fmla="*/ 1458562 h 1458562"/>
                <a:gd name="connsiteX3" fmla="*/ 0 w 6120000"/>
                <a:gd name="connsiteY3" fmla="*/ 1458562 h 1458562"/>
                <a:gd name="connsiteX4" fmla="*/ 0 w 612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20000" h="1458562">
                  <a:moveTo>
                    <a:pt x="0" y="0"/>
                  </a:moveTo>
                  <a:lnTo>
                    <a:pt x="6120000" y="0"/>
                  </a:lnTo>
                  <a:lnTo>
                    <a:pt x="6120000" y="1458562"/>
                  </a:lnTo>
                  <a:lnTo>
                    <a:pt x="0" y="145856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Feelings of doom</a:t>
              </a:r>
            </a:p>
          </p:txBody>
        </p:sp>
        <p:sp>
          <p:nvSpPr>
            <p:cNvPr id="5" name="Freeform: Shape 4">
              <a:extLst>
                <a:ext uri="{FF2B5EF4-FFF2-40B4-BE49-F238E27FC236}">
                  <a16:creationId xmlns:a16="http://schemas.microsoft.com/office/drawing/2014/main" id="{AF27414E-2F80-4AC4-B1BE-E07B5E056321}"/>
                </a:ext>
              </a:extLst>
            </p:cNvPr>
            <p:cNvSpPr/>
            <p:nvPr/>
          </p:nvSpPr>
          <p:spPr>
            <a:xfrm>
              <a:off x="611999" y="3133900"/>
              <a:ext cx="7920000" cy="1458562"/>
            </a:xfrm>
            <a:custGeom>
              <a:avLst/>
              <a:gdLst>
                <a:gd name="connsiteX0" fmla="*/ 0 w 7920000"/>
                <a:gd name="connsiteY0" fmla="*/ 0 h 1458562"/>
                <a:gd name="connsiteX1" fmla="*/ 7920000 w 7920000"/>
                <a:gd name="connsiteY1" fmla="*/ 0 h 1458562"/>
                <a:gd name="connsiteX2" fmla="*/ 7920000 w 7920000"/>
                <a:gd name="connsiteY2" fmla="*/ 1458562 h 1458562"/>
                <a:gd name="connsiteX3" fmla="*/ 0 w 7920000"/>
                <a:gd name="connsiteY3" fmla="*/ 1458562 h 1458562"/>
                <a:gd name="connsiteX4" fmla="*/ 0 w 792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20000" h="1458562">
                  <a:moveTo>
                    <a:pt x="0" y="0"/>
                  </a:moveTo>
                  <a:lnTo>
                    <a:pt x="7920000" y="0"/>
                  </a:lnTo>
                  <a:lnTo>
                    <a:pt x="7920000" y="1458562"/>
                  </a:lnTo>
                  <a:lnTo>
                    <a:pt x="0" y="145856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Irrational sense of fear</a:t>
              </a:r>
            </a:p>
          </p:txBody>
        </p:sp>
        <p:sp>
          <p:nvSpPr>
            <p:cNvPr id="7" name="Freeform: Shape 6">
              <a:extLst>
                <a:ext uri="{FF2B5EF4-FFF2-40B4-BE49-F238E27FC236}">
                  <a16:creationId xmlns:a16="http://schemas.microsoft.com/office/drawing/2014/main" id="{C3F44515-1F22-47AA-A25F-DFD7FBB49AE1}"/>
                </a:ext>
              </a:extLst>
            </p:cNvPr>
            <p:cNvSpPr/>
            <p:nvPr/>
          </p:nvSpPr>
          <p:spPr>
            <a:xfrm>
              <a:off x="1241999" y="4665390"/>
              <a:ext cx="6660000" cy="1458562"/>
            </a:xfrm>
            <a:custGeom>
              <a:avLst/>
              <a:gdLst>
                <a:gd name="connsiteX0" fmla="*/ 0 w 6660000"/>
                <a:gd name="connsiteY0" fmla="*/ 0 h 1458562"/>
                <a:gd name="connsiteX1" fmla="*/ 6660000 w 6660000"/>
                <a:gd name="connsiteY1" fmla="*/ 0 h 1458562"/>
                <a:gd name="connsiteX2" fmla="*/ 6660000 w 6660000"/>
                <a:gd name="connsiteY2" fmla="*/ 1458562 h 1458562"/>
                <a:gd name="connsiteX3" fmla="*/ 0 w 6660000"/>
                <a:gd name="connsiteY3" fmla="*/ 1458562 h 1458562"/>
                <a:gd name="connsiteX4" fmla="*/ 0 w 666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0000" h="1458562">
                  <a:moveTo>
                    <a:pt x="0" y="0"/>
                  </a:moveTo>
                  <a:lnTo>
                    <a:pt x="6660000" y="0"/>
                  </a:lnTo>
                  <a:lnTo>
                    <a:pt x="6660000" y="1458562"/>
                  </a:lnTo>
                  <a:lnTo>
                    <a:pt x="0" y="1458562"/>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Excessive sweating</a:t>
              </a:r>
            </a:p>
          </p:txBody>
        </p:sp>
      </p:grpSp>
    </p:spTree>
    <p:extLst>
      <p:ext uri="{BB962C8B-B14F-4D97-AF65-F5344CB8AC3E}">
        <p14:creationId xmlns:p14="http://schemas.microsoft.com/office/powerpoint/2010/main" val="514189836"/>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 and Reflect</a:t>
            </a:r>
          </a:p>
        </p:txBody>
      </p:sp>
      <p:pic>
        <p:nvPicPr>
          <p:cNvPr id="54" name="Graphic 53" descr="Cha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7200" y="76200"/>
            <a:ext cx="914400" cy="914400"/>
          </a:xfrm>
          <a:prstGeom prst="rect">
            <a:avLst/>
          </a:prstGeom>
        </p:spPr>
      </p:pic>
      <p:sp>
        <p:nvSpPr>
          <p:cNvPr id="26" name="Rectangle 25"/>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8021174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Revisiting Your Answer</a:t>
            </a:r>
          </a:p>
        </p:txBody>
      </p:sp>
      <p:pic>
        <p:nvPicPr>
          <p:cNvPr id="53" name="Graphic 52"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5526" y="78933"/>
            <a:ext cx="848474" cy="848474"/>
          </a:xfrm>
          <a:prstGeom prst="rect">
            <a:avLst/>
          </a:prstGeom>
        </p:spPr>
      </p:pic>
      <p:sp>
        <p:nvSpPr>
          <p:cNvPr id="26" name="Content Placeholder 6"/>
          <p:cNvSpPr>
            <a:spLocks noGrp="1"/>
          </p:cNvSpPr>
          <p:nvPr>
            <p:ph sz="quarter" idx="10"/>
          </p:nvPr>
        </p:nvSpPr>
        <p:spPr>
          <a:xfrm>
            <a:off x="609600" y="1371600"/>
            <a:ext cx="4038600" cy="2590800"/>
          </a:xfrm>
        </p:spPr>
        <p:txBody>
          <a:bodyPr/>
          <a:lstStyle/>
          <a:p>
            <a:r>
              <a:rPr lang="en-US" sz="2400" strike="sngStrike" dirty="0"/>
              <a:t>Think of a recent situation where you felt anxious, frustrated, disappointed, or any other unpleasant emotion.</a:t>
            </a:r>
          </a:p>
          <a:p>
            <a:endParaRPr lang="en-US" sz="2400" strike="sngStrike" dirty="0"/>
          </a:p>
          <a:p>
            <a:r>
              <a:rPr lang="en-US" sz="2400" strike="sngStrike" dirty="0"/>
              <a:t>How did you address it?</a:t>
            </a:r>
          </a:p>
        </p:txBody>
      </p:sp>
      <p:sp>
        <p:nvSpPr>
          <p:cNvPr id="48" name="Rectangle 47"/>
          <p:cNvSpPr/>
          <p:nvPr/>
        </p:nvSpPr>
        <p:spPr>
          <a:xfrm>
            <a:off x="5029200" y="129540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5029200" y="175195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5029200" y="220851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5029200" y="266506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5029200" y="312162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 name="Rectangle 2"/>
          <p:cNvSpPr/>
          <p:nvPr/>
        </p:nvSpPr>
        <p:spPr>
          <a:xfrm>
            <a:off x="228600" y="4495800"/>
            <a:ext cx="8610600" cy="1077218"/>
          </a:xfrm>
          <a:prstGeom prst="rect">
            <a:avLst/>
          </a:prstGeom>
        </p:spPr>
        <p:txBody>
          <a:bodyPr wrap="square">
            <a:spAutoFit/>
          </a:bodyPr>
          <a:lstStyle/>
          <a:p>
            <a:pPr algn="ctr"/>
            <a:r>
              <a:rPr lang="en-US" sz="3200" b="1" dirty="0">
                <a:latin typeface="+mn-lt"/>
              </a:rPr>
              <a:t>What of your original answer would have changed if you knew the insights provided today?</a:t>
            </a:r>
          </a:p>
        </p:txBody>
      </p:sp>
      <p:sp>
        <p:nvSpPr>
          <p:cNvPr id="56" name="Rectangle 55"/>
          <p:cNvSpPr/>
          <p:nvPr/>
        </p:nvSpPr>
        <p:spPr>
          <a:xfrm>
            <a:off x="5029200" y="357817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pic>
        <p:nvPicPr>
          <p:cNvPr id="57" name="Graphic 56"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67600" y="76200"/>
            <a:ext cx="914400" cy="914400"/>
          </a:xfrm>
          <a:prstGeom prst="rect">
            <a:avLst/>
          </a:prstGeom>
        </p:spPr>
      </p:pic>
      <p:sp>
        <p:nvSpPr>
          <p:cNvPr id="4" name="Rectangle 3"/>
          <p:cNvSpPr/>
          <p:nvPr/>
        </p:nvSpPr>
        <p:spPr>
          <a:xfrm>
            <a:off x="10010026" y="76200"/>
            <a:ext cx="5687174" cy="5909310"/>
          </a:xfrm>
          <a:prstGeom prst="rect">
            <a:avLst/>
          </a:prstGeom>
        </p:spPr>
        <p:txBody>
          <a:bodyPr wrap="square">
            <a:spAutoFit/>
          </a:bodyPr>
          <a:lstStyle/>
          <a:p>
            <a:r>
              <a:rPr lang="en-US" b="1" dirty="0">
                <a:solidFill>
                  <a:srgbClr val="FF0000"/>
                </a:solidFill>
              </a:rPr>
              <a:t>Facilitator/Producer Notes: REQUEST #2.</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6" name="Rectangle 15">
            <a:extLst>
              <a:ext uri="{FF2B5EF4-FFF2-40B4-BE49-F238E27FC236}">
                <a16:creationId xmlns:a16="http://schemas.microsoft.com/office/drawing/2014/main" id="{0DC77931-361F-419B-B45F-4A175B221E8A}"/>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4096253898"/>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05000" y="914400"/>
            <a:ext cx="5410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4067944" y="1412776"/>
            <a:ext cx="1008112" cy="1672550"/>
          </a:xfrm>
          <a:prstGeom prst="rect">
            <a:avLst/>
          </a:prstGeom>
          <a:noFill/>
          <a:ln>
            <a:noFill/>
          </a:ln>
        </p:spPr>
      </p:pic>
      <p:sp>
        <p:nvSpPr>
          <p:cNvPr id="10" name="Title 5"/>
          <p:cNvSpPr txBox="1">
            <a:spLocks/>
          </p:cNvSpPr>
          <p:nvPr/>
        </p:nvSpPr>
        <p:spPr>
          <a:xfrm>
            <a:off x="0" y="402563"/>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Learn – Apply –  Practice – Evaluate</a:t>
            </a:r>
          </a:p>
        </p:txBody>
      </p:sp>
      <p:sp>
        <p:nvSpPr>
          <p:cNvPr id="17" name="Content Placeholder 1"/>
          <p:cNvSpPr txBox="1">
            <a:spLocks/>
          </p:cNvSpPr>
          <p:nvPr/>
        </p:nvSpPr>
        <p:spPr bwMode="auto">
          <a:xfrm>
            <a:off x="304800" y="3489971"/>
            <a:ext cx="8382000"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b="1" strike="sngStrike" dirty="0"/>
              <a:t>Which insights of leadership and influence from today’s session will you apply immediately?</a:t>
            </a:r>
            <a:endParaRPr lang="en-US" strike="sngStrike" dirty="0"/>
          </a:p>
        </p:txBody>
      </p:sp>
      <p:sp>
        <p:nvSpPr>
          <p:cNvPr id="18" name="Rectangle 17"/>
          <p:cNvSpPr/>
          <p:nvPr/>
        </p:nvSpPr>
        <p:spPr>
          <a:xfrm>
            <a:off x="9601200" y="372083"/>
            <a:ext cx="5687174" cy="4801314"/>
          </a:xfrm>
          <a:prstGeom prst="rect">
            <a:avLst/>
          </a:prstGeom>
        </p:spPr>
        <p:txBody>
          <a:bodyPr wrap="square">
            <a:spAutoFit/>
          </a:bodyPr>
          <a:lstStyle/>
          <a:p>
            <a:r>
              <a:rPr lang="en-US" b="1" dirty="0">
                <a:solidFill>
                  <a:srgbClr val="FF0000"/>
                </a:solidFill>
              </a:rPr>
              <a:t>Facilitator/Producer Notes: REQUEST #3.</a:t>
            </a:r>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1" name="Rectangle 10">
            <a:extLst>
              <a:ext uri="{FF2B5EF4-FFF2-40B4-BE49-F238E27FC236}">
                <a16:creationId xmlns:a16="http://schemas.microsoft.com/office/drawing/2014/main" id="{7503F8CE-6BB4-4283-8D05-72F26F70D15B}"/>
              </a:ext>
            </a:extLst>
          </p:cNvPr>
          <p:cNvSpPr/>
          <p:nvPr/>
        </p:nvSpPr>
        <p:spPr>
          <a:xfrm>
            <a:off x="-1342256" y="4107185"/>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2" name="Rectangle 11">
            <a:extLst>
              <a:ext uri="{FF2B5EF4-FFF2-40B4-BE49-F238E27FC236}">
                <a16:creationId xmlns:a16="http://schemas.microsoft.com/office/drawing/2014/main" id="{1C309140-BDEE-4FAC-ADC2-09BA1C21628E}"/>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30584400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4489380E-1424-4D2E-9016-8AF3A4475306}"/>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lstStyle/>
          <a:p>
            <a:r>
              <a:rPr lang="en-US" dirty="0"/>
              <a:t>Phobias</a:t>
            </a:r>
          </a:p>
        </p:txBody>
      </p:sp>
      <p:grpSp>
        <p:nvGrpSpPr>
          <p:cNvPr id="3" name="Group 2">
            <a:extLst>
              <a:ext uri="{FF2B5EF4-FFF2-40B4-BE49-F238E27FC236}">
                <a16:creationId xmlns:a16="http://schemas.microsoft.com/office/drawing/2014/main" id="{E1CA6014-D1B9-4D3D-BFA8-155BE7D3575F}"/>
              </a:ext>
            </a:extLst>
          </p:cNvPr>
          <p:cNvGrpSpPr/>
          <p:nvPr/>
        </p:nvGrpSpPr>
        <p:grpSpPr>
          <a:xfrm>
            <a:off x="457200" y="1614343"/>
            <a:ext cx="8229600" cy="4497676"/>
            <a:chOff x="457200" y="1614343"/>
            <a:chExt cx="8229600" cy="4497676"/>
          </a:xfrm>
        </p:grpSpPr>
        <p:sp>
          <p:nvSpPr>
            <p:cNvPr id="4" name="Freeform: Shape 3">
              <a:extLst>
                <a:ext uri="{FF2B5EF4-FFF2-40B4-BE49-F238E27FC236}">
                  <a16:creationId xmlns:a16="http://schemas.microsoft.com/office/drawing/2014/main" id="{EFC1A880-FF30-4A3D-89EF-269772BA5EF7}"/>
                </a:ext>
              </a:extLst>
            </p:cNvPr>
            <p:cNvSpPr/>
            <p:nvPr/>
          </p:nvSpPr>
          <p:spPr>
            <a:xfrm>
              <a:off x="457200" y="1614343"/>
              <a:ext cx="8229600" cy="1430105"/>
            </a:xfrm>
            <a:custGeom>
              <a:avLst/>
              <a:gdLst>
                <a:gd name="connsiteX0" fmla="*/ 0 w 8229600"/>
                <a:gd name="connsiteY0" fmla="*/ 238356 h 1430105"/>
                <a:gd name="connsiteX1" fmla="*/ 238356 w 8229600"/>
                <a:gd name="connsiteY1" fmla="*/ 0 h 1430105"/>
                <a:gd name="connsiteX2" fmla="*/ 7991244 w 8229600"/>
                <a:gd name="connsiteY2" fmla="*/ 0 h 1430105"/>
                <a:gd name="connsiteX3" fmla="*/ 8229600 w 8229600"/>
                <a:gd name="connsiteY3" fmla="*/ 238356 h 1430105"/>
                <a:gd name="connsiteX4" fmla="*/ 8229600 w 8229600"/>
                <a:gd name="connsiteY4" fmla="*/ 1191749 h 1430105"/>
                <a:gd name="connsiteX5" fmla="*/ 7991244 w 8229600"/>
                <a:gd name="connsiteY5" fmla="*/ 1430105 h 1430105"/>
                <a:gd name="connsiteX6" fmla="*/ 238356 w 8229600"/>
                <a:gd name="connsiteY6" fmla="*/ 1430105 h 1430105"/>
                <a:gd name="connsiteX7" fmla="*/ 0 w 8229600"/>
                <a:gd name="connsiteY7" fmla="*/ 1191749 h 1430105"/>
                <a:gd name="connsiteX8" fmla="*/ 0 w 8229600"/>
                <a:gd name="connsiteY8" fmla="*/ 238356 h 1430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30105">
                  <a:moveTo>
                    <a:pt x="0" y="238356"/>
                  </a:moveTo>
                  <a:cubicBezTo>
                    <a:pt x="0" y="106716"/>
                    <a:pt x="106716" y="0"/>
                    <a:pt x="238356" y="0"/>
                  </a:cubicBezTo>
                  <a:lnTo>
                    <a:pt x="7991244" y="0"/>
                  </a:lnTo>
                  <a:cubicBezTo>
                    <a:pt x="8122884" y="0"/>
                    <a:pt x="8229600" y="106716"/>
                    <a:pt x="8229600" y="238356"/>
                  </a:cubicBezTo>
                  <a:lnTo>
                    <a:pt x="8229600" y="1191749"/>
                  </a:lnTo>
                  <a:cubicBezTo>
                    <a:pt x="8229600" y="1323389"/>
                    <a:pt x="8122884" y="1430105"/>
                    <a:pt x="7991244" y="1430105"/>
                  </a:cubicBezTo>
                  <a:lnTo>
                    <a:pt x="238356" y="1430105"/>
                  </a:lnTo>
                  <a:cubicBezTo>
                    <a:pt x="106716" y="1430105"/>
                    <a:pt x="0" y="1323389"/>
                    <a:pt x="0" y="1191749"/>
                  </a:cubicBezTo>
                  <a:lnTo>
                    <a:pt x="0" y="238356"/>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06972" tIns="206972" rIns="206972" bIns="206972" numCol="1" spcCol="1270" anchor="ctr" anchorCtr="0">
              <a:noAutofit/>
            </a:bodyPr>
            <a:lstStyle/>
            <a:p>
              <a:pPr marL="0" lvl="0" indent="0" algn="l" defTabSz="1600200">
                <a:lnSpc>
                  <a:spcPct val="90000"/>
                </a:lnSpc>
                <a:spcBef>
                  <a:spcPct val="0"/>
                </a:spcBef>
                <a:spcAft>
                  <a:spcPct val="35000"/>
                </a:spcAft>
                <a:buNone/>
              </a:pPr>
              <a:r>
                <a:rPr lang="en-US" sz="3600" kern="1200" dirty="0"/>
                <a:t>Fear is normally focused on one thing</a:t>
              </a:r>
            </a:p>
          </p:txBody>
        </p:sp>
        <p:sp>
          <p:nvSpPr>
            <p:cNvPr id="5" name="Freeform: Shape 4">
              <a:extLst>
                <a:ext uri="{FF2B5EF4-FFF2-40B4-BE49-F238E27FC236}">
                  <a16:creationId xmlns:a16="http://schemas.microsoft.com/office/drawing/2014/main" id="{B0D9CCE6-023D-4A33-9A11-974D99B9214E}"/>
                </a:ext>
              </a:extLst>
            </p:cNvPr>
            <p:cNvSpPr/>
            <p:nvPr/>
          </p:nvSpPr>
          <p:spPr>
            <a:xfrm>
              <a:off x="457200" y="3148128"/>
              <a:ext cx="8229600" cy="1430105"/>
            </a:xfrm>
            <a:custGeom>
              <a:avLst/>
              <a:gdLst>
                <a:gd name="connsiteX0" fmla="*/ 0 w 8229600"/>
                <a:gd name="connsiteY0" fmla="*/ 238356 h 1430105"/>
                <a:gd name="connsiteX1" fmla="*/ 238356 w 8229600"/>
                <a:gd name="connsiteY1" fmla="*/ 0 h 1430105"/>
                <a:gd name="connsiteX2" fmla="*/ 7991244 w 8229600"/>
                <a:gd name="connsiteY2" fmla="*/ 0 h 1430105"/>
                <a:gd name="connsiteX3" fmla="*/ 8229600 w 8229600"/>
                <a:gd name="connsiteY3" fmla="*/ 238356 h 1430105"/>
                <a:gd name="connsiteX4" fmla="*/ 8229600 w 8229600"/>
                <a:gd name="connsiteY4" fmla="*/ 1191749 h 1430105"/>
                <a:gd name="connsiteX5" fmla="*/ 7991244 w 8229600"/>
                <a:gd name="connsiteY5" fmla="*/ 1430105 h 1430105"/>
                <a:gd name="connsiteX6" fmla="*/ 238356 w 8229600"/>
                <a:gd name="connsiteY6" fmla="*/ 1430105 h 1430105"/>
                <a:gd name="connsiteX7" fmla="*/ 0 w 8229600"/>
                <a:gd name="connsiteY7" fmla="*/ 1191749 h 1430105"/>
                <a:gd name="connsiteX8" fmla="*/ 0 w 8229600"/>
                <a:gd name="connsiteY8" fmla="*/ 238356 h 1430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30105">
                  <a:moveTo>
                    <a:pt x="0" y="238356"/>
                  </a:moveTo>
                  <a:cubicBezTo>
                    <a:pt x="0" y="106716"/>
                    <a:pt x="106716" y="0"/>
                    <a:pt x="238356" y="0"/>
                  </a:cubicBezTo>
                  <a:lnTo>
                    <a:pt x="7991244" y="0"/>
                  </a:lnTo>
                  <a:cubicBezTo>
                    <a:pt x="8122884" y="0"/>
                    <a:pt x="8229600" y="106716"/>
                    <a:pt x="8229600" y="238356"/>
                  </a:cubicBezTo>
                  <a:lnTo>
                    <a:pt x="8229600" y="1191749"/>
                  </a:lnTo>
                  <a:cubicBezTo>
                    <a:pt x="8229600" y="1323389"/>
                    <a:pt x="8122884" y="1430105"/>
                    <a:pt x="7991244" y="1430105"/>
                  </a:cubicBezTo>
                  <a:lnTo>
                    <a:pt x="238356" y="1430105"/>
                  </a:lnTo>
                  <a:cubicBezTo>
                    <a:pt x="106716" y="1430105"/>
                    <a:pt x="0" y="1323389"/>
                    <a:pt x="0" y="1191749"/>
                  </a:cubicBezTo>
                  <a:lnTo>
                    <a:pt x="0" y="238356"/>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06972" tIns="206972" rIns="206972" bIns="206972" numCol="1" spcCol="1270" anchor="ctr" anchorCtr="0">
              <a:noAutofit/>
            </a:bodyPr>
            <a:lstStyle/>
            <a:p>
              <a:pPr marL="0" lvl="0" indent="0" algn="l" defTabSz="1600200">
                <a:lnSpc>
                  <a:spcPct val="90000"/>
                </a:lnSpc>
                <a:spcBef>
                  <a:spcPct val="0"/>
                </a:spcBef>
                <a:spcAft>
                  <a:spcPct val="35000"/>
                </a:spcAft>
                <a:buNone/>
              </a:pPr>
              <a:r>
                <a:rPr lang="en-US" sz="3600" kern="1200" dirty="0"/>
                <a:t>Fear is usually instantaneous</a:t>
              </a:r>
            </a:p>
          </p:txBody>
        </p:sp>
        <p:sp>
          <p:nvSpPr>
            <p:cNvPr id="7" name="Freeform: Shape 6">
              <a:extLst>
                <a:ext uri="{FF2B5EF4-FFF2-40B4-BE49-F238E27FC236}">
                  <a16:creationId xmlns:a16="http://schemas.microsoft.com/office/drawing/2014/main" id="{186A4334-4696-4423-A6A4-12C69C53E13F}"/>
                </a:ext>
              </a:extLst>
            </p:cNvPr>
            <p:cNvSpPr/>
            <p:nvPr/>
          </p:nvSpPr>
          <p:spPr>
            <a:xfrm>
              <a:off x="457200" y="4681914"/>
              <a:ext cx="8229600" cy="1430105"/>
            </a:xfrm>
            <a:custGeom>
              <a:avLst/>
              <a:gdLst>
                <a:gd name="connsiteX0" fmla="*/ 0 w 8229600"/>
                <a:gd name="connsiteY0" fmla="*/ 238356 h 1430105"/>
                <a:gd name="connsiteX1" fmla="*/ 238356 w 8229600"/>
                <a:gd name="connsiteY1" fmla="*/ 0 h 1430105"/>
                <a:gd name="connsiteX2" fmla="*/ 7991244 w 8229600"/>
                <a:gd name="connsiteY2" fmla="*/ 0 h 1430105"/>
                <a:gd name="connsiteX3" fmla="*/ 8229600 w 8229600"/>
                <a:gd name="connsiteY3" fmla="*/ 238356 h 1430105"/>
                <a:gd name="connsiteX4" fmla="*/ 8229600 w 8229600"/>
                <a:gd name="connsiteY4" fmla="*/ 1191749 h 1430105"/>
                <a:gd name="connsiteX5" fmla="*/ 7991244 w 8229600"/>
                <a:gd name="connsiteY5" fmla="*/ 1430105 h 1430105"/>
                <a:gd name="connsiteX6" fmla="*/ 238356 w 8229600"/>
                <a:gd name="connsiteY6" fmla="*/ 1430105 h 1430105"/>
                <a:gd name="connsiteX7" fmla="*/ 0 w 8229600"/>
                <a:gd name="connsiteY7" fmla="*/ 1191749 h 1430105"/>
                <a:gd name="connsiteX8" fmla="*/ 0 w 8229600"/>
                <a:gd name="connsiteY8" fmla="*/ 238356 h 1430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30105">
                  <a:moveTo>
                    <a:pt x="0" y="238356"/>
                  </a:moveTo>
                  <a:cubicBezTo>
                    <a:pt x="0" y="106716"/>
                    <a:pt x="106716" y="0"/>
                    <a:pt x="238356" y="0"/>
                  </a:cubicBezTo>
                  <a:lnTo>
                    <a:pt x="7991244" y="0"/>
                  </a:lnTo>
                  <a:cubicBezTo>
                    <a:pt x="8122884" y="0"/>
                    <a:pt x="8229600" y="106716"/>
                    <a:pt x="8229600" y="238356"/>
                  </a:cubicBezTo>
                  <a:lnTo>
                    <a:pt x="8229600" y="1191749"/>
                  </a:lnTo>
                  <a:cubicBezTo>
                    <a:pt x="8229600" y="1323389"/>
                    <a:pt x="8122884" y="1430105"/>
                    <a:pt x="7991244" y="1430105"/>
                  </a:cubicBezTo>
                  <a:lnTo>
                    <a:pt x="238356" y="1430105"/>
                  </a:lnTo>
                  <a:cubicBezTo>
                    <a:pt x="106716" y="1430105"/>
                    <a:pt x="0" y="1323389"/>
                    <a:pt x="0" y="1191749"/>
                  </a:cubicBezTo>
                  <a:lnTo>
                    <a:pt x="0" y="238356"/>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06972" tIns="206972" rIns="206972" bIns="206972" numCol="1" spcCol="1270" anchor="ctr" anchorCtr="0">
              <a:noAutofit/>
            </a:bodyPr>
            <a:lstStyle/>
            <a:p>
              <a:pPr marL="0" lvl="0" indent="0" algn="l" defTabSz="1600200">
                <a:lnSpc>
                  <a:spcPct val="90000"/>
                </a:lnSpc>
                <a:spcBef>
                  <a:spcPct val="0"/>
                </a:spcBef>
                <a:spcAft>
                  <a:spcPct val="35000"/>
                </a:spcAft>
                <a:buNone/>
              </a:pPr>
              <a:r>
                <a:rPr lang="en-US" sz="3600" kern="1200" dirty="0"/>
                <a:t>Feelings subside when phobia has been avoided or removed</a:t>
              </a:r>
            </a:p>
          </p:txBody>
        </p:sp>
      </p:grpSp>
    </p:spTree>
    <p:extLst>
      <p:ext uri="{BB962C8B-B14F-4D97-AF65-F5344CB8AC3E}">
        <p14:creationId xmlns:p14="http://schemas.microsoft.com/office/powerpoint/2010/main" val="11290551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692696"/>
            <a:ext cx="9143999" cy="1143000"/>
          </a:xfrm>
        </p:spPr>
        <p:txBody>
          <a:bodyPr/>
          <a:lstStyle/>
          <a:p>
            <a:r>
              <a:rPr lang="en-US" b="1" dirty="0">
                <a:solidFill>
                  <a:srgbClr val="FF913C"/>
                </a:solidFill>
              </a:rPr>
              <a:t>Name of course</a:t>
            </a:r>
            <a:endParaRPr lang="en-US" strike="sngStrike" dirty="0">
              <a:solidFill>
                <a:srgbClr val="FF913C"/>
              </a:solidFill>
            </a:endParaRPr>
          </a:p>
        </p:txBody>
      </p:sp>
      <p:pic>
        <p:nvPicPr>
          <p:cNvPr id="3" name="Picture 2"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3923928" y="1898410"/>
            <a:ext cx="1476462" cy="2449586"/>
          </a:xfrm>
          <a:prstGeom prst="rect">
            <a:avLst/>
          </a:prstGeom>
          <a:noFill/>
          <a:ln>
            <a:noFill/>
          </a:ln>
        </p:spPr>
      </p:pic>
      <p:sp>
        <p:nvSpPr>
          <p:cNvPr id="5" name="Oval 4"/>
          <p:cNvSpPr/>
          <p:nvPr/>
        </p:nvSpPr>
        <p:spPr>
          <a:xfrm>
            <a:off x="-6755975" y="513508"/>
            <a:ext cx="1676400" cy="1676400"/>
          </a:xfrm>
          <a:prstGeom prst="ellipse">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30780" y="457200"/>
            <a:ext cx="1676400" cy="1676400"/>
          </a:xfrm>
          <a:prstGeom prst="ellipse">
            <a:avLst/>
          </a:prstGeom>
          <a:solidFill>
            <a:srgbClr val="AE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755975" y="2590800"/>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790611" y="4724400"/>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689939" y="47244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89939" y="2675184"/>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861328" y="513508"/>
            <a:ext cx="1676400" cy="1676400"/>
          </a:xfrm>
          <a:prstGeom prst="ellipse">
            <a:avLst/>
          </a:prstGeom>
          <a:solidFill>
            <a:srgbClr val="38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3" name="Rectangle 12">
            <a:extLst>
              <a:ext uri="{FF2B5EF4-FFF2-40B4-BE49-F238E27FC236}">
                <a16:creationId xmlns:a16="http://schemas.microsoft.com/office/drawing/2014/main" id="{C7703228-C310-4534-B26B-A70D16BF8262}"/>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5444193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BDAA5F13-2F12-4490-B521-A06F6521FABF}"/>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lstStyle/>
          <a:p>
            <a:r>
              <a:rPr lang="en-US" dirty="0"/>
              <a:t>Case Study</a:t>
            </a:r>
          </a:p>
        </p:txBody>
      </p:sp>
      <p:grpSp>
        <p:nvGrpSpPr>
          <p:cNvPr id="2" name="Group 1">
            <a:extLst>
              <a:ext uri="{FF2B5EF4-FFF2-40B4-BE49-F238E27FC236}">
                <a16:creationId xmlns:a16="http://schemas.microsoft.com/office/drawing/2014/main" id="{D66D1C24-772E-4E06-8EE8-AFC692DD7A77}"/>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B8610299-858A-4A40-9D5E-A29753808768}"/>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Angela was having a hard time adjusting at her new job</a:t>
              </a:r>
            </a:p>
          </p:txBody>
        </p:sp>
        <p:sp>
          <p:nvSpPr>
            <p:cNvPr id="5" name="Rectangle: Rounded Corners 4">
              <a:extLst>
                <a:ext uri="{FF2B5EF4-FFF2-40B4-BE49-F238E27FC236}">
                  <a16:creationId xmlns:a16="http://schemas.microsoft.com/office/drawing/2014/main" id="{672B3F36-22B3-4B18-843C-4C1C033F5795}"/>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6B94A067-B172-42DB-B9B7-5EE62D5994F6}"/>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She often felt her new coworkers were judging her performance</a:t>
              </a:r>
            </a:p>
          </p:txBody>
        </p:sp>
        <p:sp>
          <p:nvSpPr>
            <p:cNvPr id="7" name="Rectangle: Rounded Corners 6">
              <a:extLst>
                <a:ext uri="{FF2B5EF4-FFF2-40B4-BE49-F238E27FC236}">
                  <a16:creationId xmlns:a16="http://schemas.microsoft.com/office/drawing/2014/main" id="{7CBDFF29-133C-4C5F-A297-6C7FCE80C1D6}"/>
                </a:ext>
              </a:extLst>
            </p:cNvPr>
            <p:cNvSpPr/>
            <p:nvPr/>
          </p:nvSpPr>
          <p:spPr>
            <a:xfrm>
              <a:off x="850999" y="3955269"/>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90EDD473-B966-41F2-B062-033AB384E366}"/>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Soon, Angela became fearful of even coming to work</a:t>
              </a:r>
            </a:p>
          </p:txBody>
        </p:sp>
        <p:sp>
          <p:nvSpPr>
            <p:cNvPr id="9" name="Rectangle: Rounded Corners 8">
              <a:extLst>
                <a:ext uri="{FF2B5EF4-FFF2-40B4-BE49-F238E27FC236}">
                  <a16:creationId xmlns:a16="http://schemas.microsoft.com/office/drawing/2014/main" id="{38EEA73D-FDEE-4B11-AA62-04027E10F543}"/>
                </a:ext>
              </a:extLst>
            </p:cNvPr>
            <p:cNvSpPr/>
            <p:nvPr/>
          </p:nvSpPr>
          <p:spPr>
            <a:xfrm>
              <a:off x="850999" y="5101257"/>
              <a:ext cx="1023203" cy="1023203"/>
            </a:xfrm>
            <a:prstGeom prst="roundRect">
              <a:avLst>
                <a:gd name="adj" fmla="val 16670"/>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0" name="Freeform: Shape 9">
              <a:extLst>
                <a:ext uri="{FF2B5EF4-FFF2-40B4-BE49-F238E27FC236}">
                  <a16:creationId xmlns:a16="http://schemas.microsoft.com/office/drawing/2014/main" id="{E1CF28C5-B576-49D9-8FB3-FDE310364AE7}"/>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She knew she had to get help right away</a:t>
              </a: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724400"/>
          </a:xfrm>
        </p:spPr>
        <p:txBody>
          <a:bodyPr>
            <a:normAutofit fontScale="92500" lnSpcReduction="10000"/>
          </a:bodyPr>
          <a:lstStyle/>
          <a:p>
            <a:pPr lvl="0">
              <a:lnSpc>
                <a:spcPct val="115000"/>
              </a:lnSpc>
              <a:spcBef>
                <a:spcPts val="0"/>
              </a:spcBef>
              <a:spcAft>
                <a:spcPts val="1000"/>
              </a:spcAft>
              <a:buFont typeface="+mj-lt"/>
              <a:buAutoNum type="arabicPeriod"/>
            </a:pPr>
            <a:r>
              <a:rPr lang="en-US" sz="2400" dirty="0">
                <a:ea typeface="Times New Roman"/>
                <a:cs typeface="Times New Roman"/>
              </a:rPr>
              <a:t>What is one fear people with social anxiety can have?</a:t>
            </a:r>
          </a:p>
          <a:p>
            <a:pPr lvl="1">
              <a:lnSpc>
                <a:spcPct val="115000"/>
              </a:lnSpc>
              <a:spcBef>
                <a:spcPts val="0"/>
              </a:spcBef>
              <a:spcAft>
                <a:spcPts val="0"/>
              </a:spcAft>
              <a:buFont typeface="+mj-lt"/>
              <a:buAutoNum type="alphaLcParenR"/>
            </a:pPr>
            <a:r>
              <a:rPr lang="en-US" sz="2400" dirty="0">
                <a:ea typeface="Times New Roman"/>
                <a:cs typeface="Times New Roman"/>
              </a:rPr>
              <a:t>Fear of crowds or crowded places</a:t>
            </a:r>
          </a:p>
          <a:p>
            <a:pPr lvl="1">
              <a:lnSpc>
                <a:spcPct val="115000"/>
              </a:lnSpc>
              <a:spcBef>
                <a:spcPts val="0"/>
              </a:spcBef>
              <a:spcAft>
                <a:spcPts val="0"/>
              </a:spcAft>
              <a:buFont typeface="+mj-lt"/>
              <a:buAutoNum type="alphaLcParenR"/>
            </a:pPr>
            <a:r>
              <a:rPr lang="en-US" sz="2400" dirty="0">
                <a:ea typeface="Times New Roman"/>
                <a:cs typeface="Times New Roman"/>
              </a:rPr>
              <a:t>Fear of spiders</a:t>
            </a:r>
          </a:p>
          <a:p>
            <a:pPr lvl="1">
              <a:lnSpc>
                <a:spcPct val="115000"/>
              </a:lnSpc>
              <a:spcBef>
                <a:spcPts val="0"/>
              </a:spcBef>
              <a:spcAft>
                <a:spcPts val="0"/>
              </a:spcAft>
              <a:buFont typeface="+mj-lt"/>
              <a:buAutoNum type="alphaLcParenR"/>
            </a:pPr>
            <a:r>
              <a:rPr lang="en-US" sz="2400" dirty="0">
                <a:ea typeface="Times New Roman"/>
                <a:cs typeface="Times New Roman"/>
              </a:rPr>
              <a:t>Fear of stepping in gum</a:t>
            </a:r>
          </a:p>
          <a:p>
            <a:pPr lvl="1">
              <a:lnSpc>
                <a:spcPct val="115000"/>
              </a:lnSpc>
              <a:spcBef>
                <a:spcPts val="0"/>
              </a:spcBef>
              <a:spcAft>
                <a:spcPts val="0"/>
              </a:spcAft>
              <a:buFont typeface="+mj-lt"/>
              <a:buAutoNum type="alphaLcParenR"/>
            </a:pPr>
            <a:r>
              <a:rPr lang="en-US" sz="2400" dirty="0">
                <a:ea typeface="Times New Roman"/>
                <a:cs typeface="Times New Roman"/>
              </a:rPr>
              <a:t>Fear of being late</a:t>
            </a:r>
          </a:p>
          <a:p>
            <a:pPr marL="457200" marR="0">
              <a:lnSpc>
                <a:spcPct val="115000"/>
              </a:lnSpc>
              <a:spcBef>
                <a:spcPts val="1200"/>
              </a:spcBef>
              <a:spcAft>
                <a:spcPts val="1000"/>
              </a:spcAft>
            </a:pPr>
            <a:r>
              <a:rPr lang="en-US" dirty="0">
                <a:ea typeface="Times New Roman"/>
                <a:cs typeface="Times New Roman"/>
              </a:rPr>
              <a:t>	</a:t>
            </a:r>
          </a:p>
          <a:p>
            <a:pPr marL="514350" lvl="0" indent="-514350">
              <a:lnSpc>
                <a:spcPct val="115000"/>
              </a:lnSpc>
              <a:spcBef>
                <a:spcPts val="0"/>
              </a:spcBef>
              <a:spcAft>
                <a:spcPts val="1000"/>
              </a:spcAft>
              <a:buFont typeface="+mj-lt"/>
              <a:buAutoNum type="arabicPeriod" startAt="2"/>
            </a:pPr>
            <a:r>
              <a:rPr lang="en-US" sz="2400" dirty="0">
                <a:ea typeface="Times New Roman"/>
                <a:cs typeface="Times New Roman"/>
              </a:rPr>
              <a:t>Which of the following is a characteristic of social anxiety?</a:t>
            </a:r>
          </a:p>
          <a:p>
            <a:pPr lvl="1">
              <a:lnSpc>
                <a:spcPct val="115000"/>
              </a:lnSpc>
              <a:spcBef>
                <a:spcPts val="0"/>
              </a:spcBef>
              <a:spcAft>
                <a:spcPts val="0"/>
              </a:spcAft>
              <a:buFont typeface="+mj-lt"/>
              <a:buAutoNum type="alphaLcParenR"/>
            </a:pPr>
            <a:r>
              <a:rPr lang="en-US" sz="2200" dirty="0">
                <a:ea typeface="Times New Roman"/>
                <a:cs typeface="Times New Roman"/>
              </a:rPr>
              <a:t>Inability to walk by ourselves</a:t>
            </a:r>
          </a:p>
          <a:p>
            <a:pPr lvl="1">
              <a:lnSpc>
                <a:spcPct val="115000"/>
              </a:lnSpc>
              <a:spcBef>
                <a:spcPts val="0"/>
              </a:spcBef>
              <a:spcAft>
                <a:spcPts val="0"/>
              </a:spcAft>
              <a:buFont typeface="+mj-lt"/>
              <a:buAutoNum type="alphaLcParenR"/>
            </a:pPr>
            <a:r>
              <a:rPr lang="en-US" sz="2200" dirty="0">
                <a:ea typeface="Times New Roman"/>
                <a:cs typeface="Times New Roman"/>
              </a:rPr>
              <a:t>Feeling like the center of attention</a:t>
            </a:r>
          </a:p>
          <a:p>
            <a:pPr lvl="1">
              <a:lnSpc>
                <a:spcPct val="115000"/>
              </a:lnSpc>
              <a:spcBef>
                <a:spcPts val="0"/>
              </a:spcBef>
              <a:spcAft>
                <a:spcPts val="0"/>
              </a:spcAft>
              <a:buFont typeface="+mj-lt"/>
              <a:buAutoNum type="alphaLcParenR"/>
            </a:pPr>
            <a:r>
              <a:rPr lang="en-US" sz="2200" dirty="0">
                <a:ea typeface="Times New Roman"/>
                <a:cs typeface="Times New Roman"/>
              </a:rPr>
              <a:t>Afraid of being judged by the people around you</a:t>
            </a:r>
          </a:p>
          <a:p>
            <a:pPr lvl="1">
              <a:lnSpc>
                <a:spcPct val="115000"/>
              </a:lnSpc>
              <a:spcBef>
                <a:spcPts val="0"/>
              </a:spcBef>
              <a:spcAft>
                <a:spcPts val="0"/>
              </a:spcAft>
              <a:buFont typeface="+mj-lt"/>
              <a:buAutoNum type="alphaLcParenR"/>
            </a:pPr>
            <a:r>
              <a:rPr lang="en-US" sz="2200" dirty="0">
                <a:ea typeface="Times New Roman"/>
                <a:cs typeface="Times New Roman"/>
              </a:rPr>
              <a:t>Fear of being alone</a:t>
            </a:r>
          </a:p>
          <a:p>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3"/>
            </a:pPr>
            <a:r>
              <a:rPr lang="en-US" dirty="0">
                <a:ea typeface="Times New Roman"/>
                <a:cs typeface="Times New Roman"/>
              </a:rPr>
              <a:t>What is one characteristic of general anxiety disorder (GAD)?</a:t>
            </a:r>
          </a:p>
          <a:p>
            <a:pPr lvl="1">
              <a:lnSpc>
                <a:spcPct val="115000"/>
              </a:lnSpc>
              <a:spcBef>
                <a:spcPts val="0"/>
              </a:spcBef>
              <a:spcAft>
                <a:spcPts val="0"/>
              </a:spcAft>
              <a:buFont typeface="+mj-lt"/>
              <a:buAutoNum type="alphaLcParenR"/>
            </a:pPr>
            <a:r>
              <a:rPr lang="en-US" dirty="0">
                <a:ea typeface="Times New Roman"/>
                <a:cs typeface="Times New Roman"/>
              </a:rPr>
              <a:t>Wanting to be alone all the time</a:t>
            </a:r>
          </a:p>
          <a:p>
            <a:pPr lvl="1">
              <a:lnSpc>
                <a:spcPct val="115000"/>
              </a:lnSpc>
              <a:spcBef>
                <a:spcPts val="0"/>
              </a:spcBef>
              <a:spcAft>
                <a:spcPts val="0"/>
              </a:spcAft>
              <a:buFont typeface="+mj-lt"/>
              <a:buAutoNum type="alphaLcParenR"/>
            </a:pPr>
            <a:r>
              <a:rPr lang="en-US" dirty="0">
                <a:ea typeface="Times New Roman"/>
                <a:cs typeface="Times New Roman"/>
              </a:rPr>
              <a:t>Feeling ill for no apparent reason</a:t>
            </a:r>
          </a:p>
          <a:p>
            <a:pPr lvl="1">
              <a:lnSpc>
                <a:spcPct val="115000"/>
              </a:lnSpc>
              <a:spcBef>
                <a:spcPts val="0"/>
              </a:spcBef>
              <a:spcAft>
                <a:spcPts val="0"/>
              </a:spcAft>
              <a:buFont typeface="+mj-lt"/>
              <a:buAutoNum type="alphaLcParenR"/>
            </a:pPr>
            <a:r>
              <a:rPr lang="en-US" dirty="0">
                <a:ea typeface="Times New Roman"/>
                <a:cs typeface="Times New Roman"/>
              </a:rPr>
              <a:t>Forgetting important details</a:t>
            </a:r>
          </a:p>
          <a:p>
            <a:pPr lvl="1">
              <a:lnSpc>
                <a:spcPct val="115000"/>
              </a:lnSpc>
              <a:spcBef>
                <a:spcPts val="0"/>
              </a:spcBef>
              <a:spcAft>
                <a:spcPts val="0"/>
              </a:spcAft>
              <a:buFont typeface="+mj-lt"/>
              <a:buAutoNum type="alphaLcParenR"/>
            </a:pPr>
            <a:r>
              <a:rPr lang="en-US" dirty="0">
                <a:ea typeface="Times New Roman"/>
                <a:cs typeface="Times New Roman"/>
              </a:rPr>
              <a:t>Feeling anxious for no apparent reason</a:t>
            </a:r>
          </a:p>
          <a:p>
            <a:pPr marL="457200" marR="0">
              <a:lnSpc>
                <a:spcPct val="115000"/>
              </a:lnSpc>
              <a:spcBef>
                <a:spcPts val="1200"/>
              </a:spcBef>
              <a:spcAft>
                <a:spcPts val="1000"/>
              </a:spcAft>
            </a:pPr>
            <a:r>
              <a:rPr lang="en-US" dirty="0">
                <a:ea typeface="Times New Roman"/>
                <a:cs typeface="Times New Roman"/>
              </a:rPr>
              <a:t>	</a:t>
            </a:r>
          </a:p>
          <a:p>
            <a:pPr marL="514350" lvl="0" indent="-514350">
              <a:lnSpc>
                <a:spcPct val="115000"/>
              </a:lnSpc>
              <a:spcBef>
                <a:spcPts val="0"/>
              </a:spcBef>
              <a:spcAft>
                <a:spcPts val="1000"/>
              </a:spcAft>
              <a:buFont typeface="+mj-lt"/>
              <a:buAutoNum type="arabicPeriod" startAt="4"/>
            </a:pPr>
            <a:r>
              <a:rPr lang="en-US" dirty="0">
                <a:ea typeface="Times New Roman"/>
                <a:cs typeface="Times New Roman"/>
              </a:rPr>
              <a:t>What is on symptom people with GAD can experience?</a:t>
            </a:r>
          </a:p>
          <a:p>
            <a:pPr lvl="1">
              <a:lnSpc>
                <a:spcPct val="115000"/>
              </a:lnSpc>
              <a:spcBef>
                <a:spcPts val="0"/>
              </a:spcBef>
              <a:spcAft>
                <a:spcPts val="0"/>
              </a:spcAft>
              <a:buFont typeface="+mj-lt"/>
              <a:buAutoNum type="alphaLcParenR"/>
            </a:pPr>
            <a:r>
              <a:rPr lang="en-US" dirty="0">
                <a:ea typeface="Times New Roman"/>
                <a:cs typeface="Times New Roman"/>
              </a:rPr>
              <a:t>Decreased appetite</a:t>
            </a:r>
          </a:p>
          <a:p>
            <a:pPr lvl="1">
              <a:lnSpc>
                <a:spcPct val="115000"/>
              </a:lnSpc>
              <a:spcBef>
                <a:spcPts val="0"/>
              </a:spcBef>
              <a:spcAft>
                <a:spcPts val="0"/>
              </a:spcAft>
              <a:buFont typeface="+mj-lt"/>
              <a:buAutoNum type="alphaLcParenR"/>
            </a:pPr>
            <a:r>
              <a:rPr lang="en-US" dirty="0">
                <a:ea typeface="Times New Roman"/>
                <a:cs typeface="Times New Roman"/>
              </a:rPr>
              <a:t>Increased restlessness</a:t>
            </a:r>
          </a:p>
          <a:p>
            <a:pPr lvl="1">
              <a:lnSpc>
                <a:spcPct val="115000"/>
              </a:lnSpc>
              <a:spcBef>
                <a:spcPts val="0"/>
              </a:spcBef>
              <a:spcAft>
                <a:spcPts val="0"/>
              </a:spcAft>
              <a:buFont typeface="+mj-lt"/>
              <a:buAutoNum type="alphaLcParenR"/>
            </a:pPr>
            <a:r>
              <a:rPr lang="en-US" dirty="0">
                <a:ea typeface="Times New Roman"/>
                <a:cs typeface="Times New Roman"/>
              </a:rPr>
              <a:t>Increased stamina</a:t>
            </a:r>
          </a:p>
          <a:p>
            <a:pPr lvl="1">
              <a:lnSpc>
                <a:spcPct val="115000"/>
              </a:lnSpc>
              <a:spcBef>
                <a:spcPts val="0"/>
              </a:spcBef>
              <a:spcAft>
                <a:spcPts val="0"/>
              </a:spcAft>
              <a:buFont typeface="+mj-lt"/>
              <a:buAutoNum type="alphaLcParenR"/>
            </a:pPr>
            <a:r>
              <a:rPr lang="en-US" dirty="0">
                <a:ea typeface="Times New Roman"/>
                <a:cs typeface="Times New Roman"/>
              </a:rPr>
              <a:t>Decreased attention span</a:t>
            </a:r>
          </a:p>
          <a:p>
            <a:endParaRPr lang="en-US" dirty="0"/>
          </a:p>
        </p:txBody>
      </p:sp>
    </p:spTree>
    <p:extLst>
      <p:ext uri="{BB962C8B-B14F-4D97-AF65-F5344CB8AC3E}">
        <p14:creationId xmlns:p14="http://schemas.microsoft.com/office/powerpoint/2010/main" val="833514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5"/>
            </a:pPr>
            <a:r>
              <a:rPr lang="en-US" dirty="0">
                <a:ea typeface="Times New Roman"/>
                <a:cs typeface="Times New Roman"/>
              </a:rPr>
              <a:t>Why are panic disorders hard to diagnose?</a:t>
            </a:r>
          </a:p>
          <a:p>
            <a:pPr lvl="1">
              <a:lnSpc>
                <a:spcPct val="115000"/>
              </a:lnSpc>
              <a:spcBef>
                <a:spcPts val="0"/>
              </a:spcBef>
              <a:spcAft>
                <a:spcPts val="0"/>
              </a:spcAft>
              <a:buFont typeface="+mj-lt"/>
              <a:buAutoNum type="alphaLcParenR"/>
              <a:tabLst>
                <a:tab pos="1028700" algn="l"/>
              </a:tabLst>
            </a:pPr>
            <a:r>
              <a:rPr lang="en-US" dirty="0">
                <a:ea typeface="Times New Roman"/>
                <a:cs typeface="Times New Roman"/>
              </a:rPr>
              <a:t>Doctors don’t like to talk to these kinds of patients</a:t>
            </a:r>
          </a:p>
          <a:p>
            <a:pPr lvl="1">
              <a:lnSpc>
                <a:spcPct val="115000"/>
              </a:lnSpc>
              <a:spcBef>
                <a:spcPts val="0"/>
              </a:spcBef>
              <a:spcAft>
                <a:spcPts val="0"/>
              </a:spcAft>
              <a:buFont typeface="+mj-lt"/>
              <a:buAutoNum type="alphaLcParenR"/>
              <a:tabLst>
                <a:tab pos="1028700" algn="l"/>
              </a:tabLst>
            </a:pPr>
            <a:r>
              <a:rPr lang="en-US" dirty="0">
                <a:ea typeface="Times New Roman"/>
                <a:cs typeface="Times New Roman"/>
              </a:rPr>
              <a:t>The physical symptoms are often mistaken for something else</a:t>
            </a:r>
          </a:p>
          <a:p>
            <a:pPr lvl="1">
              <a:lnSpc>
                <a:spcPct val="115000"/>
              </a:lnSpc>
              <a:spcBef>
                <a:spcPts val="0"/>
              </a:spcBef>
              <a:spcAft>
                <a:spcPts val="0"/>
              </a:spcAft>
              <a:buFont typeface="+mj-lt"/>
              <a:buAutoNum type="alphaLcParenR"/>
              <a:tabLst>
                <a:tab pos="1028700" algn="l"/>
              </a:tabLst>
            </a:pPr>
            <a:r>
              <a:rPr lang="en-US" dirty="0">
                <a:ea typeface="Times New Roman"/>
                <a:cs typeface="Times New Roman"/>
              </a:rPr>
              <a:t>The patients refuse to be seen</a:t>
            </a:r>
          </a:p>
          <a:p>
            <a:pPr lvl="1">
              <a:lnSpc>
                <a:spcPct val="115000"/>
              </a:lnSpc>
              <a:spcBef>
                <a:spcPts val="0"/>
              </a:spcBef>
              <a:spcAft>
                <a:spcPts val="0"/>
              </a:spcAft>
              <a:buFont typeface="+mj-lt"/>
              <a:buAutoNum type="alphaLcParenR"/>
              <a:tabLst>
                <a:tab pos="1028700" algn="l"/>
              </a:tabLst>
            </a:pPr>
            <a:r>
              <a:rPr lang="en-US" dirty="0">
                <a:ea typeface="Times New Roman"/>
                <a:cs typeface="Times New Roman"/>
              </a:rPr>
              <a:t>There is no treatment available for it</a:t>
            </a:r>
          </a:p>
          <a:p>
            <a:pPr marL="457200" marR="0">
              <a:lnSpc>
                <a:spcPct val="115000"/>
              </a:lnSpc>
              <a:spcBef>
                <a:spcPts val="1200"/>
              </a:spcBef>
              <a:spcAft>
                <a:spcPts val="1000"/>
              </a:spcAft>
            </a:pPr>
            <a:r>
              <a:rPr lang="en-US" dirty="0">
                <a:ea typeface="Times New Roman"/>
                <a:cs typeface="Times New Roman"/>
              </a:rPr>
              <a:t>	</a:t>
            </a:r>
          </a:p>
          <a:p>
            <a:pPr marL="514350" lvl="0" indent="-514350">
              <a:lnSpc>
                <a:spcPct val="115000"/>
              </a:lnSpc>
              <a:spcBef>
                <a:spcPts val="0"/>
              </a:spcBef>
              <a:spcAft>
                <a:spcPts val="1000"/>
              </a:spcAft>
              <a:buFont typeface="+mj-lt"/>
              <a:buAutoNum type="arabicPeriod" startAt="6"/>
            </a:pPr>
            <a:r>
              <a:rPr lang="en-US" dirty="0">
                <a:ea typeface="Times New Roman"/>
                <a:cs typeface="Times New Roman"/>
              </a:rPr>
              <a:t>What is a characteristic of a panic disorder?</a:t>
            </a:r>
          </a:p>
          <a:p>
            <a:pPr lvl="1">
              <a:lnSpc>
                <a:spcPct val="115000"/>
              </a:lnSpc>
              <a:spcBef>
                <a:spcPts val="0"/>
              </a:spcBef>
              <a:spcAft>
                <a:spcPts val="0"/>
              </a:spcAft>
              <a:buFont typeface="+mj-lt"/>
              <a:buAutoNum type="alphaLcParenR"/>
            </a:pPr>
            <a:r>
              <a:rPr lang="en-US" dirty="0">
                <a:ea typeface="Times New Roman"/>
                <a:cs typeface="Times New Roman"/>
              </a:rPr>
              <a:t>Having an overwhelming sense of fear</a:t>
            </a:r>
          </a:p>
          <a:p>
            <a:pPr lvl="1">
              <a:lnSpc>
                <a:spcPct val="115000"/>
              </a:lnSpc>
              <a:spcBef>
                <a:spcPts val="0"/>
              </a:spcBef>
              <a:spcAft>
                <a:spcPts val="0"/>
              </a:spcAft>
              <a:buFont typeface="+mj-lt"/>
              <a:buAutoNum type="alphaLcParenR"/>
            </a:pPr>
            <a:r>
              <a:rPr lang="en-US" dirty="0">
                <a:ea typeface="Times New Roman"/>
                <a:cs typeface="Times New Roman"/>
              </a:rPr>
              <a:t>Wanting to sleep all of the time</a:t>
            </a:r>
          </a:p>
          <a:p>
            <a:pPr lvl="1">
              <a:lnSpc>
                <a:spcPct val="115000"/>
              </a:lnSpc>
              <a:spcBef>
                <a:spcPts val="0"/>
              </a:spcBef>
              <a:spcAft>
                <a:spcPts val="0"/>
              </a:spcAft>
              <a:buFont typeface="+mj-lt"/>
              <a:buAutoNum type="alphaLcParenR"/>
            </a:pPr>
            <a:r>
              <a:rPr lang="en-US" dirty="0">
                <a:ea typeface="Times New Roman"/>
                <a:cs typeface="Times New Roman"/>
              </a:rPr>
              <a:t>Having increased nausea or vomiting</a:t>
            </a:r>
          </a:p>
          <a:p>
            <a:pPr lvl="1">
              <a:lnSpc>
                <a:spcPct val="115000"/>
              </a:lnSpc>
              <a:spcBef>
                <a:spcPts val="0"/>
              </a:spcBef>
              <a:spcAft>
                <a:spcPts val="0"/>
              </a:spcAft>
              <a:buFont typeface="+mj-lt"/>
              <a:buAutoNum type="alphaLcParenR"/>
            </a:pPr>
            <a:r>
              <a:rPr lang="en-US" dirty="0">
                <a:ea typeface="Times New Roman"/>
                <a:cs typeface="Times New Roman"/>
              </a:rPr>
              <a:t>Trying to keep everything in its place</a:t>
            </a:r>
          </a:p>
          <a:p>
            <a:pPr marL="457200" marR="0">
              <a:lnSpc>
                <a:spcPct val="115000"/>
              </a:lnSpc>
              <a:spcBef>
                <a:spcPts val="1200"/>
              </a:spcBef>
              <a:spcAft>
                <a:spcPts val="1000"/>
              </a:spcAft>
            </a:pPr>
            <a:r>
              <a:rPr lang="en-US" dirty="0">
                <a:ea typeface="Times New Roman"/>
                <a:cs typeface="Times New Roman"/>
              </a:rPr>
              <a:t>	</a:t>
            </a:r>
            <a:endParaRPr lang="en-US" dirty="0"/>
          </a:p>
        </p:txBody>
      </p:sp>
    </p:spTree>
    <p:extLst>
      <p:ext uri="{BB962C8B-B14F-4D97-AF65-F5344CB8AC3E}">
        <p14:creationId xmlns:p14="http://schemas.microsoft.com/office/powerpoint/2010/main" val="833514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p:txBody>
          <a:bodyPr>
            <a:normAutofit fontScale="85000" lnSpcReduction="20000"/>
          </a:bodyPr>
          <a:lstStyle/>
          <a:p>
            <a:pPr marL="514350" lvl="0" indent="-514350">
              <a:lnSpc>
                <a:spcPct val="115000"/>
              </a:lnSpc>
              <a:spcBef>
                <a:spcPts val="0"/>
              </a:spcBef>
              <a:spcAft>
                <a:spcPts val="1000"/>
              </a:spcAft>
              <a:buFont typeface="+mj-lt"/>
              <a:buAutoNum type="arabicPeriod" startAt="7"/>
            </a:pPr>
            <a:r>
              <a:rPr lang="en-US" sz="2600" dirty="0">
                <a:ea typeface="Times New Roman"/>
                <a:cs typeface="Times New Roman"/>
              </a:rPr>
              <a:t>Phobias focus on what?</a:t>
            </a:r>
          </a:p>
          <a:p>
            <a:pPr lvl="1">
              <a:lnSpc>
                <a:spcPct val="115000"/>
              </a:lnSpc>
              <a:spcBef>
                <a:spcPts val="0"/>
              </a:spcBef>
              <a:spcAft>
                <a:spcPts val="0"/>
              </a:spcAft>
              <a:buFont typeface="+mj-lt"/>
              <a:buAutoNum type="alphaLcParenR"/>
            </a:pPr>
            <a:r>
              <a:rPr lang="en-US" sz="2400" dirty="0">
                <a:ea typeface="Times New Roman"/>
                <a:cs typeface="Times New Roman"/>
              </a:rPr>
              <a:t>Emotions</a:t>
            </a:r>
          </a:p>
          <a:p>
            <a:pPr lvl="1">
              <a:lnSpc>
                <a:spcPct val="115000"/>
              </a:lnSpc>
              <a:spcBef>
                <a:spcPts val="0"/>
              </a:spcBef>
              <a:spcAft>
                <a:spcPts val="0"/>
              </a:spcAft>
              <a:buFont typeface="+mj-lt"/>
              <a:buAutoNum type="alphaLcParenR"/>
            </a:pPr>
            <a:r>
              <a:rPr lang="en-US" sz="2400" dirty="0">
                <a:ea typeface="Times New Roman"/>
                <a:cs typeface="Times New Roman"/>
              </a:rPr>
              <a:t>Reaction time</a:t>
            </a:r>
          </a:p>
          <a:p>
            <a:pPr lvl="1">
              <a:lnSpc>
                <a:spcPct val="115000"/>
              </a:lnSpc>
              <a:spcBef>
                <a:spcPts val="0"/>
              </a:spcBef>
              <a:spcAft>
                <a:spcPts val="0"/>
              </a:spcAft>
              <a:buFont typeface="+mj-lt"/>
              <a:buAutoNum type="alphaLcParenR"/>
            </a:pPr>
            <a:r>
              <a:rPr lang="en-US" sz="2400" dirty="0">
                <a:ea typeface="Times New Roman"/>
                <a:cs typeface="Times New Roman"/>
              </a:rPr>
              <a:t>One specific fear</a:t>
            </a:r>
          </a:p>
          <a:p>
            <a:pPr lvl="1">
              <a:lnSpc>
                <a:spcPct val="115000"/>
              </a:lnSpc>
              <a:spcBef>
                <a:spcPts val="0"/>
              </a:spcBef>
              <a:spcAft>
                <a:spcPts val="1000"/>
              </a:spcAft>
              <a:buFont typeface="+mj-lt"/>
              <a:buAutoNum type="alphaLcParenR"/>
            </a:pPr>
            <a:r>
              <a:rPr lang="en-US" sz="2400" dirty="0">
                <a:ea typeface="Times New Roman"/>
                <a:cs typeface="Times New Roman"/>
              </a:rPr>
              <a:t>Spelling errors</a:t>
            </a:r>
          </a:p>
          <a:p>
            <a:pPr marL="457200" marR="0">
              <a:lnSpc>
                <a:spcPct val="115000"/>
              </a:lnSpc>
              <a:spcBef>
                <a:spcPts val="1200"/>
              </a:spcBef>
              <a:spcAft>
                <a:spcPts val="1000"/>
              </a:spcAft>
            </a:pPr>
            <a:r>
              <a:rPr lang="en-US" dirty="0">
                <a:ea typeface="Times New Roman"/>
                <a:cs typeface="Times New Roman"/>
              </a:rPr>
              <a:t>	</a:t>
            </a:r>
          </a:p>
          <a:p>
            <a:pPr marL="514350" lvl="0" indent="-514350">
              <a:lnSpc>
                <a:spcPct val="115000"/>
              </a:lnSpc>
              <a:spcBef>
                <a:spcPts val="0"/>
              </a:spcBef>
              <a:spcAft>
                <a:spcPts val="1000"/>
              </a:spcAft>
              <a:buFont typeface="+mj-lt"/>
              <a:buAutoNum type="arabicPeriod" startAt="8"/>
            </a:pPr>
            <a:r>
              <a:rPr lang="en-US" sz="2600" dirty="0">
                <a:ea typeface="Times New Roman"/>
                <a:cs typeface="Times New Roman"/>
              </a:rPr>
              <a:t>What is one way people try to cope with a certain phobia?</a:t>
            </a:r>
          </a:p>
          <a:p>
            <a:pPr lvl="1">
              <a:lnSpc>
                <a:spcPct val="115000"/>
              </a:lnSpc>
              <a:spcBef>
                <a:spcPts val="0"/>
              </a:spcBef>
              <a:spcAft>
                <a:spcPts val="0"/>
              </a:spcAft>
              <a:buFont typeface="+mj-lt"/>
              <a:buAutoNum type="alphaLcParenR"/>
            </a:pPr>
            <a:r>
              <a:rPr lang="en-US" sz="2400" dirty="0">
                <a:ea typeface="Times New Roman"/>
                <a:cs typeface="Times New Roman"/>
              </a:rPr>
              <a:t>Talk about it to everyone.</a:t>
            </a:r>
          </a:p>
          <a:p>
            <a:pPr lvl="1">
              <a:lnSpc>
                <a:spcPct val="115000"/>
              </a:lnSpc>
              <a:spcBef>
                <a:spcPts val="0"/>
              </a:spcBef>
              <a:spcAft>
                <a:spcPts val="0"/>
              </a:spcAft>
              <a:buFont typeface="+mj-lt"/>
              <a:buAutoNum type="alphaLcParenR"/>
            </a:pPr>
            <a:r>
              <a:rPr lang="en-US" sz="2400" dirty="0">
                <a:ea typeface="Times New Roman"/>
                <a:cs typeface="Times New Roman"/>
              </a:rPr>
              <a:t>Ignore it and move on</a:t>
            </a:r>
          </a:p>
          <a:p>
            <a:pPr lvl="1">
              <a:lnSpc>
                <a:spcPct val="115000"/>
              </a:lnSpc>
              <a:spcBef>
                <a:spcPts val="0"/>
              </a:spcBef>
              <a:spcAft>
                <a:spcPts val="0"/>
              </a:spcAft>
              <a:buFont typeface="+mj-lt"/>
              <a:buAutoNum type="alphaLcParenR"/>
            </a:pPr>
            <a:r>
              <a:rPr lang="en-US" sz="2400" dirty="0">
                <a:ea typeface="Times New Roman"/>
                <a:cs typeface="Times New Roman"/>
              </a:rPr>
              <a:t>Let their coworkers know about it</a:t>
            </a:r>
          </a:p>
          <a:p>
            <a:pPr lvl="1">
              <a:lnSpc>
                <a:spcPct val="115000"/>
              </a:lnSpc>
              <a:spcBef>
                <a:spcPts val="0"/>
              </a:spcBef>
              <a:spcAft>
                <a:spcPts val="1000"/>
              </a:spcAft>
              <a:buFont typeface="+mj-lt"/>
              <a:buAutoNum type="alphaLcParenR"/>
            </a:pPr>
            <a:r>
              <a:rPr lang="en-US" sz="2400" dirty="0">
                <a:ea typeface="Times New Roman"/>
                <a:cs typeface="Times New Roman"/>
              </a:rPr>
              <a:t>Avoid the thing or situation altogether</a:t>
            </a:r>
          </a:p>
          <a:p>
            <a:endParaRPr lang="en-US" dirty="0"/>
          </a:p>
        </p:txBody>
      </p:sp>
    </p:spTree>
    <p:extLst>
      <p:ext uri="{BB962C8B-B14F-4D97-AF65-F5344CB8AC3E}">
        <p14:creationId xmlns:p14="http://schemas.microsoft.com/office/powerpoint/2010/main" val="833514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1"/>
            <a:ext cx="8229600" cy="4038600"/>
          </a:xfrm>
        </p:spPr>
        <p:txBody>
          <a:bodyPr>
            <a:normAutofit fontScale="92500" lnSpcReduction="20000"/>
          </a:bodyPr>
          <a:lstStyle/>
          <a:p>
            <a:pPr marL="514350" lvl="0" indent="-514350">
              <a:lnSpc>
                <a:spcPct val="115000"/>
              </a:lnSpc>
              <a:spcBef>
                <a:spcPts val="0"/>
              </a:spcBef>
              <a:spcAft>
                <a:spcPts val="1000"/>
              </a:spcAft>
              <a:buFont typeface="+mj-lt"/>
              <a:buAutoNum type="arabicPeriod" startAt="9"/>
            </a:pPr>
            <a:r>
              <a:rPr lang="en-US" sz="2400" dirty="0">
                <a:ea typeface="Times New Roman"/>
                <a:cs typeface="Times New Roman"/>
              </a:rPr>
              <a:t>What was one thing Angela became fearful of?</a:t>
            </a:r>
          </a:p>
          <a:p>
            <a:pPr lvl="1">
              <a:lnSpc>
                <a:spcPct val="115000"/>
              </a:lnSpc>
              <a:spcBef>
                <a:spcPts val="0"/>
              </a:spcBef>
              <a:spcAft>
                <a:spcPts val="0"/>
              </a:spcAft>
              <a:buFont typeface="+mj-lt"/>
              <a:buAutoNum type="alphaLcParenR"/>
            </a:pPr>
            <a:r>
              <a:rPr lang="en-US" sz="2200" dirty="0">
                <a:ea typeface="Times New Roman"/>
                <a:cs typeface="Times New Roman"/>
              </a:rPr>
              <a:t>She thought her coworkers were judging her</a:t>
            </a:r>
          </a:p>
          <a:p>
            <a:pPr lvl="1">
              <a:lnSpc>
                <a:spcPct val="115000"/>
              </a:lnSpc>
              <a:spcBef>
                <a:spcPts val="0"/>
              </a:spcBef>
              <a:spcAft>
                <a:spcPts val="0"/>
              </a:spcAft>
              <a:buFont typeface="+mj-lt"/>
              <a:buAutoNum type="alphaLcParenR"/>
            </a:pPr>
            <a:r>
              <a:rPr lang="en-US" sz="2200" dirty="0">
                <a:ea typeface="Times New Roman"/>
                <a:cs typeface="Times New Roman"/>
              </a:rPr>
              <a:t>She didn’t get along with her new boss</a:t>
            </a:r>
          </a:p>
          <a:p>
            <a:pPr lvl="1">
              <a:lnSpc>
                <a:spcPct val="115000"/>
              </a:lnSpc>
              <a:spcBef>
                <a:spcPts val="0"/>
              </a:spcBef>
              <a:spcAft>
                <a:spcPts val="0"/>
              </a:spcAft>
              <a:buFont typeface="+mj-lt"/>
              <a:buAutoNum type="alphaLcParenR"/>
            </a:pPr>
            <a:r>
              <a:rPr lang="en-US" sz="2200" dirty="0">
                <a:ea typeface="Times New Roman"/>
                <a:cs typeface="Times New Roman"/>
              </a:rPr>
              <a:t>She didn’t like the hours she had to work</a:t>
            </a:r>
          </a:p>
          <a:p>
            <a:pPr lvl="1">
              <a:lnSpc>
                <a:spcPct val="115000"/>
              </a:lnSpc>
              <a:spcBef>
                <a:spcPts val="0"/>
              </a:spcBef>
              <a:spcAft>
                <a:spcPts val="1000"/>
              </a:spcAft>
              <a:buFont typeface="+mj-lt"/>
              <a:buAutoNum type="alphaLcParenR"/>
            </a:pPr>
            <a:r>
              <a:rPr lang="en-US" sz="2200" dirty="0">
                <a:ea typeface="Times New Roman"/>
                <a:cs typeface="Times New Roman"/>
              </a:rPr>
              <a:t>She thought she was going to be fired</a:t>
            </a:r>
          </a:p>
          <a:p>
            <a:pPr marL="457200" marR="0">
              <a:lnSpc>
                <a:spcPct val="115000"/>
              </a:lnSpc>
              <a:spcBef>
                <a:spcPts val="1200"/>
              </a:spcBef>
              <a:spcAft>
                <a:spcPts val="1000"/>
              </a:spcAft>
            </a:pPr>
            <a:r>
              <a:rPr lang="en-US" sz="900" dirty="0">
                <a:ea typeface="Times New Roman"/>
                <a:cs typeface="Times New Roman"/>
              </a:rPr>
              <a:t>	</a:t>
            </a:r>
          </a:p>
          <a:p>
            <a:pPr marL="514350" lvl="0" indent="-514350">
              <a:lnSpc>
                <a:spcPct val="115000"/>
              </a:lnSpc>
              <a:spcBef>
                <a:spcPts val="0"/>
              </a:spcBef>
              <a:spcAft>
                <a:spcPts val="1000"/>
              </a:spcAft>
              <a:buFont typeface="+mj-lt"/>
              <a:buAutoNum type="arabicPeriod" startAt="10"/>
            </a:pPr>
            <a:r>
              <a:rPr lang="en-US" sz="2400" dirty="0">
                <a:ea typeface="Times New Roman"/>
                <a:cs typeface="Times New Roman"/>
              </a:rPr>
              <a:t>How did Angela discover she had a form of anxiety?</a:t>
            </a:r>
          </a:p>
          <a:p>
            <a:pPr lvl="1">
              <a:lnSpc>
                <a:spcPct val="115000"/>
              </a:lnSpc>
              <a:spcBef>
                <a:spcPts val="0"/>
              </a:spcBef>
              <a:spcAft>
                <a:spcPts val="0"/>
              </a:spcAft>
              <a:buFont typeface="+mj-lt"/>
              <a:buAutoNum type="alphaLcParenR"/>
            </a:pPr>
            <a:r>
              <a:rPr lang="en-US" sz="2200" dirty="0">
                <a:ea typeface="Times New Roman"/>
                <a:cs typeface="Times New Roman"/>
              </a:rPr>
              <a:t>She went to see her doctor</a:t>
            </a:r>
          </a:p>
          <a:p>
            <a:pPr lvl="1">
              <a:lnSpc>
                <a:spcPct val="115000"/>
              </a:lnSpc>
              <a:spcBef>
                <a:spcPts val="0"/>
              </a:spcBef>
              <a:spcAft>
                <a:spcPts val="0"/>
              </a:spcAft>
              <a:buFont typeface="+mj-lt"/>
              <a:buAutoNum type="alphaLcParenR"/>
            </a:pPr>
            <a:r>
              <a:rPr lang="en-US" sz="2200" dirty="0">
                <a:ea typeface="Times New Roman"/>
                <a:cs typeface="Times New Roman"/>
              </a:rPr>
              <a:t>She read an article on the internet</a:t>
            </a:r>
          </a:p>
          <a:p>
            <a:pPr lvl="1">
              <a:lnSpc>
                <a:spcPct val="115000"/>
              </a:lnSpc>
              <a:spcBef>
                <a:spcPts val="0"/>
              </a:spcBef>
              <a:spcAft>
                <a:spcPts val="0"/>
              </a:spcAft>
              <a:buFont typeface="+mj-lt"/>
              <a:buAutoNum type="alphaLcParenR"/>
            </a:pPr>
            <a:r>
              <a:rPr lang="en-US" sz="2200" dirty="0">
                <a:ea typeface="Times New Roman"/>
                <a:cs typeface="Times New Roman"/>
              </a:rPr>
              <a:t>She spoke with a staff counselor</a:t>
            </a:r>
          </a:p>
          <a:p>
            <a:pPr lvl="1">
              <a:lnSpc>
                <a:spcPct val="115000"/>
              </a:lnSpc>
              <a:spcBef>
                <a:spcPts val="0"/>
              </a:spcBef>
              <a:spcAft>
                <a:spcPts val="0"/>
              </a:spcAft>
              <a:buFont typeface="+mj-lt"/>
              <a:buAutoNum type="alphaLcParenR"/>
            </a:pPr>
            <a:r>
              <a:rPr lang="en-US" sz="2200" dirty="0">
                <a:ea typeface="Times New Roman"/>
                <a:cs typeface="Times New Roman"/>
              </a:rPr>
              <a:t>She asked one of her coworkers</a:t>
            </a:r>
          </a:p>
          <a:p>
            <a:endParaRPr lang="en-US" dirty="0"/>
          </a:p>
        </p:txBody>
      </p:sp>
    </p:spTree>
    <p:extLst>
      <p:ext uri="{BB962C8B-B14F-4D97-AF65-F5344CB8AC3E}">
        <p14:creationId xmlns:p14="http://schemas.microsoft.com/office/powerpoint/2010/main" val="833514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p:txBody>
          <a:bodyPr>
            <a:normAutofit fontScale="55000" lnSpcReduction="20000"/>
          </a:bodyPr>
          <a:lstStyle/>
          <a:p>
            <a:pPr lvl="0">
              <a:lnSpc>
                <a:spcPct val="115000"/>
              </a:lnSpc>
              <a:spcBef>
                <a:spcPts val="0"/>
              </a:spcBef>
              <a:spcAft>
                <a:spcPts val="1000"/>
              </a:spcAft>
              <a:buFont typeface="+mj-lt"/>
              <a:buAutoNum type="arabicPeriod"/>
            </a:pPr>
            <a:r>
              <a:rPr lang="en-US" dirty="0">
                <a:ea typeface="Times New Roman"/>
                <a:cs typeface="Times New Roman"/>
              </a:rPr>
              <a:t>What is one fear people with social anxiety can have?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Fear of crowds or crowded places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Fear of spiders</a:t>
            </a:r>
          </a:p>
          <a:p>
            <a:pPr lvl="1">
              <a:lnSpc>
                <a:spcPct val="115000"/>
              </a:lnSpc>
              <a:spcBef>
                <a:spcPts val="0"/>
              </a:spcBef>
              <a:spcAft>
                <a:spcPts val="0"/>
              </a:spcAft>
              <a:buFont typeface="+mj-lt"/>
              <a:buAutoNum type="alphaLcParenR"/>
            </a:pPr>
            <a:r>
              <a:rPr lang="en-US" dirty="0">
                <a:ea typeface="Times New Roman"/>
                <a:cs typeface="Times New Roman"/>
              </a:rPr>
              <a:t>Fear of stepping in gum</a:t>
            </a:r>
          </a:p>
          <a:p>
            <a:pPr lvl="1">
              <a:lnSpc>
                <a:spcPct val="115000"/>
              </a:lnSpc>
              <a:spcBef>
                <a:spcPts val="0"/>
              </a:spcBef>
              <a:spcAft>
                <a:spcPts val="0"/>
              </a:spcAft>
              <a:buFont typeface="+mj-lt"/>
              <a:buAutoNum type="alphaLcParenR"/>
            </a:pPr>
            <a:r>
              <a:rPr lang="en-US" dirty="0">
                <a:ea typeface="Times New Roman"/>
                <a:cs typeface="Times New Roman"/>
              </a:rPr>
              <a:t>Fear of being late</a:t>
            </a:r>
          </a:p>
          <a:p>
            <a:pPr marL="457200" marR="0">
              <a:lnSpc>
                <a:spcPct val="115000"/>
              </a:lnSpc>
              <a:spcBef>
                <a:spcPts val="1200"/>
              </a:spcBef>
              <a:spcAft>
                <a:spcPts val="1000"/>
              </a:spcAft>
            </a:pPr>
            <a:r>
              <a:rPr lang="en-US" dirty="0">
                <a:solidFill>
                  <a:srgbClr val="FF0000"/>
                </a:solidFill>
                <a:ea typeface="Times New Roman"/>
                <a:cs typeface="Times New Roman"/>
              </a:rPr>
              <a:t>	People with social anxiety fear being around people, so being in a crowd or a crowded place will trigger their social anxiety.</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2"/>
            </a:pPr>
            <a:r>
              <a:rPr lang="en-US" dirty="0">
                <a:ea typeface="Times New Roman"/>
                <a:cs typeface="Times New Roman"/>
              </a:rPr>
              <a:t>Which of the following is a characteristic of social anxiety?</a:t>
            </a:r>
          </a:p>
          <a:p>
            <a:pPr lvl="1">
              <a:lnSpc>
                <a:spcPct val="115000"/>
              </a:lnSpc>
              <a:spcBef>
                <a:spcPts val="0"/>
              </a:spcBef>
              <a:spcAft>
                <a:spcPts val="0"/>
              </a:spcAft>
              <a:buFont typeface="+mj-lt"/>
              <a:buAutoNum type="alphaLcParenR"/>
            </a:pPr>
            <a:r>
              <a:rPr lang="en-US" dirty="0">
                <a:ea typeface="Times New Roman"/>
                <a:cs typeface="Times New Roman"/>
              </a:rPr>
              <a:t>Inability to walk by ourselves</a:t>
            </a:r>
          </a:p>
          <a:p>
            <a:pPr lvl="1">
              <a:lnSpc>
                <a:spcPct val="115000"/>
              </a:lnSpc>
              <a:spcBef>
                <a:spcPts val="0"/>
              </a:spcBef>
              <a:spcAft>
                <a:spcPts val="0"/>
              </a:spcAft>
              <a:buFont typeface="+mj-lt"/>
              <a:buAutoNum type="alphaLcParenR"/>
            </a:pPr>
            <a:r>
              <a:rPr lang="en-US" dirty="0">
                <a:ea typeface="Times New Roman"/>
                <a:cs typeface="Times New Roman"/>
              </a:rPr>
              <a:t>Feeling like the center of attention</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Afraid of being judged by the people around you</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Fear of being alone</a:t>
            </a:r>
          </a:p>
          <a:p>
            <a:pPr marL="457200" marR="0">
              <a:lnSpc>
                <a:spcPct val="115000"/>
              </a:lnSpc>
              <a:spcBef>
                <a:spcPts val="1200"/>
              </a:spcBef>
              <a:spcAft>
                <a:spcPts val="1000"/>
              </a:spcAft>
            </a:pPr>
            <a:r>
              <a:rPr lang="en-US" dirty="0">
                <a:solidFill>
                  <a:srgbClr val="FF0000"/>
                </a:solidFill>
                <a:ea typeface="Times New Roman"/>
                <a:cs typeface="Times New Roman"/>
              </a:rPr>
              <a:t>	One characteristic of social anxiety is being afraid of being judged by the group of people around you and feeling as though there is no escape from it.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7435547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p:txBody>
          <a:bodyPr>
            <a:normAutofit fontScale="55000" lnSpcReduction="20000"/>
          </a:bodyPr>
          <a:lstStyle/>
          <a:p>
            <a:pPr marL="514350" lvl="0" indent="-514350">
              <a:lnSpc>
                <a:spcPct val="115000"/>
              </a:lnSpc>
              <a:spcBef>
                <a:spcPts val="0"/>
              </a:spcBef>
              <a:spcAft>
                <a:spcPts val="1000"/>
              </a:spcAft>
              <a:buFont typeface="+mj-lt"/>
              <a:buAutoNum type="arabicPeriod" startAt="3"/>
            </a:pPr>
            <a:r>
              <a:rPr lang="en-US" dirty="0">
                <a:ea typeface="Times New Roman"/>
                <a:cs typeface="Times New Roman"/>
              </a:rPr>
              <a:t>What is one characteristic of general anxiety disorder (GAD)?</a:t>
            </a:r>
          </a:p>
          <a:p>
            <a:pPr lvl="1">
              <a:lnSpc>
                <a:spcPct val="115000"/>
              </a:lnSpc>
              <a:spcBef>
                <a:spcPts val="0"/>
              </a:spcBef>
              <a:spcAft>
                <a:spcPts val="0"/>
              </a:spcAft>
              <a:buFont typeface="+mj-lt"/>
              <a:buAutoNum type="alphaLcParenR"/>
            </a:pPr>
            <a:r>
              <a:rPr lang="en-US" dirty="0">
                <a:ea typeface="Times New Roman"/>
                <a:cs typeface="Times New Roman"/>
              </a:rPr>
              <a:t>Wanting to be alone all the time</a:t>
            </a:r>
          </a:p>
          <a:p>
            <a:pPr lvl="1">
              <a:lnSpc>
                <a:spcPct val="115000"/>
              </a:lnSpc>
              <a:spcBef>
                <a:spcPts val="0"/>
              </a:spcBef>
              <a:spcAft>
                <a:spcPts val="0"/>
              </a:spcAft>
              <a:buFont typeface="+mj-lt"/>
              <a:buAutoNum type="alphaLcParenR"/>
            </a:pPr>
            <a:r>
              <a:rPr lang="en-US" dirty="0">
                <a:ea typeface="Times New Roman"/>
                <a:cs typeface="Times New Roman"/>
              </a:rPr>
              <a:t>Feeling ill for no apparent reason</a:t>
            </a:r>
          </a:p>
          <a:p>
            <a:pPr lvl="1">
              <a:lnSpc>
                <a:spcPct val="115000"/>
              </a:lnSpc>
              <a:spcBef>
                <a:spcPts val="0"/>
              </a:spcBef>
              <a:spcAft>
                <a:spcPts val="0"/>
              </a:spcAft>
              <a:buFont typeface="+mj-lt"/>
              <a:buAutoNum type="alphaLcParenR"/>
            </a:pPr>
            <a:r>
              <a:rPr lang="en-US" dirty="0">
                <a:ea typeface="Times New Roman"/>
                <a:cs typeface="Times New Roman"/>
              </a:rPr>
              <a:t>Forgetting important details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Feeling anxious for no apparent reason</a:t>
            </a:r>
            <a:endParaRPr lang="en-US" dirty="0">
              <a:ea typeface="Times New Roman"/>
              <a:cs typeface="Times New Roman"/>
            </a:endParaRPr>
          </a:p>
          <a:p>
            <a:pPr marL="457200" marR="0">
              <a:lnSpc>
                <a:spcPct val="115000"/>
              </a:lnSpc>
              <a:spcBef>
                <a:spcPts val="1200"/>
              </a:spcBef>
              <a:spcAft>
                <a:spcPts val="1000"/>
              </a:spcAft>
            </a:pPr>
            <a:r>
              <a:rPr lang="en-US" dirty="0">
                <a:solidFill>
                  <a:srgbClr val="FF0000"/>
                </a:solidFill>
                <a:ea typeface="Times New Roman"/>
                <a:cs typeface="Times New Roman"/>
              </a:rPr>
              <a:t>	People who suffer from GAD generally do not have something to feel anxious about, but will often either exaggerate something or imagine it.</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4"/>
            </a:pPr>
            <a:r>
              <a:rPr lang="en-US" dirty="0">
                <a:ea typeface="Times New Roman"/>
                <a:cs typeface="Times New Roman"/>
              </a:rPr>
              <a:t>What is on symptom people with GAD can experience?</a:t>
            </a:r>
          </a:p>
          <a:p>
            <a:pPr lvl="1">
              <a:lnSpc>
                <a:spcPct val="115000"/>
              </a:lnSpc>
              <a:spcBef>
                <a:spcPts val="0"/>
              </a:spcBef>
              <a:spcAft>
                <a:spcPts val="0"/>
              </a:spcAft>
              <a:buFont typeface="+mj-lt"/>
              <a:buAutoNum type="alphaLcParenR"/>
            </a:pPr>
            <a:r>
              <a:rPr lang="en-US" dirty="0">
                <a:ea typeface="Times New Roman"/>
                <a:cs typeface="Times New Roman"/>
              </a:rPr>
              <a:t>Decreased appetite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Increased restlessness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Increased stamina</a:t>
            </a:r>
          </a:p>
          <a:p>
            <a:pPr lvl="1">
              <a:lnSpc>
                <a:spcPct val="115000"/>
              </a:lnSpc>
              <a:spcBef>
                <a:spcPts val="0"/>
              </a:spcBef>
              <a:spcAft>
                <a:spcPts val="0"/>
              </a:spcAft>
              <a:buFont typeface="+mj-lt"/>
              <a:buAutoNum type="alphaLcParenR"/>
            </a:pPr>
            <a:r>
              <a:rPr lang="en-US" dirty="0">
                <a:ea typeface="Times New Roman"/>
                <a:cs typeface="Times New Roman"/>
              </a:rPr>
              <a:t>Decreased attention span</a:t>
            </a:r>
          </a:p>
          <a:p>
            <a:pPr marL="457200" marR="0">
              <a:lnSpc>
                <a:spcPct val="115000"/>
              </a:lnSpc>
              <a:spcBef>
                <a:spcPts val="1200"/>
              </a:spcBef>
              <a:spcAft>
                <a:spcPts val="1000"/>
              </a:spcAft>
            </a:pPr>
            <a:r>
              <a:rPr lang="en-US" dirty="0">
                <a:solidFill>
                  <a:srgbClr val="FF0000"/>
                </a:solidFill>
                <a:ea typeface="Times New Roman"/>
                <a:cs typeface="Times New Roman"/>
              </a:rPr>
              <a:t>	People who suffer from GAD suffer from increased restlessness or fatigue because they are spending all of their energy being anxious all the time.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266937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p:txBody>
          <a:bodyPr>
            <a:normAutofit fontScale="55000" lnSpcReduction="20000"/>
          </a:bodyPr>
          <a:lstStyle/>
          <a:p>
            <a:pPr marL="514350" lvl="0" indent="-514350">
              <a:lnSpc>
                <a:spcPct val="115000"/>
              </a:lnSpc>
              <a:spcBef>
                <a:spcPts val="0"/>
              </a:spcBef>
              <a:spcAft>
                <a:spcPts val="1000"/>
              </a:spcAft>
              <a:buFont typeface="+mj-lt"/>
              <a:buAutoNum type="arabicPeriod" startAt="5"/>
            </a:pPr>
            <a:r>
              <a:rPr lang="en-US" dirty="0">
                <a:ea typeface="Times New Roman"/>
                <a:cs typeface="Times New Roman"/>
              </a:rPr>
              <a:t>Why are panic disorders hard to diagnose?</a:t>
            </a:r>
          </a:p>
          <a:p>
            <a:pPr lvl="1">
              <a:lnSpc>
                <a:spcPct val="115000"/>
              </a:lnSpc>
              <a:spcBef>
                <a:spcPts val="0"/>
              </a:spcBef>
              <a:spcAft>
                <a:spcPts val="0"/>
              </a:spcAft>
              <a:buFont typeface="+mj-lt"/>
              <a:buAutoNum type="alphaLcParenR"/>
              <a:tabLst>
                <a:tab pos="1028700" algn="l"/>
              </a:tabLst>
            </a:pPr>
            <a:r>
              <a:rPr lang="en-US" dirty="0">
                <a:ea typeface="Times New Roman"/>
                <a:cs typeface="Times New Roman"/>
              </a:rPr>
              <a:t>Doctors don’t like to talk to these kinds of patients</a:t>
            </a:r>
          </a:p>
          <a:p>
            <a:pPr lvl="1">
              <a:lnSpc>
                <a:spcPct val="115000"/>
              </a:lnSpc>
              <a:spcBef>
                <a:spcPts val="0"/>
              </a:spcBef>
              <a:spcAft>
                <a:spcPts val="0"/>
              </a:spcAft>
              <a:buFont typeface="+mj-lt"/>
              <a:buAutoNum type="alphaLcParenR"/>
              <a:tabLst>
                <a:tab pos="1028700" algn="l"/>
              </a:tabLst>
            </a:pPr>
            <a:r>
              <a:rPr lang="en-US" dirty="0">
                <a:solidFill>
                  <a:srgbClr val="FF0000"/>
                </a:solidFill>
                <a:ea typeface="Times New Roman"/>
                <a:cs typeface="Times New Roman"/>
              </a:rPr>
              <a:t>The physical symptoms are often mistaken for something else</a:t>
            </a:r>
            <a:endParaRPr lang="en-US" dirty="0">
              <a:ea typeface="Times New Roman"/>
              <a:cs typeface="Times New Roman"/>
            </a:endParaRPr>
          </a:p>
          <a:p>
            <a:pPr lvl="1">
              <a:lnSpc>
                <a:spcPct val="115000"/>
              </a:lnSpc>
              <a:spcBef>
                <a:spcPts val="0"/>
              </a:spcBef>
              <a:spcAft>
                <a:spcPts val="0"/>
              </a:spcAft>
              <a:buFont typeface="+mj-lt"/>
              <a:buAutoNum type="alphaLcParenR"/>
              <a:tabLst>
                <a:tab pos="1028700" algn="l"/>
              </a:tabLst>
            </a:pPr>
            <a:r>
              <a:rPr lang="en-US" dirty="0">
                <a:ea typeface="Times New Roman"/>
                <a:cs typeface="Times New Roman"/>
              </a:rPr>
              <a:t>The patients refuse to be seen</a:t>
            </a:r>
          </a:p>
          <a:p>
            <a:pPr lvl="1">
              <a:lnSpc>
                <a:spcPct val="115000"/>
              </a:lnSpc>
              <a:spcBef>
                <a:spcPts val="0"/>
              </a:spcBef>
              <a:spcAft>
                <a:spcPts val="0"/>
              </a:spcAft>
              <a:buFont typeface="+mj-lt"/>
              <a:buAutoNum type="alphaLcParenR"/>
              <a:tabLst>
                <a:tab pos="1028700" algn="l"/>
              </a:tabLst>
            </a:pPr>
            <a:r>
              <a:rPr lang="en-US" dirty="0">
                <a:ea typeface="Times New Roman"/>
                <a:cs typeface="Times New Roman"/>
              </a:rPr>
              <a:t>There is no treatment available for it</a:t>
            </a:r>
          </a:p>
          <a:p>
            <a:pPr marL="457200" marR="0">
              <a:lnSpc>
                <a:spcPct val="115000"/>
              </a:lnSpc>
              <a:spcBef>
                <a:spcPts val="1200"/>
              </a:spcBef>
              <a:spcAft>
                <a:spcPts val="1000"/>
              </a:spcAft>
            </a:pPr>
            <a:r>
              <a:rPr lang="en-US" dirty="0">
                <a:solidFill>
                  <a:srgbClr val="FF0000"/>
                </a:solidFill>
                <a:ea typeface="Times New Roman"/>
                <a:cs typeface="Times New Roman"/>
              </a:rPr>
              <a:t>	Since people with a panic disorder often suffer from various physical symptoms, such as shortness of breath or vomiting, doctors can often mistake it for another disease/disorder.</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6"/>
            </a:pPr>
            <a:r>
              <a:rPr lang="en-US" dirty="0">
                <a:ea typeface="Times New Roman"/>
                <a:cs typeface="Times New Roman"/>
              </a:rPr>
              <a:t>What is a characteristic of a panic disorder?</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Having an overwhelming sense of fear</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Wanting to sleep all of the time</a:t>
            </a:r>
          </a:p>
          <a:p>
            <a:pPr lvl="1">
              <a:lnSpc>
                <a:spcPct val="115000"/>
              </a:lnSpc>
              <a:spcBef>
                <a:spcPts val="0"/>
              </a:spcBef>
              <a:spcAft>
                <a:spcPts val="0"/>
              </a:spcAft>
              <a:buFont typeface="+mj-lt"/>
              <a:buAutoNum type="alphaLcParenR"/>
            </a:pPr>
            <a:r>
              <a:rPr lang="en-US" dirty="0">
                <a:ea typeface="Times New Roman"/>
                <a:cs typeface="Times New Roman"/>
              </a:rPr>
              <a:t>Having increased nausea or vomiting</a:t>
            </a:r>
          </a:p>
          <a:p>
            <a:pPr lvl="1">
              <a:lnSpc>
                <a:spcPct val="115000"/>
              </a:lnSpc>
              <a:spcBef>
                <a:spcPts val="0"/>
              </a:spcBef>
              <a:spcAft>
                <a:spcPts val="0"/>
              </a:spcAft>
              <a:buFont typeface="+mj-lt"/>
              <a:buAutoNum type="alphaLcParenR"/>
            </a:pPr>
            <a:r>
              <a:rPr lang="en-US" dirty="0">
                <a:ea typeface="Times New Roman"/>
                <a:cs typeface="Times New Roman"/>
              </a:rPr>
              <a:t>Trying to keep everything in its place</a:t>
            </a:r>
          </a:p>
          <a:p>
            <a:pPr marL="457200" marR="0">
              <a:lnSpc>
                <a:spcPct val="115000"/>
              </a:lnSpc>
              <a:spcBef>
                <a:spcPts val="1200"/>
              </a:spcBef>
              <a:spcAft>
                <a:spcPts val="1000"/>
              </a:spcAft>
            </a:pPr>
            <a:r>
              <a:rPr lang="en-US" dirty="0">
                <a:solidFill>
                  <a:srgbClr val="FF0000"/>
                </a:solidFill>
                <a:ea typeface="Times New Roman"/>
                <a:cs typeface="Times New Roman"/>
              </a:rPr>
              <a:t>	One characteristic of a panic disorder is having an overwhelming sense of fear about something, whether it is specific or a broad range of things.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2217145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p:txBody>
          <a:bodyPr>
            <a:normAutofit fontScale="55000" lnSpcReduction="20000"/>
          </a:bodyPr>
          <a:lstStyle/>
          <a:p>
            <a:pPr marL="514350" lvl="0" indent="-514350">
              <a:lnSpc>
                <a:spcPct val="115000"/>
              </a:lnSpc>
              <a:spcBef>
                <a:spcPts val="0"/>
              </a:spcBef>
              <a:spcAft>
                <a:spcPts val="1000"/>
              </a:spcAft>
              <a:buFont typeface="+mj-lt"/>
              <a:buAutoNum type="arabicPeriod" startAt="7"/>
            </a:pPr>
            <a:r>
              <a:rPr lang="en-US" dirty="0">
                <a:ea typeface="Times New Roman"/>
                <a:cs typeface="Times New Roman"/>
              </a:rPr>
              <a:t>Phobias focus on what?</a:t>
            </a:r>
          </a:p>
          <a:p>
            <a:pPr lvl="1">
              <a:lnSpc>
                <a:spcPct val="115000"/>
              </a:lnSpc>
              <a:spcBef>
                <a:spcPts val="0"/>
              </a:spcBef>
              <a:spcAft>
                <a:spcPts val="0"/>
              </a:spcAft>
              <a:buFont typeface="+mj-lt"/>
              <a:buAutoNum type="alphaLcParenR"/>
            </a:pPr>
            <a:r>
              <a:rPr lang="en-US" dirty="0">
                <a:ea typeface="Times New Roman"/>
                <a:cs typeface="Times New Roman"/>
              </a:rPr>
              <a:t>Emotions</a:t>
            </a:r>
          </a:p>
          <a:p>
            <a:pPr lvl="1">
              <a:lnSpc>
                <a:spcPct val="115000"/>
              </a:lnSpc>
              <a:spcBef>
                <a:spcPts val="0"/>
              </a:spcBef>
              <a:spcAft>
                <a:spcPts val="0"/>
              </a:spcAft>
              <a:buFont typeface="+mj-lt"/>
              <a:buAutoNum type="alphaLcParenR"/>
            </a:pPr>
            <a:r>
              <a:rPr lang="en-US" dirty="0">
                <a:ea typeface="Times New Roman"/>
                <a:cs typeface="Times New Roman"/>
              </a:rPr>
              <a:t>Reaction time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One specific fear</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Spelling errors</a:t>
            </a:r>
          </a:p>
          <a:p>
            <a:pPr marL="457200" marR="0">
              <a:lnSpc>
                <a:spcPct val="115000"/>
              </a:lnSpc>
              <a:spcBef>
                <a:spcPts val="1200"/>
              </a:spcBef>
              <a:spcAft>
                <a:spcPts val="1000"/>
              </a:spcAft>
            </a:pPr>
            <a:r>
              <a:rPr lang="en-US" dirty="0">
                <a:solidFill>
                  <a:srgbClr val="FF0000"/>
                </a:solidFill>
                <a:ea typeface="Times New Roman"/>
                <a:cs typeface="Times New Roman"/>
              </a:rPr>
              <a:t>	Phobias are usually focused onto one type of fear, such as a fear of heights or a fear of snakes.</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8"/>
            </a:pPr>
            <a:r>
              <a:rPr lang="en-US" dirty="0">
                <a:ea typeface="Times New Roman"/>
                <a:cs typeface="Times New Roman"/>
              </a:rPr>
              <a:t>What is one way people try to cope with a certain phobia?</a:t>
            </a:r>
          </a:p>
          <a:p>
            <a:pPr lvl="1">
              <a:lnSpc>
                <a:spcPct val="115000"/>
              </a:lnSpc>
              <a:spcBef>
                <a:spcPts val="0"/>
              </a:spcBef>
              <a:spcAft>
                <a:spcPts val="0"/>
              </a:spcAft>
              <a:buFont typeface="+mj-lt"/>
              <a:buAutoNum type="alphaLcParenR"/>
            </a:pPr>
            <a:r>
              <a:rPr lang="en-US" dirty="0">
                <a:ea typeface="Times New Roman"/>
                <a:cs typeface="Times New Roman"/>
              </a:rPr>
              <a:t>Talk about it to everyone.</a:t>
            </a:r>
          </a:p>
          <a:p>
            <a:pPr lvl="1">
              <a:lnSpc>
                <a:spcPct val="115000"/>
              </a:lnSpc>
              <a:spcBef>
                <a:spcPts val="0"/>
              </a:spcBef>
              <a:spcAft>
                <a:spcPts val="0"/>
              </a:spcAft>
              <a:buFont typeface="+mj-lt"/>
              <a:buAutoNum type="alphaLcParenR"/>
            </a:pPr>
            <a:r>
              <a:rPr lang="en-US" dirty="0">
                <a:ea typeface="Times New Roman"/>
                <a:cs typeface="Times New Roman"/>
              </a:rPr>
              <a:t>Ignore it and move on</a:t>
            </a:r>
          </a:p>
          <a:p>
            <a:pPr lvl="1">
              <a:lnSpc>
                <a:spcPct val="115000"/>
              </a:lnSpc>
              <a:spcBef>
                <a:spcPts val="0"/>
              </a:spcBef>
              <a:spcAft>
                <a:spcPts val="0"/>
              </a:spcAft>
              <a:buFont typeface="+mj-lt"/>
              <a:buAutoNum type="alphaLcParenR"/>
            </a:pPr>
            <a:r>
              <a:rPr lang="en-US" dirty="0">
                <a:ea typeface="Times New Roman"/>
                <a:cs typeface="Times New Roman"/>
              </a:rPr>
              <a:t>Let their coworkers know about it</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Avoid the thing or situation altogether</a:t>
            </a:r>
            <a:endParaRPr lang="en-US" dirty="0">
              <a:ea typeface="Times New Roman"/>
              <a:cs typeface="Times New Roman"/>
            </a:endParaRPr>
          </a:p>
          <a:p>
            <a:pPr marL="457200" marR="0">
              <a:lnSpc>
                <a:spcPct val="115000"/>
              </a:lnSpc>
              <a:spcBef>
                <a:spcPts val="1200"/>
              </a:spcBef>
              <a:spcAft>
                <a:spcPts val="1000"/>
              </a:spcAft>
            </a:pPr>
            <a:r>
              <a:rPr lang="en-US" dirty="0">
                <a:solidFill>
                  <a:srgbClr val="FF0000"/>
                </a:solidFill>
                <a:ea typeface="Times New Roman"/>
                <a:cs typeface="Times New Roman"/>
              </a:rPr>
              <a:t>	Many people with some sort of phobia simply try to avoid the problem or situation, especially if it is not required of them.</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2189935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Virtual Environment</a:t>
            </a:r>
          </a:p>
        </p:txBody>
      </p:sp>
      <p:grpSp>
        <p:nvGrpSpPr>
          <p:cNvPr id="7" name="Group 6"/>
          <p:cNvGrpSpPr/>
          <p:nvPr/>
        </p:nvGrpSpPr>
        <p:grpSpPr>
          <a:xfrm>
            <a:off x="27849" y="1393287"/>
            <a:ext cx="7820751" cy="4702713"/>
            <a:chOff x="27849" y="1107940"/>
            <a:chExt cx="8802967" cy="5293332"/>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Graphic 7"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13056" y="2918256"/>
            <a:ext cx="914400" cy="914400"/>
          </a:xfrm>
          <a:prstGeom prst="rect">
            <a:avLst/>
          </a:prstGeom>
        </p:spPr>
      </p:pic>
      <p:pic>
        <p:nvPicPr>
          <p:cNvPr id="21" name="Graphic 20" descr="Raised Hand"/>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46019" y="1219200"/>
            <a:ext cx="848474" cy="848474"/>
          </a:xfrm>
          <a:prstGeom prst="rect">
            <a:avLst/>
          </a:prstGeom>
        </p:spPr>
      </p:pic>
      <p:pic>
        <p:nvPicPr>
          <p:cNvPr id="22" name="Graphic 21" descr="Arrow: Straight"/>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13056" y="0"/>
            <a:ext cx="914400" cy="914400"/>
          </a:xfrm>
          <a:prstGeom prst="rect">
            <a:avLst/>
          </a:prstGeom>
        </p:spPr>
      </p:pic>
      <p:grpSp>
        <p:nvGrpSpPr>
          <p:cNvPr id="36" name="Group 35"/>
          <p:cNvGrpSpPr/>
          <p:nvPr/>
        </p:nvGrpSpPr>
        <p:grpSpPr>
          <a:xfrm>
            <a:off x="8058591" y="2308656"/>
            <a:ext cx="1023331" cy="565252"/>
            <a:chOff x="9144000" y="3356262"/>
            <a:chExt cx="1023331" cy="565252"/>
          </a:xfrm>
          <a:solidFill>
            <a:srgbClr val="FF9100"/>
          </a:solidFill>
        </p:grpSpPr>
        <p:pic>
          <p:nvPicPr>
            <p:cNvPr id="23" name="Graphic 22" descr="Close"/>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615743" y="3369926"/>
              <a:ext cx="551588" cy="551588"/>
            </a:xfrm>
            <a:prstGeom prst="rect">
              <a:avLst/>
            </a:prstGeom>
          </p:spPr>
        </p:pic>
        <p:pic>
          <p:nvPicPr>
            <p:cNvPr id="24" name="Graphic 23" descr="Checkmark"/>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44000" y="3356262"/>
              <a:ext cx="551588" cy="551588"/>
            </a:xfrm>
            <a:prstGeom prst="rect">
              <a:avLst/>
            </a:prstGeom>
          </p:spPr>
        </p:pic>
      </p:grpSp>
      <p:sp>
        <p:nvSpPr>
          <p:cNvPr id="13" name="Rectangle 12"/>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4" name="Rectangle 13">
            <a:extLst>
              <a:ext uri="{FF2B5EF4-FFF2-40B4-BE49-F238E27FC236}">
                <a16:creationId xmlns:a16="http://schemas.microsoft.com/office/drawing/2014/main" id="{EF84DC55-73F7-46D4-920D-A66FAF950787}"/>
              </a:ext>
            </a:extLst>
          </p:cNvPr>
          <p:cNvSpPr/>
          <p:nvPr/>
        </p:nvSpPr>
        <p:spPr>
          <a:xfrm>
            <a:off x="9144000" y="1366438"/>
            <a:ext cx="5544616" cy="553998"/>
          </a:xfrm>
          <a:prstGeom prst="rect">
            <a:avLst/>
          </a:prstGeom>
        </p:spPr>
        <p:txBody>
          <a:bodyPr wrap="square">
            <a:spAutoFit/>
          </a:bodyPr>
          <a:lstStyle/>
          <a:p>
            <a:pPr lvl="0" eaLnBrk="0" hangingPunct="0">
              <a:spcBef>
                <a:spcPts val="0"/>
              </a:spcBef>
              <a:spcAft>
                <a:spcPts val="0"/>
              </a:spcAft>
              <a:defRPr/>
            </a:pPr>
            <a:r>
              <a:rPr lang="en-US" sz="1000" b="1" dirty="0">
                <a:latin typeface="Calibri" panose="020F0502020204030204" pitchFamily="34" charset="0"/>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t>xxxxxxxxxxx</a:t>
            </a:r>
            <a:r>
              <a:rPr lang="en-US" sz="1000" dirty="0"/>
              <a:t> </a:t>
            </a:r>
            <a:endParaRPr lang="en-US" sz="1000" b="1" cap="all" dirty="0"/>
          </a:p>
          <a:p>
            <a:pPr lvl="0" eaLnBrk="0" hangingPunct="0">
              <a:spcBef>
                <a:spcPts val="0"/>
              </a:spcBef>
              <a:spcAft>
                <a:spcPts val="0"/>
              </a:spcAft>
              <a:defRPr/>
            </a:pPr>
            <a:r>
              <a:rPr lang="en-US" sz="1000"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p:txBody>
      </p:sp>
      <p:sp>
        <p:nvSpPr>
          <p:cNvPr id="15" name="Rectangle 14">
            <a:extLst>
              <a:ext uri="{FF2B5EF4-FFF2-40B4-BE49-F238E27FC236}">
                <a16:creationId xmlns:a16="http://schemas.microsoft.com/office/drawing/2014/main" id="{AF849C4C-1399-47AD-B23B-BC9390D6A109}"/>
              </a:ext>
            </a:extLst>
          </p:cNvPr>
          <p:cNvSpPr/>
          <p:nvPr/>
        </p:nvSpPr>
        <p:spPr>
          <a:xfrm>
            <a:off x="9144000" y="103257"/>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YOUR POINTER TOOL and place it in a ROW THAT BEST PROVIDES YOUR ANSWER.</a:t>
            </a:r>
            <a:endParaRPr lang="en-US" sz="1000" dirty="0">
              <a:latin typeface="+mn-lt"/>
            </a:endParaRPr>
          </a:p>
        </p:txBody>
      </p:sp>
      <p:sp>
        <p:nvSpPr>
          <p:cNvPr id="16" name="Rectangle 15">
            <a:extLst>
              <a:ext uri="{FF2B5EF4-FFF2-40B4-BE49-F238E27FC236}">
                <a16:creationId xmlns:a16="http://schemas.microsoft.com/office/drawing/2014/main" id="{FC6AAD84-9282-4D43-AA9F-E8FA9738392C}"/>
              </a:ext>
            </a:extLst>
          </p:cNvPr>
          <p:cNvSpPr/>
          <p:nvPr/>
        </p:nvSpPr>
        <p:spPr>
          <a:xfrm>
            <a:off x="9147864" y="3098457"/>
            <a:ext cx="4572000" cy="553998"/>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CHAT BOX TO PROVIDE YOUR ANSWER.</a:t>
            </a:r>
          </a:p>
        </p:txBody>
      </p:sp>
      <p:sp>
        <p:nvSpPr>
          <p:cNvPr id="17" name="Rectangle 16">
            <a:extLst>
              <a:ext uri="{FF2B5EF4-FFF2-40B4-BE49-F238E27FC236}">
                <a16:creationId xmlns:a16="http://schemas.microsoft.com/office/drawing/2014/main" id="{4FC834BC-A28E-4968-882F-D5AE6653E486}"/>
              </a:ext>
            </a:extLst>
          </p:cNvPr>
          <p:cNvSpPr/>
          <p:nvPr/>
        </p:nvSpPr>
        <p:spPr>
          <a:xfrm>
            <a:off x="9144000" y="2145050"/>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xxxxxxxxxxxxxxxxxxx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GREEN CHECKMARK for you have smart goals OR a RED X for your goals Not yet clearly defined.</a:t>
            </a:r>
            <a:endParaRPr lang="en-US" sz="1000" dirty="0">
              <a:latin typeface="+mn-lt"/>
              <a:ea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E08320DB-2A35-47FC-B480-943C6233CB2B}"/>
              </a:ext>
            </a:extLst>
          </p:cNvPr>
          <p:cNvSpPr/>
          <p:nvPr/>
        </p:nvSpPr>
        <p:spPr>
          <a:xfrm>
            <a:off x="9156621" y="3964377"/>
            <a:ext cx="7038528" cy="2246769"/>
          </a:xfrm>
          <a:prstGeom prst="rect">
            <a:avLst/>
          </a:prstGeom>
        </p:spPr>
        <p:txBody>
          <a:bodyPr wrap="square">
            <a:spAutoFit/>
          </a:bodyPr>
          <a:lstStyle/>
          <a:p>
            <a:pPr eaLnBrk="0" hangingPunct="0">
              <a:spcBef>
                <a:spcPts val="0"/>
              </a:spcBef>
              <a:spcAft>
                <a:spcPts val="0"/>
              </a:spcAft>
              <a:defRPr/>
            </a:pPr>
            <a:r>
              <a:rPr lang="en-US" sz="1000" b="1" cap="all" dirty="0">
                <a:latin typeface="+mn-lt"/>
              </a:rPr>
              <a:t>Slide Time: x:00</a:t>
            </a:r>
            <a:endParaRPr lang="en-US" sz="1000" dirty="0">
              <a:latin typeface="+mn-lt"/>
            </a:endParaRPr>
          </a:p>
          <a:p>
            <a:pPr>
              <a:spcBef>
                <a:spcPts val="0"/>
              </a:spcBef>
              <a:spcAft>
                <a:spcPts val="0"/>
              </a:spcAft>
            </a:pPr>
            <a:r>
              <a:rPr lang="en-US" sz="1000" b="1" cap="all" dirty="0">
                <a:latin typeface="+mn-lt"/>
              </a:rPr>
              <a:t>FACILITATOR NOTEs &amp; Tips For Slide</a:t>
            </a:r>
          </a:p>
          <a:p>
            <a:pPr>
              <a:spcBef>
                <a:spcPts val="0"/>
              </a:spcBef>
              <a:spcAft>
                <a:spcPts val="0"/>
              </a:spcAft>
            </a:pPr>
            <a:r>
              <a:rPr lang="en-US" sz="1000" dirty="0">
                <a:latin typeface="+mn-lt"/>
              </a:rPr>
              <a:t>Call on participants and discuss their answers. Start a verbal dialog. Don’t forget to check/repeat some of the responses provided in chat. </a:t>
            </a:r>
          </a:p>
          <a:p>
            <a:pPr>
              <a:spcBef>
                <a:spcPts val="0"/>
              </a:spcBef>
              <a:spcAft>
                <a:spcPts val="0"/>
              </a:spcAft>
            </a:pPr>
            <a:r>
              <a:rPr lang="en-US" sz="1000" dirty="0">
                <a:latin typeface="+mn-lt"/>
              </a:rPr>
              <a:t>Use participant names and thank them for responding and sharing.</a:t>
            </a:r>
          </a:p>
          <a:p>
            <a:pPr>
              <a:spcBef>
                <a:spcPts val="0"/>
              </a:spcBef>
              <a:spcAft>
                <a:spcPts val="0"/>
              </a:spcAft>
            </a:pPr>
            <a:endParaRPr lang="en-US" sz="1000" dirty="0">
              <a:latin typeface="+mn-lt"/>
            </a:endParaRPr>
          </a:p>
          <a:p>
            <a:pPr eaLnBrk="0" hangingPunct="0">
              <a:spcBef>
                <a:spcPts val="0"/>
              </a:spcBef>
              <a:spcAft>
                <a:spcPts val="0"/>
              </a:spcAft>
              <a:defRPr/>
            </a:pPr>
            <a:r>
              <a:rPr lang="en-US" sz="1000" b="1" cap="all" dirty="0">
                <a:latin typeface="+mn-lt"/>
              </a:rPr>
              <a:t>SAY</a:t>
            </a:r>
          </a:p>
          <a:p>
            <a:pPr>
              <a:spcBef>
                <a:spcPts val="0"/>
              </a:spcBef>
              <a:spcAft>
                <a:spcPts val="0"/>
              </a:spcAft>
            </a:pPr>
            <a:r>
              <a:rPr lang="en-US" sz="1000" dirty="0" err="1">
                <a:latin typeface="+mn-lt"/>
              </a:rPr>
              <a:t>xxxxxxxxxx</a:t>
            </a:r>
            <a:endParaRPr lang="en-US" sz="1000" dirty="0">
              <a:latin typeface="+mn-lt"/>
              <a:ea typeface="Times New Roman" panose="02020603050405020304" pitchFamily="18" charset="0"/>
              <a:cs typeface="Times New Roman" panose="02020603050405020304" pitchFamily="18" charset="0"/>
            </a:endParaRPr>
          </a:p>
          <a:p>
            <a:pPr marL="0" marR="0">
              <a:spcBef>
                <a:spcPts val="0"/>
              </a:spcBef>
              <a:spcAft>
                <a:spcPts val="0"/>
              </a:spcAft>
            </a:pPr>
            <a:r>
              <a:rPr lang="en-US" sz="1000" b="1" dirty="0">
                <a:latin typeface="+mn-lt"/>
                <a:ea typeface="Times New Roman" panose="02020603050405020304" pitchFamily="18" charset="0"/>
                <a:cs typeface="Times New Roman" panose="02020603050405020304" pitchFamily="18" charset="0"/>
              </a:rPr>
              <a:t>ASK:</a:t>
            </a:r>
          </a:p>
          <a:p>
            <a:pPr marL="0" marR="0">
              <a:spcBef>
                <a:spcPts val="0"/>
              </a:spcBef>
              <a:spcAft>
                <a:spcPts val="0"/>
              </a:spcAft>
            </a:pPr>
            <a:r>
              <a:rPr lang="en-US" sz="1000" dirty="0" err="1">
                <a:latin typeface="+mn-lt"/>
                <a:ea typeface="Times New Roman" panose="02020603050405020304" pitchFamily="18" charset="0"/>
                <a:cs typeface="Times New Roman" panose="02020603050405020304" pitchFamily="18" charset="0"/>
              </a:rPr>
              <a:t>xxxxxx</a:t>
            </a:r>
            <a:endParaRPr lang="en-US" sz="1000" dirty="0">
              <a:latin typeface="+mn-lt"/>
              <a:ea typeface="Times New Roman" panose="02020603050405020304" pitchFamily="18" charset="0"/>
              <a:cs typeface="Times New Roman" panose="02020603050405020304" pitchFamily="18" charset="0"/>
            </a:endParaRPr>
          </a:p>
          <a:p>
            <a:pPr lvl="0" eaLnBrk="0" hangingPunct="0">
              <a:spcBef>
                <a:spcPts val="0"/>
              </a:spcBef>
              <a:spcAft>
                <a:spcPts val="0"/>
              </a:spcAft>
              <a:defRPr/>
            </a:pPr>
            <a:endParaRPr lang="en-US" sz="1000" b="1" cap="all" dirty="0">
              <a:latin typeface="+mn-lt"/>
            </a:endParaRPr>
          </a:p>
          <a:p>
            <a:pPr lvl="0" eaLnBrk="0" hangingPunct="0">
              <a:spcBef>
                <a:spcPts val="0"/>
              </a:spcBef>
              <a:spcAft>
                <a:spcPts val="0"/>
              </a:spcAft>
              <a:defRPr/>
            </a:pPr>
            <a:r>
              <a:rPr lang="en-US" sz="1000" b="1" cap="all" dirty="0">
                <a:latin typeface="+mn-lt"/>
              </a:rPr>
              <a:t>FACILITATOR NOTEs: </a:t>
            </a:r>
            <a:r>
              <a:rPr lang="en-US" sz="1000" cap="all" dirty="0">
                <a:latin typeface="+mn-lt"/>
              </a:rPr>
              <a:t>R</a:t>
            </a:r>
            <a:r>
              <a:rPr lang="en-US" sz="1000" dirty="0">
                <a:latin typeface="+mn-lt"/>
              </a:rPr>
              <a:t>emember to clear icons before moving on.</a:t>
            </a:r>
          </a:p>
          <a:p>
            <a:pPr lvl="0" eaLnBrk="0" hangingPunct="0">
              <a:spcBef>
                <a:spcPts val="0"/>
              </a:spcBef>
              <a:spcAft>
                <a:spcPts val="0"/>
              </a:spcAft>
              <a:defRPr/>
            </a:pPr>
            <a:r>
              <a:rPr lang="en-US" sz="1000" b="1" cap="all" dirty="0">
                <a:latin typeface="+mn-lt"/>
              </a:rPr>
              <a:t>Ask if there are any questions before moving on.</a:t>
            </a:r>
            <a:endParaRPr lang="en-US" sz="1000" dirty="0">
              <a:latin typeface="+mn-lt"/>
              <a:ea typeface="Times New Roman" panose="02020603050405020304" pitchFamily="18" charset="0"/>
              <a:cs typeface="Times New Roman" panose="02020603050405020304" pitchFamily="18" charset="0"/>
            </a:endParaRPr>
          </a:p>
          <a:p>
            <a:pPr eaLnBrk="0" hangingPunct="0">
              <a:spcBef>
                <a:spcPts val="0"/>
              </a:spcBef>
              <a:spcAft>
                <a:spcPts val="0"/>
              </a:spcAft>
              <a:defRPr/>
            </a:pPr>
            <a:r>
              <a:rPr lang="en-US" sz="1000" b="1" cap="all" dirty="0">
                <a:latin typeface="+mn-lt"/>
              </a:rPr>
              <a:t>Transition: </a:t>
            </a:r>
            <a:r>
              <a:rPr lang="en-US" sz="1000" dirty="0">
                <a:latin typeface="+mn-lt"/>
              </a:rPr>
              <a:t>Click next slide.</a:t>
            </a:r>
          </a:p>
        </p:txBody>
      </p:sp>
      <p:sp>
        <p:nvSpPr>
          <p:cNvPr id="19" name="Rectangle 18">
            <a:extLst>
              <a:ext uri="{FF2B5EF4-FFF2-40B4-BE49-F238E27FC236}">
                <a16:creationId xmlns:a16="http://schemas.microsoft.com/office/drawing/2014/main" id="{2BCD4D4D-4579-45D2-BB86-3C080AE757D9}"/>
              </a:ext>
            </a:extLst>
          </p:cNvPr>
          <p:cNvSpPr/>
          <p:nvPr/>
        </p:nvSpPr>
        <p:spPr>
          <a:xfrm>
            <a:off x="9252520" y="6322066"/>
            <a:ext cx="2273379" cy="246221"/>
          </a:xfrm>
          <a:prstGeom prst="rect">
            <a:avLst/>
          </a:prstGeom>
        </p:spPr>
        <p:txBody>
          <a:bodyPr wrap="none">
            <a:spAutoFit/>
          </a:bodyPr>
          <a:lstStyle/>
          <a:p>
            <a:r>
              <a:rPr lang="en-US" sz="1000" dirty="0">
                <a:latin typeface="+mn-lt"/>
                <a:ea typeface="Times New Roman" panose="02020603050405020304" pitchFamily="18" charset="0"/>
                <a:cs typeface="Times New Roman" panose="02020603050405020304" pitchFamily="18" charset="0"/>
              </a:rPr>
              <a:t>Listen for possible answers for question </a:t>
            </a:r>
            <a:endParaRPr lang="en-US" sz="1000" dirty="0">
              <a:latin typeface="+mn-lt"/>
            </a:endParaRPr>
          </a:p>
        </p:txBody>
      </p:sp>
      <p:sp>
        <p:nvSpPr>
          <p:cNvPr id="20" name="Rectangle 19">
            <a:extLst>
              <a:ext uri="{FF2B5EF4-FFF2-40B4-BE49-F238E27FC236}">
                <a16:creationId xmlns:a16="http://schemas.microsoft.com/office/drawing/2014/main" id="{695AA73B-B2C9-46D0-8D5B-EEE55000E091}"/>
              </a:ext>
            </a:extLst>
          </p:cNvPr>
          <p:cNvSpPr/>
          <p:nvPr/>
        </p:nvSpPr>
        <p:spPr>
          <a:xfrm>
            <a:off x="9239899" y="6679207"/>
            <a:ext cx="4572000" cy="446276"/>
          </a:xfrm>
          <a:prstGeom prst="rect">
            <a:avLst/>
          </a:prstGeom>
        </p:spPr>
        <p:txBody>
          <a:bodyPr>
            <a:spAutoFit/>
          </a:bodyPr>
          <a:lstStyle/>
          <a:p>
            <a:pPr lvl="0" eaLnBrk="0" hangingPunct="0">
              <a:lnSpc>
                <a:spcPct val="115000"/>
              </a:lnSpc>
              <a:spcBef>
                <a:spcPts val="0"/>
              </a:spcBef>
              <a:spcAft>
                <a:spcPts val="1000"/>
              </a:spcAft>
              <a:defRPr/>
            </a:pPr>
            <a:r>
              <a:rPr lang="en-US" sz="1000" dirty="0">
                <a:latin typeface="+mn-lt"/>
              </a:rPr>
              <a:t>Further discussion: Ask participants if they would like to brainstorm ways to make eating their or possibly someone else's frog easier.</a:t>
            </a:r>
          </a:p>
        </p:txBody>
      </p:sp>
    </p:spTree>
    <p:extLst>
      <p:ext uri="{BB962C8B-B14F-4D97-AF65-F5344CB8AC3E}">
        <p14:creationId xmlns:p14="http://schemas.microsoft.com/office/powerpoint/2010/main" val="119063472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p:txBody>
          <a:bodyPr>
            <a:normAutofit fontScale="55000" lnSpcReduction="20000"/>
          </a:bodyPr>
          <a:lstStyle/>
          <a:p>
            <a:pPr marL="514350" lvl="0" indent="-514350">
              <a:lnSpc>
                <a:spcPct val="115000"/>
              </a:lnSpc>
              <a:spcBef>
                <a:spcPts val="0"/>
              </a:spcBef>
              <a:spcAft>
                <a:spcPts val="1000"/>
              </a:spcAft>
              <a:buFont typeface="+mj-lt"/>
              <a:buAutoNum type="arabicPeriod" startAt="9"/>
            </a:pPr>
            <a:r>
              <a:rPr lang="en-US" dirty="0">
                <a:ea typeface="Times New Roman"/>
                <a:cs typeface="Times New Roman"/>
              </a:rPr>
              <a:t>What was one thing Angela became fearful of?</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She thought her coworkers were judging her</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She didn’t get along with her new boss</a:t>
            </a:r>
          </a:p>
          <a:p>
            <a:pPr lvl="1">
              <a:lnSpc>
                <a:spcPct val="115000"/>
              </a:lnSpc>
              <a:spcBef>
                <a:spcPts val="0"/>
              </a:spcBef>
              <a:spcAft>
                <a:spcPts val="0"/>
              </a:spcAft>
              <a:buFont typeface="+mj-lt"/>
              <a:buAutoNum type="alphaLcParenR"/>
            </a:pPr>
            <a:r>
              <a:rPr lang="en-US" dirty="0">
                <a:ea typeface="Times New Roman"/>
                <a:cs typeface="Times New Roman"/>
              </a:rPr>
              <a:t>She didn’t like the hours she had to work</a:t>
            </a:r>
          </a:p>
          <a:p>
            <a:pPr lvl="1">
              <a:lnSpc>
                <a:spcPct val="115000"/>
              </a:lnSpc>
              <a:spcBef>
                <a:spcPts val="0"/>
              </a:spcBef>
              <a:spcAft>
                <a:spcPts val="1000"/>
              </a:spcAft>
              <a:buFont typeface="+mj-lt"/>
              <a:buAutoNum type="alphaLcParenR"/>
            </a:pPr>
            <a:r>
              <a:rPr lang="en-US" dirty="0">
                <a:ea typeface="Times New Roman"/>
                <a:cs typeface="Times New Roman"/>
              </a:rPr>
              <a:t>She thought she was going to be fired</a:t>
            </a:r>
          </a:p>
          <a:p>
            <a:pPr marL="457200" marR="0">
              <a:lnSpc>
                <a:spcPct val="115000"/>
              </a:lnSpc>
              <a:spcBef>
                <a:spcPts val="1200"/>
              </a:spcBef>
              <a:spcAft>
                <a:spcPts val="1000"/>
              </a:spcAft>
            </a:pPr>
            <a:r>
              <a:rPr lang="en-US" dirty="0">
                <a:solidFill>
                  <a:srgbClr val="FF0000"/>
                </a:solidFill>
                <a:ea typeface="Times New Roman"/>
                <a:cs typeface="Times New Roman"/>
              </a:rPr>
              <a:t>	Angela became fearful that her coworkers were judging her and her performance, which caused her to have more anxiety about work.</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10"/>
            </a:pPr>
            <a:r>
              <a:rPr lang="en-US" dirty="0">
                <a:ea typeface="Times New Roman"/>
                <a:cs typeface="Times New Roman"/>
              </a:rPr>
              <a:t>How did Angela discover she had a form of anxiety?</a:t>
            </a:r>
          </a:p>
          <a:p>
            <a:pPr lvl="1">
              <a:lnSpc>
                <a:spcPct val="115000"/>
              </a:lnSpc>
              <a:spcBef>
                <a:spcPts val="0"/>
              </a:spcBef>
              <a:spcAft>
                <a:spcPts val="0"/>
              </a:spcAft>
              <a:buFont typeface="+mj-lt"/>
              <a:buAutoNum type="alphaLcParenR"/>
            </a:pPr>
            <a:r>
              <a:rPr lang="en-US" dirty="0">
                <a:ea typeface="Times New Roman"/>
                <a:cs typeface="Times New Roman"/>
              </a:rPr>
              <a:t>She went to see her doctor</a:t>
            </a:r>
          </a:p>
          <a:p>
            <a:pPr lvl="1">
              <a:lnSpc>
                <a:spcPct val="115000"/>
              </a:lnSpc>
              <a:spcBef>
                <a:spcPts val="0"/>
              </a:spcBef>
              <a:spcAft>
                <a:spcPts val="0"/>
              </a:spcAft>
              <a:buFont typeface="+mj-lt"/>
              <a:buAutoNum type="alphaLcParenR"/>
            </a:pPr>
            <a:r>
              <a:rPr lang="en-US" dirty="0">
                <a:ea typeface="Times New Roman"/>
                <a:cs typeface="Times New Roman"/>
              </a:rPr>
              <a:t>She read an article on the internet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She spoke with a staff counselor</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She asked one of her coworkers</a:t>
            </a:r>
          </a:p>
          <a:p>
            <a:pPr marL="457200" marR="0">
              <a:lnSpc>
                <a:spcPct val="115000"/>
              </a:lnSpc>
              <a:spcBef>
                <a:spcPts val="1200"/>
              </a:spcBef>
              <a:spcAft>
                <a:spcPts val="1000"/>
              </a:spcAft>
            </a:pPr>
            <a:r>
              <a:rPr lang="en-US" dirty="0">
                <a:solidFill>
                  <a:srgbClr val="FF0000"/>
                </a:solidFill>
                <a:ea typeface="Times New Roman"/>
                <a:cs typeface="Times New Roman"/>
              </a:rPr>
              <a:t>	Angela sought help from a counselor at work and discovered she had social anxiety and some form of a phobia, or phobias.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0175026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Autofit/>
          </a:bodyPr>
          <a:lstStyle/>
          <a:p>
            <a:r>
              <a:rPr lang="en-US" dirty="0"/>
              <a:t>Module Three:</a:t>
            </a:r>
            <a:br>
              <a:rPr lang="en-US" dirty="0"/>
            </a:br>
            <a:r>
              <a:rPr lang="en-US" dirty="0"/>
              <a:t>Recognizing Symptoms in Others</a:t>
            </a:r>
          </a:p>
        </p:txBody>
      </p:sp>
      <p:sp>
        <p:nvSpPr>
          <p:cNvPr id="18436" name="Text Placeholder 3"/>
          <p:cNvSpPr>
            <a:spLocks noGrp="1"/>
          </p:cNvSpPr>
          <p:nvPr>
            <p:ph type="body" sz="quarter" idx="10"/>
          </p:nvPr>
        </p:nvSpPr>
        <p:spPr>
          <a:ln>
            <a:miter lim="800000"/>
            <a:headEnd/>
            <a:tailEnd/>
          </a:ln>
        </p:spPr>
        <p:txBody>
          <a:bodyPr>
            <a:noAutofit/>
          </a:bodyPr>
          <a:lstStyle/>
          <a:p>
            <a:pPr marL="0" marR="0">
              <a:lnSpc>
                <a:spcPct val="115000"/>
              </a:lnSpc>
              <a:spcBef>
                <a:spcPts val="0"/>
              </a:spcBef>
              <a:spcAft>
                <a:spcPts val="1000"/>
              </a:spcAft>
            </a:pPr>
            <a:r>
              <a:rPr lang="en-US" sz="2400" i="1" dirty="0">
                <a:ea typeface="Times New Roman"/>
                <a:cs typeface="Verdana"/>
              </a:rPr>
              <a:t>I promise you nothing is as chaotic as it seems.  Nothing is worth poisoning yourself into stress, anxiety, and fear.</a:t>
            </a:r>
            <a:endParaRPr lang="en-US" sz="2400" dirty="0">
              <a:ea typeface="Times New Roman"/>
              <a:cs typeface="Times New Roman"/>
            </a:endParaRPr>
          </a:p>
          <a:p>
            <a:pPr marL="0" marR="0" algn="ctr">
              <a:lnSpc>
                <a:spcPct val="115000"/>
              </a:lnSpc>
              <a:spcBef>
                <a:spcPts val="0"/>
              </a:spcBef>
              <a:spcAft>
                <a:spcPts val="1000"/>
              </a:spcAft>
            </a:pPr>
            <a:r>
              <a:rPr lang="en-US" sz="2400" b="1" i="1" dirty="0">
                <a:ea typeface="Times New Roman"/>
                <a:cs typeface="Verdana"/>
              </a:rPr>
              <a:t>Steve Maraboli</a:t>
            </a:r>
            <a:endParaRPr lang="en-US" sz="2400" dirty="0">
              <a:ea typeface="Times New Roman"/>
              <a:cs typeface="Times New Roman"/>
            </a:endParaRPr>
          </a:p>
          <a:p>
            <a:endParaRPr lang="en-US" sz="2400" dirty="0"/>
          </a:p>
        </p:txBody>
      </p:sp>
      <p:sp>
        <p:nvSpPr>
          <p:cNvPr id="18435" name="Content Placeholder 2"/>
          <p:cNvSpPr>
            <a:spLocks noGrp="1"/>
          </p:cNvSpPr>
          <p:nvPr>
            <p:ph type="body" sz="quarter" idx="11"/>
          </p:nvPr>
        </p:nvSpPr>
        <p:spPr/>
        <p:txBody>
          <a:bodyPr>
            <a:normAutofit/>
          </a:bodyPr>
          <a:lstStyle/>
          <a:p>
            <a:pPr marL="0"/>
            <a:r>
              <a:rPr lang="en-US" dirty="0"/>
              <a:t>If you are one of the few people that do not suffer from some sort of anxiety, then chances are you know someone who does. But could you recognize the symptoms in someone else if they had some sort of anxiety problem? Would you know what to look for?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BAB78D4F-539F-40A7-956E-1C434E7C70CD}"/>
              </a:ext>
            </a:extLst>
          </p:cNvPr>
          <p:cNvSpPr>
            <a:spLocks noGrp="1"/>
          </p:cNvSpPr>
          <p:nvPr>
            <p:ph sz="quarter" idx="11"/>
          </p:nvPr>
        </p:nvSpPr>
        <p:spPr/>
        <p:txBody>
          <a:bodyPr/>
          <a:lstStyle/>
          <a:p>
            <a:endParaRPr lang="en-US"/>
          </a:p>
        </p:txBody>
      </p:sp>
      <p:sp>
        <p:nvSpPr>
          <p:cNvPr id="19458" name="Title 1"/>
          <p:cNvSpPr>
            <a:spLocks noGrp="1"/>
          </p:cNvSpPr>
          <p:nvPr>
            <p:ph type="title"/>
          </p:nvPr>
        </p:nvSpPr>
        <p:spPr/>
        <p:txBody>
          <a:bodyPr/>
          <a:lstStyle/>
          <a:p>
            <a:r>
              <a:rPr lang="en-US" dirty="0"/>
              <a:t>Avoiding Social Situations</a:t>
            </a:r>
          </a:p>
        </p:txBody>
      </p:sp>
      <p:grpSp>
        <p:nvGrpSpPr>
          <p:cNvPr id="2" name="Group 1">
            <a:extLst>
              <a:ext uri="{FF2B5EF4-FFF2-40B4-BE49-F238E27FC236}">
                <a16:creationId xmlns:a16="http://schemas.microsoft.com/office/drawing/2014/main" id="{4115A0C9-3C9F-4466-9906-FC923826EB7A}"/>
              </a:ext>
            </a:extLst>
          </p:cNvPr>
          <p:cNvGrpSpPr/>
          <p:nvPr/>
        </p:nvGrpSpPr>
        <p:grpSpPr>
          <a:xfrm>
            <a:off x="459460" y="1600200"/>
            <a:ext cx="8225079" cy="4525962"/>
            <a:chOff x="459460" y="1600200"/>
            <a:chExt cx="8225079" cy="4525962"/>
          </a:xfrm>
        </p:grpSpPr>
        <p:sp>
          <p:nvSpPr>
            <p:cNvPr id="4" name="Arrow: Right 3">
              <a:extLst>
                <a:ext uri="{FF2B5EF4-FFF2-40B4-BE49-F238E27FC236}">
                  <a16:creationId xmlns:a16="http://schemas.microsoft.com/office/drawing/2014/main" id="{2FCB1654-C8D3-4AFD-9DC7-F7F31D245F5F}"/>
                </a:ext>
              </a:extLst>
            </p:cNvPr>
            <p:cNvSpPr/>
            <p:nvPr/>
          </p:nvSpPr>
          <p:spPr>
            <a:xfrm>
              <a:off x="5670770" y="1600200"/>
              <a:ext cx="3013769" cy="1414363"/>
            </a:xfrm>
            <a:prstGeom prst="rightArrow">
              <a:avLst>
                <a:gd name="adj1" fmla="val 75000"/>
                <a:gd name="adj2" fmla="val 50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19800D2C-92E8-4F4D-BA51-20A4B4890517}"/>
                </a:ext>
              </a:extLst>
            </p:cNvPr>
            <p:cNvSpPr/>
            <p:nvPr/>
          </p:nvSpPr>
          <p:spPr>
            <a:xfrm>
              <a:off x="459460" y="1600200"/>
              <a:ext cx="5211309" cy="1414363"/>
            </a:xfrm>
            <a:custGeom>
              <a:avLst/>
              <a:gdLst>
                <a:gd name="connsiteX0" fmla="*/ 0 w 5211309"/>
                <a:gd name="connsiteY0" fmla="*/ 235732 h 1414363"/>
                <a:gd name="connsiteX1" fmla="*/ 235732 w 5211309"/>
                <a:gd name="connsiteY1" fmla="*/ 0 h 1414363"/>
                <a:gd name="connsiteX2" fmla="*/ 4975577 w 5211309"/>
                <a:gd name="connsiteY2" fmla="*/ 0 h 1414363"/>
                <a:gd name="connsiteX3" fmla="*/ 5211309 w 5211309"/>
                <a:gd name="connsiteY3" fmla="*/ 235732 h 1414363"/>
                <a:gd name="connsiteX4" fmla="*/ 5211309 w 5211309"/>
                <a:gd name="connsiteY4" fmla="*/ 1178631 h 1414363"/>
                <a:gd name="connsiteX5" fmla="*/ 4975577 w 5211309"/>
                <a:gd name="connsiteY5" fmla="*/ 1414363 h 1414363"/>
                <a:gd name="connsiteX6" fmla="*/ 235732 w 5211309"/>
                <a:gd name="connsiteY6" fmla="*/ 1414363 h 1414363"/>
                <a:gd name="connsiteX7" fmla="*/ 0 w 5211309"/>
                <a:gd name="connsiteY7" fmla="*/ 1178631 h 1414363"/>
                <a:gd name="connsiteX8" fmla="*/ 0 w 521130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414363">
                  <a:moveTo>
                    <a:pt x="0" y="235732"/>
                  </a:moveTo>
                  <a:cubicBezTo>
                    <a:pt x="0" y="105541"/>
                    <a:pt x="105541" y="0"/>
                    <a:pt x="235732" y="0"/>
                  </a:cubicBezTo>
                  <a:lnTo>
                    <a:pt x="4975577" y="0"/>
                  </a:lnTo>
                  <a:cubicBezTo>
                    <a:pt x="5105768" y="0"/>
                    <a:pt x="5211309" y="105541"/>
                    <a:pt x="5211309" y="235732"/>
                  </a:cubicBezTo>
                  <a:lnTo>
                    <a:pt x="5211309" y="1178631"/>
                  </a:lnTo>
                  <a:cubicBezTo>
                    <a:pt x="5211309" y="1308822"/>
                    <a:pt x="5105768" y="1414363"/>
                    <a:pt x="4975577"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kern="1200" dirty="0"/>
                <a:t>Common symptom</a:t>
              </a:r>
            </a:p>
          </p:txBody>
        </p:sp>
        <p:sp>
          <p:nvSpPr>
            <p:cNvPr id="6" name="Arrow: Right 5">
              <a:extLst>
                <a:ext uri="{FF2B5EF4-FFF2-40B4-BE49-F238E27FC236}">
                  <a16:creationId xmlns:a16="http://schemas.microsoft.com/office/drawing/2014/main" id="{1E3C744D-E115-4C19-92B0-FAA852A0CCE3}"/>
                </a:ext>
              </a:extLst>
            </p:cNvPr>
            <p:cNvSpPr/>
            <p:nvPr/>
          </p:nvSpPr>
          <p:spPr>
            <a:xfrm>
              <a:off x="5670770" y="3155999"/>
              <a:ext cx="3013769" cy="1414363"/>
            </a:xfrm>
            <a:prstGeom prst="rightArrow">
              <a:avLst>
                <a:gd name="adj1" fmla="val 75000"/>
                <a:gd name="adj2" fmla="val 50000"/>
              </a:avLst>
            </a:prstGeom>
          </p:spPr>
          <p:style>
            <a:lnRef idx="2">
              <a:schemeClr val="accent2">
                <a:tint val="40000"/>
                <a:alpha val="90000"/>
                <a:hueOff val="2512910"/>
                <a:satOff val="-2189"/>
                <a:lumOff val="-3"/>
                <a:alphaOff val="0"/>
              </a:schemeClr>
            </a:lnRef>
            <a:fillRef idx="1">
              <a:schemeClr val="accent2">
                <a:tint val="40000"/>
                <a:alpha val="90000"/>
                <a:hueOff val="2512910"/>
                <a:satOff val="-2189"/>
                <a:lumOff val="-3"/>
                <a:alphaOff val="0"/>
              </a:schemeClr>
            </a:fillRef>
            <a:effectRef idx="0">
              <a:schemeClr val="accent2">
                <a:tint val="40000"/>
                <a:alpha val="90000"/>
                <a:hueOff val="2512910"/>
                <a:satOff val="-2189"/>
                <a:lumOff val="-3"/>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FA5335B4-7D6E-40BA-9DFD-8273374994A6}"/>
                </a:ext>
              </a:extLst>
            </p:cNvPr>
            <p:cNvSpPr/>
            <p:nvPr/>
          </p:nvSpPr>
          <p:spPr>
            <a:xfrm>
              <a:off x="459460" y="3155999"/>
              <a:ext cx="5211309" cy="1414363"/>
            </a:xfrm>
            <a:custGeom>
              <a:avLst/>
              <a:gdLst>
                <a:gd name="connsiteX0" fmla="*/ 0 w 5211309"/>
                <a:gd name="connsiteY0" fmla="*/ 235732 h 1414363"/>
                <a:gd name="connsiteX1" fmla="*/ 235732 w 5211309"/>
                <a:gd name="connsiteY1" fmla="*/ 0 h 1414363"/>
                <a:gd name="connsiteX2" fmla="*/ 4975577 w 5211309"/>
                <a:gd name="connsiteY2" fmla="*/ 0 h 1414363"/>
                <a:gd name="connsiteX3" fmla="*/ 5211309 w 5211309"/>
                <a:gd name="connsiteY3" fmla="*/ 235732 h 1414363"/>
                <a:gd name="connsiteX4" fmla="*/ 5211309 w 5211309"/>
                <a:gd name="connsiteY4" fmla="*/ 1178631 h 1414363"/>
                <a:gd name="connsiteX5" fmla="*/ 4975577 w 5211309"/>
                <a:gd name="connsiteY5" fmla="*/ 1414363 h 1414363"/>
                <a:gd name="connsiteX6" fmla="*/ 235732 w 5211309"/>
                <a:gd name="connsiteY6" fmla="*/ 1414363 h 1414363"/>
                <a:gd name="connsiteX7" fmla="*/ 0 w 5211309"/>
                <a:gd name="connsiteY7" fmla="*/ 1178631 h 1414363"/>
                <a:gd name="connsiteX8" fmla="*/ 0 w 521130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414363">
                  <a:moveTo>
                    <a:pt x="0" y="235732"/>
                  </a:moveTo>
                  <a:cubicBezTo>
                    <a:pt x="0" y="105541"/>
                    <a:pt x="105541" y="0"/>
                    <a:pt x="235732" y="0"/>
                  </a:cubicBezTo>
                  <a:lnTo>
                    <a:pt x="4975577" y="0"/>
                  </a:lnTo>
                  <a:cubicBezTo>
                    <a:pt x="5105768" y="0"/>
                    <a:pt x="5211309" y="105541"/>
                    <a:pt x="5211309" y="235732"/>
                  </a:cubicBezTo>
                  <a:lnTo>
                    <a:pt x="5211309" y="1178631"/>
                  </a:lnTo>
                  <a:cubicBezTo>
                    <a:pt x="5211309" y="1308822"/>
                    <a:pt x="5105768" y="1414363"/>
                    <a:pt x="4975577"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kern="1200" dirty="0"/>
                <a:t>Find excuses to avoid</a:t>
              </a:r>
            </a:p>
          </p:txBody>
        </p:sp>
        <p:sp>
          <p:nvSpPr>
            <p:cNvPr id="8" name="Arrow: Right 7">
              <a:extLst>
                <a:ext uri="{FF2B5EF4-FFF2-40B4-BE49-F238E27FC236}">
                  <a16:creationId xmlns:a16="http://schemas.microsoft.com/office/drawing/2014/main" id="{CAD08DF2-D3D4-476D-852E-41343F444E6B}"/>
                </a:ext>
              </a:extLst>
            </p:cNvPr>
            <p:cNvSpPr/>
            <p:nvPr/>
          </p:nvSpPr>
          <p:spPr>
            <a:xfrm>
              <a:off x="5670770" y="4711799"/>
              <a:ext cx="3013769" cy="1414363"/>
            </a:xfrm>
            <a:prstGeom prst="rightArrow">
              <a:avLst>
                <a:gd name="adj1" fmla="val 75000"/>
                <a:gd name="adj2" fmla="val 50000"/>
              </a:avLst>
            </a:prstGeom>
          </p:spPr>
          <p:style>
            <a:lnRef idx="2">
              <a:schemeClr val="accent2">
                <a:tint val="40000"/>
                <a:alpha val="90000"/>
                <a:hueOff val="5025821"/>
                <a:satOff val="-4378"/>
                <a:lumOff val="-6"/>
                <a:alphaOff val="0"/>
              </a:schemeClr>
            </a:lnRef>
            <a:fillRef idx="1">
              <a:schemeClr val="accent2">
                <a:tint val="40000"/>
                <a:alpha val="90000"/>
                <a:hueOff val="5025821"/>
                <a:satOff val="-4378"/>
                <a:lumOff val="-6"/>
                <a:alphaOff val="0"/>
              </a:schemeClr>
            </a:fillRef>
            <a:effectRef idx="0">
              <a:schemeClr val="accent2">
                <a:tint val="40000"/>
                <a:alpha val="90000"/>
                <a:hueOff val="5025821"/>
                <a:satOff val="-4378"/>
                <a:lumOff val="-6"/>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79187ADD-7F30-4969-8C0B-41198BF465C8}"/>
                </a:ext>
              </a:extLst>
            </p:cNvPr>
            <p:cNvSpPr/>
            <p:nvPr/>
          </p:nvSpPr>
          <p:spPr>
            <a:xfrm>
              <a:off x="459460" y="4711799"/>
              <a:ext cx="5211309" cy="1414363"/>
            </a:xfrm>
            <a:custGeom>
              <a:avLst/>
              <a:gdLst>
                <a:gd name="connsiteX0" fmla="*/ 0 w 5211309"/>
                <a:gd name="connsiteY0" fmla="*/ 235732 h 1414363"/>
                <a:gd name="connsiteX1" fmla="*/ 235732 w 5211309"/>
                <a:gd name="connsiteY1" fmla="*/ 0 h 1414363"/>
                <a:gd name="connsiteX2" fmla="*/ 4975577 w 5211309"/>
                <a:gd name="connsiteY2" fmla="*/ 0 h 1414363"/>
                <a:gd name="connsiteX3" fmla="*/ 5211309 w 5211309"/>
                <a:gd name="connsiteY3" fmla="*/ 235732 h 1414363"/>
                <a:gd name="connsiteX4" fmla="*/ 5211309 w 5211309"/>
                <a:gd name="connsiteY4" fmla="*/ 1178631 h 1414363"/>
                <a:gd name="connsiteX5" fmla="*/ 4975577 w 5211309"/>
                <a:gd name="connsiteY5" fmla="*/ 1414363 h 1414363"/>
                <a:gd name="connsiteX6" fmla="*/ 235732 w 5211309"/>
                <a:gd name="connsiteY6" fmla="*/ 1414363 h 1414363"/>
                <a:gd name="connsiteX7" fmla="*/ 0 w 5211309"/>
                <a:gd name="connsiteY7" fmla="*/ 1178631 h 1414363"/>
                <a:gd name="connsiteX8" fmla="*/ 0 w 521130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414363">
                  <a:moveTo>
                    <a:pt x="0" y="235732"/>
                  </a:moveTo>
                  <a:cubicBezTo>
                    <a:pt x="0" y="105541"/>
                    <a:pt x="105541" y="0"/>
                    <a:pt x="235732" y="0"/>
                  </a:cubicBezTo>
                  <a:lnTo>
                    <a:pt x="4975577" y="0"/>
                  </a:lnTo>
                  <a:cubicBezTo>
                    <a:pt x="5105768" y="0"/>
                    <a:pt x="5211309" y="105541"/>
                    <a:pt x="5211309" y="235732"/>
                  </a:cubicBezTo>
                  <a:lnTo>
                    <a:pt x="5211309" y="1178631"/>
                  </a:lnTo>
                  <a:cubicBezTo>
                    <a:pt x="5211309" y="1308822"/>
                    <a:pt x="5105768" y="1414363"/>
                    <a:pt x="4975577"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kern="1200" dirty="0"/>
                <a:t>May try at all costs to avoid</a:t>
              </a: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9FB43F9F-45E7-4135-A1C0-0A250F09DF61}"/>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noAutofit/>
          </a:bodyPr>
          <a:lstStyle/>
          <a:p>
            <a:r>
              <a:rPr lang="en-US" dirty="0"/>
              <a:t>Difficulty in Accepting Negative Feedback</a:t>
            </a:r>
          </a:p>
        </p:txBody>
      </p:sp>
      <p:grpSp>
        <p:nvGrpSpPr>
          <p:cNvPr id="3" name="Group 2">
            <a:extLst>
              <a:ext uri="{FF2B5EF4-FFF2-40B4-BE49-F238E27FC236}">
                <a16:creationId xmlns:a16="http://schemas.microsoft.com/office/drawing/2014/main" id="{0A87FA14-F117-4923-8B0E-D7E60B850A6B}"/>
              </a:ext>
            </a:extLst>
          </p:cNvPr>
          <p:cNvGrpSpPr/>
          <p:nvPr/>
        </p:nvGrpSpPr>
        <p:grpSpPr>
          <a:xfrm>
            <a:off x="457200" y="1600200"/>
            <a:ext cx="8229599" cy="4525962"/>
            <a:chOff x="457200" y="1600200"/>
            <a:chExt cx="8229599" cy="4525962"/>
          </a:xfrm>
        </p:grpSpPr>
        <p:sp>
          <p:nvSpPr>
            <p:cNvPr id="4" name="Freeform: Shape 3">
              <a:extLst>
                <a:ext uri="{FF2B5EF4-FFF2-40B4-BE49-F238E27FC236}">
                  <a16:creationId xmlns:a16="http://schemas.microsoft.com/office/drawing/2014/main" id="{3422BDA4-A08B-4415-B318-A8592692B747}"/>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3118" tIns="173118" rIns="1558742" bIns="173118" numCol="1" spcCol="1270" anchor="ctr" anchorCtr="0">
              <a:noAutofit/>
            </a:bodyPr>
            <a:lstStyle/>
            <a:p>
              <a:pPr marL="0" lvl="0" indent="0" algn="l" defTabSz="1555750">
                <a:lnSpc>
                  <a:spcPct val="90000"/>
                </a:lnSpc>
                <a:spcBef>
                  <a:spcPct val="0"/>
                </a:spcBef>
                <a:spcAft>
                  <a:spcPct val="35000"/>
                </a:spcAft>
                <a:buNone/>
              </a:pPr>
              <a:r>
                <a:rPr lang="en-US" sz="3500" kern="1200" dirty="0"/>
                <a:t>Approach with caution</a:t>
              </a:r>
            </a:p>
          </p:txBody>
        </p:sp>
        <p:sp>
          <p:nvSpPr>
            <p:cNvPr id="5" name="Freeform: Shape 4">
              <a:extLst>
                <a:ext uri="{FF2B5EF4-FFF2-40B4-BE49-F238E27FC236}">
                  <a16:creationId xmlns:a16="http://schemas.microsoft.com/office/drawing/2014/main" id="{CAD9A5D7-3CD5-4C12-B78A-2B3F0E4409BC}"/>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Note how they receive the information</a:t>
              </a:r>
            </a:p>
          </p:txBody>
        </p:sp>
        <p:sp>
          <p:nvSpPr>
            <p:cNvPr id="7" name="Freeform: Shape 6">
              <a:extLst>
                <a:ext uri="{FF2B5EF4-FFF2-40B4-BE49-F238E27FC236}">
                  <a16:creationId xmlns:a16="http://schemas.microsoft.com/office/drawing/2014/main" id="{3BAC6D74-7C11-411F-AFAB-6D5DCAF9B066}"/>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Follow up as needed</a:t>
              </a:r>
            </a:p>
          </p:txBody>
        </p:sp>
        <p:sp>
          <p:nvSpPr>
            <p:cNvPr id="8" name="Freeform: Shape 7">
              <a:extLst>
                <a:ext uri="{FF2B5EF4-FFF2-40B4-BE49-F238E27FC236}">
                  <a16:creationId xmlns:a16="http://schemas.microsoft.com/office/drawing/2014/main" id="{E2D0716B-E4AB-4154-A1A9-D7795E61A205}"/>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sp>
          <p:nvSpPr>
            <p:cNvPr id="9" name="Freeform: Shape 8">
              <a:extLst>
                <a:ext uri="{FF2B5EF4-FFF2-40B4-BE49-F238E27FC236}">
                  <a16:creationId xmlns:a16="http://schemas.microsoft.com/office/drawing/2014/main" id="{11C50A46-0A88-462A-91C1-B84BF8209416}"/>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5025821"/>
                <a:satOff val="-4378"/>
                <a:lumOff val="-6"/>
                <a:alphaOff val="0"/>
              </a:schemeClr>
            </a:lnRef>
            <a:fillRef idx="1">
              <a:schemeClr val="accent2">
                <a:tint val="40000"/>
                <a:alpha val="90000"/>
                <a:hueOff val="5025821"/>
                <a:satOff val="-4378"/>
                <a:lumOff val="-6"/>
                <a:alphaOff val="0"/>
              </a:schemeClr>
            </a:fillRef>
            <a:effectRef idx="0">
              <a:schemeClr val="accent2">
                <a:tint val="40000"/>
                <a:alpha val="90000"/>
                <a:hueOff val="5025821"/>
                <a:satOff val="-4378"/>
                <a:lumOff val="-6"/>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grpSp>
    </p:spTree>
    <p:extLst>
      <p:ext uri="{BB962C8B-B14F-4D97-AF65-F5344CB8AC3E}">
        <p14:creationId xmlns:p14="http://schemas.microsoft.com/office/powerpoint/2010/main" val="13808412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86D33A7-ACF3-4357-B403-C4BA49FF3F59}"/>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lstStyle/>
          <a:p>
            <a:r>
              <a:rPr lang="en-US" dirty="0"/>
              <a:t>Difficulty in Focusing on Tasks</a:t>
            </a:r>
          </a:p>
        </p:txBody>
      </p:sp>
      <p:grpSp>
        <p:nvGrpSpPr>
          <p:cNvPr id="3" name="Group 2">
            <a:extLst>
              <a:ext uri="{FF2B5EF4-FFF2-40B4-BE49-F238E27FC236}">
                <a16:creationId xmlns:a16="http://schemas.microsoft.com/office/drawing/2014/main" id="{6AD1862C-1D66-45DF-B032-BCD36D129D29}"/>
              </a:ext>
            </a:extLst>
          </p:cNvPr>
          <p:cNvGrpSpPr/>
          <p:nvPr/>
        </p:nvGrpSpPr>
        <p:grpSpPr>
          <a:xfrm>
            <a:off x="457200" y="1600998"/>
            <a:ext cx="8229600" cy="4524364"/>
            <a:chOff x="457200" y="1600998"/>
            <a:chExt cx="8229600" cy="4524364"/>
          </a:xfrm>
        </p:grpSpPr>
        <p:sp>
          <p:nvSpPr>
            <p:cNvPr id="4" name="Freeform: Shape 3">
              <a:extLst>
                <a:ext uri="{FF2B5EF4-FFF2-40B4-BE49-F238E27FC236}">
                  <a16:creationId xmlns:a16="http://schemas.microsoft.com/office/drawing/2014/main" id="{C80408BF-958B-42AC-8978-E45F614CBDA8}"/>
                </a:ext>
              </a:extLst>
            </p:cNvPr>
            <p:cNvSpPr/>
            <p:nvPr/>
          </p:nvSpPr>
          <p:spPr>
            <a:xfrm>
              <a:off x="457200" y="5007131"/>
              <a:ext cx="8229600" cy="1118231"/>
            </a:xfrm>
            <a:custGeom>
              <a:avLst/>
              <a:gdLst>
                <a:gd name="connsiteX0" fmla="*/ 0 w 8229600"/>
                <a:gd name="connsiteY0" fmla="*/ 0 h 1118231"/>
                <a:gd name="connsiteX1" fmla="*/ 8229600 w 8229600"/>
                <a:gd name="connsiteY1" fmla="*/ 0 h 1118231"/>
                <a:gd name="connsiteX2" fmla="*/ 8229600 w 8229600"/>
                <a:gd name="connsiteY2" fmla="*/ 1118231 h 1118231"/>
                <a:gd name="connsiteX3" fmla="*/ 0 w 8229600"/>
                <a:gd name="connsiteY3" fmla="*/ 1118231 h 1118231"/>
                <a:gd name="connsiteX4" fmla="*/ 0 w 8229600"/>
                <a:gd name="connsiteY4" fmla="*/ 0 h 11182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118231">
                  <a:moveTo>
                    <a:pt x="0" y="0"/>
                  </a:moveTo>
                  <a:lnTo>
                    <a:pt x="8229600" y="0"/>
                  </a:lnTo>
                  <a:lnTo>
                    <a:pt x="8229600" y="1118231"/>
                  </a:lnTo>
                  <a:lnTo>
                    <a:pt x="0" y="1118231"/>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t>Does your work area contribute to their distractions?</a:t>
              </a:r>
            </a:p>
          </p:txBody>
        </p:sp>
        <p:sp>
          <p:nvSpPr>
            <p:cNvPr id="5" name="Freeform: Shape 4">
              <a:extLst>
                <a:ext uri="{FF2B5EF4-FFF2-40B4-BE49-F238E27FC236}">
                  <a16:creationId xmlns:a16="http://schemas.microsoft.com/office/drawing/2014/main" id="{9DB3EB3C-AAD4-4911-B894-F65C186E1AD8}"/>
                </a:ext>
              </a:extLst>
            </p:cNvPr>
            <p:cNvSpPr/>
            <p:nvPr/>
          </p:nvSpPr>
          <p:spPr>
            <a:xfrm rot="21600000">
              <a:off x="457200" y="3304064"/>
              <a:ext cx="8229600" cy="1719840"/>
            </a:xfrm>
            <a:custGeom>
              <a:avLst/>
              <a:gdLst>
                <a:gd name="connsiteX0" fmla="*/ 0 w 8229600"/>
                <a:gd name="connsiteY0" fmla="*/ 602339 h 1719839"/>
                <a:gd name="connsiteX1" fmla="*/ 3899820 w 8229600"/>
                <a:gd name="connsiteY1" fmla="*/ 602339 h 1719839"/>
                <a:gd name="connsiteX2" fmla="*/ 3899820 w 8229600"/>
                <a:gd name="connsiteY2" fmla="*/ 429960 h 1719839"/>
                <a:gd name="connsiteX3" fmla="*/ 3684840 w 8229600"/>
                <a:gd name="connsiteY3" fmla="*/ 429960 h 1719839"/>
                <a:gd name="connsiteX4" fmla="*/ 4114800 w 8229600"/>
                <a:gd name="connsiteY4" fmla="*/ 0 h 1719839"/>
                <a:gd name="connsiteX5" fmla="*/ 4544760 w 8229600"/>
                <a:gd name="connsiteY5" fmla="*/ 429960 h 1719839"/>
                <a:gd name="connsiteX6" fmla="*/ 4329780 w 8229600"/>
                <a:gd name="connsiteY6" fmla="*/ 429960 h 1719839"/>
                <a:gd name="connsiteX7" fmla="*/ 4329780 w 8229600"/>
                <a:gd name="connsiteY7" fmla="*/ 602339 h 1719839"/>
                <a:gd name="connsiteX8" fmla="*/ 8229600 w 8229600"/>
                <a:gd name="connsiteY8" fmla="*/ 602339 h 1719839"/>
                <a:gd name="connsiteX9" fmla="*/ 8229600 w 8229600"/>
                <a:gd name="connsiteY9" fmla="*/ 1719839 h 1719839"/>
                <a:gd name="connsiteX10" fmla="*/ 0 w 8229600"/>
                <a:gd name="connsiteY10" fmla="*/ 1719839 h 1719839"/>
                <a:gd name="connsiteX11" fmla="*/ 0 w 8229600"/>
                <a:gd name="connsiteY11" fmla="*/ 602339 h 171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719839">
                  <a:moveTo>
                    <a:pt x="8229600" y="1117500"/>
                  </a:moveTo>
                  <a:lnTo>
                    <a:pt x="4329780" y="1117500"/>
                  </a:lnTo>
                  <a:lnTo>
                    <a:pt x="4329780" y="1289879"/>
                  </a:lnTo>
                  <a:lnTo>
                    <a:pt x="4544760" y="1289879"/>
                  </a:lnTo>
                  <a:lnTo>
                    <a:pt x="4114800" y="1719838"/>
                  </a:lnTo>
                  <a:lnTo>
                    <a:pt x="3684840" y="1289879"/>
                  </a:lnTo>
                  <a:lnTo>
                    <a:pt x="3899820" y="1289879"/>
                  </a:lnTo>
                  <a:lnTo>
                    <a:pt x="3899820" y="1117500"/>
                  </a:lnTo>
                  <a:lnTo>
                    <a:pt x="0" y="1117500"/>
                  </a:lnTo>
                  <a:lnTo>
                    <a:pt x="0" y="1"/>
                  </a:lnTo>
                  <a:lnTo>
                    <a:pt x="8229600" y="1"/>
                  </a:lnTo>
                  <a:lnTo>
                    <a:pt x="8229600" y="111750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99135" tIns="199137" rIns="199136" bIns="801475" numCol="1" spcCol="1270" anchor="ctr" anchorCtr="0">
              <a:noAutofit/>
            </a:bodyPr>
            <a:lstStyle/>
            <a:p>
              <a:pPr marL="0" lvl="0" indent="0" algn="ctr" defTabSz="1244600">
                <a:lnSpc>
                  <a:spcPct val="90000"/>
                </a:lnSpc>
                <a:spcBef>
                  <a:spcPct val="0"/>
                </a:spcBef>
                <a:spcAft>
                  <a:spcPct val="35000"/>
                </a:spcAft>
                <a:buNone/>
              </a:pPr>
              <a:r>
                <a:rPr lang="en-US" sz="2800" kern="1200" dirty="0"/>
                <a:t>Let them know you are available</a:t>
              </a:r>
            </a:p>
          </p:txBody>
        </p:sp>
        <p:sp>
          <p:nvSpPr>
            <p:cNvPr id="7" name="Freeform: Shape 6">
              <a:extLst>
                <a:ext uri="{FF2B5EF4-FFF2-40B4-BE49-F238E27FC236}">
                  <a16:creationId xmlns:a16="http://schemas.microsoft.com/office/drawing/2014/main" id="{A4F73F42-FABF-4688-B039-DC22C4F61D09}"/>
                </a:ext>
              </a:extLst>
            </p:cNvPr>
            <p:cNvSpPr/>
            <p:nvPr/>
          </p:nvSpPr>
          <p:spPr>
            <a:xfrm rot="21600000">
              <a:off x="457200" y="1600998"/>
              <a:ext cx="8229600" cy="1719841"/>
            </a:xfrm>
            <a:custGeom>
              <a:avLst/>
              <a:gdLst>
                <a:gd name="connsiteX0" fmla="*/ 0 w 8229600"/>
                <a:gd name="connsiteY0" fmla="*/ 602339 h 1719839"/>
                <a:gd name="connsiteX1" fmla="*/ 3899820 w 8229600"/>
                <a:gd name="connsiteY1" fmla="*/ 602339 h 1719839"/>
                <a:gd name="connsiteX2" fmla="*/ 3899820 w 8229600"/>
                <a:gd name="connsiteY2" fmla="*/ 429960 h 1719839"/>
                <a:gd name="connsiteX3" fmla="*/ 3684840 w 8229600"/>
                <a:gd name="connsiteY3" fmla="*/ 429960 h 1719839"/>
                <a:gd name="connsiteX4" fmla="*/ 4114800 w 8229600"/>
                <a:gd name="connsiteY4" fmla="*/ 0 h 1719839"/>
                <a:gd name="connsiteX5" fmla="*/ 4544760 w 8229600"/>
                <a:gd name="connsiteY5" fmla="*/ 429960 h 1719839"/>
                <a:gd name="connsiteX6" fmla="*/ 4329780 w 8229600"/>
                <a:gd name="connsiteY6" fmla="*/ 429960 h 1719839"/>
                <a:gd name="connsiteX7" fmla="*/ 4329780 w 8229600"/>
                <a:gd name="connsiteY7" fmla="*/ 602339 h 1719839"/>
                <a:gd name="connsiteX8" fmla="*/ 8229600 w 8229600"/>
                <a:gd name="connsiteY8" fmla="*/ 602339 h 1719839"/>
                <a:gd name="connsiteX9" fmla="*/ 8229600 w 8229600"/>
                <a:gd name="connsiteY9" fmla="*/ 1719839 h 1719839"/>
                <a:gd name="connsiteX10" fmla="*/ 0 w 8229600"/>
                <a:gd name="connsiteY10" fmla="*/ 1719839 h 1719839"/>
                <a:gd name="connsiteX11" fmla="*/ 0 w 8229600"/>
                <a:gd name="connsiteY11" fmla="*/ 602339 h 171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719839">
                  <a:moveTo>
                    <a:pt x="8229600" y="1117500"/>
                  </a:moveTo>
                  <a:lnTo>
                    <a:pt x="4329780" y="1117500"/>
                  </a:lnTo>
                  <a:lnTo>
                    <a:pt x="4329780" y="1289879"/>
                  </a:lnTo>
                  <a:lnTo>
                    <a:pt x="4544760" y="1289879"/>
                  </a:lnTo>
                  <a:lnTo>
                    <a:pt x="4114800" y="1719838"/>
                  </a:lnTo>
                  <a:lnTo>
                    <a:pt x="3684840" y="1289879"/>
                  </a:lnTo>
                  <a:lnTo>
                    <a:pt x="3899820" y="1289879"/>
                  </a:lnTo>
                  <a:lnTo>
                    <a:pt x="3899820" y="1117500"/>
                  </a:lnTo>
                  <a:lnTo>
                    <a:pt x="0" y="1117500"/>
                  </a:lnTo>
                  <a:lnTo>
                    <a:pt x="0" y="1"/>
                  </a:lnTo>
                  <a:lnTo>
                    <a:pt x="8229600" y="1"/>
                  </a:lnTo>
                  <a:lnTo>
                    <a:pt x="8229600" y="111750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99135" tIns="199137" rIns="199136" bIns="801476" numCol="1" spcCol="1270" anchor="ctr" anchorCtr="0">
              <a:noAutofit/>
            </a:bodyPr>
            <a:lstStyle/>
            <a:p>
              <a:pPr marL="0" lvl="0" indent="0" algn="ctr" defTabSz="1244600">
                <a:lnSpc>
                  <a:spcPct val="90000"/>
                </a:lnSpc>
                <a:spcBef>
                  <a:spcPct val="0"/>
                </a:spcBef>
                <a:spcAft>
                  <a:spcPct val="35000"/>
                </a:spcAft>
                <a:buNone/>
              </a:pPr>
              <a:r>
                <a:rPr lang="en-US" sz="2800" kern="1200" dirty="0"/>
                <a:t>Offer to work with them on a project</a:t>
              </a:r>
            </a:p>
          </p:txBody>
        </p:sp>
      </p:grpSp>
    </p:spTree>
    <p:extLst>
      <p:ext uri="{BB962C8B-B14F-4D97-AF65-F5344CB8AC3E}">
        <p14:creationId xmlns:p14="http://schemas.microsoft.com/office/powerpoint/2010/main" val="14587635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FE3F7274-4A84-4F6E-A5D4-6ECB13FC97A9}"/>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lstStyle/>
          <a:p>
            <a:r>
              <a:rPr lang="en-US" dirty="0"/>
              <a:t>Irrational Fears</a:t>
            </a:r>
          </a:p>
        </p:txBody>
      </p:sp>
      <p:grpSp>
        <p:nvGrpSpPr>
          <p:cNvPr id="3" name="Group 2">
            <a:extLst>
              <a:ext uri="{FF2B5EF4-FFF2-40B4-BE49-F238E27FC236}">
                <a16:creationId xmlns:a16="http://schemas.microsoft.com/office/drawing/2014/main" id="{5C70EF77-8E6D-449C-A240-2B4D7EF55D63}"/>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9128E2F3-355B-4F6F-BC65-9CE0BE138E57}"/>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Some fear is normal</a:t>
              </a:r>
            </a:p>
          </p:txBody>
        </p:sp>
        <p:sp>
          <p:nvSpPr>
            <p:cNvPr id="5" name="Freeform: Shape 4">
              <a:extLst>
                <a:ext uri="{FF2B5EF4-FFF2-40B4-BE49-F238E27FC236}">
                  <a16:creationId xmlns:a16="http://schemas.microsoft.com/office/drawing/2014/main" id="{BD3237CA-7731-4899-8367-1FA48E7E3588}"/>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Does it control behavior?</a:t>
              </a:r>
            </a:p>
          </p:txBody>
        </p:sp>
        <p:sp>
          <p:nvSpPr>
            <p:cNvPr id="7" name="Freeform: Shape 6">
              <a:extLst>
                <a:ext uri="{FF2B5EF4-FFF2-40B4-BE49-F238E27FC236}">
                  <a16:creationId xmlns:a16="http://schemas.microsoft.com/office/drawing/2014/main" id="{17D7F4D8-B4D9-4BB4-83EB-CF00CEC66AAA}"/>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Is there a basis for it?</a:t>
              </a:r>
            </a:p>
          </p:txBody>
        </p:sp>
      </p:grpSp>
    </p:spTree>
    <p:extLst>
      <p:ext uri="{BB962C8B-B14F-4D97-AF65-F5344CB8AC3E}">
        <p14:creationId xmlns:p14="http://schemas.microsoft.com/office/powerpoint/2010/main" val="34108175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F152A74A-D175-4FBB-9F4A-12DAEFC167CC}"/>
              </a:ext>
            </a:extLst>
          </p:cNvPr>
          <p:cNvSpPr>
            <a:spLocks noGrp="1"/>
          </p:cNvSpPr>
          <p:nvPr>
            <p:ph sz="quarter" idx="11"/>
          </p:nvPr>
        </p:nvSpPr>
        <p:spPr/>
        <p:txBody>
          <a:bodyPr/>
          <a:lstStyle/>
          <a:p>
            <a:endParaRPr lang="en-US"/>
          </a:p>
        </p:txBody>
      </p:sp>
      <p:sp>
        <p:nvSpPr>
          <p:cNvPr id="20482" name="Title 1"/>
          <p:cNvSpPr>
            <a:spLocks noGrp="1"/>
          </p:cNvSpPr>
          <p:nvPr>
            <p:ph type="title"/>
          </p:nvPr>
        </p:nvSpPr>
        <p:spPr/>
        <p:txBody>
          <a:bodyPr/>
          <a:lstStyle/>
          <a:p>
            <a:r>
              <a:rPr lang="en-US" dirty="0"/>
              <a:t>Case Study</a:t>
            </a:r>
          </a:p>
        </p:txBody>
      </p:sp>
      <p:grpSp>
        <p:nvGrpSpPr>
          <p:cNvPr id="2" name="Group 1">
            <a:extLst>
              <a:ext uri="{FF2B5EF4-FFF2-40B4-BE49-F238E27FC236}">
                <a16:creationId xmlns:a16="http://schemas.microsoft.com/office/drawing/2014/main" id="{0032CC47-EBF8-43F9-A7BB-C900C87C6AA1}"/>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5BFA673F-394B-4ADD-BE4A-4480A3663C37}"/>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Freddy was assigned to work on a group project with his coworker Andrea</a:t>
              </a:r>
            </a:p>
          </p:txBody>
        </p:sp>
        <p:sp>
          <p:nvSpPr>
            <p:cNvPr id="5" name="Rectangle: Rounded Corners 4">
              <a:extLst>
                <a:ext uri="{FF2B5EF4-FFF2-40B4-BE49-F238E27FC236}">
                  <a16:creationId xmlns:a16="http://schemas.microsoft.com/office/drawing/2014/main" id="{50E98E5B-4DF2-427D-9E28-21435ED90512}"/>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35E8AB3C-6724-4B7B-8BF3-E1D41D4F6C62}"/>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Andrea didn’t say much and didn’t interact much when they worked together</a:t>
              </a:r>
            </a:p>
          </p:txBody>
        </p:sp>
        <p:sp>
          <p:nvSpPr>
            <p:cNvPr id="7" name="Rectangle: Rounded Corners 6">
              <a:extLst>
                <a:ext uri="{FF2B5EF4-FFF2-40B4-BE49-F238E27FC236}">
                  <a16:creationId xmlns:a16="http://schemas.microsoft.com/office/drawing/2014/main" id="{46492F56-8F7E-4A54-9D13-40F0858CE308}"/>
                </a:ext>
              </a:extLst>
            </p:cNvPr>
            <p:cNvSpPr/>
            <p:nvPr/>
          </p:nvSpPr>
          <p:spPr>
            <a:xfrm>
              <a:off x="850999" y="3955269"/>
              <a:ext cx="1023203" cy="1023203"/>
            </a:xfrm>
            <a:prstGeom prst="roundRect">
              <a:avLst>
                <a:gd name="adj" fmla="val 16670"/>
              </a:avLst>
            </a:prstGeom>
            <a:solidFill>
              <a:schemeClr val="accent2">
                <a:hueOff val="2340759"/>
                <a:satOff val="-2919"/>
                <a:lumOff val="686"/>
              </a:schemeClr>
            </a:solidFill>
          </p:spPr>
          <p:style>
            <a:lnRef idx="2">
              <a:schemeClr val="lt1">
                <a:hueOff val="0"/>
                <a:satOff val="0"/>
                <a:lumOff val="0"/>
                <a:alphaOff val="0"/>
              </a:schemeClr>
            </a:lnRef>
            <a:fillRef idx="1">
              <a:scrgbClr r="0" g="0" b="0"/>
            </a:fillRef>
            <a:effectRef idx="0">
              <a:schemeClr val="accent2">
                <a:hueOff val="2340759"/>
                <a:satOff val="-2919"/>
                <a:lumOff val="686"/>
                <a:alphaOff val="0"/>
              </a:schemeClr>
            </a:effectRef>
            <a:fontRef idx="minor">
              <a:schemeClr val="lt1"/>
            </a:fontRef>
          </p:style>
        </p:sp>
        <p:sp>
          <p:nvSpPr>
            <p:cNvPr id="8" name="Freeform: Shape 7">
              <a:extLst>
                <a:ext uri="{FF2B5EF4-FFF2-40B4-BE49-F238E27FC236}">
                  <a16:creationId xmlns:a16="http://schemas.microsoft.com/office/drawing/2014/main" id="{4F756C48-F0DA-487A-B22D-97A9B3B9A74E}"/>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Andrea had very little input and wasn’t speaking up about her part</a:t>
              </a:r>
            </a:p>
          </p:txBody>
        </p:sp>
        <p:sp>
          <p:nvSpPr>
            <p:cNvPr id="9" name="Rectangle: Rounded Corners 8">
              <a:extLst>
                <a:ext uri="{FF2B5EF4-FFF2-40B4-BE49-F238E27FC236}">
                  <a16:creationId xmlns:a16="http://schemas.microsoft.com/office/drawing/2014/main" id="{2F42933A-84B8-40E8-A8EB-1AB723651A6A}"/>
                </a:ext>
              </a:extLst>
            </p:cNvPr>
            <p:cNvSpPr/>
            <p:nvPr/>
          </p:nvSpPr>
          <p:spPr>
            <a:xfrm>
              <a:off x="850999" y="5101257"/>
              <a:ext cx="1023203" cy="1023203"/>
            </a:xfrm>
            <a:prstGeom prst="roundRect">
              <a:avLst>
                <a:gd name="adj" fmla="val 16670"/>
              </a:avLst>
            </a:prstGeom>
            <a:solidFill>
              <a:schemeClr val="accent2">
                <a:hueOff val="4681519"/>
                <a:satOff val="-5839"/>
                <a:lumOff val="1373"/>
              </a:schemeClr>
            </a:solidFill>
          </p:spPr>
          <p:style>
            <a:lnRef idx="2">
              <a:schemeClr val="lt1">
                <a:hueOff val="0"/>
                <a:satOff val="0"/>
                <a:lumOff val="0"/>
                <a:alphaOff val="0"/>
              </a:schemeClr>
            </a:lnRef>
            <a:fillRef idx="1">
              <a:scrgbClr r="0" g="0" b="0"/>
            </a:fillRef>
            <a:effectRef idx="0">
              <a:schemeClr val="accent2">
                <a:hueOff val="4681519"/>
                <a:satOff val="-5839"/>
                <a:lumOff val="1373"/>
                <a:alphaOff val="0"/>
              </a:schemeClr>
            </a:effectRef>
            <a:fontRef idx="minor">
              <a:schemeClr val="lt1"/>
            </a:fontRef>
          </p:style>
        </p:sp>
        <p:sp>
          <p:nvSpPr>
            <p:cNvPr id="10" name="Freeform: Shape 9">
              <a:extLst>
                <a:ext uri="{FF2B5EF4-FFF2-40B4-BE49-F238E27FC236}">
                  <a16:creationId xmlns:a16="http://schemas.microsoft.com/office/drawing/2014/main" id="{A7862227-7592-447C-BC3F-728830025368}"/>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He knew he had to speak with someone about Andrea and hope they could get her some help</a:t>
              </a: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Three: Review Questions</a:t>
            </a:r>
          </a:p>
        </p:txBody>
      </p:sp>
      <p:sp>
        <p:nvSpPr>
          <p:cNvPr id="22531" name="Content Placeholder 2"/>
          <p:cNvSpPr>
            <a:spLocks noGrp="1"/>
          </p:cNvSpPr>
          <p:nvPr>
            <p:ph idx="1"/>
          </p:nvPr>
        </p:nvSpPr>
        <p:spPr>
          <a:xfrm>
            <a:off x="457200" y="1600200"/>
            <a:ext cx="8229600" cy="4419599"/>
          </a:xfrm>
        </p:spPr>
        <p:txBody>
          <a:bodyPr>
            <a:normAutofit fontScale="62500" lnSpcReduction="20000"/>
          </a:bodyPr>
          <a:lstStyle/>
          <a:p>
            <a:pPr lvl="0">
              <a:lnSpc>
                <a:spcPct val="115000"/>
              </a:lnSpc>
              <a:spcBef>
                <a:spcPts val="0"/>
              </a:spcBef>
              <a:spcAft>
                <a:spcPts val="1000"/>
              </a:spcAft>
              <a:buFont typeface="+mj-lt"/>
              <a:buAutoNum type="arabicPeriod"/>
              <a:tabLst>
                <a:tab pos="457200" algn="l"/>
              </a:tabLst>
            </a:pPr>
            <a:r>
              <a:rPr lang="en-US" sz="3500" dirty="0">
                <a:ea typeface="Times New Roman"/>
                <a:cs typeface="Times New Roman"/>
              </a:rPr>
              <a:t>What will someone try to do that wants to avoid a social situation?</a:t>
            </a:r>
          </a:p>
          <a:p>
            <a:pPr lvl="1">
              <a:lnSpc>
                <a:spcPct val="115000"/>
              </a:lnSpc>
              <a:spcBef>
                <a:spcPts val="0"/>
              </a:spcBef>
              <a:spcAft>
                <a:spcPts val="0"/>
              </a:spcAft>
              <a:buFont typeface="+mj-lt"/>
              <a:buAutoNum type="alphaLcParenR"/>
            </a:pPr>
            <a:r>
              <a:rPr lang="en-US" sz="3200" dirty="0">
                <a:ea typeface="Times New Roman"/>
                <a:cs typeface="Times New Roman"/>
              </a:rPr>
              <a:t>Make plans for the exact same day</a:t>
            </a:r>
          </a:p>
          <a:p>
            <a:pPr lvl="1">
              <a:lnSpc>
                <a:spcPct val="115000"/>
              </a:lnSpc>
              <a:spcBef>
                <a:spcPts val="0"/>
              </a:spcBef>
              <a:spcAft>
                <a:spcPts val="0"/>
              </a:spcAft>
              <a:buFont typeface="+mj-lt"/>
              <a:buAutoNum type="alphaLcParenR"/>
            </a:pPr>
            <a:r>
              <a:rPr lang="en-US" sz="3200" dirty="0">
                <a:ea typeface="Times New Roman"/>
                <a:cs typeface="Times New Roman"/>
              </a:rPr>
              <a:t>Rearrange their calendar to fit it in</a:t>
            </a:r>
          </a:p>
          <a:p>
            <a:pPr lvl="1">
              <a:lnSpc>
                <a:spcPct val="115000"/>
              </a:lnSpc>
              <a:spcBef>
                <a:spcPts val="0"/>
              </a:spcBef>
              <a:spcAft>
                <a:spcPts val="0"/>
              </a:spcAft>
              <a:buFont typeface="+mj-lt"/>
              <a:buAutoNum type="alphaLcParenR"/>
            </a:pPr>
            <a:r>
              <a:rPr lang="en-US" sz="3200" dirty="0">
                <a:ea typeface="Times New Roman"/>
                <a:cs typeface="Times New Roman"/>
              </a:rPr>
              <a:t>Make excuses for their absence</a:t>
            </a:r>
          </a:p>
          <a:p>
            <a:pPr lvl="1">
              <a:lnSpc>
                <a:spcPct val="115000"/>
              </a:lnSpc>
              <a:spcBef>
                <a:spcPts val="0"/>
              </a:spcBef>
              <a:spcAft>
                <a:spcPts val="1000"/>
              </a:spcAft>
              <a:buFont typeface="+mj-lt"/>
              <a:buAutoNum type="alphaLcParenR"/>
            </a:pPr>
            <a:r>
              <a:rPr lang="en-US" sz="3200" dirty="0">
                <a:ea typeface="Times New Roman"/>
                <a:cs typeface="Times New Roman"/>
              </a:rPr>
              <a:t>Set a reminder about it</a:t>
            </a:r>
          </a:p>
          <a:p>
            <a:pPr marL="457200" marR="0">
              <a:lnSpc>
                <a:spcPct val="115000"/>
              </a:lnSpc>
              <a:spcBef>
                <a:spcPts val="1200"/>
              </a:spcBef>
              <a:spcAft>
                <a:spcPts val="1000"/>
              </a:spcAft>
            </a:pPr>
            <a:r>
              <a:rPr lang="en-US" sz="1500" dirty="0">
                <a:ea typeface="Times New Roman"/>
                <a:cs typeface="Times New Roman"/>
              </a:rPr>
              <a:t>	</a:t>
            </a:r>
          </a:p>
          <a:p>
            <a:pPr marL="514350" lvl="0" indent="-514350">
              <a:lnSpc>
                <a:spcPct val="115000"/>
              </a:lnSpc>
              <a:spcBef>
                <a:spcPts val="0"/>
              </a:spcBef>
              <a:spcAft>
                <a:spcPts val="1000"/>
              </a:spcAft>
              <a:buFont typeface="+mj-lt"/>
              <a:buAutoNum type="arabicPeriod" startAt="2"/>
              <a:tabLst>
                <a:tab pos="457200" algn="l"/>
              </a:tabLst>
            </a:pPr>
            <a:r>
              <a:rPr lang="en-US" sz="3500" dirty="0">
                <a:ea typeface="Times New Roman"/>
                <a:cs typeface="Times New Roman"/>
              </a:rPr>
              <a:t>How can we identify someone we work with as someone who is avoiding a social situation?</a:t>
            </a:r>
          </a:p>
          <a:p>
            <a:pPr lvl="1">
              <a:lnSpc>
                <a:spcPct val="115000"/>
              </a:lnSpc>
              <a:spcBef>
                <a:spcPts val="0"/>
              </a:spcBef>
              <a:spcAft>
                <a:spcPts val="0"/>
              </a:spcAft>
              <a:buFont typeface="+mj-lt"/>
              <a:buAutoNum type="alphaLcParenR"/>
            </a:pPr>
            <a:r>
              <a:rPr lang="en-US" sz="3200" dirty="0">
                <a:ea typeface="Times New Roman"/>
                <a:cs typeface="Times New Roman"/>
              </a:rPr>
              <a:t>They talk a lot to coworkers</a:t>
            </a:r>
          </a:p>
          <a:p>
            <a:pPr lvl="1">
              <a:lnSpc>
                <a:spcPct val="115000"/>
              </a:lnSpc>
              <a:spcBef>
                <a:spcPts val="0"/>
              </a:spcBef>
              <a:spcAft>
                <a:spcPts val="0"/>
              </a:spcAft>
              <a:buFont typeface="+mj-lt"/>
              <a:buAutoNum type="alphaLcParenR"/>
            </a:pPr>
            <a:r>
              <a:rPr lang="en-US" sz="3200" dirty="0">
                <a:ea typeface="Times New Roman"/>
                <a:cs typeface="Times New Roman"/>
              </a:rPr>
              <a:t>They avoid parties or events</a:t>
            </a:r>
          </a:p>
          <a:p>
            <a:pPr lvl="1">
              <a:lnSpc>
                <a:spcPct val="115000"/>
              </a:lnSpc>
              <a:spcBef>
                <a:spcPts val="0"/>
              </a:spcBef>
              <a:spcAft>
                <a:spcPts val="0"/>
              </a:spcAft>
              <a:buFont typeface="+mj-lt"/>
              <a:buAutoNum type="alphaLcParenR"/>
            </a:pPr>
            <a:r>
              <a:rPr lang="en-US" sz="3200" dirty="0">
                <a:ea typeface="Times New Roman"/>
                <a:cs typeface="Times New Roman"/>
              </a:rPr>
              <a:t>They email a lot</a:t>
            </a:r>
          </a:p>
          <a:p>
            <a:pPr lvl="1">
              <a:lnSpc>
                <a:spcPct val="115000"/>
              </a:lnSpc>
              <a:spcBef>
                <a:spcPts val="0"/>
              </a:spcBef>
              <a:spcAft>
                <a:spcPts val="1000"/>
              </a:spcAft>
              <a:buFont typeface="+mj-lt"/>
              <a:buAutoNum type="alphaLcParenR"/>
            </a:pPr>
            <a:r>
              <a:rPr lang="en-US" sz="3200" dirty="0">
                <a:ea typeface="Times New Roman"/>
                <a:cs typeface="Times New Roman"/>
              </a:rPr>
              <a:t>They are always host parties at their house</a:t>
            </a:r>
          </a:p>
          <a:p>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Three: Review Questions</a:t>
            </a:r>
          </a:p>
        </p:txBody>
      </p:sp>
      <p:sp>
        <p:nvSpPr>
          <p:cNvPr id="22531"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Why do people with anxiety problems fear negative feedback?</a:t>
            </a:r>
          </a:p>
          <a:p>
            <a:pPr lvl="1">
              <a:lnSpc>
                <a:spcPct val="115000"/>
              </a:lnSpc>
              <a:spcBef>
                <a:spcPts val="0"/>
              </a:spcBef>
              <a:spcAft>
                <a:spcPts val="0"/>
              </a:spcAft>
              <a:buFont typeface="+mj-lt"/>
              <a:buAutoNum type="alphaLcParenR"/>
            </a:pPr>
            <a:r>
              <a:rPr lang="en-US" dirty="0">
                <a:ea typeface="Times New Roman"/>
                <a:cs typeface="Times New Roman"/>
              </a:rPr>
              <a:t>They are unsure how to handle it</a:t>
            </a:r>
          </a:p>
          <a:p>
            <a:pPr lvl="1">
              <a:lnSpc>
                <a:spcPct val="115000"/>
              </a:lnSpc>
              <a:spcBef>
                <a:spcPts val="0"/>
              </a:spcBef>
              <a:spcAft>
                <a:spcPts val="0"/>
              </a:spcAft>
              <a:buFont typeface="+mj-lt"/>
              <a:buAutoNum type="alphaLcParenR"/>
            </a:pPr>
            <a:r>
              <a:rPr lang="en-US" dirty="0">
                <a:ea typeface="Times New Roman"/>
                <a:cs typeface="Times New Roman"/>
              </a:rPr>
              <a:t>They hate speaking with their managers</a:t>
            </a:r>
          </a:p>
          <a:p>
            <a:pPr lvl="1">
              <a:lnSpc>
                <a:spcPct val="115000"/>
              </a:lnSpc>
              <a:spcBef>
                <a:spcPts val="0"/>
              </a:spcBef>
              <a:spcAft>
                <a:spcPts val="0"/>
              </a:spcAft>
              <a:buFont typeface="+mj-lt"/>
              <a:buAutoNum type="alphaLcParenR"/>
            </a:pPr>
            <a:r>
              <a:rPr lang="en-US" dirty="0">
                <a:ea typeface="Times New Roman"/>
                <a:cs typeface="Times New Roman"/>
              </a:rPr>
              <a:t>They believe their work is great</a:t>
            </a:r>
          </a:p>
          <a:p>
            <a:pPr lvl="1">
              <a:lnSpc>
                <a:spcPct val="115000"/>
              </a:lnSpc>
              <a:spcBef>
                <a:spcPts val="0"/>
              </a:spcBef>
              <a:spcAft>
                <a:spcPts val="1000"/>
              </a:spcAft>
              <a:buFont typeface="+mj-lt"/>
              <a:buAutoNum type="alphaLcParenR"/>
            </a:pPr>
            <a:r>
              <a:rPr lang="en-US" dirty="0">
                <a:ea typeface="Times New Roman"/>
                <a:cs typeface="Times New Roman"/>
              </a:rPr>
              <a:t>They see it as a form of judgment or negative opinion</a:t>
            </a:r>
          </a:p>
          <a:p>
            <a:pPr marL="457200" marR="0">
              <a:lnSpc>
                <a:spcPct val="115000"/>
              </a:lnSpc>
              <a:spcBef>
                <a:spcPts val="1200"/>
              </a:spcBef>
              <a:spcAft>
                <a:spcPts val="1000"/>
              </a:spcAft>
            </a:pPr>
            <a:r>
              <a:rPr lang="en-US" sz="1100" dirty="0">
                <a:ea typeface="Times New Roman"/>
                <a:cs typeface="Times New Roman"/>
              </a:rPr>
              <a:t>	</a:t>
            </a:r>
          </a:p>
          <a:p>
            <a:pPr marL="514350" lvl="0" indent="-514350">
              <a:lnSpc>
                <a:spcPct val="115000"/>
              </a:lnSpc>
              <a:spcBef>
                <a:spcPts val="0"/>
              </a:spcBef>
              <a:spcAft>
                <a:spcPts val="1000"/>
              </a:spcAft>
              <a:buFont typeface="+mj-lt"/>
              <a:buAutoNum type="arabicPeriod" startAt="4"/>
              <a:tabLst>
                <a:tab pos="457200" algn="l"/>
              </a:tabLst>
            </a:pPr>
            <a:r>
              <a:rPr lang="en-US" dirty="0">
                <a:ea typeface="Times New Roman"/>
                <a:cs typeface="Times New Roman"/>
              </a:rPr>
              <a:t>What is something a manager can do before delivering feedback to someone with anxiety?</a:t>
            </a:r>
          </a:p>
          <a:p>
            <a:pPr lvl="1">
              <a:lnSpc>
                <a:spcPct val="115000"/>
              </a:lnSpc>
              <a:spcBef>
                <a:spcPts val="0"/>
              </a:spcBef>
              <a:spcAft>
                <a:spcPts val="0"/>
              </a:spcAft>
              <a:buFont typeface="+mj-lt"/>
              <a:buAutoNum type="alphaLcParenR"/>
            </a:pPr>
            <a:r>
              <a:rPr lang="en-US" dirty="0">
                <a:ea typeface="Times New Roman"/>
                <a:cs typeface="Times New Roman"/>
              </a:rPr>
              <a:t>Monitor what words they use</a:t>
            </a:r>
          </a:p>
          <a:p>
            <a:pPr lvl="1">
              <a:lnSpc>
                <a:spcPct val="115000"/>
              </a:lnSpc>
              <a:spcBef>
                <a:spcPts val="0"/>
              </a:spcBef>
              <a:spcAft>
                <a:spcPts val="0"/>
              </a:spcAft>
              <a:buFont typeface="+mj-lt"/>
              <a:buAutoNum type="alphaLcParenR"/>
            </a:pPr>
            <a:r>
              <a:rPr lang="en-US" dirty="0">
                <a:ea typeface="Times New Roman"/>
                <a:cs typeface="Times New Roman"/>
              </a:rPr>
              <a:t>Type it out in an email</a:t>
            </a:r>
          </a:p>
          <a:p>
            <a:pPr lvl="1">
              <a:lnSpc>
                <a:spcPct val="115000"/>
              </a:lnSpc>
              <a:spcBef>
                <a:spcPts val="0"/>
              </a:spcBef>
              <a:spcAft>
                <a:spcPts val="0"/>
              </a:spcAft>
              <a:buFont typeface="+mj-lt"/>
              <a:buAutoNum type="alphaLcParenR"/>
            </a:pPr>
            <a:r>
              <a:rPr lang="en-US" dirty="0">
                <a:ea typeface="Times New Roman"/>
                <a:cs typeface="Times New Roman"/>
              </a:rPr>
              <a:t>Ask to speak with them over the phone</a:t>
            </a:r>
          </a:p>
          <a:p>
            <a:pPr lvl="1">
              <a:lnSpc>
                <a:spcPct val="115000"/>
              </a:lnSpc>
              <a:spcBef>
                <a:spcPts val="0"/>
              </a:spcBef>
              <a:spcAft>
                <a:spcPts val="1000"/>
              </a:spcAft>
              <a:buFont typeface="+mj-lt"/>
              <a:buAutoNum type="alphaLcParenR"/>
            </a:pPr>
            <a:r>
              <a:rPr lang="en-US" dirty="0">
                <a:ea typeface="Times New Roman"/>
                <a:cs typeface="Times New Roman"/>
              </a:rPr>
              <a:t>Nothing</a:t>
            </a:r>
          </a:p>
          <a:p>
            <a:pPr marL="457200" marR="0">
              <a:lnSpc>
                <a:spcPct val="115000"/>
              </a:lnSpc>
              <a:spcBef>
                <a:spcPts val="1200"/>
              </a:spcBef>
              <a:spcAft>
                <a:spcPts val="1000"/>
              </a:spcAft>
            </a:pPr>
            <a:endParaRPr lang="en-US" dirty="0"/>
          </a:p>
        </p:txBody>
      </p:sp>
    </p:spTree>
    <p:extLst>
      <p:ext uri="{BB962C8B-B14F-4D97-AF65-F5344CB8AC3E}">
        <p14:creationId xmlns:p14="http://schemas.microsoft.com/office/powerpoint/2010/main" val="7848024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Three: Review Questions</a:t>
            </a:r>
          </a:p>
        </p:txBody>
      </p:sp>
      <p:sp>
        <p:nvSpPr>
          <p:cNvPr id="22531"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What can we do to help our coworkers focus better?</a:t>
            </a:r>
          </a:p>
          <a:p>
            <a:pPr lvl="1">
              <a:lnSpc>
                <a:spcPct val="115000"/>
              </a:lnSpc>
              <a:spcBef>
                <a:spcPts val="0"/>
              </a:spcBef>
              <a:spcAft>
                <a:spcPts val="0"/>
              </a:spcAft>
              <a:buFont typeface="+mj-lt"/>
              <a:buAutoNum type="alphaLcParenR"/>
            </a:pPr>
            <a:r>
              <a:rPr lang="en-US" dirty="0">
                <a:ea typeface="Times New Roman"/>
                <a:cs typeface="Times New Roman"/>
              </a:rPr>
              <a:t>Buy them a book about focus techniques</a:t>
            </a:r>
          </a:p>
          <a:p>
            <a:pPr lvl="1">
              <a:lnSpc>
                <a:spcPct val="115000"/>
              </a:lnSpc>
              <a:spcBef>
                <a:spcPts val="0"/>
              </a:spcBef>
              <a:spcAft>
                <a:spcPts val="0"/>
              </a:spcAft>
              <a:buFont typeface="+mj-lt"/>
              <a:buAutoNum type="alphaLcParenR"/>
            </a:pPr>
            <a:r>
              <a:rPr lang="en-US" dirty="0">
                <a:ea typeface="Times New Roman"/>
                <a:cs typeface="Times New Roman"/>
              </a:rPr>
              <a:t>Ask for a transfer to another department</a:t>
            </a:r>
          </a:p>
          <a:p>
            <a:pPr lvl="1">
              <a:lnSpc>
                <a:spcPct val="115000"/>
              </a:lnSpc>
              <a:spcBef>
                <a:spcPts val="0"/>
              </a:spcBef>
              <a:spcAft>
                <a:spcPts val="0"/>
              </a:spcAft>
              <a:buFont typeface="+mj-lt"/>
              <a:buAutoNum type="alphaLcParenR"/>
            </a:pPr>
            <a:r>
              <a:rPr lang="en-US" dirty="0">
                <a:ea typeface="Times New Roman"/>
                <a:cs typeface="Times New Roman"/>
              </a:rPr>
              <a:t>Don’t contribute to any distractions</a:t>
            </a:r>
          </a:p>
          <a:p>
            <a:pPr lvl="1">
              <a:lnSpc>
                <a:spcPct val="115000"/>
              </a:lnSpc>
              <a:spcBef>
                <a:spcPts val="0"/>
              </a:spcBef>
              <a:spcAft>
                <a:spcPts val="1000"/>
              </a:spcAft>
              <a:buFont typeface="+mj-lt"/>
              <a:buAutoNum type="alphaLcParenR"/>
            </a:pPr>
            <a:r>
              <a:rPr lang="en-US" dirty="0">
                <a:ea typeface="Times New Roman"/>
                <a:cs typeface="Times New Roman"/>
              </a:rPr>
              <a:t>Take a vacation</a:t>
            </a:r>
          </a:p>
          <a:p>
            <a:pPr marL="457200" marR="0">
              <a:lnSpc>
                <a:spcPct val="115000"/>
              </a:lnSpc>
              <a:spcBef>
                <a:spcPts val="1200"/>
              </a:spcBef>
              <a:spcAft>
                <a:spcPts val="1000"/>
              </a:spcAft>
            </a:pPr>
            <a:r>
              <a:rPr lang="en-US" sz="1100" dirty="0">
                <a:ea typeface="Times New Roman"/>
                <a:cs typeface="Times New Roman"/>
              </a:rPr>
              <a:t>	</a:t>
            </a:r>
          </a:p>
          <a:p>
            <a:pPr marL="514350" lvl="0" indent="-514350">
              <a:lnSpc>
                <a:spcPct val="115000"/>
              </a:lnSpc>
              <a:spcBef>
                <a:spcPts val="0"/>
              </a:spcBef>
              <a:spcAft>
                <a:spcPts val="1000"/>
              </a:spcAft>
              <a:buFont typeface="+mj-lt"/>
              <a:buAutoNum type="arabicPeriod" startAt="6"/>
              <a:tabLst>
                <a:tab pos="457200" algn="l"/>
              </a:tabLst>
            </a:pPr>
            <a:r>
              <a:rPr lang="en-US" dirty="0">
                <a:ea typeface="Times New Roman"/>
                <a:cs typeface="Times New Roman"/>
              </a:rPr>
              <a:t>What is something that can keep someone from focusing well at work?</a:t>
            </a:r>
          </a:p>
          <a:p>
            <a:pPr lvl="1">
              <a:lnSpc>
                <a:spcPct val="115000"/>
              </a:lnSpc>
              <a:spcBef>
                <a:spcPts val="0"/>
              </a:spcBef>
              <a:spcAft>
                <a:spcPts val="0"/>
              </a:spcAft>
              <a:buFont typeface="+mj-lt"/>
              <a:buAutoNum type="alphaLcParenR"/>
            </a:pPr>
            <a:r>
              <a:rPr lang="en-US" dirty="0">
                <a:ea typeface="Times New Roman"/>
                <a:cs typeface="Times New Roman"/>
              </a:rPr>
              <a:t>Inability to read fast</a:t>
            </a:r>
          </a:p>
          <a:p>
            <a:pPr lvl="1">
              <a:lnSpc>
                <a:spcPct val="115000"/>
              </a:lnSpc>
              <a:spcBef>
                <a:spcPts val="0"/>
              </a:spcBef>
              <a:spcAft>
                <a:spcPts val="0"/>
              </a:spcAft>
              <a:buFont typeface="+mj-lt"/>
              <a:buAutoNum type="alphaLcParenR"/>
            </a:pPr>
            <a:r>
              <a:rPr lang="en-US" dirty="0">
                <a:ea typeface="Times New Roman"/>
                <a:cs typeface="Times New Roman"/>
              </a:rPr>
              <a:t>Fear of missing a deadline</a:t>
            </a:r>
          </a:p>
          <a:p>
            <a:pPr lvl="1">
              <a:lnSpc>
                <a:spcPct val="115000"/>
              </a:lnSpc>
              <a:spcBef>
                <a:spcPts val="0"/>
              </a:spcBef>
              <a:spcAft>
                <a:spcPts val="0"/>
              </a:spcAft>
              <a:buFont typeface="+mj-lt"/>
              <a:buAutoNum type="alphaLcParenR"/>
            </a:pPr>
            <a:r>
              <a:rPr lang="en-US" dirty="0">
                <a:ea typeface="Times New Roman"/>
                <a:cs typeface="Times New Roman"/>
              </a:rPr>
              <a:t>Eating a good lunch</a:t>
            </a:r>
          </a:p>
          <a:p>
            <a:pPr lvl="1">
              <a:lnSpc>
                <a:spcPct val="115000"/>
              </a:lnSpc>
              <a:spcBef>
                <a:spcPts val="0"/>
              </a:spcBef>
              <a:spcAft>
                <a:spcPts val="1000"/>
              </a:spcAft>
              <a:buFont typeface="+mj-lt"/>
              <a:buAutoNum type="alphaLcParenR"/>
            </a:pPr>
            <a:r>
              <a:rPr lang="en-US" dirty="0">
                <a:ea typeface="Times New Roman"/>
                <a:cs typeface="Times New Roman"/>
              </a:rPr>
              <a:t>Fear of being watched by coworkers</a:t>
            </a:r>
          </a:p>
          <a:p>
            <a:pPr marL="457200" marR="0">
              <a:lnSpc>
                <a:spcPct val="115000"/>
              </a:lnSpc>
              <a:spcBef>
                <a:spcPts val="1200"/>
              </a:spcBef>
              <a:spcAft>
                <a:spcPts val="1000"/>
              </a:spcAft>
            </a:pPr>
            <a:endParaRPr lang="en-US" dirty="0"/>
          </a:p>
        </p:txBody>
      </p:sp>
    </p:spTree>
    <p:extLst>
      <p:ext uri="{BB962C8B-B14F-4D97-AF65-F5344CB8AC3E}">
        <p14:creationId xmlns:p14="http://schemas.microsoft.com/office/powerpoint/2010/main" val="7848024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Setting the Stage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sp>
        <p:nvSpPr>
          <p:cNvPr id="12" name="TextBox 11"/>
          <p:cNvSpPr txBox="1"/>
          <p:nvPr/>
        </p:nvSpPr>
        <p:spPr>
          <a:xfrm>
            <a:off x="9328161" y="-58580"/>
            <a:ext cx="6781800" cy="6186309"/>
          </a:xfrm>
          <a:prstGeom prst="rect">
            <a:avLst/>
          </a:prstGeom>
          <a:noFill/>
        </p:spPr>
        <p:txBody>
          <a:bodyPr wrap="square" rtlCol="0">
            <a:spAutoFit/>
          </a:bodyPr>
          <a:lstStyle/>
          <a:p>
            <a:r>
              <a:rPr lang="en-US" dirty="0"/>
              <a:t>ASK:</a:t>
            </a:r>
          </a:p>
          <a:p>
            <a:endParaRPr lang="en-US" dirty="0"/>
          </a:p>
          <a:p>
            <a:r>
              <a:rPr lang="en-US" dirty="0"/>
              <a:t>Possible POLL: What is your comfort level in </a:t>
            </a:r>
            <a:r>
              <a:rPr lang="en-US" dirty="0">
                <a:solidFill>
                  <a:srgbClr val="FF0000"/>
                </a:solidFill>
              </a:rPr>
              <a:t>[self-awareness]?</a:t>
            </a:r>
            <a:endParaRPr lang="en-US" dirty="0"/>
          </a:p>
          <a:p>
            <a:endParaRPr lang="en-US" dirty="0"/>
          </a:p>
          <a:p>
            <a:r>
              <a:rPr lang="en-US" b="1" dirty="0">
                <a:solidFill>
                  <a:srgbClr val="FF0000"/>
                </a:solidFill>
              </a:rPr>
              <a:t>Facilitator/Producer Notes: REQUEST #1.</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endParaRPr lang="en-US" dirty="0"/>
          </a:p>
          <a:p>
            <a:endParaRPr lang="en-US" dirty="0"/>
          </a:p>
        </p:txBody>
      </p:sp>
      <p:pic>
        <p:nvPicPr>
          <p:cNvPr id="14" name="Graphic 13" descr="Raised Hand"/>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46019" y="76200"/>
            <a:ext cx="848474" cy="848474"/>
          </a:xfrm>
          <a:prstGeom prst="rect">
            <a:avLst/>
          </a:prstGeom>
        </p:spPr>
      </p:pic>
      <p:sp>
        <p:nvSpPr>
          <p:cNvPr id="7" name="Rectangle 6"/>
          <p:cNvSpPr/>
          <p:nvPr/>
        </p:nvSpPr>
        <p:spPr>
          <a:xfrm>
            <a:off x="990600" y="4343400"/>
            <a:ext cx="7162801" cy="1969770"/>
          </a:xfrm>
          <a:prstGeom prst="rect">
            <a:avLst/>
          </a:prstGeom>
        </p:spPr>
        <p:txBody>
          <a:bodyPr wrap="square">
            <a:spAutoFit/>
          </a:bodyPr>
          <a:lstStyle/>
          <a:p>
            <a:pPr marL="514350" indent="-514350">
              <a:spcAft>
                <a:spcPts val="1200"/>
              </a:spcAft>
              <a:buFont typeface="+mj-lt"/>
              <a:buAutoNum type="arabicPeriod"/>
            </a:pPr>
            <a:r>
              <a:rPr lang="en-US" sz="2800" dirty="0"/>
              <a:t>Why is leadership and influence interesting or important for you?</a:t>
            </a:r>
          </a:p>
          <a:p>
            <a:pPr marL="514350" indent="-514350">
              <a:spcAft>
                <a:spcPts val="1200"/>
              </a:spcAft>
              <a:buFont typeface="+mj-lt"/>
              <a:buAutoNum type="arabicPeriod"/>
            </a:pPr>
            <a:r>
              <a:rPr lang="en-US" sz="2800" dirty="0"/>
              <a:t>What are your learning expectations for the course today?</a:t>
            </a:r>
          </a:p>
        </p:txBody>
      </p:sp>
      <p:sp>
        <p:nvSpPr>
          <p:cNvPr id="8" name="Rectangle 7">
            <a:extLst>
              <a:ext uri="{FF2B5EF4-FFF2-40B4-BE49-F238E27FC236}">
                <a16:creationId xmlns:a16="http://schemas.microsoft.com/office/drawing/2014/main" id="{E20F7AD9-7BAE-4D08-950B-DF9045755F25}"/>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502136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Three: Review Questions</a:t>
            </a:r>
          </a:p>
        </p:txBody>
      </p:sp>
      <p:sp>
        <p:nvSpPr>
          <p:cNvPr id="22531" name="Content Placeholder 2"/>
          <p:cNvSpPr>
            <a:spLocks noGrp="1"/>
          </p:cNvSpPr>
          <p:nvPr>
            <p:ph idx="1"/>
          </p:nvPr>
        </p:nvSpPr>
        <p:spPr>
          <a:xfrm>
            <a:off x="457200" y="1600201"/>
            <a:ext cx="8229600" cy="4114799"/>
          </a:xfrm>
        </p:spPr>
        <p:txBody>
          <a:bodyPr>
            <a:normAutofit fontScale="850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sz="2600" dirty="0">
                <a:ea typeface="Times New Roman"/>
                <a:cs typeface="Times New Roman"/>
              </a:rPr>
              <a:t>Irrational fears do not have what?</a:t>
            </a:r>
          </a:p>
          <a:p>
            <a:pPr lvl="1">
              <a:lnSpc>
                <a:spcPct val="115000"/>
              </a:lnSpc>
              <a:spcBef>
                <a:spcPts val="0"/>
              </a:spcBef>
              <a:spcAft>
                <a:spcPts val="0"/>
              </a:spcAft>
              <a:buFont typeface="+mj-lt"/>
              <a:buAutoNum type="alphaLcParenR"/>
            </a:pPr>
            <a:r>
              <a:rPr lang="en-US" sz="2400" dirty="0">
                <a:ea typeface="Times New Roman"/>
                <a:cs typeface="Times New Roman"/>
              </a:rPr>
              <a:t>A treatment plan</a:t>
            </a:r>
          </a:p>
          <a:p>
            <a:pPr lvl="1">
              <a:lnSpc>
                <a:spcPct val="115000"/>
              </a:lnSpc>
              <a:spcBef>
                <a:spcPts val="0"/>
              </a:spcBef>
              <a:spcAft>
                <a:spcPts val="0"/>
              </a:spcAft>
              <a:buFont typeface="+mj-lt"/>
              <a:buAutoNum type="alphaLcParenR"/>
            </a:pPr>
            <a:r>
              <a:rPr lang="en-US" sz="2400" dirty="0">
                <a:ea typeface="Times New Roman"/>
                <a:cs typeface="Times New Roman"/>
              </a:rPr>
              <a:t>An obvious reason or cause</a:t>
            </a:r>
          </a:p>
          <a:p>
            <a:pPr lvl="1">
              <a:lnSpc>
                <a:spcPct val="115000"/>
              </a:lnSpc>
              <a:spcBef>
                <a:spcPts val="0"/>
              </a:spcBef>
              <a:spcAft>
                <a:spcPts val="0"/>
              </a:spcAft>
              <a:buFont typeface="+mj-lt"/>
              <a:buAutoNum type="alphaLcParenR"/>
            </a:pPr>
            <a:r>
              <a:rPr lang="en-US" sz="2400" dirty="0">
                <a:ea typeface="Times New Roman"/>
                <a:cs typeface="Times New Roman"/>
              </a:rPr>
              <a:t>A sense of anxiety</a:t>
            </a:r>
          </a:p>
          <a:p>
            <a:pPr lvl="1">
              <a:lnSpc>
                <a:spcPct val="115000"/>
              </a:lnSpc>
              <a:spcBef>
                <a:spcPts val="0"/>
              </a:spcBef>
              <a:spcAft>
                <a:spcPts val="1000"/>
              </a:spcAft>
              <a:buFont typeface="+mj-lt"/>
              <a:buAutoNum type="alphaLcParenR"/>
            </a:pPr>
            <a:r>
              <a:rPr lang="en-US" sz="2400" dirty="0">
                <a:ea typeface="Times New Roman"/>
                <a:cs typeface="Times New Roman"/>
              </a:rPr>
              <a:t>Any obvious symptoms</a:t>
            </a:r>
          </a:p>
          <a:p>
            <a:pPr marL="457200" marR="0">
              <a:lnSpc>
                <a:spcPct val="115000"/>
              </a:lnSpc>
              <a:spcBef>
                <a:spcPts val="1200"/>
              </a:spcBef>
              <a:spcAft>
                <a:spcPts val="1000"/>
              </a:spcAft>
            </a:pPr>
            <a:r>
              <a:rPr lang="en-US" sz="1000" dirty="0">
                <a:ea typeface="Times New Roman"/>
                <a:cs typeface="Times New Roman"/>
              </a:rPr>
              <a:t>	</a:t>
            </a:r>
          </a:p>
          <a:p>
            <a:pPr marL="514350" lvl="0" indent="-514350">
              <a:lnSpc>
                <a:spcPct val="115000"/>
              </a:lnSpc>
              <a:spcBef>
                <a:spcPts val="0"/>
              </a:spcBef>
              <a:spcAft>
                <a:spcPts val="1000"/>
              </a:spcAft>
              <a:buFont typeface="+mj-lt"/>
              <a:buAutoNum type="arabicPeriod" startAt="8"/>
              <a:tabLst>
                <a:tab pos="457200" algn="l"/>
              </a:tabLst>
            </a:pPr>
            <a:r>
              <a:rPr lang="en-US" sz="2600" dirty="0">
                <a:ea typeface="Times New Roman"/>
                <a:cs typeface="Times New Roman"/>
              </a:rPr>
              <a:t>Someone with irrational fears may try to do what?</a:t>
            </a:r>
          </a:p>
          <a:p>
            <a:pPr lvl="1">
              <a:lnSpc>
                <a:spcPct val="115000"/>
              </a:lnSpc>
              <a:spcBef>
                <a:spcPts val="0"/>
              </a:spcBef>
              <a:spcAft>
                <a:spcPts val="0"/>
              </a:spcAft>
              <a:buFont typeface="+mj-lt"/>
              <a:buAutoNum type="alphaLcParenR"/>
            </a:pPr>
            <a:r>
              <a:rPr lang="en-US" sz="2400" dirty="0">
                <a:ea typeface="Times New Roman"/>
                <a:cs typeface="Times New Roman"/>
              </a:rPr>
              <a:t>Over compensate for things</a:t>
            </a:r>
          </a:p>
          <a:p>
            <a:pPr lvl="1">
              <a:lnSpc>
                <a:spcPct val="115000"/>
              </a:lnSpc>
              <a:spcBef>
                <a:spcPts val="0"/>
              </a:spcBef>
              <a:spcAft>
                <a:spcPts val="0"/>
              </a:spcAft>
              <a:buFont typeface="+mj-lt"/>
              <a:buAutoNum type="alphaLcParenR"/>
            </a:pPr>
            <a:r>
              <a:rPr lang="en-US" sz="2400" dirty="0">
                <a:ea typeface="Times New Roman"/>
                <a:cs typeface="Times New Roman"/>
              </a:rPr>
              <a:t>Ignore the problem</a:t>
            </a:r>
          </a:p>
          <a:p>
            <a:pPr lvl="1">
              <a:lnSpc>
                <a:spcPct val="115000"/>
              </a:lnSpc>
              <a:spcBef>
                <a:spcPts val="0"/>
              </a:spcBef>
              <a:spcAft>
                <a:spcPts val="0"/>
              </a:spcAft>
              <a:buFont typeface="+mj-lt"/>
              <a:buAutoNum type="alphaLcParenR"/>
            </a:pPr>
            <a:r>
              <a:rPr lang="en-US" sz="2400" dirty="0">
                <a:ea typeface="Times New Roman"/>
                <a:cs typeface="Times New Roman"/>
              </a:rPr>
              <a:t>Tell everyone they know about it</a:t>
            </a:r>
          </a:p>
          <a:p>
            <a:pPr lvl="1">
              <a:lnSpc>
                <a:spcPct val="115000"/>
              </a:lnSpc>
              <a:spcBef>
                <a:spcPts val="0"/>
              </a:spcBef>
              <a:spcAft>
                <a:spcPts val="1000"/>
              </a:spcAft>
              <a:buFont typeface="+mj-lt"/>
              <a:buAutoNum type="alphaLcParenR"/>
            </a:pPr>
            <a:r>
              <a:rPr lang="en-US" sz="2400" dirty="0">
                <a:ea typeface="Times New Roman"/>
                <a:cs typeface="Times New Roman"/>
              </a:rPr>
              <a:t>Make numerous excuses</a:t>
            </a:r>
          </a:p>
          <a:p>
            <a:pPr marL="457200" marR="0">
              <a:lnSpc>
                <a:spcPct val="115000"/>
              </a:lnSpc>
              <a:spcBef>
                <a:spcPts val="1200"/>
              </a:spcBef>
              <a:spcAft>
                <a:spcPts val="1000"/>
              </a:spcAft>
            </a:pPr>
            <a:endParaRPr lang="en-US" dirty="0"/>
          </a:p>
        </p:txBody>
      </p:sp>
    </p:spTree>
    <p:extLst>
      <p:ext uri="{BB962C8B-B14F-4D97-AF65-F5344CB8AC3E}">
        <p14:creationId xmlns:p14="http://schemas.microsoft.com/office/powerpoint/2010/main" val="7848024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Three: Review Questions</a:t>
            </a:r>
          </a:p>
        </p:txBody>
      </p:sp>
      <p:sp>
        <p:nvSpPr>
          <p:cNvPr id="22531"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What was the first sign Freddy saw of Andrea’s social anxiety?</a:t>
            </a:r>
          </a:p>
          <a:p>
            <a:pPr lvl="1">
              <a:lnSpc>
                <a:spcPct val="115000"/>
              </a:lnSpc>
              <a:spcBef>
                <a:spcPts val="0"/>
              </a:spcBef>
              <a:spcAft>
                <a:spcPts val="0"/>
              </a:spcAft>
              <a:buFont typeface="+mj-lt"/>
              <a:buAutoNum type="alphaLcParenR"/>
            </a:pPr>
            <a:r>
              <a:rPr lang="en-US" dirty="0">
                <a:ea typeface="Times New Roman"/>
                <a:cs typeface="Times New Roman"/>
              </a:rPr>
              <a:t>She yelled at him to leave her alone</a:t>
            </a:r>
          </a:p>
          <a:p>
            <a:pPr lvl="1">
              <a:lnSpc>
                <a:spcPct val="115000"/>
              </a:lnSpc>
              <a:spcBef>
                <a:spcPts val="0"/>
              </a:spcBef>
              <a:spcAft>
                <a:spcPts val="0"/>
              </a:spcAft>
              <a:buFont typeface="+mj-lt"/>
              <a:buAutoNum type="alphaLcParenR"/>
            </a:pPr>
            <a:r>
              <a:rPr lang="en-US" dirty="0">
                <a:ea typeface="Times New Roman"/>
                <a:cs typeface="Times New Roman"/>
              </a:rPr>
              <a:t>She didn’t interact with him much</a:t>
            </a:r>
          </a:p>
          <a:p>
            <a:pPr lvl="1">
              <a:lnSpc>
                <a:spcPct val="115000"/>
              </a:lnSpc>
              <a:spcBef>
                <a:spcPts val="0"/>
              </a:spcBef>
              <a:spcAft>
                <a:spcPts val="0"/>
              </a:spcAft>
              <a:buFont typeface="+mj-lt"/>
              <a:buAutoNum type="alphaLcParenR"/>
            </a:pPr>
            <a:r>
              <a:rPr lang="en-US" dirty="0">
                <a:ea typeface="Times New Roman"/>
                <a:cs typeface="Times New Roman"/>
              </a:rPr>
              <a:t>She didn’t come to work the next day</a:t>
            </a:r>
          </a:p>
          <a:p>
            <a:pPr lvl="1">
              <a:lnSpc>
                <a:spcPct val="115000"/>
              </a:lnSpc>
              <a:spcBef>
                <a:spcPts val="0"/>
              </a:spcBef>
              <a:spcAft>
                <a:spcPts val="1000"/>
              </a:spcAft>
              <a:buFont typeface="+mj-lt"/>
              <a:buAutoNum type="alphaLcParenR"/>
            </a:pPr>
            <a:r>
              <a:rPr lang="en-US" dirty="0">
                <a:ea typeface="Times New Roman"/>
                <a:cs typeface="Times New Roman"/>
              </a:rPr>
              <a:t>She asked to be reassigned</a:t>
            </a:r>
          </a:p>
          <a:p>
            <a:pPr marL="457200" marR="0">
              <a:lnSpc>
                <a:spcPct val="115000"/>
              </a:lnSpc>
              <a:spcBef>
                <a:spcPts val="1200"/>
              </a:spcBef>
              <a:spcAft>
                <a:spcPts val="1000"/>
              </a:spcAft>
            </a:pPr>
            <a:r>
              <a:rPr lang="en-US" dirty="0">
                <a:ea typeface="Times New Roman"/>
                <a:cs typeface="Times New Roman"/>
              </a:rPr>
              <a:t>	</a:t>
            </a:r>
          </a:p>
          <a:p>
            <a:pPr marL="514350" lvl="0" indent="-514350">
              <a:lnSpc>
                <a:spcPct val="115000"/>
              </a:lnSpc>
              <a:spcBef>
                <a:spcPts val="0"/>
              </a:spcBef>
              <a:spcAft>
                <a:spcPts val="1000"/>
              </a:spcAft>
              <a:buFont typeface="+mj-lt"/>
              <a:buAutoNum type="arabicPeriod" startAt="10"/>
              <a:tabLst>
                <a:tab pos="457200" algn="l"/>
              </a:tabLst>
            </a:pPr>
            <a:r>
              <a:rPr lang="en-US" dirty="0">
                <a:ea typeface="Times New Roman"/>
                <a:cs typeface="Times New Roman"/>
              </a:rPr>
              <a:t>What happened when Freddy tried to approach Andrea about the problem?</a:t>
            </a:r>
          </a:p>
          <a:p>
            <a:pPr lvl="1">
              <a:lnSpc>
                <a:spcPct val="115000"/>
              </a:lnSpc>
              <a:spcBef>
                <a:spcPts val="0"/>
              </a:spcBef>
              <a:spcAft>
                <a:spcPts val="0"/>
              </a:spcAft>
              <a:buFont typeface="+mj-lt"/>
              <a:buAutoNum type="alphaLcParenR"/>
            </a:pPr>
            <a:r>
              <a:rPr lang="en-US" dirty="0">
                <a:ea typeface="Times New Roman"/>
                <a:cs typeface="Times New Roman"/>
              </a:rPr>
              <a:t>She listened to his opinions</a:t>
            </a:r>
          </a:p>
          <a:p>
            <a:pPr lvl="1">
              <a:lnSpc>
                <a:spcPct val="115000"/>
              </a:lnSpc>
              <a:spcBef>
                <a:spcPts val="0"/>
              </a:spcBef>
              <a:spcAft>
                <a:spcPts val="0"/>
              </a:spcAft>
              <a:buFont typeface="+mj-lt"/>
              <a:buAutoNum type="alphaLcParenR"/>
            </a:pPr>
            <a:r>
              <a:rPr lang="en-US" dirty="0">
                <a:ea typeface="Times New Roman"/>
                <a:cs typeface="Times New Roman"/>
              </a:rPr>
              <a:t>She told him to leave a message on her desk</a:t>
            </a:r>
          </a:p>
          <a:p>
            <a:pPr lvl="1">
              <a:lnSpc>
                <a:spcPct val="115000"/>
              </a:lnSpc>
              <a:spcBef>
                <a:spcPts val="0"/>
              </a:spcBef>
              <a:spcAft>
                <a:spcPts val="0"/>
              </a:spcAft>
              <a:buFont typeface="+mj-lt"/>
              <a:buAutoNum type="alphaLcParenR"/>
            </a:pPr>
            <a:r>
              <a:rPr lang="en-US" dirty="0">
                <a:ea typeface="Times New Roman"/>
                <a:cs typeface="Times New Roman"/>
              </a:rPr>
              <a:t>She became defensive</a:t>
            </a:r>
          </a:p>
          <a:p>
            <a:pPr lvl="1">
              <a:lnSpc>
                <a:spcPct val="115000"/>
              </a:lnSpc>
              <a:spcBef>
                <a:spcPts val="0"/>
              </a:spcBef>
              <a:spcAft>
                <a:spcPts val="1000"/>
              </a:spcAft>
              <a:buFont typeface="+mj-lt"/>
              <a:buAutoNum type="alphaLcParenR"/>
            </a:pPr>
            <a:r>
              <a:rPr lang="en-US" dirty="0">
                <a:ea typeface="Times New Roman"/>
                <a:cs typeface="Times New Roman"/>
              </a:rPr>
              <a:t>She ignored him</a:t>
            </a:r>
          </a:p>
          <a:p>
            <a:pPr marL="457200" marR="0">
              <a:lnSpc>
                <a:spcPct val="115000"/>
              </a:lnSpc>
              <a:spcBef>
                <a:spcPts val="1200"/>
              </a:spcBef>
              <a:spcAft>
                <a:spcPts val="1000"/>
              </a:spcAft>
            </a:pPr>
            <a:endParaRPr lang="en-US" dirty="0"/>
          </a:p>
        </p:txBody>
      </p:sp>
    </p:spTree>
    <p:extLst>
      <p:ext uri="{BB962C8B-B14F-4D97-AF65-F5344CB8AC3E}">
        <p14:creationId xmlns:p14="http://schemas.microsoft.com/office/powerpoint/2010/main" val="7848024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Three: Review Questions</a:t>
            </a:r>
          </a:p>
        </p:txBody>
      </p:sp>
      <p:sp>
        <p:nvSpPr>
          <p:cNvPr id="22531" name="Content Placeholder 2"/>
          <p:cNvSpPr>
            <a:spLocks noGrp="1"/>
          </p:cNvSpPr>
          <p:nvPr>
            <p:ph idx="1"/>
          </p:nvPr>
        </p:nvSpPr>
        <p:spPr/>
        <p:txBody>
          <a:bodyPr>
            <a:normAutofit fontScale="47500" lnSpcReduction="20000"/>
          </a:bodyPr>
          <a:lstStyle/>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will someone try to do that wants to avoid a social situation?</a:t>
            </a:r>
          </a:p>
          <a:p>
            <a:pPr lvl="1">
              <a:lnSpc>
                <a:spcPct val="115000"/>
              </a:lnSpc>
              <a:spcBef>
                <a:spcPts val="0"/>
              </a:spcBef>
              <a:spcAft>
                <a:spcPts val="0"/>
              </a:spcAft>
              <a:buFont typeface="+mj-lt"/>
              <a:buAutoNum type="alphaLcParenR"/>
            </a:pPr>
            <a:r>
              <a:rPr lang="en-US" dirty="0">
                <a:ea typeface="Times New Roman"/>
                <a:cs typeface="Times New Roman"/>
              </a:rPr>
              <a:t>Make plans for the exact same day</a:t>
            </a:r>
          </a:p>
          <a:p>
            <a:pPr lvl="1">
              <a:lnSpc>
                <a:spcPct val="115000"/>
              </a:lnSpc>
              <a:spcBef>
                <a:spcPts val="0"/>
              </a:spcBef>
              <a:spcAft>
                <a:spcPts val="0"/>
              </a:spcAft>
              <a:buFont typeface="+mj-lt"/>
              <a:buAutoNum type="alphaLcParenR"/>
            </a:pPr>
            <a:r>
              <a:rPr lang="en-US" dirty="0">
                <a:ea typeface="Times New Roman"/>
                <a:cs typeface="Times New Roman"/>
              </a:rPr>
              <a:t>Rearrange their calendar to fit it in</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Make excuses for their absence</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Set a reminder about it</a:t>
            </a:r>
          </a:p>
          <a:p>
            <a:pPr marL="457200" marR="0">
              <a:lnSpc>
                <a:spcPct val="115000"/>
              </a:lnSpc>
              <a:spcBef>
                <a:spcPts val="1200"/>
              </a:spcBef>
              <a:spcAft>
                <a:spcPts val="1000"/>
              </a:spcAft>
            </a:pPr>
            <a:r>
              <a:rPr lang="en-US" dirty="0">
                <a:solidFill>
                  <a:srgbClr val="FF0000"/>
                </a:solidFill>
                <a:ea typeface="Times New Roman"/>
                <a:cs typeface="Times New Roman"/>
              </a:rPr>
              <a:t>	If someone wants to avoid a social situation, they will often make excuses as to why they cannot attend or did not show up.</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dirty="0">
                <a:ea typeface="Times New Roman"/>
                <a:cs typeface="Times New Roman"/>
              </a:rPr>
              <a:t>How can we identify someone we work with as someone who is avoiding a social situation?</a:t>
            </a:r>
          </a:p>
          <a:p>
            <a:pPr lvl="1">
              <a:lnSpc>
                <a:spcPct val="115000"/>
              </a:lnSpc>
              <a:spcBef>
                <a:spcPts val="0"/>
              </a:spcBef>
              <a:spcAft>
                <a:spcPts val="0"/>
              </a:spcAft>
              <a:buFont typeface="+mj-lt"/>
              <a:buAutoNum type="alphaLcParenR"/>
            </a:pPr>
            <a:r>
              <a:rPr lang="en-US" dirty="0">
                <a:ea typeface="Times New Roman"/>
                <a:cs typeface="Times New Roman"/>
              </a:rPr>
              <a:t>They talk a lot to coworkers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They avoid parties or events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They email a lot</a:t>
            </a:r>
          </a:p>
          <a:p>
            <a:pPr lvl="1">
              <a:lnSpc>
                <a:spcPct val="115000"/>
              </a:lnSpc>
              <a:spcBef>
                <a:spcPts val="0"/>
              </a:spcBef>
              <a:spcAft>
                <a:spcPts val="1000"/>
              </a:spcAft>
              <a:buFont typeface="+mj-lt"/>
              <a:buAutoNum type="alphaLcParenR"/>
            </a:pPr>
            <a:r>
              <a:rPr lang="en-US" dirty="0">
                <a:ea typeface="Times New Roman"/>
                <a:cs typeface="Times New Roman"/>
              </a:rPr>
              <a:t>They are always host parties at their house</a:t>
            </a:r>
          </a:p>
          <a:p>
            <a:pPr marL="457200" marR="0">
              <a:lnSpc>
                <a:spcPct val="115000"/>
              </a:lnSpc>
              <a:spcBef>
                <a:spcPts val="1200"/>
              </a:spcBef>
              <a:spcAft>
                <a:spcPts val="1000"/>
              </a:spcAft>
            </a:pPr>
            <a:r>
              <a:rPr lang="en-US" dirty="0">
                <a:solidFill>
                  <a:srgbClr val="FF0000"/>
                </a:solidFill>
                <a:ea typeface="Times New Roman"/>
                <a:cs typeface="Times New Roman"/>
              </a:rPr>
              <a:t>	When we see someone that is constantly avoid events or parties, we can sense that they are trying to avoid social situations altogether.</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6458377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Three: Review Questions</a:t>
            </a:r>
          </a:p>
        </p:txBody>
      </p:sp>
      <p:sp>
        <p:nvSpPr>
          <p:cNvPr id="22531"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Why do people with anxiety problems fear negative feedback?</a:t>
            </a:r>
          </a:p>
          <a:p>
            <a:pPr lvl="1">
              <a:lnSpc>
                <a:spcPct val="115000"/>
              </a:lnSpc>
              <a:spcBef>
                <a:spcPts val="0"/>
              </a:spcBef>
              <a:spcAft>
                <a:spcPts val="0"/>
              </a:spcAft>
              <a:buFont typeface="+mj-lt"/>
              <a:buAutoNum type="alphaLcParenR"/>
            </a:pPr>
            <a:r>
              <a:rPr lang="en-US" dirty="0">
                <a:ea typeface="Times New Roman"/>
                <a:cs typeface="Times New Roman"/>
              </a:rPr>
              <a:t>They are unsure how to handle it</a:t>
            </a:r>
          </a:p>
          <a:p>
            <a:pPr lvl="1">
              <a:lnSpc>
                <a:spcPct val="115000"/>
              </a:lnSpc>
              <a:spcBef>
                <a:spcPts val="0"/>
              </a:spcBef>
              <a:spcAft>
                <a:spcPts val="0"/>
              </a:spcAft>
              <a:buFont typeface="+mj-lt"/>
              <a:buAutoNum type="alphaLcParenR"/>
            </a:pPr>
            <a:r>
              <a:rPr lang="en-US" dirty="0">
                <a:ea typeface="Times New Roman"/>
                <a:cs typeface="Times New Roman"/>
              </a:rPr>
              <a:t>They hate speaking with their managers</a:t>
            </a:r>
          </a:p>
          <a:p>
            <a:pPr lvl="1">
              <a:lnSpc>
                <a:spcPct val="115000"/>
              </a:lnSpc>
              <a:spcBef>
                <a:spcPts val="0"/>
              </a:spcBef>
              <a:spcAft>
                <a:spcPts val="0"/>
              </a:spcAft>
              <a:buFont typeface="+mj-lt"/>
              <a:buAutoNum type="alphaLcParenR"/>
            </a:pPr>
            <a:r>
              <a:rPr lang="en-US" dirty="0">
                <a:ea typeface="Times New Roman"/>
                <a:cs typeface="Times New Roman"/>
              </a:rPr>
              <a:t>They believe their work is great</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They see it as a form of judgment or negative opinion</a:t>
            </a:r>
            <a:endParaRPr lang="en-US" dirty="0">
              <a:ea typeface="Times New Roman"/>
              <a:cs typeface="Times New Roman"/>
            </a:endParaRPr>
          </a:p>
          <a:p>
            <a:pPr marL="457200" marR="0">
              <a:lnSpc>
                <a:spcPct val="115000"/>
              </a:lnSpc>
              <a:spcBef>
                <a:spcPts val="1200"/>
              </a:spcBef>
              <a:spcAft>
                <a:spcPts val="1000"/>
              </a:spcAft>
            </a:pPr>
            <a:r>
              <a:rPr lang="en-US" dirty="0">
                <a:solidFill>
                  <a:srgbClr val="FF0000"/>
                </a:solidFill>
                <a:ea typeface="Times New Roman"/>
                <a:cs typeface="Times New Roman"/>
              </a:rPr>
              <a:t>	People who suffer from some sort of anxiety problem often fear negative feedback because they see it as someone passing judgment on them or their work and can become defensive or depressed.</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dirty="0">
                <a:ea typeface="Times New Roman"/>
                <a:cs typeface="Times New Roman"/>
              </a:rPr>
              <a:t>What is something a manager can do before delivering feedback to someone with anxiety?</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Monitor what words they use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Type it out in an email</a:t>
            </a:r>
          </a:p>
          <a:p>
            <a:pPr lvl="1">
              <a:lnSpc>
                <a:spcPct val="115000"/>
              </a:lnSpc>
              <a:spcBef>
                <a:spcPts val="0"/>
              </a:spcBef>
              <a:spcAft>
                <a:spcPts val="0"/>
              </a:spcAft>
              <a:buFont typeface="+mj-lt"/>
              <a:buAutoNum type="alphaLcParenR"/>
            </a:pPr>
            <a:r>
              <a:rPr lang="en-US" dirty="0">
                <a:ea typeface="Times New Roman"/>
                <a:cs typeface="Times New Roman"/>
              </a:rPr>
              <a:t>Ask to speak with them over the phone</a:t>
            </a:r>
          </a:p>
          <a:p>
            <a:pPr lvl="1">
              <a:lnSpc>
                <a:spcPct val="115000"/>
              </a:lnSpc>
              <a:spcBef>
                <a:spcPts val="0"/>
              </a:spcBef>
              <a:spcAft>
                <a:spcPts val="1000"/>
              </a:spcAft>
              <a:buFont typeface="+mj-lt"/>
              <a:buAutoNum type="alphaLcParenR"/>
            </a:pPr>
            <a:r>
              <a:rPr lang="en-US" dirty="0">
                <a:ea typeface="Times New Roman"/>
                <a:cs typeface="Times New Roman"/>
              </a:rPr>
              <a:t>Nothing</a:t>
            </a:r>
          </a:p>
          <a:p>
            <a:pPr marL="457200" marR="0">
              <a:lnSpc>
                <a:spcPct val="115000"/>
              </a:lnSpc>
              <a:spcBef>
                <a:spcPts val="1200"/>
              </a:spcBef>
              <a:spcAft>
                <a:spcPts val="1000"/>
              </a:spcAft>
            </a:pPr>
            <a:r>
              <a:rPr lang="en-US" dirty="0">
                <a:solidFill>
                  <a:srgbClr val="FF0000"/>
                </a:solidFill>
                <a:ea typeface="Times New Roman"/>
                <a:cs typeface="Times New Roman"/>
              </a:rPr>
              <a:t>	Before a manager delivers any negative feedback to an employee with anxiety, they should review what they are going to say and monitor the words they use so that they do not sound insulting or condescending.</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8012284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Three: Review Questions</a:t>
            </a:r>
          </a:p>
        </p:txBody>
      </p:sp>
      <p:sp>
        <p:nvSpPr>
          <p:cNvPr id="22531"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What can we do to help our coworkers focus better?</a:t>
            </a:r>
          </a:p>
          <a:p>
            <a:pPr lvl="1">
              <a:lnSpc>
                <a:spcPct val="115000"/>
              </a:lnSpc>
              <a:spcBef>
                <a:spcPts val="0"/>
              </a:spcBef>
              <a:spcAft>
                <a:spcPts val="0"/>
              </a:spcAft>
              <a:buFont typeface="+mj-lt"/>
              <a:buAutoNum type="alphaLcParenR"/>
            </a:pPr>
            <a:r>
              <a:rPr lang="en-US" dirty="0">
                <a:ea typeface="Times New Roman"/>
                <a:cs typeface="Times New Roman"/>
              </a:rPr>
              <a:t>Buy them a book about focus techniques</a:t>
            </a:r>
          </a:p>
          <a:p>
            <a:pPr lvl="1">
              <a:lnSpc>
                <a:spcPct val="115000"/>
              </a:lnSpc>
              <a:spcBef>
                <a:spcPts val="0"/>
              </a:spcBef>
              <a:spcAft>
                <a:spcPts val="0"/>
              </a:spcAft>
              <a:buFont typeface="+mj-lt"/>
              <a:buAutoNum type="alphaLcParenR"/>
            </a:pPr>
            <a:r>
              <a:rPr lang="en-US" dirty="0">
                <a:ea typeface="Times New Roman"/>
                <a:cs typeface="Times New Roman"/>
              </a:rPr>
              <a:t>Ask for a transfer to another department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Don’t contribute to any distractions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Take a vacation</a:t>
            </a:r>
          </a:p>
          <a:p>
            <a:pPr marL="457200" marR="0">
              <a:lnSpc>
                <a:spcPct val="115000"/>
              </a:lnSpc>
              <a:spcBef>
                <a:spcPts val="1200"/>
              </a:spcBef>
              <a:spcAft>
                <a:spcPts val="1000"/>
              </a:spcAft>
            </a:pPr>
            <a:r>
              <a:rPr lang="en-US" dirty="0">
                <a:solidFill>
                  <a:srgbClr val="FF0000"/>
                </a:solidFill>
                <a:ea typeface="Times New Roman"/>
                <a:cs typeface="Times New Roman"/>
              </a:rPr>
              <a:t>	By watching what we do ourselves and doing what we can to reduce distractions, such as working in another room or speaking softly around them, you help the employee focus better and ensure not to cause a bigger distraction.</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dirty="0">
                <a:ea typeface="Times New Roman"/>
                <a:cs typeface="Times New Roman"/>
              </a:rPr>
              <a:t>What is something that can keep someone from focusing well at work?</a:t>
            </a:r>
          </a:p>
          <a:p>
            <a:pPr lvl="1">
              <a:lnSpc>
                <a:spcPct val="115000"/>
              </a:lnSpc>
              <a:spcBef>
                <a:spcPts val="0"/>
              </a:spcBef>
              <a:spcAft>
                <a:spcPts val="0"/>
              </a:spcAft>
              <a:buFont typeface="+mj-lt"/>
              <a:buAutoNum type="alphaLcParenR"/>
            </a:pPr>
            <a:r>
              <a:rPr lang="en-US" dirty="0">
                <a:ea typeface="Times New Roman"/>
                <a:cs typeface="Times New Roman"/>
              </a:rPr>
              <a:t>Inability to read fast</a:t>
            </a:r>
          </a:p>
          <a:p>
            <a:pPr lvl="1">
              <a:lnSpc>
                <a:spcPct val="115000"/>
              </a:lnSpc>
              <a:spcBef>
                <a:spcPts val="0"/>
              </a:spcBef>
              <a:spcAft>
                <a:spcPts val="0"/>
              </a:spcAft>
              <a:buFont typeface="+mj-lt"/>
              <a:buAutoNum type="alphaLcParenR"/>
            </a:pPr>
            <a:r>
              <a:rPr lang="en-US" dirty="0">
                <a:ea typeface="Times New Roman"/>
                <a:cs typeface="Times New Roman"/>
              </a:rPr>
              <a:t>Fear of missing a deadline</a:t>
            </a:r>
          </a:p>
          <a:p>
            <a:pPr lvl="1">
              <a:lnSpc>
                <a:spcPct val="115000"/>
              </a:lnSpc>
              <a:spcBef>
                <a:spcPts val="0"/>
              </a:spcBef>
              <a:spcAft>
                <a:spcPts val="0"/>
              </a:spcAft>
              <a:buFont typeface="+mj-lt"/>
              <a:buAutoNum type="alphaLcParenR"/>
            </a:pPr>
            <a:r>
              <a:rPr lang="en-US" dirty="0">
                <a:ea typeface="Times New Roman"/>
                <a:cs typeface="Times New Roman"/>
              </a:rPr>
              <a:t>Eating a good lunch</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Fear of being watched by coworkers</a:t>
            </a:r>
            <a:endParaRPr lang="en-US" dirty="0">
              <a:ea typeface="Times New Roman"/>
              <a:cs typeface="Times New Roman"/>
            </a:endParaRPr>
          </a:p>
          <a:p>
            <a:pPr marL="457200" marR="0">
              <a:lnSpc>
                <a:spcPct val="115000"/>
              </a:lnSpc>
              <a:spcBef>
                <a:spcPts val="1200"/>
              </a:spcBef>
              <a:spcAft>
                <a:spcPts val="1000"/>
              </a:spcAft>
            </a:pPr>
            <a:r>
              <a:rPr lang="en-US" dirty="0">
                <a:solidFill>
                  <a:srgbClr val="FF0000"/>
                </a:solidFill>
                <a:ea typeface="Times New Roman"/>
                <a:cs typeface="Times New Roman"/>
              </a:rPr>
              <a:t>	When people with anxiety know there are other workers around them, they may feel as though they are being watched by others around them and lose focus on their assignment.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5270532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Three: Review Questions</a:t>
            </a:r>
          </a:p>
        </p:txBody>
      </p:sp>
      <p:sp>
        <p:nvSpPr>
          <p:cNvPr id="22531" name="Content Placeholder 2"/>
          <p:cNvSpPr>
            <a:spLocks noGrp="1"/>
          </p:cNvSpPr>
          <p:nvPr>
            <p:ph idx="1"/>
          </p:nvPr>
        </p:nvSpPr>
        <p:spPr/>
        <p:txBody>
          <a:bodyPr>
            <a:normAutofit fontScale="550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Irrational fears do not have what?</a:t>
            </a:r>
          </a:p>
          <a:p>
            <a:pPr lvl="1">
              <a:lnSpc>
                <a:spcPct val="115000"/>
              </a:lnSpc>
              <a:spcBef>
                <a:spcPts val="0"/>
              </a:spcBef>
              <a:spcAft>
                <a:spcPts val="0"/>
              </a:spcAft>
              <a:buFont typeface="+mj-lt"/>
              <a:buAutoNum type="alphaLcParenR"/>
            </a:pPr>
            <a:r>
              <a:rPr lang="en-US" dirty="0">
                <a:ea typeface="Times New Roman"/>
                <a:cs typeface="Times New Roman"/>
              </a:rPr>
              <a:t>A treatment plan</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An obvious reason or cause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A sense of anxiety</a:t>
            </a:r>
          </a:p>
          <a:p>
            <a:pPr lvl="1">
              <a:lnSpc>
                <a:spcPct val="115000"/>
              </a:lnSpc>
              <a:spcBef>
                <a:spcPts val="0"/>
              </a:spcBef>
              <a:spcAft>
                <a:spcPts val="1000"/>
              </a:spcAft>
              <a:buFont typeface="+mj-lt"/>
              <a:buAutoNum type="alphaLcParenR"/>
            </a:pPr>
            <a:r>
              <a:rPr lang="en-US" dirty="0">
                <a:ea typeface="Times New Roman"/>
                <a:cs typeface="Times New Roman"/>
              </a:rPr>
              <a:t>Any obvious symptoms</a:t>
            </a:r>
          </a:p>
          <a:p>
            <a:pPr marL="457200" marR="0">
              <a:lnSpc>
                <a:spcPct val="115000"/>
              </a:lnSpc>
              <a:spcBef>
                <a:spcPts val="1200"/>
              </a:spcBef>
              <a:spcAft>
                <a:spcPts val="1000"/>
              </a:spcAft>
            </a:pPr>
            <a:r>
              <a:rPr lang="en-US" dirty="0">
                <a:solidFill>
                  <a:srgbClr val="FF0000"/>
                </a:solidFill>
                <a:ea typeface="Times New Roman"/>
                <a:cs typeface="Times New Roman"/>
              </a:rPr>
              <a:t>	Irrational fears usually do not have some form of reason or basis for the fear, which can make them hard to identify or diagnose.</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dirty="0">
                <a:ea typeface="Times New Roman"/>
                <a:cs typeface="Times New Roman"/>
              </a:rPr>
              <a:t>Someone with irrational fears may try to do what?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Over compensate for things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Ignore the problem</a:t>
            </a:r>
          </a:p>
          <a:p>
            <a:pPr lvl="1">
              <a:lnSpc>
                <a:spcPct val="115000"/>
              </a:lnSpc>
              <a:spcBef>
                <a:spcPts val="0"/>
              </a:spcBef>
              <a:spcAft>
                <a:spcPts val="0"/>
              </a:spcAft>
              <a:buFont typeface="+mj-lt"/>
              <a:buAutoNum type="alphaLcParenR"/>
            </a:pPr>
            <a:r>
              <a:rPr lang="en-US" dirty="0">
                <a:ea typeface="Times New Roman"/>
                <a:cs typeface="Times New Roman"/>
              </a:rPr>
              <a:t>Tell everyone they know about it</a:t>
            </a:r>
          </a:p>
          <a:p>
            <a:pPr lvl="1">
              <a:lnSpc>
                <a:spcPct val="115000"/>
              </a:lnSpc>
              <a:spcBef>
                <a:spcPts val="0"/>
              </a:spcBef>
              <a:spcAft>
                <a:spcPts val="1000"/>
              </a:spcAft>
              <a:buFont typeface="+mj-lt"/>
              <a:buAutoNum type="alphaLcParenR"/>
            </a:pPr>
            <a:r>
              <a:rPr lang="en-US" dirty="0">
                <a:ea typeface="Times New Roman"/>
                <a:cs typeface="Times New Roman"/>
              </a:rPr>
              <a:t>Make numerous excuses</a:t>
            </a:r>
          </a:p>
          <a:p>
            <a:pPr marL="457200" marR="0">
              <a:lnSpc>
                <a:spcPct val="115000"/>
              </a:lnSpc>
              <a:spcBef>
                <a:spcPts val="1200"/>
              </a:spcBef>
              <a:spcAft>
                <a:spcPts val="1000"/>
              </a:spcAft>
            </a:pPr>
            <a:r>
              <a:rPr lang="en-US" dirty="0">
                <a:solidFill>
                  <a:srgbClr val="FF0000"/>
                </a:solidFill>
                <a:ea typeface="Times New Roman"/>
                <a:cs typeface="Times New Roman"/>
              </a:rPr>
              <a:t>	A person who suffers from an irrational fear may try to over-compensate in certain situations, hoping it will help disguise the fear they suffer from.</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4732819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Three: Review Questions</a:t>
            </a:r>
          </a:p>
        </p:txBody>
      </p:sp>
      <p:sp>
        <p:nvSpPr>
          <p:cNvPr id="22531"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What was the first sign Freddy saw of Andrea’s social anxiety?</a:t>
            </a:r>
          </a:p>
          <a:p>
            <a:pPr lvl="1">
              <a:lnSpc>
                <a:spcPct val="115000"/>
              </a:lnSpc>
              <a:spcBef>
                <a:spcPts val="0"/>
              </a:spcBef>
              <a:spcAft>
                <a:spcPts val="0"/>
              </a:spcAft>
              <a:buFont typeface="+mj-lt"/>
              <a:buAutoNum type="alphaLcParenR"/>
            </a:pPr>
            <a:r>
              <a:rPr lang="en-US" dirty="0">
                <a:ea typeface="Times New Roman"/>
                <a:cs typeface="Times New Roman"/>
              </a:rPr>
              <a:t>She yelled at him to leave her alone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She didn’t interact with him much</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She didn’t come to work the next day</a:t>
            </a:r>
          </a:p>
          <a:p>
            <a:pPr lvl="1">
              <a:lnSpc>
                <a:spcPct val="115000"/>
              </a:lnSpc>
              <a:spcBef>
                <a:spcPts val="0"/>
              </a:spcBef>
              <a:spcAft>
                <a:spcPts val="1000"/>
              </a:spcAft>
              <a:buFont typeface="+mj-lt"/>
              <a:buAutoNum type="alphaLcParenR"/>
            </a:pPr>
            <a:r>
              <a:rPr lang="en-US" dirty="0">
                <a:ea typeface="Times New Roman"/>
                <a:cs typeface="Times New Roman"/>
              </a:rPr>
              <a:t>She asked to be reassigned</a:t>
            </a:r>
          </a:p>
          <a:p>
            <a:pPr marL="457200" marR="0">
              <a:lnSpc>
                <a:spcPct val="115000"/>
              </a:lnSpc>
              <a:spcBef>
                <a:spcPts val="1200"/>
              </a:spcBef>
              <a:spcAft>
                <a:spcPts val="1000"/>
              </a:spcAft>
            </a:pPr>
            <a:r>
              <a:rPr lang="en-US" dirty="0">
                <a:solidFill>
                  <a:srgbClr val="FF0000"/>
                </a:solidFill>
                <a:ea typeface="Times New Roman"/>
                <a:cs typeface="Times New Roman"/>
              </a:rPr>
              <a:t>	When Freddy and Andrea began working together, Freddy notice she did not say much or interact with him when they worked together.</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dirty="0">
                <a:ea typeface="Times New Roman"/>
                <a:cs typeface="Times New Roman"/>
              </a:rPr>
              <a:t>What happened when Freddy tried to approach Andrea about the problem?</a:t>
            </a:r>
          </a:p>
          <a:p>
            <a:pPr lvl="1">
              <a:lnSpc>
                <a:spcPct val="115000"/>
              </a:lnSpc>
              <a:spcBef>
                <a:spcPts val="0"/>
              </a:spcBef>
              <a:spcAft>
                <a:spcPts val="0"/>
              </a:spcAft>
              <a:buFont typeface="+mj-lt"/>
              <a:buAutoNum type="alphaLcParenR"/>
            </a:pPr>
            <a:r>
              <a:rPr lang="en-US" dirty="0">
                <a:ea typeface="Times New Roman"/>
                <a:cs typeface="Times New Roman"/>
              </a:rPr>
              <a:t>She listened to his opinions</a:t>
            </a:r>
          </a:p>
          <a:p>
            <a:pPr lvl="1">
              <a:lnSpc>
                <a:spcPct val="115000"/>
              </a:lnSpc>
              <a:spcBef>
                <a:spcPts val="0"/>
              </a:spcBef>
              <a:spcAft>
                <a:spcPts val="0"/>
              </a:spcAft>
              <a:buFont typeface="+mj-lt"/>
              <a:buAutoNum type="alphaLcParenR"/>
            </a:pPr>
            <a:r>
              <a:rPr lang="en-US" dirty="0">
                <a:ea typeface="Times New Roman"/>
                <a:cs typeface="Times New Roman"/>
              </a:rPr>
              <a:t>She told him to leave a message on her desk</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She became defensive</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She ignored him</a:t>
            </a:r>
          </a:p>
          <a:p>
            <a:pPr marL="457200" marR="0">
              <a:lnSpc>
                <a:spcPct val="115000"/>
              </a:lnSpc>
              <a:spcBef>
                <a:spcPts val="1200"/>
              </a:spcBef>
              <a:spcAft>
                <a:spcPts val="1000"/>
              </a:spcAft>
            </a:pPr>
            <a:r>
              <a:rPr lang="en-US" dirty="0">
                <a:solidFill>
                  <a:srgbClr val="FF0000"/>
                </a:solidFill>
                <a:ea typeface="Times New Roman"/>
                <a:cs typeface="Times New Roman"/>
              </a:rPr>
              <a:t>	When Freddy tried to approach Andrea about the problems he was noticing, Andrea became very defensive and lashed out at him, possibly due to her inability to accept negative feedback or criticism.</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93050202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normAutofit/>
          </a:bodyPr>
          <a:lstStyle/>
          <a:p>
            <a:r>
              <a:rPr lang="en-US" dirty="0"/>
              <a:t>Module Four:</a:t>
            </a:r>
            <a:br>
              <a:rPr lang="en-US" dirty="0"/>
            </a:br>
            <a:r>
              <a:rPr lang="en-US" dirty="0"/>
              <a:t>Coping Strategies (I)</a:t>
            </a:r>
          </a:p>
        </p:txBody>
      </p:sp>
      <p:sp>
        <p:nvSpPr>
          <p:cNvPr id="23556" name="Text Placeholder 3"/>
          <p:cNvSpPr>
            <a:spLocks noGrp="1"/>
          </p:cNvSpPr>
          <p:nvPr>
            <p:ph type="body" sz="quarter" idx="10"/>
          </p:nvPr>
        </p:nvSpPr>
        <p:spPr>
          <a:ln>
            <a:miter lim="800000"/>
            <a:headEnd/>
            <a:tailEnd/>
          </a:ln>
        </p:spPr>
        <p:txBody>
          <a:bodyPr>
            <a:noAutofit/>
          </a:bodyPr>
          <a:lstStyle/>
          <a:p>
            <a:pPr marL="0" marR="0">
              <a:lnSpc>
                <a:spcPct val="115000"/>
              </a:lnSpc>
              <a:spcBef>
                <a:spcPts val="0"/>
              </a:spcBef>
              <a:spcAft>
                <a:spcPts val="1000"/>
              </a:spcAft>
            </a:pPr>
            <a:r>
              <a:rPr lang="en-US" dirty="0">
                <a:ea typeface="Times New Roman"/>
                <a:cs typeface="Verdana"/>
              </a:rPr>
              <a:t>Life is ten percent experience and ninety percent how you respond to it.</a:t>
            </a:r>
            <a:endParaRPr lang="en-US" dirty="0">
              <a:ea typeface="Times New Roman"/>
              <a:cs typeface="Times New Roman"/>
            </a:endParaRPr>
          </a:p>
          <a:p>
            <a:pPr marL="0" marR="0" algn="ctr">
              <a:lnSpc>
                <a:spcPct val="115000"/>
              </a:lnSpc>
              <a:spcBef>
                <a:spcPts val="0"/>
              </a:spcBef>
              <a:spcAft>
                <a:spcPts val="1000"/>
              </a:spcAft>
            </a:pPr>
            <a:r>
              <a:rPr lang="en-US" b="1" dirty="0">
                <a:ea typeface="Times New Roman"/>
                <a:cs typeface="Verdana"/>
              </a:rPr>
              <a:t>Dorothy M. Neddermeyer</a:t>
            </a:r>
            <a:endParaRPr lang="en-US" dirty="0">
              <a:ea typeface="Times New Roman"/>
              <a:cs typeface="Times New Roman"/>
            </a:endParaRPr>
          </a:p>
          <a:p>
            <a:pPr>
              <a:lnSpc>
                <a:spcPct val="115000"/>
              </a:lnSpc>
              <a:spcBef>
                <a:spcPts val="0"/>
              </a:spcBef>
              <a:spcAft>
                <a:spcPts val="1000"/>
              </a:spcAft>
            </a:pPr>
            <a:endParaRPr lang="en-US" dirty="0">
              <a:solidFill>
                <a:srgbClr val="FFFFFF"/>
              </a:solidFill>
              <a:ea typeface="Times New Roman"/>
              <a:cs typeface="Verdana"/>
            </a:endParaRPr>
          </a:p>
        </p:txBody>
      </p:sp>
      <p:sp>
        <p:nvSpPr>
          <p:cNvPr id="23555" name="Content Placeholder 2"/>
          <p:cNvSpPr>
            <a:spLocks noGrp="1"/>
          </p:cNvSpPr>
          <p:nvPr>
            <p:ph type="body" sz="quarter" idx="11"/>
          </p:nvPr>
        </p:nvSpPr>
        <p:spPr/>
        <p:txBody>
          <a:bodyPr>
            <a:normAutofit/>
          </a:bodyPr>
          <a:lstStyle/>
          <a:p>
            <a:pPr marL="0"/>
            <a:r>
              <a:rPr lang="en-US" dirty="0"/>
              <a:t>Once we have identified what type of anxiety problems we may be facing, we can focus on how to cope with them and keep them from controlling our everyday life. Since anxiety can affect everyone differently, not everyone reacts or displays symptoms in the same way.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2929D805-6D86-404C-80B1-C03C7313E0B8}"/>
              </a:ext>
            </a:extLst>
          </p:cNvPr>
          <p:cNvSpPr>
            <a:spLocks noGrp="1"/>
          </p:cNvSpPr>
          <p:nvPr>
            <p:ph sz="quarter" idx="11"/>
          </p:nvPr>
        </p:nvSpPr>
        <p:spPr/>
        <p:txBody>
          <a:bodyPr/>
          <a:lstStyle/>
          <a:p>
            <a:endParaRPr lang="en-US"/>
          </a:p>
        </p:txBody>
      </p:sp>
      <p:sp>
        <p:nvSpPr>
          <p:cNvPr id="24578" name="Title 1"/>
          <p:cNvSpPr>
            <a:spLocks noGrp="1"/>
          </p:cNvSpPr>
          <p:nvPr>
            <p:ph type="title"/>
          </p:nvPr>
        </p:nvSpPr>
        <p:spPr/>
        <p:txBody>
          <a:bodyPr/>
          <a:lstStyle/>
          <a:p>
            <a:r>
              <a:rPr lang="en-US" dirty="0"/>
              <a:t>Keeping a Journal</a:t>
            </a:r>
          </a:p>
        </p:txBody>
      </p:sp>
      <p:grpSp>
        <p:nvGrpSpPr>
          <p:cNvPr id="2" name="Group 1">
            <a:extLst>
              <a:ext uri="{FF2B5EF4-FFF2-40B4-BE49-F238E27FC236}">
                <a16:creationId xmlns:a16="http://schemas.microsoft.com/office/drawing/2014/main" id="{96905EAA-E42B-4658-B522-379A90D09482}"/>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DDF0AF15-9562-4977-A52A-6B7BB193400B}"/>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01930" tIns="201930" rIns="201930" bIns="201930" numCol="1" spcCol="1270" anchor="ctr" anchorCtr="0">
              <a:noAutofit/>
            </a:bodyPr>
            <a:lstStyle/>
            <a:p>
              <a:pPr marL="0" lvl="0" indent="0" algn="ctr" defTabSz="2355850">
                <a:lnSpc>
                  <a:spcPct val="90000"/>
                </a:lnSpc>
                <a:spcBef>
                  <a:spcPct val="0"/>
                </a:spcBef>
                <a:spcAft>
                  <a:spcPct val="35000"/>
                </a:spcAft>
                <a:buNone/>
              </a:pPr>
              <a:r>
                <a:rPr lang="en-US" sz="5300" kern="1200" dirty="0"/>
                <a:t>Great coping tool</a:t>
              </a:r>
            </a:p>
          </p:txBody>
        </p:sp>
        <p:sp>
          <p:nvSpPr>
            <p:cNvPr id="5" name="Freeform: Shape 4">
              <a:extLst>
                <a:ext uri="{FF2B5EF4-FFF2-40B4-BE49-F238E27FC236}">
                  <a16:creationId xmlns:a16="http://schemas.microsoft.com/office/drawing/2014/main" id="{2796A97E-6503-401F-9615-50F58840C875}"/>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01930" tIns="201930" rIns="201930" bIns="201930" numCol="1" spcCol="1270" anchor="ctr" anchorCtr="0">
              <a:noAutofit/>
            </a:bodyPr>
            <a:lstStyle/>
            <a:p>
              <a:pPr marL="0" lvl="0" indent="0" algn="ctr" defTabSz="2355850">
                <a:lnSpc>
                  <a:spcPct val="90000"/>
                </a:lnSpc>
                <a:spcBef>
                  <a:spcPct val="0"/>
                </a:spcBef>
                <a:spcAft>
                  <a:spcPct val="35000"/>
                </a:spcAft>
                <a:buNone/>
              </a:pPr>
              <a:r>
                <a:rPr lang="en-US" sz="5300" kern="1200" dirty="0"/>
                <a:t>Free and open</a:t>
              </a:r>
            </a:p>
          </p:txBody>
        </p:sp>
        <p:sp>
          <p:nvSpPr>
            <p:cNvPr id="6" name="Freeform: Shape 5">
              <a:extLst>
                <a:ext uri="{FF2B5EF4-FFF2-40B4-BE49-F238E27FC236}">
                  <a16:creationId xmlns:a16="http://schemas.microsoft.com/office/drawing/2014/main" id="{5ED2FF4C-DCD0-471B-B60F-042ED5A001E7}"/>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01930" tIns="201930" rIns="201930" bIns="201930" numCol="1" spcCol="1270" anchor="ctr" anchorCtr="0">
              <a:noAutofit/>
            </a:bodyPr>
            <a:lstStyle/>
            <a:p>
              <a:pPr marL="0" lvl="0" indent="0" algn="ctr" defTabSz="2355850">
                <a:lnSpc>
                  <a:spcPct val="90000"/>
                </a:lnSpc>
                <a:spcBef>
                  <a:spcPct val="0"/>
                </a:spcBef>
                <a:spcAft>
                  <a:spcPct val="35000"/>
                </a:spcAft>
                <a:buNone/>
              </a:pPr>
              <a:r>
                <a:rPr lang="en-US" sz="5300" kern="1200" dirty="0"/>
                <a:t>Not judged</a:t>
              </a:r>
            </a:p>
          </p:txBody>
        </p:sp>
      </p:gr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E8263248-8CA6-482D-A56F-081AD63BD24F}"/>
              </a:ext>
            </a:extLst>
          </p:cNvPr>
          <p:cNvSpPr>
            <a:spLocks noGrp="1"/>
          </p:cNvSpPr>
          <p:nvPr>
            <p:ph sz="quarter" idx="11"/>
          </p:nvPr>
        </p:nvSpPr>
        <p:spPr/>
        <p:txBody>
          <a:bodyPr/>
          <a:lstStyle/>
          <a:p>
            <a:endParaRPr lang="en-US"/>
          </a:p>
        </p:txBody>
      </p:sp>
      <p:sp>
        <p:nvSpPr>
          <p:cNvPr id="24578" name="Title 1"/>
          <p:cNvSpPr>
            <a:spLocks noGrp="1"/>
          </p:cNvSpPr>
          <p:nvPr>
            <p:ph type="title"/>
          </p:nvPr>
        </p:nvSpPr>
        <p:spPr/>
        <p:txBody>
          <a:bodyPr/>
          <a:lstStyle/>
          <a:p>
            <a:r>
              <a:rPr lang="en-US" dirty="0"/>
              <a:t>Power of Positive Thinking</a:t>
            </a:r>
          </a:p>
        </p:txBody>
      </p:sp>
      <p:grpSp>
        <p:nvGrpSpPr>
          <p:cNvPr id="2" name="Group 1">
            <a:extLst>
              <a:ext uri="{FF2B5EF4-FFF2-40B4-BE49-F238E27FC236}">
                <a16:creationId xmlns:a16="http://schemas.microsoft.com/office/drawing/2014/main" id="{61FA4EF5-0F82-46E9-A1AC-78CE5FDA9439}"/>
              </a:ext>
            </a:extLst>
          </p:cNvPr>
          <p:cNvGrpSpPr/>
          <p:nvPr/>
        </p:nvGrpSpPr>
        <p:grpSpPr>
          <a:xfrm>
            <a:off x="457200" y="1641621"/>
            <a:ext cx="8229600" cy="4443120"/>
            <a:chOff x="457200" y="1641621"/>
            <a:chExt cx="8229600" cy="4443120"/>
          </a:xfrm>
        </p:grpSpPr>
        <p:sp>
          <p:nvSpPr>
            <p:cNvPr id="4" name="Rectangle 3">
              <a:extLst>
                <a:ext uri="{FF2B5EF4-FFF2-40B4-BE49-F238E27FC236}">
                  <a16:creationId xmlns:a16="http://schemas.microsoft.com/office/drawing/2014/main" id="{C0F2C75B-3611-4A43-9BD5-C8F6366839DF}"/>
                </a:ext>
              </a:extLst>
            </p:cNvPr>
            <p:cNvSpPr/>
            <p:nvPr/>
          </p:nvSpPr>
          <p:spPr>
            <a:xfrm>
              <a:off x="457200" y="2143461"/>
              <a:ext cx="8229600" cy="856800"/>
            </a:xfrm>
            <a:prstGeom prst="rect">
              <a:avLst/>
            </a:prstGeom>
            <a:noFill/>
          </p:spPr>
          <p:style>
            <a:lnRef idx="2">
              <a:schemeClr val="accent3">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B315ACDB-63AA-491C-89EC-435C92E41BA1}"/>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244600">
                <a:lnSpc>
                  <a:spcPct val="90000"/>
                </a:lnSpc>
                <a:spcBef>
                  <a:spcPct val="0"/>
                </a:spcBef>
                <a:spcAft>
                  <a:spcPct val="35000"/>
                </a:spcAft>
                <a:buNone/>
              </a:pPr>
              <a:r>
                <a:rPr lang="en-US" sz="2800" kern="1200" dirty="0"/>
                <a:t>Focus on calming and soothing positive thoughts</a:t>
              </a:r>
            </a:p>
          </p:txBody>
        </p:sp>
        <p:sp>
          <p:nvSpPr>
            <p:cNvPr id="6" name="Rectangle 5">
              <a:extLst>
                <a:ext uri="{FF2B5EF4-FFF2-40B4-BE49-F238E27FC236}">
                  <a16:creationId xmlns:a16="http://schemas.microsoft.com/office/drawing/2014/main" id="{90A473F8-682D-4FCA-8D08-D3DFA93F6D0E}"/>
                </a:ext>
              </a:extLst>
            </p:cNvPr>
            <p:cNvSpPr/>
            <p:nvPr/>
          </p:nvSpPr>
          <p:spPr>
            <a:xfrm>
              <a:off x="457200" y="3685701"/>
              <a:ext cx="8229600" cy="856800"/>
            </a:xfrm>
            <a:prstGeom prst="rect">
              <a:avLst/>
            </a:prstGeom>
            <a:noFill/>
          </p:spPr>
          <p:style>
            <a:lnRef idx="2">
              <a:schemeClr val="accent3">
                <a:hueOff val="5625132"/>
                <a:satOff val="-8440"/>
                <a:lumOff val="-1373"/>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42EC1A60-4649-475C-A9BA-0F85C460BA83}"/>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244600">
                <a:lnSpc>
                  <a:spcPct val="90000"/>
                </a:lnSpc>
                <a:spcBef>
                  <a:spcPct val="0"/>
                </a:spcBef>
                <a:spcAft>
                  <a:spcPct val="35000"/>
                </a:spcAft>
                <a:buNone/>
              </a:pPr>
              <a:r>
                <a:rPr lang="en-US" sz="2800" kern="1200" dirty="0"/>
                <a:t>Improve your situation</a:t>
              </a:r>
            </a:p>
          </p:txBody>
        </p:sp>
        <p:sp>
          <p:nvSpPr>
            <p:cNvPr id="8" name="Rectangle 7">
              <a:extLst>
                <a:ext uri="{FF2B5EF4-FFF2-40B4-BE49-F238E27FC236}">
                  <a16:creationId xmlns:a16="http://schemas.microsoft.com/office/drawing/2014/main" id="{7D52FD74-A582-4DDC-83DD-2D821290E691}"/>
                </a:ext>
              </a:extLst>
            </p:cNvPr>
            <p:cNvSpPr/>
            <p:nvPr/>
          </p:nvSpPr>
          <p:spPr>
            <a:xfrm>
              <a:off x="457200" y="5227941"/>
              <a:ext cx="8229600" cy="856800"/>
            </a:xfrm>
            <a:prstGeom prst="rect">
              <a:avLst/>
            </a:prstGeom>
            <a:noFill/>
          </p:spPr>
          <p:style>
            <a:lnRef idx="2">
              <a:schemeClr val="accent3">
                <a:hueOff val="11250264"/>
                <a:satOff val="-16880"/>
                <a:lumOff val="-2745"/>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4C6E778D-DCD9-4791-8E4E-1254B5E976CF}"/>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244600">
                <a:lnSpc>
                  <a:spcPct val="90000"/>
                </a:lnSpc>
                <a:spcBef>
                  <a:spcPct val="0"/>
                </a:spcBef>
                <a:spcAft>
                  <a:spcPct val="35000"/>
                </a:spcAft>
                <a:buNone/>
              </a:pPr>
              <a:r>
                <a:rPr lang="en-US" sz="2800" i="1" kern="1200" dirty="0"/>
                <a:t>“I can do this.”</a:t>
              </a:r>
              <a:endParaRPr lang="en-US" sz="2800" kern="1200" dirty="0"/>
            </a:p>
          </p:txBody>
        </p:sp>
      </p:grpSp>
    </p:spTree>
    <p:extLst>
      <p:ext uri="{BB962C8B-B14F-4D97-AF65-F5344CB8AC3E}">
        <p14:creationId xmlns:p14="http://schemas.microsoft.com/office/powerpoint/2010/main" val="42873437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graphicFrame>
        <p:nvGraphicFramePr>
          <p:cNvPr id="33" name="Diagram 32"/>
          <p:cNvGraphicFramePr/>
          <p:nvPr>
            <p:extLst/>
          </p:nvPr>
        </p:nvGraphicFramePr>
        <p:xfrm>
          <a:off x="228600" y="1115616"/>
          <a:ext cx="8686800" cy="5208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241317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FF37D1D4-F03A-4D6A-910F-288307BC766D}"/>
              </a:ext>
            </a:extLst>
          </p:cNvPr>
          <p:cNvSpPr>
            <a:spLocks noGrp="1"/>
          </p:cNvSpPr>
          <p:nvPr>
            <p:ph sz="quarter" idx="11"/>
          </p:nvPr>
        </p:nvSpPr>
        <p:spPr/>
        <p:txBody>
          <a:bodyPr/>
          <a:lstStyle/>
          <a:p>
            <a:endParaRPr lang="en-US"/>
          </a:p>
        </p:txBody>
      </p:sp>
      <p:sp>
        <p:nvSpPr>
          <p:cNvPr id="24578" name="Title 1"/>
          <p:cNvSpPr>
            <a:spLocks noGrp="1"/>
          </p:cNvSpPr>
          <p:nvPr>
            <p:ph type="title"/>
          </p:nvPr>
        </p:nvSpPr>
        <p:spPr/>
        <p:txBody>
          <a:bodyPr/>
          <a:lstStyle/>
          <a:p>
            <a:r>
              <a:rPr lang="en-US" dirty="0"/>
              <a:t>Have a “Me” Place You Can Go</a:t>
            </a:r>
          </a:p>
        </p:txBody>
      </p:sp>
      <p:grpSp>
        <p:nvGrpSpPr>
          <p:cNvPr id="2" name="Group 1">
            <a:extLst>
              <a:ext uri="{FF2B5EF4-FFF2-40B4-BE49-F238E27FC236}">
                <a16:creationId xmlns:a16="http://schemas.microsoft.com/office/drawing/2014/main" id="{F33DB5EC-A1BA-401F-82D6-E5AF0A505D58}"/>
              </a:ext>
            </a:extLst>
          </p:cNvPr>
          <p:cNvGrpSpPr/>
          <p:nvPr/>
        </p:nvGrpSpPr>
        <p:grpSpPr>
          <a:xfrm>
            <a:off x="460702" y="1600200"/>
            <a:ext cx="8222594" cy="4525962"/>
            <a:chOff x="460702" y="1600200"/>
            <a:chExt cx="8222594" cy="4525962"/>
          </a:xfrm>
        </p:grpSpPr>
        <p:sp>
          <p:nvSpPr>
            <p:cNvPr id="4" name="Arrow: Right 3">
              <a:extLst>
                <a:ext uri="{FF2B5EF4-FFF2-40B4-BE49-F238E27FC236}">
                  <a16:creationId xmlns:a16="http://schemas.microsoft.com/office/drawing/2014/main" id="{72ECE00C-6F2B-442A-9147-1AEDB3BA0080}"/>
                </a:ext>
              </a:extLst>
            </p:cNvPr>
            <p:cNvSpPr/>
            <p:nvPr/>
          </p:nvSpPr>
          <p:spPr>
            <a:xfrm>
              <a:off x="5486290" y="1600200"/>
              <a:ext cx="3197006" cy="1414363"/>
            </a:xfrm>
            <a:prstGeom prst="rightArrow">
              <a:avLst>
                <a:gd name="adj1" fmla="val 75000"/>
                <a:gd name="adj2" fmla="val 50000"/>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0AEA6411-6A0D-4B61-BE1D-D33D7E01F697}"/>
                </a:ext>
              </a:extLst>
            </p:cNvPr>
            <p:cNvSpPr/>
            <p:nvPr/>
          </p:nvSpPr>
          <p:spPr>
            <a:xfrm>
              <a:off x="460702" y="1600200"/>
              <a:ext cx="5025587" cy="1414363"/>
            </a:xfrm>
            <a:custGeom>
              <a:avLst/>
              <a:gdLst>
                <a:gd name="connsiteX0" fmla="*/ 0 w 5025587"/>
                <a:gd name="connsiteY0" fmla="*/ 235732 h 1414363"/>
                <a:gd name="connsiteX1" fmla="*/ 235732 w 5025587"/>
                <a:gd name="connsiteY1" fmla="*/ 0 h 1414363"/>
                <a:gd name="connsiteX2" fmla="*/ 4789855 w 5025587"/>
                <a:gd name="connsiteY2" fmla="*/ 0 h 1414363"/>
                <a:gd name="connsiteX3" fmla="*/ 5025587 w 5025587"/>
                <a:gd name="connsiteY3" fmla="*/ 235732 h 1414363"/>
                <a:gd name="connsiteX4" fmla="*/ 5025587 w 5025587"/>
                <a:gd name="connsiteY4" fmla="*/ 1178631 h 1414363"/>
                <a:gd name="connsiteX5" fmla="*/ 4789855 w 5025587"/>
                <a:gd name="connsiteY5" fmla="*/ 1414363 h 1414363"/>
                <a:gd name="connsiteX6" fmla="*/ 235732 w 5025587"/>
                <a:gd name="connsiteY6" fmla="*/ 1414363 h 1414363"/>
                <a:gd name="connsiteX7" fmla="*/ 0 w 5025587"/>
                <a:gd name="connsiteY7" fmla="*/ 1178631 h 1414363"/>
                <a:gd name="connsiteX8" fmla="*/ 0 w 5025587"/>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25587" h="1414363">
                  <a:moveTo>
                    <a:pt x="0" y="235732"/>
                  </a:moveTo>
                  <a:cubicBezTo>
                    <a:pt x="0" y="105541"/>
                    <a:pt x="105541" y="0"/>
                    <a:pt x="235732" y="0"/>
                  </a:cubicBezTo>
                  <a:lnTo>
                    <a:pt x="4789855" y="0"/>
                  </a:lnTo>
                  <a:cubicBezTo>
                    <a:pt x="4920046" y="0"/>
                    <a:pt x="5025587" y="105541"/>
                    <a:pt x="5025587" y="235732"/>
                  </a:cubicBezTo>
                  <a:lnTo>
                    <a:pt x="5025587" y="1178631"/>
                  </a:lnTo>
                  <a:cubicBezTo>
                    <a:pt x="5025587" y="1308822"/>
                    <a:pt x="4920046" y="1414363"/>
                    <a:pt x="4789855"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kern="1200" dirty="0"/>
                <a:t>When feeling stressed</a:t>
              </a:r>
            </a:p>
          </p:txBody>
        </p:sp>
        <p:sp>
          <p:nvSpPr>
            <p:cNvPr id="6" name="Arrow: Right 5">
              <a:extLst>
                <a:ext uri="{FF2B5EF4-FFF2-40B4-BE49-F238E27FC236}">
                  <a16:creationId xmlns:a16="http://schemas.microsoft.com/office/drawing/2014/main" id="{4B39DB27-42CE-480B-817F-FA13920A0583}"/>
                </a:ext>
              </a:extLst>
            </p:cNvPr>
            <p:cNvSpPr/>
            <p:nvPr/>
          </p:nvSpPr>
          <p:spPr>
            <a:xfrm>
              <a:off x="5486290" y="3155999"/>
              <a:ext cx="3197006" cy="1414363"/>
            </a:xfrm>
            <a:prstGeom prst="rightArrow">
              <a:avLst>
                <a:gd name="adj1" fmla="val 75000"/>
                <a:gd name="adj2" fmla="val 50000"/>
              </a:avLst>
            </a:prstGeom>
          </p:spPr>
          <p:style>
            <a:lnRef idx="2">
              <a:schemeClr val="accent3">
                <a:tint val="40000"/>
                <a:alpha val="90000"/>
                <a:hueOff val="5358427"/>
                <a:satOff val="-6896"/>
                <a:lumOff val="-537"/>
                <a:alphaOff val="0"/>
              </a:schemeClr>
            </a:lnRef>
            <a:fillRef idx="1">
              <a:schemeClr val="accent3">
                <a:tint val="40000"/>
                <a:alpha val="90000"/>
                <a:hueOff val="5358427"/>
                <a:satOff val="-6896"/>
                <a:lumOff val="-537"/>
                <a:alphaOff val="0"/>
              </a:schemeClr>
            </a:fillRef>
            <a:effectRef idx="0">
              <a:schemeClr val="accent3">
                <a:tint val="40000"/>
                <a:alpha val="90000"/>
                <a:hueOff val="5358427"/>
                <a:satOff val="-6896"/>
                <a:lumOff val="-537"/>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3A26BD0A-7A78-40E3-85DB-D609727940EF}"/>
                </a:ext>
              </a:extLst>
            </p:cNvPr>
            <p:cNvSpPr/>
            <p:nvPr/>
          </p:nvSpPr>
          <p:spPr>
            <a:xfrm>
              <a:off x="460702" y="3155999"/>
              <a:ext cx="5025587" cy="1414363"/>
            </a:xfrm>
            <a:custGeom>
              <a:avLst/>
              <a:gdLst>
                <a:gd name="connsiteX0" fmla="*/ 0 w 5025587"/>
                <a:gd name="connsiteY0" fmla="*/ 235732 h 1414363"/>
                <a:gd name="connsiteX1" fmla="*/ 235732 w 5025587"/>
                <a:gd name="connsiteY1" fmla="*/ 0 h 1414363"/>
                <a:gd name="connsiteX2" fmla="*/ 4789855 w 5025587"/>
                <a:gd name="connsiteY2" fmla="*/ 0 h 1414363"/>
                <a:gd name="connsiteX3" fmla="*/ 5025587 w 5025587"/>
                <a:gd name="connsiteY3" fmla="*/ 235732 h 1414363"/>
                <a:gd name="connsiteX4" fmla="*/ 5025587 w 5025587"/>
                <a:gd name="connsiteY4" fmla="*/ 1178631 h 1414363"/>
                <a:gd name="connsiteX5" fmla="*/ 4789855 w 5025587"/>
                <a:gd name="connsiteY5" fmla="*/ 1414363 h 1414363"/>
                <a:gd name="connsiteX6" fmla="*/ 235732 w 5025587"/>
                <a:gd name="connsiteY6" fmla="*/ 1414363 h 1414363"/>
                <a:gd name="connsiteX7" fmla="*/ 0 w 5025587"/>
                <a:gd name="connsiteY7" fmla="*/ 1178631 h 1414363"/>
                <a:gd name="connsiteX8" fmla="*/ 0 w 5025587"/>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25587" h="1414363">
                  <a:moveTo>
                    <a:pt x="0" y="235732"/>
                  </a:moveTo>
                  <a:cubicBezTo>
                    <a:pt x="0" y="105541"/>
                    <a:pt x="105541" y="0"/>
                    <a:pt x="235732" y="0"/>
                  </a:cubicBezTo>
                  <a:lnTo>
                    <a:pt x="4789855" y="0"/>
                  </a:lnTo>
                  <a:cubicBezTo>
                    <a:pt x="4920046" y="0"/>
                    <a:pt x="5025587" y="105541"/>
                    <a:pt x="5025587" y="235732"/>
                  </a:cubicBezTo>
                  <a:lnTo>
                    <a:pt x="5025587" y="1178631"/>
                  </a:lnTo>
                  <a:cubicBezTo>
                    <a:pt x="5025587" y="1308822"/>
                    <a:pt x="4920046" y="1414363"/>
                    <a:pt x="4789855"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kern="1200" dirty="0"/>
                <a:t>Private spot</a:t>
              </a:r>
            </a:p>
          </p:txBody>
        </p:sp>
        <p:sp>
          <p:nvSpPr>
            <p:cNvPr id="8" name="Arrow: Right 7">
              <a:extLst>
                <a:ext uri="{FF2B5EF4-FFF2-40B4-BE49-F238E27FC236}">
                  <a16:creationId xmlns:a16="http://schemas.microsoft.com/office/drawing/2014/main" id="{C1B542BC-14D8-46E9-80FB-F3F15D1457E1}"/>
                </a:ext>
              </a:extLst>
            </p:cNvPr>
            <p:cNvSpPr/>
            <p:nvPr/>
          </p:nvSpPr>
          <p:spPr>
            <a:xfrm>
              <a:off x="5486290" y="4711799"/>
              <a:ext cx="3197006" cy="1414363"/>
            </a:xfrm>
            <a:prstGeom prst="rightArrow">
              <a:avLst>
                <a:gd name="adj1" fmla="val 75000"/>
                <a:gd name="adj2" fmla="val 50000"/>
              </a:avLst>
            </a:pr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C815CD4B-CE86-4095-9251-36FD91707414}"/>
                </a:ext>
              </a:extLst>
            </p:cNvPr>
            <p:cNvSpPr/>
            <p:nvPr/>
          </p:nvSpPr>
          <p:spPr>
            <a:xfrm>
              <a:off x="460702" y="4711799"/>
              <a:ext cx="5025587" cy="1414363"/>
            </a:xfrm>
            <a:custGeom>
              <a:avLst/>
              <a:gdLst>
                <a:gd name="connsiteX0" fmla="*/ 0 w 5025587"/>
                <a:gd name="connsiteY0" fmla="*/ 235732 h 1414363"/>
                <a:gd name="connsiteX1" fmla="*/ 235732 w 5025587"/>
                <a:gd name="connsiteY1" fmla="*/ 0 h 1414363"/>
                <a:gd name="connsiteX2" fmla="*/ 4789855 w 5025587"/>
                <a:gd name="connsiteY2" fmla="*/ 0 h 1414363"/>
                <a:gd name="connsiteX3" fmla="*/ 5025587 w 5025587"/>
                <a:gd name="connsiteY3" fmla="*/ 235732 h 1414363"/>
                <a:gd name="connsiteX4" fmla="*/ 5025587 w 5025587"/>
                <a:gd name="connsiteY4" fmla="*/ 1178631 h 1414363"/>
                <a:gd name="connsiteX5" fmla="*/ 4789855 w 5025587"/>
                <a:gd name="connsiteY5" fmla="*/ 1414363 h 1414363"/>
                <a:gd name="connsiteX6" fmla="*/ 235732 w 5025587"/>
                <a:gd name="connsiteY6" fmla="*/ 1414363 h 1414363"/>
                <a:gd name="connsiteX7" fmla="*/ 0 w 5025587"/>
                <a:gd name="connsiteY7" fmla="*/ 1178631 h 1414363"/>
                <a:gd name="connsiteX8" fmla="*/ 0 w 5025587"/>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25587" h="1414363">
                  <a:moveTo>
                    <a:pt x="0" y="235732"/>
                  </a:moveTo>
                  <a:cubicBezTo>
                    <a:pt x="0" y="105541"/>
                    <a:pt x="105541" y="0"/>
                    <a:pt x="235732" y="0"/>
                  </a:cubicBezTo>
                  <a:lnTo>
                    <a:pt x="4789855" y="0"/>
                  </a:lnTo>
                  <a:cubicBezTo>
                    <a:pt x="4920046" y="0"/>
                    <a:pt x="5025587" y="105541"/>
                    <a:pt x="5025587" y="235732"/>
                  </a:cubicBezTo>
                  <a:lnTo>
                    <a:pt x="5025587" y="1178631"/>
                  </a:lnTo>
                  <a:cubicBezTo>
                    <a:pt x="5025587" y="1308822"/>
                    <a:pt x="4920046" y="1414363"/>
                    <a:pt x="4789855"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kern="1200" dirty="0"/>
                <a:t>At home or work</a:t>
              </a:r>
            </a:p>
          </p:txBody>
        </p:sp>
      </p:grpSp>
    </p:spTree>
    <p:extLst>
      <p:ext uri="{BB962C8B-B14F-4D97-AF65-F5344CB8AC3E}">
        <p14:creationId xmlns:p14="http://schemas.microsoft.com/office/powerpoint/2010/main" val="428734371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471BC31F-0A2B-47A9-9464-52B319B41F7D}"/>
              </a:ext>
            </a:extLst>
          </p:cNvPr>
          <p:cNvSpPr>
            <a:spLocks noGrp="1"/>
          </p:cNvSpPr>
          <p:nvPr>
            <p:ph sz="quarter" idx="11"/>
          </p:nvPr>
        </p:nvSpPr>
        <p:spPr/>
        <p:txBody>
          <a:bodyPr/>
          <a:lstStyle/>
          <a:p>
            <a:endParaRPr lang="en-US"/>
          </a:p>
        </p:txBody>
      </p:sp>
      <p:sp>
        <p:nvSpPr>
          <p:cNvPr id="25602" name="Title 1"/>
          <p:cNvSpPr>
            <a:spLocks noGrp="1"/>
          </p:cNvSpPr>
          <p:nvPr>
            <p:ph type="title"/>
          </p:nvPr>
        </p:nvSpPr>
        <p:spPr/>
        <p:txBody>
          <a:bodyPr/>
          <a:lstStyle/>
          <a:p>
            <a:r>
              <a:rPr lang="en-US" dirty="0"/>
              <a:t>Establish Attainable Goals</a:t>
            </a:r>
          </a:p>
        </p:txBody>
      </p:sp>
      <p:grpSp>
        <p:nvGrpSpPr>
          <p:cNvPr id="2" name="Group 1">
            <a:extLst>
              <a:ext uri="{FF2B5EF4-FFF2-40B4-BE49-F238E27FC236}">
                <a16:creationId xmlns:a16="http://schemas.microsoft.com/office/drawing/2014/main" id="{15E65ED4-D9D4-4449-BA32-0E6ADEBA7B16}"/>
              </a:ext>
            </a:extLst>
          </p:cNvPr>
          <p:cNvGrpSpPr/>
          <p:nvPr/>
        </p:nvGrpSpPr>
        <p:grpSpPr>
          <a:xfrm>
            <a:off x="1781999" y="1602409"/>
            <a:ext cx="5580000" cy="4521543"/>
            <a:chOff x="1781999" y="1602409"/>
            <a:chExt cx="5580000" cy="4521543"/>
          </a:xfrm>
        </p:grpSpPr>
        <p:sp>
          <p:nvSpPr>
            <p:cNvPr id="4" name="Freeform: Shape 3">
              <a:extLst>
                <a:ext uri="{FF2B5EF4-FFF2-40B4-BE49-F238E27FC236}">
                  <a16:creationId xmlns:a16="http://schemas.microsoft.com/office/drawing/2014/main" id="{19263A4C-42C4-49DD-9DCC-12805ABE4CF0}"/>
                </a:ext>
              </a:extLst>
            </p:cNvPr>
            <p:cNvSpPr/>
            <p:nvPr/>
          </p:nvSpPr>
          <p:spPr>
            <a:xfrm>
              <a:off x="1781999" y="1602409"/>
              <a:ext cx="5580000" cy="1458562"/>
            </a:xfrm>
            <a:custGeom>
              <a:avLst/>
              <a:gdLst>
                <a:gd name="connsiteX0" fmla="*/ 0 w 5580000"/>
                <a:gd name="connsiteY0" fmla="*/ 0 h 1458562"/>
                <a:gd name="connsiteX1" fmla="*/ 5580000 w 5580000"/>
                <a:gd name="connsiteY1" fmla="*/ 0 h 1458562"/>
                <a:gd name="connsiteX2" fmla="*/ 5580000 w 5580000"/>
                <a:gd name="connsiteY2" fmla="*/ 1458562 h 1458562"/>
                <a:gd name="connsiteX3" fmla="*/ 0 w 5580000"/>
                <a:gd name="connsiteY3" fmla="*/ 1458562 h 1458562"/>
                <a:gd name="connsiteX4" fmla="*/ 0 w 558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80000" h="1458562">
                  <a:moveTo>
                    <a:pt x="0" y="0"/>
                  </a:moveTo>
                  <a:lnTo>
                    <a:pt x="5580000" y="0"/>
                  </a:lnTo>
                  <a:lnTo>
                    <a:pt x="5580000" y="1458562"/>
                  </a:lnTo>
                  <a:lnTo>
                    <a:pt x="0" y="145856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Start small – you can work up to the big stuff</a:t>
              </a:r>
            </a:p>
          </p:txBody>
        </p:sp>
        <p:sp>
          <p:nvSpPr>
            <p:cNvPr id="5" name="Freeform: Shape 4">
              <a:extLst>
                <a:ext uri="{FF2B5EF4-FFF2-40B4-BE49-F238E27FC236}">
                  <a16:creationId xmlns:a16="http://schemas.microsoft.com/office/drawing/2014/main" id="{DB02EEBA-93E4-4A75-9470-D2026EB05B94}"/>
                </a:ext>
              </a:extLst>
            </p:cNvPr>
            <p:cNvSpPr/>
            <p:nvPr/>
          </p:nvSpPr>
          <p:spPr>
            <a:xfrm>
              <a:off x="2547000" y="3133900"/>
              <a:ext cx="4050000" cy="1458562"/>
            </a:xfrm>
            <a:custGeom>
              <a:avLst/>
              <a:gdLst>
                <a:gd name="connsiteX0" fmla="*/ 0 w 4050000"/>
                <a:gd name="connsiteY0" fmla="*/ 0 h 1458562"/>
                <a:gd name="connsiteX1" fmla="*/ 4050000 w 4050000"/>
                <a:gd name="connsiteY1" fmla="*/ 0 h 1458562"/>
                <a:gd name="connsiteX2" fmla="*/ 4050000 w 4050000"/>
                <a:gd name="connsiteY2" fmla="*/ 1458562 h 1458562"/>
                <a:gd name="connsiteX3" fmla="*/ 0 w 4050000"/>
                <a:gd name="connsiteY3" fmla="*/ 1458562 h 1458562"/>
                <a:gd name="connsiteX4" fmla="*/ 0 w 405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50000" h="1458562">
                  <a:moveTo>
                    <a:pt x="0" y="0"/>
                  </a:moveTo>
                  <a:lnTo>
                    <a:pt x="4050000" y="0"/>
                  </a:lnTo>
                  <a:lnTo>
                    <a:pt x="4050000" y="1458562"/>
                  </a:lnTo>
                  <a:lnTo>
                    <a:pt x="0" y="1458562"/>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Decide what you want to change</a:t>
              </a:r>
            </a:p>
          </p:txBody>
        </p:sp>
        <p:sp>
          <p:nvSpPr>
            <p:cNvPr id="6" name="Freeform: Shape 5">
              <a:extLst>
                <a:ext uri="{FF2B5EF4-FFF2-40B4-BE49-F238E27FC236}">
                  <a16:creationId xmlns:a16="http://schemas.microsoft.com/office/drawing/2014/main" id="{733DE90A-F5FA-48D0-A100-39A65F4B1686}"/>
                </a:ext>
              </a:extLst>
            </p:cNvPr>
            <p:cNvSpPr/>
            <p:nvPr/>
          </p:nvSpPr>
          <p:spPr>
            <a:xfrm>
              <a:off x="1957049" y="4665390"/>
              <a:ext cx="5229900" cy="1458562"/>
            </a:xfrm>
            <a:custGeom>
              <a:avLst/>
              <a:gdLst>
                <a:gd name="connsiteX0" fmla="*/ 0 w 5229900"/>
                <a:gd name="connsiteY0" fmla="*/ 0 h 1458562"/>
                <a:gd name="connsiteX1" fmla="*/ 5229900 w 5229900"/>
                <a:gd name="connsiteY1" fmla="*/ 0 h 1458562"/>
                <a:gd name="connsiteX2" fmla="*/ 5229900 w 5229900"/>
                <a:gd name="connsiteY2" fmla="*/ 1458562 h 1458562"/>
                <a:gd name="connsiteX3" fmla="*/ 0 w 5229900"/>
                <a:gd name="connsiteY3" fmla="*/ 1458562 h 1458562"/>
                <a:gd name="connsiteX4" fmla="*/ 0 w 52299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29900" h="1458562">
                  <a:moveTo>
                    <a:pt x="0" y="0"/>
                  </a:moveTo>
                  <a:lnTo>
                    <a:pt x="5229900" y="0"/>
                  </a:lnTo>
                  <a:lnTo>
                    <a:pt x="5229900" y="1458562"/>
                  </a:lnTo>
                  <a:lnTo>
                    <a:pt x="0" y="1458562"/>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What is in your power to change or control</a:t>
              </a:r>
            </a:p>
          </p:txBody>
        </p:sp>
      </p:gr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23255D1C-7139-45E2-A9EF-2EDB08930F8E}"/>
              </a:ext>
            </a:extLst>
          </p:cNvPr>
          <p:cNvSpPr>
            <a:spLocks noGrp="1"/>
          </p:cNvSpPr>
          <p:nvPr>
            <p:ph sz="quarter" idx="11"/>
          </p:nvPr>
        </p:nvSpPr>
        <p:spPr/>
        <p:txBody>
          <a:bodyPr/>
          <a:lstStyle/>
          <a:p>
            <a:endParaRPr lang="en-US"/>
          </a:p>
        </p:txBody>
      </p:sp>
      <p:sp>
        <p:nvSpPr>
          <p:cNvPr id="26626" name="Title 1"/>
          <p:cNvSpPr>
            <a:spLocks noGrp="1"/>
          </p:cNvSpPr>
          <p:nvPr>
            <p:ph type="title"/>
          </p:nvPr>
        </p:nvSpPr>
        <p:spPr/>
        <p:txBody>
          <a:bodyPr/>
          <a:lstStyle/>
          <a:p>
            <a:r>
              <a:rPr lang="en-US" dirty="0"/>
              <a:t>Case Study</a:t>
            </a:r>
          </a:p>
        </p:txBody>
      </p:sp>
      <p:grpSp>
        <p:nvGrpSpPr>
          <p:cNvPr id="2" name="Group 1">
            <a:extLst>
              <a:ext uri="{FF2B5EF4-FFF2-40B4-BE49-F238E27FC236}">
                <a16:creationId xmlns:a16="http://schemas.microsoft.com/office/drawing/2014/main" id="{7C90AAF3-53E7-4891-984C-712B79E13BB1}"/>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77D861EA-54E9-43C3-A18F-C1C04AC9D3AC}"/>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Jeff has started to realize that he has increased anxiety when at work</a:t>
              </a:r>
            </a:p>
          </p:txBody>
        </p:sp>
        <p:sp>
          <p:nvSpPr>
            <p:cNvPr id="5" name="Rectangle: Rounded Corners 4">
              <a:extLst>
                <a:ext uri="{FF2B5EF4-FFF2-40B4-BE49-F238E27FC236}">
                  <a16:creationId xmlns:a16="http://schemas.microsoft.com/office/drawing/2014/main" id="{A85B5616-AEBF-42DE-942A-61DB2B4312FC}"/>
                </a:ext>
              </a:extLst>
            </p:cNvPr>
            <p:cNvSpPr/>
            <p:nvPr/>
          </p:nvSpPr>
          <p:spPr>
            <a:xfrm>
              <a:off x="850999" y="2809281"/>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8948384A-BC06-4575-B149-03C32034139B}"/>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He then started keeping a leather journal in his desk drawer</a:t>
              </a:r>
            </a:p>
          </p:txBody>
        </p:sp>
        <p:sp>
          <p:nvSpPr>
            <p:cNvPr id="7" name="Rectangle: Rounded Corners 6">
              <a:extLst>
                <a:ext uri="{FF2B5EF4-FFF2-40B4-BE49-F238E27FC236}">
                  <a16:creationId xmlns:a16="http://schemas.microsoft.com/office/drawing/2014/main" id="{D41E2FB6-3F9D-4E7B-B661-E561387C71B7}"/>
                </a:ext>
              </a:extLst>
            </p:cNvPr>
            <p:cNvSpPr/>
            <p:nvPr/>
          </p:nvSpPr>
          <p:spPr>
            <a:xfrm>
              <a:off x="850999" y="3955269"/>
              <a:ext cx="1023203" cy="1023203"/>
            </a:xfrm>
            <a:prstGeom prst="roundRect">
              <a:avLst>
                <a:gd name="adj" fmla="val 16670"/>
              </a:avLst>
            </a:prstGeom>
            <a:solidFill>
              <a:schemeClr val="accent3">
                <a:hueOff val="5625132"/>
                <a:satOff val="-8440"/>
                <a:lumOff val="-1373"/>
              </a:schemeClr>
            </a:solidFill>
          </p:spPr>
          <p:style>
            <a:lnRef idx="2">
              <a:schemeClr val="lt1">
                <a:hueOff val="0"/>
                <a:satOff val="0"/>
                <a:lumOff val="0"/>
                <a:alphaOff val="0"/>
              </a:schemeClr>
            </a:lnRef>
            <a:fillRef idx="1">
              <a:scrgbClr r="0" g="0" b="0"/>
            </a:fillRef>
            <a:effectRef idx="0">
              <a:schemeClr val="accent3">
                <a:hueOff val="5625132"/>
                <a:satOff val="-8440"/>
                <a:lumOff val="-1373"/>
                <a:alphaOff val="0"/>
              </a:schemeClr>
            </a:effectRef>
            <a:fontRef idx="minor">
              <a:schemeClr val="lt1"/>
            </a:fontRef>
          </p:style>
        </p:sp>
        <p:sp>
          <p:nvSpPr>
            <p:cNvPr id="8" name="Freeform: Shape 7">
              <a:extLst>
                <a:ext uri="{FF2B5EF4-FFF2-40B4-BE49-F238E27FC236}">
                  <a16:creationId xmlns:a16="http://schemas.microsoft.com/office/drawing/2014/main" id="{C11515C5-6EFC-4890-B7F7-B5156F352443}"/>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In the back of his journal, he kept a section for the goals</a:t>
              </a:r>
            </a:p>
          </p:txBody>
        </p:sp>
        <p:sp>
          <p:nvSpPr>
            <p:cNvPr id="9" name="Rectangle: Rounded Corners 8">
              <a:extLst>
                <a:ext uri="{FF2B5EF4-FFF2-40B4-BE49-F238E27FC236}">
                  <a16:creationId xmlns:a16="http://schemas.microsoft.com/office/drawing/2014/main" id="{F588C12A-84CF-4503-9E49-0E9D4EEFE737}"/>
                </a:ext>
              </a:extLst>
            </p:cNvPr>
            <p:cNvSpPr/>
            <p:nvPr/>
          </p:nvSpPr>
          <p:spPr>
            <a:xfrm>
              <a:off x="850999" y="5101257"/>
              <a:ext cx="1023203" cy="1023203"/>
            </a:xfrm>
            <a:prstGeom prst="roundRect">
              <a:avLst>
                <a:gd name="adj" fmla="val 16670"/>
              </a:avLst>
            </a:prstGeom>
            <a:solidFill>
              <a:schemeClr val="accent3">
                <a:hueOff val="11250264"/>
                <a:satOff val="-16880"/>
                <a:lumOff val="-2745"/>
              </a:schemeClr>
            </a:solidFill>
          </p:spPr>
          <p:style>
            <a:lnRef idx="2">
              <a:schemeClr val="lt1">
                <a:hueOff val="0"/>
                <a:satOff val="0"/>
                <a:lumOff val="0"/>
                <a:alphaOff val="0"/>
              </a:schemeClr>
            </a:lnRef>
            <a:fillRef idx="1">
              <a:scrgbClr r="0" g="0" b="0"/>
            </a:fillRef>
            <a:effectRef idx="0">
              <a:schemeClr val="accent3">
                <a:hueOff val="11250264"/>
                <a:satOff val="-16880"/>
                <a:lumOff val="-2745"/>
                <a:alphaOff val="0"/>
              </a:schemeClr>
            </a:effectRef>
            <a:fontRef idx="minor">
              <a:schemeClr val="lt1"/>
            </a:fontRef>
          </p:style>
        </p:sp>
        <p:sp>
          <p:nvSpPr>
            <p:cNvPr id="10" name="Freeform: Shape 9">
              <a:extLst>
                <a:ext uri="{FF2B5EF4-FFF2-40B4-BE49-F238E27FC236}">
                  <a16:creationId xmlns:a16="http://schemas.microsoft.com/office/drawing/2014/main" id="{D2CCB9D1-F47E-4B84-A095-C22364BC7BB8}"/>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Jeff knew it was still hard to face his anxiety of the office every day, but had coping tools</a:t>
              </a:r>
            </a:p>
          </p:txBody>
        </p:sp>
      </p:gr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normAutofit fontScale="90000"/>
          </a:bodyPr>
          <a:lstStyle/>
          <a:p>
            <a:r>
              <a:rPr lang="en-US" dirty="0"/>
              <a:t>Module Four: Review Questions</a:t>
            </a:r>
          </a:p>
        </p:txBody>
      </p:sp>
      <p:sp>
        <p:nvSpPr>
          <p:cNvPr id="27651" name="Content Placeholder 2"/>
          <p:cNvSpPr>
            <a:spLocks noGrp="1"/>
          </p:cNvSpPr>
          <p:nvPr>
            <p:ph idx="1"/>
          </p:nvPr>
        </p:nvSpPr>
        <p:spPr>
          <a:xfrm>
            <a:off x="457200" y="1600201"/>
            <a:ext cx="8229600" cy="4191000"/>
          </a:xfrm>
        </p:spPr>
        <p:txBody>
          <a:bodyPr>
            <a:normAutofit fontScale="70000" lnSpcReduction="20000"/>
          </a:bodyPr>
          <a:lstStyle/>
          <a:p>
            <a:pPr marL="514350" lvl="0" indent="-514350">
              <a:lnSpc>
                <a:spcPct val="115000"/>
              </a:lnSpc>
              <a:spcBef>
                <a:spcPts val="0"/>
              </a:spcBef>
              <a:spcAft>
                <a:spcPts val="1000"/>
              </a:spcAft>
              <a:buFont typeface="+mj-lt"/>
              <a:buAutoNum type="arabicPeriod"/>
              <a:tabLst>
                <a:tab pos="457200" algn="l"/>
              </a:tabLst>
            </a:pPr>
            <a:r>
              <a:rPr lang="en-US" dirty="0">
                <a:ea typeface="Times New Roman"/>
                <a:cs typeface="Times New Roman"/>
              </a:rPr>
              <a:t>What is the benefit of keeping a journal?</a:t>
            </a:r>
          </a:p>
          <a:p>
            <a:pPr lvl="1">
              <a:lnSpc>
                <a:spcPct val="115000"/>
              </a:lnSpc>
              <a:spcBef>
                <a:spcPts val="0"/>
              </a:spcBef>
              <a:spcAft>
                <a:spcPts val="0"/>
              </a:spcAft>
              <a:buFont typeface="+mj-lt"/>
              <a:buAutoNum type="alphaLcParenR"/>
            </a:pPr>
            <a:r>
              <a:rPr lang="en-US" dirty="0">
                <a:ea typeface="Times New Roman"/>
                <a:cs typeface="Times New Roman"/>
              </a:rPr>
              <a:t>We can make it any color</a:t>
            </a:r>
          </a:p>
          <a:p>
            <a:pPr lvl="1">
              <a:lnSpc>
                <a:spcPct val="115000"/>
              </a:lnSpc>
              <a:spcBef>
                <a:spcPts val="0"/>
              </a:spcBef>
              <a:spcAft>
                <a:spcPts val="0"/>
              </a:spcAft>
              <a:buFont typeface="+mj-lt"/>
              <a:buAutoNum type="alphaLcParenR"/>
            </a:pPr>
            <a:r>
              <a:rPr lang="en-US" dirty="0">
                <a:ea typeface="Times New Roman"/>
                <a:cs typeface="Times New Roman"/>
              </a:rPr>
              <a:t>It gives us a place to express our thoughts</a:t>
            </a:r>
          </a:p>
          <a:p>
            <a:pPr lvl="1">
              <a:lnSpc>
                <a:spcPct val="115000"/>
              </a:lnSpc>
              <a:spcBef>
                <a:spcPts val="0"/>
              </a:spcBef>
              <a:spcAft>
                <a:spcPts val="0"/>
              </a:spcAft>
              <a:buFont typeface="+mj-lt"/>
              <a:buAutoNum type="alphaLcParenR"/>
            </a:pPr>
            <a:r>
              <a:rPr lang="en-US" dirty="0">
                <a:ea typeface="Times New Roman"/>
                <a:cs typeface="Times New Roman"/>
              </a:rPr>
              <a:t>It shows proof of how we feel to others</a:t>
            </a:r>
          </a:p>
          <a:p>
            <a:pPr lvl="1">
              <a:lnSpc>
                <a:spcPct val="115000"/>
              </a:lnSpc>
              <a:spcBef>
                <a:spcPts val="0"/>
              </a:spcBef>
              <a:spcAft>
                <a:spcPts val="1000"/>
              </a:spcAft>
              <a:buFont typeface="+mj-lt"/>
              <a:buAutoNum type="alphaLcParenR"/>
            </a:pPr>
            <a:r>
              <a:rPr lang="en-US" dirty="0">
                <a:ea typeface="Times New Roman"/>
                <a:cs typeface="Times New Roman"/>
              </a:rPr>
              <a:t>It can be destroyed later</a:t>
            </a:r>
          </a:p>
          <a:p>
            <a:pPr marL="457200" marR="0">
              <a:lnSpc>
                <a:spcPct val="115000"/>
              </a:lnSpc>
              <a:spcBef>
                <a:spcPts val="1200"/>
              </a:spcBef>
              <a:spcAft>
                <a:spcPts val="1000"/>
              </a:spcAft>
            </a:pPr>
            <a:r>
              <a:rPr lang="en-US" dirty="0">
                <a:ea typeface="Times New Roman"/>
                <a:cs typeface="Times New Roman"/>
              </a:rPr>
              <a:t>	</a:t>
            </a:r>
          </a:p>
          <a:p>
            <a:pPr marL="514350" lvl="0" indent="-514350">
              <a:lnSpc>
                <a:spcPct val="115000"/>
              </a:lnSpc>
              <a:spcBef>
                <a:spcPts val="0"/>
              </a:spcBef>
              <a:spcAft>
                <a:spcPts val="1000"/>
              </a:spcAft>
              <a:buFont typeface="+mj-lt"/>
              <a:buAutoNum type="arabicPeriod" startAt="2"/>
              <a:tabLst>
                <a:tab pos="457200" algn="l"/>
              </a:tabLst>
            </a:pPr>
            <a:r>
              <a:rPr lang="en-US" dirty="0">
                <a:ea typeface="Times New Roman"/>
                <a:cs typeface="Times New Roman"/>
              </a:rPr>
              <a:t>Where can we keep our journal?</a:t>
            </a:r>
          </a:p>
          <a:p>
            <a:pPr lvl="1">
              <a:lnSpc>
                <a:spcPct val="115000"/>
              </a:lnSpc>
              <a:spcBef>
                <a:spcPts val="0"/>
              </a:spcBef>
              <a:spcAft>
                <a:spcPts val="0"/>
              </a:spcAft>
              <a:buFont typeface="+mj-lt"/>
              <a:buAutoNum type="alphaLcParenR"/>
            </a:pPr>
            <a:r>
              <a:rPr lang="en-US" dirty="0">
                <a:ea typeface="Times New Roman"/>
                <a:cs typeface="Times New Roman"/>
              </a:rPr>
              <a:t>Anywhere in the house</a:t>
            </a:r>
          </a:p>
          <a:p>
            <a:pPr lvl="1">
              <a:lnSpc>
                <a:spcPct val="115000"/>
              </a:lnSpc>
              <a:spcBef>
                <a:spcPts val="0"/>
              </a:spcBef>
              <a:spcAft>
                <a:spcPts val="0"/>
              </a:spcAft>
              <a:buFont typeface="+mj-lt"/>
              <a:buAutoNum type="alphaLcParenR"/>
            </a:pPr>
            <a:r>
              <a:rPr lang="en-US" dirty="0">
                <a:ea typeface="Times New Roman"/>
                <a:cs typeface="Times New Roman"/>
              </a:rPr>
              <a:t>Only at work</a:t>
            </a:r>
          </a:p>
          <a:p>
            <a:pPr lvl="1">
              <a:lnSpc>
                <a:spcPct val="115000"/>
              </a:lnSpc>
              <a:spcBef>
                <a:spcPts val="0"/>
              </a:spcBef>
              <a:spcAft>
                <a:spcPts val="0"/>
              </a:spcAft>
              <a:buFont typeface="+mj-lt"/>
              <a:buAutoNum type="alphaLcParenR"/>
            </a:pPr>
            <a:r>
              <a:rPr lang="en-US" dirty="0">
                <a:ea typeface="Times New Roman"/>
                <a:cs typeface="Times New Roman"/>
              </a:rPr>
              <a:t>Anywhere we want</a:t>
            </a:r>
          </a:p>
          <a:p>
            <a:pPr lvl="1">
              <a:lnSpc>
                <a:spcPct val="115000"/>
              </a:lnSpc>
              <a:spcBef>
                <a:spcPts val="0"/>
              </a:spcBef>
              <a:spcAft>
                <a:spcPts val="1000"/>
              </a:spcAft>
              <a:buFont typeface="+mj-lt"/>
              <a:buAutoNum type="alphaLcParenR"/>
            </a:pPr>
            <a:r>
              <a:rPr lang="en-US" dirty="0">
                <a:ea typeface="Times New Roman"/>
                <a:cs typeface="Times New Roman"/>
              </a:rPr>
              <a:t>Only in our purse or bag</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normAutofit fontScale="90000"/>
          </a:bodyPr>
          <a:lstStyle/>
          <a:p>
            <a:r>
              <a:rPr lang="en-US" dirty="0"/>
              <a:t>Module Four: Review Questions</a:t>
            </a:r>
          </a:p>
        </p:txBody>
      </p:sp>
      <p:sp>
        <p:nvSpPr>
          <p:cNvPr id="26627"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What is benefit of positive thinking to manage anxiety?</a:t>
            </a:r>
          </a:p>
          <a:p>
            <a:pPr lvl="1">
              <a:lnSpc>
                <a:spcPct val="115000"/>
              </a:lnSpc>
              <a:spcBef>
                <a:spcPts val="0"/>
              </a:spcBef>
              <a:spcAft>
                <a:spcPts val="0"/>
              </a:spcAft>
              <a:buFont typeface="+mj-lt"/>
              <a:buAutoNum type="alphaLcParenR"/>
            </a:pPr>
            <a:r>
              <a:rPr lang="en-US" dirty="0">
                <a:ea typeface="Times New Roman"/>
                <a:cs typeface="Times New Roman"/>
              </a:rPr>
              <a:t>It reduces the anxiety that feeds on negative thoughts</a:t>
            </a:r>
          </a:p>
          <a:p>
            <a:pPr lvl="1">
              <a:lnSpc>
                <a:spcPct val="115000"/>
              </a:lnSpc>
              <a:spcBef>
                <a:spcPts val="0"/>
              </a:spcBef>
              <a:spcAft>
                <a:spcPts val="0"/>
              </a:spcAft>
              <a:buFont typeface="+mj-lt"/>
              <a:buAutoNum type="alphaLcParenR"/>
            </a:pPr>
            <a:r>
              <a:rPr lang="en-US" dirty="0">
                <a:ea typeface="Times New Roman"/>
                <a:cs typeface="Times New Roman"/>
              </a:rPr>
              <a:t>It can make anxiety worse</a:t>
            </a:r>
          </a:p>
          <a:p>
            <a:pPr lvl="1">
              <a:lnSpc>
                <a:spcPct val="115000"/>
              </a:lnSpc>
              <a:spcBef>
                <a:spcPts val="0"/>
              </a:spcBef>
              <a:spcAft>
                <a:spcPts val="0"/>
              </a:spcAft>
              <a:buFont typeface="+mj-lt"/>
              <a:buAutoNum type="alphaLcParenR"/>
            </a:pPr>
            <a:r>
              <a:rPr lang="en-US" dirty="0">
                <a:ea typeface="Times New Roman"/>
                <a:cs typeface="Times New Roman"/>
              </a:rPr>
              <a:t>It makes our anxiety disappear forever</a:t>
            </a:r>
          </a:p>
          <a:p>
            <a:pPr lvl="1">
              <a:lnSpc>
                <a:spcPct val="115000"/>
              </a:lnSpc>
              <a:spcBef>
                <a:spcPts val="0"/>
              </a:spcBef>
              <a:spcAft>
                <a:spcPts val="1000"/>
              </a:spcAft>
              <a:buFont typeface="+mj-lt"/>
              <a:buAutoNum type="alphaLcParenR"/>
            </a:pPr>
            <a:r>
              <a:rPr lang="en-US" dirty="0">
                <a:ea typeface="Times New Roman"/>
                <a:cs typeface="Times New Roman"/>
              </a:rPr>
              <a:t>It increases our level of concentration</a:t>
            </a:r>
          </a:p>
          <a:p>
            <a:pPr marL="457200" marR="0">
              <a:lnSpc>
                <a:spcPct val="115000"/>
              </a:lnSpc>
              <a:spcBef>
                <a:spcPts val="1200"/>
              </a:spcBef>
              <a:spcAft>
                <a:spcPts val="1000"/>
              </a:spcAft>
            </a:pP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dirty="0">
                <a:ea typeface="Times New Roman"/>
                <a:cs typeface="Times New Roman"/>
              </a:rPr>
              <a:t>Which of the following is an example of a positive statement?</a:t>
            </a:r>
          </a:p>
          <a:p>
            <a:pPr lvl="1">
              <a:lnSpc>
                <a:spcPct val="115000"/>
              </a:lnSpc>
              <a:spcBef>
                <a:spcPts val="0"/>
              </a:spcBef>
              <a:spcAft>
                <a:spcPts val="0"/>
              </a:spcAft>
              <a:buFont typeface="+mj-lt"/>
              <a:buAutoNum type="alphaLcParenR"/>
            </a:pPr>
            <a:r>
              <a:rPr lang="en-US" dirty="0">
                <a:ea typeface="Times New Roman"/>
                <a:cs typeface="Times New Roman"/>
              </a:rPr>
              <a:t>“I don’t think I want to do this.”</a:t>
            </a:r>
          </a:p>
          <a:p>
            <a:pPr lvl="1">
              <a:lnSpc>
                <a:spcPct val="115000"/>
              </a:lnSpc>
              <a:spcBef>
                <a:spcPts val="0"/>
              </a:spcBef>
              <a:spcAft>
                <a:spcPts val="0"/>
              </a:spcAft>
              <a:buFont typeface="+mj-lt"/>
              <a:buAutoNum type="alphaLcParenR"/>
            </a:pPr>
            <a:r>
              <a:rPr lang="en-US" dirty="0">
                <a:ea typeface="Times New Roman"/>
                <a:cs typeface="Times New Roman"/>
              </a:rPr>
              <a:t>“I’m going to be sick!”</a:t>
            </a:r>
          </a:p>
          <a:p>
            <a:pPr lvl="1">
              <a:lnSpc>
                <a:spcPct val="115000"/>
              </a:lnSpc>
              <a:spcBef>
                <a:spcPts val="0"/>
              </a:spcBef>
              <a:spcAft>
                <a:spcPts val="0"/>
              </a:spcAft>
              <a:buFont typeface="+mj-lt"/>
              <a:buAutoNum type="alphaLcParenR"/>
            </a:pPr>
            <a:r>
              <a:rPr lang="en-US" dirty="0">
                <a:ea typeface="Times New Roman"/>
                <a:cs typeface="Times New Roman"/>
              </a:rPr>
              <a:t>“That makes me very nervous.”</a:t>
            </a:r>
          </a:p>
          <a:p>
            <a:pPr lvl="1">
              <a:lnSpc>
                <a:spcPct val="115000"/>
              </a:lnSpc>
              <a:spcBef>
                <a:spcPts val="0"/>
              </a:spcBef>
              <a:spcAft>
                <a:spcPts val="1000"/>
              </a:spcAft>
              <a:buFont typeface="+mj-lt"/>
              <a:buAutoNum type="alphaLcParenR"/>
            </a:pPr>
            <a:r>
              <a:rPr lang="en-US" dirty="0">
                <a:ea typeface="Times New Roman"/>
                <a:cs typeface="Times New Roman"/>
              </a:rPr>
              <a:t>“My anxiety does not control me!”</a:t>
            </a:r>
          </a:p>
          <a:p>
            <a:pPr marL="457200" marR="0">
              <a:lnSpc>
                <a:spcPct val="115000"/>
              </a:lnSpc>
              <a:spcBef>
                <a:spcPts val="1200"/>
              </a:spcBef>
              <a:spcAft>
                <a:spcPts val="1000"/>
              </a:spcAft>
            </a:pPr>
            <a:endParaRPr lang="en-US" dirty="0"/>
          </a:p>
        </p:txBody>
      </p:sp>
    </p:spTree>
    <p:extLst>
      <p:ext uri="{BB962C8B-B14F-4D97-AF65-F5344CB8AC3E}">
        <p14:creationId xmlns:p14="http://schemas.microsoft.com/office/powerpoint/2010/main" val="37738911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normAutofit fontScale="90000"/>
          </a:bodyPr>
          <a:lstStyle/>
          <a:p>
            <a:r>
              <a:rPr lang="en-US" dirty="0"/>
              <a:t>Module Four: Review Questions</a:t>
            </a:r>
          </a:p>
        </p:txBody>
      </p:sp>
      <p:sp>
        <p:nvSpPr>
          <p:cNvPr id="26627" name="Content Placeholder 2"/>
          <p:cNvSpPr>
            <a:spLocks noGrp="1"/>
          </p:cNvSpPr>
          <p:nvPr>
            <p:ph idx="1"/>
          </p:nvPr>
        </p:nvSpPr>
        <p:spPr>
          <a:xfrm>
            <a:off x="457200" y="1524000"/>
            <a:ext cx="8229600" cy="4419599"/>
          </a:xfrm>
        </p:spPr>
        <p:txBody>
          <a:bodyPr>
            <a:normAutofit fontScale="475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sz="4600" dirty="0">
                <a:ea typeface="Times New Roman"/>
                <a:cs typeface="Times New Roman"/>
              </a:rPr>
              <a:t>Why is it important to have a “me” place to go to?</a:t>
            </a:r>
          </a:p>
          <a:p>
            <a:pPr lvl="1">
              <a:lnSpc>
                <a:spcPct val="115000"/>
              </a:lnSpc>
              <a:spcBef>
                <a:spcPts val="0"/>
              </a:spcBef>
              <a:spcAft>
                <a:spcPts val="0"/>
              </a:spcAft>
              <a:buFont typeface="+mj-lt"/>
              <a:buAutoNum type="alphaLcParenR"/>
            </a:pPr>
            <a:r>
              <a:rPr lang="en-US" sz="4200" dirty="0">
                <a:ea typeface="Times New Roman"/>
                <a:cs typeface="Times New Roman"/>
              </a:rPr>
              <a:t>We have a place to store our office supplies</a:t>
            </a:r>
          </a:p>
          <a:p>
            <a:pPr lvl="1">
              <a:lnSpc>
                <a:spcPct val="115000"/>
              </a:lnSpc>
              <a:spcBef>
                <a:spcPts val="0"/>
              </a:spcBef>
              <a:spcAft>
                <a:spcPts val="0"/>
              </a:spcAft>
              <a:buFont typeface="+mj-lt"/>
              <a:buAutoNum type="alphaLcParenR"/>
            </a:pPr>
            <a:r>
              <a:rPr lang="en-US" sz="4200" dirty="0">
                <a:ea typeface="Times New Roman"/>
                <a:cs typeface="Times New Roman"/>
              </a:rPr>
              <a:t>We have a place to relax and calm ourselves</a:t>
            </a:r>
          </a:p>
          <a:p>
            <a:pPr lvl="1">
              <a:lnSpc>
                <a:spcPct val="115000"/>
              </a:lnSpc>
              <a:spcBef>
                <a:spcPts val="0"/>
              </a:spcBef>
              <a:spcAft>
                <a:spcPts val="0"/>
              </a:spcAft>
              <a:buFont typeface="+mj-lt"/>
              <a:buAutoNum type="alphaLcParenR"/>
            </a:pPr>
            <a:r>
              <a:rPr lang="en-US" sz="4200" dirty="0">
                <a:ea typeface="Times New Roman"/>
                <a:cs typeface="Times New Roman"/>
              </a:rPr>
              <a:t>We have a place to talk on the phone</a:t>
            </a:r>
          </a:p>
          <a:p>
            <a:pPr lvl="1">
              <a:lnSpc>
                <a:spcPct val="115000"/>
              </a:lnSpc>
              <a:spcBef>
                <a:spcPts val="0"/>
              </a:spcBef>
              <a:spcAft>
                <a:spcPts val="1000"/>
              </a:spcAft>
              <a:buFont typeface="+mj-lt"/>
              <a:buAutoNum type="alphaLcParenR"/>
            </a:pPr>
            <a:r>
              <a:rPr lang="en-US" sz="4200" dirty="0">
                <a:ea typeface="Times New Roman"/>
                <a:cs typeface="Times New Roman"/>
              </a:rPr>
              <a:t>We have a place to hide from others</a:t>
            </a:r>
          </a:p>
          <a:p>
            <a:pPr marL="457200" marR="0">
              <a:lnSpc>
                <a:spcPct val="115000"/>
              </a:lnSpc>
              <a:spcBef>
                <a:spcPts val="1200"/>
              </a:spcBef>
              <a:spcAft>
                <a:spcPts val="1000"/>
              </a:spcAft>
            </a:pPr>
            <a:r>
              <a:rPr lang="en-US" sz="4000" dirty="0">
                <a:ea typeface="Times New Roman"/>
                <a:cs typeface="Times New Roman"/>
              </a:rPr>
              <a:t>	</a:t>
            </a:r>
          </a:p>
          <a:p>
            <a:pPr marL="514350" lvl="0" indent="-514350">
              <a:lnSpc>
                <a:spcPct val="115000"/>
              </a:lnSpc>
              <a:spcBef>
                <a:spcPts val="0"/>
              </a:spcBef>
              <a:spcAft>
                <a:spcPts val="1000"/>
              </a:spcAft>
              <a:buFont typeface="+mj-lt"/>
              <a:buAutoNum type="arabicPeriod" startAt="6"/>
              <a:tabLst>
                <a:tab pos="457200" algn="l"/>
              </a:tabLst>
            </a:pPr>
            <a:r>
              <a:rPr lang="en-US" sz="4600" dirty="0">
                <a:ea typeface="Times New Roman"/>
                <a:cs typeface="Times New Roman"/>
              </a:rPr>
              <a:t>Your “me” place should include what?</a:t>
            </a:r>
          </a:p>
          <a:p>
            <a:pPr lvl="1">
              <a:lnSpc>
                <a:spcPct val="115000"/>
              </a:lnSpc>
              <a:spcBef>
                <a:spcPts val="0"/>
              </a:spcBef>
              <a:spcAft>
                <a:spcPts val="0"/>
              </a:spcAft>
              <a:buFont typeface="+mj-lt"/>
              <a:buAutoNum type="alphaLcParenR"/>
            </a:pPr>
            <a:r>
              <a:rPr lang="en-US" sz="4200" dirty="0">
                <a:ea typeface="Times New Roman"/>
                <a:cs typeface="Times New Roman"/>
              </a:rPr>
              <a:t>Things that relax you</a:t>
            </a:r>
          </a:p>
          <a:p>
            <a:pPr lvl="1">
              <a:lnSpc>
                <a:spcPct val="115000"/>
              </a:lnSpc>
              <a:spcBef>
                <a:spcPts val="0"/>
              </a:spcBef>
              <a:spcAft>
                <a:spcPts val="0"/>
              </a:spcAft>
              <a:buFont typeface="+mj-lt"/>
              <a:buAutoNum type="alphaLcParenR"/>
            </a:pPr>
            <a:r>
              <a:rPr lang="en-US" sz="4200" dirty="0">
                <a:ea typeface="Times New Roman"/>
                <a:cs typeface="Times New Roman"/>
              </a:rPr>
              <a:t>Recent bills or statements</a:t>
            </a:r>
          </a:p>
          <a:p>
            <a:pPr lvl="1">
              <a:lnSpc>
                <a:spcPct val="115000"/>
              </a:lnSpc>
              <a:spcBef>
                <a:spcPts val="0"/>
              </a:spcBef>
              <a:spcAft>
                <a:spcPts val="0"/>
              </a:spcAft>
              <a:buFont typeface="+mj-lt"/>
              <a:buAutoNum type="alphaLcParenR"/>
            </a:pPr>
            <a:r>
              <a:rPr lang="en-US" sz="4200" dirty="0">
                <a:ea typeface="Times New Roman"/>
                <a:cs typeface="Times New Roman"/>
              </a:rPr>
              <a:t>Current projects</a:t>
            </a:r>
          </a:p>
          <a:p>
            <a:pPr lvl="1">
              <a:lnSpc>
                <a:spcPct val="115000"/>
              </a:lnSpc>
              <a:spcBef>
                <a:spcPts val="0"/>
              </a:spcBef>
              <a:spcAft>
                <a:spcPts val="1000"/>
              </a:spcAft>
              <a:buFont typeface="+mj-lt"/>
              <a:buAutoNum type="alphaLcParenR"/>
            </a:pPr>
            <a:r>
              <a:rPr lang="en-US" sz="4200" dirty="0">
                <a:ea typeface="Times New Roman"/>
                <a:cs typeface="Times New Roman"/>
              </a:rPr>
              <a:t>Newspapers</a:t>
            </a:r>
          </a:p>
          <a:p>
            <a:pPr marL="457200" marR="0">
              <a:lnSpc>
                <a:spcPct val="115000"/>
              </a:lnSpc>
              <a:spcBef>
                <a:spcPts val="1200"/>
              </a:spcBef>
              <a:spcAft>
                <a:spcPts val="1000"/>
              </a:spcAft>
            </a:pPr>
            <a:endParaRPr lang="en-US" dirty="0"/>
          </a:p>
        </p:txBody>
      </p:sp>
    </p:spTree>
    <p:extLst>
      <p:ext uri="{BB962C8B-B14F-4D97-AF65-F5344CB8AC3E}">
        <p14:creationId xmlns:p14="http://schemas.microsoft.com/office/powerpoint/2010/main" val="65068254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normAutofit fontScale="90000"/>
          </a:bodyPr>
          <a:lstStyle/>
          <a:p>
            <a:r>
              <a:rPr lang="en-US" dirty="0"/>
              <a:t>Module Four: Review Questions</a:t>
            </a:r>
          </a:p>
        </p:txBody>
      </p:sp>
      <p:sp>
        <p:nvSpPr>
          <p:cNvPr id="26627" name="Content Placeholder 2"/>
          <p:cNvSpPr>
            <a:spLocks noGrp="1"/>
          </p:cNvSpPr>
          <p:nvPr>
            <p:ph idx="1"/>
          </p:nvPr>
        </p:nvSpPr>
        <p:spPr>
          <a:xfrm>
            <a:off x="457200" y="1600201"/>
            <a:ext cx="8229600" cy="4267200"/>
          </a:xfrm>
        </p:spPr>
        <p:txBody>
          <a:bodyPr>
            <a:normAutofit fontScale="700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What is the first step of setting an attainable goal?</a:t>
            </a:r>
          </a:p>
          <a:p>
            <a:pPr lvl="1">
              <a:lnSpc>
                <a:spcPct val="115000"/>
              </a:lnSpc>
              <a:spcBef>
                <a:spcPts val="0"/>
              </a:spcBef>
              <a:spcAft>
                <a:spcPts val="0"/>
              </a:spcAft>
              <a:buFont typeface="+mj-lt"/>
              <a:buAutoNum type="alphaLcParenR"/>
            </a:pPr>
            <a:r>
              <a:rPr lang="en-US" dirty="0">
                <a:ea typeface="Times New Roman"/>
                <a:cs typeface="Times New Roman"/>
              </a:rPr>
              <a:t>Decide on a reward</a:t>
            </a:r>
          </a:p>
          <a:p>
            <a:pPr lvl="1">
              <a:lnSpc>
                <a:spcPct val="115000"/>
              </a:lnSpc>
              <a:spcBef>
                <a:spcPts val="0"/>
              </a:spcBef>
              <a:spcAft>
                <a:spcPts val="0"/>
              </a:spcAft>
              <a:buFont typeface="+mj-lt"/>
              <a:buAutoNum type="alphaLcParenR"/>
            </a:pPr>
            <a:r>
              <a:rPr lang="en-US" dirty="0">
                <a:ea typeface="Times New Roman"/>
                <a:cs typeface="Times New Roman"/>
              </a:rPr>
              <a:t>Plan on what you want in the end</a:t>
            </a:r>
          </a:p>
          <a:p>
            <a:pPr lvl="1">
              <a:lnSpc>
                <a:spcPct val="115000"/>
              </a:lnSpc>
              <a:spcBef>
                <a:spcPts val="0"/>
              </a:spcBef>
              <a:spcAft>
                <a:spcPts val="0"/>
              </a:spcAft>
              <a:buFont typeface="+mj-lt"/>
              <a:buAutoNum type="alphaLcParenR"/>
            </a:pPr>
            <a:r>
              <a:rPr lang="en-US" dirty="0">
                <a:ea typeface="Times New Roman"/>
                <a:cs typeface="Times New Roman"/>
              </a:rPr>
              <a:t>Start with something small</a:t>
            </a:r>
          </a:p>
          <a:p>
            <a:pPr lvl="1">
              <a:lnSpc>
                <a:spcPct val="115000"/>
              </a:lnSpc>
              <a:spcBef>
                <a:spcPts val="0"/>
              </a:spcBef>
              <a:spcAft>
                <a:spcPts val="1000"/>
              </a:spcAft>
              <a:buFont typeface="+mj-lt"/>
              <a:buAutoNum type="alphaLcParenR"/>
            </a:pPr>
            <a:r>
              <a:rPr lang="en-US" dirty="0">
                <a:ea typeface="Times New Roman"/>
                <a:cs typeface="Times New Roman"/>
              </a:rPr>
              <a:t>Involve your coworkers</a:t>
            </a:r>
          </a:p>
          <a:p>
            <a:pPr marL="457200" marR="0">
              <a:lnSpc>
                <a:spcPct val="115000"/>
              </a:lnSpc>
              <a:spcBef>
                <a:spcPts val="1200"/>
              </a:spcBef>
              <a:spcAft>
                <a:spcPts val="1000"/>
              </a:spcAft>
            </a:pPr>
            <a:r>
              <a:rPr lang="en-US" dirty="0">
                <a:ea typeface="Times New Roman"/>
                <a:cs typeface="Times New Roman"/>
              </a:rPr>
              <a:t>	</a:t>
            </a:r>
          </a:p>
          <a:p>
            <a:pPr marL="514350" lvl="0" indent="-514350">
              <a:lnSpc>
                <a:spcPct val="115000"/>
              </a:lnSpc>
              <a:spcBef>
                <a:spcPts val="0"/>
              </a:spcBef>
              <a:spcAft>
                <a:spcPts val="1000"/>
              </a:spcAft>
              <a:buFont typeface="+mj-lt"/>
              <a:buAutoNum type="arabicPeriod" startAt="8"/>
              <a:tabLst>
                <a:tab pos="457200" algn="l"/>
              </a:tabLst>
            </a:pPr>
            <a:r>
              <a:rPr lang="en-US" dirty="0">
                <a:ea typeface="Times New Roman"/>
                <a:cs typeface="Times New Roman"/>
              </a:rPr>
              <a:t>Goals should not be what?</a:t>
            </a:r>
          </a:p>
          <a:p>
            <a:pPr lvl="1">
              <a:lnSpc>
                <a:spcPct val="115000"/>
              </a:lnSpc>
              <a:spcBef>
                <a:spcPts val="0"/>
              </a:spcBef>
              <a:spcAft>
                <a:spcPts val="0"/>
              </a:spcAft>
              <a:buFont typeface="+mj-lt"/>
              <a:buAutoNum type="alphaLcParenR"/>
            </a:pPr>
            <a:r>
              <a:rPr lang="en-US" dirty="0">
                <a:ea typeface="Times New Roman"/>
                <a:cs typeface="Times New Roman"/>
              </a:rPr>
              <a:t>Done at work</a:t>
            </a:r>
          </a:p>
          <a:p>
            <a:pPr lvl="1">
              <a:lnSpc>
                <a:spcPct val="115000"/>
              </a:lnSpc>
              <a:spcBef>
                <a:spcPts val="0"/>
              </a:spcBef>
              <a:spcAft>
                <a:spcPts val="0"/>
              </a:spcAft>
              <a:buFont typeface="+mj-lt"/>
              <a:buAutoNum type="alphaLcParenR"/>
            </a:pPr>
            <a:r>
              <a:rPr lang="en-US" dirty="0">
                <a:ea typeface="Times New Roman"/>
                <a:cs typeface="Times New Roman"/>
              </a:rPr>
              <a:t>Amusing or fun</a:t>
            </a:r>
          </a:p>
          <a:p>
            <a:pPr lvl="1">
              <a:lnSpc>
                <a:spcPct val="115000"/>
              </a:lnSpc>
              <a:spcBef>
                <a:spcPts val="0"/>
              </a:spcBef>
              <a:spcAft>
                <a:spcPts val="0"/>
              </a:spcAft>
              <a:buFont typeface="+mj-lt"/>
              <a:buAutoNum type="alphaLcParenR"/>
            </a:pPr>
            <a:r>
              <a:rPr lang="en-US" dirty="0">
                <a:ea typeface="Times New Roman"/>
                <a:cs typeface="Times New Roman"/>
              </a:rPr>
              <a:t>Selfish</a:t>
            </a:r>
          </a:p>
          <a:p>
            <a:pPr lvl="1">
              <a:lnSpc>
                <a:spcPct val="115000"/>
              </a:lnSpc>
              <a:spcBef>
                <a:spcPts val="0"/>
              </a:spcBef>
              <a:spcAft>
                <a:spcPts val="1000"/>
              </a:spcAft>
              <a:buFont typeface="+mj-lt"/>
              <a:buAutoNum type="alphaLcParenR"/>
            </a:pPr>
            <a:r>
              <a:rPr lang="en-US" dirty="0">
                <a:ea typeface="Times New Roman"/>
                <a:cs typeface="Times New Roman"/>
              </a:rPr>
              <a:t>Daunting or scary</a:t>
            </a:r>
          </a:p>
          <a:p>
            <a:pPr marL="457200" marR="0">
              <a:lnSpc>
                <a:spcPct val="115000"/>
              </a:lnSpc>
              <a:spcBef>
                <a:spcPts val="1200"/>
              </a:spcBef>
              <a:spcAft>
                <a:spcPts val="1000"/>
              </a:spcAft>
            </a:pPr>
            <a:endParaRPr lang="en-US" dirty="0"/>
          </a:p>
        </p:txBody>
      </p:sp>
    </p:spTree>
    <p:extLst>
      <p:ext uri="{BB962C8B-B14F-4D97-AF65-F5344CB8AC3E}">
        <p14:creationId xmlns:p14="http://schemas.microsoft.com/office/powerpoint/2010/main" val="65068254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normAutofit fontScale="90000"/>
          </a:bodyPr>
          <a:lstStyle/>
          <a:p>
            <a:r>
              <a:rPr lang="en-US" dirty="0"/>
              <a:t>Module Four: Review Questions</a:t>
            </a:r>
          </a:p>
        </p:txBody>
      </p:sp>
      <p:sp>
        <p:nvSpPr>
          <p:cNvPr id="26627"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What is one thing Jeff did to help cope with his anxiety at work?</a:t>
            </a:r>
          </a:p>
          <a:p>
            <a:pPr lvl="1">
              <a:lnSpc>
                <a:spcPct val="115000"/>
              </a:lnSpc>
              <a:spcBef>
                <a:spcPts val="0"/>
              </a:spcBef>
              <a:spcAft>
                <a:spcPts val="0"/>
              </a:spcAft>
              <a:buFont typeface="+mj-lt"/>
              <a:buAutoNum type="alphaLcParenR"/>
            </a:pPr>
            <a:r>
              <a:rPr lang="en-US" dirty="0">
                <a:ea typeface="Times New Roman"/>
                <a:cs typeface="Times New Roman"/>
              </a:rPr>
              <a:t>He has a squishy stress ball on his desk</a:t>
            </a:r>
          </a:p>
          <a:p>
            <a:pPr lvl="1">
              <a:lnSpc>
                <a:spcPct val="115000"/>
              </a:lnSpc>
              <a:spcBef>
                <a:spcPts val="0"/>
              </a:spcBef>
              <a:spcAft>
                <a:spcPts val="0"/>
              </a:spcAft>
              <a:buFont typeface="+mj-lt"/>
              <a:buAutoNum type="alphaLcParenR"/>
            </a:pPr>
            <a:r>
              <a:rPr lang="en-US" dirty="0">
                <a:ea typeface="Times New Roman"/>
                <a:cs typeface="Times New Roman"/>
              </a:rPr>
              <a:t>He talked about it with his coworkers</a:t>
            </a:r>
          </a:p>
          <a:p>
            <a:pPr lvl="1">
              <a:lnSpc>
                <a:spcPct val="115000"/>
              </a:lnSpc>
              <a:spcBef>
                <a:spcPts val="0"/>
              </a:spcBef>
              <a:spcAft>
                <a:spcPts val="0"/>
              </a:spcAft>
              <a:buFont typeface="+mj-lt"/>
              <a:buAutoNum type="alphaLcParenR"/>
            </a:pPr>
            <a:r>
              <a:rPr lang="en-US" dirty="0">
                <a:ea typeface="Times New Roman"/>
                <a:cs typeface="Times New Roman"/>
              </a:rPr>
              <a:t>He kept a journal in his desk drawer</a:t>
            </a:r>
          </a:p>
          <a:p>
            <a:pPr lvl="1">
              <a:lnSpc>
                <a:spcPct val="115000"/>
              </a:lnSpc>
              <a:spcBef>
                <a:spcPts val="0"/>
              </a:spcBef>
              <a:spcAft>
                <a:spcPts val="1000"/>
              </a:spcAft>
              <a:buFont typeface="+mj-lt"/>
              <a:buAutoNum type="alphaLcParenR"/>
            </a:pPr>
            <a:r>
              <a:rPr lang="en-US" dirty="0">
                <a:ea typeface="Times New Roman"/>
                <a:cs typeface="Times New Roman"/>
              </a:rPr>
              <a:t>He just kept it to himself</a:t>
            </a:r>
          </a:p>
          <a:p>
            <a:pPr marL="457200" marR="0">
              <a:lnSpc>
                <a:spcPct val="115000"/>
              </a:lnSpc>
              <a:spcBef>
                <a:spcPts val="1200"/>
              </a:spcBef>
              <a:spcAft>
                <a:spcPts val="1000"/>
              </a:spcAft>
            </a:pPr>
            <a:r>
              <a:rPr lang="en-US" dirty="0">
                <a:ea typeface="Times New Roman"/>
                <a:cs typeface="Times New Roman"/>
              </a:rPr>
              <a:t>	</a:t>
            </a:r>
          </a:p>
          <a:p>
            <a:pPr marL="514350" lvl="0" indent="-514350">
              <a:lnSpc>
                <a:spcPct val="115000"/>
              </a:lnSpc>
              <a:spcBef>
                <a:spcPts val="0"/>
              </a:spcBef>
              <a:spcAft>
                <a:spcPts val="1000"/>
              </a:spcAft>
              <a:buFont typeface="+mj-lt"/>
              <a:buAutoNum type="arabicPeriod" startAt="10"/>
              <a:tabLst>
                <a:tab pos="457200" algn="l"/>
              </a:tabLst>
            </a:pPr>
            <a:r>
              <a:rPr lang="en-US" dirty="0">
                <a:ea typeface="Times New Roman"/>
                <a:cs typeface="Times New Roman"/>
              </a:rPr>
              <a:t>What was one attainable goal Jeff set for himself?</a:t>
            </a:r>
          </a:p>
          <a:p>
            <a:pPr lvl="1">
              <a:lnSpc>
                <a:spcPct val="115000"/>
              </a:lnSpc>
              <a:spcBef>
                <a:spcPts val="0"/>
              </a:spcBef>
              <a:spcAft>
                <a:spcPts val="0"/>
              </a:spcAft>
              <a:buFont typeface="+mj-lt"/>
              <a:buAutoNum type="alphaLcParenR"/>
            </a:pPr>
            <a:r>
              <a:rPr lang="en-US" dirty="0">
                <a:ea typeface="Times New Roman"/>
                <a:cs typeface="Times New Roman"/>
              </a:rPr>
              <a:t>To improve his relationship with his coworkers</a:t>
            </a:r>
          </a:p>
          <a:p>
            <a:pPr lvl="1">
              <a:lnSpc>
                <a:spcPct val="115000"/>
              </a:lnSpc>
              <a:spcBef>
                <a:spcPts val="0"/>
              </a:spcBef>
              <a:spcAft>
                <a:spcPts val="0"/>
              </a:spcAft>
              <a:buFont typeface="+mj-lt"/>
              <a:buAutoNum type="alphaLcParenR"/>
            </a:pPr>
            <a:r>
              <a:rPr lang="en-US" dirty="0">
                <a:ea typeface="Times New Roman"/>
                <a:cs typeface="Times New Roman"/>
              </a:rPr>
              <a:t>To better organize his desk area</a:t>
            </a:r>
          </a:p>
          <a:p>
            <a:pPr lvl="1">
              <a:lnSpc>
                <a:spcPct val="115000"/>
              </a:lnSpc>
              <a:spcBef>
                <a:spcPts val="0"/>
              </a:spcBef>
              <a:spcAft>
                <a:spcPts val="0"/>
              </a:spcAft>
              <a:buFont typeface="+mj-lt"/>
              <a:buAutoNum type="alphaLcParenR"/>
            </a:pPr>
            <a:r>
              <a:rPr lang="en-US" dirty="0">
                <a:ea typeface="Times New Roman"/>
                <a:cs typeface="Times New Roman"/>
              </a:rPr>
              <a:t>To take more days off</a:t>
            </a:r>
          </a:p>
          <a:p>
            <a:pPr lvl="1">
              <a:lnSpc>
                <a:spcPct val="115000"/>
              </a:lnSpc>
              <a:spcBef>
                <a:spcPts val="0"/>
              </a:spcBef>
              <a:spcAft>
                <a:spcPts val="1000"/>
              </a:spcAft>
              <a:buFont typeface="+mj-lt"/>
              <a:buAutoNum type="alphaLcParenR"/>
            </a:pPr>
            <a:r>
              <a:rPr lang="en-US" dirty="0">
                <a:ea typeface="Times New Roman"/>
                <a:cs typeface="Times New Roman"/>
              </a:rPr>
              <a:t>To improve his public speaking skills</a:t>
            </a:r>
          </a:p>
          <a:p>
            <a:pPr marL="457200" marR="0">
              <a:lnSpc>
                <a:spcPct val="115000"/>
              </a:lnSpc>
              <a:spcBef>
                <a:spcPts val="1200"/>
              </a:spcBef>
              <a:spcAft>
                <a:spcPts val="1000"/>
              </a:spcAft>
            </a:pPr>
            <a:endParaRPr lang="en-US" dirty="0"/>
          </a:p>
        </p:txBody>
      </p:sp>
    </p:spTree>
    <p:extLst>
      <p:ext uri="{BB962C8B-B14F-4D97-AF65-F5344CB8AC3E}">
        <p14:creationId xmlns:p14="http://schemas.microsoft.com/office/powerpoint/2010/main" val="65068254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normAutofit fontScale="90000"/>
          </a:bodyPr>
          <a:lstStyle/>
          <a:p>
            <a:r>
              <a:rPr lang="en-US" dirty="0"/>
              <a:t>Module Four: Review Questions</a:t>
            </a:r>
          </a:p>
        </p:txBody>
      </p:sp>
      <p:sp>
        <p:nvSpPr>
          <p:cNvPr id="27651" name="Content Placeholder 2"/>
          <p:cNvSpPr>
            <a:spLocks noGrp="1"/>
          </p:cNvSpPr>
          <p:nvPr>
            <p:ph idx="1"/>
          </p:nvPr>
        </p:nvSpPr>
        <p:spPr/>
        <p:txBody>
          <a:bodyPr>
            <a:normAutofit fontScale="55000" lnSpcReduction="20000"/>
          </a:bodyPr>
          <a:lstStyle/>
          <a:p>
            <a:pPr marL="514350" lvl="0" indent="-514350">
              <a:lnSpc>
                <a:spcPct val="115000"/>
              </a:lnSpc>
              <a:spcBef>
                <a:spcPts val="0"/>
              </a:spcBef>
              <a:spcAft>
                <a:spcPts val="1000"/>
              </a:spcAft>
              <a:buFont typeface="+mj-lt"/>
              <a:buAutoNum type="arabicPeriod"/>
              <a:tabLst>
                <a:tab pos="457200" algn="l"/>
              </a:tabLst>
            </a:pPr>
            <a:r>
              <a:rPr lang="en-US" dirty="0">
                <a:ea typeface="Times New Roman"/>
                <a:cs typeface="Times New Roman"/>
              </a:rPr>
              <a:t>What is the benefit of keeping a journal?</a:t>
            </a:r>
          </a:p>
          <a:p>
            <a:pPr lvl="1">
              <a:lnSpc>
                <a:spcPct val="115000"/>
              </a:lnSpc>
              <a:spcBef>
                <a:spcPts val="0"/>
              </a:spcBef>
              <a:spcAft>
                <a:spcPts val="0"/>
              </a:spcAft>
              <a:buFont typeface="+mj-lt"/>
              <a:buAutoNum type="alphaLcParenR"/>
            </a:pPr>
            <a:r>
              <a:rPr lang="en-US" dirty="0">
                <a:ea typeface="Times New Roman"/>
                <a:cs typeface="Times New Roman"/>
              </a:rPr>
              <a:t>We can make it any color</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It gives us a place to express our thoughts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It shows proof of how we feel to others</a:t>
            </a:r>
          </a:p>
          <a:p>
            <a:pPr lvl="1">
              <a:lnSpc>
                <a:spcPct val="115000"/>
              </a:lnSpc>
              <a:spcBef>
                <a:spcPts val="0"/>
              </a:spcBef>
              <a:spcAft>
                <a:spcPts val="1000"/>
              </a:spcAft>
              <a:buFont typeface="+mj-lt"/>
              <a:buAutoNum type="alphaLcParenR"/>
            </a:pPr>
            <a:r>
              <a:rPr lang="en-US" dirty="0">
                <a:ea typeface="Times New Roman"/>
                <a:cs typeface="Times New Roman"/>
              </a:rPr>
              <a:t>It can be destroyed later</a:t>
            </a:r>
          </a:p>
          <a:p>
            <a:pPr marL="457200" marR="0">
              <a:lnSpc>
                <a:spcPct val="115000"/>
              </a:lnSpc>
              <a:spcBef>
                <a:spcPts val="1200"/>
              </a:spcBef>
              <a:spcAft>
                <a:spcPts val="1000"/>
              </a:spcAft>
            </a:pPr>
            <a:r>
              <a:rPr lang="en-US" dirty="0">
                <a:solidFill>
                  <a:srgbClr val="FF0000"/>
                </a:solidFill>
                <a:ea typeface="Times New Roman"/>
                <a:cs typeface="Times New Roman"/>
              </a:rPr>
              <a:t>	Keeping a journal allows us to freely write and express our feelings and opinions without feeling judged by them.</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dirty="0">
                <a:ea typeface="Times New Roman"/>
                <a:cs typeface="Times New Roman"/>
              </a:rPr>
              <a:t>Where can we keep our journal?</a:t>
            </a:r>
          </a:p>
          <a:p>
            <a:pPr lvl="1">
              <a:lnSpc>
                <a:spcPct val="115000"/>
              </a:lnSpc>
              <a:spcBef>
                <a:spcPts val="0"/>
              </a:spcBef>
              <a:spcAft>
                <a:spcPts val="0"/>
              </a:spcAft>
              <a:buFont typeface="+mj-lt"/>
              <a:buAutoNum type="alphaLcParenR"/>
            </a:pPr>
            <a:r>
              <a:rPr lang="en-US" dirty="0">
                <a:ea typeface="Times New Roman"/>
                <a:cs typeface="Times New Roman"/>
              </a:rPr>
              <a:t>Anywhere in the house</a:t>
            </a:r>
          </a:p>
          <a:p>
            <a:pPr lvl="1">
              <a:lnSpc>
                <a:spcPct val="115000"/>
              </a:lnSpc>
              <a:spcBef>
                <a:spcPts val="0"/>
              </a:spcBef>
              <a:spcAft>
                <a:spcPts val="0"/>
              </a:spcAft>
              <a:buFont typeface="+mj-lt"/>
              <a:buAutoNum type="alphaLcParenR"/>
            </a:pPr>
            <a:r>
              <a:rPr lang="en-US" dirty="0">
                <a:ea typeface="Times New Roman"/>
                <a:cs typeface="Times New Roman"/>
              </a:rPr>
              <a:t>Only at work</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Anywhere we want</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Only in our purse or bag</a:t>
            </a:r>
          </a:p>
          <a:p>
            <a:pPr marL="457200" marR="0">
              <a:lnSpc>
                <a:spcPct val="115000"/>
              </a:lnSpc>
              <a:spcBef>
                <a:spcPts val="1200"/>
              </a:spcBef>
              <a:spcAft>
                <a:spcPts val="1000"/>
              </a:spcAft>
            </a:pPr>
            <a:r>
              <a:rPr lang="en-US" dirty="0">
                <a:solidFill>
                  <a:srgbClr val="FF0000"/>
                </a:solidFill>
                <a:ea typeface="Times New Roman"/>
                <a:cs typeface="Times New Roman"/>
              </a:rPr>
              <a:t>	One advantage of a journal is that it is portable and can be kept anywhere we choose. Just ensure that it is accessible to you but not to anyone around you.</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09537141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normAutofit fontScale="90000"/>
          </a:bodyPr>
          <a:lstStyle/>
          <a:p>
            <a:r>
              <a:rPr lang="en-US" dirty="0"/>
              <a:t>Module Four: Review Questions</a:t>
            </a:r>
          </a:p>
        </p:txBody>
      </p:sp>
      <p:sp>
        <p:nvSpPr>
          <p:cNvPr id="26627" name="Content Placeholder 2"/>
          <p:cNvSpPr>
            <a:spLocks noGrp="1"/>
          </p:cNvSpPr>
          <p:nvPr>
            <p:ph idx="1"/>
          </p:nvPr>
        </p:nvSpPr>
        <p:spPr/>
        <p:txBody>
          <a:bodyPr>
            <a:normAutofit fontScale="550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What is benefit of positive thinking to manage anxiety?</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It reduces the anxiety that feeds on negative thoughts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It can make anxiety worse</a:t>
            </a:r>
          </a:p>
          <a:p>
            <a:pPr lvl="1">
              <a:lnSpc>
                <a:spcPct val="115000"/>
              </a:lnSpc>
              <a:spcBef>
                <a:spcPts val="0"/>
              </a:spcBef>
              <a:spcAft>
                <a:spcPts val="0"/>
              </a:spcAft>
              <a:buFont typeface="+mj-lt"/>
              <a:buAutoNum type="alphaLcParenR"/>
            </a:pPr>
            <a:r>
              <a:rPr lang="en-US" dirty="0">
                <a:ea typeface="Times New Roman"/>
                <a:cs typeface="Times New Roman"/>
              </a:rPr>
              <a:t>It makes our anxiety disappear forever</a:t>
            </a:r>
          </a:p>
          <a:p>
            <a:pPr lvl="1">
              <a:lnSpc>
                <a:spcPct val="115000"/>
              </a:lnSpc>
              <a:spcBef>
                <a:spcPts val="0"/>
              </a:spcBef>
              <a:spcAft>
                <a:spcPts val="1000"/>
              </a:spcAft>
              <a:buFont typeface="+mj-lt"/>
              <a:buAutoNum type="alphaLcParenR"/>
            </a:pPr>
            <a:r>
              <a:rPr lang="en-US" dirty="0">
                <a:ea typeface="Times New Roman"/>
                <a:cs typeface="Times New Roman"/>
              </a:rPr>
              <a:t>It increases our level of concentration</a:t>
            </a:r>
          </a:p>
          <a:p>
            <a:pPr marL="457200" marR="0">
              <a:lnSpc>
                <a:spcPct val="115000"/>
              </a:lnSpc>
              <a:spcBef>
                <a:spcPts val="1200"/>
              </a:spcBef>
              <a:spcAft>
                <a:spcPts val="1000"/>
              </a:spcAft>
            </a:pPr>
            <a:r>
              <a:rPr lang="en-US" dirty="0">
                <a:solidFill>
                  <a:srgbClr val="FF0000"/>
                </a:solidFill>
                <a:ea typeface="Times New Roman"/>
                <a:cs typeface="Times New Roman"/>
              </a:rPr>
              <a:t>	When we think positive thoughts, it reduces the anxiety that we normally spend on our negative thoughts and clears our mind for more important things.</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dirty="0">
                <a:ea typeface="Times New Roman"/>
                <a:cs typeface="Times New Roman"/>
              </a:rPr>
              <a:t>Which of the following is an example of a positive statement?</a:t>
            </a:r>
          </a:p>
          <a:p>
            <a:pPr lvl="1">
              <a:lnSpc>
                <a:spcPct val="115000"/>
              </a:lnSpc>
              <a:spcBef>
                <a:spcPts val="0"/>
              </a:spcBef>
              <a:spcAft>
                <a:spcPts val="0"/>
              </a:spcAft>
              <a:buFont typeface="+mj-lt"/>
              <a:buAutoNum type="alphaLcParenR"/>
            </a:pPr>
            <a:r>
              <a:rPr lang="en-US" dirty="0">
                <a:ea typeface="Times New Roman"/>
                <a:cs typeface="Times New Roman"/>
              </a:rPr>
              <a:t>“I don’t think I want to do this.”</a:t>
            </a:r>
          </a:p>
          <a:p>
            <a:pPr lvl="1">
              <a:lnSpc>
                <a:spcPct val="115000"/>
              </a:lnSpc>
              <a:spcBef>
                <a:spcPts val="0"/>
              </a:spcBef>
              <a:spcAft>
                <a:spcPts val="0"/>
              </a:spcAft>
              <a:buFont typeface="+mj-lt"/>
              <a:buAutoNum type="alphaLcParenR"/>
            </a:pPr>
            <a:r>
              <a:rPr lang="en-US" dirty="0">
                <a:ea typeface="Times New Roman"/>
                <a:cs typeface="Times New Roman"/>
              </a:rPr>
              <a:t>“I’m going to be sick!”</a:t>
            </a:r>
          </a:p>
          <a:p>
            <a:pPr lvl="1">
              <a:lnSpc>
                <a:spcPct val="115000"/>
              </a:lnSpc>
              <a:spcBef>
                <a:spcPts val="0"/>
              </a:spcBef>
              <a:spcAft>
                <a:spcPts val="0"/>
              </a:spcAft>
              <a:buFont typeface="+mj-lt"/>
              <a:buAutoNum type="alphaLcParenR"/>
            </a:pPr>
            <a:r>
              <a:rPr lang="en-US" dirty="0">
                <a:ea typeface="Times New Roman"/>
                <a:cs typeface="Times New Roman"/>
              </a:rPr>
              <a:t>“That makes me very nervous.”</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“My anxiety does not control me!”</a:t>
            </a:r>
            <a:endParaRPr lang="en-US" dirty="0">
              <a:ea typeface="Times New Roman"/>
              <a:cs typeface="Times New Roman"/>
            </a:endParaRPr>
          </a:p>
          <a:p>
            <a:pPr marL="457200" marR="0">
              <a:lnSpc>
                <a:spcPct val="115000"/>
              </a:lnSpc>
              <a:spcBef>
                <a:spcPts val="1200"/>
              </a:spcBef>
              <a:spcAft>
                <a:spcPts val="1000"/>
              </a:spcAft>
            </a:pPr>
            <a:r>
              <a:rPr lang="en-US" dirty="0">
                <a:solidFill>
                  <a:srgbClr val="FF0000"/>
                </a:solidFill>
                <a:ea typeface="Times New Roman"/>
                <a:cs typeface="Times New Roman"/>
              </a:rPr>
              <a:t>	This phrase boosts confidence in ourselves by exclaiming that we are not controlled by our anxiety, which can also boost positive thinking.</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7863409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Section 1</a:t>
            </a:r>
          </a:p>
        </p:txBody>
      </p:sp>
      <p:sp>
        <p:nvSpPr>
          <p:cNvPr id="14340" name="Text Placeholder 3"/>
          <p:cNvSpPr>
            <a:spLocks noGrp="1"/>
          </p:cNvSpPr>
          <p:nvPr>
            <p:ph type="body" sz="quarter" idx="10"/>
          </p:nvPr>
        </p:nvSpPr>
        <p:spPr>
          <a:xfrm>
            <a:off x="1043608" y="3733800"/>
            <a:ext cx="7200799" cy="1752600"/>
          </a:xfrm>
          <a:ln>
            <a:miter lim="800000"/>
            <a:headEnd/>
            <a:tailEnd/>
          </a:ln>
        </p:spPr>
        <p:txBody>
          <a:bodyPr/>
          <a:lstStyle/>
          <a:p>
            <a:r>
              <a:rPr lang="en-US" dirty="0" err="1"/>
              <a:t>xxxxxxxxxxxxxxxxxxxxxxxxxxxxxxxxxxxxxxxxxxxx</a:t>
            </a:r>
            <a:endParaRPr lang="en-US" dirty="0"/>
          </a:p>
          <a:p>
            <a:r>
              <a:rPr lang="en-US" b="1" dirty="0" err="1"/>
              <a:t>xxxxxxxxxxxx</a:t>
            </a:r>
            <a:endParaRPr lang="en-US" b="1" dirty="0"/>
          </a:p>
          <a:p>
            <a:endParaRPr lang="en-US" dirty="0"/>
          </a:p>
        </p:txBody>
      </p:sp>
    </p:spTree>
    <p:extLst>
      <p:ext uri="{BB962C8B-B14F-4D97-AF65-F5344CB8AC3E}">
        <p14:creationId xmlns:p14="http://schemas.microsoft.com/office/powerpoint/2010/main" val="875681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normAutofit fontScale="90000"/>
          </a:bodyPr>
          <a:lstStyle/>
          <a:p>
            <a:r>
              <a:rPr lang="en-US" dirty="0"/>
              <a:t>Module Four: Review Questions</a:t>
            </a:r>
          </a:p>
        </p:txBody>
      </p:sp>
      <p:sp>
        <p:nvSpPr>
          <p:cNvPr id="26627"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sz="3800" dirty="0">
                <a:ea typeface="Times New Roman"/>
                <a:cs typeface="Times New Roman"/>
              </a:rPr>
              <a:t>Why is it important to have a “me” place to go to?</a:t>
            </a:r>
          </a:p>
          <a:p>
            <a:pPr lvl="1">
              <a:lnSpc>
                <a:spcPct val="115000"/>
              </a:lnSpc>
              <a:spcBef>
                <a:spcPts val="0"/>
              </a:spcBef>
              <a:spcAft>
                <a:spcPts val="0"/>
              </a:spcAft>
              <a:buFont typeface="+mj-lt"/>
              <a:buAutoNum type="alphaLcParenR"/>
            </a:pPr>
            <a:r>
              <a:rPr lang="en-US" sz="3400" dirty="0">
                <a:ea typeface="Times New Roman"/>
                <a:cs typeface="Times New Roman"/>
              </a:rPr>
              <a:t>We have a place to store our office supplies</a:t>
            </a:r>
          </a:p>
          <a:p>
            <a:pPr lvl="1">
              <a:lnSpc>
                <a:spcPct val="115000"/>
              </a:lnSpc>
              <a:spcBef>
                <a:spcPts val="0"/>
              </a:spcBef>
              <a:spcAft>
                <a:spcPts val="0"/>
              </a:spcAft>
              <a:buFont typeface="+mj-lt"/>
              <a:buAutoNum type="alphaLcParenR"/>
            </a:pPr>
            <a:r>
              <a:rPr lang="en-US" sz="3400" dirty="0">
                <a:solidFill>
                  <a:srgbClr val="FF0000"/>
                </a:solidFill>
                <a:ea typeface="Times New Roman"/>
                <a:cs typeface="Times New Roman"/>
              </a:rPr>
              <a:t>We have a place to relax and calm ourselves</a:t>
            </a:r>
            <a:endParaRPr lang="en-US" sz="3400" dirty="0">
              <a:ea typeface="Times New Roman"/>
              <a:cs typeface="Times New Roman"/>
            </a:endParaRPr>
          </a:p>
          <a:p>
            <a:pPr lvl="1">
              <a:lnSpc>
                <a:spcPct val="115000"/>
              </a:lnSpc>
              <a:spcBef>
                <a:spcPts val="0"/>
              </a:spcBef>
              <a:spcAft>
                <a:spcPts val="0"/>
              </a:spcAft>
              <a:buFont typeface="+mj-lt"/>
              <a:buAutoNum type="alphaLcParenR"/>
            </a:pPr>
            <a:r>
              <a:rPr lang="en-US" sz="3400" dirty="0">
                <a:ea typeface="Times New Roman"/>
                <a:cs typeface="Times New Roman"/>
              </a:rPr>
              <a:t>We have a place to talk on the phone</a:t>
            </a:r>
          </a:p>
          <a:p>
            <a:pPr lvl="1">
              <a:lnSpc>
                <a:spcPct val="115000"/>
              </a:lnSpc>
              <a:spcBef>
                <a:spcPts val="0"/>
              </a:spcBef>
              <a:spcAft>
                <a:spcPts val="1000"/>
              </a:spcAft>
              <a:buFont typeface="+mj-lt"/>
              <a:buAutoNum type="alphaLcParenR"/>
            </a:pPr>
            <a:r>
              <a:rPr lang="en-US" sz="3400" dirty="0">
                <a:ea typeface="Times New Roman"/>
                <a:cs typeface="Times New Roman"/>
              </a:rPr>
              <a:t>We have a place to hide from others</a:t>
            </a:r>
          </a:p>
          <a:p>
            <a:pPr marL="457200" marR="0">
              <a:lnSpc>
                <a:spcPct val="115000"/>
              </a:lnSpc>
              <a:spcBef>
                <a:spcPts val="1200"/>
              </a:spcBef>
              <a:spcAft>
                <a:spcPts val="1000"/>
              </a:spcAft>
            </a:pPr>
            <a:r>
              <a:rPr lang="en-US" sz="3400" dirty="0">
                <a:solidFill>
                  <a:srgbClr val="FF0000"/>
                </a:solidFill>
                <a:ea typeface="Times New Roman"/>
                <a:cs typeface="Times New Roman"/>
              </a:rPr>
              <a:t>	It is important to have somewhere you can call your “me” place so that you can have a place where you can go to relax and calm yourself after a stressful situation.</a:t>
            </a:r>
            <a:endParaRPr lang="en-US" sz="3400" dirty="0">
              <a:ea typeface="Times New Roman"/>
              <a:cs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sz="3800" dirty="0">
                <a:ea typeface="Times New Roman"/>
                <a:cs typeface="Times New Roman"/>
              </a:rPr>
              <a:t>Your “me” place should include what?</a:t>
            </a:r>
          </a:p>
          <a:p>
            <a:pPr lvl="1">
              <a:lnSpc>
                <a:spcPct val="115000"/>
              </a:lnSpc>
              <a:spcBef>
                <a:spcPts val="0"/>
              </a:spcBef>
              <a:spcAft>
                <a:spcPts val="0"/>
              </a:spcAft>
              <a:buFont typeface="+mj-lt"/>
              <a:buAutoNum type="alphaLcParenR"/>
            </a:pPr>
            <a:r>
              <a:rPr lang="en-US" sz="3400" dirty="0">
                <a:solidFill>
                  <a:srgbClr val="FF0000"/>
                </a:solidFill>
                <a:ea typeface="Times New Roman"/>
                <a:cs typeface="Times New Roman"/>
              </a:rPr>
              <a:t>Things that relax you</a:t>
            </a:r>
            <a:endParaRPr lang="en-US" sz="3400" dirty="0">
              <a:ea typeface="Times New Roman"/>
              <a:cs typeface="Times New Roman"/>
            </a:endParaRPr>
          </a:p>
          <a:p>
            <a:pPr lvl="1">
              <a:lnSpc>
                <a:spcPct val="115000"/>
              </a:lnSpc>
              <a:spcBef>
                <a:spcPts val="0"/>
              </a:spcBef>
              <a:spcAft>
                <a:spcPts val="0"/>
              </a:spcAft>
              <a:buFont typeface="+mj-lt"/>
              <a:buAutoNum type="alphaLcParenR"/>
            </a:pPr>
            <a:r>
              <a:rPr lang="en-US" sz="3400" dirty="0">
                <a:ea typeface="Times New Roman"/>
                <a:cs typeface="Times New Roman"/>
              </a:rPr>
              <a:t>Recent bills or statements</a:t>
            </a:r>
          </a:p>
          <a:p>
            <a:pPr lvl="1">
              <a:lnSpc>
                <a:spcPct val="115000"/>
              </a:lnSpc>
              <a:spcBef>
                <a:spcPts val="0"/>
              </a:spcBef>
              <a:spcAft>
                <a:spcPts val="0"/>
              </a:spcAft>
              <a:buFont typeface="+mj-lt"/>
              <a:buAutoNum type="alphaLcParenR"/>
            </a:pPr>
            <a:r>
              <a:rPr lang="en-US" sz="3400" dirty="0">
                <a:ea typeface="Times New Roman"/>
                <a:cs typeface="Times New Roman"/>
              </a:rPr>
              <a:t>Current projects</a:t>
            </a:r>
          </a:p>
          <a:p>
            <a:pPr lvl="1">
              <a:lnSpc>
                <a:spcPct val="115000"/>
              </a:lnSpc>
              <a:spcBef>
                <a:spcPts val="0"/>
              </a:spcBef>
              <a:spcAft>
                <a:spcPts val="1000"/>
              </a:spcAft>
              <a:buFont typeface="+mj-lt"/>
              <a:buAutoNum type="alphaLcParenR"/>
            </a:pPr>
            <a:r>
              <a:rPr lang="en-US" sz="3400" dirty="0">
                <a:ea typeface="Times New Roman"/>
                <a:cs typeface="Times New Roman"/>
              </a:rPr>
              <a:t>Newspapers</a:t>
            </a:r>
          </a:p>
          <a:p>
            <a:pPr marL="457200" marR="0">
              <a:lnSpc>
                <a:spcPct val="115000"/>
              </a:lnSpc>
              <a:spcBef>
                <a:spcPts val="1200"/>
              </a:spcBef>
              <a:spcAft>
                <a:spcPts val="1000"/>
              </a:spcAft>
            </a:pPr>
            <a:r>
              <a:rPr lang="en-US" sz="3400" dirty="0">
                <a:solidFill>
                  <a:srgbClr val="FF0000"/>
                </a:solidFill>
                <a:ea typeface="Times New Roman"/>
                <a:cs typeface="Times New Roman"/>
              </a:rPr>
              <a:t>	Your “me” place should include things that help your relax, such as a good book, scented candles or soft music.</a:t>
            </a:r>
            <a:endParaRPr lang="en-US" sz="3400" dirty="0">
              <a:ea typeface="Times New Roman"/>
              <a:cs typeface="Times New Roman"/>
            </a:endParaRPr>
          </a:p>
          <a:p>
            <a:endParaRPr lang="en-US" dirty="0"/>
          </a:p>
        </p:txBody>
      </p:sp>
    </p:spTree>
    <p:extLst>
      <p:ext uri="{BB962C8B-B14F-4D97-AF65-F5344CB8AC3E}">
        <p14:creationId xmlns:p14="http://schemas.microsoft.com/office/powerpoint/2010/main" val="152182532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normAutofit fontScale="90000"/>
          </a:bodyPr>
          <a:lstStyle/>
          <a:p>
            <a:r>
              <a:rPr lang="en-US" dirty="0"/>
              <a:t>Module Four: Review Questions</a:t>
            </a:r>
          </a:p>
        </p:txBody>
      </p:sp>
      <p:sp>
        <p:nvSpPr>
          <p:cNvPr id="26627" name="Content Placeholder 2"/>
          <p:cNvSpPr>
            <a:spLocks noGrp="1"/>
          </p:cNvSpPr>
          <p:nvPr>
            <p:ph idx="1"/>
          </p:nvPr>
        </p:nvSpPr>
        <p:spPr/>
        <p:txBody>
          <a:bodyPr>
            <a:normAutofit fontScale="550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What is the first step of setting an attainable goal?</a:t>
            </a:r>
          </a:p>
          <a:p>
            <a:pPr lvl="1">
              <a:lnSpc>
                <a:spcPct val="115000"/>
              </a:lnSpc>
              <a:spcBef>
                <a:spcPts val="0"/>
              </a:spcBef>
              <a:spcAft>
                <a:spcPts val="0"/>
              </a:spcAft>
              <a:buFont typeface="+mj-lt"/>
              <a:buAutoNum type="alphaLcParenR"/>
            </a:pPr>
            <a:r>
              <a:rPr lang="en-US" dirty="0">
                <a:ea typeface="Times New Roman"/>
                <a:cs typeface="Times New Roman"/>
              </a:rPr>
              <a:t>Decide on a reward</a:t>
            </a:r>
          </a:p>
          <a:p>
            <a:pPr lvl="1">
              <a:lnSpc>
                <a:spcPct val="115000"/>
              </a:lnSpc>
              <a:spcBef>
                <a:spcPts val="0"/>
              </a:spcBef>
              <a:spcAft>
                <a:spcPts val="0"/>
              </a:spcAft>
              <a:buFont typeface="+mj-lt"/>
              <a:buAutoNum type="alphaLcParenR"/>
            </a:pPr>
            <a:r>
              <a:rPr lang="en-US" dirty="0">
                <a:ea typeface="Times New Roman"/>
                <a:cs typeface="Times New Roman"/>
              </a:rPr>
              <a:t>Plan on what you want in the end</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Start with something small</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Involve your coworkers</a:t>
            </a:r>
          </a:p>
          <a:p>
            <a:pPr marL="457200" marR="0">
              <a:lnSpc>
                <a:spcPct val="115000"/>
              </a:lnSpc>
              <a:spcBef>
                <a:spcPts val="1200"/>
              </a:spcBef>
              <a:spcAft>
                <a:spcPts val="1000"/>
              </a:spcAft>
            </a:pPr>
            <a:r>
              <a:rPr lang="en-US" dirty="0">
                <a:solidFill>
                  <a:srgbClr val="FF0000"/>
                </a:solidFill>
                <a:ea typeface="Times New Roman"/>
                <a:cs typeface="Times New Roman"/>
              </a:rPr>
              <a:t>	When setting goals that are attainable, it is important to start with something small to achieve first and then work yourself up to the bigger tasks.</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dirty="0">
                <a:ea typeface="Times New Roman"/>
                <a:cs typeface="Times New Roman"/>
              </a:rPr>
              <a:t>Goals should not be what?</a:t>
            </a:r>
          </a:p>
          <a:p>
            <a:pPr lvl="1">
              <a:lnSpc>
                <a:spcPct val="115000"/>
              </a:lnSpc>
              <a:spcBef>
                <a:spcPts val="0"/>
              </a:spcBef>
              <a:spcAft>
                <a:spcPts val="0"/>
              </a:spcAft>
              <a:buFont typeface="+mj-lt"/>
              <a:buAutoNum type="alphaLcParenR"/>
            </a:pPr>
            <a:r>
              <a:rPr lang="en-US" dirty="0">
                <a:ea typeface="Times New Roman"/>
                <a:cs typeface="Times New Roman"/>
              </a:rPr>
              <a:t>Done at work</a:t>
            </a:r>
          </a:p>
          <a:p>
            <a:pPr lvl="1">
              <a:lnSpc>
                <a:spcPct val="115000"/>
              </a:lnSpc>
              <a:spcBef>
                <a:spcPts val="0"/>
              </a:spcBef>
              <a:spcAft>
                <a:spcPts val="0"/>
              </a:spcAft>
              <a:buFont typeface="+mj-lt"/>
              <a:buAutoNum type="alphaLcParenR"/>
            </a:pPr>
            <a:r>
              <a:rPr lang="en-US" dirty="0">
                <a:ea typeface="Times New Roman"/>
                <a:cs typeface="Times New Roman"/>
              </a:rPr>
              <a:t>Amusing or fun</a:t>
            </a:r>
          </a:p>
          <a:p>
            <a:pPr lvl="1">
              <a:lnSpc>
                <a:spcPct val="115000"/>
              </a:lnSpc>
              <a:spcBef>
                <a:spcPts val="0"/>
              </a:spcBef>
              <a:spcAft>
                <a:spcPts val="0"/>
              </a:spcAft>
              <a:buFont typeface="+mj-lt"/>
              <a:buAutoNum type="alphaLcParenR"/>
            </a:pPr>
            <a:r>
              <a:rPr lang="en-US" dirty="0">
                <a:ea typeface="Times New Roman"/>
                <a:cs typeface="Times New Roman"/>
              </a:rPr>
              <a:t>Selfish</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Daunting or scary</a:t>
            </a:r>
            <a:endParaRPr lang="en-US" dirty="0">
              <a:ea typeface="Times New Roman"/>
              <a:cs typeface="Times New Roman"/>
            </a:endParaRPr>
          </a:p>
          <a:p>
            <a:pPr marL="457200" marR="0">
              <a:lnSpc>
                <a:spcPct val="115000"/>
              </a:lnSpc>
              <a:spcBef>
                <a:spcPts val="1200"/>
              </a:spcBef>
              <a:spcAft>
                <a:spcPts val="1000"/>
              </a:spcAft>
            </a:pPr>
            <a:r>
              <a:rPr lang="en-US" dirty="0">
                <a:solidFill>
                  <a:srgbClr val="FF0000"/>
                </a:solidFill>
                <a:ea typeface="Times New Roman"/>
                <a:cs typeface="Times New Roman"/>
              </a:rPr>
              <a:t>	Goals should not seem so large or outrageous that they become too daunting to try and accomplish or too scary to think about.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01487178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normAutofit fontScale="90000"/>
          </a:bodyPr>
          <a:lstStyle/>
          <a:p>
            <a:r>
              <a:rPr lang="en-US" dirty="0"/>
              <a:t>Module Four: Review Questions</a:t>
            </a:r>
          </a:p>
        </p:txBody>
      </p:sp>
      <p:sp>
        <p:nvSpPr>
          <p:cNvPr id="26627" name="Content Placeholder 2"/>
          <p:cNvSpPr>
            <a:spLocks noGrp="1"/>
          </p:cNvSpPr>
          <p:nvPr>
            <p:ph idx="1"/>
          </p:nvPr>
        </p:nvSpPr>
        <p:spPr/>
        <p:txBody>
          <a:bodyPr>
            <a:normAutofit fontScale="55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What is one thing Jeff did to help cope with his anxiety at work?</a:t>
            </a:r>
          </a:p>
          <a:p>
            <a:pPr lvl="1">
              <a:lnSpc>
                <a:spcPct val="115000"/>
              </a:lnSpc>
              <a:spcBef>
                <a:spcPts val="0"/>
              </a:spcBef>
              <a:spcAft>
                <a:spcPts val="0"/>
              </a:spcAft>
              <a:buFont typeface="+mj-lt"/>
              <a:buAutoNum type="alphaLcParenR"/>
            </a:pPr>
            <a:r>
              <a:rPr lang="en-US" dirty="0">
                <a:ea typeface="Times New Roman"/>
                <a:cs typeface="Times New Roman"/>
              </a:rPr>
              <a:t>He has a squishy stress ball on his desk</a:t>
            </a:r>
          </a:p>
          <a:p>
            <a:pPr lvl="1">
              <a:lnSpc>
                <a:spcPct val="115000"/>
              </a:lnSpc>
              <a:spcBef>
                <a:spcPts val="0"/>
              </a:spcBef>
              <a:spcAft>
                <a:spcPts val="0"/>
              </a:spcAft>
              <a:buFont typeface="+mj-lt"/>
              <a:buAutoNum type="alphaLcParenR"/>
            </a:pPr>
            <a:r>
              <a:rPr lang="en-US" dirty="0">
                <a:ea typeface="Times New Roman"/>
                <a:cs typeface="Times New Roman"/>
              </a:rPr>
              <a:t>He talked about it with his coworkers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He kept a journal in his desk drawer</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He just kept it to himself</a:t>
            </a:r>
          </a:p>
          <a:p>
            <a:pPr marL="457200" marR="0">
              <a:lnSpc>
                <a:spcPct val="115000"/>
              </a:lnSpc>
              <a:spcBef>
                <a:spcPts val="1200"/>
              </a:spcBef>
              <a:spcAft>
                <a:spcPts val="1000"/>
              </a:spcAft>
            </a:pPr>
            <a:r>
              <a:rPr lang="en-US" dirty="0">
                <a:solidFill>
                  <a:srgbClr val="FF0000"/>
                </a:solidFill>
                <a:ea typeface="Times New Roman"/>
                <a:cs typeface="Times New Roman"/>
              </a:rPr>
              <a:t>	Jeff kept a journal in his desk at work so that he could write in it any time he felt stressed or anxious.</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dirty="0">
                <a:ea typeface="Times New Roman"/>
                <a:cs typeface="Times New Roman"/>
              </a:rPr>
              <a:t>What was one attainable goal Jeff set for himself?</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To improve his relationship with his coworkers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To better organize his desk area</a:t>
            </a:r>
          </a:p>
          <a:p>
            <a:pPr lvl="1">
              <a:lnSpc>
                <a:spcPct val="115000"/>
              </a:lnSpc>
              <a:spcBef>
                <a:spcPts val="0"/>
              </a:spcBef>
              <a:spcAft>
                <a:spcPts val="0"/>
              </a:spcAft>
              <a:buFont typeface="+mj-lt"/>
              <a:buAutoNum type="alphaLcParenR"/>
            </a:pPr>
            <a:r>
              <a:rPr lang="en-US" dirty="0">
                <a:ea typeface="Times New Roman"/>
                <a:cs typeface="Times New Roman"/>
              </a:rPr>
              <a:t>To take more days off</a:t>
            </a:r>
          </a:p>
          <a:p>
            <a:pPr lvl="1">
              <a:lnSpc>
                <a:spcPct val="115000"/>
              </a:lnSpc>
              <a:spcBef>
                <a:spcPts val="0"/>
              </a:spcBef>
              <a:spcAft>
                <a:spcPts val="1000"/>
              </a:spcAft>
              <a:buFont typeface="+mj-lt"/>
              <a:buAutoNum type="alphaLcParenR"/>
            </a:pPr>
            <a:r>
              <a:rPr lang="en-US" dirty="0">
                <a:ea typeface="Times New Roman"/>
                <a:cs typeface="Times New Roman"/>
              </a:rPr>
              <a:t>To improve his public speaking skills</a:t>
            </a:r>
          </a:p>
          <a:p>
            <a:pPr marL="457200" marR="0">
              <a:lnSpc>
                <a:spcPct val="115000"/>
              </a:lnSpc>
              <a:spcBef>
                <a:spcPts val="1200"/>
              </a:spcBef>
              <a:spcAft>
                <a:spcPts val="1000"/>
              </a:spcAft>
            </a:pPr>
            <a:r>
              <a:rPr lang="en-US" dirty="0">
                <a:solidFill>
                  <a:srgbClr val="FF0000"/>
                </a:solidFill>
                <a:ea typeface="Times New Roman"/>
                <a:cs typeface="Times New Roman"/>
              </a:rPr>
              <a:t>	Jeff decided he wants to improve his relationship with his fellow coworkers and set goals for himself to do so.</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60274788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rmAutofit/>
          </a:bodyPr>
          <a:lstStyle/>
          <a:p>
            <a:r>
              <a:rPr lang="en-US" dirty="0"/>
              <a:t>Module Five:</a:t>
            </a:r>
            <a:br>
              <a:rPr lang="en-US" dirty="0"/>
            </a:br>
            <a:r>
              <a:rPr lang="en-US" dirty="0"/>
              <a:t>Coping Strategies (II)</a:t>
            </a:r>
          </a:p>
        </p:txBody>
      </p:sp>
      <p:sp>
        <p:nvSpPr>
          <p:cNvPr id="28676" name="Text Placeholder 3"/>
          <p:cNvSpPr>
            <a:spLocks noGrp="1"/>
          </p:cNvSpPr>
          <p:nvPr>
            <p:ph type="body" sz="quarter" idx="10"/>
          </p:nvPr>
        </p:nvSpPr>
        <p:spPr>
          <a:ln>
            <a:miter lim="800000"/>
            <a:headEnd/>
            <a:tailEnd/>
          </a:ln>
        </p:spPr>
        <p:txBody>
          <a:bodyPr>
            <a:noAutofit/>
          </a:bodyPr>
          <a:lstStyle/>
          <a:p>
            <a:pPr marL="0" marR="0">
              <a:lnSpc>
                <a:spcPct val="115000"/>
              </a:lnSpc>
              <a:spcBef>
                <a:spcPts val="0"/>
              </a:spcBef>
              <a:spcAft>
                <a:spcPts val="1000"/>
              </a:spcAft>
            </a:pPr>
            <a:r>
              <a:rPr lang="en-US" i="1" dirty="0">
                <a:ea typeface="Times New Roman"/>
                <a:cs typeface="Verdana"/>
              </a:rPr>
              <a:t>If you want to conquer the anxiety of life, live in the moment, live in the breath.</a:t>
            </a:r>
            <a:endParaRPr lang="en-US" dirty="0">
              <a:ea typeface="Times New Roman"/>
              <a:cs typeface="Times New Roman"/>
            </a:endParaRPr>
          </a:p>
          <a:p>
            <a:pPr marL="0" marR="0" algn="ctr">
              <a:lnSpc>
                <a:spcPct val="115000"/>
              </a:lnSpc>
              <a:spcBef>
                <a:spcPts val="0"/>
              </a:spcBef>
              <a:spcAft>
                <a:spcPts val="1000"/>
              </a:spcAft>
            </a:pPr>
            <a:r>
              <a:rPr lang="en-US" b="1" i="1" dirty="0">
                <a:ea typeface="Times New Roman"/>
                <a:cs typeface="Verdana"/>
              </a:rPr>
              <a:t>Amit Ray</a:t>
            </a:r>
            <a:endParaRPr lang="en-US" dirty="0">
              <a:ea typeface="Times New Roman"/>
              <a:cs typeface="Times New Roman"/>
            </a:endParaRPr>
          </a:p>
          <a:p>
            <a:endParaRPr lang="en-US" dirty="0"/>
          </a:p>
        </p:txBody>
      </p:sp>
      <p:sp>
        <p:nvSpPr>
          <p:cNvPr id="28675" name="Content Placeholder 2"/>
          <p:cNvSpPr>
            <a:spLocks noGrp="1"/>
          </p:cNvSpPr>
          <p:nvPr>
            <p:ph type="body" sz="quarter" idx="11"/>
          </p:nvPr>
        </p:nvSpPr>
        <p:spPr/>
        <p:txBody>
          <a:bodyPr>
            <a:normAutofit fontScale="92500" lnSpcReduction="20000"/>
          </a:bodyPr>
          <a:lstStyle/>
          <a:p>
            <a:pPr marL="0"/>
            <a:r>
              <a:rPr lang="en-US" dirty="0"/>
              <a:t>We’ve learned by now that just because you suffer from some sort of anxiety does not mean you are ‘crazy’ nor do you have to spend your time and money in and out of the doctor’s office. Coping strategies emphasize self-help tactics that can help you get a handle on your anxiety and prevent it from interfering with your everyday life.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FD6EC50B-29DE-41D3-A856-9CD15EE88597}"/>
              </a:ext>
            </a:extLst>
          </p:cNvPr>
          <p:cNvSpPr>
            <a:spLocks noGrp="1"/>
          </p:cNvSpPr>
          <p:nvPr>
            <p:ph sz="quarter" idx="11"/>
          </p:nvPr>
        </p:nvSpPr>
        <p:spPr/>
        <p:txBody>
          <a:bodyPr/>
          <a:lstStyle/>
          <a:p>
            <a:endParaRPr lang="en-US"/>
          </a:p>
        </p:txBody>
      </p:sp>
      <p:sp>
        <p:nvSpPr>
          <p:cNvPr id="29698" name="Title 1"/>
          <p:cNvSpPr>
            <a:spLocks noGrp="1"/>
          </p:cNvSpPr>
          <p:nvPr>
            <p:ph type="title"/>
          </p:nvPr>
        </p:nvSpPr>
        <p:spPr/>
        <p:txBody>
          <a:bodyPr/>
          <a:lstStyle/>
          <a:p>
            <a:r>
              <a:rPr lang="en-US" dirty="0"/>
              <a:t>Talk With Friends and Family</a:t>
            </a:r>
          </a:p>
        </p:txBody>
      </p:sp>
      <p:grpSp>
        <p:nvGrpSpPr>
          <p:cNvPr id="2" name="Group 1">
            <a:extLst>
              <a:ext uri="{FF2B5EF4-FFF2-40B4-BE49-F238E27FC236}">
                <a16:creationId xmlns:a16="http://schemas.microsoft.com/office/drawing/2014/main" id="{DF1FB556-B3AF-4CB7-9247-5562EFEF96AA}"/>
              </a:ext>
            </a:extLst>
          </p:cNvPr>
          <p:cNvGrpSpPr/>
          <p:nvPr/>
        </p:nvGrpSpPr>
        <p:grpSpPr>
          <a:xfrm>
            <a:off x="-4659767" y="816335"/>
            <a:ext cx="13284108" cy="6093694"/>
            <a:chOff x="-4659767" y="816335"/>
            <a:chExt cx="13284108" cy="6093694"/>
          </a:xfrm>
        </p:grpSpPr>
        <p:sp>
          <p:nvSpPr>
            <p:cNvPr id="4" name="Block Arc 3">
              <a:extLst>
                <a:ext uri="{FF2B5EF4-FFF2-40B4-BE49-F238E27FC236}">
                  <a16:creationId xmlns:a16="http://schemas.microsoft.com/office/drawing/2014/main" id="{67E9279D-2642-4496-B268-13920A3C4AEF}"/>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2">
                <a:hueOff val="0"/>
                <a:satOff val="0"/>
                <a:lumOff val="0"/>
                <a:alphaOff val="0"/>
              </a:schemeClr>
            </a:lnRef>
            <a:fillRef idx="0">
              <a:schemeClr val="accent3">
                <a:tint val="90000"/>
                <a:hueOff val="0"/>
                <a:satOff val="0"/>
                <a:lumOff val="0"/>
                <a:alphaOff val="0"/>
              </a:schemeClr>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A5CC5012-38DF-4C99-A5D8-08DD6A043E7D}"/>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Gain support</a:t>
              </a:r>
            </a:p>
          </p:txBody>
        </p:sp>
        <p:sp>
          <p:nvSpPr>
            <p:cNvPr id="6" name="Oval 5">
              <a:extLst>
                <a:ext uri="{FF2B5EF4-FFF2-40B4-BE49-F238E27FC236}">
                  <a16:creationId xmlns:a16="http://schemas.microsoft.com/office/drawing/2014/main" id="{33E97640-D49B-4AD8-B71D-61F364434055}"/>
                </a:ext>
              </a:extLst>
            </p:cNvPr>
            <p:cNvSpPr/>
            <p:nvPr/>
          </p:nvSpPr>
          <p:spPr>
            <a:xfrm>
              <a:off x="519658" y="1939647"/>
              <a:ext cx="1131490" cy="1131490"/>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549482D0-A5A1-4425-B6FE-8A4407327865}"/>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You will feel better</a:t>
              </a:r>
            </a:p>
          </p:txBody>
        </p:sp>
        <p:sp>
          <p:nvSpPr>
            <p:cNvPr id="8" name="Oval 7">
              <a:extLst>
                <a:ext uri="{FF2B5EF4-FFF2-40B4-BE49-F238E27FC236}">
                  <a16:creationId xmlns:a16="http://schemas.microsoft.com/office/drawing/2014/main" id="{B3322CAC-2019-41D2-99EC-3A28FA2E00A1}"/>
                </a:ext>
              </a:extLst>
            </p:cNvPr>
            <p:cNvSpPr/>
            <p:nvPr/>
          </p:nvSpPr>
          <p:spPr>
            <a:xfrm>
              <a:off x="848695" y="3297436"/>
              <a:ext cx="1131490" cy="1131490"/>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CD538659-66D1-4257-840B-8CD74305830F}"/>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Seek advice</a:t>
              </a:r>
            </a:p>
          </p:txBody>
        </p:sp>
        <p:sp>
          <p:nvSpPr>
            <p:cNvPr id="10" name="Oval 9">
              <a:extLst>
                <a:ext uri="{FF2B5EF4-FFF2-40B4-BE49-F238E27FC236}">
                  <a16:creationId xmlns:a16="http://schemas.microsoft.com/office/drawing/2014/main" id="{0F9BB3E2-ABAF-4F79-8514-0390DA8417F7}"/>
                </a:ext>
              </a:extLst>
            </p:cNvPr>
            <p:cNvSpPr/>
            <p:nvPr/>
          </p:nvSpPr>
          <p:spPr>
            <a:xfrm>
              <a:off x="519658" y="4655225"/>
              <a:ext cx="1131490" cy="1131490"/>
            </a:xfrm>
            <a:prstGeom prst="ellipse">
              <a:avLst/>
            </a:prstGeom>
          </p:spPr>
          <p:style>
            <a:lnRef idx="2">
              <a:schemeClr val="accent4">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47D47106-514D-4E60-B7C2-5E2D599FA5B8}"/>
              </a:ext>
            </a:extLst>
          </p:cNvPr>
          <p:cNvSpPr>
            <a:spLocks noGrp="1"/>
          </p:cNvSpPr>
          <p:nvPr>
            <p:ph sz="quarter" idx="11"/>
          </p:nvPr>
        </p:nvSpPr>
        <p:spPr/>
        <p:txBody>
          <a:bodyPr/>
          <a:lstStyle/>
          <a:p>
            <a:endParaRPr lang="en-US"/>
          </a:p>
        </p:txBody>
      </p:sp>
      <p:sp>
        <p:nvSpPr>
          <p:cNvPr id="30722" name="Title 1"/>
          <p:cNvSpPr>
            <a:spLocks noGrp="1"/>
          </p:cNvSpPr>
          <p:nvPr>
            <p:ph type="title"/>
          </p:nvPr>
        </p:nvSpPr>
        <p:spPr/>
        <p:txBody>
          <a:bodyPr/>
          <a:lstStyle/>
          <a:p>
            <a:r>
              <a:rPr lang="en-US" dirty="0"/>
              <a:t>Get Enough Sleep</a:t>
            </a:r>
          </a:p>
        </p:txBody>
      </p:sp>
      <p:grpSp>
        <p:nvGrpSpPr>
          <p:cNvPr id="2" name="Group 1">
            <a:extLst>
              <a:ext uri="{FF2B5EF4-FFF2-40B4-BE49-F238E27FC236}">
                <a16:creationId xmlns:a16="http://schemas.microsoft.com/office/drawing/2014/main" id="{A5A81DF0-EFA9-4B69-9BE0-2090F9B46100}"/>
              </a:ext>
            </a:extLst>
          </p:cNvPr>
          <p:cNvGrpSpPr/>
          <p:nvPr/>
        </p:nvGrpSpPr>
        <p:grpSpPr>
          <a:xfrm>
            <a:off x="457200" y="1641621"/>
            <a:ext cx="8229600" cy="4443120"/>
            <a:chOff x="457200" y="1641621"/>
            <a:chExt cx="8229600" cy="4443120"/>
          </a:xfrm>
        </p:grpSpPr>
        <p:sp>
          <p:nvSpPr>
            <p:cNvPr id="4" name="Rectangle 3">
              <a:extLst>
                <a:ext uri="{FF2B5EF4-FFF2-40B4-BE49-F238E27FC236}">
                  <a16:creationId xmlns:a16="http://schemas.microsoft.com/office/drawing/2014/main" id="{58C910C9-F2FE-40EA-A209-12418A9E92C8}"/>
                </a:ext>
              </a:extLst>
            </p:cNvPr>
            <p:cNvSpPr/>
            <p:nvPr/>
          </p:nvSpPr>
          <p:spPr>
            <a:xfrm>
              <a:off x="457200" y="2143461"/>
              <a:ext cx="8229600" cy="856800"/>
            </a:xfrm>
            <a:prstGeom prst="rect">
              <a:avLst/>
            </a:prstGeom>
            <a:noFill/>
          </p:spPr>
          <p:style>
            <a:lnRef idx="2">
              <a:schemeClr val="accent2">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BC0189D8-FD6F-4100-9195-1F8D59F1E949}"/>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422400">
                <a:lnSpc>
                  <a:spcPct val="90000"/>
                </a:lnSpc>
                <a:spcBef>
                  <a:spcPct val="0"/>
                </a:spcBef>
                <a:spcAft>
                  <a:spcPct val="35000"/>
                </a:spcAft>
                <a:buNone/>
              </a:pPr>
              <a:r>
                <a:rPr lang="en-US" sz="3200" kern="1200" dirty="0"/>
                <a:t>Designate yourself a specific bedtime</a:t>
              </a:r>
            </a:p>
          </p:txBody>
        </p:sp>
        <p:sp>
          <p:nvSpPr>
            <p:cNvPr id="6" name="Rectangle 5">
              <a:extLst>
                <a:ext uri="{FF2B5EF4-FFF2-40B4-BE49-F238E27FC236}">
                  <a16:creationId xmlns:a16="http://schemas.microsoft.com/office/drawing/2014/main" id="{32977EB6-4512-4278-BA67-4EB71B5479F3}"/>
                </a:ext>
              </a:extLst>
            </p:cNvPr>
            <p:cNvSpPr/>
            <p:nvPr/>
          </p:nvSpPr>
          <p:spPr>
            <a:xfrm>
              <a:off x="457200" y="3685701"/>
              <a:ext cx="8229600" cy="856800"/>
            </a:xfrm>
            <a:prstGeom prst="rect">
              <a:avLst/>
            </a:prstGeom>
            <a:noFill/>
          </p:spPr>
          <p:style>
            <a:lnRef idx="2">
              <a:schemeClr val="accent3">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6F8D6BDD-B2C5-428D-8F3F-E2A6E63DC603}"/>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422400">
                <a:lnSpc>
                  <a:spcPct val="90000"/>
                </a:lnSpc>
                <a:spcBef>
                  <a:spcPct val="0"/>
                </a:spcBef>
                <a:spcAft>
                  <a:spcPct val="35000"/>
                </a:spcAft>
                <a:buNone/>
              </a:pPr>
              <a:r>
                <a:rPr lang="en-US" sz="3200" kern="1200" dirty="0"/>
                <a:t>Remove distractions</a:t>
              </a:r>
            </a:p>
          </p:txBody>
        </p:sp>
        <p:sp>
          <p:nvSpPr>
            <p:cNvPr id="8" name="Rectangle 7">
              <a:extLst>
                <a:ext uri="{FF2B5EF4-FFF2-40B4-BE49-F238E27FC236}">
                  <a16:creationId xmlns:a16="http://schemas.microsoft.com/office/drawing/2014/main" id="{14AC8562-E924-4C6F-A995-9C776C35A9FD}"/>
                </a:ext>
              </a:extLst>
            </p:cNvPr>
            <p:cNvSpPr/>
            <p:nvPr/>
          </p:nvSpPr>
          <p:spPr>
            <a:xfrm>
              <a:off x="457200" y="5227941"/>
              <a:ext cx="8229600" cy="856800"/>
            </a:xfrm>
            <a:prstGeom prst="rect">
              <a:avLst/>
            </a:prstGeom>
            <a:noFill/>
          </p:spPr>
          <p:style>
            <a:lnRef idx="2">
              <a:schemeClr val="accent4">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D282C757-1941-424F-9547-F063CB735926}"/>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422400">
                <a:lnSpc>
                  <a:spcPct val="90000"/>
                </a:lnSpc>
                <a:spcBef>
                  <a:spcPct val="0"/>
                </a:spcBef>
                <a:spcAft>
                  <a:spcPct val="35000"/>
                </a:spcAft>
                <a:buNone/>
              </a:pPr>
              <a:r>
                <a:rPr lang="en-US" sz="3200" kern="1200" dirty="0"/>
                <a:t>Help yourself relax</a:t>
              </a:r>
            </a:p>
          </p:txBody>
        </p:sp>
      </p:gr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72F2ECE8-133F-441F-903C-5BFF0082CDBB}"/>
              </a:ext>
            </a:extLst>
          </p:cNvPr>
          <p:cNvSpPr>
            <a:spLocks noGrp="1"/>
          </p:cNvSpPr>
          <p:nvPr>
            <p:ph sz="quarter" idx="11"/>
          </p:nvPr>
        </p:nvSpPr>
        <p:spPr/>
        <p:txBody>
          <a:bodyPr/>
          <a:lstStyle/>
          <a:p>
            <a:endParaRPr lang="en-US"/>
          </a:p>
        </p:txBody>
      </p:sp>
      <p:sp>
        <p:nvSpPr>
          <p:cNvPr id="31746" name="Title 1"/>
          <p:cNvSpPr>
            <a:spLocks noGrp="1"/>
          </p:cNvSpPr>
          <p:nvPr>
            <p:ph type="title"/>
          </p:nvPr>
        </p:nvSpPr>
        <p:spPr/>
        <p:txBody>
          <a:bodyPr/>
          <a:lstStyle/>
          <a:p>
            <a:r>
              <a:rPr lang="en-US" dirty="0"/>
              <a:t>Eating Well and Exercise</a:t>
            </a:r>
          </a:p>
        </p:txBody>
      </p:sp>
      <p:grpSp>
        <p:nvGrpSpPr>
          <p:cNvPr id="2" name="Group 1">
            <a:extLst>
              <a:ext uri="{FF2B5EF4-FFF2-40B4-BE49-F238E27FC236}">
                <a16:creationId xmlns:a16="http://schemas.microsoft.com/office/drawing/2014/main" id="{44E6C4A2-A7F5-42E2-A398-10278338BC36}"/>
              </a:ext>
            </a:extLst>
          </p:cNvPr>
          <p:cNvGrpSpPr/>
          <p:nvPr/>
        </p:nvGrpSpPr>
        <p:grpSpPr>
          <a:xfrm>
            <a:off x="457200" y="1600200"/>
            <a:ext cx="8229599" cy="4525962"/>
            <a:chOff x="457200" y="1600200"/>
            <a:chExt cx="8229599" cy="4525962"/>
          </a:xfrm>
        </p:grpSpPr>
        <p:sp>
          <p:nvSpPr>
            <p:cNvPr id="4" name="Freeform: Shape 3">
              <a:extLst>
                <a:ext uri="{FF2B5EF4-FFF2-40B4-BE49-F238E27FC236}">
                  <a16:creationId xmlns:a16="http://schemas.microsoft.com/office/drawing/2014/main" id="{F0413BCD-96CF-4C87-A420-3F316C64FF23}"/>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3118" tIns="173118" rIns="1558742" bIns="173118" numCol="1" spcCol="1270" anchor="ctr" anchorCtr="0">
              <a:noAutofit/>
            </a:bodyPr>
            <a:lstStyle/>
            <a:p>
              <a:pPr marL="0" lvl="0" indent="0" algn="l" defTabSz="1555750">
                <a:lnSpc>
                  <a:spcPct val="90000"/>
                </a:lnSpc>
                <a:spcBef>
                  <a:spcPct val="0"/>
                </a:spcBef>
                <a:spcAft>
                  <a:spcPct val="35000"/>
                </a:spcAft>
                <a:buNone/>
              </a:pPr>
              <a:r>
                <a:rPr lang="en-US" sz="3500" kern="1200" dirty="0"/>
                <a:t>Helps fight general anxiety</a:t>
              </a:r>
            </a:p>
          </p:txBody>
        </p:sp>
        <p:sp>
          <p:nvSpPr>
            <p:cNvPr id="5" name="Freeform: Shape 4">
              <a:extLst>
                <a:ext uri="{FF2B5EF4-FFF2-40B4-BE49-F238E27FC236}">
                  <a16:creationId xmlns:a16="http://schemas.microsoft.com/office/drawing/2014/main" id="{F6A4F934-A2BF-4CF6-B620-38DD4EEFFB98}"/>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Improves immune system</a:t>
              </a:r>
            </a:p>
          </p:txBody>
        </p:sp>
        <p:sp>
          <p:nvSpPr>
            <p:cNvPr id="6" name="Freeform: Shape 5">
              <a:extLst>
                <a:ext uri="{FF2B5EF4-FFF2-40B4-BE49-F238E27FC236}">
                  <a16:creationId xmlns:a16="http://schemas.microsoft.com/office/drawing/2014/main" id="{3349CE7C-D03F-439A-9F68-E67347F21077}"/>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Prevents anxiety from reoccurring</a:t>
              </a:r>
            </a:p>
          </p:txBody>
        </p:sp>
        <p:sp>
          <p:nvSpPr>
            <p:cNvPr id="7" name="Freeform: Shape 6">
              <a:extLst>
                <a:ext uri="{FF2B5EF4-FFF2-40B4-BE49-F238E27FC236}">
                  <a16:creationId xmlns:a16="http://schemas.microsoft.com/office/drawing/2014/main" id="{74B05631-404F-441F-A171-AF7A9CD68016}"/>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sp>
          <p:nvSpPr>
            <p:cNvPr id="8" name="Freeform: Shape 7">
              <a:extLst>
                <a:ext uri="{FF2B5EF4-FFF2-40B4-BE49-F238E27FC236}">
                  <a16:creationId xmlns:a16="http://schemas.microsoft.com/office/drawing/2014/main" id="{871D9005-88FC-4B5B-BFC2-53A0EE121DB3}"/>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gr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E114786B-5F58-4A88-835F-CA9930B205F2}"/>
              </a:ext>
            </a:extLst>
          </p:cNvPr>
          <p:cNvSpPr>
            <a:spLocks noGrp="1"/>
          </p:cNvSpPr>
          <p:nvPr>
            <p:ph sz="quarter" idx="11"/>
          </p:nvPr>
        </p:nvSpPr>
        <p:spPr/>
        <p:txBody>
          <a:bodyPr/>
          <a:lstStyle/>
          <a:p>
            <a:endParaRPr lang="en-US"/>
          </a:p>
        </p:txBody>
      </p:sp>
      <p:sp>
        <p:nvSpPr>
          <p:cNvPr id="32770" name="Title 1"/>
          <p:cNvSpPr>
            <a:spLocks noGrp="1"/>
          </p:cNvSpPr>
          <p:nvPr>
            <p:ph type="title"/>
          </p:nvPr>
        </p:nvSpPr>
        <p:spPr/>
        <p:txBody>
          <a:bodyPr>
            <a:noAutofit/>
          </a:bodyPr>
          <a:lstStyle/>
          <a:p>
            <a:r>
              <a:rPr lang="en-US" dirty="0"/>
              <a:t>Begin Small and Build Up to Larger Challenges</a:t>
            </a:r>
          </a:p>
        </p:txBody>
      </p:sp>
      <p:grpSp>
        <p:nvGrpSpPr>
          <p:cNvPr id="2" name="Group 1">
            <a:extLst>
              <a:ext uri="{FF2B5EF4-FFF2-40B4-BE49-F238E27FC236}">
                <a16:creationId xmlns:a16="http://schemas.microsoft.com/office/drawing/2014/main" id="{81FE2E78-C2CD-45A3-BF50-5258E8700E44}"/>
              </a:ext>
            </a:extLst>
          </p:cNvPr>
          <p:cNvGrpSpPr/>
          <p:nvPr/>
        </p:nvGrpSpPr>
        <p:grpSpPr>
          <a:xfrm>
            <a:off x="1415193" y="1602409"/>
            <a:ext cx="6313612" cy="4521543"/>
            <a:chOff x="1415193" y="1602409"/>
            <a:chExt cx="6313612" cy="4521543"/>
          </a:xfrm>
        </p:grpSpPr>
        <p:sp>
          <p:nvSpPr>
            <p:cNvPr id="4" name="Freeform: Shape 3">
              <a:extLst>
                <a:ext uri="{FF2B5EF4-FFF2-40B4-BE49-F238E27FC236}">
                  <a16:creationId xmlns:a16="http://schemas.microsoft.com/office/drawing/2014/main" id="{A20DADAC-3EAD-4C13-9ABA-7AD6E21348FE}"/>
                </a:ext>
              </a:extLst>
            </p:cNvPr>
            <p:cNvSpPr/>
            <p:nvPr/>
          </p:nvSpPr>
          <p:spPr>
            <a:xfrm>
              <a:off x="1781999" y="1602409"/>
              <a:ext cx="5580000" cy="1458562"/>
            </a:xfrm>
            <a:custGeom>
              <a:avLst/>
              <a:gdLst>
                <a:gd name="connsiteX0" fmla="*/ 0 w 5580000"/>
                <a:gd name="connsiteY0" fmla="*/ 0 h 1458562"/>
                <a:gd name="connsiteX1" fmla="*/ 5580000 w 5580000"/>
                <a:gd name="connsiteY1" fmla="*/ 0 h 1458562"/>
                <a:gd name="connsiteX2" fmla="*/ 5580000 w 5580000"/>
                <a:gd name="connsiteY2" fmla="*/ 1458562 h 1458562"/>
                <a:gd name="connsiteX3" fmla="*/ 0 w 5580000"/>
                <a:gd name="connsiteY3" fmla="*/ 1458562 h 1458562"/>
                <a:gd name="connsiteX4" fmla="*/ 0 w 558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80000" h="1458562">
                  <a:moveTo>
                    <a:pt x="0" y="0"/>
                  </a:moveTo>
                  <a:lnTo>
                    <a:pt x="5580000" y="0"/>
                  </a:lnTo>
                  <a:lnTo>
                    <a:pt x="5580000" y="1458562"/>
                  </a:lnTo>
                  <a:lnTo>
                    <a:pt x="0" y="145856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000" kern="1200" dirty="0"/>
                <a:t>Start small and plan the larger ones for later</a:t>
              </a:r>
            </a:p>
          </p:txBody>
        </p:sp>
        <p:sp>
          <p:nvSpPr>
            <p:cNvPr id="5" name="Freeform: Shape 4">
              <a:extLst>
                <a:ext uri="{FF2B5EF4-FFF2-40B4-BE49-F238E27FC236}">
                  <a16:creationId xmlns:a16="http://schemas.microsoft.com/office/drawing/2014/main" id="{B52432DE-B559-4A94-9B29-50DAED9CA023}"/>
                </a:ext>
              </a:extLst>
            </p:cNvPr>
            <p:cNvSpPr/>
            <p:nvPr/>
          </p:nvSpPr>
          <p:spPr>
            <a:xfrm>
              <a:off x="2142000" y="3133900"/>
              <a:ext cx="4860000" cy="1458562"/>
            </a:xfrm>
            <a:custGeom>
              <a:avLst/>
              <a:gdLst>
                <a:gd name="connsiteX0" fmla="*/ 0 w 4860000"/>
                <a:gd name="connsiteY0" fmla="*/ 0 h 1458562"/>
                <a:gd name="connsiteX1" fmla="*/ 4860000 w 4860000"/>
                <a:gd name="connsiteY1" fmla="*/ 0 h 1458562"/>
                <a:gd name="connsiteX2" fmla="*/ 4860000 w 4860000"/>
                <a:gd name="connsiteY2" fmla="*/ 1458562 h 1458562"/>
                <a:gd name="connsiteX3" fmla="*/ 0 w 4860000"/>
                <a:gd name="connsiteY3" fmla="*/ 1458562 h 1458562"/>
                <a:gd name="connsiteX4" fmla="*/ 0 w 486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60000" h="1458562">
                  <a:moveTo>
                    <a:pt x="0" y="0"/>
                  </a:moveTo>
                  <a:lnTo>
                    <a:pt x="4860000" y="0"/>
                  </a:lnTo>
                  <a:lnTo>
                    <a:pt x="4860000" y="1458562"/>
                  </a:lnTo>
                  <a:lnTo>
                    <a:pt x="0" y="145856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000" kern="1200" dirty="0"/>
                <a:t>Determine what the first step should be</a:t>
              </a:r>
            </a:p>
          </p:txBody>
        </p:sp>
        <p:sp>
          <p:nvSpPr>
            <p:cNvPr id="6" name="Freeform: Shape 5">
              <a:extLst>
                <a:ext uri="{FF2B5EF4-FFF2-40B4-BE49-F238E27FC236}">
                  <a16:creationId xmlns:a16="http://schemas.microsoft.com/office/drawing/2014/main" id="{E2F060E3-7A36-401A-B69A-A7B4325AA6CC}"/>
                </a:ext>
              </a:extLst>
            </p:cNvPr>
            <p:cNvSpPr/>
            <p:nvPr/>
          </p:nvSpPr>
          <p:spPr>
            <a:xfrm>
              <a:off x="1415193" y="4665390"/>
              <a:ext cx="6313612" cy="1458562"/>
            </a:xfrm>
            <a:custGeom>
              <a:avLst/>
              <a:gdLst>
                <a:gd name="connsiteX0" fmla="*/ 0 w 6313612"/>
                <a:gd name="connsiteY0" fmla="*/ 0 h 1458562"/>
                <a:gd name="connsiteX1" fmla="*/ 6313612 w 6313612"/>
                <a:gd name="connsiteY1" fmla="*/ 0 h 1458562"/>
                <a:gd name="connsiteX2" fmla="*/ 6313612 w 6313612"/>
                <a:gd name="connsiteY2" fmla="*/ 1458562 h 1458562"/>
                <a:gd name="connsiteX3" fmla="*/ 0 w 6313612"/>
                <a:gd name="connsiteY3" fmla="*/ 1458562 h 1458562"/>
                <a:gd name="connsiteX4" fmla="*/ 0 w 6313612"/>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13612" h="1458562">
                  <a:moveTo>
                    <a:pt x="0" y="0"/>
                  </a:moveTo>
                  <a:lnTo>
                    <a:pt x="6313612" y="0"/>
                  </a:lnTo>
                  <a:lnTo>
                    <a:pt x="6313612" y="1458562"/>
                  </a:lnTo>
                  <a:lnTo>
                    <a:pt x="0" y="1458562"/>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000" kern="1200" dirty="0"/>
                <a:t>Know what you can change and what you can’t</a:t>
              </a:r>
            </a:p>
          </p:txBody>
        </p:sp>
      </p:gr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839F1C08-AEC9-48E9-8F86-2C5425E175D1}"/>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E1224AF7-00EF-48DB-903A-C5C03D8F4E1F}"/>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71519161-9F09-4E2E-B8A7-F7E617BA97A1}"/>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Cherry was starting to feel anxious, she was assigned to give a major presentation</a:t>
              </a:r>
            </a:p>
          </p:txBody>
        </p:sp>
        <p:sp>
          <p:nvSpPr>
            <p:cNvPr id="5" name="Rectangle: Rounded Corners 4">
              <a:extLst>
                <a:ext uri="{FF2B5EF4-FFF2-40B4-BE49-F238E27FC236}">
                  <a16:creationId xmlns:a16="http://schemas.microsoft.com/office/drawing/2014/main" id="{BAA19F37-640E-47C9-A486-25EB60D58890}"/>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7" name="Freeform: Shape 6">
              <a:extLst>
                <a:ext uri="{FF2B5EF4-FFF2-40B4-BE49-F238E27FC236}">
                  <a16:creationId xmlns:a16="http://schemas.microsoft.com/office/drawing/2014/main" id="{6A9A1DF1-6A35-4C27-B6E6-2136B786EE0E}"/>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She had always had a fear of public speaking</a:t>
              </a:r>
            </a:p>
          </p:txBody>
        </p:sp>
        <p:sp>
          <p:nvSpPr>
            <p:cNvPr id="8" name="Rectangle: Rounded Corners 7">
              <a:extLst>
                <a:ext uri="{FF2B5EF4-FFF2-40B4-BE49-F238E27FC236}">
                  <a16:creationId xmlns:a16="http://schemas.microsoft.com/office/drawing/2014/main" id="{1F0E99D3-62C6-49AE-956E-78227F948CB9}"/>
                </a:ext>
              </a:extLst>
            </p:cNvPr>
            <p:cNvSpPr/>
            <p:nvPr/>
          </p:nvSpPr>
          <p:spPr>
            <a:xfrm>
              <a:off x="850999" y="3955269"/>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9" name="Freeform: Shape 8">
              <a:extLst>
                <a:ext uri="{FF2B5EF4-FFF2-40B4-BE49-F238E27FC236}">
                  <a16:creationId xmlns:a16="http://schemas.microsoft.com/office/drawing/2014/main" id="{C1FCBC43-AEEC-4090-BBE3-FEEDD0D13F97}"/>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She talked to her mother and felt better</a:t>
              </a:r>
            </a:p>
          </p:txBody>
        </p:sp>
        <p:sp>
          <p:nvSpPr>
            <p:cNvPr id="10" name="Rectangle: Rounded Corners 9">
              <a:extLst>
                <a:ext uri="{FF2B5EF4-FFF2-40B4-BE49-F238E27FC236}">
                  <a16:creationId xmlns:a16="http://schemas.microsoft.com/office/drawing/2014/main" id="{6833C90D-AB3B-4105-9D91-098AA999FE01}"/>
                </a:ext>
              </a:extLst>
            </p:cNvPr>
            <p:cNvSpPr/>
            <p:nvPr/>
          </p:nvSpPr>
          <p:spPr>
            <a:xfrm>
              <a:off x="850999" y="5101257"/>
              <a:ext cx="1023203" cy="1023203"/>
            </a:xfrm>
            <a:prstGeom prst="roundRect">
              <a:avLst>
                <a:gd name="adj" fmla="val 16670"/>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1" name="Freeform: Shape 10">
              <a:extLst>
                <a:ext uri="{FF2B5EF4-FFF2-40B4-BE49-F238E27FC236}">
                  <a16:creationId xmlns:a16="http://schemas.microsoft.com/office/drawing/2014/main" id="{47DD4375-5FF3-4FBF-AA82-4F82556F90A7}"/>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She got a good nights rest and felt refreshed and prepared to speak</a:t>
              </a:r>
            </a:p>
          </p:txBody>
        </p:sp>
      </p:grpSp>
    </p:spTree>
    <p:extLst>
      <p:ext uri="{BB962C8B-B14F-4D97-AF65-F5344CB8AC3E}">
        <p14:creationId xmlns:p14="http://schemas.microsoft.com/office/powerpoint/2010/main" val="174805777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Five: Review Questions</a:t>
            </a:r>
          </a:p>
        </p:txBody>
      </p:sp>
      <p:sp>
        <p:nvSpPr>
          <p:cNvPr id="33795" name="Content Placeholder 2"/>
          <p:cNvSpPr>
            <a:spLocks noGrp="1"/>
          </p:cNvSpPr>
          <p:nvPr>
            <p:ph idx="1"/>
          </p:nvPr>
        </p:nvSpPr>
        <p:spPr>
          <a:xfrm>
            <a:off x="457200" y="1600200"/>
            <a:ext cx="8229600" cy="4648200"/>
          </a:xfrm>
        </p:spPr>
        <p:txBody>
          <a:bodyPr>
            <a:normAutofit fontScale="70000" lnSpcReduction="20000"/>
          </a:bodyPr>
          <a:lstStyle/>
          <a:p>
            <a:pPr marL="514350" lvl="0" indent="-514350">
              <a:lnSpc>
                <a:spcPct val="115000"/>
              </a:lnSpc>
              <a:spcBef>
                <a:spcPts val="0"/>
              </a:spcBef>
              <a:spcAft>
                <a:spcPts val="1000"/>
              </a:spcAft>
              <a:buFont typeface="+mj-lt"/>
              <a:buAutoNum type="arabicPeriod"/>
              <a:tabLst>
                <a:tab pos="457200" algn="l"/>
              </a:tabLst>
            </a:pPr>
            <a:r>
              <a:rPr lang="en-US" sz="3100" dirty="0">
                <a:ea typeface="Times New Roman"/>
                <a:cs typeface="Times New Roman"/>
              </a:rPr>
              <a:t>Why do we feel more comfortable speaking with family and friends?</a:t>
            </a:r>
          </a:p>
          <a:p>
            <a:pPr lvl="1">
              <a:lnSpc>
                <a:spcPct val="115000"/>
              </a:lnSpc>
              <a:spcBef>
                <a:spcPts val="0"/>
              </a:spcBef>
              <a:spcAft>
                <a:spcPts val="0"/>
              </a:spcAft>
              <a:buFont typeface="+mj-lt"/>
              <a:buAutoNum type="alphaLcParenR"/>
            </a:pPr>
            <a:r>
              <a:rPr lang="en-US" sz="2900" dirty="0">
                <a:ea typeface="Times New Roman"/>
                <a:cs typeface="Times New Roman"/>
              </a:rPr>
              <a:t>They know us and are familiar with our problems</a:t>
            </a:r>
          </a:p>
          <a:p>
            <a:pPr lvl="1">
              <a:lnSpc>
                <a:spcPct val="115000"/>
              </a:lnSpc>
              <a:spcBef>
                <a:spcPts val="0"/>
              </a:spcBef>
              <a:spcAft>
                <a:spcPts val="0"/>
              </a:spcAft>
              <a:buFont typeface="+mj-lt"/>
              <a:buAutoNum type="alphaLcParenR"/>
            </a:pPr>
            <a:r>
              <a:rPr lang="en-US" sz="2900" dirty="0">
                <a:ea typeface="Times New Roman"/>
                <a:cs typeface="Times New Roman"/>
              </a:rPr>
              <a:t>We don’t like them anyway</a:t>
            </a:r>
          </a:p>
          <a:p>
            <a:pPr lvl="1">
              <a:lnSpc>
                <a:spcPct val="115000"/>
              </a:lnSpc>
              <a:spcBef>
                <a:spcPts val="0"/>
              </a:spcBef>
              <a:spcAft>
                <a:spcPts val="0"/>
              </a:spcAft>
              <a:buFont typeface="+mj-lt"/>
              <a:buAutoNum type="alphaLcParenR"/>
            </a:pPr>
            <a:r>
              <a:rPr lang="en-US" sz="2900" dirty="0">
                <a:ea typeface="Times New Roman"/>
                <a:cs typeface="Times New Roman"/>
              </a:rPr>
              <a:t>Many of them are much older</a:t>
            </a:r>
          </a:p>
          <a:p>
            <a:pPr lvl="1">
              <a:lnSpc>
                <a:spcPct val="115000"/>
              </a:lnSpc>
              <a:spcBef>
                <a:spcPts val="0"/>
              </a:spcBef>
              <a:spcAft>
                <a:spcPts val="1000"/>
              </a:spcAft>
              <a:buFont typeface="+mj-lt"/>
              <a:buAutoNum type="alphaLcParenR"/>
            </a:pPr>
            <a:r>
              <a:rPr lang="en-US" sz="2900" dirty="0">
                <a:ea typeface="Times New Roman"/>
                <a:cs typeface="Times New Roman"/>
              </a:rPr>
              <a:t>They don’t know the real you</a:t>
            </a:r>
          </a:p>
          <a:p>
            <a:pPr marL="457200" marR="0">
              <a:lnSpc>
                <a:spcPct val="115000"/>
              </a:lnSpc>
              <a:spcBef>
                <a:spcPts val="1200"/>
              </a:spcBef>
              <a:spcAft>
                <a:spcPts val="1000"/>
              </a:spcAft>
            </a:pPr>
            <a:r>
              <a:rPr lang="en-US" sz="3400" dirty="0">
                <a:ea typeface="Times New Roman"/>
                <a:cs typeface="Times New Roman"/>
              </a:rPr>
              <a:t>	</a:t>
            </a:r>
          </a:p>
          <a:p>
            <a:pPr marL="514350" lvl="0" indent="-514350">
              <a:lnSpc>
                <a:spcPct val="115000"/>
              </a:lnSpc>
              <a:spcBef>
                <a:spcPts val="0"/>
              </a:spcBef>
              <a:spcAft>
                <a:spcPts val="1000"/>
              </a:spcAft>
              <a:buFont typeface="+mj-lt"/>
              <a:buAutoNum type="arabicPeriod" startAt="2"/>
              <a:tabLst>
                <a:tab pos="457200" algn="l"/>
              </a:tabLst>
            </a:pPr>
            <a:r>
              <a:rPr lang="en-US" sz="3100" dirty="0">
                <a:ea typeface="Times New Roman"/>
                <a:cs typeface="Times New Roman"/>
              </a:rPr>
              <a:t>Talking with friends and family builds what?</a:t>
            </a:r>
          </a:p>
          <a:p>
            <a:pPr lvl="1">
              <a:lnSpc>
                <a:spcPct val="115000"/>
              </a:lnSpc>
              <a:spcBef>
                <a:spcPts val="0"/>
              </a:spcBef>
              <a:spcAft>
                <a:spcPts val="0"/>
              </a:spcAft>
              <a:buFont typeface="+mj-lt"/>
              <a:buAutoNum type="alphaLcParenR"/>
            </a:pPr>
            <a:r>
              <a:rPr lang="en-US" sz="2900" dirty="0">
                <a:ea typeface="Times New Roman"/>
                <a:cs typeface="Times New Roman"/>
              </a:rPr>
              <a:t>Support for the family</a:t>
            </a:r>
          </a:p>
          <a:p>
            <a:pPr lvl="1">
              <a:lnSpc>
                <a:spcPct val="115000"/>
              </a:lnSpc>
              <a:spcBef>
                <a:spcPts val="0"/>
              </a:spcBef>
              <a:spcAft>
                <a:spcPts val="0"/>
              </a:spcAft>
              <a:buFont typeface="+mj-lt"/>
              <a:buAutoNum type="alphaLcParenR"/>
            </a:pPr>
            <a:r>
              <a:rPr lang="en-US" sz="2900" dirty="0">
                <a:ea typeface="Times New Roman"/>
                <a:cs typeface="Times New Roman"/>
              </a:rPr>
              <a:t>Character in ourselves</a:t>
            </a:r>
          </a:p>
          <a:p>
            <a:pPr lvl="1">
              <a:lnSpc>
                <a:spcPct val="115000"/>
              </a:lnSpc>
              <a:spcBef>
                <a:spcPts val="0"/>
              </a:spcBef>
              <a:spcAft>
                <a:spcPts val="0"/>
              </a:spcAft>
              <a:buFont typeface="+mj-lt"/>
              <a:buAutoNum type="alphaLcParenR"/>
            </a:pPr>
            <a:r>
              <a:rPr lang="en-US" sz="2900" dirty="0">
                <a:ea typeface="Times New Roman"/>
                <a:cs typeface="Times New Roman"/>
              </a:rPr>
              <a:t>Support for us</a:t>
            </a:r>
          </a:p>
          <a:p>
            <a:pPr lvl="1">
              <a:lnSpc>
                <a:spcPct val="115000"/>
              </a:lnSpc>
              <a:spcBef>
                <a:spcPts val="0"/>
              </a:spcBef>
              <a:spcAft>
                <a:spcPts val="1000"/>
              </a:spcAft>
              <a:buFont typeface="+mj-lt"/>
              <a:buAutoNum type="alphaLcParenR"/>
            </a:pPr>
            <a:r>
              <a:rPr lang="en-US" sz="2900" dirty="0">
                <a:ea typeface="Times New Roman"/>
                <a:cs typeface="Times New Roman"/>
              </a:rPr>
              <a:t>Walls between everyone</a:t>
            </a:r>
          </a:p>
          <a:p>
            <a:pPr marL="457200" marR="0">
              <a:lnSpc>
                <a:spcPct val="115000"/>
              </a:lnSpc>
              <a:spcBef>
                <a:spcPts val="1200"/>
              </a:spcBef>
              <a:spcAft>
                <a:spcPts val="1000"/>
              </a:spcAft>
            </a:pP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9" name="Rectangle 8">
            <a:extLst>
              <a:ext uri="{FF2B5EF4-FFF2-40B4-BE49-F238E27FC236}">
                <a16:creationId xmlns:a16="http://schemas.microsoft.com/office/drawing/2014/main" id="{ADB81991-4CE9-470B-94E2-7EA62DFF3D35}"/>
              </a:ext>
            </a:extLst>
          </p:cNvPr>
          <p:cNvSpPr/>
          <p:nvPr/>
        </p:nvSpPr>
        <p:spPr>
          <a:xfrm>
            <a:off x="228600" y="1762495"/>
            <a:ext cx="4572000" cy="2585323"/>
          </a:xfrm>
          <a:prstGeom prst="rect">
            <a:avLst/>
          </a:prstGeom>
        </p:spPr>
        <p:txBody>
          <a:bodyPr>
            <a:spAutoFit/>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endParaRPr lang="en-US" dirty="0"/>
          </a:p>
        </p:txBody>
      </p:sp>
      <p:sp>
        <p:nvSpPr>
          <p:cNvPr id="13" name="Title 12">
            <a:extLst>
              <a:ext uri="{FF2B5EF4-FFF2-40B4-BE49-F238E27FC236}">
                <a16:creationId xmlns:a16="http://schemas.microsoft.com/office/drawing/2014/main" id="{4D6F61C7-9E3B-4596-B719-26447117517A}"/>
              </a:ext>
            </a:extLst>
          </p:cNvPr>
          <p:cNvSpPr>
            <a:spLocks noGrp="1"/>
          </p:cNvSpPr>
          <p:nvPr>
            <p:ph type="title"/>
          </p:nvPr>
        </p:nvSpPr>
        <p:spPr/>
        <p:txBody>
          <a:bodyPr/>
          <a:lstStyle/>
          <a:p>
            <a:r>
              <a:rPr lang="en-US" dirty="0"/>
              <a:t>Hello and welcome to the Accelerated Instructional Media Webinar – Course Name.</a:t>
            </a:r>
          </a:p>
        </p:txBody>
      </p:sp>
      <p:sp>
        <p:nvSpPr>
          <p:cNvPr id="14" name="Content Placeholder 13">
            <a:extLst>
              <a:ext uri="{FF2B5EF4-FFF2-40B4-BE49-F238E27FC236}">
                <a16:creationId xmlns:a16="http://schemas.microsoft.com/office/drawing/2014/main" id="{10133710-8082-43AB-A3A2-0CE92944B55A}"/>
              </a:ext>
            </a:extLst>
          </p:cNvPr>
          <p:cNvSpPr>
            <a:spLocks noGrp="1"/>
          </p:cNvSpPr>
          <p:nvPr>
            <p:ph sz="quarter" idx="10"/>
          </p:nvPr>
        </p:nvSpPr>
        <p:spPr/>
        <p:txBody>
          <a:bodyPr/>
          <a:lstStyle/>
          <a:p>
            <a:r>
              <a:rPr lang="en-US" dirty="0"/>
              <a:t>Welcome! Our Session Will Begin Shortly</a:t>
            </a:r>
          </a:p>
        </p:txBody>
      </p:sp>
    </p:spTree>
    <p:extLst>
      <p:ext uri="{BB962C8B-B14F-4D97-AF65-F5344CB8AC3E}">
        <p14:creationId xmlns:p14="http://schemas.microsoft.com/office/powerpoint/2010/main" val="40819285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Five: Review Questions</a:t>
            </a:r>
          </a:p>
        </p:txBody>
      </p:sp>
      <p:sp>
        <p:nvSpPr>
          <p:cNvPr id="33795" name="Content Placeholder 2"/>
          <p:cNvSpPr>
            <a:spLocks noGrp="1"/>
          </p:cNvSpPr>
          <p:nvPr>
            <p:ph idx="1"/>
          </p:nvPr>
        </p:nvSpPr>
        <p:spPr/>
        <p:txBody>
          <a:bodyPr>
            <a:normAutofit fontScale="550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sz="4000" dirty="0">
                <a:ea typeface="Times New Roman"/>
                <a:cs typeface="Times New Roman"/>
              </a:rPr>
              <a:t>What is one side effect of not getting enough sleep?</a:t>
            </a:r>
          </a:p>
          <a:p>
            <a:pPr lvl="1">
              <a:lnSpc>
                <a:spcPct val="115000"/>
              </a:lnSpc>
              <a:spcBef>
                <a:spcPts val="0"/>
              </a:spcBef>
              <a:spcAft>
                <a:spcPts val="0"/>
              </a:spcAft>
              <a:buFont typeface="+mj-lt"/>
              <a:buAutoNum type="alphaLcParenR"/>
            </a:pPr>
            <a:r>
              <a:rPr lang="en-US" sz="3600" dirty="0">
                <a:ea typeface="Times New Roman"/>
                <a:cs typeface="Times New Roman"/>
              </a:rPr>
              <a:t>We can become cranky</a:t>
            </a:r>
          </a:p>
          <a:p>
            <a:pPr lvl="1">
              <a:lnSpc>
                <a:spcPct val="115000"/>
              </a:lnSpc>
              <a:spcBef>
                <a:spcPts val="0"/>
              </a:spcBef>
              <a:spcAft>
                <a:spcPts val="0"/>
              </a:spcAft>
              <a:buFont typeface="+mj-lt"/>
              <a:buAutoNum type="alphaLcParenR"/>
            </a:pPr>
            <a:r>
              <a:rPr lang="en-US" sz="3600" dirty="0">
                <a:ea typeface="Times New Roman"/>
                <a:cs typeface="Times New Roman"/>
              </a:rPr>
              <a:t>Our minds can’t replenish for the day</a:t>
            </a:r>
          </a:p>
          <a:p>
            <a:pPr lvl="1">
              <a:lnSpc>
                <a:spcPct val="115000"/>
              </a:lnSpc>
              <a:spcBef>
                <a:spcPts val="0"/>
              </a:spcBef>
              <a:spcAft>
                <a:spcPts val="0"/>
              </a:spcAft>
              <a:buFont typeface="+mj-lt"/>
              <a:buAutoNum type="alphaLcParenR"/>
            </a:pPr>
            <a:r>
              <a:rPr lang="en-US" sz="3600" dirty="0">
                <a:ea typeface="Times New Roman"/>
                <a:cs typeface="Times New Roman"/>
              </a:rPr>
              <a:t>We get more stuff done</a:t>
            </a:r>
          </a:p>
          <a:p>
            <a:pPr lvl="1">
              <a:lnSpc>
                <a:spcPct val="115000"/>
              </a:lnSpc>
              <a:spcBef>
                <a:spcPts val="0"/>
              </a:spcBef>
              <a:spcAft>
                <a:spcPts val="1000"/>
              </a:spcAft>
              <a:buFont typeface="+mj-lt"/>
              <a:buAutoNum type="alphaLcParenR"/>
            </a:pPr>
            <a:r>
              <a:rPr lang="en-US" sz="3600" dirty="0">
                <a:ea typeface="Times New Roman"/>
                <a:cs typeface="Times New Roman"/>
              </a:rPr>
              <a:t>We feel hungrier</a:t>
            </a:r>
          </a:p>
          <a:p>
            <a:pPr marL="457200" marR="0">
              <a:lnSpc>
                <a:spcPct val="115000"/>
              </a:lnSpc>
              <a:spcBef>
                <a:spcPts val="1200"/>
              </a:spcBef>
              <a:spcAft>
                <a:spcPts val="1000"/>
              </a:spcAft>
            </a:pPr>
            <a:r>
              <a:rPr lang="en-US" sz="4000" dirty="0">
                <a:ea typeface="Times New Roman"/>
                <a:cs typeface="Times New Roman"/>
              </a:rPr>
              <a:t>	</a:t>
            </a:r>
          </a:p>
          <a:p>
            <a:pPr marL="514350" lvl="0" indent="-514350">
              <a:lnSpc>
                <a:spcPct val="115000"/>
              </a:lnSpc>
              <a:spcBef>
                <a:spcPts val="0"/>
              </a:spcBef>
              <a:spcAft>
                <a:spcPts val="1000"/>
              </a:spcAft>
              <a:buFont typeface="+mj-lt"/>
              <a:buAutoNum type="arabicPeriod" startAt="4"/>
              <a:tabLst>
                <a:tab pos="457200" algn="l"/>
              </a:tabLst>
            </a:pPr>
            <a:r>
              <a:rPr lang="en-US" sz="4000" dirty="0">
                <a:ea typeface="Times New Roman"/>
                <a:cs typeface="Times New Roman"/>
              </a:rPr>
              <a:t>What is one tip for getting more sleep?</a:t>
            </a:r>
          </a:p>
          <a:p>
            <a:pPr lvl="1">
              <a:lnSpc>
                <a:spcPct val="115000"/>
              </a:lnSpc>
              <a:spcBef>
                <a:spcPts val="0"/>
              </a:spcBef>
              <a:spcAft>
                <a:spcPts val="0"/>
              </a:spcAft>
              <a:buFont typeface="+mj-lt"/>
              <a:buAutoNum type="alphaLcParenR"/>
            </a:pPr>
            <a:r>
              <a:rPr lang="en-US" sz="3600" dirty="0">
                <a:ea typeface="Times New Roman"/>
                <a:cs typeface="Times New Roman"/>
              </a:rPr>
              <a:t>Eat a midnight snack</a:t>
            </a:r>
          </a:p>
          <a:p>
            <a:pPr lvl="1">
              <a:lnSpc>
                <a:spcPct val="115000"/>
              </a:lnSpc>
              <a:spcBef>
                <a:spcPts val="0"/>
              </a:spcBef>
              <a:spcAft>
                <a:spcPts val="0"/>
              </a:spcAft>
              <a:buFont typeface="+mj-lt"/>
              <a:buAutoNum type="alphaLcParenR"/>
            </a:pPr>
            <a:r>
              <a:rPr lang="en-US" sz="3600" dirty="0">
                <a:ea typeface="Times New Roman"/>
                <a:cs typeface="Times New Roman"/>
              </a:rPr>
              <a:t>Drink plenty of fluids before bed</a:t>
            </a:r>
          </a:p>
          <a:p>
            <a:pPr lvl="1">
              <a:lnSpc>
                <a:spcPct val="115000"/>
              </a:lnSpc>
              <a:spcBef>
                <a:spcPts val="0"/>
              </a:spcBef>
              <a:spcAft>
                <a:spcPts val="0"/>
              </a:spcAft>
              <a:buFont typeface="+mj-lt"/>
              <a:buAutoNum type="alphaLcParenR"/>
            </a:pPr>
            <a:r>
              <a:rPr lang="en-US" sz="3600" dirty="0">
                <a:ea typeface="Times New Roman"/>
                <a:cs typeface="Times New Roman"/>
              </a:rPr>
              <a:t>Sleep with a pet or stuffed animal</a:t>
            </a:r>
          </a:p>
          <a:p>
            <a:pPr lvl="1">
              <a:lnSpc>
                <a:spcPct val="115000"/>
              </a:lnSpc>
              <a:spcBef>
                <a:spcPts val="0"/>
              </a:spcBef>
              <a:spcAft>
                <a:spcPts val="1000"/>
              </a:spcAft>
              <a:buFont typeface="+mj-lt"/>
              <a:buAutoNum type="alphaLcParenR"/>
            </a:pPr>
            <a:r>
              <a:rPr lang="en-US" sz="3600" dirty="0">
                <a:ea typeface="Times New Roman"/>
                <a:cs typeface="Times New Roman"/>
              </a:rPr>
              <a:t>Practice relaxation techniques before bed</a:t>
            </a:r>
          </a:p>
          <a:p>
            <a:pPr marL="457200" marR="0">
              <a:lnSpc>
                <a:spcPct val="115000"/>
              </a:lnSpc>
              <a:spcBef>
                <a:spcPts val="1200"/>
              </a:spcBef>
              <a:spcAft>
                <a:spcPts val="1000"/>
              </a:spcAft>
            </a:pPr>
            <a:endParaRPr lang="en-US" dirty="0"/>
          </a:p>
        </p:txBody>
      </p:sp>
    </p:spTree>
    <p:extLst>
      <p:ext uri="{BB962C8B-B14F-4D97-AF65-F5344CB8AC3E}">
        <p14:creationId xmlns:p14="http://schemas.microsoft.com/office/powerpoint/2010/main" val="104192479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Five: Review Questions</a:t>
            </a:r>
          </a:p>
        </p:txBody>
      </p:sp>
      <p:sp>
        <p:nvSpPr>
          <p:cNvPr id="33795" name="Content Placeholder 2"/>
          <p:cNvSpPr>
            <a:spLocks noGrp="1"/>
          </p:cNvSpPr>
          <p:nvPr>
            <p:ph idx="1"/>
          </p:nvPr>
        </p:nvSpPr>
        <p:spPr/>
        <p:txBody>
          <a:bodyPr>
            <a:normAutofit fontScale="250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sz="8800" dirty="0">
                <a:ea typeface="Times New Roman"/>
                <a:cs typeface="Times New Roman"/>
              </a:rPr>
              <a:t>How does eating well benefit us?</a:t>
            </a:r>
          </a:p>
          <a:p>
            <a:pPr lvl="1">
              <a:lnSpc>
                <a:spcPct val="115000"/>
              </a:lnSpc>
              <a:spcBef>
                <a:spcPts val="0"/>
              </a:spcBef>
              <a:spcAft>
                <a:spcPts val="0"/>
              </a:spcAft>
              <a:buFont typeface="+mj-lt"/>
              <a:buAutoNum type="alphaLcParenR"/>
            </a:pPr>
            <a:r>
              <a:rPr lang="en-US" sz="8000" dirty="0">
                <a:ea typeface="Times New Roman"/>
                <a:cs typeface="Times New Roman"/>
              </a:rPr>
              <a:t>It helps restore chemical imbalance caused my malnutrition</a:t>
            </a:r>
          </a:p>
          <a:p>
            <a:pPr lvl="1">
              <a:lnSpc>
                <a:spcPct val="115000"/>
              </a:lnSpc>
              <a:spcBef>
                <a:spcPts val="0"/>
              </a:spcBef>
              <a:spcAft>
                <a:spcPts val="0"/>
              </a:spcAft>
              <a:buFont typeface="+mj-lt"/>
              <a:buAutoNum type="alphaLcParenR"/>
            </a:pPr>
            <a:r>
              <a:rPr lang="en-US" sz="8000" dirty="0">
                <a:ea typeface="Times New Roman"/>
                <a:cs typeface="Times New Roman"/>
              </a:rPr>
              <a:t>It makes us look good to other people</a:t>
            </a:r>
          </a:p>
          <a:p>
            <a:pPr lvl="1">
              <a:lnSpc>
                <a:spcPct val="115000"/>
              </a:lnSpc>
              <a:spcBef>
                <a:spcPts val="0"/>
              </a:spcBef>
              <a:spcAft>
                <a:spcPts val="0"/>
              </a:spcAft>
              <a:buFont typeface="+mj-lt"/>
              <a:buAutoNum type="alphaLcParenR"/>
            </a:pPr>
            <a:r>
              <a:rPr lang="en-US" sz="8000" dirty="0">
                <a:ea typeface="Times New Roman"/>
                <a:cs typeface="Times New Roman"/>
              </a:rPr>
              <a:t>It makes us look skinny</a:t>
            </a:r>
          </a:p>
          <a:p>
            <a:pPr lvl="1">
              <a:lnSpc>
                <a:spcPct val="115000"/>
              </a:lnSpc>
              <a:spcBef>
                <a:spcPts val="0"/>
              </a:spcBef>
              <a:spcAft>
                <a:spcPts val="1000"/>
              </a:spcAft>
              <a:buFont typeface="+mj-lt"/>
              <a:buAutoNum type="alphaLcParenR"/>
            </a:pPr>
            <a:r>
              <a:rPr lang="en-US" sz="8000" dirty="0">
                <a:ea typeface="Times New Roman"/>
                <a:cs typeface="Times New Roman"/>
              </a:rPr>
              <a:t>It helps make dinner choices easier</a:t>
            </a:r>
          </a:p>
          <a:p>
            <a:pPr marL="457200" marR="0">
              <a:lnSpc>
                <a:spcPct val="115000"/>
              </a:lnSpc>
              <a:spcBef>
                <a:spcPts val="1200"/>
              </a:spcBef>
              <a:spcAft>
                <a:spcPts val="1000"/>
              </a:spcAft>
            </a:pPr>
            <a:r>
              <a:rPr lang="en-US" sz="11200" dirty="0">
                <a:ea typeface="Times New Roman"/>
                <a:cs typeface="Times New Roman"/>
              </a:rPr>
              <a:t>	</a:t>
            </a:r>
          </a:p>
          <a:p>
            <a:pPr marL="514350" lvl="0" indent="-514350">
              <a:lnSpc>
                <a:spcPct val="115000"/>
              </a:lnSpc>
              <a:spcBef>
                <a:spcPts val="0"/>
              </a:spcBef>
              <a:spcAft>
                <a:spcPts val="1000"/>
              </a:spcAft>
              <a:buFont typeface="+mj-lt"/>
              <a:buAutoNum type="arabicPeriod" startAt="6"/>
              <a:tabLst>
                <a:tab pos="457200" algn="l"/>
              </a:tabLst>
            </a:pPr>
            <a:r>
              <a:rPr lang="en-US" sz="8800" dirty="0">
                <a:ea typeface="Times New Roman"/>
                <a:cs typeface="Times New Roman"/>
              </a:rPr>
              <a:t>What is a benefit of getting more exercise?</a:t>
            </a:r>
          </a:p>
          <a:p>
            <a:pPr lvl="1">
              <a:lnSpc>
                <a:spcPct val="115000"/>
              </a:lnSpc>
              <a:spcBef>
                <a:spcPts val="0"/>
              </a:spcBef>
              <a:spcAft>
                <a:spcPts val="0"/>
              </a:spcAft>
              <a:buFont typeface="+mj-lt"/>
              <a:buAutoNum type="alphaLcParenR"/>
            </a:pPr>
            <a:r>
              <a:rPr lang="en-US" sz="8000" dirty="0">
                <a:ea typeface="Times New Roman"/>
                <a:cs typeface="Times New Roman"/>
              </a:rPr>
              <a:t>It helps us make better nutrition choices</a:t>
            </a:r>
          </a:p>
          <a:p>
            <a:pPr lvl="1">
              <a:lnSpc>
                <a:spcPct val="115000"/>
              </a:lnSpc>
              <a:spcBef>
                <a:spcPts val="0"/>
              </a:spcBef>
              <a:spcAft>
                <a:spcPts val="0"/>
              </a:spcAft>
              <a:buFont typeface="+mj-lt"/>
              <a:buAutoNum type="alphaLcParenR"/>
            </a:pPr>
            <a:r>
              <a:rPr lang="en-US" sz="8000" dirty="0">
                <a:ea typeface="Times New Roman"/>
                <a:cs typeface="Times New Roman"/>
              </a:rPr>
              <a:t>It makes us feel tired</a:t>
            </a:r>
          </a:p>
          <a:p>
            <a:pPr lvl="1">
              <a:lnSpc>
                <a:spcPct val="115000"/>
              </a:lnSpc>
              <a:spcBef>
                <a:spcPts val="0"/>
              </a:spcBef>
              <a:spcAft>
                <a:spcPts val="0"/>
              </a:spcAft>
              <a:buFont typeface="+mj-lt"/>
              <a:buAutoNum type="alphaLcParenR"/>
            </a:pPr>
            <a:r>
              <a:rPr lang="en-US" sz="8000" dirty="0">
                <a:ea typeface="Times New Roman"/>
                <a:cs typeface="Times New Roman"/>
              </a:rPr>
              <a:t>It helps boost our immune system</a:t>
            </a:r>
          </a:p>
          <a:p>
            <a:pPr lvl="1">
              <a:lnSpc>
                <a:spcPct val="115000"/>
              </a:lnSpc>
              <a:spcBef>
                <a:spcPts val="0"/>
              </a:spcBef>
              <a:spcAft>
                <a:spcPts val="1000"/>
              </a:spcAft>
              <a:buFont typeface="+mj-lt"/>
              <a:buAutoNum type="alphaLcParenR"/>
            </a:pPr>
            <a:r>
              <a:rPr lang="en-US" sz="8000" dirty="0">
                <a:ea typeface="Times New Roman"/>
                <a:cs typeface="Times New Roman"/>
              </a:rPr>
              <a:t>It makes us look skinny</a:t>
            </a:r>
          </a:p>
          <a:p>
            <a:pPr marL="457200" marR="0">
              <a:lnSpc>
                <a:spcPct val="115000"/>
              </a:lnSpc>
              <a:spcBef>
                <a:spcPts val="1200"/>
              </a:spcBef>
              <a:spcAft>
                <a:spcPts val="1000"/>
              </a:spcAft>
            </a:pPr>
            <a:r>
              <a:rPr lang="en-US" sz="3400" dirty="0">
                <a:solidFill>
                  <a:srgbClr val="FF0000"/>
                </a:solidFill>
                <a:ea typeface="Times New Roman"/>
                <a:cs typeface="Times New Roman"/>
              </a:rPr>
              <a:t>	</a:t>
            </a:r>
            <a:endParaRPr lang="en-US" dirty="0"/>
          </a:p>
        </p:txBody>
      </p:sp>
    </p:spTree>
    <p:extLst>
      <p:ext uri="{BB962C8B-B14F-4D97-AF65-F5344CB8AC3E}">
        <p14:creationId xmlns:p14="http://schemas.microsoft.com/office/powerpoint/2010/main" val="104192479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Five: Review Questions</a:t>
            </a:r>
          </a:p>
        </p:txBody>
      </p:sp>
      <p:sp>
        <p:nvSpPr>
          <p:cNvPr id="33795" name="Content Placeholder 2"/>
          <p:cNvSpPr>
            <a:spLocks noGrp="1"/>
          </p:cNvSpPr>
          <p:nvPr>
            <p:ph idx="1"/>
          </p:nvPr>
        </p:nvSpPr>
        <p:spPr/>
        <p:txBody>
          <a:bodyPr>
            <a:normAutofit fontScale="250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sz="8800" dirty="0">
                <a:ea typeface="Times New Roman"/>
                <a:cs typeface="Times New Roman"/>
              </a:rPr>
              <a:t>What is the first step when planning a small challenge to complete?</a:t>
            </a:r>
          </a:p>
          <a:p>
            <a:pPr lvl="1">
              <a:lnSpc>
                <a:spcPct val="115000"/>
              </a:lnSpc>
              <a:spcBef>
                <a:spcPts val="0"/>
              </a:spcBef>
              <a:spcAft>
                <a:spcPts val="0"/>
              </a:spcAft>
              <a:buFont typeface="+mj-lt"/>
              <a:buAutoNum type="alphaLcParenR"/>
            </a:pPr>
            <a:r>
              <a:rPr lang="en-US" sz="8000" dirty="0">
                <a:ea typeface="Times New Roman"/>
                <a:cs typeface="Times New Roman"/>
              </a:rPr>
              <a:t>Decide what the ultimate goal is</a:t>
            </a:r>
          </a:p>
          <a:p>
            <a:pPr lvl="1">
              <a:lnSpc>
                <a:spcPct val="115000"/>
              </a:lnSpc>
              <a:spcBef>
                <a:spcPts val="0"/>
              </a:spcBef>
              <a:spcAft>
                <a:spcPts val="0"/>
              </a:spcAft>
              <a:buFont typeface="+mj-lt"/>
              <a:buAutoNum type="alphaLcParenR"/>
            </a:pPr>
            <a:r>
              <a:rPr lang="en-US" sz="8000" dirty="0">
                <a:ea typeface="Times New Roman"/>
                <a:cs typeface="Times New Roman"/>
              </a:rPr>
              <a:t>Choose something to reward yourself with</a:t>
            </a:r>
          </a:p>
          <a:p>
            <a:pPr lvl="1">
              <a:lnSpc>
                <a:spcPct val="115000"/>
              </a:lnSpc>
              <a:spcBef>
                <a:spcPts val="0"/>
              </a:spcBef>
              <a:spcAft>
                <a:spcPts val="0"/>
              </a:spcAft>
              <a:buFont typeface="+mj-lt"/>
              <a:buAutoNum type="alphaLcParenR"/>
            </a:pPr>
            <a:r>
              <a:rPr lang="en-US" sz="8000" dirty="0">
                <a:ea typeface="Times New Roman"/>
                <a:cs typeface="Times New Roman"/>
              </a:rPr>
              <a:t>Decide what you want to achieve first</a:t>
            </a:r>
          </a:p>
          <a:p>
            <a:pPr lvl="1">
              <a:lnSpc>
                <a:spcPct val="115000"/>
              </a:lnSpc>
              <a:spcBef>
                <a:spcPts val="0"/>
              </a:spcBef>
              <a:spcAft>
                <a:spcPts val="1000"/>
              </a:spcAft>
              <a:buFont typeface="+mj-lt"/>
              <a:buAutoNum type="alphaLcParenR"/>
            </a:pPr>
            <a:r>
              <a:rPr lang="en-US" sz="8000" dirty="0">
                <a:ea typeface="Times New Roman"/>
                <a:cs typeface="Times New Roman"/>
              </a:rPr>
              <a:t>Find something fun to do with it</a:t>
            </a:r>
          </a:p>
          <a:p>
            <a:pPr marL="457200" marR="0">
              <a:lnSpc>
                <a:spcPct val="115000"/>
              </a:lnSpc>
              <a:spcBef>
                <a:spcPts val="1200"/>
              </a:spcBef>
              <a:spcAft>
                <a:spcPts val="1000"/>
              </a:spcAft>
            </a:pPr>
            <a:r>
              <a:rPr lang="en-US" dirty="0">
                <a:ea typeface="Times New Roman"/>
                <a:cs typeface="Times New Roman"/>
              </a:rPr>
              <a:t>	</a:t>
            </a:r>
          </a:p>
          <a:p>
            <a:pPr marL="514350" lvl="0" indent="-514350">
              <a:lnSpc>
                <a:spcPct val="115000"/>
              </a:lnSpc>
              <a:spcBef>
                <a:spcPts val="0"/>
              </a:spcBef>
              <a:spcAft>
                <a:spcPts val="1000"/>
              </a:spcAft>
              <a:buFont typeface="+mj-lt"/>
              <a:buAutoNum type="arabicPeriod" startAt="8"/>
              <a:tabLst>
                <a:tab pos="457200" algn="l"/>
              </a:tabLst>
            </a:pPr>
            <a:r>
              <a:rPr lang="en-US" sz="8800" dirty="0">
                <a:ea typeface="Times New Roman"/>
                <a:cs typeface="Times New Roman"/>
              </a:rPr>
              <a:t>Why is it important to start with a small challenge rather than the largest one?</a:t>
            </a:r>
          </a:p>
          <a:p>
            <a:pPr lvl="1">
              <a:lnSpc>
                <a:spcPct val="115000"/>
              </a:lnSpc>
              <a:spcBef>
                <a:spcPts val="0"/>
              </a:spcBef>
              <a:spcAft>
                <a:spcPts val="0"/>
              </a:spcAft>
              <a:buFont typeface="+mj-lt"/>
              <a:buAutoNum type="alphaLcParenR"/>
            </a:pPr>
            <a:r>
              <a:rPr lang="en-US" sz="8000" dirty="0">
                <a:ea typeface="Times New Roman"/>
                <a:cs typeface="Times New Roman"/>
              </a:rPr>
              <a:t>We cannot achieve everything at one time</a:t>
            </a:r>
          </a:p>
          <a:p>
            <a:pPr lvl="1">
              <a:lnSpc>
                <a:spcPct val="115000"/>
              </a:lnSpc>
              <a:spcBef>
                <a:spcPts val="0"/>
              </a:spcBef>
              <a:spcAft>
                <a:spcPts val="0"/>
              </a:spcAft>
              <a:buFont typeface="+mj-lt"/>
              <a:buAutoNum type="alphaLcParenR"/>
            </a:pPr>
            <a:r>
              <a:rPr lang="en-US" sz="8000" dirty="0">
                <a:ea typeface="Times New Roman"/>
                <a:cs typeface="Times New Roman"/>
              </a:rPr>
              <a:t>We can get bored too soon</a:t>
            </a:r>
          </a:p>
          <a:p>
            <a:pPr lvl="1">
              <a:lnSpc>
                <a:spcPct val="115000"/>
              </a:lnSpc>
              <a:spcBef>
                <a:spcPts val="0"/>
              </a:spcBef>
              <a:spcAft>
                <a:spcPts val="0"/>
              </a:spcAft>
              <a:buFont typeface="+mj-lt"/>
              <a:buAutoNum type="alphaLcParenR"/>
            </a:pPr>
            <a:r>
              <a:rPr lang="en-US" sz="8000" dirty="0">
                <a:ea typeface="Times New Roman"/>
                <a:cs typeface="Times New Roman"/>
              </a:rPr>
              <a:t>We can lose interest before we finish</a:t>
            </a:r>
          </a:p>
          <a:p>
            <a:pPr lvl="1">
              <a:lnSpc>
                <a:spcPct val="115000"/>
              </a:lnSpc>
              <a:spcBef>
                <a:spcPts val="0"/>
              </a:spcBef>
              <a:spcAft>
                <a:spcPts val="1000"/>
              </a:spcAft>
              <a:buFont typeface="+mj-lt"/>
              <a:buAutoNum type="alphaLcParenR"/>
            </a:pPr>
            <a:r>
              <a:rPr lang="en-US" sz="8000" dirty="0">
                <a:ea typeface="Times New Roman"/>
                <a:cs typeface="Times New Roman"/>
              </a:rPr>
              <a:t>We couldn’t focus on the whole thing at once</a:t>
            </a:r>
          </a:p>
          <a:p>
            <a:pPr marL="457200" marR="0">
              <a:lnSpc>
                <a:spcPct val="115000"/>
              </a:lnSpc>
              <a:spcBef>
                <a:spcPts val="1200"/>
              </a:spcBef>
              <a:spcAft>
                <a:spcPts val="1000"/>
              </a:spcAft>
            </a:pPr>
            <a:endParaRPr lang="en-US" dirty="0"/>
          </a:p>
        </p:txBody>
      </p:sp>
    </p:spTree>
    <p:extLst>
      <p:ext uri="{BB962C8B-B14F-4D97-AF65-F5344CB8AC3E}">
        <p14:creationId xmlns:p14="http://schemas.microsoft.com/office/powerpoint/2010/main" val="104192479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Five: Review Questions</a:t>
            </a:r>
          </a:p>
        </p:txBody>
      </p:sp>
      <p:sp>
        <p:nvSpPr>
          <p:cNvPr id="33795" name="Content Placeholder 2"/>
          <p:cNvSpPr>
            <a:spLocks noGrp="1"/>
          </p:cNvSpPr>
          <p:nvPr>
            <p:ph idx="1"/>
          </p:nvPr>
        </p:nvSpPr>
        <p:spPr>
          <a:xfrm>
            <a:off x="457200" y="1600200"/>
            <a:ext cx="8229600" cy="4648200"/>
          </a:xfrm>
        </p:spPr>
        <p:txBody>
          <a:bodyPr>
            <a:normAutofit fontScale="55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sz="4000" dirty="0">
                <a:ea typeface="Times New Roman"/>
                <a:cs typeface="Times New Roman"/>
              </a:rPr>
              <a:t>Who did Cherry confide in when it came to her anxiety?</a:t>
            </a:r>
          </a:p>
          <a:p>
            <a:pPr lvl="1">
              <a:lnSpc>
                <a:spcPct val="115000"/>
              </a:lnSpc>
              <a:spcBef>
                <a:spcPts val="0"/>
              </a:spcBef>
              <a:spcAft>
                <a:spcPts val="0"/>
              </a:spcAft>
              <a:buFont typeface="+mj-lt"/>
              <a:buAutoNum type="alphaLcParenR"/>
            </a:pPr>
            <a:r>
              <a:rPr lang="en-US" sz="3600" dirty="0">
                <a:ea typeface="Times New Roman"/>
                <a:cs typeface="Times New Roman"/>
              </a:rPr>
              <a:t>Her manager</a:t>
            </a:r>
          </a:p>
          <a:p>
            <a:pPr lvl="1">
              <a:lnSpc>
                <a:spcPct val="115000"/>
              </a:lnSpc>
              <a:spcBef>
                <a:spcPts val="0"/>
              </a:spcBef>
              <a:spcAft>
                <a:spcPts val="0"/>
              </a:spcAft>
              <a:buFont typeface="+mj-lt"/>
              <a:buAutoNum type="alphaLcParenR"/>
            </a:pPr>
            <a:r>
              <a:rPr lang="en-US" sz="3600" dirty="0">
                <a:ea typeface="Times New Roman"/>
                <a:cs typeface="Times New Roman"/>
              </a:rPr>
              <a:t>Her mom</a:t>
            </a:r>
          </a:p>
          <a:p>
            <a:pPr lvl="1">
              <a:lnSpc>
                <a:spcPct val="115000"/>
              </a:lnSpc>
              <a:spcBef>
                <a:spcPts val="0"/>
              </a:spcBef>
              <a:spcAft>
                <a:spcPts val="0"/>
              </a:spcAft>
              <a:buFont typeface="+mj-lt"/>
              <a:buAutoNum type="alphaLcParenR"/>
            </a:pPr>
            <a:r>
              <a:rPr lang="en-US" sz="3600" dirty="0">
                <a:ea typeface="Times New Roman"/>
                <a:cs typeface="Times New Roman"/>
              </a:rPr>
              <a:t>Her coworker</a:t>
            </a:r>
          </a:p>
          <a:p>
            <a:pPr lvl="1">
              <a:lnSpc>
                <a:spcPct val="115000"/>
              </a:lnSpc>
              <a:spcBef>
                <a:spcPts val="0"/>
              </a:spcBef>
              <a:spcAft>
                <a:spcPts val="1000"/>
              </a:spcAft>
              <a:buFont typeface="+mj-lt"/>
              <a:buAutoNum type="alphaLcParenR"/>
            </a:pPr>
            <a:r>
              <a:rPr lang="en-US" sz="3600" dirty="0">
                <a:ea typeface="Times New Roman"/>
                <a:cs typeface="Times New Roman"/>
              </a:rPr>
              <a:t>Her sister</a:t>
            </a:r>
          </a:p>
          <a:p>
            <a:pPr marL="457200" marR="0">
              <a:lnSpc>
                <a:spcPct val="115000"/>
              </a:lnSpc>
              <a:spcBef>
                <a:spcPts val="1200"/>
              </a:spcBef>
              <a:spcAft>
                <a:spcPts val="1000"/>
              </a:spcAft>
            </a:pPr>
            <a:r>
              <a:rPr lang="en-US" sz="1300" dirty="0">
                <a:ea typeface="Times New Roman"/>
                <a:cs typeface="Times New Roman"/>
              </a:rPr>
              <a:t>	</a:t>
            </a:r>
          </a:p>
          <a:p>
            <a:pPr marL="514350" lvl="0" indent="-514350">
              <a:lnSpc>
                <a:spcPct val="115000"/>
              </a:lnSpc>
              <a:spcBef>
                <a:spcPts val="0"/>
              </a:spcBef>
              <a:spcAft>
                <a:spcPts val="1000"/>
              </a:spcAft>
              <a:buFont typeface="+mj-lt"/>
              <a:buAutoNum type="arabicPeriod" startAt="10"/>
              <a:tabLst>
                <a:tab pos="457200" algn="l"/>
              </a:tabLst>
            </a:pPr>
            <a:r>
              <a:rPr lang="en-US" sz="4000" dirty="0">
                <a:ea typeface="Times New Roman"/>
                <a:cs typeface="Times New Roman"/>
              </a:rPr>
              <a:t>What was one way Cherry prepared herself for the presentation?</a:t>
            </a:r>
          </a:p>
          <a:p>
            <a:pPr lvl="1">
              <a:lnSpc>
                <a:spcPct val="115000"/>
              </a:lnSpc>
              <a:spcBef>
                <a:spcPts val="0"/>
              </a:spcBef>
              <a:spcAft>
                <a:spcPts val="0"/>
              </a:spcAft>
              <a:buFont typeface="+mj-lt"/>
              <a:buAutoNum type="alphaLcParenR"/>
            </a:pPr>
            <a:r>
              <a:rPr lang="en-US" sz="3600" dirty="0">
                <a:ea typeface="Times New Roman"/>
                <a:cs typeface="Times New Roman"/>
              </a:rPr>
              <a:t>Joined a gym with her husband</a:t>
            </a:r>
          </a:p>
          <a:p>
            <a:pPr lvl="1">
              <a:lnSpc>
                <a:spcPct val="115000"/>
              </a:lnSpc>
              <a:spcBef>
                <a:spcPts val="0"/>
              </a:spcBef>
              <a:spcAft>
                <a:spcPts val="0"/>
              </a:spcAft>
              <a:buFont typeface="+mj-lt"/>
              <a:buAutoNum type="alphaLcParenR"/>
            </a:pPr>
            <a:r>
              <a:rPr lang="en-US" sz="3600" dirty="0">
                <a:ea typeface="Times New Roman"/>
                <a:cs typeface="Times New Roman"/>
              </a:rPr>
              <a:t>Practiced her speech with a friend</a:t>
            </a:r>
          </a:p>
          <a:p>
            <a:pPr lvl="1">
              <a:lnSpc>
                <a:spcPct val="115000"/>
              </a:lnSpc>
              <a:spcBef>
                <a:spcPts val="0"/>
              </a:spcBef>
              <a:spcAft>
                <a:spcPts val="0"/>
              </a:spcAft>
              <a:buFont typeface="+mj-lt"/>
              <a:buAutoNum type="alphaLcParenR"/>
            </a:pPr>
            <a:r>
              <a:rPr lang="en-US" sz="3600" dirty="0">
                <a:ea typeface="Times New Roman"/>
                <a:cs typeface="Times New Roman"/>
              </a:rPr>
              <a:t>Reviewed her notes by herself</a:t>
            </a:r>
          </a:p>
          <a:p>
            <a:pPr lvl="1">
              <a:lnSpc>
                <a:spcPct val="115000"/>
              </a:lnSpc>
              <a:spcBef>
                <a:spcPts val="0"/>
              </a:spcBef>
              <a:spcAft>
                <a:spcPts val="1000"/>
              </a:spcAft>
              <a:buFont typeface="+mj-lt"/>
              <a:buAutoNum type="alphaLcParenR"/>
            </a:pPr>
            <a:r>
              <a:rPr lang="en-US" sz="3600" dirty="0">
                <a:ea typeface="Times New Roman"/>
                <a:cs typeface="Times New Roman"/>
              </a:rPr>
              <a:t>Got plenty of sleep the night before</a:t>
            </a:r>
          </a:p>
          <a:p>
            <a:pPr marL="457200" marR="0">
              <a:lnSpc>
                <a:spcPct val="115000"/>
              </a:lnSpc>
              <a:spcBef>
                <a:spcPts val="1200"/>
              </a:spcBef>
              <a:spcAft>
                <a:spcPts val="1000"/>
              </a:spcAft>
            </a:pPr>
            <a:r>
              <a:rPr lang="en-US" dirty="0">
                <a:solidFill>
                  <a:srgbClr val="FF0000"/>
                </a:solidFill>
                <a:ea typeface="Times New Roman"/>
                <a:cs typeface="Times New Roman"/>
              </a:rPr>
              <a:t>	</a:t>
            </a:r>
            <a:endParaRPr lang="en-US" dirty="0"/>
          </a:p>
        </p:txBody>
      </p:sp>
    </p:spTree>
    <p:extLst>
      <p:ext uri="{BB962C8B-B14F-4D97-AF65-F5344CB8AC3E}">
        <p14:creationId xmlns:p14="http://schemas.microsoft.com/office/powerpoint/2010/main" val="104192479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Five: Review Questions</a:t>
            </a:r>
          </a:p>
        </p:txBody>
      </p:sp>
      <p:sp>
        <p:nvSpPr>
          <p:cNvPr id="33795"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a:tabLst>
                <a:tab pos="457200" algn="l"/>
              </a:tabLst>
            </a:pPr>
            <a:r>
              <a:rPr lang="en-US" sz="3400" dirty="0">
                <a:ea typeface="Times New Roman"/>
                <a:cs typeface="Times New Roman"/>
              </a:rPr>
              <a:t>Why do we feel more comfortable speaking with family and friends?</a:t>
            </a:r>
          </a:p>
          <a:p>
            <a:pPr lvl="1">
              <a:lnSpc>
                <a:spcPct val="115000"/>
              </a:lnSpc>
              <a:spcBef>
                <a:spcPts val="0"/>
              </a:spcBef>
              <a:spcAft>
                <a:spcPts val="0"/>
              </a:spcAft>
              <a:buFont typeface="+mj-lt"/>
              <a:buAutoNum type="alphaLcParenR"/>
            </a:pPr>
            <a:r>
              <a:rPr lang="en-US" sz="2900" dirty="0">
                <a:solidFill>
                  <a:srgbClr val="FF0000"/>
                </a:solidFill>
                <a:ea typeface="Times New Roman"/>
                <a:cs typeface="Times New Roman"/>
              </a:rPr>
              <a:t>They know us and are familiar with our problems</a:t>
            </a:r>
            <a:endParaRPr lang="en-US" sz="2900" dirty="0">
              <a:ea typeface="Times New Roman"/>
              <a:cs typeface="Times New Roman"/>
            </a:endParaRPr>
          </a:p>
          <a:p>
            <a:pPr lvl="1">
              <a:lnSpc>
                <a:spcPct val="115000"/>
              </a:lnSpc>
              <a:spcBef>
                <a:spcPts val="0"/>
              </a:spcBef>
              <a:spcAft>
                <a:spcPts val="0"/>
              </a:spcAft>
              <a:buFont typeface="+mj-lt"/>
              <a:buAutoNum type="alphaLcParenR"/>
            </a:pPr>
            <a:r>
              <a:rPr lang="en-US" sz="2900" dirty="0">
                <a:ea typeface="Times New Roman"/>
                <a:cs typeface="Times New Roman"/>
              </a:rPr>
              <a:t>We don’t like them anyway</a:t>
            </a:r>
          </a:p>
          <a:p>
            <a:pPr lvl="1">
              <a:lnSpc>
                <a:spcPct val="115000"/>
              </a:lnSpc>
              <a:spcBef>
                <a:spcPts val="0"/>
              </a:spcBef>
              <a:spcAft>
                <a:spcPts val="0"/>
              </a:spcAft>
              <a:buFont typeface="+mj-lt"/>
              <a:buAutoNum type="alphaLcParenR"/>
            </a:pPr>
            <a:r>
              <a:rPr lang="en-US" sz="2900" dirty="0">
                <a:ea typeface="Times New Roman"/>
                <a:cs typeface="Times New Roman"/>
              </a:rPr>
              <a:t>Many of them are much older</a:t>
            </a:r>
          </a:p>
          <a:p>
            <a:pPr lvl="1">
              <a:lnSpc>
                <a:spcPct val="115000"/>
              </a:lnSpc>
              <a:spcBef>
                <a:spcPts val="0"/>
              </a:spcBef>
              <a:spcAft>
                <a:spcPts val="1000"/>
              </a:spcAft>
              <a:buFont typeface="+mj-lt"/>
              <a:buAutoNum type="alphaLcParenR"/>
            </a:pPr>
            <a:r>
              <a:rPr lang="en-US" sz="2900" dirty="0">
                <a:ea typeface="Times New Roman"/>
                <a:cs typeface="Times New Roman"/>
              </a:rPr>
              <a:t>They don’t know the real you</a:t>
            </a:r>
          </a:p>
          <a:p>
            <a:pPr marL="457200" marR="0">
              <a:lnSpc>
                <a:spcPct val="115000"/>
              </a:lnSpc>
              <a:spcBef>
                <a:spcPts val="1200"/>
              </a:spcBef>
              <a:spcAft>
                <a:spcPts val="1000"/>
              </a:spcAft>
            </a:pPr>
            <a:r>
              <a:rPr lang="en-US" sz="3400" dirty="0">
                <a:solidFill>
                  <a:srgbClr val="FF0000"/>
                </a:solidFill>
                <a:ea typeface="Times New Roman"/>
                <a:cs typeface="Times New Roman"/>
              </a:rPr>
              <a:t>	While not everyone in your family or circle of friends knows what you are going through, we feel more comfortable talking to them because they know us and we feel more at ease with them than with speaking with a stranger.</a:t>
            </a:r>
            <a:endParaRPr lang="en-US" sz="3400" dirty="0">
              <a:ea typeface="Times New Roman"/>
              <a:cs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sz="3400" dirty="0">
                <a:ea typeface="Times New Roman"/>
                <a:cs typeface="Times New Roman"/>
              </a:rPr>
              <a:t>Talking with friends and family builds what?</a:t>
            </a:r>
          </a:p>
          <a:p>
            <a:pPr lvl="1">
              <a:lnSpc>
                <a:spcPct val="115000"/>
              </a:lnSpc>
              <a:spcBef>
                <a:spcPts val="0"/>
              </a:spcBef>
              <a:spcAft>
                <a:spcPts val="0"/>
              </a:spcAft>
              <a:buFont typeface="+mj-lt"/>
              <a:buAutoNum type="alphaLcParenR"/>
            </a:pPr>
            <a:r>
              <a:rPr lang="en-US" sz="2900" dirty="0">
                <a:ea typeface="Times New Roman"/>
                <a:cs typeface="Times New Roman"/>
              </a:rPr>
              <a:t>Support for the family</a:t>
            </a:r>
          </a:p>
          <a:p>
            <a:pPr lvl="1">
              <a:lnSpc>
                <a:spcPct val="115000"/>
              </a:lnSpc>
              <a:spcBef>
                <a:spcPts val="0"/>
              </a:spcBef>
              <a:spcAft>
                <a:spcPts val="0"/>
              </a:spcAft>
              <a:buFont typeface="+mj-lt"/>
              <a:buAutoNum type="alphaLcParenR"/>
            </a:pPr>
            <a:r>
              <a:rPr lang="en-US" sz="2900" dirty="0">
                <a:ea typeface="Times New Roman"/>
                <a:cs typeface="Times New Roman"/>
              </a:rPr>
              <a:t>Character in ourselves</a:t>
            </a:r>
          </a:p>
          <a:p>
            <a:pPr lvl="1">
              <a:lnSpc>
                <a:spcPct val="115000"/>
              </a:lnSpc>
              <a:spcBef>
                <a:spcPts val="0"/>
              </a:spcBef>
              <a:spcAft>
                <a:spcPts val="0"/>
              </a:spcAft>
              <a:buFont typeface="+mj-lt"/>
              <a:buAutoNum type="alphaLcParenR"/>
            </a:pPr>
            <a:r>
              <a:rPr lang="en-US" sz="2900" dirty="0">
                <a:solidFill>
                  <a:srgbClr val="FF0000"/>
                </a:solidFill>
                <a:ea typeface="Times New Roman"/>
                <a:cs typeface="Times New Roman"/>
              </a:rPr>
              <a:t>Support for us</a:t>
            </a:r>
            <a:endParaRPr lang="en-US" sz="2900" dirty="0">
              <a:ea typeface="Times New Roman"/>
              <a:cs typeface="Times New Roman"/>
            </a:endParaRPr>
          </a:p>
          <a:p>
            <a:pPr lvl="1">
              <a:lnSpc>
                <a:spcPct val="115000"/>
              </a:lnSpc>
              <a:spcBef>
                <a:spcPts val="0"/>
              </a:spcBef>
              <a:spcAft>
                <a:spcPts val="1000"/>
              </a:spcAft>
              <a:buFont typeface="+mj-lt"/>
              <a:buAutoNum type="alphaLcParenR"/>
            </a:pPr>
            <a:r>
              <a:rPr lang="en-US" sz="2900" dirty="0">
                <a:ea typeface="Times New Roman"/>
                <a:cs typeface="Times New Roman"/>
              </a:rPr>
              <a:t>Walls between everyone</a:t>
            </a:r>
          </a:p>
          <a:p>
            <a:pPr marL="457200" marR="0">
              <a:lnSpc>
                <a:spcPct val="115000"/>
              </a:lnSpc>
              <a:spcBef>
                <a:spcPts val="1200"/>
              </a:spcBef>
              <a:spcAft>
                <a:spcPts val="1000"/>
              </a:spcAft>
            </a:pPr>
            <a:r>
              <a:rPr lang="en-US" sz="3400" dirty="0">
                <a:solidFill>
                  <a:srgbClr val="FF0000"/>
                </a:solidFill>
                <a:ea typeface="Times New Roman"/>
                <a:cs typeface="Times New Roman"/>
              </a:rPr>
              <a:t>	When we open up and share with our friends and family, we are gaining support we can count on when we are feeling anxious or nervous.</a:t>
            </a:r>
            <a:endParaRPr lang="en-US" sz="3400" dirty="0">
              <a:ea typeface="Times New Roman"/>
              <a:cs typeface="Times New Roman"/>
            </a:endParaRPr>
          </a:p>
          <a:p>
            <a:endParaRPr lang="en-US" dirty="0"/>
          </a:p>
        </p:txBody>
      </p:sp>
    </p:spTree>
    <p:extLst>
      <p:ext uri="{BB962C8B-B14F-4D97-AF65-F5344CB8AC3E}">
        <p14:creationId xmlns:p14="http://schemas.microsoft.com/office/powerpoint/2010/main" val="364393975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Five: Review Questions</a:t>
            </a:r>
          </a:p>
        </p:txBody>
      </p:sp>
      <p:sp>
        <p:nvSpPr>
          <p:cNvPr id="33795" name="Content Placeholder 2"/>
          <p:cNvSpPr>
            <a:spLocks noGrp="1"/>
          </p:cNvSpPr>
          <p:nvPr>
            <p:ph idx="1"/>
          </p:nvPr>
        </p:nvSpPr>
        <p:spPr/>
        <p:txBody>
          <a:bodyPr>
            <a:normAutofit fontScale="400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sz="4000" dirty="0">
                <a:ea typeface="Times New Roman"/>
                <a:cs typeface="Times New Roman"/>
              </a:rPr>
              <a:t>What is one side effect of not getting enough sleep?</a:t>
            </a:r>
          </a:p>
          <a:p>
            <a:pPr lvl="1">
              <a:lnSpc>
                <a:spcPct val="115000"/>
              </a:lnSpc>
              <a:spcBef>
                <a:spcPts val="0"/>
              </a:spcBef>
              <a:spcAft>
                <a:spcPts val="0"/>
              </a:spcAft>
              <a:buFont typeface="+mj-lt"/>
              <a:buAutoNum type="alphaLcParenR"/>
            </a:pPr>
            <a:r>
              <a:rPr lang="en-US" sz="4000" dirty="0">
                <a:ea typeface="Times New Roman"/>
                <a:cs typeface="Times New Roman"/>
              </a:rPr>
              <a:t>We can become cranky</a:t>
            </a:r>
          </a:p>
          <a:p>
            <a:pPr lvl="1">
              <a:lnSpc>
                <a:spcPct val="115000"/>
              </a:lnSpc>
              <a:spcBef>
                <a:spcPts val="0"/>
              </a:spcBef>
              <a:spcAft>
                <a:spcPts val="0"/>
              </a:spcAft>
              <a:buFont typeface="+mj-lt"/>
              <a:buAutoNum type="alphaLcParenR"/>
            </a:pPr>
            <a:r>
              <a:rPr lang="en-US" sz="4000" dirty="0">
                <a:solidFill>
                  <a:srgbClr val="FF0000"/>
                </a:solidFill>
                <a:ea typeface="Times New Roman"/>
                <a:cs typeface="Times New Roman"/>
              </a:rPr>
              <a:t>Our minds can’t replenish for the day</a:t>
            </a:r>
            <a:endParaRPr lang="en-US" sz="4000" dirty="0">
              <a:ea typeface="Times New Roman"/>
              <a:cs typeface="Times New Roman"/>
            </a:endParaRPr>
          </a:p>
          <a:p>
            <a:pPr lvl="1">
              <a:lnSpc>
                <a:spcPct val="115000"/>
              </a:lnSpc>
              <a:spcBef>
                <a:spcPts val="0"/>
              </a:spcBef>
              <a:spcAft>
                <a:spcPts val="0"/>
              </a:spcAft>
              <a:buFont typeface="+mj-lt"/>
              <a:buAutoNum type="alphaLcParenR"/>
            </a:pPr>
            <a:r>
              <a:rPr lang="en-US" sz="4000" dirty="0">
                <a:ea typeface="Times New Roman"/>
                <a:cs typeface="Times New Roman"/>
              </a:rPr>
              <a:t>We get more stuff done</a:t>
            </a:r>
          </a:p>
          <a:p>
            <a:pPr lvl="1">
              <a:lnSpc>
                <a:spcPct val="115000"/>
              </a:lnSpc>
              <a:spcBef>
                <a:spcPts val="0"/>
              </a:spcBef>
              <a:spcAft>
                <a:spcPts val="1000"/>
              </a:spcAft>
              <a:buFont typeface="+mj-lt"/>
              <a:buAutoNum type="alphaLcParenR"/>
            </a:pPr>
            <a:r>
              <a:rPr lang="en-US" sz="4000" dirty="0">
                <a:ea typeface="Times New Roman"/>
                <a:cs typeface="Times New Roman"/>
              </a:rPr>
              <a:t>We feel hungrier</a:t>
            </a:r>
          </a:p>
          <a:p>
            <a:pPr marL="457200" marR="0">
              <a:lnSpc>
                <a:spcPct val="115000"/>
              </a:lnSpc>
              <a:spcBef>
                <a:spcPts val="1200"/>
              </a:spcBef>
              <a:spcAft>
                <a:spcPts val="1000"/>
              </a:spcAft>
            </a:pPr>
            <a:r>
              <a:rPr lang="en-US" sz="4000" dirty="0">
                <a:solidFill>
                  <a:srgbClr val="FF0000"/>
                </a:solidFill>
                <a:ea typeface="Times New Roman"/>
                <a:cs typeface="Times New Roman"/>
              </a:rPr>
              <a:t>	When we do not get enough sleep, our brain does not rejuvenate itself to handle the stress and worries of our anxiety symptoms.</a:t>
            </a:r>
            <a:endParaRPr lang="en-US" sz="4000" dirty="0">
              <a:ea typeface="Times New Roman"/>
              <a:cs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sz="4000" dirty="0">
                <a:ea typeface="Times New Roman"/>
                <a:cs typeface="Times New Roman"/>
              </a:rPr>
              <a:t>What is one tip for getting more sleep?</a:t>
            </a:r>
          </a:p>
          <a:p>
            <a:pPr lvl="1">
              <a:lnSpc>
                <a:spcPct val="115000"/>
              </a:lnSpc>
              <a:spcBef>
                <a:spcPts val="0"/>
              </a:spcBef>
              <a:spcAft>
                <a:spcPts val="0"/>
              </a:spcAft>
              <a:buFont typeface="+mj-lt"/>
              <a:buAutoNum type="alphaLcParenR"/>
            </a:pPr>
            <a:r>
              <a:rPr lang="en-US" sz="4000" dirty="0">
                <a:ea typeface="Times New Roman"/>
                <a:cs typeface="Times New Roman"/>
              </a:rPr>
              <a:t>Eat a midnight snack</a:t>
            </a:r>
          </a:p>
          <a:p>
            <a:pPr lvl="1">
              <a:lnSpc>
                <a:spcPct val="115000"/>
              </a:lnSpc>
              <a:spcBef>
                <a:spcPts val="0"/>
              </a:spcBef>
              <a:spcAft>
                <a:spcPts val="0"/>
              </a:spcAft>
              <a:buFont typeface="+mj-lt"/>
              <a:buAutoNum type="alphaLcParenR"/>
            </a:pPr>
            <a:r>
              <a:rPr lang="en-US" sz="4000" dirty="0">
                <a:ea typeface="Times New Roman"/>
                <a:cs typeface="Times New Roman"/>
              </a:rPr>
              <a:t>Drink plenty of fluids before bed</a:t>
            </a:r>
          </a:p>
          <a:p>
            <a:pPr lvl="1">
              <a:lnSpc>
                <a:spcPct val="115000"/>
              </a:lnSpc>
              <a:spcBef>
                <a:spcPts val="0"/>
              </a:spcBef>
              <a:spcAft>
                <a:spcPts val="0"/>
              </a:spcAft>
              <a:buFont typeface="+mj-lt"/>
              <a:buAutoNum type="alphaLcParenR"/>
            </a:pPr>
            <a:r>
              <a:rPr lang="en-US" sz="4000" dirty="0">
                <a:ea typeface="Times New Roman"/>
                <a:cs typeface="Times New Roman"/>
              </a:rPr>
              <a:t>Sleep with a pet or stuffed animal</a:t>
            </a:r>
          </a:p>
          <a:p>
            <a:pPr lvl="1">
              <a:lnSpc>
                <a:spcPct val="115000"/>
              </a:lnSpc>
              <a:spcBef>
                <a:spcPts val="0"/>
              </a:spcBef>
              <a:spcAft>
                <a:spcPts val="1000"/>
              </a:spcAft>
              <a:buFont typeface="+mj-lt"/>
              <a:buAutoNum type="alphaLcParenR"/>
            </a:pPr>
            <a:r>
              <a:rPr lang="en-US" sz="4000" dirty="0">
                <a:solidFill>
                  <a:srgbClr val="FF0000"/>
                </a:solidFill>
                <a:ea typeface="Times New Roman"/>
                <a:cs typeface="Times New Roman"/>
              </a:rPr>
              <a:t>Practice relaxation techniques before bed</a:t>
            </a:r>
            <a:endParaRPr lang="en-US" sz="4000" dirty="0">
              <a:ea typeface="Times New Roman"/>
              <a:cs typeface="Times New Roman"/>
            </a:endParaRPr>
          </a:p>
          <a:p>
            <a:pPr marL="457200" marR="0">
              <a:lnSpc>
                <a:spcPct val="115000"/>
              </a:lnSpc>
              <a:spcBef>
                <a:spcPts val="1200"/>
              </a:spcBef>
              <a:spcAft>
                <a:spcPts val="1000"/>
              </a:spcAft>
            </a:pPr>
            <a:r>
              <a:rPr lang="en-US" sz="4000" dirty="0">
                <a:solidFill>
                  <a:srgbClr val="FF0000"/>
                </a:solidFill>
                <a:ea typeface="Times New Roman"/>
                <a:cs typeface="Times New Roman"/>
              </a:rPr>
              <a:t>	Practicing different relaxation techniques, such as listening to soft music or laying in a dark room, before bed increases our likelihood of getting more sleep during the night.</a:t>
            </a:r>
            <a:endParaRPr lang="en-US" sz="4000" dirty="0">
              <a:ea typeface="Times New Roman"/>
              <a:cs typeface="Times New Roman"/>
            </a:endParaRPr>
          </a:p>
          <a:p>
            <a:endParaRPr lang="en-US" dirty="0"/>
          </a:p>
        </p:txBody>
      </p:sp>
    </p:spTree>
    <p:extLst>
      <p:ext uri="{BB962C8B-B14F-4D97-AF65-F5344CB8AC3E}">
        <p14:creationId xmlns:p14="http://schemas.microsoft.com/office/powerpoint/2010/main" val="296918182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Five: Review Questions</a:t>
            </a:r>
          </a:p>
        </p:txBody>
      </p:sp>
      <p:sp>
        <p:nvSpPr>
          <p:cNvPr id="33795"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sz="3400" dirty="0">
                <a:ea typeface="Times New Roman"/>
                <a:cs typeface="Times New Roman"/>
              </a:rPr>
              <a:t>How does eating well benefit us?</a:t>
            </a:r>
          </a:p>
          <a:p>
            <a:pPr lvl="1">
              <a:lnSpc>
                <a:spcPct val="115000"/>
              </a:lnSpc>
              <a:spcBef>
                <a:spcPts val="0"/>
              </a:spcBef>
              <a:spcAft>
                <a:spcPts val="0"/>
              </a:spcAft>
              <a:buFont typeface="+mj-lt"/>
              <a:buAutoNum type="alphaLcParenR"/>
            </a:pPr>
            <a:r>
              <a:rPr lang="en-US" sz="2900" dirty="0">
                <a:solidFill>
                  <a:srgbClr val="FF0000"/>
                </a:solidFill>
                <a:ea typeface="Times New Roman"/>
                <a:cs typeface="Times New Roman"/>
              </a:rPr>
              <a:t>It helps restore chemical imbalance caused my malnutrition</a:t>
            </a:r>
            <a:endParaRPr lang="en-US" sz="2900" dirty="0">
              <a:ea typeface="Times New Roman"/>
              <a:cs typeface="Times New Roman"/>
            </a:endParaRPr>
          </a:p>
          <a:p>
            <a:pPr lvl="1">
              <a:lnSpc>
                <a:spcPct val="115000"/>
              </a:lnSpc>
              <a:spcBef>
                <a:spcPts val="0"/>
              </a:spcBef>
              <a:spcAft>
                <a:spcPts val="0"/>
              </a:spcAft>
              <a:buFont typeface="+mj-lt"/>
              <a:buAutoNum type="alphaLcParenR"/>
            </a:pPr>
            <a:r>
              <a:rPr lang="en-US" sz="2900" dirty="0">
                <a:ea typeface="Times New Roman"/>
                <a:cs typeface="Times New Roman"/>
              </a:rPr>
              <a:t>It makes us look good to other people</a:t>
            </a:r>
          </a:p>
          <a:p>
            <a:pPr lvl="1">
              <a:lnSpc>
                <a:spcPct val="115000"/>
              </a:lnSpc>
              <a:spcBef>
                <a:spcPts val="0"/>
              </a:spcBef>
              <a:spcAft>
                <a:spcPts val="0"/>
              </a:spcAft>
              <a:buFont typeface="+mj-lt"/>
              <a:buAutoNum type="alphaLcParenR"/>
            </a:pPr>
            <a:r>
              <a:rPr lang="en-US" sz="2900" dirty="0">
                <a:ea typeface="Times New Roman"/>
                <a:cs typeface="Times New Roman"/>
              </a:rPr>
              <a:t>It makes us look skinny</a:t>
            </a:r>
          </a:p>
          <a:p>
            <a:pPr lvl="1">
              <a:lnSpc>
                <a:spcPct val="115000"/>
              </a:lnSpc>
              <a:spcBef>
                <a:spcPts val="0"/>
              </a:spcBef>
              <a:spcAft>
                <a:spcPts val="1000"/>
              </a:spcAft>
              <a:buFont typeface="+mj-lt"/>
              <a:buAutoNum type="alphaLcParenR"/>
            </a:pPr>
            <a:r>
              <a:rPr lang="en-US" sz="2900" dirty="0">
                <a:ea typeface="Times New Roman"/>
                <a:cs typeface="Times New Roman"/>
              </a:rPr>
              <a:t>It helps make dinner choices easier</a:t>
            </a:r>
          </a:p>
          <a:p>
            <a:pPr marL="457200" marR="0">
              <a:lnSpc>
                <a:spcPct val="115000"/>
              </a:lnSpc>
              <a:spcBef>
                <a:spcPts val="1200"/>
              </a:spcBef>
              <a:spcAft>
                <a:spcPts val="1000"/>
              </a:spcAft>
            </a:pPr>
            <a:r>
              <a:rPr lang="en-US" sz="3400" dirty="0">
                <a:solidFill>
                  <a:srgbClr val="FF0000"/>
                </a:solidFill>
                <a:ea typeface="Times New Roman"/>
                <a:cs typeface="Times New Roman"/>
              </a:rPr>
              <a:t>	Anxiety can be caused by a chemical imbalance, which can be caused by not eating nutritious foods. Eating healthier helps level out this chemical imbalance.</a:t>
            </a:r>
            <a:endParaRPr lang="en-US" sz="3400" dirty="0">
              <a:ea typeface="Times New Roman"/>
              <a:cs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sz="3400" dirty="0">
                <a:ea typeface="Times New Roman"/>
                <a:cs typeface="Times New Roman"/>
              </a:rPr>
              <a:t>What is a benefit of getting more exercise?</a:t>
            </a:r>
          </a:p>
          <a:p>
            <a:pPr lvl="1">
              <a:lnSpc>
                <a:spcPct val="115000"/>
              </a:lnSpc>
              <a:spcBef>
                <a:spcPts val="0"/>
              </a:spcBef>
              <a:spcAft>
                <a:spcPts val="0"/>
              </a:spcAft>
              <a:buFont typeface="+mj-lt"/>
              <a:buAutoNum type="alphaLcParenR"/>
            </a:pPr>
            <a:r>
              <a:rPr lang="en-US" sz="2900" dirty="0">
                <a:ea typeface="Times New Roman"/>
                <a:cs typeface="Times New Roman"/>
              </a:rPr>
              <a:t>It helps us make better nutrition choices</a:t>
            </a:r>
          </a:p>
          <a:p>
            <a:pPr lvl="1">
              <a:lnSpc>
                <a:spcPct val="115000"/>
              </a:lnSpc>
              <a:spcBef>
                <a:spcPts val="0"/>
              </a:spcBef>
              <a:spcAft>
                <a:spcPts val="0"/>
              </a:spcAft>
              <a:buFont typeface="+mj-lt"/>
              <a:buAutoNum type="alphaLcParenR"/>
            </a:pPr>
            <a:r>
              <a:rPr lang="en-US" sz="2900" dirty="0">
                <a:ea typeface="Times New Roman"/>
                <a:cs typeface="Times New Roman"/>
              </a:rPr>
              <a:t>It makes us feel tired</a:t>
            </a:r>
          </a:p>
          <a:p>
            <a:pPr lvl="1">
              <a:lnSpc>
                <a:spcPct val="115000"/>
              </a:lnSpc>
              <a:spcBef>
                <a:spcPts val="0"/>
              </a:spcBef>
              <a:spcAft>
                <a:spcPts val="0"/>
              </a:spcAft>
              <a:buFont typeface="+mj-lt"/>
              <a:buAutoNum type="alphaLcParenR"/>
            </a:pPr>
            <a:r>
              <a:rPr lang="en-US" sz="2900" dirty="0">
                <a:solidFill>
                  <a:srgbClr val="FF0000"/>
                </a:solidFill>
                <a:ea typeface="Times New Roman"/>
                <a:cs typeface="Times New Roman"/>
              </a:rPr>
              <a:t>It helps boost our immune system</a:t>
            </a:r>
            <a:endParaRPr lang="en-US" sz="2900" dirty="0">
              <a:ea typeface="Times New Roman"/>
              <a:cs typeface="Times New Roman"/>
            </a:endParaRPr>
          </a:p>
          <a:p>
            <a:pPr lvl="1">
              <a:lnSpc>
                <a:spcPct val="115000"/>
              </a:lnSpc>
              <a:spcBef>
                <a:spcPts val="0"/>
              </a:spcBef>
              <a:spcAft>
                <a:spcPts val="1000"/>
              </a:spcAft>
              <a:buFont typeface="+mj-lt"/>
              <a:buAutoNum type="alphaLcParenR"/>
            </a:pPr>
            <a:r>
              <a:rPr lang="en-US" sz="2900" dirty="0">
                <a:ea typeface="Times New Roman"/>
                <a:cs typeface="Times New Roman"/>
              </a:rPr>
              <a:t>It makes us look skinny</a:t>
            </a:r>
          </a:p>
          <a:p>
            <a:pPr marL="457200" marR="0">
              <a:lnSpc>
                <a:spcPct val="115000"/>
              </a:lnSpc>
              <a:spcBef>
                <a:spcPts val="1200"/>
              </a:spcBef>
              <a:spcAft>
                <a:spcPts val="1000"/>
              </a:spcAft>
            </a:pPr>
            <a:r>
              <a:rPr lang="en-US" sz="3400" dirty="0">
                <a:solidFill>
                  <a:srgbClr val="FF0000"/>
                </a:solidFill>
                <a:ea typeface="Times New Roman"/>
                <a:cs typeface="Times New Roman"/>
              </a:rPr>
              <a:t>	Getting more exercise helps boost our immune system, which can help us fight against physical symptoms that can take a toll on us and help prevent future illnesses that can give us more anxiety.</a:t>
            </a:r>
            <a:endParaRPr lang="en-US" sz="3400" dirty="0">
              <a:ea typeface="Times New Roman"/>
              <a:cs typeface="Times New Roman"/>
            </a:endParaRPr>
          </a:p>
          <a:p>
            <a:endParaRPr lang="en-US" dirty="0"/>
          </a:p>
        </p:txBody>
      </p:sp>
    </p:spTree>
    <p:extLst>
      <p:ext uri="{BB962C8B-B14F-4D97-AF65-F5344CB8AC3E}">
        <p14:creationId xmlns:p14="http://schemas.microsoft.com/office/powerpoint/2010/main" val="74213656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Five: Review Questions</a:t>
            </a:r>
          </a:p>
        </p:txBody>
      </p:sp>
      <p:sp>
        <p:nvSpPr>
          <p:cNvPr id="33795" name="Content Placeholder 2"/>
          <p:cNvSpPr>
            <a:spLocks noGrp="1"/>
          </p:cNvSpPr>
          <p:nvPr>
            <p:ph idx="1"/>
          </p:nvPr>
        </p:nvSpPr>
        <p:spPr/>
        <p:txBody>
          <a:bodyPr>
            <a:normAutofit fontScale="250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sz="6400" dirty="0">
                <a:ea typeface="Times New Roman"/>
                <a:cs typeface="Times New Roman"/>
              </a:rPr>
              <a:t>What is the first step when planning a small challenge to complete?</a:t>
            </a:r>
          </a:p>
          <a:p>
            <a:pPr lvl="1">
              <a:lnSpc>
                <a:spcPct val="115000"/>
              </a:lnSpc>
              <a:spcBef>
                <a:spcPts val="0"/>
              </a:spcBef>
              <a:spcAft>
                <a:spcPts val="0"/>
              </a:spcAft>
              <a:buFont typeface="+mj-lt"/>
              <a:buAutoNum type="alphaLcParenR"/>
            </a:pPr>
            <a:r>
              <a:rPr lang="en-US" sz="6400" dirty="0">
                <a:ea typeface="Times New Roman"/>
                <a:cs typeface="Times New Roman"/>
              </a:rPr>
              <a:t>Decide what the ultimate goal is</a:t>
            </a:r>
          </a:p>
          <a:p>
            <a:pPr lvl="1">
              <a:lnSpc>
                <a:spcPct val="115000"/>
              </a:lnSpc>
              <a:spcBef>
                <a:spcPts val="0"/>
              </a:spcBef>
              <a:spcAft>
                <a:spcPts val="0"/>
              </a:spcAft>
              <a:buFont typeface="+mj-lt"/>
              <a:buAutoNum type="alphaLcParenR"/>
            </a:pPr>
            <a:r>
              <a:rPr lang="en-US" sz="6400" dirty="0">
                <a:ea typeface="Times New Roman"/>
                <a:cs typeface="Times New Roman"/>
              </a:rPr>
              <a:t>Choose something to reward yourself with</a:t>
            </a:r>
          </a:p>
          <a:p>
            <a:pPr lvl="1">
              <a:lnSpc>
                <a:spcPct val="115000"/>
              </a:lnSpc>
              <a:spcBef>
                <a:spcPts val="0"/>
              </a:spcBef>
              <a:spcAft>
                <a:spcPts val="0"/>
              </a:spcAft>
              <a:buFont typeface="+mj-lt"/>
              <a:buAutoNum type="alphaLcParenR"/>
            </a:pPr>
            <a:r>
              <a:rPr lang="en-US" sz="6400" dirty="0">
                <a:solidFill>
                  <a:srgbClr val="FF0000"/>
                </a:solidFill>
                <a:ea typeface="Times New Roman"/>
                <a:cs typeface="Times New Roman"/>
              </a:rPr>
              <a:t>Decide what you want to achieve first</a:t>
            </a:r>
            <a:endParaRPr lang="en-US" sz="6400" dirty="0">
              <a:ea typeface="Times New Roman"/>
              <a:cs typeface="Times New Roman"/>
            </a:endParaRPr>
          </a:p>
          <a:p>
            <a:pPr lvl="1">
              <a:lnSpc>
                <a:spcPct val="115000"/>
              </a:lnSpc>
              <a:spcBef>
                <a:spcPts val="0"/>
              </a:spcBef>
              <a:spcAft>
                <a:spcPts val="1000"/>
              </a:spcAft>
              <a:buFont typeface="+mj-lt"/>
              <a:buAutoNum type="alphaLcParenR"/>
            </a:pPr>
            <a:r>
              <a:rPr lang="en-US" sz="6400" dirty="0">
                <a:ea typeface="Times New Roman"/>
                <a:cs typeface="Times New Roman"/>
              </a:rPr>
              <a:t>Find something fun to do with it</a:t>
            </a:r>
          </a:p>
          <a:p>
            <a:pPr marL="457200" marR="0">
              <a:lnSpc>
                <a:spcPct val="115000"/>
              </a:lnSpc>
              <a:spcBef>
                <a:spcPts val="1200"/>
              </a:spcBef>
              <a:spcAft>
                <a:spcPts val="1000"/>
              </a:spcAft>
            </a:pPr>
            <a:r>
              <a:rPr lang="en-US" sz="6400" dirty="0">
                <a:solidFill>
                  <a:srgbClr val="FF0000"/>
                </a:solidFill>
                <a:ea typeface="Times New Roman"/>
                <a:cs typeface="Times New Roman"/>
              </a:rPr>
              <a:t>	When setting challenges for ourselves, it is important to start small and decide what we want to achieve first in order to bring us closer to our ultimate goal.</a:t>
            </a:r>
            <a:endParaRPr lang="en-US" sz="6400" dirty="0">
              <a:ea typeface="Times New Roman"/>
              <a:cs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sz="6400" dirty="0">
                <a:ea typeface="Times New Roman"/>
                <a:cs typeface="Times New Roman"/>
              </a:rPr>
              <a:t>Why is it important to start with a small challenge rather than the largest one?</a:t>
            </a:r>
          </a:p>
          <a:p>
            <a:pPr lvl="1">
              <a:lnSpc>
                <a:spcPct val="115000"/>
              </a:lnSpc>
              <a:spcBef>
                <a:spcPts val="0"/>
              </a:spcBef>
              <a:spcAft>
                <a:spcPts val="0"/>
              </a:spcAft>
              <a:buFont typeface="+mj-lt"/>
              <a:buAutoNum type="alphaLcParenR"/>
            </a:pPr>
            <a:r>
              <a:rPr lang="en-US" sz="6400" dirty="0">
                <a:solidFill>
                  <a:srgbClr val="FF0000"/>
                </a:solidFill>
                <a:ea typeface="Times New Roman"/>
                <a:cs typeface="Times New Roman"/>
              </a:rPr>
              <a:t>We cannot achieve everything at one time</a:t>
            </a:r>
            <a:endParaRPr lang="en-US" sz="6400" dirty="0">
              <a:ea typeface="Times New Roman"/>
              <a:cs typeface="Times New Roman"/>
            </a:endParaRPr>
          </a:p>
          <a:p>
            <a:pPr lvl="1">
              <a:lnSpc>
                <a:spcPct val="115000"/>
              </a:lnSpc>
              <a:spcBef>
                <a:spcPts val="0"/>
              </a:spcBef>
              <a:spcAft>
                <a:spcPts val="0"/>
              </a:spcAft>
              <a:buFont typeface="+mj-lt"/>
              <a:buAutoNum type="alphaLcParenR"/>
            </a:pPr>
            <a:r>
              <a:rPr lang="en-US" sz="6400" dirty="0">
                <a:ea typeface="Times New Roman"/>
                <a:cs typeface="Times New Roman"/>
              </a:rPr>
              <a:t>We can get bored too soon</a:t>
            </a:r>
          </a:p>
          <a:p>
            <a:pPr lvl="1">
              <a:lnSpc>
                <a:spcPct val="115000"/>
              </a:lnSpc>
              <a:spcBef>
                <a:spcPts val="0"/>
              </a:spcBef>
              <a:spcAft>
                <a:spcPts val="0"/>
              </a:spcAft>
              <a:buFont typeface="+mj-lt"/>
              <a:buAutoNum type="alphaLcParenR"/>
            </a:pPr>
            <a:r>
              <a:rPr lang="en-US" sz="6400" dirty="0">
                <a:ea typeface="Times New Roman"/>
                <a:cs typeface="Times New Roman"/>
              </a:rPr>
              <a:t>We can lose interest before we finish</a:t>
            </a:r>
          </a:p>
          <a:p>
            <a:pPr lvl="1">
              <a:lnSpc>
                <a:spcPct val="115000"/>
              </a:lnSpc>
              <a:spcBef>
                <a:spcPts val="0"/>
              </a:spcBef>
              <a:spcAft>
                <a:spcPts val="1000"/>
              </a:spcAft>
              <a:buFont typeface="+mj-lt"/>
              <a:buAutoNum type="alphaLcParenR"/>
            </a:pPr>
            <a:r>
              <a:rPr lang="en-US" sz="6400" dirty="0">
                <a:ea typeface="Times New Roman"/>
                <a:cs typeface="Times New Roman"/>
              </a:rPr>
              <a:t>We couldn’t focus on the whole thing at once</a:t>
            </a:r>
          </a:p>
          <a:p>
            <a:pPr marL="457200" marR="0">
              <a:lnSpc>
                <a:spcPct val="115000"/>
              </a:lnSpc>
              <a:spcBef>
                <a:spcPts val="1200"/>
              </a:spcBef>
              <a:spcAft>
                <a:spcPts val="1000"/>
              </a:spcAft>
            </a:pPr>
            <a:r>
              <a:rPr lang="en-US" sz="6400" dirty="0">
                <a:solidFill>
                  <a:srgbClr val="FF0000"/>
                </a:solidFill>
                <a:ea typeface="Times New Roman"/>
                <a:cs typeface="Times New Roman"/>
              </a:rPr>
              <a:t>	Rome was not built in a day, and we cannot achieve things that we want all at once. So we should start with small tasks first that help us slowly get closer to achieving larger tasks later.</a:t>
            </a:r>
            <a:endParaRPr lang="en-US" sz="6400" dirty="0">
              <a:ea typeface="Times New Roman"/>
              <a:cs typeface="Times New Roman"/>
            </a:endParaRPr>
          </a:p>
          <a:p>
            <a:endParaRPr lang="en-US" dirty="0"/>
          </a:p>
        </p:txBody>
      </p:sp>
    </p:spTree>
    <p:extLst>
      <p:ext uri="{BB962C8B-B14F-4D97-AF65-F5344CB8AC3E}">
        <p14:creationId xmlns:p14="http://schemas.microsoft.com/office/powerpoint/2010/main" val="283974206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Five: Review Questions</a:t>
            </a:r>
          </a:p>
        </p:txBody>
      </p:sp>
      <p:sp>
        <p:nvSpPr>
          <p:cNvPr id="33795" name="Content Placeholder 2"/>
          <p:cNvSpPr>
            <a:spLocks noGrp="1"/>
          </p:cNvSpPr>
          <p:nvPr>
            <p:ph idx="1"/>
          </p:nvPr>
        </p:nvSpPr>
        <p:spPr/>
        <p:txBody>
          <a:bodyPr>
            <a:normAutofit fontScale="55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Who did Cherry confide in when it came to her anxiety?</a:t>
            </a:r>
          </a:p>
          <a:p>
            <a:pPr lvl="1">
              <a:lnSpc>
                <a:spcPct val="115000"/>
              </a:lnSpc>
              <a:spcBef>
                <a:spcPts val="0"/>
              </a:spcBef>
              <a:spcAft>
                <a:spcPts val="0"/>
              </a:spcAft>
              <a:buFont typeface="+mj-lt"/>
              <a:buAutoNum type="alphaLcParenR"/>
            </a:pPr>
            <a:r>
              <a:rPr lang="en-US" dirty="0">
                <a:ea typeface="Times New Roman"/>
                <a:cs typeface="Times New Roman"/>
              </a:rPr>
              <a:t>Her manager</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Her mom</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Her coworker</a:t>
            </a:r>
          </a:p>
          <a:p>
            <a:pPr lvl="1">
              <a:lnSpc>
                <a:spcPct val="115000"/>
              </a:lnSpc>
              <a:spcBef>
                <a:spcPts val="0"/>
              </a:spcBef>
              <a:spcAft>
                <a:spcPts val="1000"/>
              </a:spcAft>
              <a:buFont typeface="+mj-lt"/>
              <a:buAutoNum type="alphaLcParenR"/>
            </a:pPr>
            <a:r>
              <a:rPr lang="en-US" dirty="0">
                <a:ea typeface="Times New Roman"/>
                <a:cs typeface="Times New Roman"/>
              </a:rPr>
              <a:t>Her sister</a:t>
            </a:r>
          </a:p>
          <a:p>
            <a:pPr marL="457200" marR="0">
              <a:lnSpc>
                <a:spcPct val="115000"/>
              </a:lnSpc>
              <a:spcBef>
                <a:spcPts val="1200"/>
              </a:spcBef>
              <a:spcAft>
                <a:spcPts val="1000"/>
              </a:spcAft>
            </a:pPr>
            <a:r>
              <a:rPr lang="en-US" dirty="0">
                <a:solidFill>
                  <a:srgbClr val="FF0000"/>
                </a:solidFill>
                <a:ea typeface="Times New Roman"/>
                <a:cs typeface="Times New Roman"/>
              </a:rPr>
              <a:t>	When Cherry started to feel anxious about the presentation, she called her mom to confide her feelings in her and seek her support.</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dirty="0">
                <a:ea typeface="Times New Roman"/>
                <a:cs typeface="Times New Roman"/>
              </a:rPr>
              <a:t>What was one way Cherry prepared herself for the presentation?</a:t>
            </a:r>
          </a:p>
          <a:p>
            <a:pPr lvl="1">
              <a:lnSpc>
                <a:spcPct val="115000"/>
              </a:lnSpc>
              <a:spcBef>
                <a:spcPts val="0"/>
              </a:spcBef>
              <a:spcAft>
                <a:spcPts val="0"/>
              </a:spcAft>
              <a:buFont typeface="+mj-lt"/>
              <a:buAutoNum type="alphaLcParenR"/>
            </a:pPr>
            <a:r>
              <a:rPr lang="en-US" dirty="0">
                <a:ea typeface="Times New Roman"/>
                <a:cs typeface="Times New Roman"/>
              </a:rPr>
              <a:t>Joined a gym with her husband</a:t>
            </a:r>
          </a:p>
          <a:p>
            <a:pPr lvl="1">
              <a:lnSpc>
                <a:spcPct val="115000"/>
              </a:lnSpc>
              <a:spcBef>
                <a:spcPts val="0"/>
              </a:spcBef>
              <a:spcAft>
                <a:spcPts val="0"/>
              </a:spcAft>
              <a:buFont typeface="+mj-lt"/>
              <a:buAutoNum type="alphaLcParenR"/>
            </a:pPr>
            <a:r>
              <a:rPr lang="en-US" dirty="0">
                <a:ea typeface="Times New Roman"/>
                <a:cs typeface="Times New Roman"/>
              </a:rPr>
              <a:t>Practiced her speech with a friend</a:t>
            </a:r>
          </a:p>
          <a:p>
            <a:pPr lvl="1">
              <a:lnSpc>
                <a:spcPct val="115000"/>
              </a:lnSpc>
              <a:spcBef>
                <a:spcPts val="0"/>
              </a:spcBef>
              <a:spcAft>
                <a:spcPts val="0"/>
              </a:spcAft>
              <a:buFont typeface="+mj-lt"/>
              <a:buAutoNum type="alphaLcParenR"/>
            </a:pPr>
            <a:r>
              <a:rPr lang="en-US" dirty="0">
                <a:ea typeface="Times New Roman"/>
                <a:cs typeface="Times New Roman"/>
              </a:rPr>
              <a:t>Reviewed her notes by herself</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Got plenty of sleep the night before</a:t>
            </a:r>
            <a:endParaRPr lang="en-US" dirty="0">
              <a:ea typeface="Times New Roman"/>
              <a:cs typeface="Times New Roman"/>
            </a:endParaRPr>
          </a:p>
          <a:p>
            <a:pPr marL="457200" marR="0">
              <a:lnSpc>
                <a:spcPct val="115000"/>
              </a:lnSpc>
              <a:spcBef>
                <a:spcPts val="1200"/>
              </a:spcBef>
              <a:spcAft>
                <a:spcPts val="1000"/>
              </a:spcAft>
            </a:pPr>
            <a:r>
              <a:rPr lang="en-US" dirty="0">
                <a:solidFill>
                  <a:srgbClr val="FF0000"/>
                </a:solidFill>
                <a:ea typeface="Times New Roman"/>
                <a:cs typeface="Times New Roman"/>
              </a:rPr>
              <a:t>	The night before the presentation, Cherry made sure to get plenty of sleep so she would feel more refreshed and rejuvenated to make the presentation.</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1296700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normAutofit/>
          </a:bodyPr>
          <a:lstStyle/>
          <a:p>
            <a:r>
              <a:rPr lang="en-US" dirty="0"/>
              <a:t>Module Six:</a:t>
            </a:r>
            <a:br>
              <a:rPr lang="en-US" dirty="0"/>
            </a:br>
            <a:r>
              <a:rPr lang="en-US" dirty="0"/>
              <a:t>Don’t Avoid the Situation</a:t>
            </a:r>
          </a:p>
        </p:txBody>
      </p:sp>
      <p:sp>
        <p:nvSpPr>
          <p:cNvPr id="34820" name="Text Placeholder 3"/>
          <p:cNvSpPr>
            <a:spLocks noGrp="1"/>
          </p:cNvSpPr>
          <p:nvPr>
            <p:ph type="body" sz="quarter" idx="10"/>
          </p:nvPr>
        </p:nvSpPr>
        <p:spPr>
          <a:ln>
            <a:miter lim="800000"/>
            <a:headEnd/>
            <a:tailEnd/>
          </a:ln>
        </p:spPr>
        <p:txBody>
          <a:bodyPr>
            <a:noAutofit/>
          </a:bodyPr>
          <a:lstStyle/>
          <a:p>
            <a:pPr marL="0" marR="0">
              <a:lnSpc>
                <a:spcPct val="115000"/>
              </a:lnSpc>
              <a:spcBef>
                <a:spcPts val="0"/>
              </a:spcBef>
              <a:spcAft>
                <a:spcPts val="1000"/>
              </a:spcAft>
            </a:pPr>
            <a:r>
              <a:rPr lang="en-US" sz="2800" i="1" dirty="0">
                <a:ea typeface="Times New Roman"/>
                <a:cs typeface="Verdana"/>
              </a:rPr>
              <a:t>Nothing is so fatiguing as the eternal hanging on of an uncompleted task</a:t>
            </a:r>
            <a:endParaRPr lang="en-US" sz="2800" dirty="0">
              <a:ea typeface="Times New Roman"/>
              <a:cs typeface="Times New Roman"/>
            </a:endParaRPr>
          </a:p>
          <a:p>
            <a:pPr marL="0" marR="0" algn="ctr">
              <a:lnSpc>
                <a:spcPct val="115000"/>
              </a:lnSpc>
              <a:spcBef>
                <a:spcPts val="0"/>
              </a:spcBef>
              <a:spcAft>
                <a:spcPts val="1000"/>
              </a:spcAft>
            </a:pPr>
            <a:r>
              <a:rPr lang="en-US" sz="2800" b="1" i="1" dirty="0">
                <a:ea typeface="Times New Roman"/>
                <a:cs typeface="Verdana"/>
              </a:rPr>
              <a:t>William James</a:t>
            </a:r>
            <a:endParaRPr lang="en-US" sz="2800" dirty="0">
              <a:ea typeface="Times New Roman"/>
              <a:cs typeface="Times New Roman"/>
            </a:endParaRPr>
          </a:p>
          <a:p>
            <a:endParaRPr lang="en-US" sz="2800" dirty="0"/>
          </a:p>
        </p:txBody>
      </p:sp>
      <p:sp>
        <p:nvSpPr>
          <p:cNvPr id="34819" name="Content Placeholder 2"/>
          <p:cNvSpPr>
            <a:spLocks noGrp="1"/>
          </p:cNvSpPr>
          <p:nvPr>
            <p:ph type="body" sz="quarter" idx="11"/>
          </p:nvPr>
        </p:nvSpPr>
        <p:spPr/>
        <p:txBody>
          <a:bodyPr>
            <a:normAutofit fontScale="92500" lnSpcReduction="20000"/>
          </a:bodyPr>
          <a:lstStyle/>
          <a:p>
            <a:pPr marL="0"/>
            <a:r>
              <a:rPr lang="en-US" dirty="0"/>
              <a:t>Anxiety is not something we can ‘will away’ and it will not go away simply by ignoring the problem. You can only distract yourself for so long and you certainly can’t avoid the situation in question forever. While we cannot face our anxieties head on during the first round, we can stop ourselves from turning away from them and accepting them as something we need to deal with today.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4" name="Title 3">
            <a:extLst>
              <a:ext uri="{FF2B5EF4-FFF2-40B4-BE49-F238E27FC236}">
                <a16:creationId xmlns:a16="http://schemas.microsoft.com/office/drawing/2014/main" id="{31ECEAA2-65B6-42CE-BDE1-18D5B37B0B60}"/>
              </a:ext>
            </a:extLst>
          </p:cNvPr>
          <p:cNvSpPr>
            <a:spLocks noGrp="1"/>
          </p:cNvSpPr>
          <p:nvPr>
            <p:ph type="title"/>
          </p:nvPr>
        </p:nvSpPr>
        <p:spPr/>
        <p:txBody>
          <a:bodyPr/>
          <a:lstStyle/>
          <a:p>
            <a:endParaRPr lang="en-US"/>
          </a:p>
        </p:txBody>
      </p:sp>
      <p:sp>
        <p:nvSpPr>
          <p:cNvPr id="19" name="Text Placeholder 18">
            <a:extLst>
              <a:ext uri="{FF2B5EF4-FFF2-40B4-BE49-F238E27FC236}">
                <a16:creationId xmlns:a16="http://schemas.microsoft.com/office/drawing/2014/main" id="{23238F12-CC37-4B57-91CF-78774C40045C}"/>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69084462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EC74DB4B-B6B0-4DBF-9A4F-8BD4C5080536}"/>
              </a:ext>
            </a:extLst>
          </p:cNvPr>
          <p:cNvSpPr>
            <a:spLocks noGrp="1"/>
          </p:cNvSpPr>
          <p:nvPr>
            <p:ph sz="quarter" idx="11"/>
          </p:nvPr>
        </p:nvSpPr>
        <p:spPr/>
        <p:txBody>
          <a:bodyPr/>
          <a:lstStyle/>
          <a:p>
            <a:endParaRPr lang="en-US"/>
          </a:p>
        </p:txBody>
      </p:sp>
      <p:sp>
        <p:nvSpPr>
          <p:cNvPr id="35842" name="Title 1"/>
          <p:cNvSpPr>
            <a:spLocks noGrp="1"/>
          </p:cNvSpPr>
          <p:nvPr>
            <p:ph type="title"/>
          </p:nvPr>
        </p:nvSpPr>
        <p:spPr/>
        <p:txBody>
          <a:bodyPr/>
          <a:lstStyle/>
          <a:p>
            <a:r>
              <a:rPr lang="en-US" dirty="0"/>
              <a:t>It’s OK to Make a Mistake</a:t>
            </a:r>
          </a:p>
        </p:txBody>
      </p:sp>
      <p:grpSp>
        <p:nvGrpSpPr>
          <p:cNvPr id="2" name="Group 1">
            <a:extLst>
              <a:ext uri="{FF2B5EF4-FFF2-40B4-BE49-F238E27FC236}">
                <a16:creationId xmlns:a16="http://schemas.microsoft.com/office/drawing/2014/main" id="{94B1AFD8-3201-4619-A797-C6AA13ABC7B0}"/>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1E85A626-7974-4336-AE30-9A3E52F0E650}"/>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i="1" kern="1200" dirty="0"/>
                <a:t>“The world will not end because I spilled coffee.”</a:t>
              </a:r>
              <a:endParaRPr lang="en-US" sz="3700" kern="1200" dirty="0"/>
            </a:p>
          </p:txBody>
        </p:sp>
        <p:sp>
          <p:nvSpPr>
            <p:cNvPr id="5" name="Freeform: Shape 4">
              <a:extLst>
                <a:ext uri="{FF2B5EF4-FFF2-40B4-BE49-F238E27FC236}">
                  <a16:creationId xmlns:a16="http://schemas.microsoft.com/office/drawing/2014/main" id="{1A254703-161A-4689-B001-669FDF125944}"/>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dirty="0"/>
                <a:t>Reassure yourself</a:t>
              </a:r>
            </a:p>
          </p:txBody>
        </p:sp>
        <p:sp>
          <p:nvSpPr>
            <p:cNvPr id="6" name="Freeform: Shape 5">
              <a:extLst>
                <a:ext uri="{FF2B5EF4-FFF2-40B4-BE49-F238E27FC236}">
                  <a16:creationId xmlns:a16="http://schemas.microsoft.com/office/drawing/2014/main" id="{86E0B72C-3119-4BEE-902A-B81D7F106C1C}"/>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dirty="0"/>
                <a:t>Treat it as a learning experience</a:t>
              </a:r>
            </a:p>
          </p:txBody>
        </p:sp>
      </p:gr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5564BBA3-53CE-489D-AC4F-CE8E271F67A7}"/>
              </a:ext>
            </a:extLst>
          </p:cNvPr>
          <p:cNvSpPr>
            <a:spLocks noGrp="1"/>
          </p:cNvSpPr>
          <p:nvPr>
            <p:ph sz="quarter" idx="11"/>
          </p:nvPr>
        </p:nvSpPr>
        <p:spPr/>
        <p:txBody>
          <a:bodyPr/>
          <a:lstStyle/>
          <a:p>
            <a:endParaRPr lang="en-US"/>
          </a:p>
        </p:txBody>
      </p:sp>
      <p:sp>
        <p:nvSpPr>
          <p:cNvPr id="36866" name="Title 1"/>
          <p:cNvSpPr>
            <a:spLocks noGrp="1"/>
          </p:cNvSpPr>
          <p:nvPr>
            <p:ph type="title"/>
          </p:nvPr>
        </p:nvSpPr>
        <p:spPr/>
        <p:txBody>
          <a:bodyPr>
            <a:noAutofit/>
          </a:bodyPr>
          <a:lstStyle/>
          <a:p>
            <a:r>
              <a:rPr lang="en-US" dirty="0"/>
              <a:t>Accept the Situation, and Move On</a:t>
            </a:r>
          </a:p>
        </p:txBody>
      </p:sp>
      <p:grpSp>
        <p:nvGrpSpPr>
          <p:cNvPr id="2" name="Group 1">
            <a:extLst>
              <a:ext uri="{FF2B5EF4-FFF2-40B4-BE49-F238E27FC236}">
                <a16:creationId xmlns:a16="http://schemas.microsoft.com/office/drawing/2014/main" id="{54EAC917-6419-4D06-8EAA-8A1FD7115481}"/>
              </a:ext>
            </a:extLst>
          </p:cNvPr>
          <p:cNvGrpSpPr/>
          <p:nvPr/>
        </p:nvGrpSpPr>
        <p:grpSpPr>
          <a:xfrm>
            <a:off x="457200" y="1611381"/>
            <a:ext cx="8229600" cy="4503600"/>
            <a:chOff x="457200" y="1611381"/>
            <a:chExt cx="8229600" cy="4503600"/>
          </a:xfrm>
        </p:grpSpPr>
        <p:sp>
          <p:nvSpPr>
            <p:cNvPr id="4" name="Freeform: Shape 3">
              <a:extLst>
                <a:ext uri="{FF2B5EF4-FFF2-40B4-BE49-F238E27FC236}">
                  <a16:creationId xmlns:a16="http://schemas.microsoft.com/office/drawing/2014/main" id="{D5D6B90D-0F26-4231-B2E9-4B64CE09B635}"/>
                </a:ext>
              </a:extLst>
            </p:cNvPr>
            <p:cNvSpPr/>
            <p:nvPr/>
          </p:nvSpPr>
          <p:spPr>
            <a:xfrm>
              <a:off x="457200" y="1611381"/>
              <a:ext cx="8229600" cy="1432080"/>
            </a:xfrm>
            <a:custGeom>
              <a:avLst/>
              <a:gdLst>
                <a:gd name="connsiteX0" fmla="*/ 0 w 8229600"/>
                <a:gd name="connsiteY0" fmla="*/ 238685 h 1432080"/>
                <a:gd name="connsiteX1" fmla="*/ 238685 w 8229600"/>
                <a:gd name="connsiteY1" fmla="*/ 0 h 1432080"/>
                <a:gd name="connsiteX2" fmla="*/ 7990915 w 8229600"/>
                <a:gd name="connsiteY2" fmla="*/ 0 h 1432080"/>
                <a:gd name="connsiteX3" fmla="*/ 8229600 w 8229600"/>
                <a:gd name="connsiteY3" fmla="*/ 238685 h 1432080"/>
                <a:gd name="connsiteX4" fmla="*/ 8229600 w 8229600"/>
                <a:gd name="connsiteY4" fmla="*/ 1193395 h 1432080"/>
                <a:gd name="connsiteX5" fmla="*/ 7990915 w 8229600"/>
                <a:gd name="connsiteY5" fmla="*/ 1432080 h 1432080"/>
                <a:gd name="connsiteX6" fmla="*/ 238685 w 8229600"/>
                <a:gd name="connsiteY6" fmla="*/ 1432080 h 1432080"/>
                <a:gd name="connsiteX7" fmla="*/ 0 w 8229600"/>
                <a:gd name="connsiteY7" fmla="*/ 1193395 h 1432080"/>
                <a:gd name="connsiteX8" fmla="*/ 0 w 8229600"/>
                <a:gd name="connsiteY8" fmla="*/ 238685 h 1432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32080">
                  <a:moveTo>
                    <a:pt x="0" y="238685"/>
                  </a:moveTo>
                  <a:cubicBezTo>
                    <a:pt x="0" y="106863"/>
                    <a:pt x="106863" y="0"/>
                    <a:pt x="238685" y="0"/>
                  </a:cubicBezTo>
                  <a:lnTo>
                    <a:pt x="7990915" y="0"/>
                  </a:lnTo>
                  <a:cubicBezTo>
                    <a:pt x="8122737" y="0"/>
                    <a:pt x="8229600" y="106863"/>
                    <a:pt x="8229600" y="238685"/>
                  </a:cubicBezTo>
                  <a:lnTo>
                    <a:pt x="8229600" y="1193395"/>
                  </a:lnTo>
                  <a:cubicBezTo>
                    <a:pt x="8229600" y="1325217"/>
                    <a:pt x="8122737" y="1432080"/>
                    <a:pt x="7990915" y="1432080"/>
                  </a:cubicBezTo>
                  <a:lnTo>
                    <a:pt x="238685" y="1432080"/>
                  </a:lnTo>
                  <a:cubicBezTo>
                    <a:pt x="106863" y="1432080"/>
                    <a:pt x="0" y="1325217"/>
                    <a:pt x="0" y="1193395"/>
                  </a:cubicBezTo>
                  <a:lnTo>
                    <a:pt x="0" y="238685"/>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07068" tIns="207068" rIns="207068" bIns="207068" numCol="1" spcCol="1270" anchor="ctr" anchorCtr="0">
              <a:noAutofit/>
            </a:bodyPr>
            <a:lstStyle/>
            <a:p>
              <a:pPr marL="0" lvl="0" indent="0" algn="l" defTabSz="1600200">
                <a:lnSpc>
                  <a:spcPct val="90000"/>
                </a:lnSpc>
                <a:spcBef>
                  <a:spcPct val="0"/>
                </a:spcBef>
                <a:spcAft>
                  <a:spcPct val="35000"/>
                </a:spcAft>
                <a:buNone/>
              </a:pPr>
              <a:r>
                <a:rPr lang="en-US" sz="3600" kern="1200" dirty="0"/>
                <a:t>Always take a few minutes to let the information sink in</a:t>
              </a:r>
            </a:p>
          </p:txBody>
        </p:sp>
        <p:sp>
          <p:nvSpPr>
            <p:cNvPr id="5" name="Freeform: Shape 4">
              <a:extLst>
                <a:ext uri="{FF2B5EF4-FFF2-40B4-BE49-F238E27FC236}">
                  <a16:creationId xmlns:a16="http://schemas.microsoft.com/office/drawing/2014/main" id="{64A2F7B1-4F8E-4701-8A20-50BCFBC9B343}"/>
                </a:ext>
              </a:extLst>
            </p:cNvPr>
            <p:cNvSpPr/>
            <p:nvPr/>
          </p:nvSpPr>
          <p:spPr>
            <a:xfrm>
              <a:off x="457200" y="3147141"/>
              <a:ext cx="8229600" cy="1432080"/>
            </a:xfrm>
            <a:custGeom>
              <a:avLst/>
              <a:gdLst>
                <a:gd name="connsiteX0" fmla="*/ 0 w 8229600"/>
                <a:gd name="connsiteY0" fmla="*/ 238685 h 1432080"/>
                <a:gd name="connsiteX1" fmla="*/ 238685 w 8229600"/>
                <a:gd name="connsiteY1" fmla="*/ 0 h 1432080"/>
                <a:gd name="connsiteX2" fmla="*/ 7990915 w 8229600"/>
                <a:gd name="connsiteY2" fmla="*/ 0 h 1432080"/>
                <a:gd name="connsiteX3" fmla="*/ 8229600 w 8229600"/>
                <a:gd name="connsiteY3" fmla="*/ 238685 h 1432080"/>
                <a:gd name="connsiteX4" fmla="*/ 8229600 w 8229600"/>
                <a:gd name="connsiteY4" fmla="*/ 1193395 h 1432080"/>
                <a:gd name="connsiteX5" fmla="*/ 7990915 w 8229600"/>
                <a:gd name="connsiteY5" fmla="*/ 1432080 h 1432080"/>
                <a:gd name="connsiteX6" fmla="*/ 238685 w 8229600"/>
                <a:gd name="connsiteY6" fmla="*/ 1432080 h 1432080"/>
                <a:gd name="connsiteX7" fmla="*/ 0 w 8229600"/>
                <a:gd name="connsiteY7" fmla="*/ 1193395 h 1432080"/>
                <a:gd name="connsiteX8" fmla="*/ 0 w 8229600"/>
                <a:gd name="connsiteY8" fmla="*/ 238685 h 1432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32080">
                  <a:moveTo>
                    <a:pt x="0" y="238685"/>
                  </a:moveTo>
                  <a:cubicBezTo>
                    <a:pt x="0" y="106863"/>
                    <a:pt x="106863" y="0"/>
                    <a:pt x="238685" y="0"/>
                  </a:cubicBezTo>
                  <a:lnTo>
                    <a:pt x="7990915" y="0"/>
                  </a:lnTo>
                  <a:cubicBezTo>
                    <a:pt x="8122737" y="0"/>
                    <a:pt x="8229600" y="106863"/>
                    <a:pt x="8229600" y="238685"/>
                  </a:cubicBezTo>
                  <a:lnTo>
                    <a:pt x="8229600" y="1193395"/>
                  </a:lnTo>
                  <a:cubicBezTo>
                    <a:pt x="8229600" y="1325217"/>
                    <a:pt x="8122737" y="1432080"/>
                    <a:pt x="7990915" y="1432080"/>
                  </a:cubicBezTo>
                  <a:lnTo>
                    <a:pt x="238685" y="1432080"/>
                  </a:lnTo>
                  <a:cubicBezTo>
                    <a:pt x="106863" y="1432080"/>
                    <a:pt x="0" y="1325217"/>
                    <a:pt x="0" y="1193395"/>
                  </a:cubicBezTo>
                  <a:lnTo>
                    <a:pt x="0" y="238685"/>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07068" tIns="207068" rIns="207068" bIns="207068" numCol="1" spcCol="1270" anchor="ctr" anchorCtr="0">
              <a:noAutofit/>
            </a:bodyPr>
            <a:lstStyle/>
            <a:p>
              <a:pPr marL="0" lvl="0" indent="0" algn="l" defTabSz="1600200">
                <a:lnSpc>
                  <a:spcPct val="90000"/>
                </a:lnSpc>
                <a:spcBef>
                  <a:spcPct val="0"/>
                </a:spcBef>
                <a:spcAft>
                  <a:spcPct val="35000"/>
                </a:spcAft>
                <a:buNone/>
              </a:pPr>
              <a:r>
                <a:rPr lang="en-US" sz="3600" kern="1200" dirty="0"/>
                <a:t>Look at the whole situation</a:t>
              </a:r>
            </a:p>
          </p:txBody>
        </p:sp>
        <p:sp>
          <p:nvSpPr>
            <p:cNvPr id="6" name="Freeform: Shape 5">
              <a:extLst>
                <a:ext uri="{FF2B5EF4-FFF2-40B4-BE49-F238E27FC236}">
                  <a16:creationId xmlns:a16="http://schemas.microsoft.com/office/drawing/2014/main" id="{8AFC3D53-BEA2-4DF1-A9AF-2CDDA2EEFE70}"/>
                </a:ext>
              </a:extLst>
            </p:cNvPr>
            <p:cNvSpPr/>
            <p:nvPr/>
          </p:nvSpPr>
          <p:spPr>
            <a:xfrm>
              <a:off x="457200" y="4682901"/>
              <a:ext cx="8229600" cy="1432080"/>
            </a:xfrm>
            <a:custGeom>
              <a:avLst/>
              <a:gdLst>
                <a:gd name="connsiteX0" fmla="*/ 0 w 8229600"/>
                <a:gd name="connsiteY0" fmla="*/ 238685 h 1432080"/>
                <a:gd name="connsiteX1" fmla="*/ 238685 w 8229600"/>
                <a:gd name="connsiteY1" fmla="*/ 0 h 1432080"/>
                <a:gd name="connsiteX2" fmla="*/ 7990915 w 8229600"/>
                <a:gd name="connsiteY2" fmla="*/ 0 h 1432080"/>
                <a:gd name="connsiteX3" fmla="*/ 8229600 w 8229600"/>
                <a:gd name="connsiteY3" fmla="*/ 238685 h 1432080"/>
                <a:gd name="connsiteX4" fmla="*/ 8229600 w 8229600"/>
                <a:gd name="connsiteY4" fmla="*/ 1193395 h 1432080"/>
                <a:gd name="connsiteX5" fmla="*/ 7990915 w 8229600"/>
                <a:gd name="connsiteY5" fmla="*/ 1432080 h 1432080"/>
                <a:gd name="connsiteX6" fmla="*/ 238685 w 8229600"/>
                <a:gd name="connsiteY6" fmla="*/ 1432080 h 1432080"/>
                <a:gd name="connsiteX7" fmla="*/ 0 w 8229600"/>
                <a:gd name="connsiteY7" fmla="*/ 1193395 h 1432080"/>
                <a:gd name="connsiteX8" fmla="*/ 0 w 8229600"/>
                <a:gd name="connsiteY8" fmla="*/ 238685 h 1432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32080">
                  <a:moveTo>
                    <a:pt x="0" y="238685"/>
                  </a:moveTo>
                  <a:cubicBezTo>
                    <a:pt x="0" y="106863"/>
                    <a:pt x="106863" y="0"/>
                    <a:pt x="238685" y="0"/>
                  </a:cubicBezTo>
                  <a:lnTo>
                    <a:pt x="7990915" y="0"/>
                  </a:lnTo>
                  <a:cubicBezTo>
                    <a:pt x="8122737" y="0"/>
                    <a:pt x="8229600" y="106863"/>
                    <a:pt x="8229600" y="238685"/>
                  </a:cubicBezTo>
                  <a:lnTo>
                    <a:pt x="8229600" y="1193395"/>
                  </a:lnTo>
                  <a:cubicBezTo>
                    <a:pt x="8229600" y="1325217"/>
                    <a:pt x="8122737" y="1432080"/>
                    <a:pt x="7990915" y="1432080"/>
                  </a:cubicBezTo>
                  <a:lnTo>
                    <a:pt x="238685" y="1432080"/>
                  </a:lnTo>
                  <a:cubicBezTo>
                    <a:pt x="106863" y="1432080"/>
                    <a:pt x="0" y="1325217"/>
                    <a:pt x="0" y="1193395"/>
                  </a:cubicBezTo>
                  <a:lnTo>
                    <a:pt x="0" y="238685"/>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07068" tIns="207068" rIns="207068" bIns="207068" numCol="1" spcCol="1270" anchor="ctr" anchorCtr="0">
              <a:noAutofit/>
            </a:bodyPr>
            <a:lstStyle/>
            <a:p>
              <a:pPr marL="0" lvl="0" indent="0" algn="l" defTabSz="1600200">
                <a:lnSpc>
                  <a:spcPct val="90000"/>
                </a:lnSpc>
                <a:spcBef>
                  <a:spcPct val="0"/>
                </a:spcBef>
                <a:spcAft>
                  <a:spcPct val="35000"/>
                </a:spcAft>
                <a:buNone/>
              </a:pPr>
              <a:r>
                <a:rPr lang="en-US" sz="3600" kern="1200" dirty="0"/>
                <a:t>Realize what you have, and move with that </a:t>
              </a:r>
            </a:p>
          </p:txBody>
        </p:sp>
      </p:gr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69883ED6-D580-4455-AABB-756CBFA0732C}"/>
              </a:ext>
            </a:extLst>
          </p:cNvPr>
          <p:cNvSpPr>
            <a:spLocks noGrp="1"/>
          </p:cNvSpPr>
          <p:nvPr>
            <p:ph sz="quarter" idx="11"/>
          </p:nvPr>
        </p:nvSpPr>
        <p:spPr/>
        <p:txBody>
          <a:bodyPr/>
          <a:lstStyle/>
          <a:p>
            <a:endParaRPr lang="en-US"/>
          </a:p>
        </p:txBody>
      </p:sp>
      <p:sp>
        <p:nvSpPr>
          <p:cNvPr id="37890" name="Title 1"/>
          <p:cNvSpPr>
            <a:spLocks noGrp="1"/>
          </p:cNvSpPr>
          <p:nvPr>
            <p:ph type="title"/>
          </p:nvPr>
        </p:nvSpPr>
        <p:spPr/>
        <p:txBody>
          <a:bodyPr>
            <a:normAutofit fontScale="90000"/>
          </a:bodyPr>
          <a:lstStyle/>
          <a:p>
            <a:r>
              <a:rPr lang="en-US" sz="2200" dirty="0"/>
              <a:t>Avoidance</a:t>
            </a:r>
            <a:r>
              <a:rPr lang="en-US" dirty="0"/>
              <a:t> Can Cause a Cycle of Anxiety</a:t>
            </a:r>
          </a:p>
        </p:txBody>
      </p:sp>
      <p:grpSp>
        <p:nvGrpSpPr>
          <p:cNvPr id="2" name="Group 1">
            <a:extLst>
              <a:ext uri="{FF2B5EF4-FFF2-40B4-BE49-F238E27FC236}">
                <a16:creationId xmlns:a16="http://schemas.microsoft.com/office/drawing/2014/main" id="{1BC29498-2B85-49B9-B431-300898400A6D}"/>
              </a:ext>
            </a:extLst>
          </p:cNvPr>
          <p:cNvGrpSpPr/>
          <p:nvPr/>
        </p:nvGrpSpPr>
        <p:grpSpPr>
          <a:xfrm>
            <a:off x="-4659767" y="816335"/>
            <a:ext cx="13284108" cy="6093694"/>
            <a:chOff x="-4659767" y="816335"/>
            <a:chExt cx="13284108" cy="6093694"/>
          </a:xfrm>
        </p:grpSpPr>
        <p:sp>
          <p:nvSpPr>
            <p:cNvPr id="4" name="Block Arc 3">
              <a:extLst>
                <a:ext uri="{FF2B5EF4-FFF2-40B4-BE49-F238E27FC236}">
                  <a16:creationId xmlns:a16="http://schemas.microsoft.com/office/drawing/2014/main" id="{1D9AB6BA-FD96-4403-9F48-7A278D3C9D7A}"/>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3">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ECBC8543-79C8-48FB-AADD-A9B1A3A12D7F}"/>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18497" tIns="68580" rIns="68580" bIns="68580" numCol="1" spcCol="1270" anchor="ctr" anchorCtr="0">
              <a:noAutofit/>
            </a:bodyPr>
            <a:lstStyle/>
            <a:p>
              <a:pPr marL="0" lvl="0" indent="0" algn="l" defTabSz="1200150">
                <a:lnSpc>
                  <a:spcPct val="90000"/>
                </a:lnSpc>
                <a:spcBef>
                  <a:spcPct val="0"/>
                </a:spcBef>
                <a:spcAft>
                  <a:spcPct val="35000"/>
                </a:spcAft>
                <a:buNone/>
              </a:pPr>
              <a:r>
                <a:rPr lang="en-US" sz="2700" kern="1200" dirty="0"/>
                <a:t>Anxiety feeds on avoidance – this makes it worse</a:t>
              </a:r>
            </a:p>
          </p:txBody>
        </p:sp>
        <p:sp>
          <p:nvSpPr>
            <p:cNvPr id="6" name="Oval 5">
              <a:extLst>
                <a:ext uri="{FF2B5EF4-FFF2-40B4-BE49-F238E27FC236}">
                  <a16:creationId xmlns:a16="http://schemas.microsoft.com/office/drawing/2014/main" id="{F90AD75A-7037-4548-AC82-338F9DC226C7}"/>
                </a:ext>
              </a:extLst>
            </p:cNvPr>
            <p:cNvSpPr/>
            <p:nvPr/>
          </p:nvSpPr>
          <p:spPr>
            <a:xfrm>
              <a:off x="519658" y="1939647"/>
              <a:ext cx="1131490" cy="1131490"/>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0ED1A68D-A096-4D36-BE00-E5295FB0A4AC}"/>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718497" tIns="68580" rIns="68580" bIns="68580" numCol="1" spcCol="1270" anchor="ctr" anchorCtr="0">
              <a:noAutofit/>
            </a:bodyPr>
            <a:lstStyle/>
            <a:p>
              <a:pPr marL="0" lvl="0" indent="0" algn="l" defTabSz="1200150">
                <a:lnSpc>
                  <a:spcPct val="90000"/>
                </a:lnSpc>
                <a:spcBef>
                  <a:spcPct val="0"/>
                </a:spcBef>
                <a:spcAft>
                  <a:spcPct val="35000"/>
                </a:spcAft>
                <a:buNone/>
              </a:pPr>
              <a:r>
                <a:rPr lang="en-US" sz="2700" kern="1200" dirty="0"/>
                <a:t>Avoiding symptoms doesn’t make them go away</a:t>
              </a:r>
            </a:p>
          </p:txBody>
        </p:sp>
        <p:sp>
          <p:nvSpPr>
            <p:cNvPr id="8" name="Oval 7">
              <a:extLst>
                <a:ext uri="{FF2B5EF4-FFF2-40B4-BE49-F238E27FC236}">
                  <a16:creationId xmlns:a16="http://schemas.microsoft.com/office/drawing/2014/main" id="{88343210-F4CE-4593-8BF6-C290723DBFF5}"/>
                </a:ext>
              </a:extLst>
            </p:cNvPr>
            <p:cNvSpPr/>
            <p:nvPr/>
          </p:nvSpPr>
          <p:spPr>
            <a:xfrm>
              <a:off x="848695" y="3297436"/>
              <a:ext cx="1131490" cy="1131490"/>
            </a:xfrm>
            <a:prstGeom prst="ellipse">
              <a:avLst/>
            </a:prstGeom>
          </p:spPr>
          <p:style>
            <a:lnRef idx="2">
              <a:schemeClr val="accent2">
                <a:hueOff val="2340759"/>
                <a:satOff val="-2919"/>
                <a:lumOff val="686"/>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92CDECD6-3878-4330-9636-C5211BC3150D}"/>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718497" tIns="68580" rIns="68580" bIns="68580" numCol="1" spcCol="1270" anchor="ctr" anchorCtr="0">
              <a:noAutofit/>
            </a:bodyPr>
            <a:lstStyle/>
            <a:p>
              <a:pPr marL="0" lvl="0" indent="0" algn="l" defTabSz="1200150">
                <a:lnSpc>
                  <a:spcPct val="90000"/>
                </a:lnSpc>
                <a:spcBef>
                  <a:spcPct val="0"/>
                </a:spcBef>
                <a:spcAft>
                  <a:spcPct val="35000"/>
                </a:spcAft>
                <a:buNone/>
              </a:pPr>
              <a:r>
                <a:rPr lang="en-US" sz="2700" kern="1200" dirty="0"/>
                <a:t>The problem will not just go away – we can’t avoid them forever</a:t>
              </a:r>
            </a:p>
          </p:txBody>
        </p:sp>
        <p:sp>
          <p:nvSpPr>
            <p:cNvPr id="10" name="Oval 9">
              <a:extLst>
                <a:ext uri="{FF2B5EF4-FFF2-40B4-BE49-F238E27FC236}">
                  <a16:creationId xmlns:a16="http://schemas.microsoft.com/office/drawing/2014/main" id="{3F56ABB7-A655-42AD-854F-ECE5686E9B75}"/>
                </a:ext>
              </a:extLst>
            </p:cNvPr>
            <p:cNvSpPr/>
            <p:nvPr/>
          </p:nvSpPr>
          <p:spPr>
            <a:xfrm>
              <a:off x="519658" y="4655225"/>
              <a:ext cx="1131490" cy="1131490"/>
            </a:xfrm>
            <a:prstGeom prst="ellipse">
              <a:avLst/>
            </a:prstGeom>
          </p:spPr>
          <p:style>
            <a:lnRef idx="2">
              <a:schemeClr val="accent2">
                <a:hueOff val="4681519"/>
                <a:satOff val="-5839"/>
                <a:lumOff val="137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2CDECA77-E477-490F-944E-8395221A573A}"/>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lstStyle/>
          <a:p>
            <a:r>
              <a:rPr lang="en-US" dirty="0"/>
              <a:t>Identify the Trigger</a:t>
            </a:r>
          </a:p>
        </p:txBody>
      </p:sp>
      <p:grpSp>
        <p:nvGrpSpPr>
          <p:cNvPr id="3" name="Group 2">
            <a:extLst>
              <a:ext uri="{FF2B5EF4-FFF2-40B4-BE49-F238E27FC236}">
                <a16:creationId xmlns:a16="http://schemas.microsoft.com/office/drawing/2014/main" id="{27CC6215-262B-4CFD-8635-9EE65D60E302}"/>
              </a:ext>
            </a:extLst>
          </p:cNvPr>
          <p:cNvGrpSpPr/>
          <p:nvPr/>
        </p:nvGrpSpPr>
        <p:grpSpPr>
          <a:xfrm>
            <a:off x="460735" y="1600200"/>
            <a:ext cx="8222528" cy="4525962"/>
            <a:chOff x="460735" y="1600200"/>
            <a:chExt cx="8222528" cy="4525962"/>
          </a:xfrm>
        </p:grpSpPr>
        <p:sp>
          <p:nvSpPr>
            <p:cNvPr id="4" name="Arrow: Right 3">
              <a:extLst>
                <a:ext uri="{FF2B5EF4-FFF2-40B4-BE49-F238E27FC236}">
                  <a16:creationId xmlns:a16="http://schemas.microsoft.com/office/drawing/2014/main" id="{60D5DA19-64AE-469D-ADF4-8636BC6B3B49}"/>
                </a:ext>
              </a:extLst>
            </p:cNvPr>
            <p:cNvSpPr/>
            <p:nvPr/>
          </p:nvSpPr>
          <p:spPr>
            <a:xfrm>
              <a:off x="5298198" y="1600200"/>
              <a:ext cx="3385065" cy="1414363"/>
            </a:xfrm>
            <a:prstGeom prst="rightArrow">
              <a:avLst>
                <a:gd name="adj1" fmla="val 75000"/>
                <a:gd name="adj2" fmla="val 50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659DA616-ADF6-452B-A9D6-C8436D26FAE3}"/>
                </a:ext>
              </a:extLst>
            </p:cNvPr>
            <p:cNvSpPr/>
            <p:nvPr/>
          </p:nvSpPr>
          <p:spPr>
            <a:xfrm>
              <a:off x="460735" y="1600200"/>
              <a:ext cx="4837462" cy="1414363"/>
            </a:xfrm>
            <a:custGeom>
              <a:avLst/>
              <a:gdLst>
                <a:gd name="connsiteX0" fmla="*/ 0 w 4837462"/>
                <a:gd name="connsiteY0" fmla="*/ 235732 h 1414363"/>
                <a:gd name="connsiteX1" fmla="*/ 235732 w 4837462"/>
                <a:gd name="connsiteY1" fmla="*/ 0 h 1414363"/>
                <a:gd name="connsiteX2" fmla="*/ 4601730 w 4837462"/>
                <a:gd name="connsiteY2" fmla="*/ 0 h 1414363"/>
                <a:gd name="connsiteX3" fmla="*/ 4837462 w 4837462"/>
                <a:gd name="connsiteY3" fmla="*/ 235732 h 1414363"/>
                <a:gd name="connsiteX4" fmla="*/ 4837462 w 4837462"/>
                <a:gd name="connsiteY4" fmla="*/ 1178631 h 1414363"/>
                <a:gd name="connsiteX5" fmla="*/ 4601730 w 4837462"/>
                <a:gd name="connsiteY5" fmla="*/ 1414363 h 1414363"/>
                <a:gd name="connsiteX6" fmla="*/ 235732 w 4837462"/>
                <a:gd name="connsiteY6" fmla="*/ 1414363 h 1414363"/>
                <a:gd name="connsiteX7" fmla="*/ 0 w 4837462"/>
                <a:gd name="connsiteY7" fmla="*/ 1178631 h 1414363"/>
                <a:gd name="connsiteX8" fmla="*/ 0 w 4837462"/>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7462" h="1414363">
                  <a:moveTo>
                    <a:pt x="0" y="235732"/>
                  </a:moveTo>
                  <a:cubicBezTo>
                    <a:pt x="0" y="105541"/>
                    <a:pt x="105541" y="0"/>
                    <a:pt x="235732" y="0"/>
                  </a:cubicBezTo>
                  <a:lnTo>
                    <a:pt x="4601730" y="0"/>
                  </a:lnTo>
                  <a:cubicBezTo>
                    <a:pt x="4731921" y="0"/>
                    <a:pt x="4837462" y="105541"/>
                    <a:pt x="4837462" y="235732"/>
                  </a:cubicBezTo>
                  <a:lnTo>
                    <a:pt x="4837462" y="1178631"/>
                  </a:lnTo>
                  <a:cubicBezTo>
                    <a:pt x="4837462" y="1308822"/>
                    <a:pt x="4731921" y="1414363"/>
                    <a:pt x="4601730"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kern="1200" dirty="0"/>
                <a:t>Physical or emotional event</a:t>
              </a:r>
            </a:p>
          </p:txBody>
        </p:sp>
        <p:sp>
          <p:nvSpPr>
            <p:cNvPr id="7" name="Arrow: Right 6">
              <a:extLst>
                <a:ext uri="{FF2B5EF4-FFF2-40B4-BE49-F238E27FC236}">
                  <a16:creationId xmlns:a16="http://schemas.microsoft.com/office/drawing/2014/main" id="{FE8DAFE6-2A9B-4F39-952E-293D42E8C3BC}"/>
                </a:ext>
              </a:extLst>
            </p:cNvPr>
            <p:cNvSpPr/>
            <p:nvPr/>
          </p:nvSpPr>
          <p:spPr>
            <a:xfrm>
              <a:off x="5298198" y="3155999"/>
              <a:ext cx="3385065" cy="1414363"/>
            </a:xfrm>
            <a:prstGeom prst="rightArrow">
              <a:avLst>
                <a:gd name="adj1" fmla="val 75000"/>
                <a:gd name="adj2" fmla="val 50000"/>
              </a:avLst>
            </a:prstGeom>
          </p:spPr>
          <p:style>
            <a:lnRef idx="2">
              <a:schemeClr val="accent2">
                <a:tint val="40000"/>
                <a:alpha val="90000"/>
                <a:hueOff val="2512910"/>
                <a:satOff val="-2189"/>
                <a:lumOff val="-3"/>
                <a:alphaOff val="0"/>
              </a:schemeClr>
            </a:lnRef>
            <a:fillRef idx="1">
              <a:schemeClr val="accent2">
                <a:tint val="40000"/>
                <a:alpha val="90000"/>
                <a:hueOff val="2512910"/>
                <a:satOff val="-2189"/>
                <a:lumOff val="-3"/>
                <a:alphaOff val="0"/>
              </a:schemeClr>
            </a:fillRef>
            <a:effectRef idx="0">
              <a:schemeClr val="accent2">
                <a:tint val="40000"/>
                <a:alpha val="90000"/>
                <a:hueOff val="2512910"/>
                <a:satOff val="-2189"/>
                <a:lumOff val="-3"/>
                <a:alphaOff val="0"/>
              </a:schemeClr>
            </a:effectRef>
            <a:fontRef idx="minor">
              <a:schemeClr val="dk1">
                <a:hueOff val="0"/>
                <a:satOff val="0"/>
                <a:lumOff val="0"/>
                <a:alphaOff val="0"/>
              </a:schemeClr>
            </a:fontRef>
          </p:style>
        </p:sp>
        <p:sp>
          <p:nvSpPr>
            <p:cNvPr id="8" name="Freeform: Shape 7">
              <a:extLst>
                <a:ext uri="{FF2B5EF4-FFF2-40B4-BE49-F238E27FC236}">
                  <a16:creationId xmlns:a16="http://schemas.microsoft.com/office/drawing/2014/main" id="{0A634565-65B9-4732-925E-230C724C89D8}"/>
                </a:ext>
              </a:extLst>
            </p:cNvPr>
            <p:cNvSpPr/>
            <p:nvPr/>
          </p:nvSpPr>
          <p:spPr>
            <a:xfrm>
              <a:off x="460735" y="3155999"/>
              <a:ext cx="4837462" cy="1414363"/>
            </a:xfrm>
            <a:custGeom>
              <a:avLst/>
              <a:gdLst>
                <a:gd name="connsiteX0" fmla="*/ 0 w 4837462"/>
                <a:gd name="connsiteY0" fmla="*/ 235732 h 1414363"/>
                <a:gd name="connsiteX1" fmla="*/ 235732 w 4837462"/>
                <a:gd name="connsiteY1" fmla="*/ 0 h 1414363"/>
                <a:gd name="connsiteX2" fmla="*/ 4601730 w 4837462"/>
                <a:gd name="connsiteY2" fmla="*/ 0 h 1414363"/>
                <a:gd name="connsiteX3" fmla="*/ 4837462 w 4837462"/>
                <a:gd name="connsiteY3" fmla="*/ 235732 h 1414363"/>
                <a:gd name="connsiteX4" fmla="*/ 4837462 w 4837462"/>
                <a:gd name="connsiteY4" fmla="*/ 1178631 h 1414363"/>
                <a:gd name="connsiteX5" fmla="*/ 4601730 w 4837462"/>
                <a:gd name="connsiteY5" fmla="*/ 1414363 h 1414363"/>
                <a:gd name="connsiteX6" fmla="*/ 235732 w 4837462"/>
                <a:gd name="connsiteY6" fmla="*/ 1414363 h 1414363"/>
                <a:gd name="connsiteX7" fmla="*/ 0 w 4837462"/>
                <a:gd name="connsiteY7" fmla="*/ 1178631 h 1414363"/>
                <a:gd name="connsiteX8" fmla="*/ 0 w 4837462"/>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7462" h="1414363">
                  <a:moveTo>
                    <a:pt x="0" y="235732"/>
                  </a:moveTo>
                  <a:cubicBezTo>
                    <a:pt x="0" y="105541"/>
                    <a:pt x="105541" y="0"/>
                    <a:pt x="235732" y="0"/>
                  </a:cubicBezTo>
                  <a:lnTo>
                    <a:pt x="4601730" y="0"/>
                  </a:lnTo>
                  <a:cubicBezTo>
                    <a:pt x="4731921" y="0"/>
                    <a:pt x="4837462" y="105541"/>
                    <a:pt x="4837462" y="235732"/>
                  </a:cubicBezTo>
                  <a:lnTo>
                    <a:pt x="4837462" y="1178631"/>
                  </a:lnTo>
                  <a:cubicBezTo>
                    <a:pt x="4837462" y="1308822"/>
                    <a:pt x="4731921" y="1414363"/>
                    <a:pt x="4601730"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kern="1200" dirty="0"/>
                <a:t>Write down the events</a:t>
              </a:r>
            </a:p>
          </p:txBody>
        </p:sp>
        <p:sp>
          <p:nvSpPr>
            <p:cNvPr id="9" name="Arrow: Right 8">
              <a:extLst>
                <a:ext uri="{FF2B5EF4-FFF2-40B4-BE49-F238E27FC236}">
                  <a16:creationId xmlns:a16="http://schemas.microsoft.com/office/drawing/2014/main" id="{B2EA5C48-6287-4B84-9364-DB5BD6D04B9A}"/>
                </a:ext>
              </a:extLst>
            </p:cNvPr>
            <p:cNvSpPr/>
            <p:nvPr/>
          </p:nvSpPr>
          <p:spPr>
            <a:xfrm>
              <a:off x="5298198" y="4711799"/>
              <a:ext cx="3385065" cy="1414363"/>
            </a:xfrm>
            <a:prstGeom prst="rightArrow">
              <a:avLst>
                <a:gd name="adj1" fmla="val 75000"/>
                <a:gd name="adj2" fmla="val 50000"/>
              </a:avLst>
            </a:prstGeom>
          </p:spPr>
          <p:style>
            <a:lnRef idx="2">
              <a:schemeClr val="accent2">
                <a:tint val="40000"/>
                <a:alpha val="90000"/>
                <a:hueOff val="5025821"/>
                <a:satOff val="-4378"/>
                <a:lumOff val="-6"/>
                <a:alphaOff val="0"/>
              </a:schemeClr>
            </a:lnRef>
            <a:fillRef idx="1">
              <a:schemeClr val="accent2">
                <a:tint val="40000"/>
                <a:alpha val="90000"/>
                <a:hueOff val="5025821"/>
                <a:satOff val="-4378"/>
                <a:lumOff val="-6"/>
                <a:alphaOff val="0"/>
              </a:schemeClr>
            </a:fillRef>
            <a:effectRef idx="0">
              <a:schemeClr val="accent2">
                <a:tint val="40000"/>
                <a:alpha val="90000"/>
                <a:hueOff val="5025821"/>
                <a:satOff val="-4378"/>
                <a:lumOff val="-6"/>
                <a:alphaOff val="0"/>
              </a:schemeClr>
            </a:effectRef>
            <a:fontRef idx="minor">
              <a:schemeClr val="dk1">
                <a:hueOff val="0"/>
                <a:satOff val="0"/>
                <a:lumOff val="0"/>
                <a:alphaOff val="0"/>
              </a:schemeClr>
            </a:fontRef>
          </p:style>
        </p:sp>
        <p:sp>
          <p:nvSpPr>
            <p:cNvPr id="10" name="Freeform: Shape 9">
              <a:extLst>
                <a:ext uri="{FF2B5EF4-FFF2-40B4-BE49-F238E27FC236}">
                  <a16:creationId xmlns:a16="http://schemas.microsoft.com/office/drawing/2014/main" id="{A65051BA-D460-4137-B7F5-C11AD4EF14DC}"/>
                </a:ext>
              </a:extLst>
            </p:cNvPr>
            <p:cNvSpPr/>
            <p:nvPr/>
          </p:nvSpPr>
          <p:spPr>
            <a:xfrm>
              <a:off x="460735" y="4711799"/>
              <a:ext cx="4837462" cy="1414363"/>
            </a:xfrm>
            <a:custGeom>
              <a:avLst/>
              <a:gdLst>
                <a:gd name="connsiteX0" fmla="*/ 0 w 4837462"/>
                <a:gd name="connsiteY0" fmla="*/ 235732 h 1414363"/>
                <a:gd name="connsiteX1" fmla="*/ 235732 w 4837462"/>
                <a:gd name="connsiteY1" fmla="*/ 0 h 1414363"/>
                <a:gd name="connsiteX2" fmla="*/ 4601730 w 4837462"/>
                <a:gd name="connsiteY2" fmla="*/ 0 h 1414363"/>
                <a:gd name="connsiteX3" fmla="*/ 4837462 w 4837462"/>
                <a:gd name="connsiteY3" fmla="*/ 235732 h 1414363"/>
                <a:gd name="connsiteX4" fmla="*/ 4837462 w 4837462"/>
                <a:gd name="connsiteY4" fmla="*/ 1178631 h 1414363"/>
                <a:gd name="connsiteX5" fmla="*/ 4601730 w 4837462"/>
                <a:gd name="connsiteY5" fmla="*/ 1414363 h 1414363"/>
                <a:gd name="connsiteX6" fmla="*/ 235732 w 4837462"/>
                <a:gd name="connsiteY6" fmla="*/ 1414363 h 1414363"/>
                <a:gd name="connsiteX7" fmla="*/ 0 w 4837462"/>
                <a:gd name="connsiteY7" fmla="*/ 1178631 h 1414363"/>
                <a:gd name="connsiteX8" fmla="*/ 0 w 4837462"/>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7462" h="1414363">
                  <a:moveTo>
                    <a:pt x="0" y="235732"/>
                  </a:moveTo>
                  <a:cubicBezTo>
                    <a:pt x="0" y="105541"/>
                    <a:pt x="105541" y="0"/>
                    <a:pt x="235732" y="0"/>
                  </a:cubicBezTo>
                  <a:lnTo>
                    <a:pt x="4601730" y="0"/>
                  </a:lnTo>
                  <a:cubicBezTo>
                    <a:pt x="4731921" y="0"/>
                    <a:pt x="4837462" y="105541"/>
                    <a:pt x="4837462" y="235732"/>
                  </a:cubicBezTo>
                  <a:lnTo>
                    <a:pt x="4837462" y="1178631"/>
                  </a:lnTo>
                  <a:cubicBezTo>
                    <a:pt x="4837462" y="1308822"/>
                    <a:pt x="4731921" y="1414363"/>
                    <a:pt x="4601730"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kern="1200" dirty="0"/>
                <a:t>Match them with symptoms</a:t>
              </a:r>
            </a:p>
          </p:txBody>
        </p:sp>
      </p:grpSp>
    </p:spTree>
    <p:extLst>
      <p:ext uri="{BB962C8B-B14F-4D97-AF65-F5344CB8AC3E}">
        <p14:creationId xmlns:p14="http://schemas.microsoft.com/office/powerpoint/2010/main" val="351371314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792A1E6E-41B1-4177-8029-43C2FC283F83}"/>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1151BC36-8943-4A69-BC43-ED9796A89D21}"/>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D5455DBA-236C-4090-96F9-D909BE0BB402}"/>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Drew was part of a group that was responsible for training new employees</a:t>
              </a:r>
            </a:p>
          </p:txBody>
        </p:sp>
        <p:sp>
          <p:nvSpPr>
            <p:cNvPr id="5" name="Rectangle: Rounded Corners 4">
              <a:extLst>
                <a:ext uri="{FF2B5EF4-FFF2-40B4-BE49-F238E27FC236}">
                  <a16:creationId xmlns:a16="http://schemas.microsoft.com/office/drawing/2014/main" id="{559A156E-8A3A-421E-AB62-566E96A94866}"/>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7" name="Freeform: Shape 6">
              <a:extLst>
                <a:ext uri="{FF2B5EF4-FFF2-40B4-BE49-F238E27FC236}">
                  <a16:creationId xmlns:a16="http://schemas.microsoft.com/office/drawing/2014/main" id="{6D8C50E2-89D4-4DAC-B3CA-CB0CD2F0272F}"/>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He was normally in charge of creating the slideshow and working behind the scenes</a:t>
              </a:r>
            </a:p>
          </p:txBody>
        </p:sp>
        <p:sp>
          <p:nvSpPr>
            <p:cNvPr id="8" name="Rectangle: Rounded Corners 7">
              <a:extLst>
                <a:ext uri="{FF2B5EF4-FFF2-40B4-BE49-F238E27FC236}">
                  <a16:creationId xmlns:a16="http://schemas.microsoft.com/office/drawing/2014/main" id="{EBEAE1B0-7802-4180-A372-8F72CF985953}"/>
                </a:ext>
              </a:extLst>
            </p:cNvPr>
            <p:cNvSpPr/>
            <p:nvPr/>
          </p:nvSpPr>
          <p:spPr>
            <a:xfrm>
              <a:off x="850999" y="3955269"/>
              <a:ext cx="1023203" cy="1023203"/>
            </a:xfrm>
            <a:prstGeom prst="roundRect">
              <a:avLst>
                <a:gd name="adj" fmla="val 16670"/>
              </a:avLst>
            </a:prstGeom>
            <a:solidFill>
              <a:schemeClr val="accent2">
                <a:hueOff val="2340759"/>
                <a:satOff val="-2919"/>
                <a:lumOff val="686"/>
              </a:schemeClr>
            </a:solidFill>
          </p:spPr>
          <p:style>
            <a:lnRef idx="2">
              <a:schemeClr val="lt1">
                <a:hueOff val="0"/>
                <a:satOff val="0"/>
                <a:lumOff val="0"/>
                <a:alphaOff val="0"/>
              </a:schemeClr>
            </a:lnRef>
            <a:fillRef idx="1">
              <a:scrgbClr r="0" g="0" b="0"/>
            </a:fillRef>
            <a:effectRef idx="0">
              <a:schemeClr val="accent2">
                <a:hueOff val="2340759"/>
                <a:satOff val="-2919"/>
                <a:lumOff val="686"/>
                <a:alphaOff val="0"/>
              </a:schemeClr>
            </a:effectRef>
            <a:fontRef idx="minor">
              <a:schemeClr val="lt1"/>
            </a:fontRef>
          </p:style>
        </p:sp>
        <p:sp>
          <p:nvSpPr>
            <p:cNvPr id="9" name="Freeform: Shape 8">
              <a:extLst>
                <a:ext uri="{FF2B5EF4-FFF2-40B4-BE49-F238E27FC236}">
                  <a16:creationId xmlns:a16="http://schemas.microsoft.com/office/drawing/2014/main" id="{23F5DC8F-3B33-4AC0-8EC2-9E6FBFD8461D}"/>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An employee had called in sick and the other members needed Drew to read a large passage</a:t>
              </a:r>
            </a:p>
          </p:txBody>
        </p:sp>
        <p:sp>
          <p:nvSpPr>
            <p:cNvPr id="10" name="Rectangle: Rounded Corners 9">
              <a:extLst>
                <a:ext uri="{FF2B5EF4-FFF2-40B4-BE49-F238E27FC236}">
                  <a16:creationId xmlns:a16="http://schemas.microsoft.com/office/drawing/2014/main" id="{D50F7EAD-E1F9-447A-B746-8DF0AAF93E02}"/>
                </a:ext>
              </a:extLst>
            </p:cNvPr>
            <p:cNvSpPr/>
            <p:nvPr/>
          </p:nvSpPr>
          <p:spPr>
            <a:xfrm>
              <a:off x="850999" y="5101257"/>
              <a:ext cx="1023203" cy="1023203"/>
            </a:xfrm>
            <a:prstGeom prst="roundRect">
              <a:avLst>
                <a:gd name="adj" fmla="val 16670"/>
              </a:avLst>
            </a:prstGeom>
            <a:solidFill>
              <a:schemeClr val="accent2">
                <a:hueOff val="4681519"/>
                <a:satOff val="-5839"/>
                <a:lumOff val="1373"/>
              </a:schemeClr>
            </a:solidFill>
          </p:spPr>
          <p:style>
            <a:lnRef idx="2">
              <a:schemeClr val="lt1">
                <a:hueOff val="0"/>
                <a:satOff val="0"/>
                <a:lumOff val="0"/>
                <a:alphaOff val="0"/>
              </a:schemeClr>
            </a:lnRef>
            <a:fillRef idx="1">
              <a:scrgbClr r="0" g="0" b="0"/>
            </a:fillRef>
            <a:effectRef idx="0">
              <a:schemeClr val="accent2">
                <a:hueOff val="4681519"/>
                <a:satOff val="-5839"/>
                <a:lumOff val="1373"/>
                <a:alphaOff val="0"/>
              </a:schemeClr>
            </a:effectRef>
            <a:fontRef idx="minor">
              <a:schemeClr val="lt1"/>
            </a:fontRef>
          </p:style>
        </p:sp>
        <p:sp>
          <p:nvSpPr>
            <p:cNvPr id="11" name="Freeform: Shape 10">
              <a:extLst>
                <a:ext uri="{FF2B5EF4-FFF2-40B4-BE49-F238E27FC236}">
                  <a16:creationId xmlns:a16="http://schemas.microsoft.com/office/drawing/2014/main" id="{C9988EBF-E081-4A2D-839C-EA8E3320390A}"/>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He made a small mistake during speech, but continued and finished</a:t>
              </a:r>
            </a:p>
          </p:txBody>
        </p:sp>
      </p:grpSp>
    </p:spTree>
    <p:extLst>
      <p:ext uri="{BB962C8B-B14F-4D97-AF65-F5344CB8AC3E}">
        <p14:creationId xmlns:p14="http://schemas.microsoft.com/office/powerpoint/2010/main" val="32323651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dirty="0"/>
              <a:t>Module Six: Review Questions</a:t>
            </a:r>
          </a:p>
        </p:txBody>
      </p:sp>
      <p:sp>
        <p:nvSpPr>
          <p:cNvPr id="38915" name="Content Placeholder 2"/>
          <p:cNvSpPr>
            <a:spLocks noGrp="1"/>
          </p:cNvSpPr>
          <p:nvPr>
            <p:ph idx="1"/>
          </p:nvPr>
        </p:nvSpPr>
        <p:spPr/>
        <p:txBody>
          <a:bodyPr>
            <a:normAutofit fontScale="62500" lnSpcReduction="20000"/>
          </a:bodyPr>
          <a:lstStyle/>
          <a:p>
            <a:pPr marL="514350" lvl="0" indent="-514350">
              <a:lnSpc>
                <a:spcPct val="115000"/>
              </a:lnSpc>
              <a:spcBef>
                <a:spcPts val="0"/>
              </a:spcBef>
              <a:spcAft>
                <a:spcPts val="1000"/>
              </a:spcAft>
              <a:buFont typeface="+mj-lt"/>
              <a:buAutoNum type="arabicPeriod"/>
              <a:tabLst>
                <a:tab pos="457200" algn="l"/>
              </a:tabLst>
            </a:pPr>
            <a:r>
              <a:rPr lang="en-US" sz="3500" dirty="0">
                <a:ea typeface="Times New Roman"/>
                <a:cs typeface="Times New Roman"/>
              </a:rPr>
              <a:t>Why do we fear making a mistake in front of others?</a:t>
            </a:r>
          </a:p>
          <a:p>
            <a:pPr lvl="1">
              <a:lnSpc>
                <a:spcPct val="115000"/>
              </a:lnSpc>
              <a:spcBef>
                <a:spcPts val="0"/>
              </a:spcBef>
              <a:spcAft>
                <a:spcPts val="0"/>
              </a:spcAft>
              <a:buFont typeface="+mj-lt"/>
              <a:buAutoNum type="alphaLcParenR"/>
            </a:pPr>
            <a:r>
              <a:rPr lang="en-US" sz="3200" dirty="0">
                <a:ea typeface="Times New Roman"/>
                <a:cs typeface="Times New Roman"/>
              </a:rPr>
              <a:t>It might make us look funny</a:t>
            </a:r>
          </a:p>
          <a:p>
            <a:pPr lvl="1">
              <a:lnSpc>
                <a:spcPct val="115000"/>
              </a:lnSpc>
              <a:spcBef>
                <a:spcPts val="0"/>
              </a:spcBef>
              <a:spcAft>
                <a:spcPts val="0"/>
              </a:spcAft>
              <a:buFont typeface="+mj-lt"/>
              <a:buAutoNum type="alphaLcParenR"/>
            </a:pPr>
            <a:r>
              <a:rPr lang="en-US" sz="3200" dirty="0">
                <a:ea typeface="Times New Roman"/>
                <a:cs typeface="Times New Roman"/>
              </a:rPr>
              <a:t>We fear people will think it was a joke</a:t>
            </a:r>
          </a:p>
          <a:p>
            <a:pPr lvl="1">
              <a:lnSpc>
                <a:spcPct val="115000"/>
              </a:lnSpc>
              <a:spcBef>
                <a:spcPts val="0"/>
              </a:spcBef>
              <a:spcAft>
                <a:spcPts val="0"/>
              </a:spcAft>
              <a:buFont typeface="+mj-lt"/>
              <a:buAutoNum type="alphaLcParenR"/>
            </a:pPr>
            <a:r>
              <a:rPr lang="en-US" sz="3200" dirty="0">
                <a:ea typeface="Times New Roman"/>
                <a:cs typeface="Times New Roman"/>
              </a:rPr>
              <a:t>It makes us feel more popular</a:t>
            </a:r>
          </a:p>
          <a:p>
            <a:pPr lvl="1">
              <a:lnSpc>
                <a:spcPct val="115000"/>
              </a:lnSpc>
              <a:spcBef>
                <a:spcPts val="0"/>
              </a:spcBef>
              <a:spcAft>
                <a:spcPts val="1000"/>
              </a:spcAft>
              <a:buFont typeface="+mj-lt"/>
              <a:buAutoNum type="alphaLcParenR"/>
            </a:pPr>
            <a:r>
              <a:rPr lang="en-US" sz="3200" dirty="0">
                <a:ea typeface="Times New Roman"/>
                <a:cs typeface="Times New Roman"/>
              </a:rPr>
              <a:t>We fear they will judge or reject us</a:t>
            </a:r>
          </a:p>
          <a:p>
            <a:pPr marL="457200" marR="0">
              <a:lnSpc>
                <a:spcPct val="115000"/>
              </a:lnSpc>
              <a:spcBef>
                <a:spcPts val="1200"/>
              </a:spcBef>
              <a:spcAft>
                <a:spcPts val="1000"/>
              </a:spcAft>
            </a:pPr>
            <a:r>
              <a:rPr lang="en-US" sz="3800" dirty="0">
                <a:ea typeface="Times New Roman"/>
                <a:cs typeface="Times New Roman"/>
              </a:rPr>
              <a:t>	</a:t>
            </a:r>
          </a:p>
          <a:p>
            <a:pPr marL="514350" lvl="0" indent="-514350">
              <a:lnSpc>
                <a:spcPct val="115000"/>
              </a:lnSpc>
              <a:spcBef>
                <a:spcPts val="0"/>
              </a:spcBef>
              <a:spcAft>
                <a:spcPts val="1000"/>
              </a:spcAft>
              <a:buFont typeface="+mj-lt"/>
              <a:buAutoNum type="arabicPeriod" startAt="2"/>
              <a:tabLst>
                <a:tab pos="457200" algn="l"/>
              </a:tabLst>
            </a:pPr>
            <a:r>
              <a:rPr lang="en-US" sz="3500" dirty="0">
                <a:ea typeface="Times New Roman"/>
                <a:cs typeface="Times New Roman"/>
              </a:rPr>
              <a:t>What is the best way to stay calm after making a mistake?</a:t>
            </a:r>
          </a:p>
          <a:p>
            <a:pPr lvl="1">
              <a:lnSpc>
                <a:spcPct val="115000"/>
              </a:lnSpc>
              <a:spcBef>
                <a:spcPts val="0"/>
              </a:spcBef>
              <a:spcAft>
                <a:spcPts val="0"/>
              </a:spcAft>
              <a:buFont typeface="+mj-lt"/>
              <a:buAutoNum type="alphaLcParenR"/>
            </a:pPr>
            <a:r>
              <a:rPr lang="en-US" sz="3200" dirty="0">
                <a:ea typeface="Times New Roman"/>
                <a:cs typeface="Times New Roman"/>
              </a:rPr>
              <a:t>Tell everyone about it</a:t>
            </a:r>
          </a:p>
          <a:p>
            <a:pPr lvl="1">
              <a:lnSpc>
                <a:spcPct val="115000"/>
              </a:lnSpc>
              <a:spcBef>
                <a:spcPts val="0"/>
              </a:spcBef>
              <a:spcAft>
                <a:spcPts val="0"/>
              </a:spcAft>
              <a:buFont typeface="+mj-lt"/>
              <a:buAutoNum type="alphaLcParenR"/>
            </a:pPr>
            <a:r>
              <a:rPr lang="en-US" sz="3200" dirty="0">
                <a:ea typeface="Times New Roman"/>
                <a:cs typeface="Times New Roman"/>
              </a:rPr>
              <a:t>Ignore it like it never happened</a:t>
            </a:r>
          </a:p>
          <a:p>
            <a:pPr lvl="1">
              <a:lnSpc>
                <a:spcPct val="115000"/>
              </a:lnSpc>
              <a:spcBef>
                <a:spcPts val="0"/>
              </a:spcBef>
              <a:spcAft>
                <a:spcPts val="0"/>
              </a:spcAft>
              <a:buFont typeface="+mj-lt"/>
              <a:buAutoNum type="alphaLcParenR"/>
            </a:pPr>
            <a:r>
              <a:rPr lang="en-US" sz="3200" dirty="0">
                <a:ea typeface="Times New Roman"/>
                <a:cs typeface="Times New Roman"/>
              </a:rPr>
              <a:t>Assure ourselves that it is okay</a:t>
            </a:r>
          </a:p>
          <a:p>
            <a:pPr lvl="1">
              <a:lnSpc>
                <a:spcPct val="115000"/>
              </a:lnSpc>
              <a:spcBef>
                <a:spcPts val="0"/>
              </a:spcBef>
              <a:spcAft>
                <a:spcPts val="1000"/>
              </a:spcAft>
              <a:buFont typeface="+mj-lt"/>
              <a:buAutoNum type="alphaLcParenR"/>
            </a:pPr>
            <a:r>
              <a:rPr lang="en-US" sz="3200" dirty="0">
                <a:ea typeface="Times New Roman"/>
                <a:cs typeface="Times New Roman"/>
              </a:rPr>
              <a:t>Walk away before anyone sees</a:t>
            </a:r>
          </a:p>
          <a:p>
            <a:pPr marL="457200" marR="0">
              <a:lnSpc>
                <a:spcPct val="115000"/>
              </a:lnSpc>
              <a:spcBef>
                <a:spcPts val="1200"/>
              </a:spcBef>
              <a:spcAft>
                <a:spcPts val="1000"/>
              </a:spcAft>
            </a:pPr>
            <a:endParaRPr lang="en-US"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dirty="0"/>
              <a:t>Module Six: Review Questions</a:t>
            </a:r>
          </a:p>
        </p:txBody>
      </p:sp>
      <p:sp>
        <p:nvSpPr>
          <p:cNvPr id="38915" name="Content Placeholder 2"/>
          <p:cNvSpPr>
            <a:spLocks noGrp="1"/>
          </p:cNvSpPr>
          <p:nvPr>
            <p:ph idx="1"/>
          </p:nvPr>
        </p:nvSpPr>
        <p:spPr>
          <a:xfrm>
            <a:off x="457200" y="1600200"/>
            <a:ext cx="8229600" cy="4648200"/>
          </a:xfrm>
        </p:spPr>
        <p:txBody>
          <a:bodyPr>
            <a:noAutofit/>
          </a:bodyPr>
          <a:lstStyle/>
          <a:p>
            <a:pPr marL="514350" lvl="0" indent="-514350">
              <a:lnSpc>
                <a:spcPct val="115000"/>
              </a:lnSpc>
              <a:spcBef>
                <a:spcPts val="0"/>
              </a:spcBef>
              <a:spcAft>
                <a:spcPts val="1000"/>
              </a:spcAft>
              <a:buFont typeface="+mj-lt"/>
              <a:buAutoNum type="arabicPeriod" startAt="3"/>
              <a:tabLst>
                <a:tab pos="457200" algn="l"/>
              </a:tabLst>
            </a:pPr>
            <a:r>
              <a:rPr lang="en-US" sz="2200" dirty="0">
                <a:ea typeface="Times New Roman"/>
                <a:cs typeface="Times New Roman"/>
              </a:rPr>
              <a:t>In order to accept a situation, we must first do what?</a:t>
            </a:r>
          </a:p>
          <a:p>
            <a:pPr lvl="1">
              <a:lnSpc>
                <a:spcPct val="115000"/>
              </a:lnSpc>
              <a:spcBef>
                <a:spcPts val="0"/>
              </a:spcBef>
              <a:spcAft>
                <a:spcPts val="0"/>
              </a:spcAft>
              <a:buFont typeface="+mj-lt"/>
              <a:buAutoNum type="alphaLcParenR"/>
            </a:pPr>
            <a:r>
              <a:rPr lang="en-US" sz="2000" dirty="0">
                <a:ea typeface="Times New Roman"/>
                <a:cs typeface="Times New Roman"/>
              </a:rPr>
              <a:t>Take a few minutes and let it sink in</a:t>
            </a:r>
          </a:p>
          <a:p>
            <a:pPr lvl="1">
              <a:lnSpc>
                <a:spcPct val="115000"/>
              </a:lnSpc>
              <a:spcBef>
                <a:spcPts val="0"/>
              </a:spcBef>
              <a:spcAft>
                <a:spcPts val="0"/>
              </a:spcAft>
              <a:buFont typeface="+mj-lt"/>
              <a:buAutoNum type="alphaLcParenR"/>
            </a:pPr>
            <a:r>
              <a:rPr lang="en-US" sz="2000" dirty="0">
                <a:ea typeface="Times New Roman"/>
                <a:cs typeface="Times New Roman"/>
              </a:rPr>
              <a:t>Deny it</a:t>
            </a:r>
          </a:p>
          <a:p>
            <a:pPr lvl="1">
              <a:lnSpc>
                <a:spcPct val="115000"/>
              </a:lnSpc>
              <a:spcBef>
                <a:spcPts val="0"/>
              </a:spcBef>
              <a:spcAft>
                <a:spcPts val="0"/>
              </a:spcAft>
              <a:buFont typeface="+mj-lt"/>
              <a:buAutoNum type="alphaLcParenR"/>
            </a:pPr>
            <a:r>
              <a:rPr lang="en-US" sz="2000" dirty="0">
                <a:ea typeface="Times New Roman"/>
                <a:cs typeface="Times New Roman"/>
              </a:rPr>
              <a:t>Talk it over with our family</a:t>
            </a:r>
          </a:p>
          <a:p>
            <a:pPr lvl="1">
              <a:lnSpc>
                <a:spcPct val="115000"/>
              </a:lnSpc>
              <a:spcBef>
                <a:spcPts val="0"/>
              </a:spcBef>
              <a:spcAft>
                <a:spcPts val="1000"/>
              </a:spcAft>
              <a:buFont typeface="+mj-lt"/>
              <a:buAutoNum type="alphaLcParenR"/>
            </a:pPr>
            <a:r>
              <a:rPr lang="en-US" sz="2000" dirty="0">
                <a:ea typeface="Times New Roman"/>
                <a:cs typeface="Times New Roman"/>
              </a:rPr>
              <a:t>Write it in our journal</a:t>
            </a:r>
          </a:p>
          <a:p>
            <a:pPr marL="457200" marR="0">
              <a:lnSpc>
                <a:spcPct val="115000"/>
              </a:lnSpc>
              <a:spcBef>
                <a:spcPts val="1200"/>
              </a:spcBef>
              <a:spcAft>
                <a:spcPts val="1000"/>
              </a:spcAft>
            </a:pPr>
            <a:r>
              <a:rPr lang="en-US" sz="800" dirty="0">
                <a:ea typeface="Times New Roman"/>
                <a:cs typeface="Times New Roman"/>
              </a:rPr>
              <a:t>	</a:t>
            </a:r>
          </a:p>
          <a:p>
            <a:pPr marL="514350" lvl="0" indent="-514350">
              <a:lnSpc>
                <a:spcPct val="115000"/>
              </a:lnSpc>
              <a:spcBef>
                <a:spcPts val="0"/>
              </a:spcBef>
              <a:spcAft>
                <a:spcPts val="1000"/>
              </a:spcAft>
              <a:buFont typeface="+mj-lt"/>
              <a:buAutoNum type="arabicPeriod" startAt="4"/>
              <a:tabLst>
                <a:tab pos="457200" algn="l"/>
              </a:tabLst>
            </a:pPr>
            <a:r>
              <a:rPr lang="en-US" sz="2200" dirty="0">
                <a:ea typeface="Times New Roman"/>
                <a:cs typeface="Times New Roman"/>
              </a:rPr>
              <a:t>In order to move on from a situation, we must then do what?</a:t>
            </a:r>
          </a:p>
          <a:p>
            <a:pPr lvl="1">
              <a:lnSpc>
                <a:spcPct val="115000"/>
              </a:lnSpc>
              <a:spcBef>
                <a:spcPts val="0"/>
              </a:spcBef>
              <a:spcAft>
                <a:spcPts val="0"/>
              </a:spcAft>
              <a:buFont typeface="+mj-lt"/>
              <a:buAutoNum type="alphaLcParenR"/>
            </a:pPr>
            <a:r>
              <a:rPr lang="en-US" sz="2000" dirty="0">
                <a:ea typeface="Times New Roman"/>
                <a:cs typeface="Times New Roman"/>
              </a:rPr>
              <a:t>Find out who else knows about it</a:t>
            </a:r>
          </a:p>
          <a:p>
            <a:pPr lvl="1">
              <a:lnSpc>
                <a:spcPct val="115000"/>
              </a:lnSpc>
              <a:spcBef>
                <a:spcPts val="0"/>
              </a:spcBef>
              <a:spcAft>
                <a:spcPts val="0"/>
              </a:spcAft>
              <a:buFont typeface="+mj-lt"/>
              <a:buAutoNum type="alphaLcParenR"/>
            </a:pPr>
            <a:r>
              <a:rPr lang="en-US" sz="2000" dirty="0">
                <a:ea typeface="Times New Roman"/>
                <a:cs typeface="Times New Roman"/>
              </a:rPr>
              <a:t>Overcome the symptoms that rush in</a:t>
            </a:r>
          </a:p>
          <a:p>
            <a:pPr lvl="1">
              <a:lnSpc>
                <a:spcPct val="115000"/>
              </a:lnSpc>
              <a:spcBef>
                <a:spcPts val="0"/>
              </a:spcBef>
              <a:spcAft>
                <a:spcPts val="0"/>
              </a:spcAft>
              <a:buFont typeface="+mj-lt"/>
              <a:buAutoNum type="alphaLcParenR"/>
            </a:pPr>
            <a:r>
              <a:rPr lang="en-US" sz="2000" dirty="0">
                <a:ea typeface="Times New Roman"/>
                <a:cs typeface="Times New Roman"/>
              </a:rPr>
              <a:t>Make sure everyone keeps it a secret</a:t>
            </a:r>
          </a:p>
          <a:p>
            <a:pPr lvl="1">
              <a:lnSpc>
                <a:spcPct val="115000"/>
              </a:lnSpc>
              <a:spcBef>
                <a:spcPts val="0"/>
              </a:spcBef>
              <a:spcAft>
                <a:spcPts val="1000"/>
              </a:spcAft>
              <a:buFont typeface="+mj-lt"/>
              <a:buAutoNum type="alphaLcParenR"/>
            </a:pPr>
            <a:r>
              <a:rPr lang="en-US" sz="2000" dirty="0">
                <a:ea typeface="Times New Roman"/>
                <a:cs typeface="Times New Roman"/>
              </a:rPr>
              <a:t>Pretend it never happened</a:t>
            </a:r>
          </a:p>
          <a:p>
            <a:pPr marL="457200" marR="0">
              <a:lnSpc>
                <a:spcPct val="115000"/>
              </a:lnSpc>
              <a:spcBef>
                <a:spcPts val="1200"/>
              </a:spcBef>
              <a:spcAft>
                <a:spcPts val="1000"/>
              </a:spcAft>
            </a:pPr>
            <a:r>
              <a:rPr lang="en-US" sz="2000" dirty="0">
                <a:solidFill>
                  <a:srgbClr val="FF0000"/>
                </a:solidFill>
                <a:ea typeface="Times New Roman"/>
                <a:cs typeface="Times New Roman"/>
              </a:rPr>
              <a:t>	</a:t>
            </a:r>
            <a:endParaRPr lang="en-US" sz="2000" dirty="0"/>
          </a:p>
        </p:txBody>
      </p:sp>
    </p:spTree>
    <p:extLst>
      <p:ext uri="{BB962C8B-B14F-4D97-AF65-F5344CB8AC3E}">
        <p14:creationId xmlns:p14="http://schemas.microsoft.com/office/powerpoint/2010/main" val="379393958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dirty="0"/>
              <a:t>Module Six: Review Questions</a:t>
            </a:r>
          </a:p>
        </p:txBody>
      </p:sp>
      <p:sp>
        <p:nvSpPr>
          <p:cNvPr id="3891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sz="3100" dirty="0">
                <a:ea typeface="Times New Roman"/>
                <a:cs typeface="Times New Roman"/>
              </a:rPr>
              <a:t>How does avoiding a problem increase our anxiety?</a:t>
            </a:r>
          </a:p>
          <a:p>
            <a:pPr lvl="1">
              <a:lnSpc>
                <a:spcPct val="115000"/>
              </a:lnSpc>
              <a:spcBef>
                <a:spcPts val="0"/>
              </a:spcBef>
              <a:spcAft>
                <a:spcPts val="0"/>
              </a:spcAft>
              <a:buFont typeface="+mj-lt"/>
              <a:buAutoNum type="alphaLcParenR"/>
            </a:pPr>
            <a:r>
              <a:rPr lang="en-US" dirty="0">
                <a:ea typeface="Times New Roman"/>
                <a:cs typeface="Times New Roman"/>
              </a:rPr>
              <a:t>It gives us too much to think about</a:t>
            </a:r>
          </a:p>
          <a:p>
            <a:pPr lvl="1">
              <a:lnSpc>
                <a:spcPct val="115000"/>
              </a:lnSpc>
              <a:spcBef>
                <a:spcPts val="0"/>
              </a:spcBef>
              <a:spcAft>
                <a:spcPts val="0"/>
              </a:spcAft>
              <a:buFont typeface="+mj-lt"/>
              <a:buAutoNum type="alphaLcParenR"/>
            </a:pPr>
            <a:r>
              <a:rPr lang="en-US" dirty="0">
                <a:ea typeface="Times New Roman"/>
                <a:cs typeface="Times New Roman"/>
              </a:rPr>
              <a:t>It makes us too tired to think</a:t>
            </a:r>
          </a:p>
          <a:p>
            <a:pPr lvl="1">
              <a:lnSpc>
                <a:spcPct val="115000"/>
              </a:lnSpc>
              <a:spcBef>
                <a:spcPts val="0"/>
              </a:spcBef>
              <a:spcAft>
                <a:spcPts val="0"/>
              </a:spcAft>
              <a:buFont typeface="+mj-lt"/>
              <a:buAutoNum type="alphaLcParenR"/>
            </a:pPr>
            <a:r>
              <a:rPr lang="en-US" dirty="0">
                <a:ea typeface="Times New Roman"/>
                <a:cs typeface="Times New Roman"/>
              </a:rPr>
              <a:t>It makes it hard to remember what we are avoiding</a:t>
            </a:r>
          </a:p>
          <a:p>
            <a:pPr lvl="1">
              <a:lnSpc>
                <a:spcPct val="115000"/>
              </a:lnSpc>
              <a:spcBef>
                <a:spcPts val="0"/>
              </a:spcBef>
              <a:spcAft>
                <a:spcPts val="1000"/>
              </a:spcAft>
              <a:buFont typeface="+mj-lt"/>
              <a:buAutoNum type="alphaLcParenR"/>
            </a:pPr>
            <a:r>
              <a:rPr lang="en-US" dirty="0">
                <a:ea typeface="Times New Roman"/>
                <a:cs typeface="Times New Roman"/>
              </a:rPr>
              <a:t>It trains our brains to ‘dangerous’ situations</a:t>
            </a:r>
          </a:p>
          <a:p>
            <a:pPr marL="457200" marR="0">
              <a:lnSpc>
                <a:spcPct val="115000"/>
              </a:lnSpc>
              <a:spcBef>
                <a:spcPts val="1200"/>
              </a:spcBef>
              <a:spcAft>
                <a:spcPts val="1000"/>
              </a:spcAft>
            </a:pPr>
            <a:r>
              <a:rPr lang="en-US" sz="1300" dirty="0">
                <a:ea typeface="Times New Roman"/>
                <a:cs typeface="Times New Roman"/>
              </a:rPr>
              <a:t>	</a:t>
            </a:r>
          </a:p>
          <a:p>
            <a:pPr marL="514350" lvl="0" indent="-514350">
              <a:lnSpc>
                <a:spcPct val="115000"/>
              </a:lnSpc>
              <a:spcBef>
                <a:spcPts val="0"/>
              </a:spcBef>
              <a:spcAft>
                <a:spcPts val="1000"/>
              </a:spcAft>
              <a:buFont typeface="+mj-lt"/>
              <a:buAutoNum type="arabicPeriod" startAt="6"/>
              <a:tabLst>
                <a:tab pos="457200" algn="l"/>
              </a:tabLst>
            </a:pPr>
            <a:r>
              <a:rPr lang="en-US" sz="3100" dirty="0">
                <a:ea typeface="Times New Roman"/>
                <a:cs typeface="Times New Roman"/>
              </a:rPr>
              <a:t>Avoiding symptoms does not _________________.</a:t>
            </a:r>
          </a:p>
          <a:p>
            <a:pPr lvl="1">
              <a:lnSpc>
                <a:spcPct val="115000"/>
              </a:lnSpc>
              <a:spcBef>
                <a:spcPts val="0"/>
              </a:spcBef>
              <a:spcAft>
                <a:spcPts val="0"/>
              </a:spcAft>
              <a:buFont typeface="+mj-lt"/>
              <a:buAutoNum type="alphaLcParenR"/>
            </a:pPr>
            <a:r>
              <a:rPr lang="en-US" dirty="0">
                <a:ea typeface="Times New Roman"/>
                <a:cs typeface="Times New Roman"/>
              </a:rPr>
              <a:t>Make us more anxious</a:t>
            </a:r>
          </a:p>
          <a:p>
            <a:pPr lvl="1">
              <a:lnSpc>
                <a:spcPct val="115000"/>
              </a:lnSpc>
              <a:spcBef>
                <a:spcPts val="0"/>
              </a:spcBef>
              <a:spcAft>
                <a:spcPts val="0"/>
              </a:spcAft>
              <a:buFont typeface="+mj-lt"/>
              <a:buAutoNum type="alphaLcParenR"/>
            </a:pPr>
            <a:r>
              <a:rPr lang="en-US" dirty="0">
                <a:ea typeface="Times New Roman"/>
                <a:cs typeface="Times New Roman"/>
              </a:rPr>
              <a:t>Make them go away</a:t>
            </a:r>
          </a:p>
          <a:p>
            <a:pPr lvl="1">
              <a:lnSpc>
                <a:spcPct val="115000"/>
              </a:lnSpc>
              <a:spcBef>
                <a:spcPts val="0"/>
              </a:spcBef>
              <a:spcAft>
                <a:spcPts val="0"/>
              </a:spcAft>
              <a:buFont typeface="+mj-lt"/>
              <a:buAutoNum type="alphaLcParenR"/>
            </a:pPr>
            <a:r>
              <a:rPr lang="en-US" dirty="0">
                <a:ea typeface="Times New Roman"/>
                <a:cs typeface="Times New Roman"/>
              </a:rPr>
              <a:t>Make them any bigger</a:t>
            </a:r>
          </a:p>
          <a:p>
            <a:pPr lvl="1">
              <a:lnSpc>
                <a:spcPct val="115000"/>
              </a:lnSpc>
              <a:spcBef>
                <a:spcPts val="0"/>
              </a:spcBef>
              <a:spcAft>
                <a:spcPts val="1000"/>
              </a:spcAft>
              <a:buFont typeface="+mj-lt"/>
              <a:buAutoNum type="alphaLcParenR"/>
            </a:pPr>
            <a:r>
              <a:rPr lang="en-US" dirty="0">
                <a:ea typeface="Times New Roman"/>
                <a:cs typeface="Times New Roman"/>
              </a:rPr>
              <a:t>Make us look stupid</a:t>
            </a:r>
          </a:p>
          <a:p>
            <a:pPr marL="457200" marR="0">
              <a:lnSpc>
                <a:spcPct val="115000"/>
              </a:lnSpc>
              <a:spcBef>
                <a:spcPts val="1200"/>
              </a:spcBef>
              <a:spcAft>
                <a:spcPts val="1000"/>
              </a:spcAft>
            </a:pPr>
            <a:r>
              <a:rPr lang="en-US" dirty="0">
                <a:ea typeface="Times New Roman"/>
                <a:cs typeface="Times New Roman"/>
              </a:rPr>
              <a:t>	</a:t>
            </a:r>
          </a:p>
        </p:txBody>
      </p:sp>
    </p:spTree>
    <p:extLst>
      <p:ext uri="{BB962C8B-B14F-4D97-AF65-F5344CB8AC3E}">
        <p14:creationId xmlns:p14="http://schemas.microsoft.com/office/powerpoint/2010/main" val="379393958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dirty="0"/>
              <a:t>Module Six: Review Questions</a:t>
            </a:r>
          </a:p>
        </p:txBody>
      </p:sp>
      <p:sp>
        <p:nvSpPr>
          <p:cNvPr id="38915" name="Content Placeholder 2"/>
          <p:cNvSpPr>
            <a:spLocks noGrp="1"/>
          </p:cNvSpPr>
          <p:nvPr>
            <p:ph idx="1"/>
          </p:nvPr>
        </p:nvSpPr>
        <p:spPr>
          <a:xfrm>
            <a:off x="457200" y="1600201"/>
            <a:ext cx="8229600" cy="4267200"/>
          </a:xfrm>
        </p:spPr>
        <p:txBody>
          <a:bodyPr>
            <a:normAutofit fontScale="925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sz="2400" dirty="0">
                <a:ea typeface="Times New Roman"/>
                <a:cs typeface="Times New Roman"/>
              </a:rPr>
              <a:t>Why can anxiety triggers be hard to diagnose?</a:t>
            </a:r>
          </a:p>
          <a:p>
            <a:pPr lvl="1">
              <a:lnSpc>
                <a:spcPct val="115000"/>
              </a:lnSpc>
              <a:spcBef>
                <a:spcPts val="0"/>
              </a:spcBef>
              <a:spcAft>
                <a:spcPts val="0"/>
              </a:spcAft>
              <a:buFont typeface="+mj-lt"/>
              <a:buAutoNum type="alphaLcParenR"/>
            </a:pPr>
            <a:r>
              <a:rPr lang="en-US" sz="2200" dirty="0">
                <a:ea typeface="Times New Roman"/>
                <a:cs typeface="Times New Roman"/>
              </a:rPr>
              <a:t>They may not be very obvious</a:t>
            </a:r>
          </a:p>
          <a:p>
            <a:pPr lvl="1">
              <a:lnSpc>
                <a:spcPct val="115000"/>
              </a:lnSpc>
              <a:spcBef>
                <a:spcPts val="0"/>
              </a:spcBef>
              <a:spcAft>
                <a:spcPts val="0"/>
              </a:spcAft>
              <a:buFont typeface="+mj-lt"/>
              <a:buAutoNum type="alphaLcParenR"/>
            </a:pPr>
            <a:r>
              <a:rPr lang="en-US" sz="2200" dirty="0">
                <a:ea typeface="Times New Roman"/>
                <a:cs typeface="Times New Roman"/>
              </a:rPr>
              <a:t>There can be too many to distinguish</a:t>
            </a:r>
          </a:p>
          <a:p>
            <a:pPr lvl="1">
              <a:lnSpc>
                <a:spcPct val="115000"/>
              </a:lnSpc>
              <a:spcBef>
                <a:spcPts val="0"/>
              </a:spcBef>
              <a:spcAft>
                <a:spcPts val="0"/>
              </a:spcAft>
              <a:buFont typeface="+mj-lt"/>
              <a:buAutoNum type="alphaLcParenR"/>
            </a:pPr>
            <a:r>
              <a:rPr lang="en-US" sz="2200" dirty="0">
                <a:ea typeface="Times New Roman"/>
                <a:cs typeface="Times New Roman"/>
              </a:rPr>
              <a:t>They can be too stupid to talk about</a:t>
            </a:r>
          </a:p>
          <a:p>
            <a:pPr lvl="1">
              <a:lnSpc>
                <a:spcPct val="115000"/>
              </a:lnSpc>
              <a:spcBef>
                <a:spcPts val="0"/>
              </a:spcBef>
              <a:spcAft>
                <a:spcPts val="1000"/>
              </a:spcAft>
              <a:buFont typeface="+mj-lt"/>
              <a:buAutoNum type="alphaLcParenR"/>
            </a:pPr>
            <a:r>
              <a:rPr lang="en-US" sz="2200" dirty="0">
                <a:ea typeface="Times New Roman"/>
                <a:cs typeface="Times New Roman"/>
              </a:rPr>
              <a:t>No one wants to talk about them out loud</a:t>
            </a:r>
          </a:p>
          <a:p>
            <a:pPr marL="457200" marR="0">
              <a:lnSpc>
                <a:spcPct val="115000"/>
              </a:lnSpc>
              <a:spcBef>
                <a:spcPts val="1200"/>
              </a:spcBef>
              <a:spcAft>
                <a:spcPts val="1000"/>
              </a:spcAft>
            </a:pPr>
            <a:r>
              <a:rPr lang="en-US" sz="1100" dirty="0">
                <a:ea typeface="Times New Roman"/>
                <a:cs typeface="Times New Roman"/>
              </a:rPr>
              <a:t>	</a:t>
            </a:r>
          </a:p>
          <a:p>
            <a:pPr marL="514350" lvl="0" indent="-514350">
              <a:lnSpc>
                <a:spcPct val="115000"/>
              </a:lnSpc>
              <a:spcBef>
                <a:spcPts val="0"/>
              </a:spcBef>
              <a:spcAft>
                <a:spcPts val="1000"/>
              </a:spcAft>
              <a:buFont typeface="+mj-lt"/>
              <a:buAutoNum type="arabicPeriod" startAt="8"/>
              <a:tabLst>
                <a:tab pos="457200" algn="l"/>
              </a:tabLst>
            </a:pPr>
            <a:r>
              <a:rPr lang="en-US" sz="2400" dirty="0">
                <a:ea typeface="Times New Roman"/>
                <a:cs typeface="Times New Roman"/>
              </a:rPr>
              <a:t>Why is it important to try and find your anxiety trigger?</a:t>
            </a:r>
          </a:p>
          <a:p>
            <a:pPr lvl="1">
              <a:lnSpc>
                <a:spcPct val="115000"/>
              </a:lnSpc>
              <a:spcBef>
                <a:spcPts val="0"/>
              </a:spcBef>
              <a:spcAft>
                <a:spcPts val="0"/>
              </a:spcAft>
              <a:buFont typeface="+mj-lt"/>
              <a:buAutoNum type="alphaLcParenR"/>
            </a:pPr>
            <a:r>
              <a:rPr lang="en-US" sz="2200" dirty="0">
                <a:ea typeface="Times New Roman"/>
                <a:cs typeface="Times New Roman"/>
              </a:rPr>
              <a:t>To avoid the problem later</a:t>
            </a:r>
          </a:p>
          <a:p>
            <a:pPr lvl="1">
              <a:lnSpc>
                <a:spcPct val="115000"/>
              </a:lnSpc>
              <a:spcBef>
                <a:spcPts val="0"/>
              </a:spcBef>
              <a:spcAft>
                <a:spcPts val="0"/>
              </a:spcAft>
              <a:buFont typeface="+mj-lt"/>
              <a:buAutoNum type="alphaLcParenR"/>
            </a:pPr>
            <a:r>
              <a:rPr lang="en-US" sz="2200" dirty="0">
                <a:ea typeface="Times New Roman"/>
                <a:cs typeface="Times New Roman"/>
              </a:rPr>
              <a:t>To tell everyone not to do these things around you</a:t>
            </a:r>
          </a:p>
          <a:p>
            <a:pPr lvl="1">
              <a:lnSpc>
                <a:spcPct val="115000"/>
              </a:lnSpc>
              <a:spcBef>
                <a:spcPts val="0"/>
              </a:spcBef>
              <a:spcAft>
                <a:spcPts val="0"/>
              </a:spcAft>
              <a:buFont typeface="+mj-lt"/>
              <a:buAutoNum type="alphaLcParenR"/>
            </a:pPr>
            <a:r>
              <a:rPr lang="en-US" sz="2200" dirty="0">
                <a:ea typeface="Times New Roman"/>
                <a:cs typeface="Times New Roman"/>
              </a:rPr>
              <a:t>To resolve the problem they cause</a:t>
            </a:r>
          </a:p>
          <a:p>
            <a:pPr lvl="1">
              <a:lnSpc>
                <a:spcPct val="115000"/>
              </a:lnSpc>
              <a:spcBef>
                <a:spcPts val="0"/>
              </a:spcBef>
              <a:spcAft>
                <a:spcPts val="1000"/>
              </a:spcAft>
              <a:buFont typeface="+mj-lt"/>
              <a:buAutoNum type="alphaLcParenR"/>
            </a:pPr>
            <a:r>
              <a:rPr lang="en-US" sz="2200" dirty="0">
                <a:ea typeface="Times New Roman"/>
                <a:cs typeface="Times New Roman"/>
              </a:rPr>
              <a:t>To give us something to do</a:t>
            </a:r>
          </a:p>
          <a:p>
            <a:pPr marL="457200" marR="0">
              <a:lnSpc>
                <a:spcPct val="115000"/>
              </a:lnSpc>
              <a:spcBef>
                <a:spcPts val="1200"/>
              </a:spcBef>
              <a:spcAft>
                <a:spcPts val="1000"/>
              </a:spcAft>
            </a:pPr>
            <a:endParaRPr lang="en-US" dirty="0">
              <a:ea typeface="Times New Roman"/>
              <a:cs typeface="Times New Roman"/>
            </a:endParaRPr>
          </a:p>
        </p:txBody>
      </p:sp>
    </p:spTree>
    <p:extLst>
      <p:ext uri="{BB962C8B-B14F-4D97-AF65-F5344CB8AC3E}">
        <p14:creationId xmlns:p14="http://schemas.microsoft.com/office/powerpoint/2010/main" val="379393958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dirty="0"/>
              <a:t>Module Six: Review Questions</a:t>
            </a:r>
          </a:p>
        </p:txBody>
      </p:sp>
      <p:sp>
        <p:nvSpPr>
          <p:cNvPr id="3891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What was the purpose of Drew’s work team?</a:t>
            </a:r>
          </a:p>
          <a:p>
            <a:pPr lvl="1">
              <a:lnSpc>
                <a:spcPct val="115000"/>
              </a:lnSpc>
              <a:spcBef>
                <a:spcPts val="0"/>
              </a:spcBef>
              <a:spcAft>
                <a:spcPts val="0"/>
              </a:spcAft>
              <a:buFont typeface="+mj-lt"/>
              <a:buAutoNum type="alphaLcParenR"/>
            </a:pPr>
            <a:r>
              <a:rPr lang="en-US" dirty="0">
                <a:ea typeface="Times New Roman"/>
                <a:cs typeface="Times New Roman"/>
              </a:rPr>
              <a:t>Managing the company client list</a:t>
            </a:r>
          </a:p>
          <a:p>
            <a:pPr lvl="1">
              <a:lnSpc>
                <a:spcPct val="115000"/>
              </a:lnSpc>
              <a:spcBef>
                <a:spcPts val="0"/>
              </a:spcBef>
              <a:spcAft>
                <a:spcPts val="0"/>
              </a:spcAft>
              <a:buFont typeface="+mj-lt"/>
              <a:buAutoNum type="alphaLcParenR"/>
            </a:pPr>
            <a:r>
              <a:rPr lang="en-US" dirty="0">
                <a:ea typeface="Times New Roman"/>
                <a:cs typeface="Times New Roman"/>
              </a:rPr>
              <a:t>Budgeting the department’s finances</a:t>
            </a:r>
          </a:p>
          <a:p>
            <a:pPr lvl="1">
              <a:lnSpc>
                <a:spcPct val="115000"/>
              </a:lnSpc>
              <a:spcBef>
                <a:spcPts val="0"/>
              </a:spcBef>
              <a:spcAft>
                <a:spcPts val="0"/>
              </a:spcAft>
              <a:buFont typeface="+mj-lt"/>
              <a:buAutoNum type="alphaLcParenR"/>
            </a:pPr>
            <a:r>
              <a:rPr lang="en-US" dirty="0">
                <a:ea typeface="Times New Roman"/>
                <a:cs typeface="Times New Roman"/>
              </a:rPr>
              <a:t>Running weekly statistical reports</a:t>
            </a:r>
          </a:p>
          <a:p>
            <a:pPr lvl="1">
              <a:lnSpc>
                <a:spcPct val="115000"/>
              </a:lnSpc>
              <a:spcBef>
                <a:spcPts val="0"/>
              </a:spcBef>
              <a:spcAft>
                <a:spcPts val="1000"/>
              </a:spcAft>
              <a:buFont typeface="+mj-lt"/>
              <a:buAutoNum type="alphaLcParenR"/>
            </a:pPr>
            <a:r>
              <a:rPr lang="en-US" dirty="0">
                <a:ea typeface="Times New Roman"/>
                <a:cs typeface="Times New Roman"/>
              </a:rPr>
              <a:t>Training new employees</a:t>
            </a:r>
          </a:p>
          <a:p>
            <a:pPr marL="457200" marR="0">
              <a:lnSpc>
                <a:spcPct val="115000"/>
              </a:lnSpc>
              <a:spcBef>
                <a:spcPts val="1200"/>
              </a:spcBef>
              <a:spcAft>
                <a:spcPts val="1000"/>
              </a:spcAft>
            </a:pPr>
            <a:r>
              <a:rPr lang="en-US" dirty="0">
                <a:ea typeface="Times New Roman"/>
                <a:cs typeface="Times New Roman"/>
              </a:rPr>
              <a:t>	</a:t>
            </a:r>
          </a:p>
          <a:p>
            <a:pPr marL="514350" lvl="0" indent="-514350">
              <a:lnSpc>
                <a:spcPct val="115000"/>
              </a:lnSpc>
              <a:spcBef>
                <a:spcPts val="0"/>
              </a:spcBef>
              <a:spcAft>
                <a:spcPts val="1000"/>
              </a:spcAft>
              <a:buFont typeface="+mj-lt"/>
              <a:buAutoNum type="arabicPeriod" startAt="10"/>
              <a:tabLst>
                <a:tab pos="457200" algn="l"/>
              </a:tabLst>
            </a:pPr>
            <a:r>
              <a:rPr lang="en-US" dirty="0">
                <a:ea typeface="Times New Roman"/>
                <a:cs typeface="Times New Roman"/>
              </a:rPr>
              <a:t>Why didn’t Drew want to read aloud during the presentation?</a:t>
            </a:r>
          </a:p>
          <a:p>
            <a:pPr lvl="1">
              <a:lnSpc>
                <a:spcPct val="115000"/>
              </a:lnSpc>
              <a:spcBef>
                <a:spcPts val="0"/>
              </a:spcBef>
              <a:spcAft>
                <a:spcPts val="0"/>
              </a:spcAft>
              <a:buFont typeface="+mj-lt"/>
              <a:buAutoNum type="alphaLcParenR"/>
            </a:pPr>
            <a:r>
              <a:rPr lang="en-US" dirty="0">
                <a:ea typeface="Times New Roman"/>
                <a:cs typeface="Times New Roman"/>
              </a:rPr>
              <a:t>He had a stutter</a:t>
            </a:r>
          </a:p>
          <a:p>
            <a:pPr lvl="1">
              <a:lnSpc>
                <a:spcPct val="115000"/>
              </a:lnSpc>
              <a:spcBef>
                <a:spcPts val="0"/>
              </a:spcBef>
              <a:spcAft>
                <a:spcPts val="0"/>
              </a:spcAft>
              <a:buFont typeface="+mj-lt"/>
              <a:buAutoNum type="alphaLcParenR"/>
            </a:pPr>
            <a:r>
              <a:rPr lang="en-US" dirty="0">
                <a:ea typeface="Times New Roman"/>
                <a:cs typeface="Times New Roman"/>
              </a:rPr>
              <a:t>He was afraid he would make a mistake</a:t>
            </a:r>
          </a:p>
          <a:p>
            <a:pPr lvl="1">
              <a:lnSpc>
                <a:spcPct val="115000"/>
              </a:lnSpc>
              <a:spcBef>
                <a:spcPts val="0"/>
              </a:spcBef>
              <a:spcAft>
                <a:spcPts val="0"/>
              </a:spcAft>
              <a:buFont typeface="+mj-lt"/>
              <a:buAutoNum type="alphaLcParenR"/>
            </a:pPr>
            <a:r>
              <a:rPr lang="en-US" dirty="0">
                <a:ea typeface="Times New Roman"/>
                <a:cs typeface="Times New Roman"/>
              </a:rPr>
              <a:t>He was busy with another project</a:t>
            </a:r>
          </a:p>
          <a:p>
            <a:pPr lvl="1">
              <a:lnSpc>
                <a:spcPct val="115000"/>
              </a:lnSpc>
              <a:spcBef>
                <a:spcPts val="0"/>
              </a:spcBef>
              <a:spcAft>
                <a:spcPts val="1000"/>
              </a:spcAft>
              <a:buFont typeface="+mj-lt"/>
              <a:buAutoNum type="alphaLcParenR"/>
            </a:pPr>
            <a:r>
              <a:rPr lang="en-US" dirty="0">
                <a:ea typeface="Times New Roman"/>
                <a:cs typeface="Times New Roman"/>
              </a:rPr>
              <a:t>He was on vacation that day</a:t>
            </a:r>
          </a:p>
          <a:p>
            <a:pPr marL="457200" marR="0">
              <a:lnSpc>
                <a:spcPct val="115000"/>
              </a:lnSpc>
              <a:spcBef>
                <a:spcPts val="1200"/>
              </a:spcBef>
              <a:spcAft>
                <a:spcPts val="1000"/>
              </a:spcAft>
            </a:pPr>
            <a:endParaRPr lang="en-US" dirty="0">
              <a:ea typeface="Times New Roman"/>
              <a:cs typeface="Times New Roman"/>
            </a:endParaRPr>
          </a:p>
        </p:txBody>
      </p:sp>
    </p:spTree>
    <p:extLst>
      <p:ext uri="{BB962C8B-B14F-4D97-AF65-F5344CB8AC3E}">
        <p14:creationId xmlns:p14="http://schemas.microsoft.com/office/powerpoint/2010/main" val="37939395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sp>
        <p:nvSpPr>
          <p:cNvPr id="3" name="Content Placeholder 2">
            <a:extLst>
              <a:ext uri="{FF2B5EF4-FFF2-40B4-BE49-F238E27FC236}">
                <a16:creationId xmlns:a16="http://schemas.microsoft.com/office/drawing/2014/main" id="{E0547419-52B4-4E73-A5F0-90B5E864A53C}"/>
              </a:ext>
            </a:extLst>
          </p:cNvPr>
          <p:cNvSpPr>
            <a:spLocks noGrp="1"/>
          </p:cNvSpPr>
          <p:nvPr>
            <p:ph sz="quarter" idx="10"/>
          </p:nvPr>
        </p:nvSpPr>
        <p:spPr/>
        <p:txBody>
          <a:bodyPr/>
          <a:lstStyle/>
          <a:p>
            <a:r>
              <a:rPr lang="en-US" dirty="0"/>
              <a:t>Today’s Path</a:t>
            </a:r>
          </a:p>
        </p:txBody>
      </p:sp>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6" name="Content Placeholder 2">
            <a:extLst>
              <a:ext uri="{FF2B5EF4-FFF2-40B4-BE49-F238E27FC236}">
                <a16:creationId xmlns:a16="http://schemas.microsoft.com/office/drawing/2014/main" id="{32FF7107-FE0B-4AE7-A26C-F5204A581039}"/>
              </a:ext>
            </a:extLst>
          </p:cNvPr>
          <p:cNvSpPr txBox="1">
            <a:spLocks/>
          </p:cNvSpPr>
          <p:nvPr/>
        </p:nvSpPr>
        <p:spPr>
          <a:xfrm>
            <a:off x="467544" y="2006640"/>
            <a:ext cx="8447981" cy="2659360"/>
          </a:xfrm>
          <a:prstGeom prst="rect">
            <a:avLst/>
          </a:prstGeom>
        </p:spPr>
        <p:txBody>
          <a:bodyPr vert="horz" lIns="0" tIns="0" rIns="0" bIns="0" rtlCol="0">
            <a:noAutofit/>
          </a:bodyPr>
          <a:lstStyle>
            <a:lvl1pPr marL="0" indent="0" algn="l" defTabSz="914400" rtl="0" eaLnBrk="1" latinLnBrk="0" hangingPunct="1">
              <a:lnSpc>
                <a:spcPct val="110000"/>
              </a:lnSpc>
              <a:spcBef>
                <a:spcPts val="0"/>
              </a:spcBef>
              <a:spcAft>
                <a:spcPts val="600"/>
              </a:spcAft>
              <a:buFont typeface="Arial" panose="020B0604020202020204" pitchFamily="34" charset="0"/>
              <a:buNone/>
              <a:defRPr sz="3000" kern="1200">
                <a:solidFill>
                  <a:schemeClr val="tx1"/>
                </a:solidFill>
                <a:latin typeface="+mn-lt"/>
                <a:ea typeface="+mn-ea"/>
                <a:cs typeface="+mn-cs"/>
              </a:defRPr>
            </a:lvl1pPr>
            <a:lvl2pPr marL="517525" indent="-230188" algn="l" defTabSz="914400" rtl="0" eaLnBrk="1" latinLnBrk="0" hangingPunct="1">
              <a:lnSpc>
                <a:spcPct val="110000"/>
              </a:lnSpc>
              <a:spcBef>
                <a:spcPts val="0"/>
              </a:spcBef>
              <a:spcAft>
                <a:spcPts val="600"/>
              </a:spcAft>
              <a:buFont typeface="Arial"/>
              <a:buChar char="•"/>
              <a:defRPr sz="2800" kern="1200">
                <a:solidFill>
                  <a:schemeClr val="tx1"/>
                </a:solidFill>
                <a:latin typeface="+mn-lt"/>
                <a:ea typeface="+mn-ea"/>
                <a:cs typeface="+mn-cs"/>
              </a:defRPr>
            </a:lvl2pPr>
            <a:lvl3pPr marL="969963" indent="-225425" algn="l" defTabSz="914400" rtl="0" eaLnBrk="1" latinLnBrk="0" hangingPunct="1">
              <a:lnSpc>
                <a:spcPct val="110000"/>
              </a:lnSpc>
              <a:spcBef>
                <a:spcPts val="0"/>
              </a:spcBef>
              <a:spcAft>
                <a:spcPts val="600"/>
              </a:spcAft>
              <a:buFont typeface="Lucida Grande"/>
              <a:buChar char="-"/>
              <a:defRPr sz="2400" kern="1200">
                <a:solidFill>
                  <a:schemeClr val="tx1"/>
                </a:solidFill>
                <a:latin typeface="+mn-lt"/>
                <a:ea typeface="+mn-ea"/>
                <a:cs typeface="+mn-cs"/>
              </a:defRPr>
            </a:lvl3pPr>
            <a:lvl4pPr marL="1317625" indent="-171450" algn="l" defTabSz="914400" rtl="0" eaLnBrk="1" latinLnBrk="0" hangingPunct="1">
              <a:lnSpc>
                <a:spcPct val="110000"/>
              </a:lnSpc>
              <a:spcBef>
                <a:spcPts val="0"/>
              </a:spcBef>
              <a:spcAft>
                <a:spcPts val="600"/>
              </a:spcAft>
              <a:buFont typeface="Lucida Grande"/>
              <a:buChar char="»"/>
              <a:defRPr sz="1800" kern="1200">
                <a:solidFill>
                  <a:schemeClr val="tx1"/>
                </a:solidFill>
                <a:latin typeface="+mn-lt"/>
                <a:ea typeface="+mn-ea"/>
                <a:cs typeface="+mn-cs"/>
              </a:defRPr>
            </a:lvl4pPr>
            <a:lvl5pPr marL="1712913" indent="-176213" algn="l" defTabSz="914400" rtl="0" eaLnBrk="1" latinLnBrk="0" hangingPunct="1">
              <a:lnSpc>
                <a:spcPct val="110000"/>
              </a:lnSpc>
              <a:spcBef>
                <a:spcPts val="0"/>
              </a:spcBef>
              <a:spcAft>
                <a:spcPts val="600"/>
              </a:spcAft>
              <a:buFont typeface="Lucida Grande"/>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Discuss the Benefits and Challenges of Working Remotely</a:t>
            </a:r>
          </a:p>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Understand the elements of successful team dynamics</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Describe characteristics that drive high performance in a Remote Environment</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Recognize how and when to transform challenges into success factors</a:t>
            </a:r>
            <a:endParaRPr lang="en-US" sz="1800" strike="sngStrike"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13565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dirty="0"/>
              <a:t>Module Six: Review Questions</a:t>
            </a:r>
          </a:p>
        </p:txBody>
      </p:sp>
      <p:sp>
        <p:nvSpPr>
          <p:cNvPr id="38915"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a:tabLst>
                <a:tab pos="457200" algn="l"/>
              </a:tabLst>
            </a:pPr>
            <a:r>
              <a:rPr lang="en-US" dirty="0">
                <a:ea typeface="Times New Roman"/>
                <a:cs typeface="Times New Roman"/>
              </a:rPr>
              <a:t>Why do we fear making a mistake in front of others?</a:t>
            </a:r>
          </a:p>
          <a:p>
            <a:pPr lvl="1">
              <a:lnSpc>
                <a:spcPct val="115000"/>
              </a:lnSpc>
              <a:spcBef>
                <a:spcPts val="0"/>
              </a:spcBef>
              <a:spcAft>
                <a:spcPts val="0"/>
              </a:spcAft>
              <a:buFont typeface="+mj-lt"/>
              <a:buAutoNum type="alphaLcParenR"/>
            </a:pPr>
            <a:r>
              <a:rPr lang="en-US" dirty="0">
                <a:ea typeface="Times New Roman"/>
                <a:cs typeface="Times New Roman"/>
              </a:rPr>
              <a:t>It might make us look funny</a:t>
            </a:r>
          </a:p>
          <a:p>
            <a:pPr lvl="1">
              <a:lnSpc>
                <a:spcPct val="115000"/>
              </a:lnSpc>
              <a:spcBef>
                <a:spcPts val="0"/>
              </a:spcBef>
              <a:spcAft>
                <a:spcPts val="0"/>
              </a:spcAft>
              <a:buFont typeface="+mj-lt"/>
              <a:buAutoNum type="alphaLcParenR"/>
            </a:pPr>
            <a:r>
              <a:rPr lang="en-US" dirty="0">
                <a:ea typeface="Times New Roman"/>
                <a:cs typeface="Times New Roman"/>
              </a:rPr>
              <a:t>We fear people will think it was a joke</a:t>
            </a:r>
          </a:p>
          <a:p>
            <a:pPr lvl="1">
              <a:lnSpc>
                <a:spcPct val="115000"/>
              </a:lnSpc>
              <a:spcBef>
                <a:spcPts val="0"/>
              </a:spcBef>
              <a:spcAft>
                <a:spcPts val="0"/>
              </a:spcAft>
              <a:buFont typeface="+mj-lt"/>
              <a:buAutoNum type="alphaLcParenR"/>
            </a:pPr>
            <a:r>
              <a:rPr lang="en-US" dirty="0">
                <a:ea typeface="Times New Roman"/>
                <a:cs typeface="Times New Roman"/>
              </a:rPr>
              <a:t>It makes us feel more popular</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We fear they will judge or reject us</a:t>
            </a:r>
            <a:endParaRPr lang="en-US" dirty="0">
              <a:ea typeface="Times New Roman"/>
              <a:cs typeface="Times New Roman"/>
            </a:endParaRPr>
          </a:p>
          <a:p>
            <a:pPr marL="457200" marR="0">
              <a:lnSpc>
                <a:spcPct val="115000"/>
              </a:lnSpc>
              <a:spcBef>
                <a:spcPts val="1200"/>
              </a:spcBef>
              <a:spcAft>
                <a:spcPts val="1000"/>
              </a:spcAft>
            </a:pPr>
            <a:r>
              <a:rPr lang="en-US" dirty="0">
                <a:solidFill>
                  <a:srgbClr val="FF0000"/>
                </a:solidFill>
                <a:ea typeface="Times New Roman"/>
                <a:cs typeface="Times New Roman"/>
              </a:rPr>
              <a:t>	When we make a mistake in from of other people, it triggers our fear of having them judge us or reject us. It shows that we are not perfect, which makes us feel as though we have failed in front of others.</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dirty="0">
                <a:ea typeface="Times New Roman"/>
                <a:cs typeface="Times New Roman"/>
              </a:rPr>
              <a:t>What is the best way to stay calm after making a mistake?</a:t>
            </a:r>
          </a:p>
          <a:p>
            <a:pPr lvl="1">
              <a:lnSpc>
                <a:spcPct val="115000"/>
              </a:lnSpc>
              <a:spcBef>
                <a:spcPts val="0"/>
              </a:spcBef>
              <a:spcAft>
                <a:spcPts val="0"/>
              </a:spcAft>
              <a:buFont typeface="+mj-lt"/>
              <a:buAutoNum type="alphaLcParenR"/>
            </a:pPr>
            <a:r>
              <a:rPr lang="en-US" dirty="0">
                <a:ea typeface="Times New Roman"/>
                <a:cs typeface="Times New Roman"/>
              </a:rPr>
              <a:t>Tell everyone about it</a:t>
            </a:r>
          </a:p>
          <a:p>
            <a:pPr lvl="1">
              <a:lnSpc>
                <a:spcPct val="115000"/>
              </a:lnSpc>
              <a:spcBef>
                <a:spcPts val="0"/>
              </a:spcBef>
              <a:spcAft>
                <a:spcPts val="0"/>
              </a:spcAft>
              <a:buFont typeface="+mj-lt"/>
              <a:buAutoNum type="alphaLcParenR"/>
            </a:pPr>
            <a:r>
              <a:rPr lang="en-US" dirty="0">
                <a:ea typeface="Times New Roman"/>
                <a:cs typeface="Times New Roman"/>
              </a:rPr>
              <a:t>Ignore it like it never happened</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Assure ourselves that it is okay</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Walk away before anyone sees</a:t>
            </a:r>
          </a:p>
          <a:p>
            <a:pPr marL="457200" marR="0">
              <a:lnSpc>
                <a:spcPct val="115000"/>
              </a:lnSpc>
              <a:spcBef>
                <a:spcPts val="1200"/>
              </a:spcBef>
              <a:spcAft>
                <a:spcPts val="1000"/>
              </a:spcAft>
            </a:pPr>
            <a:r>
              <a:rPr lang="en-US" dirty="0">
                <a:solidFill>
                  <a:srgbClr val="FF0000"/>
                </a:solidFill>
                <a:ea typeface="Times New Roman"/>
                <a:cs typeface="Times New Roman"/>
              </a:rPr>
              <a:t>	When we make a mistake, the best way to calm and move on is to assure ourselves that it is okay to make a mistake and that we can move on from it without any harm.</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78039968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dirty="0"/>
              <a:t>Module Six: Review Questions</a:t>
            </a:r>
          </a:p>
        </p:txBody>
      </p:sp>
      <p:sp>
        <p:nvSpPr>
          <p:cNvPr id="38915"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sz="3400" dirty="0">
                <a:ea typeface="Times New Roman"/>
                <a:cs typeface="Times New Roman"/>
              </a:rPr>
              <a:t>In order to accept a situation, we must first do what?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Take a few minutes and let it sink in</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Deny it</a:t>
            </a:r>
          </a:p>
          <a:p>
            <a:pPr lvl="1">
              <a:lnSpc>
                <a:spcPct val="115000"/>
              </a:lnSpc>
              <a:spcBef>
                <a:spcPts val="0"/>
              </a:spcBef>
              <a:spcAft>
                <a:spcPts val="0"/>
              </a:spcAft>
              <a:buFont typeface="+mj-lt"/>
              <a:buAutoNum type="alphaLcParenR"/>
            </a:pPr>
            <a:r>
              <a:rPr lang="en-US" dirty="0">
                <a:ea typeface="Times New Roman"/>
                <a:cs typeface="Times New Roman"/>
              </a:rPr>
              <a:t>Talk it over with our family</a:t>
            </a:r>
          </a:p>
          <a:p>
            <a:pPr lvl="1">
              <a:lnSpc>
                <a:spcPct val="115000"/>
              </a:lnSpc>
              <a:spcBef>
                <a:spcPts val="0"/>
              </a:spcBef>
              <a:spcAft>
                <a:spcPts val="1000"/>
              </a:spcAft>
              <a:buFont typeface="+mj-lt"/>
              <a:buAutoNum type="alphaLcParenR"/>
            </a:pPr>
            <a:r>
              <a:rPr lang="en-US" dirty="0">
                <a:ea typeface="Times New Roman"/>
                <a:cs typeface="Times New Roman"/>
              </a:rPr>
              <a:t>Write it in our journal</a:t>
            </a:r>
          </a:p>
          <a:p>
            <a:pPr marL="457200" marR="0">
              <a:lnSpc>
                <a:spcPct val="115000"/>
              </a:lnSpc>
              <a:spcBef>
                <a:spcPts val="1200"/>
              </a:spcBef>
              <a:spcAft>
                <a:spcPts val="1000"/>
              </a:spcAft>
            </a:pPr>
            <a:r>
              <a:rPr lang="en-US" dirty="0">
                <a:solidFill>
                  <a:srgbClr val="FF0000"/>
                </a:solidFill>
                <a:ea typeface="Times New Roman"/>
                <a:cs typeface="Times New Roman"/>
              </a:rPr>
              <a:t>	When we are presented with a situation or event that makes us anxious, we can accept the situation by giving time for the information to sink in and be understood before deciding on a course of action.</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sz="3400" dirty="0">
                <a:ea typeface="Times New Roman"/>
                <a:cs typeface="Times New Roman"/>
              </a:rPr>
              <a:t>In order to move on from a situation, we must then do what?</a:t>
            </a:r>
          </a:p>
          <a:p>
            <a:pPr lvl="1">
              <a:lnSpc>
                <a:spcPct val="115000"/>
              </a:lnSpc>
              <a:spcBef>
                <a:spcPts val="0"/>
              </a:spcBef>
              <a:spcAft>
                <a:spcPts val="0"/>
              </a:spcAft>
              <a:buFont typeface="+mj-lt"/>
              <a:buAutoNum type="alphaLcParenR"/>
            </a:pPr>
            <a:r>
              <a:rPr lang="en-US" dirty="0">
                <a:ea typeface="Times New Roman"/>
                <a:cs typeface="Times New Roman"/>
              </a:rPr>
              <a:t>Find out who else knows about it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Overcome the symptoms that rush in</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Make sure everyone keeps it a secret</a:t>
            </a:r>
          </a:p>
          <a:p>
            <a:pPr lvl="1">
              <a:lnSpc>
                <a:spcPct val="115000"/>
              </a:lnSpc>
              <a:spcBef>
                <a:spcPts val="0"/>
              </a:spcBef>
              <a:spcAft>
                <a:spcPts val="1000"/>
              </a:spcAft>
              <a:buFont typeface="+mj-lt"/>
              <a:buAutoNum type="alphaLcParenR"/>
            </a:pPr>
            <a:r>
              <a:rPr lang="en-US" dirty="0">
                <a:ea typeface="Times New Roman"/>
                <a:cs typeface="Times New Roman"/>
              </a:rPr>
              <a:t>Pretend it never happened</a:t>
            </a:r>
          </a:p>
          <a:p>
            <a:pPr marL="457200" marR="0">
              <a:lnSpc>
                <a:spcPct val="115000"/>
              </a:lnSpc>
              <a:spcBef>
                <a:spcPts val="1200"/>
              </a:spcBef>
              <a:spcAft>
                <a:spcPts val="1000"/>
              </a:spcAft>
            </a:pPr>
            <a:r>
              <a:rPr lang="en-US" dirty="0">
                <a:solidFill>
                  <a:srgbClr val="FF0000"/>
                </a:solidFill>
                <a:ea typeface="Times New Roman"/>
                <a:cs typeface="Times New Roman"/>
              </a:rPr>
              <a:t>	After we have accepted a situation or mistake, we can move on from it when we deal with and manage the symptoms that came up with it. Once we have overcome these negative symptoms, we can move on from the problem.</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00603541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dirty="0"/>
              <a:t>Module Six: Review Questions</a:t>
            </a:r>
          </a:p>
        </p:txBody>
      </p:sp>
      <p:sp>
        <p:nvSpPr>
          <p:cNvPr id="38915"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sz="3400" dirty="0">
                <a:ea typeface="Times New Roman"/>
                <a:cs typeface="Times New Roman"/>
              </a:rPr>
              <a:t>How does avoiding a problem increase our anxiety?</a:t>
            </a:r>
          </a:p>
          <a:p>
            <a:pPr lvl="1">
              <a:lnSpc>
                <a:spcPct val="115000"/>
              </a:lnSpc>
              <a:spcBef>
                <a:spcPts val="0"/>
              </a:spcBef>
              <a:spcAft>
                <a:spcPts val="0"/>
              </a:spcAft>
              <a:buFont typeface="+mj-lt"/>
              <a:buAutoNum type="alphaLcParenR"/>
            </a:pPr>
            <a:r>
              <a:rPr lang="en-US" dirty="0">
                <a:ea typeface="Times New Roman"/>
                <a:cs typeface="Times New Roman"/>
              </a:rPr>
              <a:t>It gives us too much to think about</a:t>
            </a:r>
          </a:p>
          <a:p>
            <a:pPr lvl="1">
              <a:lnSpc>
                <a:spcPct val="115000"/>
              </a:lnSpc>
              <a:spcBef>
                <a:spcPts val="0"/>
              </a:spcBef>
              <a:spcAft>
                <a:spcPts val="0"/>
              </a:spcAft>
              <a:buFont typeface="+mj-lt"/>
              <a:buAutoNum type="alphaLcParenR"/>
            </a:pPr>
            <a:r>
              <a:rPr lang="en-US" dirty="0">
                <a:ea typeface="Times New Roman"/>
                <a:cs typeface="Times New Roman"/>
              </a:rPr>
              <a:t>It makes us too tired to think</a:t>
            </a:r>
          </a:p>
          <a:p>
            <a:pPr lvl="1">
              <a:lnSpc>
                <a:spcPct val="115000"/>
              </a:lnSpc>
              <a:spcBef>
                <a:spcPts val="0"/>
              </a:spcBef>
              <a:spcAft>
                <a:spcPts val="0"/>
              </a:spcAft>
              <a:buFont typeface="+mj-lt"/>
              <a:buAutoNum type="alphaLcParenR"/>
            </a:pPr>
            <a:r>
              <a:rPr lang="en-US" dirty="0">
                <a:ea typeface="Times New Roman"/>
                <a:cs typeface="Times New Roman"/>
              </a:rPr>
              <a:t>It makes it hard to remember what we are avoiding</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It trains our brains to ‘dangerous’ situations</a:t>
            </a:r>
            <a:endParaRPr lang="en-US" dirty="0">
              <a:ea typeface="Times New Roman"/>
              <a:cs typeface="Times New Roman"/>
            </a:endParaRPr>
          </a:p>
          <a:p>
            <a:pPr marL="457200" marR="0">
              <a:lnSpc>
                <a:spcPct val="115000"/>
              </a:lnSpc>
              <a:spcBef>
                <a:spcPts val="1200"/>
              </a:spcBef>
              <a:spcAft>
                <a:spcPts val="1000"/>
              </a:spcAft>
            </a:pPr>
            <a:r>
              <a:rPr lang="en-US" dirty="0">
                <a:solidFill>
                  <a:srgbClr val="FF0000"/>
                </a:solidFill>
                <a:ea typeface="Times New Roman"/>
                <a:cs typeface="Times New Roman"/>
              </a:rPr>
              <a:t>	When we avoid a problem or scary situation, it trains our brain to forever think of it as a serious or scary problem, which will cause more anxiety every time we’re confronted with it.</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sz="3400" dirty="0">
                <a:ea typeface="Times New Roman"/>
                <a:cs typeface="Times New Roman"/>
              </a:rPr>
              <a:t>Avoiding symptoms does not _________________.</a:t>
            </a:r>
          </a:p>
          <a:p>
            <a:pPr lvl="1">
              <a:lnSpc>
                <a:spcPct val="115000"/>
              </a:lnSpc>
              <a:spcBef>
                <a:spcPts val="0"/>
              </a:spcBef>
              <a:spcAft>
                <a:spcPts val="0"/>
              </a:spcAft>
              <a:buFont typeface="+mj-lt"/>
              <a:buAutoNum type="alphaLcParenR"/>
            </a:pPr>
            <a:r>
              <a:rPr lang="en-US" dirty="0">
                <a:ea typeface="Times New Roman"/>
                <a:cs typeface="Times New Roman"/>
              </a:rPr>
              <a:t>Make us more anxious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Make them go away</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Make them any bigger</a:t>
            </a:r>
          </a:p>
          <a:p>
            <a:pPr lvl="1">
              <a:lnSpc>
                <a:spcPct val="115000"/>
              </a:lnSpc>
              <a:spcBef>
                <a:spcPts val="0"/>
              </a:spcBef>
              <a:spcAft>
                <a:spcPts val="1000"/>
              </a:spcAft>
              <a:buFont typeface="+mj-lt"/>
              <a:buAutoNum type="alphaLcParenR"/>
            </a:pPr>
            <a:r>
              <a:rPr lang="en-US" dirty="0">
                <a:ea typeface="Times New Roman"/>
                <a:cs typeface="Times New Roman"/>
              </a:rPr>
              <a:t>Make us look stupid</a:t>
            </a:r>
          </a:p>
          <a:p>
            <a:pPr marL="457200" marR="0">
              <a:lnSpc>
                <a:spcPct val="115000"/>
              </a:lnSpc>
              <a:spcBef>
                <a:spcPts val="1200"/>
              </a:spcBef>
              <a:spcAft>
                <a:spcPts val="1000"/>
              </a:spcAft>
            </a:pPr>
            <a:r>
              <a:rPr lang="en-US" dirty="0">
                <a:solidFill>
                  <a:srgbClr val="FF0000"/>
                </a:solidFill>
                <a:ea typeface="Times New Roman"/>
                <a:cs typeface="Times New Roman"/>
              </a:rPr>
              <a:t>	Simply avoiding a problem does not make it disappear or go away on its own. Only by facing it and accepting it can we start to resolve the problem.</a:t>
            </a:r>
            <a:endParaRPr lang="en-US" dirty="0">
              <a:ea typeface="Times New Roman"/>
              <a:cs typeface="Times New Roman"/>
            </a:endParaRPr>
          </a:p>
        </p:txBody>
      </p:sp>
    </p:spTree>
    <p:extLst>
      <p:ext uri="{BB962C8B-B14F-4D97-AF65-F5344CB8AC3E}">
        <p14:creationId xmlns:p14="http://schemas.microsoft.com/office/powerpoint/2010/main" val="417788005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dirty="0"/>
              <a:t>Module Six: Review Questions</a:t>
            </a:r>
          </a:p>
        </p:txBody>
      </p:sp>
      <p:sp>
        <p:nvSpPr>
          <p:cNvPr id="38915" name="Content Placeholder 2"/>
          <p:cNvSpPr>
            <a:spLocks noGrp="1"/>
          </p:cNvSpPr>
          <p:nvPr>
            <p:ph idx="1"/>
          </p:nvPr>
        </p:nvSpPr>
        <p:spPr/>
        <p:txBody>
          <a:bodyPr>
            <a:normAutofit fontScale="550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Why can anxiety triggers be hard to diagnose?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They may not be very obvious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There can be too many to distinguish</a:t>
            </a:r>
          </a:p>
          <a:p>
            <a:pPr lvl="1">
              <a:lnSpc>
                <a:spcPct val="115000"/>
              </a:lnSpc>
              <a:spcBef>
                <a:spcPts val="0"/>
              </a:spcBef>
              <a:spcAft>
                <a:spcPts val="0"/>
              </a:spcAft>
              <a:buFont typeface="+mj-lt"/>
              <a:buAutoNum type="alphaLcParenR"/>
            </a:pPr>
            <a:r>
              <a:rPr lang="en-US" dirty="0">
                <a:ea typeface="Times New Roman"/>
                <a:cs typeface="Times New Roman"/>
              </a:rPr>
              <a:t>They can be too stupid to talk about</a:t>
            </a:r>
          </a:p>
          <a:p>
            <a:pPr lvl="1">
              <a:lnSpc>
                <a:spcPct val="115000"/>
              </a:lnSpc>
              <a:spcBef>
                <a:spcPts val="0"/>
              </a:spcBef>
              <a:spcAft>
                <a:spcPts val="1000"/>
              </a:spcAft>
              <a:buFont typeface="+mj-lt"/>
              <a:buAutoNum type="alphaLcParenR"/>
            </a:pPr>
            <a:r>
              <a:rPr lang="en-US" dirty="0">
                <a:ea typeface="Times New Roman"/>
                <a:cs typeface="Times New Roman"/>
              </a:rPr>
              <a:t>No one wants to talk about them out loud</a:t>
            </a:r>
          </a:p>
          <a:p>
            <a:pPr marL="457200" marR="0">
              <a:lnSpc>
                <a:spcPct val="115000"/>
              </a:lnSpc>
              <a:spcBef>
                <a:spcPts val="1200"/>
              </a:spcBef>
              <a:spcAft>
                <a:spcPts val="1000"/>
              </a:spcAft>
            </a:pPr>
            <a:r>
              <a:rPr lang="en-US" dirty="0">
                <a:solidFill>
                  <a:srgbClr val="FF0000"/>
                </a:solidFill>
                <a:ea typeface="Times New Roman"/>
                <a:cs typeface="Times New Roman"/>
              </a:rPr>
              <a:t>	Some triggers are hard to diagnose because they may not seem as obvious to us and why they affect us. We can usually find out with a little research.</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dirty="0">
                <a:ea typeface="Times New Roman"/>
                <a:cs typeface="Times New Roman"/>
              </a:rPr>
              <a:t>Why is it important to try and find your anxiety trigger?</a:t>
            </a:r>
          </a:p>
          <a:p>
            <a:pPr lvl="1">
              <a:lnSpc>
                <a:spcPct val="115000"/>
              </a:lnSpc>
              <a:spcBef>
                <a:spcPts val="0"/>
              </a:spcBef>
              <a:spcAft>
                <a:spcPts val="0"/>
              </a:spcAft>
              <a:buFont typeface="+mj-lt"/>
              <a:buAutoNum type="alphaLcParenR"/>
            </a:pPr>
            <a:r>
              <a:rPr lang="en-US" dirty="0">
                <a:ea typeface="Times New Roman"/>
                <a:cs typeface="Times New Roman"/>
              </a:rPr>
              <a:t>To avoid the problem later</a:t>
            </a:r>
          </a:p>
          <a:p>
            <a:pPr lvl="1">
              <a:lnSpc>
                <a:spcPct val="115000"/>
              </a:lnSpc>
              <a:spcBef>
                <a:spcPts val="0"/>
              </a:spcBef>
              <a:spcAft>
                <a:spcPts val="0"/>
              </a:spcAft>
              <a:buFont typeface="+mj-lt"/>
              <a:buAutoNum type="alphaLcParenR"/>
            </a:pPr>
            <a:r>
              <a:rPr lang="en-US" dirty="0">
                <a:ea typeface="Times New Roman"/>
                <a:cs typeface="Times New Roman"/>
              </a:rPr>
              <a:t>To tell everyone not to do these things around you</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To resolve the problem they cause</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To give us something to do</a:t>
            </a:r>
          </a:p>
          <a:p>
            <a:pPr marL="457200" marR="0">
              <a:lnSpc>
                <a:spcPct val="115000"/>
              </a:lnSpc>
              <a:spcBef>
                <a:spcPts val="1200"/>
              </a:spcBef>
              <a:spcAft>
                <a:spcPts val="1000"/>
              </a:spcAft>
            </a:pPr>
            <a:r>
              <a:rPr lang="en-US" dirty="0">
                <a:solidFill>
                  <a:srgbClr val="FF0000"/>
                </a:solidFill>
                <a:ea typeface="Times New Roman"/>
                <a:cs typeface="Times New Roman"/>
              </a:rPr>
              <a:t>	Once you have identified what trigger sets off your anxiety symptoms, you can work toward managing that trigger and further managing your anxiety symptoms.</a:t>
            </a:r>
            <a:endParaRPr lang="en-US" dirty="0">
              <a:ea typeface="Times New Roman"/>
              <a:cs typeface="Times New Roman"/>
            </a:endParaRPr>
          </a:p>
        </p:txBody>
      </p:sp>
    </p:spTree>
    <p:extLst>
      <p:ext uri="{BB962C8B-B14F-4D97-AF65-F5344CB8AC3E}">
        <p14:creationId xmlns:p14="http://schemas.microsoft.com/office/powerpoint/2010/main" val="387015363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dirty="0"/>
              <a:t>Module Six: Review Questions</a:t>
            </a:r>
          </a:p>
        </p:txBody>
      </p:sp>
      <p:sp>
        <p:nvSpPr>
          <p:cNvPr id="38915"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What was the purpose of Drew’s work team?</a:t>
            </a:r>
          </a:p>
          <a:p>
            <a:pPr lvl="1">
              <a:lnSpc>
                <a:spcPct val="115000"/>
              </a:lnSpc>
              <a:spcBef>
                <a:spcPts val="0"/>
              </a:spcBef>
              <a:spcAft>
                <a:spcPts val="0"/>
              </a:spcAft>
              <a:buFont typeface="+mj-lt"/>
              <a:buAutoNum type="alphaLcParenR"/>
            </a:pPr>
            <a:r>
              <a:rPr lang="en-US" dirty="0">
                <a:ea typeface="Times New Roman"/>
                <a:cs typeface="Times New Roman"/>
              </a:rPr>
              <a:t>Managing the company client list</a:t>
            </a:r>
          </a:p>
          <a:p>
            <a:pPr lvl="1">
              <a:lnSpc>
                <a:spcPct val="115000"/>
              </a:lnSpc>
              <a:spcBef>
                <a:spcPts val="0"/>
              </a:spcBef>
              <a:spcAft>
                <a:spcPts val="0"/>
              </a:spcAft>
              <a:buFont typeface="+mj-lt"/>
              <a:buAutoNum type="alphaLcParenR"/>
            </a:pPr>
            <a:r>
              <a:rPr lang="en-US" dirty="0">
                <a:ea typeface="Times New Roman"/>
                <a:cs typeface="Times New Roman"/>
              </a:rPr>
              <a:t>Budgeting the department’s finances</a:t>
            </a:r>
          </a:p>
          <a:p>
            <a:pPr lvl="1">
              <a:lnSpc>
                <a:spcPct val="115000"/>
              </a:lnSpc>
              <a:spcBef>
                <a:spcPts val="0"/>
              </a:spcBef>
              <a:spcAft>
                <a:spcPts val="0"/>
              </a:spcAft>
              <a:buFont typeface="+mj-lt"/>
              <a:buAutoNum type="alphaLcParenR"/>
            </a:pPr>
            <a:r>
              <a:rPr lang="en-US" dirty="0">
                <a:ea typeface="Times New Roman"/>
                <a:cs typeface="Times New Roman"/>
              </a:rPr>
              <a:t>Running weekly statistical reports</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Training new employees</a:t>
            </a:r>
            <a:endParaRPr lang="en-US" dirty="0">
              <a:ea typeface="Times New Roman"/>
              <a:cs typeface="Times New Roman"/>
            </a:endParaRPr>
          </a:p>
          <a:p>
            <a:pPr marL="457200" marR="0">
              <a:lnSpc>
                <a:spcPct val="115000"/>
              </a:lnSpc>
              <a:spcBef>
                <a:spcPts val="1200"/>
              </a:spcBef>
              <a:spcAft>
                <a:spcPts val="1000"/>
              </a:spcAft>
            </a:pPr>
            <a:r>
              <a:rPr lang="en-US" dirty="0">
                <a:solidFill>
                  <a:srgbClr val="FF0000"/>
                </a:solidFill>
                <a:ea typeface="Times New Roman"/>
                <a:cs typeface="Times New Roman"/>
              </a:rPr>
              <a:t>	Drew was part of a team that was responsible for training new employees and providing employee orientation.</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dirty="0">
                <a:ea typeface="Times New Roman"/>
                <a:cs typeface="Times New Roman"/>
              </a:rPr>
              <a:t>Why didn’t Drew want to read aloud during the presentation?</a:t>
            </a:r>
          </a:p>
          <a:p>
            <a:pPr lvl="1">
              <a:lnSpc>
                <a:spcPct val="115000"/>
              </a:lnSpc>
              <a:spcBef>
                <a:spcPts val="0"/>
              </a:spcBef>
              <a:spcAft>
                <a:spcPts val="0"/>
              </a:spcAft>
              <a:buFont typeface="+mj-lt"/>
              <a:buAutoNum type="alphaLcParenR"/>
            </a:pPr>
            <a:r>
              <a:rPr lang="en-US" dirty="0">
                <a:ea typeface="Times New Roman"/>
                <a:cs typeface="Times New Roman"/>
              </a:rPr>
              <a:t>He had a stutter</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He was afraid he would make a mistake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He was busy with another project</a:t>
            </a:r>
          </a:p>
          <a:p>
            <a:pPr lvl="1">
              <a:lnSpc>
                <a:spcPct val="115000"/>
              </a:lnSpc>
              <a:spcBef>
                <a:spcPts val="0"/>
              </a:spcBef>
              <a:spcAft>
                <a:spcPts val="1000"/>
              </a:spcAft>
              <a:buFont typeface="+mj-lt"/>
              <a:buAutoNum type="alphaLcParenR"/>
            </a:pPr>
            <a:r>
              <a:rPr lang="en-US" dirty="0">
                <a:ea typeface="Times New Roman"/>
                <a:cs typeface="Times New Roman"/>
              </a:rPr>
              <a:t>He was on vacation that day</a:t>
            </a:r>
          </a:p>
          <a:p>
            <a:pPr marL="457200" marR="0">
              <a:lnSpc>
                <a:spcPct val="115000"/>
              </a:lnSpc>
              <a:spcBef>
                <a:spcPts val="1200"/>
              </a:spcBef>
              <a:spcAft>
                <a:spcPts val="1000"/>
              </a:spcAft>
            </a:pPr>
            <a:r>
              <a:rPr lang="en-US" dirty="0">
                <a:solidFill>
                  <a:srgbClr val="FF0000"/>
                </a:solidFill>
                <a:ea typeface="Times New Roman"/>
                <a:cs typeface="Times New Roman"/>
              </a:rPr>
              <a:t>	Drew was afraid of public speaking and reading aloud because he was afraid of making a mistake in front of a large group of people, which is a common fear for people with anxiety.</a:t>
            </a:r>
            <a:endParaRPr lang="en-US" dirty="0">
              <a:ea typeface="Times New Roman"/>
              <a:cs typeface="Times New Roman"/>
            </a:endParaRPr>
          </a:p>
        </p:txBody>
      </p:sp>
    </p:spTree>
    <p:extLst>
      <p:ext uri="{BB962C8B-B14F-4D97-AF65-F5344CB8AC3E}">
        <p14:creationId xmlns:p14="http://schemas.microsoft.com/office/powerpoint/2010/main" val="273625564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noAutofit/>
          </a:bodyPr>
          <a:lstStyle/>
          <a:p>
            <a:r>
              <a:rPr lang="en-US" dirty="0"/>
              <a:t>Module Seven:</a:t>
            </a:r>
            <a:br>
              <a:rPr lang="en-US" dirty="0"/>
            </a:br>
            <a:r>
              <a:rPr lang="en-US" dirty="0"/>
              <a:t>Differences in Anxiety and Normal Nervousness</a:t>
            </a:r>
          </a:p>
        </p:txBody>
      </p:sp>
      <p:sp>
        <p:nvSpPr>
          <p:cNvPr id="39940" name="Text Placeholder 3"/>
          <p:cNvSpPr>
            <a:spLocks noGrp="1"/>
          </p:cNvSpPr>
          <p:nvPr>
            <p:ph type="body" sz="quarter" idx="10"/>
          </p:nvPr>
        </p:nvSpPr>
        <p:spPr>
          <a:ln>
            <a:miter lim="800000"/>
            <a:headEnd/>
            <a:tailEnd/>
          </a:ln>
        </p:spPr>
        <p:txBody>
          <a:bodyPr>
            <a:noAutofit/>
          </a:bodyPr>
          <a:lstStyle/>
          <a:p>
            <a:pPr marL="0" marR="0">
              <a:lnSpc>
                <a:spcPct val="115000"/>
              </a:lnSpc>
              <a:spcBef>
                <a:spcPts val="0"/>
              </a:spcBef>
              <a:spcAft>
                <a:spcPts val="1000"/>
              </a:spcAft>
            </a:pPr>
            <a:r>
              <a:rPr lang="en-US" sz="2800" i="1" dirty="0">
                <a:ea typeface="Times New Roman"/>
                <a:cs typeface="Verdana"/>
              </a:rPr>
              <a:t>Neither comprehension nor learning can take place in an atmosphere of anxiety.</a:t>
            </a:r>
            <a:endParaRPr lang="en-US" sz="2800" dirty="0">
              <a:ea typeface="Times New Roman"/>
              <a:cs typeface="Times New Roman"/>
            </a:endParaRPr>
          </a:p>
          <a:p>
            <a:pPr marL="0" marR="0" algn="ctr">
              <a:lnSpc>
                <a:spcPct val="115000"/>
              </a:lnSpc>
              <a:spcBef>
                <a:spcPts val="0"/>
              </a:spcBef>
              <a:spcAft>
                <a:spcPts val="1000"/>
              </a:spcAft>
            </a:pPr>
            <a:r>
              <a:rPr lang="en-US" sz="2800" b="1" i="1" dirty="0">
                <a:ea typeface="Times New Roman"/>
                <a:cs typeface="Verdana"/>
              </a:rPr>
              <a:t>Rose F. Kennedy</a:t>
            </a:r>
            <a:endParaRPr lang="en-US" sz="2800" dirty="0">
              <a:ea typeface="Times New Roman"/>
              <a:cs typeface="Times New Roman"/>
            </a:endParaRPr>
          </a:p>
          <a:p>
            <a:endParaRPr lang="en-US" sz="2800" dirty="0"/>
          </a:p>
        </p:txBody>
      </p:sp>
      <p:sp>
        <p:nvSpPr>
          <p:cNvPr id="39939" name="Content Placeholder 2"/>
          <p:cNvSpPr>
            <a:spLocks noGrp="1"/>
          </p:cNvSpPr>
          <p:nvPr>
            <p:ph type="body" sz="quarter" idx="11"/>
          </p:nvPr>
        </p:nvSpPr>
        <p:spPr/>
        <p:txBody>
          <a:bodyPr>
            <a:normAutofit fontScale="92500" lnSpcReduction="10000"/>
          </a:bodyPr>
          <a:lstStyle/>
          <a:p>
            <a:pPr marL="0"/>
            <a:r>
              <a:rPr lang="en-US" dirty="0"/>
              <a:t>Normal nervousness may cause mild symptoms such as fidgeting, stomach ‘fluttering’, or shaking hands, but they do not hinder your performance. Anxiety goes beyond simple nervousness because many symptoms of anxiety are described as ‘crippling’ or ‘debilitating’ and typically interfere with our ability to complete certain tasks. </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AF3133CA-14C3-456F-BDFD-3B6B8500F296}"/>
              </a:ext>
            </a:extLst>
          </p:cNvPr>
          <p:cNvSpPr>
            <a:spLocks noGrp="1"/>
          </p:cNvSpPr>
          <p:nvPr>
            <p:ph sz="quarter" idx="11"/>
          </p:nvPr>
        </p:nvSpPr>
        <p:spPr/>
        <p:txBody>
          <a:bodyPr/>
          <a:lstStyle/>
          <a:p>
            <a:endParaRPr lang="en-US"/>
          </a:p>
        </p:txBody>
      </p:sp>
      <p:sp>
        <p:nvSpPr>
          <p:cNvPr id="40962" name="Title 1"/>
          <p:cNvSpPr>
            <a:spLocks noGrp="1"/>
          </p:cNvSpPr>
          <p:nvPr>
            <p:ph type="title"/>
          </p:nvPr>
        </p:nvSpPr>
        <p:spPr/>
        <p:txBody>
          <a:bodyPr/>
          <a:lstStyle/>
          <a:p>
            <a:r>
              <a:rPr lang="en-US" dirty="0"/>
              <a:t>It Runs Along a Spectrum</a:t>
            </a:r>
          </a:p>
        </p:txBody>
      </p:sp>
      <p:grpSp>
        <p:nvGrpSpPr>
          <p:cNvPr id="2" name="Group 1">
            <a:extLst>
              <a:ext uri="{FF2B5EF4-FFF2-40B4-BE49-F238E27FC236}">
                <a16:creationId xmlns:a16="http://schemas.microsoft.com/office/drawing/2014/main" id="{D503C5B2-BFAF-4ACA-8DBE-920813876595}"/>
              </a:ext>
            </a:extLst>
          </p:cNvPr>
          <p:cNvGrpSpPr/>
          <p:nvPr/>
        </p:nvGrpSpPr>
        <p:grpSpPr>
          <a:xfrm>
            <a:off x="457200" y="1600998"/>
            <a:ext cx="8229600" cy="4524364"/>
            <a:chOff x="457200" y="1600998"/>
            <a:chExt cx="8229600" cy="4524364"/>
          </a:xfrm>
        </p:grpSpPr>
        <p:sp>
          <p:nvSpPr>
            <p:cNvPr id="4" name="Freeform: Shape 3">
              <a:extLst>
                <a:ext uri="{FF2B5EF4-FFF2-40B4-BE49-F238E27FC236}">
                  <a16:creationId xmlns:a16="http://schemas.microsoft.com/office/drawing/2014/main" id="{633223D0-5166-4DC8-85F7-4998052E4018}"/>
                </a:ext>
              </a:extLst>
            </p:cNvPr>
            <p:cNvSpPr/>
            <p:nvPr/>
          </p:nvSpPr>
          <p:spPr>
            <a:xfrm>
              <a:off x="457200" y="5007131"/>
              <a:ext cx="8229600" cy="1118231"/>
            </a:xfrm>
            <a:custGeom>
              <a:avLst/>
              <a:gdLst>
                <a:gd name="connsiteX0" fmla="*/ 0 w 8229600"/>
                <a:gd name="connsiteY0" fmla="*/ 0 h 1118231"/>
                <a:gd name="connsiteX1" fmla="*/ 8229600 w 8229600"/>
                <a:gd name="connsiteY1" fmla="*/ 0 h 1118231"/>
                <a:gd name="connsiteX2" fmla="*/ 8229600 w 8229600"/>
                <a:gd name="connsiteY2" fmla="*/ 1118231 h 1118231"/>
                <a:gd name="connsiteX3" fmla="*/ 0 w 8229600"/>
                <a:gd name="connsiteY3" fmla="*/ 1118231 h 1118231"/>
                <a:gd name="connsiteX4" fmla="*/ 0 w 8229600"/>
                <a:gd name="connsiteY4" fmla="*/ 0 h 11182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118231">
                  <a:moveTo>
                    <a:pt x="0" y="0"/>
                  </a:moveTo>
                  <a:lnTo>
                    <a:pt x="8229600" y="0"/>
                  </a:lnTo>
                  <a:lnTo>
                    <a:pt x="8229600" y="1118231"/>
                  </a:lnTo>
                  <a:lnTo>
                    <a:pt x="0" y="1118231"/>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kern="1200" dirty="0"/>
                <a:t>Fear and physical symptoms</a:t>
              </a:r>
            </a:p>
          </p:txBody>
        </p:sp>
        <p:sp>
          <p:nvSpPr>
            <p:cNvPr id="5" name="Freeform: Shape 4">
              <a:extLst>
                <a:ext uri="{FF2B5EF4-FFF2-40B4-BE49-F238E27FC236}">
                  <a16:creationId xmlns:a16="http://schemas.microsoft.com/office/drawing/2014/main" id="{44C61455-A7E3-4084-9CEF-6906682518A4}"/>
                </a:ext>
              </a:extLst>
            </p:cNvPr>
            <p:cNvSpPr/>
            <p:nvPr/>
          </p:nvSpPr>
          <p:spPr>
            <a:xfrm rot="21600000">
              <a:off x="457200" y="3304064"/>
              <a:ext cx="8229600" cy="1719840"/>
            </a:xfrm>
            <a:custGeom>
              <a:avLst/>
              <a:gdLst>
                <a:gd name="connsiteX0" fmla="*/ 0 w 8229600"/>
                <a:gd name="connsiteY0" fmla="*/ 602339 h 1719839"/>
                <a:gd name="connsiteX1" fmla="*/ 3899820 w 8229600"/>
                <a:gd name="connsiteY1" fmla="*/ 602339 h 1719839"/>
                <a:gd name="connsiteX2" fmla="*/ 3899820 w 8229600"/>
                <a:gd name="connsiteY2" fmla="*/ 429960 h 1719839"/>
                <a:gd name="connsiteX3" fmla="*/ 3684840 w 8229600"/>
                <a:gd name="connsiteY3" fmla="*/ 429960 h 1719839"/>
                <a:gd name="connsiteX4" fmla="*/ 4114800 w 8229600"/>
                <a:gd name="connsiteY4" fmla="*/ 0 h 1719839"/>
                <a:gd name="connsiteX5" fmla="*/ 4544760 w 8229600"/>
                <a:gd name="connsiteY5" fmla="*/ 429960 h 1719839"/>
                <a:gd name="connsiteX6" fmla="*/ 4329780 w 8229600"/>
                <a:gd name="connsiteY6" fmla="*/ 429960 h 1719839"/>
                <a:gd name="connsiteX7" fmla="*/ 4329780 w 8229600"/>
                <a:gd name="connsiteY7" fmla="*/ 602339 h 1719839"/>
                <a:gd name="connsiteX8" fmla="*/ 8229600 w 8229600"/>
                <a:gd name="connsiteY8" fmla="*/ 602339 h 1719839"/>
                <a:gd name="connsiteX9" fmla="*/ 8229600 w 8229600"/>
                <a:gd name="connsiteY9" fmla="*/ 1719839 h 1719839"/>
                <a:gd name="connsiteX10" fmla="*/ 0 w 8229600"/>
                <a:gd name="connsiteY10" fmla="*/ 1719839 h 1719839"/>
                <a:gd name="connsiteX11" fmla="*/ 0 w 8229600"/>
                <a:gd name="connsiteY11" fmla="*/ 602339 h 171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719839">
                  <a:moveTo>
                    <a:pt x="8229600" y="1117500"/>
                  </a:moveTo>
                  <a:lnTo>
                    <a:pt x="4329780" y="1117500"/>
                  </a:lnTo>
                  <a:lnTo>
                    <a:pt x="4329780" y="1289879"/>
                  </a:lnTo>
                  <a:lnTo>
                    <a:pt x="4544760" y="1289879"/>
                  </a:lnTo>
                  <a:lnTo>
                    <a:pt x="4114800" y="1719838"/>
                  </a:lnTo>
                  <a:lnTo>
                    <a:pt x="3684840" y="1289879"/>
                  </a:lnTo>
                  <a:lnTo>
                    <a:pt x="3899820" y="1289879"/>
                  </a:lnTo>
                  <a:lnTo>
                    <a:pt x="3899820" y="1117500"/>
                  </a:lnTo>
                  <a:lnTo>
                    <a:pt x="0" y="1117500"/>
                  </a:lnTo>
                  <a:lnTo>
                    <a:pt x="0" y="1"/>
                  </a:lnTo>
                  <a:lnTo>
                    <a:pt x="8229600" y="1"/>
                  </a:lnTo>
                  <a:lnTo>
                    <a:pt x="8229600" y="111750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77367" tIns="277369" rIns="277368" bIns="879707" numCol="1" spcCol="1270" anchor="ctr" anchorCtr="0">
              <a:noAutofit/>
            </a:bodyPr>
            <a:lstStyle/>
            <a:p>
              <a:pPr marL="0" lvl="0" indent="0" algn="ctr" defTabSz="1733550">
                <a:lnSpc>
                  <a:spcPct val="90000"/>
                </a:lnSpc>
                <a:spcBef>
                  <a:spcPct val="0"/>
                </a:spcBef>
                <a:spcAft>
                  <a:spcPct val="35000"/>
                </a:spcAft>
                <a:buNone/>
              </a:pPr>
              <a:r>
                <a:rPr lang="en-US" sz="3900" kern="1200" dirty="0"/>
                <a:t>Mild panic or nervousness</a:t>
              </a:r>
            </a:p>
          </p:txBody>
        </p:sp>
        <p:sp>
          <p:nvSpPr>
            <p:cNvPr id="6" name="Freeform: Shape 5">
              <a:extLst>
                <a:ext uri="{FF2B5EF4-FFF2-40B4-BE49-F238E27FC236}">
                  <a16:creationId xmlns:a16="http://schemas.microsoft.com/office/drawing/2014/main" id="{4A6756A0-9B3A-4668-9B3C-FCFCEF769E03}"/>
                </a:ext>
              </a:extLst>
            </p:cNvPr>
            <p:cNvSpPr/>
            <p:nvPr/>
          </p:nvSpPr>
          <p:spPr>
            <a:xfrm rot="21600000">
              <a:off x="457200" y="1600998"/>
              <a:ext cx="8229600" cy="1719841"/>
            </a:xfrm>
            <a:custGeom>
              <a:avLst/>
              <a:gdLst>
                <a:gd name="connsiteX0" fmla="*/ 0 w 8229600"/>
                <a:gd name="connsiteY0" fmla="*/ 602339 h 1719839"/>
                <a:gd name="connsiteX1" fmla="*/ 3899820 w 8229600"/>
                <a:gd name="connsiteY1" fmla="*/ 602339 h 1719839"/>
                <a:gd name="connsiteX2" fmla="*/ 3899820 w 8229600"/>
                <a:gd name="connsiteY2" fmla="*/ 429960 h 1719839"/>
                <a:gd name="connsiteX3" fmla="*/ 3684840 w 8229600"/>
                <a:gd name="connsiteY3" fmla="*/ 429960 h 1719839"/>
                <a:gd name="connsiteX4" fmla="*/ 4114800 w 8229600"/>
                <a:gd name="connsiteY4" fmla="*/ 0 h 1719839"/>
                <a:gd name="connsiteX5" fmla="*/ 4544760 w 8229600"/>
                <a:gd name="connsiteY5" fmla="*/ 429960 h 1719839"/>
                <a:gd name="connsiteX6" fmla="*/ 4329780 w 8229600"/>
                <a:gd name="connsiteY6" fmla="*/ 429960 h 1719839"/>
                <a:gd name="connsiteX7" fmla="*/ 4329780 w 8229600"/>
                <a:gd name="connsiteY7" fmla="*/ 602339 h 1719839"/>
                <a:gd name="connsiteX8" fmla="*/ 8229600 w 8229600"/>
                <a:gd name="connsiteY8" fmla="*/ 602339 h 1719839"/>
                <a:gd name="connsiteX9" fmla="*/ 8229600 w 8229600"/>
                <a:gd name="connsiteY9" fmla="*/ 1719839 h 1719839"/>
                <a:gd name="connsiteX10" fmla="*/ 0 w 8229600"/>
                <a:gd name="connsiteY10" fmla="*/ 1719839 h 1719839"/>
                <a:gd name="connsiteX11" fmla="*/ 0 w 8229600"/>
                <a:gd name="connsiteY11" fmla="*/ 602339 h 171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719839">
                  <a:moveTo>
                    <a:pt x="8229600" y="1117500"/>
                  </a:moveTo>
                  <a:lnTo>
                    <a:pt x="4329780" y="1117500"/>
                  </a:lnTo>
                  <a:lnTo>
                    <a:pt x="4329780" y="1289879"/>
                  </a:lnTo>
                  <a:lnTo>
                    <a:pt x="4544760" y="1289879"/>
                  </a:lnTo>
                  <a:lnTo>
                    <a:pt x="4114800" y="1719838"/>
                  </a:lnTo>
                  <a:lnTo>
                    <a:pt x="3684840" y="1289879"/>
                  </a:lnTo>
                  <a:lnTo>
                    <a:pt x="3899820" y="1289879"/>
                  </a:lnTo>
                  <a:lnTo>
                    <a:pt x="3899820" y="1117500"/>
                  </a:lnTo>
                  <a:lnTo>
                    <a:pt x="0" y="1117500"/>
                  </a:lnTo>
                  <a:lnTo>
                    <a:pt x="0" y="1"/>
                  </a:lnTo>
                  <a:lnTo>
                    <a:pt x="8229600" y="1"/>
                  </a:lnTo>
                  <a:lnTo>
                    <a:pt x="8229600" y="111750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77367" tIns="277369" rIns="277368" bIns="879708" numCol="1" spcCol="1270" anchor="ctr" anchorCtr="0">
              <a:noAutofit/>
            </a:bodyPr>
            <a:lstStyle/>
            <a:p>
              <a:pPr marL="0" lvl="0" indent="0" algn="ctr" defTabSz="1733550">
                <a:lnSpc>
                  <a:spcPct val="90000"/>
                </a:lnSpc>
                <a:spcBef>
                  <a:spcPct val="0"/>
                </a:spcBef>
                <a:spcAft>
                  <a:spcPct val="35000"/>
                </a:spcAft>
                <a:buNone/>
              </a:pPr>
              <a:r>
                <a:rPr lang="en-US" sz="3900" kern="1200" dirty="0"/>
                <a:t>Normal butterflies</a:t>
              </a:r>
            </a:p>
          </p:txBody>
        </p:sp>
      </p:gr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A5511D3D-61B8-4D4D-82C9-00502CF2AC1A}"/>
              </a:ext>
            </a:extLst>
          </p:cNvPr>
          <p:cNvSpPr>
            <a:spLocks noGrp="1"/>
          </p:cNvSpPr>
          <p:nvPr>
            <p:ph sz="quarter" idx="11"/>
          </p:nvPr>
        </p:nvSpPr>
        <p:spPr/>
        <p:txBody>
          <a:bodyPr/>
          <a:lstStyle/>
          <a:p>
            <a:endParaRPr lang="en-US"/>
          </a:p>
        </p:txBody>
      </p:sp>
      <p:sp>
        <p:nvSpPr>
          <p:cNvPr id="41986" name="Title 1"/>
          <p:cNvSpPr>
            <a:spLocks noGrp="1"/>
          </p:cNvSpPr>
          <p:nvPr>
            <p:ph type="title"/>
          </p:nvPr>
        </p:nvSpPr>
        <p:spPr/>
        <p:txBody>
          <a:bodyPr>
            <a:noAutofit/>
          </a:bodyPr>
          <a:lstStyle/>
          <a:p>
            <a:r>
              <a:rPr lang="en-US" dirty="0"/>
              <a:t>Anxiety Can Happen Without a Cause</a:t>
            </a:r>
          </a:p>
        </p:txBody>
      </p:sp>
      <p:grpSp>
        <p:nvGrpSpPr>
          <p:cNvPr id="2" name="Group 1">
            <a:extLst>
              <a:ext uri="{FF2B5EF4-FFF2-40B4-BE49-F238E27FC236}">
                <a16:creationId xmlns:a16="http://schemas.microsoft.com/office/drawing/2014/main" id="{E6A3F1E5-0624-4BBD-8351-077EC53F6570}"/>
              </a:ext>
            </a:extLst>
          </p:cNvPr>
          <p:cNvGrpSpPr/>
          <p:nvPr/>
        </p:nvGrpSpPr>
        <p:grpSpPr>
          <a:xfrm>
            <a:off x="457200" y="2425453"/>
            <a:ext cx="8229600" cy="2875456"/>
            <a:chOff x="457200" y="2425453"/>
            <a:chExt cx="8229600" cy="2875456"/>
          </a:xfrm>
        </p:grpSpPr>
        <p:sp>
          <p:nvSpPr>
            <p:cNvPr id="4" name="Freeform: Shape 3">
              <a:extLst>
                <a:ext uri="{FF2B5EF4-FFF2-40B4-BE49-F238E27FC236}">
                  <a16:creationId xmlns:a16="http://schemas.microsoft.com/office/drawing/2014/main" id="{14F72CAE-C401-4DF7-9009-85584268FDEF}"/>
                </a:ext>
              </a:extLst>
            </p:cNvPr>
            <p:cNvSpPr/>
            <p:nvPr/>
          </p:nvSpPr>
          <p:spPr>
            <a:xfrm>
              <a:off x="457200" y="2425453"/>
              <a:ext cx="8229600" cy="887445"/>
            </a:xfrm>
            <a:custGeom>
              <a:avLst/>
              <a:gdLst>
                <a:gd name="connsiteX0" fmla="*/ 0 w 8229600"/>
                <a:gd name="connsiteY0" fmla="*/ 147910 h 887445"/>
                <a:gd name="connsiteX1" fmla="*/ 147910 w 8229600"/>
                <a:gd name="connsiteY1" fmla="*/ 0 h 887445"/>
                <a:gd name="connsiteX2" fmla="*/ 8081690 w 8229600"/>
                <a:gd name="connsiteY2" fmla="*/ 0 h 887445"/>
                <a:gd name="connsiteX3" fmla="*/ 8229600 w 8229600"/>
                <a:gd name="connsiteY3" fmla="*/ 147910 h 887445"/>
                <a:gd name="connsiteX4" fmla="*/ 8229600 w 8229600"/>
                <a:gd name="connsiteY4" fmla="*/ 739535 h 887445"/>
                <a:gd name="connsiteX5" fmla="*/ 8081690 w 8229600"/>
                <a:gd name="connsiteY5" fmla="*/ 887445 h 887445"/>
                <a:gd name="connsiteX6" fmla="*/ 147910 w 8229600"/>
                <a:gd name="connsiteY6" fmla="*/ 887445 h 887445"/>
                <a:gd name="connsiteX7" fmla="*/ 0 w 8229600"/>
                <a:gd name="connsiteY7" fmla="*/ 739535 h 887445"/>
                <a:gd name="connsiteX8" fmla="*/ 0 w 8229600"/>
                <a:gd name="connsiteY8" fmla="*/ 147910 h 887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887445">
                  <a:moveTo>
                    <a:pt x="0" y="147910"/>
                  </a:moveTo>
                  <a:cubicBezTo>
                    <a:pt x="0" y="66222"/>
                    <a:pt x="66222" y="0"/>
                    <a:pt x="147910" y="0"/>
                  </a:cubicBezTo>
                  <a:lnTo>
                    <a:pt x="8081690" y="0"/>
                  </a:lnTo>
                  <a:cubicBezTo>
                    <a:pt x="8163378" y="0"/>
                    <a:pt x="8229600" y="66222"/>
                    <a:pt x="8229600" y="147910"/>
                  </a:cubicBezTo>
                  <a:lnTo>
                    <a:pt x="8229600" y="739535"/>
                  </a:lnTo>
                  <a:cubicBezTo>
                    <a:pt x="8229600" y="821223"/>
                    <a:pt x="8163378" y="887445"/>
                    <a:pt x="8081690" y="887445"/>
                  </a:cubicBezTo>
                  <a:lnTo>
                    <a:pt x="147910" y="887445"/>
                  </a:lnTo>
                  <a:cubicBezTo>
                    <a:pt x="66222" y="887445"/>
                    <a:pt x="0" y="821223"/>
                    <a:pt x="0" y="739535"/>
                  </a:cubicBezTo>
                  <a:lnTo>
                    <a:pt x="0" y="14791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84291" tIns="184291" rIns="184291" bIns="184291" numCol="1" spcCol="1270" anchor="ctr" anchorCtr="0">
              <a:noAutofit/>
            </a:bodyPr>
            <a:lstStyle/>
            <a:p>
              <a:pPr marL="0" lvl="0" indent="0" algn="l" defTabSz="1644650">
                <a:lnSpc>
                  <a:spcPct val="90000"/>
                </a:lnSpc>
                <a:spcBef>
                  <a:spcPct val="0"/>
                </a:spcBef>
                <a:spcAft>
                  <a:spcPct val="35000"/>
                </a:spcAft>
                <a:buNone/>
              </a:pPr>
              <a:r>
                <a:rPr lang="en-US" sz="3700" kern="1200" dirty="0"/>
                <a:t>When symptoms arise, don’t avoid them</a:t>
              </a:r>
            </a:p>
          </p:txBody>
        </p:sp>
        <p:sp>
          <p:nvSpPr>
            <p:cNvPr id="5" name="Freeform: Shape 4">
              <a:extLst>
                <a:ext uri="{FF2B5EF4-FFF2-40B4-BE49-F238E27FC236}">
                  <a16:creationId xmlns:a16="http://schemas.microsoft.com/office/drawing/2014/main" id="{C340022C-E4A4-4A09-B245-1618CC2EB8A3}"/>
                </a:ext>
              </a:extLst>
            </p:cNvPr>
            <p:cNvSpPr/>
            <p:nvPr/>
          </p:nvSpPr>
          <p:spPr>
            <a:xfrm>
              <a:off x="457200" y="3419459"/>
              <a:ext cx="8229600" cy="887445"/>
            </a:xfrm>
            <a:custGeom>
              <a:avLst/>
              <a:gdLst>
                <a:gd name="connsiteX0" fmla="*/ 0 w 8229600"/>
                <a:gd name="connsiteY0" fmla="*/ 147910 h 887445"/>
                <a:gd name="connsiteX1" fmla="*/ 147910 w 8229600"/>
                <a:gd name="connsiteY1" fmla="*/ 0 h 887445"/>
                <a:gd name="connsiteX2" fmla="*/ 8081690 w 8229600"/>
                <a:gd name="connsiteY2" fmla="*/ 0 h 887445"/>
                <a:gd name="connsiteX3" fmla="*/ 8229600 w 8229600"/>
                <a:gd name="connsiteY3" fmla="*/ 147910 h 887445"/>
                <a:gd name="connsiteX4" fmla="*/ 8229600 w 8229600"/>
                <a:gd name="connsiteY4" fmla="*/ 739535 h 887445"/>
                <a:gd name="connsiteX5" fmla="*/ 8081690 w 8229600"/>
                <a:gd name="connsiteY5" fmla="*/ 887445 h 887445"/>
                <a:gd name="connsiteX6" fmla="*/ 147910 w 8229600"/>
                <a:gd name="connsiteY6" fmla="*/ 887445 h 887445"/>
                <a:gd name="connsiteX7" fmla="*/ 0 w 8229600"/>
                <a:gd name="connsiteY7" fmla="*/ 739535 h 887445"/>
                <a:gd name="connsiteX8" fmla="*/ 0 w 8229600"/>
                <a:gd name="connsiteY8" fmla="*/ 147910 h 887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887445">
                  <a:moveTo>
                    <a:pt x="0" y="147910"/>
                  </a:moveTo>
                  <a:cubicBezTo>
                    <a:pt x="0" y="66222"/>
                    <a:pt x="66222" y="0"/>
                    <a:pt x="147910" y="0"/>
                  </a:cubicBezTo>
                  <a:lnTo>
                    <a:pt x="8081690" y="0"/>
                  </a:lnTo>
                  <a:cubicBezTo>
                    <a:pt x="8163378" y="0"/>
                    <a:pt x="8229600" y="66222"/>
                    <a:pt x="8229600" y="147910"/>
                  </a:cubicBezTo>
                  <a:lnTo>
                    <a:pt x="8229600" y="739535"/>
                  </a:lnTo>
                  <a:cubicBezTo>
                    <a:pt x="8229600" y="821223"/>
                    <a:pt x="8163378" y="887445"/>
                    <a:pt x="8081690" y="887445"/>
                  </a:cubicBezTo>
                  <a:lnTo>
                    <a:pt x="147910" y="887445"/>
                  </a:lnTo>
                  <a:cubicBezTo>
                    <a:pt x="66222" y="887445"/>
                    <a:pt x="0" y="821223"/>
                    <a:pt x="0" y="739535"/>
                  </a:cubicBezTo>
                  <a:lnTo>
                    <a:pt x="0" y="14791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84291" tIns="184291" rIns="184291" bIns="184291" numCol="1" spcCol="1270" anchor="ctr" anchorCtr="0">
              <a:noAutofit/>
            </a:bodyPr>
            <a:lstStyle/>
            <a:p>
              <a:pPr marL="0" lvl="0" indent="0" algn="l" defTabSz="1644650">
                <a:lnSpc>
                  <a:spcPct val="90000"/>
                </a:lnSpc>
                <a:spcBef>
                  <a:spcPct val="0"/>
                </a:spcBef>
                <a:spcAft>
                  <a:spcPct val="35000"/>
                </a:spcAft>
                <a:buNone/>
              </a:pPr>
              <a:r>
                <a:rPr lang="en-US" sz="3700" kern="1200" dirty="0"/>
                <a:t>Nervous or anxious</a:t>
              </a:r>
            </a:p>
          </p:txBody>
        </p:sp>
        <p:sp>
          <p:nvSpPr>
            <p:cNvPr id="6" name="Freeform: Shape 5">
              <a:extLst>
                <a:ext uri="{FF2B5EF4-FFF2-40B4-BE49-F238E27FC236}">
                  <a16:creationId xmlns:a16="http://schemas.microsoft.com/office/drawing/2014/main" id="{3441C4D5-6421-400A-90B5-3BD715535D2A}"/>
                </a:ext>
              </a:extLst>
            </p:cNvPr>
            <p:cNvSpPr/>
            <p:nvPr/>
          </p:nvSpPr>
          <p:spPr>
            <a:xfrm>
              <a:off x="457200" y="4413464"/>
              <a:ext cx="8229600" cy="887445"/>
            </a:xfrm>
            <a:custGeom>
              <a:avLst/>
              <a:gdLst>
                <a:gd name="connsiteX0" fmla="*/ 0 w 8229600"/>
                <a:gd name="connsiteY0" fmla="*/ 147910 h 887445"/>
                <a:gd name="connsiteX1" fmla="*/ 147910 w 8229600"/>
                <a:gd name="connsiteY1" fmla="*/ 0 h 887445"/>
                <a:gd name="connsiteX2" fmla="*/ 8081690 w 8229600"/>
                <a:gd name="connsiteY2" fmla="*/ 0 h 887445"/>
                <a:gd name="connsiteX3" fmla="*/ 8229600 w 8229600"/>
                <a:gd name="connsiteY3" fmla="*/ 147910 h 887445"/>
                <a:gd name="connsiteX4" fmla="*/ 8229600 w 8229600"/>
                <a:gd name="connsiteY4" fmla="*/ 739535 h 887445"/>
                <a:gd name="connsiteX5" fmla="*/ 8081690 w 8229600"/>
                <a:gd name="connsiteY5" fmla="*/ 887445 h 887445"/>
                <a:gd name="connsiteX6" fmla="*/ 147910 w 8229600"/>
                <a:gd name="connsiteY6" fmla="*/ 887445 h 887445"/>
                <a:gd name="connsiteX7" fmla="*/ 0 w 8229600"/>
                <a:gd name="connsiteY7" fmla="*/ 739535 h 887445"/>
                <a:gd name="connsiteX8" fmla="*/ 0 w 8229600"/>
                <a:gd name="connsiteY8" fmla="*/ 147910 h 887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887445">
                  <a:moveTo>
                    <a:pt x="0" y="147910"/>
                  </a:moveTo>
                  <a:cubicBezTo>
                    <a:pt x="0" y="66222"/>
                    <a:pt x="66222" y="0"/>
                    <a:pt x="147910" y="0"/>
                  </a:cubicBezTo>
                  <a:lnTo>
                    <a:pt x="8081690" y="0"/>
                  </a:lnTo>
                  <a:cubicBezTo>
                    <a:pt x="8163378" y="0"/>
                    <a:pt x="8229600" y="66222"/>
                    <a:pt x="8229600" y="147910"/>
                  </a:cubicBezTo>
                  <a:lnTo>
                    <a:pt x="8229600" y="739535"/>
                  </a:lnTo>
                  <a:cubicBezTo>
                    <a:pt x="8229600" y="821223"/>
                    <a:pt x="8163378" y="887445"/>
                    <a:pt x="8081690" y="887445"/>
                  </a:cubicBezTo>
                  <a:lnTo>
                    <a:pt x="147910" y="887445"/>
                  </a:lnTo>
                  <a:cubicBezTo>
                    <a:pt x="66222" y="887445"/>
                    <a:pt x="0" y="821223"/>
                    <a:pt x="0" y="739535"/>
                  </a:cubicBezTo>
                  <a:lnTo>
                    <a:pt x="0" y="14791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84291" tIns="184291" rIns="184291" bIns="184291" numCol="1" spcCol="1270" anchor="ctr" anchorCtr="0">
              <a:noAutofit/>
            </a:bodyPr>
            <a:lstStyle/>
            <a:p>
              <a:pPr marL="0" lvl="0" indent="0" algn="l" defTabSz="1644650">
                <a:lnSpc>
                  <a:spcPct val="90000"/>
                </a:lnSpc>
                <a:spcBef>
                  <a:spcPct val="0"/>
                </a:spcBef>
                <a:spcAft>
                  <a:spcPct val="35000"/>
                </a:spcAft>
                <a:buNone/>
              </a:pPr>
              <a:r>
                <a:rPr lang="en-US" sz="3700" kern="1200" dirty="0"/>
                <a:t>Record your symptoms</a:t>
              </a:r>
            </a:p>
          </p:txBody>
        </p:sp>
      </p:gr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D0F95276-70D0-424A-812F-B2AA6684DA05}"/>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noAutofit/>
          </a:bodyPr>
          <a:lstStyle/>
          <a:p>
            <a:r>
              <a:rPr lang="en-US" dirty="0"/>
              <a:t>The Length of Time Symptoms Last</a:t>
            </a:r>
          </a:p>
        </p:txBody>
      </p:sp>
      <p:grpSp>
        <p:nvGrpSpPr>
          <p:cNvPr id="3" name="Group 2">
            <a:extLst>
              <a:ext uri="{FF2B5EF4-FFF2-40B4-BE49-F238E27FC236}">
                <a16:creationId xmlns:a16="http://schemas.microsoft.com/office/drawing/2014/main" id="{67036D50-4F4F-478B-8CF1-51712F7BD11A}"/>
              </a:ext>
            </a:extLst>
          </p:cNvPr>
          <p:cNvGrpSpPr/>
          <p:nvPr/>
        </p:nvGrpSpPr>
        <p:grpSpPr>
          <a:xfrm>
            <a:off x="457200" y="1600200"/>
            <a:ext cx="8229599" cy="4525962"/>
            <a:chOff x="457200" y="1600200"/>
            <a:chExt cx="8229599" cy="4525962"/>
          </a:xfrm>
        </p:grpSpPr>
        <p:sp>
          <p:nvSpPr>
            <p:cNvPr id="4" name="Freeform: Shape 3">
              <a:extLst>
                <a:ext uri="{FF2B5EF4-FFF2-40B4-BE49-F238E27FC236}">
                  <a16:creationId xmlns:a16="http://schemas.microsoft.com/office/drawing/2014/main" id="{A1F932E0-4AFE-4B13-8A06-A5F8147AE1AF}"/>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3118" tIns="173118" rIns="1558742" bIns="173118" numCol="1" spcCol="1270" anchor="ctr" anchorCtr="0">
              <a:noAutofit/>
            </a:bodyPr>
            <a:lstStyle/>
            <a:p>
              <a:pPr marL="0" lvl="0" indent="0" algn="l" defTabSz="1555750">
                <a:lnSpc>
                  <a:spcPct val="90000"/>
                </a:lnSpc>
                <a:spcBef>
                  <a:spcPct val="0"/>
                </a:spcBef>
                <a:spcAft>
                  <a:spcPct val="35000"/>
                </a:spcAft>
                <a:buNone/>
              </a:pPr>
              <a:r>
                <a:rPr lang="en-US" sz="3500" kern="1200" dirty="0"/>
                <a:t>Anxiety can appear quickly</a:t>
              </a:r>
            </a:p>
          </p:txBody>
        </p:sp>
        <p:sp>
          <p:nvSpPr>
            <p:cNvPr id="5" name="Freeform: Shape 4">
              <a:extLst>
                <a:ext uri="{FF2B5EF4-FFF2-40B4-BE49-F238E27FC236}">
                  <a16:creationId xmlns:a16="http://schemas.microsoft.com/office/drawing/2014/main" id="{4026B259-EC42-44AB-A9A0-0F104EC98DB8}"/>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Anxiety last longer than nervousness</a:t>
              </a:r>
            </a:p>
          </p:txBody>
        </p:sp>
        <p:sp>
          <p:nvSpPr>
            <p:cNvPr id="7" name="Freeform: Shape 6">
              <a:extLst>
                <a:ext uri="{FF2B5EF4-FFF2-40B4-BE49-F238E27FC236}">
                  <a16:creationId xmlns:a16="http://schemas.microsoft.com/office/drawing/2014/main" id="{3E9DEB61-4EC9-4205-B458-4E5A021E8B73}"/>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Cycle of anxiety</a:t>
              </a:r>
            </a:p>
          </p:txBody>
        </p:sp>
        <p:sp>
          <p:nvSpPr>
            <p:cNvPr id="8" name="Freeform: Shape 7">
              <a:extLst>
                <a:ext uri="{FF2B5EF4-FFF2-40B4-BE49-F238E27FC236}">
                  <a16:creationId xmlns:a16="http://schemas.microsoft.com/office/drawing/2014/main" id="{256114A1-98C7-4168-997D-E7EFC17BFDEF}"/>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sp>
          <p:nvSpPr>
            <p:cNvPr id="9" name="Freeform: Shape 8">
              <a:extLst>
                <a:ext uri="{FF2B5EF4-FFF2-40B4-BE49-F238E27FC236}">
                  <a16:creationId xmlns:a16="http://schemas.microsoft.com/office/drawing/2014/main" id="{F2329BA2-CEC8-46F2-92B9-064727F1A664}"/>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grpSp>
    </p:spTree>
    <p:extLst>
      <p:ext uri="{BB962C8B-B14F-4D97-AF65-F5344CB8AC3E}">
        <p14:creationId xmlns:p14="http://schemas.microsoft.com/office/powerpoint/2010/main" val="29118507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14009AFD-A33A-4E87-8DC7-425302F235E6}"/>
              </a:ext>
            </a:extLst>
          </p:cNvPr>
          <p:cNvSpPr>
            <a:spLocks noGrp="1"/>
          </p:cNvSpPr>
          <p:nvPr>
            <p:ph sz="quarter" idx="11"/>
          </p:nvPr>
        </p:nvSpPr>
        <p:spPr/>
        <p:txBody>
          <a:bodyPr/>
          <a:lstStyle/>
          <a:p>
            <a:endParaRPr lang="en-US"/>
          </a:p>
        </p:txBody>
      </p:sp>
      <p:sp>
        <p:nvSpPr>
          <p:cNvPr id="43010" name="Title 1"/>
          <p:cNvSpPr>
            <a:spLocks noGrp="1"/>
          </p:cNvSpPr>
          <p:nvPr>
            <p:ph type="title"/>
          </p:nvPr>
        </p:nvSpPr>
        <p:spPr/>
        <p:txBody>
          <a:bodyPr>
            <a:noAutofit/>
          </a:bodyPr>
          <a:lstStyle/>
          <a:p>
            <a:r>
              <a:rPr lang="en-US" dirty="0"/>
              <a:t>It’s an Exaggeration of Normal Feelings</a:t>
            </a:r>
          </a:p>
        </p:txBody>
      </p:sp>
      <p:grpSp>
        <p:nvGrpSpPr>
          <p:cNvPr id="2" name="Group 1">
            <a:extLst>
              <a:ext uri="{FF2B5EF4-FFF2-40B4-BE49-F238E27FC236}">
                <a16:creationId xmlns:a16="http://schemas.microsoft.com/office/drawing/2014/main" id="{7AEA3B80-4D35-47CB-B5A1-D4FF4DD67EA5}"/>
              </a:ext>
            </a:extLst>
          </p:cNvPr>
          <p:cNvGrpSpPr/>
          <p:nvPr/>
        </p:nvGrpSpPr>
        <p:grpSpPr>
          <a:xfrm>
            <a:off x="458204" y="3275496"/>
            <a:ext cx="8227591" cy="1175370"/>
            <a:chOff x="458204" y="3275496"/>
            <a:chExt cx="8227591" cy="1175370"/>
          </a:xfrm>
        </p:grpSpPr>
        <p:sp>
          <p:nvSpPr>
            <p:cNvPr id="4" name="Freeform: Shape 3">
              <a:extLst>
                <a:ext uri="{FF2B5EF4-FFF2-40B4-BE49-F238E27FC236}">
                  <a16:creationId xmlns:a16="http://schemas.microsoft.com/office/drawing/2014/main" id="{E2467E36-833D-494B-B3C9-17D345A92DB3}"/>
                </a:ext>
              </a:extLst>
            </p:cNvPr>
            <p:cNvSpPr/>
            <p:nvPr/>
          </p:nvSpPr>
          <p:spPr>
            <a:xfrm>
              <a:off x="458204" y="3275496"/>
              <a:ext cx="2350740" cy="1175370"/>
            </a:xfrm>
            <a:custGeom>
              <a:avLst/>
              <a:gdLst>
                <a:gd name="connsiteX0" fmla="*/ 0 w 2350740"/>
                <a:gd name="connsiteY0" fmla="*/ 117537 h 1175370"/>
                <a:gd name="connsiteX1" fmla="*/ 117537 w 2350740"/>
                <a:gd name="connsiteY1" fmla="*/ 0 h 1175370"/>
                <a:gd name="connsiteX2" fmla="*/ 2233203 w 2350740"/>
                <a:gd name="connsiteY2" fmla="*/ 0 h 1175370"/>
                <a:gd name="connsiteX3" fmla="*/ 2350740 w 2350740"/>
                <a:gd name="connsiteY3" fmla="*/ 117537 h 1175370"/>
                <a:gd name="connsiteX4" fmla="*/ 2350740 w 2350740"/>
                <a:gd name="connsiteY4" fmla="*/ 1057833 h 1175370"/>
                <a:gd name="connsiteX5" fmla="*/ 2233203 w 2350740"/>
                <a:gd name="connsiteY5" fmla="*/ 1175370 h 1175370"/>
                <a:gd name="connsiteX6" fmla="*/ 117537 w 2350740"/>
                <a:gd name="connsiteY6" fmla="*/ 1175370 h 1175370"/>
                <a:gd name="connsiteX7" fmla="*/ 0 w 2350740"/>
                <a:gd name="connsiteY7" fmla="*/ 1057833 h 1175370"/>
                <a:gd name="connsiteX8" fmla="*/ 0 w 2350740"/>
                <a:gd name="connsiteY8" fmla="*/ 117537 h 1175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0740" h="1175370">
                  <a:moveTo>
                    <a:pt x="0" y="117537"/>
                  </a:moveTo>
                  <a:cubicBezTo>
                    <a:pt x="0" y="52623"/>
                    <a:pt x="52623" y="0"/>
                    <a:pt x="117537" y="0"/>
                  </a:cubicBezTo>
                  <a:lnTo>
                    <a:pt x="2233203" y="0"/>
                  </a:lnTo>
                  <a:cubicBezTo>
                    <a:pt x="2298117" y="0"/>
                    <a:pt x="2350740" y="52623"/>
                    <a:pt x="2350740" y="117537"/>
                  </a:cubicBezTo>
                  <a:lnTo>
                    <a:pt x="2350740" y="1057833"/>
                  </a:lnTo>
                  <a:cubicBezTo>
                    <a:pt x="2350740" y="1122747"/>
                    <a:pt x="2298117" y="1175370"/>
                    <a:pt x="2233203" y="1175370"/>
                  </a:cubicBezTo>
                  <a:lnTo>
                    <a:pt x="117537" y="1175370"/>
                  </a:lnTo>
                  <a:cubicBezTo>
                    <a:pt x="52623" y="1175370"/>
                    <a:pt x="0" y="1122747"/>
                    <a:pt x="0" y="1057833"/>
                  </a:cubicBezTo>
                  <a:lnTo>
                    <a:pt x="0" y="117537"/>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80145" tIns="64905" rIns="80145" bIns="64905" numCol="1" spcCol="1270" anchor="ctr" anchorCtr="0">
              <a:noAutofit/>
            </a:bodyPr>
            <a:lstStyle/>
            <a:p>
              <a:pPr marL="0" lvl="0" indent="0" algn="ctr" defTabSz="1066800">
                <a:lnSpc>
                  <a:spcPct val="90000"/>
                </a:lnSpc>
                <a:spcBef>
                  <a:spcPct val="0"/>
                </a:spcBef>
                <a:spcAft>
                  <a:spcPct val="35000"/>
                </a:spcAft>
                <a:buNone/>
              </a:pPr>
              <a:r>
                <a:rPr lang="en-US" sz="2400" kern="1200" dirty="0"/>
                <a:t>Body tremor</a:t>
              </a:r>
            </a:p>
          </p:txBody>
        </p:sp>
        <p:sp>
          <p:nvSpPr>
            <p:cNvPr id="5" name="Freeform: Shape 4">
              <a:extLst>
                <a:ext uri="{FF2B5EF4-FFF2-40B4-BE49-F238E27FC236}">
                  <a16:creationId xmlns:a16="http://schemas.microsoft.com/office/drawing/2014/main" id="{97CADED1-09FE-40E1-A21D-B20F740B27C1}"/>
                </a:ext>
              </a:extLst>
            </p:cNvPr>
            <p:cNvSpPr/>
            <p:nvPr/>
          </p:nvSpPr>
          <p:spPr>
            <a:xfrm>
              <a:off x="3396629" y="3275496"/>
              <a:ext cx="2350740" cy="1175370"/>
            </a:xfrm>
            <a:custGeom>
              <a:avLst/>
              <a:gdLst>
                <a:gd name="connsiteX0" fmla="*/ 0 w 2350740"/>
                <a:gd name="connsiteY0" fmla="*/ 117537 h 1175370"/>
                <a:gd name="connsiteX1" fmla="*/ 117537 w 2350740"/>
                <a:gd name="connsiteY1" fmla="*/ 0 h 1175370"/>
                <a:gd name="connsiteX2" fmla="*/ 2233203 w 2350740"/>
                <a:gd name="connsiteY2" fmla="*/ 0 h 1175370"/>
                <a:gd name="connsiteX3" fmla="*/ 2350740 w 2350740"/>
                <a:gd name="connsiteY3" fmla="*/ 117537 h 1175370"/>
                <a:gd name="connsiteX4" fmla="*/ 2350740 w 2350740"/>
                <a:gd name="connsiteY4" fmla="*/ 1057833 h 1175370"/>
                <a:gd name="connsiteX5" fmla="*/ 2233203 w 2350740"/>
                <a:gd name="connsiteY5" fmla="*/ 1175370 h 1175370"/>
                <a:gd name="connsiteX6" fmla="*/ 117537 w 2350740"/>
                <a:gd name="connsiteY6" fmla="*/ 1175370 h 1175370"/>
                <a:gd name="connsiteX7" fmla="*/ 0 w 2350740"/>
                <a:gd name="connsiteY7" fmla="*/ 1057833 h 1175370"/>
                <a:gd name="connsiteX8" fmla="*/ 0 w 2350740"/>
                <a:gd name="connsiteY8" fmla="*/ 117537 h 1175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0740" h="1175370">
                  <a:moveTo>
                    <a:pt x="0" y="117537"/>
                  </a:moveTo>
                  <a:cubicBezTo>
                    <a:pt x="0" y="52623"/>
                    <a:pt x="52623" y="0"/>
                    <a:pt x="117537" y="0"/>
                  </a:cubicBezTo>
                  <a:lnTo>
                    <a:pt x="2233203" y="0"/>
                  </a:lnTo>
                  <a:cubicBezTo>
                    <a:pt x="2298117" y="0"/>
                    <a:pt x="2350740" y="52623"/>
                    <a:pt x="2350740" y="117537"/>
                  </a:cubicBezTo>
                  <a:lnTo>
                    <a:pt x="2350740" y="1057833"/>
                  </a:lnTo>
                  <a:cubicBezTo>
                    <a:pt x="2350740" y="1122747"/>
                    <a:pt x="2298117" y="1175370"/>
                    <a:pt x="2233203" y="1175370"/>
                  </a:cubicBezTo>
                  <a:lnTo>
                    <a:pt x="117537" y="1175370"/>
                  </a:lnTo>
                  <a:cubicBezTo>
                    <a:pt x="52623" y="1175370"/>
                    <a:pt x="0" y="1122747"/>
                    <a:pt x="0" y="1057833"/>
                  </a:cubicBezTo>
                  <a:lnTo>
                    <a:pt x="0" y="117537"/>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80145" tIns="64905" rIns="80145" bIns="64905" numCol="1" spcCol="1270" anchor="ctr" anchorCtr="0">
              <a:noAutofit/>
            </a:bodyPr>
            <a:lstStyle/>
            <a:p>
              <a:pPr marL="0" lvl="0" indent="0" algn="ctr" defTabSz="1066800">
                <a:lnSpc>
                  <a:spcPct val="90000"/>
                </a:lnSpc>
                <a:spcBef>
                  <a:spcPct val="0"/>
                </a:spcBef>
                <a:spcAft>
                  <a:spcPct val="35000"/>
                </a:spcAft>
                <a:buNone/>
              </a:pPr>
              <a:r>
                <a:rPr lang="en-US" sz="2400" kern="1200" dirty="0"/>
                <a:t>Hyperventilating</a:t>
              </a:r>
            </a:p>
          </p:txBody>
        </p:sp>
        <p:sp>
          <p:nvSpPr>
            <p:cNvPr id="6" name="Freeform: Shape 5">
              <a:extLst>
                <a:ext uri="{FF2B5EF4-FFF2-40B4-BE49-F238E27FC236}">
                  <a16:creationId xmlns:a16="http://schemas.microsoft.com/office/drawing/2014/main" id="{BF7F0BD7-07A9-4388-9C0F-8C3AE51E6C08}"/>
                </a:ext>
              </a:extLst>
            </p:cNvPr>
            <p:cNvSpPr/>
            <p:nvPr/>
          </p:nvSpPr>
          <p:spPr>
            <a:xfrm>
              <a:off x="6335055" y="3275496"/>
              <a:ext cx="2350740" cy="1175370"/>
            </a:xfrm>
            <a:custGeom>
              <a:avLst/>
              <a:gdLst>
                <a:gd name="connsiteX0" fmla="*/ 0 w 2350740"/>
                <a:gd name="connsiteY0" fmla="*/ 117537 h 1175370"/>
                <a:gd name="connsiteX1" fmla="*/ 117537 w 2350740"/>
                <a:gd name="connsiteY1" fmla="*/ 0 h 1175370"/>
                <a:gd name="connsiteX2" fmla="*/ 2233203 w 2350740"/>
                <a:gd name="connsiteY2" fmla="*/ 0 h 1175370"/>
                <a:gd name="connsiteX3" fmla="*/ 2350740 w 2350740"/>
                <a:gd name="connsiteY3" fmla="*/ 117537 h 1175370"/>
                <a:gd name="connsiteX4" fmla="*/ 2350740 w 2350740"/>
                <a:gd name="connsiteY4" fmla="*/ 1057833 h 1175370"/>
                <a:gd name="connsiteX5" fmla="*/ 2233203 w 2350740"/>
                <a:gd name="connsiteY5" fmla="*/ 1175370 h 1175370"/>
                <a:gd name="connsiteX6" fmla="*/ 117537 w 2350740"/>
                <a:gd name="connsiteY6" fmla="*/ 1175370 h 1175370"/>
                <a:gd name="connsiteX7" fmla="*/ 0 w 2350740"/>
                <a:gd name="connsiteY7" fmla="*/ 1057833 h 1175370"/>
                <a:gd name="connsiteX8" fmla="*/ 0 w 2350740"/>
                <a:gd name="connsiteY8" fmla="*/ 117537 h 1175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0740" h="1175370">
                  <a:moveTo>
                    <a:pt x="0" y="117537"/>
                  </a:moveTo>
                  <a:cubicBezTo>
                    <a:pt x="0" y="52623"/>
                    <a:pt x="52623" y="0"/>
                    <a:pt x="117537" y="0"/>
                  </a:cubicBezTo>
                  <a:lnTo>
                    <a:pt x="2233203" y="0"/>
                  </a:lnTo>
                  <a:cubicBezTo>
                    <a:pt x="2298117" y="0"/>
                    <a:pt x="2350740" y="52623"/>
                    <a:pt x="2350740" y="117537"/>
                  </a:cubicBezTo>
                  <a:lnTo>
                    <a:pt x="2350740" y="1057833"/>
                  </a:lnTo>
                  <a:cubicBezTo>
                    <a:pt x="2350740" y="1122747"/>
                    <a:pt x="2298117" y="1175370"/>
                    <a:pt x="2233203" y="1175370"/>
                  </a:cubicBezTo>
                  <a:lnTo>
                    <a:pt x="117537" y="1175370"/>
                  </a:lnTo>
                  <a:cubicBezTo>
                    <a:pt x="52623" y="1175370"/>
                    <a:pt x="0" y="1122747"/>
                    <a:pt x="0" y="1057833"/>
                  </a:cubicBezTo>
                  <a:lnTo>
                    <a:pt x="0" y="117537"/>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80145" tIns="64905" rIns="80145" bIns="64905" numCol="1" spcCol="1270" anchor="ctr" anchorCtr="0">
              <a:noAutofit/>
            </a:bodyPr>
            <a:lstStyle/>
            <a:p>
              <a:pPr marL="0" lvl="0" indent="0" algn="ctr" defTabSz="1066800">
                <a:lnSpc>
                  <a:spcPct val="90000"/>
                </a:lnSpc>
                <a:spcBef>
                  <a:spcPct val="0"/>
                </a:spcBef>
                <a:spcAft>
                  <a:spcPct val="35000"/>
                </a:spcAft>
                <a:buNone/>
              </a:pPr>
              <a:r>
                <a:rPr lang="en-US" sz="2400" kern="1200" dirty="0"/>
                <a:t>May require medical treatment</a:t>
              </a:r>
            </a:p>
          </p:txBody>
        </p:sp>
      </p:grpSp>
    </p:spTree>
  </p:cSld>
  <p:clrMapOvr>
    <a:masterClrMapping/>
  </p:clrMapOvr>
</p:sld>
</file>

<file path=ppt/theme/theme1.xml><?xml version="1.0" encoding="utf-8"?>
<a:theme xmlns:a="http://schemas.openxmlformats.org/drawingml/2006/main" name="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Slides</Template>
  <TotalTime>0</TotalTime>
  <Words>21856</Words>
  <Application>Microsoft Office PowerPoint</Application>
  <PresentationFormat>On-screen Show (4:3)</PresentationFormat>
  <Paragraphs>3336</Paragraphs>
  <Slides>182</Slides>
  <Notes>71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182</vt:i4>
      </vt:variant>
    </vt:vector>
  </HeadingPairs>
  <TitlesOfParts>
    <vt:vector size="192" baseType="lpstr">
      <vt:lpstr>Arial</vt:lpstr>
      <vt:lpstr>Calibri</vt:lpstr>
      <vt:lpstr>Cambria</vt:lpstr>
      <vt:lpstr>Knowledge Medium</vt:lpstr>
      <vt:lpstr>Symbol</vt:lpstr>
      <vt:lpstr>Times New Roman</vt:lpstr>
      <vt:lpstr>Verdana</vt:lpstr>
      <vt:lpstr>Wingdings</vt:lpstr>
      <vt:lpstr>ヒラギノ角ゴ Pro W3</vt:lpstr>
      <vt:lpstr>PowerPoint Slides</vt:lpstr>
      <vt:lpstr>NAME OF COURSE</vt:lpstr>
      <vt:lpstr>Name of course</vt:lpstr>
      <vt:lpstr>Our Virtual Environment</vt:lpstr>
      <vt:lpstr>Setting the Stage</vt:lpstr>
      <vt:lpstr>Session Objectives</vt:lpstr>
      <vt:lpstr>Section 1</vt:lpstr>
      <vt:lpstr>Hello and welcome to the Accelerated Instructional Media Webinar – Course Name.</vt:lpstr>
      <vt:lpstr>PowerPoint Presentation</vt:lpstr>
      <vt:lpstr>Session Objectives</vt:lpstr>
      <vt:lpstr>PowerPoint Presentation</vt:lpstr>
      <vt:lpstr>PowerPoint Presentation</vt:lpstr>
      <vt:lpstr>PowerPoint Presentation</vt:lpstr>
      <vt:lpstr>Module One: Getting Started</vt:lpstr>
      <vt:lpstr>Workshop Objectives</vt:lpstr>
      <vt:lpstr>Module Two: Common Types of Anxiety</vt:lpstr>
      <vt:lpstr>Social Anxiety</vt:lpstr>
      <vt:lpstr>Generalized Anxiety Disorder</vt:lpstr>
      <vt:lpstr>Panic Disorder</vt:lpstr>
      <vt:lpstr>Phobias</vt:lpstr>
      <vt:lpstr>Case Study</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Recognizing Symptoms in Others</vt:lpstr>
      <vt:lpstr>Avoiding Social Situations</vt:lpstr>
      <vt:lpstr>Difficulty in Accepting Negative Feedback</vt:lpstr>
      <vt:lpstr>Difficulty in Focusing on Tasks</vt:lpstr>
      <vt:lpstr>Irrational Fears</vt:lpstr>
      <vt:lpstr>Case Study</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Coping Strategies (I)</vt:lpstr>
      <vt:lpstr>Keeping a Journal</vt:lpstr>
      <vt:lpstr>Power of Positive Thinking</vt:lpstr>
      <vt:lpstr>Have a “Me” Place You Can Go</vt:lpstr>
      <vt:lpstr>Establish Attainable Goals</vt:lpstr>
      <vt:lpstr>Case Study</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Coping Strategies (II)</vt:lpstr>
      <vt:lpstr>Talk With Friends and Family</vt:lpstr>
      <vt:lpstr>Get Enough Sleep</vt:lpstr>
      <vt:lpstr>Eating Well and Exercise</vt:lpstr>
      <vt:lpstr>Begin Small and Build Up to Larger Challenges</vt:lpstr>
      <vt:lpstr>Case Study</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Don’t Avoid the Situation</vt:lpstr>
      <vt:lpstr>It’s OK to Make a Mistake</vt:lpstr>
      <vt:lpstr>Accept the Situation, and Move On</vt:lpstr>
      <vt:lpstr>Avoidance Can Cause a Cycle of Anxiety</vt:lpstr>
      <vt:lpstr>Identify the Trigger</vt:lpstr>
      <vt:lpstr>Case Study</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Differences in Anxiety and Normal Nervousness</vt:lpstr>
      <vt:lpstr>It Runs Along a Spectrum</vt:lpstr>
      <vt:lpstr>Anxiety Can Happen Without a Cause</vt:lpstr>
      <vt:lpstr>The Length of Time Symptoms Last</vt:lpstr>
      <vt:lpstr>It’s an Exaggeration of Normal Feelings</vt:lpstr>
      <vt:lpstr>Case Study</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Physical Symptoms</vt:lpstr>
      <vt:lpstr>Rapid Heartbeat</vt:lpstr>
      <vt:lpstr>Panic Attack</vt:lpstr>
      <vt:lpstr>Headache</vt:lpstr>
      <vt:lpstr>Trembling or Shaking</vt:lpstr>
      <vt:lpstr>Case Study</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Recognize the Positive Aspects of Anxiety</vt:lpstr>
      <vt:lpstr>It Alerts Us to Danger</vt:lpstr>
      <vt:lpstr>Improves Self-Awareness</vt:lpstr>
      <vt:lpstr>Can Be a Great Motivator</vt:lpstr>
      <vt:lpstr>Prevent Mistakes</vt:lpstr>
      <vt:lpstr>Case Study</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Common Anxiety Triggers</vt:lpstr>
      <vt:lpstr>Uncertainty or Fear of the Unknown</vt:lpstr>
      <vt:lpstr>Holding in Feelings</vt:lpstr>
      <vt:lpstr>Public Speaking/Speaking Up</vt:lpstr>
      <vt:lpstr>Trying to Be Perfect</vt:lpstr>
      <vt:lpstr>Case Study</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When to Seek Extra Help?</vt:lpstr>
      <vt:lpstr>Feeling Overwhelmed</vt:lpstr>
      <vt:lpstr>Physical Changes</vt:lpstr>
      <vt:lpstr>Unable to Work or Function</vt:lpstr>
      <vt:lpstr>Panic Attacks</vt:lpstr>
      <vt:lpstr>Case Study</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lpstr>Conclusion</vt:lpstr>
      <vt:lpstr>What of your original response would have changed if you knew the insights provided today? </vt:lpstr>
      <vt:lpstr>Survey</vt:lpstr>
      <vt:lpstr>Recap and Reflect</vt:lpstr>
      <vt:lpstr>Revisiting Your Answer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2013-06-25T14:19:41Z</dcterms:created>
  <dcterms:modified xsi:type="dcterms:W3CDTF">2017-07-20T17:33:08Z</dcterms:modified>
</cp:coreProperties>
</file>