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45.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46.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47.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7"/>
  </p:notesMasterIdLst>
  <p:sldIdLst>
    <p:sldId id="429" r:id="rId2"/>
    <p:sldId id="430" r:id="rId3"/>
    <p:sldId id="431" r:id="rId4"/>
    <p:sldId id="432" r:id="rId5"/>
    <p:sldId id="433" r:id="rId6"/>
    <p:sldId id="439" r:id="rId7"/>
    <p:sldId id="257" r:id="rId8"/>
    <p:sldId id="260" r:id="rId9"/>
    <p:sldId id="258" r:id="rId10"/>
    <p:sldId id="261" r:id="rId11"/>
    <p:sldId id="262" r:id="rId12"/>
    <p:sldId id="263" r:id="rId13"/>
    <p:sldId id="264" r:id="rId14"/>
    <p:sldId id="265" r:id="rId15"/>
    <p:sldId id="330" r:id="rId16"/>
    <p:sldId id="331" r:id="rId17"/>
    <p:sldId id="373" r:id="rId18"/>
    <p:sldId id="374" r:id="rId19"/>
    <p:sldId id="375" r:id="rId20"/>
    <p:sldId id="348" r:id="rId21"/>
    <p:sldId id="349" r:id="rId22"/>
    <p:sldId id="370" r:id="rId23"/>
    <p:sldId id="371" r:id="rId24"/>
    <p:sldId id="372" r:id="rId25"/>
    <p:sldId id="266" r:id="rId26"/>
    <p:sldId id="267" r:id="rId27"/>
    <p:sldId id="269" r:id="rId28"/>
    <p:sldId id="270" r:id="rId29"/>
    <p:sldId id="328" r:id="rId30"/>
    <p:sldId id="329" r:id="rId31"/>
    <p:sldId id="379" r:id="rId32"/>
    <p:sldId id="380" r:id="rId33"/>
    <p:sldId id="381" r:id="rId34"/>
    <p:sldId id="350" r:id="rId35"/>
    <p:sldId id="351" r:id="rId36"/>
    <p:sldId id="376" r:id="rId37"/>
    <p:sldId id="377" r:id="rId38"/>
    <p:sldId id="378" r:id="rId39"/>
    <p:sldId id="271" r:id="rId40"/>
    <p:sldId id="272" r:id="rId41"/>
    <p:sldId id="273" r:id="rId42"/>
    <p:sldId id="274" r:id="rId43"/>
    <p:sldId id="275" r:id="rId44"/>
    <p:sldId id="276" r:id="rId45"/>
    <p:sldId id="332" r:id="rId46"/>
    <p:sldId id="333" r:id="rId47"/>
    <p:sldId id="352" r:id="rId48"/>
    <p:sldId id="384" r:id="rId49"/>
    <p:sldId id="385" r:id="rId50"/>
    <p:sldId id="353" r:id="rId51"/>
    <p:sldId id="354" r:id="rId52"/>
    <p:sldId id="355" r:id="rId53"/>
    <p:sldId id="382" r:id="rId54"/>
    <p:sldId id="383" r:id="rId55"/>
    <p:sldId id="277" r:id="rId56"/>
    <p:sldId id="278" r:id="rId57"/>
    <p:sldId id="279" r:id="rId58"/>
    <p:sldId id="280" r:id="rId59"/>
    <p:sldId id="334" r:id="rId60"/>
    <p:sldId id="335" r:id="rId61"/>
    <p:sldId id="389" r:id="rId62"/>
    <p:sldId id="390" r:id="rId63"/>
    <p:sldId id="391" r:id="rId64"/>
    <p:sldId id="356" r:id="rId65"/>
    <p:sldId id="357" r:id="rId66"/>
    <p:sldId id="386" r:id="rId67"/>
    <p:sldId id="387" r:id="rId68"/>
    <p:sldId id="388" r:id="rId69"/>
    <p:sldId id="281" r:id="rId70"/>
    <p:sldId id="282" r:id="rId71"/>
    <p:sldId id="284" r:id="rId72"/>
    <p:sldId id="285" r:id="rId73"/>
    <p:sldId id="286" r:id="rId74"/>
    <p:sldId id="336" r:id="rId75"/>
    <p:sldId id="337" r:id="rId76"/>
    <p:sldId id="395" r:id="rId77"/>
    <p:sldId id="396" r:id="rId78"/>
    <p:sldId id="397" r:id="rId79"/>
    <p:sldId id="358" r:id="rId80"/>
    <p:sldId id="359" r:id="rId81"/>
    <p:sldId id="392" r:id="rId82"/>
    <p:sldId id="393" r:id="rId83"/>
    <p:sldId id="394" r:id="rId84"/>
    <p:sldId id="287" r:id="rId85"/>
    <p:sldId id="288" r:id="rId86"/>
    <p:sldId id="290" r:id="rId87"/>
    <p:sldId id="291" r:id="rId88"/>
    <p:sldId id="293" r:id="rId89"/>
    <p:sldId id="338" r:id="rId90"/>
    <p:sldId id="339" r:id="rId91"/>
    <p:sldId id="401" r:id="rId92"/>
    <p:sldId id="402" r:id="rId93"/>
    <p:sldId id="403" r:id="rId94"/>
    <p:sldId id="360" r:id="rId95"/>
    <p:sldId id="361" r:id="rId96"/>
    <p:sldId id="398" r:id="rId97"/>
    <p:sldId id="399" r:id="rId98"/>
    <p:sldId id="400" r:id="rId99"/>
    <p:sldId id="294" r:id="rId100"/>
    <p:sldId id="295" r:id="rId101"/>
    <p:sldId id="296" r:id="rId102"/>
    <p:sldId id="297" r:id="rId103"/>
    <p:sldId id="298" r:id="rId104"/>
    <p:sldId id="299" r:id="rId105"/>
    <p:sldId id="340" r:id="rId106"/>
    <p:sldId id="341" r:id="rId107"/>
    <p:sldId id="407" r:id="rId108"/>
    <p:sldId id="408" r:id="rId109"/>
    <p:sldId id="409" r:id="rId110"/>
    <p:sldId id="362" r:id="rId111"/>
    <p:sldId id="363" r:id="rId112"/>
    <p:sldId id="404" r:id="rId113"/>
    <p:sldId id="405" r:id="rId114"/>
    <p:sldId id="406" r:id="rId115"/>
    <p:sldId id="300" r:id="rId116"/>
    <p:sldId id="301" r:id="rId117"/>
    <p:sldId id="302" r:id="rId118"/>
    <p:sldId id="305" r:id="rId119"/>
    <p:sldId id="306" r:id="rId120"/>
    <p:sldId id="342" r:id="rId121"/>
    <p:sldId id="343" r:id="rId122"/>
    <p:sldId id="414" r:id="rId123"/>
    <p:sldId id="415" r:id="rId124"/>
    <p:sldId id="416" r:id="rId125"/>
    <p:sldId id="364" r:id="rId126"/>
    <p:sldId id="365" r:id="rId127"/>
    <p:sldId id="411" r:id="rId128"/>
    <p:sldId id="413" r:id="rId129"/>
    <p:sldId id="412" r:id="rId130"/>
    <p:sldId id="308" r:id="rId131"/>
    <p:sldId id="307" r:id="rId132"/>
    <p:sldId id="309" r:id="rId133"/>
    <p:sldId id="310" r:id="rId134"/>
    <p:sldId id="311" r:id="rId135"/>
    <p:sldId id="312" r:id="rId136"/>
    <p:sldId id="344" r:id="rId137"/>
    <p:sldId id="345" r:id="rId138"/>
    <p:sldId id="420" r:id="rId139"/>
    <p:sldId id="421" r:id="rId140"/>
    <p:sldId id="422" r:id="rId141"/>
    <p:sldId id="366" r:id="rId142"/>
    <p:sldId id="367" r:id="rId143"/>
    <p:sldId id="417" r:id="rId144"/>
    <p:sldId id="418" r:id="rId145"/>
    <p:sldId id="419" r:id="rId146"/>
    <p:sldId id="313" r:id="rId147"/>
    <p:sldId id="314" r:id="rId148"/>
    <p:sldId id="316" r:id="rId149"/>
    <p:sldId id="317" r:id="rId150"/>
    <p:sldId id="318" r:id="rId151"/>
    <p:sldId id="346" r:id="rId152"/>
    <p:sldId id="347" r:id="rId153"/>
    <p:sldId id="426" r:id="rId154"/>
    <p:sldId id="427" r:id="rId155"/>
    <p:sldId id="428" r:id="rId156"/>
    <p:sldId id="368" r:id="rId157"/>
    <p:sldId id="369" r:id="rId158"/>
    <p:sldId id="423" r:id="rId159"/>
    <p:sldId id="424" r:id="rId160"/>
    <p:sldId id="425" r:id="rId161"/>
    <p:sldId id="319" r:id="rId162"/>
    <p:sldId id="320" r:id="rId163"/>
    <p:sldId id="434" r:id="rId164"/>
    <p:sldId id="435" r:id="rId165"/>
    <p:sldId id="436" r:id="rId16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31751" autoAdjust="0"/>
  </p:normalViewPr>
  <p:slideViewPr>
    <p:cSldViewPr>
      <p:cViewPr varScale="1">
        <p:scale>
          <a:sx n="34" d="100"/>
          <a:sy n="34" d="100"/>
        </p:scale>
        <p:origin x="1978" y="53"/>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theme" Target="theme/theme1.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tableStyles" Target="tableStyles.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2" Type="http://schemas.microsoft.com/office/2015/10/relationships/revisionInfo" Target="revisionInfo.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DCA3A9C-A11A-4415-82AF-1FDD5C1D5E75}" type="doc">
      <dgm:prSet loTypeId="urn:microsoft.com/office/officeart/2011/layout/ConvergingText#1" loCatId="process" qsTypeId="urn:microsoft.com/office/officeart/2005/8/quickstyle/simple1" qsCatId="simple" csTypeId="urn:microsoft.com/office/officeart/2005/8/colors/colorful3" csCatId="colorful" phldr="1"/>
      <dgm:spPr/>
      <dgm:t>
        <a:bodyPr/>
        <a:lstStyle/>
        <a:p>
          <a:endParaRPr lang="en-US"/>
        </a:p>
      </dgm:t>
    </dgm:pt>
    <dgm:pt modelId="{15A5BF6E-9C18-444B-87DC-C931AF4EEFE1}">
      <dgm:prSet phldrT="[Text]" custT="1"/>
      <dgm:spPr/>
      <dgm:t>
        <a:bodyPr/>
        <a:lstStyle/>
        <a:p>
          <a:r>
            <a:rPr lang="en-US" sz="2400" dirty="0"/>
            <a:t>Visualization</a:t>
          </a:r>
        </a:p>
      </dgm:t>
    </dgm:pt>
    <dgm:pt modelId="{0856592A-7AB9-4164-8370-1511651561FC}" type="parTrans" cxnId="{E3D02682-CF48-44DE-B678-0BF6DA0286CC}">
      <dgm:prSet/>
      <dgm:spPr/>
      <dgm:t>
        <a:bodyPr/>
        <a:lstStyle/>
        <a:p>
          <a:endParaRPr lang="en-US"/>
        </a:p>
      </dgm:t>
    </dgm:pt>
    <dgm:pt modelId="{DDF34515-8484-486E-ADA3-0E2CA32DFD43}" type="sibTrans" cxnId="{E3D02682-CF48-44DE-B678-0BF6DA0286CC}">
      <dgm:prSet/>
      <dgm:spPr/>
      <dgm:t>
        <a:bodyPr/>
        <a:lstStyle/>
        <a:p>
          <a:endParaRPr lang="en-US"/>
        </a:p>
      </dgm:t>
    </dgm:pt>
    <dgm:pt modelId="{84D5D628-4D43-474B-9A8F-BFB911AFDD43}">
      <dgm:prSet phldrT="[Text]" custT="1"/>
      <dgm:spPr/>
      <dgm:t>
        <a:bodyPr/>
        <a:lstStyle/>
        <a:p>
          <a:r>
            <a:rPr lang="en-US" sz="2800" dirty="0"/>
            <a:t>Emotionalizing</a:t>
          </a:r>
        </a:p>
      </dgm:t>
    </dgm:pt>
    <dgm:pt modelId="{D853E96D-E1F3-41C3-8127-04205C57D426}" type="parTrans" cxnId="{A9604C90-F1AE-4C95-9CF4-D5A974E467A9}">
      <dgm:prSet/>
      <dgm:spPr/>
      <dgm:t>
        <a:bodyPr/>
        <a:lstStyle/>
        <a:p>
          <a:endParaRPr lang="en-US"/>
        </a:p>
      </dgm:t>
    </dgm:pt>
    <dgm:pt modelId="{64294172-D85F-4F62-BD28-B5FABC9192B7}" type="sibTrans" cxnId="{A9604C90-F1AE-4C95-9CF4-D5A974E467A9}">
      <dgm:prSet/>
      <dgm:spPr/>
      <dgm:t>
        <a:bodyPr/>
        <a:lstStyle/>
        <a:p>
          <a:endParaRPr lang="en-US"/>
        </a:p>
      </dgm:t>
    </dgm:pt>
    <dgm:pt modelId="{78C8C9AD-C158-43EE-953A-1C95BAEB8FD8}">
      <dgm:prSet phldrT="[Text]" custT="1"/>
      <dgm:spPr/>
      <dgm:t>
        <a:bodyPr/>
        <a:lstStyle/>
        <a:p>
          <a:r>
            <a:rPr lang="en-US" sz="2800" dirty="0"/>
            <a:t>Vision board</a:t>
          </a:r>
        </a:p>
      </dgm:t>
    </dgm:pt>
    <dgm:pt modelId="{B0E56CB6-5A63-42FD-AF63-4CD564D92A07}" type="parTrans" cxnId="{86015163-DED5-4AA2-8D9E-70F1F7B6D9D9}">
      <dgm:prSet/>
      <dgm:spPr/>
      <dgm:t>
        <a:bodyPr/>
        <a:lstStyle/>
        <a:p>
          <a:endParaRPr lang="en-US"/>
        </a:p>
      </dgm:t>
    </dgm:pt>
    <dgm:pt modelId="{75655C37-2E40-4C45-8459-C9F36601FEF3}" type="sibTrans" cxnId="{86015163-DED5-4AA2-8D9E-70F1F7B6D9D9}">
      <dgm:prSet/>
      <dgm:spPr/>
      <dgm:t>
        <a:bodyPr/>
        <a:lstStyle/>
        <a:p>
          <a:endParaRPr lang="en-US"/>
        </a:p>
      </dgm:t>
    </dgm:pt>
    <dgm:pt modelId="{762F6B7C-9F67-411D-B16A-96ED24B5B75B}">
      <dgm:prSet phldrT="[Text]" custT="1"/>
      <dgm:spPr/>
      <dgm:t>
        <a:bodyPr/>
        <a:lstStyle/>
        <a:p>
          <a:r>
            <a:rPr lang="en-US" sz="2800" dirty="0"/>
            <a:t>List of the benefits </a:t>
          </a:r>
        </a:p>
      </dgm:t>
    </dgm:pt>
    <dgm:pt modelId="{C54569B0-239A-4BE8-820B-3E09F01CD1D8}" type="parTrans" cxnId="{BB113CE5-A25A-4F64-AA2A-04A1D3DB6786}">
      <dgm:prSet/>
      <dgm:spPr/>
      <dgm:t>
        <a:bodyPr/>
        <a:lstStyle/>
        <a:p>
          <a:endParaRPr lang="en-US"/>
        </a:p>
      </dgm:t>
    </dgm:pt>
    <dgm:pt modelId="{4C31518B-E142-4F13-8E1C-35B2DAB37315}" type="sibTrans" cxnId="{BB113CE5-A25A-4F64-AA2A-04A1D3DB6786}">
      <dgm:prSet/>
      <dgm:spPr/>
      <dgm:t>
        <a:bodyPr/>
        <a:lstStyle/>
        <a:p>
          <a:endParaRPr lang="en-US"/>
        </a:p>
      </dgm:t>
    </dgm:pt>
    <dgm:pt modelId="{F5855A5B-F340-4FD5-B335-1204AF54448B}" type="pres">
      <dgm:prSet presAssocID="{ADCA3A9C-A11A-4415-82AF-1FDD5C1D5E75}" presName="Name0" presStyleCnt="0">
        <dgm:presLayoutVars>
          <dgm:chMax/>
          <dgm:chPref val="1"/>
          <dgm:dir/>
          <dgm:animOne val="branch"/>
          <dgm:animLvl val="lvl"/>
          <dgm:resizeHandles/>
        </dgm:presLayoutVars>
      </dgm:prSet>
      <dgm:spPr/>
    </dgm:pt>
    <dgm:pt modelId="{6B389D7A-DBF9-4A37-9671-EFCE6C64E798}" type="pres">
      <dgm:prSet presAssocID="{15A5BF6E-9C18-444B-87DC-C931AF4EEFE1}" presName="composite" presStyleCnt="0"/>
      <dgm:spPr/>
    </dgm:pt>
    <dgm:pt modelId="{4F54CFAB-2D2B-4B50-9A43-EA7E326D767A}" type="pres">
      <dgm:prSet presAssocID="{15A5BF6E-9C18-444B-87DC-C931AF4EEFE1}" presName="ParentAccent1" presStyleLbl="alignNode1" presStyleIdx="0" presStyleCnt="34"/>
      <dgm:spPr/>
    </dgm:pt>
    <dgm:pt modelId="{1AD5EF70-528C-4487-911D-CD20692E7086}" type="pres">
      <dgm:prSet presAssocID="{15A5BF6E-9C18-444B-87DC-C931AF4EEFE1}" presName="ParentAccent2" presStyleLbl="alignNode1" presStyleIdx="1" presStyleCnt="34"/>
      <dgm:spPr/>
    </dgm:pt>
    <dgm:pt modelId="{95E54068-66A1-49CC-898D-BCA279F60C1B}" type="pres">
      <dgm:prSet presAssocID="{15A5BF6E-9C18-444B-87DC-C931AF4EEFE1}" presName="ParentAccent3" presStyleLbl="alignNode1" presStyleIdx="2" presStyleCnt="34"/>
      <dgm:spPr/>
    </dgm:pt>
    <dgm:pt modelId="{F0C55616-2D8E-4718-9A0D-BC7AC285FA58}" type="pres">
      <dgm:prSet presAssocID="{15A5BF6E-9C18-444B-87DC-C931AF4EEFE1}" presName="ParentAccent4" presStyleLbl="alignNode1" presStyleIdx="3" presStyleCnt="34"/>
      <dgm:spPr/>
    </dgm:pt>
    <dgm:pt modelId="{F6854DE6-E999-46FA-8507-8ABA09449A3F}" type="pres">
      <dgm:prSet presAssocID="{15A5BF6E-9C18-444B-87DC-C931AF4EEFE1}" presName="ParentAccent5" presStyleLbl="alignNode1" presStyleIdx="4" presStyleCnt="34"/>
      <dgm:spPr/>
    </dgm:pt>
    <dgm:pt modelId="{CF44BB9A-E740-456C-8194-A195EC3392C6}" type="pres">
      <dgm:prSet presAssocID="{15A5BF6E-9C18-444B-87DC-C931AF4EEFE1}" presName="ParentAccent6" presStyleLbl="alignNode1" presStyleIdx="5" presStyleCnt="34"/>
      <dgm:spPr/>
    </dgm:pt>
    <dgm:pt modelId="{F195AC70-7AF5-4EA0-832B-F5AE677CECB3}" type="pres">
      <dgm:prSet presAssocID="{15A5BF6E-9C18-444B-87DC-C931AF4EEFE1}" presName="ParentAccent7" presStyleLbl="alignNode1" presStyleIdx="6" presStyleCnt="34"/>
      <dgm:spPr/>
    </dgm:pt>
    <dgm:pt modelId="{9F7DE55C-E5BD-4EA7-8788-B4DA6BD83AB4}" type="pres">
      <dgm:prSet presAssocID="{15A5BF6E-9C18-444B-87DC-C931AF4EEFE1}" presName="ParentAccent8" presStyleLbl="alignNode1" presStyleIdx="7" presStyleCnt="34"/>
      <dgm:spPr/>
    </dgm:pt>
    <dgm:pt modelId="{F5A103B3-2E94-49B1-98F2-BA13FE9AA1B6}" type="pres">
      <dgm:prSet presAssocID="{15A5BF6E-9C18-444B-87DC-C931AF4EEFE1}" presName="ParentAccent9" presStyleLbl="alignNode1" presStyleIdx="8" presStyleCnt="34"/>
      <dgm:spPr/>
    </dgm:pt>
    <dgm:pt modelId="{5F1D33E6-7DB9-4CF0-92D3-8416AB463D1C}" type="pres">
      <dgm:prSet presAssocID="{15A5BF6E-9C18-444B-87DC-C931AF4EEFE1}" presName="ParentAccent10" presStyleLbl="alignNode1" presStyleIdx="9" presStyleCnt="34"/>
      <dgm:spPr/>
    </dgm:pt>
    <dgm:pt modelId="{EB34564B-9FA1-4212-98E7-F724BA8ABEC6}" type="pres">
      <dgm:prSet presAssocID="{15A5BF6E-9C18-444B-87DC-C931AF4EEFE1}" presName="Parent" presStyleLbl="alignNode1" presStyleIdx="10" presStyleCnt="34" custScaleX="104558" custScaleY="100885">
        <dgm:presLayoutVars>
          <dgm:chMax val="5"/>
          <dgm:chPref val="3"/>
          <dgm:bulletEnabled val="1"/>
        </dgm:presLayoutVars>
      </dgm:prSet>
      <dgm:spPr/>
    </dgm:pt>
    <dgm:pt modelId="{4F0134DC-3F75-4949-AC67-D28C4411D94E}" type="pres">
      <dgm:prSet presAssocID="{84D5D628-4D43-474B-9A8F-BFB911AFDD43}" presName="Child1Accent1" presStyleLbl="alignNode1" presStyleIdx="11" presStyleCnt="34"/>
      <dgm:spPr/>
    </dgm:pt>
    <dgm:pt modelId="{03ED3D2E-73AA-4A81-9E87-E961E9D7F0C4}" type="pres">
      <dgm:prSet presAssocID="{84D5D628-4D43-474B-9A8F-BFB911AFDD43}" presName="Child1Accent2" presStyleLbl="alignNode1" presStyleIdx="12" presStyleCnt="34"/>
      <dgm:spPr/>
    </dgm:pt>
    <dgm:pt modelId="{0E093F1F-E4AB-4759-9AB1-60A0EC4C851D}" type="pres">
      <dgm:prSet presAssocID="{84D5D628-4D43-474B-9A8F-BFB911AFDD43}" presName="Child1Accent3" presStyleLbl="alignNode1" presStyleIdx="13" presStyleCnt="34"/>
      <dgm:spPr/>
    </dgm:pt>
    <dgm:pt modelId="{126F69BC-0E0D-4CB2-9BAF-CF1AE436B549}" type="pres">
      <dgm:prSet presAssocID="{84D5D628-4D43-474B-9A8F-BFB911AFDD43}" presName="Child1Accent4" presStyleLbl="alignNode1" presStyleIdx="14" presStyleCnt="34"/>
      <dgm:spPr/>
    </dgm:pt>
    <dgm:pt modelId="{5CF4C054-1955-4AA0-A6CC-E6EA577F4FC1}" type="pres">
      <dgm:prSet presAssocID="{84D5D628-4D43-474B-9A8F-BFB911AFDD43}" presName="Child1Accent5" presStyleLbl="alignNode1" presStyleIdx="15" presStyleCnt="34"/>
      <dgm:spPr/>
    </dgm:pt>
    <dgm:pt modelId="{C41FC5A0-FB50-4A20-8DFE-939A609EA769}" type="pres">
      <dgm:prSet presAssocID="{84D5D628-4D43-474B-9A8F-BFB911AFDD43}" presName="Child1Accent6" presStyleLbl="alignNode1" presStyleIdx="16" presStyleCnt="34"/>
      <dgm:spPr/>
    </dgm:pt>
    <dgm:pt modelId="{C4AA91AD-ABB0-4DAB-863A-233A24ACDB44}" type="pres">
      <dgm:prSet presAssocID="{84D5D628-4D43-474B-9A8F-BFB911AFDD43}" presName="Child1Accent7" presStyleLbl="alignNode1" presStyleIdx="17" presStyleCnt="34"/>
      <dgm:spPr/>
    </dgm:pt>
    <dgm:pt modelId="{D6DF3A60-8525-46D4-8608-086E7B45286F}" type="pres">
      <dgm:prSet presAssocID="{84D5D628-4D43-474B-9A8F-BFB911AFDD43}" presName="Child1Accent8" presStyleLbl="alignNode1" presStyleIdx="18" presStyleCnt="34"/>
      <dgm:spPr/>
    </dgm:pt>
    <dgm:pt modelId="{E69F4BF0-91D8-4171-A87B-F00585265C86}" type="pres">
      <dgm:prSet presAssocID="{84D5D628-4D43-474B-9A8F-BFB911AFDD43}" presName="Child1Accent9" presStyleLbl="alignNode1" presStyleIdx="19" presStyleCnt="34"/>
      <dgm:spPr/>
    </dgm:pt>
    <dgm:pt modelId="{8D31BD75-A0FA-449B-A44C-5A51F555EFDB}" type="pres">
      <dgm:prSet presAssocID="{84D5D628-4D43-474B-9A8F-BFB911AFDD43}" presName="Child1" presStyleLbl="revTx" presStyleIdx="0" presStyleCnt="3" custLinFactNeighborX="-9846" custLinFactNeighborY="-3374">
        <dgm:presLayoutVars>
          <dgm:chMax/>
          <dgm:chPref val="0"/>
          <dgm:bulletEnabled val="1"/>
        </dgm:presLayoutVars>
      </dgm:prSet>
      <dgm:spPr/>
    </dgm:pt>
    <dgm:pt modelId="{2440564B-52EE-46A3-8BAB-58953C99E82C}" type="pres">
      <dgm:prSet presAssocID="{78C8C9AD-C158-43EE-953A-1C95BAEB8FD8}" presName="Child2Accent1" presStyleLbl="alignNode1" presStyleIdx="20" presStyleCnt="34"/>
      <dgm:spPr/>
    </dgm:pt>
    <dgm:pt modelId="{462B52E2-BE9F-42DD-B2C3-ECDB32D4258D}" type="pres">
      <dgm:prSet presAssocID="{78C8C9AD-C158-43EE-953A-1C95BAEB8FD8}" presName="Child2Accent2" presStyleLbl="alignNode1" presStyleIdx="21" presStyleCnt="34"/>
      <dgm:spPr/>
    </dgm:pt>
    <dgm:pt modelId="{C67E36C4-1180-4F2B-A651-6FE9D91F0F6B}" type="pres">
      <dgm:prSet presAssocID="{78C8C9AD-C158-43EE-953A-1C95BAEB8FD8}" presName="Child2Accent3" presStyleLbl="alignNode1" presStyleIdx="22" presStyleCnt="34"/>
      <dgm:spPr/>
    </dgm:pt>
    <dgm:pt modelId="{E2379E86-821F-4BC1-8FAF-979E06E877F8}" type="pres">
      <dgm:prSet presAssocID="{78C8C9AD-C158-43EE-953A-1C95BAEB8FD8}" presName="Child2Accent4" presStyleLbl="alignNode1" presStyleIdx="23" presStyleCnt="34"/>
      <dgm:spPr/>
    </dgm:pt>
    <dgm:pt modelId="{E08CD22E-E288-49D2-B1A9-A0F9DAB9F8EA}" type="pres">
      <dgm:prSet presAssocID="{78C8C9AD-C158-43EE-953A-1C95BAEB8FD8}" presName="Child2Accent5" presStyleLbl="alignNode1" presStyleIdx="24" presStyleCnt="34"/>
      <dgm:spPr/>
    </dgm:pt>
    <dgm:pt modelId="{35CE0BD5-4164-4A8F-BAF6-D67747F69D7A}" type="pres">
      <dgm:prSet presAssocID="{78C8C9AD-C158-43EE-953A-1C95BAEB8FD8}" presName="Child2Accent6" presStyleLbl="alignNode1" presStyleIdx="25" presStyleCnt="34"/>
      <dgm:spPr/>
    </dgm:pt>
    <dgm:pt modelId="{0105140D-542E-4E16-99FA-CCBC275356D7}" type="pres">
      <dgm:prSet presAssocID="{78C8C9AD-C158-43EE-953A-1C95BAEB8FD8}" presName="Child2Accent7" presStyleLbl="alignNode1" presStyleIdx="26" presStyleCnt="34"/>
      <dgm:spPr/>
    </dgm:pt>
    <dgm:pt modelId="{ED77F3A5-56FA-4035-8AD8-FEE177B3EFEC}" type="pres">
      <dgm:prSet presAssocID="{78C8C9AD-C158-43EE-953A-1C95BAEB8FD8}" presName="Child2" presStyleLbl="revTx" presStyleIdx="1" presStyleCnt="3" custScaleX="126040">
        <dgm:presLayoutVars>
          <dgm:chMax/>
          <dgm:chPref val="0"/>
          <dgm:bulletEnabled val="1"/>
        </dgm:presLayoutVars>
      </dgm:prSet>
      <dgm:spPr/>
    </dgm:pt>
    <dgm:pt modelId="{FF8672F7-D61A-4F2C-B469-A0A4C7FFC1D5}" type="pres">
      <dgm:prSet presAssocID="{762F6B7C-9F67-411D-B16A-96ED24B5B75B}" presName="Child3Accent1" presStyleLbl="alignNode1" presStyleIdx="27" presStyleCnt="34"/>
      <dgm:spPr/>
    </dgm:pt>
    <dgm:pt modelId="{8E1BDDF6-1300-4C15-B84F-93DC02C67DA8}" type="pres">
      <dgm:prSet presAssocID="{762F6B7C-9F67-411D-B16A-96ED24B5B75B}" presName="Child3Accent2" presStyleLbl="alignNode1" presStyleIdx="28" presStyleCnt="34"/>
      <dgm:spPr/>
    </dgm:pt>
    <dgm:pt modelId="{2201E747-6161-4F4C-A23B-036E82E29924}" type="pres">
      <dgm:prSet presAssocID="{762F6B7C-9F67-411D-B16A-96ED24B5B75B}" presName="Child3Accent3" presStyleLbl="alignNode1" presStyleIdx="29" presStyleCnt="34"/>
      <dgm:spPr/>
    </dgm:pt>
    <dgm:pt modelId="{02E0C041-DE37-44FF-8632-2BD6A0A7F72B}" type="pres">
      <dgm:prSet presAssocID="{762F6B7C-9F67-411D-B16A-96ED24B5B75B}" presName="Child3Accent4" presStyleLbl="alignNode1" presStyleIdx="30" presStyleCnt="34"/>
      <dgm:spPr/>
    </dgm:pt>
    <dgm:pt modelId="{DFFDBBB2-B300-46A3-9763-98D5467EF738}" type="pres">
      <dgm:prSet presAssocID="{762F6B7C-9F67-411D-B16A-96ED24B5B75B}" presName="Child3Accent5" presStyleLbl="alignNode1" presStyleIdx="31" presStyleCnt="34"/>
      <dgm:spPr/>
    </dgm:pt>
    <dgm:pt modelId="{BA75BE4C-3E92-48A6-BC1F-D866EFE7100E}" type="pres">
      <dgm:prSet presAssocID="{762F6B7C-9F67-411D-B16A-96ED24B5B75B}" presName="Child3Accent6" presStyleLbl="alignNode1" presStyleIdx="32" presStyleCnt="34"/>
      <dgm:spPr/>
    </dgm:pt>
    <dgm:pt modelId="{992C6882-A91A-4283-976D-763AEBCABDA2}" type="pres">
      <dgm:prSet presAssocID="{762F6B7C-9F67-411D-B16A-96ED24B5B75B}" presName="Child3Accent7" presStyleLbl="alignNode1" presStyleIdx="33" presStyleCnt="34"/>
      <dgm:spPr/>
    </dgm:pt>
    <dgm:pt modelId="{BCD5F99C-E0AC-43D9-9E42-C8F5DF19EE09}" type="pres">
      <dgm:prSet presAssocID="{762F6B7C-9F67-411D-B16A-96ED24B5B75B}" presName="Child3" presStyleLbl="revTx" presStyleIdx="2" presStyleCnt="3" custScaleX="137175" custLinFactNeighborX="5787" custLinFactNeighborY="-5440">
        <dgm:presLayoutVars>
          <dgm:chMax/>
          <dgm:chPref val="0"/>
          <dgm:bulletEnabled val="1"/>
        </dgm:presLayoutVars>
      </dgm:prSet>
      <dgm:spPr/>
    </dgm:pt>
  </dgm:ptLst>
  <dgm:cxnLst>
    <dgm:cxn modelId="{86015163-DED5-4AA2-8D9E-70F1F7B6D9D9}" srcId="{15A5BF6E-9C18-444B-87DC-C931AF4EEFE1}" destId="{78C8C9AD-C158-43EE-953A-1C95BAEB8FD8}" srcOrd="1" destOrd="0" parTransId="{B0E56CB6-5A63-42FD-AF63-4CD564D92A07}" sibTransId="{75655C37-2E40-4C45-8459-C9F36601FEF3}"/>
    <dgm:cxn modelId="{D4D7A54C-E3B7-4AD6-8D83-D38589C15D94}" type="presOf" srcId="{15A5BF6E-9C18-444B-87DC-C931AF4EEFE1}" destId="{EB34564B-9FA1-4212-98E7-F724BA8ABEC6}" srcOrd="0" destOrd="0" presId="urn:microsoft.com/office/officeart/2011/layout/ConvergingText#1"/>
    <dgm:cxn modelId="{1A53AD4D-AD9A-4055-997A-6AA6E1F0FBBC}" type="presOf" srcId="{762F6B7C-9F67-411D-B16A-96ED24B5B75B}" destId="{BCD5F99C-E0AC-43D9-9E42-C8F5DF19EE09}" srcOrd="0" destOrd="0" presId="urn:microsoft.com/office/officeart/2011/layout/ConvergingText#1"/>
    <dgm:cxn modelId="{A0D80059-EC78-44BC-BC11-ECE7B098332B}" type="presOf" srcId="{84D5D628-4D43-474B-9A8F-BFB911AFDD43}" destId="{8D31BD75-A0FA-449B-A44C-5A51F555EFDB}" srcOrd="0" destOrd="0" presId="urn:microsoft.com/office/officeart/2011/layout/ConvergingText#1"/>
    <dgm:cxn modelId="{E3D02682-CF48-44DE-B678-0BF6DA0286CC}" srcId="{ADCA3A9C-A11A-4415-82AF-1FDD5C1D5E75}" destId="{15A5BF6E-9C18-444B-87DC-C931AF4EEFE1}" srcOrd="0" destOrd="0" parTransId="{0856592A-7AB9-4164-8370-1511651561FC}" sibTransId="{DDF34515-8484-486E-ADA3-0E2CA32DFD43}"/>
    <dgm:cxn modelId="{B0FB7D89-4153-4868-8CB3-7A2D6D700E6D}" type="presOf" srcId="{78C8C9AD-C158-43EE-953A-1C95BAEB8FD8}" destId="{ED77F3A5-56FA-4035-8AD8-FEE177B3EFEC}" srcOrd="0" destOrd="0" presId="urn:microsoft.com/office/officeart/2011/layout/ConvergingText#1"/>
    <dgm:cxn modelId="{A9604C90-F1AE-4C95-9CF4-D5A974E467A9}" srcId="{15A5BF6E-9C18-444B-87DC-C931AF4EEFE1}" destId="{84D5D628-4D43-474B-9A8F-BFB911AFDD43}" srcOrd="0" destOrd="0" parTransId="{D853E96D-E1F3-41C3-8127-04205C57D426}" sibTransId="{64294172-D85F-4F62-BD28-B5FABC9192B7}"/>
    <dgm:cxn modelId="{7A3B949A-7149-4EB1-B776-79B66E41B8BF}" type="presOf" srcId="{ADCA3A9C-A11A-4415-82AF-1FDD5C1D5E75}" destId="{F5855A5B-F340-4FD5-B335-1204AF54448B}" srcOrd="0" destOrd="0" presId="urn:microsoft.com/office/officeart/2011/layout/ConvergingText#1"/>
    <dgm:cxn modelId="{BB113CE5-A25A-4F64-AA2A-04A1D3DB6786}" srcId="{15A5BF6E-9C18-444B-87DC-C931AF4EEFE1}" destId="{762F6B7C-9F67-411D-B16A-96ED24B5B75B}" srcOrd="2" destOrd="0" parTransId="{C54569B0-239A-4BE8-820B-3E09F01CD1D8}" sibTransId="{4C31518B-E142-4F13-8E1C-35B2DAB37315}"/>
    <dgm:cxn modelId="{6B4A7A40-E3C9-4A16-A224-8E8C7F7A993D}" type="presParOf" srcId="{F5855A5B-F340-4FD5-B335-1204AF54448B}" destId="{6B389D7A-DBF9-4A37-9671-EFCE6C64E798}" srcOrd="0" destOrd="0" presId="urn:microsoft.com/office/officeart/2011/layout/ConvergingText#1"/>
    <dgm:cxn modelId="{3AF2979F-A5C9-48ED-B743-0C2B2A619011}" type="presParOf" srcId="{6B389D7A-DBF9-4A37-9671-EFCE6C64E798}" destId="{4F54CFAB-2D2B-4B50-9A43-EA7E326D767A}" srcOrd="0" destOrd="0" presId="urn:microsoft.com/office/officeart/2011/layout/ConvergingText#1"/>
    <dgm:cxn modelId="{A9658126-66C3-469D-911F-BC2D67BED8D7}" type="presParOf" srcId="{6B389D7A-DBF9-4A37-9671-EFCE6C64E798}" destId="{1AD5EF70-528C-4487-911D-CD20692E7086}" srcOrd="1" destOrd="0" presId="urn:microsoft.com/office/officeart/2011/layout/ConvergingText#1"/>
    <dgm:cxn modelId="{6CF29151-2289-475E-BBF8-1A1BFAE46BE1}" type="presParOf" srcId="{6B389D7A-DBF9-4A37-9671-EFCE6C64E798}" destId="{95E54068-66A1-49CC-898D-BCA279F60C1B}" srcOrd="2" destOrd="0" presId="urn:microsoft.com/office/officeart/2011/layout/ConvergingText#1"/>
    <dgm:cxn modelId="{F202DFCF-B0DF-4C0B-A989-6FC9D976CEDB}" type="presParOf" srcId="{6B389D7A-DBF9-4A37-9671-EFCE6C64E798}" destId="{F0C55616-2D8E-4718-9A0D-BC7AC285FA58}" srcOrd="3" destOrd="0" presId="urn:microsoft.com/office/officeart/2011/layout/ConvergingText#1"/>
    <dgm:cxn modelId="{5BC09765-FC07-495A-833A-51E39E5BD555}" type="presParOf" srcId="{6B389D7A-DBF9-4A37-9671-EFCE6C64E798}" destId="{F6854DE6-E999-46FA-8507-8ABA09449A3F}" srcOrd="4" destOrd="0" presId="urn:microsoft.com/office/officeart/2011/layout/ConvergingText#1"/>
    <dgm:cxn modelId="{0A942343-286F-4281-BF16-BE798EC3AC05}" type="presParOf" srcId="{6B389D7A-DBF9-4A37-9671-EFCE6C64E798}" destId="{CF44BB9A-E740-456C-8194-A195EC3392C6}" srcOrd="5" destOrd="0" presId="urn:microsoft.com/office/officeart/2011/layout/ConvergingText#1"/>
    <dgm:cxn modelId="{619439DE-C111-4E9E-8794-E27F1DF345E2}" type="presParOf" srcId="{6B389D7A-DBF9-4A37-9671-EFCE6C64E798}" destId="{F195AC70-7AF5-4EA0-832B-F5AE677CECB3}" srcOrd="6" destOrd="0" presId="urn:microsoft.com/office/officeart/2011/layout/ConvergingText#1"/>
    <dgm:cxn modelId="{1322A78B-4357-4550-A751-F609FCB85600}" type="presParOf" srcId="{6B389D7A-DBF9-4A37-9671-EFCE6C64E798}" destId="{9F7DE55C-E5BD-4EA7-8788-B4DA6BD83AB4}" srcOrd="7" destOrd="0" presId="urn:microsoft.com/office/officeart/2011/layout/ConvergingText#1"/>
    <dgm:cxn modelId="{2B34DE12-11E2-4D89-ACF9-E5078CBDFF1B}" type="presParOf" srcId="{6B389D7A-DBF9-4A37-9671-EFCE6C64E798}" destId="{F5A103B3-2E94-49B1-98F2-BA13FE9AA1B6}" srcOrd="8" destOrd="0" presId="urn:microsoft.com/office/officeart/2011/layout/ConvergingText#1"/>
    <dgm:cxn modelId="{CADF98E8-A3A1-46A7-858F-A0A69EEA086C}" type="presParOf" srcId="{6B389D7A-DBF9-4A37-9671-EFCE6C64E798}" destId="{5F1D33E6-7DB9-4CF0-92D3-8416AB463D1C}" srcOrd="9" destOrd="0" presId="urn:microsoft.com/office/officeart/2011/layout/ConvergingText#1"/>
    <dgm:cxn modelId="{D29BF0E2-047E-4D5D-A0F1-75D03B81AA94}" type="presParOf" srcId="{6B389D7A-DBF9-4A37-9671-EFCE6C64E798}" destId="{EB34564B-9FA1-4212-98E7-F724BA8ABEC6}" srcOrd="10" destOrd="0" presId="urn:microsoft.com/office/officeart/2011/layout/ConvergingText#1"/>
    <dgm:cxn modelId="{282C4229-A88D-4CDF-98E0-C3C1CFCE7CA0}" type="presParOf" srcId="{6B389D7A-DBF9-4A37-9671-EFCE6C64E798}" destId="{4F0134DC-3F75-4949-AC67-D28C4411D94E}" srcOrd="11" destOrd="0" presId="urn:microsoft.com/office/officeart/2011/layout/ConvergingText#1"/>
    <dgm:cxn modelId="{C5F1464D-C246-46DA-B4AE-A104C6139697}" type="presParOf" srcId="{6B389D7A-DBF9-4A37-9671-EFCE6C64E798}" destId="{03ED3D2E-73AA-4A81-9E87-E961E9D7F0C4}" srcOrd="12" destOrd="0" presId="urn:microsoft.com/office/officeart/2011/layout/ConvergingText#1"/>
    <dgm:cxn modelId="{F36EFC89-1A96-4DFA-8BF4-0F9956F3F6A1}" type="presParOf" srcId="{6B389D7A-DBF9-4A37-9671-EFCE6C64E798}" destId="{0E093F1F-E4AB-4759-9AB1-60A0EC4C851D}" srcOrd="13" destOrd="0" presId="urn:microsoft.com/office/officeart/2011/layout/ConvergingText#1"/>
    <dgm:cxn modelId="{B4A6BB63-3046-4A7B-8AE6-737B9003C0C7}" type="presParOf" srcId="{6B389D7A-DBF9-4A37-9671-EFCE6C64E798}" destId="{126F69BC-0E0D-4CB2-9BAF-CF1AE436B549}" srcOrd="14" destOrd="0" presId="urn:microsoft.com/office/officeart/2011/layout/ConvergingText#1"/>
    <dgm:cxn modelId="{CDD3CA65-D61E-458C-B9CD-DFCCCA6F1877}" type="presParOf" srcId="{6B389D7A-DBF9-4A37-9671-EFCE6C64E798}" destId="{5CF4C054-1955-4AA0-A6CC-E6EA577F4FC1}" srcOrd="15" destOrd="0" presId="urn:microsoft.com/office/officeart/2011/layout/ConvergingText#1"/>
    <dgm:cxn modelId="{03004476-A7AB-413B-A422-E59B25468FCE}" type="presParOf" srcId="{6B389D7A-DBF9-4A37-9671-EFCE6C64E798}" destId="{C41FC5A0-FB50-4A20-8DFE-939A609EA769}" srcOrd="16" destOrd="0" presId="urn:microsoft.com/office/officeart/2011/layout/ConvergingText#1"/>
    <dgm:cxn modelId="{9EC56CE8-7F7A-49D1-8917-4F21FCB05EAE}" type="presParOf" srcId="{6B389D7A-DBF9-4A37-9671-EFCE6C64E798}" destId="{C4AA91AD-ABB0-4DAB-863A-233A24ACDB44}" srcOrd="17" destOrd="0" presId="urn:microsoft.com/office/officeart/2011/layout/ConvergingText#1"/>
    <dgm:cxn modelId="{CF1872B7-C375-4049-9C70-08423DB7A03C}" type="presParOf" srcId="{6B389D7A-DBF9-4A37-9671-EFCE6C64E798}" destId="{D6DF3A60-8525-46D4-8608-086E7B45286F}" srcOrd="18" destOrd="0" presId="urn:microsoft.com/office/officeart/2011/layout/ConvergingText#1"/>
    <dgm:cxn modelId="{DFB51CF0-A35E-4134-8098-65F346296DB0}" type="presParOf" srcId="{6B389D7A-DBF9-4A37-9671-EFCE6C64E798}" destId="{E69F4BF0-91D8-4171-A87B-F00585265C86}" srcOrd="19" destOrd="0" presId="urn:microsoft.com/office/officeart/2011/layout/ConvergingText#1"/>
    <dgm:cxn modelId="{75249DFE-3F02-4FC5-B139-DFD8999B8FD7}" type="presParOf" srcId="{6B389D7A-DBF9-4A37-9671-EFCE6C64E798}" destId="{8D31BD75-A0FA-449B-A44C-5A51F555EFDB}" srcOrd="20" destOrd="0" presId="urn:microsoft.com/office/officeart/2011/layout/ConvergingText#1"/>
    <dgm:cxn modelId="{DC044396-CDFC-485D-BE50-F1FE47149CB2}" type="presParOf" srcId="{6B389D7A-DBF9-4A37-9671-EFCE6C64E798}" destId="{2440564B-52EE-46A3-8BAB-58953C99E82C}" srcOrd="21" destOrd="0" presId="urn:microsoft.com/office/officeart/2011/layout/ConvergingText#1"/>
    <dgm:cxn modelId="{E7B77A7A-B242-458E-8C44-538B62708BA8}" type="presParOf" srcId="{6B389D7A-DBF9-4A37-9671-EFCE6C64E798}" destId="{462B52E2-BE9F-42DD-B2C3-ECDB32D4258D}" srcOrd="22" destOrd="0" presId="urn:microsoft.com/office/officeart/2011/layout/ConvergingText#1"/>
    <dgm:cxn modelId="{1D6072B6-9D40-4299-8A04-2EB65DED0F6D}" type="presParOf" srcId="{6B389D7A-DBF9-4A37-9671-EFCE6C64E798}" destId="{C67E36C4-1180-4F2B-A651-6FE9D91F0F6B}" srcOrd="23" destOrd="0" presId="urn:microsoft.com/office/officeart/2011/layout/ConvergingText#1"/>
    <dgm:cxn modelId="{453D3DDB-86B8-457D-A205-04AC9EDA6C91}" type="presParOf" srcId="{6B389D7A-DBF9-4A37-9671-EFCE6C64E798}" destId="{E2379E86-821F-4BC1-8FAF-979E06E877F8}" srcOrd="24" destOrd="0" presId="urn:microsoft.com/office/officeart/2011/layout/ConvergingText#1"/>
    <dgm:cxn modelId="{2C81A227-0712-4C94-B8CF-5EB4616BD97C}" type="presParOf" srcId="{6B389D7A-DBF9-4A37-9671-EFCE6C64E798}" destId="{E08CD22E-E288-49D2-B1A9-A0F9DAB9F8EA}" srcOrd="25" destOrd="0" presId="urn:microsoft.com/office/officeart/2011/layout/ConvergingText#1"/>
    <dgm:cxn modelId="{81A5FA48-F321-4115-9C3C-0B4E8215E732}" type="presParOf" srcId="{6B389D7A-DBF9-4A37-9671-EFCE6C64E798}" destId="{35CE0BD5-4164-4A8F-BAF6-D67747F69D7A}" srcOrd="26" destOrd="0" presId="urn:microsoft.com/office/officeart/2011/layout/ConvergingText#1"/>
    <dgm:cxn modelId="{54726285-4D2F-4F0B-9476-C18B0BBDBF0A}" type="presParOf" srcId="{6B389D7A-DBF9-4A37-9671-EFCE6C64E798}" destId="{0105140D-542E-4E16-99FA-CCBC275356D7}" srcOrd="27" destOrd="0" presId="urn:microsoft.com/office/officeart/2011/layout/ConvergingText#1"/>
    <dgm:cxn modelId="{DE494A3D-399D-40A1-9972-D8995E97415E}" type="presParOf" srcId="{6B389D7A-DBF9-4A37-9671-EFCE6C64E798}" destId="{ED77F3A5-56FA-4035-8AD8-FEE177B3EFEC}" srcOrd="28" destOrd="0" presId="urn:microsoft.com/office/officeart/2011/layout/ConvergingText#1"/>
    <dgm:cxn modelId="{71CD7C13-479A-4249-98CB-0CE5148377C0}" type="presParOf" srcId="{6B389D7A-DBF9-4A37-9671-EFCE6C64E798}" destId="{FF8672F7-D61A-4F2C-B469-A0A4C7FFC1D5}" srcOrd="29" destOrd="0" presId="urn:microsoft.com/office/officeart/2011/layout/ConvergingText#1"/>
    <dgm:cxn modelId="{B56AE404-8676-43F8-A844-C5C1328B75CA}" type="presParOf" srcId="{6B389D7A-DBF9-4A37-9671-EFCE6C64E798}" destId="{8E1BDDF6-1300-4C15-B84F-93DC02C67DA8}" srcOrd="30" destOrd="0" presId="urn:microsoft.com/office/officeart/2011/layout/ConvergingText#1"/>
    <dgm:cxn modelId="{A335745A-915F-470D-B1CA-C28AB08C494F}" type="presParOf" srcId="{6B389D7A-DBF9-4A37-9671-EFCE6C64E798}" destId="{2201E747-6161-4F4C-A23B-036E82E29924}" srcOrd="31" destOrd="0" presId="urn:microsoft.com/office/officeart/2011/layout/ConvergingText#1"/>
    <dgm:cxn modelId="{C3196D2A-0D72-41FE-A8D6-C782B539C42A}" type="presParOf" srcId="{6B389D7A-DBF9-4A37-9671-EFCE6C64E798}" destId="{02E0C041-DE37-44FF-8632-2BD6A0A7F72B}" srcOrd="32" destOrd="0" presId="urn:microsoft.com/office/officeart/2011/layout/ConvergingText#1"/>
    <dgm:cxn modelId="{0535D6B3-F3B1-4647-BD22-C5E370F60F61}" type="presParOf" srcId="{6B389D7A-DBF9-4A37-9671-EFCE6C64E798}" destId="{DFFDBBB2-B300-46A3-9763-98D5467EF738}" srcOrd="33" destOrd="0" presId="urn:microsoft.com/office/officeart/2011/layout/ConvergingText#1"/>
    <dgm:cxn modelId="{D8132C56-DFB4-4E70-BA72-E41C4627B480}" type="presParOf" srcId="{6B389D7A-DBF9-4A37-9671-EFCE6C64E798}" destId="{BA75BE4C-3E92-48A6-BC1F-D866EFE7100E}" srcOrd="34" destOrd="0" presId="urn:microsoft.com/office/officeart/2011/layout/ConvergingText#1"/>
    <dgm:cxn modelId="{8D0E212C-0153-4353-B94C-9A5B88992763}" type="presParOf" srcId="{6B389D7A-DBF9-4A37-9671-EFCE6C64E798}" destId="{992C6882-A91A-4283-976D-763AEBCABDA2}" srcOrd="35" destOrd="0" presId="urn:microsoft.com/office/officeart/2011/layout/ConvergingText#1"/>
    <dgm:cxn modelId="{939178C8-FA2C-4BEC-9083-59D8A9164751}" type="presParOf" srcId="{6B389D7A-DBF9-4A37-9671-EFCE6C64E798}" destId="{BCD5F99C-E0AC-43D9-9E42-C8F5DF19EE09}" srcOrd="36" destOrd="0" presId="urn:microsoft.com/office/officeart/2011/layout/ConvergingTex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B88F078-F621-4D3B-B22E-B8C3D3646BCF}" type="doc">
      <dgm:prSet loTypeId="urn:microsoft.com/office/officeart/2005/8/layout/process4" loCatId="process" qsTypeId="urn:microsoft.com/office/officeart/2005/8/quickstyle/simple1" qsCatId="simple" csTypeId="urn:microsoft.com/office/officeart/2005/8/colors/colorful3" csCatId="colorful" phldr="1"/>
      <dgm:spPr/>
      <dgm:t>
        <a:bodyPr/>
        <a:lstStyle/>
        <a:p>
          <a:endParaRPr lang="en-US"/>
        </a:p>
      </dgm:t>
    </dgm:pt>
    <dgm:pt modelId="{03386D45-4FB4-4CE4-9BDD-AFFE4A984F7D}">
      <dgm:prSet phldrT="[Text]"/>
      <dgm:spPr>
        <a:ln>
          <a:noFill/>
        </a:ln>
      </dgm:spPr>
      <dgm:t>
        <a:bodyPr/>
        <a:lstStyle/>
        <a:p>
          <a:r>
            <a:rPr lang="en-US" dirty="0"/>
            <a:t>No clear deadline</a:t>
          </a:r>
        </a:p>
      </dgm:t>
    </dgm:pt>
    <dgm:pt modelId="{FE415742-14B4-41AE-94C6-CF05547249B4}" type="parTrans" cxnId="{B9B4DE2E-0227-4D28-8B52-CCEEA5B1D222}">
      <dgm:prSet/>
      <dgm:spPr/>
      <dgm:t>
        <a:bodyPr/>
        <a:lstStyle/>
        <a:p>
          <a:endParaRPr lang="en-US"/>
        </a:p>
      </dgm:t>
    </dgm:pt>
    <dgm:pt modelId="{E221A886-A3CF-4E9E-B2B4-66394B674883}" type="sibTrans" cxnId="{B9B4DE2E-0227-4D28-8B52-CCEEA5B1D222}">
      <dgm:prSet/>
      <dgm:spPr/>
      <dgm:t>
        <a:bodyPr/>
        <a:lstStyle/>
        <a:p>
          <a:endParaRPr lang="en-US"/>
        </a:p>
      </dgm:t>
    </dgm:pt>
    <dgm:pt modelId="{7C48AF2D-C6CB-48B4-AF44-0F3D29ED4E33}">
      <dgm:prSet phldrT="[Text]"/>
      <dgm:spPr>
        <a:ln>
          <a:noFill/>
        </a:ln>
      </dgm:spPr>
      <dgm:t>
        <a:bodyPr/>
        <a:lstStyle/>
        <a:p>
          <a:r>
            <a:rPr lang="en-US" dirty="0"/>
            <a:t>Inadequate resources</a:t>
          </a:r>
        </a:p>
      </dgm:t>
    </dgm:pt>
    <dgm:pt modelId="{7C3E960F-618D-4EEF-B771-27195EB3331B}" type="parTrans" cxnId="{5066A5E1-4178-49B1-A443-ED9E2DF4DA55}">
      <dgm:prSet/>
      <dgm:spPr/>
      <dgm:t>
        <a:bodyPr/>
        <a:lstStyle/>
        <a:p>
          <a:endParaRPr lang="en-US"/>
        </a:p>
      </dgm:t>
    </dgm:pt>
    <dgm:pt modelId="{D2C800D6-8B44-4FCC-8C90-C12EEBC1065F}" type="sibTrans" cxnId="{5066A5E1-4178-49B1-A443-ED9E2DF4DA55}">
      <dgm:prSet/>
      <dgm:spPr/>
      <dgm:t>
        <a:bodyPr/>
        <a:lstStyle/>
        <a:p>
          <a:endParaRPr lang="en-US"/>
        </a:p>
      </dgm:t>
    </dgm:pt>
    <dgm:pt modelId="{EF677CA4-C934-454D-AFB2-17DF50C90BA5}">
      <dgm:prSet phldrT="[Text]"/>
      <dgm:spPr>
        <a:ln>
          <a:noFill/>
        </a:ln>
      </dgm:spPr>
      <dgm:t>
        <a:bodyPr/>
        <a:lstStyle/>
        <a:p>
          <a:r>
            <a:rPr lang="en-US" dirty="0"/>
            <a:t>Where to begin?</a:t>
          </a:r>
        </a:p>
      </dgm:t>
    </dgm:pt>
    <dgm:pt modelId="{E7E85AEB-FD9B-4633-B948-886F5A631DBC}" type="parTrans" cxnId="{DAECC708-AD3A-47D4-8154-B0DE33D3F0DC}">
      <dgm:prSet/>
      <dgm:spPr/>
      <dgm:t>
        <a:bodyPr/>
        <a:lstStyle/>
        <a:p>
          <a:endParaRPr lang="en-US"/>
        </a:p>
      </dgm:t>
    </dgm:pt>
    <dgm:pt modelId="{FA88BCFC-5E1E-4D7C-B9E1-3D4C40585FD4}" type="sibTrans" cxnId="{DAECC708-AD3A-47D4-8154-B0DE33D3F0DC}">
      <dgm:prSet/>
      <dgm:spPr/>
      <dgm:t>
        <a:bodyPr/>
        <a:lstStyle/>
        <a:p>
          <a:endParaRPr lang="en-US"/>
        </a:p>
      </dgm:t>
    </dgm:pt>
    <dgm:pt modelId="{1E8A21AA-A4BE-47FB-B97A-1DD8DB12D410}">
      <dgm:prSet phldrT="[Text]"/>
      <dgm:spPr>
        <a:ln>
          <a:noFill/>
        </a:ln>
      </dgm:spPr>
      <dgm:t>
        <a:bodyPr/>
        <a:lstStyle/>
        <a:p>
          <a:r>
            <a:rPr lang="en-US" dirty="0"/>
            <a:t>Feel overwhelmed</a:t>
          </a:r>
        </a:p>
      </dgm:t>
    </dgm:pt>
    <dgm:pt modelId="{DE3F0091-615D-4AE3-BA38-45367A79C6C4}" type="parTrans" cxnId="{CF9FAFC0-0595-4D81-9B46-2C209875B94E}">
      <dgm:prSet/>
      <dgm:spPr/>
      <dgm:t>
        <a:bodyPr/>
        <a:lstStyle/>
        <a:p>
          <a:endParaRPr lang="en-US"/>
        </a:p>
      </dgm:t>
    </dgm:pt>
    <dgm:pt modelId="{8004C4E5-5FAD-415E-8B1B-D4FA51FDA707}" type="sibTrans" cxnId="{CF9FAFC0-0595-4D81-9B46-2C209875B94E}">
      <dgm:prSet/>
      <dgm:spPr/>
      <dgm:t>
        <a:bodyPr/>
        <a:lstStyle/>
        <a:p>
          <a:endParaRPr lang="en-US"/>
        </a:p>
      </dgm:t>
    </dgm:pt>
    <dgm:pt modelId="{CD6EBB71-B355-40C5-8766-875246F7E6C6}">
      <dgm:prSet phldrT="[Text]"/>
      <dgm:spPr>
        <a:ln>
          <a:noFill/>
        </a:ln>
      </dgm:spPr>
      <dgm:t>
        <a:bodyPr/>
        <a:lstStyle/>
        <a:p>
          <a:r>
            <a:rPr lang="en-US" dirty="0"/>
            <a:t>Lack of passion</a:t>
          </a:r>
        </a:p>
      </dgm:t>
    </dgm:pt>
    <dgm:pt modelId="{9BEE9E89-0EE0-4238-A928-A71731B050C5}" type="parTrans" cxnId="{9B8D3715-23C6-496E-A617-34B62E798BBC}">
      <dgm:prSet/>
      <dgm:spPr/>
      <dgm:t>
        <a:bodyPr/>
        <a:lstStyle/>
        <a:p>
          <a:endParaRPr lang="en-US"/>
        </a:p>
      </dgm:t>
    </dgm:pt>
    <dgm:pt modelId="{6FC2B473-4B83-4DF5-9BFF-FED787C1A33E}" type="sibTrans" cxnId="{9B8D3715-23C6-496E-A617-34B62E798BBC}">
      <dgm:prSet/>
      <dgm:spPr/>
      <dgm:t>
        <a:bodyPr/>
        <a:lstStyle/>
        <a:p>
          <a:endParaRPr lang="en-US"/>
        </a:p>
      </dgm:t>
    </dgm:pt>
    <dgm:pt modelId="{DA453267-D733-4B54-A4B3-84C83CFA9625}">
      <dgm:prSet phldrT="[Text]"/>
      <dgm:spPr>
        <a:ln>
          <a:noFill/>
        </a:ln>
      </dgm:spPr>
      <dgm:t>
        <a:bodyPr/>
        <a:lstStyle/>
        <a:p>
          <a:r>
            <a:rPr lang="en-US" dirty="0"/>
            <a:t>Fear of failure</a:t>
          </a:r>
        </a:p>
      </dgm:t>
    </dgm:pt>
    <dgm:pt modelId="{ADEB1AD9-96D4-40E7-90E4-5C336C0303F4}" type="parTrans" cxnId="{F522C760-5947-49ED-9A7C-D8554A64E90E}">
      <dgm:prSet/>
      <dgm:spPr/>
      <dgm:t>
        <a:bodyPr/>
        <a:lstStyle/>
        <a:p>
          <a:endParaRPr lang="en-US"/>
        </a:p>
      </dgm:t>
    </dgm:pt>
    <dgm:pt modelId="{91875DD2-4063-4E7C-925F-67D53A614236}" type="sibTrans" cxnId="{F522C760-5947-49ED-9A7C-D8554A64E90E}">
      <dgm:prSet/>
      <dgm:spPr/>
      <dgm:t>
        <a:bodyPr/>
        <a:lstStyle/>
        <a:p>
          <a:endParaRPr lang="en-US"/>
        </a:p>
      </dgm:t>
    </dgm:pt>
    <dgm:pt modelId="{73403590-D304-4FD0-9493-0470C7652E31}" type="pres">
      <dgm:prSet presAssocID="{BB88F078-F621-4D3B-B22E-B8C3D3646BCF}" presName="Name0" presStyleCnt="0">
        <dgm:presLayoutVars>
          <dgm:dir/>
          <dgm:animLvl val="lvl"/>
          <dgm:resizeHandles val="exact"/>
        </dgm:presLayoutVars>
      </dgm:prSet>
      <dgm:spPr/>
    </dgm:pt>
    <dgm:pt modelId="{93D78FF4-5C39-4203-9B70-11B05F7A633E}" type="pres">
      <dgm:prSet presAssocID="{1E8A21AA-A4BE-47FB-B97A-1DD8DB12D410}" presName="boxAndChildren" presStyleCnt="0"/>
      <dgm:spPr/>
    </dgm:pt>
    <dgm:pt modelId="{4B17C17C-599F-4FB5-8C38-D5BC894DD681}" type="pres">
      <dgm:prSet presAssocID="{1E8A21AA-A4BE-47FB-B97A-1DD8DB12D410}" presName="parentTextBox" presStyleLbl="node1" presStyleIdx="0" presStyleCnt="2"/>
      <dgm:spPr/>
    </dgm:pt>
    <dgm:pt modelId="{275B67C6-0DB5-4C90-A305-E6358B6DBE1B}" type="pres">
      <dgm:prSet presAssocID="{1E8A21AA-A4BE-47FB-B97A-1DD8DB12D410}" presName="entireBox" presStyleLbl="node1" presStyleIdx="0" presStyleCnt="2"/>
      <dgm:spPr/>
    </dgm:pt>
    <dgm:pt modelId="{29264E65-85B0-4994-8FA8-141BA510CA90}" type="pres">
      <dgm:prSet presAssocID="{1E8A21AA-A4BE-47FB-B97A-1DD8DB12D410}" presName="descendantBox" presStyleCnt="0"/>
      <dgm:spPr/>
    </dgm:pt>
    <dgm:pt modelId="{32D8BAF3-E1A7-4797-BB28-8B0F07E90C25}" type="pres">
      <dgm:prSet presAssocID="{CD6EBB71-B355-40C5-8766-875246F7E6C6}" presName="childTextBox" presStyleLbl="fgAccFollowNode1" presStyleIdx="0" presStyleCnt="4">
        <dgm:presLayoutVars>
          <dgm:bulletEnabled val="1"/>
        </dgm:presLayoutVars>
      </dgm:prSet>
      <dgm:spPr/>
    </dgm:pt>
    <dgm:pt modelId="{4C4C9F0E-03BD-4CC9-A5F1-3DFCD5729C2D}" type="pres">
      <dgm:prSet presAssocID="{DA453267-D733-4B54-A4B3-84C83CFA9625}" presName="childTextBox" presStyleLbl="fgAccFollowNode1" presStyleIdx="1" presStyleCnt="4">
        <dgm:presLayoutVars>
          <dgm:bulletEnabled val="1"/>
        </dgm:presLayoutVars>
      </dgm:prSet>
      <dgm:spPr/>
    </dgm:pt>
    <dgm:pt modelId="{E918E428-6B5B-4063-B200-DDAD6E51664F}" type="pres">
      <dgm:prSet presAssocID="{E221A886-A3CF-4E9E-B2B4-66394B674883}" presName="sp" presStyleCnt="0"/>
      <dgm:spPr/>
    </dgm:pt>
    <dgm:pt modelId="{DEF4E1EE-C679-4C0D-B611-167E282CB291}" type="pres">
      <dgm:prSet presAssocID="{03386D45-4FB4-4CE4-9BDD-AFFE4A984F7D}" presName="arrowAndChildren" presStyleCnt="0"/>
      <dgm:spPr/>
    </dgm:pt>
    <dgm:pt modelId="{585D3E9C-6233-453B-9342-928ABFB9126A}" type="pres">
      <dgm:prSet presAssocID="{03386D45-4FB4-4CE4-9BDD-AFFE4A984F7D}" presName="parentTextArrow" presStyleLbl="node1" presStyleIdx="0" presStyleCnt="2"/>
      <dgm:spPr/>
    </dgm:pt>
    <dgm:pt modelId="{937D1F19-C8B1-4D76-8F04-FB7618EF8018}" type="pres">
      <dgm:prSet presAssocID="{03386D45-4FB4-4CE4-9BDD-AFFE4A984F7D}" presName="arrow" presStyleLbl="node1" presStyleIdx="1" presStyleCnt="2"/>
      <dgm:spPr/>
    </dgm:pt>
    <dgm:pt modelId="{654B66CB-C5BE-4F66-93F1-7D766C710958}" type="pres">
      <dgm:prSet presAssocID="{03386D45-4FB4-4CE4-9BDD-AFFE4A984F7D}" presName="descendantArrow" presStyleCnt="0"/>
      <dgm:spPr/>
    </dgm:pt>
    <dgm:pt modelId="{6CD22357-D759-4024-AE14-AE0A6B194031}" type="pres">
      <dgm:prSet presAssocID="{7C48AF2D-C6CB-48B4-AF44-0F3D29ED4E33}" presName="childTextArrow" presStyleLbl="fgAccFollowNode1" presStyleIdx="2" presStyleCnt="4">
        <dgm:presLayoutVars>
          <dgm:bulletEnabled val="1"/>
        </dgm:presLayoutVars>
      </dgm:prSet>
      <dgm:spPr/>
    </dgm:pt>
    <dgm:pt modelId="{E6856B08-0A67-4CA1-A67E-A5B718939D5C}" type="pres">
      <dgm:prSet presAssocID="{EF677CA4-C934-454D-AFB2-17DF50C90BA5}" presName="childTextArrow" presStyleLbl="fgAccFollowNode1" presStyleIdx="3" presStyleCnt="4">
        <dgm:presLayoutVars>
          <dgm:bulletEnabled val="1"/>
        </dgm:presLayoutVars>
      </dgm:prSet>
      <dgm:spPr/>
    </dgm:pt>
  </dgm:ptLst>
  <dgm:cxnLst>
    <dgm:cxn modelId="{DAECC708-AD3A-47D4-8154-B0DE33D3F0DC}" srcId="{03386D45-4FB4-4CE4-9BDD-AFFE4A984F7D}" destId="{EF677CA4-C934-454D-AFB2-17DF50C90BA5}" srcOrd="1" destOrd="0" parTransId="{E7E85AEB-FD9B-4633-B948-886F5A631DBC}" sibTransId="{FA88BCFC-5E1E-4D7C-B9E1-3D4C40585FD4}"/>
    <dgm:cxn modelId="{9B8D3715-23C6-496E-A617-34B62E798BBC}" srcId="{1E8A21AA-A4BE-47FB-B97A-1DD8DB12D410}" destId="{CD6EBB71-B355-40C5-8766-875246F7E6C6}" srcOrd="0" destOrd="0" parTransId="{9BEE9E89-0EE0-4238-A928-A71731B050C5}" sibTransId="{6FC2B473-4B83-4DF5-9BFF-FED787C1A33E}"/>
    <dgm:cxn modelId="{1B372A1A-259C-4F83-B175-D7A153A8772C}" type="presOf" srcId="{7C48AF2D-C6CB-48B4-AF44-0F3D29ED4E33}" destId="{6CD22357-D759-4024-AE14-AE0A6B194031}" srcOrd="0" destOrd="0" presId="urn:microsoft.com/office/officeart/2005/8/layout/process4"/>
    <dgm:cxn modelId="{EDD27D1C-2257-47F6-85D3-0DE3C0737CE2}" type="presOf" srcId="{EF677CA4-C934-454D-AFB2-17DF50C90BA5}" destId="{E6856B08-0A67-4CA1-A67E-A5B718939D5C}" srcOrd="0" destOrd="0" presId="urn:microsoft.com/office/officeart/2005/8/layout/process4"/>
    <dgm:cxn modelId="{46874F23-7F02-489D-8EB1-8723C0A88728}" type="presOf" srcId="{BB88F078-F621-4D3B-B22E-B8C3D3646BCF}" destId="{73403590-D304-4FD0-9493-0470C7652E31}" srcOrd="0" destOrd="0" presId="urn:microsoft.com/office/officeart/2005/8/layout/process4"/>
    <dgm:cxn modelId="{B9B4DE2E-0227-4D28-8B52-CCEEA5B1D222}" srcId="{BB88F078-F621-4D3B-B22E-B8C3D3646BCF}" destId="{03386D45-4FB4-4CE4-9BDD-AFFE4A984F7D}" srcOrd="0" destOrd="0" parTransId="{FE415742-14B4-41AE-94C6-CF05547249B4}" sibTransId="{E221A886-A3CF-4E9E-B2B4-66394B674883}"/>
    <dgm:cxn modelId="{F522C760-5947-49ED-9A7C-D8554A64E90E}" srcId="{1E8A21AA-A4BE-47FB-B97A-1DD8DB12D410}" destId="{DA453267-D733-4B54-A4B3-84C83CFA9625}" srcOrd="1" destOrd="0" parTransId="{ADEB1AD9-96D4-40E7-90E4-5C336C0303F4}" sibTransId="{91875DD2-4063-4E7C-925F-67D53A614236}"/>
    <dgm:cxn modelId="{F4206350-5202-420A-9821-89023C63E137}" type="presOf" srcId="{CD6EBB71-B355-40C5-8766-875246F7E6C6}" destId="{32D8BAF3-E1A7-4797-BB28-8B0F07E90C25}" srcOrd="0" destOrd="0" presId="urn:microsoft.com/office/officeart/2005/8/layout/process4"/>
    <dgm:cxn modelId="{461B3058-1D30-4E4B-AC05-6DFD3650CB82}" type="presOf" srcId="{1E8A21AA-A4BE-47FB-B97A-1DD8DB12D410}" destId="{4B17C17C-599F-4FB5-8C38-D5BC894DD681}" srcOrd="0" destOrd="0" presId="urn:microsoft.com/office/officeart/2005/8/layout/process4"/>
    <dgm:cxn modelId="{CF9FAFC0-0595-4D81-9B46-2C209875B94E}" srcId="{BB88F078-F621-4D3B-B22E-B8C3D3646BCF}" destId="{1E8A21AA-A4BE-47FB-B97A-1DD8DB12D410}" srcOrd="1" destOrd="0" parTransId="{DE3F0091-615D-4AE3-BA38-45367A79C6C4}" sibTransId="{8004C4E5-5FAD-415E-8B1B-D4FA51FDA707}"/>
    <dgm:cxn modelId="{77224CD8-660F-44EC-9942-9E18EE2FB79A}" type="presOf" srcId="{03386D45-4FB4-4CE4-9BDD-AFFE4A984F7D}" destId="{937D1F19-C8B1-4D76-8F04-FB7618EF8018}" srcOrd="1" destOrd="0" presId="urn:microsoft.com/office/officeart/2005/8/layout/process4"/>
    <dgm:cxn modelId="{5066A5E1-4178-49B1-A443-ED9E2DF4DA55}" srcId="{03386D45-4FB4-4CE4-9BDD-AFFE4A984F7D}" destId="{7C48AF2D-C6CB-48B4-AF44-0F3D29ED4E33}" srcOrd="0" destOrd="0" parTransId="{7C3E960F-618D-4EEF-B771-27195EB3331B}" sibTransId="{D2C800D6-8B44-4FCC-8C90-C12EEBC1065F}"/>
    <dgm:cxn modelId="{BF1E0CE2-7010-486B-9BE6-E0A029B3EA75}" type="presOf" srcId="{1E8A21AA-A4BE-47FB-B97A-1DD8DB12D410}" destId="{275B67C6-0DB5-4C90-A305-E6358B6DBE1B}" srcOrd="1" destOrd="0" presId="urn:microsoft.com/office/officeart/2005/8/layout/process4"/>
    <dgm:cxn modelId="{B7CAB1E9-3161-4FD8-A722-20E7DF721342}" type="presOf" srcId="{03386D45-4FB4-4CE4-9BDD-AFFE4A984F7D}" destId="{585D3E9C-6233-453B-9342-928ABFB9126A}" srcOrd="0" destOrd="0" presId="urn:microsoft.com/office/officeart/2005/8/layout/process4"/>
    <dgm:cxn modelId="{C47991FF-446D-4216-872A-B4488280502C}" type="presOf" srcId="{DA453267-D733-4B54-A4B3-84C83CFA9625}" destId="{4C4C9F0E-03BD-4CC9-A5F1-3DFCD5729C2D}" srcOrd="0" destOrd="0" presId="urn:microsoft.com/office/officeart/2005/8/layout/process4"/>
    <dgm:cxn modelId="{82A21354-D521-4CBB-83C4-0BD7F69CFD6E}" type="presParOf" srcId="{73403590-D304-4FD0-9493-0470C7652E31}" destId="{93D78FF4-5C39-4203-9B70-11B05F7A633E}" srcOrd="0" destOrd="0" presId="urn:microsoft.com/office/officeart/2005/8/layout/process4"/>
    <dgm:cxn modelId="{77D3001F-A6DB-4AA9-BFF2-03D3D4FFFEC6}" type="presParOf" srcId="{93D78FF4-5C39-4203-9B70-11B05F7A633E}" destId="{4B17C17C-599F-4FB5-8C38-D5BC894DD681}" srcOrd="0" destOrd="0" presId="urn:microsoft.com/office/officeart/2005/8/layout/process4"/>
    <dgm:cxn modelId="{0FEAF851-39BF-44BC-99B7-723BBAC46F1F}" type="presParOf" srcId="{93D78FF4-5C39-4203-9B70-11B05F7A633E}" destId="{275B67C6-0DB5-4C90-A305-E6358B6DBE1B}" srcOrd="1" destOrd="0" presId="urn:microsoft.com/office/officeart/2005/8/layout/process4"/>
    <dgm:cxn modelId="{69A719A9-29D6-426D-8D31-2339CE580B8E}" type="presParOf" srcId="{93D78FF4-5C39-4203-9B70-11B05F7A633E}" destId="{29264E65-85B0-4994-8FA8-141BA510CA90}" srcOrd="2" destOrd="0" presId="urn:microsoft.com/office/officeart/2005/8/layout/process4"/>
    <dgm:cxn modelId="{9FBC479D-9898-4C8B-BF94-3CC747E5BF2A}" type="presParOf" srcId="{29264E65-85B0-4994-8FA8-141BA510CA90}" destId="{32D8BAF3-E1A7-4797-BB28-8B0F07E90C25}" srcOrd="0" destOrd="0" presId="urn:microsoft.com/office/officeart/2005/8/layout/process4"/>
    <dgm:cxn modelId="{A484A0E5-3A6F-40EA-B8E8-676DFA1B4BC4}" type="presParOf" srcId="{29264E65-85B0-4994-8FA8-141BA510CA90}" destId="{4C4C9F0E-03BD-4CC9-A5F1-3DFCD5729C2D}" srcOrd="1" destOrd="0" presId="urn:microsoft.com/office/officeart/2005/8/layout/process4"/>
    <dgm:cxn modelId="{A903B3E7-BC91-4062-BF87-E60B194029FA}" type="presParOf" srcId="{73403590-D304-4FD0-9493-0470C7652E31}" destId="{E918E428-6B5B-4063-B200-DDAD6E51664F}" srcOrd="1" destOrd="0" presId="urn:microsoft.com/office/officeart/2005/8/layout/process4"/>
    <dgm:cxn modelId="{92ABE3F5-0372-40E2-AEAA-1C6EEC84166A}" type="presParOf" srcId="{73403590-D304-4FD0-9493-0470C7652E31}" destId="{DEF4E1EE-C679-4C0D-B611-167E282CB291}" srcOrd="2" destOrd="0" presId="urn:microsoft.com/office/officeart/2005/8/layout/process4"/>
    <dgm:cxn modelId="{E9A35B09-CA81-4558-A94F-714DAECBE42F}" type="presParOf" srcId="{DEF4E1EE-C679-4C0D-B611-167E282CB291}" destId="{585D3E9C-6233-453B-9342-928ABFB9126A}" srcOrd="0" destOrd="0" presId="urn:microsoft.com/office/officeart/2005/8/layout/process4"/>
    <dgm:cxn modelId="{EAE8CBA3-90CF-4D7C-B5FB-FB4BFCE165A6}" type="presParOf" srcId="{DEF4E1EE-C679-4C0D-B611-167E282CB291}" destId="{937D1F19-C8B1-4D76-8F04-FB7618EF8018}" srcOrd="1" destOrd="0" presId="urn:microsoft.com/office/officeart/2005/8/layout/process4"/>
    <dgm:cxn modelId="{BC8E6B36-79FA-4CD8-BD69-0BEED04DC148}" type="presParOf" srcId="{DEF4E1EE-C679-4C0D-B611-167E282CB291}" destId="{654B66CB-C5BE-4F66-93F1-7D766C710958}" srcOrd="2" destOrd="0" presId="urn:microsoft.com/office/officeart/2005/8/layout/process4"/>
    <dgm:cxn modelId="{A572D402-FA17-425C-B23A-AFFF3ADDC78C}" type="presParOf" srcId="{654B66CB-C5BE-4F66-93F1-7D766C710958}" destId="{6CD22357-D759-4024-AE14-AE0A6B194031}" srcOrd="0" destOrd="0" presId="urn:microsoft.com/office/officeart/2005/8/layout/process4"/>
    <dgm:cxn modelId="{FF367D3A-9F27-4F06-BEF3-A47BC927EB7A}" type="presParOf" srcId="{654B66CB-C5BE-4F66-93F1-7D766C710958}" destId="{E6856B08-0A67-4CA1-A67E-A5B718939D5C}" srcOrd="1"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DCE34B2-862B-4679-87FA-6CDB5194B120}" type="doc">
      <dgm:prSet loTypeId="urn:microsoft.com/office/officeart/2005/8/layout/cycle2" loCatId="cycle" qsTypeId="urn:microsoft.com/office/officeart/2005/8/quickstyle/simple1" qsCatId="simple" csTypeId="urn:microsoft.com/office/officeart/2005/8/colors/colorful1" csCatId="colorful" phldr="1"/>
      <dgm:spPr/>
      <dgm:t>
        <a:bodyPr/>
        <a:lstStyle/>
        <a:p>
          <a:endParaRPr lang="en-US"/>
        </a:p>
      </dgm:t>
    </dgm:pt>
    <dgm:pt modelId="{58821C21-8A6F-4626-8507-3FE7AA9F6AED}">
      <dgm:prSet phldrT="[Text]"/>
      <dgm:spPr/>
      <dgm:t>
        <a:bodyPr/>
        <a:lstStyle/>
        <a:p>
          <a:r>
            <a:rPr lang="en-US" dirty="0"/>
            <a:t>Stick to the agenda</a:t>
          </a:r>
        </a:p>
      </dgm:t>
    </dgm:pt>
    <dgm:pt modelId="{1FAC7A17-D18E-45F2-B47C-CD37AE5C5F58}" type="parTrans" cxnId="{F2EE316C-1D46-4087-B174-0F0C68738F9A}">
      <dgm:prSet/>
      <dgm:spPr/>
      <dgm:t>
        <a:bodyPr/>
        <a:lstStyle/>
        <a:p>
          <a:endParaRPr lang="en-US"/>
        </a:p>
      </dgm:t>
    </dgm:pt>
    <dgm:pt modelId="{74311068-3717-4B60-B5DA-BCCC9473B66C}" type="sibTrans" cxnId="{F2EE316C-1D46-4087-B174-0F0C68738F9A}">
      <dgm:prSet/>
      <dgm:spPr/>
      <dgm:t>
        <a:bodyPr/>
        <a:lstStyle/>
        <a:p>
          <a:endParaRPr lang="en-US" dirty="0"/>
        </a:p>
      </dgm:t>
    </dgm:pt>
    <dgm:pt modelId="{5749577D-B15E-4A27-87EE-E024FEABC317}">
      <dgm:prSet phldrT="[Text]"/>
      <dgm:spPr/>
      <dgm:t>
        <a:bodyPr/>
        <a:lstStyle/>
        <a:p>
          <a:r>
            <a:rPr lang="en-US" dirty="0"/>
            <a:t>Follow up on missed items</a:t>
          </a:r>
        </a:p>
      </dgm:t>
    </dgm:pt>
    <dgm:pt modelId="{09238D98-7378-4BA2-841D-1DEA41A17AE6}" type="parTrans" cxnId="{7CF7FE70-1900-45CC-9720-CBD68A4B0C67}">
      <dgm:prSet/>
      <dgm:spPr/>
      <dgm:t>
        <a:bodyPr/>
        <a:lstStyle/>
        <a:p>
          <a:endParaRPr lang="en-US"/>
        </a:p>
      </dgm:t>
    </dgm:pt>
    <dgm:pt modelId="{C00B98EB-5E0C-45C4-8B7C-00CEB85C590D}" type="sibTrans" cxnId="{7CF7FE70-1900-45CC-9720-CBD68A4B0C67}">
      <dgm:prSet/>
      <dgm:spPr/>
      <dgm:t>
        <a:bodyPr/>
        <a:lstStyle/>
        <a:p>
          <a:endParaRPr lang="en-US" dirty="0"/>
        </a:p>
      </dgm:t>
    </dgm:pt>
    <dgm:pt modelId="{6BABB6A8-5AF4-4F4B-90BC-10E66C909919}">
      <dgm:prSet phldrT="[Text]"/>
      <dgm:spPr/>
      <dgm:t>
        <a:bodyPr/>
        <a:lstStyle/>
        <a:p>
          <a:r>
            <a:rPr lang="en-US" dirty="0"/>
            <a:t>End on an agreement</a:t>
          </a:r>
        </a:p>
      </dgm:t>
    </dgm:pt>
    <dgm:pt modelId="{294AC286-DDAF-44F6-AF95-2AEDFB082D45}" type="parTrans" cxnId="{84D0FF3F-2E98-4BBB-BDF8-0EA53758C76A}">
      <dgm:prSet/>
      <dgm:spPr/>
      <dgm:t>
        <a:bodyPr/>
        <a:lstStyle/>
        <a:p>
          <a:endParaRPr lang="en-US"/>
        </a:p>
      </dgm:t>
    </dgm:pt>
    <dgm:pt modelId="{316B2B43-BA83-4660-91D9-2CC88E594D18}" type="sibTrans" cxnId="{84D0FF3F-2E98-4BBB-BDF8-0EA53758C76A}">
      <dgm:prSet/>
      <dgm:spPr/>
      <dgm:t>
        <a:bodyPr/>
        <a:lstStyle/>
        <a:p>
          <a:endParaRPr lang="en-US" dirty="0"/>
        </a:p>
      </dgm:t>
    </dgm:pt>
    <dgm:pt modelId="{640890D1-2495-48C1-91F7-1CC0511EED1F}" type="pres">
      <dgm:prSet presAssocID="{DDCE34B2-862B-4679-87FA-6CDB5194B120}" presName="cycle" presStyleCnt="0">
        <dgm:presLayoutVars>
          <dgm:dir/>
          <dgm:resizeHandles val="exact"/>
        </dgm:presLayoutVars>
      </dgm:prSet>
      <dgm:spPr/>
    </dgm:pt>
    <dgm:pt modelId="{F77F640E-36CE-4D05-A3AA-ECAD27BDD48B}" type="pres">
      <dgm:prSet presAssocID="{58821C21-8A6F-4626-8507-3FE7AA9F6AED}" presName="node" presStyleLbl="node1" presStyleIdx="0" presStyleCnt="3">
        <dgm:presLayoutVars>
          <dgm:bulletEnabled val="1"/>
        </dgm:presLayoutVars>
      </dgm:prSet>
      <dgm:spPr/>
    </dgm:pt>
    <dgm:pt modelId="{D160B575-FC2C-4379-82FF-233F1CF5C901}" type="pres">
      <dgm:prSet presAssocID="{74311068-3717-4B60-B5DA-BCCC9473B66C}" presName="sibTrans" presStyleLbl="sibTrans2D1" presStyleIdx="0" presStyleCnt="3"/>
      <dgm:spPr/>
    </dgm:pt>
    <dgm:pt modelId="{74A16BCE-6FCC-49D3-9B32-BC68408B730C}" type="pres">
      <dgm:prSet presAssocID="{74311068-3717-4B60-B5DA-BCCC9473B66C}" presName="connectorText" presStyleLbl="sibTrans2D1" presStyleIdx="0" presStyleCnt="3"/>
      <dgm:spPr/>
    </dgm:pt>
    <dgm:pt modelId="{DF157A1E-34B2-48A2-9F97-10C7532F62F3}" type="pres">
      <dgm:prSet presAssocID="{5749577D-B15E-4A27-87EE-E024FEABC317}" presName="node" presStyleLbl="node1" presStyleIdx="1" presStyleCnt="3">
        <dgm:presLayoutVars>
          <dgm:bulletEnabled val="1"/>
        </dgm:presLayoutVars>
      </dgm:prSet>
      <dgm:spPr/>
    </dgm:pt>
    <dgm:pt modelId="{5F00100A-8696-43CD-91C2-9696A4BC3699}" type="pres">
      <dgm:prSet presAssocID="{C00B98EB-5E0C-45C4-8B7C-00CEB85C590D}" presName="sibTrans" presStyleLbl="sibTrans2D1" presStyleIdx="1" presStyleCnt="3"/>
      <dgm:spPr/>
    </dgm:pt>
    <dgm:pt modelId="{41647114-7B1B-4FF1-9010-7C5E06FE7FD3}" type="pres">
      <dgm:prSet presAssocID="{C00B98EB-5E0C-45C4-8B7C-00CEB85C590D}" presName="connectorText" presStyleLbl="sibTrans2D1" presStyleIdx="1" presStyleCnt="3"/>
      <dgm:spPr/>
    </dgm:pt>
    <dgm:pt modelId="{8E0C0F6C-A7D3-4776-BFCB-339CA3AC6EF7}" type="pres">
      <dgm:prSet presAssocID="{6BABB6A8-5AF4-4F4B-90BC-10E66C909919}" presName="node" presStyleLbl="node1" presStyleIdx="2" presStyleCnt="3">
        <dgm:presLayoutVars>
          <dgm:bulletEnabled val="1"/>
        </dgm:presLayoutVars>
      </dgm:prSet>
      <dgm:spPr/>
    </dgm:pt>
    <dgm:pt modelId="{B99ECACF-16BA-435B-89FF-3FBC64A01A83}" type="pres">
      <dgm:prSet presAssocID="{316B2B43-BA83-4660-91D9-2CC88E594D18}" presName="sibTrans" presStyleLbl="sibTrans2D1" presStyleIdx="2" presStyleCnt="3"/>
      <dgm:spPr/>
    </dgm:pt>
    <dgm:pt modelId="{0235613B-C4CF-4938-8583-CBFD956646E5}" type="pres">
      <dgm:prSet presAssocID="{316B2B43-BA83-4660-91D9-2CC88E594D18}" presName="connectorText" presStyleLbl="sibTrans2D1" presStyleIdx="2" presStyleCnt="3"/>
      <dgm:spPr/>
    </dgm:pt>
  </dgm:ptLst>
  <dgm:cxnLst>
    <dgm:cxn modelId="{1ABA2530-9390-454F-A7E4-FF1D44EEFDD2}" type="presOf" srcId="{316B2B43-BA83-4660-91D9-2CC88E594D18}" destId="{B99ECACF-16BA-435B-89FF-3FBC64A01A83}" srcOrd="0" destOrd="0" presId="urn:microsoft.com/office/officeart/2005/8/layout/cycle2"/>
    <dgm:cxn modelId="{84D0FF3F-2E98-4BBB-BDF8-0EA53758C76A}" srcId="{DDCE34B2-862B-4679-87FA-6CDB5194B120}" destId="{6BABB6A8-5AF4-4F4B-90BC-10E66C909919}" srcOrd="2" destOrd="0" parTransId="{294AC286-DDAF-44F6-AF95-2AEDFB082D45}" sibTransId="{316B2B43-BA83-4660-91D9-2CC88E594D18}"/>
    <dgm:cxn modelId="{89147B61-30F4-42C2-BB62-1AD4A698BB33}" type="presOf" srcId="{6BABB6A8-5AF4-4F4B-90BC-10E66C909919}" destId="{8E0C0F6C-A7D3-4776-BFCB-339CA3AC6EF7}" srcOrd="0" destOrd="0" presId="urn:microsoft.com/office/officeart/2005/8/layout/cycle2"/>
    <dgm:cxn modelId="{F2EE316C-1D46-4087-B174-0F0C68738F9A}" srcId="{DDCE34B2-862B-4679-87FA-6CDB5194B120}" destId="{58821C21-8A6F-4626-8507-3FE7AA9F6AED}" srcOrd="0" destOrd="0" parTransId="{1FAC7A17-D18E-45F2-B47C-CD37AE5C5F58}" sibTransId="{74311068-3717-4B60-B5DA-BCCC9473B66C}"/>
    <dgm:cxn modelId="{7CF7FE70-1900-45CC-9720-CBD68A4B0C67}" srcId="{DDCE34B2-862B-4679-87FA-6CDB5194B120}" destId="{5749577D-B15E-4A27-87EE-E024FEABC317}" srcOrd="1" destOrd="0" parTransId="{09238D98-7378-4BA2-841D-1DEA41A17AE6}" sibTransId="{C00B98EB-5E0C-45C4-8B7C-00CEB85C590D}"/>
    <dgm:cxn modelId="{41A0338D-F868-4570-A37B-7B4E82C44E12}" type="presOf" srcId="{5749577D-B15E-4A27-87EE-E024FEABC317}" destId="{DF157A1E-34B2-48A2-9F97-10C7532F62F3}" srcOrd="0" destOrd="0" presId="urn:microsoft.com/office/officeart/2005/8/layout/cycle2"/>
    <dgm:cxn modelId="{0BF28E94-886B-44FA-BA41-280C08ACFCF0}" type="presOf" srcId="{C00B98EB-5E0C-45C4-8B7C-00CEB85C590D}" destId="{41647114-7B1B-4FF1-9010-7C5E06FE7FD3}" srcOrd="1" destOrd="0" presId="urn:microsoft.com/office/officeart/2005/8/layout/cycle2"/>
    <dgm:cxn modelId="{C4DD96C3-4777-4A06-BC92-BE32D9A4831A}" type="presOf" srcId="{58821C21-8A6F-4626-8507-3FE7AA9F6AED}" destId="{F77F640E-36CE-4D05-A3AA-ECAD27BDD48B}" srcOrd="0" destOrd="0" presId="urn:microsoft.com/office/officeart/2005/8/layout/cycle2"/>
    <dgm:cxn modelId="{159DBFCB-29D4-4E85-A53E-5F67A8108FAA}" type="presOf" srcId="{74311068-3717-4B60-B5DA-BCCC9473B66C}" destId="{D160B575-FC2C-4379-82FF-233F1CF5C901}" srcOrd="0" destOrd="0" presId="urn:microsoft.com/office/officeart/2005/8/layout/cycle2"/>
    <dgm:cxn modelId="{4E71D5CB-3D4D-4CC8-B7B7-CAF3973EE160}" type="presOf" srcId="{74311068-3717-4B60-B5DA-BCCC9473B66C}" destId="{74A16BCE-6FCC-49D3-9B32-BC68408B730C}" srcOrd="1" destOrd="0" presId="urn:microsoft.com/office/officeart/2005/8/layout/cycle2"/>
    <dgm:cxn modelId="{FF1E83DA-3452-4FC7-92E5-3023179F75BC}" type="presOf" srcId="{DDCE34B2-862B-4679-87FA-6CDB5194B120}" destId="{640890D1-2495-48C1-91F7-1CC0511EED1F}" srcOrd="0" destOrd="0" presId="urn:microsoft.com/office/officeart/2005/8/layout/cycle2"/>
    <dgm:cxn modelId="{F26828DF-92B0-4F1E-AFA7-20E682B4D847}" type="presOf" srcId="{316B2B43-BA83-4660-91D9-2CC88E594D18}" destId="{0235613B-C4CF-4938-8583-CBFD956646E5}" srcOrd="1" destOrd="0" presId="urn:microsoft.com/office/officeart/2005/8/layout/cycle2"/>
    <dgm:cxn modelId="{88A5B9F3-1DE4-42FC-B71E-029AE00C4733}" type="presOf" srcId="{C00B98EB-5E0C-45C4-8B7C-00CEB85C590D}" destId="{5F00100A-8696-43CD-91C2-9696A4BC3699}" srcOrd="0" destOrd="0" presId="urn:microsoft.com/office/officeart/2005/8/layout/cycle2"/>
    <dgm:cxn modelId="{C13C42D6-11B5-472B-B8B7-7C8690E887F8}" type="presParOf" srcId="{640890D1-2495-48C1-91F7-1CC0511EED1F}" destId="{F77F640E-36CE-4D05-A3AA-ECAD27BDD48B}" srcOrd="0" destOrd="0" presId="urn:microsoft.com/office/officeart/2005/8/layout/cycle2"/>
    <dgm:cxn modelId="{82DC4DC3-5CED-49C4-9DAF-0A46B6D411B5}" type="presParOf" srcId="{640890D1-2495-48C1-91F7-1CC0511EED1F}" destId="{D160B575-FC2C-4379-82FF-233F1CF5C901}" srcOrd="1" destOrd="0" presId="urn:microsoft.com/office/officeart/2005/8/layout/cycle2"/>
    <dgm:cxn modelId="{CDAB823A-A189-41CE-9B60-4503C04FD661}" type="presParOf" srcId="{D160B575-FC2C-4379-82FF-233F1CF5C901}" destId="{74A16BCE-6FCC-49D3-9B32-BC68408B730C}" srcOrd="0" destOrd="0" presId="urn:microsoft.com/office/officeart/2005/8/layout/cycle2"/>
    <dgm:cxn modelId="{B46C9097-B1FE-48FE-80B0-9B9F1D39F503}" type="presParOf" srcId="{640890D1-2495-48C1-91F7-1CC0511EED1F}" destId="{DF157A1E-34B2-48A2-9F97-10C7532F62F3}" srcOrd="2" destOrd="0" presId="urn:microsoft.com/office/officeart/2005/8/layout/cycle2"/>
    <dgm:cxn modelId="{8E0D3125-8F00-40D9-AA1C-84D72A70C4D8}" type="presParOf" srcId="{640890D1-2495-48C1-91F7-1CC0511EED1F}" destId="{5F00100A-8696-43CD-91C2-9696A4BC3699}" srcOrd="3" destOrd="0" presId="urn:microsoft.com/office/officeart/2005/8/layout/cycle2"/>
    <dgm:cxn modelId="{C452030A-8889-4459-9D8F-EA713E21E59F}" type="presParOf" srcId="{5F00100A-8696-43CD-91C2-9696A4BC3699}" destId="{41647114-7B1B-4FF1-9010-7C5E06FE7FD3}" srcOrd="0" destOrd="0" presId="urn:microsoft.com/office/officeart/2005/8/layout/cycle2"/>
    <dgm:cxn modelId="{F5CA750A-9AE1-4530-8A4E-872BB88219CF}" type="presParOf" srcId="{640890D1-2495-48C1-91F7-1CC0511EED1F}" destId="{8E0C0F6C-A7D3-4776-BFCB-339CA3AC6EF7}" srcOrd="4" destOrd="0" presId="urn:microsoft.com/office/officeart/2005/8/layout/cycle2"/>
    <dgm:cxn modelId="{8DBC1BC6-4551-41C7-A955-AA7FF8EE8359}" type="presParOf" srcId="{640890D1-2495-48C1-91F7-1CC0511EED1F}" destId="{B99ECACF-16BA-435B-89FF-3FBC64A01A83}" srcOrd="5" destOrd="0" presId="urn:microsoft.com/office/officeart/2005/8/layout/cycle2"/>
    <dgm:cxn modelId="{F6D8CB3B-45B8-4C32-B5E8-DF8F4330B0DF}" type="presParOf" srcId="{B99ECACF-16BA-435B-89FF-3FBC64A01A83}" destId="{0235613B-C4CF-4938-8583-CBFD956646E5}"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0543824-1E66-4000-8935-5F5007CC5669}" type="doc">
      <dgm:prSet loTypeId="urn:microsoft.com/office/officeart/2005/8/layout/hierarchy2" loCatId="hierarchy" qsTypeId="urn:microsoft.com/office/officeart/2005/8/quickstyle/simple1" qsCatId="simple" csTypeId="urn:microsoft.com/office/officeart/2005/8/colors/colorful1" csCatId="colorful" phldr="1"/>
      <dgm:spPr/>
      <dgm:t>
        <a:bodyPr/>
        <a:lstStyle/>
        <a:p>
          <a:endParaRPr lang="en-US"/>
        </a:p>
      </dgm:t>
    </dgm:pt>
    <dgm:pt modelId="{45E3C62F-7EB7-4D98-8890-97BECD98D7C0}">
      <dgm:prSet phldrT="[Text]"/>
      <dgm:spPr/>
      <dgm:t>
        <a:bodyPr/>
        <a:lstStyle/>
        <a:p>
          <a:r>
            <a:rPr lang="en-US" dirty="0"/>
            <a:t>Summary</a:t>
          </a:r>
        </a:p>
      </dgm:t>
    </dgm:pt>
    <dgm:pt modelId="{F3BC2D21-045C-4FE3-9E4E-C3F34EE11DDB}" type="parTrans" cxnId="{7298BC84-C7DB-403F-8B1E-490DD98B2EA6}">
      <dgm:prSet/>
      <dgm:spPr/>
      <dgm:t>
        <a:bodyPr/>
        <a:lstStyle/>
        <a:p>
          <a:endParaRPr lang="en-US"/>
        </a:p>
      </dgm:t>
    </dgm:pt>
    <dgm:pt modelId="{CA38B4C7-D73F-4F86-B129-7311177EF803}" type="sibTrans" cxnId="{7298BC84-C7DB-403F-8B1E-490DD98B2EA6}">
      <dgm:prSet/>
      <dgm:spPr/>
      <dgm:t>
        <a:bodyPr/>
        <a:lstStyle/>
        <a:p>
          <a:endParaRPr lang="en-US"/>
        </a:p>
      </dgm:t>
    </dgm:pt>
    <dgm:pt modelId="{005906F7-17AD-4A32-910F-A24CB9A5A3FA}">
      <dgm:prSet phldrT="[Text]"/>
      <dgm:spPr/>
      <dgm:t>
        <a:bodyPr/>
        <a:lstStyle/>
        <a:p>
          <a:r>
            <a:rPr lang="en-US" dirty="0"/>
            <a:t>Action items</a:t>
          </a:r>
        </a:p>
      </dgm:t>
    </dgm:pt>
    <dgm:pt modelId="{9DC11764-F813-45AB-90E0-01987CDDBAAB}" type="parTrans" cxnId="{26A6BDCC-9B65-4459-BFE7-6E346258E997}">
      <dgm:prSet/>
      <dgm:spPr/>
      <dgm:t>
        <a:bodyPr/>
        <a:lstStyle/>
        <a:p>
          <a:endParaRPr lang="en-US" dirty="0"/>
        </a:p>
      </dgm:t>
    </dgm:pt>
    <dgm:pt modelId="{6C6A618E-FFC0-445B-81B0-EAEDD8551874}" type="sibTrans" cxnId="{26A6BDCC-9B65-4459-BFE7-6E346258E997}">
      <dgm:prSet/>
      <dgm:spPr/>
      <dgm:t>
        <a:bodyPr/>
        <a:lstStyle/>
        <a:p>
          <a:endParaRPr lang="en-US"/>
        </a:p>
      </dgm:t>
    </dgm:pt>
    <dgm:pt modelId="{411962ED-A554-4872-9C69-EADB3F591015}">
      <dgm:prSet phldrT="[Text]"/>
      <dgm:spPr/>
      <dgm:t>
        <a:bodyPr/>
        <a:lstStyle/>
        <a:p>
          <a:r>
            <a:rPr lang="en-US" dirty="0"/>
            <a:t>Time</a:t>
          </a:r>
        </a:p>
      </dgm:t>
    </dgm:pt>
    <dgm:pt modelId="{67660721-891B-433B-9227-B8D41D6EAD3D}" type="parTrans" cxnId="{FBA8DAD1-B886-453A-B599-DF479E4EC447}">
      <dgm:prSet/>
      <dgm:spPr/>
      <dgm:t>
        <a:bodyPr/>
        <a:lstStyle/>
        <a:p>
          <a:endParaRPr lang="en-US" dirty="0"/>
        </a:p>
      </dgm:t>
    </dgm:pt>
    <dgm:pt modelId="{F6FD8EA0-0FBC-463D-9B9D-4AFE495E3C5E}" type="sibTrans" cxnId="{FBA8DAD1-B886-453A-B599-DF479E4EC447}">
      <dgm:prSet/>
      <dgm:spPr/>
      <dgm:t>
        <a:bodyPr/>
        <a:lstStyle/>
        <a:p>
          <a:endParaRPr lang="en-US"/>
        </a:p>
      </dgm:t>
    </dgm:pt>
    <dgm:pt modelId="{36C952C3-D96E-4C46-99C4-3A29D305E5B8}">
      <dgm:prSet phldrT="[Text]"/>
      <dgm:spPr/>
      <dgm:t>
        <a:bodyPr/>
        <a:lstStyle/>
        <a:p>
          <a:r>
            <a:rPr lang="en-US" dirty="0"/>
            <a:t>Progress</a:t>
          </a:r>
        </a:p>
      </dgm:t>
    </dgm:pt>
    <dgm:pt modelId="{AF327BAD-C67D-4F5A-9442-5C81CAD65F03}" type="parTrans" cxnId="{7C6F9E74-7AEB-4639-A0B0-C5B5ED81E671}">
      <dgm:prSet/>
      <dgm:spPr/>
      <dgm:t>
        <a:bodyPr/>
        <a:lstStyle/>
        <a:p>
          <a:endParaRPr lang="en-US" dirty="0"/>
        </a:p>
      </dgm:t>
    </dgm:pt>
    <dgm:pt modelId="{EA29131F-24A5-4B3C-819B-4422CD5F19BC}" type="sibTrans" cxnId="{7C6F9E74-7AEB-4639-A0B0-C5B5ED81E671}">
      <dgm:prSet/>
      <dgm:spPr/>
      <dgm:t>
        <a:bodyPr/>
        <a:lstStyle/>
        <a:p>
          <a:endParaRPr lang="en-US"/>
        </a:p>
      </dgm:t>
    </dgm:pt>
    <dgm:pt modelId="{37CDDB8E-2961-4F32-B4E4-3BC6A74F4641}">
      <dgm:prSet phldrT="[Text]"/>
      <dgm:spPr/>
      <dgm:t>
        <a:bodyPr/>
        <a:lstStyle/>
        <a:p>
          <a:r>
            <a:rPr lang="en-US" dirty="0"/>
            <a:t>Follow up</a:t>
          </a:r>
        </a:p>
      </dgm:t>
    </dgm:pt>
    <dgm:pt modelId="{65CAE02E-26BC-4F8C-802D-A3761AC9609F}" type="parTrans" cxnId="{B90EDECD-63D4-4E5D-BEFB-2AB8DFA2C0C0}">
      <dgm:prSet/>
      <dgm:spPr/>
      <dgm:t>
        <a:bodyPr/>
        <a:lstStyle/>
        <a:p>
          <a:endParaRPr lang="en-US" dirty="0"/>
        </a:p>
      </dgm:t>
    </dgm:pt>
    <dgm:pt modelId="{30327AA9-4F74-4DB6-AA20-B6D4ADFCE668}" type="sibTrans" cxnId="{B90EDECD-63D4-4E5D-BEFB-2AB8DFA2C0C0}">
      <dgm:prSet/>
      <dgm:spPr/>
      <dgm:t>
        <a:bodyPr/>
        <a:lstStyle/>
        <a:p>
          <a:endParaRPr lang="en-US"/>
        </a:p>
      </dgm:t>
    </dgm:pt>
    <dgm:pt modelId="{AF7BDDDC-B41C-4053-A5AE-D59FA81AF549}">
      <dgm:prSet phldrT="[Text]"/>
      <dgm:spPr/>
      <dgm:t>
        <a:bodyPr/>
        <a:lstStyle/>
        <a:p>
          <a:r>
            <a:rPr lang="en-US" dirty="0"/>
            <a:t>Agenda</a:t>
          </a:r>
        </a:p>
      </dgm:t>
    </dgm:pt>
    <dgm:pt modelId="{14AAD98C-DF2E-4B3B-8E79-E71FE0EA8B33}" type="parTrans" cxnId="{3F4AE4AA-AA71-4C5A-99A6-8FE8B8522CEF}">
      <dgm:prSet/>
      <dgm:spPr/>
      <dgm:t>
        <a:bodyPr/>
        <a:lstStyle/>
        <a:p>
          <a:endParaRPr lang="en-US" dirty="0"/>
        </a:p>
      </dgm:t>
    </dgm:pt>
    <dgm:pt modelId="{D8CCF73B-A25B-4267-A312-2AFA7BC77C56}" type="sibTrans" cxnId="{3F4AE4AA-AA71-4C5A-99A6-8FE8B8522CEF}">
      <dgm:prSet/>
      <dgm:spPr/>
      <dgm:t>
        <a:bodyPr/>
        <a:lstStyle/>
        <a:p>
          <a:endParaRPr lang="en-US"/>
        </a:p>
      </dgm:t>
    </dgm:pt>
    <dgm:pt modelId="{B7DB1722-B73A-4639-88F6-D5007C8EFABF}" type="pres">
      <dgm:prSet presAssocID="{60543824-1E66-4000-8935-5F5007CC5669}" presName="diagram" presStyleCnt="0">
        <dgm:presLayoutVars>
          <dgm:chPref val="1"/>
          <dgm:dir/>
          <dgm:animOne val="branch"/>
          <dgm:animLvl val="lvl"/>
          <dgm:resizeHandles val="exact"/>
        </dgm:presLayoutVars>
      </dgm:prSet>
      <dgm:spPr/>
    </dgm:pt>
    <dgm:pt modelId="{BC442E34-12F8-4FB5-8B0A-09392C942398}" type="pres">
      <dgm:prSet presAssocID="{45E3C62F-7EB7-4D98-8890-97BECD98D7C0}" presName="root1" presStyleCnt="0"/>
      <dgm:spPr/>
    </dgm:pt>
    <dgm:pt modelId="{FBFE6AF0-8F0C-44EA-AC50-579A2A5D3A57}" type="pres">
      <dgm:prSet presAssocID="{45E3C62F-7EB7-4D98-8890-97BECD98D7C0}" presName="LevelOneTextNode" presStyleLbl="node0" presStyleIdx="0" presStyleCnt="1">
        <dgm:presLayoutVars>
          <dgm:chPref val="3"/>
        </dgm:presLayoutVars>
      </dgm:prSet>
      <dgm:spPr/>
    </dgm:pt>
    <dgm:pt modelId="{73F9A9D1-056F-457B-B881-90A6FF2F97A5}" type="pres">
      <dgm:prSet presAssocID="{45E3C62F-7EB7-4D98-8890-97BECD98D7C0}" presName="level2hierChild" presStyleCnt="0"/>
      <dgm:spPr/>
    </dgm:pt>
    <dgm:pt modelId="{2DF13786-526B-49C3-B056-A3DFFBA38589}" type="pres">
      <dgm:prSet presAssocID="{9DC11764-F813-45AB-90E0-01987CDDBAAB}" presName="conn2-1" presStyleLbl="parChTrans1D2" presStyleIdx="0" presStyleCnt="2"/>
      <dgm:spPr/>
    </dgm:pt>
    <dgm:pt modelId="{C70C28C5-9B82-406A-BB46-808DF1040547}" type="pres">
      <dgm:prSet presAssocID="{9DC11764-F813-45AB-90E0-01987CDDBAAB}" presName="connTx" presStyleLbl="parChTrans1D2" presStyleIdx="0" presStyleCnt="2"/>
      <dgm:spPr/>
    </dgm:pt>
    <dgm:pt modelId="{CFE924E5-DA57-4AC1-8A3D-C2A2315CC30C}" type="pres">
      <dgm:prSet presAssocID="{005906F7-17AD-4A32-910F-A24CB9A5A3FA}" presName="root2" presStyleCnt="0"/>
      <dgm:spPr/>
    </dgm:pt>
    <dgm:pt modelId="{4A80AFDC-3235-4349-9ADD-DD05126FAC42}" type="pres">
      <dgm:prSet presAssocID="{005906F7-17AD-4A32-910F-A24CB9A5A3FA}" presName="LevelTwoTextNode" presStyleLbl="node2" presStyleIdx="0" presStyleCnt="2">
        <dgm:presLayoutVars>
          <dgm:chPref val="3"/>
        </dgm:presLayoutVars>
      </dgm:prSet>
      <dgm:spPr/>
    </dgm:pt>
    <dgm:pt modelId="{E285F22B-D5CA-4A70-B771-1AC6C545433F}" type="pres">
      <dgm:prSet presAssocID="{005906F7-17AD-4A32-910F-A24CB9A5A3FA}" presName="level3hierChild" presStyleCnt="0"/>
      <dgm:spPr/>
    </dgm:pt>
    <dgm:pt modelId="{8B09FA7E-5066-4FB2-84E4-EB333D0369AD}" type="pres">
      <dgm:prSet presAssocID="{67660721-891B-433B-9227-B8D41D6EAD3D}" presName="conn2-1" presStyleLbl="parChTrans1D3" presStyleIdx="0" presStyleCnt="3"/>
      <dgm:spPr/>
    </dgm:pt>
    <dgm:pt modelId="{EDF84A9C-726F-4E83-85F3-BCEB91300891}" type="pres">
      <dgm:prSet presAssocID="{67660721-891B-433B-9227-B8D41D6EAD3D}" presName="connTx" presStyleLbl="parChTrans1D3" presStyleIdx="0" presStyleCnt="3"/>
      <dgm:spPr/>
    </dgm:pt>
    <dgm:pt modelId="{7179A25D-CA8C-4D62-BA5F-EA07CB2F42AF}" type="pres">
      <dgm:prSet presAssocID="{411962ED-A554-4872-9C69-EADB3F591015}" presName="root2" presStyleCnt="0"/>
      <dgm:spPr/>
    </dgm:pt>
    <dgm:pt modelId="{DEC866AD-EEEC-40CA-9D5C-7A7F79E73BD6}" type="pres">
      <dgm:prSet presAssocID="{411962ED-A554-4872-9C69-EADB3F591015}" presName="LevelTwoTextNode" presStyleLbl="node3" presStyleIdx="0" presStyleCnt="3">
        <dgm:presLayoutVars>
          <dgm:chPref val="3"/>
        </dgm:presLayoutVars>
      </dgm:prSet>
      <dgm:spPr/>
    </dgm:pt>
    <dgm:pt modelId="{2DCE3C34-ABCF-40D4-9315-8ACCAF21B7EA}" type="pres">
      <dgm:prSet presAssocID="{411962ED-A554-4872-9C69-EADB3F591015}" presName="level3hierChild" presStyleCnt="0"/>
      <dgm:spPr/>
    </dgm:pt>
    <dgm:pt modelId="{981C30DC-FCF4-4A28-9AE8-A10D846F6688}" type="pres">
      <dgm:prSet presAssocID="{AF327BAD-C67D-4F5A-9442-5C81CAD65F03}" presName="conn2-1" presStyleLbl="parChTrans1D3" presStyleIdx="1" presStyleCnt="3"/>
      <dgm:spPr/>
    </dgm:pt>
    <dgm:pt modelId="{E07772CF-92B1-4115-AAE9-3862ED333A4D}" type="pres">
      <dgm:prSet presAssocID="{AF327BAD-C67D-4F5A-9442-5C81CAD65F03}" presName="connTx" presStyleLbl="parChTrans1D3" presStyleIdx="1" presStyleCnt="3"/>
      <dgm:spPr/>
    </dgm:pt>
    <dgm:pt modelId="{97725A3C-182B-4929-A1D7-B322F77D151F}" type="pres">
      <dgm:prSet presAssocID="{36C952C3-D96E-4C46-99C4-3A29D305E5B8}" presName="root2" presStyleCnt="0"/>
      <dgm:spPr/>
    </dgm:pt>
    <dgm:pt modelId="{E4C31407-1FBA-40B1-810C-8BD93E2B136F}" type="pres">
      <dgm:prSet presAssocID="{36C952C3-D96E-4C46-99C4-3A29D305E5B8}" presName="LevelTwoTextNode" presStyleLbl="node3" presStyleIdx="1" presStyleCnt="3">
        <dgm:presLayoutVars>
          <dgm:chPref val="3"/>
        </dgm:presLayoutVars>
      </dgm:prSet>
      <dgm:spPr/>
    </dgm:pt>
    <dgm:pt modelId="{422A1F6A-6D51-40DF-AC0E-ED07C3B0ED20}" type="pres">
      <dgm:prSet presAssocID="{36C952C3-D96E-4C46-99C4-3A29D305E5B8}" presName="level3hierChild" presStyleCnt="0"/>
      <dgm:spPr/>
    </dgm:pt>
    <dgm:pt modelId="{9D8D43FB-911E-4132-AE79-06D1EDE45453}" type="pres">
      <dgm:prSet presAssocID="{65CAE02E-26BC-4F8C-802D-A3761AC9609F}" presName="conn2-1" presStyleLbl="parChTrans1D2" presStyleIdx="1" presStyleCnt="2"/>
      <dgm:spPr/>
    </dgm:pt>
    <dgm:pt modelId="{2C0ED755-2FBE-477C-8719-9B8CD5E98A8E}" type="pres">
      <dgm:prSet presAssocID="{65CAE02E-26BC-4F8C-802D-A3761AC9609F}" presName="connTx" presStyleLbl="parChTrans1D2" presStyleIdx="1" presStyleCnt="2"/>
      <dgm:spPr/>
    </dgm:pt>
    <dgm:pt modelId="{8F72AEEB-9662-4939-8ED0-414BDED31E7D}" type="pres">
      <dgm:prSet presAssocID="{37CDDB8E-2961-4F32-B4E4-3BC6A74F4641}" presName="root2" presStyleCnt="0"/>
      <dgm:spPr/>
    </dgm:pt>
    <dgm:pt modelId="{F476D775-C695-4F4C-9015-C36800126D16}" type="pres">
      <dgm:prSet presAssocID="{37CDDB8E-2961-4F32-B4E4-3BC6A74F4641}" presName="LevelTwoTextNode" presStyleLbl="node2" presStyleIdx="1" presStyleCnt="2">
        <dgm:presLayoutVars>
          <dgm:chPref val="3"/>
        </dgm:presLayoutVars>
      </dgm:prSet>
      <dgm:spPr/>
    </dgm:pt>
    <dgm:pt modelId="{47D045B4-A3ED-4B27-900A-DBF5F80046C1}" type="pres">
      <dgm:prSet presAssocID="{37CDDB8E-2961-4F32-B4E4-3BC6A74F4641}" presName="level3hierChild" presStyleCnt="0"/>
      <dgm:spPr/>
    </dgm:pt>
    <dgm:pt modelId="{EDB6CB1F-44A8-42D4-893D-F1FEE7045DB5}" type="pres">
      <dgm:prSet presAssocID="{14AAD98C-DF2E-4B3B-8E79-E71FE0EA8B33}" presName="conn2-1" presStyleLbl="parChTrans1D3" presStyleIdx="2" presStyleCnt="3"/>
      <dgm:spPr/>
    </dgm:pt>
    <dgm:pt modelId="{7A32C403-E28B-4F4B-9CD1-585EB15E81FC}" type="pres">
      <dgm:prSet presAssocID="{14AAD98C-DF2E-4B3B-8E79-E71FE0EA8B33}" presName="connTx" presStyleLbl="parChTrans1D3" presStyleIdx="2" presStyleCnt="3"/>
      <dgm:spPr/>
    </dgm:pt>
    <dgm:pt modelId="{DF56107D-A6FF-411E-A0FF-6D654B380878}" type="pres">
      <dgm:prSet presAssocID="{AF7BDDDC-B41C-4053-A5AE-D59FA81AF549}" presName="root2" presStyleCnt="0"/>
      <dgm:spPr/>
    </dgm:pt>
    <dgm:pt modelId="{BC1EC87B-C8EC-41CF-BAFB-528A47DD2C50}" type="pres">
      <dgm:prSet presAssocID="{AF7BDDDC-B41C-4053-A5AE-D59FA81AF549}" presName="LevelTwoTextNode" presStyleLbl="node3" presStyleIdx="2" presStyleCnt="3">
        <dgm:presLayoutVars>
          <dgm:chPref val="3"/>
        </dgm:presLayoutVars>
      </dgm:prSet>
      <dgm:spPr/>
    </dgm:pt>
    <dgm:pt modelId="{C85CE60C-771C-4204-8949-C4067E7548FD}" type="pres">
      <dgm:prSet presAssocID="{AF7BDDDC-B41C-4053-A5AE-D59FA81AF549}" presName="level3hierChild" presStyleCnt="0"/>
      <dgm:spPr/>
    </dgm:pt>
  </dgm:ptLst>
  <dgm:cxnLst>
    <dgm:cxn modelId="{51E63265-ADD9-4E30-82C4-6888C536976B}" type="presOf" srcId="{AF7BDDDC-B41C-4053-A5AE-D59FA81AF549}" destId="{BC1EC87B-C8EC-41CF-BAFB-528A47DD2C50}" srcOrd="0" destOrd="0" presId="urn:microsoft.com/office/officeart/2005/8/layout/hierarchy2"/>
    <dgm:cxn modelId="{EF84E345-FA48-4809-B941-A637B010CAB3}" type="presOf" srcId="{36C952C3-D96E-4C46-99C4-3A29D305E5B8}" destId="{E4C31407-1FBA-40B1-810C-8BD93E2B136F}" srcOrd="0" destOrd="0" presId="urn:microsoft.com/office/officeart/2005/8/layout/hierarchy2"/>
    <dgm:cxn modelId="{262E0047-B2FB-4726-8864-9EE2D0D69A04}" type="presOf" srcId="{14AAD98C-DF2E-4B3B-8E79-E71FE0EA8B33}" destId="{7A32C403-E28B-4F4B-9CD1-585EB15E81FC}" srcOrd="1" destOrd="0" presId="urn:microsoft.com/office/officeart/2005/8/layout/hierarchy2"/>
    <dgm:cxn modelId="{6EDB2568-351D-4596-AA96-46D3CA1DD724}" type="presOf" srcId="{14AAD98C-DF2E-4B3B-8E79-E71FE0EA8B33}" destId="{EDB6CB1F-44A8-42D4-893D-F1FEE7045DB5}" srcOrd="0" destOrd="0" presId="urn:microsoft.com/office/officeart/2005/8/layout/hierarchy2"/>
    <dgm:cxn modelId="{AC9BDC4A-24C6-403A-B21B-C1675E3B5F94}" type="presOf" srcId="{AF327BAD-C67D-4F5A-9442-5C81CAD65F03}" destId="{981C30DC-FCF4-4A28-9AE8-A10D846F6688}" srcOrd="0" destOrd="0" presId="urn:microsoft.com/office/officeart/2005/8/layout/hierarchy2"/>
    <dgm:cxn modelId="{55BFEE4F-53AE-4CC2-AD72-F1D58E0715CE}" type="presOf" srcId="{60543824-1E66-4000-8935-5F5007CC5669}" destId="{B7DB1722-B73A-4639-88F6-D5007C8EFABF}" srcOrd="0" destOrd="0" presId="urn:microsoft.com/office/officeart/2005/8/layout/hierarchy2"/>
    <dgm:cxn modelId="{2B85D451-F131-4C91-9ABC-DF9B209C835E}" type="presOf" srcId="{65CAE02E-26BC-4F8C-802D-A3761AC9609F}" destId="{2C0ED755-2FBE-477C-8719-9B8CD5E98A8E}" srcOrd="1" destOrd="0" presId="urn:microsoft.com/office/officeart/2005/8/layout/hierarchy2"/>
    <dgm:cxn modelId="{7C6F9E74-7AEB-4639-A0B0-C5B5ED81E671}" srcId="{005906F7-17AD-4A32-910F-A24CB9A5A3FA}" destId="{36C952C3-D96E-4C46-99C4-3A29D305E5B8}" srcOrd="1" destOrd="0" parTransId="{AF327BAD-C67D-4F5A-9442-5C81CAD65F03}" sibTransId="{EA29131F-24A5-4B3C-819B-4422CD5F19BC}"/>
    <dgm:cxn modelId="{EF1D3C75-4953-47BE-9F44-40291A8DC012}" type="presOf" srcId="{45E3C62F-7EB7-4D98-8890-97BECD98D7C0}" destId="{FBFE6AF0-8F0C-44EA-AC50-579A2A5D3A57}" srcOrd="0" destOrd="0" presId="urn:microsoft.com/office/officeart/2005/8/layout/hierarchy2"/>
    <dgm:cxn modelId="{3BA7B977-A4A7-47F3-A2C0-731DA523C92B}" type="presOf" srcId="{AF327BAD-C67D-4F5A-9442-5C81CAD65F03}" destId="{E07772CF-92B1-4115-AAE9-3862ED333A4D}" srcOrd="1" destOrd="0" presId="urn:microsoft.com/office/officeart/2005/8/layout/hierarchy2"/>
    <dgm:cxn modelId="{5FA59E81-42AD-47F4-8BF0-0471FB1A6C91}" type="presOf" srcId="{9DC11764-F813-45AB-90E0-01987CDDBAAB}" destId="{C70C28C5-9B82-406A-BB46-808DF1040547}" srcOrd="1" destOrd="0" presId="urn:microsoft.com/office/officeart/2005/8/layout/hierarchy2"/>
    <dgm:cxn modelId="{C8F36C83-35DC-4862-8709-EE881E37E2A1}" type="presOf" srcId="{9DC11764-F813-45AB-90E0-01987CDDBAAB}" destId="{2DF13786-526B-49C3-B056-A3DFFBA38589}" srcOrd="0" destOrd="0" presId="urn:microsoft.com/office/officeart/2005/8/layout/hierarchy2"/>
    <dgm:cxn modelId="{7298BC84-C7DB-403F-8B1E-490DD98B2EA6}" srcId="{60543824-1E66-4000-8935-5F5007CC5669}" destId="{45E3C62F-7EB7-4D98-8890-97BECD98D7C0}" srcOrd="0" destOrd="0" parTransId="{F3BC2D21-045C-4FE3-9E4E-C3F34EE11DDB}" sibTransId="{CA38B4C7-D73F-4F86-B129-7311177EF803}"/>
    <dgm:cxn modelId="{BBCACF85-9912-4DD6-A21D-422F784E5148}" type="presOf" srcId="{65CAE02E-26BC-4F8C-802D-A3761AC9609F}" destId="{9D8D43FB-911E-4132-AE79-06D1EDE45453}" srcOrd="0" destOrd="0" presId="urn:microsoft.com/office/officeart/2005/8/layout/hierarchy2"/>
    <dgm:cxn modelId="{6EDD748E-155B-4B89-A169-5321C358979E}" type="presOf" srcId="{411962ED-A554-4872-9C69-EADB3F591015}" destId="{DEC866AD-EEEC-40CA-9D5C-7A7F79E73BD6}" srcOrd="0" destOrd="0" presId="urn:microsoft.com/office/officeart/2005/8/layout/hierarchy2"/>
    <dgm:cxn modelId="{DB5A4DA4-C9D9-470D-851B-D893CDF6A082}" type="presOf" srcId="{67660721-891B-433B-9227-B8D41D6EAD3D}" destId="{EDF84A9C-726F-4E83-85F3-BCEB91300891}" srcOrd="1" destOrd="0" presId="urn:microsoft.com/office/officeart/2005/8/layout/hierarchy2"/>
    <dgm:cxn modelId="{3F4AE4AA-AA71-4C5A-99A6-8FE8B8522CEF}" srcId="{37CDDB8E-2961-4F32-B4E4-3BC6A74F4641}" destId="{AF7BDDDC-B41C-4053-A5AE-D59FA81AF549}" srcOrd="0" destOrd="0" parTransId="{14AAD98C-DF2E-4B3B-8E79-E71FE0EA8B33}" sibTransId="{D8CCF73B-A25B-4267-A312-2AFA7BC77C56}"/>
    <dgm:cxn modelId="{4FFB44BF-E8A4-4AB5-88A5-962042315FE4}" type="presOf" srcId="{005906F7-17AD-4A32-910F-A24CB9A5A3FA}" destId="{4A80AFDC-3235-4349-9ADD-DD05126FAC42}" srcOrd="0" destOrd="0" presId="urn:microsoft.com/office/officeart/2005/8/layout/hierarchy2"/>
    <dgm:cxn modelId="{26A6BDCC-9B65-4459-BFE7-6E346258E997}" srcId="{45E3C62F-7EB7-4D98-8890-97BECD98D7C0}" destId="{005906F7-17AD-4A32-910F-A24CB9A5A3FA}" srcOrd="0" destOrd="0" parTransId="{9DC11764-F813-45AB-90E0-01987CDDBAAB}" sibTransId="{6C6A618E-FFC0-445B-81B0-EAEDD8551874}"/>
    <dgm:cxn modelId="{B90EDECD-63D4-4E5D-BEFB-2AB8DFA2C0C0}" srcId="{45E3C62F-7EB7-4D98-8890-97BECD98D7C0}" destId="{37CDDB8E-2961-4F32-B4E4-3BC6A74F4641}" srcOrd="1" destOrd="0" parTransId="{65CAE02E-26BC-4F8C-802D-A3761AC9609F}" sibTransId="{30327AA9-4F74-4DB6-AA20-B6D4ADFCE668}"/>
    <dgm:cxn modelId="{D1936BD0-E4D9-4963-AC65-D0B7B8844661}" type="presOf" srcId="{37CDDB8E-2961-4F32-B4E4-3BC6A74F4641}" destId="{F476D775-C695-4F4C-9015-C36800126D16}" srcOrd="0" destOrd="0" presId="urn:microsoft.com/office/officeart/2005/8/layout/hierarchy2"/>
    <dgm:cxn modelId="{FBA8DAD1-B886-453A-B599-DF479E4EC447}" srcId="{005906F7-17AD-4A32-910F-A24CB9A5A3FA}" destId="{411962ED-A554-4872-9C69-EADB3F591015}" srcOrd="0" destOrd="0" parTransId="{67660721-891B-433B-9227-B8D41D6EAD3D}" sibTransId="{F6FD8EA0-0FBC-463D-9B9D-4AFE495E3C5E}"/>
    <dgm:cxn modelId="{271162FC-3DA2-4B1C-840E-7F6B8CEFE842}" type="presOf" srcId="{67660721-891B-433B-9227-B8D41D6EAD3D}" destId="{8B09FA7E-5066-4FB2-84E4-EB333D0369AD}" srcOrd="0" destOrd="0" presId="urn:microsoft.com/office/officeart/2005/8/layout/hierarchy2"/>
    <dgm:cxn modelId="{EF46FA64-9D92-419B-9579-1A22BD0CAA62}" type="presParOf" srcId="{B7DB1722-B73A-4639-88F6-D5007C8EFABF}" destId="{BC442E34-12F8-4FB5-8B0A-09392C942398}" srcOrd="0" destOrd="0" presId="urn:microsoft.com/office/officeart/2005/8/layout/hierarchy2"/>
    <dgm:cxn modelId="{979B8E12-363C-4AA6-B697-1597723C8E6D}" type="presParOf" srcId="{BC442E34-12F8-4FB5-8B0A-09392C942398}" destId="{FBFE6AF0-8F0C-44EA-AC50-579A2A5D3A57}" srcOrd="0" destOrd="0" presId="urn:microsoft.com/office/officeart/2005/8/layout/hierarchy2"/>
    <dgm:cxn modelId="{21006D6C-1558-42DD-A6DA-0E2FA852AECC}" type="presParOf" srcId="{BC442E34-12F8-4FB5-8B0A-09392C942398}" destId="{73F9A9D1-056F-457B-B881-90A6FF2F97A5}" srcOrd="1" destOrd="0" presId="urn:microsoft.com/office/officeart/2005/8/layout/hierarchy2"/>
    <dgm:cxn modelId="{6E75114E-172D-4E89-8D57-3DADF9A62E5F}" type="presParOf" srcId="{73F9A9D1-056F-457B-B881-90A6FF2F97A5}" destId="{2DF13786-526B-49C3-B056-A3DFFBA38589}" srcOrd="0" destOrd="0" presId="urn:microsoft.com/office/officeart/2005/8/layout/hierarchy2"/>
    <dgm:cxn modelId="{B119AF9E-BA12-4125-BA71-7232032D59D8}" type="presParOf" srcId="{2DF13786-526B-49C3-B056-A3DFFBA38589}" destId="{C70C28C5-9B82-406A-BB46-808DF1040547}" srcOrd="0" destOrd="0" presId="urn:microsoft.com/office/officeart/2005/8/layout/hierarchy2"/>
    <dgm:cxn modelId="{A1F26ABB-26A4-426E-841D-73C76BF921AB}" type="presParOf" srcId="{73F9A9D1-056F-457B-B881-90A6FF2F97A5}" destId="{CFE924E5-DA57-4AC1-8A3D-C2A2315CC30C}" srcOrd="1" destOrd="0" presId="urn:microsoft.com/office/officeart/2005/8/layout/hierarchy2"/>
    <dgm:cxn modelId="{18933B7F-C03A-4D9C-AA7B-47CED3D84078}" type="presParOf" srcId="{CFE924E5-DA57-4AC1-8A3D-C2A2315CC30C}" destId="{4A80AFDC-3235-4349-9ADD-DD05126FAC42}" srcOrd="0" destOrd="0" presId="urn:microsoft.com/office/officeart/2005/8/layout/hierarchy2"/>
    <dgm:cxn modelId="{3B1F67F2-79A8-4FAD-9FAB-978BB1A6F505}" type="presParOf" srcId="{CFE924E5-DA57-4AC1-8A3D-C2A2315CC30C}" destId="{E285F22B-D5CA-4A70-B771-1AC6C545433F}" srcOrd="1" destOrd="0" presId="urn:microsoft.com/office/officeart/2005/8/layout/hierarchy2"/>
    <dgm:cxn modelId="{3EC87F51-6C18-4A36-A162-81D2DA3389D1}" type="presParOf" srcId="{E285F22B-D5CA-4A70-B771-1AC6C545433F}" destId="{8B09FA7E-5066-4FB2-84E4-EB333D0369AD}" srcOrd="0" destOrd="0" presId="urn:microsoft.com/office/officeart/2005/8/layout/hierarchy2"/>
    <dgm:cxn modelId="{B2478B1F-1ECA-4EB3-88FC-CCC26F61A3AD}" type="presParOf" srcId="{8B09FA7E-5066-4FB2-84E4-EB333D0369AD}" destId="{EDF84A9C-726F-4E83-85F3-BCEB91300891}" srcOrd="0" destOrd="0" presId="urn:microsoft.com/office/officeart/2005/8/layout/hierarchy2"/>
    <dgm:cxn modelId="{5D16E801-D2CA-4521-84CE-C7033F92A3E0}" type="presParOf" srcId="{E285F22B-D5CA-4A70-B771-1AC6C545433F}" destId="{7179A25D-CA8C-4D62-BA5F-EA07CB2F42AF}" srcOrd="1" destOrd="0" presId="urn:microsoft.com/office/officeart/2005/8/layout/hierarchy2"/>
    <dgm:cxn modelId="{B8C7E6C8-9051-4074-B357-AA2C73073714}" type="presParOf" srcId="{7179A25D-CA8C-4D62-BA5F-EA07CB2F42AF}" destId="{DEC866AD-EEEC-40CA-9D5C-7A7F79E73BD6}" srcOrd="0" destOrd="0" presId="urn:microsoft.com/office/officeart/2005/8/layout/hierarchy2"/>
    <dgm:cxn modelId="{B64262EA-50D5-4208-A4ED-183F371D943B}" type="presParOf" srcId="{7179A25D-CA8C-4D62-BA5F-EA07CB2F42AF}" destId="{2DCE3C34-ABCF-40D4-9315-8ACCAF21B7EA}" srcOrd="1" destOrd="0" presId="urn:microsoft.com/office/officeart/2005/8/layout/hierarchy2"/>
    <dgm:cxn modelId="{4A279B31-D7D0-441E-94F1-FD29576506D4}" type="presParOf" srcId="{E285F22B-D5CA-4A70-B771-1AC6C545433F}" destId="{981C30DC-FCF4-4A28-9AE8-A10D846F6688}" srcOrd="2" destOrd="0" presId="urn:microsoft.com/office/officeart/2005/8/layout/hierarchy2"/>
    <dgm:cxn modelId="{46B03D3B-845A-4274-BEC4-AA5129020F37}" type="presParOf" srcId="{981C30DC-FCF4-4A28-9AE8-A10D846F6688}" destId="{E07772CF-92B1-4115-AAE9-3862ED333A4D}" srcOrd="0" destOrd="0" presId="urn:microsoft.com/office/officeart/2005/8/layout/hierarchy2"/>
    <dgm:cxn modelId="{822112E0-09A3-4786-81BC-6619206F6901}" type="presParOf" srcId="{E285F22B-D5CA-4A70-B771-1AC6C545433F}" destId="{97725A3C-182B-4929-A1D7-B322F77D151F}" srcOrd="3" destOrd="0" presId="urn:microsoft.com/office/officeart/2005/8/layout/hierarchy2"/>
    <dgm:cxn modelId="{B6052352-9633-4E62-ADB2-1795291CD9F3}" type="presParOf" srcId="{97725A3C-182B-4929-A1D7-B322F77D151F}" destId="{E4C31407-1FBA-40B1-810C-8BD93E2B136F}" srcOrd="0" destOrd="0" presId="urn:microsoft.com/office/officeart/2005/8/layout/hierarchy2"/>
    <dgm:cxn modelId="{75020355-2DB8-464E-B424-78D948EB8D17}" type="presParOf" srcId="{97725A3C-182B-4929-A1D7-B322F77D151F}" destId="{422A1F6A-6D51-40DF-AC0E-ED07C3B0ED20}" srcOrd="1" destOrd="0" presId="urn:microsoft.com/office/officeart/2005/8/layout/hierarchy2"/>
    <dgm:cxn modelId="{8923E8ED-7B86-401F-8B14-1D434964823A}" type="presParOf" srcId="{73F9A9D1-056F-457B-B881-90A6FF2F97A5}" destId="{9D8D43FB-911E-4132-AE79-06D1EDE45453}" srcOrd="2" destOrd="0" presId="urn:microsoft.com/office/officeart/2005/8/layout/hierarchy2"/>
    <dgm:cxn modelId="{B8214B43-D9FE-4E6E-9A3A-05E1B8D5E7EA}" type="presParOf" srcId="{9D8D43FB-911E-4132-AE79-06D1EDE45453}" destId="{2C0ED755-2FBE-477C-8719-9B8CD5E98A8E}" srcOrd="0" destOrd="0" presId="urn:microsoft.com/office/officeart/2005/8/layout/hierarchy2"/>
    <dgm:cxn modelId="{5FA61C37-B101-400A-A682-D8AE03965882}" type="presParOf" srcId="{73F9A9D1-056F-457B-B881-90A6FF2F97A5}" destId="{8F72AEEB-9662-4939-8ED0-414BDED31E7D}" srcOrd="3" destOrd="0" presId="urn:microsoft.com/office/officeart/2005/8/layout/hierarchy2"/>
    <dgm:cxn modelId="{37F49E7F-4A09-491E-B5FC-FAC7F15AFBC1}" type="presParOf" srcId="{8F72AEEB-9662-4939-8ED0-414BDED31E7D}" destId="{F476D775-C695-4F4C-9015-C36800126D16}" srcOrd="0" destOrd="0" presId="urn:microsoft.com/office/officeart/2005/8/layout/hierarchy2"/>
    <dgm:cxn modelId="{5A6141FD-3E0A-450D-B866-551097F41241}" type="presParOf" srcId="{8F72AEEB-9662-4939-8ED0-414BDED31E7D}" destId="{47D045B4-A3ED-4B27-900A-DBF5F80046C1}" srcOrd="1" destOrd="0" presId="urn:microsoft.com/office/officeart/2005/8/layout/hierarchy2"/>
    <dgm:cxn modelId="{F20F5500-BA8B-466B-B893-2827B6469590}" type="presParOf" srcId="{47D045B4-A3ED-4B27-900A-DBF5F80046C1}" destId="{EDB6CB1F-44A8-42D4-893D-F1FEE7045DB5}" srcOrd="0" destOrd="0" presId="urn:microsoft.com/office/officeart/2005/8/layout/hierarchy2"/>
    <dgm:cxn modelId="{389C56CB-AE15-4D8E-A3DA-B3B0FE06F7F9}" type="presParOf" srcId="{EDB6CB1F-44A8-42D4-893D-F1FEE7045DB5}" destId="{7A32C403-E28B-4F4B-9CD1-585EB15E81FC}" srcOrd="0" destOrd="0" presId="urn:microsoft.com/office/officeart/2005/8/layout/hierarchy2"/>
    <dgm:cxn modelId="{6A7141CF-6D42-4C14-A07A-32E83EAC9DC0}" type="presParOf" srcId="{47D045B4-A3ED-4B27-900A-DBF5F80046C1}" destId="{DF56107D-A6FF-411E-A0FF-6D654B380878}" srcOrd="1" destOrd="0" presId="urn:microsoft.com/office/officeart/2005/8/layout/hierarchy2"/>
    <dgm:cxn modelId="{48591D38-9665-4507-A186-C266217B7A4A}" type="presParOf" srcId="{DF56107D-A6FF-411E-A0FF-6D654B380878}" destId="{BC1EC87B-C8EC-41CF-BAFB-528A47DD2C50}" srcOrd="0" destOrd="0" presId="urn:microsoft.com/office/officeart/2005/8/layout/hierarchy2"/>
    <dgm:cxn modelId="{309D9ED2-BF5D-4BCF-80B8-71F03B65A054}" type="presParOf" srcId="{DF56107D-A6FF-411E-A0FF-6D654B380878}" destId="{C85CE60C-771C-4204-8949-C4067E7548FD}"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090519F-043A-465D-AFFD-188F1F6ADFE5}"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B41880EE-1BC8-4C99-AF5A-9A9CC3459ACC}">
      <dgm:prSet phldrT="[Text]"/>
      <dgm:spPr>
        <a:ln>
          <a:noFill/>
        </a:ln>
      </dgm:spPr>
      <dgm:t>
        <a:bodyPr/>
        <a:lstStyle/>
        <a:p>
          <a:r>
            <a:rPr lang="en-US" dirty="0"/>
            <a:t>Stick to an agenda</a:t>
          </a:r>
        </a:p>
      </dgm:t>
    </dgm:pt>
    <dgm:pt modelId="{C8250861-6370-475D-90EC-BE93FB79D74D}" type="parTrans" cxnId="{97E1E94C-B0E8-40CC-A85B-E726628A1FFF}">
      <dgm:prSet/>
      <dgm:spPr/>
      <dgm:t>
        <a:bodyPr/>
        <a:lstStyle/>
        <a:p>
          <a:endParaRPr lang="en-US"/>
        </a:p>
      </dgm:t>
    </dgm:pt>
    <dgm:pt modelId="{D80171A9-DA01-468B-81B1-D3A38E0D7C77}" type="sibTrans" cxnId="{97E1E94C-B0E8-40CC-A85B-E726628A1FFF}">
      <dgm:prSet/>
      <dgm:spPr/>
      <dgm:t>
        <a:bodyPr/>
        <a:lstStyle/>
        <a:p>
          <a:endParaRPr lang="en-US"/>
        </a:p>
      </dgm:t>
    </dgm:pt>
    <dgm:pt modelId="{8FE67DF8-5A87-4699-8BFD-38B9AFF04BDC}">
      <dgm:prSet phldrT="[Text]"/>
      <dgm:spPr>
        <a:ln>
          <a:noFill/>
        </a:ln>
      </dgm:spPr>
      <dgm:t>
        <a:bodyPr/>
        <a:lstStyle/>
        <a:p>
          <a:r>
            <a:rPr lang="en-US" dirty="0"/>
            <a:t>Ground rules</a:t>
          </a:r>
        </a:p>
      </dgm:t>
    </dgm:pt>
    <dgm:pt modelId="{F4821170-0410-4A90-806D-EE719F843927}" type="parTrans" cxnId="{6BBB9A0E-91F9-446D-BDF8-BE4999584D2C}">
      <dgm:prSet/>
      <dgm:spPr/>
      <dgm:t>
        <a:bodyPr/>
        <a:lstStyle/>
        <a:p>
          <a:endParaRPr lang="en-US"/>
        </a:p>
      </dgm:t>
    </dgm:pt>
    <dgm:pt modelId="{43BCD27F-B0CB-4083-8F7D-FDE30A45A5A2}" type="sibTrans" cxnId="{6BBB9A0E-91F9-446D-BDF8-BE4999584D2C}">
      <dgm:prSet/>
      <dgm:spPr/>
      <dgm:t>
        <a:bodyPr/>
        <a:lstStyle/>
        <a:p>
          <a:endParaRPr lang="en-US"/>
        </a:p>
      </dgm:t>
    </dgm:pt>
    <dgm:pt modelId="{2D96B519-F5D9-438F-BB98-6287779EAD9D}">
      <dgm:prSet phldrT="[Text]"/>
      <dgm:spPr>
        <a:ln>
          <a:noFill/>
        </a:ln>
      </dgm:spPr>
      <dgm:t>
        <a:bodyPr/>
        <a:lstStyle/>
        <a:p>
          <a:r>
            <a:rPr lang="en-US" dirty="0"/>
            <a:t>Minutes</a:t>
          </a:r>
        </a:p>
      </dgm:t>
    </dgm:pt>
    <dgm:pt modelId="{136A6F61-D67F-48C7-A4B3-714F05232ABD}" type="parTrans" cxnId="{2458F246-A9DF-4470-86E3-257783818E4F}">
      <dgm:prSet/>
      <dgm:spPr/>
      <dgm:t>
        <a:bodyPr/>
        <a:lstStyle/>
        <a:p>
          <a:endParaRPr lang="en-US"/>
        </a:p>
      </dgm:t>
    </dgm:pt>
    <dgm:pt modelId="{B1AC0B35-BCEA-4BC8-890A-E6CA293F0D86}" type="sibTrans" cxnId="{2458F246-A9DF-4470-86E3-257783818E4F}">
      <dgm:prSet/>
      <dgm:spPr/>
      <dgm:t>
        <a:bodyPr/>
        <a:lstStyle/>
        <a:p>
          <a:endParaRPr lang="en-US"/>
        </a:p>
      </dgm:t>
    </dgm:pt>
    <dgm:pt modelId="{391A7E20-02F6-4459-B323-5006B42683E7}" type="pres">
      <dgm:prSet presAssocID="{1090519F-043A-465D-AFFD-188F1F6ADFE5}" presName="diagram" presStyleCnt="0">
        <dgm:presLayoutVars>
          <dgm:dir/>
          <dgm:resizeHandles val="exact"/>
        </dgm:presLayoutVars>
      </dgm:prSet>
      <dgm:spPr/>
    </dgm:pt>
    <dgm:pt modelId="{F0294B8D-557E-425F-A909-AF9D50345F62}" type="pres">
      <dgm:prSet presAssocID="{B41880EE-1BC8-4C99-AF5A-9A9CC3459ACC}" presName="node" presStyleLbl="node1" presStyleIdx="0" presStyleCnt="3">
        <dgm:presLayoutVars>
          <dgm:bulletEnabled val="1"/>
        </dgm:presLayoutVars>
      </dgm:prSet>
      <dgm:spPr/>
    </dgm:pt>
    <dgm:pt modelId="{18BF48D4-B6A9-4AE1-A4B3-7EF0060BC754}" type="pres">
      <dgm:prSet presAssocID="{D80171A9-DA01-468B-81B1-D3A38E0D7C77}" presName="sibTrans" presStyleCnt="0"/>
      <dgm:spPr/>
    </dgm:pt>
    <dgm:pt modelId="{C7D6EC13-9915-49D8-8419-64B6DB090613}" type="pres">
      <dgm:prSet presAssocID="{8FE67DF8-5A87-4699-8BFD-38B9AFF04BDC}" presName="node" presStyleLbl="node1" presStyleIdx="1" presStyleCnt="3">
        <dgm:presLayoutVars>
          <dgm:bulletEnabled val="1"/>
        </dgm:presLayoutVars>
      </dgm:prSet>
      <dgm:spPr/>
    </dgm:pt>
    <dgm:pt modelId="{F904A6D9-95B0-4D1A-92BF-5B7BEBA504EA}" type="pres">
      <dgm:prSet presAssocID="{43BCD27F-B0CB-4083-8F7D-FDE30A45A5A2}" presName="sibTrans" presStyleCnt="0"/>
      <dgm:spPr/>
    </dgm:pt>
    <dgm:pt modelId="{C9EBC296-E4FE-454A-B2E3-9AD67834AAB9}" type="pres">
      <dgm:prSet presAssocID="{2D96B519-F5D9-438F-BB98-6287779EAD9D}" presName="node" presStyleLbl="node1" presStyleIdx="2" presStyleCnt="3">
        <dgm:presLayoutVars>
          <dgm:bulletEnabled val="1"/>
        </dgm:presLayoutVars>
      </dgm:prSet>
      <dgm:spPr/>
    </dgm:pt>
  </dgm:ptLst>
  <dgm:cxnLst>
    <dgm:cxn modelId="{6BBB9A0E-91F9-446D-BDF8-BE4999584D2C}" srcId="{1090519F-043A-465D-AFFD-188F1F6ADFE5}" destId="{8FE67DF8-5A87-4699-8BFD-38B9AFF04BDC}" srcOrd="1" destOrd="0" parTransId="{F4821170-0410-4A90-806D-EE719F843927}" sibTransId="{43BCD27F-B0CB-4083-8F7D-FDE30A45A5A2}"/>
    <dgm:cxn modelId="{A3AB0625-027A-442F-A0FC-6B6CD1ABC700}" type="presOf" srcId="{8FE67DF8-5A87-4699-8BFD-38B9AFF04BDC}" destId="{C7D6EC13-9915-49D8-8419-64B6DB090613}" srcOrd="0" destOrd="0" presId="urn:microsoft.com/office/officeart/2005/8/layout/default"/>
    <dgm:cxn modelId="{68B06D2F-1022-4442-83B4-8FC4D825CDEB}" type="presOf" srcId="{2D96B519-F5D9-438F-BB98-6287779EAD9D}" destId="{C9EBC296-E4FE-454A-B2E3-9AD67834AAB9}" srcOrd="0" destOrd="0" presId="urn:microsoft.com/office/officeart/2005/8/layout/default"/>
    <dgm:cxn modelId="{8C01ED3E-2DEE-4AD0-B0A1-2BD43DA8F9FF}" type="presOf" srcId="{1090519F-043A-465D-AFFD-188F1F6ADFE5}" destId="{391A7E20-02F6-4459-B323-5006B42683E7}" srcOrd="0" destOrd="0" presId="urn:microsoft.com/office/officeart/2005/8/layout/default"/>
    <dgm:cxn modelId="{2458F246-A9DF-4470-86E3-257783818E4F}" srcId="{1090519F-043A-465D-AFFD-188F1F6ADFE5}" destId="{2D96B519-F5D9-438F-BB98-6287779EAD9D}" srcOrd="2" destOrd="0" parTransId="{136A6F61-D67F-48C7-A4B3-714F05232ABD}" sibTransId="{B1AC0B35-BCEA-4BC8-890A-E6CA293F0D86}"/>
    <dgm:cxn modelId="{97E1E94C-B0E8-40CC-A85B-E726628A1FFF}" srcId="{1090519F-043A-465D-AFFD-188F1F6ADFE5}" destId="{B41880EE-1BC8-4C99-AF5A-9A9CC3459ACC}" srcOrd="0" destOrd="0" parTransId="{C8250861-6370-475D-90EC-BE93FB79D74D}" sibTransId="{D80171A9-DA01-468B-81B1-D3A38E0D7C77}"/>
    <dgm:cxn modelId="{BD31E3BC-7CDF-43EE-A7F6-9A532C119844}" type="presOf" srcId="{B41880EE-1BC8-4C99-AF5A-9A9CC3459ACC}" destId="{F0294B8D-557E-425F-A909-AF9D50345F62}" srcOrd="0" destOrd="0" presId="urn:microsoft.com/office/officeart/2005/8/layout/default"/>
    <dgm:cxn modelId="{241D9B46-A32B-4C31-A200-8393A74448FF}" type="presParOf" srcId="{391A7E20-02F6-4459-B323-5006B42683E7}" destId="{F0294B8D-557E-425F-A909-AF9D50345F62}" srcOrd="0" destOrd="0" presId="urn:microsoft.com/office/officeart/2005/8/layout/default"/>
    <dgm:cxn modelId="{3DD26E4D-9831-43B4-AA75-F78B5D13A000}" type="presParOf" srcId="{391A7E20-02F6-4459-B323-5006B42683E7}" destId="{18BF48D4-B6A9-4AE1-A4B3-7EF0060BC754}" srcOrd="1" destOrd="0" presId="urn:microsoft.com/office/officeart/2005/8/layout/default"/>
    <dgm:cxn modelId="{9C3F5AA7-20F9-478A-8A7F-4FDDB129125E}" type="presParOf" srcId="{391A7E20-02F6-4459-B323-5006B42683E7}" destId="{C7D6EC13-9915-49D8-8419-64B6DB090613}" srcOrd="2" destOrd="0" presId="urn:microsoft.com/office/officeart/2005/8/layout/default"/>
    <dgm:cxn modelId="{20E93512-00BE-4D20-9820-D79F0D6803D3}" type="presParOf" srcId="{391A7E20-02F6-4459-B323-5006B42683E7}" destId="{F904A6D9-95B0-4D1A-92BF-5B7BEBA504EA}" srcOrd="3" destOrd="0" presId="urn:microsoft.com/office/officeart/2005/8/layout/default"/>
    <dgm:cxn modelId="{5C98EA19-F1C5-4452-AE1F-2409C04C835B}" type="presParOf" srcId="{391A7E20-02F6-4459-B323-5006B42683E7}" destId="{C9EBC296-E4FE-454A-B2E3-9AD67834AAB9}"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7AA832A-2CD9-47AC-8BE9-2B55E27FF716}" type="doc">
      <dgm:prSet loTypeId="urn:microsoft.com/office/officeart/2005/8/layout/hList6" loCatId="list" qsTypeId="urn:microsoft.com/office/officeart/2005/8/quickstyle/simple1" qsCatId="simple" csTypeId="urn:microsoft.com/office/officeart/2005/8/colors/colorful2" csCatId="colorful" phldr="1"/>
      <dgm:spPr/>
      <dgm:t>
        <a:bodyPr/>
        <a:lstStyle/>
        <a:p>
          <a:endParaRPr lang="en-US"/>
        </a:p>
      </dgm:t>
    </dgm:pt>
    <dgm:pt modelId="{CD7F0F9F-CD2D-4C40-BE6A-240136D4A750}">
      <dgm:prSet phldrT="[Text]"/>
      <dgm:spPr>
        <a:ln>
          <a:noFill/>
        </a:ln>
      </dgm:spPr>
      <dgm:t>
        <a:bodyPr/>
        <a:lstStyle/>
        <a:p>
          <a:r>
            <a:rPr lang="en-US" dirty="0"/>
            <a:t>Screen sharing</a:t>
          </a:r>
        </a:p>
      </dgm:t>
    </dgm:pt>
    <dgm:pt modelId="{C24511DD-5358-438F-B001-BA9E40432F9B}" type="parTrans" cxnId="{925FDE2B-2337-42D6-843C-5397962F27A3}">
      <dgm:prSet/>
      <dgm:spPr/>
      <dgm:t>
        <a:bodyPr/>
        <a:lstStyle/>
        <a:p>
          <a:endParaRPr lang="en-US"/>
        </a:p>
      </dgm:t>
    </dgm:pt>
    <dgm:pt modelId="{F148CD51-2339-412F-8104-9548ACB237C9}" type="sibTrans" cxnId="{925FDE2B-2337-42D6-843C-5397962F27A3}">
      <dgm:prSet/>
      <dgm:spPr/>
      <dgm:t>
        <a:bodyPr/>
        <a:lstStyle/>
        <a:p>
          <a:endParaRPr lang="en-US"/>
        </a:p>
      </dgm:t>
    </dgm:pt>
    <dgm:pt modelId="{007AA96F-E22D-4681-A89F-2049754059D6}">
      <dgm:prSet phldrT="[Text]"/>
      <dgm:spPr>
        <a:ln>
          <a:noFill/>
        </a:ln>
      </dgm:spPr>
      <dgm:t>
        <a:bodyPr/>
        <a:lstStyle/>
        <a:p>
          <a:r>
            <a:rPr lang="en-US" dirty="0"/>
            <a:t>Interactive whiteboards</a:t>
          </a:r>
        </a:p>
      </dgm:t>
    </dgm:pt>
    <dgm:pt modelId="{676FC4F4-0F6F-496A-852D-7ACEAD28D146}" type="parTrans" cxnId="{2A04125A-B971-4E30-8C13-2A651D4AC253}">
      <dgm:prSet/>
      <dgm:spPr/>
      <dgm:t>
        <a:bodyPr/>
        <a:lstStyle/>
        <a:p>
          <a:endParaRPr lang="en-US"/>
        </a:p>
      </dgm:t>
    </dgm:pt>
    <dgm:pt modelId="{66E6E560-D846-490E-9669-30508BBAA1C5}" type="sibTrans" cxnId="{2A04125A-B971-4E30-8C13-2A651D4AC253}">
      <dgm:prSet/>
      <dgm:spPr/>
      <dgm:t>
        <a:bodyPr/>
        <a:lstStyle/>
        <a:p>
          <a:endParaRPr lang="en-US"/>
        </a:p>
      </dgm:t>
    </dgm:pt>
    <dgm:pt modelId="{84066933-6942-4305-B71D-62DED6E83AFB}">
      <dgm:prSet phldrT="[Text]"/>
      <dgm:spPr>
        <a:ln>
          <a:noFill/>
        </a:ln>
      </dgm:spPr>
      <dgm:t>
        <a:bodyPr/>
        <a:lstStyle/>
        <a:p>
          <a:r>
            <a:rPr lang="en-US" dirty="0"/>
            <a:t>Recordable</a:t>
          </a:r>
        </a:p>
      </dgm:t>
    </dgm:pt>
    <dgm:pt modelId="{3EAC1F66-AC9A-4E06-80B3-1CDF9363FAC6}" type="parTrans" cxnId="{F1B0802F-2489-415B-9E8D-251BB34C6AF6}">
      <dgm:prSet/>
      <dgm:spPr/>
      <dgm:t>
        <a:bodyPr/>
        <a:lstStyle/>
        <a:p>
          <a:endParaRPr lang="en-US"/>
        </a:p>
      </dgm:t>
    </dgm:pt>
    <dgm:pt modelId="{18DAE7E2-F4B9-4D39-ACF7-6DF06B82A62A}" type="sibTrans" cxnId="{F1B0802F-2489-415B-9E8D-251BB34C6AF6}">
      <dgm:prSet/>
      <dgm:spPr/>
      <dgm:t>
        <a:bodyPr/>
        <a:lstStyle/>
        <a:p>
          <a:endParaRPr lang="en-US"/>
        </a:p>
      </dgm:t>
    </dgm:pt>
    <dgm:pt modelId="{610CA2A5-D313-4571-9598-8A9D7513D4DE}" type="pres">
      <dgm:prSet presAssocID="{07AA832A-2CD9-47AC-8BE9-2B55E27FF716}" presName="Name0" presStyleCnt="0">
        <dgm:presLayoutVars>
          <dgm:dir/>
          <dgm:resizeHandles val="exact"/>
        </dgm:presLayoutVars>
      </dgm:prSet>
      <dgm:spPr/>
    </dgm:pt>
    <dgm:pt modelId="{F182B82B-AEAD-427D-A116-627082D5C016}" type="pres">
      <dgm:prSet presAssocID="{CD7F0F9F-CD2D-4C40-BE6A-240136D4A750}" presName="node" presStyleLbl="node1" presStyleIdx="0" presStyleCnt="3">
        <dgm:presLayoutVars>
          <dgm:bulletEnabled val="1"/>
        </dgm:presLayoutVars>
      </dgm:prSet>
      <dgm:spPr/>
    </dgm:pt>
    <dgm:pt modelId="{EC0C1603-063A-4B39-AB17-B956E1ED6DD7}" type="pres">
      <dgm:prSet presAssocID="{F148CD51-2339-412F-8104-9548ACB237C9}" presName="sibTrans" presStyleCnt="0"/>
      <dgm:spPr/>
    </dgm:pt>
    <dgm:pt modelId="{71AFA01C-F714-4EEC-AAC1-3B4EF90329C2}" type="pres">
      <dgm:prSet presAssocID="{007AA96F-E22D-4681-A89F-2049754059D6}" presName="node" presStyleLbl="node1" presStyleIdx="1" presStyleCnt="3">
        <dgm:presLayoutVars>
          <dgm:bulletEnabled val="1"/>
        </dgm:presLayoutVars>
      </dgm:prSet>
      <dgm:spPr/>
    </dgm:pt>
    <dgm:pt modelId="{AF04B529-E029-4953-B95F-47A8163ADC08}" type="pres">
      <dgm:prSet presAssocID="{66E6E560-D846-490E-9669-30508BBAA1C5}" presName="sibTrans" presStyleCnt="0"/>
      <dgm:spPr/>
    </dgm:pt>
    <dgm:pt modelId="{4A387059-5529-4BB7-83FB-1BEB67CEB9EF}" type="pres">
      <dgm:prSet presAssocID="{84066933-6942-4305-B71D-62DED6E83AFB}" presName="node" presStyleLbl="node1" presStyleIdx="2" presStyleCnt="3">
        <dgm:presLayoutVars>
          <dgm:bulletEnabled val="1"/>
        </dgm:presLayoutVars>
      </dgm:prSet>
      <dgm:spPr/>
    </dgm:pt>
  </dgm:ptLst>
  <dgm:cxnLst>
    <dgm:cxn modelId="{925FDE2B-2337-42D6-843C-5397962F27A3}" srcId="{07AA832A-2CD9-47AC-8BE9-2B55E27FF716}" destId="{CD7F0F9F-CD2D-4C40-BE6A-240136D4A750}" srcOrd="0" destOrd="0" parTransId="{C24511DD-5358-438F-B001-BA9E40432F9B}" sibTransId="{F148CD51-2339-412F-8104-9548ACB237C9}"/>
    <dgm:cxn modelId="{F1B0802F-2489-415B-9E8D-251BB34C6AF6}" srcId="{07AA832A-2CD9-47AC-8BE9-2B55E27FF716}" destId="{84066933-6942-4305-B71D-62DED6E83AFB}" srcOrd="2" destOrd="0" parTransId="{3EAC1F66-AC9A-4E06-80B3-1CDF9363FAC6}" sibTransId="{18DAE7E2-F4B9-4D39-ACF7-6DF06B82A62A}"/>
    <dgm:cxn modelId="{2A04125A-B971-4E30-8C13-2A651D4AC253}" srcId="{07AA832A-2CD9-47AC-8BE9-2B55E27FF716}" destId="{007AA96F-E22D-4681-A89F-2049754059D6}" srcOrd="1" destOrd="0" parTransId="{676FC4F4-0F6F-496A-852D-7ACEAD28D146}" sibTransId="{66E6E560-D846-490E-9669-30508BBAA1C5}"/>
    <dgm:cxn modelId="{1C2C6A7D-54E6-427C-8038-B0D983B0FE2F}" type="presOf" srcId="{84066933-6942-4305-B71D-62DED6E83AFB}" destId="{4A387059-5529-4BB7-83FB-1BEB67CEB9EF}" srcOrd="0" destOrd="0" presId="urn:microsoft.com/office/officeart/2005/8/layout/hList6"/>
    <dgm:cxn modelId="{80DF5585-9766-40E9-9017-8B1D64E506E4}" type="presOf" srcId="{07AA832A-2CD9-47AC-8BE9-2B55E27FF716}" destId="{610CA2A5-D313-4571-9598-8A9D7513D4DE}" srcOrd="0" destOrd="0" presId="urn:microsoft.com/office/officeart/2005/8/layout/hList6"/>
    <dgm:cxn modelId="{B82B139B-B369-4373-9DAC-1F70BCEAC4D4}" type="presOf" srcId="{CD7F0F9F-CD2D-4C40-BE6A-240136D4A750}" destId="{F182B82B-AEAD-427D-A116-627082D5C016}" srcOrd="0" destOrd="0" presId="urn:microsoft.com/office/officeart/2005/8/layout/hList6"/>
    <dgm:cxn modelId="{A6EF7FB8-5518-4201-A981-459D32B31723}" type="presOf" srcId="{007AA96F-E22D-4681-A89F-2049754059D6}" destId="{71AFA01C-F714-4EEC-AAC1-3B4EF90329C2}" srcOrd="0" destOrd="0" presId="urn:microsoft.com/office/officeart/2005/8/layout/hList6"/>
    <dgm:cxn modelId="{4037F1BF-41E8-4C5A-8A82-AF21F498CCB7}" type="presParOf" srcId="{610CA2A5-D313-4571-9598-8A9D7513D4DE}" destId="{F182B82B-AEAD-427D-A116-627082D5C016}" srcOrd="0" destOrd="0" presId="urn:microsoft.com/office/officeart/2005/8/layout/hList6"/>
    <dgm:cxn modelId="{E135D898-EAEE-45E2-833A-AB1CC5A5D015}" type="presParOf" srcId="{610CA2A5-D313-4571-9598-8A9D7513D4DE}" destId="{EC0C1603-063A-4B39-AB17-B956E1ED6DD7}" srcOrd="1" destOrd="0" presId="urn:microsoft.com/office/officeart/2005/8/layout/hList6"/>
    <dgm:cxn modelId="{6CB9ABE3-9C1F-47CF-B571-00223BC9245A}" type="presParOf" srcId="{610CA2A5-D313-4571-9598-8A9D7513D4DE}" destId="{71AFA01C-F714-4EEC-AAC1-3B4EF90329C2}" srcOrd="2" destOrd="0" presId="urn:microsoft.com/office/officeart/2005/8/layout/hList6"/>
    <dgm:cxn modelId="{2B189CC7-9673-4AEC-8F39-B5166CC3DFD7}" type="presParOf" srcId="{610CA2A5-D313-4571-9598-8A9D7513D4DE}" destId="{AF04B529-E029-4953-B95F-47A8163ADC08}" srcOrd="3" destOrd="0" presId="urn:microsoft.com/office/officeart/2005/8/layout/hList6"/>
    <dgm:cxn modelId="{01FE4C25-8884-4016-9D1D-8DBBEDD1B830}" type="presParOf" srcId="{610CA2A5-D313-4571-9598-8A9D7513D4DE}" destId="{4A387059-5529-4BB7-83FB-1BEB67CEB9EF}"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3B5CD7C-A929-4B23-A1ED-E5CFD6428F68}" type="doc">
      <dgm:prSet loTypeId="urn:microsoft.com/office/officeart/2005/8/layout/venn3" loCatId="relationship" qsTypeId="urn:microsoft.com/office/officeart/2005/8/quickstyle/simple1" qsCatId="simple" csTypeId="urn:microsoft.com/office/officeart/2005/8/colors/colorful2" csCatId="colorful" phldr="1"/>
      <dgm:spPr/>
    </dgm:pt>
    <dgm:pt modelId="{AB84B1FF-5E21-4AD1-AD89-76CE0D77D526}">
      <dgm:prSet phldrT="[Text]"/>
      <dgm:spPr/>
      <dgm:t>
        <a:bodyPr/>
        <a:lstStyle/>
        <a:p>
          <a:r>
            <a:rPr lang="en-US" dirty="0"/>
            <a:t>Moderator</a:t>
          </a:r>
        </a:p>
      </dgm:t>
    </dgm:pt>
    <dgm:pt modelId="{5B6F2E62-858C-432C-A1F6-097120CE403A}" type="parTrans" cxnId="{62EE3E99-B6C5-45B4-A4D0-10A495AA2ED2}">
      <dgm:prSet/>
      <dgm:spPr/>
      <dgm:t>
        <a:bodyPr/>
        <a:lstStyle/>
        <a:p>
          <a:endParaRPr lang="en-US"/>
        </a:p>
      </dgm:t>
    </dgm:pt>
    <dgm:pt modelId="{3AD40802-843C-44C4-9639-4EAA0D0803D0}" type="sibTrans" cxnId="{62EE3E99-B6C5-45B4-A4D0-10A495AA2ED2}">
      <dgm:prSet/>
      <dgm:spPr/>
      <dgm:t>
        <a:bodyPr/>
        <a:lstStyle/>
        <a:p>
          <a:endParaRPr lang="en-US"/>
        </a:p>
      </dgm:t>
    </dgm:pt>
    <dgm:pt modelId="{3E206199-F8C6-4301-9C3A-C7677432FBF7}">
      <dgm:prSet phldrT="[Text]"/>
      <dgm:spPr/>
      <dgm:t>
        <a:bodyPr/>
        <a:lstStyle/>
        <a:p>
          <a:r>
            <a:rPr lang="en-US" dirty="0"/>
            <a:t>Ongoing interaction</a:t>
          </a:r>
        </a:p>
      </dgm:t>
    </dgm:pt>
    <dgm:pt modelId="{146A9B00-D7A0-4D16-90B2-26578A9EE826}" type="parTrans" cxnId="{E1516B8F-3BFC-4560-A5BB-46822D0CE237}">
      <dgm:prSet/>
      <dgm:spPr/>
      <dgm:t>
        <a:bodyPr/>
        <a:lstStyle/>
        <a:p>
          <a:endParaRPr lang="en-US"/>
        </a:p>
      </dgm:t>
    </dgm:pt>
    <dgm:pt modelId="{185AF396-2172-46D1-91E4-4BBB3487B8EA}" type="sibTrans" cxnId="{E1516B8F-3BFC-4560-A5BB-46822D0CE237}">
      <dgm:prSet/>
      <dgm:spPr/>
      <dgm:t>
        <a:bodyPr/>
        <a:lstStyle/>
        <a:p>
          <a:endParaRPr lang="en-US"/>
        </a:p>
      </dgm:t>
    </dgm:pt>
    <dgm:pt modelId="{B208512B-B69D-4EAD-BD4B-F29E598825A9}">
      <dgm:prSet phldrT="[Text]"/>
      <dgm:spPr/>
      <dgm:t>
        <a:bodyPr/>
        <a:lstStyle/>
        <a:p>
          <a:r>
            <a:rPr lang="en-US" dirty="0"/>
            <a:t>Have a purpose</a:t>
          </a:r>
        </a:p>
      </dgm:t>
    </dgm:pt>
    <dgm:pt modelId="{AA1DC259-39D2-41C1-AA76-AF25957F7BCA}" type="parTrans" cxnId="{B43B54B8-7211-4025-AC42-426701D06394}">
      <dgm:prSet/>
      <dgm:spPr/>
      <dgm:t>
        <a:bodyPr/>
        <a:lstStyle/>
        <a:p>
          <a:endParaRPr lang="en-US"/>
        </a:p>
      </dgm:t>
    </dgm:pt>
    <dgm:pt modelId="{DE5A8FED-0B13-4BBD-BC12-7F594BD66307}" type="sibTrans" cxnId="{B43B54B8-7211-4025-AC42-426701D06394}">
      <dgm:prSet/>
      <dgm:spPr/>
      <dgm:t>
        <a:bodyPr/>
        <a:lstStyle/>
        <a:p>
          <a:endParaRPr lang="en-US"/>
        </a:p>
      </dgm:t>
    </dgm:pt>
    <dgm:pt modelId="{F9D18F0F-B4D7-4588-B9CA-71D63D218ED1}" type="pres">
      <dgm:prSet presAssocID="{A3B5CD7C-A929-4B23-A1ED-E5CFD6428F68}" presName="Name0" presStyleCnt="0">
        <dgm:presLayoutVars>
          <dgm:dir/>
          <dgm:resizeHandles val="exact"/>
        </dgm:presLayoutVars>
      </dgm:prSet>
      <dgm:spPr/>
    </dgm:pt>
    <dgm:pt modelId="{0FA61BAD-BC63-414D-A0FE-698EF7C29819}" type="pres">
      <dgm:prSet presAssocID="{AB84B1FF-5E21-4AD1-AD89-76CE0D77D526}" presName="Name5" presStyleLbl="vennNode1" presStyleIdx="0" presStyleCnt="3">
        <dgm:presLayoutVars>
          <dgm:bulletEnabled val="1"/>
        </dgm:presLayoutVars>
      </dgm:prSet>
      <dgm:spPr/>
    </dgm:pt>
    <dgm:pt modelId="{932420A7-1AF1-467E-B2FD-289B4AEA9F53}" type="pres">
      <dgm:prSet presAssocID="{3AD40802-843C-44C4-9639-4EAA0D0803D0}" presName="space" presStyleCnt="0"/>
      <dgm:spPr/>
    </dgm:pt>
    <dgm:pt modelId="{6681EA82-85C8-40C6-A4F5-70E406E1EF11}" type="pres">
      <dgm:prSet presAssocID="{3E206199-F8C6-4301-9C3A-C7677432FBF7}" presName="Name5" presStyleLbl="vennNode1" presStyleIdx="1" presStyleCnt="3">
        <dgm:presLayoutVars>
          <dgm:bulletEnabled val="1"/>
        </dgm:presLayoutVars>
      </dgm:prSet>
      <dgm:spPr/>
    </dgm:pt>
    <dgm:pt modelId="{A230FCD9-B13A-4EAB-A65F-A86BFBDDBC18}" type="pres">
      <dgm:prSet presAssocID="{185AF396-2172-46D1-91E4-4BBB3487B8EA}" presName="space" presStyleCnt="0"/>
      <dgm:spPr/>
    </dgm:pt>
    <dgm:pt modelId="{F2463B0F-E4D1-4D7E-91AC-6A5F88999C15}" type="pres">
      <dgm:prSet presAssocID="{B208512B-B69D-4EAD-BD4B-F29E598825A9}" presName="Name5" presStyleLbl="vennNode1" presStyleIdx="2" presStyleCnt="3">
        <dgm:presLayoutVars>
          <dgm:bulletEnabled val="1"/>
        </dgm:presLayoutVars>
      </dgm:prSet>
      <dgm:spPr/>
    </dgm:pt>
  </dgm:ptLst>
  <dgm:cxnLst>
    <dgm:cxn modelId="{AD6CB31F-5347-477C-A360-5930C513E20D}" type="presOf" srcId="{AB84B1FF-5E21-4AD1-AD89-76CE0D77D526}" destId="{0FA61BAD-BC63-414D-A0FE-698EF7C29819}" srcOrd="0" destOrd="0" presId="urn:microsoft.com/office/officeart/2005/8/layout/venn3"/>
    <dgm:cxn modelId="{2B88C146-69A7-4657-B8E3-B589E7107135}" type="presOf" srcId="{A3B5CD7C-A929-4B23-A1ED-E5CFD6428F68}" destId="{F9D18F0F-B4D7-4588-B9CA-71D63D218ED1}" srcOrd="0" destOrd="0" presId="urn:microsoft.com/office/officeart/2005/8/layout/venn3"/>
    <dgm:cxn modelId="{E1516B8F-3BFC-4560-A5BB-46822D0CE237}" srcId="{A3B5CD7C-A929-4B23-A1ED-E5CFD6428F68}" destId="{3E206199-F8C6-4301-9C3A-C7677432FBF7}" srcOrd="1" destOrd="0" parTransId="{146A9B00-D7A0-4D16-90B2-26578A9EE826}" sibTransId="{185AF396-2172-46D1-91E4-4BBB3487B8EA}"/>
    <dgm:cxn modelId="{62EE3E99-B6C5-45B4-A4D0-10A495AA2ED2}" srcId="{A3B5CD7C-A929-4B23-A1ED-E5CFD6428F68}" destId="{AB84B1FF-5E21-4AD1-AD89-76CE0D77D526}" srcOrd="0" destOrd="0" parTransId="{5B6F2E62-858C-432C-A1F6-097120CE403A}" sibTransId="{3AD40802-843C-44C4-9639-4EAA0D0803D0}"/>
    <dgm:cxn modelId="{90311BA4-2C69-4983-9E76-29C0BC42B036}" type="presOf" srcId="{3E206199-F8C6-4301-9C3A-C7677432FBF7}" destId="{6681EA82-85C8-40C6-A4F5-70E406E1EF11}" srcOrd="0" destOrd="0" presId="urn:microsoft.com/office/officeart/2005/8/layout/venn3"/>
    <dgm:cxn modelId="{B43B54B8-7211-4025-AC42-426701D06394}" srcId="{A3B5CD7C-A929-4B23-A1ED-E5CFD6428F68}" destId="{B208512B-B69D-4EAD-BD4B-F29E598825A9}" srcOrd="2" destOrd="0" parTransId="{AA1DC259-39D2-41C1-AA76-AF25957F7BCA}" sibTransId="{DE5A8FED-0B13-4BBD-BC12-7F594BD66307}"/>
    <dgm:cxn modelId="{3D4670EF-62E2-40F6-85F0-27A65A551117}" type="presOf" srcId="{B208512B-B69D-4EAD-BD4B-F29E598825A9}" destId="{F2463B0F-E4D1-4D7E-91AC-6A5F88999C15}" srcOrd="0" destOrd="0" presId="urn:microsoft.com/office/officeart/2005/8/layout/venn3"/>
    <dgm:cxn modelId="{FE3CD20A-0AEA-45AC-84B2-F05133F295FF}" type="presParOf" srcId="{F9D18F0F-B4D7-4588-B9CA-71D63D218ED1}" destId="{0FA61BAD-BC63-414D-A0FE-698EF7C29819}" srcOrd="0" destOrd="0" presId="urn:microsoft.com/office/officeart/2005/8/layout/venn3"/>
    <dgm:cxn modelId="{FEF061BE-1F26-40F7-80A7-DD3C8BA5E483}" type="presParOf" srcId="{F9D18F0F-B4D7-4588-B9CA-71D63D218ED1}" destId="{932420A7-1AF1-467E-B2FD-289B4AEA9F53}" srcOrd="1" destOrd="0" presId="urn:microsoft.com/office/officeart/2005/8/layout/venn3"/>
    <dgm:cxn modelId="{0B03E1BC-E1E3-4ADF-B8A9-100D2E81F376}" type="presParOf" srcId="{F9D18F0F-B4D7-4588-B9CA-71D63D218ED1}" destId="{6681EA82-85C8-40C6-A4F5-70E406E1EF11}" srcOrd="2" destOrd="0" presId="urn:microsoft.com/office/officeart/2005/8/layout/venn3"/>
    <dgm:cxn modelId="{434FB93D-90B1-4713-9855-64AEEEF5221C}" type="presParOf" srcId="{F9D18F0F-B4D7-4588-B9CA-71D63D218ED1}" destId="{A230FCD9-B13A-4EAB-A65F-A86BFBDDBC18}" srcOrd="3" destOrd="0" presId="urn:microsoft.com/office/officeart/2005/8/layout/venn3"/>
    <dgm:cxn modelId="{67EB7CA6-9BF1-479A-AF79-5B5D9EE7C6BA}" type="presParOf" srcId="{F9D18F0F-B4D7-4588-B9CA-71D63D218ED1}" destId="{F2463B0F-E4D1-4D7E-91AC-6A5F88999C15}" srcOrd="4" destOrd="0" presId="urn:microsoft.com/office/officeart/2005/8/layout/ven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0CAD4F8-61C8-4428-97D5-EB901C3B3323}" type="doc">
      <dgm:prSet loTypeId="urn:microsoft.com/office/officeart/2011/layout/HexagonRadial" loCatId="officeonline" qsTypeId="urn:microsoft.com/office/officeart/2005/8/quickstyle/simple1" qsCatId="simple" csTypeId="urn:microsoft.com/office/officeart/2005/8/colors/colorful2" csCatId="colorful" phldr="1"/>
      <dgm:spPr/>
      <dgm:t>
        <a:bodyPr/>
        <a:lstStyle/>
        <a:p>
          <a:endParaRPr lang="en-US"/>
        </a:p>
      </dgm:t>
    </dgm:pt>
    <dgm:pt modelId="{4C43D61F-0234-4C69-A18D-BB29CF4827BA}">
      <dgm:prSet phldrT="[Text]"/>
      <dgm:spPr/>
      <dgm:t>
        <a:bodyPr/>
        <a:lstStyle/>
        <a:p>
          <a:r>
            <a:rPr lang="en-US" dirty="0"/>
            <a:t>Collaborate</a:t>
          </a:r>
        </a:p>
      </dgm:t>
    </dgm:pt>
    <dgm:pt modelId="{2180B213-9E2A-477B-B2CB-0E23D356FA60}" type="parTrans" cxnId="{F80A8A69-4C01-4E10-A655-42B460AD7C76}">
      <dgm:prSet/>
      <dgm:spPr/>
      <dgm:t>
        <a:bodyPr/>
        <a:lstStyle/>
        <a:p>
          <a:endParaRPr lang="en-US"/>
        </a:p>
      </dgm:t>
    </dgm:pt>
    <dgm:pt modelId="{3BA5A1DC-1EF0-47EA-9BA2-9F75472D7D8E}" type="sibTrans" cxnId="{F80A8A69-4C01-4E10-A655-42B460AD7C76}">
      <dgm:prSet/>
      <dgm:spPr/>
      <dgm:t>
        <a:bodyPr/>
        <a:lstStyle/>
        <a:p>
          <a:endParaRPr lang="en-US"/>
        </a:p>
      </dgm:t>
    </dgm:pt>
    <dgm:pt modelId="{38CCD7A8-0482-4915-B7D9-B4FDBA9586B3}">
      <dgm:prSet phldrT="[Text]"/>
      <dgm:spPr/>
      <dgm:t>
        <a:bodyPr/>
        <a:lstStyle/>
        <a:p>
          <a:r>
            <a:rPr lang="en-US" dirty="0"/>
            <a:t>SharePoint</a:t>
          </a:r>
        </a:p>
      </dgm:t>
    </dgm:pt>
    <dgm:pt modelId="{45F27353-0CDA-4248-B2BB-0E2BDF5A65E1}" type="parTrans" cxnId="{768656EF-E66A-4E97-8E86-3A7B8CE6CF8B}">
      <dgm:prSet/>
      <dgm:spPr/>
      <dgm:t>
        <a:bodyPr/>
        <a:lstStyle/>
        <a:p>
          <a:endParaRPr lang="en-US"/>
        </a:p>
      </dgm:t>
    </dgm:pt>
    <dgm:pt modelId="{B1DEEC44-E081-4774-AD03-9F2C92C6CB08}" type="sibTrans" cxnId="{768656EF-E66A-4E97-8E86-3A7B8CE6CF8B}">
      <dgm:prSet/>
      <dgm:spPr/>
      <dgm:t>
        <a:bodyPr/>
        <a:lstStyle/>
        <a:p>
          <a:endParaRPr lang="en-US"/>
        </a:p>
      </dgm:t>
    </dgm:pt>
    <dgm:pt modelId="{934B7D03-D9FE-4C0D-954B-853CEE76602E}">
      <dgm:prSet phldrT="[Text]"/>
      <dgm:spPr/>
      <dgm:t>
        <a:bodyPr/>
        <a:lstStyle/>
        <a:p>
          <a:r>
            <a:rPr lang="en-US" dirty="0"/>
            <a:t>Skype</a:t>
          </a:r>
        </a:p>
      </dgm:t>
    </dgm:pt>
    <dgm:pt modelId="{BCB94E9E-93DE-4050-9F70-99BDD14E80D5}" type="parTrans" cxnId="{7F9AAC7C-11D1-40AA-8C36-5DFD0423E5A0}">
      <dgm:prSet/>
      <dgm:spPr/>
      <dgm:t>
        <a:bodyPr/>
        <a:lstStyle/>
        <a:p>
          <a:endParaRPr lang="en-US"/>
        </a:p>
      </dgm:t>
    </dgm:pt>
    <dgm:pt modelId="{ADA4ED76-F8B7-4CFD-8600-A72336683584}" type="sibTrans" cxnId="{7F9AAC7C-11D1-40AA-8C36-5DFD0423E5A0}">
      <dgm:prSet/>
      <dgm:spPr/>
      <dgm:t>
        <a:bodyPr/>
        <a:lstStyle/>
        <a:p>
          <a:endParaRPr lang="en-US"/>
        </a:p>
      </dgm:t>
    </dgm:pt>
    <dgm:pt modelId="{BCA6F3F3-2629-45B9-8D3C-588A169DE6E8}">
      <dgm:prSet phldrT="[Text]"/>
      <dgm:spPr/>
      <dgm:t>
        <a:bodyPr/>
        <a:lstStyle/>
        <a:p>
          <a:r>
            <a:rPr lang="en-US" dirty="0"/>
            <a:t>Write</a:t>
          </a:r>
        </a:p>
      </dgm:t>
    </dgm:pt>
    <dgm:pt modelId="{3198C812-2DAF-4F5A-B1C8-EBFE31930F46}" type="parTrans" cxnId="{BDEA3BAD-9A5A-4965-AC6A-D79DC494932E}">
      <dgm:prSet/>
      <dgm:spPr/>
      <dgm:t>
        <a:bodyPr/>
        <a:lstStyle/>
        <a:p>
          <a:endParaRPr lang="en-US"/>
        </a:p>
      </dgm:t>
    </dgm:pt>
    <dgm:pt modelId="{A7018F08-DD42-412C-951A-22702813B2E1}" type="sibTrans" cxnId="{BDEA3BAD-9A5A-4965-AC6A-D79DC494932E}">
      <dgm:prSet/>
      <dgm:spPr/>
      <dgm:t>
        <a:bodyPr/>
        <a:lstStyle/>
        <a:p>
          <a:endParaRPr lang="en-US"/>
        </a:p>
      </dgm:t>
    </dgm:pt>
    <dgm:pt modelId="{BA477A96-7654-4031-8BF4-9730882DF758}">
      <dgm:prSet phldrT="[Text]"/>
      <dgm:spPr/>
      <dgm:t>
        <a:bodyPr/>
        <a:lstStyle/>
        <a:p>
          <a:endParaRPr lang="en-US" dirty="0"/>
        </a:p>
      </dgm:t>
    </dgm:pt>
    <dgm:pt modelId="{32BC027F-FA9A-43F4-AF5C-6AAE5AEB7E4E}" type="parTrans" cxnId="{209BC8E2-8774-494A-BE93-B66F90C46409}">
      <dgm:prSet/>
      <dgm:spPr/>
      <dgm:t>
        <a:bodyPr/>
        <a:lstStyle/>
        <a:p>
          <a:endParaRPr lang="en-US"/>
        </a:p>
      </dgm:t>
    </dgm:pt>
    <dgm:pt modelId="{C1E7821A-E475-4CC5-9879-A71E362EA377}" type="sibTrans" cxnId="{209BC8E2-8774-494A-BE93-B66F90C46409}">
      <dgm:prSet/>
      <dgm:spPr/>
      <dgm:t>
        <a:bodyPr/>
        <a:lstStyle/>
        <a:p>
          <a:endParaRPr lang="en-US"/>
        </a:p>
      </dgm:t>
    </dgm:pt>
    <dgm:pt modelId="{3CA94D3C-B5C4-48E3-9F10-7365157DC584}">
      <dgm:prSet phldrT="[Text]"/>
      <dgm:spPr/>
      <dgm:t>
        <a:bodyPr/>
        <a:lstStyle/>
        <a:p>
          <a:endParaRPr lang="en-US" dirty="0"/>
        </a:p>
      </dgm:t>
    </dgm:pt>
    <dgm:pt modelId="{46F30A20-11CB-4380-B1DC-A3310C047F65}" type="parTrans" cxnId="{733711CC-FE5C-4962-8E25-44CD8CB54810}">
      <dgm:prSet/>
      <dgm:spPr/>
      <dgm:t>
        <a:bodyPr/>
        <a:lstStyle/>
        <a:p>
          <a:endParaRPr lang="en-US"/>
        </a:p>
      </dgm:t>
    </dgm:pt>
    <dgm:pt modelId="{42487BA0-4DE0-484D-A658-A25808221705}" type="sibTrans" cxnId="{733711CC-FE5C-4962-8E25-44CD8CB54810}">
      <dgm:prSet/>
      <dgm:spPr/>
      <dgm:t>
        <a:bodyPr/>
        <a:lstStyle/>
        <a:p>
          <a:endParaRPr lang="en-US"/>
        </a:p>
      </dgm:t>
    </dgm:pt>
    <dgm:pt modelId="{DE033FB6-F1F2-4C18-B9FC-B1DD4B6AAD81}">
      <dgm:prSet phldrT="[Text]"/>
      <dgm:spPr/>
      <dgm:t>
        <a:bodyPr/>
        <a:lstStyle/>
        <a:p>
          <a:endParaRPr lang="en-US"/>
        </a:p>
      </dgm:t>
    </dgm:pt>
    <dgm:pt modelId="{3CA852C2-C855-4048-B8E9-BF54F8C1F1A2}" type="parTrans" cxnId="{FF3200D2-596F-48E2-9C9B-21DA2D1040F8}">
      <dgm:prSet/>
      <dgm:spPr/>
      <dgm:t>
        <a:bodyPr/>
        <a:lstStyle/>
        <a:p>
          <a:endParaRPr lang="en-US"/>
        </a:p>
      </dgm:t>
    </dgm:pt>
    <dgm:pt modelId="{32289F0D-3332-4FCF-A1A6-B492E7FC688E}" type="sibTrans" cxnId="{FF3200D2-596F-48E2-9C9B-21DA2D1040F8}">
      <dgm:prSet/>
      <dgm:spPr/>
      <dgm:t>
        <a:bodyPr/>
        <a:lstStyle/>
        <a:p>
          <a:endParaRPr lang="en-US"/>
        </a:p>
      </dgm:t>
    </dgm:pt>
    <dgm:pt modelId="{76DB917C-4BB1-47C3-87E8-A2803E310FB7}" type="pres">
      <dgm:prSet presAssocID="{90CAD4F8-61C8-4428-97D5-EB901C3B3323}" presName="Name0" presStyleCnt="0">
        <dgm:presLayoutVars>
          <dgm:chMax val="1"/>
          <dgm:chPref val="1"/>
          <dgm:dir/>
          <dgm:animOne val="branch"/>
          <dgm:animLvl val="lvl"/>
        </dgm:presLayoutVars>
      </dgm:prSet>
      <dgm:spPr/>
    </dgm:pt>
    <dgm:pt modelId="{B53FAEF7-6581-4706-A427-A83680382D08}" type="pres">
      <dgm:prSet presAssocID="{4C43D61F-0234-4C69-A18D-BB29CF4827BA}" presName="Parent" presStyleLbl="node0" presStyleIdx="0" presStyleCnt="1">
        <dgm:presLayoutVars>
          <dgm:chMax val="6"/>
          <dgm:chPref val="6"/>
        </dgm:presLayoutVars>
      </dgm:prSet>
      <dgm:spPr/>
    </dgm:pt>
    <dgm:pt modelId="{1405559B-C978-4D7F-A1BF-96B48337AD2C}" type="pres">
      <dgm:prSet presAssocID="{38CCD7A8-0482-4915-B7D9-B4FDBA9586B3}" presName="Accent1" presStyleCnt="0"/>
      <dgm:spPr/>
    </dgm:pt>
    <dgm:pt modelId="{F225FEBB-0F33-40B3-BD87-C7AA9C76893B}" type="pres">
      <dgm:prSet presAssocID="{38CCD7A8-0482-4915-B7D9-B4FDBA9586B3}" presName="Accent" presStyleLbl="bgShp" presStyleIdx="0" presStyleCnt="3"/>
      <dgm:spPr/>
    </dgm:pt>
    <dgm:pt modelId="{A188EBBC-B03D-4BF8-AF28-5AE7C56C5423}" type="pres">
      <dgm:prSet presAssocID="{38CCD7A8-0482-4915-B7D9-B4FDBA9586B3}" presName="Child1" presStyleLbl="node1" presStyleIdx="0" presStyleCnt="3">
        <dgm:presLayoutVars>
          <dgm:chMax val="0"/>
          <dgm:chPref val="0"/>
          <dgm:bulletEnabled val="1"/>
        </dgm:presLayoutVars>
      </dgm:prSet>
      <dgm:spPr/>
    </dgm:pt>
    <dgm:pt modelId="{45D65E9E-E220-4613-83B1-B9BE0DCCBA85}" type="pres">
      <dgm:prSet presAssocID="{934B7D03-D9FE-4C0D-954B-853CEE76602E}" presName="Accent2" presStyleCnt="0"/>
      <dgm:spPr/>
    </dgm:pt>
    <dgm:pt modelId="{E3B34BB5-E6FA-4F40-9EF5-8EBAE959BA73}" type="pres">
      <dgm:prSet presAssocID="{934B7D03-D9FE-4C0D-954B-853CEE76602E}" presName="Accent" presStyleLbl="bgShp" presStyleIdx="1" presStyleCnt="3"/>
      <dgm:spPr/>
    </dgm:pt>
    <dgm:pt modelId="{291F0751-7D65-461E-9F42-7DD154636B0E}" type="pres">
      <dgm:prSet presAssocID="{934B7D03-D9FE-4C0D-954B-853CEE76602E}" presName="Child2" presStyleLbl="node1" presStyleIdx="1" presStyleCnt="3">
        <dgm:presLayoutVars>
          <dgm:chMax val="0"/>
          <dgm:chPref val="0"/>
          <dgm:bulletEnabled val="1"/>
        </dgm:presLayoutVars>
      </dgm:prSet>
      <dgm:spPr/>
    </dgm:pt>
    <dgm:pt modelId="{02DB1CAF-DE3A-49C5-AD1D-8D6E7C468699}" type="pres">
      <dgm:prSet presAssocID="{BCA6F3F3-2629-45B9-8D3C-588A169DE6E8}" presName="Accent3" presStyleCnt="0"/>
      <dgm:spPr/>
    </dgm:pt>
    <dgm:pt modelId="{09698E00-E410-4C1A-8B6E-DA7A0D69C675}" type="pres">
      <dgm:prSet presAssocID="{BCA6F3F3-2629-45B9-8D3C-588A169DE6E8}" presName="Accent" presStyleLbl="bgShp" presStyleIdx="2" presStyleCnt="3"/>
      <dgm:spPr/>
    </dgm:pt>
    <dgm:pt modelId="{176E3039-8A66-42A0-B560-51AC00B686F6}" type="pres">
      <dgm:prSet presAssocID="{BCA6F3F3-2629-45B9-8D3C-588A169DE6E8}" presName="Child3" presStyleLbl="node1" presStyleIdx="2" presStyleCnt="3">
        <dgm:presLayoutVars>
          <dgm:chMax val="0"/>
          <dgm:chPref val="0"/>
          <dgm:bulletEnabled val="1"/>
        </dgm:presLayoutVars>
      </dgm:prSet>
      <dgm:spPr/>
    </dgm:pt>
  </dgm:ptLst>
  <dgm:cxnLst>
    <dgm:cxn modelId="{F80A8A69-4C01-4E10-A655-42B460AD7C76}" srcId="{90CAD4F8-61C8-4428-97D5-EB901C3B3323}" destId="{4C43D61F-0234-4C69-A18D-BB29CF4827BA}" srcOrd="0" destOrd="0" parTransId="{2180B213-9E2A-477B-B2CB-0E23D356FA60}" sibTransId="{3BA5A1DC-1EF0-47EA-9BA2-9F75472D7D8E}"/>
    <dgm:cxn modelId="{E8066477-82AE-43A7-9CDA-155B749A40EC}" type="presOf" srcId="{BCA6F3F3-2629-45B9-8D3C-588A169DE6E8}" destId="{176E3039-8A66-42A0-B560-51AC00B686F6}" srcOrd="0" destOrd="0" presId="urn:microsoft.com/office/officeart/2011/layout/HexagonRadial"/>
    <dgm:cxn modelId="{7F9AAC7C-11D1-40AA-8C36-5DFD0423E5A0}" srcId="{4C43D61F-0234-4C69-A18D-BB29CF4827BA}" destId="{934B7D03-D9FE-4C0D-954B-853CEE76602E}" srcOrd="1" destOrd="0" parTransId="{BCB94E9E-93DE-4050-9F70-99BDD14E80D5}" sibTransId="{ADA4ED76-F8B7-4CFD-8600-A72336683584}"/>
    <dgm:cxn modelId="{1F965E90-CFD7-40BF-818F-16A3254C0529}" type="presOf" srcId="{90CAD4F8-61C8-4428-97D5-EB901C3B3323}" destId="{76DB917C-4BB1-47C3-87E8-A2803E310FB7}" srcOrd="0" destOrd="0" presId="urn:microsoft.com/office/officeart/2011/layout/HexagonRadial"/>
    <dgm:cxn modelId="{BDEA3BAD-9A5A-4965-AC6A-D79DC494932E}" srcId="{4C43D61F-0234-4C69-A18D-BB29CF4827BA}" destId="{BCA6F3F3-2629-45B9-8D3C-588A169DE6E8}" srcOrd="2" destOrd="0" parTransId="{3198C812-2DAF-4F5A-B1C8-EBFE31930F46}" sibTransId="{A7018F08-DD42-412C-951A-22702813B2E1}"/>
    <dgm:cxn modelId="{93CA79BF-47C2-47AB-A3B4-DDF30C08DFC9}" type="presOf" srcId="{934B7D03-D9FE-4C0D-954B-853CEE76602E}" destId="{291F0751-7D65-461E-9F42-7DD154636B0E}" srcOrd="0" destOrd="0" presId="urn:microsoft.com/office/officeart/2011/layout/HexagonRadial"/>
    <dgm:cxn modelId="{733711CC-FE5C-4962-8E25-44CD8CB54810}" srcId="{90CAD4F8-61C8-4428-97D5-EB901C3B3323}" destId="{3CA94D3C-B5C4-48E3-9F10-7365157DC584}" srcOrd="2" destOrd="0" parTransId="{46F30A20-11CB-4380-B1DC-A3310C047F65}" sibTransId="{42487BA0-4DE0-484D-A658-A25808221705}"/>
    <dgm:cxn modelId="{FF3200D2-596F-48E2-9C9B-21DA2D1040F8}" srcId="{3CA94D3C-B5C4-48E3-9F10-7365157DC584}" destId="{DE033FB6-F1F2-4C18-B9FC-B1DD4B6AAD81}" srcOrd="0" destOrd="0" parTransId="{3CA852C2-C855-4048-B8E9-BF54F8C1F1A2}" sibTransId="{32289F0D-3332-4FCF-A1A6-B492E7FC688E}"/>
    <dgm:cxn modelId="{CF191AD3-7C12-4674-BF27-F53D6AABA7A3}" type="presOf" srcId="{4C43D61F-0234-4C69-A18D-BB29CF4827BA}" destId="{B53FAEF7-6581-4706-A427-A83680382D08}" srcOrd="0" destOrd="0" presId="urn:microsoft.com/office/officeart/2011/layout/HexagonRadial"/>
    <dgm:cxn modelId="{BC2A26DE-4613-474A-B7A0-654931393E45}" type="presOf" srcId="{38CCD7A8-0482-4915-B7D9-B4FDBA9586B3}" destId="{A188EBBC-B03D-4BF8-AF28-5AE7C56C5423}" srcOrd="0" destOrd="0" presId="urn:microsoft.com/office/officeart/2011/layout/HexagonRadial"/>
    <dgm:cxn modelId="{209BC8E2-8774-494A-BE93-B66F90C46409}" srcId="{90CAD4F8-61C8-4428-97D5-EB901C3B3323}" destId="{BA477A96-7654-4031-8BF4-9730882DF758}" srcOrd="1" destOrd="0" parTransId="{32BC027F-FA9A-43F4-AF5C-6AAE5AEB7E4E}" sibTransId="{C1E7821A-E475-4CC5-9879-A71E362EA377}"/>
    <dgm:cxn modelId="{768656EF-E66A-4E97-8E86-3A7B8CE6CF8B}" srcId="{4C43D61F-0234-4C69-A18D-BB29CF4827BA}" destId="{38CCD7A8-0482-4915-B7D9-B4FDBA9586B3}" srcOrd="0" destOrd="0" parTransId="{45F27353-0CDA-4248-B2BB-0E2BDF5A65E1}" sibTransId="{B1DEEC44-E081-4774-AD03-9F2C92C6CB08}"/>
    <dgm:cxn modelId="{FE421E76-61C0-466E-8DFC-7C0DADC49ED4}" type="presParOf" srcId="{76DB917C-4BB1-47C3-87E8-A2803E310FB7}" destId="{B53FAEF7-6581-4706-A427-A83680382D08}" srcOrd="0" destOrd="0" presId="urn:microsoft.com/office/officeart/2011/layout/HexagonRadial"/>
    <dgm:cxn modelId="{E074115D-966E-43BD-B058-06197009CA62}" type="presParOf" srcId="{76DB917C-4BB1-47C3-87E8-A2803E310FB7}" destId="{1405559B-C978-4D7F-A1BF-96B48337AD2C}" srcOrd="1" destOrd="0" presId="urn:microsoft.com/office/officeart/2011/layout/HexagonRadial"/>
    <dgm:cxn modelId="{9711AC30-E174-49C6-8D1D-A4BD970B4750}" type="presParOf" srcId="{1405559B-C978-4D7F-A1BF-96B48337AD2C}" destId="{F225FEBB-0F33-40B3-BD87-C7AA9C76893B}" srcOrd="0" destOrd="0" presId="urn:microsoft.com/office/officeart/2011/layout/HexagonRadial"/>
    <dgm:cxn modelId="{94FAC24A-5082-4B88-90C8-FFEF6F45561B}" type="presParOf" srcId="{76DB917C-4BB1-47C3-87E8-A2803E310FB7}" destId="{A188EBBC-B03D-4BF8-AF28-5AE7C56C5423}" srcOrd="2" destOrd="0" presId="urn:microsoft.com/office/officeart/2011/layout/HexagonRadial"/>
    <dgm:cxn modelId="{1FFDCBA4-DCEA-4AF7-983B-1A3D323E3918}" type="presParOf" srcId="{76DB917C-4BB1-47C3-87E8-A2803E310FB7}" destId="{45D65E9E-E220-4613-83B1-B9BE0DCCBA85}" srcOrd="3" destOrd="0" presId="urn:microsoft.com/office/officeart/2011/layout/HexagonRadial"/>
    <dgm:cxn modelId="{4B64A2E2-3681-4D01-9E3E-7C46E661E340}" type="presParOf" srcId="{45D65E9E-E220-4613-83B1-B9BE0DCCBA85}" destId="{E3B34BB5-E6FA-4F40-9EF5-8EBAE959BA73}" srcOrd="0" destOrd="0" presId="urn:microsoft.com/office/officeart/2011/layout/HexagonRadial"/>
    <dgm:cxn modelId="{CEAD87EE-E40E-4BC5-92A4-6A45C825FE84}" type="presParOf" srcId="{76DB917C-4BB1-47C3-87E8-A2803E310FB7}" destId="{291F0751-7D65-461E-9F42-7DD154636B0E}" srcOrd="4" destOrd="0" presId="urn:microsoft.com/office/officeart/2011/layout/HexagonRadial"/>
    <dgm:cxn modelId="{86B5EA77-2830-4D56-83B4-DF28643B143F}" type="presParOf" srcId="{76DB917C-4BB1-47C3-87E8-A2803E310FB7}" destId="{02DB1CAF-DE3A-49C5-AD1D-8D6E7C468699}" srcOrd="5" destOrd="0" presId="urn:microsoft.com/office/officeart/2011/layout/HexagonRadial"/>
    <dgm:cxn modelId="{319DEC95-DE9B-448B-A284-C97CEC6A05DE}" type="presParOf" srcId="{02DB1CAF-DE3A-49C5-AD1D-8D6E7C468699}" destId="{09698E00-E410-4C1A-8B6E-DA7A0D69C675}" srcOrd="0" destOrd="0" presId="urn:microsoft.com/office/officeart/2011/layout/HexagonRadial"/>
    <dgm:cxn modelId="{B9768643-69DE-47B7-B583-B229BAD78CD0}" type="presParOf" srcId="{76DB917C-4BB1-47C3-87E8-A2803E310FB7}" destId="{176E3039-8A66-42A0-B560-51AC00B686F6}" srcOrd="6" destOrd="0" presId="urn:microsoft.com/office/officeart/2011/layout/HexagonRadial"/>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3544E14-53A3-4976-8A2D-888558751FF4}" type="doc">
      <dgm:prSet loTypeId="urn:microsoft.com/office/officeart/2008/layout/VerticalCircleList" loCatId="list" qsTypeId="urn:microsoft.com/office/officeart/2005/8/quickstyle/simple1" qsCatId="simple" csTypeId="urn:microsoft.com/office/officeart/2005/8/colors/colorful2" csCatId="colorful" phldr="1"/>
      <dgm:spPr/>
      <dgm:t>
        <a:bodyPr/>
        <a:lstStyle/>
        <a:p>
          <a:endParaRPr lang="en-US"/>
        </a:p>
      </dgm:t>
    </dgm:pt>
    <dgm:pt modelId="{1231242C-123C-456C-9ABB-BB536BC6BA5A}">
      <dgm:prSet phldrT="[Text]"/>
      <dgm:spPr/>
      <dgm:t>
        <a:bodyPr/>
        <a:lstStyle/>
        <a:p>
          <a:r>
            <a:rPr lang="en-US" b="1" dirty="0"/>
            <a:t>Harvey Mackay</a:t>
          </a:r>
          <a:r>
            <a:rPr lang="en-US" b="1" cap="small" dirty="0"/>
            <a:t>:</a:t>
          </a:r>
          <a:r>
            <a:rPr lang="en-US" dirty="0"/>
            <a:t> Time is free, but it's priceless. You can't own it, but you can use it. You can't keep it, but you can spend it. Once you've lost it, you can never get it back.</a:t>
          </a:r>
        </a:p>
      </dgm:t>
    </dgm:pt>
    <dgm:pt modelId="{54762975-56B0-4107-811E-60BCCF05A9A4}" type="parTrans" cxnId="{78078AEB-E3F3-4C78-98CC-6275FA1799B1}">
      <dgm:prSet/>
      <dgm:spPr/>
      <dgm:t>
        <a:bodyPr/>
        <a:lstStyle/>
        <a:p>
          <a:endParaRPr lang="en-US"/>
        </a:p>
      </dgm:t>
    </dgm:pt>
    <dgm:pt modelId="{AB9BFAD8-0AD8-483B-A2D7-B10305E0F687}" type="sibTrans" cxnId="{78078AEB-E3F3-4C78-98CC-6275FA1799B1}">
      <dgm:prSet/>
      <dgm:spPr/>
      <dgm:t>
        <a:bodyPr/>
        <a:lstStyle/>
        <a:p>
          <a:endParaRPr lang="en-US"/>
        </a:p>
      </dgm:t>
    </dgm:pt>
    <dgm:pt modelId="{B9180059-8D21-4452-A1A5-5A868A0CE716}">
      <dgm:prSet phldrT="[Text]"/>
      <dgm:spPr/>
      <dgm:t>
        <a:bodyPr/>
        <a:lstStyle/>
        <a:p>
          <a:r>
            <a:rPr lang="en-US" b="1" dirty="0"/>
            <a:t>Napoleon Bonaparte: </a:t>
          </a:r>
          <a:r>
            <a:rPr lang="en-US" dirty="0"/>
            <a:t>Take time to deliberate, but when the time for action arrives, stop thinking and go.</a:t>
          </a:r>
        </a:p>
      </dgm:t>
    </dgm:pt>
    <dgm:pt modelId="{4D28FEE5-2CFC-4F72-BE2F-E6F41F062ADA}" type="parTrans" cxnId="{8CE9EF57-F238-4BB4-88FC-566AB52A5D98}">
      <dgm:prSet/>
      <dgm:spPr/>
      <dgm:t>
        <a:bodyPr/>
        <a:lstStyle/>
        <a:p>
          <a:endParaRPr lang="en-US"/>
        </a:p>
      </dgm:t>
    </dgm:pt>
    <dgm:pt modelId="{256A5330-DA22-4895-A5F2-24FED1BA742E}" type="sibTrans" cxnId="{8CE9EF57-F238-4BB4-88FC-566AB52A5D98}">
      <dgm:prSet/>
      <dgm:spPr/>
      <dgm:t>
        <a:bodyPr/>
        <a:lstStyle/>
        <a:p>
          <a:endParaRPr lang="en-US"/>
        </a:p>
      </dgm:t>
    </dgm:pt>
    <dgm:pt modelId="{DE8D4896-5E7A-4737-8C3E-45E2B6423DC7}">
      <dgm:prSet phldrT="[Text]"/>
      <dgm:spPr/>
      <dgm:t>
        <a:bodyPr/>
        <a:lstStyle/>
        <a:p>
          <a:r>
            <a:rPr lang="en-US" b="1" dirty="0"/>
            <a:t>Steve Jobs: </a:t>
          </a:r>
          <a:r>
            <a:rPr lang="en-US" dirty="0"/>
            <a:t>Your time is limited, so don't waste it living someone else's life. </a:t>
          </a:r>
          <a:r>
            <a:rPr lang="en-US" b="1" cap="small" dirty="0"/>
            <a:t> </a:t>
          </a:r>
          <a:endParaRPr lang="en-US" dirty="0"/>
        </a:p>
      </dgm:t>
    </dgm:pt>
    <dgm:pt modelId="{15F501F1-0DCC-4F17-B9E8-E2EA33851993}" type="parTrans" cxnId="{2A1377B8-28AD-4836-9B4E-8AEC8149F116}">
      <dgm:prSet/>
      <dgm:spPr/>
      <dgm:t>
        <a:bodyPr/>
        <a:lstStyle/>
        <a:p>
          <a:endParaRPr lang="en-US"/>
        </a:p>
      </dgm:t>
    </dgm:pt>
    <dgm:pt modelId="{F2842FED-55E9-41DE-A027-0B1C4551D141}" type="sibTrans" cxnId="{2A1377B8-28AD-4836-9B4E-8AEC8149F116}">
      <dgm:prSet/>
      <dgm:spPr/>
      <dgm:t>
        <a:bodyPr/>
        <a:lstStyle/>
        <a:p>
          <a:endParaRPr lang="en-US"/>
        </a:p>
      </dgm:t>
    </dgm:pt>
    <dgm:pt modelId="{7C16A6F8-8D38-4C7F-BB61-547121FE81E7}">
      <dgm:prSet phldrT="[Text]"/>
      <dgm:spPr/>
      <dgm:t>
        <a:bodyPr/>
        <a:lstStyle/>
        <a:p>
          <a:r>
            <a:rPr lang="en-US" b="1" dirty="0"/>
            <a:t>Benjamin Franklin: </a:t>
          </a:r>
          <a:r>
            <a:rPr lang="en-US" dirty="0"/>
            <a:t>You may delay, but time will not.</a:t>
          </a:r>
        </a:p>
      </dgm:t>
    </dgm:pt>
    <dgm:pt modelId="{AE4F6D42-B576-4C5C-BA8B-B7C1B4D966BE}" type="parTrans" cxnId="{E4AF0D51-1652-42AB-A16D-695C7CCD3CCD}">
      <dgm:prSet/>
      <dgm:spPr/>
      <dgm:t>
        <a:bodyPr/>
        <a:lstStyle/>
        <a:p>
          <a:endParaRPr lang="en-US"/>
        </a:p>
      </dgm:t>
    </dgm:pt>
    <dgm:pt modelId="{577280F5-EB8D-4B00-AD96-B50B6A2E29DB}" type="sibTrans" cxnId="{E4AF0D51-1652-42AB-A16D-695C7CCD3CCD}">
      <dgm:prSet/>
      <dgm:spPr/>
      <dgm:t>
        <a:bodyPr/>
        <a:lstStyle/>
        <a:p>
          <a:endParaRPr lang="en-US"/>
        </a:p>
      </dgm:t>
    </dgm:pt>
    <dgm:pt modelId="{36A696D2-8E37-4BCD-939D-9360FAA627A3}" type="pres">
      <dgm:prSet presAssocID="{73544E14-53A3-4976-8A2D-888558751FF4}" presName="Name0" presStyleCnt="0">
        <dgm:presLayoutVars>
          <dgm:dir/>
        </dgm:presLayoutVars>
      </dgm:prSet>
      <dgm:spPr/>
    </dgm:pt>
    <dgm:pt modelId="{F1E7F7B5-B746-47B0-A948-D5B69007083F}" type="pres">
      <dgm:prSet presAssocID="{1231242C-123C-456C-9ABB-BB536BC6BA5A}" presName="noChildren" presStyleCnt="0"/>
      <dgm:spPr/>
    </dgm:pt>
    <dgm:pt modelId="{E5D71853-261F-484F-A614-89974DEFD0FB}" type="pres">
      <dgm:prSet presAssocID="{1231242C-123C-456C-9ABB-BB536BC6BA5A}" presName="gap" presStyleCnt="0"/>
      <dgm:spPr/>
    </dgm:pt>
    <dgm:pt modelId="{120EA4EE-96F7-4555-B219-8F580DAD6E93}" type="pres">
      <dgm:prSet presAssocID="{1231242C-123C-456C-9ABB-BB536BC6BA5A}" presName="medCircle2" presStyleLbl="vennNode1" presStyleIdx="0" presStyleCnt="4"/>
      <dgm:spPr>
        <a:ln>
          <a:noFill/>
        </a:ln>
      </dgm:spPr>
    </dgm:pt>
    <dgm:pt modelId="{FD87DBEB-FD20-427F-840E-BE2CEB736A03}" type="pres">
      <dgm:prSet presAssocID="{1231242C-123C-456C-9ABB-BB536BC6BA5A}" presName="txLvlOnly1" presStyleLbl="revTx" presStyleIdx="0" presStyleCnt="4"/>
      <dgm:spPr/>
    </dgm:pt>
    <dgm:pt modelId="{5A2AC1A6-15DD-4132-9770-CEEA28DAE51C}" type="pres">
      <dgm:prSet presAssocID="{B9180059-8D21-4452-A1A5-5A868A0CE716}" presName="noChildren" presStyleCnt="0"/>
      <dgm:spPr/>
    </dgm:pt>
    <dgm:pt modelId="{2927900C-A555-4FA8-BE39-A3AB6DE1CAB1}" type="pres">
      <dgm:prSet presAssocID="{B9180059-8D21-4452-A1A5-5A868A0CE716}" presName="gap" presStyleCnt="0"/>
      <dgm:spPr/>
    </dgm:pt>
    <dgm:pt modelId="{0A971F9E-2B85-4F0B-92C5-FC34F79697C6}" type="pres">
      <dgm:prSet presAssocID="{B9180059-8D21-4452-A1A5-5A868A0CE716}" presName="medCircle2" presStyleLbl="vennNode1" presStyleIdx="1" presStyleCnt="4"/>
      <dgm:spPr>
        <a:ln>
          <a:noFill/>
        </a:ln>
      </dgm:spPr>
    </dgm:pt>
    <dgm:pt modelId="{8788690D-F8B7-490B-BBA0-156BD561CBC6}" type="pres">
      <dgm:prSet presAssocID="{B9180059-8D21-4452-A1A5-5A868A0CE716}" presName="txLvlOnly1" presStyleLbl="revTx" presStyleIdx="1" presStyleCnt="4"/>
      <dgm:spPr/>
    </dgm:pt>
    <dgm:pt modelId="{ADF7976E-DDFB-4757-8FB6-2C2119F4FEEB}" type="pres">
      <dgm:prSet presAssocID="{DE8D4896-5E7A-4737-8C3E-45E2B6423DC7}" presName="noChildren" presStyleCnt="0"/>
      <dgm:spPr/>
    </dgm:pt>
    <dgm:pt modelId="{1B023DC0-7A87-4D82-A3AF-960F25103779}" type="pres">
      <dgm:prSet presAssocID="{DE8D4896-5E7A-4737-8C3E-45E2B6423DC7}" presName="gap" presStyleCnt="0"/>
      <dgm:spPr/>
    </dgm:pt>
    <dgm:pt modelId="{76A26057-288B-4FCB-81B8-C4EBEFE4501B}" type="pres">
      <dgm:prSet presAssocID="{DE8D4896-5E7A-4737-8C3E-45E2B6423DC7}" presName="medCircle2" presStyleLbl="vennNode1" presStyleIdx="2" presStyleCnt="4"/>
      <dgm:spPr/>
    </dgm:pt>
    <dgm:pt modelId="{D4EA0A3D-6ADB-4FA7-BB69-701FC9DD4A76}" type="pres">
      <dgm:prSet presAssocID="{DE8D4896-5E7A-4737-8C3E-45E2B6423DC7}" presName="txLvlOnly1" presStyleLbl="revTx" presStyleIdx="2" presStyleCnt="4"/>
      <dgm:spPr/>
    </dgm:pt>
    <dgm:pt modelId="{711C6B15-F149-4368-8BBA-54806266E6DF}" type="pres">
      <dgm:prSet presAssocID="{7C16A6F8-8D38-4C7F-BB61-547121FE81E7}" presName="noChildren" presStyleCnt="0"/>
      <dgm:spPr/>
    </dgm:pt>
    <dgm:pt modelId="{F0D543FE-914C-4AD9-ABB7-40D9902D75D5}" type="pres">
      <dgm:prSet presAssocID="{7C16A6F8-8D38-4C7F-BB61-547121FE81E7}" presName="gap" presStyleCnt="0"/>
      <dgm:spPr/>
    </dgm:pt>
    <dgm:pt modelId="{1F7B96ED-5C94-46CD-A64B-B038EE399C58}" type="pres">
      <dgm:prSet presAssocID="{7C16A6F8-8D38-4C7F-BB61-547121FE81E7}" presName="medCircle2" presStyleLbl="vennNode1" presStyleIdx="3" presStyleCnt="4"/>
      <dgm:spPr/>
    </dgm:pt>
    <dgm:pt modelId="{B18ED55B-6C1C-4CE4-A088-2302E8C90253}" type="pres">
      <dgm:prSet presAssocID="{7C16A6F8-8D38-4C7F-BB61-547121FE81E7}" presName="txLvlOnly1" presStyleLbl="revTx" presStyleIdx="3" presStyleCnt="4"/>
      <dgm:spPr/>
    </dgm:pt>
  </dgm:ptLst>
  <dgm:cxnLst>
    <dgm:cxn modelId="{5A0DB75B-C24A-4F41-B3C5-11001534923E}" type="presOf" srcId="{73544E14-53A3-4976-8A2D-888558751FF4}" destId="{36A696D2-8E37-4BCD-939D-9360FAA627A3}" srcOrd="0" destOrd="0" presId="urn:microsoft.com/office/officeart/2008/layout/VerticalCircleList"/>
    <dgm:cxn modelId="{F8A6B143-E624-4621-AC81-53897A96856A}" type="presOf" srcId="{B9180059-8D21-4452-A1A5-5A868A0CE716}" destId="{8788690D-F8B7-490B-BBA0-156BD561CBC6}" srcOrd="0" destOrd="0" presId="urn:microsoft.com/office/officeart/2008/layout/VerticalCircleList"/>
    <dgm:cxn modelId="{5F6AE94C-7C02-485C-80B9-F91B42167A64}" type="presOf" srcId="{1231242C-123C-456C-9ABB-BB536BC6BA5A}" destId="{FD87DBEB-FD20-427F-840E-BE2CEB736A03}" srcOrd="0" destOrd="0" presId="urn:microsoft.com/office/officeart/2008/layout/VerticalCircleList"/>
    <dgm:cxn modelId="{E4AF0D51-1652-42AB-A16D-695C7CCD3CCD}" srcId="{73544E14-53A3-4976-8A2D-888558751FF4}" destId="{7C16A6F8-8D38-4C7F-BB61-547121FE81E7}" srcOrd="3" destOrd="0" parTransId="{AE4F6D42-B576-4C5C-BA8B-B7C1B4D966BE}" sibTransId="{577280F5-EB8D-4B00-AD96-B50B6A2E29DB}"/>
    <dgm:cxn modelId="{8CE9EF57-F238-4BB4-88FC-566AB52A5D98}" srcId="{73544E14-53A3-4976-8A2D-888558751FF4}" destId="{B9180059-8D21-4452-A1A5-5A868A0CE716}" srcOrd="1" destOrd="0" parTransId="{4D28FEE5-2CFC-4F72-BE2F-E6F41F062ADA}" sibTransId="{256A5330-DA22-4895-A5F2-24FED1BA742E}"/>
    <dgm:cxn modelId="{6BD89A9C-6A54-4677-946E-ABCC97DDFBA0}" type="presOf" srcId="{DE8D4896-5E7A-4737-8C3E-45E2B6423DC7}" destId="{D4EA0A3D-6ADB-4FA7-BB69-701FC9DD4A76}" srcOrd="0" destOrd="0" presId="urn:microsoft.com/office/officeart/2008/layout/VerticalCircleList"/>
    <dgm:cxn modelId="{2A1377B8-28AD-4836-9B4E-8AEC8149F116}" srcId="{73544E14-53A3-4976-8A2D-888558751FF4}" destId="{DE8D4896-5E7A-4737-8C3E-45E2B6423DC7}" srcOrd="2" destOrd="0" parTransId="{15F501F1-0DCC-4F17-B9E8-E2EA33851993}" sibTransId="{F2842FED-55E9-41DE-A027-0B1C4551D141}"/>
    <dgm:cxn modelId="{78078AEB-E3F3-4C78-98CC-6275FA1799B1}" srcId="{73544E14-53A3-4976-8A2D-888558751FF4}" destId="{1231242C-123C-456C-9ABB-BB536BC6BA5A}" srcOrd="0" destOrd="0" parTransId="{54762975-56B0-4107-811E-60BCCF05A9A4}" sibTransId="{AB9BFAD8-0AD8-483B-A2D7-B10305E0F687}"/>
    <dgm:cxn modelId="{D243FAF9-E990-4F71-ABB2-86C9CB4A74D3}" type="presOf" srcId="{7C16A6F8-8D38-4C7F-BB61-547121FE81E7}" destId="{B18ED55B-6C1C-4CE4-A088-2302E8C90253}" srcOrd="0" destOrd="0" presId="urn:microsoft.com/office/officeart/2008/layout/VerticalCircleList"/>
    <dgm:cxn modelId="{E08621F1-E4E0-4E37-AF99-EF5BC35131F5}" type="presParOf" srcId="{36A696D2-8E37-4BCD-939D-9360FAA627A3}" destId="{F1E7F7B5-B746-47B0-A948-D5B69007083F}" srcOrd="0" destOrd="0" presId="urn:microsoft.com/office/officeart/2008/layout/VerticalCircleList"/>
    <dgm:cxn modelId="{7AB5216A-A1C9-40B4-B91B-B76CFB5EFE26}" type="presParOf" srcId="{F1E7F7B5-B746-47B0-A948-D5B69007083F}" destId="{E5D71853-261F-484F-A614-89974DEFD0FB}" srcOrd="0" destOrd="0" presId="urn:microsoft.com/office/officeart/2008/layout/VerticalCircleList"/>
    <dgm:cxn modelId="{83D9DC42-4491-45E0-8D6F-07EA93A41246}" type="presParOf" srcId="{F1E7F7B5-B746-47B0-A948-D5B69007083F}" destId="{120EA4EE-96F7-4555-B219-8F580DAD6E93}" srcOrd="1" destOrd="0" presId="urn:microsoft.com/office/officeart/2008/layout/VerticalCircleList"/>
    <dgm:cxn modelId="{67EB2AAC-0AFC-44A8-9060-92E45DB00ACD}" type="presParOf" srcId="{F1E7F7B5-B746-47B0-A948-D5B69007083F}" destId="{FD87DBEB-FD20-427F-840E-BE2CEB736A03}" srcOrd="2" destOrd="0" presId="urn:microsoft.com/office/officeart/2008/layout/VerticalCircleList"/>
    <dgm:cxn modelId="{5B3D24B4-A4D7-47C4-A875-2001579A8D7A}" type="presParOf" srcId="{36A696D2-8E37-4BCD-939D-9360FAA627A3}" destId="{5A2AC1A6-15DD-4132-9770-CEEA28DAE51C}" srcOrd="1" destOrd="0" presId="urn:microsoft.com/office/officeart/2008/layout/VerticalCircleList"/>
    <dgm:cxn modelId="{39E05845-38D1-4DCC-B082-EAA4EB8640D2}" type="presParOf" srcId="{5A2AC1A6-15DD-4132-9770-CEEA28DAE51C}" destId="{2927900C-A555-4FA8-BE39-A3AB6DE1CAB1}" srcOrd="0" destOrd="0" presId="urn:microsoft.com/office/officeart/2008/layout/VerticalCircleList"/>
    <dgm:cxn modelId="{2B67FCE3-F5AD-466A-B4C9-BDC89A7F0245}" type="presParOf" srcId="{5A2AC1A6-15DD-4132-9770-CEEA28DAE51C}" destId="{0A971F9E-2B85-4F0B-92C5-FC34F79697C6}" srcOrd="1" destOrd="0" presId="urn:microsoft.com/office/officeart/2008/layout/VerticalCircleList"/>
    <dgm:cxn modelId="{5797B348-415E-44CD-87C9-C1698826A6A7}" type="presParOf" srcId="{5A2AC1A6-15DD-4132-9770-CEEA28DAE51C}" destId="{8788690D-F8B7-490B-BBA0-156BD561CBC6}" srcOrd="2" destOrd="0" presId="urn:microsoft.com/office/officeart/2008/layout/VerticalCircleList"/>
    <dgm:cxn modelId="{E8732D59-25F3-40AA-B6AB-646969E6BA7A}" type="presParOf" srcId="{36A696D2-8E37-4BCD-939D-9360FAA627A3}" destId="{ADF7976E-DDFB-4757-8FB6-2C2119F4FEEB}" srcOrd="2" destOrd="0" presId="urn:microsoft.com/office/officeart/2008/layout/VerticalCircleList"/>
    <dgm:cxn modelId="{D7B3CBE0-ECB9-4B6C-BA94-D2F265696E03}" type="presParOf" srcId="{ADF7976E-DDFB-4757-8FB6-2C2119F4FEEB}" destId="{1B023DC0-7A87-4D82-A3AF-960F25103779}" srcOrd="0" destOrd="0" presId="urn:microsoft.com/office/officeart/2008/layout/VerticalCircleList"/>
    <dgm:cxn modelId="{DC199E60-77C9-43E6-BD56-E45FCA751363}" type="presParOf" srcId="{ADF7976E-DDFB-4757-8FB6-2C2119F4FEEB}" destId="{76A26057-288B-4FCB-81B8-C4EBEFE4501B}" srcOrd="1" destOrd="0" presId="urn:microsoft.com/office/officeart/2008/layout/VerticalCircleList"/>
    <dgm:cxn modelId="{C899AA69-7ED5-4755-B0CF-78CADDBA3386}" type="presParOf" srcId="{ADF7976E-DDFB-4757-8FB6-2C2119F4FEEB}" destId="{D4EA0A3D-6ADB-4FA7-BB69-701FC9DD4A76}" srcOrd="2" destOrd="0" presId="urn:microsoft.com/office/officeart/2008/layout/VerticalCircleList"/>
    <dgm:cxn modelId="{EB81AE5A-5415-4BBF-8321-870FDD761EAA}" type="presParOf" srcId="{36A696D2-8E37-4BCD-939D-9360FAA627A3}" destId="{711C6B15-F149-4368-8BBA-54806266E6DF}" srcOrd="3" destOrd="0" presId="urn:microsoft.com/office/officeart/2008/layout/VerticalCircleList"/>
    <dgm:cxn modelId="{90F84EE6-DD01-4EE6-A76D-95DA8256A800}" type="presParOf" srcId="{711C6B15-F149-4368-8BBA-54806266E6DF}" destId="{F0D543FE-914C-4AD9-ABB7-40D9902D75D5}" srcOrd="0" destOrd="0" presId="urn:microsoft.com/office/officeart/2008/layout/VerticalCircleList"/>
    <dgm:cxn modelId="{DE2A6BF1-2D9E-48CC-9368-B4CEE6F39D69}" type="presParOf" srcId="{711C6B15-F149-4368-8BBA-54806266E6DF}" destId="{1F7B96ED-5C94-46CD-A64B-B038EE399C58}" srcOrd="1" destOrd="0" presId="urn:microsoft.com/office/officeart/2008/layout/VerticalCircleList"/>
    <dgm:cxn modelId="{7B1AFB08-AC85-46A7-880C-84EE6E462954}" type="presParOf" srcId="{711C6B15-F149-4368-8BBA-54806266E6DF}" destId="{B18ED55B-6C1C-4CE4-A088-2302E8C90253}" srcOrd="2" destOrd="0" presId="urn:microsoft.com/office/officeart/2008/layout/Vertical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54CFAB-2D2B-4B50-9A43-EA7E326D767A}">
      <dsp:nvSpPr>
        <dsp:cNvPr id="0" name=""/>
        <dsp:cNvSpPr/>
      </dsp:nvSpPr>
      <dsp:spPr>
        <a:xfrm>
          <a:off x="7930211" y="2775751"/>
          <a:ext cx="220062" cy="220059"/>
        </a:xfrm>
        <a:prstGeom prst="ellipse">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AD5EF70-528C-4487-911D-CD20692E7086}">
      <dsp:nvSpPr>
        <dsp:cNvPr id="0" name=""/>
        <dsp:cNvSpPr/>
      </dsp:nvSpPr>
      <dsp:spPr>
        <a:xfrm>
          <a:off x="7526890" y="2775751"/>
          <a:ext cx="220062" cy="220059"/>
        </a:xfrm>
        <a:prstGeom prst="ellipse">
          <a:avLst/>
        </a:prstGeom>
        <a:solidFill>
          <a:schemeClr val="accent3">
            <a:hueOff val="340917"/>
            <a:satOff val="-512"/>
            <a:lumOff val="-83"/>
            <a:alphaOff val="0"/>
          </a:schemeClr>
        </a:solidFill>
        <a:ln w="25400" cap="flat" cmpd="sng" algn="ctr">
          <a:solidFill>
            <a:schemeClr val="accent3">
              <a:hueOff val="340917"/>
              <a:satOff val="-512"/>
              <a:lumOff val="-8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5E54068-66A1-49CC-898D-BCA279F60C1B}">
      <dsp:nvSpPr>
        <dsp:cNvPr id="0" name=""/>
        <dsp:cNvSpPr/>
      </dsp:nvSpPr>
      <dsp:spPr>
        <a:xfrm>
          <a:off x="7123569" y="2775751"/>
          <a:ext cx="220062" cy="220059"/>
        </a:xfrm>
        <a:prstGeom prst="ellipse">
          <a:avLst/>
        </a:prstGeom>
        <a:solidFill>
          <a:schemeClr val="accent3">
            <a:hueOff val="681834"/>
            <a:satOff val="-1023"/>
            <a:lumOff val="-166"/>
            <a:alphaOff val="0"/>
          </a:schemeClr>
        </a:solidFill>
        <a:ln w="25400" cap="flat" cmpd="sng" algn="ctr">
          <a:solidFill>
            <a:schemeClr val="accent3">
              <a:hueOff val="681834"/>
              <a:satOff val="-1023"/>
              <a:lumOff val="-16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0C55616-2D8E-4718-9A0D-BC7AC285FA58}">
      <dsp:nvSpPr>
        <dsp:cNvPr id="0" name=""/>
        <dsp:cNvSpPr/>
      </dsp:nvSpPr>
      <dsp:spPr>
        <a:xfrm>
          <a:off x="6721014" y="2775751"/>
          <a:ext cx="220062" cy="220059"/>
        </a:xfrm>
        <a:prstGeom prst="ellipse">
          <a:avLst/>
        </a:prstGeom>
        <a:solidFill>
          <a:schemeClr val="accent3">
            <a:hueOff val="1022751"/>
            <a:satOff val="-1535"/>
            <a:lumOff val="-250"/>
            <a:alphaOff val="0"/>
          </a:schemeClr>
        </a:solidFill>
        <a:ln w="25400" cap="flat" cmpd="sng" algn="ctr">
          <a:solidFill>
            <a:schemeClr val="accent3">
              <a:hueOff val="1022751"/>
              <a:satOff val="-1535"/>
              <a:lumOff val="-25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6854DE6-E999-46FA-8507-8ABA09449A3F}">
      <dsp:nvSpPr>
        <dsp:cNvPr id="0" name=""/>
        <dsp:cNvSpPr/>
      </dsp:nvSpPr>
      <dsp:spPr>
        <a:xfrm>
          <a:off x="6317693" y="2775751"/>
          <a:ext cx="220062" cy="220059"/>
        </a:xfrm>
        <a:prstGeom prst="ellipse">
          <a:avLst/>
        </a:prstGeom>
        <a:solidFill>
          <a:schemeClr val="accent3">
            <a:hueOff val="1363668"/>
            <a:satOff val="-2046"/>
            <a:lumOff val="-333"/>
            <a:alphaOff val="0"/>
          </a:schemeClr>
        </a:solidFill>
        <a:ln w="25400" cap="flat" cmpd="sng" algn="ctr">
          <a:solidFill>
            <a:schemeClr val="accent3">
              <a:hueOff val="1363668"/>
              <a:satOff val="-2046"/>
              <a:lumOff val="-33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44BB9A-E740-456C-8194-A195EC3392C6}">
      <dsp:nvSpPr>
        <dsp:cNvPr id="0" name=""/>
        <dsp:cNvSpPr/>
      </dsp:nvSpPr>
      <dsp:spPr>
        <a:xfrm>
          <a:off x="5694309" y="2665721"/>
          <a:ext cx="440125" cy="440481"/>
        </a:xfrm>
        <a:prstGeom prst="ellipse">
          <a:avLst/>
        </a:prstGeom>
        <a:solidFill>
          <a:schemeClr val="accent3">
            <a:hueOff val="1704585"/>
            <a:satOff val="-2558"/>
            <a:lumOff val="-416"/>
            <a:alphaOff val="0"/>
          </a:schemeClr>
        </a:solidFill>
        <a:ln w="25400" cap="flat" cmpd="sng" algn="ctr">
          <a:solidFill>
            <a:schemeClr val="accent3">
              <a:hueOff val="1704585"/>
              <a:satOff val="-2558"/>
              <a:lumOff val="-41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195AC70-7AF5-4EA0-832B-F5AE677CECB3}">
      <dsp:nvSpPr>
        <dsp:cNvPr id="0" name=""/>
        <dsp:cNvSpPr/>
      </dsp:nvSpPr>
      <dsp:spPr>
        <a:xfrm>
          <a:off x="7571362" y="2321154"/>
          <a:ext cx="220062" cy="220059"/>
        </a:xfrm>
        <a:prstGeom prst="ellipse">
          <a:avLst/>
        </a:prstGeom>
        <a:solidFill>
          <a:schemeClr val="accent3">
            <a:hueOff val="2045503"/>
            <a:satOff val="-3069"/>
            <a:lumOff val="-499"/>
            <a:alphaOff val="0"/>
          </a:schemeClr>
        </a:solidFill>
        <a:ln w="25400" cap="flat" cmpd="sng" algn="ctr">
          <a:solidFill>
            <a:schemeClr val="accent3">
              <a:hueOff val="2045503"/>
              <a:satOff val="-3069"/>
              <a:lumOff val="-49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F7DE55C-E5BD-4EA7-8788-B4DA6BD83AB4}">
      <dsp:nvSpPr>
        <dsp:cNvPr id="0" name=""/>
        <dsp:cNvSpPr/>
      </dsp:nvSpPr>
      <dsp:spPr>
        <a:xfrm>
          <a:off x="7571362" y="3233605"/>
          <a:ext cx="220062" cy="220059"/>
        </a:xfrm>
        <a:prstGeom prst="ellipse">
          <a:avLst/>
        </a:prstGeom>
        <a:solidFill>
          <a:schemeClr val="accent3">
            <a:hueOff val="2386420"/>
            <a:satOff val="-3581"/>
            <a:lumOff val="-582"/>
            <a:alphaOff val="0"/>
          </a:schemeClr>
        </a:solidFill>
        <a:ln w="25400" cap="flat" cmpd="sng" algn="ctr">
          <a:solidFill>
            <a:schemeClr val="accent3">
              <a:hueOff val="2386420"/>
              <a:satOff val="-3581"/>
              <a:lumOff val="-582"/>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5A103B3-2E94-49B1-98F2-BA13FE9AA1B6}">
      <dsp:nvSpPr>
        <dsp:cNvPr id="0" name=""/>
        <dsp:cNvSpPr/>
      </dsp:nvSpPr>
      <dsp:spPr>
        <a:xfrm>
          <a:off x="7767655" y="2518773"/>
          <a:ext cx="220062" cy="220059"/>
        </a:xfrm>
        <a:prstGeom prst="ellipse">
          <a:avLst/>
        </a:prstGeom>
        <a:solidFill>
          <a:schemeClr val="accent3">
            <a:hueOff val="2727337"/>
            <a:satOff val="-4092"/>
            <a:lumOff val="-665"/>
            <a:alphaOff val="0"/>
          </a:schemeClr>
        </a:solidFill>
        <a:ln w="25400" cap="flat" cmpd="sng" algn="ctr">
          <a:solidFill>
            <a:schemeClr val="accent3">
              <a:hueOff val="2727337"/>
              <a:satOff val="-4092"/>
              <a:lumOff val="-66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F1D33E6-7DB9-4CF0-92D3-8416AB463D1C}">
      <dsp:nvSpPr>
        <dsp:cNvPr id="0" name=""/>
        <dsp:cNvSpPr/>
      </dsp:nvSpPr>
      <dsp:spPr>
        <a:xfrm>
          <a:off x="7780690" y="3037072"/>
          <a:ext cx="220062" cy="220059"/>
        </a:xfrm>
        <a:prstGeom prst="ellipse">
          <a:avLst/>
        </a:prstGeom>
        <a:solidFill>
          <a:schemeClr val="accent3">
            <a:hueOff val="3068254"/>
            <a:satOff val="-4604"/>
            <a:lumOff val="-749"/>
            <a:alphaOff val="0"/>
          </a:schemeClr>
        </a:solidFill>
        <a:ln w="25400" cap="flat" cmpd="sng" algn="ctr">
          <a:solidFill>
            <a:schemeClr val="accent3">
              <a:hueOff val="3068254"/>
              <a:satOff val="-4604"/>
              <a:lumOff val="-74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B34564B-9FA1-4212-98E7-F724BA8ABEC6}">
      <dsp:nvSpPr>
        <dsp:cNvPr id="0" name=""/>
        <dsp:cNvSpPr/>
      </dsp:nvSpPr>
      <dsp:spPr>
        <a:xfrm>
          <a:off x="3232803" y="1761868"/>
          <a:ext cx="2329796" cy="2248186"/>
        </a:xfrm>
        <a:prstGeom prst="ellipse">
          <a:avLst/>
        </a:prstGeom>
        <a:solidFill>
          <a:schemeClr val="accent3">
            <a:hueOff val="3409171"/>
            <a:satOff val="-5115"/>
            <a:lumOff val="-832"/>
            <a:alphaOff val="0"/>
          </a:schemeClr>
        </a:solidFill>
        <a:ln w="25400" cap="flat" cmpd="sng" algn="ctr">
          <a:solidFill>
            <a:schemeClr val="accent3">
              <a:hueOff val="3409171"/>
              <a:satOff val="-5115"/>
              <a:lumOff val="-832"/>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kern="1200" dirty="0"/>
            <a:t>Visualization</a:t>
          </a:r>
        </a:p>
      </dsp:txBody>
      <dsp:txXfrm>
        <a:off x="3573994" y="2091107"/>
        <a:ext cx="1647414" cy="1589708"/>
      </dsp:txXfrm>
    </dsp:sp>
    <dsp:sp modelId="{4F0134DC-3F75-4949-AC67-D28C4411D94E}">
      <dsp:nvSpPr>
        <dsp:cNvPr id="0" name=""/>
        <dsp:cNvSpPr/>
      </dsp:nvSpPr>
      <dsp:spPr>
        <a:xfrm>
          <a:off x="3117196" y="1581349"/>
          <a:ext cx="440125" cy="440481"/>
        </a:xfrm>
        <a:prstGeom prst="ellipse">
          <a:avLst/>
        </a:prstGeom>
        <a:solidFill>
          <a:schemeClr val="accent3">
            <a:hueOff val="3750088"/>
            <a:satOff val="-5627"/>
            <a:lumOff val="-915"/>
            <a:alphaOff val="0"/>
          </a:schemeClr>
        </a:solidFill>
        <a:ln w="25400" cap="flat" cmpd="sng" algn="ctr">
          <a:solidFill>
            <a:schemeClr val="accent3">
              <a:hueOff val="3750088"/>
              <a:satOff val="-5627"/>
              <a:lumOff val="-91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3ED3D2E-73AA-4A81-9E87-E961E9D7F0C4}">
      <dsp:nvSpPr>
        <dsp:cNvPr id="0" name=""/>
        <dsp:cNvSpPr/>
      </dsp:nvSpPr>
      <dsp:spPr>
        <a:xfrm>
          <a:off x="2835024" y="1348983"/>
          <a:ext cx="220062" cy="220059"/>
        </a:xfrm>
        <a:prstGeom prst="ellipse">
          <a:avLst/>
        </a:prstGeom>
        <a:solidFill>
          <a:schemeClr val="accent3">
            <a:hueOff val="4091005"/>
            <a:satOff val="-6138"/>
            <a:lumOff val="-998"/>
            <a:alphaOff val="0"/>
          </a:schemeClr>
        </a:solidFill>
        <a:ln w="25400" cap="flat" cmpd="sng" algn="ctr">
          <a:solidFill>
            <a:schemeClr val="accent3">
              <a:hueOff val="4091005"/>
              <a:satOff val="-6138"/>
              <a:lumOff val="-99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E093F1F-E4AB-4759-9AB1-60A0EC4C851D}">
      <dsp:nvSpPr>
        <dsp:cNvPr id="0" name=""/>
        <dsp:cNvSpPr/>
      </dsp:nvSpPr>
      <dsp:spPr>
        <a:xfrm>
          <a:off x="2364994" y="1348983"/>
          <a:ext cx="220062" cy="220059"/>
        </a:xfrm>
        <a:prstGeom prst="ellipse">
          <a:avLst/>
        </a:prstGeom>
        <a:solidFill>
          <a:schemeClr val="accent3">
            <a:hueOff val="4431922"/>
            <a:satOff val="-6650"/>
            <a:lumOff val="-1081"/>
            <a:alphaOff val="0"/>
          </a:schemeClr>
        </a:solidFill>
        <a:ln w="25400" cap="flat" cmpd="sng" algn="ctr">
          <a:solidFill>
            <a:schemeClr val="accent3">
              <a:hueOff val="4431922"/>
              <a:satOff val="-6650"/>
              <a:lumOff val="-1081"/>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26F69BC-0E0D-4CB2-9BAF-CF1AE436B549}">
      <dsp:nvSpPr>
        <dsp:cNvPr id="0" name=""/>
        <dsp:cNvSpPr/>
      </dsp:nvSpPr>
      <dsp:spPr>
        <a:xfrm>
          <a:off x="1894964" y="1348983"/>
          <a:ext cx="220062" cy="220059"/>
        </a:xfrm>
        <a:prstGeom prst="ellipse">
          <a:avLst/>
        </a:prstGeom>
        <a:solidFill>
          <a:schemeClr val="accent3">
            <a:hueOff val="4772839"/>
            <a:satOff val="-7161"/>
            <a:lumOff val="-1165"/>
            <a:alphaOff val="0"/>
          </a:schemeClr>
        </a:solidFill>
        <a:ln w="25400" cap="flat" cmpd="sng" algn="ctr">
          <a:solidFill>
            <a:schemeClr val="accent3">
              <a:hueOff val="4772839"/>
              <a:satOff val="-7161"/>
              <a:lumOff val="-116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CF4C054-1955-4AA0-A6CC-E6EA577F4FC1}">
      <dsp:nvSpPr>
        <dsp:cNvPr id="0" name=""/>
        <dsp:cNvSpPr/>
      </dsp:nvSpPr>
      <dsp:spPr>
        <a:xfrm>
          <a:off x="1424934" y="1348983"/>
          <a:ext cx="220062" cy="220059"/>
        </a:xfrm>
        <a:prstGeom prst="ellipse">
          <a:avLst/>
        </a:prstGeom>
        <a:solidFill>
          <a:schemeClr val="accent3">
            <a:hueOff val="5113756"/>
            <a:satOff val="-7673"/>
            <a:lumOff val="-1248"/>
            <a:alphaOff val="0"/>
          </a:schemeClr>
        </a:solidFill>
        <a:ln w="25400" cap="flat" cmpd="sng" algn="ctr">
          <a:solidFill>
            <a:schemeClr val="accent3">
              <a:hueOff val="5113756"/>
              <a:satOff val="-7673"/>
              <a:lumOff val="-124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41FC5A0-FB50-4A20-8DFE-939A609EA769}">
      <dsp:nvSpPr>
        <dsp:cNvPr id="0" name=""/>
        <dsp:cNvSpPr/>
      </dsp:nvSpPr>
      <dsp:spPr>
        <a:xfrm>
          <a:off x="954138" y="1348983"/>
          <a:ext cx="220062" cy="220059"/>
        </a:xfrm>
        <a:prstGeom prst="ellipse">
          <a:avLst/>
        </a:prstGeom>
        <a:solidFill>
          <a:schemeClr val="accent3">
            <a:hueOff val="5454673"/>
            <a:satOff val="-8184"/>
            <a:lumOff val="-1331"/>
            <a:alphaOff val="0"/>
          </a:schemeClr>
        </a:solidFill>
        <a:ln w="25400" cap="flat" cmpd="sng" algn="ctr">
          <a:solidFill>
            <a:schemeClr val="accent3">
              <a:hueOff val="5454673"/>
              <a:satOff val="-8184"/>
              <a:lumOff val="-1331"/>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4AA91AD-ABB0-4DAB-863A-233A24ACDB44}">
      <dsp:nvSpPr>
        <dsp:cNvPr id="0" name=""/>
        <dsp:cNvSpPr/>
      </dsp:nvSpPr>
      <dsp:spPr>
        <a:xfrm>
          <a:off x="484108" y="1348983"/>
          <a:ext cx="220062" cy="220059"/>
        </a:xfrm>
        <a:prstGeom prst="ellipse">
          <a:avLst/>
        </a:prstGeom>
        <a:solidFill>
          <a:schemeClr val="accent3">
            <a:hueOff val="5795590"/>
            <a:satOff val="-8696"/>
            <a:lumOff val="-1414"/>
            <a:alphaOff val="0"/>
          </a:schemeClr>
        </a:solidFill>
        <a:ln w="25400" cap="flat" cmpd="sng" algn="ctr">
          <a:solidFill>
            <a:schemeClr val="accent3">
              <a:hueOff val="5795590"/>
              <a:satOff val="-8696"/>
              <a:lumOff val="-141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D31BD75-A0FA-449B-A44C-5A51F555EFDB}">
      <dsp:nvSpPr>
        <dsp:cNvPr id="0" name=""/>
        <dsp:cNvSpPr/>
      </dsp:nvSpPr>
      <dsp:spPr>
        <a:xfrm>
          <a:off x="228605" y="762000"/>
          <a:ext cx="2579414" cy="566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0">
          <a:noAutofit/>
        </a:bodyPr>
        <a:lstStyle/>
        <a:p>
          <a:pPr marL="0" lvl="0" indent="0" algn="l" defTabSz="1244600">
            <a:lnSpc>
              <a:spcPct val="90000"/>
            </a:lnSpc>
            <a:spcBef>
              <a:spcPct val="0"/>
            </a:spcBef>
            <a:spcAft>
              <a:spcPct val="35000"/>
            </a:spcAft>
            <a:buNone/>
          </a:pPr>
          <a:r>
            <a:rPr lang="en-US" sz="2800" kern="1200" dirty="0"/>
            <a:t>Emotionalizing</a:t>
          </a:r>
        </a:p>
      </dsp:txBody>
      <dsp:txXfrm>
        <a:off x="228605" y="762000"/>
        <a:ext cx="2579414" cy="566074"/>
      </dsp:txXfrm>
    </dsp:sp>
    <dsp:sp modelId="{2440564B-52EE-46A3-8BAB-58953C99E82C}">
      <dsp:nvSpPr>
        <dsp:cNvPr id="0" name=""/>
        <dsp:cNvSpPr/>
      </dsp:nvSpPr>
      <dsp:spPr>
        <a:xfrm>
          <a:off x="2660201" y="2665721"/>
          <a:ext cx="440125" cy="440481"/>
        </a:xfrm>
        <a:prstGeom prst="ellipse">
          <a:avLst/>
        </a:prstGeom>
        <a:solidFill>
          <a:schemeClr val="accent3">
            <a:hueOff val="6818342"/>
            <a:satOff val="-10230"/>
            <a:lumOff val="-1664"/>
            <a:alphaOff val="0"/>
          </a:schemeClr>
        </a:solidFill>
        <a:ln w="25400" cap="flat" cmpd="sng" algn="ctr">
          <a:solidFill>
            <a:schemeClr val="accent3">
              <a:hueOff val="6818342"/>
              <a:satOff val="-10230"/>
              <a:lumOff val="-166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62B52E2-BE9F-42DD-B2C3-ECDB32D4258D}">
      <dsp:nvSpPr>
        <dsp:cNvPr id="0" name=""/>
        <dsp:cNvSpPr/>
      </dsp:nvSpPr>
      <dsp:spPr>
        <a:xfrm>
          <a:off x="2224675" y="2775751"/>
          <a:ext cx="220062" cy="220059"/>
        </a:xfrm>
        <a:prstGeom prst="ellipse">
          <a:avLst/>
        </a:prstGeom>
        <a:solidFill>
          <a:schemeClr val="accent3">
            <a:hueOff val="7159259"/>
            <a:satOff val="-10742"/>
            <a:lumOff val="-1747"/>
            <a:alphaOff val="0"/>
          </a:schemeClr>
        </a:solidFill>
        <a:ln w="25400" cap="flat" cmpd="sng" algn="ctr">
          <a:solidFill>
            <a:schemeClr val="accent3">
              <a:hueOff val="7159259"/>
              <a:satOff val="-10742"/>
              <a:lumOff val="-1747"/>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67E36C4-1180-4F2B-A651-6FE9D91F0F6B}">
      <dsp:nvSpPr>
        <dsp:cNvPr id="0" name=""/>
        <dsp:cNvSpPr/>
      </dsp:nvSpPr>
      <dsp:spPr>
        <a:xfrm>
          <a:off x="1789917" y="2775751"/>
          <a:ext cx="220062" cy="220059"/>
        </a:xfrm>
        <a:prstGeom prst="ellipse">
          <a:avLst/>
        </a:prstGeom>
        <a:solidFill>
          <a:schemeClr val="accent3">
            <a:hueOff val="7500176"/>
            <a:satOff val="-11253"/>
            <a:lumOff val="-1830"/>
            <a:alphaOff val="0"/>
          </a:schemeClr>
        </a:solidFill>
        <a:ln w="25400" cap="flat" cmpd="sng" algn="ctr">
          <a:solidFill>
            <a:schemeClr val="accent3">
              <a:hueOff val="7500176"/>
              <a:satOff val="-11253"/>
              <a:lumOff val="-183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2379E86-821F-4BC1-8FAF-979E06E877F8}">
      <dsp:nvSpPr>
        <dsp:cNvPr id="0" name=""/>
        <dsp:cNvSpPr/>
      </dsp:nvSpPr>
      <dsp:spPr>
        <a:xfrm>
          <a:off x="1354392" y="2775751"/>
          <a:ext cx="220062" cy="220059"/>
        </a:xfrm>
        <a:prstGeom prst="ellipse">
          <a:avLst/>
        </a:prstGeom>
        <a:solidFill>
          <a:schemeClr val="accent3">
            <a:hueOff val="7841093"/>
            <a:satOff val="-11765"/>
            <a:lumOff val="-1913"/>
            <a:alphaOff val="0"/>
          </a:schemeClr>
        </a:solidFill>
        <a:ln w="25400" cap="flat" cmpd="sng" algn="ctr">
          <a:solidFill>
            <a:schemeClr val="accent3">
              <a:hueOff val="7841093"/>
              <a:satOff val="-11765"/>
              <a:lumOff val="-191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08CD22E-E288-49D2-B1A9-A0F9DAB9F8EA}">
      <dsp:nvSpPr>
        <dsp:cNvPr id="0" name=""/>
        <dsp:cNvSpPr/>
      </dsp:nvSpPr>
      <dsp:spPr>
        <a:xfrm>
          <a:off x="919633" y="2775751"/>
          <a:ext cx="220062" cy="220059"/>
        </a:xfrm>
        <a:prstGeom prst="ellipse">
          <a:avLst/>
        </a:prstGeom>
        <a:solidFill>
          <a:schemeClr val="accent3">
            <a:hueOff val="8182010"/>
            <a:satOff val="-12276"/>
            <a:lumOff val="-1996"/>
            <a:alphaOff val="0"/>
          </a:schemeClr>
        </a:solidFill>
        <a:ln w="25400" cap="flat" cmpd="sng" algn="ctr">
          <a:solidFill>
            <a:schemeClr val="accent3">
              <a:hueOff val="8182010"/>
              <a:satOff val="-12276"/>
              <a:lumOff val="-199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5CE0BD5-4164-4A8F-BAF6-D67747F69D7A}">
      <dsp:nvSpPr>
        <dsp:cNvPr id="0" name=""/>
        <dsp:cNvSpPr/>
      </dsp:nvSpPr>
      <dsp:spPr>
        <a:xfrm>
          <a:off x="484108" y="2775751"/>
          <a:ext cx="220062" cy="220059"/>
        </a:xfrm>
        <a:prstGeom prst="ellipse">
          <a:avLst/>
        </a:prstGeom>
        <a:solidFill>
          <a:schemeClr val="accent3">
            <a:hueOff val="8522927"/>
            <a:satOff val="-12788"/>
            <a:lumOff val="-2080"/>
            <a:alphaOff val="0"/>
          </a:schemeClr>
        </a:solidFill>
        <a:ln w="25400" cap="flat" cmpd="sng" algn="ctr">
          <a:solidFill>
            <a:schemeClr val="accent3">
              <a:hueOff val="8522927"/>
              <a:satOff val="-12788"/>
              <a:lumOff val="-208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D77F3A5-56FA-4035-8AD8-FEE177B3EFEC}">
      <dsp:nvSpPr>
        <dsp:cNvPr id="0" name=""/>
        <dsp:cNvSpPr/>
      </dsp:nvSpPr>
      <dsp:spPr>
        <a:xfrm>
          <a:off x="228598" y="2212572"/>
          <a:ext cx="2458615" cy="566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0">
          <a:noAutofit/>
        </a:bodyPr>
        <a:lstStyle/>
        <a:p>
          <a:pPr marL="0" lvl="0" indent="0" algn="l" defTabSz="1244600">
            <a:lnSpc>
              <a:spcPct val="90000"/>
            </a:lnSpc>
            <a:spcBef>
              <a:spcPct val="0"/>
            </a:spcBef>
            <a:spcAft>
              <a:spcPct val="35000"/>
            </a:spcAft>
            <a:buNone/>
          </a:pPr>
          <a:r>
            <a:rPr lang="en-US" sz="2800" kern="1200" dirty="0"/>
            <a:t>Vision board</a:t>
          </a:r>
        </a:p>
      </dsp:txBody>
      <dsp:txXfrm>
        <a:off x="228598" y="2212572"/>
        <a:ext cx="2458615" cy="566074"/>
      </dsp:txXfrm>
    </dsp:sp>
    <dsp:sp modelId="{FF8672F7-D61A-4F2C-B469-A0A4C7FFC1D5}">
      <dsp:nvSpPr>
        <dsp:cNvPr id="0" name=""/>
        <dsp:cNvSpPr/>
      </dsp:nvSpPr>
      <dsp:spPr>
        <a:xfrm>
          <a:off x="3117196" y="3731996"/>
          <a:ext cx="440125" cy="440481"/>
        </a:xfrm>
        <a:prstGeom prst="ellipse">
          <a:avLst/>
        </a:prstGeom>
        <a:solidFill>
          <a:schemeClr val="accent3">
            <a:hueOff val="9204761"/>
            <a:satOff val="-13811"/>
            <a:lumOff val="-2246"/>
            <a:alphaOff val="0"/>
          </a:schemeClr>
        </a:solidFill>
        <a:ln w="25400" cap="flat" cmpd="sng" algn="ctr">
          <a:solidFill>
            <a:schemeClr val="accent3">
              <a:hueOff val="9204761"/>
              <a:satOff val="-13811"/>
              <a:lumOff val="-224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E1BDDF6-1300-4C15-B84F-93DC02C67DA8}">
      <dsp:nvSpPr>
        <dsp:cNvPr id="0" name=""/>
        <dsp:cNvSpPr/>
      </dsp:nvSpPr>
      <dsp:spPr>
        <a:xfrm>
          <a:off x="2835024" y="4180440"/>
          <a:ext cx="220062" cy="220059"/>
        </a:xfrm>
        <a:prstGeom prst="ellipse">
          <a:avLst/>
        </a:prstGeom>
        <a:solidFill>
          <a:schemeClr val="accent3">
            <a:hueOff val="9545678"/>
            <a:satOff val="-14322"/>
            <a:lumOff val="-2329"/>
            <a:alphaOff val="0"/>
          </a:schemeClr>
        </a:solidFill>
        <a:ln w="25400" cap="flat" cmpd="sng" algn="ctr">
          <a:solidFill>
            <a:schemeClr val="accent3">
              <a:hueOff val="9545678"/>
              <a:satOff val="-14322"/>
              <a:lumOff val="-232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201E747-6161-4F4C-A23B-036E82E29924}">
      <dsp:nvSpPr>
        <dsp:cNvPr id="0" name=""/>
        <dsp:cNvSpPr/>
      </dsp:nvSpPr>
      <dsp:spPr>
        <a:xfrm>
          <a:off x="2364994" y="4180440"/>
          <a:ext cx="220062" cy="220059"/>
        </a:xfrm>
        <a:prstGeom prst="ellipse">
          <a:avLst/>
        </a:prstGeom>
        <a:solidFill>
          <a:schemeClr val="accent3">
            <a:hueOff val="9886596"/>
            <a:satOff val="-14834"/>
            <a:lumOff val="-2412"/>
            <a:alphaOff val="0"/>
          </a:schemeClr>
        </a:solidFill>
        <a:ln w="25400" cap="flat" cmpd="sng" algn="ctr">
          <a:solidFill>
            <a:schemeClr val="accent3">
              <a:hueOff val="9886596"/>
              <a:satOff val="-14834"/>
              <a:lumOff val="-2412"/>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2E0C041-DE37-44FF-8632-2BD6A0A7F72B}">
      <dsp:nvSpPr>
        <dsp:cNvPr id="0" name=""/>
        <dsp:cNvSpPr/>
      </dsp:nvSpPr>
      <dsp:spPr>
        <a:xfrm>
          <a:off x="1894964" y="4180440"/>
          <a:ext cx="220062" cy="220059"/>
        </a:xfrm>
        <a:prstGeom prst="ellipse">
          <a:avLst/>
        </a:prstGeom>
        <a:solidFill>
          <a:schemeClr val="accent3">
            <a:hueOff val="10227513"/>
            <a:satOff val="-15345"/>
            <a:lumOff val="-2495"/>
            <a:alphaOff val="0"/>
          </a:schemeClr>
        </a:solidFill>
        <a:ln w="25400" cap="flat" cmpd="sng" algn="ctr">
          <a:solidFill>
            <a:schemeClr val="accent3">
              <a:hueOff val="10227513"/>
              <a:satOff val="-15345"/>
              <a:lumOff val="-249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FFDBBB2-B300-46A3-9763-98D5467EF738}">
      <dsp:nvSpPr>
        <dsp:cNvPr id="0" name=""/>
        <dsp:cNvSpPr/>
      </dsp:nvSpPr>
      <dsp:spPr>
        <a:xfrm>
          <a:off x="1424934" y="4180440"/>
          <a:ext cx="220062" cy="220059"/>
        </a:xfrm>
        <a:prstGeom prst="ellipse">
          <a:avLst/>
        </a:prstGeom>
        <a:solidFill>
          <a:schemeClr val="accent3">
            <a:hueOff val="10568429"/>
            <a:satOff val="-15857"/>
            <a:lumOff val="-2579"/>
            <a:alphaOff val="0"/>
          </a:schemeClr>
        </a:solidFill>
        <a:ln w="25400" cap="flat" cmpd="sng" algn="ctr">
          <a:solidFill>
            <a:schemeClr val="accent3">
              <a:hueOff val="10568429"/>
              <a:satOff val="-15857"/>
              <a:lumOff val="-257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A75BE4C-3E92-48A6-BC1F-D866EFE7100E}">
      <dsp:nvSpPr>
        <dsp:cNvPr id="0" name=""/>
        <dsp:cNvSpPr/>
      </dsp:nvSpPr>
      <dsp:spPr>
        <a:xfrm>
          <a:off x="954138" y="4180440"/>
          <a:ext cx="220062" cy="220059"/>
        </a:xfrm>
        <a:prstGeom prst="ellipse">
          <a:avLst/>
        </a:prstGeom>
        <a:solidFill>
          <a:schemeClr val="accent3">
            <a:hueOff val="10909347"/>
            <a:satOff val="-16368"/>
            <a:lumOff val="-2662"/>
            <a:alphaOff val="0"/>
          </a:schemeClr>
        </a:solidFill>
        <a:ln w="25400" cap="flat" cmpd="sng" algn="ctr">
          <a:solidFill>
            <a:schemeClr val="accent3">
              <a:hueOff val="10909347"/>
              <a:satOff val="-16368"/>
              <a:lumOff val="-2662"/>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92C6882-A91A-4283-976D-763AEBCABDA2}">
      <dsp:nvSpPr>
        <dsp:cNvPr id="0" name=""/>
        <dsp:cNvSpPr/>
      </dsp:nvSpPr>
      <dsp:spPr>
        <a:xfrm>
          <a:off x="484108" y="4180440"/>
          <a:ext cx="220062" cy="220059"/>
        </a:xfrm>
        <a:prstGeom prst="ellipse">
          <a:avLst/>
        </a:prstGeom>
        <a:solidFill>
          <a:schemeClr val="accent3">
            <a:hueOff val="11250264"/>
            <a:satOff val="-16880"/>
            <a:lumOff val="-2745"/>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CD5F99C-E0AC-43D9-9E42-C8F5DF19EE09}">
      <dsp:nvSpPr>
        <dsp:cNvPr id="0" name=""/>
        <dsp:cNvSpPr/>
      </dsp:nvSpPr>
      <dsp:spPr>
        <a:xfrm>
          <a:off x="152396" y="3581400"/>
          <a:ext cx="3538311" cy="566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0">
          <a:noAutofit/>
        </a:bodyPr>
        <a:lstStyle/>
        <a:p>
          <a:pPr marL="0" lvl="0" indent="0" algn="l" defTabSz="1244600">
            <a:lnSpc>
              <a:spcPct val="90000"/>
            </a:lnSpc>
            <a:spcBef>
              <a:spcPct val="0"/>
            </a:spcBef>
            <a:spcAft>
              <a:spcPct val="35000"/>
            </a:spcAft>
            <a:buNone/>
          </a:pPr>
          <a:r>
            <a:rPr lang="en-US" sz="2800" kern="1200" dirty="0"/>
            <a:t>List of the benefits </a:t>
          </a:r>
        </a:p>
      </dsp:txBody>
      <dsp:txXfrm>
        <a:off x="152396" y="3581400"/>
        <a:ext cx="3538311" cy="56607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5B67C6-0DB5-4C90-A305-E6358B6DBE1B}">
      <dsp:nvSpPr>
        <dsp:cNvPr id="0" name=""/>
        <dsp:cNvSpPr/>
      </dsp:nvSpPr>
      <dsp:spPr>
        <a:xfrm>
          <a:off x="0" y="2989397"/>
          <a:ext cx="8001000" cy="1961368"/>
        </a:xfrm>
        <a:prstGeom prst="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3144" tIns="263144" rIns="263144" bIns="263144" numCol="1" spcCol="1270" anchor="ctr" anchorCtr="0">
          <a:noAutofit/>
        </a:bodyPr>
        <a:lstStyle/>
        <a:p>
          <a:pPr marL="0" lvl="0" indent="0" algn="ctr" defTabSz="1644650">
            <a:lnSpc>
              <a:spcPct val="90000"/>
            </a:lnSpc>
            <a:spcBef>
              <a:spcPct val="0"/>
            </a:spcBef>
            <a:spcAft>
              <a:spcPct val="35000"/>
            </a:spcAft>
            <a:buNone/>
          </a:pPr>
          <a:r>
            <a:rPr lang="en-US" sz="3700" kern="1200" dirty="0"/>
            <a:t>Feel overwhelmed</a:t>
          </a:r>
        </a:p>
      </dsp:txBody>
      <dsp:txXfrm>
        <a:off x="0" y="2989397"/>
        <a:ext cx="8001000" cy="1059139"/>
      </dsp:txXfrm>
    </dsp:sp>
    <dsp:sp modelId="{32D8BAF3-E1A7-4797-BB28-8B0F07E90C25}">
      <dsp:nvSpPr>
        <dsp:cNvPr id="0" name=""/>
        <dsp:cNvSpPr/>
      </dsp:nvSpPr>
      <dsp:spPr>
        <a:xfrm>
          <a:off x="0" y="4009309"/>
          <a:ext cx="4000500" cy="902229"/>
        </a:xfrm>
        <a:prstGeom prst="rect">
          <a:avLst/>
        </a:prstGeom>
        <a:solidFill>
          <a:schemeClr val="accent3">
            <a:tint val="40000"/>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220472" tIns="39370" rIns="220472" bIns="39370" numCol="1" spcCol="1270" anchor="ctr" anchorCtr="0">
          <a:noAutofit/>
        </a:bodyPr>
        <a:lstStyle/>
        <a:p>
          <a:pPr marL="0" lvl="0" indent="0" algn="ctr" defTabSz="1377950">
            <a:lnSpc>
              <a:spcPct val="90000"/>
            </a:lnSpc>
            <a:spcBef>
              <a:spcPct val="0"/>
            </a:spcBef>
            <a:spcAft>
              <a:spcPct val="35000"/>
            </a:spcAft>
            <a:buNone/>
          </a:pPr>
          <a:r>
            <a:rPr lang="en-US" sz="3100" kern="1200" dirty="0"/>
            <a:t>Lack of passion</a:t>
          </a:r>
        </a:p>
      </dsp:txBody>
      <dsp:txXfrm>
        <a:off x="0" y="4009309"/>
        <a:ext cx="4000500" cy="902229"/>
      </dsp:txXfrm>
    </dsp:sp>
    <dsp:sp modelId="{4C4C9F0E-03BD-4CC9-A5F1-3DFCD5729C2D}">
      <dsp:nvSpPr>
        <dsp:cNvPr id="0" name=""/>
        <dsp:cNvSpPr/>
      </dsp:nvSpPr>
      <dsp:spPr>
        <a:xfrm>
          <a:off x="4000500" y="4009309"/>
          <a:ext cx="4000500" cy="902229"/>
        </a:xfrm>
        <a:prstGeom prst="rect">
          <a:avLst/>
        </a:prstGeom>
        <a:solidFill>
          <a:schemeClr val="accent3">
            <a:tint val="40000"/>
            <a:alpha val="90000"/>
            <a:hueOff val="3572285"/>
            <a:satOff val="-4598"/>
            <a:lumOff val="-358"/>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220472" tIns="39370" rIns="220472" bIns="39370" numCol="1" spcCol="1270" anchor="ctr" anchorCtr="0">
          <a:noAutofit/>
        </a:bodyPr>
        <a:lstStyle/>
        <a:p>
          <a:pPr marL="0" lvl="0" indent="0" algn="ctr" defTabSz="1377950">
            <a:lnSpc>
              <a:spcPct val="90000"/>
            </a:lnSpc>
            <a:spcBef>
              <a:spcPct val="0"/>
            </a:spcBef>
            <a:spcAft>
              <a:spcPct val="35000"/>
            </a:spcAft>
            <a:buNone/>
          </a:pPr>
          <a:r>
            <a:rPr lang="en-US" sz="3100" kern="1200" dirty="0"/>
            <a:t>Fear of failure</a:t>
          </a:r>
        </a:p>
      </dsp:txBody>
      <dsp:txXfrm>
        <a:off x="4000500" y="4009309"/>
        <a:ext cx="4000500" cy="902229"/>
      </dsp:txXfrm>
    </dsp:sp>
    <dsp:sp modelId="{937D1F19-C8B1-4D76-8F04-FB7618EF8018}">
      <dsp:nvSpPr>
        <dsp:cNvPr id="0" name=""/>
        <dsp:cNvSpPr/>
      </dsp:nvSpPr>
      <dsp:spPr>
        <a:xfrm rot="10800000">
          <a:off x="0" y="2233"/>
          <a:ext cx="8001000" cy="3016584"/>
        </a:xfrm>
        <a:prstGeom prst="upArrowCallout">
          <a:avLst/>
        </a:prstGeom>
        <a:solidFill>
          <a:schemeClr val="accent3">
            <a:hueOff val="11250264"/>
            <a:satOff val="-16880"/>
            <a:lumOff val="-274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3144" tIns="263144" rIns="263144" bIns="263144" numCol="1" spcCol="1270" anchor="ctr" anchorCtr="0">
          <a:noAutofit/>
        </a:bodyPr>
        <a:lstStyle/>
        <a:p>
          <a:pPr marL="0" lvl="0" indent="0" algn="ctr" defTabSz="1644650">
            <a:lnSpc>
              <a:spcPct val="90000"/>
            </a:lnSpc>
            <a:spcBef>
              <a:spcPct val="0"/>
            </a:spcBef>
            <a:spcAft>
              <a:spcPct val="35000"/>
            </a:spcAft>
            <a:buNone/>
          </a:pPr>
          <a:r>
            <a:rPr lang="en-US" sz="3700" kern="1200" dirty="0"/>
            <a:t>No clear deadline</a:t>
          </a:r>
        </a:p>
      </dsp:txBody>
      <dsp:txXfrm rot="-10800000">
        <a:off x="0" y="2233"/>
        <a:ext cx="8001000" cy="1058821"/>
      </dsp:txXfrm>
    </dsp:sp>
    <dsp:sp modelId="{6CD22357-D759-4024-AE14-AE0A6B194031}">
      <dsp:nvSpPr>
        <dsp:cNvPr id="0" name=""/>
        <dsp:cNvSpPr/>
      </dsp:nvSpPr>
      <dsp:spPr>
        <a:xfrm>
          <a:off x="0" y="1061054"/>
          <a:ext cx="4000500" cy="901958"/>
        </a:xfrm>
        <a:prstGeom prst="rect">
          <a:avLst/>
        </a:prstGeom>
        <a:solidFill>
          <a:schemeClr val="accent3">
            <a:tint val="40000"/>
            <a:alpha val="90000"/>
            <a:hueOff val="7144569"/>
            <a:satOff val="-9195"/>
            <a:lumOff val="-717"/>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220472" tIns="39370" rIns="220472" bIns="39370" numCol="1" spcCol="1270" anchor="ctr" anchorCtr="0">
          <a:noAutofit/>
        </a:bodyPr>
        <a:lstStyle/>
        <a:p>
          <a:pPr marL="0" lvl="0" indent="0" algn="ctr" defTabSz="1377950">
            <a:lnSpc>
              <a:spcPct val="90000"/>
            </a:lnSpc>
            <a:spcBef>
              <a:spcPct val="0"/>
            </a:spcBef>
            <a:spcAft>
              <a:spcPct val="35000"/>
            </a:spcAft>
            <a:buNone/>
          </a:pPr>
          <a:r>
            <a:rPr lang="en-US" sz="3100" kern="1200" dirty="0"/>
            <a:t>Inadequate resources</a:t>
          </a:r>
        </a:p>
      </dsp:txBody>
      <dsp:txXfrm>
        <a:off x="0" y="1061054"/>
        <a:ext cx="4000500" cy="901958"/>
      </dsp:txXfrm>
    </dsp:sp>
    <dsp:sp modelId="{E6856B08-0A67-4CA1-A67E-A5B718939D5C}">
      <dsp:nvSpPr>
        <dsp:cNvPr id="0" name=""/>
        <dsp:cNvSpPr/>
      </dsp:nvSpPr>
      <dsp:spPr>
        <a:xfrm>
          <a:off x="4000500" y="1061054"/>
          <a:ext cx="4000500" cy="901958"/>
        </a:xfrm>
        <a:prstGeom prst="rect">
          <a:avLst/>
        </a:prstGeom>
        <a:solidFill>
          <a:schemeClr val="accent3">
            <a:tint val="40000"/>
            <a:alpha val="90000"/>
            <a:hueOff val="10716854"/>
            <a:satOff val="-13793"/>
            <a:lumOff val="-1075"/>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220472" tIns="39370" rIns="220472" bIns="39370" numCol="1" spcCol="1270" anchor="ctr" anchorCtr="0">
          <a:noAutofit/>
        </a:bodyPr>
        <a:lstStyle/>
        <a:p>
          <a:pPr marL="0" lvl="0" indent="0" algn="ctr" defTabSz="1377950">
            <a:lnSpc>
              <a:spcPct val="90000"/>
            </a:lnSpc>
            <a:spcBef>
              <a:spcPct val="0"/>
            </a:spcBef>
            <a:spcAft>
              <a:spcPct val="35000"/>
            </a:spcAft>
            <a:buNone/>
          </a:pPr>
          <a:r>
            <a:rPr lang="en-US" sz="3100" kern="1200" dirty="0"/>
            <a:t>Where to begin?</a:t>
          </a:r>
        </a:p>
      </dsp:txBody>
      <dsp:txXfrm>
        <a:off x="4000500" y="1061054"/>
        <a:ext cx="4000500" cy="90195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7F640E-36CE-4D05-A3AA-ECAD27BDD48B}">
      <dsp:nvSpPr>
        <dsp:cNvPr id="0" name=""/>
        <dsp:cNvSpPr/>
      </dsp:nvSpPr>
      <dsp:spPr>
        <a:xfrm>
          <a:off x="2890986" y="1170"/>
          <a:ext cx="2219027" cy="2219027"/>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r>
            <a:rPr lang="en-US" sz="2600" kern="1200" dirty="0"/>
            <a:t>Stick to the agenda</a:t>
          </a:r>
        </a:p>
      </dsp:txBody>
      <dsp:txXfrm>
        <a:off x="3215955" y="326139"/>
        <a:ext cx="1569089" cy="1569089"/>
      </dsp:txXfrm>
    </dsp:sp>
    <dsp:sp modelId="{D160B575-FC2C-4379-82FF-233F1CF5C901}">
      <dsp:nvSpPr>
        <dsp:cNvPr id="0" name=""/>
        <dsp:cNvSpPr/>
      </dsp:nvSpPr>
      <dsp:spPr>
        <a:xfrm rot="3600000">
          <a:off x="4530255" y="2163804"/>
          <a:ext cx="588917" cy="748921"/>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en-US" sz="2100" kern="1200" dirty="0"/>
        </a:p>
      </dsp:txBody>
      <dsp:txXfrm>
        <a:off x="4574424" y="2237085"/>
        <a:ext cx="412242" cy="449353"/>
      </dsp:txXfrm>
    </dsp:sp>
    <dsp:sp modelId="{DF157A1E-34B2-48A2-9F97-10C7532F62F3}">
      <dsp:nvSpPr>
        <dsp:cNvPr id="0" name=""/>
        <dsp:cNvSpPr/>
      </dsp:nvSpPr>
      <dsp:spPr>
        <a:xfrm>
          <a:off x="4556082" y="2885202"/>
          <a:ext cx="2219027" cy="2219027"/>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r>
            <a:rPr lang="en-US" sz="2600" kern="1200" dirty="0"/>
            <a:t>Follow up on missed items</a:t>
          </a:r>
        </a:p>
      </dsp:txBody>
      <dsp:txXfrm>
        <a:off x="4881051" y="3210171"/>
        <a:ext cx="1569089" cy="1569089"/>
      </dsp:txXfrm>
    </dsp:sp>
    <dsp:sp modelId="{5F00100A-8696-43CD-91C2-9696A4BC3699}">
      <dsp:nvSpPr>
        <dsp:cNvPr id="0" name=""/>
        <dsp:cNvSpPr/>
      </dsp:nvSpPr>
      <dsp:spPr>
        <a:xfrm rot="10800000">
          <a:off x="3722708" y="3620254"/>
          <a:ext cx="588917" cy="748921"/>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en-US" sz="2100" kern="1200" dirty="0"/>
        </a:p>
      </dsp:txBody>
      <dsp:txXfrm rot="10800000">
        <a:off x="3899383" y="3770038"/>
        <a:ext cx="412242" cy="449353"/>
      </dsp:txXfrm>
    </dsp:sp>
    <dsp:sp modelId="{8E0C0F6C-A7D3-4776-BFCB-339CA3AC6EF7}">
      <dsp:nvSpPr>
        <dsp:cNvPr id="0" name=""/>
        <dsp:cNvSpPr/>
      </dsp:nvSpPr>
      <dsp:spPr>
        <a:xfrm>
          <a:off x="1225890" y="2885202"/>
          <a:ext cx="2219027" cy="2219027"/>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r>
            <a:rPr lang="en-US" sz="2600" kern="1200" dirty="0"/>
            <a:t>End on an agreement</a:t>
          </a:r>
        </a:p>
      </dsp:txBody>
      <dsp:txXfrm>
        <a:off x="1550859" y="3210171"/>
        <a:ext cx="1569089" cy="1569089"/>
      </dsp:txXfrm>
    </dsp:sp>
    <dsp:sp modelId="{B99ECACF-16BA-435B-89FF-3FBC64A01A83}">
      <dsp:nvSpPr>
        <dsp:cNvPr id="0" name=""/>
        <dsp:cNvSpPr/>
      </dsp:nvSpPr>
      <dsp:spPr>
        <a:xfrm rot="18000000">
          <a:off x="2865159" y="2192673"/>
          <a:ext cx="588917" cy="748921"/>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en-US" sz="2100" kern="1200" dirty="0"/>
        </a:p>
      </dsp:txBody>
      <dsp:txXfrm>
        <a:off x="2909328" y="2418960"/>
        <a:ext cx="412242" cy="44935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FE6AF0-8F0C-44EA-AC50-579A2A5D3A57}">
      <dsp:nvSpPr>
        <dsp:cNvPr id="0" name=""/>
        <dsp:cNvSpPr/>
      </dsp:nvSpPr>
      <dsp:spPr>
        <a:xfrm>
          <a:off x="3564" y="2174656"/>
          <a:ext cx="2123702" cy="106185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1511300">
            <a:lnSpc>
              <a:spcPct val="90000"/>
            </a:lnSpc>
            <a:spcBef>
              <a:spcPct val="0"/>
            </a:spcBef>
            <a:spcAft>
              <a:spcPct val="35000"/>
            </a:spcAft>
            <a:buNone/>
          </a:pPr>
          <a:r>
            <a:rPr lang="en-US" sz="3400" kern="1200" dirty="0"/>
            <a:t>Summary</a:t>
          </a:r>
        </a:p>
      </dsp:txBody>
      <dsp:txXfrm>
        <a:off x="34665" y="2205757"/>
        <a:ext cx="2061500" cy="999649"/>
      </dsp:txXfrm>
    </dsp:sp>
    <dsp:sp modelId="{2DF13786-526B-49C3-B056-A3DFFBA38589}">
      <dsp:nvSpPr>
        <dsp:cNvPr id="0" name=""/>
        <dsp:cNvSpPr/>
      </dsp:nvSpPr>
      <dsp:spPr>
        <a:xfrm rot="18770822">
          <a:off x="1927429" y="2227751"/>
          <a:ext cx="1249157" cy="39814"/>
        </a:xfrm>
        <a:custGeom>
          <a:avLst/>
          <a:gdLst/>
          <a:ahLst/>
          <a:cxnLst/>
          <a:rect l="0" t="0" r="0" b="0"/>
          <a:pathLst>
            <a:path>
              <a:moveTo>
                <a:pt x="0" y="19907"/>
              </a:moveTo>
              <a:lnTo>
                <a:pt x="1249157" y="19907"/>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2520779" y="2216429"/>
        <a:ext cx="62457" cy="62457"/>
      </dsp:txXfrm>
    </dsp:sp>
    <dsp:sp modelId="{4A80AFDC-3235-4349-9ADD-DD05126FAC42}">
      <dsp:nvSpPr>
        <dsp:cNvPr id="0" name=""/>
        <dsp:cNvSpPr/>
      </dsp:nvSpPr>
      <dsp:spPr>
        <a:xfrm>
          <a:off x="2976748" y="1258809"/>
          <a:ext cx="2123702" cy="1061851"/>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1511300">
            <a:lnSpc>
              <a:spcPct val="90000"/>
            </a:lnSpc>
            <a:spcBef>
              <a:spcPct val="0"/>
            </a:spcBef>
            <a:spcAft>
              <a:spcPct val="35000"/>
            </a:spcAft>
            <a:buNone/>
          </a:pPr>
          <a:r>
            <a:rPr lang="en-US" sz="3400" kern="1200" dirty="0"/>
            <a:t>Action items</a:t>
          </a:r>
        </a:p>
      </dsp:txBody>
      <dsp:txXfrm>
        <a:off x="3007849" y="1289910"/>
        <a:ext cx="2061500" cy="999649"/>
      </dsp:txXfrm>
    </dsp:sp>
    <dsp:sp modelId="{8B09FA7E-5066-4FB2-84E4-EB333D0369AD}">
      <dsp:nvSpPr>
        <dsp:cNvPr id="0" name=""/>
        <dsp:cNvSpPr/>
      </dsp:nvSpPr>
      <dsp:spPr>
        <a:xfrm rot="19457599">
          <a:off x="5002122" y="1464545"/>
          <a:ext cx="1046139" cy="39814"/>
        </a:xfrm>
        <a:custGeom>
          <a:avLst/>
          <a:gdLst/>
          <a:ahLst/>
          <a:cxnLst/>
          <a:rect l="0" t="0" r="0" b="0"/>
          <a:pathLst>
            <a:path>
              <a:moveTo>
                <a:pt x="0" y="19907"/>
              </a:moveTo>
              <a:lnTo>
                <a:pt x="1046139" y="19907"/>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5499038" y="1458299"/>
        <a:ext cx="52306" cy="52306"/>
      </dsp:txXfrm>
    </dsp:sp>
    <dsp:sp modelId="{DEC866AD-EEEC-40CA-9D5C-7A7F79E73BD6}">
      <dsp:nvSpPr>
        <dsp:cNvPr id="0" name=""/>
        <dsp:cNvSpPr/>
      </dsp:nvSpPr>
      <dsp:spPr>
        <a:xfrm>
          <a:off x="5949932" y="648245"/>
          <a:ext cx="2123702" cy="1061851"/>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1511300">
            <a:lnSpc>
              <a:spcPct val="90000"/>
            </a:lnSpc>
            <a:spcBef>
              <a:spcPct val="0"/>
            </a:spcBef>
            <a:spcAft>
              <a:spcPct val="35000"/>
            </a:spcAft>
            <a:buNone/>
          </a:pPr>
          <a:r>
            <a:rPr lang="en-US" sz="3400" kern="1200" dirty="0"/>
            <a:t>Time</a:t>
          </a:r>
        </a:p>
      </dsp:txBody>
      <dsp:txXfrm>
        <a:off x="5981033" y="679346"/>
        <a:ext cx="2061500" cy="999649"/>
      </dsp:txXfrm>
    </dsp:sp>
    <dsp:sp modelId="{981C30DC-FCF4-4A28-9AE8-A10D846F6688}">
      <dsp:nvSpPr>
        <dsp:cNvPr id="0" name=""/>
        <dsp:cNvSpPr/>
      </dsp:nvSpPr>
      <dsp:spPr>
        <a:xfrm rot="2142401">
          <a:off x="5002122" y="2075110"/>
          <a:ext cx="1046139" cy="39814"/>
        </a:xfrm>
        <a:custGeom>
          <a:avLst/>
          <a:gdLst/>
          <a:ahLst/>
          <a:cxnLst/>
          <a:rect l="0" t="0" r="0" b="0"/>
          <a:pathLst>
            <a:path>
              <a:moveTo>
                <a:pt x="0" y="19907"/>
              </a:moveTo>
              <a:lnTo>
                <a:pt x="1046139" y="19907"/>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5499038" y="2068864"/>
        <a:ext cx="52306" cy="52306"/>
      </dsp:txXfrm>
    </dsp:sp>
    <dsp:sp modelId="{E4C31407-1FBA-40B1-810C-8BD93E2B136F}">
      <dsp:nvSpPr>
        <dsp:cNvPr id="0" name=""/>
        <dsp:cNvSpPr/>
      </dsp:nvSpPr>
      <dsp:spPr>
        <a:xfrm>
          <a:off x="5949932" y="1869374"/>
          <a:ext cx="2123702" cy="1061851"/>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1511300">
            <a:lnSpc>
              <a:spcPct val="90000"/>
            </a:lnSpc>
            <a:spcBef>
              <a:spcPct val="0"/>
            </a:spcBef>
            <a:spcAft>
              <a:spcPct val="35000"/>
            </a:spcAft>
            <a:buNone/>
          </a:pPr>
          <a:r>
            <a:rPr lang="en-US" sz="3400" kern="1200" dirty="0"/>
            <a:t>Progress</a:t>
          </a:r>
        </a:p>
      </dsp:txBody>
      <dsp:txXfrm>
        <a:off x="5981033" y="1900475"/>
        <a:ext cx="2061500" cy="999649"/>
      </dsp:txXfrm>
    </dsp:sp>
    <dsp:sp modelId="{9D8D43FB-911E-4132-AE79-06D1EDE45453}">
      <dsp:nvSpPr>
        <dsp:cNvPr id="0" name=""/>
        <dsp:cNvSpPr/>
      </dsp:nvSpPr>
      <dsp:spPr>
        <a:xfrm rot="2829178">
          <a:off x="1927429" y="3143598"/>
          <a:ext cx="1249157" cy="39814"/>
        </a:xfrm>
        <a:custGeom>
          <a:avLst/>
          <a:gdLst/>
          <a:ahLst/>
          <a:cxnLst/>
          <a:rect l="0" t="0" r="0" b="0"/>
          <a:pathLst>
            <a:path>
              <a:moveTo>
                <a:pt x="0" y="19907"/>
              </a:moveTo>
              <a:lnTo>
                <a:pt x="1249157" y="19907"/>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2520779" y="3132276"/>
        <a:ext cx="62457" cy="62457"/>
      </dsp:txXfrm>
    </dsp:sp>
    <dsp:sp modelId="{F476D775-C695-4F4C-9015-C36800126D16}">
      <dsp:nvSpPr>
        <dsp:cNvPr id="0" name=""/>
        <dsp:cNvSpPr/>
      </dsp:nvSpPr>
      <dsp:spPr>
        <a:xfrm>
          <a:off x="2976748" y="3090503"/>
          <a:ext cx="2123702" cy="1061851"/>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1511300">
            <a:lnSpc>
              <a:spcPct val="90000"/>
            </a:lnSpc>
            <a:spcBef>
              <a:spcPct val="0"/>
            </a:spcBef>
            <a:spcAft>
              <a:spcPct val="35000"/>
            </a:spcAft>
            <a:buNone/>
          </a:pPr>
          <a:r>
            <a:rPr lang="en-US" sz="3400" kern="1200" dirty="0"/>
            <a:t>Follow up</a:t>
          </a:r>
        </a:p>
      </dsp:txBody>
      <dsp:txXfrm>
        <a:off x="3007849" y="3121604"/>
        <a:ext cx="2061500" cy="999649"/>
      </dsp:txXfrm>
    </dsp:sp>
    <dsp:sp modelId="{EDB6CB1F-44A8-42D4-893D-F1FEE7045DB5}">
      <dsp:nvSpPr>
        <dsp:cNvPr id="0" name=""/>
        <dsp:cNvSpPr/>
      </dsp:nvSpPr>
      <dsp:spPr>
        <a:xfrm>
          <a:off x="5100451" y="3601521"/>
          <a:ext cx="849481" cy="39814"/>
        </a:xfrm>
        <a:custGeom>
          <a:avLst/>
          <a:gdLst/>
          <a:ahLst/>
          <a:cxnLst/>
          <a:rect l="0" t="0" r="0" b="0"/>
          <a:pathLst>
            <a:path>
              <a:moveTo>
                <a:pt x="0" y="19907"/>
              </a:moveTo>
              <a:lnTo>
                <a:pt x="849481" y="19907"/>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5503955" y="3600192"/>
        <a:ext cx="42474" cy="42474"/>
      </dsp:txXfrm>
    </dsp:sp>
    <dsp:sp modelId="{BC1EC87B-C8EC-41CF-BAFB-528A47DD2C50}">
      <dsp:nvSpPr>
        <dsp:cNvPr id="0" name=""/>
        <dsp:cNvSpPr/>
      </dsp:nvSpPr>
      <dsp:spPr>
        <a:xfrm>
          <a:off x="5949932" y="3090503"/>
          <a:ext cx="2123702" cy="1061851"/>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1511300">
            <a:lnSpc>
              <a:spcPct val="90000"/>
            </a:lnSpc>
            <a:spcBef>
              <a:spcPct val="0"/>
            </a:spcBef>
            <a:spcAft>
              <a:spcPct val="35000"/>
            </a:spcAft>
            <a:buNone/>
          </a:pPr>
          <a:r>
            <a:rPr lang="en-US" sz="3400" kern="1200" dirty="0"/>
            <a:t>Agenda</a:t>
          </a:r>
        </a:p>
      </dsp:txBody>
      <dsp:txXfrm>
        <a:off x="5981033" y="3121604"/>
        <a:ext cx="2061500" cy="99964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294B8D-557E-425F-A909-AF9D50345F62}">
      <dsp:nvSpPr>
        <dsp:cNvPr id="0" name=""/>
        <dsp:cNvSpPr/>
      </dsp:nvSpPr>
      <dsp:spPr>
        <a:xfrm>
          <a:off x="185570" y="576"/>
          <a:ext cx="3633266" cy="2179959"/>
        </a:xfrm>
        <a:prstGeom prst="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4790" tIns="224790" rIns="224790" bIns="224790" numCol="1" spcCol="1270" anchor="ctr" anchorCtr="0">
          <a:noAutofit/>
        </a:bodyPr>
        <a:lstStyle/>
        <a:p>
          <a:pPr marL="0" lvl="0" indent="0" algn="ctr" defTabSz="2622550">
            <a:lnSpc>
              <a:spcPct val="90000"/>
            </a:lnSpc>
            <a:spcBef>
              <a:spcPct val="0"/>
            </a:spcBef>
            <a:spcAft>
              <a:spcPct val="35000"/>
            </a:spcAft>
            <a:buNone/>
          </a:pPr>
          <a:r>
            <a:rPr lang="en-US" sz="5900" kern="1200" dirty="0"/>
            <a:t>Stick to an agenda</a:t>
          </a:r>
        </a:p>
      </dsp:txBody>
      <dsp:txXfrm>
        <a:off x="185570" y="576"/>
        <a:ext cx="3633266" cy="2179959"/>
      </dsp:txXfrm>
    </dsp:sp>
    <dsp:sp modelId="{C7D6EC13-9915-49D8-8419-64B6DB090613}">
      <dsp:nvSpPr>
        <dsp:cNvPr id="0" name=""/>
        <dsp:cNvSpPr/>
      </dsp:nvSpPr>
      <dsp:spPr>
        <a:xfrm>
          <a:off x="4182163" y="576"/>
          <a:ext cx="3633266" cy="2179959"/>
        </a:xfrm>
        <a:prstGeom prst="rect">
          <a:avLst/>
        </a:prstGeom>
        <a:solidFill>
          <a:schemeClr val="accent2">
            <a:hueOff val="2340759"/>
            <a:satOff val="-2919"/>
            <a:lumOff val="686"/>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4790" tIns="224790" rIns="224790" bIns="224790" numCol="1" spcCol="1270" anchor="ctr" anchorCtr="0">
          <a:noAutofit/>
        </a:bodyPr>
        <a:lstStyle/>
        <a:p>
          <a:pPr marL="0" lvl="0" indent="0" algn="ctr" defTabSz="2622550">
            <a:lnSpc>
              <a:spcPct val="90000"/>
            </a:lnSpc>
            <a:spcBef>
              <a:spcPct val="0"/>
            </a:spcBef>
            <a:spcAft>
              <a:spcPct val="35000"/>
            </a:spcAft>
            <a:buNone/>
          </a:pPr>
          <a:r>
            <a:rPr lang="en-US" sz="5900" kern="1200" dirty="0"/>
            <a:t>Ground rules</a:t>
          </a:r>
        </a:p>
      </dsp:txBody>
      <dsp:txXfrm>
        <a:off x="4182163" y="576"/>
        <a:ext cx="3633266" cy="2179959"/>
      </dsp:txXfrm>
    </dsp:sp>
    <dsp:sp modelId="{C9EBC296-E4FE-454A-B2E3-9AD67834AAB9}">
      <dsp:nvSpPr>
        <dsp:cNvPr id="0" name=""/>
        <dsp:cNvSpPr/>
      </dsp:nvSpPr>
      <dsp:spPr>
        <a:xfrm>
          <a:off x="2183866" y="2543863"/>
          <a:ext cx="3633266" cy="2179959"/>
        </a:xfrm>
        <a:prstGeom prst="rect">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4790" tIns="224790" rIns="224790" bIns="224790" numCol="1" spcCol="1270" anchor="ctr" anchorCtr="0">
          <a:noAutofit/>
        </a:bodyPr>
        <a:lstStyle/>
        <a:p>
          <a:pPr marL="0" lvl="0" indent="0" algn="ctr" defTabSz="2622550">
            <a:lnSpc>
              <a:spcPct val="90000"/>
            </a:lnSpc>
            <a:spcBef>
              <a:spcPct val="0"/>
            </a:spcBef>
            <a:spcAft>
              <a:spcPct val="35000"/>
            </a:spcAft>
            <a:buNone/>
          </a:pPr>
          <a:r>
            <a:rPr lang="en-US" sz="5900" kern="1200" dirty="0"/>
            <a:t>Minutes</a:t>
          </a:r>
        </a:p>
      </dsp:txBody>
      <dsp:txXfrm>
        <a:off x="2183866" y="2543863"/>
        <a:ext cx="3633266" cy="217995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82B82B-AEAD-427D-A116-627082D5C016}">
      <dsp:nvSpPr>
        <dsp:cNvPr id="0" name=""/>
        <dsp:cNvSpPr/>
      </dsp:nvSpPr>
      <dsp:spPr>
        <a:xfrm rot="16200000">
          <a:off x="-1283828" y="1284833"/>
          <a:ext cx="5181600" cy="2611933"/>
        </a:xfrm>
        <a:prstGeom prst="flowChartManualOperation">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0" rIns="209507" bIns="0" numCol="1" spcCol="1270" anchor="ctr" anchorCtr="0">
          <a:noAutofit/>
        </a:bodyPr>
        <a:lstStyle/>
        <a:p>
          <a:pPr marL="0" lvl="0" indent="0" algn="ctr" defTabSz="1466850">
            <a:lnSpc>
              <a:spcPct val="90000"/>
            </a:lnSpc>
            <a:spcBef>
              <a:spcPct val="0"/>
            </a:spcBef>
            <a:spcAft>
              <a:spcPct val="35000"/>
            </a:spcAft>
            <a:buNone/>
          </a:pPr>
          <a:r>
            <a:rPr lang="en-US" sz="3300" kern="1200" dirty="0"/>
            <a:t>Screen sharing</a:t>
          </a:r>
        </a:p>
      </dsp:txBody>
      <dsp:txXfrm rot="5400000">
        <a:off x="1005" y="1036320"/>
        <a:ext cx="2611933" cy="3108960"/>
      </dsp:txXfrm>
    </dsp:sp>
    <dsp:sp modelId="{71AFA01C-F714-4EEC-AAC1-3B4EF90329C2}">
      <dsp:nvSpPr>
        <dsp:cNvPr id="0" name=""/>
        <dsp:cNvSpPr/>
      </dsp:nvSpPr>
      <dsp:spPr>
        <a:xfrm rot="16200000">
          <a:off x="1523999" y="1284833"/>
          <a:ext cx="5181600" cy="2611933"/>
        </a:xfrm>
        <a:prstGeom prst="flowChartManualOperation">
          <a:avLst/>
        </a:prstGeom>
        <a:solidFill>
          <a:schemeClr val="accent2">
            <a:hueOff val="2340759"/>
            <a:satOff val="-2919"/>
            <a:lumOff val="686"/>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0" rIns="209507" bIns="0" numCol="1" spcCol="1270" anchor="ctr" anchorCtr="0">
          <a:noAutofit/>
        </a:bodyPr>
        <a:lstStyle/>
        <a:p>
          <a:pPr marL="0" lvl="0" indent="0" algn="ctr" defTabSz="1466850">
            <a:lnSpc>
              <a:spcPct val="90000"/>
            </a:lnSpc>
            <a:spcBef>
              <a:spcPct val="0"/>
            </a:spcBef>
            <a:spcAft>
              <a:spcPct val="35000"/>
            </a:spcAft>
            <a:buNone/>
          </a:pPr>
          <a:r>
            <a:rPr lang="en-US" sz="3300" kern="1200" dirty="0"/>
            <a:t>Interactive whiteboards</a:t>
          </a:r>
        </a:p>
      </dsp:txBody>
      <dsp:txXfrm rot="5400000">
        <a:off x="2808832" y="1036320"/>
        <a:ext cx="2611933" cy="3108960"/>
      </dsp:txXfrm>
    </dsp:sp>
    <dsp:sp modelId="{4A387059-5529-4BB7-83FB-1BEB67CEB9EF}">
      <dsp:nvSpPr>
        <dsp:cNvPr id="0" name=""/>
        <dsp:cNvSpPr/>
      </dsp:nvSpPr>
      <dsp:spPr>
        <a:xfrm rot="16200000">
          <a:off x="4331828" y="1284833"/>
          <a:ext cx="5181600" cy="2611933"/>
        </a:xfrm>
        <a:prstGeom prst="flowChartManualOperation">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0" rIns="209507" bIns="0" numCol="1" spcCol="1270" anchor="ctr" anchorCtr="0">
          <a:noAutofit/>
        </a:bodyPr>
        <a:lstStyle/>
        <a:p>
          <a:pPr marL="0" lvl="0" indent="0" algn="ctr" defTabSz="1466850">
            <a:lnSpc>
              <a:spcPct val="90000"/>
            </a:lnSpc>
            <a:spcBef>
              <a:spcPct val="0"/>
            </a:spcBef>
            <a:spcAft>
              <a:spcPct val="35000"/>
            </a:spcAft>
            <a:buNone/>
          </a:pPr>
          <a:r>
            <a:rPr lang="en-US" sz="3300" kern="1200" dirty="0"/>
            <a:t>Recordable</a:t>
          </a:r>
        </a:p>
      </dsp:txBody>
      <dsp:txXfrm rot="5400000">
        <a:off x="5616661" y="1036320"/>
        <a:ext cx="2611933" cy="310896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A61BAD-BC63-414D-A0FE-698EF7C29819}">
      <dsp:nvSpPr>
        <dsp:cNvPr id="0" name=""/>
        <dsp:cNvSpPr/>
      </dsp:nvSpPr>
      <dsp:spPr>
        <a:xfrm>
          <a:off x="3583" y="909916"/>
          <a:ext cx="3133166" cy="3133166"/>
        </a:xfrm>
        <a:prstGeom prst="ellipse">
          <a:avLst/>
        </a:prstGeom>
        <a:solidFill>
          <a:schemeClr val="accent2">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2429" tIns="41910" rIns="172429" bIns="41910" numCol="1" spcCol="1270" anchor="ctr" anchorCtr="0">
          <a:noAutofit/>
        </a:bodyPr>
        <a:lstStyle/>
        <a:p>
          <a:pPr marL="0" lvl="0" indent="0" algn="ctr" defTabSz="1466850">
            <a:lnSpc>
              <a:spcPct val="90000"/>
            </a:lnSpc>
            <a:spcBef>
              <a:spcPct val="0"/>
            </a:spcBef>
            <a:spcAft>
              <a:spcPct val="35000"/>
            </a:spcAft>
            <a:buNone/>
          </a:pPr>
          <a:r>
            <a:rPr lang="en-US" sz="3300" kern="1200" dirty="0"/>
            <a:t>Moderator</a:t>
          </a:r>
        </a:p>
      </dsp:txBody>
      <dsp:txXfrm>
        <a:off x="462425" y="1368758"/>
        <a:ext cx="2215482" cy="2215482"/>
      </dsp:txXfrm>
    </dsp:sp>
    <dsp:sp modelId="{6681EA82-85C8-40C6-A4F5-70E406E1EF11}">
      <dsp:nvSpPr>
        <dsp:cNvPr id="0" name=""/>
        <dsp:cNvSpPr/>
      </dsp:nvSpPr>
      <dsp:spPr>
        <a:xfrm>
          <a:off x="2510116" y="909916"/>
          <a:ext cx="3133166" cy="3133166"/>
        </a:xfrm>
        <a:prstGeom prst="ellipse">
          <a:avLst/>
        </a:prstGeom>
        <a:solidFill>
          <a:schemeClr val="accent2">
            <a:alpha val="50000"/>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2429" tIns="41910" rIns="172429" bIns="41910" numCol="1" spcCol="1270" anchor="ctr" anchorCtr="0">
          <a:noAutofit/>
        </a:bodyPr>
        <a:lstStyle/>
        <a:p>
          <a:pPr marL="0" lvl="0" indent="0" algn="ctr" defTabSz="1466850">
            <a:lnSpc>
              <a:spcPct val="90000"/>
            </a:lnSpc>
            <a:spcBef>
              <a:spcPct val="0"/>
            </a:spcBef>
            <a:spcAft>
              <a:spcPct val="35000"/>
            </a:spcAft>
            <a:buNone/>
          </a:pPr>
          <a:r>
            <a:rPr lang="en-US" sz="3300" kern="1200" dirty="0"/>
            <a:t>Ongoing interaction</a:t>
          </a:r>
        </a:p>
      </dsp:txBody>
      <dsp:txXfrm>
        <a:off x="2968958" y="1368758"/>
        <a:ext cx="2215482" cy="2215482"/>
      </dsp:txXfrm>
    </dsp:sp>
    <dsp:sp modelId="{F2463B0F-E4D1-4D7E-91AC-6A5F88999C15}">
      <dsp:nvSpPr>
        <dsp:cNvPr id="0" name=""/>
        <dsp:cNvSpPr/>
      </dsp:nvSpPr>
      <dsp:spPr>
        <a:xfrm>
          <a:off x="5016650" y="909916"/>
          <a:ext cx="3133166" cy="3133166"/>
        </a:xfrm>
        <a:prstGeom prst="ellipse">
          <a:avLst/>
        </a:prstGeom>
        <a:solidFill>
          <a:schemeClr val="accent2">
            <a:alpha val="50000"/>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2429" tIns="41910" rIns="172429" bIns="41910" numCol="1" spcCol="1270" anchor="ctr" anchorCtr="0">
          <a:noAutofit/>
        </a:bodyPr>
        <a:lstStyle/>
        <a:p>
          <a:pPr marL="0" lvl="0" indent="0" algn="ctr" defTabSz="1466850">
            <a:lnSpc>
              <a:spcPct val="90000"/>
            </a:lnSpc>
            <a:spcBef>
              <a:spcPct val="0"/>
            </a:spcBef>
            <a:spcAft>
              <a:spcPct val="35000"/>
            </a:spcAft>
            <a:buNone/>
          </a:pPr>
          <a:r>
            <a:rPr lang="en-US" sz="3300" kern="1200" dirty="0"/>
            <a:t>Have a purpose</a:t>
          </a:r>
        </a:p>
      </dsp:txBody>
      <dsp:txXfrm>
        <a:off x="5475492" y="1368758"/>
        <a:ext cx="2215482" cy="221548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3FAEF7-6581-4706-A427-A83680382D08}">
      <dsp:nvSpPr>
        <dsp:cNvPr id="0" name=""/>
        <dsp:cNvSpPr/>
      </dsp:nvSpPr>
      <dsp:spPr>
        <a:xfrm>
          <a:off x="1956682" y="893955"/>
          <a:ext cx="2549532" cy="2205022"/>
        </a:xfrm>
        <a:prstGeom prst="hexagon">
          <a:avLst>
            <a:gd name="adj" fmla="val 2857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r>
            <a:rPr lang="en-US" sz="2700" kern="1200" dirty="0"/>
            <a:t>Collaborate</a:t>
          </a:r>
        </a:p>
      </dsp:txBody>
      <dsp:txXfrm>
        <a:off x="2379135" y="1259323"/>
        <a:ext cx="1704626" cy="1474286"/>
      </dsp:txXfrm>
    </dsp:sp>
    <dsp:sp modelId="{E3B34BB5-E6FA-4F40-9EF5-8EBAE959BA73}">
      <dsp:nvSpPr>
        <dsp:cNvPr id="0" name=""/>
        <dsp:cNvSpPr/>
      </dsp:nvSpPr>
      <dsp:spPr>
        <a:xfrm>
          <a:off x="4675816" y="1388158"/>
          <a:ext cx="962063" cy="828606"/>
        </a:xfrm>
        <a:prstGeom prst="hexagon">
          <a:avLst>
            <a:gd name="adj" fmla="val 28900"/>
            <a:gd name="vf" fmla="val 11547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188EBBC-B03D-4BF8-AF28-5AE7C56C5423}">
      <dsp:nvSpPr>
        <dsp:cNvPr id="0" name=""/>
        <dsp:cNvSpPr/>
      </dsp:nvSpPr>
      <dsp:spPr>
        <a:xfrm>
          <a:off x="4107652" y="0"/>
          <a:ext cx="2089065" cy="1807311"/>
        </a:xfrm>
        <a:prstGeom prst="hexagon">
          <a:avLst>
            <a:gd name="adj" fmla="val 28570"/>
            <a:gd name="vf" fmla="val 1154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en-US" sz="2300" kern="1200" dirty="0"/>
            <a:t>SharePoint</a:t>
          </a:r>
        </a:p>
      </dsp:txBody>
      <dsp:txXfrm>
        <a:off x="4453857" y="299512"/>
        <a:ext cx="1396655" cy="1208287"/>
      </dsp:txXfrm>
    </dsp:sp>
    <dsp:sp modelId="{09698E00-E410-4C1A-8B6E-DA7A0D69C675}">
      <dsp:nvSpPr>
        <dsp:cNvPr id="0" name=""/>
        <dsp:cNvSpPr/>
      </dsp:nvSpPr>
      <dsp:spPr>
        <a:xfrm>
          <a:off x="3895650" y="3137268"/>
          <a:ext cx="962063" cy="828606"/>
        </a:xfrm>
        <a:prstGeom prst="hexagon">
          <a:avLst>
            <a:gd name="adj" fmla="val 28900"/>
            <a:gd name="vf" fmla="val 11547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91F0751-7D65-461E-9F42-7DD154636B0E}">
      <dsp:nvSpPr>
        <dsp:cNvPr id="0" name=""/>
        <dsp:cNvSpPr/>
      </dsp:nvSpPr>
      <dsp:spPr>
        <a:xfrm>
          <a:off x="4107652" y="2185111"/>
          <a:ext cx="2089065" cy="1807311"/>
        </a:xfrm>
        <a:prstGeom prst="hexagon">
          <a:avLst>
            <a:gd name="adj" fmla="val 28570"/>
            <a:gd name="vf" fmla="val 11547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en-US" sz="2300" kern="1200" dirty="0"/>
            <a:t>Skype</a:t>
          </a:r>
        </a:p>
      </dsp:txBody>
      <dsp:txXfrm>
        <a:off x="4453857" y="2484623"/>
        <a:ext cx="1396655" cy="1208287"/>
      </dsp:txXfrm>
    </dsp:sp>
    <dsp:sp modelId="{176E3039-8A66-42A0-B560-51AC00B686F6}">
      <dsp:nvSpPr>
        <dsp:cNvPr id="0" name=""/>
        <dsp:cNvSpPr/>
      </dsp:nvSpPr>
      <dsp:spPr>
        <a:xfrm>
          <a:off x="2191580" y="3298088"/>
          <a:ext cx="2089065" cy="1807311"/>
        </a:xfrm>
        <a:prstGeom prst="hexagon">
          <a:avLst>
            <a:gd name="adj" fmla="val 28570"/>
            <a:gd name="vf" fmla="val 11547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en-US" sz="2300" kern="1200" dirty="0"/>
            <a:t>Write</a:t>
          </a:r>
        </a:p>
      </dsp:txBody>
      <dsp:txXfrm>
        <a:off x="2537785" y="3597600"/>
        <a:ext cx="1396655" cy="1208287"/>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0EA4EE-96F7-4555-B219-8F580DAD6E93}">
      <dsp:nvSpPr>
        <dsp:cNvPr id="0" name=""/>
        <dsp:cNvSpPr/>
      </dsp:nvSpPr>
      <dsp:spPr>
        <a:xfrm>
          <a:off x="400692" y="1367"/>
          <a:ext cx="1277458" cy="1277458"/>
        </a:xfrm>
        <a:prstGeom prst="ellipse">
          <a:avLst/>
        </a:prstGeom>
        <a:solidFill>
          <a:schemeClr val="accent2">
            <a:alpha val="5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tx1"/>
        </a:fontRef>
      </dsp:style>
    </dsp:sp>
    <dsp:sp modelId="{FD87DBEB-FD20-427F-840E-BE2CEB736A03}">
      <dsp:nvSpPr>
        <dsp:cNvPr id="0" name=""/>
        <dsp:cNvSpPr/>
      </dsp:nvSpPr>
      <dsp:spPr>
        <a:xfrm>
          <a:off x="1039422" y="1367"/>
          <a:ext cx="6815708" cy="12774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9210" rIns="0" bIns="29210" numCol="1" spcCol="1270" anchor="ctr" anchorCtr="0">
          <a:noAutofit/>
        </a:bodyPr>
        <a:lstStyle/>
        <a:p>
          <a:pPr marL="0" lvl="0" indent="0" algn="l" defTabSz="1022350">
            <a:lnSpc>
              <a:spcPct val="90000"/>
            </a:lnSpc>
            <a:spcBef>
              <a:spcPct val="0"/>
            </a:spcBef>
            <a:spcAft>
              <a:spcPct val="35000"/>
            </a:spcAft>
            <a:buNone/>
          </a:pPr>
          <a:r>
            <a:rPr lang="en-US" sz="2300" b="1" kern="1200" dirty="0"/>
            <a:t>Harvey Mackay</a:t>
          </a:r>
          <a:r>
            <a:rPr lang="en-US" sz="2300" b="1" kern="1200" cap="small" dirty="0"/>
            <a:t>:</a:t>
          </a:r>
          <a:r>
            <a:rPr lang="en-US" sz="2300" kern="1200" dirty="0"/>
            <a:t> Time is free, but it's priceless. You can't own it, but you can use it. You can't keep it, but you can spend it. Once you've lost it, you can never get it back.</a:t>
          </a:r>
        </a:p>
      </dsp:txBody>
      <dsp:txXfrm>
        <a:off x="1039422" y="1367"/>
        <a:ext cx="6815708" cy="1277458"/>
      </dsp:txXfrm>
    </dsp:sp>
    <dsp:sp modelId="{0A971F9E-2B85-4F0B-92C5-FC34F79697C6}">
      <dsp:nvSpPr>
        <dsp:cNvPr id="0" name=""/>
        <dsp:cNvSpPr/>
      </dsp:nvSpPr>
      <dsp:spPr>
        <a:xfrm>
          <a:off x="400692" y="1278825"/>
          <a:ext cx="1277458" cy="1277458"/>
        </a:xfrm>
        <a:prstGeom prst="ellipse">
          <a:avLst/>
        </a:prstGeom>
        <a:solidFill>
          <a:schemeClr val="accent2">
            <a:alpha val="50000"/>
            <a:hueOff val="1560506"/>
            <a:satOff val="-1946"/>
            <a:lumOff val="458"/>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tx1"/>
        </a:fontRef>
      </dsp:style>
    </dsp:sp>
    <dsp:sp modelId="{8788690D-F8B7-490B-BBA0-156BD561CBC6}">
      <dsp:nvSpPr>
        <dsp:cNvPr id="0" name=""/>
        <dsp:cNvSpPr/>
      </dsp:nvSpPr>
      <dsp:spPr>
        <a:xfrm>
          <a:off x="1039422" y="1278825"/>
          <a:ext cx="6815708" cy="12774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9210" rIns="0" bIns="29210" numCol="1" spcCol="1270" anchor="ctr" anchorCtr="0">
          <a:noAutofit/>
        </a:bodyPr>
        <a:lstStyle/>
        <a:p>
          <a:pPr marL="0" lvl="0" indent="0" algn="l" defTabSz="1022350">
            <a:lnSpc>
              <a:spcPct val="90000"/>
            </a:lnSpc>
            <a:spcBef>
              <a:spcPct val="0"/>
            </a:spcBef>
            <a:spcAft>
              <a:spcPct val="35000"/>
            </a:spcAft>
            <a:buNone/>
          </a:pPr>
          <a:r>
            <a:rPr lang="en-US" sz="2300" b="1" kern="1200" dirty="0"/>
            <a:t>Napoleon Bonaparte: </a:t>
          </a:r>
          <a:r>
            <a:rPr lang="en-US" sz="2300" kern="1200" dirty="0"/>
            <a:t>Take time to deliberate, but when the time for action arrives, stop thinking and go.</a:t>
          </a:r>
        </a:p>
      </dsp:txBody>
      <dsp:txXfrm>
        <a:off x="1039422" y="1278825"/>
        <a:ext cx="6815708" cy="1277458"/>
      </dsp:txXfrm>
    </dsp:sp>
    <dsp:sp modelId="{76A26057-288B-4FCB-81B8-C4EBEFE4501B}">
      <dsp:nvSpPr>
        <dsp:cNvPr id="0" name=""/>
        <dsp:cNvSpPr/>
      </dsp:nvSpPr>
      <dsp:spPr>
        <a:xfrm>
          <a:off x="400692" y="2556284"/>
          <a:ext cx="1277458" cy="1277458"/>
        </a:xfrm>
        <a:prstGeom prst="ellipse">
          <a:avLst/>
        </a:prstGeom>
        <a:solidFill>
          <a:schemeClr val="accent2">
            <a:alpha val="50000"/>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D4EA0A3D-6ADB-4FA7-BB69-701FC9DD4A76}">
      <dsp:nvSpPr>
        <dsp:cNvPr id="0" name=""/>
        <dsp:cNvSpPr/>
      </dsp:nvSpPr>
      <dsp:spPr>
        <a:xfrm>
          <a:off x="1039422" y="2556284"/>
          <a:ext cx="6815708" cy="12774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9210" rIns="0" bIns="29210" numCol="1" spcCol="1270" anchor="ctr" anchorCtr="0">
          <a:noAutofit/>
        </a:bodyPr>
        <a:lstStyle/>
        <a:p>
          <a:pPr marL="0" lvl="0" indent="0" algn="l" defTabSz="1022350">
            <a:lnSpc>
              <a:spcPct val="90000"/>
            </a:lnSpc>
            <a:spcBef>
              <a:spcPct val="0"/>
            </a:spcBef>
            <a:spcAft>
              <a:spcPct val="35000"/>
            </a:spcAft>
            <a:buNone/>
          </a:pPr>
          <a:r>
            <a:rPr lang="en-US" sz="2300" b="1" kern="1200" dirty="0"/>
            <a:t>Steve Jobs: </a:t>
          </a:r>
          <a:r>
            <a:rPr lang="en-US" sz="2300" kern="1200" dirty="0"/>
            <a:t>Your time is limited, so don't waste it living someone else's life. </a:t>
          </a:r>
          <a:r>
            <a:rPr lang="en-US" sz="2300" b="1" kern="1200" cap="small" dirty="0"/>
            <a:t> </a:t>
          </a:r>
          <a:endParaRPr lang="en-US" sz="2300" kern="1200" dirty="0"/>
        </a:p>
      </dsp:txBody>
      <dsp:txXfrm>
        <a:off x="1039422" y="2556284"/>
        <a:ext cx="6815708" cy="1277458"/>
      </dsp:txXfrm>
    </dsp:sp>
    <dsp:sp modelId="{1F7B96ED-5C94-46CD-A64B-B038EE399C58}">
      <dsp:nvSpPr>
        <dsp:cNvPr id="0" name=""/>
        <dsp:cNvSpPr/>
      </dsp:nvSpPr>
      <dsp:spPr>
        <a:xfrm>
          <a:off x="400692" y="3833742"/>
          <a:ext cx="1277458" cy="1277458"/>
        </a:xfrm>
        <a:prstGeom prst="ellipse">
          <a:avLst/>
        </a:prstGeom>
        <a:solidFill>
          <a:schemeClr val="accent2">
            <a:alpha val="50000"/>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B18ED55B-6C1C-4CE4-A088-2302E8C90253}">
      <dsp:nvSpPr>
        <dsp:cNvPr id="0" name=""/>
        <dsp:cNvSpPr/>
      </dsp:nvSpPr>
      <dsp:spPr>
        <a:xfrm>
          <a:off x="1039422" y="3833742"/>
          <a:ext cx="6815708" cy="12774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9210" rIns="0" bIns="29210" numCol="1" spcCol="1270" anchor="ctr" anchorCtr="0">
          <a:noAutofit/>
        </a:bodyPr>
        <a:lstStyle/>
        <a:p>
          <a:pPr marL="0" lvl="0" indent="0" algn="l" defTabSz="1022350">
            <a:lnSpc>
              <a:spcPct val="90000"/>
            </a:lnSpc>
            <a:spcBef>
              <a:spcPct val="0"/>
            </a:spcBef>
            <a:spcAft>
              <a:spcPct val="35000"/>
            </a:spcAft>
            <a:buNone/>
          </a:pPr>
          <a:r>
            <a:rPr lang="en-US" sz="2300" b="1" kern="1200" dirty="0"/>
            <a:t>Benjamin Franklin: </a:t>
          </a:r>
          <a:r>
            <a:rPr lang="en-US" sz="2300" kern="1200" dirty="0"/>
            <a:t>You may delay, but time will not.</a:t>
          </a:r>
        </a:p>
      </dsp:txBody>
      <dsp:txXfrm>
        <a:off x="1039422" y="3833742"/>
        <a:ext cx="6815708" cy="1277458"/>
      </dsp:txXfrm>
    </dsp:sp>
  </dsp:spTree>
</dsp:drawing>
</file>

<file path=ppt/diagrams/layout1.xml><?xml version="1.0" encoding="utf-8"?>
<dgm:layoutDef xmlns:dgm="http://schemas.openxmlformats.org/drawingml/2006/diagram" xmlns:a="http://schemas.openxmlformats.org/drawingml/2006/main" uniqueId="urn:microsoft.com/office/officeart/2011/layout/ConvergingText#1">
  <dgm:title val="Converging Text"/>
  <dgm:desc val="Use to show multiple steps or parts that merge into a whole. Works best with a small number of Level 1 shapes. Unused text does not appear, but remains available if you switch layouts."/>
  <dgm:catLst>
    <dgm:cat type="process" pri="6500"/>
    <dgm:cat type="officeonline" pri="5000"/>
  </dgm:catLst>
  <dgm:samp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tyleData>
  <dgm:clr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clrData>
  <dgm:layoutNode name="Name0">
    <dgm:varLst>
      <dgm:chMax/>
      <dgm:chPref val="1"/>
      <dgm:dir/>
      <dgm:animOne val="branch"/>
      <dgm:animLvl val="lvl"/>
      <dgm:resizeHandles/>
    </dgm:varLst>
    <dgm:choose name="Name1">
      <dgm:if name="Name2" func="var" arg="dir" op="equ" val="norm">
        <dgm:alg type="lin">
          <dgm:param type="linDir" val="fromL"/>
          <dgm:param type="vertAlign" val="mid"/>
          <dgm:param type="nodeVertAlign" val="mid"/>
          <dgm:param type="horzAlign" val="ctr"/>
        </dgm:alg>
      </dgm:if>
      <dgm:else name="Name3">
        <dgm:alg type="lin">
          <dgm:param type="linDir" val="fromR"/>
          <dgm:param type="vertAlign" val="mid"/>
          <dgm:param type="nodeVertAlign" val="mid"/>
          <dgm:param type="horzAlign" val="ctr"/>
        </dgm:alg>
      </dgm:else>
    </dgm:choose>
    <dgm:shape xmlns:r="http://schemas.openxmlformats.org/officeDocument/2006/relationships" r:blip="">
      <dgm:adjLst/>
    </dgm:shape>
    <dgm:constrLst>
      <dgm:constr type="primFontSz" for="des" forName="Parent" op="equ" val="65"/>
      <dgm:constr type="primFontSz" for="des" forName="Child1" op="equ" val="65"/>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w" for="ch" forName="composite" refType="w"/>
      <dgm:constr type="h" for="ch" forName="composite" refType="h"/>
      <dgm:constr type="sp" refType="w" refFor="ch" refForName="composite" op="equ" fact="0.05"/>
      <dgm:constr type="w" for="ch" forName="sibTrans" refType="w" refFor="ch" refForName="composite" op="equ" fact="0.05"/>
      <dgm:constr type="h" for="ch" forName="sibTrans" refType="w" refFor="ch" refForName="sibTrans" op="equ"/>
    </dgm:constrLst>
    <dgm:forEach name="nodesForEach" axis="ch" ptType="node">
      <dgm:layoutNode name="composite">
        <dgm:choose name="Name4">
          <dgm:if name="Name5" func="var" arg="dir" op="equ" val="norm">
            <dgm:choose name="Name6">
              <dgm:if name="Name7" axis="ch" ptType="node" func="cnt" op="equ" val="0">
                <dgm:alg type="composite">
                  <dgm:param type="ar" val="2.1059"/>
                </dgm:alg>
                <dgm:constrLst>
                  <dgm:constr type="l" for="ch" forName="Parent" refType="w" fact="0"/>
                  <dgm:constr type="t" for="ch" forName="Parent" refType="h" fact="0"/>
                  <dgm:constr type="w" for="ch" forName="Parent" refType="w" fact="0.4749"/>
                  <dgm:constr type="h" for="ch" forName="Parent" refType="h"/>
                  <dgm:constr type="l" for="ch" forName="ParentAccent1" refType="w" fact="0.9531"/>
                  <dgm:constr type="t" for="ch" forName="ParentAccent1" refType="h" fact="0.4506"/>
                  <dgm:constr type="w" for="ch" forName="ParentAccent1" refType="w" fact="0.0469"/>
                  <dgm:constr type="h" for="ch" forName="ParentAccent1" refType="h" fact="0.0988"/>
                  <dgm:constr type="l" for="ch" forName="ParentAccent2" refType="w" fact="0.8734"/>
                  <dgm:constr type="t" for="ch" forName="ParentAccent2" refType="h" fact="0.4506"/>
                  <dgm:constr type="w" for="ch" forName="ParentAccent2" refType="w" fact="0.0469"/>
                  <dgm:constr type="h" for="ch" forName="ParentAccent2" refType="h" fact="0.0988"/>
                  <dgm:constr type="l" for="ch" forName="ParentAccent3" refType="w" fact="0.7937"/>
                  <dgm:constr type="t" for="ch" forName="ParentAccent3" refType="h" fact="0.4506"/>
                  <dgm:constr type="w" for="ch" forName="ParentAccent3" refType="w" fact="0.0469"/>
                  <dgm:constr type="h" for="ch" forName="ParentAccent3" refType="h" fact="0.0988"/>
                  <dgm:constr type="l" for="ch" forName="ParentAccent4" refType="w" fact="0.714"/>
                  <dgm:constr type="t" for="ch" forName="ParentAccent4" refType="h" fact="0.4506"/>
                  <dgm:constr type="w" for="ch" forName="ParentAccent4" refType="w" fact="0.0469"/>
                  <dgm:constr type="h" for="ch" forName="ParentAccent4" refType="h" fact="0.0988"/>
                  <dgm:constr type="l" for="ch" forName="ParentAccent5" refType="w" fact="0.6343"/>
                  <dgm:constr type="t" for="ch" forName="ParentAccent5" refType="h" fact="0.4506"/>
                  <dgm:constr type="w" for="ch" forName="ParentAccent5" refType="w" fact="0.0469"/>
                  <dgm:constr type="h" for="ch" forName="ParentAccent5" refType="h" fact="0.0988"/>
                  <dgm:constr type="l" for="ch" forName="ParentAccent6" refType="w" fact="0.5076"/>
                  <dgm:constr type="t" for="ch" forName="ParentAccent6" refType="h" fact="0.4012"/>
                  <dgm:constr type="w" for="ch" forName="ParentAccent6" refType="w" fact="0.0939"/>
                  <dgm:constr type="h" for="ch" forName="ParentAccent6" refType="h" fact="0.1976"/>
                  <dgm:constr type="l" for="ch" forName="ParentAccent7" refType="w" fact="0.8766"/>
                  <dgm:constr type="t" for="ch" forName="ParentAccent7" refType="h" fact="0.2465"/>
                  <dgm:constr type="w" for="ch" forName="ParentAccent7" refType="w" fact="0.0469"/>
                  <dgm:constr type="h" for="ch" forName="ParentAccent7" refType="h" fact="0.0988"/>
                  <dgm:constr type="l" for="ch" forName="ParentAccent8" refType="w" fact="0.8766"/>
                  <dgm:constr type="t" for="ch" forName="ParentAccent8" refType="h" fact="0.6562"/>
                  <dgm:constr type="w" for="ch" forName="ParentAccent8" refType="w" fact="0.0469"/>
                  <dgm:constr type="h" for="ch" forName="ParentAccent8" refType="h" fact="0.0988"/>
                  <dgm:constr type="l" for="ch" forName="ParentAccent9" refType="w" fact="0.9185"/>
                  <dgm:constr type="t" for="ch" forName="ParentAccent9" refType="h" fact="0.3353"/>
                  <dgm:constr type="w" for="ch" forName="ParentAccent9" refType="w" fact="0.0469"/>
                  <dgm:constr type="h" for="ch" forName="ParentAccent9" refType="h" fact="0.0988"/>
                  <dgm:constr type="l" for="ch" forName="ParentAccent10" refType="w" fact="0.9213"/>
                  <dgm:constr type="t" for="ch" forName="ParentAccent10" refType="h" fact="0.5679"/>
                  <dgm:constr type="w" for="ch" forName="ParentAccent10" refType="w" fact="0.0469"/>
                  <dgm:constr type="h" for="ch" forName="ParentAccent10" refType="h" fact="0.0988"/>
                </dgm:constrLst>
              </dgm:if>
              <dgm:if name="Name8" axis="ch" ptType="node" func="cnt" op="equ" val="1">
                <dgm:alg type="composite">
                  <dgm:param type="ar" val="3.4411"/>
                </dgm:alg>
                <dgm:constrLst>
                  <dgm:constr type="l" for="ch" forName="Child1Accent1" refType="w" fact="0.284"/>
                  <dgm:constr type="t" for="ch" forName="Child1Accent1" refType="h" fact="0.4012"/>
                  <dgm:constr type="w" for="ch" forName="Child1Accent1" refType="w" fact="0.0574"/>
                  <dgm:constr type="h" for="ch" forName="Child1Accent1" refType="h" fact="0.1976"/>
                  <dgm:constr type="l" for="ch" forName="Child1Accent2" refType="w" fact="0.2272"/>
                  <dgm:constr type="t" for="ch" forName="Child1Accent2" refType="h" fact="0.4506"/>
                  <dgm:constr type="w" for="ch" forName="Child1Accent2" refType="w" fact="0.0287"/>
                  <dgm:constr type="h" for="ch" forName="Child1Accent2" refType="h" fact="0.0988"/>
                  <dgm:constr type="l" for="ch" forName="Child1Accent3" refType="w" fact="0.1705"/>
                  <dgm:constr type="t" for="ch" forName="Child1Accent3" refType="h" fact="0.4506"/>
                  <dgm:constr type="w" for="ch" forName="Child1Accent3" refType="w" fact="0.0287"/>
                  <dgm:constr type="h" for="ch" forName="Child1Accent3" refType="h" fact="0.0988"/>
                  <dgm:constr type="l" for="ch" forName="Child1Accent4" refType="w" fact="0.1137"/>
                  <dgm:constr type="t" for="ch" forName="Child1Accent4" refType="h" fact="0.4506"/>
                  <dgm:constr type="w" for="ch" forName="Child1Accent4" refType="w" fact="0.0287"/>
                  <dgm:constr type="h" for="ch" forName="Child1Accent4" refType="h" fact="0.0988"/>
                  <dgm:constr type="l" for="ch" forName="Child1Accent5" refType="w" fact="0.057"/>
                  <dgm:constr type="t" for="ch" forName="Child1Accent5" refType="h" fact="0.4506"/>
                  <dgm:constr type="w" for="ch" forName="Child1Accent5" refType="w" fact="0.0287"/>
                  <dgm:constr type="h" for="ch" forName="Child1Accent5" refType="h" fact="0.0988"/>
                  <dgm:constr type="l" for="ch" forName="Child1Accent6" refType="w" fact="0.0002"/>
                  <dgm:constr type="t" for="ch" forName="Child1Accent6" refType="h" fact="0.4506"/>
                  <dgm:constr type="w" for="ch" forName="Child1Accent6" refType="w" fact="0.0287"/>
                  <dgm:constr type="h" for="ch" forName="Child1Accent6" refType="h" fact="0.0988"/>
                  <dgm:constr type="l" for="ch" forName="Child1Accent7" refType="w" fact="0"/>
                  <dgm:constr type="t" for="ch" forName="Child1Accent7" refType="h" fact="0"/>
                  <dgm:constr type="w" for="ch" forName="Child1Accent7" refType="w" fact="0"/>
                  <dgm:constr type="h" for="ch" forName="Child1Accent7" refType="h" fact="0"/>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l" for="ch" forName="ParentAccent1" refType="w" fact="0.9713"/>
                  <dgm:constr type="t" for="ch" forName="ParentAccent1" refType="h" fact="0.4506"/>
                  <dgm:constr type="w" for="ch" forName="ParentAccent1" refType="w" fact="0.0287"/>
                  <dgm:constr type="h" for="ch" forName="ParentAccent1" refType="h" fact="0.0988"/>
                  <dgm:constr type="l" for="ch" forName="ParentAccent2" refType="w" fact="0.9187"/>
                  <dgm:constr type="t" for="ch" forName="ParentAccent2" refType="h" fact="0.4506"/>
                  <dgm:constr type="w" for="ch" forName="ParentAccent2" refType="w" fact="0.0287"/>
                  <dgm:constr type="h" for="ch" forName="ParentAccent2" refType="h" fact="0.0988"/>
                  <dgm:constr type="l" for="ch" forName="ParentAccent3" refType="w" fact="0.8661"/>
                  <dgm:constr type="t" for="ch" forName="ParentAccent3" refType="h" fact="0.4506"/>
                  <dgm:constr type="w" for="ch" forName="ParentAccent3" refType="w" fact="0.0287"/>
                  <dgm:constr type="h" for="ch" forName="ParentAccent3" refType="h" fact="0.0988"/>
                  <dgm:constr type="l" for="ch" forName="ParentAccent4" refType="w" fact="0.8136"/>
                  <dgm:constr type="t" for="ch" forName="ParentAccent4" refType="h" fact="0.4506"/>
                  <dgm:constr type="w" for="ch" forName="ParentAccent4" refType="w" fact="0.0287"/>
                  <dgm:constr type="h" for="ch" forName="ParentAccent4" refType="h" fact="0.0988"/>
                  <dgm:constr type="l" for="ch" forName="ParentAccent5" refType="w" fact="0.761"/>
                  <dgm:constr type="t" for="ch" forName="ParentAccent5" refType="h" fact="0.4506"/>
                  <dgm:constr type="w" for="ch" forName="ParentAccent5" refType="w" fact="0.0287"/>
                  <dgm:constr type="h" for="ch" forName="ParentAccent5" refType="h" fact="0.0988"/>
                  <dgm:constr type="l" for="ch" forName="ParentAccent6" refType="w" fact="0.6797"/>
                  <dgm:constr type="t" for="ch" forName="ParentAccent6" refType="h" fact="0.4012"/>
                  <dgm:constr type="w" for="ch" forName="ParentAccent6" refType="w" fact="0.0574"/>
                  <dgm:constr type="h" for="ch" forName="ParentAccent6" refType="h" fact="0.1976"/>
                  <dgm:constr type="l" for="ch" forName="ParentAccent7" refType="w" fact="0.9245"/>
                  <dgm:constr type="t" for="ch" forName="ParentAccent7" refType="h" fact="0.2465"/>
                  <dgm:constr type="w" for="ch" forName="ParentAccent7" refType="w" fact="0.0287"/>
                  <dgm:constr type="h" for="ch" forName="ParentAccent7" refType="h" fact="0.0988"/>
                  <dgm:constr type="l" for="ch" forName="ParentAccent8" refType="w" fact="0.9245"/>
                  <dgm:constr type="t" for="ch" forName="ParentAccent8" refType="h" fact="0.6562"/>
                  <dgm:constr type="w" for="ch" forName="ParentAccent8" refType="w" fact="0.0287"/>
                  <dgm:constr type="h" for="ch" forName="ParentAccent8" refType="h" fact="0.0988"/>
                  <dgm:constr type="l" for="ch" forName="ParentAccent9" refType="w" fact="0.9501"/>
                  <dgm:constr type="t" for="ch" forName="ParentAccent9" refType="h" fact="0.3353"/>
                  <dgm:constr type="w" for="ch" forName="ParentAccent9" refType="w" fact="0.0287"/>
                  <dgm:constr type="h" for="ch" forName="ParentAccent9" refType="h" fact="0.0988"/>
                  <dgm:constr type="l" for="ch" forName="ParentAccent10" refType="w" fact="0.9518"/>
                  <dgm:constr type="t" for="ch" forName="ParentAccent10" refType="h" fact="0.5679"/>
                  <dgm:constr type="w" for="ch" forName="ParentAccent10" refType="w" fact="0.0287"/>
                  <dgm:constr type="h" for="ch" forName="ParentAccent10" refType="h" fact="0.0988"/>
                  <dgm:constr type="l" for="ch" forName="Child1" refType="w" fact="0"/>
                  <dgm:constr type="t" for="ch" forName="Child1" refType="h" fact="0.1978"/>
                  <dgm:constr type="w" for="ch" forName="Child1" refType="w" fact="0.2544"/>
                  <dgm:constr type="h" for="ch" forName="Child1" refType="h" fact="0.2541"/>
                  <dgm:constr type="l" for="ch" forName="Parent" refType="w" fact="0.3653"/>
                  <dgm:constr type="t" for="ch" forName="Parent" refType="h" fact="0"/>
                  <dgm:constr type="w" for="ch" forName="Parent" refType="w" fact="0.2906"/>
                  <dgm:constr type="h" for="ch" forName="Parent" refType="h"/>
                </dgm:constrLst>
              </dgm:if>
              <dgm:if name="Name9" axis="ch" ptType="node" func="cnt" op="equ" val="2">
                <dgm:alg type="composite">
                  <dgm:param type="ar" val="2.1185"/>
                </dgm:alg>
                <dgm:constrLst>
                  <dgm:constr type="l" for="ch" forName="Child1Accent1" refType="w" fact="0.3436"/>
                  <dgm:constr type="t" for="ch" forName="Child1Accent1" refType="h" fact="0.2211"/>
                  <dgm:constr type="w" for="ch" forName="Child1Accent1" refType="w" fact="0.0574"/>
                  <dgm:constr type="h" for="ch" forName="Child1Accent1" refType="h" fact="0.1217"/>
                  <dgm:constr type="l" for="ch" forName="Child1Accent2" refType="w" fact="0.3068"/>
                  <dgm:constr type="t" for="ch" forName="Child1Accent2" refType="h" fact="0.1569"/>
                  <dgm:constr type="w" for="ch" forName="Child1Accent2" refType="w" fact="0.0287"/>
                  <dgm:constr type="h" for="ch" forName="Child1Accent2" refType="h" fact="0.0608"/>
                  <dgm:constr type="l" for="ch" forName="Child1Accent3" refType="w" fact="0.2455"/>
                  <dgm:constr type="t" for="ch" forName="Child1Accent3" refType="h" fact="0.1569"/>
                  <dgm:constr type="w" for="ch" forName="Child1Accent3" refType="w" fact="0.0287"/>
                  <dgm:constr type="h" for="ch" forName="Child1Accent3" refType="h" fact="0.0608"/>
                  <dgm:constr type="l" for="ch" forName="Child1Accent4" refType="w" fact="0.1842"/>
                  <dgm:constr type="t" for="ch" forName="Child1Accent4" refType="h" fact="0.1569"/>
                  <dgm:constr type="w" for="ch" forName="Child1Accent4" refType="w" fact="0.0287"/>
                  <dgm:constr type="h" for="ch" forName="Child1Accent4" refType="h" fact="0.0608"/>
                  <dgm:constr type="l" for="ch" forName="Child1Accent5" refType="w" fact="0.1229"/>
                  <dgm:constr type="t" for="ch" forName="Child1Accent5" refType="h" fact="0.1569"/>
                  <dgm:constr type="w" for="ch" forName="Child1Accent5" refType="w" fact="0.0287"/>
                  <dgm:constr type="h" for="ch" forName="Child1Accent5" refType="h" fact="0.0608"/>
                  <dgm:constr type="l" for="ch" forName="Child1Accent6" refType="w" fact="0.0615"/>
                  <dgm:constr type="t" for="ch" forName="Child1Accent6" refType="h" fact="0.1569"/>
                  <dgm:constr type="w" for="ch" forName="Child1Accent6" refType="w" fact="0.0287"/>
                  <dgm:constr type="h" for="ch" forName="Child1Accent6" refType="h" fact="0.0608"/>
                  <dgm:constr type="l" for="ch" forName="Child1Accent7" refType="w" fact="0.0002"/>
                  <dgm:constr type="t" for="ch" forName="Child1Accent7" refType="h" fact="0.1569"/>
                  <dgm:constr type="w" for="ch" forName="Child1Accent7" refType="w" fact="0.0287"/>
                  <dgm:constr type="h" for="ch" forName="Child1Accent7" refType="h" fact="0.0608"/>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l" for="ch" forName="Child2Accent1" refType="w" fact="0.3436"/>
                  <dgm:constr type="t" for="ch" forName="Child2Accent1" refType="h" fact="0.8153"/>
                  <dgm:constr type="w" for="ch" forName="Child2Accent1" refType="w" fact="0.0574"/>
                  <dgm:constr type="h" for="ch" forName="Child2Accent1" refType="h" fact="0.1217"/>
                  <dgm:constr type="l" for="ch" forName="Child2Accent2" refType="w" fact="0.3068"/>
                  <dgm:constr type="t" for="ch" forName="Child2Accent2" refType="h" fact="0.9392"/>
                  <dgm:constr type="w" for="ch" forName="Child2Accent2" refType="w" fact="0.0287"/>
                  <dgm:constr type="h" for="ch" forName="Child2Accent2" refType="h" fact="0.0608"/>
                  <dgm:constr type="l" for="ch" forName="Child2Accent3" refType="w" fact="0.2455"/>
                  <dgm:constr type="t" for="ch" forName="Child2Accent3" refType="h" fact="0.9392"/>
                  <dgm:constr type="w" for="ch" forName="Child2Accent3" refType="w" fact="0.0287"/>
                  <dgm:constr type="h" for="ch" forName="Child2Accent3" refType="h" fact="0.0608"/>
                  <dgm:constr type="l" for="ch" forName="Child2Accent4" refType="w" fact="0.1842"/>
                  <dgm:constr type="t" for="ch" forName="Child2Accent4" refType="h" fact="0.9392"/>
                  <dgm:constr type="w" for="ch" forName="Child2Accent4" refType="w" fact="0.0287"/>
                  <dgm:constr type="h" for="ch" forName="Child2Accent4" refType="h" fact="0.0608"/>
                  <dgm:constr type="l" for="ch" forName="Child2Accent5" refType="w" fact="0.1229"/>
                  <dgm:constr type="t" for="ch" forName="Child2Accent5" refType="h" fact="0.9392"/>
                  <dgm:constr type="w" for="ch" forName="Child2Accent5" refType="w" fact="0.0287"/>
                  <dgm:constr type="h" for="ch" forName="Child2Accent5" refType="h" fact="0.0608"/>
                  <dgm:constr type="l" for="ch" forName="Child2Accent6" refType="w" fact="0.0615"/>
                  <dgm:constr type="t" for="ch" forName="Child2Accent6" refType="h" fact="0.9392"/>
                  <dgm:constr type="w" for="ch" forName="Child2Accent6" refType="w" fact="0.0287"/>
                  <dgm:constr type="h" for="ch" forName="Child2Accent6" refType="h" fact="0.0608"/>
                  <dgm:constr type="l" for="ch" forName="Child2Accent7" refType="w" fact="0.0002"/>
                  <dgm:constr type="t" for="ch" forName="Child2Accent7" refType="h" fact="0.9392"/>
                  <dgm:constr type="w" for="ch" forName="Child2Accent7" refType="w" fact="0.0287"/>
                  <dgm:constr type="h" for="ch" forName="Child2Accent7" refType="h" fact="0.0608"/>
                  <dgm:constr type="l" for="ch" forName="ParentAccent1" refType="w" fact="0.9713"/>
                  <dgm:constr type="t" for="ch" forName="ParentAccent1" refType="h" fact="0.5511"/>
                  <dgm:constr type="w" for="ch" forName="ParentAccent1" refType="w" fact="0.0287"/>
                  <dgm:constr type="h" for="ch" forName="ParentAccent1" refType="h" fact="0.0608"/>
                  <dgm:constr type="l" for="ch" forName="ParentAccent2" refType="w" fact="0.9187"/>
                  <dgm:constr type="t" for="ch" forName="ParentAccent2" refType="h" fact="0.5511"/>
                  <dgm:constr type="w" for="ch" forName="ParentAccent2" refType="w" fact="0.0287"/>
                  <dgm:constr type="h" for="ch" forName="ParentAccent2" refType="h" fact="0.0608"/>
                  <dgm:constr type="l" for="ch" forName="ParentAccent3" refType="w" fact="0.8661"/>
                  <dgm:constr type="t" for="ch" forName="ParentAccent3" refType="h" fact="0.5511"/>
                  <dgm:constr type="w" for="ch" forName="ParentAccent3" refType="w" fact="0.0287"/>
                  <dgm:constr type="h" for="ch" forName="ParentAccent3" refType="h" fact="0.0608"/>
                  <dgm:constr type="l" for="ch" forName="ParentAccent4" refType="w" fact="0.8136"/>
                  <dgm:constr type="t" for="ch" forName="ParentAccent4" refType="h" fact="0.5511"/>
                  <dgm:constr type="w" for="ch" forName="ParentAccent4" refType="w" fact="0.0287"/>
                  <dgm:constr type="h" for="ch" forName="ParentAccent4" refType="h" fact="0.0608"/>
                  <dgm:constr type="l" for="ch" forName="ParentAccent5" refType="w" fact="0.761"/>
                  <dgm:constr type="t" for="ch" forName="ParentAccent5" refType="h" fact="0.5511"/>
                  <dgm:constr type="w" for="ch" forName="ParentAccent5" refType="w" fact="0.0287"/>
                  <dgm:constr type="h" for="ch" forName="ParentAccent5" refType="h" fact="0.0608"/>
                  <dgm:constr type="l" for="ch" forName="ParentAccent6" refType="w" fact="0.6797"/>
                  <dgm:constr type="t" for="ch" forName="ParentAccent6" refType="h" fact="0.5207"/>
                  <dgm:constr type="w" for="ch" forName="ParentAccent6" refType="w" fact="0.0574"/>
                  <dgm:constr type="h" for="ch" forName="ParentAccent6" refType="h" fact="0.1217"/>
                  <dgm:constr type="l" for="ch" forName="ParentAccent7" refType="w" fact="0.9245"/>
                  <dgm:constr type="t" for="ch" forName="ParentAccent7" refType="h" fact="0.4255"/>
                  <dgm:constr type="w" for="ch" forName="ParentAccent7" refType="w" fact="0.0287"/>
                  <dgm:constr type="h" for="ch" forName="ParentAccent7" refType="h" fact="0.0608"/>
                  <dgm:constr type="l" for="ch" forName="ParentAccent8" refType="w" fact="0.9245"/>
                  <dgm:constr type="t" for="ch" forName="ParentAccent8" refType="h" fact="0.6776"/>
                  <dgm:constr type="w" for="ch" forName="ParentAccent8" refType="w" fact="0.0287"/>
                  <dgm:constr type="h" for="ch" forName="ParentAccent8" refType="h" fact="0.0608"/>
                  <dgm:constr type="l" for="ch" forName="ParentAccent9" refType="w" fact="0.9501"/>
                  <dgm:constr type="t" for="ch" forName="ParentAccent9" refType="h" fact="0.4801"/>
                  <dgm:constr type="w" for="ch" forName="ParentAccent9" refType="w" fact="0.0287"/>
                  <dgm:constr type="h" for="ch" forName="ParentAccent9" refType="h" fact="0.0608"/>
                  <dgm:constr type="l" for="ch" forName="ParentAccent10" refType="w" fact="0.9518"/>
                  <dgm:constr type="t" for="ch" forName="ParentAccent10" refType="h" fact="0.6233"/>
                  <dgm:constr type="w" for="ch" forName="ParentAccent10" refType="w" fact="0.0287"/>
                  <dgm:constr type="h" for="ch" forName="ParentAccent10" refType="h" fact="0.0608"/>
                  <dgm:constr type="l" for="ch" forName="Child2" refType="w" fact="0"/>
                  <dgm:constr type="t" for="ch" forName="Child2" refType="h" fact="0.7822"/>
                  <dgm:constr type="w" for="ch" forName="Child2" refType="w" fact="0.3364"/>
                  <dgm:constr type="h" for="ch" forName="Child2" refType="h" fact="0.1564"/>
                  <dgm:constr type="l" for="ch" forName="Child1" refType="w" fact="0"/>
                  <dgm:constr type="t" for="ch" forName="Child1" refType="h" fact="0"/>
                  <dgm:constr type="w" for="ch" forName="Child1" refType="w" fact="0.3364"/>
                  <dgm:constr type="h" for="ch" forName="Child1" refType="h" fact="0.1564"/>
                  <dgm:constr type="l" for="ch" forName="Parent" refType="w" fact="0.3653"/>
                  <dgm:constr type="t" for="ch" forName="Parent" refType="h" fact="0.2737"/>
                  <dgm:constr type="w" for="ch" forName="Parent" refType="w" fact="0.2906"/>
                  <dgm:constr type="h" for="ch" forName="Parent" refType="h" fact="0.6157"/>
                </dgm:constrLst>
              </dgm:if>
              <dgm:if name="Name10" axis="ch" ptType="node" func="cnt" op="equ" val="3">
                <dgm:alg type="composite">
                  <dgm:param type="ar" val="2.1185"/>
                </dgm:alg>
                <dgm:constrLst>
                  <dgm:constr type="l" for="ch" forName="Child1Accent1" refType="w" fact="0.3436"/>
                  <dgm:constr type="t" for="ch" forName="Child1Accent1" refType="h" fact="0.2211"/>
                  <dgm:constr type="w" for="ch" forName="Child1Accent1" refType="w" fact="0.0574"/>
                  <dgm:constr type="h" for="ch" forName="Child1Accent1" refType="h" fact="0.1217"/>
                  <dgm:constr type="l" for="ch" forName="Child1Accent2" refType="w" fact="0.3068"/>
                  <dgm:constr type="t" for="ch" forName="Child1Accent2" refType="h" fact="0.1569"/>
                  <dgm:constr type="w" for="ch" forName="Child1Accent2" refType="w" fact="0.0287"/>
                  <dgm:constr type="h" for="ch" forName="Child1Accent2" refType="h" fact="0.0608"/>
                  <dgm:constr type="l" for="ch" forName="Child1Accent3" refType="w" fact="0.2455"/>
                  <dgm:constr type="t" for="ch" forName="Child1Accent3" refType="h" fact="0.1569"/>
                  <dgm:constr type="w" for="ch" forName="Child1Accent3" refType="w" fact="0.0287"/>
                  <dgm:constr type="h" for="ch" forName="Child1Accent3" refType="h" fact="0.0608"/>
                  <dgm:constr type="l" for="ch" forName="Child1Accent4" refType="w" fact="0.1842"/>
                  <dgm:constr type="t" for="ch" forName="Child1Accent4" refType="h" fact="0.1569"/>
                  <dgm:constr type="w" for="ch" forName="Child1Accent4" refType="w" fact="0.0287"/>
                  <dgm:constr type="h" for="ch" forName="Child1Accent4" refType="h" fact="0.0608"/>
                  <dgm:constr type="l" for="ch" forName="Child1Accent5" refType="w" fact="0.1229"/>
                  <dgm:constr type="t" for="ch" forName="Child1Accent5" refType="h" fact="0.1569"/>
                  <dgm:constr type="w" for="ch" forName="Child1Accent5" refType="w" fact="0.0287"/>
                  <dgm:constr type="h" for="ch" forName="Child1Accent5" refType="h" fact="0.0608"/>
                  <dgm:constr type="l" for="ch" forName="Child2Accent1" refType="w" fact="0.284"/>
                  <dgm:constr type="t" for="ch" forName="Child2Accent1" refType="h" fact="0.5207"/>
                  <dgm:constr type="w" for="ch" forName="Child2Accent1" refType="w" fact="0.0574"/>
                  <dgm:constr type="h" for="ch" forName="Child2Accent1" refType="h" fact="0.1217"/>
                  <dgm:constr type="l" for="ch" forName="Child2Accent2" refType="w" fact="0.2272"/>
                  <dgm:constr type="t" for="ch" forName="Child2Accent2" refType="h" fact="0.5511"/>
                  <dgm:constr type="w" for="ch" forName="Child2Accent2" refType="w" fact="0.0287"/>
                  <dgm:constr type="h" for="ch" forName="Child2Accent2" refType="h" fact="0.0608"/>
                  <dgm:constr type="l" for="ch" forName="Child2Accent3" refType="w" fact="0.1705"/>
                  <dgm:constr type="t" for="ch" forName="Child2Accent3" refType="h" fact="0.5511"/>
                  <dgm:constr type="w" for="ch" forName="Child2Accent3" refType="w" fact="0.0287"/>
                  <dgm:constr type="h" for="ch" forName="Child2Accent3" refType="h" fact="0.0608"/>
                  <dgm:constr type="l" for="ch" forName="Child2Accent4" refType="w" fact="0.1137"/>
                  <dgm:constr type="t" for="ch" forName="Child2Accent4" refType="h" fact="0.5511"/>
                  <dgm:constr type="w" for="ch" forName="Child2Accent4" refType="w" fact="0.0287"/>
                  <dgm:constr type="h" for="ch" forName="Child2Accent4" refType="h" fact="0.0608"/>
                  <dgm:constr type="l" for="ch" forName="Child1Accent6" refType="w" fact="0.0615"/>
                  <dgm:constr type="t" for="ch" forName="Child1Accent6" refType="h" fact="0.1569"/>
                  <dgm:constr type="w" for="ch" forName="Child1Accent6" refType="w" fact="0.0287"/>
                  <dgm:constr type="h" for="ch" forName="Child1Accent6" refType="h" fact="0.0608"/>
                  <dgm:constr type="l" for="ch" forName="Child2Accent5" refType="w" fact="0.057"/>
                  <dgm:constr type="t" for="ch" forName="Child2Accent5" refType="h" fact="0.5511"/>
                  <dgm:constr type="w" for="ch" forName="Child2Accent5" refType="w" fact="0.0287"/>
                  <dgm:constr type="h" for="ch" forName="Child2Accent5" refType="h" fact="0.0608"/>
                  <dgm:constr type="l" for="ch" forName="Child1Accent7" refType="w" fact="0.0002"/>
                  <dgm:constr type="t" for="ch" forName="Child1Accent7" refType="h" fact="0.1569"/>
                  <dgm:constr type="w" for="ch" forName="Child1Accent7" refType="w" fact="0.0287"/>
                  <dgm:constr type="h" for="ch" forName="Child1Accent7" refType="h" fact="0.0608"/>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l" for="ch" forName="Child2Accent6" refType="w" fact="0.0002"/>
                  <dgm:constr type="t" for="ch" forName="Child2Accent6" refType="h" fact="0.5511"/>
                  <dgm:constr type="w" for="ch" forName="Child2Accent6" refType="w" fact="0.0287"/>
                  <dgm:constr type="h" for="ch" forName="Child2Accent6" refType="h" fact="0.0608"/>
                  <dgm:constr type="l" for="ch" forName="Child2Accent7" refType="w" fact="0"/>
                  <dgm:constr type="t" for="ch" forName="Child2Accent7" refType="h" fact="0"/>
                  <dgm:constr type="w" for="ch" forName="Child2Accent7" refType="w" fact="0"/>
                  <dgm:constr type="h" for="ch" forName="Child2Accent7" refType="h" fact="0"/>
                  <dgm:constr type="l" for="ch" forName="Child3Accent1" refType="w" fact="0.3436"/>
                  <dgm:constr type="t" for="ch" forName="Child3Accent1" refType="h" fact="0.8153"/>
                  <dgm:constr type="w" for="ch" forName="Child3Accent1" refType="w" fact="0.0574"/>
                  <dgm:constr type="h" for="ch" forName="Child3Accent1" refType="h" fact="0.1217"/>
                  <dgm:constr type="l" for="ch" forName="Child3Accent2" refType="w" fact="0.3068"/>
                  <dgm:constr type="t" for="ch" forName="Child3Accent2" refType="h" fact="0.9392"/>
                  <dgm:constr type="w" for="ch" forName="Child3Accent2" refType="w" fact="0.0287"/>
                  <dgm:constr type="h" for="ch" forName="Child3Accent2" refType="h" fact="0.0608"/>
                  <dgm:constr type="l" for="ch" forName="Child3Accent3" refType="w" fact="0.2455"/>
                  <dgm:constr type="t" for="ch" forName="Child3Accent3" refType="h" fact="0.9392"/>
                  <dgm:constr type="w" for="ch" forName="Child3Accent3" refType="w" fact="0.0287"/>
                  <dgm:constr type="h" for="ch" forName="Child3Accent3" refType="h" fact="0.0608"/>
                  <dgm:constr type="l" for="ch" forName="Child3Accent4" refType="w" fact="0.1842"/>
                  <dgm:constr type="t" for="ch" forName="Child3Accent4" refType="h" fact="0.9392"/>
                  <dgm:constr type="w" for="ch" forName="Child3Accent4" refType="w" fact="0.0287"/>
                  <dgm:constr type="h" for="ch" forName="Child3Accent4" refType="h" fact="0.0608"/>
                  <dgm:constr type="l" for="ch" forName="Child3Accent5" refType="w" fact="0.1229"/>
                  <dgm:constr type="t" for="ch" forName="Child3Accent5" refType="h" fact="0.9392"/>
                  <dgm:constr type="w" for="ch" forName="Child3Accent5" refType="w" fact="0.0287"/>
                  <dgm:constr type="h" for="ch" forName="Child3Accent5" refType="h" fact="0.0608"/>
                  <dgm:constr type="l" for="ch" forName="Child3Accent6" refType="w" fact="0.0615"/>
                  <dgm:constr type="t" for="ch" forName="Child3Accent6" refType="h" fact="0.9392"/>
                  <dgm:constr type="w" for="ch" forName="Child3Accent6" refType="w" fact="0.0287"/>
                  <dgm:constr type="h" for="ch" forName="Child3Accent6" refType="h" fact="0.0608"/>
                  <dgm:constr type="l" for="ch" forName="Child3Accent7" refType="w" fact="0.0002"/>
                  <dgm:constr type="t" for="ch" forName="Child3Accent7" refType="h" fact="0.9392"/>
                  <dgm:constr type="w" for="ch" forName="Child3Accent7" refType="w" fact="0.0287"/>
                  <dgm:constr type="h" for="ch" forName="Child3Accent7" refType="h" fact="0.0608"/>
                  <dgm:constr type="l" for="ch" forName="ParentAccent1" refType="w" fact="0.9713"/>
                  <dgm:constr type="t" for="ch" forName="ParentAccent1" refType="h" fact="0.5511"/>
                  <dgm:constr type="w" for="ch" forName="ParentAccent1" refType="w" fact="0.0287"/>
                  <dgm:constr type="h" for="ch" forName="ParentAccent1" refType="h" fact="0.0608"/>
                  <dgm:constr type="l" for="ch" forName="ParentAccent2" refType="w" fact="0.9187"/>
                  <dgm:constr type="t" for="ch" forName="ParentAccent2" refType="h" fact="0.5511"/>
                  <dgm:constr type="w" for="ch" forName="ParentAccent2" refType="w" fact="0.0287"/>
                  <dgm:constr type="h" for="ch" forName="ParentAccent2" refType="h" fact="0.0608"/>
                  <dgm:constr type="l" for="ch" forName="ParentAccent3" refType="w" fact="0.8661"/>
                  <dgm:constr type="t" for="ch" forName="ParentAccent3" refType="h" fact="0.5511"/>
                  <dgm:constr type="w" for="ch" forName="ParentAccent3" refType="w" fact="0.0287"/>
                  <dgm:constr type="h" for="ch" forName="ParentAccent3" refType="h" fact="0.0608"/>
                  <dgm:constr type="l" for="ch" forName="ParentAccent4" refType="w" fact="0.8136"/>
                  <dgm:constr type="t" for="ch" forName="ParentAccent4" refType="h" fact="0.5511"/>
                  <dgm:constr type="w" for="ch" forName="ParentAccent4" refType="w" fact="0.0287"/>
                  <dgm:constr type="h" for="ch" forName="ParentAccent4" refType="h" fact="0.0608"/>
                  <dgm:constr type="l" for="ch" forName="ParentAccent5" refType="w" fact="0.761"/>
                  <dgm:constr type="t" for="ch" forName="ParentAccent5" refType="h" fact="0.5511"/>
                  <dgm:constr type="w" for="ch" forName="ParentAccent5" refType="w" fact="0.0287"/>
                  <dgm:constr type="h" for="ch" forName="ParentAccent5" refType="h" fact="0.0608"/>
                  <dgm:constr type="l" for="ch" forName="ParentAccent6" refType="w" fact="0.6797"/>
                  <dgm:constr type="t" for="ch" forName="ParentAccent6" refType="h" fact="0.5207"/>
                  <dgm:constr type="w" for="ch" forName="ParentAccent6" refType="w" fact="0.0574"/>
                  <dgm:constr type="h" for="ch" forName="ParentAccent6" refType="h" fact="0.1217"/>
                  <dgm:constr type="l" for="ch" forName="ParentAccent7" refType="w" fact="0.9245"/>
                  <dgm:constr type="t" for="ch" forName="ParentAccent7" refType="h" fact="0.4255"/>
                  <dgm:constr type="w" for="ch" forName="ParentAccent7" refType="w" fact="0.0287"/>
                  <dgm:constr type="h" for="ch" forName="ParentAccent7" refType="h" fact="0.0608"/>
                  <dgm:constr type="l" for="ch" forName="ParentAccent8" refType="w" fact="0.9245"/>
                  <dgm:constr type="t" for="ch" forName="ParentAccent8" refType="h" fact="0.6776"/>
                  <dgm:constr type="w" for="ch" forName="ParentAccent8" refType="w" fact="0.0287"/>
                  <dgm:constr type="h" for="ch" forName="ParentAccent8" refType="h" fact="0.0608"/>
                  <dgm:constr type="l" for="ch" forName="ParentAccent9" refType="w" fact="0.9501"/>
                  <dgm:constr type="t" for="ch" forName="ParentAccent9" refType="h" fact="0.4801"/>
                  <dgm:constr type="w" for="ch" forName="ParentAccent9" refType="w" fact="0.0287"/>
                  <dgm:constr type="h" for="ch" forName="ParentAccent9" refType="h" fact="0.0608"/>
                  <dgm:constr type="l" for="ch" forName="ParentAccent10" refType="w" fact="0.9518"/>
                  <dgm:constr type="t" for="ch" forName="ParentAccent10" refType="h" fact="0.6233"/>
                  <dgm:constr type="w" for="ch" forName="ParentAccent10" refType="w" fact="0.0287"/>
                  <dgm:constr type="h" for="ch" forName="ParentAccent10" refType="h" fact="0.0608"/>
                  <dgm:constr type="l" for="ch" forName="Child3" refType="w" fact="0"/>
                  <dgm:constr type="t" for="ch" forName="Child3" refType="h" fact="0.7822"/>
                  <dgm:constr type="w" for="ch" forName="Child3" refType="w" fact="0.3364"/>
                  <dgm:constr type="h" for="ch" forName="Child3" refType="h" fact="0.1564"/>
                  <dgm:constr type="l" for="ch" forName="Child2" refType="w" fact="0"/>
                  <dgm:constr type="t" for="ch" forName="Child2" refType="h" fact="0.3955"/>
                  <dgm:constr type="w" for="ch" forName="Child2" refType="w" fact="0.2544"/>
                  <dgm:constr type="h" for="ch" forName="Child2" refType="h" fact="0.1564"/>
                  <dgm:constr type="l" for="ch" forName="Child1" refType="w" fact="0"/>
                  <dgm:constr type="t" for="ch" forName="Child1" refType="h" fact="0"/>
                  <dgm:constr type="w" for="ch" forName="Child1" refType="w" fact="0.3364"/>
                  <dgm:constr type="h" for="ch" forName="Child1" refType="h" fact="0.1564"/>
                  <dgm:constr type="l" for="ch" forName="Parent" refType="w" fact="0.3653"/>
                  <dgm:constr type="t" for="ch" forName="Parent" refType="h" fact="0.2737"/>
                  <dgm:constr type="w" for="ch" forName="Parent" refType="w" fact="0.2906"/>
                  <dgm:constr type="h" for="ch" forName="Parent" refType="h" fact="0.6157"/>
                </dgm:constrLst>
              </dgm:if>
              <dgm:if name="Name11" axis="ch" ptType="node" func="cnt" op="equ" val="4">
                <dgm:alg type="composite">
                  <dgm:param type="ar" val="1.8304"/>
                </dgm:alg>
                <dgm:constrLst>
                  <dgm:constr type="l" for="ch" forName="Parent" refType="w" fact="0.3771"/>
                  <dgm:constr type="t" for="ch" forName="Parent" refType="h" fact="0.2946"/>
                  <dgm:constr type="w" for="ch" forName="Parent" refType="w" fact="0.2862"/>
                  <dgm:constr type="h" for="ch" forName="Parent" refType="h" fact="0.5239"/>
                  <dgm:constr type="l" for="ch" forName="Child1Accent1" refType="w" fact="0.3904"/>
                  <dgm:constr type="t" for="ch" forName="Child1Accent1" refType="h" fact="0.2104"/>
                  <dgm:constr type="w" for="ch" forName="Child1Accent1" refType="w" fact="0.0566"/>
                  <dgm:constr type="h" for="ch" forName="Child1Accent1" refType="h" fact="0.1035"/>
                  <dgm:constr type="l" for="ch" forName="Child1Accent3" refType="w" fact="0.3001"/>
                  <dgm:constr type="t" for="ch" forName="Child1Accent3" refType="h" fact="0.128"/>
                  <dgm:constr type="w" for="ch" forName="Child1Accent3" refType="w" fact="0.0283"/>
                  <dgm:constr type="h" for="ch" forName="Child1Accent3" refType="h" fact="0.0518"/>
                  <dgm:constr type="l" for="ch" forName="Child1Accent4" refType="w" fact="0.2418"/>
                  <dgm:constr type="t" for="ch" forName="Child1Accent4" refType="h" fact="0.128"/>
                  <dgm:constr type="w" for="ch" forName="Child1Accent4" refType="w" fact="0.0283"/>
                  <dgm:constr type="h" for="ch" forName="Child1Accent4" refType="h" fact="0.0518"/>
                  <dgm:constr type="l" for="ch" forName="Child1Accent5" refType="w" fact="0.1835"/>
                  <dgm:constr type="t" for="ch" forName="Child1Accent5" refType="h" fact="0.128"/>
                  <dgm:constr type="w" for="ch" forName="Child1Accent5" refType="w" fact="0.0283"/>
                  <dgm:constr type="h" for="ch" forName="Child1Accent5" refType="h" fact="0.0518"/>
                  <dgm:constr type="l" for="ch" forName="Child1Accent6" refType="w" fact="0.1252"/>
                  <dgm:constr type="t" for="ch" forName="Child1Accent6" refType="h" fact="0.128"/>
                  <dgm:constr type="w" for="ch" forName="Child1Accent6" refType="w" fact="0.0283"/>
                  <dgm:constr type="h" for="ch" forName="Child1Accent6" refType="h" fact="0.0518"/>
                  <dgm:constr type="l" for="ch" forName="Child3Accent1" refType="w" fact="0.3158"/>
                  <dgm:constr type="t" for="ch" forName="Child3Accent1" refType="h" fact="0.6212"/>
                  <dgm:constr type="w" for="ch" forName="Child3Accent1" refType="w" fact="0.0566"/>
                  <dgm:constr type="h" for="ch" forName="Child3Accent1" refType="h" fact="0.1035"/>
                  <dgm:constr type="l" for="ch" forName="Child3Accent2" refType="w" fact="0.2689"/>
                  <dgm:constr type="t" for="ch" forName="Child3Accent2" refType="h" fact="0.6828"/>
                  <dgm:constr type="w" for="ch" forName="Child3Accent2" refType="w" fact="0.0283"/>
                  <dgm:constr type="h" for="ch" forName="Child3Accent2" refType="h" fact="0.0518"/>
                  <dgm:constr type="l" for="ch" forName="Child3Accent4" refType="w" fact="0.1614"/>
                  <dgm:constr type="t" for="ch" forName="Child3Accent4" refType="h" fact="0.6828"/>
                  <dgm:constr type="w" for="ch" forName="Child3Accent4" refType="w" fact="0.0283"/>
                  <dgm:constr type="h" for="ch" forName="Child3Accent4" refType="h" fact="0.0518"/>
                  <dgm:constr type="l" for="ch" forName="Child3Accent5" refType="w" fact="0.1077"/>
                  <dgm:constr type="t" for="ch" forName="Child3Accent5" refType="h" fact="0.6828"/>
                  <dgm:constr type="w" for="ch" forName="Child3Accent5" refType="w" fact="0.0283"/>
                  <dgm:constr type="h" for="ch" forName="Child3Accent5" refType="h" fact="0.0518"/>
                  <dgm:constr type="l" for="ch" forName="Child1Accent7" refType="w" fact="0.0668"/>
                  <dgm:constr type="t" for="ch" forName="Child1Accent7" refType="h" fact="0.128"/>
                  <dgm:constr type="w" for="ch" forName="Child1Accent7" refType="w" fact="0.0283"/>
                  <dgm:constr type="h" for="ch" forName="Child1Accent7" refType="h" fact="0.0518"/>
                  <dgm:constr type="l" for="ch" forName="Child3Accent6" refType="w" fact="0.0539"/>
                  <dgm:constr type="t" for="ch" forName="Child3Accent6" refType="h" fact="0.6828"/>
                  <dgm:constr type="w" for="ch" forName="Child3Accent6" refType="w" fact="0.0283"/>
                  <dgm:constr type="h" for="ch" forName="Child3Accent6" refType="h" fact="0.0518"/>
                  <dgm:constr type="l" for="ch" forName="Child1Accent8" refType="w" fact="0.0085"/>
                  <dgm:constr type="t" for="ch" forName="Child1Accent8" refType="h" fact="0.128"/>
                  <dgm:constr type="w" for="ch" forName="Child1Accent8" refType="w" fact="0.0283"/>
                  <dgm:constr type="h" for="ch" forName="Child1Accent8" refType="h" fact="0.0518"/>
                  <dgm:constr type="l" for="ch" forName="Child1Accent9" refType="w" fact="0"/>
                  <dgm:constr type="t" for="ch" forName="Child1Accent9" refType="h" fact="0"/>
                  <dgm:constr type="w" for="ch" forName="Child1Accent9" refType="w" fact="0"/>
                  <dgm:constr type="h" for="ch" forName="Child1Accent9" refType="h" fact="0"/>
                  <dgm:constr type="l" for="ch" forName="Child3Accent7" refType="w" fact="0.0002"/>
                  <dgm:constr type="t" for="ch" forName="Child3Accent7" refType="h" fact="0.6828"/>
                  <dgm:constr type="w" for="ch" forName="Child3Accent7" refType="w" fact="0.0283"/>
                  <dgm:constr type="h" for="ch" forName="Child3Accent7" refType="h" fact="0.0518"/>
                  <dgm:constr type="l" for="ch" forName="Child4Accent1" refType="w" fact="0.3904"/>
                  <dgm:constr type="t" for="ch" forName="Child4Accent1" refType="h" fact="0.8"/>
                  <dgm:constr type="w" for="ch" forName="Child4Accent1" refType="w" fact="0.0566"/>
                  <dgm:constr type="h" for="ch" forName="Child4Accent1" refType="h" fact="0.1035"/>
                  <dgm:constr type="l" for="ch" forName="Child4Accent3" refType="w" fact="0.2998"/>
                  <dgm:constr type="t" for="ch" forName="Child4Accent3" refType="h" fact="0.9482"/>
                  <dgm:constr type="w" for="ch" forName="Child4Accent3" refType="w" fact="0.0283"/>
                  <dgm:constr type="h" for="ch" forName="Child4Accent3" refType="h" fact="0.0518"/>
                  <dgm:constr type="l" for="ch" forName="Child4Accent4" refType="w" fact="0.2415"/>
                  <dgm:constr type="t" for="ch" forName="Child4Accent4" refType="h" fact="0.9482"/>
                  <dgm:constr type="w" for="ch" forName="Child4Accent4" refType="w" fact="0.0283"/>
                  <dgm:constr type="h" for="ch" forName="Child4Accent4" refType="h" fact="0.0518"/>
                  <dgm:constr type="l" for="ch" forName="Child4Accent5" refType="w" fact="0.1833"/>
                  <dgm:constr type="t" for="ch" forName="Child4Accent5" refType="h" fact="0.9482"/>
                  <dgm:constr type="w" for="ch" forName="Child4Accent5" refType="w" fact="0.0283"/>
                  <dgm:constr type="h" for="ch" forName="Child4Accent5" refType="h" fact="0.0518"/>
                  <dgm:constr type="l" for="ch" forName="Child4Accent6" refType="w" fact="0.1251"/>
                  <dgm:constr type="t" for="ch" forName="Child4Accent6" refType="h" fact="0.9482"/>
                  <dgm:constr type="w" for="ch" forName="Child4Accent6" refType="w" fact="0.0283"/>
                  <dgm:constr type="h" for="ch" forName="Child4Accent6" refType="h" fact="0.0518"/>
                  <dgm:constr type="l" for="ch" forName="Child4Accent7" refType="w" fact="0.0668"/>
                  <dgm:constr type="t" for="ch" forName="Child4Accent7" refType="h" fact="0.9482"/>
                  <dgm:constr type="w" for="ch" forName="Child4Accent7" refType="w" fact="0.0283"/>
                  <dgm:constr type="h" for="ch" forName="Child4Accent7" refType="h" fact="0.0518"/>
                  <dgm:constr type="l" for="ch" forName="Child4Accent8" refType="w" fact="0.0086"/>
                  <dgm:constr type="t" for="ch" forName="Child4Accent8" refType="h" fact="0.9482"/>
                  <dgm:constr type="w" for="ch" forName="Child4Accent8" refType="w" fact="0.0283"/>
                  <dgm:constr type="h" for="ch" forName="Child4Accent8" refType="h" fact="0.0518"/>
                  <dgm:constr type="l" for="ch" forName="Child2Accent1" refType="w" fact="0.3158"/>
                  <dgm:constr type="t" for="ch" forName="Child2Accent1" refType="h" fact="0.3725"/>
                  <dgm:constr type="w" for="ch" forName="Child2Accent1" refType="w" fact="0.0566"/>
                  <dgm:constr type="h" for="ch" forName="Child2Accent1" refType="h" fact="0.1035"/>
                  <dgm:constr type="l" for="ch" forName="Child4Accent2" refType="w" fact="0.358"/>
                  <dgm:constr type="t" for="ch" forName="Child4Accent2" refType="h" fact="0.8993"/>
                  <dgm:constr type="w" for="ch" forName="Child4Accent2" refType="w" fact="0.0283"/>
                  <dgm:constr type="h" for="ch" forName="Child4Accent2" refType="h" fact="0.0518"/>
                  <dgm:constr type="l" for="ch" forName="Child1Accent2" refType="w" fact="0.3585"/>
                  <dgm:constr type="t" for="ch" forName="Child1Accent2" refType="h" fact="0.162"/>
                  <dgm:constr type="w" for="ch" forName="Child1Accent2" refType="w" fact="0.0283"/>
                  <dgm:constr type="h" for="ch" forName="Child1Accent2" refType="h" fact="0.0518"/>
                  <dgm:constr type="l" for="ch" forName="Child3Accent3" refType="w" fact="0.2151"/>
                  <dgm:constr type="t" for="ch" forName="Child3Accent3" refType="h" fact="0.6828"/>
                  <dgm:constr type="w" for="ch" forName="Child3Accent3" refType="w" fact="0.0283"/>
                  <dgm:constr type="h" for="ch" forName="Child3Accent3" refType="h" fact="0.0518"/>
                  <dgm:constr type="l" for="ch" forName="Child2Accent2" refType="w" fact="0.2689"/>
                  <dgm:constr type="t" for="ch" forName="Child2Accent2" refType="h" fact="0.3937"/>
                  <dgm:constr type="w" for="ch" forName="Child2Accent2" refType="w" fact="0.0283"/>
                  <dgm:constr type="h" for="ch" forName="Child2Accent2" refType="h" fact="0.0518"/>
                  <dgm:constr type="l" for="ch" forName="Child2Accent4" refType="w" fact="0.1614"/>
                  <dgm:constr type="t" for="ch" forName="Child2Accent4" refType="h" fact="0.3937"/>
                  <dgm:constr type="w" for="ch" forName="Child2Accent4" refType="w" fact="0.0283"/>
                  <dgm:constr type="h" for="ch" forName="Child2Accent4" refType="h" fact="0.0518"/>
                  <dgm:constr type="l" for="ch" forName="Child2Accent5" refType="w" fact="0.1077"/>
                  <dgm:constr type="t" for="ch" forName="Child2Accent5" refType="h" fact="0.3937"/>
                  <dgm:constr type="w" for="ch" forName="Child2Accent5" refType="w" fact="0.0283"/>
                  <dgm:constr type="h" for="ch" forName="Child2Accent5" refType="h" fact="0.0518"/>
                  <dgm:constr type="l" for="ch" forName="Child2Accent6" refType="w" fact="0.0539"/>
                  <dgm:constr type="t" for="ch" forName="Child2Accent6" refType="h" fact="0.3937"/>
                  <dgm:constr type="w" for="ch" forName="Child2Accent6" refType="w" fact="0.0283"/>
                  <dgm:constr type="h" for="ch" forName="Child2Accent6" refType="h" fact="0.0518"/>
                  <dgm:constr type="l" for="ch" forName="Child2Accent7" refType="w" fact="0.0002"/>
                  <dgm:constr type="t" for="ch" forName="Child2Accent7" refType="h" fact="0.3937"/>
                  <dgm:constr type="w" for="ch" forName="Child2Accent7" refType="w" fact="0.0283"/>
                  <dgm:constr type="h" for="ch" forName="Child2Accent7" refType="h" fact="0.0518"/>
                  <dgm:constr type="l" for="ch" forName="Child2Accent3" refType="w" fact="0.2151"/>
                  <dgm:constr type="t" for="ch" forName="Child2Accent3" refType="h" fact="0.3937"/>
                  <dgm:constr type="w" for="ch" forName="Child2Accent3" refType="w" fact="0.0283"/>
                  <dgm:constr type="h" for="ch" forName="Child2Accent3" refType="h" fact="0.0518"/>
                  <dgm:constr type="l" for="ch" forName="ParentAccent1" refType="w" fact="0.9717"/>
                  <dgm:constr type="t" for="ch" forName="ParentAccent1" refType="h" fact="0.5316"/>
                  <dgm:constr type="w" for="ch" forName="ParentAccent1" refType="w" fact="0.0283"/>
                  <dgm:constr type="h" for="ch" forName="ParentAccent1" refType="h" fact="0.0518"/>
                  <dgm:constr type="l" for="ch" forName="ParentAccent2" refType="w" fact="0.9199"/>
                  <dgm:constr type="t" for="ch" forName="ParentAccent2" refType="h" fact="0.5316"/>
                  <dgm:constr type="w" for="ch" forName="ParentAccent2" refType="w" fact="0.0283"/>
                  <dgm:constr type="h" for="ch" forName="ParentAccent2" refType="h" fact="0.0518"/>
                  <dgm:constr type="l" for="ch" forName="ParentAccent3" refType="w" fact="0.8682"/>
                  <dgm:constr type="t" for="ch" forName="ParentAccent3" refType="h" fact="0.5316"/>
                  <dgm:constr type="w" for="ch" forName="ParentAccent3" refType="w" fact="0.0283"/>
                  <dgm:constr type="h" for="ch" forName="ParentAccent3" refType="h" fact="0.0518"/>
                  <dgm:constr type="l" for="ch" forName="ParentAccent4" refType="w" fact="0.8164"/>
                  <dgm:constr type="t" for="ch" forName="ParentAccent4" refType="h" fact="0.5316"/>
                  <dgm:constr type="w" for="ch" forName="ParentAccent4" refType="w" fact="0.0283"/>
                  <dgm:constr type="h" for="ch" forName="ParentAccent4" refType="h" fact="0.0518"/>
                  <dgm:constr type="l" for="ch" forName="ParentAccent5" refType="w" fact="0.7646"/>
                  <dgm:constr type="t" for="ch" forName="ParentAccent5" refType="h" fact="0.5316"/>
                  <dgm:constr type="w" for="ch" forName="ParentAccent5" refType="w" fact="0.0283"/>
                  <dgm:constr type="h" for="ch" forName="ParentAccent5" refType="h" fact="0.0518"/>
                  <dgm:constr type="l" for="ch" forName="ParentAccent6" refType="w" fact="0.6846"/>
                  <dgm:constr type="t" for="ch" forName="ParentAccent6" refType="h" fact="0.5057"/>
                  <dgm:constr type="w" for="ch" forName="ParentAccent6" refType="w" fact="0.0566"/>
                  <dgm:constr type="h" for="ch" forName="ParentAccent6" refType="h" fact="0.1035"/>
                  <dgm:constr type="l" for="ch" forName="ParentAccent7" refType="w" fact="0.9256"/>
                  <dgm:constr type="t" for="ch" forName="ParentAccent7" refType="h" fact="0.4247"/>
                  <dgm:constr type="w" for="ch" forName="ParentAccent7" refType="w" fact="0.0283"/>
                  <dgm:constr type="h" for="ch" forName="ParentAccent7" refType="h" fact="0.0518"/>
                  <dgm:constr type="l" for="ch" forName="ParentAccent8" refType="w" fact="0.9256"/>
                  <dgm:constr type="t" for="ch" forName="ParentAccent8" refType="h" fact="0.6392"/>
                  <dgm:constr type="w" for="ch" forName="ParentAccent8" refType="w" fact="0.0283"/>
                  <dgm:constr type="h" for="ch" forName="ParentAccent8" refType="h" fact="0.0518"/>
                  <dgm:constr type="l" for="ch" forName="ParentAccent9" refType="w" fact="0.9509"/>
                  <dgm:constr type="t" for="ch" forName="ParentAccent9" refType="h" fact="0.4712"/>
                  <dgm:constr type="w" for="ch" forName="ParentAccent9" refType="w" fact="0.0283"/>
                  <dgm:constr type="h" for="ch" forName="ParentAccent9" refType="h" fact="0.0518"/>
                  <dgm:constr type="l" for="ch" forName="ParentAccent10" refType="w" fact="0.9525"/>
                  <dgm:constr type="t" for="ch" forName="ParentAccent10" refType="h" fact="0.593"/>
                  <dgm:constr type="w" for="ch" forName="ParentAccent10" refType="w" fact="0.0283"/>
                  <dgm:constr type="h" for="ch" forName="ParentAccent10" refType="h" fact="0.0518"/>
                  <dgm:constr type="l" for="ch" forName="Child4" refType="w" fact="0.0081"/>
                  <dgm:constr type="t" for="ch" forName="Child4" refType="h" fact="0.8184"/>
                  <dgm:constr type="w" for="ch" forName="Child4" refType="w" fact="0.3192"/>
                  <dgm:constr type="h" for="ch" forName="Child4" refType="h" fact="0.1294"/>
                  <dgm:constr type="l" for="ch" forName="Child3" refType="w" fact="0"/>
                  <dgm:constr type="t" for="ch" forName="Child3" refType="h" fact="0.5547"/>
                  <dgm:constr type="w" for="ch" forName="Child3" refType="w" fact="0.297"/>
                  <dgm:constr type="h" for="ch" forName="Child3" refType="h" fact="0.1294"/>
                  <dgm:constr type="l" for="ch" forName="Child2" refType="w" fact="0"/>
                  <dgm:constr type="t" for="ch" forName="Child2" refType="h" fact="0.2662"/>
                  <dgm:constr type="w" for="ch" forName="Child2" refType="w" fact="0.297"/>
                  <dgm:constr type="h" for="ch" forName="Child2" refType="h" fact="0.1294"/>
                  <dgm:constr type="l" for="ch" forName="Child1" refType="w" fact="0.0081"/>
                  <dgm:constr type="t" for="ch" forName="Child1" refType="h" fact="0"/>
                  <dgm:constr type="w" for="ch" forName="Child1" refType="w" fact="0.3192"/>
                  <dgm:constr type="h" for="ch" forName="Child1" refType="h" fact="0.1294"/>
                </dgm:constrLst>
              </dgm:if>
              <dgm:else name="Name12">
                <dgm:alg type="composite">
                  <dgm:param type="ar" val="1.3278"/>
                </dgm:alg>
                <dgm:constrLst>
                  <dgm:constr type="l" for="ch" forName="Child2Accent1" refType="w" fact="0.3436"/>
                  <dgm:constr type="t" for="ch" forName="Child2Accent1" refType="h" fact="0.3184"/>
                  <dgm:constr type="w" for="ch" forName="Child2Accent1" refType="w" fact="0.0574"/>
                  <dgm:constr type="h" for="ch" forName="Child2Accent1" refType="h" fact="0.0763"/>
                  <dgm:constr type="l" for="ch" forName="Child2Accent2" refType="w" fact="0.3068"/>
                  <dgm:constr type="t" for="ch" forName="Child2Accent2" refType="h" fact="0.2781"/>
                  <dgm:constr type="w" for="ch" forName="Child2Accent2" refType="w" fact="0.0287"/>
                  <dgm:constr type="h" for="ch" forName="Child2Accent2" refType="h" fact="0.0381"/>
                  <dgm:constr type="l" for="ch" forName="Child2Accent3" refType="w" fact="0.2455"/>
                  <dgm:constr type="t" for="ch" forName="Child2Accent3" refType="h" fact="0.2781"/>
                  <dgm:constr type="w" for="ch" forName="Child2Accent3" refType="w" fact="0.0287"/>
                  <dgm:constr type="h" for="ch" forName="Child2Accent3" refType="h" fact="0.0381"/>
                  <dgm:constr type="l" for="ch" forName="Child2Accent4" refType="w" fact="0.1842"/>
                  <dgm:constr type="t" for="ch" forName="Child2Accent4" refType="h" fact="0.2781"/>
                  <dgm:constr type="w" for="ch" forName="Child2Accent4" refType="w" fact="0.0287"/>
                  <dgm:constr type="h" for="ch" forName="Child2Accent4" refType="h" fact="0.0381"/>
                  <dgm:constr type="l" for="ch" forName="Child2Accent5" refType="w" fact="0.1229"/>
                  <dgm:constr type="t" for="ch" forName="Child2Accent5" refType="h" fact="0.2781"/>
                  <dgm:constr type="w" for="ch" forName="Child2Accent5" refType="w" fact="0.0287"/>
                  <dgm:constr type="h" for="ch" forName="Child2Accent5" refType="h" fact="0.0381"/>
                  <dgm:constr type="l" for="ch" forName="Child3Accent1" refType="w" fact="0.284"/>
                  <dgm:constr type="t" for="ch" forName="Child3Accent1" refType="h" fact="0.5061"/>
                  <dgm:constr type="w" for="ch" forName="Child3Accent1" refType="w" fact="0.0574"/>
                  <dgm:constr type="h" for="ch" forName="Child3Accent1" refType="h" fact="0.0763"/>
                  <dgm:constr type="l" for="ch" forName="Child3Accent2" refType="w" fact="0.2272"/>
                  <dgm:constr type="t" for="ch" forName="Child3Accent2" refType="h" fact="0.5252"/>
                  <dgm:constr type="w" for="ch" forName="Child3Accent2" refType="w" fact="0.0287"/>
                  <dgm:constr type="h" for="ch" forName="Child3Accent2" refType="h" fact="0.0381"/>
                  <dgm:constr type="l" for="ch" forName="Child3Accent3" refType="w" fact="0.1705"/>
                  <dgm:constr type="t" for="ch" forName="Child3Accent3" refType="h" fact="0.5252"/>
                  <dgm:constr type="w" for="ch" forName="Child3Accent3" refType="w" fact="0.0287"/>
                  <dgm:constr type="h" for="ch" forName="Child3Accent3" refType="h" fact="0.0381"/>
                  <dgm:constr type="l" for="ch" forName="Child3Accent4" refType="w" fact="0.1137"/>
                  <dgm:constr type="t" for="ch" forName="Child3Accent4" refType="h" fact="0.5252"/>
                  <dgm:constr type="w" for="ch" forName="Child3Accent4" refType="w" fact="0.0287"/>
                  <dgm:constr type="h" for="ch" forName="Child3Accent4" refType="h" fact="0.0381"/>
                  <dgm:constr type="l" for="ch" forName="Child2Accent6" refType="w" fact="0.0615"/>
                  <dgm:constr type="t" for="ch" forName="Child2Accent6" refType="h" fact="0.2781"/>
                  <dgm:constr type="w" for="ch" forName="Child2Accent6" refType="w" fact="0.0287"/>
                  <dgm:constr type="h" for="ch" forName="Child2Accent6" refType="h" fact="0.0381"/>
                  <dgm:constr type="l" for="ch" forName="Child3Accent5" refType="w" fact="0.057"/>
                  <dgm:constr type="t" for="ch" forName="Child3Accent5" refType="h" fact="0.5252"/>
                  <dgm:constr type="w" for="ch" forName="Child3Accent5" refType="w" fact="0.0287"/>
                  <dgm:constr type="h" for="ch" forName="Child3Accent5" refType="h" fact="0.0381"/>
                  <dgm:constr type="l" for="ch" forName="Child2Accent7" refType="w" fact="0.0002"/>
                  <dgm:constr type="t" for="ch" forName="Child2Accent7" refType="h" fact="0.2781"/>
                  <dgm:constr type="w" for="ch" forName="Child2Accent7" refType="w" fact="0.0287"/>
                  <dgm:constr type="h" for="ch" forName="Child2Accent7" refType="h" fact="0.0381"/>
                  <dgm:constr type="l" for="ch" forName="Child3Accent6" refType="w" fact="0.0002"/>
                  <dgm:constr type="t" for="ch" forName="Child3Accent6" refType="h" fact="0.5252"/>
                  <dgm:constr type="w" for="ch" forName="Child3Accent6" refType="w" fact="0.0287"/>
                  <dgm:constr type="h" for="ch" forName="Child3Accent6" refType="h" fact="0.0381"/>
                  <dgm:constr type="l" for="ch" forName="Child3Accent7" refType="w" fact="0"/>
                  <dgm:constr type="t" for="ch" forName="Child3Accent7" refType="h" fact="0"/>
                  <dgm:constr type="w" for="ch" forName="Child3Accent7" refType="w" fact="0"/>
                  <dgm:constr type="h" for="ch" forName="Child3Accent7" refType="h" fact="0"/>
                  <dgm:constr type="l" for="ch" forName="Child4Accent1" refType="w" fact="0.3436"/>
                  <dgm:constr type="t" for="ch" forName="Child4Accent1" refType="h" fact="0.6908"/>
                  <dgm:constr type="w" for="ch" forName="Child4Accent1" refType="w" fact="0.0574"/>
                  <dgm:constr type="h" for="ch" forName="Child4Accent1" refType="h" fact="0.0763"/>
                  <dgm:constr type="l" for="ch" forName="Child4Accent2" refType="w" fact="0.3068"/>
                  <dgm:constr type="t" for="ch" forName="Child4Accent2" refType="h" fact="0.7684"/>
                  <dgm:constr type="w" for="ch" forName="Child4Accent2" refType="w" fact="0.0287"/>
                  <dgm:constr type="h" for="ch" forName="Child4Accent2" refType="h" fact="0.0381"/>
                  <dgm:constr type="l" for="ch" forName="Child4Accent3" refType="w" fact="0.2455"/>
                  <dgm:constr type="t" for="ch" forName="Child4Accent3" refType="h" fact="0.7684"/>
                  <dgm:constr type="w" for="ch" forName="Child4Accent3" refType="w" fact="0.0287"/>
                  <dgm:constr type="h" for="ch" forName="Child4Accent3" refType="h" fact="0.0381"/>
                  <dgm:constr type="l" for="ch" forName="Child4Accent4" refType="w" fact="0.1842"/>
                  <dgm:constr type="t" for="ch" forName="Child4Accent4" refType="h" fact="0.7684"/>
                  <dgm:constr type="w" for="ch" forName="Child4Accent4" refType="w" fact="0.0287"/>
                  <dgm:constr type="h" for="ch" forName="Child4Accent4" refType="h" fact="0.0381"/>
                  <dgm:constr type="l" for="ch" forName="Child4Accent5" refType="w" fact="0.1229"/>
                  <dgm:constr type="t" for="ch" forName="Child4Accent5" refType="h" fact="0.7684"/>
                  <dgm:constr type="w" for="ch" forName="Child4Accent5" refType="w" fact="0.0287"/>
                  <dgm:constr type="h" for="ch" forName="Child4Accent5" refType="h" fact="0.0381"/>
                  <dgm:constr type="l" for="ch" forName="Child4Accent6" refType="w" fact="0.0615"/>
                  <dgm:constr type="t" for="ch" forName="Child4Accent6" refType="h" fact="0.7684"/>
                  <dgm:constr type="w" for="ch" forName="Child4Accent6" refType="w" fact="0.0287"/>
                  <dgm:constr type="h" for="ch" forName="Child4Accent6" refType="h" fact="0.0381"/>
                  <dgm:constr type="l" for="ch" forName="Child4Accent7" refType="w" fact="0.0002"/>
                  <dgm:constr type="t" for="ch" forName="Child4Accent7" refType="h" fact="0.7684"/>
                  <dgm:constr type="w" for="ch" forName="Child4Accent7" refType="w" fact="0.0287"/>
                  <dgm:constr type="h" for="ch" forName="Child4Accent7" refType="h" fact="0.0381"/>
                  <dgm:constr type="l" for="ch" forName="Child4Accent8" refType="w" fact="0"/>
                  <dgm:constr type="t" for="ch" forName="Child4Accent8" refType="h" fact="0"/>
                  <dgm:constr type="w" for="ch" forName="Child4Accent8" refType="w" fact="0"/>
                  <dgm:constr type="h" for="ch" forName="Child4Accent8" refType="h" fact="0"/>
                  <dgm:constr type="l" for="ch" forName="ParentAccent1" refType="w" fact="0.9713"/>
                  <dgm:constr type="t" for="ch" forName="ParentAccent1" refType="h" fact="0.5252"/>
                  <dgm:constr type="w" for="ch" forName="ParentAccent1" refType="w" fact="0.0287"/>
                  <dgm:constr type="h" for="ch" forName="ParentAccent1" refType="h" fact="0.0381"/>
                  <dgm:constr type="l" for="ch" forName="ParentAccent2" refType="w" fact="0.9187"/>
                  <dgm:constr type="t" for="ch" forName="ParentAccent2" refType="h" fact="0.5252"/>
                  <dgm:constr type="w" for="ch" forName="ParentAccent2" refType="w" fact="0.0287"/>
                  <dgm:constr type="h" for="ch" forName="ParentAccent2" refType="h" fact="0.0381"/>
                  <dgm:constr type="l" for="ch" forName="ParentAccent3" refType="w" fact="0.8661"/>
                  <dgm:constr type="t" for="ch" forName="ParentAccent3" refType="h" fact="0.5252"/>
                  <dgm:constr type="w" for="ch" forName="ParentAccent3" refType="w" fact="0.0287"/>
                  <dgm:constr type="h" for="ch" forName="ParentAccent3" refType="h" fact="0.0381"/>
                  <dgm:constr type="l" for="ch" forName="ParentAccent4" refType="w" fact="0.8136"/>
                  <dgm:constr type="t" for="ch" forName="ParentAccent4" refType="h" fact="0.5252"/>
                  <dgm:constr type="w" for="ch" forName="ParentAccent4" refType="w" fact="0.0287"/>
                  <dgm:constr type="h" for="ch" forName="ParentAccent4" refType="h" fact="0.0381"/>
                  <dgm:constr type="l" for="ch" forName="ParentAccent5" refType="w" fact="0.761"/>
                  <dgm:constr type="t" for="ch" forName="ParentAccent5" refType="h" fact="0.5252"/>
                  <dgm:constr type="w" for="ch" forName="ParentAccent5" refType="w" fact="0.0287"/>
                  <dgm:constr type="h" for="ch" forName="ParentAccent5" refType="h" fact="0.0381"/>
                  <dgm:constr type="l" for="ch" forName="ParentAccent6" refType="w" fact="0.6797"/>
                  <dgm:constr type="t" for="ch" forName="ParentAccent6" refType="h" fact="0.5061"/>
                  <dgm:constr type="w" for="ch" forName="ParentAccent6" refType="w" fact="0.0574"/>
                  <dgm:constr type="h" for="ch" forName="ParentAccent6" refType="h" fact="0.0763"/>
                  <dgm:constr type="l" for="ch" forName="ParentAccent7" refType="w" fact="0.9245"/>
                  <dgm:constr type="t" for="ch" forName="ParentAccent7" refType="h" fact="0.4464"/>
                  <dgm:constr type="w" for="ch" forName="ParentAccent7" refType="w" fact="0.0287"/>
                  <dgm:constr type="h" for="ch" forName="ParentAccent7" refType="h" fact="0.0381"/>
                  <dgm:constr type="l" for="ch" forName="ParentAccent8" refType="w" fact="0.9245"/>
                  <dgm:constr type="t" for="ch" forName="ParentAccent8" refType="h" fact="0.6045"/>
                  <dgm:constr type="w" for="ch" forName="ParentAccent8" refType="w" fact="0.0287"/>
                  <dgm:constr type="h" for="ch" forName="ParentAccent8" refType="h" fact="0.0381"/>
                  <dgm:constr type="l" for="ch" forName="ParentAccent9" refType="w" fact="0.9501"/>
                  <dgm:constr type="t" for="ch" forName="ParentAccent9" refType="h" fact="0.4807"/>
                  <dgm:constr type="w" for="ch" forName="ParentAccent9" refType="w" fact="0.0287"/>
                  <dgm:constr type="h" for="ch" forName="ParentAccent9" refType="h" fact="0.0381"/>
                  <dgm:constr type="l" for="ch" forName="ParentAccent10" refType="w" fact="0.9518"/>
                  <dgm:constr type="t" for="ch" forName="ParentAccent10" refType="h" fact="0.5705"/>
                  <dgm:constr type="w" for="ch" forName="ParentAccent10" refType="w" fact="0.0287"/>
                  <dgm:constr type="h" for="ch" forName="ParentAccent10" refType="h" fact="0.0381"/>
                  <dgm:constr type="l" for="ch" forName="Child1Accent1" refType="w" fact="0.4819"/>
                  <dgm:constr type="t" for="ch" forName="Child1Accent1" refType="h" fact="0.2457"/>
                  <dgm:constr type="w" for="ch" forName="Child1Accent1" refType="w" fact="0.0574"/>
                  <dgm:constr type="h" for="ch" forName="Child1Accent1" refType="h" fact="0.0763"/>
                  <dgm:constr type="l" for="ch" forName="Child1Accent4" refType="w" fact="0.3653"/>
                  <dgm:constr type="t" for="ch" forName="Child1Accent4" refType="h" fact="0.097"/>
                  <dgm:constr type="w" for="ch" forName="Child1Accent4" refType="w" fact="0.0287"/>
                  <dgm:constr type="h" for="ch" forName="Child1Accent4" refType="h" fact="0.0381"/>
                  <dgm:constr type="l" for="ch" forName="Child1Accent5" refType="w" fact="0.304"/>
                  <dgm:constr type="t" for="ch" forName="Child1Accent5" refType="h" fact="0.097"/>
                  <dgm:constr type="w" for="ch" forName="Child1Accent5" refType="w" fact="0.0287"/>
                  <dgm:constr type="h" for="ch" forName="Child1Accent5" refType="h" fact="0.0381"/>
                  <dgm:constr type="l" for="ch" forName="Child1Accent6" refType="w" fact="0.2426"/>
                  <dgm:constr type="t" for="ch" forName="Child1Accent6" refType="h" fact="0.097"/>
                  <dgm:constr type="w" for="ch" forName="Child1Accent6" refType="w" fact="0.0287"/>
                  <dgm:constr type="h" for="ch" forName="Child1Accent6" refType="h" fact="0.0381"/>
                  <dgm:constr type="l" for="ch" forName="Child1Accent7" refType="w" fact="0.1813"/>
                  <dgm:constr type="t" for="ch" forName="Child1Accent7" refType="h" fact="0.097"/>
                  <dgm:constr type="w" for="ch" forName="Child1Accent7" refType="w" fact="0.0287"/>
                  <dgm:constr type="h" for="ch" forName="Child1Accent7" refType="h" fact="0.0381"/>
                  <dgm:constr type="l" for="ch" forName="Child1Accent8" refType="w" fact="0.12"/>
                  <dgm:constr type="t" for="ch" forName="Child1Accent8" refType="h" fact="0.097"/>
                  <dgm:constr type="w" for="ch" forName="Child1Accent8" refType="w" fact="0.0287"/>
                  <dgm:constr type="h" for="ch" forName="Child1Accent8" refType="h" fact="0.0381"/>
                  <dgm:constr type="l" for="ch" forName="Child1Accent9" refType="w" fact="0.0587"/>
                  <dgm:constr type="t" for="ch" forName="Child1Accent9" refType="h" fact="0.097"/>
                  <dgm:constr type="w" for="ch" forName="Child1Accent9" refType="w" fact="0.0287"/>
                  <dgm:constr type="h" for="ch" forName="Child1Accent9" refType="h" fact="0.0381"/>
                  <dgm:constr type="l" for="ch" forName="Child5Accent1" refType="w" fact="0.4819"/>
                  <dgm:constr type="t" for="ch" forName="Child5Accent1" refType="h" fact="0.7601"/>
                  <dgm:constr type="w" for="ch" forName="Child5Accent1" refType="w" fact="0.0574"/>
                  <dgm:constr type="h" for="ch" forName="Child5Accent1" refType="h" fact="0.0763"/>
                  <dgm:constr type="l" for="ch" forName="Child5Accent4" refType="w" fact="0.3653"/>
                  <dgm:constr type="t" for="ch" forName="Child5Accent4" refType="h" fact="0.9619"/>
                  <dgm:constr type="w" for="ch" forName="Child5Accent4" refType="w" fact="0.0287"/>
                  <dgm:constr type="h" for="ch" forName="Child5Accent4" refType="h" fact="0.0381"/>
                  <dgm:constr type="l" for="ch" forName="Child5Accent5" refType="w" fact="0.304"/>
                  <dgm:constr type="t" for="ch" forName="Child5Accent5" refType="h" fact="0.9619"/>
                  <dgm:constr type="w" for="ch" forName="Child5Accent5" refType="w" fact="0.0287"/>
                  <dgm:constr type="h" for="ch" forName="Child5Accent5" refType="h" fact="0.0381"/>
                  <dgm:constr type="l" for="ch" forName="Child5Accent6" refType="w" fact="0.2426"/>
                  <dgm:constr type="t" for="ch" forName="Child5Accent6" refType="h" fact="0.9619"/>
                  <dgm:constr type="w" for="ch" forName="Child5Accent6" refType="w" fact="0.0287"/>
                  <dgm:constr type="h" for="ch" forName="Child5Accent6" refType="h" fact="0.0381"/>
                  <dgm:constr type="l" for="ch" forName="Child5Accent7" refType="w" fact="0.1813"/>
                  <dgm:constr type="t" for="ch" forName="Child5Accent7" refType="h" fact="0.9619"/>
                  <dgm:constr type="w" for="ch" forName="Child5Accent7" refType="w" fact="0.0287"/>
                  <dgm:constr type="h" for="ch" forName="Child5Accent7" refType="h" fact="0.0381"/>
                  <dgm:constr type="l" for="ch" forName="Child5Accent8" refType="w" fact="0.12"/>
                  <dgm:constr type="t" for="ch" forName="Child5Accent8" refType="h" fact="0.9619"/>
                  <dgm:constr type="w" for="ch" forName="Child5Accent8" refType="w" fact="0.0287"/>
                  <dgm:constr type="h" for="ch" forName="Child5Accent8" refType="h" fact="0.0381"/>
                  <dgm:constr type="l" for="ch" forName="Child5Accent9" refType="w" fact="0.0587"/>
                  <dgm:constr type="t" for="ch" forName="Child5Accent9" refType="h" fact="0.9619"/>
                  <dgm:constr type="w" for="ch" forName="Child5Accent9" refType="w" fact="0.0287"/>
                  <dgm:constr type="h" for="ch" forName="Child5Accent9" refType="h" fact="0.0381"/>
                  <dgm:constr type="l" for="ch" forName="Child5Accent2" refType="w" fact="0.453"/>
                  <dgm:constr type="t" for="ch" forName="Child5Accent2" refType="h" fact="0.8375"/>
                  <dgm:constr type="w" for="ch" forName="Child5Accent2" refType="w" fact="0.0287"/>
                  <dgm:constr type="h" for="ch" forName="Child5Accent2" refType="h" fact="0.0381"/>
                  <dgm:constr type="l" for="ch" forName="Child5Accent3" refType="w" fact="0.4118"/>
                  <dgm:constr type="t" for="ch" forName="Child5Accent3" refType="h" fact="0.8991"/>
                  <dgm:constr type="w" for="ch" forName="Child5Accent3" refType="w" fact="0.0287"/>
                  <dgm:constr type="h" for="ch" forName="Child5Accent3" refType="h" fact="0.0381"/>
                  <dgm:constr type="l" for="ch" forName="Child1Accent2" refType="w" fact="0.4458"/>
                  <dgm:constr type="t" for="ch" forName="Child1Accent2" refType="h" fact="0.2004"/>
                  <dgm:constr type="w" for="ch" forName="Child1Accent2" refType="w" fact="0.0287"/>
                  <dgm:constr type="h" for="ch" forName="Child1Accent2" refType="h" fact="0.0381"/>
                  <dgm:constr type="l" for="ch" forName="Child1Accent3" refType="w" fact="0.4054"/>
                  <dgm:constr type="t" for="ch" forName="Child1Accent3" refType="h" fact="0.1445"/>
                  <dgm:constr type="w" for="ch" forName="Child1Accent3" refType="w" fact="0.0287"/>
                  <dgm:constr type="h" for="ch" forName="Child1Accent3" refType="h" fact="0.0381"/>
                  <dgm:constr type="l" for="ch" forName="Child5" refType="w" fact="0.0581"/>
                  <dgm:constr type="t" for="ch" forName="Child5" refType="h" fact="0.8635"/>
                  <dgm:constr type="w" for="ch" forName="Child5" refType="w" fact="0.3364"/>
                  <dgm:constr type="h" for="ch" forName="Child5" refType="h" fact="0.0981"/>
                  <dgm:constr type="l" for="ch" forName="Child4" refType="w" fact="0"/>
                  <dgm:constr type="t" for="ch" forName="Child4" refType="h" fact="0.6701"/>
                  <dgm:constr type="w" for="ch" forName="Child4" refType="w" fact="0.3364"/>
                  <dgm:constr type="h" for="ch" forName="Child4" refType="h" fact="0.0981"/>
                  <dgm:constr type="l" for="ch" forName="Child3" refType="w" fact="0"/>
                  <dgm:constr type="t" for="ch" forName="Child3" refType="h" fact="0.4276"/>
                  <dgm:constr type="w" for="ch" forName="Child3" refType="w" fact="0.2544"/>
                  <dgm:constr type="h" for="ch" forName="Child3" refType="h" fact="0.0981"/>
                  <dgm:constr type="l" for="ch" forName="Child2" refType="w" fact="0"/>
                  <dgm:constr type="t" for="ch" forName="Child2" refType="h" fact="0.1798"/>
                  <dgm:constr type="w" for="ch" forName="Child2" refType="w" fact="0.3364"/>
                  <dgm:constr type="h" for="ch" forName="Child2" refType="h" fact="0.0981"/>
                  <dgm:constr type="l" for="ch" forName="Child1" refType="w" fact="0.0581"/>
                  <dgm:constr type="t" for="ch" forName="Child1" refType="h" fact="0"/>
                  <dgm:constr type="w" for="ch" forName="Child1" refType="w" fact="0.3364"/>
                  <dgm:constr type="h" for="ch" forName="Child1" refType="h" fact="0.0981"/>
                  <dgm:constr type="l" for="ch" forName="Parent" refType="w" fact="0.3653"/>
                  <dgm:constr type="t" for="ch" forName="Parent" refType="h" fact="0.3513"/>
                  <dgm:constr type="w" for="ch" forName="Parent" refType="w" fact="0.2906"/>
                  <dgm:constr type="h" for="ch" forName="Parent" refType="h" fact="0.3859"/>
                </dgm:constrLst>
              </dgm:else>
            </dgm:choose>
          </dgm:if>
          <dgm:else name="Name13">
            <dgm:choose name="Name14">
              <dgm:if name="Name15" axis="ch" ptType="node" func="cnt" op="equ" val="0">
                <dgm:alg type="composite">
                  <dgm:param type="ar" val="2.1059"/>
                </dgm:alg>
                <dgm:constrLst>
                  <dgm:constr type="r" for="ch" forName="Parent" refType="w"/>
                  <dgm:constr type="t" for="ch" forName="Parent" refType="h" fact="0"/>
                  <dgm:constr type="w" for="ch" forName="Parent" refType="w" fact="0.4749"/>
                  <dgm:constr type="h" for="ch" forName="Parent" refType="h"/>
                  <dgm:constr type="r" for="ch" forName="ParentAccent1" refType="w" fact="0.0469"/>
                  <dgm:constr type="t" for="ch" forName="ParentAccent1" refType="h" fact="0.4506"/>
                  <dgm:constr type="w" for="ch" forName="ParentAccent1" refType="w" fact="0.0469"/>
                  <dgm:constr type="h" for="ch" forName="ParentAccent1" refType="h" fact="0.0988"/>
                  <dgm:constr type="r" for="ch" forName="ParentAccent2" refType="w" fact="0.1266"/>
                  <dgm:constr type="t" for="ch" forName="ParentAccent2" refType="h" fact="0.4506"/>
                  <dgm:constr type="w" for="ch" forName="ParentAccent2" refType="w" fact="0.0469"/>
                  <dgm:constr type="h" for="ch" forName="ParentAccent2" refType="h" fact="0.0988"/>
                  <dgm:constr type="r" for="ch" forName="ParentAccent3" refType="w" fact="0.2063"/>
                  <dgm:constr type="t" for="ch" forName="ParentAccent3" refType="h" fact="0.4506"/>
                  <dgm:constr type="w" for="ch" forName="ParentAccent3" refType="w" fact="0.0469"/>
                  <dgm:constr type="h" for="ch" forName="ParentAccent3" refType="h" fact="0.0988"/>
                  <dgm:constr type="r" for="ch" forName="ParentAccent4" refType="w" fact="0.286"/>
                  <dgm:constr type="t" for="ch" forName="ParentAccent4" refType="h" fact="0.4506"/>
                  <dgm:constr type="w" for="ch" forName="ParentAccent4" refType="w" fact="0.0469"/>
                  <dgm:constr type="h" for="ch" forName="ParentAccent4" refType="h" fact="0.0988"/>
                  <dgm:constr type="r" for="ch" forName="ParentAccent5" refType="w" fact="0.3657"/>
                  <dgm:constr type="t" for="ch" forName="ParentAccent5" refType="h" fact="0.4506"/>
                  <dgm:constr type="w" for="ch" forName="ParentAccent5" refType="w" fact="0.0469"/>
                  <dgm:constr type="h" for="ch" forName="ParentAccent5" refType="h" fact="0.0988"/>
                  <dgm:constr type="r" for="ch" forName="ParentAccent6" refType="w" fact="0.4924"/>
                  <dgm:constr type="t" for="ch" forName="ParentAccent6" refType="h" fact="0.4012"/>
                  <dgm:constr type="w" for="ch" forName="ParentAccent6" refType="w" fact="0.0939"/>
                  <dgm:constr type="h" for="ch" forName="ParentAccent6" refType="h" fact="0.1976"/>
                  <dgm:constr type="r" for="ch" forName="ParentAccent7" refType="w" fact="0.1234"/>
                  <dgm:constr type="t" for="ch" forName="ParentAccent7" refType="h" fact="0.2465"/>
                  <dgm:constr type="w" for="ch" forName="ParentAccent7" refType="w" fact="0.0469"/>
                  <dgm:constr type="h" for="ch" forName="ParentAccent7" refType="h" fact="0.0988"/>
                  <dgm:constr type="r" for="ch" forName="ParentAccent8" refType="w" fact="0.1234"/>
                  <dgm:constr type="t" for="ch" forName="ParentAccent8" refType="h" fact="0.6562"/>
                  <dgm:constr type="w" for="ch" forName="ParentAccent8" refType="w" fact="0.0469"/>
                  <dgm:constr type="h" for="ch" forName="ParentAccent8" refType="h" fact="0.0988"/>
                  <dgm:constr type="r" for="ch" forName="ParentAccent9" refType="w" fact="0.0815"/>
                  <dgm:constr type="t" for="ch" forName="ParentAccent9" refType="h" fact="0.3353"/>
                  <dgm:constr type="w" for="ch" forName="ParentAccent9" refType="w" fact="0.0469"/>
                  <dgm:constr type="h" for="ch" forName="ParentAccent9" refType="h" fact="0.0988"/>
                  <dgm:constr type="r" for="ch" forName="ParentAccent10" refType="w" fact="0.0787"/>
                  <dgm:constr type="t" for="ch" forName="ParentAccent10" refType="h" fact="0.5679"/>
                  <dgm:constr type="w" for="ch" forName="ParentAccent10" refType="w" fact="0.0469"/>
                  <dgm:constr type="h" for="ch" forName="ParentAccent10" refType="h" fact="0.0988"/>
                </dgm:constrLst>
              </dgm:if>
              <dgm:if name="Name16" axis="ch" ptType="node" func="cnt" op="equ" val="1">
                <dgm:alg type="composite">
                  <dgm:param type="ar" val="3.4411"/>
                </dgm:alg>
                <dgm:constrLst>
                  <dgm:constr type="primFontSz" for="des" forName="Child1" val="65"/>
                  <dgm:constr type="primFontSz" for="des" forName="Child1" refType="primFontSz" refFor="des" refForName="Parent" op="lte"/>
                  <dgm:constr type="r" for="ch" forName="Child1Accent1" refType="w" fact="0.716"/>
                  <dgm:constr type="t" for="ch" forName="Child1Accent1" refType="h" fact="0.4012"/>
                  <dgm:constr type="w" for="ch" forName="Child1Accent1" refType="w" fact="0.0574"/>
                  <dgm:constr type="h" for="ch" forName="Child1Accent1" refType="h" fact="0.1976"/>
                  <dgm:constr type="r" for="ch" forName="Child1Accent2" refType="w" fact="0.7728"/>
                  <dgm:constr type="t" for="ch" forName="Child1Accent2" refType="h" fact="0.4506"/>
                  <dgm:constr type="w" for="ch" forName="Child1Accent2" refType="w" fact="0.0287"/>
                  <dgm:constr type="h" for="ch" forName="Child1Accent2" refType="h" fact="0.0988"/>
                  <dgm:constr type="r" for="ch" forName="Child1Accent3" refType="w" fact="0.8295"/>
                  <dgm:constr type="t" for="ch" forName="Child1Accent3" refType="h" fact="0.4506"/>
                  <dgm:constr type="w" for="ch" forName="Child1Accent3" refType="w" fact="0.0287"/>
                  <dgm:constr type="h" for="ch" forName="Child1Accent3" refType="h" fact="0.0988"/>
                  <dgm:constr type="r" for="ch" forName="Child1Accent4" refType="w" fact="0.8863"/>
                  <dgm:constr type="t" for="ch" forName="Child1Accent4" refType="h" fact="0.4506"/>
                  <dgm:constr type="w" for="ch" forName="Child1Accent4" refType="w" fact="0.0287"/>
                  <dgm:constr type="h" for="ch" forName="Child1Accent4" refType="h" fact="0.0988"/>
                  <dgm:constr type="r" for="ch" forName="Child1Accent5" refType="w" fact="0.943"/>
                  <dgm:constr type="t" for="ch" forName="Child1Accent5" refType="h" fact="0.4506"/>
                  <dgm:constr type="w" for="ch" forName="Child1Accent5" refType="w" fact="0.0287"/>
                  <dgm:constr type="h" for="ch" forName="Child1Accent5" refType="h" fact="0.0988"/>
                  <dgm:constr type="r" for="ch" forName="Child1Accent6" refType="w" fact="0.9998"/>
                  <dgm:constr type="t" for="ch" forName="Child1Accent6" refType="h" fact="0.4506"/>
                  <dgm:constr type="w" for="ch" forName="Child1Accent6" refType="w" fact="0.0287"/>
                  <dgm:constr type="h" for="ch" forName="Child1Accent6" refType="h" fact="0.0988"/>
                  <dgm:constr type="l" for="ch" forName="Child1Accent7" refType="w" fact="0"/>
                  <dgm:constr type="t" for="ch" forName="Child1Accent7" refType="h" fact="0"/>
                  <dgm:constr type="w" for="ch" forName="Child1Accent7" refType="w" fact="0"/>
                  <dgm:constr type="h" for="ch" forName="Child1Accent7" refType="h" fact="0"/>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r" for="ch" forName="ParentAccent1" refType="w" fact="0.0287"/>
                  <dgm:constr type="t" for="ch" forName="ParentAccent1" refType="h" fact="0.4506"/>
                  <dgm:constr type="w" for="ch" forName="ParentAccent1" refType="w" fact="0.0287"/>
                  <dgm:constr type="h" for="ch" forName="ParentAccent1" refType="h" fact="0.0988"/>
                  <dgm:constr type="r" for="ch" forName="ParentAccent2" refType="w" fact="0.0813"/>
                  <dgm:constr type="t" for="ch" forName="ParentAccent2" refType="h" fact="0.4506"/>
                  <dgm:constr type="w" for="ch" forName="ParentAccent2" refType="w" fact="0.0287"/>
                  <dgm:constr type="h" for="ch" forName="ParentAccent2" refType="h" fact="0.0988"/>
                  <dgm:constr type="r" for="ch" forName="ParentAccent3" refType="w" fact="0.1339"/>
                  <dgm:constr type="t" for="ch" forName="ParentAccent3" refType="h" fact="0.4506"/>
                  <dgm:constr type="w" for="ch" forName="ParentAccent3" refType="w" fact="0.0287"/>
                  <dgm:constr type="h" for="ch" forName="ParentAccent3" refType="h" fact="0.0988"/>
                  <dgm:constr type="r" for="ch" forName="ParentAccent4" refType="w" fact="0.1864"/>
                  <dgm:constr type="t" for="ch" forName="ParentAccent4" refType="h" fact="0.4506"/>
                  <dgm:constr type="w" for="ch" forName="ParentAccent4" refType="w" fact="0.0287"/>
                  <dgm:constr type="h" for="ch" forName="ParentAccent4" refType="h" fact="0.0988"/>
                  <dgm:constr type="r" for="ch" forName="ParentAccent5" refType="w" fact="0.239"/>
                  <dgm:constr type="t" for="ch" forName="ParentAccent5" refType="h" fact="0.4506"/>
                  <dgm:constr type="w" for="ch" forName="ParentAccent5" refType="w" fact="0.0287"/>
                  <dgm:constr type="h" for="ch" forName="ParentAccent5" refType="h" fact="0.0988"/>
                  <dgm:constr type="r" for="ch" forName="ParentAccent6" refType="w" fact="0.3203"/>
                  <dgm:constr type="t" for="ch" forName="ParentAccent6" refType="h" fact="0.4012"/>
                  <dgm:constr type="w" for="ch" forName="ParentAccent6" refType="w" fact="0.0574"/>
                  <dgm:constr type="h" for="ch" forName="ParentAccent6" refType="h" fact="0.1976"/>
                  <dgm:constr type="r" for="ch" forName="ParentAccent7" refType="w" fact="0.0755"/>
                  <dgm:constr type="t" for="ch" forName="ParentAccent7" refType="h" fact="0.2465"/>
                  <dgm:constr type="w" for="ch" forName="ParentAccent7" refType="w" fact="0.0287"/>
                  <dgm:constr type="h" for="ch" forName="ParentAccent7" refType="h" fact="0.0988"/>
                  <dgm:constr type="r" for="ch" forName="ParentAccent8" refType="w" fact="0.0755"/>
                  <dgm:constr type="t" for="ch" forName="ParentAccent8" refType="h" fact="0.6562"/>
                  <dgm:constr type="w" for="ch" forName="ParentAccent8" refType="w" fact="0.0287"/>
                  <dgm:constr type="h" for="ch" forName="ParentAccent8" refType="h" fact="0.0988"/>
                  <dgm:constr type="r" for="ch" forName="ParentAccent9" refType="w" fact="0.0499"/>
                  <dgm:constr type="t" for="ch" forName="ParentAccent9" refType="h" fact="0.3353"/>
                  <dgm:constr type="w" for="ch" forName="ParentAccent9" refType="w" fact="0.0287"/>
                  <dgm:constr type="h" for="ch" forName="ParentAccent9" refType="h" fact="0.0988"/>
                  <dgm:constr type="r" for="ch" forName="ParentAccent10" refType="w" fact="0.0482"/>
                  <dgm:constr type="t" for="ch" forName="ParentAccent10" refType="h" fact="0.5679"/>
                  <dgm:constr type="w" for="ch" forName="ParentAccent10" refType="w" fact="0.0287"/>
                  <dgm:constr type="h" for="ch" forName="ParentAccent10" refType="h" fact="0.0988"/>
                  <dgm:constr type="r" for="ch" forName="Child1" refType="w"/>
                  <dgm:constr type="t" for="ch" forName="Child1" refType="h" fact="0.1978"/>
                  <dgm:constr type="w" for="ch" forName="Child1" refType="w" fact="0.2544"/>
                  <dgm:constr type="h" for="ch" forName="Child1" refType="h" fact="0.2541"/>
                  <dgm:constr type="r" for="ch" forName="Parent" refType="w" fact="0.6347"/>
                  <dgm:constr type="t" for="ch" forName="Parent" refType="h" fact="0"/>
                  <dgm:constr type="w" for="ch" forName="Parent" refType="w" fact="0.2906"/>
                  <dgm:constr type="h" for="ch" forName="Parent" refType="h"/>
                </dgm:constrLst>
              </dgm:if>
              <dgm:if name="Name17" axis="ch" ptType="node" func="cnt" op="equ" val="2">
                <dgm:alg type="composite">
                  <dgm:param type="ar" val="2.1185"/>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Child1Accent1" refType="w" fact="0.6564"/>
                  <dgm:constr type="t" for="ch" forName="Child1Accent1" refType="h" fact="0.2211"/>
                  <dgm:constr type="w" for="ch" forName="Child1Accent1" refType="w" fact="0.0574"/>
                  <dgm:constr type="h" for="ch" forName="Child1Accent1" refType="h" fact="0.1217"/>
                  <dgm:constr type="r" for="ch" forName="Child1Accent2" refType="w" fact="0.6932"/>
                  <dgm:constr type="t" for="ch" forName="Child1Accent2" refType="h" fact="0.1569"/>
                  <dgm:constr type="w" for="ch" forName="Child1Accent2" refType="w" fact="0.0287"/>
                  <dgm:constr type="h" for="ch" forName="Child1Accent2" refType="h" fact="0.0608"/>
                  <dgm:constr type="r" for="ch" forName="Child1Accent3" refType="w" fact="0.7545"/>
                  <dgm:constr type="t" for="ch" forName="Child1Accent3" refType="h" fact="0.1569"/>
                  <dgm:constr type="w" for="ch" forName="Child1Accent3" refType="w" fact="0.0287"/>
                  <dgm:constr type="h" for="ch" forName="Child1Accent3" refType="h" fact="0.0608"/>
                  <dgm:constr type="r" for="ch" forName="Child1Accent4" refType="w" fact="0.8158"/>
                  <dgm:constr type="t" for="ch" forName="Child1Accent4" refType="h" fact="0.1569"/>
                  <dgm:constr type="w" for="ch" forName="Child1Accent4" refType="w" fact="0.0287"/>
                  <dgm:constr type="h" for="ch" forName="Child1Accent4" refType="h" fact="0.0608"/>
                  <dgm:constr type="r" for="ch" forName="Child1Accent5" refType="w" fact="0.8771"/>
                  <dgm:constr type="t" for="ch" forName="Child1Accent5" refType="h" fact="0.1569"/>
                  <dgm:constr type="w" for="ch" forName="Child1Accent5" refType="w" fact="0.0287"/>
                  <dgm:constr type="h" for="ch" forName="Child1Accent5" refType="h" fact="0.0608"/>
                  <dgm:constr type="r" for="ch" forName="Child1Accent6" refType="w" fact="0.9385"/>
                  <dgm:constr type="t" for="ch" forName="Child1Accent6" refType="h" fact="0.1569"/>
                  <dgm:constr type="w" for="ch" forName="Child1Accent6" refType="w" fact="0.0287"/>
                  <dgm:constr type="h" for="ch" forName="Child1Accent6" refType="h" fact="0.0608"/>
                  <dgm:constr type="r" for="ch" forName="Child1Accent7" refType="w" fact="0.9998"/>
                  <dgm:constr type="t" for="ch" forName="Child1Accent7" refType="h" fact="0.1569"/>
                  <dgm:constr type="w" for="ch" forName="Child1Accent7" refType="w" fact="0.0287"/>
                  <dgm:constr type="h" for="ch" forName="Child1Accent7" refType="h" fact="0.0608"/>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r" for="ch" forName="Child2Accent1" refType="w" fact="0.6564"/>
                  <dgm:constr type="t" for="ch" forName="Child2Accent1" refType="h" fact="0.8153"/>
                  <dgm:constr type="w" for="ch" forName="Child2Accent1" refType="w" fact="0.0574"/>
                  <dgm:constr type="h" for="ch" forName="Child2Accent1" refType="h" fact="0.1217"/>
                  <dgm:constr type="r" for="ch" forName="Child2Accent2" refType="w" fact="0.6932"/>
                  <dgm:constr type="t" for="ch" forName="Child2Accent2" refType="h" fact="0.9392"/>
                  <dgm:constr type="w" for="ch" forName="Child2Accent2" refType="w" fact="0.0287"/>
                  <dgm:constr type="h" for="ch" forName="Child2Accent2" refType="h" fact="0.0608"/>
                  <dgm:constr type="r" for="ch" forName="Child2Accent3" refType="w" fact="0.7545"/>
                  <dgm:constr type="t" for="ch" forName="Child2Accent3" refType="h" fact="0.9392"/>
                  <dgm:constr type="w" for="ch" forName="Child2Accent3" refType="w" fact="0.0287"/>
                  <dgm:constr type="h" for="ch" forName="Child2Accent3" refType="h" fact="0.0608"/>
                  <dgm:constr type="r" for="ch" forName="Child2Accent4" refType="w" fact="0.8158"/>
                  <dgm:constr type="t" for="ch" forName="Child2Accent4" refType="h" fact="0.9392"/>
                  <dgm:constr type="w" for="ch" forName="Child2Accent4" refType="w" fact="0.0287"/>
                  <dgm:constr type="h" for="ch" forName="Child2Accent4" refType="h" fact="0.0608"/>
                  <dgm:constr type="r" for="ch" forName="Child2Accent5" refType="w" fact="0.8771"/>
                  <dgm:constr type="t" for="ch" forName="Child2Accent5" refType="h" fact="0.9392"/>
                  <dgm:constr type="w" for="ch" forName="Child2Accent5" refType="w" fact="0.0287"/>
                  <dgm:constr type="h" for="ch" forName="Child2Accent5" refType="h" fact="0.0608"/>
                  <dgm:constr type="r" for="ch" forName="Child2Accent6" refType="w" fact="0.9385"/>
                  <dgm:constr type="t" for="ch" forName="Child2Accent6" refType="h" fact="0.9392"/>
                  <dgm:constr type="w" for="ch" forName="Child2Accent6" refType="w" fact="0.0287"/>
                  <dgm:constr type="h" for="ch" forName="Child2Accent6" refType="h" fact="0.0608"/>
                  <dgm:constr type="r" for="ch" forName="Child2Accent7" refType="w" fact="0.9998"/>
                  <dgm:constr type="t" for="ch" forName="Child2Accent7" refType="h" fact="0.9392"/>
                  <dgm:constr type="w" for="ch" forName="Child2Accent7" refType="w" fact="0.0287"/>
                  <dgm:constr type="h" for="ch" forName="Child2Accent7" refType="h" fact="0.0608"/>
                  <dgm:constr type="r" for="ch" forName="ParentAccent1" refType="w" fact="0.0287"/>
                  <dgm:constr type="t" for="ch" forName="ParentAccent1" refType="h" fact="0.5511"/>
                  <dgm:constr type="w" for="ch" forName="ParentAccent1" refType="w" fact="0.0287"/>
                  <dgm:constr type="h" for="ch" forName="ParentAccent1" refType="h" fact="0.0608"/>
                  <dgm:constr type="r" for="ch" forName="ParentAccent2" refType="w" fact="0.0813"/>
                  <dgm:constr type="t" for="ch" forName="ParentAccent2" refType="h" fact="0.5511"/>
                  <dgm:constr type="w" for="ch" forName="ParentAccent2" refType="w" fact="0.0287"/>
                  <dgm:constr type="h" for="ch" forName="ParentAccent2" refType="h" fact="0.0608"/>
                  <dgm:constr type="r" for="ch" forName="ParentAccent3" refType="w" fact="0.1339"/>
                  <dgm:constr type="t" for="ch" forName="ParentAccent3" refType="h" fact="0.5511"/>
                  <dgm:constr type="w" for="ch" forName="ParentAccent3" refType="w" fact="0.0287"/>
                  <dgm:constr type="h" for="ch" forName="ParentAccent3" refType="h" fact="0.0608"/>
                  <dgm:constr type="r" for="ch" forName="ParentAccent4" refType="w" fact="0.1864"/>
                  <dgm:constr type="t" for="ch" forName="ParentAccent4" refType="h" fact="0.5511"/>
                  <dgm:constr type="w" for="ch" forName="ParentAccent4" refType="w" fact="0.0287"/>
                  <dgm:constr type="h" for="ch" forName="ParentAccent4" refType="h" fact="0.0608"/>
                  <dgm:constr type="r" for="ch" forName="ParentAccent5" refType="w" fact="0.239"/>
                  <dgm:constr type="t" for="ch" forName="ParentAccent5" refType="h" fact="0.5511"/>
                  <dgm:constr type="w" for="ch" forName="ParentAccent5" refType="w" fact="0.0287"/>
                  <dgm:constr type="h" for="ch" forName="ParentAccent5" refType="h" fact="0.0608"/>
                  <dgm:constr type="r" for="ch" forName="ParentAccent6" refType="w" fact="0.3203"/>
                  <dgm:constr type="t" for="ch" forName="ParentAccent6" refType="h" fact="0.5207"/>
                  <dgm:constr type="w" for="ch" forName="ParentAccent6" refType="w" fact="0.0574"/>
                  <dgm:constr type="h" for="ch" forName="ParentAccent6" refType="h" fact="0.1217"/>
                  <dgm:constr type="r" for="ch" forName="ParentAccent7" refType="w" fact="0.0755"/>
                  <dgm:constr type="t" for="ch" forName="ParentAccent7" refType="h" fact="0.4255"/>
                  <dgm:constr type="w" for="ch" forName="ParentAccent7" refType="w" fact="0.0287"/>
                  <dgm:constr type="h" for="ch" forName="ParentAccent7" refType="h" fact="0.0608"/>
                  <dgm:constr type="r" for="ch" forName="ParentAccent8" refType="w" fact="0.0755"/>
                  <dgm:constr type="t" for="ch" forName="ParentAccent8" refType="h" fact="0.6776"/>
                  <dgm:constr type="w" for="ch" forName="ParentAccent8" refType="w" fact="0.0287"/>
                  <dgm:constr type="h" for="ch" forName="ParentAccent8" refType="h" fact="0.0608"/>
                  <dgm:constr type="r" for="ch" forName="ParentAccent9" refType="w" fact="0.0499"/>
                  <dgm:constr type="t" for="ch" forName="ParentAccent9" refType="h" fact="0.4801"/>
                  <dgm:constr type="w" for="ch" forName="ParentAccent9" refType="w" fact="0.0287"/>
                  <dgm:constr type="h" for="ch" forName="ParentAccent9" refType="h" fact="0.0608"/>
                  <dgm:constr type="r" for="ch" forName="ParentAccent10" refType="w" fact="0.0482"/>
                  <dgm:constr type="t" for="ch" forName="ParentAccent10" refType="h" fact="0.6233"/>
                  <dgm:constr type="w" for="ch" forName="ParentAccent10" refType="w" fact="0.0287"/>
                  <dgm:constr type="h" for="ch" forName="ParentAccent10" refType="h" fact="0.0608"/>
                  <dgm:constr type="r" for="ch" forName="Child2" refType="w"/>
                  <dgm:constr type="t" for="ch" forName="Child2" refType="h" fact="0.7822"/>
                  <dgm:constr type="w" for="ch" forName="Child2" refType="w" fact="0.3364"/>
                  <dgm:constr type="h" for="ch" forName="Child2" refType="h" fact="0.1564"/>
                  <dgm:constr type="r" for="ch" forName="Child1" refType="w"/>
                  <dgm:constr type="t" for="ch" forName="Child1" refType="h" fact="0"/>
                  <dgm:constr type="w" for="ch" forName="Child1" refType="w" fact="0.3364"/>
                  <dgm:constr type="h" for="ch" forName="Child1" refType="h" fact="0.1564"/>
                  <dgm:constr type="r" for="ch" forName="Parent" refType="w" fact="0.6347"/>
                  <dgm:constr type="t" for="ch" forName="Parent" refType="h" fact="0.2737"/>
                  <dgm:constr type="w" for="ch" forName="Parent" refType="w" fact="0.2906"/>
                  <dgm:constr type="h" for="ch" forName="Parent" refType="h" fact="0.6157"/>
                </dgm:constrLst>
              </dgm:if>
              <dgm:if name="Name18" axis="ch" ptType="node" func="cnt" op="equ" val="3">
                <dgm:alg type="composite">
                  <dgm:param type="ar" val="2.1185"/>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Child1Accent1" refType="w" fact="0.6564"/>
                  <dgm:constr type="t" for="ch" forName="Child1Accent1" refType="h" fact="0.2211"/>
                  <dgm:constr type="w" for="ch" forName="Child1Accent1" refType="w" fact="0.0574"/>
                  <dgm:constr type="h" for="ch" forName="Child1Accent1" refType="h" fact="0.1217"/>
                  <dgm:constr type="r" for="ch" forName="Child1Accent2" refType="w" fact="0.6932"/>
                  <dgm:constr type="t" for="ch" forName="Child1Accent2" refType="h" fact="0.1569"/>
                  <dgm:constr type="w" for="ch" forName="Child1Accent2" refType="w" fact="0.0287"/>
                  <dgm:constr type="h" for="ch" forName="Child1Accent2" refType="h" fact="0.0608"/>
                  <dgm:constr type="r" for="ch" forName="Child1Accent3" refType="w" fact="0.7545"/>
                  <dgm:constr type="t" for="ch" forName="Child1Accent3" refType="h" fact="0.1569"/>
                  <dgm:constr type="w" for="ch" forName="Child1Accent3" refType="w" fact="0.0287"/>
                  <dgm:constr type="h" for="ch" forName="Child1Accent3" refType="h" fact="0.0608"/>
                  <dgm:constr type="r" for="ch" forName="Child1Accent4" refType="w" fact="0.8158"/>
                  <dgm:constr type="t" for="ch" forName="Child1Accent4" refType="h" fact="0.1569"/>
                  <dgm:constr type="w" for="ch" forName="Child1Accent4" refType="w" fact="0.0287"/>
                  <dgm:constr type="h" for="ch" forName="Child1Accent4" refType="h" fact="0.0608"/>
                  <dgm:constr type="r" for="ch" forName="Child1Accent5" refType="w" fact="0.8771"/>
                  <dgm:constr type="t" for="ch" forName="Child1Accent5" refType="h" fact="0.1569"/>
                  <dgm:constr type="w" for="ch" forName="Child1Accent5" refType="w" fact="0.0287"/>
                  <dgm:constr type="h" for="ch" forName="Child1Accent5" refType="h" fact="0.0608"/>
                  <dgm:constr type="r" for="ch" forName="Child1Accent6" refType="w" fact="0.9385"/>
                  <dgm:constr type="t" for="ch" forName="Child1Accent6" refType="h" fact="0.1569"/>
                  <dgm:constr type="w" for="ch" forName="Child1Accent6" refType="w" fact="0.0287"/>
                  <dgm:constr type="h" for="ch" forName="Child1Accent6" refType="h" fact="0.0608"/>
                  <dgm:constr type="r" for="ch" forName="Child1Accent7" refType="w" fact="0.9998"/>
                  <dgm:constr type="t" for="ch" forName="Child1Accent7" refType="h" fact="0.1569"/>
                  <dgm:constr type="w" for="ch" forName="Child1Accent7" refType="w" fact="0.0287"/>
                  <dgm:constr type="h" for="ch" forName="Child1Accent7" refType="h" fact="0.0608"/>
                  <dgm:constr type="r" for="ch" forName="Child1Accent8" refType="w" fact="0"/>
                  <dgm:constr type="t" for="ch" forName="Child1Accent8" refType="h" fact="0"/>
                  <dgm:constr type="w" for="ch" forName="Child1Accent8" refType="w" fact="0"/>
                  <dgm:constr type="h" for="ch" forName="Child1Accent8" refType="h" fact="0"/>
                  <dgm:constr type="r" for="ch" forName="Child1Accent9" refType="w" fact="0"/>
                  <dgm:constr type="t" for="ch" forName="Child1Accent9" refType="h" fact="0"/>
                  <dgm:constr type="w" for="ch" forName="Child1Accent9" refType="w" fact="0"/>
                  <dgm:constr type="h" for="ch" forName="Child1Accent9" refType="h" fact="0"/>
                  <dgm:constr type="r" for="ch" forName="Child2Accent1" refType="w" fact="0.716"/>
                  <dgm:constr type="t" for="ch" forName="Child2Accent1" refType="h" fact="0.5207"/>
                  <dgm:constr type="w" for="ch" forName="Child2Accent1" refType="w" fact="0.0574"/>
                  <dgm:constr type="h" for="ch" forName="Child2Accent1" refType="h" fact="0.1217"/>
                  <dgm:constr type="r" for="ch" forName="Child2Accent2" refType="w" fact="0.7728"/>
                  <dgm:constr type="t" for="ch" forName="Child2Accent2" refType="h" fact="0.5511"/>
                  <dgm:constr type="w" for="ch" forName="Child2Accent2" refType="w" fact="0.0287"/>
                  <dgm:constr type="h" for="ch" forName="Child2Accent2" refType="h" fact="0.0608"/>
                  <dgm:constr type="r" for="ch" forName="Child2Accent3" refType="w" fact="0.8295"/>
                  <dgm:constr type="t" for="ch" forName="Child2Accent3" refType="h" fact="0.5511"/>
                  <dgm:constr type="w" for="ch" forName="Child2Accent3" refType="w" fact="0.0287"/>
                  <dgm:constr type="h" for="ch" forName="Child2Accent3" refType="h" fact="0.0608"/>
                  <dgm:constr type="r" for="ch" forName="Child2Accent4" refType="w" fact="0.8863"/>
                  <dgm:constr type="t" for="ch" forName="Child2Accent4" refType="h" fact="0.5511"/>
                  <dgm:constr type="w" for="ch" forName="Child2Accent4" refType="w" fact="0.0287"/>
                  <dgm:constr type="h" for="ch" forName="Child2Accent4" refType="h" fact="0.0608"/>
                  <dgm:constr type="r" for="ch" forName="Child2Accent5" refType="w" fact="0.943"/>
                  <dgm:constr type="t" for="ch" forName="Child2Accent5" refType="h" fact="0.5511"/>
                  <dgm:constr type="w" for="ch" forName="Child2Accent5" refType="w" fact="0.0287"/>
                  <dgm:constr type="h" for="ch" forName="Child2Accent5" refType="h" fact="0.0608"/>
                  <dgm:constr type="r" for="ch" forName="Child2Accent6" refType="w" fact="0.9998"/>
                  <dgm:constr type="t" for="ch" forName="Child2Accent6" refType="h" fact="0.5511"/>
                  <dgm:constr type="w" for="ch" forName="Child2Accent6" refType="w" fact="0.0287"/>
                  <dgm:constr type="h" for="ch" forName="Child2Accent6" refType="h" fact="0.0608"/>
                  <dgm:constr type="r" for="ch" forName="Child2Accent7" refType="w" fact="0"/>
                  <dgm:constr type="t" for="ch" forName="Child2Accent7" refType="h" fact="0"/>
                  <dgm:constr type="w" for="ch" forName="Child2Accent7" refType="w" fact="0"/>
                  <dgm:constr type="h" for="ch" forName="Child2Accent7" refType="h" fact="0"/>
                  <dgm:constr type="r" for="ch" forName="Child3Accent1" refType="w" fact="0.6564"/>
                  <dgm:constr type="t" for="ch" forName="Child3Accent1" refType="h" fact="0.8153"/>
                  <dgm:constr type="w" for="ch" forName="Child3Accent1" refType="w" fact="0.0574"/>
                  <dgm:constr type="h" for="ch" forName="Child3Accent1" refType="h" fact="0.1217"/>
                  <dgm:constr type="r" for="ch" forName="Child3Accent2" refType="w" fact="0.6932"/>
                  <dgm:constr type="t" for="ch" forName="Child3Accent2" refType="h" fact="0.9392"/>
                  <dgm:constr type="w" for="ch" forName="Child3Accent2" refType="w" fact="0.0287"/>
                  <dgm:constr type="h" for="ch" forName="Child3Accent2" refType="h" fact="0.0608"/>
                  <dgm:constr type="r" for="ch" forName="Child3Accent3" refType="w" fact="0.7545"/>
                  <dgm:constr type="t" for="ch" forName="Child3Accent3" refType="h" fact="0.9392"/>
                  <dgm:constr type="w" for="ch" forName="Child3Accent3" refType="w" fact="0.0287"/>
                  <dgm:constr type="h" for="ch" forName="Child3Accent3" refType="h" fact="0.0608"/>
                  <dgm:constr type="r" for="ch" forName="Child3Accent4" refType="w" fact="0.8158"/>
                  <dgm:constr type="t" for="ch" forName="Child3Accent4" refType="h" fact="0.9392"/>
                  <dgm:constr type="w" for="ch" forName="Child3Accent4" refType="w" fact="0.0287"/>
                  <dgm:constr type="h" for="ch" forName="Child3Accent4" refType="h" fact="0.0608"/>
                  <dgm:constr type="r" for="ch" forName="Child3Accent5" refType="w" fact="0.8771"/>
                  <dgm:constr type="t" for="ch" forName="Child3Accent5" refType="h" fact="0.9392"/>
                  <dgm:constr type="w" for="ch" forName="Child3Accent5" refType="w" fact="0.0287"/>
                  <dgm:constr type="h" for="ch" forName="Child3Accent5" refType="h" fact="0.0608"/>
                  <dgm:constr type="r" for="ch" forName="Child3Accent6" refType="w" fact="0.9385"/>
                  <dgm:constr type="t" for="ch" forName="Child3Accent6" refType="h" fact="0.9392"/>
                  <dgm:constr type="w" for="ch" forName="Child3Accent6" refType="w" fact="0.0287"/>
                  <dgm:constr type="h" for="ch" forName="Child3Accent6" refType="h" fact="0.0608"/>
                  <dgm:constr type="r" for="ch" forName="Child3Accent7" refType="w" fact="0.9998"/>
                  <dgm:constr type="t" for="ch" forName="Child3Accent7" refType="h" fact="0.9392"/>
                  <dgm:constr type="w" for="ch" forName="Child3Accent7" refType="w" fact="0.0287"/>
                  <dgm:constr type="h" for="ch" forName="Child3Accent7" refType="h" fact="0.0608"/>
                  <dgm:constr type="r" for="ch" forName="ParentAccent1" refType="w" fact="0.0287"/>
                  <dgm:constr type="t" for="ch" forName="ParentAccent1" refType="h" fact="0.5511"/>
                  <dgm:constr type="w" for="ch" forName="ParentAccent1" refType="w" fact="0.0287"/>
                  <dgm:constr type="h" for="ch" forName="ParentAccent1" refType="h" fact="0.0608"/>
                  <dgm:constr type="r" for="ch" forName="ParentAccent2" refType="w" fact="0.0813"/>
                  <dgm:constr type="t" for="ch" forName="ParentAccent2" refType="h" fact="0.5511"/>
                  <dgm:constr type="w" for="ch" forName="ParentAccent2" refType="w" fact="0.0287"/>
                  <dgm:constr type="h" for="ch" forName="ParentAccent2" refType="h" fact="0.0608"/>
                  <dgm:constr type="r" for="ch" forName="ParentAccent3" refType="w" fact="0.1339"/>
                  <dgm:constr type="t" for="ch" forName="ParentAccent3" refType="h" fact="0.5511"/>
                  <dgm:constr type="w" for="ch" forName="ParentAccent3" refType="w" fact="0.0287"/>
                  <dgm:constr type="h" for="ch" forName="ParentAccent3" refType="h" fact="0.0608"/>
                  <dgm:constr type="r" for="ch" forName="ParentAccent4" refType="w" fact="0.1864"/>
                  <dgm:constr type="t" for="ch" forName="ParentAccent4" refType="h" fact="0.5511"/>
                  <dgm:constr type="w" for="ch" forName="ParentAccent4" refType="w" fact="0.0287"/>
                  <dgm:constr type="h" for="ch" forName="ParentAccent4" refType="h" fact="0.0608"/>
                  <dgm:constr type="r" for="ch" forName="ParentAccent5" refType="w" fact="0.239"/>
                  <dgm:constr type="t" for="ch" forName="ParentAccent5" refType="h" fact="0.5511"/>
                  <dgm:constr type="w" for="ch" forName="ParentAccent5" refType="w" fact="0.0287"/>
                  <dgm:constr type="h" for="ch" forName="ParentAccent5" refType="h" fact="0.0608"/>
                  <dgm:constr type="r" for="ch" forName="ParentAccent6" refType="w" fact="0.3203"/>
                  <dgm:constr type="t" for="ch" forName="ParentAccent6" refType="h" fact="0.5207"/>
                  <dgm:constr type="w" for="ch" forName="ParentAccent6" refType="w" fact="0.0574"/>
                  <dgm:constr type="h" for="ch" forName="ParentAccent6" refType="h" fact="0.1217"/>
                  <dgm:constr type="r" for="ch" forName="ParentAccent7" refType="w" fact="0.0755"/>
                  <dgm:constr type="t" for="ch" forName="ParentAccent7" refType="h" fact="0.4255"/>
                  <dgm:constr type="w" for="ch" forName="ParentAccent7" refType="w" fact="0.0287"/>
                  <dgm:constr type="h" for="ch" forName="ParentAccent7" refType="h" fact="0.0608"/>
                  <dgm:constr type="r" for="ch" forName="ParentAccent8" refType="w" fact="0.0755"/>
                  <dgm:constr type="t" for="ch" forName="ParentAccent8" refType="h" fact="0.6776"/>
                  <dgm:constr type="w" for="ch" forName="ParentAccent8" refType="w" fact="0.0287"/>
                  <dgm:constr type="h" for="ch" forName="ParentAccent8" refType="h" fact="0.0608"/>
                  <dgm:constr type="r" for="ch" forName="ParentAccent9" refType="w" fact="0.0499"/>
                  <dgm:constr type="t" for="ch" forName="ParentAccent9" refType="h" fact="0.4801"/>
                  <dgm:constr type="w" for="ch" forName="ParentAccent9" refType="w" fact="0.0287"/>
                  <dgm:constr type="h" for="ch" forName="ParentAccent9" refType="h" fact="0.0608"/>
                  <dgm:constr type="r" for="ch" forName="ParentAccent10" refType="w" fact="0.0482"/>
                  <dgm:constr type="t" for="ch" forName="ParentAccent10" refType="h" fact="0.6233"/>
                  <dgm:constr type="w" for="ch" forName="ParentAccent10" refType="w" fact="0.0287"/>
                  <dgm:constr type="h" for="ch" forName="ParentAccent10" refType="h" fact="0.0608"/>
                  <dgm:constr type="r" for="ch" forName="Child3" refType="w"/>
                  <dgm:constr type="t" for="ch" forName="Child3" refType="h" fact="0.7822"/>
                  <dgm:constr type="w" for="ch" forName="Child3" refType="w" fact="0.3364"/>
                  <dgm:constr type="h" for="ch" forName="Child3" refType="h" fact="0.1564"/>
                  <dgm:constr type="r" for="ch" forName="Child2" refType="w"/>
                  <dgm:constr type="t" for="ch" forName="Child2" refType="h" fact="0.3955"/>
                  <dgm:constr type="w" for="ch" forName="Child2" refType="w" fact="0.2544"/>
                  <dgm:constr type="h" for="ch" forName="Child2" refType="h" fact="0.1564"/>
                  <dgm:constr type="r" for="ch" forName="Child1" refType="w"/>
                  <dgm:constr type="t" for="ch" forName="Child1" refType="h" fact="0"/>
                  <dgm:constr type="w" for="ch" forName="Child1" refType="w" fact="0.3364"/>
                  <dgm:constr type="h" for="ch" forName="Child1" refType="h" fact="0.1564"/>
                  <dgm:constr type="r" for="ch" forName="Parent" refType="w" fact="0.6347"/>
                  <dgm:constr type="t" for="ch" forName="Parent" refType="h" fact="0.2737"/>
                  <dgm:constr type="w" for="ch" forName="Parent" refType="w" fact="0.2906"/>
                  <dgm:constr type="h" for="ch" forName="Parent" refType="h" fact="0.6157"/>
                </dgm:constrLst>
              </dgm:if>
              <dgm:if name="Name19" axis="ch" ptType="node" func="cnt" op="equ" val="4">
                <dgm:alg type="composite">
                  <dgm:param type="ar" val="1.8304"/>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 refType="w" fact="0.6229"/>
                  <dgm:constr type="t" for="ch" forName="Parent" refType="h" fact="0.2946"/>
                  <dgm:constr type="w" for="ch" forName="Parent" refType="w" fact="0.2862"/>
                  <dgm:constr type="h" for="ch" forName="Parent" refType="h" fact="0.5239"/>
                  <dgm:constr type="r" for="ch" forName="Child1Accent1" refType="w" fact="0.6096"/>
                  <dgm:constr type="t" for="ch" forName="Child1Accent1" refType="h" fact="0.2104"/>
                  <dgm:constr type="w" for="ch" forName="Child1Accent1" refType="w" fact="0.0566"/>
                  <dgm:constr type="h" for="ch" forName="Child1Accent1" refType="h" fact="0.1035"/>
                  <dgm:constr type="r" for="ch" forName="Child1Accent3" refType="w" fact="0.6999"/>
                  <dgm:constr type="t" for="ch" forName="Child1Accent3" refType="h" fact="0.128"/>
                  <dgm:constr type="w" for="ch" forName="Child1Accent3" refType="w" fact="0.0283"/>
                  <dgm:constr type="h" for="ch" forName="Child1Accent3" refType="h" fact="0.0518"/>
                  <dgm:constr type="r" for="ch" forName="Child1Accent4" refType="w" fact="0.7582"/>
                  <dgm:constr type="t" for="ch" forName="Child1Accent4" refType="h" fact="0.128"/>
                  <dgm:constr type="w" for="ch" forName="Child1Accent4" refType="w" fact="0.0283"/>
                  <dgm:constr type="h" for="ch" forName="Child1Accent4" refType="h" fact="0.0518"/>
                  <dgm:constr type="r" for="ch" forName="Child1Accent5" refType="w" fact="0.8165"/>
                  <dgm:constr type="t" for="ch" forName="Child1Accent5" refType="h" fact="0.128"/>
                  <dgm:constr type="w" for="ch" forName="Child1Accent5" refType="w" fact="0.0283"/>
                  <dgm:constr type="h" for="ch" forName="Child1Accent5" refType="h" fact="0.0518"/>
                  <dgm:constr type="r" for="ch" forName="Child1Accent6" refType="w" fact="0.8748"/>
                  <dgm:constr type="t" for="ch" forName="Child1Accent6" refType="h" fact="0.128"/>
                  <dgm:constr type="w" for="ch" forName="Child1Accent6" refType="w" fact="0.0283"/>
                  <dgm:constr type="h" for="ch" forName="Child1Accent6" refType="h" fact="0.0518"/>
                  <dgm:constr type="r" for="ch" forName="Child3Accent1" refType="w" fact="0.6842"/>
                  <dgm:constr type="t" for="ch" forName="Child3Accent1" refType="h" fact="0.6212"/>
                  <dgm:constr type="w" for="ch" forName="Child3Accent1" refType="w" fact="0.0566"/>
                  <dgm:constr type="h" for="ch" forName="Child3Accent1" refType="h" fact="0.1035"/>
                  <dgm:constr type="r" for="ch" forName="Child3Accent2" refType="w" fact="0.7311"/>
                  <dgm:constr type="t" for="ch" forName="Child3Accent2" refType="h" fact="0.6828"/>
                  <dgm:constr type="w" for="ch" forName="Child3Accent2" refType="w" fact="0.0283"/>
                  <dgm:constr type="h" for="ch" forName="Child3Accent2" refType="h" fact="0.0518"/>
                  <dgm:constr type="r" for="ch" forName="Child3Accent4" refType="w" fact="0.8386"/>
                  <dgm:constr type="t" for="ch" forName="Child3Accent4" refType="h" fact="0.6828"/>
                  <dgm:constr type="w" for="ch" forName="Child3Accent4" refType="w" fact="0.0283"/>
                  <dgm:constr type="h" for="ch" forName="Child3Accent4" refType="h" fact="0.0518"/>
                  <dgm:constr type="r" for="ch" forName="Child3Accent5" refType="w" fact="0.8923"/>
                  <dgm:constr type="t" for="ch" forName="Child3Accent5" refType="h" fact="0.6828"/>
                  <dgm:constr type="w" for="ch" forName="Child3Accent5" refType="w" fact="0.0283"/>
                  <dgm:constr type="h" for="ch" forName="Child3Accent5" refType="h" fact="0.0518"/>
                  <dgm:constr type="r" for="ch" forName="Child1Accent7" refType="w" fact="0.9332"/>
                  <dgm:constr type="t" for="ch" forName="Child1Accent7" refType="h" fact="0.128"/>
                  <dgm:constr type="w" for="ch" forName="Child1Accent7" refType="w" fact="0.0283"/>
                  <dgm:constr type="h" for="ch" forName="Child1Accent7" refType="h" fact="0.0518"/>
                  <dgm:constr type="r" for="ch" forName="Child3Accent6" refType="w" fact="0.9461"/>
                  <dgm:constr type="t" for="ch" forName="Child3Accent6" refType="h" fact="0.6828"/>
                  <dgm:constr type="w" for="ch" forName="Child3Accent6" refType="w" fact="0.0283"/>
                  <dgm:constr type="h" for="ch" forName="Child3Accent6" refType="h" fact="0.0518"/>
                  <dgm:constr type="r" for="ch" forName="Child1Accent8" refType="w" fact="0.9915"/>
                  <dgm:constr type="t" for="ch" forName="Child1Accent8" refType="h" fact="0.128"/>
                  <dgm:constr type="w" for="ch" forName="Child1Accent8" refType="w" fact="0.0283"/>
                  <dgm:constr type="h" for="ch" forName="Child1Accent8" refType="h" fact="0.0518"/>
                  <dgm:constr type="r" for="ch" forName="Child1Accent9" refType="w" fact="0"/>
                  <dgm:constr type="t" for="ch" forName="Child1Accent9" refType="h" fact="0"/>
                  <dgm:constr type="w" for="ch" forName="Child1Accent9" refType="w" fact="0"/>
                  <dgm:constr type="h" for="ch" forName="Child1Accent9" refType="h" fact="0"/>
                  <dgm:constr type="r" for="ch" forName="Child3Accent7" refType="w" fact="0.9998"/>
                  <dgm:constr type="t" for="ch" forName="Child3Accent7" refType="h" fact="0.6828"/>
                  <dgm:constr type="w" for="ch" forName="Child3Accent7" refType="w" fact="0.0283"/>
                  <dgm:constr type="h" for="ch" forName="Child3Accent7" refType="h" fact="0.0518"/>
                  <dgm:constr type="r" for="ch" forName="Child4Accent1" refType="w" fact="0.6096"/>
                  <dgm:constr type="t" for="ch" forName="Child4Accent1" refType="h" fact="0.8"/>
                  <dgm:constr type="w" for="ch" forName="Child4Accent1" refType="w" fact="0.0566"/>
                  <dgm:constr type="h" for="ch" forName="Child4Accent1" refType="h" fact="0.1035"/>
                  <dgm:constr type="r" for="ch" forName="Child4Accent3" refType="w" fact="0.7002"/>
                  <dgm:constr type="t" for="ch" forName="Child4Accent3" refType="h" fact="0.9482"/>
                  <dgm:constr type="w" for="ch" forName="Child4Accent3" refType="w" fact="0.0283"/>
                  <dgm:constr type="h" for="ch" forName="Child4Accent3" refType="h" fact="0.0518"/>
                  <dgm:constr type="r" for="ch" forName="Child4Accent4" refType="w" fact="0.7585"/>
                  <dgm:constr type="t" for="ch" forName="Child4Accent4" refType="h" fact="0.9482"/>
                  <dgm:constr type="w" for="ch" forName="Child4Accent4" refType="w" fact="0.0283"/>
                  <dgm:constr type="h" for="ch" forName="Child4Accent4" refType="h" fact="0.0518"/>
                  <dgm:constr type="r" for="ch" forName="Child4Accent5" refType="w" fact="0.8167"/>
                  <dgm:constr type="t" for="ch" forName="Child4Accent5" refType="h" fact="0.9482"/>
                  <dgm:constr type="w" for="ch" forName="Child4Accent5" refType="w" fact="0.0283"/>
                  <dgm:constr type="h" for="ch" forName="Child4Accent5" refType="h" fact="0.0518"/>
                  <dgm:constr type="r" for="ch" forName="Child4Accent6" refType="w" fact="0.8749"/>
                  <dgm:constr type="t" for="ch" forName="Child4Accent6" refType="h" fact="0.9482"/>
                  <dgm:constr type="w" for="ch" forName="Child4Accent6" refType="w" fact="0.0283"/>
                  <dgm:constr type="h" for="ch" forName="Child4Accent6" refType="h" fact="0.0518"/>
                  <dgm:constr type="r" for="ch" forName="Child4Accent7" refType="w" fact="0.9332"/>
                  <dgm:constr type="t" for="ch" forName="Child4Accent7" refType="h" fact="0.9482"/>
                  <dgm:constr type="w" for="ch" forName="Child4Accent7" refType="w" fact="0.0283"/>
                  <dgm:constr type="h" for="ch" forName="Child4Accent7" refType="h" fact="0.0518"/>
                  <dgm:constr type="r" for="ch" forName="Child4Accent8" refType="w" fact="0.9914"/>
                  <dgm:constr type="t" for="ch" forName="Child4Accent8" refType="h" fact="0.9482"/>
                  <dgm:constr type="w" for="ch" forName="Child4Accent8" refType="w" fact="0.0283"/>
                  <dgm:constr type="h" for="ch" forName="Child4Accent8" refType="h" fact="0.0518"/>
                  <dgm:constr type="r" for="ch" forName="Child2Accent1" refType="w" fact="0.6842"/>
                  <dgm:constr type="t" for="ch" forName="Child2Accent1" refType="h" fact="0.3725"/>
                  <dgm:constr type="w" for="ch" forName="Child2Accent1" refType="w" fact="0.0566"/>
                  <dgm:constr type="h" for="ch" forName="Child2Accent1" refType="h" fact="0.1035"/>
                  <dgm:constr type="r" for="ch" forName="Child4Accent2" refType="w" fact="0.642"/>
                  <dgm:constr type="t" for="ch" forName="Child4Accent2" refType="h" fact="0.8993"/>
                  <dgm:constr type="w" for="ch" forName="Child4Accent2" refType="w" fact="0.0283"/>
                  <dgm:constr type="h" for="ch" forName="Child4Accent2" refType="h" fact="0.0518"/>
                  <dgm:constr type="r" for="ch" forName="Child1Accent2" refType="w" fact="0.6415"/>
                  <dgm:constr type="t" for="ch" forName="Child1Accent2" refType="h" fact="0.162"/>
                  <dgm:constr type="w" for="ch" forName="Child1Accent2" refType="w" fact="0.0283"/>
                  <dgm:constr type="h" for="ch" forName="Child1Accent2" refType="h" fact="0.0518"/>
                  <dgm:constr type="r" for="ch" forName="Child3Accent3" refType="w" fact="0.7849"/>
                  <dgm:constr type="t" for="ch" forName="Child3Accent3" refType="h" fact="0.6828"/>
                  <dgm:constr type="w" for="ch" forName="Child3Accent3" refType="w" fact="0.0283"/>
                  <dgm:constr type="h" for="ch" forName="Child3Accent3" refType="h" fact="0.0518"/>
                  <dgm:constr type="r" for="ch" forName="Child2Accent2" refType="w" fact="0.7311"/>
                  <dgm:constr type="t" for="ch" forName="Child2Accent2" refType="h" fact="0.3937"/>
                  <dgm:constr type="w" for="ch" forName="Child2Accent2" refType="w" fact="0.0283"/>
                  <dgm:constr type="h" for="ch" forName="Child2Accent2" refType="h" fact="0.0518"/>
                  <dgm:constr type="r" for="ch" forName="Child2Accent4" refType="w" fact="0.8386"/>
                  <dgm:constr type="t" for="ch" forName="Child2Accent4" refType="h" fact="0.3937"/>
                  <dgm:constr type="w" for="ch" forName="Child2Accent4" refType="w" fact="0.0283"/>
                  <dgm:constr type="h" for="ch" forName="Child2Accent4" refType="h" fact="0.0518"/>
                  <dgm:constr type="r" for="ch" forName="Child2Accent5" refType="w" fact="0.8923"/>
                  <dgm:constr type="t" for="ch" forName="Child2Accent5" refType="h" fact="0.3937"/>
                  <dgm:constr type="w" for="ch" forName="Child2Accent5" refType="w" fact="0.0283"/>
                  <dgm:constr type="h" for="ch" forName="Child2Accent5" refType="h" fact="0.0518"/>
                  <dgm:constr type="r" for="ch" forName="Child2Accent6" refType="w" fact="0.9461"/>
                  <dgm:constr type="t" for="ch" forName="Child2Accent6" refType="h" fact="0.3937"/>
                  <dgm:constr type="w" for="ch" forName="Child2Accent6" refType="w" fact="0.0283"/>
                  <dgm:constr type="h" for="ch" forName="Child2Accent6" refType="h" fact="0.0518"/>
                  <dgm:constr type="r" for="ch" forName="Child2Accent7" refType="w" fact="0.9998"/>
                  <dgm:constr type="t" for="ch" forName="Child2Accent7" refType="h" fact="0.3937"/>
                  <dgm:constr type="w" for="ch" forName="Child2Accent7" refType="w" fact="0.0283"/>
                  <dgm:constr type="h" for="ch" forName="Child2Accent7" refType="h" fact="0.0518"/>
                  <dgm:constr type="r" for="ch" forName="Child2Accent3" refType="w" fact="0.7849"/>
                  <dgm:constr type="t" for="ch" forName="Child2Accent3" refType="h" fact="0.3937"/>
                  <dgm:constr type="w" for="ch" forName="Child2Accent3" refType="w" fact="0.0283"/>
                  <dgm:constr type="h" for="ch" forName="Child2Accent3" refType="h" fact="0.0518"/>
                  <dgm:constr type="r" for="ch" forName="ParentAccent1" refType="w" fact="0.0283"/>
                  <dgm:constr type="t" for="ch" forName="ParentAccent1" refType="h" fact="0.5316"/>
                  <dgm:constr type="w" for="ch" forName="ParentAccent1" refType="w" fact="0.0283"/>
                  <dgm:constr type="h" for="ch" forName="ParentAccent1" refType="h" fact="0.0518"/>
                  <dgm:constr type="r" for="ch" forName="ParentAccent2" refType="w" fact="0.0801"/>
                  <dgm:constr type="t" for="ch" forName="ParentAccent2" refType="h" fact="0.5316"/>
                  <dgm:constr type="w" for="ch" forName="ParentAccent2" refType="w" fact="0.0283"/>
                  <dgm:constr type="h" for="ch" forName="ParentAccent2" refType="h" fact="0.0518"/>
                  <dgm:constr type="r" for="ch" forName="ParentAccent3" refType="w" fact="0.1318"/>
                  <dgm:constr type="t" for="ch" forName="ParentAccent3" refType="h" fact="0.5316"/>
                  <dgm:constr type="w" for="ch" forName="ParentAccent3" refType="w" fact="0.0283"/>
                  <dgm:constr type="h" for="ch" forName="ParentAccent3" refType="h" fact="0.0518"/>
                  <dgm:constr type="r" for="ch" forName="ParentAccent4" refType="w" fact="0.1836"/>
                  <dgm:constr type="t" for="ch" forName="ParentAccent4" refType="h" fact="0.5316"/>
                  <dgm:constr type="w" for="ch" forName="ParentAccent4" refType="w" fact="0.0283"/>
                  <dgm:constr type="h" for="ch" forName="ParentAccent4" refType="h" fact="0.0518"/>
                  <dgm:constr type="r" for="ch" forName="ParentAccent5" refType="w" fact="0.2354"/>
                  <dgm:constr type="t" for="ch" forName="ParentAccent5" refType="h" fact="0.5316"/>
                  <dgm:constr type="w" for="ch" forName="ParentAccent5" refType="w" fact="0.0283"/>
                  <dgm:constr type="h" for="ch" forName="ParentAccent5" refType="h" fact="0.0518"/>
                  <dgm:constr type="r" for="ch" forName="ParentAccent6" refType="w" fact="0.3154"/>
                  <dgm:constr type="t" for="ch" forName="ParentAccent6" refType="h" fact="0.5057"/>
                  <dgm:constr type="w" for="ch" forName="ParentAccent6" refType="w" fact="0.0566"/>
                  <dgm:constr type="h" for="ch" forName="ParentAccent6" refType="h" fact="0.1035"/>
                  <dgm:constr type="r" for="ch" forName="ParentAccent7" refType="w" fact="0.0744"/>
                  <dgm:constr type="t" for="ch" forName="ParentAccent7" refType="h" fact="0.4247"/>
                  <dgm:constr type="w" for="ch" forName="ParentAccent7" refType="w" fact="0.0283"/>
                  <dgm:constr type="h" for="ch" forName="ParentAccent7" refType="h" fact="0.0518"/>
                  <dgm:constr type="r" for="ch" forName="ParentAccent8" refType="w" fact="0.0744"/>
                  <dgm:constr type="t" for="ch" forName="ParentAccent8" refType="h" fact="0.6392"/>
                  <dgm:constr type="w" for="ch" forName="ParentAccent8" refType="w" fact="0.0283"/>
                  <dgm:constr type="h" for="ch" forName="ParentAccent8" refType="h" fact="0.0518"/>
                  <dgm:constr type="r" for="ch" forName="ParentAccent9" refType="w" fact="0.0491"/>
                  <dgm:constr type="t" for="ch" forName="ParentAccent9" refType="h" fact="0.4712"/>
                  <dgm:constr type="w" for="ch" forName="ParentAccent9" refType="w" fact="0.0283"/>
                  <dgm:constr type="h" for="ch" forName="ParentAccent9" refType="h" fact="0.0518"/>
                  <dgm:constr type="r" for="ch" forName="ParentAccent10" refType="w" fact="0.0475"/>
                  <dgm:constr type="t" for="ch" forName="ParentAccent10" refType="h" fact="0.593"/>
                  <dgm:constr type="w" for="ch" forName="ParentAccent10" refType="w" fact="0.0283"/>
                  <dgm:constr type="h" for="ch" forName="ParentAccent10" refType="h" fact="0.0518"/>
                  <dgm:constr type="r" for="ch" forName="Child4" refType="w" fact="0.9919"/>
                  <dgm:constr type="t" for="ch" forName="Child4" refType="h" fact="0.8184"/>
                  <dgm:constr type="w" for="ch" forName="Child4" refType="w" fact="0.3192"/>
                  <dgm:constr type="h" for="ch" forName="Child4" refType="h" fact="0.1294"/>
                  <dgm:constr type="r" for="ch" forName="Child3" refType="w"/>
                  <dgm:constr type="t" for="ch" forName="Child3" refType="h" fact="0.5547"/>
                  <dgm:constr type="w" for="ch" forName="Child3" refType="w" fact="0.297"/>
                  <dgm:constr type="h" for="ch" forName="Child3" refType="h" fact="0.1294"/>
                  <dgm:constr type="r" for="ch" forName="Child2" refType="w"/>
                  <dgm:constr type="t" for="ch" forName="Child2" refType="h" fact="0.2662"/>
                  <dgm:constr type="w" for="ch" forName="Child2" refType="w" fact="0.297"/>
                  <dgm:constr type="h" for="ch" forName="Child2" refType="h" fact="0.1294"/>
                  <dgm:constr type="r" for="ch" forName="Child1" refType="w" fact="0.9919"/>
                  <dgm:constr type="t" for="ch" forName="Child1" refType="h" fact="0"/>
                  <dgm:constr type="w" for="ch" forName="Child1" refType="w" fact="0.3192"/>
                  <dgm:constr type="h" for="ch" forName="Child1" refType="h" fact="0.1294"/>
                </dgm:constrLst>
              </dgm:if>
              <dgm:else name="Name20">
                <dgm:alg type="composite">
                  <dgm:param type="ar" val="1.3278"/>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Child2Accent1" refType="w" fact="0.6564"/>
                  <dgm:constr type="t" for="ch" forName="Child2Accent1" refType="h" fact="0.3184"/>
                  <dgm:constr type="w" for="ch" forName="Child2Accent1" refType="w" fact="0.0574"/>
                  <dgm:constr type="h" for="ch" forName="Child2Accent1" refType="h" fact="0.0763"/>
                  <dgm:constr type="r" for="ch" forName="Child2Accent2" refType="w" fact="0.6932"/>
                  <dgm:constr type="t" for="ch" forName="Child2Accent2" refType="h" fact="0.2781"/>
                  <dgm:constr type="w" for="ch" forName="Child2Accent2" refType="w" fact="0.0287"/>
                  <dgm:constr type="h" for="ch" forName="Child2Accent2" refType="h" fact="0.0381"/>
                  <dgm:constr type="r" for="ch" forName="Child2Accent3" refType="w" fact="0.7545"/>
                  <dgm:constr type="t" for="ch" forName="Child2Accent3" refType="h" fact="0.2781"/>
                  <dgm:constr type="w" for="ch" forName="Child2Accent3" refType="w" fact="0.0287"/>
                  <dgm:constr type="h" for="ch" forName="Child2Accent3" refType="h" fact="0.0381"/>
                  <dgm:constr type="r" for="ch" forName="Child2Accent4" refType="w" fact="0.8158"/>
                  <dgm:constr type="t" for="ch" forName="Child2Accent4" refType="h" fact="0.2781"/>
                  <dgm:constr type="w" for="ch" forName="Child2Accent4" refType="w" fact="0.0287"/>
                  <dgm:constr type="h" for="ch" forName="Child2Accent4" refType="h" fact="0.0381"/>
                  <dgm:constr type="r" for="ch" forName="Child2Accent5" refType="w" fact="0.8771"/>
                  <dgm:constr type="t" for="ch" forName="Child2Accent5" refType="h" fact="0.2781"/>
                  <dgm:constr type="w" for="ch" forName="Child2Accent5" refType="w" fact="0.0287"/>
                  <dgm:constr type="h" for="ch" forName="Child2Accent5" refType="h" fact="0.0381"/>
                  <dgm:constr type="r" for="ch" forName="Child2Accent6" refType="w" fact="0.9385"/>
                  <dgm:constr type="t" for="ch" forName="Child2Accent6" refType="h" fact="0.2781"/>
                  <dgm:constr type="w" for="ch" forName="Child2Accent6" refType="w" fact="0.0287"/>
                  <dgm:constr type="h" for="ch" forName="Child2Accent6" refType="h" fact="0.0381"/>
                  <dgm:constr type="r" for="ch" forName="Child2Accent7" refType="w" fact="0.9998"/>
                  <dgm:constr type="t" for="ch" forName="Child2Accent7" refType="h" fact="0.2781"/>
                  <dgm:constr type="w" for="ch" forName="Child2Accent7" refType="w" fact="0.0287"/>
                  <dgm:constr type="h" for="ch" forName="Child2Accent7" refType="h" fact="0.0381"/>
                  <dgm:constr type="r" for="ch" forName="Child3Accent1" refType="w" fact="0.716"/>
                  <dgm:constr type="t" for="ch" forName="Child3Accent1" refType="h" fact="0.5061"/>
                  <dgm:constr type="w" for="ch" forName="Child3Accent1" refType="w" fact="0.0574"/>
                  <dgm:constr type="h" for="ch" forName="Child3Accent1" refType="h" fact="0.0763"/>
                  <dgm:constr type="r" for="ch" forName="Child3Accent2" refType="w" fact="0.7728"/>
                  <dgm:constr type="t" for="ch" forName="Child3Accent2" refType="h" fact="0.5252"/>
                  <dgm:constr type="w" for="ch" forName="Child3Accent2" refType="w" fact="0.0287"/>
                  <dgm:constr type="h" for="ch" forName="Child3Accent2" refType="h" fact="0.0381"/>
                  <dgm:constr type="r" for="ch" forName="Child3Accent3" refType="w" fact="0.8295"/>
                  <dgm:constr type="t" for="ch" forName="Child3Accent3" refType="h" fact="0.5252"/>
                  <dgm:constr type="w" for="ch" forName="Child3Accent3" refType="w" fact="0.0287"/>
                  <dgm:constr type="h" for="ch" forName="Child3Accent3" refType="h" fact="0.0381"/>
                  <dgm:constr type="r" for="ch" forName="Child3Accent4" refType="w" fact="0.8863"/>
                  <dgm:constr type="t" for="ch" forName="Child3Accent4" refType="h" fact="0.5252"/>
                  <dgm:constr type="w" for="ch" forName="Child3Accent4" refType="w" fact="0.0287"/>
                  <dgm:constr type="h" for="ch" forName="Child3Accent4" refType="h" fact="0.0381"/>
                  <dgm:constr type="r" for="ch" forName="Child3Accent5" refType="w" fact="0.943"/>
                  <dgm:constr type="t" for="ch" forName="Child3Accent5" refType="h" fact="0.5252"/>
                  <dgm:constr type="w" for="ch" forName="Child3Accent5" refType="w" fact="0.0287"/>
                  <dgm:constr type="h" for="ch" forName="Child3Accent5" refType="h" fact="0.0381"/>
                  <dgm:constr type="r" for="ch" forName="Child3Accent6" refType="w" fact="0.9998"/>
                  <dgm:constr type="t" for="ch" forName="Child3Accent6" refType="h" fact="0.5252"/>
                  <dgm:constr type="w" for="ch" forName="Child3Accent6" refType="w" fact="0.0287"/>
                  <dgm:constr type="h" for="ch" forName="Child3Accent6" refType="h" fact="0.0381"/>
                  <dgm:constr type="r" for="ch" forName="Child3Accent7" refType="w" fact="0"/>
                  <dgm:constr type="t" for="ch" forName="Child3Accent7" refType="h" fact="0"/>
                  <dgm:constr type="w" for="ch" forName="Child3Accent7" refType="w" fact="0"/>
                  <dgm:constr type="h" for="ch" forName="Child3Accent7" refType="h" fact="0"/>
                  <dgm:constr type="r" for="ch" forName="Child4Accent1" refType="w" fact="0.6564"/>
                  <dgm:constr type="t" for="ch" forName="Child4Accent1" refType="h" fact="0.6908"/>
                  <dgm:constr type="w" for="ch" forName="Child4Accent1" refType="w" fact="0.0574"/>
                  <dgm:constr type="h" for="ch" forName="Child4Accent1" refType="h" fact="0.0763"/>
                  <dgm:constr type="r" for="ch" forName="Child4Accent2" refType="w" fact="0.6932"/>
                  <dgm:constr type="t" for="ch" forName="Child4Accent2" refType="h" fact="0.7684"/>
                  <dgm:constr type="w" for="ch" forName="Child4Accent2" refType="w" fact="0.0287"/>
                  <dgm:constr type="h" for="ch" forName="Child4Accent2" refType="h" fact="0.0381"/>
                  <dgm:constr type="r" for="ch" forName="Child4Accent3" refType="w" fact="0.7545"/>
                  <dgm:constr type="t" for="ch" forName="Child4Accent3" refType="h" fact="0.7684"/>
                  <dgm:constr type="w" for="ch" forName="Child4Accent3" refType="w" fact="0.0287"/>
                  <dgm:constr type="h" for="ch" forName="Child4Accent3" refType="h" fact="0.0381"/>
                  <dgm:constr type="r" for="ch" forName="Child4Accent4" refType="w" fact="0.8158"/>
                  <dgm:constr type="t" for="ch" forName="Child4Accent4" refType="h" fact="0.7684"/>
                  <dgm:constr type="w" for="ch" forName="Child4Accent4" refType="w" fact="0.0287"/>
                  <dgm:constr type="h" for="ch" forName="Child4Accent4" refType="h" fact="0.0381"/>
                  <dgm:constr type="r" for="ch" forName="Child4Accent5" refType="w" fact="0.8771"/>
                  <dgm:constr type="t" for="ch" forName="Child4Accent5" refType="h" fact="0.7684"/>
                  <dgm:constr type="w" for="ch" forName="Child4Accent5" refType="w" fact="0.0287"/>
                  <dgm:constr type="h" for="ch" forName="Child4Accent5" refType="h" fact="0.0381"/>
                  <dgm:constr type="r" for="ch" forName="Child4Accent6" refType="w" fact="0.9385"/>
                  <dgm:constr type="t" for="ch" forName="Child4Accent6" refType="h" fact="0.7684"/>
                  <dgm:constr type="w" for="ch" forName="Child4Accent6" refType="w" fact="0.0287"/>
                  <dgm:constr type="h" for="ch" forName="Child4Accent6" refType="h" fact="0.0381"/>
                  <dgm:constr type="r" for="ch" forName="Child4Accent7" refType="w" fact="0.9998"/>
                  <dgm:constr type="t" for="ch" forName="Child4Accent7" refType="h" fact="0.7684"/>
                  <dgm:constr type="w" for="ch" forName="Child4Accent7" refType="w" fact="0.0287"/>
                  <dgm:constr type="h" for="ch" forName="Child4Accent7" refType="h" fact="0.0381"/>
                  <dgm:constr type="r" for="ch" forName="Child4Accent8" refType="w" fact="0"/>
                  <dgm:constr type="t" for="ch" forName="Child4Accent8" refType="h" fact="0"/>
                  <dgm:constr type="w" for="ch" forName="Child4Accent8" refType="w" fact="0"/>
                  <dgm:constr type="h" for="ch" forName="Child4Accent8" refType="h" fact="0"/>
                  <dgm:constr type="r" for="ch" forName="ParentAccent1" refType="w" fact="0.0287"/>
                  <dgm:constr type="t" for="ch" forName="ParentAccent1" refType="h" fact="0.5252"/>
                  <dgm:constr type="w" for="ch" forName="ParentAccent1" refType="w" fact="0.0287"/>
                  <dgm:constr type="h" for="ch" forName="ParentAccent1" refType="h" fact="0.0381"/>
                  <dgm:constr type="r" for="ch" forName="ParentAccent2" refType="w" fact="0.0813"/>
                  <dgm:constr type="t" for="ch" forName="ParentAccent2" refType="h" fact="0.5252"/>
                  <dgm:constr type="w" for="ch" forName="ParentAccent2" refType="w" fact="0.0287"/>
                  <dgm:constr type="h" for="ch" forName="ParentAccent2" refType="h" fact="0.0381"/>
                  <dgm:constr type="r" for="ch" forName="ParentAccent3" refType="w" fact="0.1339"/>
                  <dgm:constr type="t" for="ch" forName="ParentAccent3" refType="h" fact="0.5252"/>
                  <dgm:constr type="w" for="ch" forName="ParentAccent3" refType="w" fact="0.0287"/>
                  <dgm:constr type="h" for="ch" forName="ParentAccent3" refType="h" fact="0.0381"/>
                  <dgm:constr type="r" for="ch" forName="ParentAccent4" refType="w" fact="0.1864"/>
                  <dgm:constr type="t" for="ch" forName="ParentAccent4" refType="h" fact="0.5252"/>
                  <dgm:constr type="w" for="ch" forName="ParentAccent4" refType="w" fact="0.0287"/>
                  <dgm:constr type="h" for="ch" forName="ParentAccent4" refType="h" fact="0.0381"/>
                  <dgm:constr type="r" for="ch" forName="ParentAccent5" refType="w" fact="0.239"/>
                  <dgm:constr type="t" for="ch" forName="ParentAccent5" refType="h" fact="0.5252"/>
                  <dgm:constr type="w" for="ch" forName="ParentAccent5" refType="w" fact="0.0287"/>
                  <dgm:constr type="h" for="ch" forName="ParentAccent5" refType="h" fact="0.0381"/>
                  <dgm:constr type="r" for="ch" forName="ParentAccent6" refType="w" fact="0.3203"/>
                  <dgm:constr type="t" for="ch" forName="ParentAccent6" refType="h" fact="0.5061"/>
                  <dgm:constr type="w" for="ch" forName="ParentAccent6" refType="w" fact="0.0574"/>
                  <dgm:constr type="h" for="ch" forName="ParentAccent6" refType="h" fact="0.0763"/>
                  <dgm:constr type="r" for="ch" forName="ParentAccent7" refType="w" fact="0.0755"/>
                  <dgm:constr type="t" for="ch" forName="ParentAccent7" refType="h" fact="0.4464"/>
                  <dgm:constr type="w" for="ch" forName="ParentAccent7" refType="w" fact="0.0287"/>
                  <dgm:constr type="h" for="ch" forName="ParentAccent7" refType="h" fact="0.0381"/>
                  <dgm:constr type="r" for="ch" forName="ParentAccent8" refType="w" fact="0.0755"/>
                  <dgm:constr type="t" for="ch" forName="ParentAccent8" refType="h" fact="0.6045"/>
                  <dgm:constr type="w" for="ch" forName="ParentAccent8" refType="w" fact="0.0287"/>
                  <dgm:constr type="h" for="ch" forName="ParentAccent8" refType="h" fact="0.0381"/>
                  <dgm:constr type="r" for="ch" forName="ParentAccent9" refType="w" fact="0.0499"/>
                  <dgm:constr type="t" for="ch" forName="ParentAccent9" refType="h" fact="0.4807"/>
                  <dgm:constr type="w" for="ch" forName="ParentAccent9" refType="w" fact="0.0287"/>
                  <dgm:constr type="h" for="ch" forName="ParentAccent9" refType="h" fact="0.0381"/>
                  <dgm:constr type="r" for="ch" forName="ParentAccent10" refType="w" fact="0.0482"/>
                  <dgm:constr type="t" for="ch" forName="ParentAccent10" refType="h" fact="0.5705"/>
                  <dgm:constr type="w" for="ch" forName="ParentAccent10" refType="w" fact="0.0287"/>
                  <dgm:constr type="h" for="ch" forName="ParentAccent10" refType="h" fact="0.0381"/>
                  <dgm:constr type="r" for="ch" forName="Child1Accent1" refType="w" fact="0.5181"/>
                  <dgm:constr type="t" for="ch" forName="Child1Accent1" refType="h" fact="0.2457"/>
                  <dgm:constr type="w" for="ch" forName="Child1Accent1" refType="w" fact="0.0574"/>
                  <dgm:constr type="h" for="ch" forName="Child1Accent1" refType="h" fact="0.0763"/>
                  <dgm:constr type="r" for="ch" forName="Child1Accent2" refType="w" fact="0.5542"/>
                  <dgm:constr type="t" for="ch" forName="Child1Accent2" refType="h" fact="0.2004"/>
                  <dgm:constr type="w" for="ch" forName="Child1Accent2" refType="w" fact="0.0287"/>
                  <dgm:constr type="h" for="ch" forName="Child1Accent2" refType="h" fact="0.0381"/>
                  <dgm:constr type="r" for="ch" forName="Child1Accent3" refType="w" fact="0.5946"/>
                  <dgm:constr type="t" for="ch" forName="Child1Accent3" refType="h" fact="0.1445"/>
                  <dgm:constr type="w" for="ch" forName="Child1Accent3" refType="w" fact="0.0287"/>
                  <dgm:constr type="h" for="ch" forName="Child1Accent3" refType="h" fact="0.0381"/>
                  <dgm:constr type="r" for="ch" forName="Child1Accent4" refType="w" fact="0.6347"/>
                  <dgm:constr type="t" for="ch" forName="Child1Accent4" refType="h" fact="0.097"/>
                  <dgm:constr type="w" for="ch" forName="Child1Accent4" refType="w" fact="0.0287"/>
                  <dgm:constr type="h" for="ch" forName="Child1Accent4" refType="h" fact="0.0381"/>
                  <dgm:constr type="r" for="ch" forName="Child1Accent5" refType="w" fact="0.696"/>
                  <dgm:constr type="t" for="ch" forName="Child1Accent5" refType="h" fact="0.097"/>
                  <dgm:constr type="w" for="ch" forName="Child1Accent5" refType="w" fact="0.0287"/>
                  <dgm:constr type="h" for="ch" forName="Child1Accent5" refType="h" fact="0.0381"/>
                  <dgm:constr type="r" for="ch" forName="Child1Accent6" refType="w" fact="0.7574"/>
                  <dgm:constr type="t" for="ch" forName="Child1Accent6" refType="h" fact="0.097"/>
                  <dgm:constr type="w" for="ch" forName="Child1Accent6" refType="w" fact="0.0287"/>
                  <dgm:constr type="h" for="ch" forName="Child1Accent6" refType="h" fact="0.0381"/>
                  <dgm:constr type="r" for="ch" forName="Child1Accent7" refType="w" fact="0.8187"/>
                  <dgm:constr type="t" for="ch" forName="Child1Accent7" refType="h" fact="0.097"/>
                  <dgm:constr type="w" for="ch" forName="Child1Accent7" refType="w" fact="0.0287"/>
                  <dgm:constr type="h" for="ch" forName="Child1Accent7" refType="h" fact="0.0381"/>
                  <dgm:constr type="r" for="ch" forName="Child1Accent8" refType="w" fact="0.88"/>
                  <dgm:constr type="t" for="ch" forName="Child1Accent8" refType="h" fact="0.097"/>
                  <dgm:constr type="w" for="ch" forName="Child1Accent8" refType="w" fact="0.0287"/>
                  <dgm:constr type="h" for="ch" forName="Child1Accent8" refType="h" fact="0.0381"/>
                  <dgm:constr type="r" for="ch" forName="Child1Accent9" refType="w" fact="0.9413"/>
                  <dgm:constr type="t" for="ch" forName="Child1Accent9" refType="h" fact="0.097"/>
                  <dgm:constr type="w" for="ch" forName="Child1Accent9" refType="w" fact="0.0287"/>
                  <dgm:constr type="h" for="ch" forName="Child1Accent9" refType="h" fact="0.0381"/>
                  <dgm:constr type="r" for="ch" forName="Child5Accent1" refType="w" fact="0.5181"/>
                  <dgm:constr type="t" for="ch" forName="Child5Accent1" refType="h" fact="0.7601"/>
                  <dgm:constr type="w" for="ch" forName="Child5Accent1" refType="w" fact="0.0574"/>
                  <dgm:constr type="h" for="ch" forName="Child5Accent1" refType="h" fact="0.0763"/>
                  <dgm:constr type="r" for="ch" forName="Child5Accent2" refType="w" fact="0.547"/>
                  <dgm:constr type="t" for="ch" forName="Child5Accent2" refType="h" fact="0.8375"/>
                  <dgm:constr type="w" for="ch" forName="Child5Accent2" refType="w" fact="0.0287"/>
                  <dgm:constr type="h" for="ch" forName="Child5Accent2" refType="h" fact="0.0381"/>
                  <dgm:constr type="r" for="ch" forName="Child5Accent3" refType="w" fact="0.5882"/>
                  <dgm:constr type="t" for="ch" forName="Child5Accent3" refType="h" fact="0.8991"/>
                  <dgm:constr type="w" for="ch" forName="Child5Accent3" refType="w" fact="0.0287"/>
                  <dgm:constr type="h" for="ch" forName="Child5Accent3" refType="h" fact="0.0381"/>
                  <dgm:constr type="r" for="ch" forName="Child5Accent4" refType="w" fact="0.6347"/>
                  <dgm:constr type="t" for="ch" forName="Child5Accent4" refType="h" fact="0.9619"/>
                  <dgm:constr type="w" for="ch" forName="Child5Accent4" refType="w" fact="0.0287"/>
                  <dgm:constr type="h" for="ch" forName="Child5Accent4" refType="h" fact="0.0381"/>
                  <dgm:constr type="r" for="ch" forName="Child5Accent5" refType="w" fact="0.696"/>
                  <dgm:constr type="t" for="ch" forName="Child5Accent5" refType="h" fact="0.9619"/>
                  <dgm:constr type="w" for="ch" forName="Child5Accent5" refType="w" fact="0.0287"/>
                  <dgm:constr type="h" for="ch" forName="Child5Accent5" refType="h" fact="0.0381"/>
                  <dgm:constr type="r" for="ch" forName="Child5Accent6" refType="w" fact="0.7574"/>
                  <dgm:constr type="t" for="ch" forName="Child5Accent6" refType="h" fact="0.9619"/>
                  <dgm:constr type="w" for="ch" forName="Child5Accent6" refType="w" fact="0.0287"/>
                  <dgm:constr type="h" for="ch" forName="Child5Accent6" refType="h" fact="0.0381"/>
                  <dgm:constr type="r" for="ch" forName="Child5Accent7" refType="w" fact="0.8187"/>
                  <dgm:constr type="t" for="ch" forName="Child5Accent7" refType="h" fact="0.9619"/>
                  <dgm:constr type="w" for="ch" forName="Child5Accent7" refType="w" fact="0.0287"/>
                  <dgm:constr type="h" for="ch" forName="Child5Accent7" refType="h" fact="0.0381"/>
                  <dgm:constr type="r" for="ch" forName="Child5Accent8" refType="w" fact="0.88"/>
                  <dgm:constr type="t" for="ch" forName="Child5Accent8" refType="h" fact="0.9619"/>
                  <dgm:constr type="w" for="ch" forName="Child5Accent8" refType="w" fact="0.0287"/>
                  <dgm:constr type="h" for="ch" forName="Child5Accent8" refType="h" fact="0.0381"/>
                  <dgm:constr type="r" for="ch" forName="Child5Accent9" refType="w" fact="0.9423"/>
                  <dgm:constr type="t" for="ch" forName="Child5Accent9" refType="h" fact="0.9619"/>
                  <dgm:constr type="w" for="ch" forName="Child5Accent9" refType="w" fact="0.0287"/>
                  <dgm:constr type="h" for="ch" forName="Child5Accent9" refType="h" fact="0.0381"/>
                  <dgm:constr type="r" for="ch" forName="Child5" refType="w" fact="0.9419"/>
                  <dgm:constr type="t" for="ch" forName="Child5" refType="h" fact="0.8635"/>
                  <dgm:constr type="w" for="ch" forName="Child5" refType="w" fact="0.3364"/>
                  <dgm:constr type="h" for="ch" forName="Child5" refType="h" fact="0.0981"/>
                  <dgm:constr type="r" for="ch" forName="Child4" refType="w"/>
                  <dgm:constr type="t" for="ch" forName="Child4" refType="h" fact="0.6701"/>
                  <dgm:constr type="w" for="ch" forName="Child4" refType="w" fact="0.3364"/>
                  <dgm:constr type="h" for="ch" forName="Child4" refType="h" fact="0.0981"/>
                  <dgm:constr type="r" for="ch" forName="Child3" refType="w"/>
                  <dgm:constr type="t" for="ch" forName="Child3" refType="h" fact="0.4276"/>
                  <dgm:constr type="w" for="ch" forName="Child3" refType="w" fact="0.2544"/>
                  <dgm:constr type="h" for="ch" forName="Child3" refType="h" fact="0.0981"/>
                  <dgm:constr type="r" for="ch" forName="Child2" refType="w"/>
                  <dgm:constr type="t" for="ch" forName="Child2" refType="h" fact="0.1798"/>
                  <dgm:constr type="w" for="ch" forName="Child2" refType="w" fact="0.3364"/>
                  <dgm:constr type="h" for="ch" forName="Child2" refType="h" fact="0.0981"/>
                  <dgm:constr type="r" for="ch" forName="Child1" refType="w" fact="0.9419"/>
                  <dgm:constr type="t" for="ch" forName="Child1" refType="h" fact="0"/>
                  <dgm:constr type="w" for="ch" forName="Child1" refType="w" fact="0.3364"/>
                  <dgm:constr type="h" for="ch" forName="Child1" refType="h" fact="0.0981"/>
                  <dgm:constr type="r" for="ch" forName="Parent" refType="w" fact="0.6347"/>
                  <dgm:constr type="t" for="ch" forName="Parent" refType="h" fact="0.3513"/>
                  <dgm:constr type="w" for="ch" forName="Parent" refType="w" fact="0.2906"/>
                  <dgm:constr type="h" for="ch" forName="Parent" refType="h" fact="0.3859"/>
                </dgm:constrLst>
              </dgm:else>
            </dgm:choose>
          </dgm:else>
        </dgm:choose>
        <dgm:layoutNode name="ParentAccent1" styleLbl="alignNode1">
          <dgm:alg type="sp"/>
          <dgm:shape xmlns:r="http://schemas.openxmlformats.org/officeDocument/2006/relationships" type="ellipse" r:blip="">
            <dgm:adjLst/>
          </dgm:shape>
          <dgm:presOf/>
        </dgm:layoutNode>
        <dgm:layoutNode name="ParentAccent2" styleLbl="alignNode1">
          <dgm:alg type="sp"/>
          <dgm:shape xmlns:r="http://schemas.openxmlformats.org/officeDocument/2006/relationships" type="ellipse" r:blip="">
            <dgm:adjLst/>
          </dgm:shape>
          <dgm:presOf/>
        </dgm:layoutNode>
        <dgm:layoutNode name="ParentAccent3" styleLbl="alignNode1">
          <dgm:alg type="sp"/>
          <dgm:shape xmlns:r="http://schemas.openxmlformats.org/officeDocument/2006/relationships" type="ellipse" r:blip="">
            <dgm:adjLst/>
          </dgm:shape>
          <dgm:presOf/>
        </dgm:layoutNode>
        <dgm:layoutNode name="ParentAccent4" styleLbl="alignNode1">
          <dgm:alg type="sp"/>
          <dgm:shape xmlns:r="http://schemas.openxmlformats.org/officeDocument/2006/relationships" type="ellipse" r:blip="">
            <dgm:adjLst/>
          </dgm:shape>
          <dgm:presOf/>
        </dgm:layoutNode>
        <dgm:layoutNode name="ParentAccent5" styleLbl="alignNode1">
          <dgm:alg type="sp"/>
          <dgm:shape xmlns:r="http://schemas.openxmlformats.org/officeDocument/2006/relationships" type="ellipse" r:blip="">
            <dgm:adjLst/>
          </dgm:shape>
          <dgm:presOf/>
        </dgm:layoutNode>
        <dgm:layoutNode name="ParentAccent6" styleLbl="alignNode1">
          <dgm:alg type="sp"/>
          <dgm:shape xmlns:r="http://schemas.openxmlformats.org/officeDocument/2006/relationships" type="ellipse" r:blip="">
            <dgm:adjLst/>
          </dgm:shape>
          <dgm:presOf/>
        </dgm:layoutNode>
        <dgm:layoutNode name="ParentAccent7" styleLbl="alignNode1">
          <dgm:alg type="sp"/>
          <dgm:shape xmlns:r="http://schemas.openxmlformats.org/officeDocument/2006/relationships" type="ellipse" r:blip="">
            <dgm:adjLst/>
          </dgm:shape>
          <dgm:presOf/>
        </dgm:layoutNode>
        <dgm:layoutNode name="ParentAccent8" styleLbl="alignNode1">
          <dgm:alg type="sp"/>
          <dgm:shape xmlns:r="http://schemas.openxmlformats.org/officeDocument/2006/relationships" type="ellipse" r:blip="">
            <dgm:adjLst/>
          </dgm:shape>
          <dgm:presOf/>
        </dgm:layoutNode>
        <dgm:layoutNode name="ParentAccent9" styleLbl="alignNode1">
          <dgm:alg type="sp"/>
          <dgm:shape xmlns:r="http://schemas.openxmlformats.org/officeDocument/2006/relationships" type="ellipse" r:blip="">
            <dgm:adjLst/>
          </dgm:shape>
          <dgm:presOf/>
        </dgm:layoutNode>
        <dgm:layoutNode name="ParentAccent10" styleLbl="alignNode1">
          <dgm:alg type="sp"/>
          <dgm:shape xmlns:r="http://schemas.openxmlformats.org/officeDocument/2006/relationships" type="ellipse" r:blip="">
            <dgm:adjLst/>
          </dgm:shape>
          <dgm:presOf/>
        </dgm:layoutNode>
        <dgm:layoutNode name="Parent" styleLbl="alignNode1">
          <dgm:varLst>
            <dgm:chMax val="5"/>
            <dgm:chPref val="3"/>
            <dgm:bulletEnabled val="1"/>
          </dgm:varLst>
          <dgm:alg type="tx"/>
          <dgm:shape xmlns:r="http://schemas.openxmlformats.org/officeDocument/2006/relationships" type="ellipse"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name="Name21" axis="ch" ptType="node" cnt="1">
          <dgm:layoutNode name="Child1Accent1" styleLbl="alignNode1">
            <dgm:alg type="sp"/>
            <dgm:shape xmlns:r="http://schemas.openxmlformats.org/officeDocument/2006/relationships" type="ellipse" r:blip="">
              <dgm:adjLst/>
            </dgm:shape>
            <dgm:presOf/>
          </dgm:layoutNode>
          <dgm:layoutNode name="Child1Accent2" styleLbl="alignNode1">
            <dgm:alg type="sp"/>
            <dgm:shape xmlns:r="http://schemas.openxmlformats.org/officeDocument/2006/relationships" type="ellipse" r:blip="">
              <dgm:adjLst/>
            </dgm:shape>
            <dgm:presOf/>
          </dgm:layoutNode>
          <dgm:layoutNode name="Child1Accent3" styleLbl="alignNode1">
            <dgm:alg type="sp"/>
            <dgm:shape xmlns:r="http://schemas.openxmlformats.org/officeDocument/2006/relationships" type="ellipse" r:blip="">
              <dgm:adjLst/>
            </dgm:shape>
            <dgm:presOf/>
          </dgm:layoutNode>
          <dgm:layoutNode name="Child1Accent4" styleLbl="alignNode1">
            <dgm:alg type="sp"/>
            <dgm:shape xmlns:r="http://schemas.openxmlformats.org/officeDocument/2006/relationships" type="ellipse" r:blip="">
              <dgm:adjLst/>
            </dgm:shape>
            <dgm:presOf/>
          </dgm:layoutNode>
          <dgm:layoutNode name="Child1Accent5" styleLbl="alignNode1">
            <dgm:alg type="sp"/>
            <dgm:shape xmlns:r="http://schemas.openxmlformats.org/officeDocument/2006/relationships" type="ellipse" r:blip="">
              <dgm:adjLst/>
            </dgm:shape>
            <dgm:presOf/>
          </dgm:layoutNode>
          <dgm:layoutNode name="Child1Accent6" styleLbl="alignNode1">
            <dgm:alg type="sp"/>
            <dgm:shape xmlns:r="http://schemas.openxmlformats.org/officeDocument/2006/relationships" type="ellipse" r:blip="">
              <dgm:adjLst/>
            </dgm:shape>
            <dgm:presOf/>
          </dgm:layoutNode>
          <dgm:layoutNode name="Child1Accent7" styleLbl="alignNode1">
            <dgm:alg type="sp"/>
            <dgm:shape xmlns:r="http://schemas.openxmlformats.org/officeDocument/2006/relationships" type="ellipse" r:blip="">
              <dgm:adjLst/>
            </dgm:shape>
            <dgm:presOf/>
          </dgm:layoutNode>
          <dgm:layoutNode name="Child1Accent8" styleLbl="alignNode1">
            <dgm:alg type="sp"/>
            <dgm:shape xmlns:r="http://schemas.openxmlformats.org/officeDocument/2006/relationships" type="ellipse" r:blip="">
              <dgm:adjLst/>
            </dgm:shape>
            <dgm:presOf/>
          </dgm:layoutNode>
          <dgm:layoutNode name="Child1Accent9" styleLbl="alignNode1">
            <dgm:alg type="sp"/>
            <dgm:shape xmlns:r="http://schemas.openxmlformats.org/officeDocument/2006/relationships" type="ellipse" r:blip="">
              <dgm:adjLst/>
            </dgm:shape>
            <dgm:presOf/>
          </dgm:layoutNode>
          <dgm:layoutNode name="Child1"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2" axis="ch" ptType="node" st="2" cnt="1">
          <dgm:layoutNode name="Child2Accent1" styleLbl="alignNode1">
            <dgm:alg type="sp"/>
            <dgm:shape xmlns:r="http://schemas.openxmlformats.org/officeDocument/2006/relationships" type="ellipse" r:blip="">
              <dgm:adjLst/>
            </dgm:shape>
            <dgm:presOf/>
          </dgm:layoutNode>
          <dgm:layoutNode name="Child2Accent2" styleLbl="alignNode1">
            <dgm:alg type="sp"/>
            <dgm:shape xmlns:r="http://schemas.openxmlformats.org/officeDocument/2006/relationships" type="ellipse" r:blip="">
              <dgm:adjLst/>
            </dgm:shape>
            <dgm:presOf/>
          </dgm:layoutNode>
          <dgm:layoutNode name="Child2Accent3" styleLbl="alignNode1">
            <dgm:alg type="sp"/>
            <dgm:shape xmlns:r="http://schemas.openxmlformats.org/officeDocument/2006/relationships" type="ellipse" r:blip="">
              <dgm:adjLst/>
            </dgm:shape>
            <dgm:presOf/>
          </dgm:layoutNode>
          <dgm:layoutNode name="Child2Accent4" styleLbl="alignNode1">
            <dgm:alg type="sp"/>
            <dgm:shape xmlns:r="http://schemas.openxmlformats.org/officeDocument/2006/relationships" type="ellipse" r:blip="">
              <dgm:adjLst/>
            </dgm:shape>
            <dgm:presOf/>
          </dgm:layoutNode>
          <dgm:layoutNode name="Child2Accent5" styleLbl="alignNode1">
            <dgm:alg type="sp"/>
            <dgm:shape xmlns:r="http://schemas.openxmlformats.org/officeDocument/2006/relationships" type="ellipse" r:blip="">
              <dgm:adjLst/>
            </dgm:shape>
            <dgm:presOf/>
          </dgm:layoutNode>
          <dgm:layoutNode name="Child2Accent6" styleLbl="alignNode1">
            <dgm:alg type="sp"/>
            <dgm:shape xmlns:r="http://schemas.openxmlformats.org/officeDocument/2006/relationships" type="ellipse" r:blip="">
              <dgm:adjLst/>
            </dgm:shape>
            <dgm:presOf/>
          </dgm:layoutNode>
          <dgm:layoutNode name="Child2Accent7" styleLbl="alignNode1">
            <dgm:alg type="sp"/>
            <dgm:shape xmlns:r="http://schemas.openxmlformats.org/officeDocument/2006/relationships" type="ellipse" r:blip="">
              <dgm:adjLst/>
            </dgm:shape>
            <dgm:presOf/>
          </dgm:layoutNode>
          <dgm:layoutNode name="Child2"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3" axis="ch" ptType="node" st="3" cnt="1">
          <dgm:layoutNode name="Child3Accent1" styleLbl="alignNode1">
            <dgm:alg type="sp"/>
            <dgm:shape xmlns:r="http://schemas.openxmlformats.org/officeDocument/2006/relationships" type="ellipse" r:blip="">
              <dgm:adjLst/>
            </dgm:shape>
            <dgm:presOf/>
          </dgm:layoutNode>
          <dgm:layoutNode name="Child3Accent2" styleLbl="alignNode1">
            <dgm:alg type="sp"/>
            <dgm:shape xmlns:r="http://schemas.openxmlformats.org/officeDocument/2006/relationships" type="ellipse" r:blip="">
              <dgm:adjLst/>
            </dgm:shape>
            <dgm:presOf/>
          </dgm:layoutNode>
          <dgm:layoutNode name="Child3Accent3" styleLbl="alignNode1">
            <dgm:alg type="sp"/>
            <dgm:shape xmlns:r="http://schemas.openxmlformats.org/officeDocument/2006/relationships" type="ellipse" r:blip="">
              <dgm:adjLst/>
            </dgm:shape>
            <dgm:presOf/>
          </dgm:layoutNode>
          <dgm:layoutNode name="Child3Accent4" styleLbl="alignNode1">
            <dgm:alg type="sp"/>
            <dgm:shape xmlns:r="http://schemas.openxmlformats.org/officeDocument/2006/relationships" type="ellipse" r:blip="">
              <dgm:adjLst/>
            </dgm:shape>
            <dgm:presOf/>
          </dgm:layoutNode>
          <dgm:layoutNode name="Child3Accent5" styleLbl="alignNode1">
            <dgm:alg type="sp"/>
            <dgm:shape xmlns:r="http://schemas.openxmlformats.org/officeDocument/2006/relationships" type="ellipse" r:blip="">
              <dgm:adjLst/>
            </dgm:shape>
            <dgm:presOf/>
          </dgm:layoutNode>
          <dgm:layoutNode name="Child3Accent6" styleLbl="alignNode1">
            <dgm:alg type="sp"/>
            <dgm:shape xmlns:r="http://schemas.openxmlformats.org/officeDocument/2006/relationships" type="ellipse" r:blip="">
              <dgm:adjLst/>
            </dgm:shape>
            <dgm:presOf/>
          </dgm:layoutNode>
          <dgm:layoutNode name="Child3Accent7" styleLbl="alignNode1">
            <dgm:alg type="sp"/>
            <dgm:shape xmlns:r="http://schemas.openxmlformats.org/officeDocument/2006/relationships" type="ellipse" r:blip="">
              <dgm:adjLst/>
            </dgm:shape>
            <dgm:presOf/>
          </dgm:layoutNode>
          <dgm:layoutNode name="Child3"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4" axis="ch" ptType="node" st="4" cnt="1">
          <dgm:layoutNode name="Child4Accent1" styleLbl="alignNode1">
            <dgm:alg type="sp"/>
            <dgm:shape xmlns:r="http://schemas.openxmlformats.org/officeDocument/2006/relationships" type="ellipse" r:blip="">
              <dgm:adjLst/>
            </dgm:shape>
            <dgm:presOf/>
          </dgm:layoutNode>
          <dgm:layoutNode name="Child4Accent2" styleLbl="alignNode1">
            <dgm:alg type="sp"/>
            <dgm:shape xmlns:r="http://schemas.openxmlformats.org/officeDocument/2006/relationships" type="ellipse" r:blip="">
              <dgm:adjLst/>
            </dgm:shape>
            <dgm:presOf/>
          </dgm:layoutNode>
          <dgm:layoutNode name="Child4Accent3" styleLbl="alignNode1">
            <dgm:alg type="sp"/>
            <dgm:shape xmlns:r="http://schemas.openxmlformats.org/officeDocument/2006/relationships" type="ellipse" r:blip="">
              <dgm:adjLst/>
            </dgm:shape>
            <dgm:presOf/>
          </dgm:layoutNode>
          <dgm:layoutNode name="Child4Accent4" styleLbl="alignNode1">
            <dgm:alg type="sp"/>
            <dgm:shape xmlns:r="http://schemas.openxmlformats.org/officeDocument/2006/relationships" type="ellipse" r:blip="">
              <dgm:adjLst/>
            </dgm:shape>
            <dgm:presOf/>
          </dgm:layoutNode>
          <dgm:layoutNode name="Child4Accent5" styleLbl="alignNode1">
            <dgm:alg type="sp"/>
            <dgm:shape xmlns:r="http://schemas.openxmlformats.org/officeDocument/2006/relationships" type="ellipse" r:blip="">
              <dgm:adjLst/>
            </dgm:shape>
            <dgm:presOf/>
          </dgm:layoutNode>
          <dgm:layoutNode name="Child4Accent6" styleLbl="alignNode1">
            <dgm:alg type="sp"/>
            <dgm:shape xmlns:r="http://schemas.openxmlformats.org/officeDocument/2006/relationships" type="ellipse" r:blip="">
              <dgm:adjLst/>
            </dgm:shape>
            <dgm:presOf/>
          </dgm:layoutNode>
          <dgm:layoutNode name="Child4Accent7" styleLbl="alignNode1">
            <dgm:alg type="sp"/>
            <dgm:shape xmlns:r="http://schemas.openxmlformats.org/officeDocument/2006/relationships" type="ellipse" r:blip="">
              <dgm:adjLst/>
            </dgm:shape>
            <dgm:presOf/>
          </dgm:layoutNode>
          <dgm:layoutNode name="Child4Accent8" styleLbl="alignNode1">
            <dgm:alg type="sp"/>
            <dgm:shape xmlns:r="http://schemas.openxmlformats.org/officeDocument/2006/relationships" type="ellipse" r:blip="">
              <dgm:adjLst/>
            </dgm:shape>
            <dgm:presOf/>
          </dgm:layoutNode>
          <dgm:layoutNode name="Child4"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5" axis="ch" ptType="node" st="5" cnt="1">
          <dgm:layoutNode name="Child5Accent1" styleLbl="alignNode1">
            <dgm:alg type="sp"/>
            <dgm:shape xmlns:r="http://schemas.openxmlformats.org/officeDocument/2006/relationships" type="ellipse" r:blip="">
              <dgm:adjLst/>
            </dgm:shape>
            <dgm:presOf/>
          </dgm:layoutNode>
          <dgm:layoutNode name="Child5Accent2" styleLbl="alignNode1">
            <dgm:alg type="sp"/>
            <dgm:shape xmlns:r="http://schemas.openxmlformats.org/officeDocument/2006/relationships" type="ellipse" r:blip="">
              <dgm:adjLst/>
            </dgm:shape>
            <dgm:presOf/>
          </dgm:layoutNode>
          <dgm:layoutNode name="Child5Accent3" styleLbl="alignNode1">
            <dgm:alg type="sp"/>
            <dgm:shape xmlns:r="http://schemas.openxmlformats.org/officeDocument/2006/relationships" type="ellipse" r:blip="">
              <dgm:adjLst/>
            </dgm:shape>
            <dgm:presOf/>
          </dgm:layoutNode>
          <dgm:layoutNode name="Child5Accent4" styleLbl="alignNode1">
            <dgm:alg type="sp"/>
            <dgm:shape xmlns:r="http://schemas.openxmlformats.org/officeDocument/2006/relationships" type="ellipse" r:blip="">
              <dgm:adjLst/>
            </dgm:shape>
            <dgm:presOf/>
          </dgm:layoutNode>
          <dgm:layoutNode name="Child5Accent5" styleLbl="alignNode1">
            <dgm:alg type="sp"/>
            <dgm:shape xmlns:r="http://schemas.openxmlformats.org/officeDocument/2006/relationships" type="ellipse" r:blip="">
              <dgm:adjLst/>
            </dgm:shape>
            <dgm:presOf/>
          </dgm:layoutNode>
          <dgm:layoutNode name="Child5Accent6" styleLbl="alignNode1">
            <dgm:alg type="sp"/>
            <dgm:shape xmlns:r="http://schemas.openxmlformats.org/officeDocument/2006/relationships" type="ellipse" r:blip="">
              <dgm:adjLst/>
            </dgm:shape>
            <dgm:presOf/>
          </dgm:layoutNode>
          <dgm:layoutNode name="Child5Accent7" styleLbl="alignNode1">
            <dgm:alg type="sp"/>
            <dgm:shape xmlns:r="http://schemas.openxmlformats.org/officeDocument/2006/relationships" type="ellipse" r:blip="">
              <dgm:adjLst/>
            </dgm:shape>
            <dgm:presOf/>
          </dgm:layoutNode>
          <dgm:layoutNode name="Child5Accent8" styleLbl="alignNode1">
            <dgm:alg type="sp"/>
            <dgm:shape xmlns:r="http://schemas.openxmlformats.org/officeDocument/2006/relationships" type="ellipse" r:blip="">
              <dgm:adjLst/>
            </dgm:shape>
            <dgm:presOf/>
          </dgm:layoutNode>
          <dgm:layoutNode name="Child5Accent9" styleLbl="alignNode1">
            <dgm:alg type="sp"/>
            <dgm:shape xmlns:r="http://schemas.openxmlformats.org/officeDocument/2006/relationships" type="ellipse" r:blip="">
              <dgm:adjLst/>
            </dgm:shape>
            <dgm:presOf/>
          </dgm:layoutNode>
          <dgm:layoutNode name="Child5"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9.xml><?xml version="1.0" encoding="utf-8"?>
<dgm:layoutDef xmlns:dgm="http://schemas.openxmlformats.org/drawingml/2006/diagram" xmlns:a="http://schemas.openxmlformats.org/drawingml/2006/main" uniqueId="urn:microsoft.com/office/officeart/2008/layout/VerticalCircleList">
  <dgm:title val=""/>
  <dgm:desc val=""/>
  <dgm:catLst>
    <dgm:cat type="list" pri="235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41" srcId="1" destId="11" srcOrd="0" destOrd="0"/>
        <dgm:cxn modelId="42" srcId="1" destId="12" srcOrd="1" destOrd="0"/>
        <dgm:cxn modelId="5" srcId="0" destId="2" srcOrd="0" destOrd="0"/>
        <dgm:cxn modelId="51" srcId="2" destId="21" srcOrd="0" destOrd="0"/>
        <dgm:cxn modelId="52" srcId="2" destId="22" srcOrd="1" destOrd="0"/>
      </dgm:cxnLst>
      <dgm:bg/>
      <dgm:whole/>
    </dgm:dataModel>
  </dgm:sampData>
  <dgm:styleData useDef="1">
    <dgm:dataModel>
      <dgm:ptLst/>
      <dgm:bg/>
      <dgm:whole/>
    </dgm:dataModel>
  </dgm:styleData>
  <dgm:clrData useDef="1">
    <dgm:dataModel>
      <dgm:ptLst/>
      <dgm:bg/>
      <dgm:whole/>
    </dgm:dataModel>
  </dgm:clrData>
  <dgm:layoutNode name="Name0">
    <dgm:varLst>
      <dgm:dir/>
    </dgm:varLst>
    <dgm:alg type="lin">
      <dgm:param type="linDir" val="fromT"/>
      <dgm:param type="fallback" val="2D"/>
    </dgm:alg>
    <dgm:shape xmlns:r="http://schemas.openxmlformats.org/officeDocument/2006/relationships" r:blip="">
      <dgm:adjLst/>
    </dgm:shape>
    <dgm:presOf/>
    <dgm:constrLst>
      <dgm:constr type="w" for="ch" forName="withChildren" refType="w"/>
      <dgm:constr type="h" for="ch" forName="withChildren" refType="w" fact="0.909"/>
      <dgm:constr type="w" for="ch" forName="noChildren" refType="w"/>
      <dgm:constr type="h" for="ch" forName="noChildren" refType="w" fact="0.164"/>
      <dgm:constr type="w" for="ch" forName="overlap" val="1"/>
      <dgm:constr type="h" for="ch" forName="overlap" refType="w" refFor="ch" refForName="withChildren" fact="-0.089"/>
      <dgm:constr type="primFontSz" for="des" forName="txLvl1" op="equ" val="65"/>
      <dgm:constr type="primFontSz" for="des" forName="txLvlOnly1" refType="primFontSz" refFor="des" refForName="txLvl1" op="equ"/>
      <dgm:constr type="primFontSz" for="des" forName="txLvl2" refType="primFontSz" refFor="des" refForName="txLvl1" op="equ" fact="0.78"/>
      <dgm:constr type="primFontSz" for="des" forName="txLvl3" refType="primFontSz" refFor="des" refForName="txLvl1" op="equ" fact="0.78"/>
      <dgm:constr type="userF" for="des" forName="lin" refType="primFontSz" refFor="des" refForName="txLvl2" op="equ"/>
    </dgm:constrLst>
    <dgm:forEach name="Name1" axis="ch" ptType="node">
      <dgm:choose name="Name2">
        <dgm:if name="Name3" axis="ch" ptType="node" func="cnt" op="gte" val="1">
          <dgm:layoutNode name="withChildren">
            <dgm:alg type="composite"/>
            <dgm:choose name="Name4">
              <dgm:if name="Name5" func="var" arg="dir" op="equ" val="norm">
                <dgm:constrLst>
                  <dgm:constr type="l" for="ch" forName="bigCircle"/>
                  <dgm:constr type="w" for="ch" forName="bigCircle" refType="h" refFor="ch" refForName="bigCircle"/>
                  <dgm:constr type="t" for="ch" forName="bigCircle"/>
                  <dgm:constr type="h" for="ch" forName="bigCircle" refType="h"/>
                  <dgm:constr type="l" for="ch" forName="medCircle" refType="w" fact="0.043"/>
                  <dgm:constr type="w" for="ch" forName="medCircle" refType="h" refFor="ch" refForName="medCircle"/>
                  <dgm:constr type="t" for="ch" forName="medCircle" refType="h" fact="0.042"/>
                  <dgm:constr type="h" for="ch" forName="medCircle" refType="h" fact="0.18"/>
                  <dgm:constr type="l" for="ch" forName="txLvl1" refType="ctrX" refFor="ch" refForName="medCircle"/>
                  <dgm:constr type="r" for="ch" forName="txLvl1" refType="w"/>
                  <dgm:constr type="h" for="ch" forName="txLvl1" refType="h" refFor="ch" refForName="medCircle"/>
                  <dgm:constr type="t" for="ch" forName="txLvl1" refType="t" refFor="ch" refForName="medCircle"/>
                  <dgm:constr type="l" for="ch" forName="lin" refType="ctrX" refFor="ch" refForName="medCircle"/>
                  <dgm:constr type="r" for="ch" forName="lin" refType="w"/>
                  <dgm:constr type="t" for="ch" forName="lin" refType="h" fact="0.222"/>
                  <dgm:constr type="h" for="ch" forName="lin" refType="h" fact="0.68"/>
                </dgm:constrLst>
              </dgm:if>
              <dgm:else name="Name6">
                <dgm:constrLst>
                  <dgm:constr type="r" for="ch" forName="bigCircle" refType="w"/>
                  <dgm:constr type="w" for="ch" forName="bigCircle" refType="h" refFor="ch" refForName="bigCircle"/>
                  <dgm:constr type="t" for="ch" forName="bigCircle"/>
                  <dgm:constr type="h" for="ch" forName="bigCircle" refType="h"/>
                  <dgm:constr type="r" for="ch" forName="medCircle" refType="w" fact="0.957"/>
                  <dgm:constr type="w" for="ch" forName="medCircle" refType="h" refFor="ch" refForName="medCircle"/>
                  <dgm:constr type="t" for="ch" forName="medCircle" refType="h" fact="0.042"/>
                  <dgm:constr type="h" for="ch" forName="medCircle" refType="h" fact="0.18"/>
                  <dgm:constr type="l" for="ch" forName="txLvl1"/>
                  <dgm:constr type="r" for="ch" forName="txLvl1" refType="ctrX" refFor="ch" refForName="medCircle"/>
                  <dgm:constr type="h" for="ch" forName="txLvl1" refType="h" refFor="ch" refForName="medCircle"/>
                  <dgm:constr type="t" for="ch" forName="txLvl1" refType="t" refFor="ch" refForName="medCircle"/>
                  <dgm:constr type="l" for="ch" forName="lin"/>
                  <dgm:constr type="r" for="ch" forName="lin" refType="ctrX" refFor="ch" refForName="medCircle"/>
                  <dgm:constr type="t" for="ch" forName="lin" refType="h" fact="0.222"/>
                  <dgm:constr type="h" for="ch" forName="lin" refType="h" fact="0.68"/>
                </dgm:constrLst>
              </dgm:else>
            </dgm:choose>
            <dgm:layoutNode name="bigCircle" styleLbl="vennNode1">
              <dgm:alg type="sp"/>
              <dgm:shape xmlns:r="http://schemas.openxmlformats.org/officeDocument/2006/relationships" type="ellipse" r:blip="">
                <dgm:adjLst/>
              </dgm:shape>
              <dgm:presOf/>
              <dgm:constrLst>
                <dgm:constr type="w" refType="h"/>
              </dgm:constrLst>
            </dgm:layoutNode>
            <dgm:layoutNode name="medCircle" styleLbl="vennNode1">
              <dgm:alg type="sp"/>
              <dgm:shape xmlns:r="http://schemas.openxmlformats.org/officeDocument/2006/relationships" type="ellipse" r:blip="">
                <dgm:adjLst/>
              </dgm:shape>
              <dgm:presOf/>
              <dgm:constrLst>
                <dgm:constr type="w" refType="h"/>
              </dgm:constrLst>
            </dgm:layoutNode>
            <dgm:layoutNode name="txLvl1" styleLbl="revTx">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name="lin">
              <dgm:choose name="Name10">
                <dgm:if name="Name11" func="var" arg="dir" op="equ" val="norm">
                  <dgm:alg type="lin">
                    <dgm:param type="linDir" val="fromT"/>
                    <dgm:param type="vertAlign" val="t"/>
                    <dgm:param type="nodeHorzAlign" val="l"/>
                  </dgm:alg>
                </dgm:if>
                <dgm:else name="Name12">
                  <dgm:alg type="lin">
                    <dgm:param type="linDir" val="fromT"/>
                    <dgm:param type="vertAlign" val="t"/>
                    <dgm:param type="nodeHorzAlign" val="r"/>
                  </dgm:alg>
                </dgm:else>
              </dgm:choose>
              <dgm:shape xmlns:r="http://schemas.openxmlformats.org/officeDocument/2006/relationships" r:blip="">
                <dgm:adjLst/>
              </dgm:shape>
              <dgm:presOf/>
              <dgm:constrLst>
                <dgm:constr type="userF"/>
                <dgm:constr type="primFontSz" for="ch" forName="txLvl2" refType="userF"/>
                <dgm:constr type="w" for="ch" forName="txLvl2" refType="w"/>
                <dgm:constr type="h" for="ch" forName="txLvl2" refType="primFontSz" refFor="ch" refForName="txLvl2" fact="0.39"/>
                <dgm:constr type="w" for="ch" forName="txLvl3" refType="w"/>
                <dgm:constr type="h" for="ch" forName="txLvl3" refType="primFontSz" refFor="ch" refForName="txLvl2" fact="0.39"/>
                <dgm:constr type="h" for="ch" forName="smCircle" refType="primFontSz" refFor="ch" refForName="txLvl2" fact="0.14"/>
                <dgm:constr type="h" for="ch" forName="indentDot1" refType="primFontSz" refFor="ch" refForName="txLvl2" fact="0.14"/>
                <dgm:constr type="h" for="ch" forName="indentDot2" refType="primFontSz" refFor="ch" refForName="txLvl2" fact="0.14"/>
                <dgm:constr type="h" for="ch" forName="indentDot3" refType="primFontSz" refFor="ch" refForName="txLvl2" fact="0.14"/>
                <dgm:constr type="w" for="ch" forName="indentDot1" refType="w"/>
                <dgm:constr type="w" for="ch" forName="indentDot2" refType="w"/>
                <dgm:constr type="w" for="ch" forName="indentDot3" refType="w"/>
                <dgm:constr type="userI" for="ch" forName="txLvl3" refType="primFontSz" refFor="ch" refForName="txLvl2" fact="0.14"/>
                <dgm:constr type="userI" for="ch" forName="indentDot1" refType="primFontSz" refFor="ch" refForName="txLvl2" fact="0.14"/>
                <dgm:constr type="userI" for="ch" forName="indentDot2" refType="primFontSz" refFor="ch" refForName="txLvl2" fact="0.14"/>
                <dgm:constr type="userI" for="ch" forName="indentDot3" refType="primFontSz" refFor="ch" refForName="txLvl2" fact="0.14"/>
              </dgm:constrLst>
              <dgm:ruleLst>
                <dgm:rule type="primFontSz" for="ch" forName="txLvl2" val="5" fact="NaN" max="NaN"/>
              </dgm:ruleLst>
              <dgm:forEach name="Name13" axis="ch" ptType="node">
                <dgm:layoutNode name="txLvl2" styleLbl="revTx">
                  <dgm:choose name="Name14">
                    <dgm:if name="Name15" func="var" arg="dir" op="equ" val="norm">
                      <dgm:alg type="tx">
                        <dgm:param type="parTxLTRAlign" val="l"/>
                        <dgm:param type="parTxRTLAlign" val="l"/>
                      </dgm:alg>
                    </dgm:if>
                    <dgm:else name="Name16">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h" val="INF" fact="NaN" max="NaN"/>
                  </dgm:ruleLst>
                </dgm:layoutNode>
                <dgm:forEach name="Name17" axis="ch" ptType="node" cnt="1">
                  <dgm:layoutNode name="indentDot1">
                    <dgm:alg type="composite"/>
                    <dgm:shape xmlns:r="http://schemas.openxmlformats.org/officeDocument/2006/relationships" r:blip="">
                      <dgm:adjLst/>
                    </dgm:shape>
                    <dgm:presOf/>
                    <dgm:choose name="Name18">
                      <dgm:if name="Name19" func="var" arg="dir" op="equ" val="norm">
                        <dgm:constrLst>
                          <dgm:constr type="userI"/>
                          <dgm:constr type="w" for="ch" forName="gap1" refType="userI" fact="3"/>
                          <dgm:constr type="w" for="ch" forName="smCircle1" refType="h"/>
                          <dgm:constr type="l" for="ch" forName="smCircle1" refType="r" refFor="ch" refForName="gap1"/>
                        </dgm:constrLst>
                      </dgm:if>
                      <dgm:else name="Name20">
                        <dgm:constrLst>
                          <dgm:constr type="userI"/>
                          <dgm:constr type="w" for="ch" forName="gap1" refType="userI" fact="3"/>
                          <dgm:constr type="w" for="ch" forName="smCircle1" refType="h"/>
                          <dgm:constr type="r" for="ch" forName="smCircle1" refType="l" refFor="ch" refForName="gap1"/>
                        </dgm:constrLst>
                      </dgm:else>
                    </dgm:choose>
                    <dgm:layoutNode name="gap1">
                      <dgm:alg type="sp"/>
                      <dgm:shape xmlns:r="http://schemas.openxmlformats.org/officeDocument/2006/relationships" type="rect" r:blip="" hideGeom="1">
                        <dgm:adjLst/>
                      </dgm:shape>
                      <dgm:presOf/>
                    </dgm:layoutNode>
                    <dgm:layoutNode name="smCircle1" styleLbl="vennNode1">
                      <dgm:alg type="sp"/>
                      <dgm:shape xmlns:r="http://schemas.openxmlformats.org/officeDocument/2006/relationships" type="ellipse" r:blip="">
                        <dgm:adjLst/>
                      </dgm:shape>
                      <dgm:presOf/>
                      <dgm:constrLst>
                        <dgm:constr type="w" refType="h"/>
                      </dgm:constrLst>
                    </dgm:layoutNode>
                  </dgm:layoutNode>
                </dgm:forEach>
                <dgm:forEach name="Name21" axis="ch" ptType="node">
                  <dgm:layoutNode name="txLvl3" styleLbl="revTx">
                    <dgm:varLst>
                      <dgm:bulletEnabled val="1"/>
                    </dgm:varLst>
                    <dgm:choose name="Name22">
                      <dgm:if name="Name23" func="var" arg="dir" op="equ" val="norm">
                        <dgm:alg type="tx">
                          <dgm:param type="parTxLTRAlign" val="l"/>
                          <dgm:param type="parTxRTLAlign" val="l"/>
                          <dgm:param type="shpTxLTRAlignCh" val="l"/>
                          <dgm:param type="shpTxRTLAlignCh" val="l"/>
                        </dgm:alg>
                      </dgm:if>
                      <dgm:else name="Name24">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hoose name="Name25">
                      <dgm:if name="Name26" func="var" arg="dir" op="equ" val="norm">
                        <dgm:constrLst>
                          <dgm:constr type="userI"/>
                          <dgm:constr type="lMarg" refType="userI" fact="8.504"/>
                          <dgm:constr type="rMarg"/>
                          <dgm:constr type="tMarg" refType="primFontSz" fact="0.1"/>
                          <dgm:constr type="bMarg" refType="primFontSz" fact="0.1"/>
                        </dgm:constrLst>
                      </dgm:if>
                      <dgm:else name="Name27">
                        <dgm:constrLst>
                          <dgm:constr type="userI"/>
                          <dgm:constr type="lMarg"/>
                          <dgm:constr type="rMarg" refType="userI" fact="8.504"/>
                          <dgm:constr type="tMarg" refType="primFontSz" fact="0.1"/>
                          <dgm:constr type="bMarg" refType="primFontSz" fact="0.1"/>
                        </dgm:constrLst>
                      </dgm:else>
                    </dgm:choose>
                    <dgm:ruleLst>
                      <dgm:rule type="h" val="INF" fact="NaN" max="NaN"/>
                    </dgm:ruleLst>
                  </dgm:layoutNode>
                  <dgm:forEach name="Name28" axis="followSib" ptType="sibTrans" cnt="1">
                    <dgm:layoutNode name="indentDot2">
                      <dgm:alg type="composite"/>
                      <dgm:shape xmlns:r="http://schemas.openxmlformats.org/officeDocument/2006/relationships" r:blip="">
                        <dgm:adjLst/>
                      </dgm:shape>
                      <dgm:presOf/>
                      <dgm:choose name="Name29">
                        <dgm:if name="Name30" func="var" arg="dir" op="equ" val="norm">
                          <dgm:constrLst>
                            <dgm:constr type="userI"/>
                            <dgm:constr type="w" for="ch" forName="gap2" refType="userI" fact="3"/>
                            <dgm:constr type="w" for="ch" forName="smCircle2" refType="h"/>
                            <dgm:constr type="l" for="ch" forName="smCircle2" refType="r" refFor="ch" refForName="gap2"/>
                          </dgm:constrLst>
                        </dgm:if>
                        <dgm:else name="Name31">
                          <dgm:constrLst>
                            <dgm:constr type="userI"/>
                            <dgm:constr type="w" for="ch" forName="gap2" refType="userI" fact="3"/>
                            <dgm:constr type="w" for="ch" forName="smCircle2" refType="h"/>
                            <dgm:constr type="r" for="ch" forName="smCircle2" refType="l" refFor="ch" refForName="gap2"/>
                          </dgm:constrLst>
                        </dgm:else>
                      </dgm:choose>
                      <dgm:layoutNode name="gap2">
                        <dgm:alg type="sp"/>
                        <dgm:shape xmlns:r="http://schemas.openxmlformats.org/officeDocument/2006/relationships" type="rect" r:blip="" hideGeom="1">
                          <dgm:adjLst/>
                        </dgm:shape>
                        <dgm:presOf/>
                      </dgm:layoutNode>
                      <dgm:layoutNode name="smCircle2" styleLbl="vennNode1">
                        <dgm:alg type="sp"/>
                        <dgm:shape xmlns:r="http://schemas.openxmlformats.org/officeDocument/2006/relationships" type="ellipse" r:blip="">
                          <dgm:adjLst/>
                        </dgm:shape>
                        <dgm:presOf/>
                        <dgm:constrLst>
                          <dgm:constr type="w" refType="h"/>
                        </dgm:constrLst>
                      </dgm:layoutNode>
                    </dgm:layoutNode>
                  </dgm:forEach>
                </dgm:forEach>
                <dgm:choose name="Name32">
                  <dgm:if name="Name33" axis="ch" ptType="node" func="cnt" op="gte" val="1">
                    <dgm:forEach name="Name34" axis="followSib" ptType="sibTrans" cnt="1">
                      <dgm:layoutNode name="indentDot3">
                        <dgm:alg type="composite"/>
                        <dgm:shape xmlns:r="http://schemas.openxmlformats.org/officeDocument/2006/relationships" r:blip="">
                          <dgm:adjLst/>
                        </dgm:shape>
                        <dgm:presOf/>
                        <dgm:choose name="Name35">
                          <dgm:if name="Name36" func="var" arg="dir" op="equ" val="norm">
                            <dgm:constrLst>
                              <dgm:constr type="userI"/>
                              <dgm:constr type="w" for="ch" forName="gap3" refType="userI" fact="3"/>
                              <dgm:constr type="w" for="ch" forName="smCircle3" refType="h"/>
                              <dgm:constr type="l" for="ch" forName="smCircle3" refType="r" refFor="ch" refForName="gap3"/>
                            </dgm:constrLst>
                          </dgm:if>
                          <dgm:else name="Name37">
                            <dgm:constrLst>
                              <dgm:constr type="userI"/>
                              <dgm:constr type="w" for="ch" forName="gap3" refType="userI" fact="3"/>
                              <dgm:constr type="w" for="ch" forName="smCircle3" refType="h"/>
                              <dgm:constr type="r" for="ch" forName="smCircle3" refType="l" refFor="ch" refForName="gap3"/>
                            </dgm:constrLst>
                          </dgm:else>
                        </dgm:choose>
                        <dgm:layoutNode name="gap3">
                          <dgm:alg type="sp"/>
                          <dgm:shape xmlns:r="http://schemas.openxmlformats.org/officeDocument/2006/relationships" type="rect" r:blip="" hideGeom="1">
                            <dgm:adjLst/>
                          </dgm:shape>
                          <dgm:presOf/>
                        </dgm:layoutNode>
                        <dgm:layoutNode name="smCircle3" styleLbl="vennNode1">
                          <dgm:alg type="sp"/>
                          <dgm:shape xmlns:r="http://schemas.openxmlformats.org/officeDocument/2006/relationships" type="ellipse" r:blip="">
                            <dgm:adjLst/>
                          </dgm:shape>
                          <dgm:presOf/>
                          <dgm:constrLst>
                            <dgm:constr type="w" refType="h"/>
                          </dgm:constrLst>
                        </dgm:layoutNode>
                      </dgm:layoutNode>
                    </dgm:forEach>
                  </dgm:if>
                  <dgm:else name="Name38">
                    <dgm:forEach name="Name39" axis="followSib" ptType="sibTrans" cnt="1">
                      <dgm:layoutNode name="smCircle" styleLbl="vennNode1">
                        <dgm:alg type="sp"/>
                        <dgm:shape xmlns:r="http://schemas.openxmlformats.org/officeDocument/2006/relationships" type="ellipse" r:blip="">
                          <dgm:adjLst/>
                        </dgm:shape>
                        <dgm:presOf/>
                        <dgm:constrLst>
                          <dgm:constr type="w" refType="h"/>
                        </dgm:constrLst>
                      </dgm:layoutNode>
                    </dgm:forEach>
                  </dgm:else>
                </dgm:choose>
              </dgm:forEach>
            </dgm:layoutNode>
          </dgm:layoutNode>
          <dgm:choose name="Name40">
            <dgm:if name="Name41" axis="followSib ch" ptType="node node" cnt="1 0" func="cnt" op="gte" val="1">
              <dgm:layoutNode name="overlap">
                <dgm:alg type="sp"/>
                <dgm:shape xmlns:r="http://schemas.openxmlformats.org/officeDocument/2006/relationships" r:blip="">
                  <dgm:adjLst/>
                </dgm:shape>
                <dgm:presOf/>
              </dgm:layoutNode>
            </dgm:if>
            <dgm:else name="Name42"/>
          </dgm:choose>
        </dgm:if>
        <dgm:else name="Name43">
          <dgm:layoutNode name="noChildren">
            <dgm:alg type="composite"/>
            <dgm:choose name="Name44">
              <dgm:if name="Name45" func="var" arg="dir" op="equ" val="norm">
                <dgm:constrLst>
                  <dgm:constr type="l" for="ch" forName="gap"/>
                  <dgm:constr type="w" for="ch" forName="gap" refType="w" fact="0.043"/>
                  <dgm:constr type="h" for="ch" forName="gap" refType="h"/>
                  <dgm:constr type="t" for="ch" forName="gap"/>
                  <dgm:constr type="l" for="ch" forName="medCircle2" refType="r" refFor="ch" refForName="gap"/>
                  <dgm:constr type="w" for="ch" forName="medCircle2" refType="h" refFor="ch" refForName="medCircle2"/>
                  <dgm:constr type="t" for="ch" forName="medCircle2"/>
                  <dgm:constr type="h" for="ch" forName="medCircle2" refType="h"/>
                  <dgm:constr type="l" for="ch" forName="txLvlOnly1" refType="ctrX" refFor="ch" refForName="medCircle2"/>
                  <dgm:constr type="r" for="ch" forName="txLvlOnly1" refType="w"/>
                  <dgm:constr type="h" for="ch" forName="txLvlOnly1" refType="h"/>
                  <dgm:constr type="t" for="ch" forName="txLvlOnly1"/>
                </dgm:constrLst>
              </dgm:if>
              <dgm:else name="Name46">
                <dgm:constrLst>
                  <dgm:constr type="r" for="ch" forName="gap" refType="w"/>
                  <dgm:constr type="w" for="ch" forName="gap" refType="w" fact="0.043"/>
                  <dgm:constr type="h" for="ch" forName="gap" refType="h"/>
                  <dgm:constr type="t" for="ch" forName="gap"/>
                  <dgm:constr type="r" for="ch" forName="medCircle2" refType="l" refFor="ch" refForName="gap"/>
                  <dgm:constr type="w" for="ch" forName="medCircle2" refType="h" refFor="ch" refForName="medCircle2"/>
                  <dgm:constr type="t" for="ch" forName="medCircle2"/>
                  <dgm:constr type="h" for="ch" forName="medCircle2" refType="h"/>
                  <dgm:constr type="l" for="ch" forName="txLvlOnly1"/>
                  <dgm:constr type="r" for="ch" forName="txLvlOnly1" refType="ctrX" refFor="ch" refForName="medCircle2"/>
                  <dgm:constr type="h" for="ch" forName="txLvlOnly1" refType="h"/>
                  <dgm:constr type="t" for="ch" forName="txLvlOnly1"/>
                </dgm:constrLst>
              </dgm:else>
            </dgm:choose>
            <dgm:layoutNode name="gap">
              <dgm:alg type="sp"/>
              <dgm:shape xmlns:r="http://schemas.openxmlformats.org/officeDocument/2006/relationships" r:blip="">
                <dgm:adjLst/>
              </dgm:shape>
              <dgm:presOf/>
            </dgm:layoutNode>
            <dgm:layoutNode name="medCircle2" styleLbl="vennNode1">
              <dgm:alg type="sp"/>
              <dgm:shape xmlns:r="http://schemas.openxmlformats.org/officeDocument/2006/relationships" type="ellipse" r:blip="">
                <dgm:adjLst/>
              </dgm:shape>
              <dgm:presOf/>
              <dgm:constrLst>
                <dgm:constr type="w" refType="h"/>
              </dgm:constrLst>
            </dgm:layoutNode>
            <dgm:layoutNode name="txLvlOnly1" styleLbl="revTx">
              <dgm:choose name="Name47">
                <dgm:if name="Name48" func="var" arg="dir" op="equ" val="norm">
                  <dgm:alg type="tx">
                    <dgm:param type="parTxLTRAlign" val="l"/>
                    <dgm:param type="parTxRTLAlign" val="l"/>
                  </dgm:alg>
                </dgm:if>
                <dgm:else name="Name4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1729E000-41BF-4014-8EA0-5224E8ECD939}" type="datetimeFigureOut">
              <a:rPr lang="en-US"/>
              <a:pPr>
                <a:defRPr/>
              </a:pPr>
              <a:t>8/10/2017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6C222C99-7B12-4D1C-89AB-49551F042484}" type="slidenum">
              <a:rPr lang="en-US"/>
              <a:pPr>
                <a:defRPr/>
              </a:pPr>
              <a:t>‹#›</a:t>
            </a:fld>
            <a:endParaRPr lang="en-US" dirty="0"/>
          </a:p>
        </p:txBody>
      </p:sp>
    </p:spTree>
    <p:extLst>
      <p:ext uri="{BB962C8B-B14F-4D97-AF65-F5344CB8AC3E}">
        <p14:creationId xmlns:p14="http://schemas.microsoft.com/office/powerpoint/2010/main" val="283197710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www.rubiks.com/solving-center/pdf/Rubiks_cube_3x3_solution-en.pdf" TargetMode="External"/><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a:t>
            </a:r>
            <a:r>
              <a:rPr lang="en-US" sz="1200" b="1" kern="1200" cap="none" baseline="0" dirty="0">
                <a:solidFill>
                  <a:schemeClr val="tx1"/>
                </a:solidFill>
                <a:effectLst/>
                <a:latin typeface="+mn-lt"/>
                <a:ea typeface="+mn-ea"/>
                <a:cs typeface="+mn-cs"/>
              </a:rPr>
              <a:t>SAY1</a:t>
            </a:r>
            <a:r>
              <a:rPr lang="en-US" sz="1200" b="0" kern="1200" cap="none" baseline="0" dirty="0">
                <a:solidFill>
                  <a:schemeClr val="tx1"/>
                </a:solidFill>
                <a:effectLst/>
                <a:latin typeface="+mn-lt"/>
                <a:ea typeface="+mn-ea"/>
                <a:cs typeface="+mn-cs"/>
              </a:rPr>
              <a:t> several times, as needed as participants join the session. </a:t>
            </a:r>
            <a:r>
              <a:rPr lang="en-US" dirty="0">
                <a:solidFill>
                  <a:srgbClr val="FF0000"/>
                </a:solidFill>
              </a:rPr>
              <a:t>This will talking as soon as they arrive.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Say1</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[participant name], where are you joining us from today?</a:t>
            </a:r>
          </a:p>
          <a:p>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r>
              <a:rPr lang="en-US" dirty="0">
                <a:solidFill>
                  <a:srgbClr val="FF0000"/>
                </a:solidFill>
              </a:rPr>
              <a:t>Wait for a response and then say thank you for sharing and then go to the next person. </a:t>
            </a:r>
          </a:p>
          <a:p>
            <a:endParaRPr lang="en-US" sz="1200" strike="sng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session will start in approximately __________-minutes.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or it will be muted for you. </a:t>
            </a: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a:t>
            </a:fld>
            <a:endParaRPr lang="en-CA" dirty="0"/>
          </a:p>
        </p:txBody>
      </p:sp>
    </p:spTree>
    <p:extLst>
      <p:ext uri="{BB962C8B-B14F-4D97-AF65-F5344CB8AC3E}">
        <p14:creationId xmlns:p14="http://schemas.microsoft.com/office/powerpoint/2010/main" val="27280881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lnSpcReduction="10000"/>
          </a:bodyPr>
          <a:lstStyle/>
          <a:p>
            <a:pPr eaLnBrk="1" hangingPunct="1">
              <a:spcBef>
                <a:spcPct val="0"/>
              </a:spcBef>
            </a:pPr>
            <a:r>
              <a:rPr lang="en-US" dirty="0"/>
              <a:t>Across the board, you will find that the 80/20 principle is pretty much right on with most things in your life. </a:t>
            </a:r>
          </a:p>
          <a:p>
            <a:pPr eaLnBrk="1" hangingPunct="1">
              <a:spcBef>
                <a:spcPct val="0"/>
              </a:spcBef>
            </a:pPr>
            <a:endParaRPr lang="en-US" dirty="0"/>
          </a:p>
          <a:p>
            <a:pPr eaLnBrk="1" hangingPunct="1">
              <a:spcBef>
                <a:spcPct val="0"/>
              </a:spcBef>
            </a:pPr>
            <a:r>
              <a:rPr lang="en-US" dirty="0"/>
              <a:t>-----------------------------------</a:t>
            </a:r>
          </a:p>
          <a:p>
            <a:pPr eaLnBrk="1" hangingPunct="1">
              <a:spcBef>
                <a:spcPct val="0"/>
              </a:spcBef>
            </a:pPr>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Become familiar with Pareto’s principle.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80% of your results come from only 20% of your actions.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the group to think about the icebreaker this morning. Did the 80/20 rule seem to come into effect?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a 2002 survey, Microsoft found that 80 percent of Windows and Office crashes were caused by 20 percent of identified bugs.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about other situations they have been in where the 80/20 rule has applied.</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we use the 80/20 rule to help us plan our goals and our time?</a:t>
            </a:r>
          </a:p>
          <a:p>
            <a:pPr eaLnBrk="1" hangingPunct="1">
              <a:spcBef>
                <a:spcPct val="0"/>
              </a:spcBef>
            </a:pPr>
            <a:endParaRPr lang="en-US" dirty="0"/>
          </a:p>
        </p:txBody>
      </p:sp>
      <p:sp>
        <p:nvSpPr>
          <p:cNvPr id="7680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C2A8145-EC05-43AF-8A50-703695B8BA06}" type="slidenum">
              <a:rPr lang="en-US" smtClean="0"/>
              <a:pPr fontAlgn="base">
                <a:spcBef>
                  <a:spcPct val="0"/>
                </a:spcBef>
                <a:spcAft>
                  <a:spcPct val="0"/>
                </a:spcAft>
                <a:defRPr/>
              </a:pPr>
              <a:t>26</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55000" lnSpcReduction="20000"/>
          </a:bodyPr>
          <a:lstStyle/>
          <a:p>
            <a:pPr eaLnBrk="1" fontAlgn="auto" hangingPunct="1">
              <a:spcBef>
                <a:spcPts val="0"/>
              </a:spcBef>
              <a:spcAft>
                <a:spcPts val="0"/>
              </a:spcAft>
              <a:defRPr/>
            </a:pPr>
            <a:r>
              <a:rPr lang="en-US" b="1" cap="small" dirty="0"/>
              <a:t>Urgent And Important</a:t>
            </a:r>
            <a:r>
              <a:rPr lang="en-US" dirty="0"/>
              <a:t>: Activities in this area relate to dealing with critical issues as they arise and meeting significant commitments. </a:t>
            </a:r>
            <a:r>
              <a:rPr lang="en-US" i="1" dirty="0"/>
              <a:t>Perform these duties now.</a:t>
            </a:r>
          </a:p>
          <a:p>
            <a:pPr eaLnBrk="1" fontAlgn="auto" hangingPunct="1">
              <a:spcBef>
                <a:spcPts val="0"/>
              </a:spcBef>
              <a:spcAft>
                <a:spcPts val="0"/>
              </a:spcAft>
              <a:defRPr/>
            </a:pPr>
            <a:endParaRPr lang="en-CA" dirty="0"/>
          </a:p>
          <a:p>
            <a:pPr eaLnBrk="1" fontAlgn="auto" hangingPunct="1">
              <a:spcBef>
                <a:spcPts val="0"/>
              </a:spcBef>
              <a:spcAft>
                <a:spcPts val="0"/>
              </a:spcAft>
              <a:defRPr/>
            </a:pPr>
            <a:r>
              <a:rPr lang="en-US" b="1" cap="small" dirty="0"/>
              <a:t>Important, But Not Urgent:</a:t>
            </a:r>
            <a:r>
              <a:rPr lang="en-US" dirty="0"/>
              <a:t> These success-oriented tasks are critical to achieving goals. </a:t>
            </a:r>
            <a:r>
              <a:rPr lang="en-US" i="1" dirty="0"/>
              <a:t>Plan to do these tasks next.</a:t>
            </a:r>
          </a:p>
          <a:p>
            <a:pPr eaLnBrk="1" fontAlgn="auto" hangingPunct="1">
              <a:spcBef>
                <a:spcPts val="0"/>
              </a:spcBef>
              <a:spcAft>
                <a:spcPts val="0"/>
              </a:spcAft>
              <a:defRPr/>
            </a:pPr>
            <a:endParaRPr lang="en-CA" dirty="0"/>
          </a:p>
          <a:p>
            <a:pPr eaLnBrk="1" fontAlgn="auto" hangingPunct="1">
              <a:spcBef>
                <a:spcPts val="0"/>
              </a:spcBef>
              <a:spcAft>
                <a:spcPts val="0"/>
              </a:spcAft>
              <a:defRPr/>
            </a:pPr>
            <a:r>
              <a:rPr lang="en-US" b="1" cap="small" dirty="0"/>
              <a:t>Urgent, But Not Important: </a:t>
            </a:r>
            <a:r>
              <a:rPr lang="en-US" dirty="0"/>
              <a:t>These chores do not move you forward toward your own goals.</a:t>
            </a:r>
            <a:r>
              <a:rPr lang="en-US" b="1" cap="small" dirty="0"/>
              <a:t> </a:t>
            </a:r>
            <a:r>
              <a:rPr lang="en-US" dirty="0"/>
              <a:t>Manage by delaying them, cutting them short, and rejecting requests from others</a:t>
            </a:r>
            <a:r>
              <a:rPr lang="en-US" i="1" dirty="0"/>
              <a:t>. Postpone these chores.</a:t>
            </a:r>
          </a:p>
          <a:p>
            <a:pPr eaLnBrk="1" fontAlgn="auto" hangingPunct="1">
              <a:spcBef>
                <a:spcPts val="0"/>
              </a:spcBef>
              <a:spcAft>
                <a:spcPts val="0"/>
              </a:spcAft>
              <a:defRPr/>
            </a:pPr>
            <a:endParaRPr lang="en-CA" dirty="0"/>
          </a:p>
          <a:p>
            <a:pPr eaLnBrk="1" fontAlgn="auto" hangingPunct="1">
              <a:spcBef>
                <a:spcPts val="0"/>
              </a:spcBef>
              <a:spcAft>
                <a:spcPts val="0"/>
              </a:spcAft>
              <a:defRPr/>
            </a:pPr>
            <a:r>
              <a:rPr lang="en-US" b="1" cap="small" dirty="0"/>
              <a:t>Not Urgent And Not Important: </a:t>
            </a:r>
            <a:r>
              <a:rPr lang="en-US" dirty="0"/>
              <a:t>These trivial interruptions are just a distraction, and should be avoided if possible. However, be careful not to mislabel things like time with family and recreational activities as not important.</a:t>
            </a:r>
            <a:r>
              <a:rPr lang="en-US" i="1" dirty="0"/>
              <a:t> Avoid these distractions altogether</a:t>
            </a:r>
            <a:r>
              <a:rPr lang="en-US" dirty="0"/>
              <a:t>.</a:t>
            </a:r>
          </a:p>
          <a:p>
            <a:pPr eaLnBrk="1" fontAlgn="auto" hangingPunct="1">
              <a:spcBef>
                <a:spcPts val="0"/>
              </a:spcBef>
              <a:spcAft>
                <a:spcPts val="0"/>
              </a:spcAft>
              <a:defRPr/>
            </a:pPr>
            <a:endParaRPr lang="en-US" dirty="0"/>
          </a:p>
          <a:p>
            <a:pPr eaLnBrk="1" fontAlgn="auto" hangingPunct="1">
              <a:spcBef>
                <a:spcPts val="0"/>
              </a:spcBef>
              <a:spcAft>
                <a:spcPts val="0"/>
              </a:spcAft>
              <a:defRPr/>
            </a:pPr>
            <a:r>
              <a:rPr lang="en-US" dirty="0"/>
              <a:t>-------------------------</a:t>
            </a:r>
          </a:p>
          <a:p>
            <a:pPr eaLnBrk="1" fontAlgn="auto" hangingPunct="1">
              <a:spcBef>
                <a:spcPts val="0"/>
              </a:spcBef>
              <a:spcAft>
                <a:spcPts val="0"/>
              </a:spcAft>
              <a:defRPr/>
            </a:pPr>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the difference between important and urgent tasks.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Tasks can generally be placed into one of four groups: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Urgent and important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Important, but not urgent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Urgent, but not important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Not urgent and not important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Two</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copy of Worksheet Two per two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Pair participants off. Ask them to identify which quadrant of the matrix each task would fit in.</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boy put his hand into a pitcher full of nuts. He grasped as many as he could possibly hold, but when he tried to pull out his hand, he was prevented from doing so by the neck of the pitcher. Unwilling to lose his prize, and yet unable to withdraw his hand, he burst into tears and bitterly lamented his disappointment. A bystander said to him, "Be satisfied with half the quantity, and you will readily draw out your hand."</a:t>
            </a:r>
          </a:p>
          <a:p>
            <a:r>
              <a:rPr lang="en-US" sz="1200" kern="1200" dirty="0">
                <a:solidFill>
                  <a:schemeClr val="tx1"/>
                </a:solidFill>
                <a:effectLst/>
                <a:latin typeface="+mn-lt"/>
                <a:ea typeface="+mn-ea"/>
                <a:cs typeface="+mn-cs"/>
              </a:rPr>
              <a:t>The moral of the story: Bite off only what you can chew and you will have far better results.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the group is small, write the tasks on index cards, draw the matrix on flip chart paper, and tape the cards in the correct quadrant.</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the four categories of tasks?</a:t>
            </a:r>
          </a:p>
          <a:p>
            <a:pPr eaLnBrk="1" fontAlgn="auto" hangingPunct="1">
              <a:spcBef>
                <a:spcPts val="0"/>
              </a:spcBef>
              <a:spcAft>
                <a:spcPts val="0"/>
              </a:spcAft>
              <a:defRPr/>
            </a:pPr>
            <a:endParaRPr lang="en-CA" dirty="0"/>
          </a:p>
          <a:p>
            <a:pPr eaLnBrk="1" fontAlgn="auto" hangingPunct="1">
              <a:spcBef>
                <a:spcPts val="0"/>
              </a:spcBef>
              <a:spcAft>
                <a:spcPts val="0"/>
              </a:spcAft>
              <a:defRPr/>
            </a:pPr>
            <a:endParaRPr lang="en-US" dirty="0"/>
          </a:p>
        </p:txBody>
      </p:sp>
      <p:sp>
        <p:nvSpPr>
          <p:cNvPr id="7885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3E203E9-7837-4E72-BE0F-0A3C4FEC145A}" type="slidenum">
              <a:rPr lang="en-US" smtClean="0"/>
              <a:pPr fontAlgn="base">
                <a:spcBef>
                  <a:spcPct val="0"/>
                </a:spcBef>
                <a:spcAft>
                  <a:spcPct val="0"/>
                </a:spcAft>
                <a:defRPr/>
              </a:pPr>
              <a:t>27</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pPr eaLnBrk="1" hangingPunct="1">
              <a:spcBef>
                <a:spcPct val="0"/>
              </a:spcBef>
            </a:pPr>
            <a:r>
              <a:rPr lang="en-US" dirty="0"/>
              <a:t>Examples:</a:t>
            </a:r>
          </a:p>
          <a:p>
            <a:pPr eaLnBrk="1" hangingPunct="1">
              <a:spcBef>
                <a:spcPct val="0"/>
              </a:spcBef>
              <a:buFontTx/>
              <a:buChar char="•"/>
            </a:pPr>
            <a:r>
              <a:rPr lang="en-US" dirty="0"/>
              <a:t>“I am uncomfortable doing that because…”</a:t>
            </a:r>
            <a:endParaRPr lang="en-CA" dirty="0"/>
          </a:p>
          <a:p>
            <a:pPr eaLnBrk="1" hangingPunct="1">
              <a:spcBef>
                <a:spcPct val="0"/>
              </a:spcBef>
              <a:buFontTx/>
              <a:buChar char="•"/>
            </a:pPr>
            <a:r>
              <a:rPr lang="en-US" dirty="0"/>
              <a:t>“I can’t right now because I have another project that is due by 5 pm today.”</a:t>
            </a:r>
            <a:endParaRPr lang="en-CA" dirty="0"/>
          </a:p>
          <a:p>
            <a:pPr eaLnBrk="1" hangingPunct="1">
              <a:spcBef>
                <a:spcPct val="0"/>
              </a:spcBef>
              <a:buFontTx/>
              <a:buChar char="•"/>
            </a:pPr>
            <a:r>
              <a:rPr lang="en-US" dirty="0"/>
              <a:t>“I don’t have time today, but I could schedule it in for tomorrow morning.”</a:t>
            </a:r>
            <a:endParaRPr lang="en-CA" dirty="0"/>
          </a:p>
          <a:p>
            <a:pPr eaLnBrk="1" hangingPunct="1">
              <a:spcBef>
                <a:spcPct val="0"/>
              </a:spcBef>
              <a:buFontTx/>
              <a:buChar char="•"/>
            </a:pPr>
            <a:r>
              <a:rPr lang="en-US" dirty="0"/>
              <a:t>“I understand that you need to have this paperwork filed immediately, but I will not be able to file it for you.”</a:t>
            </a:r>
            <a:endParaRPr lang="en-CA" dirty="0"/>
          </a:p>
          <a:p>
            <a:pPr eaLnBrk="1" hangingPunct="1">
              <a:spcBef>
                <a:spcPct val="0"/>
              </a:spcBef>
              <a:buFontTx/>
              <a:buChar char="•"/>
            </a:pPr>
            <a:r>
              <a:rPr lang="en-US" dirty="0"/>
              <a:t>“Yes, I would love to help you by filing this paperwork, but I do not have time until tomorrow morning.”</a:t>
            </a:r>
            <a:endParaRPr lang="en-CA" dirty="0"/>
          </a:p>
          <a:p>
            <a:pPr eaLnBrk="1" hangingPunct="1">
              <a:spcBef>
                <a:spcPct val="0"/>
              </a:spcBef>
              <a:buFontTx/>
              <a:buChar char="•"/>
            </a:pPr>
            <a:r>
              <a:rPr lang="en-US" dirty="0"/>
              <a:t>“I understand how you feel, but I will not [or cannot]…”</a:t>
            </a:r>
            <a:endParaRPr lang="en-CA" dirty="0"/>
          </a:p>
          <a:p>
            <a:pPr eaLnBrk="1" hangingPunct="1">
              <a:spcBef>
                <a:spcPct val="0"/>
              </a:spcBef>
              <a:buFontTx/>
              <a:buNone/>
            </a:pPr>
            <a:endParaRPr lang="en-US" dirty="0"/>
          </a:p>
          <a:p>
            <a:pPr eaLnBrk="1" hangingPunct="1">
              <a:spcBef>
                <a:spcPct val="0"/>
              </a:spcBef>
              <a:buFontTx/>
              <a:buNone/>
            </a:pPr>
            <a:r>
              <a:rPr lang="en-US" dirty="0"/>
              <a:t>------------------------</a:t>
            </a:r>
          </a:p>
          <a:p>
            <a:pPr eaLnBrk="1" hangingPunct="1">
              <a:spcBef>
                <a:spcPct val="0"/>
              </a:spcBef>
              <a:buFontTx/>
              <a:buNone/>
            </a:pPr>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to say no.</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Saying no is an important skill to learn if we are going to manage our time, but it can be difficult.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Training Manual</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Minimum of one Training Manual per two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Divide participants into trios. Two group members should practice the first “no” technique listed in the guide. The third member should observe and provide feedback. The group should work through the techniques, rotating through the roles of saying no, receiving the no, and being the observer.</a:t>
            </a:r>
          </a:p>
          <a:p>
            <a:r>
              <a:rPr lang="en-US" sz="1200" kern="1200" dirty="0">
                <a:solidFill>
                  <a:schemeClr val="tx1"/>
                </a:solidFill>
                <a:effectLst/>
                <a:latin typeface="+mn-lt"/>
                <a:ea typeface="+mn-ea"/>
                <a:cs typeface="+mn-cs"/>
              </a:rPr>
              <a:t>If time is short, they can choose just a few techniques that interest them.</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you choose not to distribute the Training Manual, you can list the “No” techniques on flip chart paper, or use the PowerPoint slides.</a:t>
            </a:r>
          </a:p>
          <a:p>
            <a:pPr eaLnBrk="1" hangingPunct="1">
              <a:spcBef>
                <a:spcPct val="0"/>
              </a:spcBef>
              <a:buFontTx/>
              <a:buNone/>
            </a:pPr>
            <a:endParaRPr lang="en-US" dirty="0"/>
          </a:p>
        </p:txBody>
      </p:sp>
      <p:sp>
        <p:nvSpPr>
          <p:cNvPr id="7987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806D0B5-BE49-4D9A-B5B3-853845947FE4}" type="slidenum">
              <a:rPr lang="en-US" smtClean="0"/>
              <a:pPr fontAlgn="base">
                <a:spcBef>
                  <a:spcPct val="0"/>
                </a:spcBef>
                <a:spcAft>
                  <a:spcPct val="0"/>
                </a:spcAft>
                <a:defRPr/>
              </a:pPr>
              <a:t>28</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pPr eaLnBrk="1" hangingPunct="1">
              <a:spcBef>
                <a:spcPct val="0"/>
              </a:spcBef>
            </a:pPr>
            <a:r>
              <a:rPr lang="en-US" dirty="0"/>
              <a:t>We recommend keeping a separate journal for work and for your personal life, so you can focus on them at separate times, thus maintaining your optimal work/life balance.</a:t>
            </a:r>
          </a:p>
          <a:p>
            <a:pPr eaLnBrk="1" hangingPunct="1">
              <a:spcBef>
                <a:spcPct val="0"/>
              </a:spcBef>
            </a:pPr>
            <a:endParaRPr lang="en-US" dirty="0"/>
          </a:p>
          <a:p>
            <a:pPr eaLnBrk="1" hangingPunct="1">
              <a:spcBef>
                <a:spcPct val="0"/>
              </a:spcBef>
            </a:pPr>
            <a:r>
              <a:rPr lang="en-US" dirty="0"/>
              <a:t>-------------------</a:t>
            </a:r>
          </a:p>
          <a:p>
            <a:pPr eaLnBrk="1" hangingPunct="1">
              <a:spcBef>
                <a:spcPct val="0"/>
              </a:spcBef>
            </a:pPr>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introduce a universal time management tool.</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Essentially, planning is nothing more than taking a piece of paper and a pen and writing down the tasks and associated steps that you need to take throughout the day to ensure that your goal is completed.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Spiral notebook for demonstration</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Purchase a new spiral notebook. To save time, you can set up the notebook as explained in the Training Manual.</a:t>
            </a:r>
          </a:p>
          <a:p>
            <a:pPr marL="228600" lvl="0" indent="-228600">
              <a:buFont typeface="+mj-lt"/>
              <a:buAutoNum type="arabicPeriod"/>
            </a:pPr>
            <a:r>
              <a:rPr lang="en-US" sz="1200" kern="1200" dirty="0">
                <a:solidFill>
                  <a:schemeClr val="tx1"/>
                </a:solidFill>
                <a:effectLst/>
                <a:latin typeface="+mn-lt"/>
                <a:ea typeface="+mn-ea"/>
                <a:cs typeface="+mn-cs"/>
              </a:rPr>
              <a:t>Label it as your Personal Productivity Journal or your Professional Productivity Journal. </a:t>
            </a:r>
          </a:p>
          <a:p>
            <a:pPr marL="228600" lvl="0" indent="-228600">
              <a:buFont typeface="+mj-lt"/>
              <a:buAutoNum type="arabicPeriod"/>
            </a:pPr>
            <a:r>
              <a:rPr lang="en-US" sz="1200" kern="1200" dirty="0">
                <a:solidFill>
                  <a:schemeClr val="tx1"/>
                </a:solidFill>
                <a:effectLst/>
                <a:latin typeface="+mn-lt"/>
                <a:ea typeface="+mn-ea"/>
                <a:cs typeface="+mn-cs"/>
              </a:rPr>
              <a:t>Label each page with the day and the date and what needs to be done that particular day. </a:t>
            </a:r>
          </a:p>
          <a:p>
            <a:pPr marL="228600" lvl="0" indent="-228600">
              <a:buFont typeface="+mj-lt"/>
              <a:buAutoNum type="arabicPeriod"/>
            </a:pPr>
            <a:r>
              <a:rPr lang="en-US" sz="1200" kern="1200" dirty="0">
                <a:solidFill>
                  <a:schemeClr val="tx1"/>
                </a:solidFill>
                <a:effectLst/>
                <a:latin typeface="+mn-lt"/>
                <a:ea typeface="+mn-ea"/>
                <a:cs typeface="+mn-cs"/>
              </a:rPr>
              <a:t>Next, prioritize each task in order of importance. </a:t>
            </a:r>
          </a:p>
          <a:p>
            <a:pPr marL="228600" lvl="0" indent="-228600">
              <a:buFont typeface="+mj-lt"/>
              <a:buAutoNum type="arabicPeriod"/>
            </a:pPr>
            <a:r>
              <a:rPr lang="en-US" sz="1200" kern="1200" dirty="0">
                <a:solidFill>
                  <a:schemeClr val="tx1"/>
                </a:solidFill>
                <a:effectLst/>
                <a:latin typeface="+mn-lt"/>
                <a:ea typeface="+mn-ea"/>
                <a:cs typeface="+mn-cs"/>
              </a:rPr>
              <a:t>Highlight the top three items and focus on those first. </a:t>
            </a:r>
          </a:p>
          <a:p>
            <a:r>
              <a:rPr lang="en-US" sz="1200" kern="1200" dirty="0">
                <a:solidFill>
                  <a:schemeClr val="tx1"/>
                </a:solidFill>
                <a:effectLst/>
                <a:latin typeface="+mn-lt"/>
                <a:ea typeface="+mn-ea"/>
                <a:cs typeface="+mn-cs"/>
              </a:rPr>
              <a:t>Then, you could cross off items as you complete them. Items that are not completed should be carried over to the next page.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Go through the Productivity Journal with the class. Explore how they might use it in their day to day lives.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the group is very large, purchase several spiral notebooks and have each group set up one.</a:t>
            </a:r>
          </a:p>
          <a:p>
            <a:pPr eaLnBrk="1" hangingPunct="1">
              <a:spcBef>
                <a:spcPct val="0"/>
              </a:spcBef>
            </a:pPr>
            <a:endParaRPr lang="en-US" dirty="0"/>
          </a:p>
        </p:txBody>
      </p:sp>
      <p:sp>
        <p:nvSpPr>
          <p:cNvPr id="8090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073A3BC-3A91-458F-95E7-2D6F0CB922F2}" type="slidenum">
              <a:rPr lang="en-US" smtClean="0"/>
              <a:pPr fontAlgn="base">
                <a:spcBef>
                  <a:spcPct val="0"/>
                </a:spcBef>
                <a:spcAft>
                  <a:spcPct val="0"/>
                </a:spcAft>
                <a:defRPr/>
              </a:pPr>
              <a:t>40</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85000" lnSpcReduction="20000"/>
          </a:bodyPr>
          <a:lstStyle/>
          <a:p>
            <a:pPr eaLnBrk="1" hangingPunct="1">
              <a:spcBef>
                <a:spcPct val="0"/>
              </a:spcBef>
            </a:pPr>
            <a:r>
              <a:rPr lang="en-US" dirty="0"/>
              <a:t>Personal development expert Brian Tracy believes that when you write down your action list the night before, your subconscious mind focuses on that plan while you sleep.</a:t>
            </a:r>
          </a:p>
          <a:p>
            <a:pPr eaLnBrk="1" hangingPunct="1">
              <a:spcBef>
                <a:spcPct val="0"/>
              </a:spcBef>
            </a:pPr>
            <a:endParaRPr lang="en-US" dirty="0"/>
          </a:p>
          <a:p>
            <a:pPr eaLnBrk="1" hangingPunct="1">
              <a:spcBef>
                <a:spcPct val="0"/>
              </a:spcBef>
            </a:pPr>
            <a:r>
              <a:rPr lang="en-US" dirty="0"/>
              <a:t>--------------------</a:t>
            </a:r>
          </a:p>
          <a:p>
            <a:pPr eaLnBrk="1" hangingPunct="1">
              <a:spcBef>
                <a:spcPct val="0"/>
              </a:spcBef>
            </a:pPr>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to make the best use of the Productivity Journal.</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By keeping your journal with you and keeping it updated, you will be more effective than ever!</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Action Plan</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action plan per participant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record ideas for using their new journal in their action plan.</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Your short term memory can hold only an average of seven items. (This is why most North American phone numbers are seven digits long.) Don’t overburden your mind by trying to remember – write it down!</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action plans were handed out at the beginning of the workshop, transition into this activity should be fairly seamless.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Remember, you should have a personal and a professional journal.</a:t>
            </a:r>
          </a:p>
          <a:p>
            <a:pPr eaLnBrk="1" hangingPunct="1">
              <a:spcBef>
                <a:spcPct val="0"/>
              </a:spcBef>
            </a:pPr>
            <a:endParaRPr lang="en-US" dirty="0"/>
          </a:p>
        </p:txBody>
      </p:sp>
      <p:sp>
        <p:nvSpPr>
          <p:cNvPr id="8192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AE3EBE9-9E59-4B29-A8A2-97814FD4D7E2}" type="slidenum">
              <a:rPr lang="en-US" smtClean="0"/>
              <a:pPr fontAlgn="base">
                <a:spcBef>
                  <a:spcPct val="0"/>
                </a:spcBef>
                <a:spcAft>
                  <a:spcPct val="0"/>
                </a:spcAft>
                <a:defRPr/>
              </a:pPr>
              <a:t>41</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pPr eaLnBrk="1" hangingPunct="1">
              <a:spcBef>
                <a:spcPct val="0"/>
              </a:spcBef>
            </a:pPr>
            <a:r>
              <a:rPr lang="en-US" dirty="0"/>
              <a:t>The glass jar represents the time you have each day, and each item that goes into it represents an activity with a priority relative to its size. </a:t>
            </a:r>
          </a:p>
          <a:p>
            <a:pPr eaLnBrk="1" hangingPunct="1">
              <a:spcBef>
                <a:spcPct val="0"/>
              </a:spcBef>
            </a:pPr>
            <a:endParaRPr lang="en-US" dirty="0"/>
          </a:p>
          <a:p>
            <a:pPr eaLnBrk="1" hangingPunct="1">
              <a:spcBef>
                <a:spcPct val="0"/>
              </a:spcBef>
            </a:pPr>
            <a:r>
              <a:rPr lang="en-US" dirty="0"/>
              <a:t>-----------------------------</a:t>
            </a:r>
          </a:p>
          <a:p>
            <a:pPr eaLnBrk="1" hangingPunct="1">
              <a:spcBef>
                <a:spcPct val="0"/>
              </a:spcBef>
            </a:pPr>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different types of tasks come together to make up a day.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glass jar represents the time you have each day, and each item that goes into it represents an activity with a priority relative to its size.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Glass jar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Large rocks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Pebbles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Jar of sand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Jar of water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Paper towel</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all materials required at hand.</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Explain the principle of the glass jar. To start, fill the jar with rocks. Then, add the pebbles. Next, add the sand, and finally, add the water.</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Make sure that everyone can see what you are doing as you present this activity. If you have a large group, you may want to have several sets of materials, and have groups build their own glass jars.</a:t>
            </a:r>
          </a:p>
          <a:p>
            <a:pPr eaLnBrk="1" hangingPunct="1">
              <a:spcBef>
                <a:spcPct val="0"/>
              </a:spcBef>
            </a:pPr>
            <a:endParaRPr lang="en-US" dirty="0"/>
          </a:p>
        </p:txBody>
      </p:sp>
      <p:sp>
        <p:nvSpPr>
          <p:cNvPr id="8294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2994A12-DD8A-4F74-B4CF-C9F1AF63FD38}" type="slidenum">
              <a:rPr lang="en-US" smtClean="0"/>
              <a:pPr fontAlgn="base">
                <a:spcBef>
                  <a:spcPct val="0"/>
                </a:spcBef>
                <a:spcAft>
                  <a:spcPct val="0"/>
                </a:spcAft>
                <a:defRPr/>
              </a:pPr>
              <a:t>42</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pPr eaLnBrk="1" hangingPunct="1">
              <a:spcBef>
                <a:spcPct val="0"/>
              </a:spcBef>
            </a:pPr>
            <a:r>
              <a:rPr lang="en-US" dirty="0"/>
              <a:t>Large projects can sometimes be so overwhelming it is difficult to even plan to start them. This time management technique is ideal for taking on these jobs. Simply break down the project into manageable chunks, block off time to work on the project, and then tackle it with a single-minded focus. </a:t>
            </a:r>
          </a:p>
          <a:p>
            <a:pPr eaLnBrk="1" hangingPunct="1">
              <a:spcBef>
                <a:spcPct val="0"/>
              </a:spcBef>
            </a:pPr>
            <a:endParaRPr lang="en-US" dirty="0"/>
          </a:p>
          <a:p>
            <a:pPr eaLnBrk="1" hangingPunct="1">
              <a:spcBef>
                <a:spcPct val="0"/>
              </a:spcBef>
            </a:pPr>
            <a:r>
              <a:rPr lang="en-US" dirty="0"/>
              <a:t>-------------------</a:t>
            </a:r>
          </a:p>
          <a:p>
            <a:pPr eaLnBrk="1" hangingPunct="1">
              <a:spcBef>
                <a:spcPct val="0"/>
              </a:spcBef>
            </a:pPr>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identify a method of tackling large projects.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Break down the project into manageable chunks, block off time to work on the project, and then tackle it with a single-minded focus.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Rubik’s cube per ten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use the chunk, block, and tackle method to develop a plan to solve the Rubik’s cube.</a:t>
            </a:r>
          </a:p>
          <a:p>
            <a:r>
              <a:rPr lang="en-US" sz="1200" kern="1200" dirty="0">
                <a:solidFill>
                  <a:schemeClr val="tx1"/>
                </a:solidFill>
                <a:effectLst/>
                <a:latin typeface="+mn-lt"/>
                <a:ea typeface="+mn-ea"/>
                <a:cs typeface="+mn-cs"/>
              </a:rPr>
              <a:t>To assist with solving the Rubik’s Cube. </a:t>
            </a:r>
          </a:p>
          <a:p>
            <a:r>
              <a:rPr lang="en-US" sz="1200" u="sng" kern="1200" dirty="0">
                <a:solidFill>
                  <a:schemeClr val="tx1"/>
                </a:solidFill>
                <a:effectLst/>
                <a:latin typeface="+mn-lt"/>
                <a:ea typeface="+mn-ea"/>
                <a:cs typeface="+mn-cs"/>
                <a:hlinkClick r:id="rId3"/>
              </a:rPr>
              <a:t>http://www.rubiks.com/solving-center/pdf/Rubiks_cube_3x3_solution-en.pdf</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Crow, half-dead with thirst, came upon a Pitcher which had once been full of water. When the Crow put its beak into the mouth of the Pitcher, however, he found that only very little water was left in it, and that he could not reach far enough down to get at it.</a:t>
            </a:r>
          </a:p>
          <a:p>
            <a:r>
              <a:rPr lang="en-US" sz="1200" kern="1200" dirty="0">
                <a:solidFill>
                  <a:schemeClr val="tx1"/>
                </a:solidFill>
                <a:effectLst/>
                <a:latin typeface="+mn-lt"/>
                <a:ea typeface="+mn-ea"/>
                <a:cs typeface="+mn-cs"/>
              </a:rPr>
              <a:t>He tried, and he tried, but at last had to give up in despair.</a:t>
            </a:r>
          </a:p>
          <a:p>
            <a:r>
              <a:rPr lang="en-US" sz="1200" kern="1200" dirty="0">
                <a:solidFill>
                  <a:schemeClr val="tx1"/>
                </a:solidFill>
                <a:effectLst/>
                <a:latin typeface="+mn-lt"/>
                <a:ea typeface="+mn-ea"/>
                <a:cs typeface="+mn-cs"/>
              </a:rPr>
              <a:t>Then a thought came to him, and he took a pebble and dropped it into the Pitcher. Then he took another pebble and dropped it into the Pitcher. Then he took another pebble and dropped that into the Pitcher. Then he took another pebble and dropped that into the Pitcher. Then he took another pebble and dropped that into the Pitcher. Then he took another pebble and dropped that into the Pitcher. At last, at last, he saw the water mount up near him, and after casting in a few more pebbles, he was able to quench his thirst and save his life.</a:t>
            </a:r>
          </a:p>
          <a:p>
            <a:r>
              <a:rPr lang="en-US" sz="1200" kern="1200" dirty="0">
                <a:solidFill>
                  <a:schemeClr val="tx1"/>
                </a:solidFill>
                <a:effectLst/>
                <a:latin typeface="+mn-lt"/>
                <a:ea typeface="+mn-ea"/>
                <a:cs typeface="+mn-cs"/>
              </a:rPr>
              <a:t>The lesson we can learn: Little by little does the trick.</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the group has more than ten participants, divide the groups into smaller teams and provide each with a Rubik’s cube.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many items can the average person’s short-term memory hold?</a:t>
            </a:r>
          </a:p>
          <a:p>
            <a:pPr eaLnBrk="1" hangingPunct="1">
              <a:spcBef>
                <a:spcPct val="0"/>
              </a:spcBef>
            </a:pPr>
            <a:endParaRPr lang="en-CA" dirty="0"/>
          </a:p>
        </p:txBody>
      </p:sp>
      <p:sp>
        <p:nvSpPr>
          <p:cNvPr id="8397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D63453F-6876-4818-A895-A35046FB5A6B}" type="slidenum">
              <a:rPr lang="en-US" smtClean="0"/>
              <a:pPr fontAlgn="base">
                <a:spcBef>
                  <a:spcPct val="0"/>
                </a:spcBef>
                <a:spcAft>
                  <a:spcPct val="0"/>
                </a:spcAft>
                <a:defRPr/>
              </a:pPr>
              <a:t>43</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lnSpcReduction="20000"/>
          </a:bodyPr>
          <a:lstStyle/>
          <a:p>
            <a:pPr eaLnBrk="1" hangingPunct="1">
              <a:spcBef>
                <a:spcPct val="0"/>
              </a:spcBef>
            </a:pPr>
            <a:r>
              <a:rPr lang="en-US" dirty="0"/>
              <a:t>We’ve all heard the saying, “Ready, Aim, Fire!” Often in time management planning, it is better to think “Ready, Fire, Aim!” instead. This is because most people aim for the target, and then they keep aiming at the target, but they never seem to fire. They get so caught up with the planning that they fail to take action. This is just another form of procrastination, which we will discuss in a moment. Better to take a shot and see how close you were to the target.</a:t>
            </a:r>
            <a:endParaRPr lang="en-CA" dirty="0"/>
          </a:p>
          <a:p>
            <a:pPr eaLnBrk="1" hangingPunct="1">
              <a:spcBef>
                <a:spcPct val="0"/>
              </a:spcBef>
            </a:pPr>
            <a:endParaRPr lang="en-US" dirty="0"/>
          </a:p>
          <a:p>
            <a:pPr eaLnBrk="1" hangingPunct="1">
              <a:spcBef>
                <a:spcPct val="0"/>
              </a:spcBef>
            </a:pPr>
            <a:r>
              <a:rPr lang="en-US" dirty="0"/>
              <a:t>-----------------</a:t>
            </a:r>
          </a:p>
          <a:p>
            <a:pPr eaLnBrk="1" hangingPunct="1">
              <a:spcBef>
                <a:spcPct val="0"/>
              </a:spcBef>
            </a:pPr>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the importance of balancing planning with acting.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Many people get so caught up in planning that they never act.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Two Rubik’s cubes per twenty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Divide participants into teams of ten. (Ideally, you will have an even number of teams.) Ask one team to use the “Ready, Aim, Fire” approach to solve the cube, and another team to use the “Ready, Fire, Aim” approach.</a:t>
            </a:r>
          </a:p>
          <a:p>
            <a:r>
              <a:rPr lang="en-US" sz="1200" kern="1200" dirty="0">
                <a:solidFill>
                  <a:schemeClr val="tx1"/>
                </a:solidFill>
                <a:effectLst/>
                <a:latin typeface="+mn-lt"/>
                <a:ea typeface="+mn-ea"/>
                <a:cs typeface="+mn-cs"/>
              </a:rPr>
              <a:t>Give participants a few minutes to work with the cubes, and then discuss the results.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It may help to write the two approaches on flip chart paper and post them near the respective teams.</a:t>
            </a:r>
          </a:p>
          <a:p>
            <a:pPr eaLnBrk="1" hangingPunct="1">
              <a:spcBef>
                <a:spcPct val="0"/>
              </a:spcBef>
            </a:pPr>
            <a:endParaRPr lang="en-US" dirty="0"/>
          </a:p>
        </p:txBody>
      </p:sp>
      <p:sp>
        <p:nvSpPr>
          <p:cNvPr id="8499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7954C69-AA16-4919-A296-7118772D5EB8}" type="slidenum">
              <a:rPr lang="en-US" smtClean="0"/>
              <a:pPr fontAlgn="base">
                <a:spcBef>
                  <a:spcPct val="0"/>
                </a:spcBef>
                <a:spcAft>
                  <a:spcPct val="0"/>
                </a:spcAft>
                <a:defRPr/>
              </a:pPr>
              <a:t>44</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the reasons that people procrastinate.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People procrastinate for many different reasons. It’s important for participants to understand what their reasons are.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Flip chart paper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Several sets of markers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We Procrastinate: </a:t>
            </a:r>
          </a:p>
          <a:p>
            <a:r>
              <a:rPr lang="en-US" sz="1200" kern="1200" dirty="0">
                <a:solidFill>
                  <a:schemeClr val="tx1"/>
                </a:solidFill>
                <a:effectLst/>
                <a:latin typeface="+mn-lt"/>
                <a:ea typeface="+mn-ea"/>
                <a:cs typeface="+mn-cs"/>
              </a:rPr>
              <a:t>Divide participants into small groups. Provide each with flip chart paper and markers. Then, ask them to draw a line down the middle of the sheet of flip chart paper. They should label one side “Causes” and the other side “Solutions.” Ask each group to think of reasons why they procrastinate and list them on the flip chart paper. After a few moments, ask them to think of some ways to overcome those barriers, and to list those in the “Solutions” column. Finally, participants should record items that are relevant to them in their action plan.</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save time, you can pre-prepare the sheets of flip chart paper.</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Procrastination is the thief of time.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there is time and the group is smaller than 15, you may want to bring groups together so that they can share some of their findings.</a:t>
            </a:r>
          </a:p>
          <a:p>
            <a:endParaRPr lang="en-US" dirty="0"/>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56</a:t>
            </a:fld>
            <a:endParaRPr lang="en-US" dirty="0"/>
          </a:p>
        </p:txBody>
      </p:sp>
    </p:spTree>
    <p:extLst>
      <p:ext uri="{BB962C8B-B14F-4D97-AF65-F5344CB8AC3E}">
        <p14:creationId xmlns:p14="http://schemas.microsoft.com/office/powerpoint/2010/main" val="4315132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identify some general ways to overcome procrastination.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Delete it</a:t>
            </a:r>
          </a:p>
          <a:p>
            <a:pPr marL="228600" lvl="0" indent="-228600">
              <a:buFont typeface="+mj-lt"/>
              <a:buAutoNum type="arabicPeriod"/>
            </a:pPr>
            <a:r>
              <a:rPr lang="en-US" sz="1200" kern="1200" dirty="0">
                <a:solidFill>
                  <a:schemeClr val="tx1"/>
                </a:solidFill>
                <a:effectLst/>
                <a:latin typeface="+mn-lt"/>
                <a:ea typeface="+mn-ea"/>
                <a:cs typeface="+mn-cs"/>
              </a:rPr>
              <a:t>Delegate</a:t>
            </a:r>
          </a:p>
          <a:p>
            <a:pPr marL="228600" lvl="0" indent="-228600">
              <a:buFont typeface="+mj-lt"/>
              <a:buAutoNum type="arabicPeriod"/>
            </a:pPr>
            <a:r>
              <a:rPr lang="en-US" sz="1200" kern="1200" dirty="0">
                <a:solidFill>
                  <a:schemeClr val="tx1"/>
                </a:solidFill>
                <a:effectLst/>
                <a:latin typeface="+mn-lt"/>
                <a:ea typeface="+mn-ea"/>
                <a:cs typeface="+mn-cs"/>
              </a:rPr>
              <a:t>Do it now</a:t>
            </a:r>
          </a:p>
          <a:p>
            <a:pPr marL="228600" lvl="0" indent="-228600">
              <a:buFont typeface="+mj-lt"/>
              <a:buAutoNum type="arabicPeriod"/>
            </a:pPr>
            <a:r>
              <a:rPr lang="en-US" sz="1200" kern="1200" dirty="0">
                <a:solidFill>
                  <a:schemeClr val="tx1"/>
                </a:solidFill>
                <a:effectLst/>
                <a:latin typeface="+mn-lt"/>
                <a:ea typeface="+mn-ea"/>
                <a:cs typeface="+mn-cs"/>
              </a:rPr>
              <a:t>Ask for advice</a:t>
            </a:r>
          </a:p>
          <a:p>
            <a:pPr marL="228600" lvl="0" indent="-228600">
              <a:buFont typeface="+mj-lt"/>
              <a:buAutoNum type="arabicPeriod"/>
            </a:pPr>
            <a:r>
              <a:rPr lang="en-US" sz="1200" kern="1200" dirty="0">
                <a:solidFill>
                  <a:schemeClr val="tx1"/>
                </a:solidFill>
                <a:effectLst/>
                <a:latin typeface="+mn-lt"/>
                <a:ea typeface="+mn-ea"/>
                <a:cs typeface="+mn-cs"/>
              </a:rPr>
              <a:t>Chop it up</a:t>
            </a:r>
          </a:p>
          <a:p>
            <a:pPr marL="228600" lvl="0" indent="-228600">
              <a:buFont typeface="+mj-lt"/>
              <a:buAutoNum type="arabicPeriod"/>
            </a:pPr>
            <a:r>
              <a:rPr lang="en-US" sz="1200" kern="1200" dirty="0">
                <a:solidFill>
                  <a:schemeClr val="tx1"/>
                </a:solidFill>
                <a:effectLst/>
                <a:latin typeface="+mn-lt"/>
                <a:ea typeface="+mn-ea"/>
                <a:cs typeface="+mn-cs"/>
              </a:rPr>
              <a:t>Obey the 15 minute rule</a:t>
            </a:r>
          </a:p>
          <a:p>
            <a:pPr marL="228600" lvl="0" indent="-228600">
              <a:buFont typeface="+mj-lt"/>
              <a:buAutoNum type="arabicPeriod"/>
            </a:pPr>
            <a:r>
              <a:rPr lang="en-US" sz="1200" kern="1200" dirty="0">
                <a:solidFill>
                  <a:schemeClr val="tx1"/>
                </a:solidFill>
                <a:effectLst/>
                <a:latin typeface="+mn-lt"/>
                <a:ea typeface="+mn-ea"/>
                <a:cs typeface="+mn-cs"/>
              </a:rPr>
              <a:t>Have clear deadlines</a:t>
            </a:r>
          </a:p>
          <a:p>
            <a:pPr marL="228600" lvl="0" indent="-228600">
              <a:buFont typeface="+mj-lt"/>
              <a:buAutoNum type="arabicPeriod"/>
            </a:pPr>
            <a:r>
              <a:rPr lang="en-US" sz="1200" kern="1200" dirty="0">
                <a:solidFill>
                  <a:schemeClr val="tx1"/>
                </a:solidFill>
                <a:effectLst/>
                <a:latin typeface="+mn-lt"/>
                <a:ea typeface="+mn-ea"/>
                <a:cs typeface="+mn-cs"/>
              </a:rPr>
              <a:t>Give yourself a reward</a:t>
            </a:r>
          </a:p>
          <a:p>
            <a:pPr marL="228600" lvl="0" indent="-228600">
              <a:buFont typeface="+mj-lt"/>
              <a:buAutoNum type="arabicPeriod"/>
            </a:pPr>
            <a:r>
              <a:rPr lang="en-US" sz="1200" kern="1200" dirty="0">
                <a:solidFill>
                  <a:schemeClr val="tx1"/>
                </a:solidFill>
                <a:effectLst/>
                <a:latin typeface="+mn-lt"/>
                <a:ea typeface="+mn-ea"/>
                <a:cs typeface="+mn-cs"/>
              </a:rPr>
              <a:t>Remove distractions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Completed “Why We Procrastinate” activity from the previous lessons Recommended Activity.</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review the solutions they came up with in the last activity. How can these general tools be applied?</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It’s best if participants remain in the same small groups. </a:t>
            </a:r>
          </a:p>
          <a:p>
            <a:pPr lvl="0"/>
            <a:r>
              <a:rPr lang="en-US" sz="1200" kern="1200" dirty="0">
                <a:solidFill>
                  <a:schemeClr val="tx1"/>
                </a:solidFill>
                <a:effectLst/>
                <a:latin typeface="+mn-lt"/>
                <a:ea typeface="+mn-ea"/>
                <a:cs typeface="+mn-cs"/>
              </a:rPr>
              <a:t>If the group is small, this activity can be performed in a large group.</a:t>
            </a:r>
          </a:p>
          <a:p>
            <a:endParaRPr lang="en-US" dirty="0"/>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57</a:t>
            </a:fld>
            <a:endParaRPr lang="en-US" dirty="0"/>
          </a:p>
        </p:txBody>
      </p:sp>
    </p:spTree>
    <p:extLst>
      <p:ext uri="{BB962C8B-B14F-4D97-AF65-F5344CB8AC3E}">
        <p14:creationId xmlns:p14="http://schemas.microsoft.com/office/powerpoint/2010/main" val="21880032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(COURSE NAME)</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C5B85C93-2734-4362-A768-733DE038264B}" type="slidenum">
              <a:rPr lang="en-CA" smtClean="0"/>
              <a:pPr>
                <a:defRPr/>
              </a:pPr>
              <a:t>2</a:t>
            </a:fld>
            <a:endParaRPr lang="en-CA" dirty="0"/>
          </a:p>
        </p:txBody>
      </p:sp>
    </p:spTree>
    <p:extLst>
      <p:ext uri="{BB962C8B-B14F-4D97-AF65-F5344CB8AC3E}">
        <p14:creationId xmlns:p14="http://schemas.microsoft.com/office/powerpoint/2010/main" val="1320798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pPr eaLnBrk="1" hangingPunct="1">
              <a:spcBef>
                <a:spcPct val="0"/>
              </a:spcBef>
            </a:pPr>
            <a:r>
              <a:rPr lang="en-US" dirty="0"/>
              <a:t>Your frog is the task that will have the greatest impact on achieving your goals, and the task that you are most likely to procrastinate starting.</a:t>
            </a:r>
          </a:p>
          <a:p>
            <a:pPr eaLnBrk="1" hangingPunct="1">
              <a:spcBef>
                <a:spcPct val="0"/>
              </a:spcBef>
            </a:pPr>
            <a:endParaRPr lang="en-CA" dirty="0"/>
          </a:p>
          <a:p>
            <a:pPr eaLnBrk="1" hangingPunct="1">
              <a:spcBef>
                <a:spcPct val="0"/>
              </a:spcBef>
            </a:pPr>
            <a:r>
              <a:rPr lang="en-US" dirty="0"/>
              <a:t>The key to reaching high levels of performance and productivity is for you to develop the lifelong habit of tackling your major task first thing each morning. Don’t spend excessive time planning what you will do. You must develop the routine of "eating your frog" before you do anything else and without taking too much time to think about it. </a:t>
            </a:r>
          </a:p>
          <a:p>
            <a:pPr eaLnBrk="1" hangingPunct="1">
              <a:spcBef>
                <a:spcPct val="0"/>
              </a:spcBef>
            </a:pPr>
            <a:endParaRPr lang="en-US" dirty="0"/>
          </a:p>
          <a:p>
            <a:pPr eaLnBrk="1" hangingPunct="1">
              <a:spcBef>
                <a:spcPct val="0"/>
              </a:spcBef>
            </a:pPr>
            <a:r>
              <a:rPr lang="en-US" dirty="0"/>
              <a:t>----------------------</a:t>
            </a:r>
          </a:p>
          <a:p>
            <a:pPr eaLnBrk="1" hangingPunct="1">
              <a:spcBef>
                <a:spcPct val="0"/>
              </a:spcBef>
            </a:pPr>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tackling the tough tasks can help us manage our time better.</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Your frog is the task that will have the greatest impact on achieving your goals, and the task that you are most likely to procrastinate starting. If you have two important tasks before you, start with the biggest, hardest, and most important task first. Tackle your major task first thing each morning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Stuffed toy frog</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Take some time to think about your frog before the workshop.</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sit in a circle. Explain that the first part of tackling a problem is identifying it, so in this exercise people will attempt to identify their “frog.”</a:t>
            </a:r>
          </a:p>
          <a:p>
            <a:r>
              <a:rPr lang="en-US" sz="1200" kern="1200" dirty="0">
                <a:solidFill>
                  <a:schemeClr val="tx1"/>
                </a:solidFill>
                <a:effectLst/>
                <a:latin typeface="+mn-lt"/>
                <a:ea typeface="+mn-ea"/>
                <a:cs typeface="+mn-cs"/>
              </a:rPr>
              <a:t>Start by identifying your frog. Then, toss the stuffed frog to someone else, and ask them to identify their frog. Continue the exercise until everyone has spoken.</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the first thing you do each morning is to eat a live frog, you can go through the day with the satisfaction of knowing that that is probably the worst thing that is going to happen to you all day long!" </a:t>
            </a:r>
          </a:p>
          <a:p>
            <a:r>
              <a:rPr lang="en-US" sz="1200" kern="1200" dirty="0">
                <a:solidFill>
                  <a:schemeClr val="tx1"/>
                </a:solidFill>
                <a:effectLst/>
                <a:latin typeface="+mn-lt"/>
                <a:ea typeface="+mn-ea"/>
                <a:cs typeface="+mn-cs"/>
              </a:rPr>
              <a:t>Another version of this saying is, "If you have to eat two frogs, eat the ugliest one first!" </a:t>
            </a:r>
          </a:p>
          <a:p>
            <a:r>
              <a:rPr lang="en-US" sz="1200" kern="1200" dirty="0">
                <a:solidFill>
                  <a:schemeClr val="tx1"/>
                </a:solidFill>
                <a:effectLst/>
                <a:latin typeface="+mn-lt"/>
                <a:ea typeface="+mn-ea"/>
                <a:cs typeface="+mn-cs"/>
              </a:rPr>
              <a:t>Finally, "If you have to eat a live frog, it does not pay to sit and look at it for a very long time!"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the group is small, participants may want to brainstorm ways to make eating their frog easier.</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the nine ways to overcome procrastination help participants with this task?</a:t>
            </a:r>
          </a:p>
          <a:p>
            <a:pPr eaLnBrk="1" hangingPunct="1">
              <a:spcBef>
                <a:spcPct val="0"/>
              </a:spcBef>
            </a:pPr>
            <a:endParaRPr lang="en-CA" dirty="0"/>
          </a:p>
        </p:txBody>
      </p:sp>
      <p:sp>
        <p:nvSpPr>
          <p:cNvPr id="8602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DB12757-5614-4E5C-A08E-81FF6C4FBD03}" type="slidenum">
              <a:rPr lang="en-US" smtClean="0"/>
              <a:pPr fontAlgn="base">
                <a:spcBef>
                  <a:spcPct val="0"/>
                </a:spcBef>
                <a:spcAft>
                  <a:spcPct val="0"/>
                </a:spcAft>
                <a:defRPr/>
              </a:pPr>
              <a:t>58</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85000" lnSpcReduction="10000"/>
          </a:bodyPr>
          <a:lstStyle/>
          <a:p>
            <a:pPr eaLnBrk="1" hangingPunct="1">
              <a:spcBef>
                <a:spcPct val="0"/>
              </a:spcBef>
            </a:pPr>
            <a:r>
              <a:rPr lang="en-CA" dirty="0"/>
              <a:t>The key to successfully handling a crisis is to move quickly and decisively, but carefully.</a:t>
            </a:r>
          </a:p>
          <a:p>
            <a:pPr eaLnBrk="1" hangingPunct="1">
              <a:spcBef>
                <a:spcPct val="0"/>
              </a:spcBef>
            </a:pPr>
            <a:endParaRPr lang="en-CA" dirty="0"/>
          </a:p>
          <a:p>
            <a:pPr eaLnBrk="1" hangingPunct="1">
              <a:spcBef>
                <a:spcPct val="0"/>
              </a:spcBef>
            </a:pPr>
            <a:r>
              <a:rPr lang="en-CA" dirty="0"/>
              <a:t>---------------------</a:t>
            </a:r>
          </a:p>
          <a:p>
            <a:pPr eaLnBrk="1" hangingPunct="1">
              <a:spcBef>
                <a:spcPct val="0"/>
              </a:spcBef>
            </a:pPr>
            <a:endParaRPr lang="en-CA"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the first steps to take when handling a crisis.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first thing to do when a crisis hits is to identify the point of contact and make them aware of the situation. Then, you will want to gather and analyze the data.</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Three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copy of Worksheet Three per participant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Ask participants to review the case study in Worksheet Three and answer the questions in Part I individually. Then, they can pair off and review their answers, included below.</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Who will be the point of contact? Bob Bugs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information does Bob need? He will want to know when the order is due, what factors affect order delivery, what other orders may be affected, who is overseeing the repair, what happened with the conveyor belt, and if this section of the plant can use another conveyor belt.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Who else should Bob involve? David Daffy and Fran Fudd should be involved in the crisis management process. If customer delivery will be affected, Widgets Inc. should also be involved.</a:t>
            </a:r>
          </a:p>
          <a:p>
            <a:pPr eaLnBrk="1" hangingPunct="1">
              <a:spcBef>
                <a:spcPct val="0"/>
              </a:spcBef>
            </a:pPr>
            <a:endParaRPr lang="en-CA" dirty="0"/>
          </a:p>
        </p:txBody>
      </p:sp>
      <p:sp>
        <p:nvSpPr>
          <p:cNvPr id="8704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168567F-456E-4552-B9FD-99B0FD4E4A81}" type="slidenum">
              <a:rPr lang="en-US" smtClean="0"/>
              <a:pPr fontAlgn="base">
                <a:spcBef>
                  <a:spcPct val="0"/>
                </a:spcBef>
                <a:spcAft>
                  <a:spcPct val="0"/>
                </a:spcAft>
                <a:defRPr/>
              </a:pPr>
              <a:t>70</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pPr eaLnBrk="1" hangingPunct="1">
              <a:spcBef>
                <a:spcPct val="0"/>
              </a:spcBef>
            </a:pPr>
            <a:r>
              <a:rPr lang="en-US" dirty="0"/>
              <a:t>Once you have gathered the data, it’s time to create a plan. The best approach is to identify the problem, decide on a solution, break it down into parts, and create a timeline.</a:t>
            </a:r>
            <a:endParaRPr lang="en-CA" dirty="0"/>
          </a:p>
          <a:p>
            <a:pPr eaLnBrk="1" hangingPunct="1">
              <a:spcBef>
                <a:spcPct val="0"/>
              </a:spcBef>
            </a:pPr>
            <a:endParaRPr lang="en-US" dirty="0"/>
          </a:p>
          <a:p>
            <a:pPr eaLnBrk="1" hangingPunct="1">
              <a:spcBef>
                <a:spcPct val="0"/>
              </a:spcBef>
            </a:pPr>
            <a:r>
              <a:rPr lang="en-US" dirty="0"/>
              <a:t>---------------</a:t>
            </a:r>
          </a:p>
          <a:p>
            <a:pPr eaLnBrk="1" hangingPunct="1">
              <a:spcBef>
                <a:spcPct val="0"/>
              </a:spcBef>
            </a:pPr>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to plan to resolve a crisis.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best approach is to identify the problem, decide on a solution, break it down into parts, and create a timeline.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Three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copy of Worksheet Three per participant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Divide participants into new pairs. Ask participants to return to their case study and look at Part II. Their task is to create a brief action plan using the information gathered and the template provided.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Dog, used to eating eggs, saw an Oyster and, opening his mouth to its widest extent, swallowed it down with the utmost relish, supposing it to be an egg. Soon afterwards suffering great pain in his stomach, he said, "I deserve all this torment, for my folly in thinking that everything round must be an egg." </a:t>
            </a:r>
          </a:p>
          <a:p>
            <a:r>
              <a:rPr lang="en-US" sz="1200" kern="1200" dirty="0">
                <a:solidFill>
                  <a:schemeClr val="tx1"/>
                </a:solidFill>
                <a:effectLst/>
                <a:latin typeface="+mn-lt"/>
                <a:ea typeface="+mn-ea"/>
                <a:cs typeface="+mn-cs"/>
              </a:rPr>
              <a:t>The moral: Those who act without sufficient thought will often fall into unsuspected danger.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Show the corresponding PowerPoint slide for this topic, which includes a sample plan, while participants are working.</a:t>
            </a:r>
          </a:p>
          <a:p>
            <a:pPr eaLnBrk="1" hangingPunct="1">
              <a:spcBef>
                <a:spcPct val="0"/>
              </a:spcBef>
            </a:pPr>
            <a:endParaRPr lang="en-US" dirty="0"/>
          </a:p>
        </p:txBody>
      </p:sp>
      <p:sp>
        <p:nvSpPr>
          <p:cNvPr id="8909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B7EB097-3960-4019-A2D4-9B3E078B4185}" type="slidenum">
              <a:rPr lang="en-US" smtClean="0"/>
              <a:pPr fontAlgn="base">
                <a:spcBef>
                  <a:spcPct val="0"/>
                </a:spcBef>
                <a:spcAft>
                  <a:spcPct val="0"/>
                </a:spcAft>
                <a:defRPr/>
              </a:pPr>
              <a:t>71</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pPr eaLnBrk="1" hangingPunct="1">
              <a:spcBef>
                <a:spcPct val="0"/>
              </a:spcBef>
            </a:pPr>
            <a:r>
              <a:rPr lang="en-US" dirty="0"/>
              <a:t>In this example, your manager is probably pretty anxious to get that report!</a:t>
            </a:r>
          </a:p>
          <a:p>
            <a:pPr eaLnBrk="1" hangingPunct="1">
              <a:spcBef>
                <a:spcPct val="0"/>
              </a:spcBef>
            </a:pPr>
            <a:endParaRPr lang="en-US" dirty="0"/>
          </a:p>
          <a:p>
            <a:pPr eaLnBrk="1" hangingPunct="1">
              <a:spcBef>
                <a:spcPct val="0"/>
              </a:spcBef>
            </a:pPr>
            <a:r>
              <a:rPr lang="en-US" dirty="0"/>
              <a:t>--------------</a:t>
            </a:r>
          </a:p>
          <a:p>
            <a:pPr eaLnBrk="1" hangingPunct="1">
              <a:spcBef>
                <a:spcPct val="0"/>
              </a:spcBef>
            </a:pPr>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to put a crisis management plan into action.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you execute the plan, make sure that you continue evaluating if the plan is working.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Three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copy of Worksheet Three per participant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a large group, discuss what sort of items the case study character might have to be aware of when executing his plan.</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singing bird was confined in a cage which hung outside a window, and had a way of singing at night when all other birds were asleep. One night a Bat came and clung to the bars of the cage, and asked the Bird why she was silent by day and sang only at night. "I have a very good reason for doing so," said the Bird. "It was once when I was singing in the daytime that a fowler was attracted by my voice, and set his nets for me and caught me. Since then I have never sung except by night." But the Bat replied, "It is no use, you're doing that now when you are a prisoner: if only you had done so before you were caught, you might still have been free."</a:t>
            </a:r>
          </a:p>
          <a:p>
            <a:r>
              <a:rPr lang="en-US" sz="1200" kern="1200" dirty="0">
                <a:solidFill>
                  <a:schemeClr val="tx1"/>
                </a:solidFill>
                <a:effectLst/>
                <a:latin typeface="+mn-lt"/>
                <a:ea typeface="+mn-ea"/>
                <a:cs typeface="+mn-cs"/>
              </a:rPr>
              <a:t>The lesson? Precautions are useless after the crisis.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there are more than 15 people in your workshop, divide the group into two or more parts.</a:t>
            </a:r>
          </a:p>
          <a:p>
            <a:pPr eaLnBrk="1" hangingPunct="1">
              <a:spcBef>
                <a:spcPct val="0"/>
              </a:spcBef>
            </a:pPr>
            <a:endParaRPr lang="en-US" dirty="0"/>
          </a:p>
        </p:txBody>
      </p:sp>
      <p:sp>
        <p:nvSpPr>
          <p:cNvPr id="9011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ED60E8B-9DFF-4A8A-B59F-72BECDEB16B6}" type="slidenum">
              <a:rPr lang="en-US" smtClean="0"/>
              <a:pPr fontAlgn="base">
                <a:spcBef>
                  <a:spcPct val="0"/>
                </a:spcBef>
                <a:spcAft>
                  <a:spcPct val="0"/>
                </a:spcAft>
                <a:defRPr/>
              </a:pPr>
              <a:t>72</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lnSpcReduction="20000"/>
          </a:bodyPr>
          <a:lstStyle/>
          <a:p>
            <a:pPr eaLnBrk="1" hangingPunct="1">
              <a:spcBef>
                <a:spcPct val="0"/>
              </a:spcBef>
            </a:pPr>
            <a:r>
              <a:rPr lang="en-US" dirty="0"/>
              <a:t>In the case of illness, for example, you could prepare a short contingency plan indicating who will be responsible for your correspondence, projects, and general responsibilities in case you are ill for an extended period. Make sure you share these plans with the appropriate people so that they can be prepared as well.</a:t>
            </a:r>
          </a:p>
          <a:p>
            <a:pPr eaLnBrk="1" hangingPunct="1">
              <a:spcBef>
                <a:spcPct val="0"/>
              </a:spcBef>
            </a:pPr>
            <a:endParaRPr lang="en-US" dirty="0"/>
          </a:p>
          <a:p>
            <a:pPr eaLnBrk="1" hangingPunct="1">
              <a:spcBef>
                <a:spcPct val="0"/>
              </a:spcBef>
            </a:pPr>
            <a:r>
              <a:rPr lang="en-US" dirty="0"/>
              <a:t>------------------</a:t>
            </a:r>
          </a:p>
          <a:p>
            <a:pPr eaLnBrk="1" hangingPunct="1">
              <a:spcBef>
                <a:spcPct val="0"/>
              </a:spcBef>
            </a:pPr>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the closing phase of crisis management.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After the crisis is over, it is important to understand why it happened and if we can prevent it from happening again. Contingency plans are an important part of this step.</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Three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copy of Worksheet Three per participant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a large group, discuss what lessons our case study character, Bob Bugs, could learn. Would contingency plans apply in this situation?</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there are more than 15 people in your workshop, divide the group into two or more parts.</a:t>
            </a:r>
          </a:p>
          <a:p>
            <a:pPr eaLnBrk="1" hangingPunct="1">
              <a:spcBef>
                <a:spcPct val="0"/>
              </a:spcBef>
            </a:pPr>
            <a:endParaRPr lang="en-CA" dirty="0"/>
          </a:p>
        </p:txBody>
      </p:sp>
      <p:sp>
        <p:nvSpPr>
          <p:cNvPr id="9114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89E81FF-558D-4FE0-8F75-15E970BEB999}" type="slidenum">
              <a:rPr lang="en-US" smtClean="0"/>
              <a:pPr fontAlgn="base">
                <a:spcBef>
                  <a:spcPct val="0"/>
                </a:spcBef>
                <a:spcAft>
                  <a:spcPct val="0"/>
                </a:spcAft>
                <a:defRPr/>
              </a:pPr>
              <a:t>73</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eaLnBrk="1" hangingPunct="1">
              <a:spcBef>
                <a:spcPct val="0"/>
              </a:spcBef>
              <a:buFontTx/>
              <a:buChar char="•"/>
            </a:pPr>
            <a:r>
              <a:rPr lang="en-US" b="1" dirty="0"/>
              <a:t>Working files</a:t>
            </a:r>
            <a:r>
              <a:rPr lang="en-US" dirty="0"/>
              <a:t>: Materials used frequently and needed close at hand.</a:t>
            </a:r>
            <a:endParaRPr lang="en-CA" dirty="0"/>
          </a:p>
          <a:p>
            <a:pPr eaLnBrk="1" hangingPunct="1">
              <a:spcBef>
                <a:spcPct val="0"/>
              </a:spcBef>
              <a:buFontTx/>
              <a:buChar char="•"/>
            </a:pPr>
            <a:r>
              <a:rPr lang="en-US" b="1" dirty="0"/>
              <a:t>Reference files</a:t>
            </a:r>
            <a:r>
              <a:rPr lang="en-US" dirty="0"/>
              <a:t>: Information needed only occasionally.</a:t>
            </a:r>
            <a:endParaRPr lang="en-CA" dirty="0"/>
          </a:p>
          <a:p>
            <a:pPr eaLnBrk="1" hangingPunct="1">
              <a:spcBef>
                <a:spcPct val="0"/>
              </a:spcBef>
              <a:buFontTx/>
              <a:buChar char="•"/>
            </a:pPr>
            <a:r>
              <a:rPr lang="en-US" b="1" dirty="0"/>
              <a:t>Archival files:</a:t>
            </a:r>
            <a:r>
              <a:rPr lang="en-US" dirty="0"/>
              <a:t> Materials seldom retrieved but that must be kept. For ease of retrieval, organize files in the simplest way possible. For example, you could label files with a one or two word tag and arrange the files alphabetically.</a:t>
            </a:r>
            <a:endParaRPr lang="en-CA" dirty="0"/>
          </a:p>
          <a:p>
            <a:pPr eaLnBrk="1" hangingPunct="1">
              <a:spcBef>
                <a:spcPct val="0"/>
              </a:spcBef>
              <a:buFontTx/>
              <a:buChar char="•"/>
            </a:pPr>
            <a:endParaRPr lang="en-US" dirty="0"/>
          </a:p>
          <a:p>
            <a:pPr eaLnBrk="1" hangingPunct="1">
              <a:spcBef>
                <a:spcPct val="0"/>
              </a:spcBef>
              <a:buFontTx/>
              <a:buNone/>
            </a:pPr>
            <a:r>
              <a:rPr lang="en-US" dirty="0"/>
              <a:t>-------------------</a:t>
            </a:r>
          </a:p>
          <a:p>
            <a:pPr eaLnBrk="1" hangingPunct="1">
              <a:spcBef>
                <a:spcPct val="0"/>
              </a:spcBef>
              <a:buFontTx/>
              <a:buNone/>
            </a:pPr>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what belongs in your workspace, and what doesn’t.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An effective workspace contains a three-tier filing system, and stores unnecessary tools.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Flip chart paper</a:t>
            </a:r>
          </a:p>
          <a:p>
            <a:pPr lvl="0"/>
            <a:r>
              <a:rPr lang="en-US" sz="1200" kern="1200" dirty="0">
                <a:solidFill>
                  <a:schemeClr val="tx1"/>
                </a:solidFill>
                <a:effectLst/>
                <a:latin typeface="+mn-lt"/>
                <a:ea typeface="+mn-ea"/>
                <a:cs typeface="+mn-cs"/>
              </a:rPr>
              <a:t>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save time, you can pre-write the list below on flip chart paper.</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Share the list below with participants and see if they can identify the type of file that each document belongs in. We have included the answers in parentheses below.</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Company phone list, which you use on a daily basis (Working)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Last year’s budget, which you need to keep for legal reasons (Archive)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Budget from two years ago, which you don’t need to keep but want to have it for reference (Archive)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Warehouse diagram, which you use about once a month (Reference)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List of accounts and their respective managers, required for daily invoice processing (Working)</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err="1">
                <a:solidFill>
                  <a:schemeClr val="tx1"/>
                </a:solidFill>
                <a:effectLst/>
                <a:latin typeface="+mn-lt"/>
                <a:ea typeface="+mn-ea"/>
                <a:cs typeface="+mn-cs"/>
              </a:rPr>
              <a:t>Disposophobia</a:t>
            </a:r>
            <a:r>
              <a:rPr lang="en-US" sz="1200" kern="1200" dirty="0">
                <a:solidFill>
                  <a:schemeClr val="tx1"/>
                </a:solidFill>
                <a:effectLst/>
                <a:latin typeface="+mn-lt"/>
                <a:ea typeface="+mn-ea"/>
                <a:cs typeface="+mn-cs"/>
              </a:rPr>
              <a:t> is the fear of throwing things away. News media have reported several cases of people dying under avalanches of clutter in their own homes.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there are more than 15 people in your workshop, divide the group into two or more parts, and provide each group with a list.</a:t>
            </a:r>
          </a:p>
          <a:p>
            <a:pPr eaLnBrk="1" hangingPunct="1">
              <a:spcBef>
                <a:spcPct val="0"/>
              </a:spcBef>
              <a:buFontTx/>
              <a:buNone/>
            </a:pPr>
            <a:endParaRPr lang="en-US" dirty="0"/>
          </a:p>
        </p:txBody>
      </p:sp>
      <p:sp>
        <p:nvSpPr>
          <p:cNvPr id="9216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C405A8B-48ED-48B3-8D59-23850CF401E2}" type="slidenum">
              <a:rPr lang="en-US" smtClean="0"/>
              <a:pPr fontAlgn="base">
                <a:spcBef>
                  <a:spcPct val="0"/>
                </a:spcBef>
                <a:spcAft>
                  <a:spcPct val="0"/>
                </a:spcAft>
                <a:defRPr/>
              </a:pPr>
              <a:t>85</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identify a general tool set that can be used to manage workflow.</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Use one of the four D’s when you touch a piece of paper (electronic or hard copy): Do, Delete, Defer, and Delegate.</a:t>
            </a:r>
          </a:p>
          <a:p>
            <a:r>
              <a:rPr lang="en-US" sz="1200" kern="1200" dirty="0">
                <a:solidFill>
                  <a:schemeClr val="tx1"/>
                </a:solidFill>
                <a:effectLst/>
                <a:latin typeface="+mn-lt"/>
                <a:ea typeface="+mn-ea"/>
                <a:cs typeface="+mn-cs"/>
              </a:rPr>
              <a:t>To take the S.T.I.N.G. out of feeling overwhelmed about a task, follow these steps:</a:t>
            </a:r>
          </a:p>
          <a:p>
            <a:pPr marL="171450" lvl="0" indent="-171450">
              <a:buFont typeface="Arial" panose="020B0604020202020204" pitchFamily="34" charset="0"/>
              <a:buChar char="•"/>
            </a:pPr>
            <a:r>
              <a:rPr lang="en-US" sz="1200" b="1" kern="1200" dirty="0">
                <a:solidFill>
                  <a:schemeClr val="tx1"/>
                </a:solidFill>
                <a:effectLst/>
                <a:latin typeface="+mn-lt"/>
                <a:ea typeface="+mn-ea"/>
                <a:cs typeface="+mn-cs"/>
              </a:rPr>
              <a:t>S</a:t>
            </a:r>
            <a:r>
              <a:rPr lang="en-US" sz="1200" kern="1200" dirty="0">
                <a:solidFill>
                  <a:schemeClr val="tx1"/>
                </a:solidFill>
                <a:effectLst/>
                <a:latin typeface="+mn-lt"/>
                <a:ea typeface="+mn-ea"/>
                <a:cs typeface="+mn-cs"/>
              </a:rPr>
              <a:t>elect one task to do at a time.</a:t>
            </a:r>
          </a:p>
          <a:p>
            <a:pPr marL="171450" lvl="0" indent="-171450">
              <a:buFont typeface="Arial" panose="020B0604020202020204" pitchFamily="34" charset="0"/>
              <a:buChar char="•"/>
            </a:pPr>
            <a:r>
              <a:rPr lang="en-US" sz="1200" b="1" kern="1200" dirty="0">
                <a:solidFill>
                  <a:schemeClr val="tx1"/>
                </a:solidFill>
                <a:effectLst/>
                <a:latin typeface="+mn-lt"/>
                <a:ea typeface="+mn-ea"/>
                <a:cs typeface="+mn-cs"/>
              </a:rPr>
              <a:t>T</a:t>
            </a:r>
            <a:r>
              <a:rPr lang="en-US" sz="1200" kern="1200" dirty="0">
                <a:solidFill>
                  <a:schemeClr val="tx1"/>
                </a:solidFill>
                <a:effectLst/>
                <a:latin typeface="+mn-lt"/>
                <a:ea typeface="+mn-ea"/>
                <a:cs typeface="+mn-cs"/>
              </a:rPr>
              <a:t>ime yourself using a clock for no more than one hour.</a:t>
            </a:r>
          </a:p>
          <a:p>
            <a:pPr marL="171450" lvl="0" indent="-171450">
              <a:buFont typeface="Arial" panose="020B0604020202020204" pitchFamily="34" charset="0"/>
              <a:buChar char="•"/>
            </a:pPr>
            <a:r>
              <a:rPr lang="en-US" sz="1200" b="1" kern="1200" dirty="0">
                <a:solidFill>
                  <a:schemeClr val="tx1"/>
                </a:solidFill>
                <a:effectLst/>
                <a:latin typeface="+mn-lt"/>
                <a:ea typeface="+mn-ea"/>
                <a:cs typeface="+mn-cs"/>
              </a:rPr>
              <a:t>I</a:t>
            </a:r>
            <a:r>
              <a:rPr lang="en-US" sz="1200" kern="1200" dirty="0">
                <a:solidFill>
                  <a:schemeClr val="tx1"/>
                </a:solidFill>
                <a:effectLst/>
                <a:latin typeface="+mn-lt"/>
                <a:ea typeface="+mn-ea"/>
                <a:cs typeface="+mn-cs"/>
              </a:rPr>
              <a:t>gnore everything else during that time.</a:t>
            </a:r>
          </a:p>
          <a:p>
            <a:pPr marL="171450" lvl="0" indent="-171450">
              <a:buFont typeface="Arial" panose="020B0604020202020204" pitchFamily="34" charset="0"/>
              <a:buChar char="•"/>
            </a:pPr>
            <a:r>
              <a:rPr lang="en-US" sz="1200" b="1" kern="1200" dirty="0">
                <a:solidFill>
                  <a:schemeClr val="tx1"/>
                </a:solidFill>
                <a:effectLst/>
                <a:latin typeface="+mn-lt"/>
                <a:ea typeface="+mn-ea"/>
                <a:cs typeface="+mn-cs"/>
              </a:rPr>
              <a:t>N</a:t>
            </a:r>
            <a:r>
              <a:rPr lang="en-US" sz="1200" kern="1200" dirty="0">
                <a:solidFill>
                  <a:schemeClr val="tx1"/>
                </a:solidFill>
                <a:effectLst/>
                <a:latin typeface="+mn-lt"/>
                <a:ea typeface="+mn-ea"/>
                <a:cs typeface="+mn-cs"/>
              </a:rPr>
              <a:t>o breaks or interruptions should be permitted.</a:t>
            </a:r>
          </a:p>
          <a:p>
            <a:pPr marL="171450" lvl="0" indent="-171450">
              <a:buFont typeface="Arial" panose="020B0604020202020204" pitchFamily="34" charset="0"/>
              <a:buChar char="•"/>
            </a:pPr>
            <a:r>
              <a:rPr lang="en-US" sz="1200" b="1" kern="1200" dirty="0">
                <a:solidFill>
                  <a:schemeClr val="tx1"/>
                </a:solidFill>
                <a:effectLst/>
                <a:latin typeface="+mn-lt"/>
                <a:ea typeface="+mn-ea"/>
                <a:cs typeface="+mn-cs"/>
              </a:rPr>
              <a:t>G</a:t>
            </a:r>
            <a:r>
              <a:rPr lang="en-US" sz="1200" kern="1200" dirty="0">
                <a:solidFill>
                  <a:schemeClr val="tx1"/>
                </a:solidFill>
                <a:effectLst/>
                <a:latin typeface="+mn-lt"/>
                <a:ea typeface="+mn-ea"/>
                <a:cs typeface="+mn-cs"/>
              </a:rPr>
              <a:t>ive yourself a reward when the time is up.</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Four </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copy of Worksheet Four per participant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Divide participants into trios. Ask them to take on the role of a manager of a small customer service team in a manufacturing company. Then, they should review the list of items on their desk and decide which D to use for each of them.</a:t>
            </a:r>
          </a:p>
          <a:p>
            <a:pPr lvl="1"/>
            <a:r>
              <a:rPr lang="en-US" sz="1200" b="1" kern="1200" dirty="0">
                <a:solidFill>
                  <a:schemeClr val="tx1"/>
                </a:solidFill>
                <a:effectLst/>
                <a:latin typeface="+mn-lt"/>
                <a:ea typeface="+mn-ea"/>
                <a:cs typeface="+mn-cs"/>
              </a:rPr>
              <a:t>Answers</a:t>
            </a:r>
            <a:r>
              <a:rPr lang="en-US" sz="1200" kern="1200" dirty="0">
                <a:solidFill>
                  <a:schemeClr val="tx1"/>
                </a:solidFill>
                <a:effectLst/>
                <a:latin typeface="+mn-lt"/>
                <a:ea typeface="+mn-ea"/>
                <a:cs typeface="+mn-cs"/>
              </a:rPr>
              <a:t>:</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Delete</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Delete (File)</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Delegate</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Delay</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Do</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there is time, bring the large group back together, and review the worksheet.</a:t>
            </a:r>
          </a:p>
          <a:p>
            <a:endParaRPr lang="en-US" dirty="0"/>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86</a:t>
            </a:fld>
            <a:endParaRPr lang="en-US" dirty="0"/>
          </a:p>
        </p:txBody>
      </p:sp>
    </p:spTree>
    <p:extLst>
      <p:ext uri="{BB962C8B-B14F-4D97-AF65-F5344CB8AC3E}">
        <p14:creationId xmlns:p14="http://schemas.microsoft.com/office/powerpoint/2010/main" val="41922277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to use e-mail so it is a time saver, not a time waster.</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four D’s can be applied to e-mail, too. We have also provided some specialized tips in the Training Manual.</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Divide participants into small groups of four to six. Ask each group to do a round-robin to identify how group participants are managing their e-mail, what they are doing well, and what they would like to do better.</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It may be useful for participants to record their findings individually or on flip chart paper.</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the four D’s?</a:t>
            </a:r>
          </a:p>
          <a:p>
            <a:endParaRPr lang="en-US" dirty="0"/>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87</a:t>
            </a:fld>
            <a:endParaRPr lang="en-US" dirty="0"/>
          </a:p>
        </p:txBody>
      </p:sp>
    </p:spTree>
    <p:extLst>
      <p:ext uri="{BB962C8B-B14F-4D97-AF65-F5344CB8AC3E}">
        <p14:creationId xmlns:p14="http://schemas.microsoft.com/office/powerpoint/2010/main" val="100277035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the role of calendars in time management.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Calendars come in all shapes and forms, including annual calendars and the Productivity Journal that we discussed earlier.</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Examples of calendars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Gather examples of different calendars and planning checklists. Make notes about each type before the workshop. You can include your sample Productivity Journal, too.</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each calendar with the class and discuss its possible applications.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Did you know that Cro-Magnon man is believed to have used a lunar calendar as early as 32000 B.C.?</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necessary, review the parts of the productivity journal.</a:t>
            </a:r>
          </a:p>
          <a:p>
            <a:endParaRPr lang="en-US" dirty="0"/>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88</a:t>
            </a:fld>
            <a:endParaRPr lang="en-US" dirty="0"/>
          </a:p>
        </p:txBody>
      </p:sp>
    </p:spTree>
    <p:extLst>
      <p:ext uri="{BB962C8B-B14F-4D97-AF65-F5344CB8AC3E}">
        <p14:creationId xmlns:p14="http://schemas.microsoft.com/office/powerpoint/2010/main" val="392070480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85000" lnSpcReduction="20000"/>
          </a:bodyPr>
          <a:lstStyle/>
          <a:p>
            <a:pPr eaLnBrk="1" hangingPunct="1">
              <a:spcBef>
                <a:spcPct val="0"/>
              </a:spcBef>
            </a:pPr>
            <a:r>
              <a:rPr lang="en-US" dirty="0"/>
              <a:t>Delegation allows you to make the best use of your time and skills, and it helps other people in the team grow and develop to reach their full potential in the organization. Delegation is a win-win situation for all involved, but only when done correctly. </a:t>
            </a:r>
          </a:p>
          <a:p>
            <a:pPr eaLnBrk="1" hangingPunct="1">
              <a:spcBef>
                <a:spcPct val="0"/>
              </a:spcBef>
            </a:pPr>
            <a:endParaRPr lang="en-US" dirty="0"/>
          </a:p>
          <a:p>
            <a:pPr eaLnBrk="1" hangingPunct="1">
              <a:spcBef>
                <a:spcPct val="0"/>
              </a:spcBef>
            </a:pPr>
            <a:r>
              <a:rPr lang="en-US" dirty="0"/>
              <a:t>-------------------------</a:t>
            </a:r>
          </a:p>
          <a:p>
            <a:pPr eaLnBrk="1" hangingPunct="1">
              <a:spcBef>
                <a:spcPct val="0"/>
              </a:spcBef>
            </a:pPr>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when to delegate.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task should be delegated if:</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It provides an opportunity for growth of another person’s skills.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task will reoccur frequently enough to make the effort required to train worth it.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It is not a management task, or a task specifically assigned to you.</a:t>
            </a:r>
          </a:p>
          <a:p>
            <a:r>
              <a:rPr lang="en-US" sz="1200" kern="1200" dirty="0">
                <a:solidFill>
                  <a:schemeClr val="tx1"/>
                </a:solidFill>
                <a:effectLst/>
                <a:latin typeface="+mn-lt"/>
                <a:ea typeface="+mn-ea"/>
                <a:cs typeface="+mn-cs"/>
              </a:rPr>
              <a:t>You must also be careful when delegating critical project tasks, as the stakes are that much higher.</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following tasks and decide if they should be delegated. These are debatable but we have included our recommended answers.</a:t>
            </a:r>
          </a:p>
          <a:p>
            <a:pPr lvl="0"/>
            <a:r>
              <a:rPr lang="en-US" sz="1200" kern="1200" dirty="0">
                <a:solidFill>
                  <a:schemeClr val="tx1"/>
                </a:solidFill>
                <a:effectLst/>
                <a:latin typeface="+mn-lt"/>
                <a:ea typeface="+mn-ea"/>
                <a:cs typeface="+mn-cs"/>
              </a:rPr>
              <a:t>Quarterly performance reviews (No)</a:t>
            </a:r>
          </a:p>
          <a:p>
            <a:pPr lvl="0"/>
            <a:r>
              <a:rPr lang="en-US" sz="1200" kern="1200" dirty="0">
                <a:solidFill>
                  <a:schemeClr val="tx1"/>
                </a:solidFill>
                <a:effectLst/>
                <a:latin typeface="+mn-lt"/>
                <a:ea typeface="+mn-ea"/>
                <a:cs typeface="+mn-cs"/>
              </a:rPr>
              <a:t>Gathering data for a project (Yes, as long as requirements are properly outlined)</a:t>
            </a:r>
          </a:p>
          <a:p>
            <a:pPr lvl="0"/>
            <a:r>
              <a:rPr lang="en-US" sz="1200" kern="1200" dirty="0">
                <a:solidFill>
                  <a:schemeClr val="tx1"/>
                </a:solidFill>
                <a:effectLst/>
                <a:latin typeface="+mn-lt"/>
                <a:ea typeface="+mn-ea"/>
                <a:cs typeface="+mn-cs"/>
              </a:rPr>
              <a:t>Filling out weekly status reports for the production floor (Yes)</a:t>
            </a:r>
          </a:p>
          <a:p>
            <a:pPr lvl="0"/>
            <a:r>
              <a:rPr lang="en-US" sz="1200" kern="1200" dirty="0">
                <a:solidFill>
                  <a:schemeClr val="tx1"/>
                </a:solidFill>
                <a:effectLst/>
                <a:latin typeface="+mn-lt"/>
                <a:ea typeface="+mn-ea"/>
                <a:cs typeface="+mn-cs"/>
              </a:rPr>
              <a:t>Filling out weekly status reports for the team as a whole (No)</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Remember, two heads are better than one!</a:t>
            </a:r>
          </a:p>
          <a:p>
            <a:pPr eaLnBrk="1" hangingPunct="1">
              <a:spcBef>
                <a:spcPct val="0"/>
              </a:spcBef>
            </a:pPr>
            <a:endParaRPr lang="en-US" dirty="0"/>
          </a:p>
        </p:txBody>
      </p:sp>
      <p:sp>
        <p:nvSpPr>
          <p:cNvPr id="9421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A78490A-9DEA-4D8E-A17E-3EF98C36A1F8}" type="slidenum">
              <a:rPr lang="en-US" smtClean="0"/>
              <a:pPr fontAlgn="base">
                <a:spcBef>
                  <a:spcPct val="0"/>
                </a:spcBef>
                <a:spcAft>
                  <a:spcPct val="0"/>
                </a:spcAft>
                <a:defRPr/>
              </a:pPr>
              <a:t>100</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endParaRPr lang="en-US" b="1" dirty="0"/>
          </a:p>
          <a:p>
            <a:r>
              <a:rPr lang="en-US" b="1" dirty="0"/>
              <a:t>SAY</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strike="sngStrike" kern="1200" baseline="0" dirty="0">
                <a:solidFill>
                  <a:schemeClr val="tx1"/>
                </a:solidFill>
                <a:effectLst/>
                <a:latin typeface="+mn-lt"/>
                <a:ea typeface="+mn-ea"/>
                <a:cs typeface="+mn-cs"/>
              </a:rPr>
              <a:t>Working in a r</a:t>
            </a:r>
            <a:r>
              <a:rPr lang="en-US" sz="1200" strike="sngStrike" kern="1200" dirty="0">
                <a:solidFill>
                  <a:schemeClr val="tx1"/>
                </a:solidFill>
                <a:effectLst/>
                <a:latin typeface="+mn-lt"/>
                <a:ea typeface="+mn-ea"/>
                <a:cs typeface="+mn-cs"/>
              </a:rPr>
              <a:t>emote team is already</a:t>
            </a:r>
            <a:r>
              <a:rPr lang="en-US" sz="1200" strike="sngStrike" kern="1200" baseline="0" dirty="0">
                <a:solidFill>
                  <a:schemeClr val="tx1"/>
                </a:solidFill>
                <a:effectLst/>
                <a:latin typeface="+mn-lt"/>
                <a:ea typeface="+mn-ea"/>
                <a:cs typeface="+mn-cs"/>
              </a:rPr>
              <a:t> be a reality for many of you. However this workshop will focus on success factors for how to work effectively in a remote and virtual environment. Take note, that working remotely is not for everyone and not everyone works well within a remote environment. Today, we will discuss tools and proven strategies to increase your success in performing in a remote environment.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strike="sngStrike" kern="1200" baseline="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presented, learning occurs more easily and rapidly,</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so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review our objectives for today.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you should be able to:</a:t>
            </a:r>
            <a:endParaRPr lang="en-US" sz="1200" kern="1200" dirty="0">
              <a:solidFill>
                <a:schemeClr val="tx1"/>
              </a:solidFill>
              <a:effectLst/>
              <a:latin typeface="+mn-lt"/>
              <a:ea typeface="+mn-ea"/>
              <a:cs typeface="+mn-cs"/>
            </a:endParaRP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ea typeface="Calibri" panose="020F0502020204030204" pitchFamily="34" charset="0"/>
                <a:cs typeface="Times New Roman" panose="02020603050405020304" pitchFamily="18" charset="0"/>
              </a:rPr>
              <a:t>Define </a:t>
            </a:r>
            <a:r>
              <a:rPr lang="en-US" strike="sngStrike" baseline="0" dirty="0">
                <a:latin typeface="Calibri" panose="020F0502020204030204" pitchFamily="34" charset="0"/>
                <a:ea typeface="Calibri" panose="020F0502020204030204" pitchFamily="34" charset="0"/>
                <a:cs typeface="Times New Roman" panose="02020603050405020304" pitchFamily="18" charset="0"/>
              </a:rPr>
              <a:t>Remote </a:t>
            </a:r>
            <a:r>
              <a:rPr lang="en-US" strike="sngStrike" dirty="0">
                <a:latin typeface="Calibri" panose="020F0502020204030204" pitchFamily="34" charset="0"/>
                <a:ea typeface="Calibri" panose="020F0502020204030204" pitchFamily="34" charset="0"/>
                <a:cs typeface="Times New Roman" panose="02020603050405020304" pitchFamily="18" charset="0"/>
              </a:rPr>
              <a:t>Teams and </a:t>
            </a:r>
            <a:r>
              <a:rPr lang="en-US" strike="sngStrike" dirty="0">
                <a:latin typeface="Calibri" panose="020F0502020204030204" pitchFamily="34" charset="0"/>
                <a:cs typeface="Times New Roman" panose="02020603050405020304" pitchFamily="18" charset="0"/>
              </a:rPr>
              <a:t>Discuss the Benefits and Challenges of Working Remotely</a:t>
            </a: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cs typeface="Times New Roman" panose="02020603050405020304" pitchFamily="18" charset="0"/>
              </a:rPr>
              <a:t>Understand the elements of successful team dynamics</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trike="sngStrike" dirty="0">
                <a:latin typeface="Calibri" panose="020F0502020204030204" pitchFamily="34" charset="0"/>
                <a:cs typeface="Times New Roman" panose="02020603050405020304" pitchFamily="18" charset="0"/>
              </a:rPr>
              <a:t>Describe characteristics that drive high performance in a Remote Environment</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strike="sngStrike" kern="1200" dirty="0">
                <a:solidFill>
                  <a:schemeClr val="tx1"/>
                </a:solidFill>
                <a:effectLst/>
                <a:latin typeface="+mn-lt"/>
                <a:ea typeface="+mn-ea"/>
                <a:cs typeface="+mn-cs"/>
              </a:rPr>
              <a:t>Recognize how and when to transform challenges into success factors for preforming effectively in a Remote Environment</a:t>
            </a:r>
            <a:endParaRPr lang="en-US" strike="sngStrike"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endParaRPr lang="en-US" sz="1200" b="1" kern="1200" cap="all"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r>
              <a:rPr lang="en-US" sz="1200" b="1" kern="1200" cap="all" dirty="0">
                <a:solidFill>
                  <a:srgbClr val="FF0000"/>
                </a:solidFill>
                <a:effectLst/>
                <a:latin typeface="+mn-lt"/>
                <a:ea typeface="+mn-ea"/>
                <a:cs typeface="+mn-cs"/>
              </a:rPr>
              <a:t>Transition: </a:t>
            </a:r>
            <a:r>
              <a:rPr lang="en-US" sz="1200" b="0" kern="1200" cap="none" dirty="0">
                <a:solidFill>
                  <a:srgbClr val="FF0000"/>
                </a:solidFill>
                <a:effectLst/>
                <a:latin typeface="+mn-lt"/>
                <a:ea typeface="+mn-ea"/>
                <a:cs typeface="+mn-cs"/>
              </a:rPr>
              <a:t>Click next slide.</a:t>
            </a: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3</a:t>
            </a:fld>
            <a:endParaRPr lang="en-CA" dirty="0"/>
          </a:p>
        </p:txBody>
      </p:sp>
    </p:spTree>
    <p:extLst>
      <p:ext uri="{BB962C8B-B14F-4D97-AF65-F5344CB8AC3E}">
        <p14:creationId xmlns:p14="http://schemas.microsoft.com/office/powerpoint/2010/main" val="77044617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85000" lnSpcReduction="20000"/>
          </a:bodyPr>
          <a:lstStyle/>
          <a:p>
            <a:pPr eaLnBrk="1" hangingPunct="1">
              <a:spcBef>
                <a:spcPct val="0"/>
              </a:spcBef>
            </a:pPr>
            <a:r>
              <a:rPr lang="en-US" dirty="0"/>
              <a:t>When you first start to delegate to someone, you may notice that he or she takes longer than you do to complete tasks. This is because you are an expert in the field and the person you have delegated to is still learning. Be patient: if you have chosen the right person to delegate to, and you are delegating correctly, you will find that he or she quickly becomes competent and reliable. Also, try to delegate to the lowest possible organizational level. The people who are closest to the work are best suited for the task because they have the most intimate knowledge of the detail of everyday work. This also increases workplace efficiency, and helps to develop people. </a:t>
            </a:r>
          </a:p>
          <a:p>
            <a:pPr eaLnBrk="1" hangingPunct="1">
              <a:spcBef>
                <a:spcPct val="0"/>
              </a:spcBef>
            </a:pPr>
            <a:endParaRPr lang="en-US" dirty="0"/>
          </a:p>
          <a:p>
            <a:pPr eaLnBrk="1" hangingPunct="1">
              <a:spcBef>
                <a:spcPct val="0"/>
              </a:spcBef>
            </a:pPr>
            <a:r>
              <a:rPr lang="en-US" dirty="0"/>
              <a:t>-------------</a:t>
            </a:r>
          </a:p>
          <a:p>
            <a:pPr eaLnBrk="1" hangingPunct="1">
              <a:spcBef>
                <a:spcPct val="0"/>
              </a:spcBef>
            </a:pPr>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the importance of selecting the right candidate for the job.</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Before delegating, make a list of criteria and evaluate your delegate options using this list. And remember, be patient!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Five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copy of Worksheet Five per participant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read this short story and identify the best candidate for delegation. Then, discuss and review as a group. (We have included an answer sheet in the activities folder.)</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 can also write out the worksheet story on flip chart paper instead of using the worksheets.</a:t>
            </a:r>
          </a:p>
          <a:p>
            <a:pPr eaLnBrk="1" hangingPunct="1">
              <a:spcBef>
                <a:spcPct val="0"/>
              </a:spcBef>
            </a:pPr>
            <a:endParaRPr lang="en-CA" dirty="0"/>
          </a:p>
        </p:txBody>
      </p:sp>
      <p:sp>
        <p:nvSpPr>
          <p:cNvPr id="9523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6A6CFCA-A16F-4195-A308-E7BF06F4B705}" type="slidenum">
              <a:rPr lang="en-US" smtClean="0"/>
              <a:pPr fontAlgn="base">
                <a:spcBef>
                  <a:spcPct val="0"/>
                </a:spcBef>
                <a:spcAft>
                  <a:spcPct val="0"/>
                </a:spcAft>
                <a:defRPr/>
              </a:pPr>
              <a:t>101</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62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lnSpcReduction="10000"/>
          </a:bodyPr>
          <a:lstStyle/>
          <a:p>
            <a:pPr eaLnBrk="1" hangingPunct="1">
              <a:spcBef>
                <a:spcPct val="0"/>
              </a:spcBef>
            </a:pPr>
            <a:r>
              <a:rPr lang="en-US" dirty="0"/>
              <a:t>Delegation doesn’t have to be all or nothing. There are several different levels of delegation, each with different levels of delegate independence and delegator supervision.</a:t>
            </a:r>
            <a:endParaRPr lang="en-CA" dirty="0"/>
          </a:p>
          <a:p>
            <a:pPr eaLnBrk="1" hangingPunct="1">
              <a:spcBef>
                <a:spcPct val="0"/>
              </a:spcBef>
            </a:pPr>
            <a:endParaRPr lang="en-US" dirty="0"/>
          </a:p>
          <a:p>
            <a:pPr eaLnBrk="1" hangingPunct="1">
              <a:spcBef>
                <a:spcPct val="0"/>
              </a:spcBef>
            </a:pPr>
            <a:r>
              <a:rPr lang="en-US" dirty="0"/>
              <a:t>---------------------</a:t>
            </a:r>
          </a:p>
          <a:p>
            <a:pPr eaLnBrk="1" hangingPunct="1">
              <a:spcBef>
                <a:spcPct val="0"/>
              </a:spcBef>
            </a:pPr>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the different levels of delegation.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Spheres of Independence diagram provides a model for different levels of delegation.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Five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copy of Worksheet Five per participant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identify which delegation level our case study delegate should be at. (We have included an answer sheet in the activities folder.)</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 can also write out the worksheet story on flip chart paper instead of using the worksheets.</a:t>
            </a:r>
          </a:p>
          <a:p>
            <a:pPr eaLnBrk="1" hangingPunct="1">
              <a:spcBef>
                <a:spcPct val="0"/>
              </a:spcBef>
            </a:pPr>
            <a:endParaRPr lang="en-US" dirty="0"/>
          </a:p>
        </p:txBody>
      </p:sp>
      <p:sp>
        <p:nvSpPr>
          <p:cNvPr id="9626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2488E4A-E85E-4EC2-A598-3343F79327DA}" type="slidenum">
              <a:rPr lang="en-US" smtClean="0"/>
              <a:pPr fontAlgn="base">
                <a:spcBef>
                  <a:spcPct val="0"/>
                </a:spcBef>
                <a:spcAft>
                  <a:spcPct val="0"/>
                </a:spcAft>
                <a:defRPr/>
              </a:pPr>
              <a:t>102</a:t>
            </a:fld>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to make your delegation more effective.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Delegating involves finding the difficult balance between giving enough space for people to use their abilities, while still monitoring and supporting closely enough to ensure that the job is done correctly and effectively.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Five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copy of Worksheet Five per participant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some ways that our case study character could maintain control throughout the delegation. (We have included an answer sheet in the activities folder.)</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 can also write out the worksheet story on flip chart paper instead of using the worksheets.</a:t>
            </a:r>
          </a:p>
          <a:p>
            <a:endParaRPr lang="en-US" dirty="0"/>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103</a:t>
            </a:fld>
            <a:endParaRPr lang="en-US" dirty="0"/>
          </a:p>
        </p:txBody>
      </p:sp>
    </p:spTree>
    <p:extLst>
      <p:ext uri="{BB962C8B-B14F-4D97-AF65-F5344CB8AC3E}">
        <p14:creationId xmlns:p14="http://schemas.microsoft.com/office/powerpoint/2010/main" val="404659234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what to do when the delegation task is complete.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delegated work is delivered back to you, set aside enough time to review it thoroughly. Make sure that it is done correctly (although correctly doesn’t always mean the same way that you would do it!).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Five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copy of Worksheet Five per participant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what our case study character should look for in the final report. (We have included an answer sheet in the activities folder.)</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 can also write out the worksheet story on flip chart paper instead of using the worksheets.</a:t>
            </a:r>
          </a:p>
          <a:p>
            <a:endParaRPr lang="en-US" dirty="0"/>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104</a:t>
            </a:fld>
            <a:endParaRPr lang="en-US" dirty="0"/>
          </a:p>
        </p:txBody>
      </p:sp>
    </p:spTree>
    <p:extLst>
      <p:ext uri="{BB962C8B-B14F-4D97-AF65-F5344CB8AC3E}">
        <p14:creationId xmlns:p14="http://schemas.microsoft.com/office/powerpoint/2010/main" val="33382625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endParaRPr lang="en-US" dirty="0"/>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115</a:t>
            </a:fld>
            <a:endParaRPr lang="en-US" dirty="0"/>
          </a:p>
        </p:txBody>
      </p:sp>
    </p:spTree>
    <p:extLst>
      <p:ext uri="{BB962C8B-B14F-4D97-AF65-F5344CB8AC3E}">
        <p14:creationId xmlns:p14="http://schemas.microsoft.com/office/powerpoint/2010/main" val="104934398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pPr eaLnBrk="1" hangingPunct="1">
              <a:spcBef>
                <a:spcPct val="0"/>
              </a:spcBef>
            </a:pPr>
            <a:r>
              <a:rPr lang="en-US" b="1" dirty="0"/>
              <a:t>Identify the Task.</a:t>
            </a:r>
            <a:r>
              <a:rPr lang="en-US" dirty="0"/>
              <a:t> Let’s say you want to build an exercise ritual.</a:t>
            </a:r>
            <a:endParaRPr lang="en-CA" dirty="0"/>
          </a:p>
          <a:p>
            <a:pPr eaLnBrk="1" hangingPunct="1">
              <a:spcBef>
                <a:spcPct val="0"/>
              </a:spcBef>
            </a:pPr>
            <a:r>
              <a:rPr lang="en-US" b="1" dirty="0"/>
              <a:t>Identify the Time and/or Trigger.</a:t>
            </a:r>
            <a:r>
              <a:rPr lang="en-US" dirty="0"/>
              <a:t> For example, perhaps you normally exercise right after work.</a:t>
            </a:r>
            <a:endParaRPr lang="en-CA" dirty="0"/>
          </a:p>
          <a:p>
            <a:pPr eaLnBrk="1" hangingPunct="1">
              <a:spcBef>
                <a:spcPct val="0"/>
              </a:spcBef>
            </a:pPr>
            <a:r>
              <a:rPr lang="en-US" b="1" dirty="0"/>
              <a:t>Identify the Sub-Tasks.</a:t>
            </a:r>
            <a:r>
              <a:rPr lang="en-US" dirty="0"/>
              <a:t> For you, perhaps your ritual involves going to the gym, getting changed, stretching, doing 45 minutes on the treadmill, performing three reps of weights, and doing a lap around the pool to finish things off. Then, you shower and go home.</a:t>
            </a:r>
            <a:endParaRPr lang="en-CA" dirty="0"/>
          </a:p>
          <a:p>
            <a:pPr eaLnBrk="1" hangingPunct="1">
              <a:spcBef>
                <a:spcPct val="0"/>
              </a:spcBef>
            </a:pPr>
            <a:endParaRPr lang="en-US" dirty="0"/>
          </a:p>
          <a:p>
            <a:pPr eaLnBrk="1" hangingPunct="1">
              <a:spcBef>
                <a:spcPct val="0"/>
              </a:spcBef>
            </a:pPr>
            <a:r>
              <a:rPr lang="en-US" dirty="0"/>
              <a:t>Remember, a ritual shouldn’t be set in stone. Once you establish a ritual, it can be modified at any point in time, depending on what works for you. With our exercise example, you could easily decide to exercise before work or even at lunch and still use the basic task and sub-tasks.</a:t>
            </a:r>
            <a:endParaRPr lang="en-CA" dirty="0"/>
          </a:p>
          <a:p>
            <a:pPr eaLnBrk="1" hangingPunct="1">
              <a:spcBef>
                <a:spcPct val="0"/>
              </a:spcBef>
            </a:pPr>
            <a:endParaRPr lang="en-US" dirty="0"/>
          </a:p>
          <a:p>
            <a:pPr eaLnBrk="1" hangingPunct="1">
              <a:spcBef>
                <a:spcPct val="0"/>
              </a:spcBef>
            </a:pPr>
            <a:r>
              <a:rPr lang="en-US" dirty="0"/>
              <a:t>------------------</a:t>
            </a:r>
          </a:p>
          <a:p>
            <a:pPr eaLnBrk="1" hangingPunct="1">
              <a:spcBef>
                <a:spcPct val="0"/>
              </a:spcBef>
            </a:pPr>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what a ritual is and how to build one.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 can build any type of ritual in three easy steps.</a:t>
            </a:r>
          </a:p>
          <a:p>
            <a:pPr marL="228600" lvl="0" indent="-228600">
              <a:buFont typeface="+mj-lt"/>
              <a:buAutoNum type="arabicPeriod"/>
            </a:pPr>
            <a:r>
              <a:rPr lang="en-US" sz="1200" kern="1200" dirty="0">
                <a:solidFill>
                  <a:schemeClr val="tx1"/>
                </a:solidFill>
                <a:effectLst/>
                <a:latin typeface="+mn-lt"/>
                <a:ea typeface="+mn-ea"/>
                <a:cs typeface="+mn-cs"/>
              </a:rPr>
              <a:t>Identify the Task. </a:t>
            </a:r>
          </a:p>
          <a:p>
            <a:pPr marL="228600" lvl="0" indent="-228600">
              <a:buFont typeface="+mj-lt"/>
              <a:buAutoNum type="arabicPeriod"/>
            </a:pPr>
            <a:r>
              <a:rPr lang="en-US" sz="1200" kern="1200" dirty="0">
                <a:solidFill>
                  <a:schemeClr val="tx1"/>
                </a:solidFill>
                <a:effectLst/>
                <a:latin typeface="+mn-lt"/>
                <a:ea typeface="+mn-ea"/>
                <a:cs typeface="+mn-cs"/>
              </a:rPr>
              <a:t>Identify the Time and/or Trigger. </a:t>
            </a:r>
          </a:p>
          <a:p>
            <a:pPr marL="228600" lvl="0" indent="-228600">
              <a:buFont typeface="+mj-lt"/>
              <a:buAutoNum type="arabicPeriod"/>
            </a:pPr>
            <a:r>
              <a:rPr lang="en-US" sz="1200" kern="1200" dirty="0">
                <a:solidFill>
                  <a:schemeClr val="tx1"/>
                </a:solidFill>
                <a:effectLst/>
                <a:latin typeface="+mn-lt"/>
                <a:ea typeface="+mn-ea"/>
                <a:cs typeface="+mn-cs"/>
              </a:rPr>
              <a:t>Identify the Sub-Tasks.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stand up and spread out in the classroom. Explain that you are going to ask them to perform a series of actions and they just need to follow along.</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Start by saying, “Touch your shoulders. Touch your toes. Touch your knees.” Then, mix up the parts and repeat. After a few rounds of this, say, “Touch your toes. Touch your knees. Touch your shoulders.” Now, participants are moving in a logical order. Repeat these directions a few times.</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Once participants are comfortable with the actions, you will probably see them getting ahead of you and performing in sync. At this point, you can ask them to sit down.</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Discuss: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How efficient and organized did participants feel during the first round, when the facilitator was giving what seemed like random instructions?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How did participants feel when this changed to a logical order (lowest point to highest point)? Did participants feel like they could move faster?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How did this evolve when you realized that this was now the pattern?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lessons can we take away from this?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Make sure that you have enough space for participants to perform this activity. If space is limited, participants can stay seated. Just change the body parts to something easier, such as knees, nose, and head.</a:t>
            </a:r>
          </a:p>
          <a:p>
            <a:pPr eaLnBrk="1" hangingPunct="1">
              <a:spcBef>
                <a:spcPct val="0"/>
              </a:spcBef>
            </a:pPr>
            <a:endParaRPr lang="en-US" dirty="0"/>
          </a:p>
        </p:txBody>
      </p:sp>
      <p:sp>
        <p:nvSpPr>
          <p:cNvPr id="9728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76E9239-D8CB-4008-B015-4494AB604A63}" type="slidenum">
              <a:rPr lang="en-US" smtClean="0"/>
              <a:pPr fontAlgn="base">
                <a:spcBef>
                  <a:spcPct val="0"/>
                </a:spcBef>
                <a:spcAft>
                  <a:spcPct val="0"/>
                </a:spcAft>
                <a:defRPr/>
              </a:pPr>
              <a:t>116</a:t>
            </a:fld>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identify the key rituals that participants should establish.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Ritualizing sleep, meals, and exercise will provide great benefits to anyone.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Flip chart paper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Markers (several sets, many colors)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Tape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Before the workshop, make some storyboards of your own as examples.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Divide participants into three groups. Assign one topic (sleep, meals, or exercise) to each group. Ask them to design a ritual and draw a storyboard for it.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Albert Einstein developed a ritual of walking to and from work. It was through this ritual that he met mathematician Kurt Gödel. These two brilliant minds had a profound impact on each other, and on the theories that shape our world today.</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After the groups are finished, ask them to tape their designs to the wall and walk around to view each other’s work.</a:t>
            </a:r>
          </a:p>
          <a:p>
            <a:endParaRPr lang="en-US" dirty="0"/>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117</a:t>
            </a:fld>
            <a:endParaRPr lang="en-US" dirty="0"/>
          </a:p>
        </p:txBody>
      </p:sp>
    </p:spTree>
    <p:extLst>
      <p:ext uri="{BB962C8B-B14F-4D97-AF65-F5344CB8AC3E}">
        <p14:creationId xmlns:p14="http://schemas.microsoft.com/office/powerpoint/2010/main" val="163398450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see how rituals can be implemented in your day-to-day life.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Batching e-mail, developing a system for managing your Productivity Journal, and having a morning routine, are all examples of rituals that can save you time.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Action Plan</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Action Plan per participant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identify one ritual they would like to develop in the next few weeks. They should record their ideas in their action plan.</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action plans were handed out at the beginning of the workshop, this topic should go very smoothly.</a:t>
            </a:r>
          </a:p>
          <a:p>
            <a:endParaRPr lang="en-US" dirty="0"/>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118</a:t>
            </a:fld>
            <a:endParaRPr lang="en-US" dirty="0"/>
          </a:p>
        </p:txBody>
      </p:sp>
    </p:spTree>
    <p:extLst>
      <p:ext uri="{BB962C8B-B14F-4D97-AF65-F5344CB8AC3E}">
        <p14:creationId xmlns:p14="http://schemas.microsoft.com/office/powerpoint/2010/main" val="134108470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to use triggers instead of events when building a ritual.</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Instead of setting a specific time of day, you can choose a situation or an event that will cause a ritual to come into play.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Action Plan</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Action Plan per participant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review the rituals they established in the last exercise and determine if a trigger would be appropriate than an event.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MIT professor Earl Miller says people can’t actually multi-task because of the way the brain is set up. Instead, we shift back and forth very quickly and think we’re multi-tasking. He recommends doing one thing at a time for maximum efficiency.</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may find it helpful to work in pairs for this exercise.</a:t>
            </a:r>
          </a:p>
          <a:p>
            <a:endParaRPr lang="en-US" dirty="0"/>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119</a:t>
            </a:fld>
            <a:endParaRPr lang="en-US" dirty="0"/>
          </a:p>
        </p:txBody>
      </p:sp>
    </p:spTree>
    <p:extLst>
      <p:ext uri="{BB962C8B-B14F-4D97-AF65-F5344CB8AC3E}">
        <p14:creationId xmlns:p14="http://schemas.microsoft.com/office/powerpoint/2010/main" val="313628957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that different types of meetings are appropriate for different situations.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First, decide if a formal meeting is necessary. If it is necessary, then reduce the number of people involved to maximize efficiency. This can be done by dividing meeting participants into two groups: observers and participants.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Flip chart paper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 can prepare the list below in advance to save time.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a large group, review the following meetings. Determine whether they are necessary, and some meeting alternatives (including reducing participant size or changing the meeting method). There are no right answers. The purpose of this exercise is to stimulate brainstorming and encourage participants to think outside the box.</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Bi-weekly meeting between sales and marketing department to update each other on activities and projects. All employees from both departments attend and observe; two senior supervisors and two directors lead and participate.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Monthly meeting between senior executives that are spread out across four states. Each state takes a turn hosting the meeting; other members fly in.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Daily meeting between supervisor and four team members to discuss issues to address for the day.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Annual general meeting for all employees to update them on progress and accomplishments for the year.</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United States Bureau of Labor Statistics reported in 2005 that unnecessary meetings cost United States businesses approximately $37 billion each year.</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your group has more than twenty participants, you may want to split the group into smaller teams.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meeting changes would you like to make in your own organization after this exercise?</a:t>
            </a:r>
          </a:p>
          <a:p>
            <a:endParaRPr lang="en-US" dirty="0"/>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131</a:t>
            </a:fld>
            <a:endParaRPr lang="en-US" dirty="0"/>
          </a:p>
        </p:txBody>
      </p:sp>
    </p:spTree>
    <p:extLst>
      <p:ext uri="{BB962C8B-B14F-4D97-AF65-F5344CB8AC3E}">
        <p14:creationId xmlns:p14="http://schemas.microsoft.com/office/powerpoint/2010/main" val="21074000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(COURSE NAME)</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C5B85C93-2734-4362-A768-733DE038264B}" type="slidenum">
              <a:rPr lang="en-CA" smtClean="0"/>
              <a:pPr>
                <a:defRPr/>
              </a:pPr>
              <a:t>6</a:t>
            </a:fld>
            <a:endParaRPr lang="en-CA" dirty="0"/>
          </a:p>
        </p:txBody>
      </p:sp>
    </p:spTree>
    <p:extLst>
      <p:ext uri="{BB962C8B-B14F-4D97-AF65-F5344CB8AC3E}">
        <p14:creationId xmlns:p14="http://schemas.microsoft.com/office/powerpoint/2010/main" val="280018438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83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85000" lnSpcReduction="20000"/>
          </a:bodyPr>
          <a:lstStyle/>
          <a:p>
            <a:pPr eaLnBrk="1" hangingPunct="1">
              <a:spcBef>
                <a:spcPct val="0"/>
              </a:spcBef>
            </a:pPr>
            <a:r>
              <a:rPr lang="en-US" dirty="0"/>
              <a:t>We recommend a fifty minute meeting, starting at five past the hour and ending five minutes before the hour</a:t>
            </a:r>
          </a:p>
          <a:p>
            <a:pPr eaLnBrk="1" hangingPunct="1">
              <a:spcBef>
                <a:spcPct val="0"/>
              </a:spcBef>
            </a:pPr>
            <a:endParaRPr lang="en-US" dirty="0"/>
          </a:p>
          <a:p>
            <a:pPr eaLnBrk="1" hangingPunct="1">
              <a:spcBef>
                <a:spcPct val="0"/>
              </a:spcBef>
            </a:pPr>
            <a:r>
              <a:rPr lang="en-US" dirty="0"/>
              <a:t>-----------------------</a:t>
            </a:r>
          </a:p>
          <a:p>
            <a:pPr eaLnBrk="1" hangingPunct="1">
              <a:spcBef>
                <a:spcPct val="0"/>
              </a:spcBef>
            </a:pPr>
            <a:endParaRPr lang="en-US" dirty="0"/>
          </a:p>
          <a:p>
            <a:pPr eaLnBrk="1" hangingPunct="1">
              <a:spcBef>
                <a:spcPct val="0"/>
              </a:spcBef>
            </a:pPr>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learn an approach that can be used to manage any size or type of meeting.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PAT stands for Purpose, Agenda, and Timeframe.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Flip chart paper</a:t>
            </a:r>
          </a:p>
          <a:p>
            <a:pPr lvl="0"/>
            <a:r>
              <a:rPr lang="en-US" sz="1200" kern="1200" dirty="0">
                <a:solidFill>
                  <a:schemeClr val="tx1"/>
                </a:solidFill>
                <a:effectLst/>
                <a:latin typeface="+mn-lt"/>
                <a:ea typeface="+mn-ea"/>
                <a:cs typeface="+mn-cs"/>
              </a:rPr>
              <a:t>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save time, you can prepare a piece of flip chart paper with the scenario below.</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Let’s look at the first scenario from our last activity.</a:t>
            </a:r>
          </a:p>
          <a:p>
            <a:r>
              <a:rPr lang="en-US" sz="1200" kern="1200" dirty="0">
                <a:solidFill>
                  <a:schemeClr val="tx1"/>
                </a:solidFill>
                <a:effectLst/>
                <a:latin typeface="+mn-lt"/>
                <a:ea typeface="+mn-ea"/>
                <a:cs typeface="+mn-cs"/>
              </a:rPr>
              <a:t>There is a bi-weekly meeting between sales and marketing department to update each other on activities and projects. All employees from both departments attend and observe; two senior supervisors and two directors lead and participate.</a:t>
            </a:r>
          </a:p>
          <a:p>
            <a:r>
              <a:rPr lang="en-US" sz="1200" kern="1200" dirty="0">
                <a:solidFill>
                  <a:schemeClr val="tx1"/>
                </a:solidFill>
                <a:effectLst/>
                <a:latin typeface="+mn-lt"/>
                <a:ea typeface="+mn-ea"/>
                <a:cs typeface="+mn-cs"/>
              </a:rPr>
              <a:t>Ask participants to identify the purpose, a standard agenda, and a timeframe for the meeting.</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 recommend a fifty minute meeting, starting at five past the hour and ending five minutes before the hour.</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can be done in small or large groups.</a:t>
            </a:r>
          </a:p>
          <a:p>
            <a:pPr eaLnBrk="1" hangingPunct="1">
              <a:spcBef>
                <a:spcPct val="0"/>
              </a:spcBef>
            </a:pPr>
            <a:endParaRPr lang="en-US" dirty="0"/>
          </a:p>
        </p:txBody>
      </p:sp>
      <p:sp>
        <p:nvSpPr>
          <p:cNvPr id="9830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7B0983B-D45E-4C6B-A5B0-1F43BF159D50}" type="slidenum">
              <a:rPr lang="en-US" smtClean="0"/>
              <a:pPr fontAlgn="base">
                <a:spcBef>
                  <a:spcPct val="0"/>
                </a:spcBef>
                <a:spcAft>
                  <a:spcPct val="0"/>
                </a:spcAft>
                <a:defRPr/>
              </a:pPr>
              <a:t>132</a:t>
            </a:fld>
            <a:endParaRPr lang="en-US"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pPr eaLnBrk="1" hangingPunct="1">
              <a:spcBef>
                <a:spcPct val="0"/>
              </a:spcBef>
            </a:pPr>
            <a:r>
              <a:rPr lang="en-US" dirty="0"/>
              <a:t>Before the meeting, make a list of what needs to be discussed, how long you believe it will take, and the person who will be presenting the item. </a:t>
            </a:r>
          </a:p>
          <a:p>
            <a:pPr eaLnBrk="1" hangingPunct="1">
              <a:spcBef>
                <a:spcPct val="0"/>
              </a:spcBef>
            </a:pPr>
            <a:endParaRPr lang="en-CA" dirty="0"/>
          </a:p>
          <a:p>
            <a:pPr eaLnBrk="1" hangingPunct="1">
              <a:spcBef>
                <a:spcPct val="0"/>
              </a:spcBef>
            </a:pPr>
            <a:r>
              <a:rPr lang="en-US" dirty="0"/>
              <a:t>Once the agenda is complete, send it to all participants and observers, preferably with the meeting request, and preferably two to three days before the meeting. Make sure you ask for everyone’s approval, including additions or deletions. If you do make changes, send out a single updated copy 24 hours before the meeting.</a:t>
            </a:r>
          </a:p>
          <a:p>
            <a:pPr eaLnBrk="1" hangingPunct="1">
              <a:spcBef>
                <a:spcPct val="0"/>
              </a:spcBef>
            </a:pPr>
            <a:endParaRPr lang="en-US" dirty="0"/>
          </a:p>
          <a:p>
            <a:pPr eaLnBrk="1" hangingPunct="1">
              <a:spcBef>
                <a:spcPct val="0"/>
              </a:spcBef>
            </a:pPr>
            <a:r>
              <a:rPr lang="en-US" dirty="0"/>
              <a:t>------------------------</a:t>
            </a:r>
          </a:p>
          <a:p>
            <a:pPr eaLnBrk="1" hangingPunct="1">
              <a:spcBef>
                <a:spcPct val="0"/>
              </a:spcBef>
            </a:pPr>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to build an agenda.</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An agenda should include a list of what needs to be discussed, how long you believe it will take, and the person who will be presenting the item.</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Index cards or sticky notes with parts of meetings listed (one set per six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Flip chart paper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Tape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Prepare index cards or sticky notes with the following items listed: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Agenda and Meeting Purpose Review</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Questions and Answers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Meeting Wrap-Up</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Problem Identification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Cause Analysis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Solution Brainstorming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Short List Creation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Voting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Selecting Final Solution</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Divide participants into teams of four to six. Pass out one set of prepared index cards to each team. Explain that they are going to build an agenda for a problem-solving meeting. Their task is to tape the cards to a sheet of flip chart paper in the correct order, provided below.</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Agenda and Meeting Purpose Review</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Problem Identification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Cause Analysis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Solution Brainstorming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Short List Creation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Voting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Selecting Final Solution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Questions and Answers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Meeting Wrap-Up</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Once all groups have placed the cards in order, unveil the solution.</a:t>
            </a:r>
          </a:p>
          <a:p>
            <a:pPr eaLnBrk="1" hangingPunct="1">
              <a:spcBef>
                <a:spcPct val="0"/>
              </a:spcBef>
            </a:pPr>
            <a:endParaRPr lang="en-CA" dirty="0"/>
          </a:p>
        </p:txBody>
      </p:sp>
      <p:sp>
        <p:nvSpPr>
          <p:cNvPr id="9933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DC5EA13-F081-498E-A65F-5EBA372F9FD2}" type="slidenum">
              <a:rPr lang="en-US" smtClean="0"/>
              <a:pPr fontAlgn="base">
                <a:spcBef>
                  <a:spcPct val="0"/>
                </a:spcBef>
                <a:spcAft>
                  <a:spcPct val="0"/>
                </a:spcAft>
                <a:defRPr/>
              </a:pPr>
              <a:t>133</a:t>
            </a:fld>
            <a:endParaRPr lang="en-US"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03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eaLnBrk="1" hangingPunct="1">
              <a:spcBef>
                <a:spcPct val="0"/>
              </a:spcBef>
            </a:pPr>
            <a:r>
              <a:rPr lang="en-US" dirty="0"/>
              <a:t>Before the meeting, post the agenda on a flip chart, whiteboard, or PowerPoint slide. Spend the first five minutes of the meeting going over the agenda and getting approval. During the meeting, take minutes with the agenda as a framework.</a:t>
            </a:r>
          </a:p>
          <a:p>
            <a:pPr eaLnBrk="1" hangingPunct="1">
              <a:spcBef>
                <a:spcPct val="0"/>
              </a:spcBef>
            </a:pPr>
            <a:endParaRPr lang="en-CA" dirty="0"/>
          </a:p>
          <a:p>
            <a:pPr eaLnBrk="1" hangingPunct="1">
              <a:spcBef>
                <a:spcPct val="0"/>
              </a:spcBef>
            </a:pPr>
            <a:r>
              <a:rPr lang="en-US" dirty="0"/>
              <a:t>(Although this informal structure will be sufficient for most meetings, more formal meetings may require more formal minutes.)</a:t>
            </a:r>
          </a:p>
          <a:p>
            <a:pPr eaLnBrk="1" hangingPunct="1">
              <a:spcBef>
                <a:spcPct val="0"/>
              </a:spcBef>
            </a:pPr>
            <a:endParaRPr lang="en-CA" dirty="0"/>
          </a:p>
          <a:p>
            <a:pPr eaLnBrk="1" hangingPunct="1">
              <a:spcBef>
                <a:spcPct val="0"/>
              </a:spcBef>
            </a:pPr>
            <a:r>
              <a:rPr lang="en-US" dirty="0"/>
              <a:t>Your job as chairperson is to keep the meeting running according to the agenda. If an item runs past its scheduled time, ask the group if they think more time is needed to discuss the item. If so, how do they want to handle it? They can reduce the time for other items, remove other items altogether, schedule an offline follow-up session, or schedule another meeting. No matter what the group agrees to, make sure that they stick to their decision.</a:t>
            </a:r>
          </a:p>
          <a:p>
            <a:pPr eaLnBrk="1" hangingPunct="1">
              <a:spcBef>
                <a:spcPct val="0"/>
              </a:spcBef>
            </a:pPr>
            <a:endParaRPr lang="en-CA" dirty="0"/>
          </a:p>
          <a:p>
            <a:pPr eaLnBrk="1" hangingPunct="1">
              <a:spcBef>
                <a:spcPct val="0"/>
              </a:spcBef>
            </a:pPr>
            <a:r>
              <a:rPr lang="en-US" dirty="0"/>
              <a:t>At the end of the meeting, get agreement that all items on the agenda were sufficiently covered. This will identify any gaps that may require follow-up and it will give people a positive sense of accomplishment about the meeting.</a:t>
            </a:r>
            <a:endParaRPr lang="en-CA" dirty="0"/>
          </a:p>
          <a:p>
            <a:pPr eaLnBrk="1" hangingPunct="1">
              <a:spcBef>
                <a:spcPct val="0"/>
              </a:spcBef>
            </a:pPr>
            <a:endParaRPr lang="en-US" dirty="0"/>
          </a:p>
          <a:p>
            <a:pPr eaLnBrk="1" hangingPunct="1">
              <a:spcBef>
                <a:spcPct val="0"/>
              </a:spcBef>
            </a:pPr>
            <a:r>
              <a:rPr lang="en-US" dirty="0"/>
              <a:t>--------------------------------</a:t>
            </a:r>
          </a:p>
          <a:p>
            <a:pPr eaLnBrk="1" hangingPunct="1">
              <a:spcBef>
                <a:spcPct val="0"/>
              </a:spcBef>
            </a:pPr>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to effectively lead a meeting.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Use the agenda as a framework during the meeting to keep everyone on track.</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Finished agenda from previous activity</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Prepare a sheet of flip chart paper with the finalized agenda from the previous activity.</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Post the finished agenda from the previous activity. Discuss how this meeting could possibly become derailed, and how the agenda could help.</a:t>
            </a:r>
          </a:p>
          <a:p>
            <a:r>
              <a:rPr lang="en-US" sz="1200" kern="1200" dirty="0">
                <a:solidFill>
                  <a:schemeClr val="tx1"/>
                </a:solidFill>
                <a:effectLst/>
                <a:latin typeface="+mn-lt"/>
                <a:ea typeface="+mn-ea"/>
                <a:cs typeface="+mn-cs"/>
              </a:rPr>
              <a:t>Example: It is easy for people to start thinking of solutions when they are brainstorming.</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be performed in small or large groups.</a:t>
            </a:r>
          </a:p>
          <a:p>
            <a:pPr eaLnBrk="1" hangingPunct="1">
              <a:spcBef>
                <a:spcPct val="0"/>
              </a:spcBef>
            </a:pPr>
            <a:endParaRPr lang="en-US" dirty="0"/>
          </a:p>
        </p:txBody>
      </p:sp>
      <p:sp>
        <p:nvSpPr>
          <p:cNvPr id="10035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B09C771-0B91-48F4-8968-686925D25EBA}" type="slidenum">
              <a:rPr lang="en-US" smtClean="0"/>
              <a:pPr fontAlgn="base">
                <a:spcBef>
                  <a:spcPct val="0"/>
                </a:spcBef>
                <a:spcAft>
                  <a:spcPct val="0"/>
                </a:spcAft>
                <a:defRPr/>
              </a:pPr>
              <a:t>134</a:t>
            </a:fld>
            <a:endParaRPr lang="en-US"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what activities need to be performed after the meeting to ensure success.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After the meeting, the chairperson is responsible for sending out appropriate information to ensure meeting items are acted upon.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Flip chart paper</a:t>
            </a:r>
          </a:p>
          <a:p>
            <a:pPr lvl="0"/>
            <a:r>
              <a:rPr lang="en-US" sz="1200" kern="1200" dirty="0">
                <a:solidFill>
                  <a:schemeClr val="tx1"/>
                </a:solidFill>
                <a:effectLst/>
                <a:latin typeface="+mn-lt"/>
                <a:ea typeface="+mn-ea"/>
                <a:cs typeface="+mn-cs"/>
              </a:rPr>
              <a:t>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items in the PowerPoint slides or the information in the Training Manual to make sure you understand the key concepts. Add your own information, too, if appropriate.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information for this topic in the PowerPoint slides or the Training Manual. From this, have the group create a generic to-do list for after the meeting.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Try to use the PAT approach for this activity.</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does PAT stand for?</a:t>
            </a:r>
          </a:p>
          <a:p>
            <a:endParaRPr lang="en-US" dirty="0"/>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135</a:t>
            </a:fld>
            <a:endParaRPr lang="en-US" dirty="0"/>
          </a:p>
        </p:txBody>
      </p:sp>
    </p:spTree>
    <p:extLst>
      <p:ext uri="{BB962C8B-B14F-4D97-AF65-F5344CB8AC3E}">
        <p14:creationId xmlns:p14="http://schemas.microsoft.com/office/powerpoint/2010/main" val="407280504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instant messaging and chat rooms can be used in place of meetings.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Instant message applications and chat rooms can be a great alternative to meetings, especially if meeting members are separated by distance.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participants’ experience with instant messaging and chat rooms, and how these applications could be used in place of meetings.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Instant messaging has been around since the mid 1960’s, while the first chat rooms did not emerge until the late 1980’s.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Make sure that the discussion stays focused on business applications and not personal use.</a:t>
            </a:r>
          </a:p>
          <a:p>
            <a:endParaRPr lang="en-US" dirty="0"/>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147</a:t>
            </a:fld>
            <a:endParaRPr lang="en-US" dirty="0"/>
          </a:p>
        </p:txBody>
      </p:sp>
    </p:spTree>
    <p:extLst>
      <p:ext uri="{BB962C8B-B14F-4D97-AF65-F5344CB8AC3E}">
        <p14:creationId xmlns:p14="http://schemas.microsoft.com/office/powerpoint/2010/main" val="413290300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teleconferencing can be used in place of meetings.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Teleconferencing can be used when real-time sharing and personal interaction is needed.</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participants’ experience with teleconferencing, and how it could be used in place of face to face meetings.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telephone was invented by Alexander Graham Bell in 1876.</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take place in small or large groups.</a:t>
            </a:r>
          </a:p>
          <a:p>
            <a:endParaRPr lang="en-US" dirty="0"/>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148</a:t>
            </a:fld>
            <a:endParaRPr lang="en-US" dirty="0"/>
          </a:p>
        </p:txBody>
      </p:sp>
    </p:spTree>
    <p:extLst>
      <p:ext uri="{BB962C8B-B14F-4D97-AF65-F5344CB8AC3E}">
        <p14:creationId xmlns:p14="http://schemas.microsoft.com/office/powerpoint/2010/main" val="135598561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e-mail lists and online groups can be used in place of meetings, or to enhance communication between meetings.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E-mail lists and online groups can come in handy when ongoing, interactive communication is required.</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participants’ experience with e-mail lists and online groups, and how they could be used in place of meetings, or to enhance communication.</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Several surveys report that approximately 70% of employers have a ban on social networking sites.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take place in small or large groups.</a:t>
            </a:r>
          </a:p>
          <a:p>
            <a:endParaRPr lang="en-US" dirty="0"/>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149</a:t>
            </a:fld>
            <a:endParaRPr lang="en-US" dirty="0"/>
          </a:p>
        </p:txBody>
      </p:sp>
    </p:spTree>
    <p:extLst>
      <p:ext uri="{BB962C8B-B14F-4D97-AF65-F5344CB8AC3E}">
        <p14:creationId xmlns:p14="http://schemas.microsoft.com/office/powerpoint/2010/main" val="81651208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13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a:t>These tools must have their purpose clearly stated, and participants must make sure that these time-saving tools don’t turn into time wasters.</a:t>
            </a:r>
          </a:p>
          <a:p>
            <a:pPr eaLnBrk="1" hangingPunct="1">
              <a:spcBef>
                <a:spcPct val="0"/>
              </a:spcBef>
            </a:pPr>
            <a:endParaRPr lang="en-US" dirty="0"/>
          </a:p>
          <a:p>
            <a:pPr eaLnBrk="1" hangingPunct="1">
              <a:spcBef>
                <a:spcPct val="0"/>
              </a:spcBef>
            </a:pPr>
            <a:r>
              <a:rPr lang="en-US" dirty="0"/>
              <a:t>-----------------------------</a:t>
            </a:r>
          </a:p>
          <a:p>
            <a:pPr eaLnBrk="1" hangingPunct="1">
              <a:spcBef>
                <a:spcPct val="0"/>
              </a:spcBef>
            </a:pPr>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collaboration applications can be used in place of meetings, or to reduce the number of meetings.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Collaboration applications can come in handy when users need to peer review each other’s work.</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participants’ experience with collaboration applications, and how they can be used in place of face to face meetings, or to reduce the number of meetings.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possible, have a laptop with a collaboration application installed for demonstration purposes.</a:t>
            </a:r>
          </a:p>
          <a:p>
            <a:pPr eaLnBrk="1" hangingPunct="1">
              <a:spcBef>
                <a:spcPct val="0"/>
              </a:spcBef>
            </a:pPr>
            <a:endParaRPr lang="en-CA" dirty="0"/>
          </a:p>
        </p:txBody>
      </p:sp>
      <p:sp>
        <p:nvSpPr>
          <p:cNvPr id="10138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9DA4DC5-FB51-45ED-B0CA-0F9E6BAE971D}" type="slidenum">
              <a:rPr lang="en-US" smtClean="0"/>
              <a:pPr fontAlgn="base">
                <a:spcBef>
                  <a:spcPct val="0"/>
                </a:spcBef>
                <a:spcAft>
                  <a:spcPct val="0"/>
                </a:spcAft>
                <a:defRPr/>
              </a:pPr>
              <a:t>150</a:t>
            </a:fld>
            <a:endParaRPr lang="en-US"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discussed together today.  </a:t>
            </a: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In this session we covered how to:</a:t>
            </a:r>
          </a:p>
          <a:p>
            <a:pPr marL="342900" marR="0" lvl="0" indent="-342900" algn="l" defTabSz="914400" rtl="0" eaLnBrk="0" fontAlgn="base" latinLnBrk="0" hangingPunct="0">
              <a:lnSpc>
                <a:spcPct val="115000"/>
              </a:lnSpc>
              <a:spcBef>
                <a:spcPts val="0"/>
              </a:spcBef>
              <a:spcAft>
                <a:spcPts val="1000"/>
              </a:spcAft>
              <a:buClrTx/>
              <a:buSzTx/>
              <a:buFont typeface="Symbol" panose="05050102010706020507" pitchFamily="18" charset="2"/>
              <a:buChar char=""/>
              <a:tabLst/>
              <a:defRP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Identify the self and different aspects of the self: </a:t>
            </a:r>
            <a:r>
              <a:rPr lang="en-US" strike="sngStrike" dirty="0">
                <a:latin typeface="Calibri" panose="020F0502020204030204" pitchFamily="34" charset="0"/>
                <a:ea typeface="Times New Roman" panose="02020603050405020304" pitchFamily="18" charset="0"/>
                <a:cs typeface="Times New Roman" panose="02020603050405020304" pitchFamily="18" charset="0"/>
              </a:rPr>
              <a:t>the physical, emotional, mental, and spiritual.</a:t>
            </a:r>
            <a:endPar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from introspection and the nature and value of emotions</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how to appreciate yourself and others to improve effectiveness and </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Gain insight of limitations of self-awareness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163</a:t>
            </a:fld>
            <a:endParaRPr lang="en-US" dirty="0"/>
          </a:p>
        </p:txBody>
      </p:sp>
    </p:spTree>
    <p:extLst>
      <p:ext uri="{BB962C8B-B14F-4D97-AF65-F5344CB8AC3E}">
        <p14:creationId xmlns:p14="http://schemas.microsoft.com/office/powerpoint/2010/main" val="10536486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171450" indent="-171450">
              <a:buFont typeface="Arial" panose="020B0604020202020204" pitchFamily="34" charset="0"/>
              <a:buChar char="•"/>
            </a:pPr>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pPr marL="171450" indent="-171450">
              <a:buFont typeface="Arial" panose="020B0604020202020204" pitchFamily="34" charset="0"/>
              <a:buChar char="•"/>
            </a:pPr>
            <a:r>
              <a:rPr lang="en-US" baseline="0" dirty="0"/>
              <a:t>Use participant names and thank them for responding and sharing.</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cap="none" dirty="0">
                <a:solidFill>
                  <a:schemeClr val="tx1"/>
                </a:solidFill>
                <a:effectLst/>
                <a:latin typeface="+mn-lt"/>
                <a:ea typeface="+mn-ea"/>
                <a:cs typeface="+mn-cs"/>
              </a:rPr>
              <a:t>Remind participants of the workshop hand out </a:t>
            </a:r>
            <a:r>
              <a:rPr lang="en-US" sz="1200" b="0" kern="1200" cap="none" dirty="0">
                <a:solidFill>
                  <a:schemeClr val="tx1"/>
                </a:solidFill>
                <a:effectLst/>
                <a:latin typeface="+mn-lt"/>
                <a:ea typeface="+mn-ea"/>
                <a:cs typeface="+mn-cs"/>
              </a:rPr>
              <a:t>provided earlier in today’s session. Provide WebEx File for those that request it because they came in late.</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cap="none" dirty="0">
                <a:solidFill>
                  <a:schemeClr val="tx1"/>
                </a:solidFill>
                <a:effectLst/>
                <a:latin typeface="+mn-lt"/>
                <a:ea typeface="+mn-ea"/>
                <a:cs typeface="+mn-cs"/>
              </a:rPr>
              <a:t>Use the handout to conduct a brief review of the session.</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Remember this question at the beginning of our session?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What of your original answer would have changed if you knew the insights provided today?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cap="all" dirty="0">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Which area will you reflect on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164</a:t>
            </a:fld>
            <a:endParaRPr lang="en-US" dirty="0"/>
          </a:p>
        </p:txBody>
      </p:sp>
    </p:spTree>
    <p:extLst>
      <p:ext uri="{BB962C8B-B14F-4D97-AF65-F5344CB8AC3E}">
        <p14:creationId xmlns:p14="http://schemas.microsoft.com/office/powerpoint/2010/main" val="4915324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a:t>Live in the present: the past cannot be changed, and the future is the direct result of what you do right now!</a:t>
            </a:r>
            <a:endParaRPr lang="en-CA" dirty="0"/>
          </a:p>
          <a:p>
            <a:pPr eaLnBrk="1" hangingPunct="1">
              <a:spcBef>
                <a:spcPct val="0"/>
              </a:spcBef>
            </a:pPr>
            <a:endParaRPr lang="en-US" dirty="0"/>
          </a:p>
        </p:txBody>
      </p:sp>
      <p:sp>
        <p:nvSpPr>
          <p:cNvPr id="7168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935C773-8B55-4936-B95F-0E4F451F6E47}" type="slidenum">
              <a:rPr lang="en-US" smtClean="0"/>
              <a:pPr fontAlgn="base">
                <a:spcBef>
                  <a:spcPct val="0"/>
                </a:spcBef>
                <a:spcAft>
                  <a:spcPct val="0"/>
                </a:spcAft>
                <a:defRPr/>
              </a:pPr>
              <a:t>10</a:t>
            </a:fld>
            <a:endParaRPr lang="en-US"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Till the close of workshop</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Provide Survey Link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Chat box. </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Please remain in the training room until most participants have left the session. </a:t>
            </a: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a:t>
            </a:r>
            <a:r>
              <a:rPr lang="en-US" b="0" dirty="0">
                <a:solidFill>
                  <a:srgbClr val="FF0000"/>
                </a:solidFill>
              </a:rPr>
              <a:t>#3: please capture information discussion points.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I am providing you at this time a brief survey, and will place the</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click on it and provide your learning experience with us!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strike="noStrike" kern="1200" dirty="0">
                <a:solidFill>
                  <a:schemeClr val="tx1"/>
                </a:solidFill>
                <a:effectLst/>
                <a:latin typeface="+mn-lt"/>
                <a:ea typeface="+mn-ea"/>
                <a:cs typeface="+mn-cs"/>
              </a:rPr>
              <a:t>Let me ask you while some of you have completed the survey, which </a:t>
            </a:r>
            <a:r>
              <a:rPr lang="en-US" b="0" strike="noStrike" dirty="0"/>
              <a:t>insights of from today’s session will you apply immediately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Feel free to 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dirty="0">
                <a:solidFill>
                  <a:schemeClr val="tx1"/>
                </a:solidFill>
                <a:effectLst/>
                <a:latin typeface="+mn-lt"/>
                <a:ea typeface="+mn-ea"/>
                <a:cs typeface="+mn-cs"/>
                <a:sym typeface="Wingdings" panose="05000000000000000000" pitchFamily="2" charset="2"/>
              </a:rPr>
              <a:t>We covered a lot today and encourage you to take what YOU learned today and challenge you to apply and practice this information.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strike="noStrike" kern="1200" dirty="0">
                <a:solidFill>
                  <a:schemeClr val="tx1"/>
                </a:solidFill>
                <a:effectLst/>
                <a:latin typeface="+mn-lt"/>
                <a:ea typeface="+mn-ea"/>
                <a:cs typeface="+mn-cs"/>
              </a:rPr>
              <a:t>I want to thank you for attending the </a:t>
            </a:r>
            <a:r>
              <a:rPr lang="en-US" sz="1200" b="1" strike="noStrike" kern="1200" dirty="0">
                <a:solidFill>
                  <a:schemeClr val="tx1"/>
                </a:solidFill>
                <a:effectLst/>
                <a:latin typeface="+mn-lt"/>
                <a:ea typeface="+mn-ea"/>
                <a:cs typeface="+mn-cs"/>
              </a:rPr>
              <a:t>Leadership and Influence </a:t>
            </a:r>
            <a:r>
              <a:rPr lang="en-US" sz="1200" strike="noStrike" kern="1200" dirty="0">
                <a:solidFill>
                  <a:schemeClr val="tx1"/>
                </a:solidFill>
                <a:effectLst/>
                <a:latin typeface="+mn-lt"/>
                <a:ea typeface="+mn-ea"/>
                <a:cs typeface="+mn-cs"/>
              </a:rPr>
              <a:t>workshop</a:t>
            </a:r>
            <a:r>
              <a:rPr lang="en-US" sz="1200" strike="noStrike" kern="1200" baseline="0" dirty="0">
                <a:solidFill>
                  <a:schemeClr val="tx1"/>
                </a:solidFill>
                <a:effectLst/>
                <a:latin typeface="+mn-lt"/>
                <a:ea typeface="+mn-ea"/>
                <a:cs typeface="+mn-cs"/>
              </a:rPr>
              <a:t>!</a:t>
            </a:r>
            <a:endParaRPr lang="en-US" sz="1200"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 hope you enjoyed todays session and look forward to seeing many of you again in our other workshops!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Have a wonderful rest of the day!</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165</a:t>
            </a:fld>
            <a:endParaRPr lang="en-CA" dirty="0"/>
          </a:p>
        </p:txBody>
      </p:sp>
    </p:spTree>
    <p:extLst>
      <p:ext uri="{BB962C8B-B14F-4D97-AF65-F5344CB8AC3E}">
        <p14:creationId xmlns:p14="http://schemas.microsoft.com/office/powerpoint/2010/main" val="18542244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55000" lnSpcReduction="20000"/>
          </a:bodyPr>
          <a:lstStyle/>
          <a:p>
            <a:pPr eaLnBrk="1" fontAlgn="auto" hangingPunct="1">
              <a:spcBef>
                <a:spcPts val="0"/>
              </a:spcBef>
              <a:spcAft>
                <a:spcPts val="0"/>
              </a:spcAft>
              <a:defRPr/>
            </a:pPr>
            <a:r>
              <a:rPr lang="en-US" b="1" cap="small" dirty="0"/>
              <a:t>POSITIVE</a:t>
            </a:r>
            <a:r>
              <a:rPr lang="en-US" dirty="0"/>
              <a:t>: Who could get fired up about a goal such as "Find a career that's not boring"? Goals should be phrased positively, so they help you feel good about yourself and what you're trying to accomplish. A better alternative might be this: "Enroll in pre-law classes so I can help people with legal problems someday." </a:t>
            </a:r>
          </a:p>
          <a:p>
            <a:pPr eaLnBrk="1" fontAlgn="auto" hangingPunct="1">
              <a:spcBef>
                <a:spcPts val="0"/>
              </a:spcBef>
              <a:spcAft>
                <a:spcPts val="0"/>
              </a:spcAft>
              <a:defRPr/>
            </a:pPr>
            <a:endParaRPr lang="en-CA" dirty="0"/>
          </a:p>
          <a:p>
            <a:pPr eaLnBrk="1" fontAlgn="auto" hangingPunct="1">
              <a:spcBef>
                <a:spcPts val="0"/>
              </a:spcBef>
              <a:spcAft>
                <a:spcPts val="0"/>
              </a:spcAft>
              <a:defRPr/>
            </a:pPr>
            <a:r>
              <a:rPr lang="en-US" b="1" cap="small" dirty="0"/>
              <a:t>PERSONAL</a:t>
            </a:r>
            <a:r>
              <a:rPr lang="en-US" dirty="0"/>
              <a:t>: Goals must be personal. They must reflect your own dreams and values, not those of friends, family, or the media. When crafting your goal statement, always use the word “I” in the sentence to brand it as your own. When your goals are personal, you'll be more motivated to succeed and take greater pride in your accomplishments.</a:t>
            </a:r>
          </a:p>
          <a:p>
            <a:pPr eaLnBrk="1" fontAlgn="auto" hangingPunct="1">
              <a:spcBef>
                <a:spcPts val="0"/>
              </a:spcBef>
              <a:spcAft>
                <a:spcPts val="0"/>
              </a:spcAft>
              <a:defRPr/>
            </a:pPr>
            <a:endParaRPr lang="en-CA" dirty="0"/>
          </a:p>
          <a:p>
            <a:pPr eaLnBrk="1" fontAlgn="auto" hangingPunct="1">
              <a:spcBef>
                <a:spcPts val="0"/>
              </a:spcBef>
              <a:spcAft>
                <a:spcPts val="0"/>
              </a:spcAft>
              <a:defRPr/>
            </a:pPr>
            <a:r>
              <a:rPr lang="en-US" b="1" cap="small" dirty="0"/>
              <a:t>POSSIBLE</a:t>
            </a:r>
            <a:r>
              <a:rPr lang="en-US" dirty="0"/>
              <a:t>: When setting goals, be sure to consider what's possible and within your control. Getting into an Ivy League university may be possible if you are earning good grades but unrealistic if you're struggling. In the latter case, a more reasonable goal might be to attend a university or trade school that offers courses related to your chosen career. You might also pursue volunteer work that would strengthen your college applications. </a:t>
            </a:r>
          </a:p>
          <a:p>
            <a:pPr eaLnBrk="1" fontAlgn="auto" hangingPunct="1">
              <a:spcBef>
                <a:spcPts val="0"/>
              </a:spcBef>
              <a:spcAft>
                <a:spcPts val="0"/>
              </a:spcAft>
              <a:defRPr/>
            </a:pPr>
            <a:endParaRPr lang="en-US" dirty="0"/>
          </a:p>
          <a:p>
            <a:pPr eaLnBrk="1" fontAlgn="auto" hangingPunct="1">
              <a:spcBef>
                <a:spcPts val="0"/>
              </a:spcBef>
              <a:spcAft>
                <a:spcPts val="0"/>
              </a:spcAft>
              <a:defRPr/>
            </a:pPr>
            <a:r>
              <a:rPr lang="en-US" dirty="0"/>
              <a:t>--------------------</a:t>
            </a:r>
          </a:p>
          <a:p>
            <a:pPr eaLnBrk="1" fontAlgn="auto" hangingPunct="1">
              <a:spcBef>
                <a:spcPts val="0"/>
              </a:spcBef>
              <a:spcAft>
                <a:spcPts val="0"/>
              </a:spcAft>
              <a:defRPr/>
            </a:pPr>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how goals, in general, should be framed.</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Goals should be positive, personal, and possible.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worksheet per participant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identify which of the three P’s is missing from each goal.</a:t>
            </a:r>
          </a:p>
          <a:p>
            <a:r>
              <a:rPr lang="en-US" sz="1200" kern="1200" dirty="0">
                <a:solidFill>
                  <a:schemeClr val="tx1"/>
                </a:solidFill>
                <a:effectLst/>
                <a:latin typeface="+mn-lt"/>
                <a:ea typeface="+mn-ea"/>
                <a:cs typeface="+mn-cs"/>
              </a:rPr>
              <a:t>Hint: There might be more than one P missing!</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Long ago, King Robert the Bruce ruled over Scotland. One day, he was badly defeated in battle. His only option was to escape and hide. He found refuge in a small cave and waited there for months.</a:t>
            </a:r>
          </a:p>
          <a:p>
            <a:r>
              <a:rPr lang="en-US" sz="1200" kern="1200" dirty="0">
                <a:solidFill>
                  <a:schemeClr val="tx1"/>
                </a:solidFill>
                <a:effectLst/>
                <a:latin typeface="+mn-lt"/>
                <a:ea typeface="+mn-ea"/>
                <a:cs typeface="+mn-cs"/>
              </a:rPr>
              <a:t>One day, he watched a spider try to build a web across the cave’s entrance. Time and time again, the spider fell down and got back up again. After many times, the spider succeeded, proving that with persistence and a plan, anything is possible.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is best done in small groups. Once groups have had a few minutes to complete the worksheet, bring the groups back together, and review. </a:t>
            </a:r>
          </a:p>
          <a:p>
            <a:pPr eaLnBrk="1" fontAlgn="auto" hangingPunct="1">
              <a:spcBef>
                <a:spcPts val="0"/>
              </a:spcBef>
              <a:spcAft>
                <a:spcPts val="0"/>
              </a:spcAft>
              <a:defRPr/>
            </a:pPr>
            <a:endParaRPr lang="en-CA" dirty="0"/>
          </a:p>
        </p:txBody>
      </p:sp>
      <p:sp>
        <p:nvSpPr>
          <p:cNvPr id="7270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C15FEA6-AC28-4A26-BF95-A3DE8773C01C}" type="slidenum">
              <a:rPr lang="en-US" smtClean="0"/>
              <a:pPr fontAlgn="base">
                <a:spcBef>
                  <a:spcPct val="0"/>
                </a:spcBef>
                <a:spcAft>
                  <a:spcPct val="0"/>
                </a:spcAft>
                <a:defRPr/>
              </a:pPr>
              <a:t>11</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eaLnBrk="1" hangingPunct="1">
              <a:spcBef>
                <a:spcPct val="0"/>
              </a:spcBef>
              <a:buFontTx/>
              <a:buChar char="•"/>
            </a:pPr>
            <a:r>
              <a:rPr lang="en-US" b="1" dirty="0"/>
              <a:t>Specific</a:t>
            </a:r>
            <a:r>
              <a:rPr lang="en-US" dirty="0"/>
              <a:t>: Success coach Jack Canfield states in his book </a:t>
            </a:r>
            <a:r>
              <a:rPr lang="en-US" u="sng" dirty="0"/>
              <a:t>The Success Principles</a:t>
            </a:r>
            <a:r>
              <a:rPr lang="en-US" dirty="0"/>
              <a:t> that, “Vague goals produce vague results.” In order for you to achieve a goal, you must be very clear about what exactly you want. Often creating a list of benefits that the accomplishment of your goal will bring to your life, will you give your mind a compelling reason to pursue that goal.</a:t>
            </a:r>
            <a:endParaRPr lang="en-CA" dirty="0"/>
          </a:p>
          <a:p>
            <a:pPr eaLnBrk="1" hangingPunct="1">
              <a:spcBef>
                <a:spcPct val="0"/>
              </a:spcBef>
              <a:buFontTx/>
              <a:buChar char="•"/>
            </a:pPr>
            <a:r>
              <a:rPr lang="en-US" b="1" dirty="0"/>
              <a:t>Measurable</a:t>
            </a:r>
            <a:r>
              <a:rPr lang="en-US" dirty="0"/>
              <a:t>: It’s crucial for goal achievement that you are able to track your progress towards your goal. That’s why all goals need some form of objective measuring system so that you can stay on track and become motivated when you enjoy the sweet taste of quantifiable progress. </a:t>
            </a:r>
            <a:endParaRPr lang="en-CA" dirty="0"/>
          </a:p>
          <a:p>
            <a:pPr eaLnBrk="1" hangingPunct="1">
              <a:spcBef>
                <a:spcPct val="0"/>
              </a:spcBef>
              <a:buFontTx/>
              <a:buChar char="•"/>
            </a:pPr>
            <a:r>
              <a:rPr lang="en-US" b="1" dirty="0"/>
              <a:t>Achievable</a:t>
            </a:r>
            <a:r>
              <a:rPr lang="en-US" dirty="0"/>
              <a:t>: Setting big goals is great, but setting unrealistic goals will just de-motivate you. A good goal is one that challenges, but is not so unrealistic that you have virtually no chance of accomplishing it.</a:t>
            </a:r>
            <a:endParaRPr lang="en-CA" dirty="0"/>
          </a:p>
          <a:p>
            <a:pPr eaLnBrk="1" hangingPunct="1">
              <a:spcBef>
                <a:spcPct val="0"/>
              </a:spcBef>
              <a:buFontTx/>
              <a:buChar char="•"/>
            </a:pPr>
            <a:r>
              <a:rPr lang="en-US" b="1" dirty="0"/>
              <a:t>Relevant</a:t>
            </a:r>
            <a:r>
              <a:rPr lang="en-US" dirty="0"/>
              <a:t>: Before you even set goals, it’s a good idea to sit down and define your core values and your life purpose because it’s these tools which ultimately decide how and what goals you choose for your life. Goals, in and of themselves, do not provide any happiness. Goals that are in harmony with our life purpose do have the power to make us happy. </a:t>
            </a:r>
            <a:endParaRPr lang="en-CA" dirty="0"/>
          </a:p>
          <a:p>
            <a:pPr eaLnBrk="1" hangingPunct="1">
              <a:spcBef>
                <a:spcPct val="0"/>
              </a:spcBef>
              <a:buFontTx/>
              <a:buChar char="•"/>
            </a:pPr>
            <a:r>
              <a:rPr lang="en-US" b="1" dirty="0"/>
              <a:t>Timed</a:t>
            </a:r>
            <a:r>
              <a:rPr lang="en-US" dirty="0"/>
              <a:t>: Without setting deadlines for your goals, you have no real compelling reason or motivation to start working on them. By setting a deadline, your subconscious mind begins to work on that goal, night and day, to bring you closer to achievement.</a:t>
            </a:r>
            <a:endParaRPr lang="en-CA" dirty="0"/>
          </a:p>
          <a:p>
            <a:pPr eaLnBrk="1" hangingPunct="1">
              <a:spcBef>
                <a:spcPct val="0"/>
              </a:spcBef>
              <a:buFontTx/>
              <a:buChar char="•"/>
            </a:pPr>
            <a:endParaRPr lang="en-US" dirty="0"/>
          </a:p>
          <a:p>
            <a:pPr eaLnBrk="1" hangingPunct="1">
              <a:spcBef>
                <a:spcPct val="0"/>
              </a:spcBef>
              <a:buFontTx/>
              <a:buNone/>
            </a:pPr>
            <a:r>
              <a:rPr lang="en-US" dirty="0"/>
              <a:t>-------------------------</a:t>
            </a:r>
          </a:p>
          <a:p>
            <a:pPr eaLnBrk="1" hangingPunct="1">
              <a:spcBef>
                <a:spcPct val="0"/>
              </a:spcBef>
              <a:buFontTx/>
              <a:buNone/>
            </a:pPr>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the specific parts of a good goal.</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Good goals should be specific, measurable, achievable, relevant, and timed.</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Action Plan</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action plan per participant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write a SMART goal for the first two modules of this workshop. They may want to use scrap paper at first, and then record their final goal in their action plan.</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action plans were handed out at the beginning of the workshop, transition into this activity should be fairly seamless.</a:t>
            </a:r>
          </a:p>
          <a:p>
            <a:r>
              <a:rPr lang="en-US" sz="1200" b="1" kern="1200" dirty="0">
                <a:solidFill>
                  <a:schemeClr val="tx1"/>
                </a:solidFill>
                <a:effectLst/>
                <a:latin typeface="+mn-lt"/>
                <a:ea typeface="+mn-ea"/>
                <a:cs typeface="+mn-cs"/>
              </a:rPr>
              <a:t>Review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participants are comfortable with each other, divide participants into pairs so that they can review each other’s’ goals and provide feedback.</a:t>
            </a:r>
          </a:p>
          <a:p>
            <a:pPr eaLnBrk="1" hangingPunct="1">
              <a:spcBef>
                <a:spcPct val="0"/>
              </a:spcBef>
              <a:buFontTx/>
              <a:buNone/>
            </a:pPr>
            <a:endParaRPr lang="en-US" dirty="0"/>
          </a:p>
        </p:txBody>
      </p:sp>
      <p:sp>
        <p:nvSpPr>
          <p:cNvPr id="7373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4EDC240-AB25-43C2-A710-935271A8C727}" type="slidenum">
              <a:rPr lang="en-US" smtClean="0"/>
              <a:pPr fontAlgn="base">
                <a:spcBef>
                  <a:spcPct val="0"/>
                </a:spcBef>
                <a:spcAft>
                  <a:spcPct val="0"/>
                </a:spcAft>
                <a:defRPr/>
              </a:pPr>
              <a:t>12</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lnSpcReduction="20000"/>
          </a:bodyPr>
          <a:lstStyle/>
          <a:p>
            <a:pPr eaLnBrk="1" hangingPunct="1">
              <a:spcBef>
                <a:spcPct val="0"/>
              </a:spcBef>
            </a:pPr>
            <a:r>
              <a:rPr lang="en-US" dirty="0"/>
              <a:t>Most people are unwilling to make a conscious decision to give up the things in their life necessary to achieve their goals.</a:t>
            </a:r>
          </a:p>
          <a:p>
            <a:pPr eaLnBrk="1" hangingPunct="1">
              <a:spcBef>
                <a:spcPct val="0"/>
              </a:spcBef>
            </a:pPr>
            <a:endParaRPr lang="en-US" dirty="0"/>
          </a:p>
          <a:p>
            <a:pPr eaLnBrk="1" hangingPunct="1">
              <a:spcBef>
                <a:spcPct val="0"/>
              </a:spcBef>
            </a:pPr>
            <a:r>
              <a:rPr lang="en-US" dirty="0"/>
              <a:t>--------------------------</a:t>
            </a:r>
          </a:p>
          <a:p>
            <a:pPr eaLnBrk="1" hangingPunct="1">
              <a:spcBef>
                <a:spcPct val="0"/>
              </a:spcBef>
            </a:pPr>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how to make the most of your mental energy.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you are prioritizing, choose a goal that will have the greatest impact on your life compared to how long it will take to achieve.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Task list from “The 10 Minute Challenge”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Make sure you have the task list from the “10 Minute Challenge” on flip chart paper.</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Bring out the task list from this morning’s icebreaker. Ask participants to prioritize the tasks based on what we just discussed.</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be done in a large group or small groups. It can be interesting to put participants back in their icebreaker groups and see how they would have done things differently.</a:t>
            </a:r>
          </a:p>
          <a:p>
            <a:pPr eaLnBrk="1" hangingPunct="1">
              <a:spcBef>
                <a:spcPct val="0"/>
              </a:spcBef>
            </a:pPr>
            <a:endParaRPr lang="en-CA" dirty="0"/>
          </a:p>
        </p:txBody>
      </p:sp>
      <p:sp>
        <p:nvSpPr>
          <p:cNvPr id="7475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75AAE40-F1B3-4204-AD34-14EAD930AC81}" type="slidenum">
              <a:rPr lang="en-US" smtClean="0"/>
              <a:pPr fontAlgn="base">
                <a:spcBef>
                  <a:spcPct val="0"/>
                </a:spcBef>
                <a:spcAft>
                  <a:spcPct val="0"/>
                </a:spcAft>
                <a:defRPr/>
              </a:pPr>
              <a:t>13</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lnSpcReduction="20000"/>
          </a:bodyPr>
          <a:lstStyle/>
          <a:p>
            <a:pPr eaLnBrk="1" hangingPunct="1">
              <a:spcBef>
                <a:spcPct val="0"/>
              </a:spcBef>
            </a:pPr>
            <a:r>
              <a:rPr lang="en-US" dirty="0"/>
              <a:t>To create a vision board, simply find a magazine, cut out pictures that resonate with the goal that you want to achieve, glue them onto a piece of poster board, and place that board somewhere that you can view it several times a day. </a:t>
            </a:r>
          </a:p>
          <a:p>
            <a:pPr eaLnBrk="1" hangingPunct="1">
              <a:spcBef>
                <a:spcPct val="0"/>
              </a:spcBef>
            </a:pPr>
            <a:endParaRPr lang="en-CA" dirty="0"/>
          </a:p>
          <a:p>
            <a:pPr eaLnBrk="1" hangingPunct="1">
              <a:spcBef>
                <a:spcPct val="0"/>
              </a:spcBef>
            </a:pPr>
            <a:r>
              <a:rPr lang="en-US" dirty="0"/>
              <a:t>-----------------------</a:t>
            </a:r>
          </a:p>
          <a:p>
            <a:pPr eaLnBrk="1" hangingPunct="1">
              <a:spcBef>
                <a:spcPct val="0"/>
              </a:spcBef>
            </a:pPr>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the role that emotions and dreams play in our goals.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Emotionalizing and visualizing your goal will help you create the desire to materialize it into your life. Vision boards and benefit lists are two tools that can help with these tasks.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Divide participants into pairs and ask them to take turns visualizing a goal that they have.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“Seeing, is believing!” It is hard to believe something you have not seen. (Implies that you will not believe the thing under discussion until you have actually seen it.)</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After participants have had a few moments to discuss, bring the large group back together. Have some of the more detailed goals shared with the class, if participants are comfortable.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What are the three P’s?</a:t>
            </a:r>
          </a:p>
          <a:p>
            <a:pPr lvl="0"/>
            <a:r>
              <a:rPr lang="en-US" sz="1200" kern="1200" dirty="0">
                <a:solidFill>
                  <a:schemeClr val="tx1"/>
                </a:solidFill>
                <a:effectLst/>
                <a:latin typeface="+mn-lt"/>
                <a:ea typeface="+mn-ea"/>
                <a:cs typeface="+mn-cs"/>
              </a:rPr>
              <a:t>What does SMART stand for?</a:t>
            </a:r>
          </a:p>
          <a:p>
            <a:pPr eaLnBrk="1" hangingPunct="1">
              <a:spcBef>
                <a:spcPct val="0"/>
              </a:spcBef>
            </a:pPr>
            <a:endParaRPr lang="en-US" dirty="0"/>
          </a:p>
        </p:txBody>
      </p:sp>
      <p:sp>
        <p:nvSpPr>
          <p:cNvPr id="7578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CD6CF18-2F12-42F8-82CE-44CF26D955A3}" type="slidenum">
              <a:rPr lang="en-US" smtClean="0"/>
              <a:pPr fontAlgn="base">
                <a:spcBef>
                  <a:spcPct val="0"/>
                </a:spcBef>
                <a:spcAft>
                  <a:spcPct val="0"/>
                </a:spcAft>
                <a:defRPr/>
              </a:pPr>
              <a:t>14</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spTree>
      <p:nvGrpSpPr>
        <p:cNvPr id="1" name=""/>
        <p:cNvGrpSpPr/>
        <p:nvPr/>
      </p:nvGrpSpPr>
      <p:grpSpPr>
        <a:xfrm>
          <a:off x="0" y="0"/>
          <a:ext cx="0" cy="0"/>
          <a:chOff x="0" y="0"/>
          <a:chExt cx="0" cy="0"/>
        </a:xfrm>
      </p:grpSpPr>
      <p:sp>
        <p:nvSpPr>
          <p:cNvPr id="5" name="Rectangle 4"/>
          <p:cNvSpPr/>
          <p:nvPr userDrawn="1"/>
        </p:nvSpPr>
        <p:spPr>
          <a:xfrm>
            <a:off x="7391400" y="0"/>
            <a:ext cx="1752600" cy="6858000"/>
          </a:xfrm>
          <a:prstGeom prst="rect">
            <a:avLst/>
          </a:prstGeom>
          <a:gradFill>
            <a:gsLst>
              <a:gs pos="33000">
                <a:schemeClr val="bg1"/>
              </a:gs>
              <a:gs pos="76000">
                <a:schemeClr val="bg1">
                  <a:lumMod val="50000"/>
                  <a:alpha val="90000"/>
                </a:scheme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dirty="0"/>
          </a:p>
        </p:txBody>
      </p:sp>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marL="0" indent="0">
              <a:buNone/>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
        <p:nvSpPr>
          <p:cNvPr id="13" name="Text Placeholder 12"/>
          <p:cNvSpPr>
            <a:spLocks noGrp="1"/>
          </p:cNvSpPr>
          <p:nvPr>
            <p:ph type="body" sz="quarter" idx="10"/>
          </p:nvPr>
        </p:nvSpPr>
        <p:spPr>
          <a:xfrm>
            <a:off x="7391400" y="381000"/>
            <a:ext cx="1752600" cy="2590800"/>
          </a:xfrm>
          <a:noFill/>
          <a:ln>
            <a:noFill/>
          </a:ln>
        </p:spPr>
        <p:txBody>
          <a:bodyPr/>
          <a:lstStyle>
            <a:lvl1pPr marL="0" indent="0" algn="l" rtl="0" eaLnBrk="0" fontAlgn="base" hangingPunct="0">
              <a:lnSpc>
                <a:spcPct val="115000"/>
              </a:lnSpc>
              <a:spcBef>
                <a:spcPct val="0"/>
              </a:spcBef>
              <a:spcAft>
                <a:spcPts val="1000"/>
              </a:spcAft>
              <a:buFont typeface="Arial" charset="0"/>
              <a:buNone/>
              <a:defRPr lang="en-US" sz="1600" kern="1200" dirty="0" smtClean="0">
                <a:solidFill>
                  <a:schemeClr val="tx1"/>
                </a:solidFill>
                <a:effectLst/>
                <a:latin typeface="+mn-lt"/>
                <a:ea typeface="+mn-ea"/>
                <a:cs typeface="Times New Roman" pitchFamily="18" charset="0"/>
              </a:defRPr>
            </a:lvl1pPr>
          </a:lstStyle>
          <a:p>
            <a:pPr lvl="0"/>
            <a:r>
              <a:rPr lang="en-US" dirty="0"/>
              <a:t>Click to edit Master text styles</a:t>
            </a:r>
          </a:p>
        </p:txBody>
      </p:sp>
      <p:pic>
        <p:nvPicPr>
          <p:cNvPr id="104450" name="Picture 2" descr="C:\Users\Darren\Desktop\New Photos - Copy\s00040.pn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18350" t="5597" r="15716" b="9325"/>
          <a:stretch/>
        </p:blipFill>
        <p:spPr bwMode="auto">
          <a:xfrm>
            <a:off x="6917899" y="4026716"/>
            <a:ext cx="2203730" cy="28312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29620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a:t>Click to edit Master title style</a:t>
            </a:r>
            <a:endParaRPr lang="en-CA" dirty="0"/>
          </a:p>
        </p:txBody>
      </p:sp>
      <p:sp>
        <p:nvSpPr>
          <p:cNvPr id="3" name="Content Placeholder 2"/>
          <p:cNvSpPr>
            <a:spLocks noGrp="1"/>
          </p:cNvSpPr>
          <p:nvPr>
            <p:ph idx="1"/>
          </p:nvPr>
        </p:nvSpPr>
        <p:spPr/>
        <p:txBody>
          <a:bodyPr/>
          <a:lstStyle>
            <a:lvl1pPr marL="0" indent="0">
              <a:buNone/>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Tree>
    <p:extLst>
      <p:ext uri="{BB962C8B-B14F-4D97-AF65-F5344CB8AC3E}">
        <p14:creationId xmlns:p14="http://schemas.microsoft.com/office/powerpoint/2010/main" val="35229918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First Slide AIM Basic">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
            <a:extLst>
              <a:ext uri="{FF2B5EF4-FFF2-40B4-BE49-F238E27FC236}">
                <a16:creationId xmlns:a16="http://schemas.microsoft.com/office/drawing/2014/main" id="{14804053-88D6-436C-A5EE-D66C0DE90747}"/>
              </a:ext>
            </a:extLst>
          </p:cNvPr>
          <p:cNvSpPr>
            <a:spLocks noGrp="1"/>
          </p:cNvSpPr>
          <p:nvPr>
            <p:ph type="title"/>
          </p:nvPr>
        </p:nvSpPr>
        <p:spPr>
          <a:xfrm>
            <a:off x="179512" y="692696"/>
            <a:ext cx="8784976" cy="288032"/>
          </a:xfrm>
          <a:prstGeom prst="rect">
            <a:avLst/>
          </a:prstGeom>
        </p:spPr>
        <p:txBody>
          <a:bodyPr anchor="t"/>
          <a:lstStyle>
            <a:lvl1pPr algn="l">
              <a:defRPr sz="14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7" name="Content Placeholder 3">
            <a:extLst>
              <a:ext uri="{FF2B5EF4-FFF2-40B4-BE49-F238E27FC236}">
                <a16:creationId xmlns:a16="http://schemas.microsoft.com/office/drawing/2014/main" id="{1B57831F-5425-4492-B5BE-25D4842185CA}"/>
              </a:ext>
            </a:extLst>
          </p:cNvPr>
          <p:cNvSpPr>
            <a:spLocks noGrp="1"/>
          </p:cNvSpPr>
          <p:nvPr>
            <p:ph sz="quarter" idx="10" hasCustomPrompt="1"/>
          </p:nvPr>
        </p:nvSpPr>
        <p:spPr>
          <a:xfrm>
            <a:off x="179512" y="188640"/>
            <a:ext cx="8784976" cy="405759"/>
          </a:xfrm>
          <a:prstGeom prst="rect">
            <a:avLst/>
          </a:prstGeom>
        </p:spPr>
        <p:txBody>
          <a:bodyPr/>
          <a:lstStyle>
            <a:lvl1pPr marL="0" indent="0">
              <a:buNone/>
              <a:defRPr sz="2000" b="1">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10" name="TextBox 9">
            <a:extLst>
              <a:ext uri="{FF2B5EF4-FFF2-40B4-BE49-F238E27FC236}">
                <a16:creationId xmlns:a16="http://schemas.microsoft.com/office/drawing/2014/main" id="{D19A5886-A09D-499A-9D74-BD03D3715021}"/>
              </a:ext>
            </a:extLst>
          </p:cNvPr>
          <p:cNvSpPr txBox="1"/>
          <p:nvPr userDrawn="1"/>
        </p:nvSpPr>
        <p:spPr>
          <a:xfrm>
            <a:off x="5076056" y="6597352"/>
            <a:ext cx="3940375"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     |     www.aim2train.com</a:t>
            </a:r>
          </a:p>
        </p:txBody>
      </p:sp>
    </p:spTree>
    <p:extLst>
      <p:ext uri="{BB962C8B-B14F-4D97-AF65-F5344CB8AC3E}">
        <p14:creationId xmlns:p14="http://schemas.microsoft.com/office/powerpoint/2010/main" val="9422545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Second Slide_Intro">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A0772A7-1B00-489A-B853-5357FC25FD71}"/>
              </a:ext>
            </a:extLst>
          </p:cNvPr>
          <p:cNvSpPr/>
          <p:nvPr userDrawn="1"/>
        </p:nvSpPr>
        <p:spPr>
          <a:xfrm>
            <a:off x="0" y="-27384"/>
            <a:ext cx="9144000" cy="4368120"/>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dirty="0"/>
          </a:p>
        </p:txBody>
      </p:sp>
      <p:pic>
        <p:nvPicPr>
          <p:cNvPr id="36" name="Picture 35">
            <a:extLst>
              <a:ext uri="{FF2B5EF4-FFF2-40B4-BE49-F238E27FC236}">
                <a16:creationId xmlns:a16="http://schemas.microsoft.com/office/drawing/2014/main" id="{97841E1B-8191-4FDD-819E-D8CDF661DF4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92280" y="5517232"/>
            <a:ext cx="1924151" cy="938025"/>
          </a:xfrm>
          <a:prstGeom prst="rect">
            <a:avLst/>
          </a:prstGeom>
        </p:spPr>
      </p:pic>
      <p:sp>
        <p:nvSpPr>
          <p:cNvPr id="37" name="Rectangle 36">
            <a:extLst>
              <a:ext uri="{FF2B5EF4-FFF2-40B4-BE49-F238E27FC236}">
                <a16:creationId xmlns:a16="http://schemas.microsoft.com/office/drawing/2014/main" id="{3BF09324-533F-487E-BA0B-4350DB30FCA2}"/>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37">
            <a:extLst>
              <a:ext uri="{FF2B5EF4-FFF2-40B4-BE49-F238E27FC236}">
                <a16:creationId xmlns:a16="http://schemas.microsoft.com/office/drawing/2014/main" id="{B2FC6B14-4A6D-48CF-83D1-C366CDF763DA}"/>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5080626F-948F-4E07-A5A2-FA07BDDB8ED4}"/>
              </a:ext>
            </a:extLst>
          </p:cNvPr>
          <p:cNvGrpSpPr/>
          <p:nvPr userDrawn="1"/>
        </p:nvGrpSpPr>
        <p:grpSpPr>
          <a:xfrm>
            <a:off x="-1332656" y="-339274"/>
            <a:ext cx="5472608" cy="5472608"/>
            <a:chOff x="-1452814" y="-339274"/>
            <a:chExt cx="5472608" cy="5472608"/>
          </a:xfrm>
        </p:grpSpPr>
        <p:sp>
          <p:nvSpPr>
            <p:cNvPr id="6" name="Freeform: Shape 5">
              <a:extLst>
                <a:ext uri="{FF2B5EF4-FFF2-40B4-BE49-F238E27FC236}">
                  <a16:creationId xmlns:a16="http://schemas.microsoft.com/office/drawing/2014/main" id="{3C51ECD1-0A1E-42CA-80BA-0F4BC2F9DC75}"/>
                </a:ext>
              </a:extLst>
            </p:cNvPr>
            <p:cNvSpPr/>
            <p:nvPr userDrawn="1"/>
          </p:nvSpPr>
          <p:spPr>
            <a:xfrm>
              <a:off x="-254000" y="1833880"/>
              <a:ext cx="939800" cy="1772920"/>
            </a:xfrm>
            <a:custGeom>
              <a:avLst/>
              <a:gdLst>
                <a:gd name="connsiteX0" fmla="*/ 228600 w 939800"/>
                <a:gd name="connsiteY0" fmla="*/ 10160 h 1772920"/>
                <a:gd name="connsiteX1" fmla="*/ 482600 w 939800"/>
                <a:gd name="connsiteY1" fmla="*/ 101600 h 1772920"/>
                <a:gd name="connsiteX2" fmla="*/ 513080 w 939800"/>
                <a:gd name="connsiteY2" fmla="*/ 152400 h 1772920"/>
                <a:gd name="connsiteX3" fmla="*/ 447040 w 939800"/>
                <a:gd name="connsiteY3" fmla="*/ 314960 h 1772920"/>
                <a:gd name="connsiteX4" fmla="*/ 558800 w 939800"/>
                <a:gd name="connsiteY4" fmla="*/ 416560 h 1772920"/>
                <a:gd name="connsiteX5" fmla="*/ 604520 w 939800"/>
                <a:gd name="connsiteY5" fmla="*/ 441960 h 1772920"/>
                <a:gd name="connsiteX6" fmla="*/ 741680 w 939800"/>
                <a:gd name="connsiteY6" fmla="*/ 375920 h 1772920"/>
                <a:gd name="connsiteX7" fmla="*/ 802640 w 939800"/>
                <a:gd name="connsiteY7" fmla="*/ 396240 h 1772920"/>
                <a:gd name="connsiteX8" fmla="*/ 878840 w 939800"/>
                <a:gd name="connsiteY8" fmla="*/ 518160 h 1772920"/>
                <a:gd name="connsiteX9" fmla="*/ 919480 w 939800"/>
                <a:gd name="connsiteY9" fmla="*/ 675640 h 1772920"/>
                <a:gd name="connsiteX10" fmla="*/ 787400 w 939800"/>
                <a:gd name="connsiteY10" fmla="*/ 762000 h 1772920"/>
                <a:gd name="connsiteX11" fmla="*/ 751840 w 939800"/>
                <a:gd name="connsiteY11" fmla="*/ 787400 h 1772920"/>
                <a:gd name="connsiteX12" fmla="*/ 762000 w 939800"/>
                <a:gd name="connsiteY12" fmla="*/ 924560 h 1772920"/>
                <a:gd name="connsiteX13" fmla="*/ 756920 w 939800"/>
                <a:gd name="connsiteY13" fmla="*/ 965200 h 1772920"/>
                <a:gd name="connsiteX14" fmla="*/ 909320 w 939800"/>
                <a:gd name="connsiteY14" fmla="*/ 1010920 h 1772920"/>
                <a:gd name="connsiteX15" fmla="*/ 939800 w 939800"/>
                <a:gd name="connsiteY15" fmla="*/ 1107440 h 1772920"/>
                <a:gd name="connsiteX16" fmla="*/ 853440 w 939800"/>
                <a:gd name="connsiteY16" fmla="*/ 1330960 h 1772920"/>
                <a:gd name="connsiteX17" fmla="*/ 802640 w 939800"/>
                <a:gd name="connsiteY17" fmla="*/ 1366520 h 1772920"/>
                <a:gd name="connsiteX18" fmla="*/ 635000 w 939800"/>
                <a:gd name="connsiteY18" fmla="*/ 1315720 h 1772920"/>
                <a:gd name="connsiteX19" fmla="*/ 508000 w 939800"/>
                <a:gd name="connsiteY19" fmla="*/ 1447800 h 1772920"/>
                <a:gd name="connsiteX20" fmla="*/ 563880 w 939800"/>
                <a:gd name="connsiteY20" fmla="*/ 1610360 h 1772920"/>
                <a:gd name="connsiteX21" fmla="*/ 487680 w 939800"/>
                <a:gd name="connsiteY21" fmla="*/ 1696720 h 1772920"/>
                <a:gd name="connsiteX22" fmla="*/ 299720 w 939800"/>
                <a:gd name="connsiteY22" fmla="*/ 1772920 h 1772920"/>
                <a:gd name="connsiteX23" fmla="*/ 203200 w 939800"/>
                <a:gd name="connsiteY23" fmla="*/ 1696720 h 1772920"/>
                <a:gd name="connsiteX24" fmla="*/ 172720 w 939800"/>
                <a:gd name="connsiteY24" fmla="*/ 1590040 h 1772920"/>
                <a:gd name="connsiteX25" fmla="*/ 0 w 939800"/>
                <a:gd name="connsiteY25" fmla="*/ 1615440 h 1772920"/>
                <a:gd name="connsiteX26" fmla="*/ 25400 w 939800"/>
                <a:gd name="connsiteY26" fmla="*/ 193040 h 1772920"/>
                <a:gd name="connsiteX27" fmla="*/ 121920 w 939800"/>
                <a:gd name="connsiteY27" fmla="*/ 177800 h 1772920"/>
                <a:gd name="connsiteX28" fmla="*/ 152400 w 939800"/>
                <a:gd name="connsiteY28" fmla="*/ 71120 h 1772920"/>
                <a:gd name="connsiteX29" fmla="*/ 177800 w 939800"/>
                <a:gd name="connsiteY29" fmla="*/ 0 h 1772920"/>
                <a:gd name="connsiteX30" fmla="*/ 228600 w 939800"/>
                <a:gd name="connsiteY30" fmla="*/ 10160 h 1772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39800" h="1772920">
                  <a:moveTo>
                    <a:pt x="228600" y="10160"/>
                  </a:moveTo>
                  <a:lnTo>
                    <a:pt x="482600" y="101600"/>
                  </a:lnTo>
                  <a:lnTo>
                    <a:pt x="513080" y="152400"/>
                  </a:lnTo>
                  <a:lnTo>
                    <a:pt x="447040" y="314960"/>
                  </a:lnTo>
                  <a:lnTo>
                    <a:pt x="558800" y="416560"/>
                  </a:lnTo>
                  <a:lnTo>
                    <a:pt x="604520" y="441960"/>
                  </a:lnTo>
                  <a:lnTo>
                    <a:pt x="741680" y="375920"/>
                  </a:lnTo>
                  <a:lnTo>
                    <a:pt x="802640" y="396240"/>
                  </a:lnTo>
                  <a:lnTo>
                    <a:pt x="878840" y="518160"/>
                  </a:lnTo>
                  <a:lnTo>
                    <a:pt x="919480" y="675640"/>
                  </a:lnTo>
                  <a:lnTo>
                    <a:pt x="787400" y="762000"/>
                  </a:lnTo>
                  <a:lnTo>
                    <a:pt x="751840" y="787400"/>
                  </a:lnTo>
                  <a:lnTo>
                    <a:pt x="762000" y="924560"/>
                  </a:lnTo>
                  <a:lnTo>
                    <a:pt x="756920" y="965200"/>
                  </a:lnTo>
                  <a:lnTo>
                    <a:pt x="909320" y="1010920"/>
                  </a:lnTo>
                  <a:lnTo>
                    <a:pt x="939800" y="1107440"/>
                  </a:lnTo>
                  <a:lnTo>
                    <a:pt x="853440" y="1330960"/>
                  </a:lnTo>
                  <a:lnTo>
                    <a:pt x="802640" y="1366520"/>
                  </a:lnTo>
                  <a:lnTo>
                    <a:pt x="635000" y="1315720"/>
                  </a:lnTo>
                  <a:lnTo>
                    <a:pt x="508000" y="1447800"/>
                  </a:lnTo>
                  <a:lnTo>
                    <a:pt x="563880" y="1610360"/>
                  </a:lnTo>
                  <a:lnTo>
                    <a:pt x="487680" y="1696720"/>
                  </a:lnTo>
                  <a:lnTo>
                    <a:pt x="299720" y="1772920"/>
                  </a:lnTo>
                  <a:lnTo>
                    <a:pt x="203200" y="1696720"/>
                  </a:lnTo>
                  <a:lnTo>
                    <a:pt x="172720" y="1590040"/>
                  </a:lnTo>
                  <a:lnTo>
                    <a:pt x="0" y="1615440"/>
                  </a:lnTo>
                  <a:lnTo>
                    <a:pt x="25400" y="193040"/>
                  </a:lnTo>
                  <a:lnTo>
                    <a:pt x="121920" y="177800"/>
                  </a:lnTo>
                  <a:lnTo>
                    <a:pt x="152400" y="71120"/>
                  </a:lnTo>
                  <a:lnTo>
                    <a:pt x="177800" y="0"/>
                  </a:lnTo>
                  <a:lnTo>
                    <a:pt x="228600" y="1016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8F1E01F5-CDCF-4610-990E-A8CD60ADFB2D}"/>
                </a:ext>
              </a:extLst>
            </p:cNvPr>
            <p:cNvSpPr/>
            <p:nvPr userDrawn="1"/>
          </p:nvSpPr>
          <p:spPr>
            <a:xfrm>
              <a:off x="-577420" y="2364030"/>
              <a:ext cx="756932" cy="737318"/>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Shape 4">
              <a:extLst>
                <a:ext uri="{FF2B5EF4-FFF2-40B4-BE49-F238E27FC236}">
                  <a16:creationId xmlns:a16="http://schemas.microsoft.com/office/drawing/2014/main" id="{9F00A568-C945-4D2F-979A-907D70DB30B2}"/>
                </a:ext>
              </a:extLst>
            </p:cNvPr>
            <p:cNvSpPr/>
            <p:nvPr userDrawn="1"/>
          </p:nvSpPr>
          <p:spPr>
            <a:xfrm>
              <a:off x="482600" y="3098800"/>
              <a:ext cx="1498600" cy="1508760"/>
            </a:xfrm>
            <a:custGeom>
              <a:avLst/>
              <a:gdLst>
                <a:gd name="connsiteX0" fmla="*/ 325120 w 1498600"/>
                <a:gd name="connsiteY0" fmla="*/ 127000 h 1508760"/>
                <a:gd name="connsiteX1" fmla="*/ 548640 w 1498600"/>
                <a:gd name="connsiteY1" fmla="*/ 10160 h 1508760"/>
                <a:gd name="connsiteX2" fmla="*/ 655320 w 1498600"/>
                <a:gd name="connsiteY2" fmla="*/ 162560 h 1508760"/>
                <a:gd name="connsiteX3" fmla="*/ 782320 w 1498600"/>
                <a:gd name="connsiteY3" fmla="*/ 152400 h 1508760"/>
                <a:gd name="connsiteX4" fmla="*/ 843280 w 1498600"/>
                <a:gd name="connsiteY4" fmla="*/ 106680 h 1508760"/>
                <a:gd name="connsiteX5" fmla="*/ 889000 w 1498600"/>
                <a:gd name="connsiteY5" fmla="*/ 0 h 1508760"/>
                <a:gd name="connsiteX6" fmla="*/ 1132840 w 1498600"/>
                <a:gd name="connsiteY6" fmla="*/ 91440 h 1508760"/>
                <a:gd name="connsiteX7" fmla="*/ 1097280 w 1498600"/>
                <a:gd name="connsiteY7" fmla="*/ 264160 h 1508760"/>
                <a:gd name="connsiteX8" fmla="*/ 1209040 w 1498600"/>
                <a:gd name="connsiteY8" fmla="*/ 355600 h 1508760"/>
                <a:gd name="connsiteX9" fmla="*/ 1361440 w 1498600"/>
                <a:gd name="connsiteY9" fmla="*/ 304800 h 1508760"/>
                <a:gd name="connsiteX10" fmla="*/ 1493520 w 1498600"/>
                <a:gd name="connsiteY10" fmla="*/ 543560 h 1508760"/>
                <a:gd name="connsiteX11" fmla="*/ 1346200 w 1498600"/>
                <a:gd name="connsiteY11" fmla="*/ 645160 h 1508760"/>
                <a:gd name="connsiteX12" fmla="*/ 1351280 w 1498600"/>
                <a:gd name="connsiteY12" fmla="*/ 802640 h 1508760"/>
                <a:gd name="connsiteX13" fmla="*/ 1498600 w 1498600"/>
                <a:gd name="connsiteY13" fmla="*/ 868680 h 1508760"/>
                <a:gd name="connsiteX14" fmla="*/ 1447800 w 1498600"/>
                <a:gd name="connsiteY14" fmla="*/ 1046480 h 1508760"/>
                <a:gd name="connsiteX15" fmla="*/ 1402080 w 1498600"/>
                <a:gd name="connsiteY15" fmla="*/ 1132840 h 1508760"/>
                <a:gd name="connsiteX16" fmla="*/ 1249680 w 1498600"/>
                <a:gd name="connsiteY16" fmla="*/ 1102360 h 1508760"/>
                <a:gd name="connsiteX17" fmla="*/ 1158240 w 1498600"/>
                <a:gd name="connsiteY17" fmla="*/ 1198880 h 1508760"/>
                <a:gd name="connsiteX18" fmla="*/ 1209040 w 1498600"/>
                <a:gd name="connsiteY18" fmla="*/ 1346200 h 1508760"/>
                <a:gd name="connsiteX19" fmla="*/ 1143000 w 1498600"/>
                <a:gd name="connsiteY19" fmla="*/ 1422400 h 1508760"/>
                <a:gd name="connsiteX20" fmla="*/ 1016000 w 1498600"/>
                <a:gd name="connsiteY20" fmla="*/ 1488440 h 1508760"/>
                <a:gd name="connsiteX21" fmla="*/ 944880 w 1498600"/>
                <a:gd name="connsiteY21" fmla="*/ 1483360 h 1508760"/>
                <a:gd name="connsiteX22" fmla="*/ 853440 w 1498600"/>
                <a:gd name="connsiteY22" fmla="*/ 1336040 h 1508760"/>
                <a:gd name="connsiteX23" fmla="*/ 711200 w 1498600"/>
                <a:gd name="connsiteY23" fmla="*/ 1346200 h 1508760"/>
                <a:gd name="connsiteX24" fmla="*/ 660400 w 1498600"/>
                <a:gd name="connsiteY24" fmla="*/ 1457960 h 1508760"/>
                <a:gd name="connsiteX25" fmla="*/ 614680 w 1498600"/>
                <a:gd name="connsiteY25" fmla="*/ 1508760 h 1508760"/>
                <a:gd name="connsiteX26" fmla="*/ 375920 w 1498600"/>
                <a:gd name="connsiteY26" fmla="*/ 1412240 h 1508760"/>
                <a:gd name="connsiteX27" fmla="*/ 406400 w 1498600"/>
                <a:gd name="connsiteY27" fmla="*/ 1234440 h 1508760"/>
                <a:gd name="connsiteX28" fmla="*/ 309880 w 1498600"/>
                <a:gd name="connsiteY28" fmla="*/ 1148080 h 1508760"/>
                <a:gd name="connsiteX29" fmla="*/ 177800 w 1498600"/>
                <a:gd name="connsiteY29" fmla="*/ 1193800 h 1508760"/>
                <a:gd name="connsiteX30" fmla="*/ 91440 w 1498600"/>
                <a:gd name="connsiteY30" fmla="*/ 1143000 h 1508760"/>
                <a:gd name="connsiteX31" fmla="*/ 20320 w 1498600"/>
                <a:gd name="connsiteY31" fmla="*/ 944880 h 1508760"/>
                <a:gd name="connsiteX32" fmla="*/ 172720 w 1498600"/>
                <a:gd name="connsiteY32" fmla="*/ 853440 h 1508760"/>
                <a:gd name="connsiteX33" fmla="*/ 172720 w 1498600"/>
                <a:gd name="connsiteY33" fmla="*/ 690880 h 1508760"/>
                <a:gd name="connsiteX34" fmla="*/ 0 w 1498600"/>
                <a:gd name="connsiteY34" fmla="*/ 640080 h 1508760"/>
                <a:gd name="connsiteX35" fmla="*/ 50800 w 1498600"/>
                <a:gd name="connsiteY35" fmla="*/ 467360 h 1508760"/>
                <a:gd name="connsiteX36" fmla="*/ 127000 w 1498600"/>
                <a:gd name="connsiteY36" fmla="*/ 360680 h 1508760"/>
                <a:gd name="connsiteX37" fmla="*/ 279400 w 1498600"/>
                <a:gd name="connsiteY37" fmla="*/ 406400 h 1508760"/>
                <a:gd name="connsiteX38" fmla="*/ 381000 w 1498600"/>
                <a:gd name="connsiteY38" fmla="*/ 284480 h 1508760"/>
                <a:gd name="connsiteX39" fmla="*/ 325120 w 1498600"/>
                <a:gd name="connsiteY39" fmla="*/ 127000 h 1508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498600" h="1508760">
                  <a:moveTo>
                    <a:pt x="325120" y="127000"/>
                  </a:moveTo>
                  <a:lnTo>
                    <a:pt x="548640" y="10160"/>
                  </a:lnTo>
                  <a:lnTo>
                    <a:pt x="655320" y="162560"/>
                  </a:lnTo>
                  <a:lnTo>
                    <a:pt x="782320" y="152400"/>
                  </a:lnTo>
                  <a:lnTo>
                    <a:pt x="843280" y="106680"/>
                  </a:lnTo>
                  <a:lnTo>
                    <a:pt x="889000" y="0"/>
                  </a:lnTo>
                  <a:lnTo>
                    <a:pt x="1132840" y="91440"/>
                  </a:lnTo>
                  <a:lnTo>
                    <a:pt x="1097280" y="264160"/>
                  </a:lnTo>
                  <a:lnTo>
                    <a:pt x="1209040" y="355600"/>
                  </a:lnTo>
                  <a:lnTo>
                    <a:pt x="1361440" y="304800"/>
                  </a:lnTo>
                  <a:lnTo>
                    <a:pt x="1493520" y="543560"/>
                  </a:lnTo>
                  <a:lnTo>
                    <a:pt x="1346200" y="645160"/>
                  </a:lnTo>
                  <a:lnTo>
                    <a:pt x="1351280" y="802640"/>
                  </a:lnTo>
                  <a:lnTo>
                    <a:pt x="1498600" y="868680"/>
                  </a:lnTo>
                  <a:lnTo>
                    <a:pt x="1447800" y="1046480"/>
                  </a:lnTo>
                  <a:lnTo>
                    <a:pt x="1402080" y="1132840"/>
                  </a:lnTo>
                  <a:lnTo>
                    <a:pt x="1249680" y="1102360"/>
                  </a:lnTo>
                  <a:lnTo>
                    <a:pt x="1158240" y="1198880"/>
                  </a:lnTo>
                  <a:lnTo>
                    <a:pt x="1209040" y="1346200"/>
                  </a:lnTo>
                  <a:lnTo>
                    <a:pt x="1143000" y="1422400"/>
                  </a:lnTo>
                  <a:lnTo>
                    <a:pt x="1016000" y="1488440"/>
                  </a:lnTo>
                  <a:lnTo>
                    <a:pt x="944880" y="1483360"/>
                  </a:lnTo>
                  <a:lnTo>
                    <a:pt x="853440" y="1336040"/>
                  </a:lnTo>
                  <a:lnTo>
                    <a:pt x="711200" y="1346200"/>
                  </a:lnTo>
                  <a:lnTo>
                    <a:pt x="660400" y="1457960"/>
                  </a:lnTo>
                  <a:lnTo>
                    <a:pt x="614680" y="1508760"/>
                  </a:lnTo>
                  <a:lnTo>
                    <a:pt x="375920" y="1412240"/>
                  </a:lnTo>
                  <a:lnTo>
                    <a:pt x="406400" y="1234440"/>
                  </a:lnTo>
                  <a:lnTo>
                    <a:pt x="309880" y="1148080"/>
                  </a:lnTo>
                  <a:lnTo>
                    <a:pt x="177800" y="1193800"/>
                  </a:lnTo>
                  <a:lnTo>
                    <a:pt x="91440" y="1143000"/>
                  </a:lnTo>
                  <a:lnTo>
                    <a:pt x="20320" y="944880"/>
                  </a:lnTo>
                  <a:lnTo>
                    <a:pt x="172720" y="853440"/>
                  </a:lnTo>
                  <a:lnTo>
                    <a:pt x="172720" y="690880"/>
                  </a:lnTo>
                  <a:lnTo>
                    <a:pt x="0" y="640080"/>
                  </a:lnTo>
                  <a:lnTo>
                    <a:pt x="50800" y="467360"/>
                  </a:lnTo>
                  <a:lnTo>
                    <a:pt x="127000" y="360680"/>
                  </a:lnTo>
                  <a:lnTo>
                    <a:pt x="279400" y="406400"/>
                  </a:lnTo>
                  <a:lnTo>
                    <a:pt x="381000" y="284480"/>
                  </a:lnTo>
                  <a:lnTo>
                    <a:pt x="325120" y="127000"/>
                  </a:lnTo>
                  <a:close/>
                </a:path>
              </a:pathLst>
            </a:cu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8EFED6D7-804D-4585-AA35-F837EF4A7146}"/>
                </a:ext>
              </a:extLst>
            </p:cNvPr>
            <p:cNvSpPr/>
            <p:nvPr userDrawn="1"/>
          </p:nvSpPr>
          <p:spPr>
            <a:xfrm>
              <a:off x="935952" y="3553219"/>
              <a:ext cx="611712" cy="595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C4213004-B02D-4B66-974B-D08A1460F07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0346449">
              <a:off x="-1452814" y="-339274"/>
              <a:ext cx="5472608" cy="5472608"/>
            </a:xfrm>
            <a:prstGeom prst="rect">
              <a:avLst/>
            </a:prstGeom>
          </p:spPr>
        </p:pic>
        <p:sp>
          <p:nvSpPr>
            <p:cNvPr id="18" name="Rectangle 17">
              <a:extLst>
                <a:ext uri="{FF2B5EF4-FFF2-40B4-BE49-F238E27FC236}">
                  <a16:creationId xmlns:a16="http://schemas.microsoft.com/office/drawing/2014/main" id="{B8C07E03-DC79-4459-B3BC-4ABA06B38F71}"/>
                </a:ext>
              </a:extLst>
            </p:cNvPr>
            <p:cNvSpPr/>
            <p:nvPr userDrawn="1"/>
          </p:nvSpPr>
          <p:spPr>
            <a:xfrm>
              <a:off x="1283490" y="887917"/>
              <a:ext cx="1584176" cy="1509113"/>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26">
              <a:extLst>
                <a:ext uri="{FF2B5EF4-FFF2-40B4-BE49-F238E27FC236}">
                  <a16:creationId xmlns:a16="http://schemas.microsoft.com/office/drawing/2014/main" id="{C980503E-F827-4529-8663-36320244715F}"/>
                </a:ext>
              </a:extLst>
            </p:cNvPr>
            <p:cNvSpPr/>
            <p:nvPr userDrawn="1"/>
          </p:nvSpPr>
          <p:spPr>
            <a:xfrm>
              <a:off x="1115616" y="1065183"/>
              <a:ext cx="1764726" cy="1220098"/>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solidFill>
              <a:schemeClr val="bg1"/>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Text Placeholder 9">
            <a:extLst>
              <a:ext uri="{FF2B5EF4-FFF2-40B4-BE49-F238E27FC236}">
                <a16:creationId xmlns:a16="http://schemas.microsoft.com/office/drawing/2014/main" id="{878D67EF-EC46-4733-A9EB-EF28BACA6B5A}"/>
              </a:ext>
            </a:extLst>
          </p:cNvPr>
          <p:cNvSpPr>
            <a:spLocks noGrp="1"/>
          </p:cNvSpPr>
          <p:nvPr>
            <p:ph type="body" sz="quarter" idx="10" hasCustomPrompt="1"/>
          </p:nvPr>
        </p:nvSpPr>
        <p:spPr>
          <a:xfrm>
            <a:off x="3923928" y="1171201"/>
            <a:ext cx="4968875" cy="1008062"/>
          </a:xfrm>
          <a:prstGeom prst="rect">
            <a:avLst/>
          </a:prstGeom>
        </p:spPr>
        <p:txBody>
          <a:bodyPr anchor="ctr"/>
          <a:lstStyle>
            <a:lvl1pPr marL="0" indent="0" algn="l">
              <a:buNone/>
              <a:defRPr b="1">
                <a:solidFill>
                  <a:schemeClr val="bg1"/>
                </a:solidFill>
                <a:latin typeface="Arial" panose="020B0604020202020204" pitchFamily="34" charset="0"/>
                <a:cs typeface="Arial" panose="020B0604020202020204" pitchFamily="34" charset="0"/>
              </a:defRPr>
            </a:lvl1pPr>
          </a:lstStyle>
          <a:p>
            <a:pPr lvl="0"/>
            <a:r>
              <a:rPr lang="en-US" dirty="0"/>
              <a:t>Click to edit master</a:t>
            </a:r>
          </a:p>
        </p:txBody>
      </p:sp>
      <p:sp>
        <p:nvSpPr>
          <p:cNvPr id="41" name="Title 1">
            <a:extLst>
              <a:ext uri="{FF2B5EF4-FFF2-40B4-BE49-F238E27FC236}">
                <a16:creationId xmlns:a16="http://schemas.microsoft.com/office/drawing/2014/main" id="{838B283D-6182-4711-8A94-925FCF2F439F}"/>
              </a:ext>
            </a:extLst>
          </p:cNvPr>
          <p:cNvSpPr>
            <a:spLocks noGrp="1"/>
          </p:cNvSpPr>
          <p:nvPr userDrawn="1">
            <p:ph type="title" hasCustomPrompt="1"/>
          </p:nvPr>
        </p:nvSpPr>
        <p:spPr>
          <a:xfrm>
            <a:off x="2016224" y="4437112"/>
            <a:ext cx="7127776" cy="1143000"/>
          </a:xfrm>
          <a:prstGeom prst="rect">
            <a:avLst/>
          </a:prstGeom>
        </p:spPr>
        <p:txBody>
          <a:bodyPr anchor="t"/>
          <a:lstStyle>
            <a:lvl1pPr algn="l">
              <a:defRPr sz="3200" b="0">
                <a:solidFill>
                  <a:srgbClr val="A74A9C"/>
                </a:solidFill>
                <a:latin typeface="Arial" panose="020B0604020202020204" pitchFamily="34" charset="0"/>
                <a:cs typeface="Arial" panose="020B0604020202020204" pitchFamily="34" charset="0"/>
              </a:defRPr>
            </a:lvl1pPr>
          </a:lstStyle>
          <a:p>
            <a:r>
              <a:rPr lang="en-US" dirty="0"/>
              <a:t>CLICK TO EDIT</a:t>
            </a:r>
          </a:p>
        </p:txBody>
      </p:sp>
      <p:sp>
        <p:nvSpPr>
          <p:cNvPr id="29" name="TextBox 28">
            <a:extLst>
              <a:ext uri="{FF2B5EF4-FFF2-40B4-BE49-F238E27FC236}">
                <a16:creationId xmlns:a16="http://schemas.microsoft.com/office/drawing/2014/main" id="{2575398F-4B12-4845-A825-32F30B2253FC}"/>
              </a:ext>
            </a:extLst>
          </p:cNvPr>
          <p:cNvSpPr txBox="1"/>
          <p:nvPr userDrawn="1"/>
        </p:nvSpPr>
        <p:spPr>
          <a:xfrm>
            <a:off x="5076056" y="6597352"/>
            <a:ext cx="3940375"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     |     www.aim2train.com</a:t>
            </a:r>
          </a:p>
        </p:txBody>
      </p:sp>
    </p:spTree>
    <p:extLst>
      <p:ext uri="{BB962C8B-B14F-4D97-AF65-F5344CB8AC3E}">
        <p14:creationId xmlns:p14="http://schemas.microsoft.com/office/powerpoint/2010/main" val="37448424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Content Style AIM Basic">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
            <a:extLst>
              <a:ext uri="{FF2B5EF4-FFF2-40B4-BE49-F238E27FC236}">
                <a16:creationId xmlns:a16="http://schemas.microsoft.com/office/drawing/2014/main" id="{14804053-88D6-436C-A5EE-D66C0DE90747}"/>
              </a:ext>
            </a:extLst>
          </p:cNvPr>
          <p:cNvSpPr>
            <a:spLocks noGrp="1"/>
          </p:cNvSpPr>
          <p:nvPr>
            <p:ph type="title"/>
          </p:nvPr>
        </p:nvSpPr>
        <p:spPr>
          <a:xfrm>
            <a:off x="179512" y="692696"/>
            <a:ext cx="8784976" cy="288032"/>
          </a:xfrm>
          <a:prstGeom prst="rect">
            <a:avLst/>
          </a:prstGeom>
        </p:spPr>
        <p:txBody>
          <a:bodyPr anchor="t"/>
          <a:lstStyle>
            <a:lvl1pPr algn="l">
              <a:defRPr sz="14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7" name="Content Placeholder 3">
            <a:extLst>
              <a:ext uri="{FF2B5EF4-FFF2-40B4-BE49-F238E27FC236}">
                <a16:creationId xmlns:a16="http://schemas.microsoft.com/office/drawing/2014/main" id="{1B57831F-5425-4492-B5BE-25D4842185CA}"/>
              </a:ext>
            </a:extLst>
          </p:cNvPr>
          <p:cNvSpPr>
            <a:spLocks noGrp="1"/>
          </p:cNvSpPr>
          <p:nvPr>
            <p:ph sz="quarter" idx="10" hasCustomPrompt="1"/>
          </p:nvPr>
        </p:nvSpPr>
        <p:spPr>
          <a:xfrm>
            <a:off x="179512" y="188640"/>
            <a:ext cx="8784976" cy="405759"/>
          </a:xfrm>
          <a:prstGeom prst="rect">
            <a:avLst/>
          </a:prstGeom>
        </p:spPr>
        <p:txBody>
          <a:bodyPr/>
          <a:lstStyle>
            <a:lvl1pPr marL="0" indent="0">
              <a:buNone/>
              <a:defRPr sz="2000" b="1">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8" name="TextBox 7">
            <a:extLst>
              <a:ext uri="{FF2B5EF4-FFF2-40B4-BE49-F238E27FC236}">
                <a16:creationId xmlns:a16="http://schemas.microsoft.com/office/drawing/2014/main" id="{BA3092B0-8F24-470D-AE63-99F3261C3D2D}"/>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Tree>
    <p:extLst>
      <p:ext uri="{BB962C8B-B14F-4D97-AF65-F5344CB8AC3E}">
        <p14:creationId xmlns:p14="http://schemas.microsoft.com/office/powerpoint/2010/main" val="12850048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2 AIM section slide">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13A5CAD-41A7-4247-81DE-6CBA7BCF89A4}"/>
              </a:ext>
            </a:extLst>
          </p:cNvPr>
          <p:cNvGrpSpPr/>
          <p:nvPr userDrawn="1"/>
        </p:nvGrpSpPr>
        <p:grpSpPr>
          <a:xfrm>
            <a:off x="-324544" y="1268760"/>
            <a:ext cx="4574075" cy="2768666"/>
            <a:chOff x="-324544" y="2105971"/>
            <a:chExt cx="7095412" cy="4294818"/>
          </a:xfrm>
          <a:noFill/>
        </p:grpSpPr>
        <p:sp>
          <p:nvSpPr>
            <p:cNvPr id="8" name="Oval 26">
              <a:extLst>
                <a:ext uri="{FF2B5EF4-FFF2-40B4-BE49-F238E27FC236}">
                  <a16:creationId xmlns:a16="http://schemas.microsoft.com/office/drawing/2014/main" id="{ECEA73D3-5A8C-4F44-B62D-8F91884C4067}"/>
                </a:ext>
              </a:extLst>
            </p:cNvPr>
            <p:cNvSpPr/>
            <p:nvPr userDrawn="1"/>
          </p:nvSpPr>
          <p:spPr>
            <a:xfrm>
              <a:off x="-324544" y="2105971"/>
              <a:ext cx="4191815" cy="2898141"/>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26">
              <a:extLst>
                <a:ext uri="{FF2B5EF4-FFF2-40B4-BE49-F238E27FC236}">
                  <a16:creationId xmlns:a16="http://schemas.microsoft.com/office/drawing/2014/main" id="{13764D5A-7027-4382-A5D6-16DC440768DC}"/>
                </a:ext>
              </a:extLst>
            </p:cNvPr>
            <p:cNvSpPr/>
            <p:nvPr userDrawn="1"/>
          </p:nvSpPr>
          <p:spPr>
            <a:xfrm flipH="1">
              <a:off x="2393933" y="3374660"/>
              <a:ext cx="4376935" cy="3026129"/>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755576" y="3861048"/>
            <a:ext cx="7941568" cy="720080"/>
          </a:xfrm>
          <a:prstGeom prst="rect">
            <a:avLst/>
          </a:prstGeom>
        </p:spPr>
        <p:txBody>
          <a:bodyPr anchor="b"/>
          <a:lstStyle>
            <a:lvl1pPr algn="l">
              <a:defRPr sz="20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9" name="Rectangle 8">
            <a:extLst>
              <a:ext uri="{FF2B5EF4-FFF2-40B4-BE49-F238E27FC236}">
                <a16:creationId xmlns:a16="http://schemas.microsoft.com/office/drawing/2014/main" id="{18769ED0-EC4F-4863-8252-7D5F35ADF060}"/>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FF30B99-4D68-498D-81E6-BDFAF73E4D3F}"/>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C1E9F4E5-CF70-45FA-B077-9442CEBFFE56}"/>
              </a:ext>
            </a:extLst>
          </p:cNvPr>
          <p:cNvSpPr>
            <a:spLocks noGrp="1"/>
          </p:cNvSpPr>
          <p:nvPr>
            <p:ph type="body" sz="quarter" idx="10" hasCustomPrompt="1"/>
          </p:nvPr>
        </p:nvSpPr>
        <p:spPr>
          <a:xfrm>
            <a:off x="755650" y="4652963"/>
            <a:ext cx="7942263" cy="863600"/>
          </a:xfrm>
          <a:prstGeom prst="rect">
            <a:avLst/>
          </a:prstGeom>
        </p:spPr>
        <p:txBody>
          <a:bodyPr/>
          <a:lstStyle>
            <a:lvl1pPr marL="0" indent="0">
              <a:buNone/>
              <a:defRPr>
                <a:solidFill>
                  <a:srgbClr val="5A2854"/>
                </a:solidFill>
                <a:latin typeface="Arial" panose="020B0604020202020204" pitchFamily="34" charset="0"/>
                <a:cs typeface="Arial" panose="020B0604020202020204" pitchFamily="34" charset="0"/>
              </a:defRPr>
            </a:lvl1pPr>
          </a:lstStyle>
          <a:p>
            <a:pPr lvl="0"/>
            <a:r>
              <a:rPr lang="en-US" dirty="0"/>
              <a:t>EDIT MASTER TEXT STYLE</a:t>
            </a:r>
          </a:p>
        </p:txBody>
      </p:sp>
      <p:sp>
        <p:nvSpPr>
          <p:cNvPr id="12" name="TextBox 11">
            <a:extLst>
              <a:ext uri="{FF2B5EF4-FFF2-40B4-BE49-F238E27FC236}">
                <a16:creationId xmlns:a16="http://schemas.microsoft.com/office/drawing/2014/main" id="{4F69AEC2-2AFF-4914-BFC6-90E5AAF1A078}"/>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Tree>
    <p:extLst>
      <p:ext uri="{BB962C8B-B14F-4D97-AF65-F5344CB8AC3E}">
        <p14:creationId xmlns:p14="http://schemas.microsoft.com/office/powerpoint/2010/main" val="8969217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2 AIM section slide_CUSTOM-HDR">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13A5CAD-41A7-4247-81DE-6CBA7BCF89A4}"/>
              </a:ext>
            </a:extLst>
          </p:cNvPr>
          <p:cNvGrpSpPr/>
          <p:nvPr userDrawn="1"/>
        </p:nvGrpSpPr>
        <p:grpSpPr>
          <a:xfrm>
            <a:off x="-324544" y="1268760"/>
            <a:ext cx="4574075" cy="2768666"/>
            <a:chOff x="-324544" y="2105971"/>
            <a:chExt cx="7095412" cy="4294818"/>
          </a:xfrm>
          <a:noFill/>
        </p:grpSpPr>
        <p:sp>
          <p:nvSpPr>
            <p:cNvPr id="8" name="Oval 26">
              <a:extLst>
                <a:ext uri="{FF2B5EF4-FFF2-40B4-BE49-F238E27FC236}">
                  <a16:creationId xmlns:a16="http://schemas.microsoft.com/office/drawing/2014/main" id="{ECEA73D3-5A8C-4F44-B62D-8F91884C4067}"/>
                </a:ext>
              </a:extLst>
            </p:cNvPr>
            <p:cNvSpPr/>
            <p:nvPr userDrawn="1"/>
          </p:nvSpPr>
          <p:spPr>
            <a:xfrm>
              <a:off x="-324544" y="2105971"/>
              <a:ext cx="4191815" cy="2898141"/>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26">
              <a:extLst>
                <a:ext uri="{FF2B5EF4-FFF2-40B4-BE49-F238E27FC236}">
                  <a16:creationId xmlns:a16="http://schemas.microsoft.com/office/drawing/2014/main" id="{13764D5A-7027-4382-A5D6-16DC440768DC}"/>
                </a:ext>
              </a:extLst>
            </p:cNvPr>
            <p:cNvSpPr/>
            <p:nvPr userDrawn="1"/>
          </p:nvSpPr>
          <p:spPr>
            <a:xfrm flipH="1">
              <a:off x="2393933" y="3374660"/>
              <a:ext cx="4376935" cy="3026129"/>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755576" y="3861048"/>
            <a:ext cx="7941568" cy="720080"/>
          </a:xfrm>
          <a:prstGeom prst="rect">
            <a:avLst/>
          </a:prstGeom>
        </p:spPr>
        <p:txBody>
          <a:bodyPr anchor="b"/>
          <a:lstStyle>
            <a:lvl1pPr algn="l">
              <a:defRPr sz="20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9" name="Rectangle 8">
            <a:extLst>
              <a:ext uri="{FF2B5EF4-FFF2-40B4-BE49-F238E27FC236}">
                <a16:creationId xmlns:a16="http://schemas.microsoft.com/office/drawing/2014/main" id="{18769ED0-EC4F-4863-8252-7D5F35ADF060}"/>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FF30B99-4D68-498D-81E6-BDFAF73E4D3F}"/>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C1E9F4E5-CF70-45FA-B077-9442CEBFFE56}"/>
              </a:ext>
            </a:extLst>
          </p:cNvPr>
          <p:cNvSpPr>
            <a:spLocks noGrp="1"/>
          </p:cNvSpPr>
          <p:nvPr>
            <p:ph type="body" sz="quarter" idx="10" hasCustomPrompt="1"/>
          </p:nvPr>
        </p:nvSpPr>
        <p:spPr>
          <a:xfrm>
            <a:off x="755650" y="4652963"/>
            <a:ext cx="7942263" cy="863600"/>
          </a:xfrm>
          <a:prstGeom prst="rect">
            <a:avLst/>
          </a:prstGeom>
        </p:spPr>
        <p:txBody>
          <a:bodyPr/>
          <a:lstStyle>
            <a:lvl1pPr marL="0" indent="0">
              <a:buNone/>
              <a:defRPr>
                <a:solidFill>
                  <a:srgbClr val="5A2854"/>
                </a:solidFill>
                <a:latin typeface="Arial" panose="020B0604020202020204" pitchFamily="34" charset="0"/>
                <a:cs typeface="Arial" panose="020B0604020202020204" pitchFamily="34" charset="0"/>
              </a:defRPr>
            </a:lvl1pPr>
          </a:lstStyle>
          <a:p>
            <a:pPr lvl="0"/>
            <a:r>
              <a:rPr lang="en-US" dirty="0"/>
              <a:t>EDIT MASTER TEXT STYLE</a:t>
            </a:r>
          </a:p>
        </p:txBody>
      </p:sp>
      <p:sp>
        <p:nvSpPr>
          <p:cNvPr id="12" name="TextBox 11">
            <a:extLst>
              <a:ext uri="{FF2B5EF4-FFF2-40B4-BE49-F238E27FC236}">
                <a16:creationId xmlns:a16="http://schemas.microsoft.com/office/drawing/2014/main" id="{4F69AEC2-2AFF-4914-BFC6-90E5AAF1A078}"/>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
        <p:nvSpPr>
          <p:cNvPr id="4" name="Text Placeholder 3">
            <a:extLst>
              <a:ext uri="{FF2B5EF4-FFF2-40B4-BE49-F238E27FC236}">
                <a16:creationId xmlns:a16="http://schemas.microsoft.com/office/drawing/2014/main" id="{0B6FF06A-E24D-4F83-9455-4C59BC96588C}"/>
              </a:ext>
            </a:extLst>
          </p:cNvPr>
          <p:cNvSpPr>
            <a:spLocks noGrp="1"/>
          </p:cNvSpPr>
          <p:nvPr>
            <p:ph type="body" sz="quarter" idx="11"/>
          </p:nvPr>
        </p:nvSpPr>
        <p:spPr>
          <a:xfrm>
            <a:off x="9677400" y="3733800"/>
            <a:ext cx="3657600" cy="2590800"/>
          </a:xfrm>
        </p:spPr>
        <p:txBody>
          <a:bodyPr/>
          <a:lstStyle>
            <a:lvl1pPr>
              <a:defRPr sz="18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454312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Content Style AIM Basic_CUSTOM-GF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BA3092B0-8F24-470D-AE63-99F3261C3D2D}"/>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
        <p:nvSpPr>
          <p:cNvPr id="10" name="Content Placeholder 3">
            <a:extLst>
              <a:ext uri="{FF2B5EF4-FFF2-40B4-BE49-F238E27FC236}">
                <a16:creationId xmlns:a16="http://schemas.microsoft.com/office/drawing/2014/main" id="{836BCF92-E315-4765-8534-ECE021097009}"/>
              </a:ext>
            </a:extLst>
          </p:cNvPr>
          <p:cNvSpPr>
            <a:spLocks noGrp="1"/>
          </p:cNvSpPr>
          <p:nvPr>
            <p:ph sz="quarter" idx="11" hasCustomPrompt="1"/>
          </p:nvPr>
        </p:nvSpPr>
        <p:spPr>
          <a:xfrm>
            <a:off x="179512" y="702668"/>
            <a:ext cx="8784976" cy="288032"/>
          </a:xfrm>
          <a:prstGeom prst="rect">
            <a:avLst/>
          </a:prstGeom>
        </p:spPr>
        <p:txBody>
          <a:bodyPr/>
          <a:lstStyle>
            <a:lvl1pPr marL="0" indent="0">
              <a:buNone/>
              <a:defRPr sz="1400" b="0">
                <a:solidFill>
                  <a:srgbClr val="7F7F7F"/>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12" name="Title 1">
            <a:extLst>
              <a:ext uri="{FF2B5EF4-FFF2-40B4-BE49-F238E27FC236}">
                <a16:creationId xmlns:a16="http://schemas.microsoft.com/office/drawing/2014/main" id="{D570B55A-8DA1-4A5C-BBB0-89D5F2F3A8ED}"/>
              </a:ext>
            </a:extLst>
          </p:cNvPr>
          <p:cNvSpPr>
            <a:spLocks noGrp="1"/>
          </p:cNvSpPr>
          <p:nvPr>
            <p:ph type="title"/>
          </p:nvPr>
        </p:nvSpPr>
        <p:spPr>
          <a:xfrm>
            <a:off x="179512" y="202331"/>
            <a:ext cx="8784976" cy="392067"/>
          </a:xfrm>
          <a:prstGeom prst="rect">
            <a:avLst/>
          </a:prstGeom>
        </p:spPr>
        <p:txBody>
          <a:bodyPr anchor="t"/>
          <a:lstStyle>
            <a:lvl1pPr algn="l">
              <a:defRPr sz="2000" b="1">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23344146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CA"/>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A38AB3BE-B828-4B06-8851-51DC22BEC8A0}" type="datetimeFigureOut">
              <a:rPr lang="en-US"/>
              <a:pPr>
                <a:defRPr/>
              </a:pPr>
              <a:t>8/10/2017</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36B4993A-DAB2-4A91-A9B0-D2189AC89229}"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8.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8.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8.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8.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8.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8.xml"/></Relationships>
</file>

<file path=ppt/slides/_rels/slide13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2.xml"/><Relationship Id="rId1" Type="http://schemas.openxmlformats.org/officeDocument/2006/relationships/slideLayout" Target="../slideLayouts/slideLayout8.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3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43.xml"/><Relationship Id="rId1" Type="http://schemas.openxmlformats.org/officeDocument/2006/relationships/slideLayout" Target="../slideLayouts/slideLayout8.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7.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44.xml"/><Relationship Id="rId1" Type="http://schemas.openxmlformats.org/officeDocument/2006/relationships/slideLayout" Target="../slideLayouts/slideLayout8.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48.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45.xml"/><Relationship Id="rId1" Type="http://schemas.openxmlformats.org/officeDocument/2006/relationships/slideLayout" Target="../slideLayouts/slideLayout8.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49.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46.xml"/><Relationship Id="rId1" Type="http://schemas.openxmlformats.org/officeDocument/2006/relationships/slideLayout" Target="../slideLayouts/slideLayout8.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47.xml"/><Relationship Id="rId1" Type="http://schemas.openxmlformats.org/officeDocument/2006/relationships/slideLayout" Target="../slideLayouts/slideLayout8.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2.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8.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63.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6.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165.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8.xml"/><Relationship Id="rId1" Type="http://schemas.openxmlformats.org/officeDocument/2006/relationships/slideLayout" Target="../slideLayouts/slideLayout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p:cNvSpPr/>
          <p:nvPr/>
        </p:nvSpPr>
        <p:spPr>
          <a:xfrm>
            <a:off x="5029200" y="206504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26" name="Rectangle 25"/>
          <p:cNvSpPr/>
          <p:nvPr/>
        </p:nvSpPr>
        <p:spPr>
          <a:xfrm>
            <a:off x="5029200" y="252159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27" name="Rectangle 26"/>
          <p:cNvSpPr/>
          <p:nvPr/>
        </p:nvSpPr>
        <p:spPr>
          <a:xfrm>
            <a:off x="5029200" y="297815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28" name="Rectangle 27"/>
          <p:cNvSpPr/>
          <p:nvPr/>
        </p:nvSpPr>
        <p:spPr>
          <a:xfrm>
            <a:off x="5029200" y="343470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29" name="Rectangle 28"/>
          <p:cNvSpPr/>
          <p:nvPr/>
        </p:nvSpPr>
        <p:spPr>
          <a:xfrm>
            <a:off x="5029200" y="389126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0" name="Rectangle 29"/>
          <p:cNvSpPr/>
          <p:nvPr/>
        </p:nvSpPr>
        <p:spPr>
          <a:xfrm>
            <a:off x="5029200" y="434781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2" name="Rectangle 11"/>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9" name="Rectangle 8">
            <a:extLst>
              <a:ext uri="{FF2B5EF4-FFF2-40B4-BE49-F238E27FC236}">
                <a16:creationId xmlns:a16="http://schemas.microsoft.com/office/drawing/2014/main" id="{ADB81991-4CE9-470B-94E2-7EA62DFF3D35}"/>
              </a:ext>
            </a:extLst>
          </p:cNvPr>
          <p:cNvSpPr/>
          <p:nvPr/>
        </p:nvSpPr>
        <p:spPr>
          <a:xfrm>
            <a:off x="228600" y="1762495"/>
            <a:ext cx="4572000" cy="2585323"/>
          </a:xfrm>
          <a:prstGeom prst="rect">
            <a:avLst/>
          </a:prstGeom>
        </p:spPr>
        <p:txBody>
          <a:bodyPr>
            <a:spAutoFit/>
          </a:bodyPr>
          <a:lstStyle/>
          <a:p>
            <a:r>
              <a:rPr lang="en-US" i="1" strike="sngStrike" dirty="0"/>
              <a:t>While we wait for everyone to join, think about the scenario below:</a:t>
            </a:r>
          </a:p>
          <a:p>
            <a:endParaRPr lang="en-US" i="1" strike="sngStrike" dirty="0"/>
          </a:p>
          <a:p>
            <a:r>
              <a:rPr lang="en-US" strike="sngStrike" dirty="0"/>
              <a:t>Think of a recent situation where you felt anxious, frustrated, disappointed, or any other unpleasant emotion.</a:t>
            </a:r>
          </a:p>
          <a:p>
            <a:r>
              <a:rPr lang="en-US" b="1" strike="sngStrike" dirty="0"/>
              <a:t>How did you address it?</a:t>
            </a:r>
          </a:p>
          <a:p>
            <a:r>
              <a:rPr lang="en-US" strike="sngStrike" dirty="0"/>
              <a:t>(Do not share your answers!)</a:t>
            </a:r>
          </a:p>
          <a:p>
            <a:r>
              <a:rPr lang="en-US" strike="sngStrike" dirty="0">
                <a:solidFill>
                  <a:srgbClr val="FF0000"/>
                </a:solidFill>
              </a:rPr>
              <a:t> </a:t>
            </a:r>
            <a:endParaRPr lang="en-US" dirty="0"/>
          </a:p>
        </p:txBody>
      </p:sp>
      <p:sp>
        <p:nvSpPr>
          <p:cNvPr id="13" name="Title 12">
            <a:extLst>
              <a:ext uri="{FF2B5EF4-FFF2-40B4-BE49-F238E27FC236}">
                <a16:creationId xmlns:a16="http://schemas.microsoft.com/office/drawing/2014/main" id="{4D6F61C7-9E3B-4596-B719-26447117517A}"/>
              </a:ext>
            </a:extLst>
          </p:cNvPr>
          <p:cNvSpPr>
            <a:spLocks noGrp="1"/>
          </p:cNvSpPr>
          <p:nvPr>
            <p:ph type="title"/>
          </p:nvPr>
        </p:nvSpPr>
        <p:spPr/>
        <p:txBody>
          <a:bodyPr/>
          <a:lstStyle/>
          <a:p>
            <a:r>
              <a:rPr lang="en-US" dirty="0"/>
              <a:t>Hello and welcome to the Accelerated Instructional Media Webinar – Course Name.</a:t>
            </a:r>
          </a:p>
        </p:txBody>
      </p:sp>
      <p:sp>
        <p:nvSpPr>
          <p:cNvPr id="14" name="Content Placeholder 13">
            <a:extLst>
              <a:ext uri="{FF2B5EF4-FFF2-40B4-BE49-F238E27FC236}">
                <a16:creationId xmlns:a16="http://schemas.microsoft.com/office/drawing/2014/main" id="{10133710-8082-43AB-A3A2-0CE92944B55A}"/>
              </a:ext>
            </a:extLst>
          </p:cNvPr>
          <p:cNvSpPr>
            <a:spLocks noGrp="1"/>
          </p:cNvSpPr>
          <p:nvPr>
            <p:ph sz="quarter" idx="10"/>
          </p:nvPr>
        </p:nvSpPr>
        <p:spPr/>
        <p:txBody>
          <a:bodyPr/>
          <a:lstStyle/>
          <a:p>
            <a:r>
              <a:rPr lang="en-US" dirty="0"/>
              <a:t>Welcome! Our Session Will Begin Shortly</a:t>
            </a:r>
          </a:p>
        </p:txBody>
      </p:sp>
    </p:spTree>
    <p:extLst>
      <p:ext uri="{BB962C8B-B14F-4D97-AF65-F5344CB8AC3E}">
        <p14:creationId xmlns:p14="http://schemas.microsoft.com/office/powerpoint/2010/main" val="40819285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br>
              <a:rPr lang="en-CA" dirty="0"/>
            </a:br>
            <a:r>
              <a:rPr lang="en-US" dirty="0"/>
              <a:t>Module Two: </a:t>
            </a:r>
            <a:br>
              <a:rPr lang="en-US" dirty="0"/>
            </a:br>
            <a:r>
              <a:rPr lang="en-US" dirty="0"/>
              <a:t>Setting SMART Goals</a:t>
            </a:r>
            <a:br>
              <a:rPr lang="en-CA" dirty="0"/>
            </a:br>
            <a:endParaRPr lang="en-US" dirty="0"/>
          </a:p>
        </p:txBody>
      </p:sp>
      <p:sp>
        <p:nvSpPr>
          <p:cNvPr id="4" name="Text Placeholder 3"/>
          <p:cNvSpPr>
            <a:spLocks noGrp="1"/>
          </p:cNvSpPr>
          <p:nvPr>
            <p:ph type="body" sz="quarter" idx="10"/>
          </p:nvPr>
        </p:nvSpPr>
        <p:spPr/>
        <p:txBody>
          <a:bodyPr rtlCol="0">
            <a:normAutofit fontScale="92500" lnSpcReduction="20000"/>
          </a:bodyPr>
          <a:lstStyle/>
          <a:p>
            <a:pPr eaLnBrk="1" fontAlgn="auto" hangingPunct="1">
              <a:spcAft>
                <a:spcPts val="0"/>
              </a:spcAft>
              <a:defRPr/>
            </a:pPr>
            <a:r>
              <a:rPr lang="en-US" sz="2000" dirty="0"/>
              <a:t>The bad news is that time flies. The good news is that you are the pilot.</a:t>
            </a:r>
          </a:p>
          <a:p>
            <a:pPr eaLnBrk="1" fontAlgn="auto" hangingPunct="1">
              <a:spcAft>
                <a:spcPts val="0"/>
              </a:spcAft>
              <a:defRPr/>
            </a:pPr>
            <a:br>
              <a:rPr lang="en-CA" sz="2000" dirty="0"/>
            </a:br>
            <a:r>
              <a:rPr lang="en-US" sz="2000" b="1" dirty="0"/>
              <a:t>Michael Altshuler</a:t>
            </a:r>
          </a:p>
        </p:txBody>
      </p:sp>
      <p:sp>
        <p:nvSpPr>
          <p:cNvPr id="9219" name="Content Placeholder 2"/>
          <p:cNvSpPr>
            <a:spLocks noGrp="1"/>
          </p:cNvSpPr>
          <p:nvPr>
            <p:ph type="body" sz="quarter" idx="11"/>
          </p:nvPr>
        </p:nvSpPr>
        <p:spPr/>
        <p:txBody>
          <a:bodyPr/>
          <a:lstStyle/>
          <a:p>
            <a:pPr marL="0" indent="0" eaLnBrk="1" hangingPunct="1">
              <a:buNone/>
            </a:pPr>
            <a:r>
              <a:rPr lang="en-US" sz="2800" dirty="0"/>
              <a:t>Goal setting can be used in every area of your life. Setting goals puts you ahead of the pack! Some people blame everything that goes wrong in their life on something or someone else. </a:t>
            </a:r>
          </a:p>
          <a:p>
            <a:pPr marL="0" indent="0" eaLnBrk="1" hangingPunct="1">
              <a:buNone/>
            </a:pPr>
            <a:r>
              <a:rPr lang="en-US" sz="2800" dirty="0"/>
              <a:t>Successful people dedicate themselves towards taking responsibility for their lives, no matter what the unforeseen or uncontrollable events. </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BD16F09B-4FC6-4C7C-9775-481138311E95}"/>
              </a:ext>
            </a:extLst>
          </p:cNvPr>
          <p:cNvSpPr>
            <a:spLocks noGrp="1"/>
          </p:cNvSpPr>
          <p:nvPr>
            <p:ph sz="quarter" idx="11"/>
          </p:nvPr>
        </p:nvSpPr>
        <p:spPr/>
        <p:txBody>
          <a:bodyPr/>
          <a:lstStyle/>
          <a:p>
            <a:endParaRPr lang="en-US"/>
          </a:p>
        </p:txBody>
      </p:sp>
      <p:sp>
        <p:nvSpPr>
          <p:cNvPr id="44034" name="Title 1"/>
          <p:cNvSpPr>
            <a:spLocks noGrp="1"/>
          </p:cNvSpPr>
          <p:nvPr>
            <p:ph type="title"/>
          </p:nvPr>
        </p:nvSpPr>
        <p:spPr/>
        <p:txBody>
          <a:bodyPr/>
          <a:lstStyle/>
          <a:p>
            <a:pPr eaLnBrk="1" hangingPunct="1"/>
            <a:r>
              <a:rPr lang="en-US" dirty="0"/>
              <a:t>When to Delegate </a:t>
            </a:r>
          </a:p>
        </p:txBody>
      </p:sp>
      <p:grpSp>
        <p:nvGrpSpPr>
          <p:cNvPr id="3" name="Group 2">
            <a:extLst>
              <a:ext uri="{FF2B5EF4-FFF2-40B4-BE49-F238E27FC236}">
                <a16:creationId xmlns:a16="http://schemas.microsoft.com/office/drawing/2014/main" id="{C37F5757-0871-42C7-BCF7-51E1DA8F0108}"/>
              </a:ext>
            </a:extLst>
          </p:cNvPr>
          <p:cNvGrpSpPr/>
          <p:nvPr/>
        </p:nvGrpSpPr>
        <p:grpSpPr>
          <a:xfrm>
            <a:off x="786173" y="1524450"/>
            <a:ext cx="7876452" cy="4875899"/>
            <a:chOff x="786173" y="1524450"/>
            <a:chExt cx="7876452" cy="4875899"/>
          </a:xfrm>
        </p:grpSpPr>
        <p:sp>
          <p:nvSpPr>
            <p:cNvPr id="4" name="Freeform: Shape 3">
              <a:extLst>
                <a:ext uri="{FF2B5EF4-FFF2-40B4-BE49-F238E27FC236}">
                  <a16:creationId xmlns:a16="http://schemas.microsoft.com/office/drawing/2014/main" id="{DEFAA0AE-3EAE-40DC-BAB7-ACB9C273C810}"/>
                </a:ext>
              </a:extLst>
            </p:cNvPr>
            <p:cNvSpPr/>
            <p:nvPr/>
          </p:nvSpPr>
          <p:spPr>
            <a:xfrm>
              <a:off x="786173" y="1524450"/>
              <a:ext cx="3750691" cy="2250415"/>
            </a:xfrm>
            <a:custGeom>
              <a:avLst/>
              <a:gdLst>
                <a:gd name="connsiteX0" fmla="*/ 0 w 3750691"/>
                <a:gd name="connsiteY0" fmla="*/ 0 h 2250415"/>
                <a:gd name="connsiteX1" fmla="*/ 3750691 w 3750691"/>
                <a:gd name="connsiteY1" fmla="*/ 0 h 2250415"/>
                <a:gd name="connsiteX2" fmla="*/ 3750691 w 3750691"/>
                <a:gd name="connsiteY2" fmla="*/ 2250415 h 2250415"/>
                <a:gd name="connsiteX3" fmla="*/ 0 w 3750691"/>
                <a:gd name="connsiteY3" fmla="*/ 2250415 h 2250415"/>
                <a:gd name="connsiteX4" fmla="*/ 0 w 3750691"/>
                <a:gd name="connsiteY4" fmla="*/ 0 h 22504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0691" h="2250415">
                  <a:moveTo>
                    <a:pt x="0" y="0"/>
                  </a:moveTo>
                  <a:lnTo>
                    <a:pt x="3750691" y="0"/>
                  </a:lnTo>
                  <a:lnTo>
                    <a:pt x="3750691" y="2250415"/>
                  </a:lnTo>
                  <a:lnTo>
                    <a:pt x="0" y="2250415"/>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An opportunity for growth of another person’s skills</a:t>
              </a:r>
            </a:p>
          </p:txBody>
        </p:sp>
        <p:sp>
          <p:nvSpPr>
            <p:cNvPr id="5" name="Freeform: Shape 4">
              <a:extLst>
                <a:ext uri="{FF2B5EF4-FFF2-40B4-BE49-F238E27FC236}">
                  <a16:creationId xmlns:a16="http://schemas.microsoft.com/office/drawing/2014/main" id="{EAB8F2C5-F13E-4B08-AC3C-F6B06BEF46E4}"/>
                </a:ext>
              </a:extLst>
            </p:cNvPr>
            <p:cNvSpPr/>
            <p:nvPr/>
          </p:nvSpPr>
          <p:spPr>
            <a:xfrm>
              <a:off x="4911934" y="1524450"/>
              <a:ext cx="3750691" cy="2250415"/>
            </a:xfrm>
            <a:custGeom>
              <a:avLst/>
              <a:gdLst>
                <a:gd name="connsiteX0" fmla="*/ 0 w 3750691"/>
                <a:gd name="connsiteY0" fmla="*/ 0 h 2250415"/>
                <a:gd name="connsiteX1" fmla="*/ 3750691 w 3750691"/>
                <a:gd name="connsiteY1" fmla="*/ 0 h 2250415"/>
                <a:gd name="connsiteX2" fmla="*/ 3750691 w 3750691"/>
                <a:gd name="connsiteY2" fmla="*/ 2250415 h 2250415"/>
                <a:gd name="connsiteX3" fmla="*/ 0 w 3750691"/>
                <a:gd name="connsiteY3" fmla="*/ 2250415 h 2250415"/>
                <a:gd name="connsiteX4" fmla="*/ 0 w 3750691"/>
                <a:gd name="connsiteY4" fmla="*/ 0 h 22504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0691" h="2250415">
                  <a:moveTo>
                    <a:pt x="0" y="0"/>
                  </a:moveTo>
                  <a:lnTo>
                    <a:pt x="3750691" y="0"/>
                  </a:lnTo>
                  <a:lnTo>
                    <a:pt x="3750691" y="2250415"/>
                  </a:lnTo>
                  <a:lnTo>
                    <a:pt x="0" y="2250415"/>
                  </a:lnTo>
                  <a:lnTo>
                    <a:pt x="0" y="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Reoccurring tasks</a:t>
              </a:r>
            </a:p>
          </p:txBody>
        </p:sp>
        <p:sp>
          <p:nvSpPr>
            <p:cNvPr id="6" name="Freeform: Shape 5">
              <a:extLst>
                <a:ext uri="{FF2B5EF4-FFF2-40B4-BE49-F238E27FC236}">
                  <a16:creationId xmlns:a16="http://schemas.microsoft.com/office/drawing/2014/main" id="{91238BD5-A3B5-4DED-9C3C-87E80F8C1245}"/>
                </a:ext>
              </a:extLst>
            </p:cNvPr>
            <p:cNvSpPr/>
            <p:nvPr/>
          </p:nvSpPr>
          <p:spPr>
            <a:xfrm>
              <a:off x="2849054" y="4149934"/>
              <a:ext cx="3750691" cy="2250415"/>
            </a:xfrm>
            <a:custGeom>
              <a:avLst/>
              <a:gdLst>
                <a:gd name="connsiteX0" fmla="*/ 0 w 3750691"/>
                <a:gd name="connsiteY0" fmla="*/ 0 h 2250415"/>
                <a:gd name="connsiteX1" fmla="*/ 3750691 w 3750691"/>
                <a:gd name="connsiteY1" fmla="*/ 0 h 2250415"/>
                <a:gd name="connsiteX2" fmla="*/ 3750691 w 3750691"/>
                <a:gd name="connsiteY2" fmla="*/ 2250415 h 2250415"/>
                <a:gd name="connsiteX3" fmla="*/ 0 w 3750691"/>
                <a:gd name="connsiteY3" fmla="*/ 2250415 h 2250415"/>
                <a:gd name="connsiteX4" fmla="*/ 0 w 3750691"/>
                <a:gd name="connsiteY4" fmla="*/ 0 h 22504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0691" h="2250415">
                  <a:moveTo>
                    <a:pt x="0" y="0"/>
                  </a:moveTo>
                  <a:lnTo>
                    <a:pt x="3750691" y="0"/>
                  </a:lnTo>
                  <a:lnTo>
                    <a:pt x="3750691" y="2250415"/>
                  </a:lnTo>
                  <a:lnTo>
                    <a:pt x="0" y="2250415"/>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Non-critical tasks</a:t>
              </a:r>
            </a:p>
          </p:txBody>
        </p:sp>
      </p:gr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45108F16-D6B5-4169-A532-DAFE8F651F91}"/>
              </a:ext>
            </a:extLst>
          </p:cNvPr>
          <p:cNvSpPr>
            <a:spLocks noGrp="1"/>
          </p:cNvSpPr>
          <p:nvPr>
            <p:ph sz="quarter" idx="11"/>
          </p:nvPr>
        </p:nvSpPr>
        <p:spPr/>
        <p:txBody>
          <a:bodyPr/>
          <a:lstStyle/>
          <a:p>
            <a:endParaRPr lang="en-US"/>
          </a:p>
        </p:txBody>
      </p:sp>
      <p:sp>
        <p:nvSpPr>
          <p:cNvPr id="45058" name="Title 1"/>
          <p:cNvSpPr>
            <a:spLocks noGrp="1"/>
          </p:cNvSpPr>
          <p:nvPr>
            <p:ph type="title"/>
          </p:nvPr>
        </p:nvSpPr>
        <p:spPr/>
        <p:txBody>
          <a:bodyPr/>
          <a:lstStyle/>
          <a:p>
            <a:pPr eaLnBrk="1" hangingPunct="1"/>
            <a:r>
              <a:rPr lang="en-US" dirty="0"/>
              <a:t>To Whom Should You Delegate?</a:t>
            </a:r>
          </a:p>
        </p:txBody>
      </p:sp>
      <p:grpSp>
        <p:nvGrpSpPr>
          <p:cNvPr id="3" name="Group 2">
            <a:extLst>
              <a:ext uri="{FF2B5EF4-FFF2-40B4-BE49-F238E27FC236}">
                <a16:creationId xmlns:a16="http://schemas.microsoft.com/office/drawing/2014/main" id="{633DB1C3-B547-4026-B9C2-0527D1696333}"/>
              </a:ext>
            </a:extLst>
          </p:cNvPr>
          <p:cNvGrpSpPr/>
          <p:nvPr/>
        </p:nvGrpSpPr>
        <p:grpSpPr>
          <a:xfrm>
            <a:off x="895067" y="1525547"/>
            <a:ext cx="7221125" cy="4949905"/>
            <a:chOff x="895067" y="1525547"/>
            <a:chExt cx="7221125" cy="4949905"/>
          </a:xfrm>
        </p:grpSpPr>
        <p:sp>
          <p:nvSpPr>
            <p:cNvPr id="4" name="Oval 3">
              <a:extLst>
                <a:ext uri="{FF2B5EF4-FFF2-40B4-BE49-F238E27FC236}">
                  <a16:creationId xmlns:a16="http://schemas.microsoft.com/office/drawing/2014/main" id="{36F05A15-97E3-4F9C-A231-2099A213CAAD}"/>
                </a:ext>
              </a:extLst>
            </p:cNvPr>
            <p:cNvSpPr/>
            <p:nvPr/>
          </p:nvSpPr>
          <p:spPr>
            <a:xfrm>
              <a:off x="895067" y="1525547"/>
              <a:ext cx="1237476" cy="1237476"/>
            </a:xfrm>
            <a:prstGeom prst="ellipse">
              <a:avLst/>
            </a:prstGeom>
            <a:ln>
              <a:noFill/>
            </a:ln>
          </p:spPr>
          <p:style>
            <a:lnRef idx="2">
              <a:scrgbClr r="0" g="0" b="0"/>
            </a:lnRef>
            <a:fillRef idx="1">
              <a:schemeClr val="accent2">
                <a:alpha val="50000"/>
                <a:hueOff val="0"/>
                <a:satOff val="0"/>
                <a:lumOff val="0"/>
                <a:alphaOff val="0"/>
              </a:schemeClr>
            </a:fillRef>
            <a:effectRef idx="0">
              <a:schemeClr val="accent2">
                <a:alpha val="50000"/>
                <a:hueOff val="0"/>
                <a:satOff val="0"/>
                <a:lumOff val="0"/>
                <a:alphaOff val="0"/>
              </a:schemeClr>
            </a:effectRef>
            <a:fontRef idx="minor">
              <a:schemeClr val="tx1"/>
            </a:fontRef>
          </p:style>
        </p:sp>
        <p:sp>
          <p:nvSpPr>
            <p:cNvPr id="5" name="Freeform: Shape 4">
              <a:extLst>
                <a:ext uri="{FF2B5EF4-FFF2-40B4-BE49-F238E27FC236}">
                  <a16:creationId xmlns:a16="http://schemas.microsoft.com/office/drawing/2014/main" id="{53046779-68C7-43A3-9018-42DAF2365B34}"/>
                </a:ext>
              </a:extLst>
            </p:cNvPr>
            <p:cNvSpPr/>
            <p:nvPr/>
          </p:nvSpPr>
          <p:spPr>
            <a:xfrm>
              <a:off x="1513805" y="1525547"/>
              <a:ext cx="6602387" cy="1237476"/>
            </a:xfrm>
            <a:custGeom>
              <a:avLst/>
              <a:gdLst>
                <a:gd name="connsiteX0" fmla="*/ 0 w 6602387"/>
                <a:gd name="connsiteY0" fmla="*/ 0 h 1237476"/>
                <a:gd name="connsiteX1" fmla="*/ 6602387 w 6602387"/>
                <a:gd name="connsiteY1" fmla="*/ 0 h 1237476"/>
                <a:gd name="connsiteX2" fmla="*/ 6602387 w 6602387"/>
                <a:gd name="connsiteY2" fmla="*/ 1237476 h 1237476"/>
                <a:gd name="connsiteX3" fmla="*/ 0 w 6602387"/>
                <a:gd name="connsiteY3" fmla="*/ 1237476 h 1237476"/>
                <a:gd name="connsiteX4" fmla="*/ 0 w 6602387"/>
                <a:gd name="connsiteY4" fmla="*/ 0 h 1237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02387" h="1237476">
                  <a:moveTo>
                    <a:pt x="0" y="0"/>
                  </a:moveTo>
                  <a:lnTo>
                    <a:pt x="6602387" y="0"/>
                  </a:lnTo>
                  <a:lnTo>
                    <a:pt x="6602387" y="1237476"/>
                  </a:lnTo>
                  <a:lnTo>
                    <a:pt x="0" y="123747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55880" rIns="0" bIns="55880" numCol="1" spcCol="1270" anchor="ctr" anchorCtr="0">
              <a:noAutofit/>
            </a:bodyPr>
            <a:lstStyle/>
            <a:p>
              <a:pPr marL="0" lvl="0" indent="0" algn="l" defTabSz="1955800">
                <a:lnSpc>
                  <a:spcPct val="90000"/>
                </a:lnSpc>
                <a:spcBef>
                  <a:spcPct val="0"/>
                </a:spcBef>
                <a:spcAft>
                  <a:spcPct val="35000"/>
                </a:spcAft>
                <a:buNone/>
              </a:pPr>
              <a:r>
                <a:rPr lang="en-US" sz="4400" kern="1200" dirty="0"/>
                <a:t>Experience, knowledge, skills</a:t>
              </a:r>
            </a:p>
          </p:txBody>
        </p:sp>
        <p:sp>
          <p:nvSpPr>
            <p:cNvPr id="6" name="Oval 5">
              <a:extLst>
                <a:ext uri="{FF2B5EF4-FFF2-40B4-BE49-F238E27FC236}">
                  <a16:creationId xmlns:a16="http://schemas.microsoft.com/office/drawing/2014/main" id="{D3C6AB14-E6B5-4ECA-96B8-79F93B4574AA}"/>
                </a:ext>
              </a:extLst>
            </p:cNvPr>
            <p:cNvSpPr/>
            <p:nvPr/>
          </p:nvSpPr>
          <p:spPr>
            <a:xfrm>
              <a:off x="895067" y="2763023"/>
              <a:ext cx="1237476" cy="1237476"/>
            </a:xfrm>
            <a:prstGeom prst="ellipse">
              <a:avLst/>
            </a:prstGeom>
            <a:ln>
              <a:noFill/>
            </a:ln>
          </p:spPr>
          <p:style>
            <a:lnRef idx="2">
              <a:scrgbClr r="0" g="0" b="0"/>
            </a:lnRef>
            <a:fillRef idx="1">
              <a:schemeClr val="accent3">
                <a:alpha val="50000"/>
                <a:hueOff val="0"/>
                <a:satOff val="0"/>
                <a:lumOff val="0"/>
                <a:alphaOff val="0"/>
              </a:schemeClr>
            </a:fillRef>
            <a:effectRef idx="0">
              <a:schemeClr val="accent3">
                <a:alpha val="50000"/>
                <a:hueOff val="0"/>
                <a:satOff val="0"/>
                <a:lumOff val="0"/>
                <a:alphaOff val="0"/>
              </a:schemeClr>
            </a:effectRef>
            <a:fontRef idx="minor">
              <a:schemeClr val="tx1"/>
            </a:fontRef>
          </p:style>
        </p:sp>
        <p:sp>
          <p:nvSpPr>
            <p:cNvPr id="7" name="Freeform: Shape 6">
              <a:extLst>
                <a:ext uri="{FF2B5EF4-FFF2-40B4-BE49-F238E27FC236}">
                  <a16:creationId xmlns:a16="http://schemas.microsoft.com/office/drawing/2014/main" id="{F4BA34BB-473F-4ED6-B4AA-875E33243C29}"/>
                </a:ext>
              </a:extLst>
            </p:cNvPr>
            <p:cNvSpPr/>
            <p:nvPr/>
          </p:nvSpPr>
          <p:spPr>
            <a:xfrm>
              <a:off x="1513805" y="2763023"/>
              <a:ext cx="6602387" cy="1237476"/>
            </a:xfrm>
            <a:custGeom>
              <a:avLst/>
              <a:gdLst>
                <a:gd name="connsiteX0" fmla="*/ 0 w 6602387"/>
                <a:gd name="connsiteY0" fmla="*/ 0 h 1237476"/>
                <a:gd name="connsiteX1" fmla="*/ 6602387 w 6602387"/>
                <a:gd name="connsiteY1" fmla="*/ 0 h 1237476"/>
                <a:gd name="connsiteX2" fmla="*/ 6602387 w 6602387"/>
                <a:gd name="connsiteY2" fmla="*/ 1237476 h 1237476"/>
                <a:gd name="connsiteX3" fmla="*/ 0 w 6602387"/>
                <a:gd name="connsiteY3" fmla="*/ 1237476 h 1237476"/>
                <a:gd name="connsiteX4" fmla="*/ 0 w 6602387"/>
                <a:gd name="connsiteY4" fmla="*/ 0 h 1237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02387" h="1237476">
                  <a:moveTo>
                    <a:pt x="0" y="0"/>
                  </a:moveTo>
                  <a:lnTo>
                    <a:pt x="6602387" y="0"/>
                  </a:lnTo>
                  <a:lnTo>
                    <a:pt x="6602387" y="1237476"/>
                  </a:lnTo>
                  <a:lnTo>
                    <a:pt x="0" y="123747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55880" rIns="0" bIns="55880" numCol="1" spcCol="1270" anchor="ctr" anchorCtr="0">
              <a:noAutofit/>
            </a:bodyPr>
            <a:lstStyle/>
            <a:p>
              <a:pPr marL="0" lvl="0" indent="0" algn="l" defTabSz="1955800">
                <a:lnSpc>
                  <a:spcPct val="90000"/>
                </a:lnSpc>
                <a:spcBef>
                  <a:spcPct val="0"/>
                </a:spcBef>
                <a:spcAft>
                  <a:spcPct val="35000"/>
                </a:spcAft>
                <a:buNone/>
              </a:pPr>
              <a:r>
                <a:rPr lang="en-US" sz="4400" kern="1200" dirty="0"/>
                <a:t>Time and resources</a:t>
              </a:r>
            </a:p>
          </p:txBody>
        </p:sp>
        <p:sp>
          <p:nvSpPr>
            <p:cNvPr id="8" name="Oval 7">
              <a:extLst>
                <a:ext uri="{FF2B5EF4-FFF2-40B4-BE49-F238E27FC236}">
                  <a16:creationId xmlns:a16="http://schemas.microsoft.com/office/drawing/2014/main" id="{C7B1F450-B123-497B-A667-9866EA343448}"/>
                </a:ext>
              </a:extLst>
            </p:cNvPr>
            <p:cNvSpPr/>
            <p:nvPr/>
          </p:nvSpPr>
          <p:spPr>
            <a:xfrm>
              <a:off x="895067" y="4000500"/>
              <a:ext cx="1237476" cy="1237476"/>
            </a:xfrm>
            <a:prstGeom prst="ellipse">
              <a:avLst/>
            </a:prstGeom>
            <a:ln>
              <a:noFill/>
            </a:ln>
          </p:spPr>
          <p:style>
            <a:lnRef idx="2">
              <a:scrgbClr r="0" g="0" b="0"/>
            </a:lnRef>
            <a:fillRef idx="1">
              <a:schemeClr val="accent4">
                <a:alpha val="50000"/>
                <a:hueOff val="0"/>
                <a:satOff val="0"/>
                <a:lumOff val="0"/>
                <a:alphaOff val="0"/>
              </a:schemeClr>
            </a:fillRef>
            <a:effectRef idx="0">
              <a:schemeClr val="accent4">
                <a:alpha val="50000"/>
                <a:hueOff val="0"/>
                <a:satOff val="0"/>
                <a:lumOff val="0"/>
                <a:alphaOff val="0"/>
              </a:schemeClr>
            </a:effectRef>
            <a:fontRef idx="minor">
              <a:schemeClr val="tx1"/>
            </a:fontRef>
          </p:style>
        </p:sp>
        <p:sp>
          <p:nvSpPr>
            <p:cNvPr id="9" name="Freeform: Shape 8">
              <a:extLst>
                <a:ext uri="{FF2B5EF4-FFF2-40B4-BE49-F238E27FC236}">
                  <a16:creationId xmlns:a16="http://schemas.microsoft.com/office/drawing/2014/main" id="{874C7098-4B8F-4B46-8F52-8E5FC6A3279D}"/>
                </a:ext>
              </a:extLst>
            </p:cNvPr>
            <p:cNvSpPr/>
            <p:nvPr/>
          </p:nvSpPr>
          <p:spPr>
            <a:xfrm>
              <a:off x="1513805" y="4000500"/>
              <a:ext cx="6602387" cy="1237476"/>
            </a:xfrm>
            <a:custGeom>
              <a:avLst/>
              <a:gdLst>
                <a:gd name="connsiteX0" fmla="*/ 0 w 6602387"/>
                <a:gd name="connsiteY0" fmla="*/ 0 h 1237476"/>
                <a:gd name="connsiteX1" fmla="*/ 6602387 w 6602387"/>
                <a:gd name="connsiteY1" fmla="*/ 0 h 1237476"/>
                <a:gd name="connsiteX2" fmla="*/ 6602387 w 6602387"/>
                <a:gd name="connsiteY2" fmla="*/ 1237476 h 1237476"/>
                <a:gd name="connsiteX3" fmla="*/ 0 w 6602387"/>
                <a:gd name="connsiteY3" fmla="*/ 1237476 h 1237476"/>
                <a:gd name="connsiteX4" fmla="*/ 0 w 6602387"/>
                <a:gd name="connsiteY4" fmla="*/ 0 h 1237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02387" h="1237476">
                  <a:moveTo>
                    <a:pt x="0" y="0"/>
                  </a:moveTo>
                  <a:lnTo>
                    <a:pt x="6602387" y="0"/>
                  </a:lnTo>
                  <a:lnTo>
                    <a:pt x="6602387" y="1237476"/>
                  </a:lnTo>
                  <a:lnTo>
                    <a:pt x="0" y="123747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55880" rIns="0" bIns="55880" numCol="1" spcCol="1270" anchor="ctr" anchorCtr="0">
              <a:noAutofit/>
            </a:bodyPr>
            <a:lstStyle/>
            <a:p>
              <a:pPr marL="0" lvl="0" indent="0" algn="l" defTabSz="1955800">
                <a:lnSpc>
                  <a:spcPct val="90000"/>
                </a:lnSpc>
                <a:spcBef>
                  <a:spcPct val="0"/>
                </a:spcBef>
                <a:spcAft>
                  <a:spcPct val="35000"/>
                </a:spcAft>
                <a:buNone/>
              </a:pPr>
              <a:r>
                <a:rPr lang="en-US" sz="4400" kern="1200" dirty="0"/>
                <a:t>Require supervision</a:t>
              </a:r>
            </a:p>
          </p:txBody>
        </p:sp>
        <p:sp>
          <p:nvSpPr>
            <p:cNvPr id="10" name="Oval 9">
              <a:extLst>
                <a:ext uri="{FF2B5EF4-FFF2-40B4-BE49-F238E27FC236}">
                  <a16:creationId xmlns:a16="http://schemas.microsoft.com/office/drawing/2014/main" id="{15255C3A-E81D-46F3-9A11-CBC1A3034693}"/>
                </a:ext>
              </a:extLst>
            </p:cNvPr>
            <p:cNvSpPr/>
            <p:nvPr/>
          </p:nvSpPr>
          <p:spPr>
            <a:xfrm>
              <a:off x="895067" y="5237976"/>
              <a:ext cx="1237476" cy="1237476"/>
            </a:xfrm>
            <a:prstGeom prst="ellipse">
              <a:avLst/>
            </a:prstGeom>
            <a:ln>
              <a:noFill/>
            </a:ln>
          </p:spPr>
          <p:style>
            <a:lnRef idx="2">
              <a:scrgbClr r="0" g="0" b="0"/>
            </a:lnRef>
            <a:fillRef idx="1">
              <a:schemeClr val="accent5">
                <a:alpha val="50000"/>
                <a:hueOff val="0"/>
                <a:satOff val="0"/>
                <a:lumOff val="0"/>
                <a:alphaOff val="0"/>
              </a:schemeClr>
            </a:fillRef>
            <a:effectRef idx="0">
              <a:schemeClr val="accent5">
                <a:alpha val="50000"/>
                <a:hueOff val="0"/>
                <a:satOff val="0"/>
                <a:lumOff val="0"/>
                <a:alphaOff val="0"/>
              </a:schemeClr>
            </a:effectRef>
            <a:fontRef idx="minor">
              <a:schemeClr val="tx1"/>
            </a:fontRef>
          </p:style>
        </p:sp>
        <p:sp>
          <p:nvSpPr>
            <p:cNvPr id="11" name="Freeform: Shape 10">
              <a:extLst>
                <a:ext uri="{FF2B5EF4-FFF2-40B4-BE49-F238E27FC236}">
                  <a16:creationId xmlns:a16="http://schemas.microsoft.com/office/drawing/2014/main" id="{1B56137F-112E-428D-A26D-D71CE1233BB8}"/>
                </a:ext>
              </a:extLst>
            </p:cNvPr>
            <p:cNvSpPr/>
            <p:nvPr/>
          </p:nvSpPr>
          <p:spPr>
            <a:xfrm>
              <a:off x="1513805" y="5237976"/>
              <a:ext cx="6602387" cy="1237476"/>
            </a:xfrm>
            <a:custGeom>
              <a:avLst/>
              <a:gdLst>
                <a:gd name="connsiteX0" fmla="*/ 0 w 6602387"/>
                <a:gd name="connsiteY0" fmla="*/ 0 h 1237476"/>
                <a:gd name="connsiteX1" fmla="*/ 6602387 w 6602387"/>
                <a:gd name="connsiteY1" fmla="*/ 0 h 1237476"/>
                <a:gd name="connsiteX2" fmla="*/ 6602387 w 6602387"/>
                <a:gd name="connsiteY2" fmla="*/ 1237476 h 1237476"/>
                <a:gd name="connsiteX3" fmla="*/ 0 w 6602387"/>
                <a:gd name="connsiteY3" fmla="*/ 1237476 h 1237476"/>
                <a:gd name="connsiteX4" fmla="*/ 0 w 6602387"/>
                <a:gd name="connsiteY4" fmla="*/ 0 h 1237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02387" h="1237476">
                  <a:moveTo>
                    <a:pt x="0" y="0"/>
                  </a:moveTo>
                  <a:lnTo>
                    <a:pt x="6602387" y="0"/>
                  </a:lnTo>
                  <a:lnTo>
                    <a:pt x="6602387" y="1237476"/>
                  </a:lnTo>
                  <a:lnTo>
                    <a:pt x="0" y="123747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55880" rIns="0" bIns="55880" numCol="1" spcCol="1270" anchor="ctr" anchorCtr="0">
              <a:noAutofit/>
            </a:bodyPr>
            <a:lstStyle/>
            <a:p>
              <a:pPr marL="0" lvl="0" indent="0" algn="l" defTabSz="1955800">
                <a:lnSpc>
                  <a:spcPct val="90000"/>
                </a:lnSpc>
                <a:spcBef>
                  <a:spcPct val="0"/>
                </a:spcBef>
                <a:spcAft>
                  <a:spcPct val="35000"/>
                </a:spcAft>
                <a:buNone/>
              </a:pPr>
              <a:r>
                <a:rPr lang="en-US" sz="4400" kern="1200" dirty="0"/>
                <a:t>Current workload</a:t>
              </a:r>
            </a:p>
          </p:txBody>
        </p:sp>
      </p:gr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14">
            <a:extLst>
              <a:ext uri="{FF2B5EF4-FFF2-40B4-BE49-F238E27FC236}">
                <a16:creationId xmlns:a16="http://schemas.microsoft.com/office/drawing/2014/main" id="{7BA0D3D1-6BBB-4718-BEC4-DBD23EE1582F}"/>
              </a:ext>
            </a:extLst>
          </p:cNvPr>
          <p:cNvSpPr>
            <a:spLocks noGrp="1"/>
          </p:cNvSpPr>
          <p:nvPr>
            <p:ph sz="quarter" idx="11"/>
          </p:nvPr>
        </p:nvSpPr>
        <p:spPr/>
        <p:txBody>
          <a:bodyPr/>
          <a:lstStyle/>
          <a:p>
            <a:endParaRPr lang="en-US"/>
          </a:p>
        </p:txBody>
      </p:sp>
      <p:sp>
        <p:nvSpPr>
          <p:cNvPr id="46082" name="Title 1"/>
          <p:cNvSpPr>
            <a:spLocks noGrp="1"/>
          </p:cNvSpPr>
          <p:nvPr>
            <p:ph type="title"/>
          </p:nvPr>
        </p:nvSpPr>
        <p:spPr/>
        <p:txBody>
          <a:bodyPr/>
          <a:lstStyle/>
          <a:p>
            <a:pPr eaLnBrk="1" hangingPunct="1"/>
            <a:r>
              <a:rPr lang="en-US" dirty="0"/>
              <a:t>How Should You Delegate?</a:t>
            </a:r>
          </a:p>
        </p:txBody>
      </p:sp>
      <p:grpSp>
        <p:nvGrpSpPr>
          <p:cNvPr id="4" name="Group 3">
            <a:extLst>
              <a:ext uri="{FF2B5EF4-FFF2-40B4-BE49-F238E27FC236}">
                <a16:creationId xmlns:a16="http://schemas.microsoft.com/office/drawing/2014/main" id="{A231EB13-F69A-428D-B48A-D1A0FEDD86D4}"/>
              </a:ext>
            </a:extLst>
          </p:cNvPr>
          <p:cNvGrpSpPr/>
          <p:nvPr/>
        </p:nvGrpSpPr>
        <p:grpSpPr>
          <a:xfrm>
            <a:off x="381000" y="1295400"/>
            <a:ext cx="8077199" cy="4648199"/>
            <a:chOff x="381000" y="1295400"/>
            <a:chExt cx="8077199" cy="4648199"/>
          </a:xfrm>
        </p:grpSpPr>
        <p:sp>
          <p:nvSpPr>
            <p:cNvPr id="5" name="Partial Circle 4">
              <a:extLst>
                <a:ext uri="{FF2B5EF4-FFF2-40B4-BE49-F238E27FC236}">
                  <a16:creationId xmlns:a16="http://schemas.microsoft.com/office/drawing/2014/main" id="{2C274A0A-3D63-4D4E-BD80-FA2E24577F61}"/>
                </a:ext>
              </a:extLst>
            </p:cNvPr>
            <p:cNvSpPr/>
            <p:nvPr/>
          </p:nvSpPr>
          <p:spPr>
            <a:xfrm>
              <a:off x="381000" y="1295400"/>
              <a:ext cx="4648199" cy="4648199"/>
            </a:xfrm>
            <a:prstGeom prst="pie">
              <a:avLst>
                <a:gd name="adj1" fmla="val 5400000"/>
                <a:gd name="adj2" fmla="val 16200000"/>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ACF98B13-052A-452E-9F76-EBB2609EF6AE}"/>
                </a:ext>
              </a:extLst>
            </p:cNvPr>
            <p:cNvSpPr/>
            <p:nvPr/>
          </p:nvSpPr>
          <p:spPr>
            <a:xfrm>
              <a:off x="2705099" y="1295400"/>
              <a:ext cx="5753100" cy="4648199"/>
            </a:xfrm>
            <a:custGeom>
              <a:avLst/>
              <a:gdLst>
                <a:gd name="connsiteX0" fmla="*/ 0 w 5753100"/>
                <a:gd name="connsiteY0" fmla="*/ 0 h 4648199"/>
                <a:gd name="connsiteX1" fmla="*/ 5753100 w 5753100"/>
                <a:gd name="connsiteY1" fmla="*/ 0 h 4648199"/>
                <a:gd name="connsiteX2" fmla="*/ 5753100 w 5753100"/>
                <a:gd name="connsiteY2" fmla="*/ 4648199 h 4648199"/>
                <a:gd name="connsiteX3" fmla="*/ 0 w 5753100"/>
                <a:gd name="connsiteY3" fmla="*/ 4648199 h 4648199"/>
                <a:gd name="connsiteX4" fmla="*/ 0 w 5753100"/>
                <a:gd name="connsiteY4" fmla="*/ 0 h 46481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53100" h="4648199">
                  <a:moveTo>
                    <a:pt x="0" y="0"/>
                  </a:moveTo>
                  <a:lnTo>
                    <a:pt x="5753100" y="0"/>
                  </a:lnTo>
                  <a:lnTo>
                    <a:pt x="5753100" y="4648199"/>
                  </a:lnTo>
                  <a:lnTo>
                    <a:pt x="0" y="4648199"/>
                  </a:lnTo>
                  <a:lnTo>
                    <a:pt x="0" y="0"/>
                  </a:lnTo>
                  <a:close/>
                </a:path>
              </a:pathLst>
            </a:custGeom>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9060" tIns="99060" rIns="99060" bIns="4003547" numCol="1" spcCol="1270" anchor="ctr" anchorCtr="0">
              <a:noAutofit/>
            </a:bodyPr>
            <a:lstStyle/>
            <a:p>
              <a:pPr marL="0" lvl="0" indent="0" algn="l" defTabSz="1155700">
                <a:lnSpc>
                  <a:spcPct val="90000"/>
                </a:lnSpc>
                <a:spcBef>
                  <a:spcPct val="0"/>
                </a:spcBef>
                <a:spcAft>
                  <a:spcPct val="35000"/>
                </a:spcAft>
                <a:buNone/>
              </a:pPr>
              <a:r>
                <a:rPr lang="en-US" sz="2600" kern="1200" dirty="0"/>
                <a:t>Initiates action, and then reports periodically</a:t>
              </a:r>
            </a:p>
          </p:txBody>
        </p:sp>
        <p:sp>
          <p:nvSpPr>
            <p:cNvPr id="7" name="Partial Circle 6">
              <a:extLst>
                <a:ext uri="{FF2B5EF4-FFF2-40B4-BE49-F238E27FC236}">
                  <a16:creationId xmlns:a16="http://schemas.microsoft.com/office/drawing/2014/main" id="{877EA6EC-C8A9-4498-B5F8-9D3DC92D8CE7}"/>
                </a:ext>
              </a:extLst>
            </p:cNvPr>
            <p:cNvSpPr/>
            <p:nvPr/>
          </p:nvSpPr>
          <p:spPr>
            <a:xfrm>
              <a:off x="869061" y="2039112"/>
              <a:ext cx="3672077" cy="3672077"/>
            </a:xfrm>
            <a:prstGeom prst="pie">
              <a:avLst>
                <a:gd name="adj1" fmla="val 5400000"/>
                <a:gd name="adj2" fmla="val 16200000"/>
              </a:avLst>
            </a:prstGeom>
          </p:spPr>
          <p:style>
            <a:lnRef idx="2">
              <a:schemeClr val="lt1">
                <a:hueOff val="0"/>
                <a:satOff val="0"/>
                <a:lumOff val="0"/>
                <a:alphaOff val="0"/>
              </a:schemeClr>
            </a:lnRef>
            <a:fillRef idx="1">
              <a:schemeClr val="accent4">
                <a:hueOff val="-1116192"/>
                <a:satOff val="6725"/>
                <a:lumOff val="539"/>
                <a:alphaOff val="0"/>
              </a:schemeClr>
            </a:fillRef>
            <a:effectRef idx="0">
              <a:schemeClr val="accent4">
                <a:hueOff val="-1116192"/>
                <a:satOff val="6725"/>
                <a:lumOff val="539"/>
                <a:alphaOff val="0"/>
              </a:schemeClr>
            </a:effectRef>
            <a:fontRef idx="minor">
              <a:schemeClr val="lt1"/>
            </a:fontRef>
          </p:style>
        </p:sp>
        <p:sp>
          <p:nvSpPr>
            <p:cNvPr id="8" name="Freeform: Shape 7">
              <a:extLst>
                <a:ext uri="{FF2B5EF4-FFF2-40B4-BE49-F238E27FC236}">
                  <a16:creationId xmlns:a16="http://schemas.microsoft.com/office/drawing/2014/main" id="{B8DCD9DE-40E0-4477-9C38-CED4446514F8}"/>
                </a:ext>
              </a:extLst>
            </p:cNvPr>
            <p:cNvSpPr/>
            <p:nvPr/>
          </p:nvSpPr>
          <p:spPr>
            <a:xfrm>
              <a:off x="2705099" y="2039112"/>
              <a:ext cx="5753100" cy="3672077"/>
            </a:xfrm>
            <a:custGeom>
              <a:avLst/>
              <a:gdLst>
                <a:gd name="connsiteX0" fmla="*/ 0 w 5753100"/>
                <a:gd name="connsiteY0" fmla="*/ 0 h 3672077"/>
                <a:gd name="connsiteX1" fmla="*/ 5753100 w 5753100"/>
                <a:gd name="connsiteY1" fmla="*/ 0 h 3672077"/>
                <a:gd name="connsiteX2" fmla="*/ 5753100 w 5753100"/>
                <a:gd name="connsiteY2" fmla="*/ 3672077 h 3672077"/>
                <a:gd name="connsiteX3" fmla="*/ 0 w 5753100"/>
                <a:gd name="connsiteY3" fmla="*/ 3672077 h 3672077"/>
                <a:gd name="connsiteX4" fmla="*/ 0 w 5753100"/>
                <a:gd name="connsiteY4" fmla="*/ 0 h 36720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53100" h="3672077">
                  <a:moveTo>
                    <a:pt x="0" y="0"/>
                  </a:moveTo>
                  <a:lnTo>
                    <a:pt x="5753100" y="0"/>
                  </a:lnTo>
                  <a:lnTo>
                    <a:pt x="5753100" y="3672077"/>
                  </a:lnTo>
                  <a:lnTo>
                    <a:pt x="0" y="3672077"/>
                  </a:lnTo>
                  <a:lnTo>
                    <a:pt x="0" y="0"/>
                  </a:lnTo>
                  <a:close/>
                </a:path>
              </a:pathLst>
            </a:custGeom>
          </p:spPr>
          <p:style>
            <a:lnRef idx="2">
              <a:schemeClr val="accent4">
                <a:hueOff val="-1116192"/>
                <a:satOff val="6725"/>
                <a:lumOff val="539"/>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9060" tIns="99060" rIns="99060" bIns="3027426" numCol="1" spcCol="1270" anchor="ctr" anchorCtr="0">
              <a:noAutofit/>
            </a:bodyPr>
            <a:lstStyle/>
            <a:p>
              <a:pPr marL="0" lvl="0" indent="0" algn="l" defTabSz="1155700">
                <a:lnSpc>
                  <a:spcPct val="90000"/>
                </a:lnSpc>
                <a:spcBef>
                  <a:spcPct val="0"/>
                </a:spcBef>
                <a:spcAft>
                  <a:spcPct val="35000"/>
                </a:spcAft>
                <a:buNone/>
              </a:pPr>
              <a:r>
                <a:rPr lang="en-US" sz="2600" kern="1200" dirty="0"/>
                <a:t>Acts, and then reports results immediately</a:t>
              </a:r>
            </a:p>
          </p:txBody>
        </p:sp>
        <p:sp>
          <p:nvSpPr>
            <p:cNvPr id="9" name="Partial Circle 8">
              <a:extLst>
                <a:ext uri="{FF2B5EF4-FFF2-40B4-BE49-F238E27FC236}">
                  <a16:creationId xmlns:a16="http://schemas.microsoft.com/office/drawing/2014/main" id="{44D1DE3D-AD97-4E0D-990B-2C5FC5971CA2}"/>
                </a:ext>
              </a:extLst>
            </p:cNvPr>
            <p:cNvSpPr/>
            <p:nvPr/>
          </p:nvSpPr>
          <p:spPr>
            <a:xfrm>
              <a:off x="1357121" y="2782823"/>
              <a:ext cx="2695955" cy="2695955"/>
            </a:xfrm>
            <a:prstGeom prst="pie">
              <a:avLst>
                <a:gd name="adj1" fmla="val 5400000"/>
                <a:gd name="adj2" fmla="val 16200000"/>
              </a:avLst>
            </a:prstGeom>
          </p:spPr>
          <p:style>
            <a:lnRef idx="2">
              <a:schemeClr val="lt1">
                <a:hueOff val="0"/>
                <a:satOff val="0"/>
                <a:lumOff val="0"/>
                <a:alphaOff val="0"/>
              </a:schemeClr>
            </a:lnRef>
            <a:fillRef idx="1">
              <a:schemeClr val="accent4">
                <a:hueOff val="-2232385"/>
                <a:satOff val="13449"/>
                <a:lumOff val="1078"/>
                <a:alphaOff val="0"/>
              </a:schemeClr>
            </a:fillRef>
            <a:effectRef idx="0">
              <a:schemeClr val="accent4">
                <a:hueOff val="-2232385"/>
                <a:satOff val="13449"/>
                <a:lumOff val="1078"/>
                <a:alphaOff val="0"/>
              </a:schemeClr>
            </a:effectRef>
            <a:fontRef idx="minor">
              <a:schemeClr val="lt1"/>
            </a:fontRef>
          </p:style>
        </p:sp>
        <p:sp>
          <p:nvSpPr>
            <p:cNvPr id="10" name="Freeform: Shape 9">
              <a:extLst>
                <a:ext uri="{FF2B5EF4-FFF2-40B4-BE49-F238E27FC236}">
                  <a16:creationId xmlns:a16="http://schemas.microsoft.com/office/drawing/2014/main" id="{4A41E3B7-F169-44FF-9C35-50FE34651AAC}"/>
                </a:ext>
              </a:extLst>
            </p:cNvPr>
            <p:cNvSpPr/>
            <p:nvPr/>
          </p:nvSpPr>
          <p:spPr>
            <a:xfrm>
              <a:off x="2705099" y="2782823"/>
              <a:ext cx="5753100" cy="2695955"/>
            </a:xfrm>
            <a:custGeom>
              <a:avLst/>
              <a:gdLst>
                <a:gd name="connsiteX0" fmla="*/ 0 w 5753100"/>
                <a:gd name="connsiteY0" fmla="*/ 0 h 2695955"/>
                <a:gd name="connsiteX1" fmla="*/ 5753100 w 5753100"/>
                <a:gd name="connsiteY1" fmla="*/ 0 h 2695955"/>
                <a:gd name="connsiteX2" fmla="*/ 5753100 w 5753100"/>
                <a:gd name="connsiteY2" fmla="*/ 2695955 h 2695955"/>
                <a:gd name="connsiteX3" fmla="*/ 0 w 5753100"/>
                <a:gd name="connsiteY3" fmla="*/ 2695955 h 2695955"/>
                <a:gd name="connsiteX4" fmla="*/ 0 w 5753100"/>
                <a:gd name="connsiteY4" fmla="*/ 0 h 26959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53100" h="2695955">
                  <a:moveTo>
                    <a:pt x="0" y="0"/>
                  </a:moveTo>
                  <a:lnTo>
                    <a:pt x="5753100" y="0"/>
                  </a:lnTo>
                  <a:lnTo>
                    <a:pt x="5753100" y="2695955"/>
                  </a:lnTo>
                  <a:lnTo>
                    <a:pt x="0" y="2695955"/>
                  </a:lnTo>
                  <a:lnTo>
                    <a:pt x="0" y="0"/>
                  </a:lnTo>
                  <a:close/>
                </a:path>
              </a:pathLst>
            </a:custGeom>
          </p:spPr>
          <p:style>
            <a:lnRef idx="2">
              <a:schemeClr val="accent4">
                <a:hueOff val="-2232385"/>
                <a:satOff val="13449"/>
                <a:lumOff val="1078"/>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9060" tIns="99060" rIns="99060" bIns="2051303" numCol="1" spcCol="1270" anchor="ctr" anchorCtr="0">
              <a:noAutofit/>
            </a:bodyPr>
            <a:lstStyle/>
            <a:p>
              <a:pPr marL="0" lvl="0" indent="0" algn="l" defTabSz="1155700">
                <a:lnSpc>
                  <a:spcPct val="90000"/>
                </a:lnSpc>
                <a:spcBef>
                  <a:spcPct val="0"/>
                </a:spcBef>
                <a:spcAft>
                  <a:spcPct val="35000"/>
                </a:spcAft>
                <a:buNone/>
              </a:pPr>
              <a:r>
                <a:rPr lang="en-US" sz="2600" kern="1200" dirty="0"/>
                <a:t>Makes recommendation, and then acts</a:t>
              </a:r>
            </a:p>
          </p:txBody>
        </p:sp>
        <p:sp>
          <p:nvSpPr>
            <p:cNvPr id="11" name="Partial Circle 10">
              <a:extLst>
                <a:ext uri="{FF2B5EF4-FFF2-40B4-BE49-F238E27FC236}">
                  <a16:creationId xmlns:a16="http://schemas.microsoft.com/office/drawing/2014/main" id="{358BC2C2-564B-404C-8AB3-8A9D8689AAD8}"/>
                </a:ext>
              </a:extLst>
            </p:cNvPr>
            <p:cNvSpPr/>
            <p:nvPr/>
          </p:nvSpPr>
          <p:spPr>
            <a:xfrm>
              <a:off x="1845182" y="3526535"/>
              <a:ext cx="1719833" cy="1719833"/>
            </a:xfrm>
            <a:prstGeom prst="pie">
              <a:avLst>
                <a:gd name="adj1" fmla="val 5400000"/>
                <a:gd name="adj2" fmla="val 16200000"/>
              </a:avLst>
            </a:prstGeom>
          </p:spPr>
          <p:style>
            <a:lnRef idx="2">
              <a:schemeClr val="lt1">
                <a:hueOff val="0"/>
                <a:satOff val="0"/>
                <a:lumOff val="0"/>
                <a:alphaOff val="0"/>
              </a:schemeClr>
            </a:lnRef>
            <a:fillRef idx="1">
              <a:schemeClr val="accent4">
                <a:hueOff val="-3348577"/>
                <a:satOff val="20174"/>
                <a:lumOff val="1617"/>
                <a:alphaOff val="0"/>
              </a:schemeClr>
            </a:fillRef>
            <a:effectRef idx="0">
              <a:schemeClr val="accent4">
                <a:hueOff val="-3348577"/>
                <a:satOff val="20174"/>
                <a:lumOff val="1617"/>
                <a:alphaOff val="0"/>
              </a:schemeClr>
            </a:effectRef>
            <a:fontRef idx="minor">
              <a:schemeClr val="lt1"/>
            </a:fontRef>
          </p:style>
        </p:sp>
        <p:sp>
          <p:nvSpPr>
            <p:cNvPr id="12" name="Freeform: Shape 11">
              <a:extLst>
                <a:ext uri="{FF2B5EF4-FFF2-40B4-BE49-F238E27FC236}">
                  <a16:creationId xmlns:a16="http://schemas.microsoft.com/office/drawing/2014/main" id="{C1899104-C357-438D-A63B-33A5FC5D5649}"/>
                </a:ext>
              </a:extLst>
            </p:cNvPr>
            <p:cNvSpPr/>
            <p:nvPr/>
          </p:nvSpPr>
          <p:spPr>
            <a:xfrm>
              <a:off x="2705099" y="3526535"/>
              <a:ext cx="5753100" cy="1719833"/>
            </a:xfrm>
            <a:custGeom>
              <a:avLst/>
              <a:gdLst>
                <a:gd name="connsiteX0" fmla="*/ 0 w 5753100"/>
                <a:gd name="connsiteY0" fmla="*/ 0 h 1719833"/>
                <a:gd name="connsiteX1" fmla="*/ 5753100 w 5753100"/>
                <a:gd name="connsiteY1" fmla="*/ 0 h 1719833"/>
                <a:gd name="connsiteX2" fmla="*/ 5753100 w 5753100"/>
                <a:gd name="connsiteY2" fmla="*/ 1719833 h 1719833"/>
                <a:gd name="connsiteX3" fmla="*/ 0 w 5753100"/>
                <a:gd name="connsiteY3" fmla="*/ 1719833 h 1719833"/>
                <a:gd name="connsiteX4" fmla="*/ 0 w 5753100"/>
                <a:gd name="connsiteY4" fmla="*/ 0 h 17198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53100" h="1719833">
                  <a:moveTo>
                    <a:pt x="0" y="0"/>
                  </a:moveTo>
                  <a:lnTo>
                    <a:pt x="5753100" y="0"/>
                  </a:lnTo>
                  <a:lnTo>
                    <a:pt x="5753100" y="1719833"/>
                  </a:lnTo>
                  <a:lnTo>
                    <a:pt x="0" y="1719833"/>
                  </a:lnTo>
                  <a:lnTo>
                    <a:pt x="0" y="0"/>
                  </a:lnTo>
                  <a:close/>
                </a:path>
              </a:pathLst>
            </a:custGeom>
          </p:spPr>
          <p:style>
            <a:lnRef idx="2">
              <a:schemeClr val="accent4">
                <a:hueOff val="-3348577"/>
                <a:satOff val="20174"/>
                <a:lumOff val="1617"/>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9060" tIns="99060" rIns="99060" bIns="1075182" numCol="1" spcCol="1270" anchor="ctr" anchorCtr="0">
              <a:noAutofit/>
            </a:bodyPr>
            <a:lstStyle/>
            <a:p>
              <a:pPr marL="0" lvl="0" indent="0" algn="l" defTabSz="1155700">
                <a:lnSpc>
                  <a:spcPct val="90000"/>
                </a:lnSpc>
                <a:spcBef>
                  <a:spcPct val="0"/>
                </a:spcBef>
                <a:spcAft>
                  <a:spcPct val="35000"/>
                </a:spcAft>
                <a:buNone/>
              </a:pPr>
              <a:r>
                <a:rPr lang="en-US" sz="2600" kern="1200" dirty="0"/>
                <a:t>Asks what to do</a:t>
              </a:r>
            </a:p>
          </p:txBody>
        </p:sp>
        <p:sp>
          <p:nvSpPr>
            <p:cNvPr id="13" name="Partial Circle 12">
              <a:extLst>
                <a:ext uri="{FF2B5EF4-FFF2-40B4-BE49-F238E27FC236}">
                  <a16:creationId xmlns:a16="http://schemas.microsoft.com/office/drawing/2014/main" id="{0D59B62D-5C88-4875-A371-886CA9FAB329}"/>
                </a:ext>
              </a:extLst>
            </p:cNvPr>
            <p:cNvSpPr/>
            <p:nvPr/>
          </p:nvSpPr>
          <p:spPr>
            <a:xfrm>
              <a:off x="2333243" y="4270247"/>
              <a:ext cx="743711" cy="743711"/>
            </a:xfrm>
            <a:prstGeom prst="pie">
              <a:avLst>
                <a:gd name="adj1" fmla="val 5400000"/>
                <a:gd name="adj2" fmla="val 16200000"/>
              </a:avLst>
            </a:prstGeom>
          </p:spPr>
          <p:style>
            <a:lnRef idx="2">
              <a:schemeClr val="lt1">
                <a:hueOff val="0"/>
                <a:satOff val="0"/>
                <a:lumOff val="0"/>
                <a:alphaOff val="0"/>
              </a:schemeClr>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sp>
        <p:sp>
          <p:nvSpPr>
            <p:cNvPr id="14" name="Freeform: Shape 13">
              <a:extLst>
                <a:ext uri="{FF2B5EF4-FFF2-40B4-BE49-F238E27FC236}">
                  <a16:creationId xmlns:a16="http://schemas.microsoft.com/office/drawing/2014/main" id="{69D73274-0873-40B7-97E2-1F3F7963E63C}"/>
                </a:ext>
              </a:extLst>
            </p:cNvPr>
            <p:cNvSpPr/>
            <p:nvPr/>
          </p:nvSpPr>
          <p:spPr>
            <a:xfrm>
              <a:off x="2705099" y="4270247"/>
              <a:ext cx="5753100" cy="743711"/>
            </a:xfrm>
            <a:custGeom>
              <a:avLst/>
              <a:gdLst>
                <a:gd name="connsiteX0" fmla="*/ 0 w 5753100"/>
                <a:gd name="connsiteY0" fmla="*/ 0 h 743711"/>
                <a:gd name="connsiteX1" fmla="*/ 5753100 w 5753100"/>
                <a:gd name="connsiteY1" fmla="*/ 0 h 743711"/>
                <a:gd name="connsiteX2" fmla="*/ 5753100 w 5753100"/>
                <a:gd name="connsiteY2" fmla="*/ 743711 h 743711"/>
                <a:gd name="connsiteX3" fmla="*/ 0 w 5753100"/>
                <a:gd name="connsiteY3" fmla="*/ 743711 h 743711"/>
                <a:gd name="connsiteX4" fmla="*/ 0 w 5753100"/>
                <a:gd name="connsiteY4" fmla="*/ 0 h 7437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53100" h="743711">
                  <a:moveTo>
                    <a:pt x="0" y="0"/>
                  </a:moveTo>
                  <a:lnTo>
                    <a:pt x="5753100" y="0"/>
                  </a:lnTo>
                  <a:lnTo>
                    <a:pt x="5753100" y="743711"/>
                  </a:lnTo>
                  <a:lnTo>
                    <a:pt x="0" y="743711"/>
                  </a:lnTo>
                  <a:lnTo>
                    <a:pt x="0" y="0"/>
                  </a:lnTo>
                  <a:close/>
                </a:path>
              </a:pathLst>
            </a:custGeom>
          </p:spPr>
          <p:style>
            <a:lnRef idx="2">
              <a:schemeClr val="accent4">
                <a:hueOff val="-4464770"/>
                <a:satOff val="26899"/>
                <a:lumOff val="2156"/>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t>Waits to be told what to do</a:t>
              </a:r>
            </a:p>
          </p:txBody>
        </p:sp>
      </p:grpSp>
      <p:sp>
        <p:nvSpPr>
          <p:cNvPr id="3" name="TextBox 2"/>
          <p:cNvSpPr txBox="1"/>
          <p:nvPr/>
        </p:nvSpPr>
        <p:spPr>
          <a:xfrm>
            <a:off x="2743200" y="6172200"/>
            <a:ext cx="4328429" cy="461665"/>
          </a:xfrm>
          <a:prstGeom prst="rect">
            <a:avLst/>
          </a:prstGeom>
          <a:noFill/>
        </p:spPr>
        <p:txBody>
          <a:bodyPr wrap="none" rtlCol="0">
            <a:spAutoFit/>
          </a:bodyPr>
          <a:lstStyle/>
          <a:p>
            <a:r>
              <a:rPr lang="en-US" sz="2400" dirty="0"/>
              <a:t>The Spheres of Independence</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54C23B57-AEA7-44F8-A5DB-B6A503D79BF1}"/>
              </a:ext>
            </a:extLst>
          </p:cNvPr>
          <p:cNvSpPr>
            <a:spLocks noGrp="1"/>
          </p:cNvSpPr>
          <p:nvPr>
            <p:ph sz="quarter" idx="11"/>
          </p:nvPr>
        </p:nvSpPr>
        <p:spPr/>
        <p:txBody>
          <a:bodyPr/>
          <a:lstStyle/>
          <a:p>
            <a:endParaRPr lang="en-US"/>
          </a:p>
        </p:txBody>
      </p:sp>
      <p:sp>
        <p:nvSpPr>
          <p:cNvPr id="47106" name="Title 1"/>
          <p:cNvSpPr>
            <a:spLocks noGrp="1"/>
          </p:cNvSpPr>
          <p:nvPr>
            <p:ph type="title"/>
          </p:nvPr>
        </p:nvSpPr>
        <p:spPr/>
        <p:txBody>
          <a:bodyPr/>
          <a:lstStyle/>
          <a:p>
            <a:pPr eaLnBrk="1" hangingPunct="1"/>
            <a:r>
              <a:rPr lang="en-US" dirty="0"/>
              <a:t>Keeping Control</a:t>
            </a:r>
          </a:p>
        </p:txBody>
      </p:sp>
      <p:grpSp>
        <p:nvGrpSpPr>
          <p:cNvPr id="3" name="Group 2">
            <a:extLst>
              <a:ext uri="{FF2B5EF4-FFF2-40B4-BE49-F238E27FC236}">
                <a16:creationId xmlns:a16="http://schemas.microsoft.com/office/drawing/2014/main" id="{055AC713-7800-4F2A-BF47-B46046ECF9C4}"/>
              </a:ext>
            </a:extLst>
          </p:cNvPr>
          <p:cNvGrpSpPr/>
          <p:nvPr/>
        </p:nvGrpSpPr>
        <p:grpSpPr>
          <a:xfrm>
            <a:off x="533400" y="1459739"/>
            <a:ext cx="8077200" cy="4929121"/>
            <a:chOff x="533400" y="1459739"/>
            <a:chExt cx="8077200" cy="4929121"/>
          </a:xfrm>
        </p:grpSpPr>
        <p:sp>
          <p:nvSpPr>
            <p:cNvPr id="4" name="Rectangle 3">
              <a:extLst>
                <a:ext uri="{FF2B5EF4-FFF2-40B4-BE49-F238E27FC236}">
                  <a16:creationId xmlns:a16="http://schemas.microsoft.com/office/drawing/2014/main" id="{43766880-CA5F-41F2-9F48-C41CB27654E1}"/>
                </a:ext>
              </a:extLst>
            </p:cNvPr>
            <p:cNvSpPr/>
            <p:nvPr/>
          </p:nvSpPr>
          <p:spPr>
            <a:xfrm>
              <a:off x="533400" y="1873019"/>
              <a:ext cx="8077200" cy="705600"/>
            </a:xfrm>
            <a:prstGeom prst="rect">
              <a:avLst/>
            </a:prstGeom>
            <a:noFill/>
          </p:spPr>
          <p:style>
            <a:lnRef idx="2">
              <a:schemeClr val="accent2">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71374D01-FD8B-4007-A00F-658C405C9968}"/>
                </a:ext>
              </a:extLst>
            </p:cNvPr>
            <p:cNvSpPr/>
            <p:nvPr/>
          </p:nvSpPr>
          <p:spPr>
            <a:xfrm>
              <a:off x="937260" y="1459739"/>
              <a:ext cx="5654040" cy="826560"/>
            </a:xfrm>
            <a:custGeom>
              <a:avLst/>
              <a:gdLst>
                <a:gd name="connsiteX0" fmla="*/ 0 w 5654040"/>
                <a:gd name="connsiteY0" fmla="*/ 137763 h 826560"/>
                <a:gd name="connsiteX1" fmla="*/ 137763 w 5654040"/>
                <a:gd name="connsiteY1" fmla="*/ 0 h 826560"/>
                <a:gd name="connsiteX2" fmla="*/ 5516277 w 5654040"/>
                <a:gd name="connsiteY2" fmla="*/ 0 h 826560"/>
                <a:gd name="connsiteX3" fmla="*/ 5654040 w 5654040"/>
                <a:gd name="connsiteY3" fmla="*/ 137763 h 826560"/>
                <a:gd name="connsiteX4" fmla="*/ 5654040 w 5654040"/>
                <a:gd name="connsiteY4" fmla="*/ 688797 h 826560"/>
                <a:gd name="connsiteX5" fmla="*/ 5516277 w 5654040"/>
                <a:gd name="connsiteY5" fmla="*/ 826560 h 826560"/>
                <a:gd name="connsiteX6" fmla="*/ 137763 w 5654040"/>
                <a:gd name="connsiteY6" fmla="*/ 826560 h 826560"/>
                <a:gd name="connsiteX7" fmla="*/ 0 w 5654040"/>
                <a:gd name="connsiteY7" fmla="*/ 688797 h 826560"/>
                <a:gd name="connsiteX8" fmla="*/ 0 w 5654040"/>
                <a:gd name="connsiteY8" fmla="*/ 137763 h 826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54040" h="826560">
                  <a:moveTo>
                    <a:pt x="0" y="137763"/>
                  </a:moveTo>
                  <a:cubicBezTo>
                    <a:pt x="0" y="61679"/>
                    <a:pt x="61679" y="0"/>
                    <a:pt x="137763" y="0"/>
                  </a:cubicBezTo>
                  <a:lnTo>
                    <a:pt x="5516277" y="0"/>
                  </a:lnTo>
                  <a:cubicBezTo>
                    <a:pt x="5592361" y="0"/>
                    <a:pt x="5654040" y="61679"/>
                    <a:pt x="5654040" y="137763"/>
                  </a:cubicBezTo>
                  <a:lnTo>
                    <a:pt x="5654040" y="688797"/>
                  </a:lnTo>
                  <a:cubicBezTo>
                    <a:pt x="5654040" y="764881"/>
                    <a:pt x="5592361" y="826560"/>
                    <a:pt x="5516277" y="826560"/>
                  </a:cubicBezTo>
                  <a:lnTo>
                    <a:pt x="137763" y="826560"/>
                  </a:lnTo>
                  <a:cubicBezTo>
                    <a:pt x="61679" y="826560"/>
                    <a:pt x="0" y="764881"/>
                    <a:pt x="0" y="688797"/>
                  </a:cubicBezTo>
                  <a:lnTo>
                    <a:pt x="0" y="137763"/>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54058" tIns="40349" rIns="254058" bIns="40349" numCol="1" spcCol="1270" anchor="ctr" anchorCtr="0">
              <a:noAutofit/>
            </a:bodyPr>
            <a:lstStyle/>
            <a:p>
              <a:pPr marL="0" lvl="0" indent="0" algn="l" defTabSz="1422400">
                <a:lnSpc>
                  <a:spcPct val="90000"/>
                </a:lnSpc>
                <a:spcBef>
                  <a:spcPct val="0"/>
                </a:spcBef>
                <a:spcAft>
                  <a:spcPct val="35000"/>
                </a:spcAft>
                <a:buNone/>
              </a:pPr>
              <a:r>
                <a:rPr lang="en-US" sz="3200" kern="1200" dirty="0"/>
                <a:t>Brief your team members</a:t>
              </a:r>
            </a:p>
          </p:txBody>
        </p:sp>
        <p:sp>
          <p:nvSpPr>
            <p:cNvPr id="6" name="Rectangle 5">
              <a:extLst>
                <a:ext uri="{FF2B5EF4-FFF2-40B4-BE49-F238E27FC236}">
                  <a16:creationId xmlns:a16="http://schemas.microsoft.com/office/drawing/2014/main" id="{63BDDEDC-C109-46A4-AE7B-6DA2366DBFA7}"/>
                </a:ext>
              </a:extLst>
            </p:cNvPr>
            <p:cNvSpPr/>
            <p:nvPr/>
          </p:nvSpPr>
          <p:spPr>
            <a:xfrm>
              <a:off x="533400" y="3143100"/>
              <a:ext cx="8077200" cy="705600"/>
            </a:xfrm>
            <a:prstGeom prst="rect">
              <a:avLst/>
            </a:prstGeom>
            <a:noFill/>
          </p:spPr>
          <p:style>
            <a:lnRef idx="2">
              <a:schemeClr val="accent3">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D16A1F19-BC45-41C2-ABA9-A8A614E18EA8}"/>
                </a:ext>
              </a:extLst>
            </p:cNvPr>
            <p:cNvSpPr/>
            <p:nvPr/>
          </p:nvSpPr>
          <p:spPr>
            <a:xfrm>
              <a:off x="937260" y="2729820"/>
              <a:ext cx="5654040" cy="826560"/>
            </a:xfrm>
            <a:custGeom>
              <a:avLst/>
              <a:gdLst>
                <a:gd name="connsiteX0" fmla="*/ 0 w 5654040"/>
                <a:gd name="connsiteY0" fmla="*/ 137763 h 826560"/>
                <a:gd name="connsiteX1" fmla="*/ 137763 w 5654040"/>
                <a:gd name="connsiteY1" fmla="*/ 0 h 826560"/>
                <a:gd name="connsiteX2" fmla="*/ 5516277 w 5654040"/>
                <a:gd name="connsiteY2" fmla="*/ 0 h 826560"/>
                <a:gd name="connsiteX3" fmla="*/ 5654040 w 5654040"/>
                <a:gd name="connsiteY3" fmla="*/ 137763 h 826560"/>
                <a:gd name="connsiteX4" fmla="*/ 5654040 w 5654040"/>
                <a:gd name="connsiteY4" fmla="*/ 688797 h 826560"/>
                <a:gd name="connsiteX5" fmla="*/ 5516277 w 5654040"/>
                <a:gd name="connsiteY5" fmla="*/ 826560 h 826560"/>
                <a:gd name="connsiteX6" fmla="*/ 137763 w 5654040"/>
                <a:gd name="connsiteY6" fmla="*/ 826560 h 826560"/>
                <a:gd name="connsiteX7" fmla="*/ 0 w 5654040"/>
                <a:gd name="connsiteY7" fmla="*/ 688797 h 826560"/>
                <a:gd name="connsiteX8" fmla="*/ 0 w 5654040"/>
                <a:gd name="connsiteY8" fmla="*/ 137763 h 826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54040" h="826560">
                  <a:moveTo>
                    <a:pt x="0" y="137763"/>
                  </a:moveTo>
                  <a:cubicBezTo>
                    <a:pt x="0" y="61679"/>
                    <a:pt x="61679" y="0"/>
                    <a:pt x="137763" y="0"/>
                  </a:cubicBezTo>
                  <a:lnTo>
                    <a:pt x="5516277" y="0"/>
                  </a:lnTo>
                  <a:cubicBezTo>
                    <a:pt x="5592361" y="0"/>
                    <a:pt x="5654040" y="61679"/>
                    <a:pt x="5654040" y="137763"/>
                  </a:cubicBezTo>
                  <a:lnTo>
                    <a:pt x="5654040" y="688797"/>
                  </a:lnTo>
                  <a:cubicBezTo>
                    <a:pt x="5654040" y="764881"/>
                    <a:pt x="5592361" y="826560"/>
                    <a:pt x="5516277" y="826560"/>
                  </a:cubicBezTo>
                  <a:lnTo>
                    <a:pt x="137763" y="826560"/>
                  </a:lnTo>
                  <a:cubicBezTo>
                    <a:pt x="61679" y="826560"/>
                    <a:pt x="0" y="764881"/>
                    <a:pt x="0" y="688797"/>
                  </a:cubicBezTo>
                  <a:lnTo>
                    <a:pt x="0" y="137763"/>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54058" tIns="40349" rIns="254058" bIns="40349" numCol="1" spcCol="1270" anchor="ctr" anchorCtr="0">
              <a:noAutofit/>
            </a:bodyPr>
            <a:lstStyle/>
            <a:p>
              <a:pPr marL="0" lvl="0" indent="0" algn="l" defTabSz="1422400">
                <a:lnSpc>
                  <a:spcPct val="90000"/>
                </a:lnSpc>
                <a:spcBef>
                  <a:spcPct val="0"/>
                </a:spcBef>
                <a:spcAft>
                  <a:spcPct val="35000"/>
                </a:spcAft>
                <a:buNone/>
              </a:pPr>
              <a:r>
                <a:rPr lang="en-US" sz="3200" kern="1200" dirty="0"/>
                <a:t>Available for questions</a:t>
              </a:r>
            </a:p>
          </p:txBody>
        </p:sp>
        <p:sp>
          <p:nvSpPr>
            <p:cNvPr id="8" name="Rectangle 7">
              <a:extLst>
                <a:ext uri="{FF2B5EF4-FFF2-40B4-BE49-F238E27FC236}">
                  <a16:creationId xmlns:a16="http://schemas.microsoft.com/office/drawing/2014/main" id="{5F8F85DF-5966-4FAC-B96F-6F2A4C263650}"/>
                </a:ext>
              </a:extLst>
            </p:cNvPr>
            <p:cNvSpPr/>
            <p:nvPr/>
          </p:nvSpPr>
          <p:spPr>
            <a:xfrm>
              <a:off x="533400" y="4413180"/>
              <a:ext cx="8077200" cy="705600"/>
            </a:xfrm>
            <a:prstGeom prst="rect">
              <a:avLst/>
            </a:prstGeom>
            <a:noFill/>
          </p:spPr>
          <p:style>
            <a:lnRef idx="2">
              <a:schemeClr val="accent4">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981FDDB8-F159-4920-91A1-A4DDBBAAD79C}"/>
                </a:ext>
              </a:extLst>
            </p:cNvPr>
            <p:cNvSpPr/>
            <p:nvPr/>
          </p:nvSpPr>
          <p:spPr>
            <a:xfrm>
              <a:off x="937260" y="3999900"/>
              <a:ext cx="5654040" cy="826560"/>
            </a:xfrm>
            <a:custGeom>
              <a:avLst/>
              <a:gdLst>
                <a:gd name="connsiteX0" fmla="*/ 0 w 5654040"/>
                <a:gd name="connsiteY0" fmla="*/ 137763 h 826560"/>
                <a:gd name="connsiteX1" fmla="*/ 137763 w 5654040"/>
                <a:gd name="connsiteY1" fmla="*/ 0 h 826560"/>
                <a:gd name="connsiteX2" fmla="*/ 5516277 w 5654040"/>
                <a:gd name="connsiteY2" fmla="*/ 0 h 826560"/>
                <a:gd name="connsiteX3" fmla="*/ 5654040 w 5654040"/>
                <a:gd name="connsiteY3" fmla="*/ 137763 h 826560"/>
                <a:gd name="connsiteX4" fmla="*/ 5654040 w 5654040"/>
                <a:gd name="connsiteY4" fmla="*/ 688797 h 826560"/>
                <a:gd name="connsiteX5" fmla="*/ 5516277 w 5654040"/>
                <a:gd name="connsiteY5" fmla="*/ 826560 h 826560"/>
                <a:gd name="connsiteX6" fmla="*/ 137763 w 5654040"/>
                <a:gd name="connsiteY6" fmla="*/ 826560 h 826560"/>
                <a:gd name="connsiteX7" fmla="*/ 0 w 5654040"/>
                <a:gd name="connsiteY7" fmla="*/ 688797 h 826560"/>
                <a:gd name="connsiteX8" fmla="*/ 0 w 5654040"/>
                <a:gd name="connsiteY8" fmla="*/ 137763 h 826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54040" h="826560">
                  <a:moveTo>
                    <a:pt x="0" y="137763"/>
                  </a:moveTo>
                  <a:cubicBezTo>
                    <a:pt x="0" y="61679"/>
                    <a:pt x="61679" y="0"/>
                    <a:pt x="137763" y="0"/>
                  </a:cubicBezTo>
                  <a:lnTo>
                    <a:pt x="5516277" y="0"/>
                  </a:lnTo>
                  <a:cubicBezTo>
                    <a:pt x="5592361" y="0"/>
                    <a:pt x="5654040" y="61679"/>
                    <a:pt x="5654040" y="137763"/>
                  </a:cubicBezTo>
                  <a:lnTo>
                    <a:pt x="5654040" y="688797"/>
                  </a:lnTo>
                  <a:cubicBezTo>
                    <a:pt x="5654040" y="764881"/>
                    <a:pt x="5592361" y="826560"/>
                    <a:pt x="5516277" y="826560"/>
                  </a:cubicBezTo>
                  <a:lnTo>
                    <a:pt x="137763" y="826560"/>
                  </a:lnTo>
                  <a:cubicBezTo>
                    <a:pt x="61679" y="826560"/>
                    <a:pt x="0" y="764881"/>
                    <a:pt x="0" y="688797"/>
                  </a:cubicBezTo>
                  <a:lnTo>
                    <a:pt x="0" y="137763"/>
                  </a:lnTo>
                  <a:close/>
                </a:path>
              </a:pathLst>
            </a:custGeom>
            <a:ln>
              <a:noFill/>
            </a:ln>
          </p:spPr>
          <p:style>
            <a:lnRef idx="2">
              <a:scrgbClr r="0" g="0" b="0"/>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54058" tIns="40349" rIns="254058" bIns="40349" numCol="1" spcCol="1270" anchor="ctr" anchorCtr="0">
              <a:noAutofit/>
            </a:bodyPr>
            <a:lstStyle/>
            <a:p>
              <a:pPr marL="0" lvl="0" indent="0" algn="l" defTabSz="1422400">
                <a:lnSpc>
                  <a:spcPct val="90000"/>
                </a:lnSpc>
                <a:spcBef>
                  <a:spcPct val="0"/>
                </a:spcBef>
                <a:spcAft>
                  <a:spcPct val="35000"/>
                </a:spcAft>
                <a:buNone/>
              </a:pPr>
              <a:r>
                <a:rPr lang="en-US" sz="3200" kern="1200" dirty="0"/>
                <a:t>Do not micro-manage</a:t>
              </a:r>
            </a:p>
          </p:txBody>
        </p:sp>
        <p:sp>
          <p:nvSpPr>
            <p:cNvPr id="10" name="Rectangle 9">
              <a:extLst>
                <a:ext uri="{FF2B5EF4-FFF2-40B4-BE49-F238E27FC236}">
                  <a16:creationId xmlns:a16="http://schemas.microsoft.com/office/drawing/2014/main" id="{3E8E0C4F-4EE7-469F-B401-C578B59C893E}"/>
                </a:ext>
              </a:extLst>
            </p:cNvPr>
            <p:cNvSpPr/>
            <p:nvPr/>
          </p:nvSpPr>
          <p:spPr>
            <a:xfrm>
              <a:off x="533400" y="5683260"/>
              <a:ext cx="8077200" cy="705600"/>
            </a:xfrm>
            <a:prstGeom prst="rect">
              <a:avLst/>
            </a:prstGeom>
            <a:noFill/>
          </p:spPr>
          <p:style>
            <a:lnRef idx="2">
              <a:schemeClr val="accent5">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11" name="Freeform: Shape 10">
              <a:extLst>
                <a:ext uri="{FF2B5EF4-FFF2-40B4-BE49-F238E27FC236}">
                  <a16:creationId xmlns:a16="http://schemas.microsoft.com/office/drawing/2014/main" id="{1A8F3431-C15A-40D9-B331-D4D2155391A4}"/>
                </a:ext>
              </a:extLst>
            </p:cNvPr>
            <p:cNvSpPr/>
            <p:nvPr/>
          </p:nvSpPr>
          <p:spPr>
            <a:xfrm>
              <a:off x="937260" y="5269980"/>
              <a:ext cx="5654040" cy="826560"/>
            </a:xfrm>
            <a:custGeom>
              <a:avLst/>
              <a:gdLst>
                <a:gd name="connsiteX0" fmla="*/ 0 w 5654040"/>
                <a:gd name="connsiteY0" fmla="*/ 137763 h 826560"/>
                <a:gd name="connsiteX1" fmla="*/ 137763 w 5654040"/>
                <a:gd name="connsiteY1" fmla="*/ 0 h 826560"/>
                <a:gd name="connsiteX2" fmla="*/ 5516277 w 5654040"/>
                <a:gd name="connsiteY2" fmla="*/ 0 h 826560"/>
                <a:gd name="connsiteX3" fmla="*/ 5654040 w 5654040"/>
                <a:gd name="connsiteY3" fmla="*/ 137763 h 826560"/>
                <a:gd name="connsiteX4" fmla="*/ 5654040 w 5654040"/>
                <a:gd name="connsiteY4" fmla="*/ 688797 h 826560"/>
                <a:gd name="connsiteX5" fmla="*/ 5516277 w 5654040"/>
                <a:gd name="connsiteY5" fmla="*/ 826560 h 826560"/>
                <a:gd name="connsiteX6" fmla="*/ 137763 w 5654040"/>
                <a:gd name="connsiteY6" fmla="*/ 826560 h 826560"/>
                <a:gd name="connsiteX7" fmla="*/ 0 w 5654040"/>
                <a:gd name="connsiteY7" fmla="*/ 688797 h 826560"/>
                <a:gd name="connsiteX8" fmla="*/ 0 w 5654040"/>
                <a:gd name="connsiteY8" fmla="*/ 137763 h 826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54040" h="826560">
                  <a:moveTo>
                    <a:pt x="0" y="137763"/>
                  </a:moveTo>
                  <a:cubicBezTo>
                    <a:pt x="0" y="61679"/>
                    <a:pt x="61679" y="0"/>
                    <a:pt x="137763" y="0"/>
                  </a:cubicBezTo>
                  <a:lnTo>
                    <a:pt x="5516277" y="0"/>
                  </a:lnTo>
                  <a:cubicBezTo>
                    <a:pt x="5592361" y="0"/>
                    <a:pt x="5654040" y="61679"/>
                    <a:pt x="5654040" y="137763"/>
                  </a:cubicBezTo>
                  <a:lnTo>
                    <a:pt x="5654040" y="688797"/>
                  </a:lnTo>
                  <a:cubicBezTo>
                    <a:pt x="5654040" y="764881"/>
                    <a:pt x="5592361" y="826560"/>
                    <a:pt x="5516277" y="826560"/>
                  </a:cubicBezTo>
                  <a:lnTo>
                    <a:pt x="137763" y="826560"/>
                  </a:lnTo>
                  <a:cubicBezTo>
                    <a:pt x="61679" y="826560"/>
                    <a:pt x="0" y="764881"/>
                    <a:pt x="0" y="688797"/>
                  </a:cubicBezTo>
                  <a:lnTo>
                    <a:pt x="0" y="137763"/>
                  </a:lnTo>
                  <a:close/>
                </a:path>
              </a:pathLst>
            </a:custGeom>
            <a:solidFill>
              <a:schemeClr val="accent5">
                <a:hueOff val="0"/>
                <a:satOff val="0"/>
                <a:lumOff val="0"/>
              </a:schemeClr>
            </a:solidFill>
            <a:ln>
              <a:noFill/>
            </a:ln>
          </p:spPr>
          <p:style>
            <a:lnRef idx="2">
              <a:scrgbClr r="0" g="0" b="0"/>
            </a:lnRef>
            <a:fillRef idx="1">
              <a:scrgbClr r="0" g="0" b="0"/>
            </a:fillRef>
            <a:effectRef idx="0">
              <a:schemeClr val="accent5">
                <a:hueOff val="0"/>
                <a:satOff val="0"/>
                <a:lumOff val="0"/>
                <a:alphaOff val="0"/>
              </a:schemeClr>
            </a:effectRef>
            <a:fontRef idx="minor">
              <a:schemeClr val="lt1"/>
            </a:fontRef>
          </p:style>
          <p:txBody>
            <a:bodyPr spcFirstLastPara="0" vert="horz" wrap="square" lIns="254058" tIns="40349" rIns="254058" bIns="40349" numCol="1" spcCol="1270" anchor="ctr" anchorCtr="0">
              <a:noAutofit/>
            </a:bodyPr>
            <a:lstStyle/>
            <a:p>
              <a:pPr marL="0" lvl="0" indent="0" algn="l" defTabSz="1422400">
                <a:lnSpc>
                  <a:spcPct val="90000"/>
                </a:lnSpc>
                <a:spcBef>
                  <a:spcPct val="0"/>
                </a:spcBef>
                <a:spcAft>
                  <a:spcPct val="35000"/>
                </a:spcAft>
                <a:buNone/>
              </a:pPr>
              <a:r>
                <a:rPr lang="en-US" sz="3200" kern="1200" dirty="0"/>
                <a:t>Ask for solutions</a:t>
              </a:r>
            </a:p>
          </p:txBody>
        </p:sp>
      </p:gr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Content Placeholder 28">
            <a:extLst>
              <a:ext uri="{FF2B5EF4-FFF2-40B4-BE49-F238E27FC236}">
                <a16:creationId xmlns:a16="http://schemas.microsoft.com/office/drawing/2014/main" id="{0D40E4E6-83FA-469A-9D1B-97E664FAFCFC}"/>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The Importance of Full Acceptance</a:t>
            </a:r>
          </a:p>
        </p:txBody>
      </p:sp>
      <p:grpSp>
        <p:nvGrpSpPr>
          <p:cNvPr id="3" name="Group 2">
            <a:extLst>
              <a:ext uri="{FF2B5EF4-FFF2-40B4-BE49-F238E27FC236}">
                <a16:creationId xmlns:a16="http://schemas.microsoft.com/office/drawing/2014/main" id="{56E8DA8A-5CEF-41A5-8562-067BBA09DBAD}"/>
              </a:ext>
            </a:extLst>
          </p:cNvPr>
          <p:cNvGrpSpPr/>
          <p:nvPr/>
        </p:nvGrpSpPr>
        <p:grpSpPr>
          <a:xfrm>
            <a:off x="940809" y="1907080"/>
            <a:ext cx="7262380" cy="3730158"/>
            <a:chOff x="940809" y="1907080"/>
            <a:chExt cx="7262380" cy="3730158"/>
          </a:xfrm>
        </p:grpSpPr>
        <p:sp>
          <p:nvSpPr>
            <p:cNvPr id="5" name="Freeform: Shape 4">
              <a:extLst>
                <a:ext uri="{FF2B5EF4-FFF2-40B4-BE49-F238E27FC236}">
                  <a16:creationId xmlns:a16="http://schemas.microsoft.com/office/drawing/2014/main" id="{2AAE57A2-7E35-4039-AD26-B9BDB05F0FF2}"/>
                </a:ext>
              </a:extLst>
            </p:cNvPr>
            <p:cNvSpPr/>
            <p:nvPr/>
          </p:nvSpPr>
          <p:spPr>
            <a:xfrm>
              <a:off x="940809" y="1907080"/>
              <a:ext cx="7262380" cy="660216"/>
            </a:xfrm>
            <a:custGeom>
              <a:avLst/>
              <a:gdLst>
                <a:gd name="connsiteX0" fmla="*/ 0 w 7262380"/>
                <a:gd name="connsiteY0" fmla="*/ 0 h 660216"/>
                <a:gd name="connsiteX1" fmla="*/ 7262380 w 7262380"/>
                <a:gd name="connsiteY1" fmla="*/ 0 h 660216"/>
                <a:gd name="connsiteX2" fmla="*/ 7262380 w 7262380"/>
                <a:gd name="connsiteY2" fmla="*/ 660216 h 660216"/>
                <a:gd name="connsiteX3" fmla="*/ 0 w 7262380"/>
                <a:gd name="connsiteY3" fmla="*/ 660216 h 660216"/>
                <a:gd name="connsiteX4" fmla="*/ 0 w 7262380"/>
                <a:gd name="connsiteY4" fmla="*/ 0 h 6602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62380" h="660216">
                  <a:moveTo>
                    <a:pt x="0" y="0"/>
                  </a:moveTo>
                  <a:lnTo>
                    <a:pt x="7262380" y="0"/>
                  </a:lnTo>
                  <a:lnTo>
                    <a:pt x="7262380" y="660216"/>
                  </a:lnTo>
                  <a:lnTo>
                    <a:pt x="0" y="66021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52400" tIns="152400" rIns="152400" bIns="152400" numCol="1" spcCol="1270" anchor="b" anchorCtr="0">
              <a:noAutofit/>
            </a:bodyPr>
            <a:lstStyle/>
            <a:p>
              <a:pPr marL="0" lvl="0" indent="0" algn="l" defTabSz="1778000">
                <a:lnSpc>
                  <a:spcPct val="90000"/>
                </a:lnSpc>
                <a:spcBef>
                  <a:spcPct val="0"/>
                </a:spcBef>
                <a:spcAft>
                  <a:spcPct val="35000"/>
                </a:spcAft>
                <a:buNone/>
              </a:pPr>
              <a:r>
                <a:rPr lang="en-US" sz="4000" kern="1200" dirty="0"/>
                <a:t>Review it thoroughly</a:t>
              </a:r>
            </a:p>
          </p:txBody>
        </p:sp>
        <p:sp>
          <p:nvSpPr>
            <p:cNvPr id="6" name="Parallelogram 5">
              <a:extLst>
                <a:ext uri="{FF2B5EF4-FFF2-40B4-BE49-F238E27FC236}">
                  <a16:creationId xmlns:a16="http://schemas.microsoft.com/office/drawing/2014/main" id="{9995F3E1-B4BA-4ACA-A399-6A7517AA963B}"/>
                </a:ext>
              </a:extLst>
            </p:cNvPr>
            <p:cNvSpPr/>
            <p:nvPr/>
          </p:nvSpPr>
          <p:spPr>
            <a:xfrm>
              <a:off x="940809" y="2592214"/>
              <a:ext cx="968317" cy="161386"/>
            </a:xfrm>
            <a:prstGeom prst="parallelogram">
              <a:avLst>
                <a:gd name="adj" fmla="val 140840"/>
              </a:avLst>
            </a:prstGeom>
          </p:spPr>
          <p:style>
            <a:lnRef idx="2">
              <a:schemeClr val="accent3">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7" name="Parallelogram 6">
              <a:extLst>
                <a:ext uri="{FF2B5EF4-FFF2-40B4-BE49-F238E27FC236}">
                  <a16:creationId xmlns:a16="http://schemas.microsoft.com/office/drawing/2014/main" id="{5E42E71E-CB37-4C9D-BF3F-7FDA93BD20DE}"/>
                </a:ext>
              </a:extLst>
            </p:cNvPr>
            <p:cNvSpPr/>
            <p:nvPr/>
          </p:nvSpPr>
          <p:spPr>
            <a:xfrm>
              <a:off x="1965612" y="2592214"/>
              <a:ext cx="968317" cy="161386"/>
            </a:xfrm>
            <a:prstGeom prst="parallelogram">
              <a:avLst>
                <a:gd name="adj" fmla="val 140840"/>
              </a:avLst>
            </a:prstGeom>
          </p:spPr>
          <p:style>
            <a:lnRef idx="2">
              <a:schemeClr val="accent3">
                <a:hueOff val="562513"/>
                <a:satOff val="-844"/>
                <a:lumOff val="-137"/>
                <a:alphaOff val="0"/>
              </a:schemeClr>
            </a:lnRef>
            <a:fillRef idx="1">
              <a:schemeClr val="accent3">
                <a:hueOff val="562513"/>
                <a:satOff val="-844"/>
                <a:lumOff val="-137"/>
                <a:alphaOff val="0"/>
              </a:schemeClr>
            </a:fillRef>
            <a:effectRef idx="0">
              <a:schemeClr val="accent3">
                <a:hueOff val="562513"/>
                <a:satOff val="-844"/>
                <a:lumOff val="-137"/>
                <a:alphaOff val="0"/>
              </a:schemeClr>
            </a:effectRef>
            <a:fontRef idx="minor">
              <a:schemeClr val="lt1"/>
            </a:fontRef>
          </p:style>
        </p:sp>
        <p:sp>
          <p:nvSpPr>
            <p:cNvPr id="8" name="Parallelogram 7">
              <a:extLst>
                <a:ext uri="{FF2B5EF4-FFF2-40B4-BE49-F238E27FC236}">
                  <a16:creationId xmlns:a16="http://schemas.microsoft.com/office/drawing/2014/main" id="{83ED811A-A3BD-42EA-9650-D6B1AAFD956D}"/>
                </a:ext>
              </a:extLst>
            </p:cNvPr>
            <p:cNvSpPr/>
            <p:nvPr/>
          </p:nvSpPr>
          <p:spPr>
            <a:xfrm>
              <a:off x="2990414" y="2592214"/>
              <a:ext cx="968317" cy="161386"/>
            </a:xfrm>
            <a:prstGeom prst="parallelogram">
              <a:avLst>
                <a:gd name="adj" fmla="val 140840"/>
              </a:avLst>
            </a:prstGeom>
          </p:spPr>
          <p:style>
            <a:lnRef idx="2">
              <a:schemeClr val="accent3">
                <a:hueOff val="1125026"/>
                <a:satOff val="-1688"/>
                <a:lumOff val="-275"/>
                <a:alphaOff val="0"/>
              </a:schemeClr>
            </a:lnRef>
            <a:fillRef idx="1">
              <a:schemeClr val="accent3">
                <a:hueOff val="1125026"/>
                <a:satOff val="-1688"/>
                <a:lumOff val="-275"/>
                <a:alphaOff val="0"/>
              </a:schemeClr>
            </a:fillRef>
            <a:effectRef idx="0">
              <a:schemeClr val="accent3">
                <a:hueOff val="1125026"/>
                <a:satOff val="-1688"/>
                <a:lumOff val="-275"/>
                <a:alphaOff val="0"/>
              </a:schemeClr>
            </a:effectRef>
            <a:fontRef idx="minor">
              <a:schemeClr val="lt1"/>
            </a:fontRef>
          </p:style>
        </p:sp>
        <p:sp>
          <p:nvSpPr>
            <p:cNvPr id="9" name="Parallelogram 8">
              <a:extLst>
                <a:ext uri="{FF2B5EF4-FFF2-40B4-BE49-F238E27FC236}">
                  <a16:creationId xmlns:a16="http://schemas.microsoft.com/office/drawing/2014/main" id="{1BB50549-6E54-4C86-BD55-E64F26FC37B1}"/>
                </a:ext>
              </a:extLst>
            </p:cNvPr>
            <p:cNvSpPr/>
            <p:nvPr/>
          </p:nvSpPr>
          <p:spPr>
            <a:xfrm>
              <a:off x="4015217" y="2592214"/>
              <a:ext cx="968317" cy="161386"/>
            </a:xfrm>
            <a:prstGeom prst="parallelogram">
              <a:avLst>
                <a:gd name="adj" fmla="val 140840"/>
              </a:avLst>
            </a:prstGeom>
          </p:spPr>
          <p:style>
            <a:lnRef idx="2">
              <a:schemeClr val="accent3">
                <a:hueOff val="1687540"/>
                <a:satOff val="-2532"/>
                <a:lumOff val="-412"/>
                <a:alphaOff val="0"/>
              </a:schemeClr>
            </a:lnRef>
            <a:fillRef idx="1">
              <a:schemeClr val="accent3">
                <a:hueOff val="1687540"/>
                <a:satOff val="-2532"/>
                <a:lumOff val="-412"/>
                <a:alphaOff val="0"/>
              </a:schemeClr>
            </a:fillRef>
            <a:effectRef idx="0">
              <a:schemeClr val="accent3">
                <a:hueOff val="1687540"/>
                <a:satOff val="-2532"/>
                <a:lumOff val="-412"/>
                <a:alphaOff val="0"/>
              </a:schemeClr>
            </a:effectRef>
            <a:fontRef idx="minor">
              <a:schemeClr val="lt1"/>
            </a:fontRef>
          </p:style>
        </p:sp>
        <p:sp>
          <p:nvSpPr>
            <p:cNvPr id="10" name="Parallelogram 9">
              <a:extLst>
                <a:ext uri="{FF2B5EF4-FFF2-40B4-BE49-F238E27FC236}">
                  <a16:creationId xmlns:a16="http://schemas.microsoft.com/office/drawing/2014/main" id="{F657F21C-A751-418A-BB23-62BDE9A5F6F4}"/>
                </a:ext>
              </a:extLst>
            </p:cNvPr>
            <p:cNvSpPr/>
            <p:nvPr/>
          </p:nvSpPr>
          <p:spPr>
            <a:xfrm>
              <a:off x="5040020" y="2592214"/>
              <a:ext cx="968317" cy="161386"/>
            </a:xfrm>
            <a:prstGeom prst="parallelogram">
              <a:avLst>
                <a:gd name="adj" fmla="val 140840"/>
              </a:avLst>
            </a:prstGeom>
          </p:spPr>
          <p:style>
            <a:lnRef idx="2">
              <a:schemeClr val="accent3">
                <a:hueOff val="2250053"/>
                <a:satOff val="-3376"/>
                <a:lumOff val="-549"/>
                <a:alphaOff val="0"/>
              </a:schemeClr>
            </a:lnRef>
            <a:fillRef idx="1">
              <a:schemeClr val="accent3">
                <a:hueOff val="2250053"/>
                <a:satOff val="-3376"/>
                <a:lumOff val="-549"/>
                <a:alphaOff val="0"/>
              </a:schemeClr>
            </a:fillRef>
            <a:effectRef idx="0">
              <a:schemeClr val="accent3">
                <a:hueOff val="2250053"/>
                <a:satOff val="-3376"/>
                <a:lumOff val="-549"/>
                <a:alphaOff val="0"/>
              </a:schemeClr>
            </a:effectRef>
            <a:fontRef idx="minor">
              <a:schemeClr val="lt1"/>
            </a:fontRef>
          </p:style>
        </p:sp>
        <p:sp>
          <p:nvSpPr>
            <p:cNvPr id="11" name="Parallelogram 10">
              <a:extLst>
                <a:ext uri="{FF2B5EF4-FFF2-40B4-BE49-F238E27FC236}">
                  <a16:creationId xmlns:a16="http://schemas.microsoft.com/office/drawing/2014/main" id="{FFB1D06C-EE8E-4686-AEBB-6BB4B03A0CC9}"/>
                </a:ext>
              </a:extLst>
            </p:cNvPr>
            <p:cNvSpPr/>
            <p:nvPr/>
          </p:nvSpPr>
          <p:spPr>
            <a:xfrm>
              <a:off x="6064822" y="2592214"/>
              <a:ext cx="968317" cy="161386"/>
            </a:xfrm>
            <a:prstGeom prst="parallelogram">
              <a:avLst>
                <a:gd name="adj" fmla="val 140840"/>
              </a:avLst>
            </a:prstGeom>
          </p:spPr>
          <p:style>
            <a:lnRef idx="2">
              <a:schemeClr val="accent3">
                <a:hueOff val="2812566"/>
                <a:satOff val="-4220"/>
                <a:lumOff val="-686"/>
                <a:alphaOff val="0"/>
              </a:schemeClr>
            </a:lnRef>
            <a:fillRef idx="1">
              <a:schemeClr val="accent3">
                <a:hueOff val="2812566"/>
                <a:satOff val="-4220"/>
                <a:lumOff val="-686"/>
                <a:alphaOff val="0"/>
              </a:schemeClr>
            </a:fillRef>
            <a:effectRef idx="0">
              <a:schemeClr val="accent3">
                <a:hueOff val="2812566"/>
                <a:satOff val="-4220"/>
                <a:lumOff val="-686"/>
                <a:alphaOff val="0"/>
              </a:schemeClr>
            </a:effectRef>
            <a:fontRef idx="minor">
              <a:schemeClr val="lt1"/>
            </a:fontRef>
          </p:style>
        </p:sp>
        <p:sp>
          <p:nvSpPr>
            <p:cNvPr id="12" name="Parallelogram 11">
              <a:extLst>
                <a:ext uri="{FF2B5EF4-FFF2-40B4-BE49-F238E27FC236}">
                  <a16:creationId xmlns:a16="http://schemas.microsoft.com/office/drawing/2014/main" id="{87807BE7-70FA-4245-A6DB-A90F9AAF6C9E}"/>
                </a:ext>
              </a:extLst>
            </p:cNvPr>
            <p:cNvSpPr/>
            <p:nvPr/>
          </p:nvSpPr>
          <p:spPr>
            <a:xfrm>
              <a:off x="7089625" y="2592214"/>
              <a:ext cx="968317" cy="161386"/>
            </a:xfrm>
            <a:prstGeom prst="parallelogram">
              <a:avLst>
                <a:gd name="adj" fmla="val 140840"/>
              </a:avLst>
            </a:prstGeom>
          </p:spPr>
          <p:style>
            <a:lnRef idx="2">
              <a:schemeClr val="accent3">
                <a:hueOff val="3375079"/>
                <a:satOff val="-5064"/>
                <a:lumOff val="-824"/>
                <a:alphaOff val="0"/>
              </a:schemeClr>
            </a:lnRef>
            <a:fillRef idx="1">
              <a:schemeClr val="accent3">
                <a:hueOff val="3375079"/>
                <a:satOff val="-5064"/>
                <a:lumOff val="-824"/>
                <a:alphaOff val="0"/>
              </a:schemeClr>
            </a:fillRef>
            <a:effectRef idx="0">
              <a:schemeClr val="accent3">
                <a:hueOff val="3375079"/>
                <a:satOff val="-5064"/>
                <a:lumOff val="-824"/>
                <a:alphaOff val="0"/>
              </a:schemeClr>
            </a:effectRef>
            <a:fontRef idx="minor">
              <a:schemeClr val="lt1"/>
            </a:fontRef>
          </p:style>
        </p:sp>
        <p:sp>
          <p:nvSpPr>
            <p:cNvPr id="13" name="Freeform: Shape 12">
              <a:extLst>
                <a:ext uri="{FF2B5EF4-FFF2-40B4-BE49-F238E27FC236}">
                  <a16:creationId xmlns:a16="http://schemas.microsoft.com/office/drawing/2014/main" id="{F107BF59-FE48-4735-971E-31577B798299}"/>
                </a:ext>
              </a:extLst>
            </p:cNvPr>
            <p:cNvSpPr/>
            <p:nvPr/>
          </p:nvSpPr>
          <p:spPr>
            <a:xfrm>
              <a:off x="940809" y="3302259"/>
              <a:ext cx="7262380" cy="660216"/>
            </a:xfrm>
            <a:custGeom>
              <a:avLst/>
              <a:gdLst>
                <a:gd name="connsiteX0" fmla="*/ 0 w 7262380"/>
                <a:gd name="connsiteY0" fmla="*/ 0 h 660216"/>
                <a:gd name="connsiteX1" fmla="*/ 7262380 w 7262380"/>
                <a:gd name="connsiteY1" fmla="*/ 0 h 660216"/>
                <a:gd name="connsiteX2" fmla="*/ 7262380 w 7262380"/>
                <a:gd name="connsiteY2" fmla="*/ 660216 h 660216"/>
                <a:gd name="connsiteX3" fmla="*/ 0 w 7262380"/>
                <a:gd name="connsiteY3" fmla="*/ 660216 h 660216"/>
                <a:gd name="connsiteX4" fmla="*/ 0 w 7262380"/>
                <a:gd name="connsiteY4" fmla="*/ 0 h 6602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62380" h="660216">
                  <a:moveTo>
                    <a:pt x="0" y="0"/>
                  </a:moveTo>
                  <a:lnTo>
                    <a:pt x="7262380" y="0"/>
                  </a:lnTo>
                  <a:lnTo>
                    <a:pt x="7262380" y="660216"/>
                  </a:lnTo>
                  <a:lnTo>
                    <a:pt x="0" y="66021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52400" tIns="152400" rIns="152400" bIns="152400" numCol="1" spcCol="1270" anchor="b" anchorCtr="0">
              <a:noAutofit/>
            </a:bodyPr>
            <a:lstStyle/>
            <a:p>
              <a:pPr marL="0" lvl="0" indent="0" algn="l" defTabSz="1778000">
                <a:lnSpc>
                  <a:spcPct val="90000"/>
                </a:lnSpc>
                <a:spcBef>
                  <a:spcPct val="0"/>
                </a:spcBef>
                <a:spcAft>
                  <a:spcPct val="35000"/>
                </a:spcAft>
                <a:buNone/>
              </a:pPr>
              <a:r>
                <a:rPr lang="en-US" sz="4000" kern="1200" dirty="0"/>
                <a:t>Only accept complete work</a:t>
              </a:r>
            </a:p>
          </p:txBody>
        </p:sp>
        <p:sp>
          <p:nvSpPr>
            <p:cNvPr id="14" name="Parallelogram 13">
              <a:extLst>
                <a:ext uri="{FF2B5EF4-FFF2-40B4-BE49-F238E27FC236}">
                  <a16:creationId xmlns:a16="http://schemas.microsoft.com/office/drawing/2014/main" id="{04AE2EB0-532F-4D46-A84E-C71F8A813FE1}"/>
                </a:ext>
              </a:extLst>
            </p:cNvPr>
            <p:cNvSpPr/>
            <p:nvPr/>
          </p:nvSpPr>
          <p:spPr>
            <a:xfrm>
              <a:off x="940809" y="4029464"/>
              <a:ext cx="968317" cy="161386"/>
            </a:xfrm>
            <a:prstGeom prst="parallelogram">
              <a:avLst>
                <a:gd name="adj" fmla="val 140840"/>
              </a:avLst>
            </a:prstGeom>
          </p:spPr>
          <p:style>
            <a:lnRef idx="2">
              <a:schemeClr val="accent3">
                <a:hueOff val="3937592"/>
                <a:satOff val="-5908"/>
                <a:lumOff val="-961"/>
                <a:alphaOff val="0"/>
              </a:schemeClr>
            </a:lnRef>
            <a:fillRef idx="1">
              <a:schemeClr val="accent3">
                <a:hueOff val="3937592"/>
                <a:satOff val="-5908"/>
                <a:lumOff val="-961"/>
                <a:alphaOff val="0"/>
              </a:schemeClr>
            </a:fillRef>
            <a:effectRef idx="0">
              <a:schemeClr val="accent3">
                <a:hueOff val="3937592"/>
                <a:satOff val="-5908"/>
                <a:lumOff val="-961"/>
                <a:alphaOff val="0"/>
              </a:schemeClr>
            </a:effectRef>
            <a:fontRef idx="minor">
              <a:schemeClr val="lt1"/>
            </a:fontRef>
          </p:style>
        </p:sp>
        <p:sp>
          <p:nvSpPr>
            <p:cNvPr id="15" name="Parallelogram 14">
              <a:extLst>
                <a:ext uri="{FF2B5EF4-FFF2-40B4-BE49-F238E27FC236}">
                  <a16:creationId xmlns:a16="http://schemas.microsoft.com/office/drawing/2014/main" id="{864969D5-980E-43A4-88ED-31E9AE0A75F1}"/>
                </a:ext>
              </a:extLst>
            </p:cNvPr>
            <p:cNvSpPr/>
            <p:nvPr/>
          </p:nvSpPr>
          <p:spPr>
            <a:xfrm>
              <a:off x="1965612" y="4029464"/>
              <a:ext cx="968317" cy="161386"/>
            </a:xfrm>
            <a:prstGeom prst="parallelogram">
              <a:avLst>
                <a:gd name="adj" fmla="val 140840"/>
              </a:avLst>
            </a:prstGeom>
          </p:spPr>
          <p:style>
            <a:lnRef idx="2">
              <a:schemeClr val="accent3">
                <a:hueOff val="4500106"/>
                <a:satOff val="-6752"/>
                <a:lumOff val="-1098"/>
                <a:alphaOff val="0"/>
              </a:schemeClr>
            </a:lnRef>
            <a:fillRef idx="1">
              <a:schemeClr val="accent3">
                <a:hueOff val="4500106"/>
                <a:satOff val="-6752"/>
                <a:lumOff val="-1098"/>
                <a:alphaOff val="0"/>
              </a:schemeClr>
            </a:fillRef>
            <a:effectRef idx="0">
              <a:schemeClr val="accent3">
                <a:hueOff val="4500106"/>
                <a:satOff val="-6752"/>
                <a:lumOff val="-1098"/>
                <a:alphaOff val="0"/>
              </a:schemeClr>
            </a:effectRef>
            <a:fontRef idx="minor">
              <a:schemeClr val="lt1"/>
            </a:fontRef>
          </p:style>
        </p:sp>
        <p:sp>
          <p:nvSpPr>
            <p:cNvPr id="16" name="Parallelogram 15">
              <a:extLst>
                <a:ext uri="{FF2B5EF4-FFF2-40B4-BE49-F238E27FC236}">
                  <a16:creationId xmlns:a16="http://schemas.microsoft.com/office/drawing/2014/main" id="{16F0753B-469F-4909-B2D7-34B9B91DD83F}"/>
                </a:ext>
              </a:extLst>
            </p:cNvPr>
            <p:cNvSpPr/>
            <p:nvPr/>
          </p:nvSpPr>
          <p:spPr>
            <a:xfrm>
              <a:off x="2990414" y="4029464"/>
              <a:ext cx="968317" cy="161386"/>
            </a:xfrm>
            <a:prstGeom prst="parallelogram">
              <a:avLst>
                <a:gd name="adj" fmla="val 140840"/>
              </a:avLst>
            </a:prstGeom>
          </p:spPr>
          <p:style>
            <a:lnRef idx="2">
              <a:schemeClr val="accent3">
                <a:hueOff val="5062619"/>
                <a:satOff val="-7596"/>
                <a:lumOff val="-1235"/>
                <a:alphaOff val="0"/>
              </a:schemeClr>
            </a:lnRef>
            <a:fillRef idx="1">
              <a:schemeClr val="accent3">
                <a:hueOff val="5062619"/>
                <a:satOff val="-7596"/>
                <a:lumOff val="-1235"/>
                <a:alphaOff val="0"/>
              </a:schemeClr>
            </a:fillRef>
            <a:effectRef idx="0">
              <a:schemeClr val="accent3">
                <a:hueOff val="5062619"/>
                <a:satOff val="-7596"/>
                <a:lumOff val="-1235"/>
                <a:alphaOff val="0"/>
              </a:schemeClr>
            </a:effectRef>
            <a:fontRef idx="minor">
              <a:schemeClr val="lt1"/>
            </a:fontRef>
          </p:style>
        </p:sp>
        <p:sp>
          <p:nvSpPr>
            <p:cNvPr id="17" name="Parallelogram 16">
              <a:extLst>
                <a:ext uri="{FF2B5EF4-FFF2-40B4-BE49-F238E27FC236}">
                  <a16:creationId xmlns:a16="http://schemas.microsoft.com/office/drawing/2014/main" id="{E3C36A47-5680-47AB-9E7A-30938881959A}"/>
                </a:ext>
              </a:extLst>
            </p:cNvPr>
            <p:cNvSpPr/>
            <p:nvPr/>
          </p:nvSpPr>
          <p:spPr>
            <a:xfrm>
              <a:off x="4015217" y="4029464"/>
              <a:ext cx="968317" cy="161386"/>
            </a:xfrm>
            <a:prstGeom prst="parallelogram">
              <a:avLst>
                <a:gd name="adj" fmla="val 140840"/>
              </a:avLst>
            </a:prstGeom>
          </p:spPr>
          <p:style>
            <a:lnRef idx="2">
              <a:schemeClr val="accent3">
                <a:hueOff val="5625132"/>
                <a:satOff val="-8440"/>
                <a:lumOff val="-1373"/>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sp>
        <p:sp>
          <p:nvSpPr>
            <p:cNvPr id="18" name="Parallelogram 17">
              <a:extLst>
                <a:ext uri="{FF2B5EF4-FFF2-40B4-BE49-F238E27FC236}">
                  <a16:creationId xmlns:a16="http://schemas.microsoft.com/office/drawing/2014/main" id="{FCC661BA-C98F-4446-BBB3-DD5188FD7CF4}"/>
                </a:ext>
              </a:extLst>
            </p:cNvPr>
            <p:cNvSpPr/>
            <p:nvPr/>
          </p:nvSpPr>
          <p:spPr>
            <a:xfrm>
              <a:off x="5040020" y="4029464"/>
              <a:ext cx="968317" cy="161386"/>
            </a:xfrm>
            <a:prstGeom prst="parallelogram">
              <a:avLst>
                <a:gd name="adj" fmla="val 140840"/>
              </a:avLst>
            </a:prstGeom>
          </p:spPr>
          <p:style>
            <a:lnRef idx="2">
              <a:schemeClr val="accent3">
                <a:hueOff val="6187645"/>
                <a:satOff val="-9284"/>
                <a:lumOff val="-1510"/>
                <a:alphaOff val="0"/>
              </a:schemeClr>
            </a:lnRef>
            <a:fillRef idx="1">
              <a:schemeClr val="accent3">
                <a:hueOff val="6187645"/>
                <a:satOff val="-9284"/>
                <a:lumOff val="-1510"/>
                <a:alphaOff val="0"/>
              </a:schemeClr>
            </a:fillRef>
            <a:effectRef idx="0">
              <a:schemeClr val="accent3">
                <a:hueOff val="6187645"/>
                <a:satOff val="-9284"/>
                <a:lumOff val="-1510"/>
                <a:alphaOff val="0"/>
              </a:schemeClr>
            </a:effectRef>
            <a:fontRef idx="minor">
              <a:schemeClr val="lt1"/>
            </a:fontRef>
          </p:style>
        </p:sp>
        <p:sp>
          <p:nvSpPr>
            <p:cNvPr id="19" name="Parallelogram 18">
              <a:extLst>
                <a:ext uri="{FF2B5EF4-FFF2-40B4-BE49-F238E27FC236}">
                  <a16:creationId xmlns:a16="http://schemas.microsoft.com/office/drawing/2014/main" id="{3E9828C7-9F6E-46BB-85C8-D401A023DD75}"/>
                </a:ext>
              </a:extLst>
            </p:cNvPr>
            <p:cNvSpPr/>
            <p:nvPr/>
          </p:nvSpPr>
          <p:spPr>
            <a:xfrm>
              <a:off x="6064822" y="4029464"/>
              <a:ext cx="968317" cy="161386"/>
            </a:xfrm>
            <a:prstGeom prst="parallelogram">
              <a:avLst>
                <a:gd name="adj" fmla="val 140840"/>
              </a:avLst>
            </a:prstGeom>
          </p:spPr>
          <p:style>
            <a:lnRef idx="2">
              <a:schemeClr val="accent3">
                <a:hueOff val="6750158"/>
                <a:satOff val="-10128"/>
                <a:lumOff val="-1647"/>
                <a:alphaOff val="0"/>
              </a:schemeClr>
            </a:lnRef>
            <a:fillRef idx="1">
              <a:schemeClr val="accent3">
                <a:hueOff val="6750158"/>
                <a:satOff val="-10128"/>
                <a:lumOff val="-1647"/>
                <a:alphaOff val="0"/>
              </a:schemeClr>
            </a:fillRef>
            <a:effectRef idx="0">
              <a:schemeClr val="accent3">
                <a:hueOff val="6750158"/>
                <a:satOff val="-10128"/>
                <a:lumOff val="-1647"/>
                <a:alphaOff val="0"/>
              </a:schemeClr>
            </a:effectRef>
            <a:fontRef idx="minor">
              <a:schemeClr val="lt1"/>
            </a:fontRef>
          </p:style>
        </p:sp>
        <p:sp>
          <p:nvSpPr>
            <p:cNvPr id="20" name="Parallelogram 19">
              <a:extLst>
                <a:ext uri="{FF2B5EF4-FFF2-40B4-BE49-F238E27FC236}">
                  <a16:creationId xmlns:a16="http://schemas.microsoft.com/office/drawing/2014/main" id="{8FBAA221-8AF7-4906-A6EA-249BB92D2450}"/>
                </a:ext>
              </a:extLst>
            </p:cNvPr>
            <p:cNvSpPr/>
            <p:nvPr/>
          </p:nvSpPr>
          <p:spPr>
            <a:xfrm>
              <a:off x="7089625" y="4029464"/>
              <a:ext cx="968317" cy="161386"/>
            </a:xfrm>
            <a:prstGeom prst="parallelogram">
              <a:avLst>
                <a:gd name="adj" fmla="val 140840"/>
              </a:avLst>
            </a:prstGeom>
          </p:spPr>
          <p:style>
            <a:lnRef idx="2">
              <a:schemeClr val="accent3">
                <a:hueOff val="7312671"/>
                <a:satOff val="-10972"/>
                <a:lumOff val="-1784"/>
                <a:alphaOff val="0"/>
              </a:schemeClr>
            </a:lnRef>
            <a:fillRef idx="1">
              <a:schemeClr val="accent3">
                <a:hueOff val="7312671"/>
                <a:satOff val="-10972"/>
                <a:lumOff val="-1784"/>
                <a:alphaOff val="0"/>
              </a:schemeClr>
            </a:fillRef>
            <a:effectRef idx="0">
              <a:schemeClr val="accent3">
                <a:hueOff val="7312671"/>
                <a:satOff val="-10972"/>
                <a:lumOff val="-1784"/>
                <a:alphaOff val="0"/>
              </a:schemeClr>
            </a:effectRef>
            <a:fontRef idx="minor">
              <a:schemeClr val="lt1"/>
            </a:fontRef>
          </p:style>
        </p:sp>
        <p:sp>
          <p:nvSpPr>
            <p:cNvPr id="21" name="Freeform: Shape 20">
              <a:extLst>
                <a:ext uri="{FF2B5EF4-FFF2-40B4-BE49-F238E27FC236}">
                  <a16:creationId xmlns:a16="http://schemas.microsoft.com/office/drawing/2014/main" id="{D43568F3-4BD0-4AB0-855F-2C846F174D8A}"/>
                </a:ext>
              </a:extLst>
            </p:cNvPr>
            <p:cNvSpPr/>
            <p:nvPr/>
          </p:nvSpPr>
          <p:spPr>
            <a:xfrm>
              <a:off x="940809" y="4824773"/>
              <a:ext cx="7262380" cy="660216"/>
            </a:xfrm>
            <a:custGeom>
              <a:avLst/>
              <a:gdLst>
                <a:gd name="connsiteX0" fmla="*/ 0 w 7262380"/>
                <a:gd name="connsiteY0" fmla="*/ 0 h 660216"/>
                <a:gd name="connsiteX1" fmla="*/ 7262380 w 7262380"/>
                <a:gd name="connsiteY1" fmla="*/ 0 h 660216"/>
                <a:gd name="connsiteX2" fmla="*/ 7262380 w 7262380"/>
                <a:gd name="connsiteY2" fmla="*/ 660216 h 660216"/>
                <a:gd name="connsiteX3" fmla="*/ 0 w 7262380"/>
                <a:gd name="connsiteY3" fmla="*/ 660216 h 660216"/>
                <a:gd name="connsiteX4" fmla="*/ 0 w 7262380"/>
                <a:gd name="connsiteY4" fmla="*/ 0 h 6602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62380" h="660216">
                  <a:moveTo>
                    <a:pt x="0" y="0"/>
                  </a:moveTo>
                  <a:lnTo>
                    <a:pt x="7262380" y="0"/>
                  </a:lnTo>
                  <a:lnTo>
                    <a:pt x="7262380" y="660216"/>
                  </a:lnTo>
                  <a:lnTo>
                    <a:pt x="0" y="66021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52400" tIns="152400" rIns="152400" bIns="152400" numCol="1" spcCol="1270" anchor="b" anchorCtr="0">
              <a:noAutofit/>
            </a:bodyPr>
            <a:lstStyle/>
            <a:p>
              <a:pPr marL="0" lvl="0" indent="0" algn="l" defTabSz="1778000">
                <a:lnSpc>
                  <a:spcPct val="90000"/>
                </a:lnSpc>
                <a:spcBef>
                  <a:spcPct val="0"/>
                </a:spcBef>
                <a:spcAft>
                  <a:spcPct val="35000"/>
                </a:spcAft>
                <a:buNone/>
              </a:pPr>
              <a:r>
                <a:rPr lang="en-US" sz="4000" kern="1200" dirty="0"/>
                <a:t>Recognize and reward</a:t>
              </a:r>
            </a:p>
          </p:txBody>
        </p:sp>
        <p:sp>
          <p:nvSpPr>
            <p:cNvPr id="22" name="Parallelogram 21">
              <a:extLst>
                <a:ext uri="{FF2B5EF4-FFF2-40B4-BE49-F238E27FC236}">
                  <a16:creationId xmlns:a16="http://schemas.microsoft.com/office/drawing/2014/main" id="{66A8AE58-3BB6-4516-BC7F-90D2884B1150}"/>
                </a:ext>
              </a:extLst>
            </p:cNvPr>
            <p:cNvSpPr/>
            <p:nvPr/>
          </p:nvSpPr>
          <p:spPr>
            <a:xfrm>
              <a:off x="940809" y="5475852"/>
              <a:ext cx="968317" cy="161386"/>
            </a:xfrm>
            <a:prstGeom prst="parallelogram">
              <a:avLst>
                <a:gd name="adj" fmla="val 140840"/>
              </a:avLst>
            </a:prstGeom>
          </p:spPr>
          <p:style>
            <a:lnRef idx="2">
              <a:schemeClr val="accent3">
                <a:hueOff val="7875184"/>
                <a:satOff val="-11816"/>
                <a:lumOff val="-1922"/>
                <a:alphaOff val="0"/>
              </a:schemeClr>
            </a:lnRef>
            <a:fillRef idx="1">
              <a:schemeClr val="accent3">
                <a:hueOff val="7875184"/>
                <a:satOff val="-11816"/>
                <a:lumOff val="-1922"/>
                <a:alphaOff val="0"/>
              </a:schemeClr>
            </a:fillRef>
            <a:effectRef idx="0">
              <a:schemeClr val="accent3">
                <a:hueOff val="7875184"/>
                <a:satOff val="-11816"/>
                <a:lumOff val="-1922"/>
                <a:alphaOff val="0"/>
              </a:schemeClr>
            </a:effectRef>
            <a:fontRef idx="minor">
              <a:schemeClr val="lt1"/>
            </a:fontRef>
          </p:style>
        </p:sp>
        <p:sp>
          <p:nvSpPr>
            <p:cNvPr id="23" name="Parallelogram 22">
              <a:extLst>
                <a:ext uri="{FF2B5EF4-FFF2-40B4-BE49-F238E27FC236}">
                  <a16:creationId xmlns:a16="http://schemas.microsoft.com/office/drawing/2014/main" id="{3E088358-78CF-4171-9224-4C98F059A635}"/>
                </a:ext>
              </a:extLst>
            </p:cNvPr>
            <p:cNvSpPr/>
            <p:nvPr/>
          </p:nvSpPr>
          <p:spPr>
            <a:xfrm>
              <a:off x="1965612" y="5475852"/>
              <a:ext cx="968317" cy="161386"/>
            </a:xfrm>
            <a:prstGeom prst="parallelogram">
              <a:avLst>
                <a:gd name="adj" fmla="val 140840"/>
              </a:avLst>
            </a:prstGeom>
          </p:spPr>
          <p:style>
            <a:lnRef idx="2">
              <a:schemeClr val="accent3">
                <a:hueOff val="8437698"/>
                <a:satOff val="-12660"/>
                <a:lumOff val="-2059"/>
                <a:alphaOff val="0"/>
              </a:schemeClr>
            </a:lnRef>
            <a:fillRef idx="1">
              <a:schemeClr val="accent3">
                <a:hueOff val="8437698"/>
                <a:satOff val="-12660"/>
                <a:lumOff val="-2059"/>
                <a:alphaOff val="0"/>
              </a:schemeClr>
            </a:fillRef>
            <a:effectRef idx="0">
              <a:schemeClr val="accent3">
                <a:hueOff val="8437698"/>
                <a:satOff val="-12660"/>
                <a:lumOff val="-2059"/>
                <a:alphaOff val="0"/>
              </a:schemeClr>
            </a:effectRef>
            <a:fontRef idx="minor">
              <a:schemeClr val="lt1"/>
            </a:fontRef>
          </p:style>
        </p:sp>
        <p:sp>
          <p:nvSpPr>
            <p:cNvPr id="24" name="Parallelogram 23">
              <a:extLst>
                <a:ext uri="{FF2B5EF4-FFF2-40B4-BE49-F238E27FC236}">
                  <a16:creationId xmlns:a16="http://schemas.microsoft.com/office/drawing/2014/main" id="{D7793883-B077-46E9-AD6B-87F9A7A3BCFC}"/>
                </a:ext>
              </a:extLst>
            </p:cNvPr>
            <p:cNvSpPr/>
            <p:nvPr/>
          </p:nvSpPr>
          <p:spPr>
            <a:xfrm>
              <a:off x="2990414" y="5475852"/>
              <a:ext cx="968317" cy="161386"/>
            </a:xfrm>
            <a:prstGeom prst="parallelogram">
              <a:avLst>
                <a:gd name="adj" fmla="val 140840"/>
              </a:avLst>
            </a:prstGeom>
          </p:spPr>
          <p:style>
            <a:lnRef idx="2">
              <a:schemeClr val="accent3">
                <a:hueOff val="9000211"/>
                <a:satOff val="-13504"/>
                <a:lumOff val="-2196"/>
                <a:alphaOff val="0"/>
              </a:schemeClr>
            </a:lnRef>
            <a:fillRef idx="1">
              <a:schemeClr val="accent3">
                <a:hueOff val="9000211"/>
                <a:satOff val="-13504"/>
                <a:lumOff val="-2196"/>
                <a:alphaOff val="0"/>
              </a:schemeClr>
            </a:fillRef>
            <a:effectRef idx="0">
              <a:schemeClr val="accent3">
                <a:hueOff val="9000211"/>
                <a:satOff val="-13504"/>
                <a:lumOff val="-2196"/>
                <a:alphaOff val="0"/>
              </a:schemeClr>
            </a:effectRef>
            <a:fontRef idx="minor">
              <a:schemeClr val="lt1"/>
            </a:fontRef>
          </p:style>
        </p:sp>
        <p:sp>
          <p:nvSpPr>
            <p:cNvPr id="25" name="Parallelogram 24">
              <a:extLst>
                <a:ext uri="{FF2B5EF4-FFF2-40B4-BE49-F238E27FC236}">
                  <a16:creationId xmlns:a16="http://schemas.microsoft.com/office/drawing/2014/main" id="{FA606ABD-12E3-4951-B8E6-5FCBF4F72609}"/>
                </a:ext>
              </a:extLst>
            </p:cNvPr>
            <p:cNvSpPr/>
            <p:nvPr/>
          </p:nvSpPr>
          <p:spPr>
            <a:xfrm>
              <a:off x="4015217" y="5475852"/>
              <a:ext cx="968317" cy="161386"/>
            </a:xfrm>
            <a:prstGeom prst="parallelogram">
              <a:avLst>
                <a:gd name="adj" fmla="val 140840"/>
              </a:avLst>
            </a:prstGeom>
          </p:spPr>
          <p:style>
            <a:lnRef idx="2">
              <a:schemeClr val="accent3">
                <a:hueOff val="9562724"/>
                <a:satOff val="-14348"/>
                <a:lumOff val="-2333"/>
                <a:alphaOff val="0"/>
              </a:schemeClr>
            </a:lnRef>
            <a:fillRef idx="1">
              <a:schemeClr val="accent3">
                <a:hueOff val="9562724"/>
                <a:satOff val="-14348"/>
                <a:lumOff val="-2333"/>
                <a:alphaOff val="0"/>
              </a:schemeClr>
            </a:fillRef>
            <a:effectRef idx="0">
              <a:schemeClr val="accent3">
                <a:hueOff val="9562724"/>
                <a:satOff val="-14348"/>
                <a:lumOff val="-2333"/>
                <a:alphaOff val="0"/>
              </a:schemeClr>
            </a:effectRef>
            <a:fontRef idx="minor">
              <a:schemeClr val="lt1"/>
            </a:fontRef>
          </p:style>
        </p:sp>
        <p:sp>
          <p:nvSpPr>
            <p:cNvPr id="26" name="Parallelogram 25">
              <a:extLst>
                <a:ext uri="{FF2B5EF4-FFF2-40B4-BE49-F238E27FC236}">
                  <a16:creationId xmlns:a16="http://schemas.microsoft.com/office/drawing/2014/main" id="{D2EF75F5-983C-44A5-8DB3-141C4170527C}"/>
                </a:ext>
              </a:extLst>
            </p:cNvPr>
            <p:cNvSpPr/>
            <p:nvPr/>
          </p:nvSpPr>
          <p:spPr>
            <a:xfrm>
              <a:off x="5040020" y="5475852"/>
              <a:ext cx="968317" cy="161386"/>
            </a:xfrm>
            <a:prstGeom prst="parallelogram">
              <a:avLst>
                <a:gd name="adj" fmla="val 140840"/>
              </a:avLst>
            </a:prstGeom>
          </p:spPr>
          <p:style>
            <a:lnRef idx="2">
              <a:schemeClr val="accent3">
                <a:hueOff val="10125237"/>
                <a:satOff val="-15192"/>
                <a:lumOff val="-2471"/>
                <a:alphaOff val="0"/>
              </a:schemeClr>
            </a:lnRef>
            <a:fillRef idx="1">
              <a:schemeClr val="accent3">
                <a:hueOff val="10125237"/>
                <a:satOff val="-15192"/>
                <a:lumOff val="-2471"/>
                <a:alphaOff val="0"/>
              </a:schemeClr>
            </a:fillRef>
            <a:effectRef idx="0">
              <a:schemeClr val="accent3">
                <a:hueOff val="10125237"/>
                <a:satOff val="-15192"/>
                <a:lumOff val="-2471"/>
                <a:alphaOff val="0"/>
              </a:schemeClr>
            </a:effectRef>
            <a:fontRef idx="minor">
              <a:schemeClr val="lt1"/>
            </a:fontRef>
          </p:style>
        </p:sp>
        <p:sp>
          <p:nvSpPr>
            <p:cNvPr id="27" name="Parallelogram 26">
              <a:extLst>
                <a:ext uri="{FF2B5EF4-FFF2-40B4-BE49-F238E27FC236}">
                  <a16:creationId xmlns:a16="http://schemas.microsoft.com/office/drawing/2014/main" id="{D0D55F9F-5F44-45DF-A93B-14DC20071F19}"/>
                </a:ext>
              </a:extLst>
            </p:cNvPr>
            <p:cNvSpPr/>
            <p:nvPr/>
          </p:nvSpPr>
          <p:spPr>
            <a:xfrm>
              <a:off x="6064822" y="5475852"/>
              <a:ext cx="968317" cy="161386"/>
            </a:xfrm>
            <a:prstGeom prst="parallelogram">
              <a:avLst>
                <a:gd name="adj" fmla="val 140840"/>
              </a:avLst>
            </a:prstGeom>
          </p:spPr>
          <p:style>
            <a:lnRef idx="2">
              <a:schemeClr val="accent3">
                <a:hueOff val="10687750"/>
                <a:satOff val="-16036"/>
                <a:lumOff val="-2608"/>
                <a:alphaOff val="0"/>
              </a:schemeClr>
            </a:lnRef>
            <a:fillRef idx="1">
              <a:schemeClr val="accent3">
                <a:hueOff val="10687750"/>
                <a:satOff val="-16036"/>
                <a:lumOff val="-2608"/>
                <a:alphaOff val="0"/>
              </a:schemeClr>
            </a:fillRef>
            <a:effectRef idx="0">
              <a:schemeClr val="accent3">
                <a:hueOff val="10687750"/>
                <a:satOff val="-16036"/>
                <a:lumOff val="-2608"/>
                <a:alphaOff val="0"/>
              </a:schemeClr>
            </a:effectRef>
            <a:fontRef idx="minor">
              <a:schemeClr val="lt1"/>
            </a:fontRef>
          </p:style>
        </p:sp>
        <p:sp>
          <p:nvSpPr>
            <p:cNvPr id="28" name="Parallelogram 27">
              <a:extLst>
                <a:ext uri="{FF2B5EF4-FFF2-40B4-BE49-F238E27FC236}">
                  <a16:creationId xmlns:a16="http://schemas.microsoft.com/office/drawing/2014/main" id="{EDFFF60A-000C-4F66-82FB-093829FE1D03}"/>
                </a:ext>
              </a:extLst>
            </p:cNvPr>
            <p:cNvSpPr/>
            <p:nvPr/>
          </p:nvSpPr>
          <p:spPr>
            <a:xfrm>
              <a:off x="7089625" y="5475852"/>
              <a:ext cx="968317" cy="161386"/>
            </a:xfrm>
            <a:prstGeom prst="parallelogram">
              <a:avLst>
                <a:gd name="adj" fmla="val 140840"/>
              </a:avLst>
            </a:prstGeom>
          </p:spPr>
          <p:style>
            <a:lnRef idx="2">
              <a:schemeClr val="accent3">
                <a:hueOff val="11250264"/>
                <a:satOff val="-16880"/>
                <a:lumOff val="-2745"/>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sp>
      </p:gr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1000"/>
              </a:spcAft>
              <a:buFont typeface="+mj-lt"/>
              <a:buAutoNum type="arabicPeriod"/>
              <a:tabLst>
                <a:tab pos="457200" algn="l"/>
              </a:tabLst>
            </a:pPr>
            <a:r>
              <a:rPr lang="en-US" dirty="0">
                <a:ea typeface="Times New Roman"/>
                <a:cs typeface="Times New Roman"/>
              </a:rPr>
              <a:t>You should keep this in mind when deciding if a task should be delegated.</a:t>
            </a: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Is the task an </a:t>
            </a:r>
            <a:r>
              <a:rPr lang="en-US" dirty="0">
                <a:ea typeface="Times New Roman"/>
                <a:cs typeface="Times New Roman"/>
              </a:rPr>
              <a:t>opportunity for growth of another person</a:t>
            </a:r>
          </a:p>
          <a:p>
            <a:pPr marL="690563" marR="0" lvl="0" indent="-342900">
              <a:lnSpc>
                <a:spcPct val="115000"/>
              </a:lnSpc>
              <a:spcBef>
                <a:spcPts val="0"/>
              </a:spcBef>
              <a:spcAft>
                <a:spcPts val="0"/>
              </a:spcAft>
              <a:buFont typeface="+mj-lt"/>
              <a:buAutoNum type="alphaLcParenR"/>
              <a:tabLst>
                <a:tab pos="742950" algn="l"/>
              </a:tabLst>
            </a:pPr>
            <a:r>
              <a:rPr lang="en-US" dirty="0">
                <a:solidFill>
                  <a:srgbClr val="000000"/>
                </a:solidFill>
                <a:ea typeface="Times New Roman"/>
                <a:cs typeface="Times New Roman"/>
              </a:rPr>
              <a:t>Will delegating a task </a:t>
            </a:r>
            <a:r>
              <a:rPr lang="en-US" dirty="0">
                <a:ea typeface="Times New Roman"/>
                <a:cs typeface="Times New Roman"/>
              </a:rPr>
              <a:t> jeopardize any success</a:t>
            </a:r>
          </a:p>
          <a:p>
            <a:pPr marL="690563" marR="0" lvl="0" indent="-342900">
              <a:lnSpc>
                <a:spcPct val="115000"/>
              </a:lnSpc>
              <a:spcBef>
                <a:spcPts val="0"/>
              </a:spcBef>
              <a:spcAft>
                <a:spcPts val="0"/>
              </a:spcAft>
              <a:buFont typeface="+mj-lt"/>
              <a:buAutoNum type="alphaLcParenR"/>
              <a:tabLst>
                <a:tab pos="742950" algn="l"/>
              </a:tabLst>
            </a:pPr>
            <a:r>
              <a:rPr lang="en-US" dirty="0">
                <a:ea typeface="Times New Roman"/>
                <a:cs typeface="Times New Roman"/>
              </a:rPr>
              <a:t>Weigh the effort to properly train another person against how often the task will reoccur</a:t>
            </a:r>
          </a:p>
          <a:p>
            <a:pPr marL="690563" marR="0" lvl="0" indent="-342900">
              <a:lnSpc>
                <a:spcPct val="115000"/>
              </a:lnSpc>
              <a:spcBef>
                <a:spcPts val="0"/>
              </a:spcBef>
              <a:spcAft>
                <a:spcPts val="1000"/>
              </a:spcAft>
              <a:buFont typeface="+mj-lt"/>
              <a:buAutoNum type="alphaLcParenR"/>
              <a:tabLst>
                <a:tab pos="742950" algn="l"/>
              </a:tabLst>
            </a:pPr>
            <a:r>
              <a:rPr lang="en-US" dirty="0">
                <a:ea typeface="Times New Roman"/>
                <a:cs typeface="Times New Roman"/>
              </a:rPr>
              <a:t>All of the above</a:t>
            </a:r>
          </a:p>
          <a:p>
            <a:pPr marL="347663" marR="0" lvl="0" indent="-347663">
              <a:lnSpc>
                <a:spcPct val="115000"/>
              </a:lnSpc>
              <a:spcBef>
                <a:spcPts val="0"/>
              </a:spcBef>
              <a:spcAft>
                <a:spcPts val="1000"/>
              </a:spcAft>
              <a:buFont typeface="+mj-lt"/>
              <a:buAutoNum type="arabicPeriod" startAt="2"/>
              <a:tabLst>
                <a:tab pos="625475" algn="l"/>
              </a:tabLst>
            </a:pPr>
            <a:r>
              <a:rPr lang="en-US" dirty="0">
                <a:ea typeface="Times New Roman"/>
                <a:cs typeface="Times New Roman"/>
              </a:rPr>
              <a:t>When considering delegating a task, what criteria should you consider?</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Can I fire them if they fail?</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What is the current workload of this person?</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What training or assistance might they need?</a:t>
            </a:r>
          </a:p>
          <a:p>
            <a:pPr marL="690563" marR="0" lvl="0" indent="-342900">
              <a:lnSpc>
                <a:spcPct val="115000"/>
              </a:lnSpc>
              <a:spcBef>
                <a:spcPts val="0"/>
              </a:spcBef>
              <a:spcAft>
                <a:spcPts val="1000"/>
              </a:spcAft>
              <a:buFont typeface="+mj-lt"/>
              <a:buAutoNum type="alphaLcParenR"/>
            </a:pPr>
            <a:r>
              <a:rPr lang="en-US" dirty="0">
                <a:ea typeface="Times New Roman"/>
                <a:cs typeface="Times New Roman"/>
              </a:rPr>
              <a:t>B and C</a:t>
            </a:r>
          </a:p>
        </p:txBody>
      </p:sp>
    </p:spTree>
    <p:extLst>
      <p:ext uri="{BB962C8B-B14F-4D97-AF65-F5344CB8AC3E}">
        <p14:creationId xmlns:p14="http://schemas.microsoft.com/office/powerpoint/2010/main" val="270980487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92500" lnSpcReduction="20000"/>
          </a:bodyPr>
          <a:lstStyle/>
          <a:p>
            <a:pPr marL="347663" marR="0" lvl="0" indent="-347663">
              <a:lnSpc>
                <a:spcPct val="115000"/>
              </a:lnSpc>
              <a:spcBef>
                <a:spcPts val="0"/>
              </a:spcBef>
              <a:spcAft>
                <a:spcPts val="1000"/>
              </a:spcAft>
              <a:buFont typeface="+mj-lt"/>
              <a:buAutoNum type="arabicPeriod" startAt="3"/>
              <a:tabLst>
                <a:tab pos="625475" algn="l"/>
              </a:tabLst>
            </a:pPr>
            <a:r>
              <a:rPr lang="en-US" dirty="0">
                <a:solidFill>
                  <a:srgbClr val="000000"/>
                </a:solidFill>
                <a:ea typeface="Times New Roman"/>
                <a:cs typeface="Times New Roman"/>
              </a:rPr>
              <a:t>What is the first level of the Spheres of Independence?</a:t>
            </a:r>
          </a:p>
          <a:p>
            <a:pPr marL="690563" marR="0" lvl="0" indent="-342900">
              <a:lnSpc>
                <a:spcPct val="115000"/>
              </a:lnSpc>
              <a:spcBef>
                <a:spcPts val="0"/>
              </a:spcBef>
              <a:spcAft>
                <a:spcPts val="0"/>
              </a:spcAft>
              <a:buFont typeface="+mj-lt"/>
              <a:buAutoNum type="alphaLcParenR"/>
              <a:tabLst>
                <a:tab pos="1200150" algn="l"/>
              </a:tabLst>
            </a:pPr>
            <a:r>
              <a:rPr lang="en-US" dirty="0">
                <a:ea typeface="Times New Roman"/>
                <a:cs typeface="Times New Roman"/>
              </a:rPr>
              <a:t>Delegate waits to be told what to do</a:t>
            </a:r>
          </a:p>
          <a:p>
            <a:pPr marL="690563" marR="0" lvl="0" indent="-342900">
              <a:lnSpc>
                <a:spcPct val="115000"/>
              </a:lnSpc>
              <a:spcBef>
                <a:spcPts val="0"/>
              </a:spcBef>
              <a:spcAft>
                <a:spcPts val="0"/>
              </a:spcAft>
              <a:buFont typeface="+mj-lt"/>
              <a:buAutoNum type="alphaLcParenR"/>
              <a:tabLst>
                <a:tab pos="1200150" algn="l"/>
              </a:tabLst>
            </a:pPr>
            <a:r>
              <a:rPr lang="en-US" dirty="0">
                <a:ea typeface="Times New Roman"/>
                <a:cs typeface="Times New Roman"/>
              </a:rPr>
              <a:t>Delegate initiates action</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Delegate acts, then reports</a:t>
            </a:r>
          </a:p>
          <a:p>
            <a:pPr marL="690563" marR="0" lvl="0" indent="-342900">
              <a:lnSpc>
                <a:spcPct val="115000"/>
              </a:lnSpc>
              <a:spcBef>
                <a:spcPts val="0"/>
              </a:spcBef>
              <a:spcAft>
                <a:spcPts val="1000"/>
              </a:spcAft>
              <a:buFont typeface="+mj-lt"/>
              <a:buAutoNum type="alphaLcParenR"/>
            </a:pPr>
            <a:r>
              <a:rPr lang="en-US" dirty="0">
                <a:ea typeface="Times New Roman"/>
                <a:cs typeface="Times New Roman"/>
              </a:rPr>
              <a:t>Delegate recommends what should be done</a:t>
            </a:r>
          </a:p>
          <a:p>
            <a:pPr marL="347663" marR="0" lvl="0" indent="-347663">
              <a:lnSpc>
                <a:spcPct val="115000"/>
              </a:lnSpc>
              <a:spcBef>
                <a:spcPts val="0"/>
              </a:spcBef>
              <a:spcAft>
                <a:spcPts val="1000"/>
              </a:spcAft>
              <a:buFont typeface="+mj-lt"/>
              <a:buAutoNum type="arabicPeriod" startAt="4"/>
              <a:tabLst>
                <a:tab pos="685800" algn="l"/>
              </a:tabLst>
            </a:pPr>
            <a:r>
              <a:rPr lang="en-US" dirty="0">
                <a:ea typeface="Times New Roman"/>
                <a:cs typeface="Times New Roman"/>
              </a:rPr>
              <a:t>Micro-managing is one of the best ways to keep control and stay updated.</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True</a:t>
            </a:r>
          </a:p>
          <a:p>
            <a:pPr marL="690563" marR="0" lvl="0" indent="-342900">
              <a:lnSpc>
                <a:spcPct val="115000"/>
              </a:lnSpc>
              <a:spcBef>
                <a:spcPts val="0"/>
              </a:spcBef>
              <a:spcAft>
                <a:spcPts val="1000"/>
              </a:spcAft>
              <a:buFont typeface="+mj-lt"/>
              <a:buAutoNum type="alphaLcParenR"/>
            </a:pPr>
            <a:r>
              <a:rPr lang="en-US" dirty="0">
                <a:ea typeface="Times New Roman"/>
                <a:cs typeface="Times New Roman"/>
              </a:rPr>
              <a:t>False</a:t>
            </a:r>
          </a:p>
        </p:txBody>
      </p:sp>
    </p:spTree>
    <p:extLst>
      <p:ext uri="{BB962C8B-B14F-4D97-AF65-F5344CB8AC3E}">
        <p14:creationId xmlns:p14="http://schemas.microsoft.com/office/powerpoint/2010/main" val="1499921035"/>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514350" marR="0" lvl="0" indent="-514350">
              <a:lnSpc>
                <a:spcPct val="115000"/>
              </a:lnSpc>
              <a:spcBef>
                <a:spcPts val="1200"/>
              </a:spcBef>
              <a:spcAft>
                <a:spcPts val="1000"/>
              </a:spcAft>
              <a:buFont typeface="+mj-lt"/>
              <a:buAutoNum type="arabicParenR" startAt="5"/>
            </a:pPr>
            <a:r>
              <a:rPr lang="en-US" dirty="0">
                <a:ea typeface="Times New Roman"/>
                <a:cs typeface="Times New Roman"/>
              </a:rPr>
              <a:t>Which of these statements about delegation is true?</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There is shame in asking for assistance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By</a:t>
            </a:r>
            <a:r>
              <a:rPr lang="en-US" dirty="0">
                <a:solidFill>
                  <a:srgbClr val="000000"/>
                </a:solidFill>
                <a:ea typeface="Times New Roman"/>
                <a:cs typeface="Times New Roman"/>
              </a:rPr>
              <a:t> delegating effectively, you can only slightly expand the </a:t>
            </a:r>
            <a:r>
              <a:rPr lang="en-US" dirty="0">
                <a:ea typeface="Times New Roman"/>
                <a:cs typeface="Times New Roman"/>
              </a:rPr>
              <a:t>amount of work you can deliver</a:t>
            </a:r>
          </a:p>
          <a:p>
            <a:pPr marL="681038" marR="0" lvl="0" indent="-342900">
              <a:lnSpc>
                <a:spcPct val="115000"/>
              </a:lnSpc>
              <a:spcBef>
                <a:spcPts val="0"/>
              </a:spcBef>
              <a:spcAft>
                <a:spcPts val="0"/>
              </a:spcAft>
              <a:buFont typeface="+mj-lt"/>
              <a:buAutoNum type="alphaLcParenR"/>
            </a:pPr>
            <a:r>
              <a:rPr lang="en-US" dirty="0">
                <a:ea typeface="Times New Roman"/>
                <a:cs typeface="Arial"/>
              </a:rPr>
              <a:t>If you delegate well, </a:t>
            </a:r>
            <a:r>
              <a:rPr lang="en-US" dirty="0">
                <a:ea typeface="Times New Roman"/>
                <a:cs typeface="Times New Roman"/>
              </a:rPr>
              <a:t>you can quickly build a strong and successful team of people</a:t>
            </a:r>
          </a:p>
          <a:p>
            <a:pPr marL="681038" marR="0" lvl="0" indent="-342900">
              <a:lnSpc>
                <a:spcPct val="115000"/>
              </a:lnSpc>
              <a:spcBef>
                <a:spcPts val="0"/>
              </a:spcBef>
              <a:spcAft>
                <a:spcPts val="0"/>
              </a:spcAft>
              <a:buFont typeface="+mj-lt"/>
              <a:buAutoNum type="alphaLcParenR"/>
            </a:pPr>
            <a:r>
              <a:rPr lang="en-US" dirty="0">
                <a:ea typeface="Times New Roman"/>
                <a:cs typeface="Times New Roman"/>
              </a:rPr>
              <a:t>At first sight, delegation will never feel like more hassle than its worth</a:t>
            </a:r>
          </a:p>
          <a:p>
            <a:pPr marL="347663" marR="0" lvl="0" indent="-347663">
              <a:lnSpc>
                <a:spcPct val="115000"/>
              </a:lnSpc>
              <a:spcBef>
                <a:spcPts val="1200"/>
              </a:spcBef>
              <a:spcAft>
                <a:spcPts val="1000"/>
              </a:spcAft>
              <a:buFont typeface="+mj-lt"/>
              <a:buAutoNum type="arabicParenR" startAt="6"/>
            </a:pPr>
            <a:r>
              <a:rPr lang="en-US" dirty="0">
                <a:ea typeface="Times New Roman"/>
                <a:cs typeface="Times New Roman"/>
              </a:rPr>
              <a:t>Which of these tasks should not be delegated to others?</a:t>
            </a:r>
          </a:p>
          <a:p>
            <a:pPr marL="681038" marR="0" lvl="0" indent="-342900">
              <a:lnSpc>
                <a:spcPct val="115000"/>
              </a:lnSpc>
              <a:spcBef>
                <a:spcPts val="0"/>
              </a:spcBef>
              <a:spcAft>
                <a:spcPts val="0"/>
              </a:spcAft>
              <a:buFont typeface="+mj-lt"/>
              <a:buAutoNum type="alphaLcParenR"/>
            </a:pPr>
            <a:r>
              <a:rPr lang="en-US" dirty="0">
                <a:ea typeface="Times New Roman"/>
                <a:cs typeface="Arial"/>
              </a:rPr>
              <a:t>Time-sensitive projects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Tasks that have been assigned specifically to you</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A task that will provide </a:t>
            </a:r>
            <a:r>
              <a:rPr lang="en-US" dirty="0">
                <a:solidFill>
                  <a:srgbClr val="000000"/>
                </a:solidFill>
                <a:ea typeface="Times New Roman"/>
                <a:cs typeface="Arial"/>
              </a:rPr>
              <a:t>an opportunity for growth</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meaningful of challenging assignment</a:t>
            </a:r>
            <a:endParaRPr lang="en-US" dirty="0">
              <a:ea typeface="Times New Roman"/>
              <a:cs typeface="Times New Roman"/>
            </a:endParaRPr>
          </a:p>
          <a:p>
            <a:pPr marL="347663" marR="0" lvl="0" indent="-347663">
              <a:lnSpc>
                <a:spcPct val="115000"/>
              </a:lnSpc>
              <a:spcBef>
                <a:spcPts val="0"/>
              </a:spcBef>
              <a:spcAft>
                <a:spcPts val="1000"/>
              </a:spcAft>
              <a:buFont typeface="+mj-lt"/>
              <a:buAutoNum type="arabicPeriod" startAt="3"/>
              <a:tabLst>
                <a:tab pos="625475" algn="l"/>
              </a:tabLst>
            </a:pPr>
            <a:endParaRPr lang="en-US" dirty="0">
              <a:ea typeface="Times New Roman"/>
              <a:cs typeface="Times New Roman"/>
            </a:endParaRPr>
          </a:p>
        </p:txBody>
      </p:sp>
    </p:spTree>
    <p:extLst>
      <p:ext uri="{BB962C8B-B14F-4D97-AF65-F5344CB8AC3E}">
        <p14:creationId xmlns:p14="http://schemas.microsoft.com/office/powerpoint/2010/main" val="1376729004"/>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47663" marR="0" lvl="0" indent="-347663">
              <a:lnSpc>
                <a:spcPct val="115000"/>
              </a:lnSpc>
              <a:spcBef>
                <a:spcPts val="1200"/>
              </a:spcBef>
              <a:spcAft>
                <a:spcPts val="1000"/>
              </a:spcAft>
              <a:buFont typeface="+mj-lt"/>
              <a:buAutoNum type="arabicParenR" startAt="7"/>
            </a:pPr>
            <a:r>
              <a:rPr lang="en-US" dirty="0">
                <a:ea typeface="Times New Roman"/>
                <a:cs typeface="Times New Roman"/>
              </a:rPr>
              <a:t>What is not something that you need to explain to a delegate?</a:t>
            </a:r>
          </a:p>
          <a:p>
            <a:pPr marL="681038" marR="0" lvl="0" indent="-342900">
              <a:lnSpc>
                <a:spcPct val="115000"/>
              </a:lnSpc>
              <a:spcBef>
                <a:spcPts val="0"/>
              </a:spcBef>
              <a:spcAft>
                <a:spcPts val="0"/>
              </a:spcAft>
              <a:buFont typeface="+mj-lt"/>
              <a:buAutoNum type="alphaLcParenR"/>
            </a:pPr>
            <a:r>
              <a:rPr lang="en-US" dirty="0">
                <a:ea typeface="Times New Roman"/>
                <a:cs typeface="Arial"/>
              </a:rPr>
              <a:t>Every exact step that you would take if you were doing the project yourself</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T</a:t>
            </a:r>
            <a:r>
              <a:rPr lang="en-US" dirty="0">
                <a:ea typeface="Times New Roman"/>
                <a:cs typeface="Times New Roman"/>
              </a:rPr>
              <a:t>he goals you have for the project</a:t>
            </a:r>
          </a:p>
          <a:p>
            <a:pPr marL="681038" marR="0" lvl="0" indent="-342900">
              <a:lnSpc>
                <a:spcPct val="115000"/>
              </a:lnSpc>
              <a:spcBef>
                <a:spcPts val="0"/>
              </a:spcBef>
              <a:spcAft>
                <a:spcPts val="0"/>
              </a:spcAft>
              <a:buFont typeface="+mj-lt"/>
              <a:buAutoNum type="alphaLcParenR"/>
            </a:pPr>
            <a:r>
              <a:rPr lang="en-US" dirty="0">
                <a:ea typeface="Times New Roman"/>
                <a:cs typeface="Arial"/>
              </a:rPr>
              <a:t>What’s expected of them during the project</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All timelines and deadlines</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8"/>
            </a:pPr>
            <a:r>
              <a:rPr lang="en-US" dirty="0">
                <a:ea typeface="Times New Roman"/>
                <a:cs typeface="Times New Roman"/>
              </a:rPr>
              <a:t>What is one way to encourage growth in a delegate?</a:t>
            </a:r>
          </a:p>
          <a:p>
            <a:pPr marL="681038" marR="0" lvl="0" indent="-342900">
              <a:lnSpc>
                <a:spcPct val="115000"/>
              </a:lnSpc>
              <a:spcBef>
                <a:spcPts val="0"/>
              </a:spcBef>
              <a:spcAft>
                <a:spcPts val="0"/>
              </a:spcAft>
              <a:buFont typeface="+mj-lt"/>
              <a:buAutoNum type="alphaLcParenR"/>
            </a:pPr>
            <a:r>
              <a:rPr lang="en-US" dirty="0">
                <a:ea typeface="Times New Roman"/>
                <a:cs typeface="Arial"/>
              </a:rPr>
              <a:t>Delegate solutions to others when delegates come to you with a problem</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A</a:t>
            </a:r>
            <a:r>
              <a:rPr lang="en-US" dirty="0">
                <a:ea typeface="Times New Roman"/>
                <a:cs typeface="Times New Roman"/>
              </a:rPr>
              <a:t>sk for recommended solutions when delegates come to you with a problem</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Micromanage as needed</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Abdicate control altogether</a:t>
            </a:r>
            <a:endParaRPr lang="en-US" dirty="0">
              <a:ea typeface="Times New Roman"/>
              <a:cs typeface="Times New Roman"/>
            </a:endParaRPr>
          </a:p>
        </p:txBody>
      </p:sp>
    </p:spTree>
    <p:extLst>
      <p:ext uri="{BB962C8B-B14F-4D97-AF65-F5344CB8AC3E}">
        <p14:creationId xmlns:p14="http://schemas.microsoft.com/office/powerpoint/2010/main" val="2268957744"/>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347663" marR="0" lvl="0" indent="-347663">
              <a:lnSpc>
                <a:spcPct val="115000"/>
              </a:lnSpc>
              <a:spcBef>
                <a:spcPts val="1200"/>
              </a:spcBef>
              <a:spcAft>
                <a:spcPts val="1000"/>
              </a:spcAft>
              <a:buFont typeface="+mj-lt"/>
              <a:buAutoNum type="arabicParenR" startAt="9"/>
            </a:pPr>
            <a:r>
              <a:rPr lang="en-US" dirty="0">
                <a:ea typeface="Times New Roman"/>
                <a:cs typeface="Times New Roman"/>
              </a:rPr>
              <a:t>What is good advice when overseeing and approving delegates’ work?</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Even if you accept work that you’re not satisfied with, your team member will learn to do the job properly</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If you accept work that you’re not satisfied with, you won’t be need to complete the project yourself</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If you accept work you’re satisfied with, </a:t>
            </a:r>
            <a:r>
              <a:rPr lang="en-US" dirty="0">
                <a:ea typeface="Times New Roman"/>
                <a:cs typeface="Times New Roman"/>
              </a:rPr>
              <a:t>it means that you don’t have the time to do your own job properly</a:t>
            </a:r>
          </a:p>
          <a:p>
            <a:pPr marL="681038" marR="0" lvl="0" indent="-342900">
              <a:lnSpc>
                <a:spcPct val="115000"/>
              </a:lnSpc>
              <a:spcBef>
                <a:spcPts val="0"/>
              </a:spcBef>
              <a:spcAft>
                <a:spcPts val="0"/>
              </a:spcAft>
              <a:buFont typeface="+mj-lt"/>
              <a:buAutoNum type="alphaLcParenR"/>
            </a:pPr>
            <a:r>
              <a:rPr lang="en-US" dirty="0">
                <a:ea typeface="Times New Roman"/>
                <a:cs typeface="Times New Roman"/>
              </a:rPr>
              <a:t>If you accept work that you are not satisfied with, your team member does not learn to do the job properly</a:t>
            </a:r>
          </a:p>
          <a:p>
            <a:pPr marL="347663" marR="0" lvl="0" indent="-347663">
              <a:lnSpc>
                <a:spcPct val="115000"/>
              </a:lnSpc>
              <a:spcBef>
                <a:spcPts val="1200"/>
              </a:spcBef>
              <a:spcAft>
                <a:spcPts val="1000"/>
              </a:spcAft>
              <a:buFont typeface="+mj-lt"/>
              <a:buAutoNum type="arabicParenR" startAt="10"/>
            </a:pPr>
            <a:r>
              <a:rPr lang="en-US" dirty="0">
                <a:ea typeface="Times New Roman"/>
                <a:cs typeface="Times New Roman"/>
              </a:rPr>
              <a:t>When good work is returned to you, what should you do?</a:t>
            </a:r>
          </a:p>
          <a:p>
            <a:pPr marL="681038" marR="0" lvl="0" indent="-342900">
              <a:lnSpc>
                <a:spcPct val="115000"/>
              </a:lnSpc>
              <a:spcBef>
                <a:spcPts val="0"/>
              </a:spcBef>
              <a:spcAft>
                <a:spcPts val="0"/>
              </a:spcAft>
              <a:buFont typeface="+mj-lt"/>
              <a:buAutoNum type="alphaLcParenR"/>
            </a:pPr>
            <a:r>
              <a:rPr lang="en-US" dirty="0">
                <a:ea typeface="Times New Roman"/>
                <a:cs typeface="Arial"/>
              </a:rPr>
              <a:t>Recognize the effort</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Reward the effort</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Take the credit for yourself</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Both A &amp; B</a:t>
            </a:r>
            <a:endParaRPr lang="en-US" dirty="0">
              <a:ea typeface="Times New Roman"/>
              <a:cs typeface="Times New Roman"/>
            </a:endParaRPr>
          </a:p>
          <a:p>
            <a:pPr marL="347663" marR="0" lvl="0" indent="-347663">
              <a:lnSpc>
                <a:spcPct val="115000"/>
              </a:lnSpc>
              <a:spcBef>
                <a:spcPts val="0"/>
              </a:spcBef>
              <a:spcAft>
                <a:spcPts val="1000"/>
              </a:spcAft>
              <a:buFont typeface="+mj-lt"/>
              <a:buAutoNum type="arabicPeriod" startAt="3"/>
              <a:tabLst>
                <a:tab pos="625475" algn="l"/>
              </a:tabLst>
            </a:pPr>
            <a:endParaRPr lang="en-US" dirty="0">
              <a:ea typeface="Times New Roman"/>
              <a:cs typeface="Times New Roman"/>
            </a:endParaRPr>
          </a:p>
        </p:txBody>
      </p:sp>
    </p:spTree>
    <p:extLst>
      <p:ext uri="{BB962C8B-B14F-4D97-AF65-F5344CB8AC3E}">
        <p14:creationId xmlns:p14="http://schemas.microsoft.com/office/powerpoint/2010/main" val="28291509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Content Placeholder 27">
            <a:extLst>
              <a:ext uri="{FF2B5EF4-FFF2-40B4-BE49-F238E27FC236}">
                <a16:creationId xmlns:a16="http://schemas.microsoft.com/office/drawing/2014/main" id="{488B252B-FFBC-4E29-9BA7-07366CD14C44}"/>
              </a:ext>
            </a:extLst>
          </p:cNvPr>
          <p:cNvSpPr>
            <a:spLocks noGrp="1"/>
          </p:cNvSpPr>
          <p:nvPr>
            <p:ph sz="quarter" idx="11"/>
          </p:nvPr>
        </p:nvSpPr>
        <p:spPr/>
        <p:txBody>
          <a:bodyPr/>
          <a:lstStyle/>
          <a:p>
            <a:endParaRPr lang="en-US"/>
          </a:p>
        </p:txBody>
      </p:sp>
      <p:sp>
        <p:nvSpPr>
          <p:cNvPr id="10242" name="Title 1"/>
          <p:cNvSpPr>
            <a:spLocks noGrp="1"/>
          </p:cNvSpPr>
          <p:nvPr>
            <p:ph type="title"/>
          </p:nvPr>
        </p:nvSpPr>
        <p:spPr/>
        <p:txBody>
          <a:bodyPr/>
          <a:lstStyle/>
          <a:p>
            <a:pPr eaLnBrk="1" hangingPunct="1"/>
            <a:r>
              <a:rPr lang="en-US" dirty="0"/>
              <a:t>The Three P’s</a:t>
            </a:r>
          </a:p>
        </p:txBody>
      </p:sp>
      <p:grpSp>
        <p:nvGrpSpPr>
          <p:cNvPr id="3" name="Group 2">
            <a:extLst>
              <a:ext uri="{FF2B5EF4-FFF2-40B4-BE49-F238E27FC236}">
                <a16:creationId xmlns:a16="http://schemas.microsoft.com/office/drawing/2014/main" id="{FDA97EEC-2EBB-4E3A-9FAA-45420A491E46}"/>
              </a:ext>
            </a:extLst>
          </p:cNvPr>
          <p:cNvGrpSpPr/>
          <p:nvPr/>
        </p:nvGrpSpPr>
        <p:grpSpPr>
          <a:xfrm>
            <a:off x="914374" y="2057397"/>
            <a:ext cx="7262380" cy="3936817"/>
            <a:chOff x="914374" y="2057397"/>
            <a:chExt cx="7262380" cy="3936817"/>
          </a:xfrm>
        </p:grpSpPr>
        <p:sp>
          <p:nvSpPr>
            <p:cNvPr id="4" name="Freeform: Shape 3">
              <a:extLst>
                <a:ext uri="{FF2B5EF4-FFF2-40B4-BE49-F238E27FC236}">
                  <a16:creationId xmlns:a16="http://schemas.microsoft.com/office/drawing/2014/main" id="{CE21E001-F0B4-40F9-9088-FC61A24D2BF0}"/>
                </a:ext>
              </a:extLst>
            </p:cNvPr>
            <p:cNvSpPr/>
            <p:nvPr/>
          </p:nvSpPr>
          <p:spPr>
            <a:xfrm>
              <a:off x="914374" y="2057397"/>
              <a:ext cx="7262380" cy="660216"/>
            </a:xfrm>
            <a:custGeom>
              <a:avLst/>
              <a:gdLst>
                <a:gd name="connsiteX0" fmla="*/ 0 w 7262380"/>
                <a:gd name="connsiteY0" fmla="*/ 0 h 660216"/>
                <a:gd name="connsiteX1" fmla="*/ 7262380 w 7262380"/>
                <a:gd name="connsiteY1" fmla="*/ 0 h 660216"/>
                <a:gd name="connsiteX2" fmla="*/ 7262380 w 7262380"/>
                <a:gd name="connsiteY2" fmla="*/ 660216 h 660216"/>
                <a:gd name="connsiteX3" fmla="*/ 0 w 7262380"/>
                <a:gd name="connsiteY3" fmla="*/ 660216 h 660216"/>
                <a:gd name="connsiteX4" fmla="*/ 0 w 7262380"/>
                <a:gd name="connsiteY4" fmla="*/ 0 h 6602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62380" h="660216">
                  <a:moveTo>
                    <a:pt x="0" y="0"/>
                  </a:moveTo>
                  <a:lnTo>
                    <a:pt x="7262380" y="0"/>
                  </a:lnTo>
                  <a:lnTo>
                    <a:pt x="7262380" y="660216"/>
                  </a:lnTo>
                  <a:lnTo>
                    <a:pt x="0" y="66021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74320" tIns="274320" rIns="274320" bIns="274320" numCol="1" spcCol="1270" anchor="b" anchorCtr="0">
              <a:noAutofit/>
            </a:bodyPr>
            <a:lstStyle/>
            <a:p>
              <a:pPr marL="0" lvl="0" indent="0" algn="l" defTabSz="3200400">
                <a:lnSpc>
                  <a:spcPct val="90000"/>
                </a:lnSpc>
                <a:spcBef>
                  <a:spcPct val="0"/>
                </a:spcBef>
                <a:spcAft>
                  <a:spcPct val="35000"/>
                </a:spcAft>
                <a:buNone/>
              </a:pPr>
              <a:r>
                <a:rPr lang="en-US" sz="7200" kern="1200" dirty="0"/>
                <a:t>Positive</a:t>
              </a:r>
            </a:p>
          </p:txBody>
        </p:sp>
        <p:sp>
          <p:nvSpPr>
            <p:cNvPr id="5" name="Parallelogram 4">
              <a:extLst>
                <a:ext uri="{FF2B5EF4-FFF2-40B4-BE49-F238E27FC236}">
                  <a16:creationId xmlns:a16="http://schemas.microsoft.com/office/drawing/2014/main" id="{68FAB1AB-C4E5-4778-AE20-92AD99D17270}"/>
                </a:ext>
              </a:extLst>
            </p:cNvPr>
            <p:cNvSpPr/>
            <p:nvPr/>
          </p:nvSpPr>
          <p:spPr>
            <a:xfrm>
              <a:off x="940809" y="2318809"/>
              <a:ext cx="968317" cy="161386"/>
            </a:xfrm>
            <a:prstGeom prst="parallelogram">
              <a:avLst>
                <a:gd name="adj" fmla="val 140840"/>
              </a:avLst>
            </a:pr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6" name="Parallelogram 5">
              <a:extLst>
                <a:ext uri="{FF2B5EF4-FFF2-40B4-BE49-F238E27FC236}">
                  <a16:creationId xmlns:a16="http://schemas.microsoft.com/office/drawing/2014/main" id="{C3CD803E-E1C5-4370-96E6-FF9246B51C50}"/>
                </a:ext>
              </a:extLst>
            </p:cNvPr>
            <p:cNvSpPr/>
            <p:nvPr/>
          </p:nvSpPr>
          <p:spPr>
            <a:xfrm>
              <a:off x="1965612" y="2318809"/>
              <a:ext cx="968317" cy="161386"/>
            </a:xfrm>
            <a:prstGeom prst="parallelogram">
              <a:avLst>
                <a:gd name="adj" fmla="val 140840"/>
              </a:avLst>
            </a:prstGeom>
          </p:spPr>
          <p:style>
            <a:lnRef idx="2">
              <a:schemeClr val="accent3">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7" name="Parallelogram 6">
              <a:extLst>
                <a:ext uri="{FF2B5EF4-FFF2-40B4-BE49-F238E27FC236}">
                  <a16:creationId xmlns:a16="http://schemas.microsoft.com/office/drawing/2014/main" id="{FFA44BA0-0F03-41D6-A527-C8A7A052EB67}"/>
                </a:ext>
              </a:extLst>
            </p:cNvPr>
            <p:cNvSpPr/>
            <p:nvPr/>
          </p:nvSpPr>
          <p:spPr>
            <a:xfrm>
              <a:off x="2990414" y="2318809"/>
              <a:ext cx="968317" cy="161386"/>
            </a:xfrm>
            <a:prstGeom prst="parallelogram">
              <a:avLst>
                <a:gd name="adj" fmla="val 140840"/>
              </a:avLst>
            </a:prstGeom>
          </p:spPr>
          <p:style>
            <a:lnRef idx="2">
              <a:schemeClr val="accent4">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8" name="Parallelogram 7">
              <a:extLst>
                <a:ext uri="{FF2B5EF4-FFF2-40B4-BE49-F238E27FC236}">
                  <a16:creationId xmlns:a16="http://schemas.microsoft.com/office/drawing/2014/main" id="{35D6F919-4F85-4861-AD74-4F17401EE5CE}"/>
                </a:ext>
              </a:extLst>
            </p:cNvPr>
            <p:cNvSpPr/>
            <p:nvPr/>
          </p:nvSpPr>
          <p:spPr>
            <a:xfrm>
              <a:off x="4015217" y="2318809"/>
              <a:ext cx="968317" cy="161386"/>
            </a:xfrm>
            <a:prstGeom prst="parallelogram">
              <a:avLst>
                <a:gd name="adj" fmla="val 140840"/>
              </a:avLst>
            </a:prstGeom>
          </p:spPr>
          <p:style>
            <a:lnRef idx="2">
              <a:schemeClr val="accent5">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9" name="Parallelogram 8">
              <a:extLst>
                <a:ext uri="{FF2B5EF4-FFF2-40B4-BE49-F238E27FC236}">
                  <a16:creationId xmlns:a16="http://schemas.microsoft.com/office/drawing/2014/main" id="{DA82C14B-CC97-46B2-A00F-D1C966E270C4}"/>
                </a:ext>
              </a:extLst>
            </p:cNvPr>
            <p:cNvSpPr/>
            <p:nvPr/>
          </p:nvSpPr>
          <p:spPr>
            <a:xfrm>
              <a:off x="5040020" y="2318809"/>
              <a:ext cx="968317" cy="161386"/>
            </a:xfrm>
            <a:prstGeom prst="parallelogram">
              <a:avLst>
                <a:gd name="adj" fmla="val 140840"/>
              </a:avLst>
            </a:prstGeom>
          </p:spPr>
          <p:style>
            <a:lnRef idx="2">
              <a:schemeClr val="accent6">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sp>
        <p:sp>
          <p:nvSpPr>
            <p:cNvPr id="10" name="Parallelogram 9">
              <a:extLst>
                <a:ext uri="{FF2B5EF4-FFF2-40B4-BE49-F238E27FC236}">
                  <a16:creationId xmlns:a16="http://schemas.microsoft.com/office/drawing/2014/main" id="{CD421BEA-4202-4F4E-B3AA-A5D6812338D3}"/>
                </a:ext>
              </a:extLst>
            </p:cNvPr>
            <p:cNvSpPr/>
            <p:nvPr/>
          </p:nvSpPr>
          <p:spPr>
            <a:xfrm>
              <a:off x="6064822" y="2318809"/>
              <a:ext cx="968317" cy="161386"/>
            </a:xfrm>
            <a:prstGeom prst="parallelogram">
              <a:avLst>
                <a:gd name="adj" fmla="val 140840"/>
              </a:avLst>
            </a:pr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11" name="Parallelogram 10">
              <a:extLst>
                <a:ext uri="{FF2B5EF4-FFF2-40B4-BE49-F238E27FC236}">
                  <a16:creationId xmlns:a16="http://schemas.microsoft.com/office/drawing/2014/main" id="{63677D23-AEE4-42C1-A1F4-C17AB712686A}"/>
                </a:ext>
              </a:extLst>
            </p:cNvPr>
            <p:cNvSpPr/>
            <p:nvPr/>
          </p:nvSpPr>
          <p:spPr>
            <a:xfrm>
              <a:off x="7089625" y="2318809"/>
              <a:ext cx="968317" cy="161386"/>
            </a:xfrm>
            <a:prstGeom prst="parallelogram">
              <a:avLst>
                <a:gd name="adj" fmla="val 140840"/>
              </a:avLst>
            </a:prstGeom>
          </p:spPr>
          <p:style>
            <a:lnRef idx="2">
              <a:schemeClr val="accent3">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12" name="Freeform: Shape 11">
              <a:extLst>
                <a:ext uri="{FF2B5EF4-FFF2-40B4-BE49-F238E27FC236}">
                  <a16:creationId xmlns:a16="http://schemas.microsoft.com/office/drawing/2014/main" id="{6F450159-FD93-46E6-9D6C-FC2F26E0DE9A}"/>
                </a:ext>
              </a:extLst>
            </p:cNvPr>
            <p:cNvSpPr/>
            <p:nvPr/>
          </p:nvSpPr>
          <p:spPr>
            <a:xfrm>
              <a:off x="914374" y="3733798"/>
              <a:ext cx="7262380" cy="660216"/>
            </a:xfrm>
            <a:custGeom>
              <a:avLst/>
              <a:gdLst>
                <a:gd name="connsiteX0" fmla="*/ 0 w 7262380"/>
                <a:gd name="connsiteY0" fmla="*/ 0 h 660216"/>
                <a:gd name="connsiteX1" fmla="*/ 7262380 w 7262380"/>
                <a:gd name="connsiteY1" fmla="*/ 0 h 660216"/>
                <a:gd name="connsiteX2" fmla="*/ 7262380 w 7262380"/>
                <a:gd name="connsiteY2" fmla="*/ 660216 h 660216"/>
                <a:gd name="connsiteX3" fmla="*/ 0 w 7262380"/>
                <a:gd name="connsiteY3" fmla="*/ 660216 h 660216"/>
                <a:gd name="connsiteX4" fmla="*/ 0 w 7262380"/>
                <a:gd name="connsiteY4" fmla="*/ 0 h 6602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62380" h="660216">
                  <a:moveTo>
                    <a:pt x="0" y="0"/>
                  </a:moveTo>
                  <a:lnTo>
                    <a:pt x="7262380" y="0"/>
                  </a:lnTo>
                  <a:lnTo>
                    <a:pt x="7262380" y="660216"/>
                  </a:lnTo>
                  <a:lnTo>
                    <a:pt x="0" y="66021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74320" tIns="274320" rIns="274320" bIns="274320" numCol="1" spcCol="1270" anchor="b" anchorCtr="0">
              <a:noAutofit/>
            </a:bodyPr>
            <a:lstStyle/>
            <a:p>
              <a:pPr marL="0" lvl="0" indent="0" algn="l" defTabSz="3200400">
                <a:lnSpc>
                  <a:spcPct val="90000"/>
                </a:lnSpc>
                <a:spcBef>
                  <a:spcPct val="0"/>
                </a:spcBef>
                <a:spcAft>
                  <a:spcPct val="35000"/>
                </a:spcAft>
                <a:buNone/>
              </a:pPr>
              <a:r>
                <a:rPr lang="en-US" sz="7200" kern="1200" dirty="0"/>
                <a:t>Personal</a:t>
              </a:r>
            </a:p>
          </p:txBody>
        </p:sp>
        <p:sp>
          <p:nvSpPr>
            <p:cNvPr id="13" name="Parallelogram 12">
              <a:extLst>
                <a:ext uri="{FF2B5EF4-FFF2-40B4-BE49-F238E27FC236}">
                  <a16:creationId xmlns:a16="http://schemas.microsoft.com/office/drawing/2014/main" id="{458AD115-3C60-4D80-9A54-6E6DDB4A0A08}"/>
                </a:ext>
              </a:extLst>
            </p:cNvPr>
            <p:cNvSpPr/>
            <p:nvPr/>
          </p:nvSpPr>
          <p:spPr>
            <a:xfrm>
              <a:off x="940809" y="4034557"/>
              <a:ext cx="968317" cy="161386"/>
            </a:xfrm>
            <a:prstGeom prst="parallelogram">
              <a:avLst>
                <a:gd name="adj" fmla="val 140840"/>
              </a:avLst>
            </a:prstGeom>
          </p:spPr>
          <p:style>
            <a:lnRef idx="2">
              <a:schemeClr val="accent4">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14" name="Parallelogram 13">
              <a:extLst>
                <a:ext uri="{FF2B5EF4-FFF2-40B4-BE49-F238E27FC236}">
                  <a16:creationId xmlns:a16="http://schemas.microsoft.com/office/drawing/2014/main" id="{6EA88BD3-61C5-4478-AEF7-4795FBF03767}"/>
                </a:ext>
              </a:extLst>
            </p:cNvPr>
            <p:cNvSpPr/>
            <p:nvPr/>
          </p:nvSpPr>
          <p:spPr>
            <a:xfrm>
              <a:off x="1965612" y="4034557"/>
              <a:ext cx="968317" cy="161386"/>
            </a:xfrm>
            <a:prstGeom prst="parallelogram">
              <a:avLst>
                <a:gd name="adj" fmla="val 140840"/>
              </a:avLst>
            </a:prstGeom>
          </p:spPr>
          <p:style>
            <a:lnRef idx="2">
              <a:schemeClr val="accent5">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15" name="Parallelogram 14">
              <a:extLst>
                <a:ext uri="{FF2B5EF4-FFF2-40B4-BE49-F238E27FC236}">
                  <a16:creationId xmlns:a16="http://schemas.microsoft.com/office/drawing/2014/main" id="{0DAF669E-CA70-47A2-A1FC-B7059CBB5472}"/>
                </a:ext>
              </a:extLst>
            </p:cNvPr>
            <p:cNvSpPr/>
            <p:nvPr/>
          </p:nvSpPr>
          <p:spPr>
            <a:xfrm>
              <a:off x="2990414" y="4034557"/>
              <a:ext cx="968317" cy="161386"/>
            </a:xfrm>
            <a:prstGeom prst="parallelogram">
              <a:avLst>
                <a:gd name="adj" fmla="val 140840"/>
              </a:avLst>
            </a:prstGeom>
          </p:spPr>
          <p:style>
            <a:lnRef idx="2">
              <a:schemeClr val="accent6">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sp>
        <p:sp>
          <p:nvSpPr>
            <p:cNvPr id="16" name="Parallelogram 15">
              <a:extLst>
                <a:ext uri="{FF2B5EF4-FFF2-40B4-BE49-F238E27FC236}">
                  <a16:creationId xmlns:a16="http://schemas.microsoft.com/office/drawing/2014/main" id="{A7285F2D-342F-4606-A2D5-0BE3D7325870}"/>
                </a:ext>
              </a:extLst>
            </p:cNvPr>
            <p:cNvSpPr/>
            <p:nvPr/>
          </p:nvSpPr>
          <p:spPr>
            <a:xfrm>
              <a:off x="4015217" y="4034557"/>
              <a:ext cx="968317" cy="161386"/>
            </a:xfrm>
            <a:prstGeom prst="parallelogram">
              <a:avLst>
                <a:gd name="adj" fmla="val 140840"/>
              </a:avLst>
            </a:pr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17" name="Parallelogram 16">
              <a:extLst>
                <a:ext uri="{FF2B5EF4-FFF2-40B4-BE49-F238E27FC236}">
                  <a16:creationId xmlns:a16="http://schemas.microsoft.com/office/drawing/2014/main" id="{EB86C023-6CA1-4FB7-8699-668EECE2EAAA}"/>
                </a:ext>
              </a:extLst>
            </p:cNvPr>
            <p:cNvSpPr/>
            <p:nvPr/>
          </p:nvSpPr>
          <p:spPr>
            <a:xfrm>
              <a:off x="5040020" y="4034557"/>
              <a:ext cx="968317" cy="161386"/>
            </a:xfrm>
            <a:prstGeom prst="parallelogram">
              <a:avLst>
                <a:gd name="adj" fmla="val 140840"/>
              </a:avLst>
            </a:prstGeom>
          </p:spPr>
          <p:style>
            <a:lnRef idx="2">
              <a:schemeClr val="accent3">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18" name="Parallelogram 17">
              <a:extLst>
                <a:ext uri="{FF2B5EF4-FFF2-40B4-BE49-F238E27FC236}">
                  <a16:creationId xmlns:a16="http://schemas.microsoft.com/office/drawing/2014/main" id="{6A41E48D-224B-4C56-B79D-B892E4B25AFE}"/>
                </a:ext>
              </a:extLst>
            </p:cNvPr>
            <p:cNvSpPr/>
            <p:nvPr/>
          </p:nvSpPr>
          <p:spPr>
            <a:xfrm>
              <a:off x="6064822" y="4034557"/>
              <a:ext cx="968317" cy="161386"/>
            </a:xfrm>
            <a:prstGeom prst="parallelogram">
              <a:avLst>
                <a:gd name="adj" fmla="val 140840"/>
              </a:avLst>
            </a:prstGeom>
          </p:spPr>
          <p:style>
            <a:lnRef idx="2">
              <a:schemeClr val="accent4">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19" name="Parallelogram 18">
              <a:extLst>
                <a:ext uri="{FF2B5EF4-FFF2-40B4-BE49-F238E27FC236}">
                  <a16:creationId xmlns:a16="http://schemas.microsoft.com/office/drawing/2014/main" id="{18EA0E20-BC6E-4B17-82C5-A9ECDDF64046}"/>
                </a:ext>
              </a:extLst>
            </p:cNvPr>
            <p:cNvSpPr/>
            <p:nvPr/>
          </p:nvSpPr>
          <p:spPr>
            <a:xfrm>
              <a:off x="7089625" y="4034557"/>
              <a:ext cx="968317" cy="161386"/>
            </a:xfrm>
            <a:prstGeom prst="parallelogram">
              <a:avLst>
                <a:gd name="adj" fmla="val 140840"/>
              </a:avLst>
            </a:prstGeom>
          </p:spPr>
          <p:style>
            <a:lnRef idx="2">
              <a:schemeClr val="accent5">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20" name="Freeform: Shape 19">
              <a:extLst>
                <a:ext uri="{FF2B5EF4-FFF2-40B4-BE49-F238E27FC236}">
                  <a16:creationId xmlns:a16="http://schemas.microsoft.com/office/drawing/2014/main" id="{87EF8C97-6E53-46A8-9590-EA28E39207DB}"/>
                </a:ext>
              </a:extLst>
            </p:cNvPr>
            <p:cNvSpPr/>
            <p:nvPr/>
          </p:nvSpPr>
          <p:spPr>
            <a:xfrm>
              <a:off x="914374" y="5333998"/>
              <a:ext cx="7262380" cy="660216"/>
            </a:xfrm>
            <a:custGeom>
              <a:avLst/>
              <a:gdLst>
                <a:gd name="connsiteX0" fmla="*/ 0 w 7262380"/>
                <a:gd name="connsiteY0" fmla="*/ 0 h 660216"/>
                <a:gd name="connsiteX1" fmla="*/ 7262380 w 7262380"/>
                <a:gd name="connsiteY1" fmla="*/ 0 h 660216"/>
                <a:gd name="connsiteX2" fmla="*/ 7262380 w 7262380"/>
                <a:gd name="connsiteY2" fmla="*/ 660216 h 660216"/>
                <a:gd name="connsiteX3" fmla="*/ 0 w 7262380"/>
                <a:gd name="connsiteY3" fmla="*/ 660216 h 660216"/>
                <a:gd name="connsiteX4" fmla="*/ 0 w 7262380"/>
                <a:gd name="connsiteY4" fmla="*/ 0 h 6602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62380" h="660216">
                  <a:moveTo>
                    <a:pt x="0" y="0"/>
                  </a:moveTo>
                  <a:lnTo>
                    <a:pt x="7262380" y="0"/>
                  </a:lnTo>
                  <a:lnTo>
                    <a:pt x="7262380" y="660216"/>
                  </a:lnTo>
                  <a:lnTo>
                    <a:pt x="0" y="66021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74320" tIns="274320" rIns="274320" bIns="274320" numCol="1" spcCol="1270" anchor="b" anchorCtr="0">
              <a:noAutofit/>
            </a:bodyPr>
            <a:lstStyle/>
            <a:p>
              <a:pPr marL="0" lvl="0" indent="0" algn="l" defTabSz="3200400">
                <a:lnSpc>
                  <a:spcPct val="90000"/>
                </a:lnSpc>
                <a:spcBef>
                  <a:spcPct val="0"/>
                </a:spcBef>
                <a:spcAft>
                  <a:spcPct val="35000"/>
                </a:spcAft>
                <a:buNone/>
              </a:pPr>
              <a:r>
                <a:rPr lang="en-US" sz="7200" kern="1200" dirty="0"/>
                <a:t>Possible</a:t>
              </a:r>
            </a:p>
          </p:txBody>
        </p:sp>
        <p:sp>
          <p:nvSpPr>
            <p:cNvPr id="21" name="Parallelogram 20">
              <a:extLst>
                <a:ext uri="{FF2B5EF4-FFF2-40B4-BE49-F238E27FC236}">
                  <a16:creationId xmlns:a16="http://schemas.microsoft.com/office/drawing/2014/main" id="{02AF9848-A37B-4E72-919A-3131267F7937}"/>
                </a:ext>
              </a:extLst>
            </p:cNvPr>
            <p:cNvSpPr/>
            <p:nvPr/>
          </p:nvSpPr>
          <p:spPr>
            <a:xfrm>
              <a:off x="940809" y="5621088"/>
              <a:ext cx="968317" cy="161387"/>
            </a:xfrm>
            <a:prstGeom prst="parallelogram">
              <a:avLst>
                <a:gd name="adj" fmla="val 140840"/>
              </a:avLst>
            </a:prstGeom>
          </p:spPr>
          <p:style>
            <a:lnRef idx="2">
              <a:schemeClr val="accent6">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sp>
        <p:sp>
          <p:nvSpPr>
            <p:cNvPr id="22" name="Parallelogram 21">
              <a:extLst>
                <a:ext uri="{FF2B5EF4-FFF2-40B4-BE49-F238E27FC236}">
                  <a16:creationId xmlns:a16="http://schemas.microsoft.com/office/drawing/2014/main" id="{EAE17BD6-FF47-425A-8A5B-2E1082BC0F64}"/>
                </a:ext>
              </a:extLst>
            </p:cNvPr>
            <p:cNvSpPr/>
            <p:nvPr/>
          </p:nvSpPr>
          <p:spPr>
            <a:xfrm>
              <a:off x="1965612" y="5621088"/>
              <a:ext cx="968317" cy="161387"/>
            </a:xfrm>
            <a:prstGeom prst="parallelogram">
              <a:avLst>
                <a:gd name="adj" fmla="val 140840"/>
              </a:avLst>
            </a:pr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23" name="Parallelogram 22">
              <a:extLst>
                <a:ext uri="{FF2B5EF4-FFF2-40B4-BE49-F238E27FC236}">
                  <a16:creationId xmlns:a16="http://schemas.microsoft.com/office/drawing/2014/main" id="{5572B813-8ED4-4242-8AA0-F61ECCC8BFA2}"/>
                </a:ext>
              </a:extLst>
            </p:cNvPr>
            <p:cNvSpPr/>
            <p:nvPr/>
          </p:nvSpPr>
          <p:spPr>
            <a:xfrm>
              <a:off x="2990414" y="5621088"/>
              <a:ext cx="968317" cy="161387"/>
            </a:xfrm>
            <a:prstGeom prst="parallelogram">
              <a:avLst>
                <a:gd name="adj" fmla="val 140840"/>
              </a:avLst>
            </a:prstGeom>
          </p:spPr>
          <p:style>
            <a:lnRef idx="2">
              <a:schemeClr val="accent3">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24" name="Parallelogram 23">
              <a:extLst>
                <a:ext uri="{FF2B5EF4-FFF2-40B4-BE49-F238E27FC236}">
                  <a16:creationId xmlns:a16="http://schemas.microsoft.com/office/drawing/2014/main" id="{DA5BCF3D-9E0C-4895-9CF1-1C3F530791E4}"/>
                </a:ext>
              </a:extLst>
            </p:cNvPr>
            <p:cNvSpPr/>
            <p:nvPr/>
          </p:nvSpPr>
          <p:spPr>
            <a:xfrm>
              <a:off x="4015217" y="5621088"/>
              <a:ext cx="968317" cy="161387"/>
            </a:xfrm>
            <a:prstGeom prst="parallelogram">
              <a:avLst>
                <a:gd name="adj" fmla="val 140840"/>
              </a:avLst>
            </a:prstGeom>
          </p:spPr>
          <p:style>
            <a:lnRef idx="2">
              <a:schemeClr val="accent4">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25" name="Parallelogram 24">
              <a:extLst>
                <a:ext uri="{FF2B5EF4-FFF2-40B4-BE49-F238E27FC236}">
                  <a16:creationId xmlns:a16="http://schemas.microsoft.com/office/drawing/2014/main" id="{C028A920-F78D-4BBB-883F-308D87A9AF4C}"/>
                </a:ext>
              </a:extLst>
            </p:cNvPr>
            <p:cNvSpPr/>
            <p:nvPr/>
          </p:nvSpPr>
          <p:spPr>
            <a:xfrm>
              <a:off x="5040020" y="5621088"/>
              <a:ext cx="968317" cy="161387"/>
            </a:xfrm>
            <a:prstGeom prst="parallelogram">
              <a:avLst>
                <a:gd name="adj" fmla="val 140840"/>
              </a:avLst>
            </a:prstGeom>
          </p:spPr>
          <p:style>
            <a:lnRef idx="2">
              <a:schemeClr val="accent5">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26" name="Parallelogram 25">
              <a:extLst>
                <a:ext uri="{FF2B5EF4-FFF2-40B4-BE49-F238E27FC236}">
                  <a16:creationId xmlns:a16="http://schemas.microsoft.com/office/drawing/2014/main" id="{7FECCADC-6DAE-48BA-84A3-F61670335FA3}"/>
                </a:ext>
              </a:extLst>
            </p:cNvPr>
            <p:cNvSpPr/>
            <p:nvPr/>
          </p:nvSpPr>
          <p:spPr>
            <a:xfrm>
              <a:off x="6064822" y="5621088"/>
              <a:ext cx="968317" cy="161387"/>
            </a:xfrm>
            <a:prstGeom prst="parallelogram">
              <a:avLst>
                <a:gd name="adj" fmla="val 140840"/>
              </a:avLst>
            </a:prstGeom>
          </p:spPr>
          <p:style>
            <a:lnRef idx="2">
              <a:schemeClr val="accent6">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sp>
        <p:sp>
          <p:nvSpPr>
            <p:cNvPr id="27" name="Parallelogram 26">
              <a:extLst>
                <a:ext uri="{FF2B5EF4-FFF2-40B4-BE49-F238E27FC236}">
                  <a16:creationId xmlns:a16="http://schemas.microsoft.com/office/drawing/2014/main" id="{12835CF6-E01F-4C78-A666-91F1BA81B796}"/>
                </a:ext>
              </a:extLst>
            </p:cNvPr>
            <p:cNvSpPr/>
            <p:nvPr/>
          </p:nvSpPr>
          <p:spPr>
            <a:xfrm>
              <a:off x="7089625" y="5621088"/>
              <a:ext cx="968317" cy="161387"/>
            </a:xfrm>
            <a:prstGeom prst="parallelogram">
              <a:avLst>
                <a:gd name="adj" fmla="val 140840"/>
              </a:avLst>
            </a:pr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gr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1000"/>
              </a:spcAft>
              <a:buFont typeface="+mj-lt"/>
              <a:buAutoNum type="arabicPeriod"/>
              <a:tabLst>
                <a:tab pos="457200" algn="l"/>
              </a:tabLst>
            </a:pPr>
            <a:r>
              <a:rPr lang="en-US" dirty="0">
                <a:ea typeface="Times New Roman"/>
                <a:cs typeface="Times New Roman"/>
              </a:rPr>
              <a:t>You should keep this in mind when deciding if a task should be delegated.</a:t>
            </a: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Is the task an </a:t>
            </a:r>
            <a:r>
              <a:rPr lang="en-US" dirty="0">
                <a:ea typeface="Times New Roman"/>
                <a:cs typeface="Times New Roman"/>
              </a:rPr>
              <a:t>opportunity for growth of another person</a:t>
            </a:r>
          </a:p>
          <a:p>
            <a:pPr marL="690563" marR="0" lvl="0" indent="-342900">
              <a:lnSpc>
                <a:spcPct val="115000"/>
              </a:lnSpc>
              <a:spcBef>
                <a:spcPts val="0"/>
              </a:spcBef>
              <a:spcAft>
                <a:spcPts val="0"/>
              </a:spcAft>
              <a:buFont typeface="+mj-lt"/>
              <a:buAutoNum type="alphaLcParenR"/>
              <a:tabLst>
                <a:tab pos="742950" algn="l"/>
              </a:tabLst>
            </a:pPr>
            <a:r>
              <a:rPr lang="en-US" dirty="0">
                <a:solidFill>
                  <a:srgbClr val="000000"/>
                </a:solidFill>
                <a:ea typeface="Times New Roman"/>
                <a:cs typeface="Times New Roman"/>
              </a:rPr>
              <a:t>Will delegating a task </a:t>
            </a:r>
            <a:r>
              <a:rPr lang="en-US" dirty="0">
                <a:ea typeface="Times New Roman"/>
                <a:cs typeface="Times New Roman"/>
              </a:rPr>
              <a:t> jeopardize any success</a:t>
            </a:r>
          </a:p>
          <a:p>
            <a:pPr marL="690563" marR="0" lvl="0" indent="-342900">
              <a:lnSpc>
                <a:spcPct val="115000"/>
              </a:lnSpc>
              <a:spcBef>
                <a:spcPts val="0"/>
              </a:spcBef>
              <a:spcAft>
                <a:spcPts val="0"/>
              </a:spcAft>
              <a:buFont typeface="+mj-lt"/>
              <a:buAutoNum type="alphaLcParenR"/>
              <a:tabLst>
                <a:tab pos="742950" algn="l"/>
              </a:tabLst>
            </a:pPr>
            <a:r>
              <a:rPr lang="en-US" dirty="0">
                <a:ea typeface="Times New Roman"/>
                <a:cs typeface="Times New Roman"/>
              </a:rPr>
              <a:t>Weigh the effort to properly train another person against how often the task will reoccur</a:t>
            </a:r>
          </a:p>
          <a:p>
            <a:pPr marL="690563" marR="0" lvl="0" indent="-342900">
              <a:lnSpc>
                <a:spcPct val="115000"/>
              </a:lnSpc>
              <a:spcBef>
                <a:spcPts val="0"/>
              </a:spcBef>
              <a:spcAft>
                <a:spcPts val="1000"/>
              </a:spcAft>
              <a:buFont typeface="+mj-lt"/>
              <a:buAutoNum type="alphaLcParenR"/>
              <a:tabLst>
                <a:tab pos="742950" algn="l"/>
              </a:tabLst>
            </a:pPr>
            <a:r>
              <a:rPr lang="en-US" dirty="0">
                <a:solidFill>
                  <a:srgbClr val="FF0000"/>
                </a:solidFill>
                <a:ea typeface="Times New Roman"/>
                <a:cs typeface="Times New Roman"/>
              </a:rPr>
              <a:t>All of the above</a:t>
            </a:r>
            <a:endParaRPr lang="en-US" dirty="0">
              <a:ea typeface="Times New Roman"/>
              <a:cs typeface="Times New Roman"/>
            </a:endParaRPr>
          </a:p>
          <a:p>
            <a:pPr marL="347663" marR="0" lvl="0" indent="-347663">
              <a:lnSpc>
                <a:spcPct val="115000"/>
              </a:lnSpc>
              <a:spcBef>
                <a:spcPts val="0"/>
              </a:spcBef>
              <a:spcAft>
                <a:spcPts val="1000"/>
              </a:spcAft>
              <a:buFont typeface="+mj-lt"/>
              <a:buAutoNum type="arabicPeriod" startAt="2"/>
              <a:tabLst>
                <a:tab pos="625475" algn="l"/>
              </a:tabLst>
            </a:pPr>
            <a:r>
              <a:rPr lang="en-US" dirty="0">
                <a:solidFill>
                  <a:srgbClr val="000000"/>
                </a:solidFill>
                <a:ea typeface="Times New Roman"/>
                <a:cs typeface="Times New Roman"/>
              </a:rPr>
              <a:t>When considering delegating a task, what criteria should you consider?</a:t>
            </a: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Can I fire them if they fail?</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What is the current workload of this person?</a:t>
            </a: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What training or assistance might they need?</a:t>
            </a:r>
            <a:endParaRPr lang="en-US" dirty="0">
              <a:ea typeface="Times New Roman"/>
              <a:cs typeface="Times New Roman"/>
            </a:endParaRPr>
          </a:p>
          <a:p>
            <a:pPr marL="690563" marR="0" lvl="0" indent="-342900">
              <a:lnSpc>
                <a:spcPct val="115000"/>
              </a:lnSpc>
              <a:spcBef>
                <a:spcPts val="0"/>
              </a:spcBef>
              <a:spcAft>
                <a:spcPts val="1000"/>
              </a:spcAft>
              <a:buFont typeface="+mj-lt"/>
              <a:buAutoNum type="alphaLcParenR"/>
            </a:pPr>
            <a:r>
              <a:rPr lang="en-US" dirty="0">
                <a:solidFill>
                  <a:srgbClr val="FF0000"/>
                </a:solidFill>
                <a:ea typeface="Times New Roman"/>
                <a:cs typeface="Times New Roman"/>
              </a:rPr>
              <a:t>B and C</a:t>
            </a:r>
            <a:endParaRPr lang="en-US" dirty="0">
              <a:ea typeface="Times New Roman"/>
              <a:cs typeface="Times New Roman"/>
            </a:endParaRPr>
          </a:p>
        </p:txBody>
      </p:sp>
    </p:spTree>
    <p:extLst>
      <p:ext uri="{BB962C8B-B14F-4D97-AF65-F5344CB8AC3E}">
        <p14:creationId xmlns:p14="http://schemas.microsoft.com/office/powerpoint/2010/main" val="731661091"/>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92500" lnSpcReduction="20000"/>
          </a:bodyPr>
          <a:lstStyle/>
          <a:p>
            <a:pPr marL="347663" marR="0" lvl="0" indent="-347663">
              <a:lnSpc>
                <a:spcPct val="115000"/>
              </a:lnSpc>
              <a:spcBef>
                <a:spcPts val="0"/>
              </a:spcBef>
              <a:spcAft>
                <a:spcPts val="1000"/>
              </a:spcAft>
              <a:buFont typeface="+mj-lt"/>
              <a:buAutoNum type="arabicPeriod" startAt="3"/>
              <a:tabLst>
                <a:tab pos="625475" algn="l"/>
              </a:tabLst>
            </a:pPr>
            <a:r>
              <a:rPr lang="en-US" dirty="0">
                <a:solidFill>
                  <a:srgbClr val="000000"/>
                </a:solidFill>
                <a:ea typeface="Times New Roman"/>
                <a:cs typeface="Times New Roman"/>
              </a:rPr>
              <a:t>What is the first level of the Spheres of Independence?</a:t>
            </a:r>
          </a:p>
          <a:p>
            <a:pPr marL="690563" marR="0" lvl="0" indent="-342900">
              <a:lnSpc>
                <a:spcPct val="115000"/>
              </a:lnSpc>
              <a:spcBef>
                <a:spcPts val="0"/>
              </a:spcBef>
              <a:spcAft>
                <a:spcPts val="0"/>
              </a:spcAft>
              <a:buFont typeface="+mj-lt"/>
              <a:buAutoNum type="alphaLcParenR"/>
              <a:tabLst>
                <a:tab pos="1200150" algn="l"/>
              </a:tabLst>
            </a:pPr>
            <a:r>
              <a:rPr lang="en-US" dirty="0">
                <a:solidFill>
                  <a:srgbClr val="FF0000"/>
                </a:solidFill>
                <a:ea typeface="Times New Roman"/>
                <a:cs typeface="Times New Roman"/>
              </a:rPr>
              <a:t>Delegate waits to be told what to do</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tabLst>
                <a:tab pos="1200150" algn="l"/>
              </a:tabLst>
            </a:pPr>
            <a:r>
              <a:rPr lang="en-US" dirty="0">
                <a:solidFill>
                  <a:srgbClr val="000000"/>
                </a:solidFill>
                <a:ea typeface="Times New Roman"/>
                <a:cs typeface="Times New Roman"/>
              </a:rPr>
              <a:t>Delegate initiates action</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Delegate acts, then reports</a:t>
            </a:r>
            <a:endParaRPr lang="en-US" dirty="0">
              <a:ea typeface="Times New Roman"/>
              <a:cs typeface="Times New Roman"/>
            </a:endParaRPr>
          </a:p>
          <a:p>
            <a:pPr marL="690563"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Delegate recommends what should be done</a:t>
            </a:r>
            <a:endParaRPr lang="en-US" dirty="0">
              <a:ea typeface="Times New Roman"/>
              <a:cs typeface="Times New Roman"/>
            </a:endParaRPr>
          </a:p>
          <a:p>
            <a:pPr marL="347663" marR="0" lvl="0" indent="-347663">
              <a:lnSpc>
                <a:spcPct val="115000"/>
              </a:lnSpc>
              <a:spcBef>
                <a:spcPts val="0"/>
              </a:spcBef>
              <a:spcAft>
                <a:spcPts val="1000"/>
              </a:spcAft>
              <a:buFont typeface="+mj-lt"/>
              <a:buAutoNum type="arabicPeriod" startAt="4"/>
              <a:tabLst>
                <a:tab pos="685800" algn="l"/>
              </a:tabLst>
            </a:pPr>
            <a:r>
              <a:rPr lang="en-US" dirty="0">
                <a:solidFill>
                  <a:srgbClr val="000000"/>
                </a:solidFill>
                <a:ea typeface="Times New Roman"/>
                <a:cs typeface="Times New Roman"/>
              </a:rPr>
              <a:t>Micro-managing is one of the best ways to keep control and stay updated.</a:t>
            </a: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True</a:t>
            </a:r>
            <a:endParaRPr lang="en-US" dirty="0">
              <a:ea typeface="Times New Roman"/>
              <a:cs typeface="Times New Roman"/>
            </a:endParaRPr>
          </a:p>
          <a:p>
            <a:pPr marL="690563" marR="0" lvl="0" indent="-342900">
              <a:lnSpc>
                <a:spcPct val="115000"/>
              </a:lnSpc>
              <a:spcBef>
                <a:spcPts val="0"/>
              </a:spcBef>
              <a:spcAft>
                <a:spcPts val="1000"/>
              </a:spcAft>
              <a:buFont typeface="+mj-lt"/>
              <a:buAutoNum type="alphaLcParenR"/>
            </a:pPr>
            <a:r>
              <a:rPr lang="en-US" dirty="0">
                <a:solidFill>
                  <a:srgbClr val="FF0000"/>
                </a:solidFill>
                <a:ea typeface="Times New Roman"/>
                <a:cs typeface="Times New Roman"/>
              </a:rPr>
              <a:t>False</a:t>
            </a:r>
            <a:endParaRPr lang="en-US" dirty="0">
              <a:ea typeface="Times New Roman"/>
              <a:cs typeface="Times New Roman"/>
            </a:endParaRPr>
          </a:p>
        </p:txBody>
      </p:sp>
    </p:spTree>
    <p:extLst>
      <p:ext uri="{BB962C8B-B14F-4D97-AF65-F5344CB8AC3E}">
        <p14:creationId xmlns:p14="http://schemas.microsoft.com/office/powerpoint/2010/main" val="365060852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514350" marR="0" lvl="0" indent="-514350">
              <a:lnSpc>
                <a:spcPct val="115000"/>
              </a:lnSpc>
              <a:spcBef>
                <a:spcPts val="1200"/>
              </a:spcBef>
              <a:spcAft>
                <a:spcPts val="1000"/>
              </a:spcAft>
              <a:buFont typeface="+mj-lt"/>
              <a:buAutoNum type="arabicParenR" startAt="5"/>
            </a:pPr>
            <a:r>
              <a:rPr lang="en-US" dirty="0">
                <a:ea typeface="Times New Roman"/>
                <a:cs typeface="Times New Roman"/>
              </a:rPr>
              <a:t>Which of these statements about delegation is true?</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There is shame in asking for assistance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By</a:t>
            </a:r>
            <a:r>
              <a:rPr lang="en-US" dirty="0">
                <a:solidFill>
                  <a:srgbClr val="000000"/>
                </a:solidFill>
                <a:ea typeface="Times New Roman"/>
                <a:cs typeface="Times New Roman"/>
              </a:rPr>
              <a:t> delegating effectively, you can only slightly expand the amount of work you can deliver</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If you delegate well, </a:t>
            </a:r>
            <a:r>
              <a:rPr lang="en-US" dirty="0">
                <a:solidFill>
                  <a:srgbClr val="FF0000"/>
                </a:solidFill>
                <a:ea typeface="Times New Roman"/>
                <a:cs typeface="Times New Roman"/>
              </a:rPr>
              <a:t>you can quickly build a strong and successful team of people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At first sight, delegation will never feel like more hassle than its worth</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6"/>
            </a:pPr>
            <a:r>
              <a:rPr lang="en-US" dirty="0">
                <a:ea typeface="Times New Roman"/>
                <a:cs typeface="Times New Roman"/>
              </a:rPr>
              <a:t>Which of these tasks should not be delegated to others?</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Time-sensitive projects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Tasks that have been assigned specifically to you</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task that will provide an opportunity for growth</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meaningful of challenging assignment</a:t>
            </a:r>
            <a:endParaRPr lang="en-US" dirty="0">
              <a:ea typeface="Times New Roman"/>
              <a:cs typeface="Times New Roman"/>
            </a:endParaRPr>
          </a:p>
          <a:p>
            <a:pPr marL="347663" marR="0" lvl="0" indent="-347663">
              <a:lnSpc>
                <a:spcPct val="115000"/>
              </a:lnSpc>
              <a:spcBef>
                <a:spcPts val="0"/>
              </a:spcBef>
              <a:spcAft>
                <a:spcPts val="1000"/>
              </a:spcAft>
              <a:buFont typeface="+mj-lt"/>
              <a:buAutoNum type="arabicPeriod" startAt="3"/>
              <a:tabLst>
                <a:tab pos="625475" algn="l"/>
              </a:tabLst>
            </a:pPr>
            <a:endParaRPr lang="en-US" dirty="0">
              <a:ea typeface="Times New Roman"/>
              <a:cs typeface="Times New Roman"/>
            </a:endParaRPr>
          </a:p>
        </p:txBody>
      </p:sp>
    </p:spTree>
    <p:extLst>
      <p:ext uri="{BB962C8B-B14F-4D97-AF65-F5344CB8AC3E}">
        <p14:creationId xmlns:p14="http://schemas.microsoft.com/office/powerpoint/2010/main" val="1902815801"/>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47663" marR="0" lvl="0" indent="-347663">
              <a:lnSpc>
                <a:spcPct val="115000"/>
              </a:lnSpc>
              <a:spcBef>
                <a:spcPts val="1200"/>
              </a:spcBef>
              <a:spcAft>
                <a:spcPts val="1000"/>
              </a:spcAft>
              <a:buFont typeface="+mj-lt"/>
              <a:buAutoNum type="arabicParenR" startAt="7"/>
            </a:pPr>
            <a:r>
              <a:rPr lang="en-US" dirty="0">
                <a:ea typeface="Times New Roman"/>
                <a:cs typeface="Times New Roman"/>
              </a:rPr>
              <a:t>What is not something that you need to explain to a delegate?</a:t>
            </a: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Every exact step that you would take if you were doing the project yourself</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a:t>
            </a:r>
            <a:r>
              <a:rPr lang="en-US" dirty="0">
                <a:solidFill>
                  <a:srgbClr val="000000"/>
                </a:solidFill>
                <a:ea typeface="Times New Roman"/>
                <a:cs typeface="Times New Roman"/>
              </a:rPr>
              <a:t>he goals you have for the project</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What’s expected of them during the project</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All timelines and deadlines</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8"/>
            </a:pPr>
            <a:r>
              <a:rPr lang="en-US" dirty="0">
                <a:ea typeface="Times New Roman"/>
                <a:cs typeface="Times New Roman"/>
              </a:rPr>
              <a:t>What is one way to encourage growth in a delegate?</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Delegate solutions to others when delegates come to you with a problem</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A</a:t>
            </a:r>
            <a:r>
              <a:rPr lang="en-US" dirty="0">
                <a:solidFill>
                  <a:srgbClr val="FF0000"/>
                </a:solidFill>
                <a:ea typeface="Times New Roman"/>
                <a:cs typeface="Times New Roman"/>
              </a:rPr>
              <a:t>sk for recommended solutions when delegates come to you with a problem</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Micromanage as needed</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Abdicate control altogether</a:t>
            </a:r>
            <a:endParaRPr lang="en-US" dirty="0">
              <a:ea typeface="Times New Roman"/>
              <a:cs typeface="Times New Roman"/>
            </a:endParaRPr>
          </a:p>
        </p:txBody>
      </p:sp>
    </p:spTree>
    <p:extLst>
      <p:ext uri="{BB962C8B-B14F-4D97-AF65-F5344CB8AC3E}">
        <p14:creationId xmlns:p14="http://schemas.microsoft.com/office/powerpoint/2010/main" val="3190168201"/>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347663" marR="0" lvl="0" indent="-347663">
              <a:lnSpc>
                <a:spcPct val="115000"/>
              </a:lnSpc>
              <a:spcBef>
                <a:spcPts val="1200"/>
              </a:spcBef>
              <a:spcAft>
                <a:spcPts val="1000"/>
              </a:spcAft>
              <a:buFont typeface="+mj-lt"/>
              <a:buAutoNum type="arabicParenR" startAt="9"/>
            </a:pPr>
            <a:r>
              <a:rPr lang="en-US" dirty="0">
                <a:ea typeface="Times New Roman"/>
                <a:cs typeface="Times New Roman"/>
              </a:rPr>
              <a:t>What is good advice when overseeing and approving delegates’ work?</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Even if you accept work that you’re not satisfied with, your team member will learn to do the job properly</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If you accept work that you’re not satisfied with, you won’t be need to complete the project yourself</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If you accept work you’re satisfied with, </a:t>
            </a:r>
            <a:r>
              <a:rPr lang="en-US" dirty="0">
                <a:solidFill>
                  <a:srgbClr val="000000"/>
                </a:solidFill>
                <a:ea typeface="Times New Roman"/>
                <a:cs typeface="Times New Roman"/>
              </a:rPr>
              <a:t>it means that you don’t have the time to do your own job properly</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If you accept work that you are not satisfied with, your team member does not learn to do the job properly</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10"/>
            </a:pPr>
            <a:r>
              <a:rPr lang="en-US" dirty="0">
                <a:ea typeface="Times New Roman"/>
                <a:cs typeface="Times New Roman"/>
              </a:rPr>
              <a:t>When good work is returned to you, what should you do?</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Recognize the effort</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Reward the effort</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Take the credit for yourself</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Both A &amp; B</a:t>
            </a:r>
            <a:endParaRPr lang="en-US" dirty="0">
              <a:ea typeface="Times New Roman"/>
              <a:cs typeface="Times New Roman"/>
            </a:endParaRPr>
          </a:p>
          <a:p>
            <a:pPr marL="347663" marR="0" lvl="0" indent="-347663">
              <a:lnSpc>
                <a:spcPct val="115000"/>
              </a:lnSpc>
              <a:spcBef>
                <a:spcPts val="0"/>
              </a:spcBef>
              <a:spcAft>
                <a:spcPts val="1000"/>
              </a:spcAft>
              <a:buFont typeface="+mj-lt"/>
              <a:buAutoNum type="arabicPeriod" startAt="3"/>
              <a:tabLst>
                <a:tab pos="625475" algn="l"/>
              </a:tabLst>
            </a:pPr>
            <a:endParaRPr lang="en-US" dirty="0">
              <a:ea typeface="Times New Roman"/>
              <a:cs typeface="Times New Roman"/>
            </a:endParaRPr>
          </a:p>
        </p:txBody>
      </p:sp>
    </p:spTree>
    <p:extLst>
      <p:ext uri="{BB962C8B-B14F-4D97-AF65-F5344CB8AC3E}">
        <p14:creationId xmlns:p14="http://schemas.microsoft.com/office/powerpoint/2010/main" val="1437115930"/>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Module Nine: </a:t>
            </a:r>
            <a:br>
              <a:rPr lang="en-US" dirty="0"/>
            </a:br>
            <a:r>
              <a:rPr lang="en-US" dirty="0"/>
              <a:t>Setting a Ritual </a:t>
            </a:r>
          </a:p>
        </p:txBody>
      </p:sp>
      <p:sp>
        <p:nvSpPr>
          <p:cNvPr id="4" name="Text Placeholder 3"/>
          <p:cNvSpPr>
            <a:spLocks noGrp="1"/>
          </p:cNvSpPr>
          <p:nvPr>
            <p:ph type="body" sz="quarter" idx="10"/>
          </p:nvPr>
        </p:nvSpPr>
        <p:spPr/>
        <p:txBody>
          <a:bodyPr rtlCol="0">
            <a:normAutofit fontScale="92500" lnSpcReduction="20000"/>
          </a:bodyPr>
          <a:lstStyle/>
          <a:p>
            <a:pPr eaLnBrk="1" fontAlgn="auto" hangingPunct="1">
              <a:spcAft>
                <a:spcPts val="0"/>
              </a:spcAft>
              <a:defRPr/>
            </a:pPr>
            <a:r>
              <a:rPr lang="en-US" sz="2000" dirty="0"/>
              <a:t>Discipline is the bridge between goals and accomplish-ment.</a:t>
            </a:r>
            <a:br>
              <a:rPr lang="en-CA" sz="2000" dirty="0"/>
            </a:br>
            <a:endParaRPr lang="en-CA" sz="2000" dirty="0"/>
          </a:p>
          <a:p>
            <a:pPr eaLnBrk="1" fontAlgn="auto" hangingPunct="1">
              <a:spcAft>
                <a:spcPts val="0"/>
              </a:spcAft>
              <a:defRPr/>
            </a:pPr>
            <a:r>
              <a:rPr lang="en-US" sz="2000" b="1" dirty="0"/>
              <a:t>Jim Rohn</a:t>
            </a:r>
          </a:p>
        </p:txBody>
      </p:sp>
      <p:sp>
        <p:nvSpPr>
          <p:cNvPr id="49155" name="Content Placeholder 2"/>
          <p:cNvSpPr>
            <a:spLocks noGrp="1"/>
          </p:cNvSpPr>
          <p:nvPr>
            <p:ph type="body" sz="quarter" idx="11"/>
          </p:nvPr>
        </p:nvSpPr>
        <p:spPr/>
        <p:txBody>
          <a:bodyPr/>
          <a:lstStyle/>
          <a:p>
            <a:pPr marL="0" indent="0" eaLnBrk="1" hangingPunct="1">
              <a:buNone/>
            </a:pPr>
            <a:r>
              <a:rPr lang="en-US" dirty="0"/>
              <a:t>Rituals and routines can actually help increase the spontaneity and fun in your life. </a:t>
            </a:r>
          </a:p>
          <a:p>
            <a:pPr marL="0" indent="0" eaLnBrk="1" hangingPunct="1">
              <a:buNone/>
            </a:pPr>
            <a:r>
              <a:rPr lang="en-US" dirty="0"/>
              <a:t>Because routine tasks are already planned for, you have more energy to spend on the tasks that will bring you closer to your goals and bring more joy to your life.</a:t>
            </a:r>
            <a:endParaRPr lang="en-CA" dirty="0"/>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4613756A-1247-4635-974E-223AEEFCA187}"/>
              </a:ext>
            </a:extLst>
          </p:cNvPr>
          <p:cNvSpPr>
            <a:spLocks noGrp="1"/>
          </p:cNvSpPr>
          <p:nvPr>
            <p:ph sz="quarter" idx="11"/>
          </p:nvPr>
        </p:nvSpPr>
        <p:spPr/>
        <p:txBody>
          <a:bodyPr/>
          <a:lstStyle/>
          <a:p>
            <a:endParaRPr lang="en-US"/>
          </a:p>
        </p:txBody>
      </p:sp>
      <p:sp>
        <p:nvSpPr>
          <p:cNvPr id="50178" name="Title 1"/>
          <p:cNvSpPr>
            <a:spLocks noGrp="1"/>
          </p:cNvSpPr>
          <p:nvPr>
            <p:ph type="title"/>
          </p:nvPr>
        </p:nvSpPr>
        <p:spPr/>
        <p:txBody>
          <a:bodyPr/>
          <a:lstStyle/>
          <a:p>
            <a:pPr eaLnBrk="1" hangingPunct="1"/>
            <a:r>
              <a:rPr lang="en-US" dirty="0"/>
              <a:t>What is a Ritual?</a:t>
            </a:r>
          </a:p>
        </p:txBody>
      </p:sp>
      <p:grpSp>
        <p:nvGrpSpPr>
          <p:cNvPr id="2" name="Group 1">
            <a:extLst>
              <a:ext uri="{FF2B5EF4-FFF2-40B4-BE49-F238E27FC236}">
                <a16:creationId xmlns:a16="http://schemas.microsoft.com/office/drawing/2014/main" id="{E6C00FB2-0E51-4B6B-AFF9-776BA39A7E99}"/>
              </a:ext>
            </a:extLst>
          </p:cNvPr>
          <p:cNvGrpSpPr/>
          <p:nvPr/>
        </p:nvGrpSpPr>
        <p:grpSpPr>
          <a:xfrm>
            <a:off x="1894514" y="1445439"/>
            <a:ext cx="5431171" cy="4957721"/>
            <a:chOff x="1894514" y="1445439"/>
            <a:chExt cx="5431171" cy="4957721"/>
          </a:xfrm>
        </p:grpSpPr>
        <p:sp>
          <p:nvSpPr>
            <p:cNvPr id="3" name="Freeform: Shape 2">
              <a:extLst>
                <a:ext uri="{FF2B5EF4-FFF2-40B4-BE49-F238E27FC236}">
                  <a16:creationId xmlns:a16="http://schemas.microsoft.com/office/drawing/2014/main" id="{EBC97CAB-EA39-4A8A-AEFB-7B5133CA9950}"/>
                </a:ext>
              </a:extLst>
            </p:cNvPr>
            <p:cNvSpPr/>
            <p:nvPr/>
          </p:nvSpPr>
          <p:spPr>
            <a:xfrm>
              <a:off x="3042084" y="2866354"/>
              <a:ext cx="3136031" cy="3136031"/>
            </a:xfrm>
            <a:custGeom>
              <a:avLst/>
              <a:gdLst>
                <a:gd name="connsiteX0" fmla="*/ 0 w 3136031"/>
                <a:gd name="connsiteY0" fmla="*/ 1568016 h 3136031"/>
                <a:gd name="connsiteX1" fmla="*/ 1568016 w 3136031"/>
                <a:gd name="connsiteY1" fmla="*/ 0 h 3136031"/>
                <a:gd name="connsiteX2" fmla="*/ 3136032 w 3136031"/>
                <a:gd name="connsiteY2" fmla="*/ 1568016 h 3136031"/>
                <a:gd name="connsiteX3" fmla="*/ 1568016 w 3136031"/>
                <a:gd name="connsiteY3" fmla="*/ 3136032 h 3136031"/>
                <a:gd name="connsiteX4" fmla="*/ 0 w 3136031"/>
                <a:gd name="connsiteY4" fmla="*/ 1568016 h 31360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36031" h="3136031">
                  <a:moveTo>
                    <a:pt x="0" y="1568016"/>
                  </a:moveTo>
                  <a:cubicBezTo>
                    <a:pt x="0" y="702025"/>
                    <a:pt x="702025" y="0"/>
                    <a:pt x="1568016" y="0"/>
                  </a:cubicBezTo>
                  <a:cubicBezTo>
                    <a:pt x="2434007" y="0"/>
                    <a:pt x="3136032" y="702025"/>
                    <a:pt x="3136032" y="1568016"/>
                  </a:cubicBezTo>
                  <a:cubicBezTo>
                    <a:pt x="3136032" y="2434007"/>
                    <a:pt x="2434007" y="3136032"/>
                    <a:pt x="1568016" y="3136032"/>
                  </a:cubicBezTo>
                  <a:cubicBezTo>
                    <a:pt x="702025" y="3136032"/>
                    <a:pt x="0" y="2434007"/>
                    <a:pt x="0" y="1568016"/>
                  </a:cubicBezTo>
                  <a:close/>
                </a:path>
              </a:pathLst>
            </a:custGeom>
          </p:spPr>
          <p:style>
            <a:lnRef idx="2">
              <a:schemeClr val="lt1">
                <a:hueOff val="0"/>
                <a:satOff val="0"/>
                <a:lumOff val="0"/>
                <a:alphaOff val="0"/>
              </a:schemeClr>
            </a:lnRef>
            <a:fillRef idx="1">
              <a:schemeClr val="accent3">
                <a:alpha val="50000"/>
                <a:hueOff val="0"/>
                <a:satOff val="0"/>
                <a:lumOff val="0"/>
                <a:alphaOff val="0"/>
              </a:schemeClr>
            </a:fillRef>
            <a:effectRef idx="0">
              <a:schemeClr val="accent3">
                <a:alpha val="50000"/>
                <a:hueOff val="0"/>
                <a:satOff val="0"/>
                <a:lumOff val="0"/>
                <a:alphaOff val="0"/>
              </a:schemeClr>
            </a:effectRef>
            <a:fontRef idx="minor">
              <a:schemeClr val="tx1"/>
            </a:fontRef>
          </p:style>
          <p:txBody>
            <a:bodyPr spcFirstLastPara="0" vert="horz" wrap="square" lIns="541811" tIns="541811" rIns="541811" bIns="541811" numCol="1" spcCol="1270" anchor="ctr" anchorCtr="0">
              <a:noAutofit/>
            </a:bodyPr>
            <a:lstStyle/>
            <a:p>
              <a:pPr marL="0" lvl="0" indent="0" algn="ctr" defTabSz="2889250">
                <a:lnSpc>
                  <a:spcPct val="90000"/>
                </a:lnSpc>
                <a:spcBef>
                  <a:spcPct val="0"/>
                </a:spcBef>
                <a:spcAft>
                  <a:spcPct val="35000"/>
                </a:spcAft>
                <a:buNone/>
              </a:pPr>
              <a:r>
                <a:rPr lang="en-US" sz="6500" kern="1200" dirty="0"/>
                <a:t>Ritual</a:t>
              </a:r>
            </a:p>
          </p:txBody>
        </p:sp>
        <p:sp>
          <p:nvSpPr>
            <p:cNvPr id="5" name="Freeform: Shape 4">
              <a:extLst>
                <a:ext uri="{FF2B5EF4-FFF2-40B4-BE49-F238E27FC236}">
                  <a16:creationId xmlns:a16="http://schemas.microsoft.com/office/drawing/2014/main" id="{F0D4F441-831F-403F-A504-685D9E6296AC}"/>
                </a:ext>
              </a:extLst>
            </p:cNvPr>
            <p:cNvSpPr/>
            <p:nvPr/>
          </p:nvSpPr>
          <p:spPr>
            <a:xfrm>
              <a:off x="3661450" y="1445439"/>
              <a:ext cx="1897299" cy="1897299"/>
            </a:xfrm>
            <a:custGeom>
              <a:avLst/>
              <a:gdLst>
                <a:gd name="connsiteX0" fmla="*/ 0 w 1897299"/>
                <a:gd name="connsiteY0" fmla="*/ 948650 h 1897299"/>
                <a:gd name="connsiteX1" fmla="*/ 948650 w 1897299"/>
                <a:gd name="connsiteY1" fmla="*/ 0 h 1897299"/>
                <a:gd name="connsiteX2" fmla="*/ 1897300 w 1897299"/>
                <a:gd name="connsiteY2" fmla="*/ 948650 h 1897299"/>
                <a:gd name="connsiteX3" fmla="*/ 948650 w 1897299"/>
                <a:gd name="connsiteY3" fmla="*/ 1897300 h 1897299"/>
                <a:gd name="connsiteX4" fmla="*/ 0 w 1897299"/>
                <a:gd name="connsiteY4" fmla="*/ 948650 h 18972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7299" h="1897299">
                  <a:moveTo>
                    <a:pt x="0" y="948650"/>
                  </a:moveTo>
                  <a:cubicBezTo>
                    <a:pt x="0" y="424725"/>
                    <a:pt x="424725" y="0"/>
                    <a:pt x="948650" y="0"/>
                  </a:cubicBezTo>
                  <a:cubicBezTo>
                    <a:pt x="1472575" y="0"/>
                    <a:pt x="1897300" y="424725"/>
                    <a:pt x="1897300" y="948650"/>
                  </a:cubicBezTo>
                  <a:cubicBezTo>
                    <a:pt x="1897300" y="1472575"/>
                    <a:pt x="1472575" y="1897300"/>
                    <a:pt x="948650" y="1897300"/>
                  </a:cubicBezTo>
                  <a:cubicBezTo>
                    <a:pt x="424725" y="1897300"/>
                    <a:pt x="0" y="1472575"/>
                    <a:pt x="0" y="948650"/>
                  </a:cubicBezTo>
                  <a:close/>
                </a:path>
              </a:pathLst>
            </a:custGeom>
          </p:spPr>
          <p:style>
            <a:lnRef idx="2">
              <a:schemeClr val="lt1">
                <a:hueOff val="0"/>
                <a:satOff val="0"/>
                <a:lumOff val="0"/>
                <a:alphaOff val="0"/>
              </a:schemeClr>
            </a:lnRef>
            <a:fillRef idx="1">
              <a:schemeClr val="accent3">
                <a:alpha val="50000"/>
                <a:hueOff val="3750088"/>
                <a:satOff val="-5627"/>
                <a:lumOff val="-915"/>
                <a:alphaOff val="0"/>
              </a:schemeClr>
            </a:fillRef>
            <a:effectRef idx="0">
              <a:schemeClr val="accent3">
                <a:alpha val="50000"/>
                <a:hueOff val="3750088"/>
                <a:satOff val="-5627"/>
                <a:lumOff val="-915"/>
                <a:alphaOff val="0"/>
              </a:schemeClr>
            </a:effectRef>
            <a:fontRef idx="minor">
              <a:schemeClr val="tx1"/>
            </a:fontRef>
          </p:style>
          <p:txBody>
            <a:bodyPr spcFirstLastPara="0" vert="horz" wrap="square" lIns="315953" tIns="315953" rIns="315953" bIns="315953" numCol="1" spcCol="1270" anchor="ctr" anchorCtr="0">
              <a:noAutofit/>
            </a:bodyPr>
            <a:lstStyle/>
            <a:p>
              <a:pPr marL="0" lvl="0" indent="0" algn="ctr" defTabSz="1333500">
                <a:lnSpc>
                  <a:spcPct val="90000"/>
                </a:lnSpc>
                <a:spcBef>
                  <a:spcPct val="0"/>
                </a:spcBef>
                <a:spcAft>
                  <a:spcPct val="35000"/>
                </a:spcAft>
                <a:buNone/>
              </a:pPr>
              <a:r>
                <a:rPr lang="en-US" sz="3000" kern="1200" dirty="0"/>
                <a:t>Identify the time</a:t>
              </a:r>
            </a:p>
          </p:txBody>
        </p:sp>
        <p:sp>
          <p:nvSpPr>
            <p:cNvPr id="6" name="Freeform: Shape 5">
              <a:extLst>
                <a:ext uri="{FF2B5EF4-FFF2-40B4-BE49-F238E27FC236}">
                  <a16:creationId xmlns:a16="http://schemas.microsoft.com/office/drawing/2014/main" id="{709605E7-191F-401C-A06F-824350FC4C80}"/>
                </a:ext>
              </a:extLst>
            </p:cNvPr>
            <p:cNvSpPr/>
            <p:nvPr/>
          </p:nvSpPr>
          <p:spPr>
            <a:xfrm>
              <a:off x="5428386" y="4505861"/>
              <a:ext cx="1897299" cy="1897299"/>
            </a:xfrm>
            <a:custGeom>
              <a:avLst/>
              <a:gdLst>
                <a:gd name="connsiteX0" fmla="*/ 0 w 1897299"/>
                <a:gd name="connsiteY0" fmla="*/ 948650 h 1897299"/>
                <a:gd name="connsiteX1" fmla="*/ 948650 w 1897299"/>
                <a:gd name="connsiteY1" fmla="*/ 0 h 1897299"/>
                <a:gd name="connsiteX2" fmla="*/ 1897300 w 1897299"/>
                <a:gd name="connsiteY2" fmla="*/ 948650 h 1897299"/>
                <a:gd name="connsiteX3" fmla="*/ 948650 w 1897299"/>
                <a:gd name="connsiteY3" fmla="*/ 1897300 h 1897299"/>
                <a:gd name="connsiteX4" fmla="*/ 0 w 1897299"/>
                <a:gd name="connsiteY4" fmla="*/ 948650 h 18972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7299" h="1897299">
                  <a:moveTo>
                    <a:pt x="0" y="948650"/>
                  </a:moveTo>
                  <a:cubicBezTo>
                    <a:pt x="0" y="424725"/>
                    <a:pt x="424725" y="0"/>
                    <a:pt x="948650" y="0"/>
                  </a:cubicBezTo>
                  <a:cubicBezTo>
                    <a:pt x="1472575" y="0"/>
                    <a:pt x="1897300" y="424725"/>
                    <a:pt x="1897300" y="948650"/>
                  </a:cubicBezTo>
                  <a:cubicBezTo>
                    <a:pt x="1897300" y="1472575"/>
                    <a:pt x="1472575" y="1897300"/>
                    <a:pt x="948650" y="1897300"/>
                  </a:cubicBezTo>
                  <a:cubicBezTo>
                    <a:pt x="424725" y="1897300"/>
                    <a:pt x="0" y="1472575"/>
                    <a:pt x="0" y="948650"/>
                  </a:cubicBezTo>
                  <a:close/>
                </a:path>
              </a:pathLst>
            </a:custGeom>
          </p:spPr>
          <p:style>
            <a:lnRef idx="2">
              <a:schemeClr val="lt1">
                <a:hueOff val="0"/>
                <a:satOff val="0"/>
                <a:lumOff val="0"/>
                <a:alphaOff val="0"/>
              </a:schemeClr>
            </a:lnRef>
            <a:fillRef idx="1">
              <a:schemeClr val="accent3">
                <a:alpha val="50000"/>
                <a:hueOff val="7500176"/>
                <a:satOff val="-11253"/>
                <a:lumOff val="-1830"/>
                <a:alphaOff val="0"/>
              </a:schemeClr>
            </a:fillRef>
            <a:effectRef idx="0">
              <a:schemeClr val="accent3">
                <a:alpha val="50000"/>
                <a:hueOff val="7500176"/>
                <a:satOff val="-11253"/>
                <a:lumOff val="-1830"/>
                <a:alphaOff val="0"/>
              </a:schemeClr>
            </a:effectRef>
            <a:fontRef idx="minor">
              <a:schemeClr val="tx1"/>
            </a:fontRef>
          </p:style>
          <p:txBody>
            <a:bodyPr spcFirstLastPara="0" vert="horz" wrap="square" lIns="315953" tIns="315953" rIns="315953" bIns="315953" numCol="1" spcCol="1270" anchor="ctr" anchorCtr="0">
              <a:noAutofit/>
            </a:bodyPr>
            <a:lstStyle/>
            <a:p>
              <a:pPr marL="0" lvl="0" indent="0" algn="ctr" defTabSz="1333500">
                <a:lnSpc>
                  <a:spcPct val="90000"/>
                </a:lnSpc>
                <a:spcBef>
                  <a:spcPct val="0"/>
                </a:spcBef>
                <a:spcAft>
                  <a:spcPct val="35000"/>
                </a:spcAft>
                <a:buNone/>
              </a:pPr>
              <a:r>
                <a:rPr lang="en-US" sz="3000" kern="1200" dirty="0"/>
                <a:t>Sub-tasks</a:t>
              </a:r>
            </a:p>
          </p:txBody>
        </p:sp>
        <p:sp>
          <p:nvSpPr>
            <p:cNvPr id="7" name="Freeform: Shape 6">
              <a:extLst>
                <a:ext uri="{FF2B5EF4-FFF2-40B4-BE49-F238E27FC236}">
                  <a16:creationId xmlns:a16="http://schemas.microsoft.com/office/drawing/2014/main" id="{0C0C5783-AEF0-4425-A961-AF1D42AA8559}"/>
                </a:ext>
              </a:extLst>
            </p:cNvPr>
            <p:cNvSpPr/>
            <p:nvPr/>
          </p:nvSpPr>
          <p:spPr>
            <a:xfrm>
              <a:off x="1894514" y="4505861"/>
              <a:ext cx="1897299" cy="1897299"/>
            </a:xfrm>
            <a:custGeom>
              <a:avLst/>
              <a:gdLst>
                <a:gd name="connsiteX0" fmla="*/ 0 w 1897299"/>
                <a:gd name="connsiteY0" fmla="*/ 948650 h 1897299"/>
                <a:gd name="connsiteX1" fmla="*/ 948650 w 1897299"/>
                <a:gd name="connsiteY1" fmla="*/ 0 h 1897299"/>
                <a:gd name="connsiteX2" fmla="*/ 1897300 w 1897299"/>
                <a:gd name="connsiteY2" fmla="*/ 948650 h 1897299"/>
                <a:gd name="connsiteX3" fmla="*/ 948650 w 1897299"/>
                <a:gd name="connsiteY3" fmla="*/ 1897300 h 1897299"/>
                <a:gd name="connsiteX4" fmla="*/ 0 w 1897299"/>
                <a:gd name="connsiteY4" fmla="*/ 948650 h 18972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7299" h="1897299">
                  <a:moveTo>
                    <a:pt x="0" y="948650"/>
                  </a:moveTo>
                  <a:cubicBezTo>
                    <a:pt x="0" y="424725"/>
                    <a:pt x="424725" y="0"/>
                    <a:pt x="948650" y="0"/>
                  </a:cubicBezTo>
                  <a:cubicBezTo>
                    <a:pt x="1472575" y="0"/>
                    <a:pt x="1897300" y="424725"/>
                    <a:pt x="1897300" y="948650"/>
                  </a:cubicBezTo>
                  <a:cubicBezTo>
                    <a:pt x="1897300" y="1472575"/>
                    <a:pt x="1472575" y="1897300"/>
                    <a:pt x="948650" y="1897300"/>
                  </a:cubicBezTo>
                  <a:cubicBezTo>
                    <a:pt x="424725" y="1897300"/>
                    <a:pt x="0" y="1472575"/>
                    <a:pt x="0" y="948650"/>
                  </a:cubicBezTo>
                  <a:close/>
                </a:path>
              </a:pathLst>
            </a:custGeom>
          </p:spPr>
          <p:style>
            <a:lnRef idx="2">
              <a:schemeClr val="lt1">
                <a:hueOff val="0"/>
                <a:satOff val="0"/>
                <a:lumOff val="0"/>
                <a:alphaOff val="0"/>
              </a:schemeClr>
            </a:lnRef>
            <a:fillRef idx="1">
              <a:schemeClr val="accent3">
                <a:alpha val="50000"/>
                <a:hueOff val="11250264"/>
                <a:satOff val="-16880"/>
                <a:lumOff val="-2745"/>
                <a:alphaOff val="0"/>
              </a:schemeClr>
            </a:fillRef>
            <a:effectRef idx="0">
              <a:schemeClr val="accent3">
                <a:alpha val="50000"/>
                <a:hueOff val="11250264"/>
                <a:satOff val="-16880"/>
                <a:lumOff val="-2745"/>
                <a:alphaOff val="0"/>
              </a:schemeClr>
            </a:effectRef>
            <a:fontRef idx="minor">
              <a:schemeClr val="tx1"/>
            </a:fontRef>
          </p:style>
          <p:txBody>
            <a:bodyPr spcFirstLastPara="0" vert="horz" wrap="square" lIns="315953" tIns="315953" rIns="315953" bIns="315953" numCol="1" spcCol="1270" anchor="ctr" anchorCtr="0">
              <a:noAutofit/>
            </a:bodyPr>
            <a:lstStyle/>
            <a:p>
              <a:pPr marL="0" lvl="0" indent="0" algn="ctr" defTabSz="1333500">
                <a:lnSpc>
                  <a:spcPct val="90000"/>
                </a:lnSpc>
                <a:spcBef>
                  <a:spcPct val="0"/>
                </a:spcBef>
                <a:spcAft>
                  <a:spcPct val="35000"/>
                </a:spcAft>
                <a:buNone/>
              </a:pPr>
              <a:r>
                <a:rPr lang="en-US" sz="3000" kern="1200" dirty="0"/>
                <a:t>Identify the task</a:t>
              </a:r>
            </a:p>
          </p:txBody>
        </p:sp>
      </p:gr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DCD1805E-9596-4B5D-A66E-8BB5BAFAF69B}"/>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Ritualizing Sleep, Meals, and Exercise</a:t>
            </a:r>
          </a:p>
        </p:txBody>
      </p:sp>
      <p:grpSp>
        <p:nvGrpSpPr>
          <p:cNvPr id="3" name="Group 2">
            <a:extLst>
              <a:ext uri="{FF2B5EF4-FFF2-40B4-BE49-F238E27FC236}">
                <a16:creationId xmlns:a16="http://schemas.microsoft.com/office/drawing/2014/main" id="{34043757-CCFF-4872-8B11-56C3CEC1C972}"/>
              </a:ext>
            </a:extLst>
          </p:cNvPr>
          <p:cNvGrpSpPr/>
          <p:nvPr/>
        </p:nvGrpSpPr>
        <p:grpSpPr>
          <a:xfrm>
            <a:off x="767809" y="1600200"/>
            <a:ext cx="7836980" cy="4876800"/>
            <a:chOff x="767809" y="1600200"/>
            <a:chExt cx="7836980" cy="4876800"/>
          </a:xfrm>
        </p:grpSpPr>
        <p:sp>
          <p:nvSpPr>
            <p:cNvPr id="4" name="Freeform: Shape 3">
              <a:extLst>
                <a:ext uri="{FF2B5EF4-FFF2-40B4-BE49-F238E27FC236}">
                  <a16:creationId xmlns:a16="http://schemas.microsoft.com/office/drawing/2014/main" id="{CE88EBD6-B835-4ABB-9191-1557214D8DEB}"/>
                </a:ext>
              </a:extLst>
            </p:cNvPr>
            <p:cNvSpPr/>
            <p:nvPr/>
          </p:nvSpPr>
          <p:spPr>
            <a:xfrm>
              <a:off x="767809" y="1600200"/>
              <a:ext cx="2349214" cy="4876800"/>
            </a:xfrm>
            <a:custGeom>
              <a:avLst/>
              <a:gdLst>
                <a:gd name="connsiteX0" fmla="*/ 0 w 2349214"/>
                <a:gd name="connsiteY0" fmla="*/ 234921 h 4876800"/>
                <a:gd name="connsiteX1" fmla="*/ 234921 w 2349214"/>
                <a:gd name="connsiteY1" fmla="*/ 0 h 4876800"/>
                <a:gd name="connsiteX2" fmla="*/ 2114293 w 2349214"/>
                <a:gd name="connsiteY2" fmla="*/ 0 h 4876800"/>
                <a:gd name="connsiteX3" fmla="*/ 2349214 w 2349214"/>
                <a:gd name="connsiteY3" fmla="*/ 234921 h 4876800"/>
                <a:gd name="connsiteX4" fmla="*/ 2349214 w 2349214"/>
                <a:gd name="connsiteY4" fmla="*/ 4641879 h 4876800"/>
                <a:gd name="connsiteX5" fmla="*/ 2114293 w 2349214"/>
                <a:gd name="connsiteY5" fmla="*/ 4876800 h 4876800"/>
                <a:gd name="connsiteX6" fmla="*/ 234921 w 2349214"/>
                <a:gd name="connsiteY6" fmla="*/ 4876800 h 4876800"/>
                <a:gd name="connsiteX7" fmla="*/ 0 w 2349214"/>
                <a:gd name="connsiteY7" fmla="*/ 4641879 h 4876800"/>
                <a:gd name="connsiteX8" fmla="*/ 0 w 2349214"/>
                <a:gd name="connsiteY8" fmla="*/ 234921 h 487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49214" h="4876800">
                  <a:moveTo>
                    <a:pt x="0" y="234921"/>
                  </a:moveTo>
                  <a:cubicBezTo>
                    <a:pt x="0" y="105178"/>
                    <a:pt x="105178" y="0"/>
                    <a:pt x="234921" y="0"/>
                  </a:cubicBezTo>
                  <a:lnTo>
                    <a:pt x="2114293" y="0"/>
                  </a:lnTo>
                  <a:cubicBezTo>
                    <a:pt x="2244036" y="0"/>
                    <a:pt x="2349214" y="105178"/>
                    <a:pt x="2349214" y="234921"/>
                  </a:cubicBezTo>
                  <a:lnTo>
                    <a:pt x="2349214" y="4641879"/>
                  </a:lnTo>
                  <a:cubicBezTo>
                    <a:pt x="2349214" y="4771622"/>
                    <a:pt x="2244036" y="4876800"/>
                    <a:pt x="2114293" y="4876800"/>
                  </a:cubicBezTo>
                  <a:lnTo>
                    <a:pt x="234921" y="4876800"/>
                  </a:lnTo>
                  <a:cubicBezTo>
                    <a:pt x="105178" y="4876800"/>
                    <a:pt x="0" y="4771622"/>
                    <a:pt x="0" y="4641879"/>
                  </a:cubicBezTo>
                  <a:lnTo>
                    <a:pt x="0" y="234921"/>
                  </a:lnTo>
                  <a:close/>
                </a:path>
              </a:pathLst>
            </a:custGeom>
            <a:solidFill>
              <a:schemeClr val="accent2"/>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225016" tIns="225016" rIns="225016" bIns="225016" numCol="1" spcCol="1270" anchor="ctr" anchorCtr="0">
              <a:noAutofit/>
            </a:bodyPr>
            <a:lstStyle/>
            <a:p>
              <a:pPr marL="0" lvl="0" indent="0" algn="ctr" defTabSz="1822450">
                <a:lnSpc>
                  <a:spcPct val="90000"/>
                </a:lnSpc>
                <a:spcBef>
                  <a:spcPct val="0"/>
                </a:spcBef>
                <a:spcAft>
                  <a:spcPct val="35000"/>
                </a:spcAft>
                <a:buNone/>
              </a:pPr>
              <a:r>
                <a:rPr lang="en-US" sz="4100" kern="1200" dirty="0"/>
                <a:t>Establish a ritual before you sleep</a:t>
              </a:r>
            </a:p>
          </p:txBody>
        </p:sp>
        <p:sp>
          <p:nvSpPr>
            <p:cNvPr id="6" name="Freeform: Shape 5">
              <a:extLst>
                <a:ext uri="{FF2B5EF4-FFF2-40B4-BE49-F238E27FC236}">
                  <a16:creationId xmlns:a16="http://schemas.microsoft.com/office/drawing/2014/main" id="{6DCDA931-0DA9-4804-A69C-12ACA9F742A1}"/>
                </a:ext>
              </a:extLst>
            </p:cNvPr>
            <p:cNvSpPr/>
            <p:nvPr/>
          </p:nvSpPr>
          <p:spPr>
            <a:xfrm>
              <a:off x="3511692" y="1600200"/>
              <a:ext cx="2349214" cy="4876800"/>
            </a:xfrm>
            <a:custGeom>
              <a:avLst/>
              <a:gdLst>
                <a:gd name="connsiteX0" fmla="*/ 0 w 2349214"/>
                <a:gd name="connsiteY0" fmla="*/ 234921 h 4876800"/>
                <a:gd name="connsiteX1" fmla="*/ 234921 w 2349214"/>
                <a:gd name="connsiteY1" fmla="*/ 0 h 4876800"/>
                <a:gd name="connsiteX2" fmla="*/ 2114293 w 2349214"/>
                <a:gd name="connsiteY2" fmla="*/ 0 h 4876800"/>
                <a:gd name="connsiteX3" fmla="*/ 2349214 w 2349214"/>
                <a:gd name="connsiteY3" fmla="*/ 234921 h 4876800"/>
                <a:gd name="connsiteX4" fmla="*/ 2349214 w 2349214"/>
                <a:gd name="connsiteY4" fmla="*/ 4641879 h 4876800"/>
                <a:gd name="connsiteX5" fmla="*/ 2114293 w 2349214"/>
                <a:gd name="connsiteY5" fmla="*/ 4876800 h 4876800"/>
                <a:gd name="connsiteX6" fmla="*/ 234921 w 2349214"/>
                <a:gd name="connsiteY6" fmla="*/ 4876800 h 4876800"/>
                <a:gd name="connsiteX7" fmla="*/ 0 w 2349214"/>
                <a:gd name="connsiteY7" fmla="*/ 4641879 h 4876800"/>
                <a:gd name="connsiteX8" fmla="*/ 0 w 2349214"/>
                <a:gd name="connsiteY8" fmla="*/ 234921 h 487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49214" h="4876800">
                  <a:moveTo>
                    <a:pt x="0" y="234921"/>
                  </a:moveTo>
                  <a:cubicBezTo>
                    <a:pt x="0" y="105178"/>
                    <a:pt x="105178" y="0"/>
                    <a:pt x="234921" y="0"/>
                  </a:cubicBezTo>
                  <a:lnTo>
                    <a:pt x="2114293" y="0"/>
                  </a:lnTo>
                  <a:cubicBezTo>
                    <a:pt x="2244036" y="0"/>
                    <a:pt x="2349214" y="105178"/>
                    <a:pt x="2349214" y="234921"/>
                  </a:cubicBezTo>
                  <a:lnTo>
                    <a:pt x="2349214" y="4641879"/>
                  </a:lnTo>
                  <a:cubicBezTo>
                    <a:pt x="2349214" y="4771622"/>
                    <a:pt x="2244036" y="4876800"/>
                    <a:pt x="2114293" y="4876800"/>
                  </a:cubicBezTo>
                  <a:lnTo>
                    <a:pt x="234921" y="4876800"/>
                  </a:lnTo>
                  <a:cubicBezTo>
                    <a:pt x="105178" y="4876800"/>
                    <a:pt x="0" y="4771622"/>
                    <a:pt x="0" y="4641879"/>
                  </a:cubicBezTo>
                  <a:lnTo>
                    <a:pt x="0" y="234921"/>
                  </a:lnTo>
                  <a:close/>
                </a:path>
              </a:pathLst>
            </a:custGeom>
            <a:ln>
              <a:noFill/>
            </a:ln>
          </p:spPr>
          <p:style>
            <a:lnRef idx="2">
              <a:scrgbClr r="0" g="0" b="0"/>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25016" tIns="225016" rIns="225016" bIns="225016" numCol="1" spcCol="1270" anchor="ctr" anchorCtr="0">
              <a:noAutofit/>
            </a:bodyPr>
            <a:lstStyle/>
            <a:p>
              <a:pPr marL="0" lvl="0" indent="0" algn="ctr" defTabSz="1822450">
                <a:lnSpc>
                  <a:spcPct val="90000"/>
                </a:lnSpc>
                <a:spcBef>
                  <a:spcPct val="0"/>
                </a:spcBef>
                <a:spcAft>
                  <a:spcPct val="35000"/>
                </a:spcAft>
                <a:buNone/>
              </a:pPr>
              <a:r>
                <a:rPr lang="en-US" sz="4100" kern="1200" dirty="0"/>
                <a:t>Plan meals for the next week</a:t>
              </a:r>
            </a:p>
          </p:txBody>
        </p:sp>
        <p:sp>
          <p:nvSpPr>
            <p:cNvPr id="7" name="Freeform: Shape 6">
              <a:extLst>
                <a:ext uri="{FF2B5EF4-FFF2-40B4-BE49-F238E27FC236}">
                  <a16:creationId xmlns:a16="http://schemas.microsoft.com/office/drawing/2014/main" id="{B07B4DD4-2E78-4B75-A533-C357B25A509D}"/>
                </a:ext>
              </a:extLst>
            </p:cNvPr>
            <p:cNvSpPr/>
            <p:nvPr/>
          </p:nvSpPr>
          <p:spPr>
            <a:xfrm>
              <a:off x="6255575" y="1600200"/>
              <a:ext cx="2349214" cy="4876800"/>
            </a:xfrm>
            <a:custGeom>
              <a:avLst/>
              <a:gdLst>
                <a:gd name="connsiteX0" fmla="*/ 0 w 2349214"/>
                <a:gd name="connsiteY0" fmla="*/ 234921 h 4876800"/>
                <a:gd name="connsiteX1" fmla="*/ 234921 w 2349214"/>
                <a:gd name="connsiteY1" fmla="*/ 0 h 4876800"/>
                <a:gd name="connsiteX2" fmla="*/ 2114293 w 2349214"/>
                <a:gd name="connsiteY2" fmla="*/ 0 h 4876800"/>
                <a:gd name="connsiteX3" fmla="*/ 2349214 w 2349214"/>
                <a:gd name="connsiteY3" fmla="*/ 234921 h 4876800"/>
                <a:gd name="connsiteX4" fmla="*/ 2349214 w 2349214"/>
                <a:gd name="connsiteY4" fmla="*/ 4641879 h 4876800"/>
                <a:gd name="connsiteX5" fmla="*/ 2114293 w 2349214"/>
                <a:gd name="connsiteY5" fmla="*/ 4876800 h 4876800"/>
                <a:gd name="connsiteX6" fmla="*/ 234921 w 2349214"/>
                <a:gd name="connsiteY6" fmla="*/ 4876800 h 4876800"/>
                <a:gd name="connsiteX7" fmla="*/ 0 w 2349214"/>
                <a:gd name="connsiteY7" fmla="*/ 4641879 h 4876800"/>
                <a:gd name="connsiteX8" fmla="*/ 0 w 2349214"/>
                <a:gd name="connsiteY8" fmla="*/ 234921 h 487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49214" h="4876800">
                  <a:moveTo>
                    <a:pt x="0" y="234921"/>
                  </a:moveTo>
                  <a:cubicBezTo>
                    <a:pt x="0" y="105178"/>
                    <a:pt x="105178" y="0"/>
                    <a:pt x="234921" y="0"/>
                  </a:cubicBezTo>
                  <a:lnTo>
                    <a:pt x="2114293" y="0"/>
                  </a:lnTo>
                  <a:cubicBezTo>
                    <a:pt x="2244036" y="0"/>
                    <a:pt x="2349214" y="105178"/>
                    <a:pt x="2349214" y="234921"/>
                  </a:cubicBezTo>
                  <a:lnTo>
                    <a:pt x="2349214" y="4641879"/>
                  </a:lnTo>
                  <a:cubicBezTo>
                    <a:pt x="2349214" y="4771622"/>
                    <a:pt x="2244036" y="4876800"/>
                    <a:pt x="2114293" y="4876800"/>
                  </a:cubicBezTo>
                  <a:lnTo>
                    <a:pt x="234921" y="4876800"/>
                  </a:lnTo>
                  <a:cubicBezTo>
                    <a:pt x="105178" y="4876800"/>
                    <a:pt x="0" y="4771622"/>
                    <a:pt x="0" y="4641879"/>
                  </a:cubicBezTo>
                  <a:lnTo>
                    <a:pt x="0" y="234921"/>
                  </a:lnTo>
                  <a:close/>
                </a:path>
              </a:pathLst>
            </a:custGeom>
            <a:solidFill>
              <a:schemeClr val="accent4"/>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225016" tIns="225016" rIns="225016" bIns="225016" numCol="1" spcCol="1270" anchor="ctr" anchorCtr="0">
              <a:noAutofit/>
            </a:bodyPr>
            <a:lstStyle/>
            <a:p>
              <a:pPr marL="0" lvl="0" indent="0" algn="ctr" defTabSz="1822450">
                <a:lnSpc>
                  <a:spcPct val="90000"/>
                </a:lnSpc>
                <a:spcBef>
                  <a:spcPct val="0"/>
                </a:spcBef>
                <a:spcAft>
                  <a:spcPct val="35000"/>
                </a:spcAft>
                <a:buNone/>
              </a:pPr>
              <a:r>
                <a:rPr lang="en-US" sz="4100" kern="1200" dirty="0"/>
                <a:t>Try to exercise for one hour three times a week</a:t>
              </a:r>
            </a:p>
          </p:txBody>
        </p:sp>
      </p:gr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9F61F07E-6669-4B53-B807-7E9CD8D19B02}"/>
              </a:ext>
            </a:extLst>
          </p:cNvPr>
          <p:cNvSpPr>
            <a:spLocks noGrp="1"/>
          </p:cNvSpPr>
          <p:nvPr>
            <p:ph sz="quarter" idx="11"/>
          </p:nvPr>
        </p:nvSpPr>
        <p:spPr/>
        <p:txBody>
          <a:bodyPr/>
          <a:lstStyle/>
          <a:p>
            <a:endParaRPr lang="en-US"/>
          </a:p>
        </p:txBody>
      </p:sp>
      <p:sp>
        <p:nvSpPr>
          <p:cNvPr id="54274" name="Title 1"/>
          <p:cNvSpPr>
            <a:spLocks noGrp="1"/>
          </p:cNvSpPr>
          <p:nvPr>
            <p:ph type="title"/>
          </p:nvPr>
        </p:nvSpPr>
        <p:spPr/>
        <p:txBody>
          <a:bodyPr/>
          <a:lstStyle/>
          <a:p>
            <a:pPr eaLnBrk="1" hangingPunct="1"/>
            <a:r>
              <a:rPr lang="en-US" dirty="0"/>
              <a:t>Example Rituals</a:t>
            </a:r>
          </a:p>
        </p:txBody>
      </p:sp>
      <p:grpSp>
        <p:nvGrpSpPr>
          <p:cNvPr id="3" name="Group 2">
            <a:extLst>
              <a:ext uri="{FF2B5EF4-FFF2-40B4-BE49-F238E27FC236}">
                <a16:creationId xmlns:a16="http://schemas.microsoft.com/office/drawing/2014/main" id="{6BBDC8C6-7538-446E-8C36-326868382CDC}"/>
              </a:ext>
            </a:extLst>
          </p:cNvPr>
          <p:cNvGrpSpPr/>
          <p:nvPr/>
        </p:nvGrpSpPr>
        <p:grpSpPr>
          <a:xfrm>
            <a:off x="533400" y="1371600"/>
            <a:ext cx="8153399" cy="4952999"/>
            <a:chOff x="533400" y="1371600"/>
            <a:chExt cx="8153399" cy="4952999"/>
          </a:xfrm>
        </p:grpSpPr>
        <p:sp>
          <p:nvSpPr>
            <p:cNvPr id="4" name="Arrow: Right 3">
              <a:extLst>
                <a:ext uri="{FF2B5EF4-FFF2-40B4-BE49-F238E27FC236}">
                  <a16:creationId xmlns:a16="http://schemas.microsoft.com/office/drawing/2014/main" id="{B8401487-B432-4198-8DC9-F5EC7EEA6AC6}"/>
                </a:ext>
              </a:extLst>
            </p:cNvPr>
            <p:cNvSpPr/>
            <p:nvPr/>
          </p:nvSpPr>
          <p:spPr>
            <a:xfrm>
              <a:off x="3794759" y="1371600"/>
              <a:ext cx="4892040" cy="1547812"/>
            </a:xfrm>
            <a:prstGeom prst="rightArrow">
              <a:avLst>
                <a:gd name="adj1" fmla="val 75000"/>
                <a:gd name="adj2" fmla="val 50000"/>
              </a:avLst>
            </a:pr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69EEE9BE-42DC-4CE7-81BF-42029D3ABEA8}"/>
                </a:ext>
              </a:extLst>
            </p:cNvPr>
            <p:cNvSpPr/>
            <p:nvPr/>
          </p:nvSpPr>
          <p:spPr>
            <a:xfrm>
              <a:off x="533400" y="1371600"/>
              <a:ext cx="3261360" cy="1547812"/>
            </a:xfrm>
            <a:custGeom>
              <a:avLst/>
              <a:gdLst>
                <a:gd name="connsiteX0" fmla="*/ 0 w 3261360"/>
                <a:gd name="connsiteY0" fmla="*/ 257974 h 1547812"/>
                <a:gd name="connsiteX1" fmla="*/ 257974 w 3261360"/>
                <a:gd name="connsiteY1" fmla="*/ 0 h 1547812"/>
                <a:gd name="connsiteX2" fmla="*/ 3003386 w 3261360"/>
                <a:gd name="connsiteY2" fmla="*/ 0 h 1547812"/>
                <a:gd name="connsiteX3" fmla="*/ 3261360 w 3261360"/>
                <a:gd name="connsiteY3" fmla="*/ 257974 h 1547812"/>
                <a:gd name="connsiteX4" fmla="*/ 3261360 w 3261360"/>
                <a:gd name="connsiteY4" fmla="*/ 1289838 h 1547812"/>
                <a:gd name="connsiteX5" fmla="*/ 3003386 w 3261360"/>
                <a:gd name="connsiteY5" fmla="*/ 1547812 h 1547812"/>
                <a:gd name="connsiteX6" fmla="*/ 257974 w 3261360"/>
                <a:gd name="connsiteY6" fmla="*/ 1547812 h 1547812"/>
                <a:gd name="connsiteX7" fmla="*/ 0 w 3261360"/>
                <a:gd name="connsiteY7" fmla="*/ 1289838 h 1547812"/>
                <a:gd name="connsiteX8" fmla="*/ 0 w 3261360"/>
                <a:gd name="connsiteY8" fmla="*/ 257974 h 1547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61360" h="1547812">
                  <a:moveTo>
                    <a:pt x="0" y="257974"/>
                  </a:moveTo>
                  <a:cubicBezTo>
                    <a:pt x="0" y="115499"/>
                    <a:pt x="115499" y="0"/>
                    <a:pt x="257974" y="0"/>
                  </a:cubicBezTo>
                  <a:lnTo>
                    <a:pt x="3003386" y="0"/>
                  </a:lnTo>
                  <a:cubicBezTo>
                    <a:pt x="3145861" y="0"/>
                    <a:pt x="3261360" y="115499"/>
                    <a:pt x="3261360" y="257974"/>
                  </a:cubicBezTo>
                  <a:lnTo>
                    <a:pt x="3261360" y="1289838"/>
                  </a:lnTo>
                  <a:cubicBezTo>
                    <a:pt x="3261360" y="1432313"/>
                    <a:pt x="3145861" y="1547812"/>
                    <a:pt x="3003386" y="1547812"/>
                  </a:cubicBezTo>
                  <a:lnTo>
                    <a:pt x="257974" y="1547812"/>
                  </a:lnTo>
                  <a:cubicBezTo>
                    <a:pt x="115499" y="1547812"/>
                    <a:pt x="0" y="1432313"/>
                    <a:pt x="0" y="1289838"/>
                  </a:cubicBezTo>
                  <a:lnTo>
                    <a:pt x="0" y="257974"/>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05098" tIns="140328" rIns="205098" bIns="140328" numCol="1" spcCol="1270" anchor="ctr" anchorCtr="0">
              <a:noAutofit/>
            </a:bodyPr>
            <a:lstStyle/>
            <a:p>
              <a:pPr marL="0" lvl="0" indent="0" algn="ctr" defTabSz="1511300">
                <a:lnSpc>
                  <a:spcPct val="90000"/>
                </a:lnSpc>
                <a:spcBef>
                  <a:spcPct val="0"/>
                </a:spcBef>
                <a:spcAft>
                  <a:spcPct val="35000"/>
                </a:spcAft>
                <a:buNone/>
              </a:pPr>
              <a:r>
                <a:rPr lang="en-US" sz="3400" kern="1200" dirty="0"/>
                <a:t>Lay out clothes the night before</a:t>
              </a:r>
            </a:p>
          </p:txBody>
        </p:sp>
        <p:sp>
          <p:nvSpPr>
            <p:cNvPr id="6" name="Arrow: Right 5">
              <a:extLst>
                <a:ext uri="{FF2B5EF4-FFF2-40B4-BE49-F238E27FC236}">
                  <a16:creationId xmlns:a16="http://schemas.microsoft.com/office/drawing/2014/main" id="{43DB6DA5-6FAC-4387-9394-7F5737F0F4E2}"/>
                </a:ext>
              </a:extLst>
            </p:cNvPr>
            <p:cNvSpPr/>
            <p:nvPr/>
          </p:nvSpPr>
          <p:spPr>
            <a:xfrm>
              <a:off x="3794759" y="3074193"/>
              <a:ext cx="4892040" cy="1547812"/>
            </a:xfrm>
            <a:prstGeom prst="rightArrow">
              <a:avLst>
                <a:gd name="adj1" fmla="val 75000"/>
                <a:gd name="adj2" fmla="val 50000"/>
              </a:avLst>
            </a:pr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5D88A763-D7DD-4E16-B18D-143A9948BE9A}"/>
                </a:ext>
              </a:extLst>
            </p:cNvPr>
            <p:cNvSpPr/>
            <p:nvPr/>
          </p:nvSpPr>
          <p:spPr>
            <a:xfrm>
              <a:off x="533400" y="3074193"/>
              <a:ext cx="3261360" cy="1547812"/>
            </a:xfrm>
            <a:custGeom>
              <a:avLst/>
              <a:gdLst>
                <a:gd name="connsiteX0" fmla="*/ 0 w 3261360"/>
                <a:gd name="connsiteY0" fmla="*/ 257974 h 1547812"/>
                <a:gd name="connsiteX1" fmla="*/ 257974 w 3261360"/>
                <a:gd name="connsiteY1" fmla="*/ 0 h 1547812"/>
                <a:gd name="connsiteX2" fmla="*/ 3003386 w 3261360"/>
                <a:gd name="connsiteY2" fmla="*/ 0 h 1547812"/>
                <a:gd name="connsiteX3" fmla="*/ 3261360 w 3261360"/>
                <a:gd name="connsiteY3" fmla="*/ 257974 h 1547812"/>
                <a:gd name="connsiteX4" fmla="*/ 3261360 w 3261360"/>
                <a:gd name="connsiteY4" fmla="*/ 1289838 h 1547812"/>
                <a:gd name="connsiteX5" fmla="*/ 3003386 w 3261360"/>
                <a:gd name="connsiteY5" fmla="*/ 1547812 h 1547812"/>
                <a:gd name="connsiteX6" fmla="*/ 257974 w 3261360"/>
                <a:gd name="connsiteY6" fmla="*/ 1547812 h 1547812"/>
                <a:gd name="connsiteX7" fmla="*/ 0 w 3261360"/>
                <a:gd name="connsiteY7" fmla="*/ 1289838 h 1547812"/>
                <a:gd name="connsiteX8" fmla="*/ 0 w 3261360"/>
                <a:gd name="connsiteY8" fmla="*/ 257974 h 1547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61360" h="1547812">
                  <a:moveTo>
                    <a:pt x="0" y="257974"/>
                  </a:moveTo>
                  <a:cubicBezTo>
                    <a:pt x="0" y="115499"/>
                    <a:pt x="115499" y="0"/>
                    <a:pt x="257974" y="0"/>
                  </a:cubicBezTo>
                  <a:lnTo>
                    <a:pt x="3003386" y="0"/>
                  </a:lnTo>
                  <a:cubicBezTo>
                    <a:pt x="3145861" y="0"/>
                    <a:pt x="3261360" y="115499"/>
                    <a:pt x="3261360" y="257974"/>
                  </a:cubicBezTo>
                  <a:lnTo>
                    <a:pt x="3261360" y="1289838"/>
                  </a:lnTo>
                  <a:cubicBezTo>
                    <a:pt x="3261360" y="1432313"/>
                    <a:pt x="3145861" y="1547812"/>
                    <a:pt x="3003386" y="1547812"/>
                  </a:cubicBezTo>
                  <a:lnTo>
                    <a:pt x="257974" y="1547812"/>
                  </a:lnTo>
                  <a:cubicBezTo>
                    <a:pt x="115499" y="1547812"/>
                    <a:pt x="0" y="1432313"/>
                    <a:pt x="0" y="1289838"/>
                  </a:cubicBezTo>
                  <a:lnTo>
                    <a:pt x="0" y="257974"/>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05098" tIns="140328" rIns="205098" bIns="140328" numCol="1" spcCol="1270" anchor="ctr" anchorCtr="0">
              <a:noAutofit/>
            </a:bodyPr>
            <a:lstStyle/>
            <a:p>
              <a:pPr marL="0" lvl="0" indent="0" algn="ctr" defTabSz="1511300">
                <a:lnSpc>
                  <a:spcPct val="90000"/>
                </a:lnSpc>
                <a:spcBef>
                  <a:spcPct val="0"/>
                </a:spcBef>
                <a:spcAft>
                  <a:spcPct val="35000"/>
                </a:spcAft>
                <a:buNone/>
              </a:pPr>
              <a:r>
                <a:rPr lang="en-US" sz="3400" kern="1200" dirty="0"/>
                <a:t>Prepare your lunch</a:t>
              </a:r>
            </a:p>
          </p:txBody>
        </p:sp>
        <p:sp>
          <p:nvSpPr>
            <p:cNvPr id="8" name="Arrow: Right 7">
              <a:extLst>
                <a:ext uri="{FF2B5EF4-FFF2-40B4-BE49-F238E27FC236}">
                  <a16:creationId xmlns:a16="http://schemas.microsoft.com/office/drawing/2014/main" id="{1EF75C89-CFCB-4786-A654-B58F7B38C6B6}"/>
                </a:ext>
              </a:extLst>
            </p:cNvPr>
            <p:cNvSpPr/>
            <p:nvPr/>
          </p:nvSpPr>
          <p:spPr>
            <a:xfrm>
              <a:off x="3794759" y="4776787"/>
              <a:ext cx="4892040" cy="1547812"/>
            </a:xfrm>
            <a:prstGeom prst="rightArrow">
              <a:avLst>
                <a:gd name="adj1" fmla="val 75000"/>
                <a:gd name="adj2" fmla="val 50000"/>
              </a:avLst>
            </a:prstGeom>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FB4728F2-3DF2-45A4-BDEE-361814C7AC72}"/>
                </a:ext>
              </a:extLst>
            </p:cNvPr>
            <p:cNvSpPr/>
            <p:nvPr/>
          </p:nvSpPr>
          <p:spPr>
            <a:xfrm>
              <a:off x="533400" y="4776787"/>
              <a:ext cx="3261360" cy="1547812"/>
            </a:xfrm>
            <a:custGeom>
              <a:avLst/>
              <a:gdLst>
                <a:gd name="connsiteX0" fmla="*/ 0 w 3261360"/>
                <a:gd name="connsiteY0" fmla="*/ 257974 h 1547812"/>
                <a:gd name="connsiteX1" fmla="*/ 257974 w 3261360"/>
                <a:gd name="connsiteY1" fmla="*/ 0 h 1547812"/>
                <a:gd name="connsiteX2" fmla="*/ 3003386 w 3261360"/>
                <a:gd name="connsiteY2" fmla="*/ 0 h 1547812"/>
                <a:gd name="connsiteX3" fmla="*/ 3261360 w 3261360"/>
                <a:gd name="connsiteY3" fmla="*/ 257974 h 1547812"/>
                <a:gd name="connsiteX4" fmla="*/ 3261360 w 3261360"/>
                <a:gd name="connsiteY4" fmla="*/ 1289838 h 1547812"/>
                <a:gd name="connsiteX5" fmla="*/ 3003386 w 3261360"/>
                <a:gd name="connsiteY5" fmla="*/ 1547812 h 1547812"/>
                <a:gd name="connsiteX6" fmla="*/ 257974 w 3261360"/>
                <a:gd name="connsiteY6" fmla="*/ 1547812 h 1547812"/>
                <a:gd name="connsiteX7" fmla="*/ 0 w 3261360"/>
                <a:gd name="connsiteY7" fmla="*/ 1289838 h 1547812"/>
                <a:gd name="connsiteX8" fmla="*/ 0 w 3261360"/>
                <a:gd name="connsiteY8" fmla="*/ 257974 h 1547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61360" h="1547812">
                  <a:moveTo>
                    <a:pt x="0" y="257974"/>
                  </a:moveTo>
                  <a:cubicBezTo>
                    <a:pt x="0" y="115499"/>
                    <a:pt x="115499" y="0"/>
                    <a:pt x="257974" y="0"/>
                  </a:cubicBezTo>
                  <a:lnTo>
                    <a:pt x="3003386" y="0"/>
                  </a:lnTo>
                  <a:cubicBezTo>
                    <a:pt x="3145861" y="0"/>
                    <a:pt x="3261360" y="115499"/>
                    <a:pt x="3261360" y="257974"/>
                  </a:cubicBezTo>
                  <a:lnTo>
                    <a:pt x="3261360" y="1289838"/>
                  </a:lnTo>
                  <a:cubicBezTo>
                    <a:pt x="3261360" y="1432313"/>
                    <a:pt x="3145861" y="1547812"/>
                    <a:pt x="3003386" y="1547812"/>
                  </a:cubicBezTo>
                  <a:lnTo>
                    <a:pt x="257974" y="1547812"/>
                  </a:lnTo>
                  <a:cubicBezTo>
                    <a:pt x="115499" y="1547812"/>
                    <a:pt x="0" y="1432313"/>
                    <a:pt x="0" y="1289838"/>
                  </a:cubicBezTo>
                  <a:lnTo>
                    <a:pt x="0" y="257974"/>
                  </a:lnTo>
                  <a:close/>
                </a:path>
              </a:pathLst>
            </a:custGeom>
            <a:ln>
              <a:noFill/>
            </a:ln>
          </p:spPr>
          <p:style>
            <a:lnRef idx="2">
              <a:scrgbClr r="0" g="0" b="0"/>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05098" tIns="140328" rIns="205098" bIns="140328" numCol="1" spcCol="1270" anchor="ctr" anchorCtr="0">
              <a:noAutofit/>
            </a:bodyPr>
            <a:lstStyle/>
            <a:p>
              <a:pPr marL="0" lvl="0" indent="0" algn="ctr" defTabSz="1511300">
                <a:lnSpc>
                  <a:spcPct val="90000"/>
                </a:lnSpc>
                <a:spcBef>
                  <a:spcPct val="0"/>
                </a:spcBef>
                <a:spcAft>
                  <a:spcPct val="35000"/>
                </a:spcAft>
                <a:buNone/>
              </a:pPr>
              <a:r>
                <a:rPr lang="en-US" sz="3400" kern="1200" dirty="0"/>
                <a:t>Batch together activities</a:t>
              </a:r>
            </a:p>
          </p:txBody>
        </p:sp>
      </p:gr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14">
            <a:extLst>
              <a:ext uri="{FF2B5EF4-FFF2-40B4-BE49-F238E27FC236}">
                <a16:creationId xmlns:a16="http://schemas.microsoft.com/office/drawing/2014/main" id="{AB31E0F2-99F8-4DE2-9C38-2A516000E627}"/>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Using Rituals to Maximize Time</a:t>
            </a:r>
          </a:p>
        </p:txBody>
      </p:sp>
      <p:grpSp>
        <p:nvGrpSpPr>
          <p:cNvPr id="3" name="Group 2">
            <a:extLst>
              <a:ext uri="{FF2B5EF4-FFF2-40B4-BE49-F238E27FC236}">
                <a16:creationId xmlns:a16="http://schemas.microsoft.com/office/drawing/2014/main" id="{3A28EDB0-203E-48D3-A79D-1E7C70FE14B1}"/>
              </a:ext>
            </a:extLst>
          </p:cNvPr>
          <p:cNvGrpSpPr/>
          <p:nvPr/>
        </p:nvGrpSpPr>
        <p:grpSpPr>
          <a:xfrm>
            <a:off x="609600" y="1600200"/>
            <a:ext cx="7620000" cy="4724399"/>
            <a:chOff x="609600" y="1600200"/>
            <a:chExt cx="7620000" cy="4724399"/>
          </a:xfrm>
        </p:grpSpPr>
        <p:sp>
          <p:nvSpPr>
            <p:cNvPr id="5" name="Straight Connector 4">
              <a:extLst>
                <a:ext uri="{FF2B5EF4-FFF2-40B4-BE49-F238E27FC236}">
                  <a16:creationId xmlns:a16="http://schemas.microsoft.com/office/drawing/2014/main" id="{458993A4-36B9-4556-B642-D2B4C7789647}"/>
                </a:ext>
              </a:extLst>
            </p:cNvPr>
            <p:cNvSpPr/>
            <p:nvPr/>
          </p:nvSpPr>
          <p:spPr>
            <a:xfrm>
              <a:off x="609600" y="1600776"/>
              <a:ext cx="7620000" cy="0"/>
            </a:xfrm>
            <a:prstGeom prst="line">
              <a:avLst/>
            </a:prstGeom>
            <a:ln w="50800">
              <a:solidFill>
                <a:schemeClr val="accent2"/>
              </a:solid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9BBAF319-87BD-4C66-9787-00AAD3A8775C}"/>
                </a:ext>
              </a:extLst>
            </p:cNvPr>
            <p:cNvSpPr/>
            <p:nvPr/>
          </p:nvSpPr>
          <p:spPr>
            <a:xfrm>
              <a:off x="609600" y="1600200"/>
              <a:ext cx="7620000" cy="944649"/>
            </a:xfrm>
            <a:custGeom>
              <a:avLst/>
              <a:gdLst>
                <a:gd name="connsiteX0" fmla="*/ 0 w 7620000"/>
                <a:gd name="connsiteY0" fmla="*/ 0 h 944649"/>
                <a:gd name="connsiteX1" fmla="*/ 7620000 w 7620000"/>
                <a:gd name="connsiteY1" fmla="*/ 0 h 944649"/>
                <a:gd name="connsiteX2" fmla="*/ 7620000 w 7620000"/>
                <a:gd name="connsiteY2" fmla="*/ 944649 h 944649"/>
                <a:gd name="connsiteX3" fmla="*/ 0 w 7620000"/>
                <a:gd name="connsiteY3" fmla="*/ 944649 h 944649"/>
                <a:gd name="connsiteX4" fmla="*/ 0 w 7620000"/>
                <a:gd name="connsiteY4" fmla="*/ 0 h 9446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00" h="944649">
                  <a:moveTo>
                    <a:pt x="0" y="0"/>
                  </a:moveTo>
                  <a:lnTo>
                    <a:pt x="7620000" y="0"/>
                  </a:lnTo>
                  <a:lnTo>
                    <a:pt x="7620000" y="944649"/>
                  </a:lnTo>
                  <a:lnTo>
                    <a:pt x="0" y="94464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kern="1200" dirty="0"/>
                <a:t>During a break read for ten minutes</a:t>
              </a:r>
            </a:p>
          </p:txBody>
        </p:sp>
        <p:sp>
          <p:nvSpPr>
            <p:cNvPr id="7" name="Straight Connector 6">
              <a:extLst>
                <a:ext uri="{FF2B5EF4-FFF2-40B4-BE49-F238E27FC236}">
                  <a16:creationId xmlns:a16="http://schemas.microsoft.com/office/drawing/2014/main" id="{4265101C-11AD-4BB6-BD13-5AD9BEA57C47}"/>
                </a:ext>
              </a:extLst>
            </p:cNvPr>
            <p:cNvSpPr/>
            <p:nvPr/>
          </p:nvSpPr>
          <p:spPr>
            <a:xfrm>
              <a:off x="609600" y="2545426"/>
              <a:ext cx="7620000" cy="0"/>
            </a:xfrm>
            <a:prstGeom prst="line">
              <a:avLst/>
            </a:prstGeom>
            <a:ln w="50800">
              <a:solidFill>
                <a:schemeClr val="accent3"/>
              </a:solid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8" name="Freeform: Shape 7">
              <a:extLst>
                <a:ext uri="{FF2B5EF4-FFF2-40B4-BE49-F238E27FC236}">
                  <a16:creationId xmlns:a16="http://schemas.microsoft.com/office/drawing/2014/main" id="{EAB5577A-FD28-47B5-90A9-FFF734E68446}"/>
                </a:ext>
              </a:extLst>
            </p:cNvPr>
            <p:cNvSpPr/>
            <p:nvPr/>
          </p:nvSpPr>
          <p:spPr>
            <a:xfrm>
              <a:off x="609600" y="2514602"/>
              <a:ext cx="7620000" cy="944649"/>
            </a:xfrm>
            <a:custGeom>
              <a:avLst/>
              <a:gdLst>
                <a:gd name="connsiteX0" fmla="*/ 0 w 7620000"/>
                <a:gd name="connsiteY0" fmla="*/ 0 h 944649"/>
                <a:gd name="connsiteX1" fmla="*/ 7620000 w 7620000"/>
                <a:gd name="connsiteY1" fmla="*/ 0 h 944649"/>
                <a:gd name="connsiteX2" fmla="*/ 7620000 w 7620000"/>
                <a:gd name="connsiteY2" fmla="*/ 944649 h 944649"/>
                <a:gd name="connsiteX3" fmla="*/ 0 w 7620000"/>
                <a:gd name="connsiteY3" fmla="*/ 944649 h 944649"/>
                <a:gd name="connsiteX4" fmla="*/ 0 w 7620000"/>
                <a:gd name="connsiteY4" fmla="*/ 0 h 9446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00" h="944649">
                  <a:moveTo>
                    <a:pt x="0" y="0"/>
                  </a:moveTo>
                  <a:lnTo>
                    <a:pt x="7620000" y="0"/>
                  </a:lnTo>
                  <a:lnTo>
                    <a:pt x="7620000" y="944649"/>
                  </a:lnTo>
                  <a:lnTo>
                    <a:pt x="0" y="94464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kern="1200" dirty="0"/>
                <a:t>Deep breathing and stretches</a:t>
              </a:r>
            </a:p>
          </p:txBody>
        </p:sp>
        <p:sp>
          <p:nvSpPr>
            <p:cNvPr id="9" name="Straight Connector 8">
              <a:extLst>
                <a:ext uri="{FF2B5EF4-FFF2-40B4-BE49-F238E27FC236}">
                  <a16:creationId xmlns:a16="http://schemas.microsoft.com/office/drawing/2014/main" id="{BCEA415D-2B82-42DE-8A56-2CC9D7F0CAB1}"/>
                </a:ext>
              </a:extLst>
            </p:cNvPr>
            <p:cNvSpPr/>
            <p:nvPr/>
          </p:nvSpPr>
          <p:spPr>
            <a:xfrm>
              <a:off x="609600" y="3490075"/>
              <a:ext cx="7620000" cy="0"/>
            </a:xfrm>
            <a:prstGeom prst="line">
              <a:avLst/>
            </a:prstGeom>
            <a:ln w="50800">
              <a:solidFill>
                <a:schemeClr val="accent4"/>
              </a:solidFill>
            </a:ln>
          </p:spPr>
          <p:style>
            <a:lnRef idx="2">
              <a:scrgbClr r="0" g="0" b="0"/>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10" name="Freeform: Shape 9">
              <a:extLst>
                <a:ext uri="{FF2B5EF4-FFF2-40B4-BE49-F238E27FC236}">
                  <a16:creationId xmlns:a16="http://schemas.microsoft.com/office/drawing/2014/main" id="{746174DC-E2B1-4B35-88C9-B749874EC77E}"/>
                </a:ext>
              </a:extLst>
            </p:cNvPr>
            <p:cNvSpPr/>
            <p:nvPr/>
          </p:nvSpPr>
          <p:spPr>
            <a:xfrm>
              <a:off x="609600" y="3474951"/>
              <a:ext cx="7620000" cy="944649"/>
            </a:xfrm>
            <a:custGeom>
              <a:avLst/>
              <a:gdLst>
                <a:gd name="connsiteX0" fmla="*/ 0 w 7620000"/>
                <a:gd name="connsiteY0" fmla="*/ 0 h 944649"/>
                <a:gd name="connsiteX1" fmla="*/ 7620000 w 7620000"/>
                <a:gd name="connsiteY1" fmla="*/ 0 h 944649"/>
                <a:gd name="connsiteX2" fmla="*/ 7620000 w 7620000"/>
                <a:gd name="connsiteY2" fmla="*/ 944649 h 944649"/>
                <a:gd name="connsiteX3" fmla="*/ 0 w 7620000"/>
                <a:gd name="connsiteY3" fmla="*/ 944649 h 944649"/>
                <a:gd name="connsiteX4" fmla="*/ 0 w 7620000"/>
                <a:gd name="connsiteY4" fmla="*/ 0 h 9446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00" h="944649">
                  <a:moveTo>
                    <a:pt x="0" y="0"/>
                  </a:moveTo>
                  <a:lnTo>
                    <a:pt x="7620000" y="0"/>
                  </a:lnTo>
                  <a:lnTo>
                    <a:pt x="7620000" y="944649"/>
                  </a:lnTo>
                  <a:lnTo>
                    <a:pt x="0" y="94464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kern="1200" dirty="0"/>
                <a:t>Clean off a small area</a:t>
              </a:r>
            </a:p>
          </p:txBody>
        </p:sp>
        <p:sp>
          <p:nvSpPr>
            <p:cNvPr id="11" name="Straight Connector 10">
              <a:extLst>
                <a:ext uri="{FF2B5EF4-FFF2-40B4-BE49-F238E27FC236}">
                  <a16:creationId xmlns:a16="http://schemas.microsoft.com/office/drawing/2014/main" id="{CFA1D814-BF62-4651-99E3-B2A8E56E5215}"/>
                </a:ext>
              </a:extLst>
            </p:cNvPr>
            <p:cNvSpPr/>
            <p:nvPr/>
          </p:nvSpPr>
          <p:spPr>
            <a:xfrm>
              <a:off x="609600" y="4434724"/>
              <a:ext cx="7620000" cy="0"/>
            </a:xfrm>
            <a:prstGeom prst="line">
              <a:avLst/>
            </a:prstGeom>
            <a:ln w="50800">
              <a:solidFill>
                <a:schemeClr val="accent5"/>
              </a:solidFill>
            </a:ln>
          </p:spPr>
          <p:style>
            <a:lnRef idx="2">
              <a:scrgbClr r="0" g="0" b="0"/>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12" name="Freeform: Shape 11">
              <a:extLst>
                <a:ext uri="{FF2B5EF4-FFF2-40B4-BE49-F238E27FC236}">
                  <a16:creationId xmlns:a16="http://schemas.microsoft.com/office/drawing/2014/main" id="{17527D0E-7A5E-4637-8959-CCC3D9021DF9}"/>
                </a:ext>
              </a:extLst>
            </p:cNvPr>
            <p:cNvSpPr/>
            <p:nvPr/>
          </p:nvSpPr>
          <p:spPr>
            <a:xfrm>
              <a:off x="609600" y="4419600"/>
              <a:ext cx="7620000" cy="944649"/>
            </a:xfrm>
            <a:custGeom>
              <a:avLst/>
              <a:gdLst>
                <a:gd name="connsiteX0" fmla="*/ 0 w 7620000"/>
                <a:gd name="connsiteY0" fmla="*/ 0 h 944649"/>
                <a:gd name="connsiteX1" fmla="*/ 7620000 w 7620000"/>
                <a:gd name="connsiteY1" fmla="*/ 0 h 944649"/>
                <a:gd name="connsiteX2" fmla="*/ 7620000 w 7620000"/>
                <a:gd name="connsiteY2" fmla="*/ 944649 h 944649"/>
                <a:gd name="connsiteX3" fmla="*/ 0 w 7620000"/>
                <a:gd name="connsiteY3" fmla="*/ 944649 h 944649"/>
                <a:gd name="connsiteX4" fmla="*/ 0 w 7620000"/>
                <a:gd name="connsiteY4" fmla="*/ 0 h 9446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00" h="944649">
                  <a:moveTo>
                    <a:pt x="0" y="0"/>
                  </a:moveTo>
                  <a:lnTo>
                    <a:pt x="7620000" y="0"/>
                  </a:lnTo>
                  <a:lnTo>
                    <a:pt x="7620000" y="944649"/>
                  </a:lnTo>
                  <a:lnTo>
                    <a:pt x="0" y="944649"/>
                  </a:lnTo>
                  <a:lnTo>
                    <a:pt x="0" y="0"/>
                  </a:lnTo>
                  <a:close/>
                </a:path>
              </a:pathLst>
            </a:custGeom>
            <a:ln w="104775"/>
          </p:spPr>
          <p:style>
            <a:lnRef idx="0">
              <a:scrgbClr r="0" g="0" b="0"/>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kern="1200" dirty="0"/>
                <a:t>Update your journal</a:t>
              </a:r>
            </a:p>
          </p:txBody>
        </p:sp>
        <p:sp>
          <p:nvSpPr>
            <p:cNvPr id="13" name="Straight Connector 12">
              <a:extLst>
                <a:ext uri="{FF2B5EF4-FFF2-40B4-BE49-F238E27FC236}">
                  <a16:creationId xmlns:a16="http://schemas.microsoft.com/office/drawing/2014/main" id="{0E06FC62-3A42-46DB-A778-0F440A9D5D03}"/>
                </a:ext>
              </a:extLst>
            </p:cNvPr>
            <p:cNvSpPr/>
            <p:nvPr/>
          </p:nvSpPr>
          <p:spPr>
            <a:xfrm>
              <a:off x="609600" y="5379373"/>
              <a:ext cx="7620000" cy="0"/>
            </a:xfrm>
            <a:prstGeom prst="line">
              <a:avLst/>
            </a:prstGeom>
            <a:ln w="50800">
              <a:solidFill>
                <a:schemeClr val="accent6"/>
              </a:solidFill>
            </a:ln>
          </p:spPr>
          <p:style>
            <a:lnRef idx="2">
              <a:scrgbClr r="0" g="0" b="0"/>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sp>
        <p:sp>
          <p:nvSpPr>
            <p:cNvPr id="14" name="Freeform: Shape 13">
              <a:extLst>
                <a:ext uri="{FF2B5EF4-FFF2-40B4-BE49-F238E27FC236}">
                  <a16:creationId xmlns:a16="http://schemas.microsoft.com/office/drawing/2014/main" id="{8428349D-F2C5-4A1C-85D7-A7D5663621DA}"/>
                </a:ext>
              </a:extLst>
            </p:cNvPr>
            <p:cNvSpPr/>
            <p:nvPr/>
          </p:nvSpPr>
          <p:spPr>
            <a:xfrm>
              <a:off x="609600" y="5379950"/>
              <a:ext cx="7620000" cy="944649"/>
            </a:xfrm>
            <a:custGeom>
              <a:avLst/>
              <a:gdLst>
                <a:gd name="connsiteX0" fmla="*/ 0 w 7620000"/>
                <a:gd name="connsiteY0" fmla="*/ 0 h 944649"/>
                <a:gd name="connsiteX1" fmla="*/ 7620000 w 7620000"/>
                <a:gd name="connsiteY1" fmla="*/ 0 h 944649"/>
                <a:gd name="connsiteX2" fmla="*/ 7620000 w 7620000"/>
                <a:gd name="connsiteY2" fmla="*/ 944649 h 944649"/>
                <a:gd name="connsiteX3" fmla="*/ 0 w 7620000"/>
                <a:gd name="connsiteY3" fmla="*/ 944649 h 944649"/>
                <a:gd name="connsiteX4" fmla="*/ 0 w 7620000"/>
                <a:gd name="connsiteY4" fmla="*/ 0 h 9446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00" h="944649">
                  <a:moveTo>
                    <a:pt x="0" y="0"/>
                  </a:moveTo>
                  <a:lnTo>
                    <a:pt x="7620000" y="0"/>
                  </a:lnTo>
                  <a:lnTo>
                    <a:pt x="7620000" y="944649"/>
                  </a:lnTo>
                  <a:lnTo>
                    <a:pt x="0" y="94464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kern="1200" dirty="0"/>
                <a:t>Set aside a lunch hour for personal errands</a:t>
              </a: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Content Placeholder 19">
            <a:extLst>
              <a:ext uri="{FF2B5EF4-FFF2-40B4-BE49-F238E27FC236}">
                <a16:creationId xmlns:a16="http://schemas.microsoft.com/office/drawing/2014/main" id="{BEB670EA-40B6-47DB-A588-2E4BD525CC51}"/>
              </a:ext>
            </a:extLst>
          </p:cNvPr>
          <p:cNvSpPr>
            <a:spLocks noGrp="1"/>
          </p:cNvSpPr>
          <p:nvPr>
            <p:ph sz="quarter" idx="11"/>
          </p:nvPr>
        </p:nvSpPr>
        <p:spPr/>
        <p:txBody>
          <a:bodyPr/>
          <a:lstStyle/>
          <a:p>
            <a:endParaRPr lang="en-US"/>
          </a:p>
        </p:txBody>
      </p:sp>
      <p:sp>
        <p:nvSpPr>
          <p:cNvPr id="11266" name="Title 1"/>
          <p:cNvSpPr>
            <a:spLocks noGrp="1"/>
          </p:cNvSpPr>
          <p:nvPr>
            <p:ph type="title"/>
          </p:nvPr>
        </p:nvSpPr>
        <p:spPr/>
        <p:txBody>
          <a:bodyPr/>
          <a:lstStyle/>
          <a:p>
            <a:pPr eaLnBrk="1" hangingPunct="1"/>
            <a:r>
              <a:rPr lang="en-US" dirty="0"/>
              <a:t>The SMART Way</a:t>
            </a:r>
          </a:p>
        </p:txBody>
      </p:sp>
      <p:grpSp>
        <p:nvGrpSpPr>
          <p:cNvPr id="2" name="Group 1">
            <a:extLst>
              <a:ext uri="{FF2B5EF4-FFF2-40B4-BE49-F238E27FC236}">
                <a16:creationId xmlns:a16="http://schemas.microsoft.com/office/drawing/2014/main" id="{A9C60DC4-F988-4942-8DD3-A4B21DC7D741}"/>
              </a:ext>
            </a:extLst>
          </p:cNvPr>
          <p:cNvGrpSpPr/>
          <p:nvPr/>
        </p:nvGrpSpPr>
        <p:grpSpPr>
          <a:xfrm>
            <a:off x="-4981819" y="398282"/>
            <a:ext cx="12759185" cy="6838320"/>
            <a:chOff x="-4981819" y="398282"/>
            <a:chExt cx="12759185" cy="6838320"/>
          </a:xfrm>
        </p:grpSpPr>
        <p:sp>
          <p:nvSpPr>
            <p:cNvPr id="3" name="Block Arc 2">
              <a:extLst>
                <a:ext uri="{FF2B5EF4-FFF2-40B4-BE49-F238E27FC236}">
                  <a16:creationId xmlns:a16="http://schemas.microsoft.com/office/drawing/2014/main" id="{FDA8D457-2CB0-4500-87D6-2F85347A5D60}"/>
                </a:ext>
              </a:extLst>
            </p:cNvPr>
            <p:cNvSpPr/>
            <p:nvPr/>
          </p:nvSpPr>
          <p:spPr>
            <a:xfrm>
              <a:off x="-4981819" y="398282"/>
              <a:ext cx="6838320" cy="6838320"/>
            </a:xfrm>
            <a:prstGeom prst="blockArc">
              <a:avLst>
                <a:gd name="adj1" fmla="val 18900000"/>
                <a:gd name="adj2" fmla="val 2700000"/>
                <a:gd name="adj3" fmla="val 316"/>
              </a:avLst>
            </a:prstGeom>
          </p:spPr>
          <p:style>
            <a:lnRef idx="2">
              <a:schemeClr val="accent2">
                <a:hueOff val="0"/>
                <a:satOff val="0"/>
                <a:lumOff val="0"/>
                <a:alphaOff val="0"/>
              </a:schemeClr>
            </a:lnRef>
            <a:fillRef idx="0">
              <a:schemeClr val="accent3">
                <a:tint val="90000"/>
                <a:hueOff val="0"/>
                <a:satOff val="0"/>
                <a:lumOff val="0"/>
                <a:alphaOff val="0"/>
              </a:schemeClr>
            </a:fillRef>
            <a:effectRef idx="0">
              <a:schemeClr val="accent3">
                <a:tint val="90000"/>
                <a:hueOff val="0"/>
                <a:satOff val="0"/>
                <a:lumOff val="0"/>
                <a:alphaOff val="0"/>
              </a:schemeClr>
            </a:effectRef>
            <a:fontRef idx="minor">
              <a:schemeClr val="tx1">
                <a:hueOff val="0"/>
                <a:satOff val="0"/>
                <a:lumOff val="0"/>
                <a:alphaOff val="0"/>
              </a:schemeClr>
            </a:fontRef>
          </p:style>
        </p:sp>
        <p:sp>
          <p:nvSpPr>
            <p:cNvPr id="4" name="Freeform: Shape 3">
              <a:extLst>
                <a:ext uri="{FF2B5EF4-FFF2-40B4-BE49-F238E27FC236}">
                  <a16:creationId xmlns:a16="http://schemas.microsoft.com/office/drawing/2014/main" id="{6ECAEE85-D0BE-4267-877E-5ED677993BF3}"/>
                </a:ext>
              </a:extLst>
            </p:cNvPr>
            <p:cNvSpPr/>
            <p:nvPr/>
          </p:nvSpPr>
          <p:spPr>
            <a:xfrm>
              <a:off x="1240422" y="1594839"/>
              <a:ext cx="6536944" cy="635203"/>
            </a:xfrm>
            <a:custGeom>
              <a:avLst/>
              <a:gdLst>
                <a:gd name="connsiteX0" fmla="*/ 0 w 6536944"/>
                <a:gd name="connsiteY0" fmla="*/ 0 h 635203"/>
                <a:gd name="connsiteX1" fmla="*/ 6536944 w 6536944"/>
                <a:gd name="connsiteY1" fmla="*/ 0 h 635203"/>
                <a:gd name="connsiteX2" fmla="*/ 6536944 w 6536944"/>
                <a:gd name="connsiteY2" fmla="*/ 635203 h 635203"/>
                <a:gd name="connsiteX3" fmla="*/ 0 w 6536944"/>
                <a:gd name="connsiteY3" fmla="*/ 635203 h 635203"/>
                <a:gd name="connsiteX4" fmla="*/ 0 w 6536944"/>
                <a:gd name="connsiteY4" fmla="*/ 0 h 6352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36944" h="635203">
                  <a:moveTo>
                    <a:pt x="0" y="0"/>
                  </a:moveTo>
                  <a:lnTo>
                    <a:pt x="6536944" y="0"/>
                  </a:lnTo>
                  <a:lnTo>
                    <a:pt x="6536944" y="635203"/>
                  </a:lnTo>
                  <a:lnTo>
                    <a:pt x="0" y="635203"/>
                  </a:lnTo>
                  <a:lnTo>
                    <a:pt x="0" y="0"/>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504193" tIns="83820" rIns="83820" bIns="83820" numCol="1" spcCol="1270" anchor="ctr" anchorCtr="0">
              <a:noAutofit/>
            </a:bodyPr>
            <a:lstStyle/>
            <a:p>
              <a:pPr marL="0" lvl="0" indent="0" algn="l" defTabSz="1466850">
                <a:lnSpc>
                  <a:spcPct val="90000"/>
                </a:lnSpc>
                <a:spcBef>
                  <a:spcPct val="0"/>
                </a:spcBef>
                <a:spcAft>
                  <a:spcPct val="35000"/>
                </a:spcAft>
                <a:buNone/>
              </a:pPr>
              <a:r>
                <a:rPr lang="en-US" sz="3300" kern="1200" dirty="0"/>
                <a:t>Specific</a:t>
              </a:r>
            </a:p>
          </p:txBody>
        </p:sp>
        <p:sp>
          <p:nvSpPr>
            <p:cNvPr id="7" name="Oval 6">
              <a:extLst>
                <a:ext uri="{FF2B5EF4-FFF2-40B4-BE49-F238E27FC236}">
                  <a16:creationId xmlns:a16="http://schemas.microsoft.com/office/drawing/2014/main" id="{E848AB2C-9FAF-49E8-9BA8-2322463FE29B}"/>
                </a:ext>
              </a:extLst>
            </p:cNvPr>
            <p:cNvSpPr/>
            <p:nvPr/>
          </p:nvSpPr>
          <p:spPr>
            <a:xfrm>
              <a:off x="843420" y="1515438"/>
              <a:ext cx="794004" cy="794004"/>
            </a:xfrm>
            <a:prstGeom prst="ellipse">
              <a:avLst/>
            </a:prstGeom>
          </p:spPr>
          <p:style>
            <a:lnRef idx="2">
              <a:schemeClr val="accent2">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8" name="Freeform: Shape 7">
              <a:extLst>
                <a:ext uri="{FF2B5EF4-FFF2-40B4-BE49-F238E27FC236}">
                  <a16:creationId xmlns:a16="http://schemas.microsoft.com/office/drawing/2014/main" id="{2BE6369D-CEB1-4929-9AEC-C575890ECBF9}"/>
                </a:ext>
              </a:extLst>
            </p:cNvPr>
            <p:cNvSpPr/>
            <p:nvPr/>
          </p:nvSpPr>
          <p:spPr>
            <a:xfrm>
              <a:off x="1695590" y="2547339"/>
              <a:ext cx="6081775" cy="635203"/>
            </a:xfrm>
            <a:custGeom>
              <a:avLst/>
              <a:gdLst>
                <a:gd name="connsiteX0" fmla="*/ 0 w 6081775"/>
                <a:gd name="connsiteY0" fmla="*/ 0 h 635203"/>
                <a:gd name="connsiteX1" fmla="*/ 6081775 w 6081775"/>
                <a:gd name="connsiteY1" fmla="*/ 0 h 635203"/>
                <a:gd name="connsiteX2" fmla="*/ 6081775 w 6081775"/>
                <a:gd name="connsiteY2" fmla="*/ 635203 h 635203"/>
                <a:gd name="connsiteX3" fmla="*/ 0 w 6081775"/>
                <a:gd name="connsiteY3" fmla="*/ 635203 h 635203"/>
                <a:gd name="connsiteX4" fmla="*/ 0 w 6081775"/>
                <a:gd name="connsiteY4" fmla="*/ 0 h 6352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81775" h="635203">
                  <a:moveTo>
                    <a:pt x="0" y="0"/>
                  </a:moveTo>
                  <a:lnTo>
                    <a:pt x="6081775" y="0"/>
                  </a:lnTo>
                  <a:lnTo>
                    <a:pt x="6081775" y="635203"/>
                  </a:lnTo>
                  <a:lnTo>
                    <a:pt x="0" y="635203"/>
                  </a:lnTo>
                  <a:lnTo>
                    <a:pt x="0" y="0"/>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504193" tIns="83820" rIns="83820" bIns="83820" numCol="1" spcCol="1270" anchor="ctr" anchorCtr="0">
              <a:noAutofit/>
            </a:bodyPr>
            <a:lstStyle/>
            <a:p>
              <a:pPr marL="0" lvl="0" indent="0" algn="l" defTabSz="1466850">
                <a:lnSpc>
                  <a:spcPct val="90000"/>
                </a:lnSpc>
                <a:spcBef>
                  <a:spcPct val="0"/>
                </a:spcBef>
                <a:spcAft>
                  <a:spcPct val="35000"/>
                </a:spcAft>
                <a:buNone/>
              </a:pPr>
              <a:r>
                <a:rPr lang="en-US" sz="3300" kern="1200" dirty="0"/>
                <a:t>Measurable</a:t>
              </a:r>
            </a:p>
          </p:txBody>
        </p:sp>
        <p:sp>
          <p:nvSpPr>
            <p:cNvPr id="13" name="Oval 12">
              <a:extLst>
                <a:ext uri="{FF2B5EF4-FFF2-40B4-BE49-F238E27FC236}">
                  <a16:creationId xmlns:a16="http://schemas.microsoft.com/office/drawing/2014/main" id="{1DC47AA4-FAE8-47A6-80FF-E276FC9B609E}"/>
                </a:ext>
              </a:extLst>
            </p:cNvPr>
            <p:cNvSpPr/>
            <p:nvPr/>
          </p:nvSpPr>
          <p:spPr>
            <a:xfrm>
              <a:off x="1298588" y="2467939"/>
              <a:ext cx="794004" cy="794004"/>
            </a:xfrm>
            <a:prstGeom prst="ellipse">
              <a:avLst/>
            </a:prstGeom>
          </p:spPr>
          <p:style>
            <a:lnRef idx="2">
              <a:schemeClr val="accent3">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4" name="Freeform: Shape 13">
              <a:extLst>
                <a:ext uri="{FF2B5EF4-FFF2-40B4-BE49-F238E27FC236}">
                  <a16:creationId xmlns:a16="http://schemas.microsoft.com/office/drawing/2014/main" id="{CE74313C-9169-4B6B-A20C-719D867B08C7}"/>
                </a:ext>
              </a:extLst>
            </p:cNvPr>
            <p:cNvSpPr/>
            <p:nvPr/>
          </p:nvSpPr>
          <p:spPr>
            <a:xfrm>
              <a:off x="1835290" y="3499839"/>
              <a:ext cx="5942075" cy="635203"/>
            </a:xfrm>
            <a:custGeom>
              <a:avLst/>
              <a:gdLst>
                <a:gd name="connsiteX0" fmla="*/ 0 w 5942075"/>
                <a:gd name="connsiteY0" fmla="*/ 0 h 635203"/>
                <a:gd name="connsiteX1" fmla="*/ 5942075 w 5942075"/>
                <a:gd name="connsiteY1" fmla="*/ 0 h 635203"/>
                <a:gd name="connsiteX2" fmla="*/ 5942075 w 5942075"/>
                <a:gd name="connsiteY2" fmla="*/ 635203 h 635203"/>
                <a:gd name="connsiteX3" fmla="*/ 0 w 5942075"/>
                <a:gd name="connsiteY3" fmla="*/ 635203 h 635203"/>
                <a:gd name="connsiteX4" fmla="*/ 0 w 5942075"/>
                <a:gd name="connsiteY4" fmla="*/ 0 h 6352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42075" h="635203">
                  <a:moveTo>
                    <a:pt x="0" y="0"/>
                  </a:moveTo>
                  <a:lnTo>
                    <a:pt x="5942075" y="0"/>
                  </a:lnTo>
                  <a:lnTo>
                    <a:pt x="5942075" y="635203"/>
                  </a:lnTo>
                  <a:lnTo>
                    <a:pt x="0" y="635203"/>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504193" tIns="83820" rIns="83820" bIns="83820" numCol="1" spcCol="1270" anchor="ctr" anchorCtr="0">
              <a:noAutofit/>
            </a:bodyPr>
            <a:lstStyle/>
            <a:p>
              <a:pPr marL="0" lvl="0" indent="0" algn="l" defTabSz="1466850">
                <a:lnSpc>
                  <a:spcPct val="90000"/>
                </a:lnSpc>
                <a:spcBef>
                  <a:spcPct val="0"/>
                </a:spcBef>
                <a:spcAft>
                  <a:spcPct val="35000"/>
                </a:spcAft>
                <a:buNone/>
              </a:pPr>
              <a:r>
                <a:rPr lang="en-US" sz="3300" kern="1200" dirty="0"/>
                <a:t>Achievable</a:t>
              </a:r>
            </a:p>
          </p:txBody>
        </p:sp>
        <p:sp>
          <p:nvSpPr>
            <p:cNvPr id="15" name="Oval 14">
              <a:extLst>
                <a:ext uri="{FF2B5EF4-FFF2-40B4-BE49-F238E27FC236}">
                  <a16:creationId xmlns:a16="http://schemas.microsoft.com/office/drawing/2014/main" id="{2A9447A8-83E2-4913-A14B-B5FB6B6A1ADB}"/>
                </a:ext>
              </a:extLst>
            </p:cNvPr>
            <p:cNvSpPr/>
            <p:nvPr/>
          </p:nvSpPr>
          <p:spPr>
            <a:xfrm>
              <a:off x="1438288" y="3420439"/>
              <a:ext cx="794004" cy="794004"/>
            </a:xfrm>
            <a:prstGeom prst="ellipse">
              <a:avLst/>
            </a:prstGeom>
          </p:spPr>
          <p:style>
            <a:lnRef idx="2">
              <a:schemeClr val="accent4">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6" name="Freeform: Shape 15">
              <a:extLst>
                <a:ext uri="{FF2B5EF4-FFF2-40B4-BE49-F238E27FC236}">
                  <a16:creationId xmlns:a16="http://schemas.microsoft.com/office/drawing/2014/main" id="{EEE6ACAC-E065-48CB-8E29-2C5E17B92751}"/>
                </a:ext>
              </a:extLst>
            </p:cNvPr>
            <p:cNvSpPr/>
            <p:nvPr/>
          </p:nvSpPr>
          <p:spPr>
            <a:xfrm>
              <a:off x="1695590" y="4452339"/>
              <a:ext cx="6081775" cy="635203"/>
            </a:xfrm>
            <a:custGeom>
              <a:avLst/>
              <a:gdLst>
                <a:gd name="connsiteX0" fmla="*/ 0 w 6081775"/>
                <a:gd name="connsiteY0" fmla="*/ 0 h 635203"/>
                <a:gd name="connsiteX1" fmla="*/ 6081775 w 6081775"/>
                <a:gd name="connsiteY1" fmla="*/ 0 h 635203"/>
                <a:gd name="connsiteX2" fmla="*/ 6081775 w 6081775"/>
                <a:gd name="connsiteY2" fmla="*/ 635203 h 635203"/>
                <a:gd name="connsiteX3" fmla="*/ 0 w 6081775"/>
                <a:gd name="connsiteY3" fmla="*/ 635203 h 635203"/>
                <a:gd name="connsiteX4" fmla="*/ 0 w 6081775"/>
                <a:gd name="connsiteY4" fmla="*/ 0 h 6352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81775" h="635203">
                  <a:moveTo>
                    <a:pt x="0" y="0"/>
                  </a:moveTo>
                  <a:lnTo>
                    <a:pt x="6081775" y="0"/>
                  </a:lnTo>
                  <a:lnTo>
                    <a:pt x="6081775" y="635203"/>
                  </a:lnTo>
                  <a:lnTo>
                    <a:pt x="0" y="635203"/>
                  </a:lnTo>
                  <a:lnTo>
                    <a:pt x="0" y="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504193" tIns="83820" rIns="83820" bIns="83820" numCol="1" spcCol="1270" anchor="ctr" anchorCtr="0">
              <a:noAutofit/>
            </a:bodyPr>
            <a:lstStyle/>
            <a:p>
              <a:pPr marL="0" lvl="0" indent="0" algn="l" defTabSz="1466850">
                <a:lnSpc>
                  <a:spcPct val="90000"/>
                </a:lnSpc>
                <a:spcBef>
                  <a:spcPct val="0"/>
                </a:spcBef>
                <a:spcAft>
                  <a:spcPct val="35000"/>
                </a:spcAft>
                <a:buNone/>
              </a:pPr>
              <a:r>
                <a:rPr lang="en-US" sz="3300" kern="1200" dirty="0"/>
                <a:t>Relevant</a:t>
              </a:r>
            </a:p>
          </p:txBody>
        </p:sp>
        <p:sp>
          <p:nvSpPr>
            <p:cNvPr id="17" name="Oval 16">
              <a:extLst>
                <a:ext uri="{FF2B5EF4-FFF2-40B4-BE49-F238E27FC236}">
                  <a16:creationId xmlns:a16="http://schemas.microsoft.com/office/drawing/2014/main" id="{9034FA4A-394B-4309-B353-E1592EC97DB8}"/>
                </a:ext>
              </a:extLst>
            </p:cNvPr>
            <p:cNvSpPr/>
            <p:nvPr/>
          </p:nvSpPr>
          <p:spPr>
            <a:xfrm>
              <a:off x="1298588" y="4372939"/>
              <a:ext cx="794004" cy="794004"/>
            </a:xfrm>
            <a:prstGeom prst="ellipse">
              <a:avLst/>
            </a:prstGeom>
          </p:spPr>
          <p:style>
            <a:lnRef idx="2">
              <a:schemeClr val="accent5">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8" name="Freeform: Shape 17">
              <a:extLst>
                <a:ext uri="{FF2B5EF4-FFF2-40B4-BE49-F238E27FC236}">
                  <a16:creationId xmlns:a16="http://schemas.microsoft.com/office/drawing/2014/main" id="{5CD91453-C0A3-400B-9AF0-5C00BF4140AE}"/>
                </a:ext>
              </a:extLst>
            </p:cNvPr>
            <p:cNvSpPr/>
            <p:nvPr/>
          </p:nvSpPr>
          <p:spPr>
            <a:xfrm>
              <a:off x="1240422" y="5404839"/>
              <a:ext cx="6536944" cy="635203"/>
            </a:xfrm>
            <a:custGeom>
              <a:avLst/>
              <a:gdLst>
                <a:gd name="connsiteX0" fmla="*/ 0 w 6536944"/>
                <a:gd name="connsiteY0" fmla="*/ 0 h 635203"/>
                <a:gd name="connsiteX1" fmla="*/ 6536944 w 6536944"/>
                <a:gd name="connsiteY1" fmla="*/ 0 h 635203"/>
                <a:gd name="connsiteX2" fmla="*/ 6536944 w 6536944"/>
                <a:gd name="connsiteY2" fmla="*/ 635203 h 635203"/>
                <a:gd name="connsiteX3" fmla="*/ 0 w 6536944"/>
                <a:gd name="connsiteY3" fmla="*/ 635203 h 635203"/>
                <a:gd name="connsiteX4" fmla="*/ 0 w 6536944"/>
                <a:gd name="connsiteY4" fmla="*/ 0 h 6352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36944" h="635203">
                  <a:moveTo>
                    <a:pt x="0" y="0"/>
                  </a:moveTo>
                  <a:lnTo>
                    <a:pt x="6536944" y="0"/>
                  </a:lnTo>
                  <a:lnTo>
                    <a:pt x="6536944" y="635203"/>
                  </a:lnTo>
                  <a:lnTo>
                    <a:pt x="0" y="635203"/>
                  </a:lnTo>
                  <a:lnTo>
                    <a:pt x="0" y="0"/>
                  </a:lnTo>
                  <a:close/>
                </a:path>
              </a:pathLst>
            </a:cu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504193" tIns="83820" rIns="83820" bIns="83820" numCol="1" spcCol="1270" anchor="ctr" anchorCtr="0">
              <a:noAutofit/>
            </a:bodyPr>
            <a:lstStyle/>
            <a:p>
              <a:pPr marL="0" lvl="0" indent="0" algn="l" defTabSz="1466850">
                <a:lnSpc>
                  <a:spcPct val="90000"/>
                </a:lnSpc>
                <a:spcBef>
                  <a:spcPct val="0"/>
                </a:spcBef>
                <a:spcAft>
                  <a:spcPct val="35000"/>
                </a:spcAft>
                <a:buNone/>
              </a:pPr>
              <a:r>
                <a:rPr lang="en-US" sz="3300" kern="1200" dirty="0"/>
                <a:t>Timed</a:t>
              </a:r>
            </a:p>
          </p:txBody>
        </p:sp>
        <p:sp>
          <p:nvSpPr>
            <p:cNvPr id="19" name="Oval 18">
              <a:extLst>
                <a:ext uri="{FF2B5EF4-FFF2-40B4-BE49-F238E27FC236}">
                  <a16:creationId xmlns:a16="http://schemas.microsoft.com/office/drawing/2014/main" id="{4AAF89E7-4030-4C87-948C-7F3AD50619F6}"/>
                </a:ext>
              </a:extLst>
            </p:cNvPr>
            <p:cNvSpPr/>
            <p:nvPr/>
          </p:nvSpPr>
          <p:spPr>
            <a:xfrm>
              <a:off x="843420" y="5325439"/>
              <a:ext cx="794004" cy="794004"/>
            </a:xfrm>
            <a:prstGeom prst="ellipse">
              <a:avLst/>
            </a:prstGeom>
          </p:spPr>
          <p:style>
            <a:lnRef idx="2">
              <a:schemeClr val="accent6">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
        <p:nvSpPr>
          <p:cNvPr id="6" name="TextBox 5"/>
          <p:cNvSpPr txBox="1"/>
          <p:nvPr/>
        </p:nvSpPr>
        <p:spPr>
          <a:xfrm>
            <a:off x="1427923" y="4343400"/>
            <a:ext cx="609600" cy="769441"/>
          </a:xfrm>
          <a:prstGeom prst="rect">
            <a:avLst/>
          </a:prstGeom>
          <a:noFill/>
        </p:spPr>
        <p:txBody>
          <a:bodyPr wrap="square" rtlCol="0">
            <a:spAutoFit/>
          </a:bodyPr>
          <a:lstStyle/>
          <a:p>
            <a:r>
              <a:rPr lang="en-US" sz="4400" b="1" dirty="0"/>
              <a:t>R</a:t>
            </a:r>
          </a:p>
        </p:txBody>
      </p:sp>
      <p:sp>
        <p:nvSpPr>
          <p:cNvPr id="9" name="TextBox 8"/>
          <p:cNvSpPr txBox="1"/>
          <p:nvPr/>
        </p:nvSpPr>
        <p:spPr>
          <a:xfrm>
            <a:off x="1371600" y="2460668"/>
            <a:ext cx="609600" cy="769441"/>
          </a:xfrm>
          <a:prstGeom prst="rect">
            <a:avLst/>
          </a:prstGeom>
          <a:noFill/>
        </p:spPr>
        <p:txBody>
          <a:bodyPr wrap="square" rtlCol="0">
            <a:spAutoFit/>
          </a:bodyPr>
          <a:lstStyle/>
          <a:p>
            <a:r>
              <a:rPr lang="en-US" sz="4400" b="1" dirty="0"/>
              <a:t>M</a:t>
            </a:r>
          </a:p>
        </p:txBody>
      </p:sp>
      <p:sp>
        <p:nvSpPr>
          <p:cNvPr id="10" name="TextBox 9"/>
          <p:cNvSpPr txBox="1"/>
          <p:nvPr/>
        </p:nvSpPr>
        <p:spPr>
          <a:xfrm>
            <a:off x="1524000" y="3418246"/>
            <a:ext cx="609600" cy="769441"/>
          </a:xfrm>
          <a:prstGeom prst="rect">
            <a:avLst/>
          </a:prstGeom>
          <a:noFill/>
        </p:spPr>
        <p:txBody>
          <a:bodyPr wrap="square" rtlCol="0">
            <a:spAutoFit/>
          </a:bodyPr>
          <a:lstStyle/>
          <a:p>
            <a:r>
              <a:rPr lang="en-US" sz="4400" b="1" dirty="0"/>
              <a:t>A</a:t>
            </a:r>
          </a:p>
        </p:txBody>
      </p:sp>
      <p:sp>
        <p:nvSpPr>
          <p:cNvPr id="11" name="TextBox 10"/>
          <p:cNvSpPr txBox="1"/>
          <p:nvPr/>
        </p:nvSpPr>
        <p:spPr>
          <a:xfrm>
            <a:off x="980662" y="1524000"/>
            <a:ext cx="609600" cy="769441"/>
          </a:xfrm>
          <a:prstGeom prst="rect">
            <a:avLst/>
          </a:prstGeom>
          <a:noFill/>
        </p:spPr>
        <p:txBody>
          <a:bodyPr wrap="square" rtlCol="0">
            <a:spAutoFit/>
          </a:bodyPr>
          <a:lstStyle/>
          <a:p>
            <a:r>
              <a:rPr lang="en-US" sz="4400" b="1" dirty="0"/>
              <a:t>S</a:t>
            </a:r>
          </a:p>
        </p:txBody>
      </p:sp>
      <p:sp>
        <p:nvSpPr>
          <p:cNvPr id="12" name="TextBox 11"/>
          <p:cNvSpPr txBox="1"/>
          <p:nvPr/>
        </p:nvSpPr>
        <p:spPr>
          <a:xfrm>
            <a:off x="980662" y="5334000"/>
            <a:ext cx="609600" cy="769441"/>
          </a:xfrm>
          <a:prstGeom prst="rect">
            <a:avLst/>
          </a:prstGeom>
          <a:noFill/>
        </p:spPr>
        <p:txBody>
          <a:bodyPr wrap="square" rtlCol="0">
            <a:spAutoFit/>
          </a:bodyPr>
          <a:lstStyle/>
          <a:p>
            <a:r>
              <a:rPr lang="en-US" sz="4400" b="1" dirty="0"/>
              <a:t>T</a:t>
            </a: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eriod"/>
              <a:tabLst>
                <a:tab pos="457200" algn="l"/>
              </a:tabLst>
            </a:pPr>
            <a:r>
              <a:rPr lang="en-US" dirty="0">
                <a:ea typeface="Times New Roman"/>
                <a:cs typeface="Times New Roman"/>
              </a:rPr>
              <a:t>Which step is not a part of building a good ritual?</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Identify the task</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tabLst>
                <a:tab pos="742950" algn="l"/>
              </a:tabLst>
            </a:pPr>
            <a:r>
              <a:rPr lang="en-US" dirty="0">
                <a:ea typeface="Times New Roman"/>
                <a:cs typeface="Times New Roman"/>
              </a:rPr>
              <a:t>Set the task in stone</a:t>
            </a:r>
          </a:p>
          <a:p>
            <a:pPr marL="681038" marR="0" lvl="0" indent="-342900">
              <a:lnSpc>
                <a:spcPct val="115000"/>
              </a:lnSpc>
              <a:spcBef>
                <a:spcPts val="0"/>
              </a:spcBef>
              <a:spcAft>
                <a:spcPts val="0"/>
              </a:spcAft>
              <a:buFont typeface="+mj-lt"/>
              <a:buAutoNum type="alphaLcParenR"/>
              <a:tabLst>
                <a:tab pos="742950" algn="l"/>
              </a:tabLst>
            </a:pPr>
            <a:r>
              <a:rPr lang="en-US" dirty="0">
                <a:ea typeface="Times New Roman"/>
                <a:cs typeface="Times New Roman"/>
              </a:rPr>
              <a:t>Identify the time and or triggers</a:t>
            </a:r>
          </a:p>
          <a:p>
            <a:pPr marL="681038" marR="0" lvl="0" indent="-342900">
              <a:lnSpc>
                <a:spcPct val="115000"/>
              </a:lnSpc>
              <a:spcBef>
                <a:spcPts val="0"/>
              </a:spcBef>
              <a:spcAft>
                <a:spcPts val="1000"/>
              </a:spcAft>
              <a:buFont typeface="+mj-lt"/>
              <a:buAutoNum type="alphaLcParenR"/>
              <a:tabLst>
                <a:tab pos="742950" algn="l"/>
              </a:tabLst>
            </a:pPr>
            <a:r>
              <a:rPr lang="en-US" dirty="0">
                <a:ea typeface="Times New Roman"/>
                <a:cs typeface="Times New Roman"/>
              </a:rPr>
              <a:t>Identify the sub-tasks</a:t>
            </a:r>
          </a:p>
          <a:p>
            <a:pPr marL="347663" marR="0" lvl="0" indent="-347663">
              <a:lnSpc>
                <a:spcPct val="115000"/>
              </a:lnSpc>
              <a:spcBef>
                <a:spcPts val="0"/>
              </a:spcBef>
              <a:spcAft>
                <a:spcPts val="1000"/>
              </a:spcAft>
              <a:buFont typeface="+mj-lt"/>
              <a:buAutoNum type="arabicPeriod" startAt="2"/>
              <a:tabLst>
                <a:tab pos="746125" algn="l"/>
              </a:tabLst>
            </a:pPr>
            <a:r>
              <a:rPr lang="en-US" dirty="0">
                <a:ea typeface="Times New Roman"/>
                <a:cs typeface="Times New Roman"/>
              </a:rPr>
              <a:t>Which three items are essential to ritualize?</a:t>
            </a:r>
          </a:p>
          <a:p>
            <a:pPr marL="681038" marR="0" lvl="0" indent="-342900">
              <a:lnSpc>
                <a:spcPct val="115000"/>
              </a:lnSpc>
              <a:spcBef>
                <a:spcPts val="0"/>
              </a:spcBef>
              <a:spcAft>
                <a:spcPts val="0"/>
              </a:spcAft>
              <a:buFont typeface="+mj-lt"/>
              <a:buAutoNum type="alphaLcParenR"/>
            </a:pPr>
            <a:r>
              <a:rPr lang="en-US" dirty="0">
                <a:ea typeface="Times New Roman"/>
                <a:cs typeface="Times New Roman"/>
              </a:rPr>
              <a:t>Sleep, meals, and exercise</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Work, play, and driving</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Sleep, work, and play</a:t>
            </a:r>
            <a:endParaRPr lang="en-US" dirty="0">
              <a:ea typeface="Times New Roman"/>
              <a:cs typeface="Times New Roman"/>
            </a:endParaRPr>
          </a:p>
          <a:p>
            <a:pPr marL="681038"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Collaboration, delegation, and procrastination</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585738129"/>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92500" lnSpcReduction="10000"/>
          </a:bodyPr>
          <a:lstStyle/>
          <a:p>
            <a:pPr marL="347663" marR="0" lvl="0" indent="-347663">
              <a:lnSpc>
                <a:spcPct val="115000"/>
              </a:lnSpc>
              <a:spcBef>
                <a:spcPts val="0"/>
              </a:spcBef>
              <a:spcAft>
                <a:spcPts val="1000"/>
              </a:spcAft>
              <a:buFont typeface="+mj-lt"/>
              <a:buAutoNum type="arabicPeriod" startAt="3"/>
              <a:tabLst>
                <a:tab pos="685800" algn="l"/>
              </a:tabLst>
            </a:pPr>
            <a:r>
              <a:rPr lang="en-US" sz="2400" dirty="0">
                <a:solidFill>
                  <a:srgbClr val="000000"/>
                </a:solidFill>
                <a:ea typeface="Times New Roman"/>
                <a:cs typeface="Times New Roman"/>
              </a:rPr>
              <a:t>What is </a:t>
            </a:r>
            <a:r>
              <a:rPr lang="en-US" sz="2400" dirty="0">
                <a:ea typeface="Times New Roman"/>
                <a:cs typeface="Times New Roman"/>
              </a:rPr>
              <a:t>a “Trigger” in regards to setting up a ritual?</a:t>
            </a:r>
          </a:p>
          <a:p>
            <a:pPr marL="690563" marR="0" lvl="0" indent="-342900">
              <a:lnSpc>
                <a:spcPct val="115000"/>
              </a:lnSpc>
              <a:spcBef>
                <a:spcPts val="0"/>
              </a:spcBef>
              <a:spcAft>
                <a:spcPts val="0"/>
              </a:spcAft>
              <a:buFont typeface="+mj-lt"/>
              <a:buAutoNum type="alphaLcParenR"/>
            </a:pPr>
            <a:r>
              <a:rPr lang="en-US" sz="2400" dirty="0">
                <a:ea typeface="Times New Roman"/>
                <a:cs typeface="Times New Roman"/>
              </a:rPr>
              <a:t>A situation or event</a:t>
            </a:r>
          </a:p>
          <a:p>
            <a:pPr marL="690563" marR="0" lvl="0" indent="-342900">
              <a:lnSpc>
                <a:spcPct val="115000"/>
              </a:lnSpc>
              <a:spcBef>
                <a:spcPts val="0"/>
              </a:spcBef>
              <a:spcAft>
                <a:spcPts val="0"/>
              </a:spcAft>
              <a:buFont typeface="+mj-lt"/>
              <a:buAutoNum type="alphaLcParenR"/>
            </a:pPr>
            <a:r>
              <a:rPr lang="en-US" sz="2400" dirty="0">
                <a:ea typeface="Times New Roman"/>
                <a:cs typeface="Times New Roman"/>
              </a:rPr>
              <a:t>Exercise</a:t>
            </a:r>
          </a:p>
          <a:p>
            <a:pPr marL="690563" marR="0" lvl="0" indent="-342900">
              <a:lnSpc>
                <a:spcPct val="115000"/>
              </a:lnSpc>
              <a:spcBef>
                <a:spcPts val="0"/>
              </a:spcBef>
              <a:spcAft>
                <a:spcPts val="0"/>
              </a:spcAft>
              <a:buFont typeface="+mj-lt"/>
              <a:buAutoNum type="alphaLcParenR"/>
            </a:pPr>
            <a:r>
              <a:rPr lang="en-US" sz="2400" dirty="0">
                <a:ea typeface="Times New Roman"/>
                <a:cs typeface="Times New Roman"/>
              </a:rPr>
              <a:t>Thought or idea</a:t>
            </a:r>
          </a:p>
          <a:p>
            <a:pPr marL="690563" marR="0" lvl="0" indent="-342900">
              <a:lnSpc>
                <a:spcPct val="115000"/>
              </a:lnSpc>
              <a:spcBef>
                <a:spcPts val="0"/>
              </a:spcBef>
              <a:spcAft>
                <a:spcPts val="1000"/>
              </a:spcAft>
              <a:buFont typeface="+mj-lt"/>
              <a:buAutoNum type="alphaLcParenR"/>
            </a:pPr>
            <a:r>
              <a:rPr lang="en-US" sz="2400" dirty="0">
                <a:solidFill>
                  <a:srgbClr val="000000"/>
                </a:solidFill>
                <a:ea typeface="Times New Roman"/>
                <a:cs typeface="Times New Roman"/>
              </a:rPr>
              <a:t>Specific time of day</a:t>
            </a:r>
          </a:p>
          <a:p>
            <a:pPr marL="347663" marR="0" lvl="0" indent="-347663">
              <a:lnSpc>
                <a:spcPct val="115000"/>
              </a:lnSpc>
              <a:spcBef>
                <a:spcPts val="1200"/>
              </a:spcBef>
              <a:spcAft>
                <a:spcPts val="1000"/>
              </a:spcAft>
              <a:buFont typeface="+mj-lt"/>
              <a:buAutoNum type="arabicParenR" startAt="4"/>
            </a:pPr>
            <a:r>
              <a:rPr lang="en-US" sz="2400" dirty="0">
                <a:ea typeface="Times New Roman"/>
                <a:cs typeface="Times New Roman"/>
              </a:rPr>
              <a:t>What is the definition of a ritual?</a:t>
            </a:r>
          </a:p>
          <a:p>
            <a:pPr marL="681038" marR="0" lvl="0" indent="-342900">
              <a:lnSpc>
                <a:spcPct val="115000"/>
              </a:lnSpc>
              <a:spcBef>
                <a:spcPts val="0"/>
              </a:spcBef>
              <a:spcAft>
                <a:spcPts val="0"/>
              </a:spcAft>
              <a:buFont typeface="+mj-lt"/>
              <a:buAutoNum type="alphaLcParenR"/>
            </a:pPr>
            <a:r>
              <a:rPr lang="en-US" sz="2400" dirty="0">
                <a:solidFill>
                  <a:srgbClr val="000000"/>
                </a:solidFill>
                <a:ea typeface="Times New Roman"/>
                <a:cs typeface="Arial"/>
              </a:rPr>
              <a:t>A </a:t>
            </a:r>
            <a:r>
              <a:rPr lang="en-US" sz="2400" dirty="0">
                <a:solidFill>
                  <a:srgbClr val="000000"/>
                </a:solidFill>
                <a:ea typeface="Times New Roman"/>
                <a:cs typeface="Times New Roman"/>
              </a:rPr>
              <a:t>boring, repetitive life, with every moment controlled and managed</a:t>
            </a:r>
            <a:endParaRPr lang="en-US" sz="24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400" dirty="0">
                <a:solidFill>
                  <a:srgbClr val="000000"/>
                </a:solidFill>
                <a:ea typeface="Times New Roman"/>
                <a:cs typeface="Arial"/>
              </a:rPr>
              <a:t>No room for spontaneity</a:t>
            </a:r>
            <a:endParaRPr lang="en-US" sz="24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400" dirty="0">
                <a:ea typeface="Times New Roman"/>
                <a:cs typeface="Arial"/>
              </a:rPr>
              <a:t>An activity set in stone</a:t>
            </a:r>
            <a:endParaRPr lang="en-US" sz="24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400" dirty="0">
                <a:ea typeface="Times New Roman"/>
                <a:cs typeface="Arial"/>
              </a:rPr>
              <a:t>A</a:t>
            </a:r>
            <a:r>
              <a:rPr lang="en-US" sz="2400" dirty="0">
                <a:ea typeface="Times New Roman"/>
                <a:cs typeface="Times New Roman"/>
              </a:rPr>
              <a:t>ny practice or pattern of behavior regularly performed in a set manner</a:t>
            </a:r>
          </a:p>
          <a:p>
            <a:pPr marL="690563" marR="0" lvl="0" indent="-342900">
              <a:lnSpc>
                <a:spcPct val="115000"/>
              </a:lnSpc>
              <a:spcBef>
                <a:spcPts val="0"/>
              </a:spcBef>
              <a:spcAft>
                <a:spcPts val="1000"/>
              </a:spcAft>
              <a:buFont typeface="+mj-lt"/>
              <a:buAutoNum type="alphaLcParenR"/>
            </a:pPr>
            <a:endParaRPr lang="en-US" sz="2400" dirty="0">
              <a:ea typeface="Times New Roman"/>
              <a:cs typeface="Times New Roman"/>
            </a:endParaRPr>
          </a:p>
          <a:p>
            <a:endParaRPr lang="en-US" dirty="0"/>
          </a:p>
        </p:txBody>
      </p:sp>
    </p:spTree>
    <p:extLst>
      <p:ext uri="{BB962C8B-B14F-4D97-AF65-F5344CB8AC3E}">
        <p14:creationId xmlns:p14="http://schemas.microsoft.com/office/powerpoint/2010/main" val="830838597"/>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62500" lnSpcReduction="20000"/>
          </a:bodyPr>
          <a:lstStyle/>
          <a:p>
            <a:pPr marL="347663" marR="0" lvl="0" indent="-347663">
              <a:lnSpc>
                <a:spcPct val="115000"/>
              </a:lnSpc>
              <a:spcBef>
                <a:spcPts val="1200"/>
              </a:spcBef>
              <a:spcAft>
                <a:spcPts val="1000"/>
              </a:spcAft>
              <a:buFont typeface="+mj-lt"/>
              <a:buAutoNum type="arabicParenR" startAt="5"/>
            </a:pPr>
            <a:r>
              <a:rPr lang="en-US" dirty="0">
                <a:ea typeface="Times New Roman"/>
                <a:cs typeface="Times New Roman"/>
              </a:rPr>
              <a:t>What is an example of an easy way to put exercise into your schedule?</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Three hours of swimming every day</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Take a half hour to plan exercises for the next week</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Do yoga in the morning before work</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Exercise for a different length of time on a different day of the week</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6"/>
            </a:pPr>
            <a:r>
              <a:rPr lang="en-US" dirty="0">
                <a:ea typeface="Times New Roman"/>
                <a:cs typeface="Times New Roman"/>
              </a:rPr>
              <a:t>Which of these is not an example of a ritual that many people find helpful in maximizing their time?</a:t>
            </a:r>
          </a:p>
          <a:p>
            <a:pPr marL="681038" marR="0" lvl="0" indent="-342900">
              <a:lnSpc>
                <a:spcPct val="115000"/>
              </a:lnSpc>
              <a:spcBef>
                <a:spcPts val="0"/>
              </a:spcBef>
              <a:spcAft>
                <a:spcPts val="0"/>
              </a:spcAft>
              <a:buFont typeface="+mj-lt"/>
              <a:buAutoNum type="alphaLcParenR"/>
            </a:pPr>
            <a:r>
              <a:rPr lang="en-US" dirty="0">
                <a:ea typeface="Times New Roman"/>
                <a:cs typeface="Arial"/>
              </a:rPr>
              <a:t>Check </a:t>
            </a:r>
            <a:r>
              <a:rPr lang="en-US" dirty="0">
                <a:ea typeface="Times New Roman"/>
                <a:cs typeface="Times New Roman"/>
              </a:rPr>
              <a:t>e-mail, news, and Web sites throughout the day</a:t>
            </a:r>
          </a:p>
          <a:p>
            <a:pPr marL="681038" marR="0" lvl="0" indent="-342900">
              <a:lnSpc>
                <a:spcPct val="115000"/>
              </a:lnSpc>
              <a:spcBef>
                <a:spcPts val="0"/>
              </a:spcBef>
              <a:spcAft>
                <a:spcPts val="0"/>
              </a:spcAft>
              <a:buFont typeface="+mj-lt"/>
              <a:buAutoNum type="alphaLcParenR"/>
            </a:pPr>
            <a:r>
              <a:rPr lang="en-US" dirty="0">
                <a:ea typeface="Times New Roman"/>
                <a:cs typeface="Times New Roman"/>
              </a:rPr>
              <a:t>Set up a system for maintaining your Productivity Journal.</a:t>
            </a:r>
          </a:p>
          <a:p>
            <a:pPr marL="681038" marR="0" lvl="0" indent="-342900">
              <a:lnSpc>
                <a:spcPct val="115000"/>
              </a:lnSpc>
              <a:spcBef>
                <a:spcPts val="0"/>
              </a:spcBef>
              <a:spcAft>
                <a:spcPts val="0"/>
              </a:spcAft>
              <a:buFont typeface="+mj-lt"/>
              <a:buAutoNum type="alphaLcParenR"/>
            </a:pPr>
            <a:r>
              <a:rPr lang="en-US" dirty="0">
                <a:ea typeface="Times New Roman"/>
                <a:cs typeface="Times New Roman"/>
              </a:rPr>
              <a:t>In the morning, perform your tasks in an organized, routine manner.</a:t>
            </a:r>
          </a:p>
          <a:p>
            <a:pPr marL="681038" marR="0" lvl="0" indent="-342900">
              <a:lnSpc>
                <a:spcPct val="115000"/>
              </a:lnSpc>
              <a:spcBef>
                <a:spcPts val="0"/>
              </a:spcBef>
              <a:spcAft>
                <a:spcPts val="0"/>
              </a:spcAft>
              <a:buFont typeface="+mj-lt"/>
              <a:buAutoNum type="alphaLcParenR"/>
            </a:pPr>
            <a:r>
              <a:rPr lang="en-US" dirty="0">
                <a:ea typeface="Times New Roman"/>
                <a:cs typeface="Arial"/>
              </a:rPr>
              <a:t>L</a:t>
            </a:r>
            <a:r>
              <a:rPr lang="en-US" dirty="0">
                <a:ea typeface="Times New Roman"/>
                <a:cs typeface="Times New Roman"/>
              </a:rPr>
              <a:t>ay out your clothes </a:t>
            </a:r>
            <a:r>
              <a:rPr lang="en-US" dirty="0">
                <a:solidFill>
                  <a:srgbClr val="000000"/>
                </a:solidFill>
                <a:ea typeface="Times New Roman"/>
                <a:cs typeface="Times New Roman"/>
              </a:rPr>
              <a:t>and prepare your lunch the night before for maximum efficiency</a:t>
            </a:r>
            <a:endParaRPr lang="en-US" dirty="0"/>
          </a:p>
        </p:txBody>
      </p:sp>
    </p:spTree>
    <p:extLst>
      <p:ext uri="{BB962C8B-B14F-4D97-AF65-F5344CB8AC3E}">
        <p14:creationId xmlns:p14="http://schemas.microsoft.com/office/powerpoint/2010/main" val="968315998"/>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7663" marR="0" lvl="0" indent="-347663">
              <a:lnSpc>
                <a:spcPct val="115000"/>
              </a:lnSpc>
              <a:spcBef>
                <a:spcPts val="1200"/>
              </a:spcBef>
              <a:spcAft>
                <a:spcPts val="1000"/>
              </a:spcAft>
              <a:buFont typeface="+mj-lt"/>
              <a:buAutoNum type="arabicParenR" startAt="7"/>
            </a:pPr>
            <a:r>
              <a:rPr lang="en-US" dirty="0">
                <a:ea typeface="Times New Roman"/>
                <a:cs typeface="Times New Roman"/>
              </a:rPr>
              <a:t>What is not a good idea to have as part of your sleep ritual?</a:t>
            </a:r>
          </a:p>
          <a:p>
            <a:pPr marL="681038" marR="0" lvl="0" indent="-342900">
              <a:lnSpc>
                <a:spcPct val="115000"/>
              </a:lnSpc>
              <a:spcBef>
                <a:spcPts val="0"/>
              </a:spcBef>
              <a:spcAft>
                <a:spcPts val="0"/>
              </a:spcAft>
              <a:buFont typeface="+mj-lt"/>
              <a:buAutoNum type="alphaLcParenR"/>
            </a:pPr>
            <a:r>
              <a:rPr lang="en-US" dirty="0">
                <a:ea typeface="Times New Roman"/>
                <a:cs typeface="Arial"/>
              </a:rPr>
              <a:t>F</a:t>
            </a:r>
            <a:r>
              <a:rPr lang="en-US" dirty="0">
                <a:ea typeface="Times New Roman"/>
                <a:cs typeface="Times New Roman"/>
              </a:rPr>
              <a:t>illing out your Productivity Journal for the next day</a:t>
            </a:r>
          </a:p>
          <a:p>
            <a:pPr marL="681038" marR="0" lvl="0" indent="-342900">
              <a:lnSpc>
                <a:spcPct val="115000"/>
              </a:lnSpc>
              <a:spcBef>
                <a:spcPts val="0"/>
              </a:spcBef>
              <a:spcAft>
                <a:spcPts val="0"/>
              </a:spcAft>
              <a:buFont typeface="+mj-lt"/>
              <a:buAutoNum type="alphaLcParenR"/>
            </a:pPr>
            <a:r>
              <a:rPr lang="en-US" dirty="0">
                <a:ea typeface="Times New Roman"/>
                <a:cs typeface="Arial"/>
              </a:rPr>
              <a:t>Vigorous exercise right before sleep</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Enjoying a cup of tea</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Taking a warm bath</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8"/>
            </a:pPr>
            <a:r>
              <a:rPr lang="en-US" dirty="0">
                <a:ea typeface="Times New Roman"/>
                <a:cs typeface="Times New Roman"/>
              </a:rPr>
              <a:t>Once you have been using a ritual for a while, what might you find?</a:t>
            </a:r>
          </a:p>
          <a:p>
            <a:pPr marL="681038" marR="0" lvl="0" indent="-342900">
              <a:lnSpc>
                <a:spcPct val="115000"/>
              </a:lnSpc>
              <a:spcBef>
                <a:spcPts val="0"/>
              </a:spcBef>
              <a:spcAft>
                <a:spcPts val="0"/>
              </a:spcAft>
              <a:buFont typeface="+mj-lt"/>
              <a:buAutoNum type="alphaLcParenR"/>
            </a:pPr>
            <a:r>
              <a:rPr lang="en-US" dirty="0">
                <a:ea typeface="Times New Roman"/>
                <a:cs typeface="Arial"/>
              </a:rPr>
              <a:t>That you have to constantly remind yourself of the ritual</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That you cannot live your life without things happening at exactly the same time every day</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That your day before repetitive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T</a:t>
            </a:r>
            <a:r>
              <a:rPr lang="en-US" dirty="0">
                <a:ea typeface="Times New Roman"/>
                <a:cs typeface="Times New Roman"/>
              </a:rPr>
              <a:t>hat you have bits of extra time here and there</a:t>
            </a:r>
          </a:p>
          <a:p>
            <a:endParaRPr lang="en-US" dirty="0"/>
          </a:p>
        </p:txBody>
      </p:sp>
    </p:spTree>
    <p:extLst>
      <p:ext uri="{BB962C8B-B14F-4D97-AF65-F5344CB8AC3E}">
        <p14:creationId xmlns:p14="http://schemas.microsoft.com/office/powerpoint/2010/main" val="2778641144"/>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62500" lnSpcReduction="20000"/>
          </a:bodyPr>
          <a:lstStyle/>
          <a:p>
            <a:pPr marL="347663" marR="0" lvl="0" indent="-347663">
              <a:lnSpc>
                <a:spcPct val="115000"/>
              </a:lnSpc>
              <a:spcBef>
                <a:spcPts val="1200"/>
              </a:spcBef>
              <a:spcAft>
                <a:spcPts val="1000"/>
              </a:spcAft>
              <a:buFont typeface="+mj-lt"/>
              <a:buAutoNum type="arabicParenR" startAt="9"/>
            </a:pPr>
            <a:r>
              <a:rPr lang="en-US" dirty="0">
                <a:ea typeface="Times New Roman"/>
                <a:cs typeface="Times New Roman"/>
              </a:rPr>
              <a:t>Which of these is a good idea for ritualizing meals?</a:t>
            </a:r>
          </a:p>
          <a:p>
            <a:pPr marL="681038" marR="0" lvl="0" indent="-342900">
              <a:lnSpc>
                <a:spcPct val="115000"/>
              </a:lnSpc>
              <a:spcBef>
                <a:spcPts val="0"/>
              </a:spcBef>
              <a:spcAft>
                <a:spcPts val="0"/>
              </a:spcAft>
              <a:buFont typeface="+mj-lt"/>
              <a:buAutoNum type="alphaLcParenR"/>
            </a:pPr>
            <a:r>
              <a:rPr lang="en-US" dirty="0">
                <a:ea typeface="Times New Roman"/>
                <a:cs typeface="Times New Roman"/>
              </a:rPr>
              <a:t>Appliances like slow cookers and delayed-start ovens can also help you make sure supper is ready when you are</a:t>
            </a:r>
          </a:p>
          <a:p>
            <a:pPr marL="681038" marR="0" lvl="0" indent="-342900">
              <a:lnSpc>
                <a:spcPct val="115000"/>
              </a:lnSpc>
              <a:spcBef>
                <a:spcPts val="0"/>
              </a:spcBef>
              <a:spcAft>
                <a:spcPts val="0"/>
              </a:spcAft>
              <a:buFont typeface="+mj-lt"/>
              <a:buAutoNum type="alphaLcParenR"/>
            </a:pPr>
            <a:r>
              <a:rPr lang="en-US" dirty="0">
                <a:ea typeface="Times New Roman"/>
                <a:cs typeface="Arial"/>
              </a:rPr>
              <a:t>Spend your weekend making meals for the week to come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Make a grocery list and do a comprehensive shopping trip in several grocery stores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Take two hours each weekend to plan meals for the next week</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10"/>
            </a:pPr>
            <a:r>
              <a:rPr lang="en-US" dirty="0">
                <a:ea typeface="Times New Roman"/>
                <a:cs typeface="Times New Roman"/>
              </a:rPr>
              <a:t> What is not an example of situation or event that will cause a ritual to come into play?</a:t>
            </a:r>
          </a:p>
          <a:p>
            <a:pPr marL="681038" marR="0" lvl="0" indent="-342900">
              <a:lnSpc>
                <a:spcPct val="115000"/>
              </a:lnSpc>
              <a:spcBef>
                <a:spcPts val="0"/>
              </a:spcBef>
              <a:spcAft>
                <a:spcPts val="0"/>
              </a:spcAft>
              <a:buFont typeface="+mj-lt"/>
              <a:buAutoNum type="alphaLcParenR"/>
            </a:pPr>
            <a:r>
              <a:rPr lang="en-US" dirty="0">
                <a:ea typeface="Times New Roman"/>
                <a:cs typeface="Times New Roman"/>
              </a:rPr>
              <a:t>Take ten minutes to update your Personal Productivity Journal</a:t>
            </a:r>
          </a:p>
          <a:p>
            <a:pPr marL="681038" marR="0" lvl="0" indent="-342900">
              <a:lnSpc>
                <a:spcPct val="115000"/>
              </a:lnSpc>
              <a:spcBef>
                <a:spcPts val="0"/>
              </a:spcBef>
              <a:spcAft>
                <a:spcPts val="0"/>
              </a:spcAft>
              <a:buFont typeface="+mj-lt"/>
              <a:buAutoNum type="alphaLcParenR"/>
            </a:pPr>
            <a:r>
              <a:rPr lang="en-US" dirty="0">
                <a:ea typeface="Times New Roman"/>
                <a:cs typeface="Arial"/>
              </a:rPr>
              <a:t>Take an hour to do some deep breathing and stretches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Times New Roman"/>
              </a:rPr>
              <a:t>Take five minutes to clean off your desk </a:t>
            </a:r>
            <a:r>
              <a:rPr lang="en-US" dirty="0">
                <a:solidFill>
                  <a:srgbClr val="000000"/>
                </a:solidFill>
                <a:ea typeface="Times New Roman"/>
                <a:cs typeface="Times New Roman"/>
              </a:rPr>
              <a:t>or some other small area</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During a break at home, read for ten minutes</a:t>
            </a:r>
            <a:endParaRPr lang="en-US" dirty="0">
              <a:ea typeface="Times New Roman"/>
              <a:cs typeface="Times New Roman"/>
            </a:endParaRPr>
          </a:p>
        </p:txBody>
      </p:sp>
    </p:spTree>
    <p:extLst>
      <p:ext uri="{BB962C8B-B14F-4D97-AF65-F5344CB8AC3E}">
        <p14:creationId xmlns:p14="http://schemas.microsoft.com/office/powerpoint/2010/main" val="2140830473"/>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eriod"/>
              <a:tabLst>
                <a:tab pos="457200" algn="l"/>
              </a:tabLst>
            </a:pPr>
            <a:r>
              <a:rPr lang="en-US" dirty="0">
                <a:ea typeface="Times New Roman"/>
                <a:cs typeface="Times New Roman"/>
              </a:rPr>
              <a:t>Which step is not a part of building a good ritual?</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Identify the task</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tabLst>
                <a:tab pos="742950" algn="l"/>
              </a:tabLst>
            </a:pPr>
            <a:r>
              <a:rPr lang="en-US" dirty="0">
                <a:solidFill>
                  <a:srgbClr val="FF0000"/>
                </a:solidFill>
                <a:ea typeface="Times New Roman"/>
                <a:cs typeface="Times New Roman"/>
              </a:rPr>
              <a:t>Set the task in stone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tabLst>
                <a:tab pos="742950" algn="l"/>
              </a:tabLst>
            </a:pPr>
            <a:r>
              <a:rPr lang="en-US" dirty="0">
                <a:solidFill>
                  <a:srgbClr val="000000"/>
                </a:solidFill>
                <a:ea typeface="Times New Roman"/>
                <a:cs typeface="Times New Roman"/>
              </a:rPr>
              <a:t>Identify the time and or triggers</a:t>
            </a:r>
            <a:endParaRPr lang="en-US" dirty="0">
              <a:ea typeface="Times New Roman"/>
              <a:cs typeface="Times New Roman"/>
            </a:endParaRPr>
          </a:p>
          <a:p>
            <a:pPr marL="681038" marR="0" lvl="0" indent="-342900">
              <a:lnSpc>
                <a:spcPct val="115000"/>
              </a:lnSpc>
              <a:spcBef>
                <a:spcPts val="0"/>
              </a:spcBef>
              <a:spcAft>
                <a:spcPts val="1000"/>
              </a:spcAft>
              <a:buFont typeface="+mj-lt"/>
              <a:buAutoNum type="alphaLcParenR"/>
              <a:tabLst>
                <a:tab pos="742950" algn="l"/>
              </a:tabLst>
            </a:pPr>
            <a:r>
              <a:rPr lang="en-US" dirty="0">
                <a:solidFill>
                  <a:srgbClr val="000000"/>
                </a:solidFill>
                <a:ea typeface="Times New Roman"/>
                <a:cs typeface="Times New Roman"/>
              </a:rPr>
              <a:t>Identify the sub-tasks</a:t>
            </a:r>
            <a:endParaRPr lang="en-US" dirty="0">
              <a:ea typeface="Times New Roman"/>
              <a:cs typeface="Times New Roman"/>
            </a:endParaRPr>
          </a:p>
          <a:p>
            <a:pPr marL="347663" marR="0" lvl="0" indent="-347663">
              <a:lnSpc>
                <a:spcPct val="115000"/>
              </a:lnSpc>
              <a:spcBef>
                <a:spcPts val="0"/>
              </a:spcBef>
              <a:spcAft>
                <a:spcPts val="1000"/>
              </a:spcAft>
              <a:buFont typeface="+mj-lt"/>
              <a:buAutoNum type="arabicPeriod" startAt="2"/>
              <a:tabLst>
                <a:tab pos="746125" algn="l"/>
              </a:tabLst>
            </a:pPr>
            <a:r>
              <a:rPr lang="en-US" dirty="0">
                <a:solidFill>
                  <a:srgbClr val="000000"/>
                </a:solidFill>
                <a:ea typeface="Times New Roman"/>
                <a:cs typeface="Times New Roman"/>
              </a:rPr>
              <a:t>Which three items are essential to ritualize?</a:t>
            </a: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Sleep, meals, and exercise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Work, play, and driving</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Sleep, work, and play</a:t>
            </a:r>
            <a:endParaRPr lang="en-US" dirty="0">
              <a:ea typeface="Times New Roman"/>
              <a:cs typeface="Times New Roman"/>
            </a:endParaRPr>
          </a:p>
          <a:p>
            <a:pPr marL="681038"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Collaboration, delegation, and procrastination</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00708336"/>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92500"/>
          </a:bodyPr>
          <a:lstStyle/>
          <a:p>
            <a:pPr marL="347663" marR="0" lvl="0" indent="-347663">
              <a:lnSpc>
                <a:spcPct val="115000"/>
              </a:lnSpc>
              <a:spcBef>
                <a:spcPts val="0"/>
              </a:spcBef>
              <a:spcAft>
                <a:spcPts val="1000"/>
              </a:spcAft>
              <a:buFont typeface="+mj-lt"/>
              <a:buAutoNum type="arabicPeriod" startAt="3"/>
              <a:tabLst>
                <a:tab pos="685800" algn="l"/>
              </a:tabLst>
            </a:pPr>
            <a:r>
              <a:rPr lang="en-US" sz="2400" dirty="0">
                <a:solidFill>
                  <a:srgbClr val="000000"/>
                </a:solidFill>
                <a:ea typeface="Times New Roman"/>
                <a:cs typeface="Times New Roman"/>
              </a:rPr>
              <a:t>What is a “Trigger” in regards to setting up a ritual?</a:t>
            </a:r>
          </a:p>
          <a:p>
            <a:pPr marL="690563" marR="0" lvl="0" indent="-342900">
              <a:lnSpc>
                <a:spcPct val="115000"/>
              </a:lnSpc>
              <a:spcBef>
                <a:spcPts val="0"/>
              </a:spcBef>
              <a:spcAft>
                <a:spcPts val="0"/>
              </a:spcAft>
              <a:buFont typeface="+mj-lt"/>
              <a:buAutoNum type="alphaLcParenR"/>
            </a:pPr>
            <a:r>
              <a:rPr lang="en-US" sz="2400" dirty="0">
                <a:solidFill>
                  <a:srgbClr val="FF0000"/>
                </a:solidFill>
                <a:ea typeface="Times New Roman"/>
                <a:cs typeface="Times New Roman"/>
              </a:rPr>
              <a:t>A situation or event</a:t>
            </a:r>
            <a:endParaRPr lang="en-US" sz="2400"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US" sz="2400" dirty="0">
                <a:solidFill>
                  <a:srgbClr val="000000"/>
                </a:solidFill>
                <a:ea typeface="Times New Roman"/>
                <a:cs typeface="Times New Roman"/>
              </a:rPr>
              <a:t>Exercise</a:t>
            </a:r>
            <a:endParaRPr lang="en-US" sz="2400"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US" sz="2400" dirty="0">
                <a:solidFill>
                  <a:srgbClr val="000000"/>
                </a:solidFill>
                <a:ea typeface="Times New Roman"/>
                <a:cs typeface="Times New Roman"/>
              </a:rPr>
              <a:t>Thought or idea</a:t>
            </a:r>
            <a:endParaRPr lang="en-US" sz="2400" dirty="0">
              <a:ea typeface="Times New Roman"/>
              <a:cs typeface="Times New Roman"/>
            </a:endParaRPr>
          </a:p>
          <a:p>
            <a:pPr marL="690563" marR="0" lvl="0" indent="-342900">
              <a:lnSpc>
                <a:spcPct val="115000"/>
              </a:lnSpc>
              <a:spcBef>
                <a:spcPts val="0"/>
              </a:spcBef>
              <a:spcAft>
                <a:spcPts val="1000"/>
              </a:spcAft>
              <a:buFont typeface="+mj-lt"/>
              <a:buAutoNum type="alphaLcParenR"/>
            </a:pPr>
            <a:r>
              <a:rPr lang="en-US" sz="2400" dirty="0">
                <a:solidFill>
                  <a:srgbClr val="000000"/>
                </a:solidFill>
                <a:ea typeface="Times New Roman"/>
                <a:cs typeface="Times New Roman"/>
              </a:rPr>
              <a:t>Specific time of day</a:t>
            </a:r>
            <a:endParaRPr lang="en-US" sz="2400" dirty="0">
              <a:ea typeface="Times New Roman"/>
              <a:cs typeface="Times New Roman"/>
            </a:endParaRPr>
          </a:p>
          <a:p>
            <a:pPr marL="347663" lvl="0" indent="-347663">
              <a:lnSpc>
                <a:spcPct val="115000"/>
              </a:lnSpc>
              <a:spcBef>
                <a:spcPts val="1200"/>
              </a:spcBef>
              <a:spcAft>
                <a:spcPts val="1000"/>
              </a:spcAft>
              <a:buFont typeface="+mj-lt"/>
              <a:buAutoNum type="arabicParenR" startAt="4"/>
            </a:pPr>
            <a:r>
              <a:rPr lang="en-US" sz="2200" dirty="0">
                <a:solidFill>
                  <a:prstClr val="black"/>
                </a:solidFill>
                <a:ea typeface="Times New Roman"/>
                <a:cs typeface="Times New Roman"/>
              </a:rPr>
              <a:t>What is the definition of a ritual?</a:t>
            </a:r>
          </a:p>
          <a:p>
            <a:pPr marL="681038" lvl="0" indent="-342900">
              <a:lnSpc>
                <a:spcPct val="115000"/>
              </a:lnSpc>
              <a:spcBef>
                <a:spcPts val="0"/>
              </a:spcBef>
              <a:spcAft>
                <a:spcPts val="0"/>
              </a:spcAft>
              <a:buFont typeface="+mj-lt"/>
              <a:buAutoNum type="alphaLcParenR"/>
            </a:pPr>
            <a:r>
              <a:rPr lang="en-US" sz="2200" dirty="0">
                <a:solidFill>
                  <a:srgbClr val="000000"/>
                </a:solidFill>
                <a:ea typeface="Times New Roman"/>
                <a:cs typeface="Arial"/>
              </a:rPr>
              <a:t>A </a:t>
            </a:r>
            <a:r>
              <a:rPr lang="en-US" sz="2200" dirty="0">
                <a:solidFill>
                  <a:srgbClr val="000000"/>
                </a:solidFill>
                <a:ea typeface="Times New Roman"/>
                <a:cs typeface="Times New Roman"/>
              </a:rPr>
              <a:t>boring, repetitive life, with every moment controlled and managed</a:t>
            </a:r>
            <a:endParaRPr lang="en-US" sz="2200" dirty="0">
              <a:solidFill>
                <a:prstClr val="black"/>
              </a:solidFill>
              <a:ea typeface="Times New Roman"/>
              <a:cs typeface="Times New Roman"/>
            </a:endParaRPr>
          </a:p>
          <a:p>
            <a:pPr marL="681038" lvl="0" indent="-342900">
              <a:lnSpc>
                <a:spcPct val="115000"/>
              </a:lnSpc>
              <a:spcBef>
                <a:spcPts val="0"/>
              </a:spcBef>
              <a:spcAft>
                <a:spcPts val="0"/>
              </a:spcAft>
              <a:buFont typeface="+mj-lt"/>
              <a:buAutoNum type="alphaLcParenR"/>
            </a:pPr>
            <a:r>
              <a:rPr lang="en-US" sz="2200" dirty="0">
                <a:solidFill>
                  <a:srgbClr val="000000"/>
                </a:solidFill>
                <a:ea typeface="Times New Roman"/>
                <a:cs typeface="Arial"/>
              </a:rPr>
              <a:t>No room for spontaneity</a:t>
            </a:r>
            <a:endParaRPr lang="en-US" sz="2200" dirty="0">
              <a:solidFill>
                <a:prstClr val="black"/>
              </a:solidFill>
              <a:ea typeface="Times New Roman"/>
              <a:cs typeface="Times New Roman"/>
            </a:endParaRPr>
          </a:p>
          <a:p>
            <a:pPr marL="681038" lvl="0" indent="-342900">
              <a:lnSpc>
                <a:spcPct val="115000"/>
              </a:lnSpc>
              <a:spcBef>
                <a:spcPts val="0"/>
              </a:spcBef>
              <a:spcAft>
                <a:spcPts val="0"/>
              </a:spcAft>
              <a:buFont typeface="+mj-lt"/>
              <a:buAutoNum type="alphaLcParenR"/>
            </a:pPr>
            <a:r>
              <a:rPr lang="en-US" sz="2200" dirty="0">
                <a:solidFill>
                  <a:prstClr val="black"/>
                </a:solidFill>
                <a:ea typeface="Times New Roman"/>
                <a:cs typeface="Arial"/>
              </a:rPr>
              <a:t>An activity set in stone</a:t>
            </a:r>
            <a:endParaRPr lang="en-US" sz="2200" dirty="0">
              <a:solidFill>
                <a:prstClr val="black"/>
              </a:solidFill>
              <a:ea typeface="Times New Roman"/>
              <a:cs typeface="Times New Roman"/>
            </a:endParaRPr>
          </a:p>
          <a:p>
            <a:pPr marL="681038" lvl="0" indent="-342900">
              <a:lnSpc>
                <a:spcPct val="115000"/>
              </a:lnSpc>
              <a:spcBef>
                <a:spcPts val="0"/>
              </a:spcBef>
              <a:spcAft>
                <a:spcPts val="0"/>
              </a:spcAft>
              <a:buFont typeface="+mj-lt"/>
              <a:buAutoNum type="alphaLcParenR"/>
            </a:pPr>
            <a:r>
              <a:rPr lang="en-US" sz="2200" dirty="0">
                <a:solidFill>
                  <a:srgbClr val="FF0000"/>
                </a:solidFill>
                <a:ea typeface="Times New Roman"/>
                <a:cs typeface="Arial"/>
              </a:rPr>
              <a:t>A</a:t>
            </a:r>
            <a:r>
              <a:rPr lang="en-US" sz="2200" dirty="0">
                <a:solidFill>
                  <a:srgbClr val="FF0000"/>
                </a:solidFill>
                <a:ea typeface="Times New Roman"/>
                <a:cs typeface="Times New Roman"/>
              </a:rPr>
              <a:t>ny practice or pattern of behavior regularly performed in a set manner</a:t>
            </a:r>
          </a:p>
          <a:p>
            <a:endParaRPr lang="en-US" dirty="0"/>
          </a:p>
        </p:txBody>
      </p:sp>
    </p:spTree>
    <p:extLst>
      <p:ext uri="{BB962C8B-B14F-4D97-AF65-F5344CB8AC3E}">
        <p14:creationId xmlns:p14="http://schemas.microsoft.com/office/powerpoint/2010/main" val="2757293528"/>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62500" lnSpcReduction="20000"/>
          </a:bodyPr>
          <a:lstStyle/>
          <a:p>
            <a:pPr marL="347663" marR="0" lvl="0" indent="-347663">
              <a:lnSpc>
                <a:spcPct val="115000"/>
              </a:lnSpc>
              <a:spcBef>
                <a:spcPts val="1200"/>
              </a:spcBef>
              <a:spcAft>
                <a:spcPts val="1000"/>
              </a:spcAft>
              <a:buFont typeface="+mj-lt"/>
              <a:buAutoNum type="arabicParenR" startAt="5"/>
            </a:pPr>
            <a:r>
              <a:rPr lang="en-US" dirty="0">
                <a:ea typeface="Times New Roman"/>
                <a:cs typeface="Times New Roman"/>
              </a:rPr>
              <a:t>What is an example of an easy way to put exercise into your schedule?</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Three hours of swimming every day</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Take a half hour to plan exercises for the next week</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Do yoga in the morning before work</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Exercise for a different length of time on a different day of the week</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6"/>
            </a:pPr>
            <a:r>
              <a:rPr lang="en-US" dirty="0">
                <a:ea typeface="Times New Roman"/>
                <a:cs typeface="Times New Roman"/>
              </a:rPr>
              <a:t>Which of these is not an example of a ritual that many people find helpful in maximizing their time?</a:t>
            </a: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Check </a:t>
            </a:r>
            <a:r>
              <a:rPr lang="en-US" dirty="0">
                <a:solidFill>
                  <a:srgbClr val="FF0000"/>
                </a:solidFill>
                <a:ea typeface="Times New Roman"/>
                <a:cs typeface="Times New Roman"/>
              </a:rPr>
              <a:t>e-mail, news, and Web sites throughout the day</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Set up a system for maintaining your Productivity Journal.</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In the morning, perform your tasks in an organized, routine manner.</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L</a:t>
            </a:r>
            <a:r>
              <a:rPr lang="en-US" dirty="0">
                <a:solidFill>
                  <a:srgbClr val="000000"/>
                </a:solidFill>
                <a:ea typeface="Times New Roman"/>
                <a:cs typeface="Times New Roman"/>
              </a:rPr>
              <a:t>ay out your clothes and prepare your lunch the night before for maximum efficiency</a:t>
            </a:r>
            <a:endParaRPr lang="en-US" dirty="0"/>
          </a:p>
        </p:txBody>
      </p:sp>
    </p:spTree>
    <p:extLst>
      <p:ext uri="{BB962C8B-B14F-4D97-AF65-F5344CB8AC3E}">
        <p14:creationId xmlns:p14="http://schemas.microsoft.com/office/powerpoint/2010/main" val="2039694453"/>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7663" marR="0" lvl="0" indent="-347663">
              <a:lnSpc>
                <a:spcPct val="115000"/>
              </a:lnSpc>
              <a:spcBef>
                <a:spcPts val="1200"/>
              </a:spcBef>
              <a:spcAft>
                <a:spcPts val="1000"/>
              </a:spcAft>
              <a:buFont typeface="+mj-lt"/>
              <a:buAutoNum type="arabicParenR" startAt="7"/>
            </a:pPr>
            <a:r>
              <a:rPr lang="en-US" dirty="0">
                <a:ea typeface="Times New Roman"/>
                <a:cs typeface="Times New Roman"/>
              </a:rPr>
              <a:t>What is not a good idea to have as part of your sleep ritual?</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F</a:t>
            </a:r>
            <a:r>
              <a:rPr lang="en-US" dirty="0">
                <a:solidFill>
                  <a:srgbClr val="000000"/>
                </a:solidFill>
                <a:ea typeface="Times New Roman"/>
                <a:cs typeface="Times New Roman"/>
              </a:rPr>
              <a:t>illing out your Productivity Journal for the next day</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Vigorous exercise right before sleep</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Enjoying a cup of tea</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Taking a warm bath</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8"/>
            </a:pPr>
            <a:r>
              <a:rPr lang="en-US" dirty="0">
                <a:ea typeface="Times New Roman"/>
                <a:cs typeface="Times New Roman"/>
              </a:rPr>
              <a:t>Once you have been using a ritual for a while, what might you find?</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That you have to constantly remind yourself of the ritual</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That you cannot live your life without things happening at exactly the same time every day</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That your day before repetitive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T</a:t>
            </a:r>
            <a:r>
              <a:rPr lang="en-US" dirty="0">
                <a:solidFill>
                  <a:srgbClr val="FF0000"/>
                </a:solidFill>
                <a:ea typeface="Times New Roman"/>
                <a:cs typeface="Times New Roman"/>
              </a:rPr>
              <a:t>hat you have bits of extra time here and there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203355790"/>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62500" lnSpcReduction="20000"/>
          </a:bodyPr>
          <a:lstStyle/>
          <a:p>
            <a:pPr marL="347663" marR="0" lvl="0" indent="-347663">
              <a:lnSpc>
                <a:spcPct val="115000"/>
              </a:lnSpc>
              <a:spcBef>
                <a:spcPts val="1200"/>
              </a:spcBef>
              <a:spcAft>
                <a:spcPts val="1000"/>
              </a:spcAft>
              <a:buFont typeface="+mj-lt"/>
              <a:buAutoNum type="arabicParenR" startAt="9"/>
            </a:pPr>
            <a:r>
              <a:rPr lang="en-US" dirty="0">
                <a:ea typeface="Times New Roman"/>
                <a:cs typeface="Times New Roman"/>
              </a:rPr>
              <a:t>Which of these is a good idea for ritualizing meals?</a:t>
            </a: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Appliances like slow cookers and delayed-start ovens can also help you make sure supper is ready when you are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Spend your weekend making meals for the week to come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Make a grocery list and do a comprehensive shopping trip in several grocery stores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Take two hours each weekend to plan meals for the next week</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10"/>
            </a:pPr>
            <a:r>
              <a:rPr lang="en-US" dirty="0">
                <a:ea typeface="Times New Roman"/>
                <a:cs typeface="Times New Roman"/>
              </a:rPr>
              <a:t> What is not an example of situation or event that will cause a ritual to come into play?</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Take ten minutes to update your Personal Productivity Journal</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Take an hour to do some deep breathing and stretches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Take five minutes to clean off your desk or some other small area</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During a break at home, read for ten minutes</a:t>
            </a:r>
            <a:endParaRPr lang="en-US" dirty="0">
              <a:ea typeface="Times New Roman"/>
              <a:cs typeface="Times New Roman"/>
            </a:endParaRPr>
          </a:p>
        </p:txBody>
      </p:sp>
    </p:spTree>
    <p:extLst>
      <p:ext uri="{BB962C8B-B14F-4D97-AF65-F5344CB8AC3E}">
        <p14:creationId xmlns:p14="http://schemas.microsoft.com/office/powerpoint/2010/main" val="34718669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ACFB59A4-FE55-448F-813E-979815388D7E}"/>
              </a:ext>
            </a:extLst>
          </p:cNvPr>
          <p:cNvSpPr>
            <a:spLocks noGrp="1"/>
          </p:cNvSpPr>
          <p:nvPr>
            <p:ph sz="quarter" idx="11"/>
          </p:nvPr>
        </p:nvSpPr>
        <p:spPr/>
        <p:txBody>
          <a:bodyPr/>
          <a:lstStyle/>
          <a:p>
            <a:endParaRPr lang="en-US"/>
          </a:p>
        </p:txBody>
      </p:sp>
      <p:sp>
        <p:nvSpPr>
          <p:cNvPr id="12290" name="Title 1"/>
          <p:cNvSpPr>
            <a:spLocks noGrp="1"/>
          </p:cNvSpPr>
          <p:nvPr>
            <p:ph type="title"/>
          </p:nvPr>
        </p:nvSpPr>
        <p:spPr/>
        <p:txBody>
          <a:bodyPr/>
          <a:lstStyle/>
          <a:p>
            <a:pPr eaLnBrk="1" hangingPunct="1"/>
            <a:r>
              <a:rPr lang="en-US" dirty="0"/>
              <a:t>Prioritizing Your Goals</a:t>
            </a:r>
          </a:p>
        </p:txBody>
      </p:sp>
      <p:grpSp>
        <p:nvGrpSpPr>
          <p:cNvPr id="3" name="Group 2">
            <a:extLst>
              <a:ext uri="{FF2B5EF4-FFF2-40B4-BE49-F238E27FC236}">
                <a16:creationId xmlns:a16="http://schemas.microsoft.com/office/drawing/2014/main" id="{ECCBDD62-B3CC-444A-96A4-26E01BC20A69}"/>
              </a:ext>
            </a:extLst>
          </p:cNvPr>
          <p:cNvGrpSpPr/>
          <p:nvPr/>
        </p:nvGrpSpPr>
        <p:grpSpPr>
          <a:xfrm>
            <a:off x="533400" y="1470659"/>
            <a:ext cx="7543800" cy="4526280"/>
            <a:chOff x="533400" y="1470659"/>
            <a:chExt cx="7543800" cy="4526280"/>
          </a:xfrm>
        </p:grpSpPr>
        <p:sp>
          <p:nvSpPr>
            <p:cNvPr id="4" name="Partial Circle 3">
              <a:extLst>
                <a:ext uri="{FF2B5EF4-FFF2-40B4-BE49-F238E27FC236}">
                  <a16:creationId xmlns:a16="http://schemas.microsoft.com/office/drawing/2014/main" id="{3B6CDE25-748D-4909-9388-AF6A96F2CB8E}"/>
                </a:ext>
              </a:extLst>
            </p:cNvPr>
            <p:cNvSpPr/>
            <p:nvPr/>
          </p:nvSpPr>
          <p:spPr>
            <a:xfrm>
              <a:off x="533400" y="1470659"/>
              <a:ext cx="4526280" cy="4526280"/>
            </a:xfrm>
            <a:prstGeom prst="pie">
              <a:avLst>
                <a:gd name="adj1" fmla="val 5400000"/>
                <a:gd name="adj2" fmla="val 16200000"/>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5" name="Freeform: Shape 4">
              <a:extLst>
                <a:ext uri="{FF2B5EF4-FFF2-40B4-BE49-F238E27FC236}">
                  <a16:creationId xmlns:a16="http://schemas.microsoft.com/office/drawing/2014/main" id="{B57ADEAD-3991-4F36-B257-20BFD118CF3E}"/>
                </a:ext>
              </a:extLst>
            </p:cNvPr>
            <p:cNvSpPr/>
            <p:nvPr/>
          </p:nvSpPr>
          <p:spPr>
            <a:xfrm>
              <a:off x="2796540" y="1470659"/>
              <a:ext cx="5280660" cy="4526280"/>
            </a:xfrm>
            <a:custGeom>
              <a:avLst/>
              <a:gdLst>
                <a:gd name="connsiteX0" fmla="*/ 0 w 5280660"/>
                <a:gd name="connsiteY0" fmla="*/ 0 h 4526280"/>
                <a:gd name="connsiteX1" fmla="*/ 5280660 w 5280660"/>
                <a:gd name="connsiteY1" fmla="*/ 0 h 4526280"/>
                <a:gd name="connsiteX2" fmla="*/ 5280660 w 5280660"/>
                <a:gd name="connsiteY2" fmla="*/ 4526280 h 4526280"/>
                <a:gd name="connsiteX3" fmla="*/ 0 w 5280660"/>
                <a:gd name="connsiteY3" fmla="*/ 4526280 h 4526280"/>
                <a:gd name="connsiteX4" fmla="*/ 0 w 5280660"/>
                <a:gd name="connsiteY4" fmla="*/ 0 h 4526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80660" h="4526280">
                  <a:moveTo>
                    <a:pt x="0" y="0"/>
                  </a:moveTo>
                  <a:lnTo>
                    <a:pt x="5280660" y="0"/>
                  </a:lnTo>
                  <a:lnTo>
                    <a:pt x="5280660" y="4526280"/>
                  </a:lnTo>
                  <a:lnTo>
                    <a:pt x="0" y="4526280"/>
                  </a:lnTo>
                  <a:lnTo>
                    <a:pt x="0" y="0"/>
                  </a:lnTo>
                  <a:close/>
                </a:path>
              </a:pathLst>
            </a:custGeom>
          </p:spPr>
          <p:style>
            <a:lnRef idx="2">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63830" tIns="163830" rIns="163830" bIns="2540127" numCol="1" spcCol="1270" anchor="ctr" anchorCtr="0">
              <a:noAutofit/>
            </a:bodyPr>
            <a:lstStyle/>
            <a:p>
              <a:pPr marL="0" lvl="0" indent="0" algn="ctr" defTabSz="1911350">
                <a:lnSpc>
                  <a:spcPct val="90000"/>
                </a:lnSpc>
                <a:spcBef>
                  <a:spcPct val="0"/>
                </a:spcBef>
                <a:spcAft>
                  <a:spcPct val="35000"/>
                </a:spcAft>
                <a:buNone/>
              </a:pPr>
              <a:r>
                <a:rPr lang="en-US" sz="4300" kern="1200" dirty="0"/>
                <a:t>Invest your mental focus on one goal</a:t>
              </a:r>
            </a:p>
          </p:txBody>
        </p:sp>
        <p:sp>
          <p:nvSpPr>
            <p:cNvPr id="6" name="Partial Circle 5">
              <a:extLst>
                <a:ext uri="{FF2B5EF4-FFF2-40B4-BE49-F238E27FC236}">
                  <a16:creationId xmlns:a16="http://schemas.microsoft.com/office/drawing/2014/main" id="{B77A4E56-C42F-4C6E-9623-358B80F74A5E}"/>
                </a:ext>
              </a:extLst>
            </p:cNvPr>
            <p:cNvSpPr/>
            <p:nvPr/>
          </p:nvSpPr>
          <p:spPr>
            <a:xfrm>
              <a:off x="1721548" y="3620642"/>
              <a:ext cx="2149983" cy="2149983"/>
            </a:xfrm>
            <a:prstGeom prst="pie">
              <a:avLst>
                <a:gd name="adj1" fmla="val 5400000"/>
                <a:gd name="adj2" fmla="val 16200000"/>
              </a:avLst>
            </a:prstGeom>
          </p:spPr>
          <p:style>
            <a:lnRef idx="2">
              <a:schemeClr val="lt1">
                <a:hueOff val="0"/>
                <a:satOff val="0"/>
                <a:lumOff val="0"/>
                <a:alphaOff val="0"/>
              </a:schemeClr>
            </a:lnRef>
            <a:fillRef idx="1">
              <a:schemeClr val="accent5">
                <a:hueOff val="-9933876"/>
                <a:satOff val="39811"/>
                <a:lumOff val="8628"/>
                <a:alphaOff val="0"/>
              </a:schemeClr>
            </a:fillRef>
            <a:effectRef idx="0">
              <a:schemeClr val="accent5">
                <a:hueOff val="-9933876"/>
                <a:satOff val="39811"/>
                <a:lumOff val="8628"/>
                <a:alphaOff val="0"/>
              </a:schemeClr>
            </a:effectRef>
            <a:fontRef idx="minor">
              <a:schemeClr val="lt1"/>
            </a:fontRef>
          </p:style>
        </p:sp>
        <p:sp>
          <p:nvSpPr>
            <p:cNvPr id="7" name="Freeform: Shape 6">
              <a:extLst>
                <a:ext uri="{FF2B5EF4-FFF2-40B4-BE49-F238E27FC236}">
                  <a16:creationId xmlns:a16="http://schemas.microsoft.com/office/drawing/2014/main" id="{36903123-8331-4AC0-9BA7-F5446DBB12E5}"/>
                </a:ext>
              </a:extLst>
            </p:cNvPr>
            <p:cNvSpPr/>
            <p:nvPr/>
          </p:nvSpPr>
          <p:spPr>
            <a:xfrm>
              <a:off x="2796540" y="3620642"/>
              <a:ext cx="5280660" cy="2149983"/>
            </a:xfrm>
            <a:custGeom>
              <a:avLst/>
              <a:gdLst>
                <a:gd name="connsiteX0" fmla="*/ 0 w 5280660"/>
                <a:gd name="connsiteY0" fmla="*/ 0 h 2149983"/>
                <a:gd name="connsiteX1" fmla="*/ 5280660 w 5280660"/>
                <a:gd name="connsiteY1" fmla="*/ 0 h 2149983"/>
                <a:gd name="connsiteX2" fmla="*/ 5280660 w 5280660"/>
                <a:gd name="connsiteY2" fmla="*/ 2149983 h 2149983"/>
                <a:gd name="connsiteX3" fmla="*/ 0 w 5280660"/>
                <a:gd name="connsiteY3" fmla="*/ 2149983 h 2149983"/>
                <a:gd name="connsiteX4" fmla="*/ 0 w 5280660"/>
                <a:gd name="connsiteY4" fmla="*/ 0 h 21499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80660" h="2149983">
                  <a:moveTo>
                    <a:pt x="0" y="0"/>
                  </a:moveTo>
                  <a:lnTo>
                    <a:pt x="5280660" y="0"/>
                  </a:lnTo>
                  <a:lnTo>
                    <a:pt x="5280660" y="2149983"/>
                  </a:lnTo>
                  <a:lnTo>
                    <a:pt x="0" y="2149983"/>
                  </a:lnTo>
                  <a:lnTo>
                    <a:pt x="0" y="0"/>
                  </a:lnTo>
                  <a:close/>
                </a:path>
              </a:pathLst>
            </a:custGeom>
          </p:spPr>
          <p:style>
            <a:lnRef idx="2">
              <a:schemeClr val="accent5">
                <a:hueOff val="-9933876"/>
                <a:satOff val="39811"/>
                <a:lumOff val="8628"/>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t>Choose a goal that will have the greatest impact </a:t>
              </a:r>
            </a:p>
          </p:txBody>
        </p:sp>
      </p:gr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br>
              <a:rPr lang="en-CA" dirty="0"/>
            </a:br>
            <a:r>
              <a:rPr lang="en-US" dirty="0"/>
              <a:t>Module Ten: </a:t>
            </a:r>
            <a:br>
              <a:rPr lang="en-US" dirty="0"/>
            </a:br>
            <a:r>
              <a:rPr lang="en-US" dirty="0"/>
              <a:t>Meeting Management</a:t>
            </a:r>
            <a:br>
              <a:rPr lang="en-CA" dirty="0"/>
            </a:br>
            <a:endParaRPr lang="en-US" dirty="0"/>
          </a:p>
        </p:txBody>
      </p:sp>
      <p:sp>
        <p:nvSpPr>
          <p:cNvPr id="4" name="Text Placeholder 3"/>
          <p:cNvSpPr>
            <a:spLocks noGrp="1"/>
          </p:cNvSpPr>
          <p:nvPr>
            <p:ph type="body" sz="quarter" idx="10"/>
          </p:nvPr>
        </p:nvSpPr>
        <p:spPr/>
        <p:txBody>
          <a:bodyPr rtlCol="0">
            <a:normAutofit fontScale="77500" lnSpcReduction="20000"/>
          </a:bodyPr>
          <a:lstStyle/>
          <a:p>
            <a:pPr eaLnBrk="1" fontAlgn="auto" hangingPunct="1">
              <a:spcAft>
                <a:spcPts val="0"/>
              </a:spcAft>
              <a:defRPr/>
            </a:pPr>
            <a:r>
              <a:rPr lang="en-US" sz="1800" dirty="0"/>
              <a:t> History is written by people who attend meetings, and stay until the end, and keep the minutes.</a:t>
            </a:r>
            <a:br>
              <a:rPr lang="en-CA" sz="1800" dirty="0"/>
            </a:br>
            <a:endParaRPr lang="en-CA" sz="1800" dirty="0"/>
          </a:p>
          <a:p>
            <a:pPr eaLnBrk="1" fontAlgn="auto" hangingPunct="1">
              <a:spcAft>
                <a:spcPts val="0"/>
              </a:spcAft>
              <a:defRPr/>
            </a:pPr>
            <a:r>
              <a:rPr lang="en-US" sz="1800" b="1" dirty="0"/>
              <a:t>Anonymous</a:t>
            </a:r>
          </a:p>
        </p:txBody>
      </p:sp>
      <p:sp>
        <p:nvSpPr>
          <p:cNvPr id="56323" name="Content Placeholder 2"/>
          <p:cNvSpPr>
            <a:spLocks noGrp="1"/>
          </p:cNvSpPr>
          <p:nvPr>
            <p:ph type="body" sz="quarter" idx="11"/>
          </p:nvPr>
        </p:nvSpPr>
        <p:spPr/>
        <p:txBody>
          <a:bodyPr/>
          <a:lstStyle/>
          <a:p>
            <a:pPr marL="0" indent="0" eaLnBrk="1" hangingPunct="1">
              <a:buNone/>
            </a:pPr>
            <a:r>
              <a:rPr lang="en-US" dirty="0"/>
              <a:t>Few people look forward to meetings, and with good reason. </a:t>
            </a:r>
          </a:p>
          <a:p>
            <a:pPr marL="0" indent="0" eaLnBrk="1" hangingPunct="1">
              <a:buNone/>
            </a:pPr>
            <a:r>
              <a:rPr lang="en-US" dirty="0"/>
              <a:t>Too many meetings lack purpose and structure. </a:t>
            </a:r>
          </a:p>
          <a:p>
            <a:pPr marL="0" indent="0" eaLnBrk="1" hangingPunct="1">
              <a:buNone/>
            </a:pPr>
            <a:r>
              <a:rPr lang="en-US" dirty="0"/>
              <a:t>However, with just a few tools, you can make any meeting a much better use of everyone’s time.</a:t>
            </a:r>
            <a:endParaRPr lang="en-CA" dirty="0"/>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8E1C0797-8F21-4951-979F-5ECAF1AB0E57}"/>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Deciding if a Meeting is Necessary</a:t>
            </a:r>
          </a:p>
        </p:txBody>
      </p:sp>
      <p:grpSp>
        <p:nvGrpSpPr>
          <p:cNvPr id="3" name="Group 2">
            <a:extLst>
              <a:ext uri="{FF2B5EF4-FFF2-40B4-BE49-F238E27FC236}">
                <a16:creationId xmlns:a16="http://schemas.microsoft.com/office/drawing/2014/main" id="{8FCE5DF2-B7A6-4A61-B0DD-FDA34762A1EB}"/>
              </a:ext>
            </a:extLst>
          </p:cNvPr>
          <p:cNvGrpSpPr/>
          <p:nvPr/>
        </p:nvGrpSpPr>
        <p:grpSpPr>
          <a:xfrm>
            <a:off x="610101" y="2022704"/>
            <a:ext cx="7999997" cy="3879391"/>
            <a:chOff x="610101" y="2022704"/>
            <a:chExt cx="7999997" cy="3879391"/>
          </a:xfrm>
        </p:grpSpPr>
        <p:sp>
          <p:nvSpPr>
            <p:cNvPr id="5" name="Freeform: Shape 4">
              <a:extLst>
                <a:ext uri="{FF2B5EF4-FFF2-40B4-BE49-F238E27FC236}">
                  <a16:creationId xmlns:a16="http://schemas.microsoft.com/office/drawing/2014/main" id="{F658BC97-21A8-402D-91CB-C53B48BAD8E4}"/>
                </a:ext>
              </a:extLst>
            </p:cNvPr>
            <p:cNvSpPr/>
            <p:nvPr/>
          </p:nvSpPr>
          <p:spPr>
            <a:xfrm rot="21600000">
              <a:off x="610101" y="2022704"/>
              <a:ext cx="3879391" cy="3879391"/>
            </a:xfrm>
            <a:custGeom>
              <a:avLst/>
              <a:gdLst>
                <a:gd name="connsiteX0" fmla="*/ 0 w 3879391"/>
                <a:gd name="connsiteY0" fmla="*/ 2521604 h 3879391"/>
                <a:gd name="connsiteX1" fmla="*/ 969848 w 3879391"/>
                <a:gd name="connsiteY1" fmla="*/ 2521604 h 3879391"/>
                <a:gd name="connsiteX2" fmla="*/ 969848 w 3879391"/>
                <a:gd name="connsiteY2" fmla="*/ 0 h 3879391"/>
                <a:gd name="connsiteX3" fmla="*/ 2909543 w 3879391"/>
                <a:gd name="connsiteY3" fmla="*/ 0 h 3879391"/>
                <a:gd name="connsiteX4" fmla="*/ 2909543 w 3879391"/>
                <a:gd name="connsiteY4" fmla="*/ 2521604 h 3879391"/>
                <a:gd name="connsiteX5" fmla="*/ 3879391 w 3879391"/>
                <a:gd name="connsiteY5" fmla="*/ 2521604 h 3879391"/>
                <a:gd name="connsiteX6" fmla="*/ 1939696 w 3879391"/>
                <a:gd name="connsiteY6" fmla="*/ 3879391 h 3879391"/>
                <a:gd name="connsiteX7" fmla="*/ 0 w 3879391"/>
                <a:gd name="connsiteY7" fmla="*/ 2521604 h 3879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79391" h="3879391">
                  <a:moveTo>
                    <a:pt x="2521604" y="3879391"/>
                  </a:moveTo>
                  <a:lnTo>
                    <a:pt x="2521604" y="2909543"/>
                  </a:lnTo>
                  <a:lnTo>
                    <a:pt x="0" y="2909543"/>
                  </a:lnTo>
                  <a:lnTo>
                    <a:pt x="0" y="969848"/>
                  </a:lnTo>
                  <a:lnTo>
                    <a:pt x="2521604" y="969848"/>
                  </a:lnTo>
                  <a:lnTo>
                    <a:pt x="2521604" y="0"/>
                  </a:lnTo>
                  <a:lnTo>
                    <a:pt x="3879391" y="1939695"/>
                  </a:lnTo>
                  <a:lnTo>
                    <a:pt x="2521604" y="3879391"/>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98705" tIns="1268552" rIns="977596" bIns="1268552" numCol="1" spcCol="1270" anchor="ctr" anchorCtr="0">
              <a:noAutofit/>
            </a:bodyPr>
            <a:lstStyle/>
            <a:p>
              <a:pPr marL="0" lvl="0" indent="0" algn="ctr" defTabSz="1866900">
                <a:lnSpc>
                  <a:spcPct val="90000"/>
                </a:lnSpc>
                <a:spcBef>
                  <a:spcPct val="0"/>
                </a:spcBef>
                <a:spcAft>
                  <a:spcPct val="35000"/>
                </a:spcAft>
                <a:buNone/>
              </a:pPr>
              <a:r>
                <a:rPr lang="en-US" sz="4200" kern="1200" dirty="0"/>
                <a:t>Participants</a:t>
              </a:r>
            </a:p>
          </p:txBody>
        </p:sp>
        <p:sp>
          <p:nvSpPr>
            <p:cNvPr id="6" name="Freeform: Shape 5">
              <a:extLst>
                <a:ext uri="{FF2B5EF4-FFF2-40B4-BE49-F238E27FC236}">
                  <a16:creationId xmlns:a16="http://schemas.microsoft.com/office/drawing/2014/main" id="{87816163-3EC7-4883-BC77-5AAD66BCE4EA}"/>
                </a:ext>
              </a:extLst>
            </p:cNvPr>
            <p:cNvSpPr/>
            <p:nvPr/>
          </p:nvSpPr>
          <p:spPr>
            <a:xfrm>
              <a:off x="4730707" y="2022704"/>
              <a:ext cx="3879391" cy="3879391"/>
            </a:xfrm>
            <a:custGeom>
              <a:avLst/>
              <a:gdLst>
                <a:gd name="connsiteX0" fmla="*/ 0 w 3879391"/>
                <a:gd name="connsiteY0" fmla="*/ 2521604 h 3879391"/>
                <a:gd name="connsiteX1" fmla="*/ 969848 w 3879391"/>
                <a:gd name="connsiteY1" fmla="*/ 2521604 h 3879391"/>
                <a:gd name="connsiteX2" fmla="*/ 969848 w 3879391"/>
                <a:gd name="connsiteY2" fmla="*/ 0 h 3879391"/>
                <a:gd name="connsiteX3" fmla="*/ 2909543 w 3879391"/>
                <a:gd name="connsiteY3" fmla="*/ 0 h 3879391"/>
                <a:gd name="connsiteX4" fmla="*/ 2909543 w 3879391"/>
                <a:gd name="connsiteY4" fmla="*/ 2521604 h 3879391"/>
                <a:gd name="connsiteX5" fmla="*/ 3879391 w 3879391"/>
                <a:gd name="connsiteY5" fmla="*/ 2521604 h 3879391"/>
                <a:gd name="connsiteX6" fmla="*/ 1939696 w 3879391"/>
                <a:gd name="connsiteY6" fmla="*/ 3879391 h 3879391"/>
                <a:gd name="connsiteX7" fmla="*/ 0 w 3879391"/>
                <a:gd name="connsiteY7" fmla="*/ 2521604 h 3879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79391" h="3879391">
                  <a:moveTo>
                    <a:pt x="1357787" y="0"/>
                  </a:moveTo>
                  <a:lnTo>
                    <a:pt x="1357787" y="969848"/>
                  </a:lnTo>
                  <a:lnTo>
                    <a:pt x="3879391" y="969848"/>
                  </a:lnTo>
                  <a:lnTo>
                    <a:pt x="3879391" y="2909543"/>
                  </a:lnTo>
                  <a:lnTo>
                    <a:pt x="1357787" y="2909543"/>
                  </a:lnTo>
                  <a:lnTo>
                    <a:pt x="1357787" y="3879391"/>
                  </a:lnTo>
                  <a:lnTo>
                    <a:pt x="0" y="1939696"/>
                  </a:lnTo>
                  <a:lnTo>
                    <a:pt x="1357787"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977598" tIns="1268552" rIns="298703" bIns="1268552" numCol="1" spcCol="1270" anchor="ctr" anchorCtr="0">
              <a:noAutofit/>
            </a:bodyPr>
            <a:lstStyle/>
            <a:p>
              <a:pPr marL="0" lvl="0" indent="0" algn="ctr" defTabSz="1866900">
                <a:lnSpc>
                  <a:spcPct val="90000"/>
                </a:lnSpc>
                <a:spcBef>
                  <a:spcPct val="0"/>
                </a:spcBef>
                <a:spcAft>
                  <a:spcPct val="35000"/>
                </a:spcAft>
                <a:buNone/>
              </a:pPr>
              <a:r>
                <a:rPr lang="en-US" sz="4200" kern="1200" dirty="0"/>
                <a:t>Observers</a:t>
              </a:r>
            </a:p>
          </p:txBody>
        </p:sp>
      </p:gr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5C966641-8A1A-4D7B-8035-936FC1011B80}"/>
              </a:ext>
            </a:extLst>
          </p:cNvPr>
          <p:cNvSpPr>
            <a:spLocks noGrp="1"/>
          </p:cNvSpPr>
          <p:nvPr>
            <p:ph sz="quarter" idx="11"/>
          </p:nvPr>
        </p:nvSpPr>
        <p:spPr/>
        <p:txBody>
          <a:bodyPr/>
          <a:lstStyle/>
          <a:p>
            <a:endParaRPr lang="en-US"/>
          </a:p>
        </p:txBody>
      </p:sp>
      <p:sp>
        <p:nvSpPr>
          <p:cNvPr id="58370" name="Title 1"/>
          <p:cNvSpPr>
            <a:spLocks noGrp="1"/>
          </p:cNvSpPr>
          <p:nvPr>
            <p:ph type="title"/>
          </p:nvPr>
        </p:nvSpPr>
        <p:spPr/>
        <p:txBody>
          <a:bodyPr/>
          <a:lstStyle/>
          <a:p>
            <a:pPr eaLnBrk="1" hangingPunct="1"/>
            <a:r>
              <a:rPr lang="en-US" dirty="0"/>
              <a:t>Using the PAT Approach</a:t>
            </a:r>
          </a:p>
        </p:txBody>
      </p:sp>
      <p:grpSp>
        <p:nvGrpSpPr>
          <p:cNvPr id="2" name="Group 1">
            <a:extLst>
              <a:ext uri="{FF2B5EF4-FFF2-40B4-BE49-F238E27FC236}">
                <a16:creationId xmlns:a16="http://schemas.microsoft.com/office/drawing/2014/main" id="{DF7FE82B-8C2B-4740-A2A2-C34F66A21AFE}"/>
              </a:ext>
            </a:extLst>
          </p:cNvPr>
          <p:cNvGrpSpPr/>
          <p:nvPr/>
        </p:nvGrpSpPr>
        <p:grpSpPr>
          <a:xfrm>
            <a:off x="588996" y="2548337"/>
            <a:ext cx="7969683" cy="2599980"/>
            <a:chOff x="588996" y="2548337"/>
            <a:chExt cx="7969683" cy="2599980"/>
          </a:xfrm>
        </p:grpSpPr>
        <p:sp>
          <p:nvSpPr>
            <p:cNvPr id="3" name="Oval 2">
              <a:extLst>
                <a:ext uri="{FF2B5EF4-FFF2-40B4-BE49-F238E27FC236}">
                  <a16:creationId xmlns:a16="http://schemas.microsoft.com/office/drawing/2014/main" id="{1C415D96-384C-4F85-8848-3E4D0A0A5438}"/>
                </a:ext>
              </a:extLst>
            </p:cNvPr>
            <p:cNvSpPr/>
            <p:nvPr/>
          </p:nvSpPr>
          <p:spPr>
            <a:xfrm>
              <a:off x="5959180" y="2548337"/>
              <a:ext cx="2599499" cy="2599980"/>
            </a:xfrm>
            <a:prstGeom prst="ellipse">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5" name="Freeform: Shape 4">
              <a:extLst>
                <a:ext uri="{FF2B5EF4-FFF2-40B4-BE49-F238E27FC236}">
                  <a16:creationId xmlns:a16="http://schemas.microsoft.com/office/drawing/2014/main" id="{86E93D1D-E37E-4B7A-94F4-168C08F5294F}"/>
                </a:ext>
              </a:extLst>
            </p:cNvPr>
            <p:cNvSpPr/>
            <p:nvPr/>
          </p:nvSpPr>
          <p:spPr>
            <a:xfrm>
              <a:off x="6045492" y="2635018"/>
              <a:ext cx="2426876" cy="2426618"/>
            </a:xfrm>
            <a:custGeom>
              <a:avLst/>
              <a:gdLst>
                <a:gd name="connsiteX0" fmla="*/ 0 w 2426876"/>
                <a:gd name="connsiteY0" fmla="*/ 1213309 h 2426618"/>
                <a:gd name="connsiteX1" fmla="*/ 1213438 w 2426876"/>
                <a:gd name="connsiteY1" fmla="*/ 0 h 2426618"/>
                <a:gd name="connsiteX2" fmla="*/ 2426876 w 2426876"/>
                <a:gd name="connsiteY2" fmla="*/ 1213309 h 2426618"/>
                <a:gd name="connsiteX3" fmla="*/ 1213438 w 2426876"/>
                <a:gd name="connsiteY3" fmla="*/ 2426618 h 2426618"/>
                <a:gd name="connsiteX4" fmla="*/ 0 w 2426876"/>
                <a:gd name="connsiteY4" fmla="*/ 1213309 h 24266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6876" h="2426618">
                  <a:moveTo>
                    <a:pt x="0" y="1213309"/>
                  </a:moveTo>
                  <a:cubicBezTo>
                    <a:pt x="0" y="543217"/>
                    <a:pt x="543275" y="0"/>
                    <a:pt x="1213438" y="0"/>
                  </a:cubicBezTo>
                  <a:cubicBezTo>
                    <a:pt x="1883601" y="0"/>
                    <a:pt x="2426876" y="543217"/>
                    <a:pt x="2426876" y="1213309"/>
                  </a:cubicBezTo>
                  <a:cubicBezTo>
                    <a:pt x="2426876" y="1883401"/>
                    <a:pt x="1883601" y="2426618"/>
                    <a:pt x="1213438" y="2426618"/>
                  </a:cubicBezTo>
                  <a:cubicBezTo>
                    <a:pt x="543275" y="2426618"/>
                    <a:pt x="0" y="1883401"/>
                    <a:pt x="0" y="1213309"/>
                  </a:cubicBezTo>
                  <a:close/>
                </a:path>
              </a:pathLst>
            </a:custGeom>
            <a:ln>
              <a:no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95198" tIns="394985" rIns="395199" bIns="394985" numCol="1" spcCol="1270" anchor="ctr" anchorCtr="0">
              <a:noAutofit/>
            </a:bodyPr>
            <a:lstStyle/>
            <a:p>
              <a:pPr marL="0" lvl="0" indent="0" algn="ctr" defTabSz="1689100">
                <a:lnSpc>
                  <a:spcPct val="90000"/>
                </a:lnSpc>
                <a:spcBef>
                  <a:spcPct val="0"/>
                </a:spcBef>
                <a:spcAft>
                  <a:spcPct val="35000"/>
                </a:spcAft>
                <a:buNone/>
              </a:pPr>
              <a:r>
                <a:rPr lang="en-US" sz="3800" kern="1200" dirty="0"/>
                <a:t>Time</a:t>
              </a:r>
            </a:p>
          </p:txBody>
        </p:sp>
        <p:sp>
          <p:nvSpPr>
            <p:cNvPr id="6" name="Teardrop 5">
              <a:extLst>
                <a:ext uri="{FF2B5EF4-FFF2-40B4-BE49-F238E27FC236}">
                  <a16:creationId xmlns:a16="http://schemas.microsoft.com/office/drawing/2014/main" id="{119076ED-F404-4A6E-A8DD-B37BAD2203F9}"/>
                </a:ext>
              </a:extLst>
            </p:cNvPr>
            <p:cNvSpPr/>
            <p:nvPr/>
          </p:nvSpPr>
          <p:spPr>
            <a:xfrm rot="2700000">
              <a:off x="3275654" y="2551480"/>
              <a:ext cx="2593238" cy="2593238"/>
            </a:xfrm>
            <a:prstGeom prst="teardrop">
              <a:avLst>
                <a:gd name="adj" fmla="val 100000"/>
              </a:avLst>
            </a:prstGeom>
            <a:ln>
              <a:noFill/>
            </a:ln>
          </p:spPr>
          <p:style>
            <a:lnRef idx="2">
              <a:scrgbClr r="0" g="0" b="0"/>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sp>
        <p:sp>
          <p:nvSpPr>
            <p:cNvPr id="7" name="Freeform: Shape 6">
              <a:extLst>
                <a:ext uri="{FF2B5EF4-FFF2-40B4-BE49-F238E27FC236}">
                  <a16:creationId xmlns:a16="http://schemas.microsoft.com/office/drawing/2014/main" id="{0D10D4A4-DF74-44EA-8267-97F783226112}"/>
                </a:ext>
              </a:extLst>
            </p:cNvPr>
            <p:cNvSpPr/>
            <p:nvPr/>
          </p:nvSpPr>
          <p:spPr>
            <a:xfrm>
              <a:off x="3358835" y="2635018"/>
              <a:ext cx="2426876" cy="2426618"/>
            </a:xfrm>
            <a:custGeom>
              <a:avLst/>
              <a:gdLst>
                <a:gd name="connsiteX0" fmla="*/ 0 w 2426876"/>
                <a:gd name="connsiteY0" fmla="*/ 1213309 h 2426618"/>
                <a:gd name="connsiteX1" fmla="*/ 1213438 w 2426876"/>
                <a:gd name="connsiteY1" fmla="*/ 0 h 2426618"/>
                <a:gd name="connsiteX2" fmla="*/ 2426876 w 2426876"/>
                <a:gd name="connsiteY2" fmla="*/ 1213309 h 2426618"/>
                <a:gd name="connsiteX3" fmla="*/ 1213438 w 2426876"/>
                <a:gd name="connsiteY3" fmla="*/ 2426618 h 2426618"/>
                <a:gd name="connsiteX4" fmla="*/ 0 w 2426876"/>
                <a:gd name="connsiteY4" fmla="*/ 1213309 h 24266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6876" h="2426618">
                  <a:moveTo>
                    <a:pt x="0" y="1213309"/>
                  </a:moveTo>
                  <a:cubicBezTo>
                    <a:pt x="0" y="543217"/>
                    <a:pt x="543275" y="0"/>
                    <a:pt x="1213438" y="0"/>
                  </a:cubicBezTo>
                  <a:cubicBezTo>
                    <a:pt x="1883601" y="0"/>
                    <a:pt x="2426876" y="543217"/>
                    <a:pt x="2426876" y="1213309"/>
                  </a:cubicBezTo>
                  <a:cubicBezTo>
                    <a:pt x="2426876" y="1883401"/>
                    <a:pt x="1883601" y="2426618"/>
                    <a:pt x="1213438" y="2426618"/>
                  </a:cubicBezTo>
                  <a:cubicBezTo>
                    <a:pt x="543275" y="2426618"/>
                    <a:pt x="0" y="1883401"/>
                    <a:pt x="0" y="1213309"/>
                  </a:cubicBezTo>
                  <a:close/>
                </a:path>
              </a:pathLst>
            </a:custGeom>
            <a:ln>
              <a:no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95198" tIns="394985" rIns="395199" bIns="394985" numCol="1" spcCol="1270" anchor="ctr" anchorCtr="0">
              <a:noAutofit/>
            </a:bodyPr>
            <a:lstStyle/>
            <a:p>
              <a:pPr marL="0" lvl="0" indent="0" algn="ctr" defTabSz="1689100">
                <a:lnSpc>
                  <a:spcPct val="90000"/>
                </a:lnSpc>
                <a:spcBef>
                  <a:spcPct val="0"/>
                </a:spcBef>
                <a:spcAft>
                  <a:spcPct val="35000"/>
                </a:spcAft>
                <a:buNone/>
              </a:pPr>
              <a:r>
                <a:rPr lang="en-US" sz="3800" kern="1200" dirty="0"/>
                <a:t>Agenda</a:t>
              </a:r>
            </a:p>
          </p:txBody>
        </p:sp>
        <p:sp>
          <p:nvSpPr>
            <p:cNvPr id="8" name="Teardrop 7">
              <a:extLst>
                <a:ext uri="{FF2B5EF4-FFF2-40B4-BE49-F238E27FC236}">
                  <a16:creationId xmlns:a16="http://schemas.microsoft.com/office/drawing/2014/main" id="{57CF6911-C587-4AF1-9091-E68BEDAA46A7}"/>
                </a:ext>
              </a:extLst>
            </p:cNvPr>
            <p:cNvSpPr/>
            <p:nvPr/>
          </p:nvSpPr>
          <p:spPr>
            <a:xfrm rot="2700000">
              <a:off x="588996" y="2551480"/>
              <a:ext cx="2593238" cy="2593238"/>
            </a:xfrm>
            <a:prstGeom prst="teardrop">
              <a:avLst>
                <a:gd name="adj" fmla="val 100000"/>
              </a:avLst>
            </a:prstGeom>
            <a:ln>
              <a:noFill/>
            </a:ln>
          </p:spPr>
          <p:style>
            <a:lnRef idx="2">
              <a:scrgbClr r="0" g="0" b="0"/>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sp>
        <p:sp>
          <p:nvSpPr>
            <p:cNvPr id="9" name="Freeform: Shape 8">
              <a:extLst>
                <a:ext uri="{FF2B5EF4-FFF2-40B4-BE49-F238E27FC236}">
                  <a16:creationId xmlns:a16="http://schemas.microsoft.com/office/drawing/2014/main" id="{AA4773AD-8AF0-4544-AB83-71EA17568CC1}"/>
                </a:ext>
              </a:extLst>
            </p:cNvPr>
            <p:cNvSpPr/>
            <p:nvPr/>
          </p:nvSpPr>
          <p:spPr>
            <a:xfrm>
              <a:off x="672177" y="2635018"/>
              <a:ext cx="2426876" cy="2426618"/>
            </a:xfrm>
            <a:custGeom>
              <a:avLst/>
              <a:gdLst>
                <a:gd name="connsiteX0" fmla="*/ 0 w 2426876"/>
                <a:gd name="connsiteY0" fmla="*/ 1213309 h 2426618"/>
                <a:gd name="connsiteX1" fmla="*/ 1213438 w 2426876"/>
                <a:gd name="connsiteY1" fmla="*/ 0 h 2426618"/>
                <a:gd name="connsiteX2" fmla="*/ 2426876 w 2426876"/>
                <a:gd name="connsiteY2" fmla="*/ 1213309 h 2426618"/>
                <a:gd name="connsiteX3" fmla="*/ 1213438 w 2426876"/>
                <a:gd name="connsiteY3" fmla="*/ 2426618 h 2426618"/>
                <a:gd name="connsiteX4" fmla="*/ 0 w 2426876"/>
                <a:gd name="connsiteY4" fmla="*/ 1213309 h 24266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6876" h="2426618">
                  <a:moveTo>
                    <a:pt x="0" y="1213309"/>
                  </a:moveTo>
                  <a:cubicBezTo>
                    <a:pt x="0" y="543217"/>
                    <a:pt x="543275" y="0"/>
                    <a:pt x="1213438" y="0"/>
                  </a:cubicBezTo>
                  <a:cubicBezTo>
                    <a:pt x="1883601" y="0"/>
                    <a:pt x="2426876" y="543217"/>
                    <a:pt x="2426876" y="1213309"/>
                  </a:cubicBezTo>
                  <a:cubicBezTo>
                    <a:pt x="2426876" y="1883401"/>
                    <a:pt x="1883601" y="2426618"/>
                    <a:pt x="1213438" y="2426618"/>
                  </a:cubicBezTo>
                  <a:cubicBezTo>
                    <a:pt x="543275" y="2426618"/>
                    <a:pt x="0" y="1883401"/>
                    <a:pt x="0" y="1213309"/>
                  </a:cubicBezTo>
                  <a:close/>
                </a:path>
              </a:pathLst>
            </a:custGeom>
            <a:ln>
              <a:no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95198" tIns="394985" rIns="395199" bIns="394985" numCol="1" spcCol="1270" anchor="ctr" anchorCtr="0">
              <a:noAutofit/>
            </a:bodyPr>
            <a:lstStyle/>
            <a:p>
              <a:pPr marL="0" lvl="0" indent="0" algn="ctr" defTabSz="1689100">
                <a:lnSpc>
                  <a:spcPct val="90000"/>
                </a:lnSpc>
                <a:spcBef>
                  <a:spcPct val="0"/>
                </a:spcBef>
                <a:spcAft>
                  <a:spcPct val="35000"/>
                </a:spcAft>
                <a:buNone/>
              </a:pPr>
              <a:r>
                <a:rPr lang="en-US" sz="3800" kern="1200" dirty="0"/>
                <a:t>Purpose</a:t>
              </a:r>
            </a:p>
          </p:txBody>
        </p:sp>
      </p:gr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E21C48F-A734-4BB6-83B5-831628641C56}"/>
              </a:ext>
            </a:extLst>
          </p:cNvPr>
          <p:cNvSpPr>
            <a:spLocks noGrp="1"/>
          </p:cNvSpPr>
          <p:nvPr>
            <p:ph sz="quarter" idx="11"/>
          </p:nvPr>
        </p:nvSpPr>
        <p:spPr/>
        <p:txBody>
          <a:bodyPr/>
          <a:lstStyle/>
          <a:p>
            <a:endParaRPr lang="en-US"/>
          </a:p>
        </p:txBody>
      </p:sp>
      <p:sp>
        <p:nvSpPr>
          <p:cNvPr id="59394" name="Title 1"/>
          <p:cNvSpPr>
            <a:spLocks noGrp="1"/>
          </p:cNvSpPr>
          <p:nvPr>
            <p:ph type="title"/>
          </p:nvPr>
        </p:nvSpPr>
        <p:spPr/>
        <p:txBody>
          <a:bodyPr/>
          <a:lstStyle/>
          <a:p>
            <a:pPr eaLnBrk="1" hangingPunct="1"/>
            <a:r>
              <a:rPr lang="en-US" dirty="0"/>
              <a:t>Building the Agenda</a:t>
            </a:r>
          </a:p>
        </p:txBody>
      </p:sp>
      <p:graphicFrame>
        <p:nvGraphicFramePr>
          <p:cNvPr id="2" name="Table 1"/>
          <p:cNvGraphicFramePr>
            <a:graphicFrameLocks noGrp="1"/>
          </p:cNvGraphicFramePr>
          <p:nvPr>
            <p:extLst>
              <p:ext uri="{D42A27DB-BD31-4B8C-83A1-F6EECF244321}">
                <p14:modId xmlns:p14="http://schemas.microsoft.com/office/powerpoint/2010/main" val="3758756474"/>
              </p:ext>
            </p:extLst>
          </p:nvPr>
        </p:nvGraphicFramePr>
        <p:xfrm>
          <a:off x="457200" y="1600200"/>
          <a:ext cx="8229600" cy="4648200"/>
        </p:xfrm>
        <a:graphic>
          <a:graphicData uri="http://schemas.openxmlformats.org/drawingml/2006/table">
            <a:tbl>
              <a:tblPr firstRow="1" firstCol="1" bandRow="1">
                <a:tableStyleId>{EB344D84-9AFB-497E-A393-DC336BA19D2E}</a:tableStyleId>
              </a:tblPr>
              <a:tblGrid>
                <a:gridCol w="1293693">
                  <a:extLst>
                    <a:ext uri="{9D8B030D-6E8A-4147-A177-3AD203B41FA5}">
                      <a16:colId xmlns:a16="http://schemas.microsoft.com/office/drawing/2014/main" val="20000"/>
                    </a:ext>
                  </a:extLst>
                </a:gridCol>
                <a:gridCol w="5169835">
                  <a:extLst>
                    <a:ext uri="{9D8B030D-6E8A-4147-A177-3AD203B41FA5}">
                      <a16:colId xmlns:a16="http://schemas.microsoft.com/office/drawing/2014/main" val="20001"/>
                    </a:ext>
                  </a:extLst>
                </a:gridCol>
                <a:gridCol w="1766072">
                  <a:extLst>
                    <a:ext uri="{9D8B030D-6E8A-4147-A177-3AD203B41FA5}">
                      <a16:colId xmlns:a16="http://schemas.microsoft.com/office/drawing/2014/main" val="20002"/>
                    </a:ext>
                  </a:extLst>
                </a:gridCol>
              </a:tblGrid>
              <a:tr h="603840">
                <a:tc>
                  <a:txBody>
                    <a:bodyPr/>
                    <a:lstStyle/>
                    <a:p>
                      <a:pPr marL="0" marR="0" algn="l">
                        <a:lnSpc>
                          <a:spcPct val="115000"/>
                        </a:lnSpc>
                        <a:spcBef>
                          <a:spcPts val="0"/>
                        </a:spcBef>
                        <a:spcAft>
                          <a:spcPts val="1000"/>
                        </a:spcAft>
                      </a:pPr>
                      <a:r>
                        <a:rPr lang="en-US" sz="2800" cap="small" dirty="0">
                          <a:effectLst/>
                        </a:rPr>
                        <a:t>Time</a:t>
                      </a:r>
                      <a:endParaRPr lang="en-US" sz="2000" dirty="0">
                        <a:effectLst/>
                        <a:latin typeface="Calibri"/>
                        <a:ea typeface="Times New Roman"/>
                        <a:cs typeface="Times New Roman"/>
                      </a:endParaRPr>
                    </a:p>
                  </a:txBody>
                  <a:tcPr marL="68580" marR="68580" marT="0" marB="0"/>
                </a:tc>
                <a:tc>
                  <a:txBody>
                    <a:bodyPr/>
                    <a:lstStyle/>
                    <a:p>
                      <a:pPr marL="0" marR="0" algn="l">
                        <a:lnSpc>
                          <a:spcPct val="115000"/>
                        </a:lnSpc>
                        <a:spcBef>
                          <a:spcPts val="0"/>
                        </a:spcBef>
                        <a:spcAft>
                          <a:spcPts val="1000"/>
                        </a:spcAft>
                      </a:pPr>
                      <a:r>
                        <a:rPr lang="en-US" sz="2800" cap="small" dirty="0">
                          <a:effectLst/>
                        </a:rPr>
                        <a:t>Item</a:t>
                      </a:r>
                      <a:endParaRPr lang="en-US" sz="2000" dirty="0">
                        <a:effectLst/>
                        <a:latin typeface="Calibri"/>
                        <a:ea typeface="Times New Roman"/>
                        <a:cs typeface="Times New Roman"/>
                      </a:endParaRPr>
                    </a:p>
                  </a:txBody>
                  <a:tcPr marL="68580" marR="68580" marT="0" marB="0"/>
                </a:tc>
                <a:tc>
                  <a:txBody>
                    <a:bodyPr/>
                    <a:lstStyle/>
                    <a:p>
                      <a:pPr marL="0" marR="0" algn="l">
                        <a:lnSpc>
                          <a:spcPct val="115000"/>
                        </a:lnSpc>
                        <a:spcBef>
                          <a:spcPts val="0"/>
                        </a:spcBef>
                        <a:spcAft>
                          <a:spcPts val="1000"/>
                        </a:spcAft>
                      </a:pPr>
                      <a:r>
                        <a:rPr lang="en-US" sz="2800" cap="small" dirty="0">
                          <a:effectLst/>
                        </a:rPr>
                        <a:t>Presenter</a:t>
                      </a:r>
                      <a:endParaRPr lang="en-US" sz="2000" dirty="0">
                        <a:effectLst/>
                        <a:latin typeface="Calibri"/>
                        <a:ea typeface="Times New Roman"/>
                        <a:cs typeface="Times New Roman"/>
                      </a:endParaRPr>
                    </a:p>
                  </a:txBody>
                  <a:tcPr marL="68580" marR="68580" marT="0" marB="0"/>
                </a:tc>
                <a:extLst>
                  <a:ext uri="{0D108BD9-81ED-4DB2-BD59-A6C34878D82A}">
                    <a16:rowId xmlns:a16="http://schemas.microsoft.com/office/drawing/2014/main" val="10000"/>
                  </a:ext>
                </a:extLst>
              </a:tr>
              <a:tr h="808872">
                <a:tc>
                  <a:txBody>
                    <a:bodyPr/>
                    <a:lstStyle/>
                    <a:p>
                      <a:pPr marL="0" marR="0" algn="l">
                        <a:lnSpc>
                          <a:spcPct val="115000"/>
                        </a:lnSpc>
                        <a:spcBef>
                          <a:spcPts val="0"/>
                        </a:spcBef>
                        <a:spcAft>
                          <a:spcPts val="0"/>
                        </a:spcAft>
                      </a:pPr>
                      <a:r>
                        <a:rPr lang="en-US" sz="2000" dirty="0">
                          <a:effectLst/>
                        </a:rPr>
                        <a:t>2:05-2:10</a:t>
                      </a:r>
                      <a:endParaRPr lang="en-US" sz="2000" dirty="0">
                        <a:effectLst/>
                        <a:latin typeface="Calibri"/>
                        <a:ea typeface="Times New Roman"/>
                        <a:cs typeface="Times New Roman"/>
                      </a:endParaRPr>
                    </a:p>
                  </a:txBody>
                  <a:tcPr marL="68580" marR="68580" marT="0" marB="0"/>
                </a:tc>
                <a:tc>
                  <a:txBody>
                    <a:bodyPr/>
                    <a:lstStyle/>
                    <a:p>
                      <a:pPr marL="342900" marR="0" lvl="0" indent="-342900" algn="l">
                        <a:lnSpc>
                          <a:spcPct val="115000"/>
                        </a:lnSpc>
                        <a:spcBef>
                          <a:spcPts val="0"/>
                        </a:spcBef>
                        <a:spcAft>
                          <a:spcPts val="0"/>
                        </a:spcAft>
                        <a:buFont typeface="+mj-lt"/>
                        <a:buAutoNum type="arabicPeriod"/>
                      </a:pPr>
                      <a:r>
                        <a:rPr lang="en-US" sz="2000" dirty="0">
                          <a:effectLst/>
                        </a:rPr>
                        <a:t>Agenda and Meeting Purpose </a:t>
                      </a:r>
                    </a:p>
                    <a:p>
                      <a:pPr marL="457200" marR="0" algn="r">
                        <a:lnSpc>
                          <a:spcPct val="115000"/>
                        </a:lnSpc>
                        <a:spcBef>
                          <a:spcPts val="0"/>
                        </a:spcBef>
                        <a:spcAft>
                          <a:spcPts val="0"/>
                        </a:spcAft>
                      </a:pPr>
                      <a:r>
                        <a:rPr lang="en-US" sz="2000" dirty="0">
                          <a:effectLst/>
                        </a:rPr>
                        <a:t> </a:t>
                      </a:r>
                      <a:endParaRPr lang="en-US" sz="2000" dirty="0">
                        <a:effectLst/>
                        <a:latin typeface="Calibri"/>
                        <a:ea typeface="Times New Roman"/>
                        <a:cs typeface="Times New Roman"/>
                      </a:endParaRPr>
                    </a:p>
                  </a:txBody>
                  <a:tcPr marL="68580" marR="68580" marT="0" marB="0"/>
                </a:tc>
                <a:tc>
                  <a:txBody>
                    <a:bodyPr/>
                    <a:lstStyle/>
                    <a:p>
                      <a:pPr marL="0" marR="0" algn="l">
                        <a:lnSpc>
                          <a:spcPct val="115000"/>
                        </a:lnSpc>
                        <a:spcBef>
                          <a:spcPts val="0"/>
                        </a:spcBef>
                        <a:spcAft>
                          <a:spcPts val="0"/>
                        </a:spcAft>
                      </a:pPr>
                      <a:r>
                        <a:rPr lang="en-US" sz="2000" dirty="0">
                          <a:effectLst/>
                        </a:rPr>
                        <a:t>Jill Smith</a:t>
                      </a:r>
                      <a:endParaRPr lang="en-US" sz="2000" dirty="0">
                        <a:effectLst/>
                        <a:latin typeface="Calibri"/>
                        <a:ea typeface="Times New Roman"/>
                        <a:cs typeface="Times New Roman"/>
                      </a:endParaRPr>
                    </a:p>
                  </a:txBody>
                  <a:tcPr marL="68580" marR="68580" marT="0" marB="0"/>
                </a:tc>
                <a:extLst>
                  <a:ext uri="{0D108BD9-81ED-4DB2-BD59-A6C34878D82A}">
                    <a16:rowId xmlns:a16="http://schemas.microsoft.com/office/drawing/2014/main" val="10001"/>
                  </a:ext>
                </a:extLst>
              </a:tr>
              <a:tr h="808872">
                <a:tc>
                  <a:txBody>
                    <a:bodyPr/>
                    <a:lstStyle/>
                    <a:p>
                      <a:pPr marL="0" marR="0" algn="l">
                        <a:lnSpc>
                          <a:spcPct val="115000"/>
                        </a:lnSpc>
                        <a:spcBef>
                          <a:spcPts val="0"/>
                        </a:spcBef>
                        <a:spcAft>
                          <a:spcPts val="0"/>
                        </a:spcAft>
                      </a:pPr>
                      <a:r>
                        <a:rPr lang="en-US" sz="2000" dirty="0">
                          <a:effectLst/>
                        </a:rPr>
                        <a:t>2:10-2:20</a:t>
                      </a:r>
                      <a:endParaRPr lang="en-US" sz="2000" dirty="0">
                        <a:effectLst/>
                        <a:latin typeface="Calibri"/>
                        <a:ea typeface="Times New Roman"/>
                        <a:cs typeface="Times New Roman"/>
                      </a:endParaRPr>
                    </a:p>
                  </a:txBody>
                  <a:tcPr marL="68580" marR="68580" marT="0" marB="0"/>
                </a:tc>
                <a:tc>
                  <a:txBody>
                    <a:bodyPr/>
                    <a:lstStyle/>
                    <a:p>
                      <a:pPr marL="457200" marR="0" lvl="0" indent="-457200" algn="l">
                        <a:lnSpc>
                          <a:spcPct val="115000"/>
                        </a:lnSpc>
                        <a:spcBef>
                          <a:spcPts val="0"/>
                        </a:spcBef>
                        <a:spcAft>
                          <a:spcPts val="0"/>
                        </a:spcAft>
                        <a:buFont typeface="+mj-lt"/>
                        <a:buAutoNum type="arabicPeriod" startAt="2"/>
                      </a:pPr>
                      <a:r>
                        <a:rPr lang="en-US" sz="2000" dirty="0">
                          <a:effectLst/>
                        </a:rPr>
                        <a:t>Review of Current Invoice Signing Process</a:t>
                      </a:r>
                    </a:p>
                    <a:p>
                      <a:pPr marL="457200" marR="0" algn="r">
                        <a:lnSpc>
                          <a:spcPct val="115000"/>
                        </a:lnSpc>
                        <a:spcBef>
                          <a:spcPts val="0"/>
                        </a:spcBef>
                        <a:spcAft>
                          <a:spcPts val="0"/>
                        </a:spcAft>
                      </a:pPr>
                      <a:r>
                        <a:rPr lang="en-US" sz="2000" dirty="0">
                          <a:effectLst/>
                        </a:rPr>
                        <a:t> </a:t>
                      </a:r>
                      <a:endParaRPr lang="en-US" sz="2000" dirty="0">
                        <a:effectLst/>
                        <a:latin typeface="Calibri"/>
                        <a:ea typeface="Times New Roman"/>
                        <a:cs typeface="Times New Roman"/>
                      </a:endParaRPr>
                    </a:p>
                  </a:txBody>
                  <a:tcPr marL="68580" marR="68580" marT="0" marB="0"/>
                </a:tc>
                <a:tc>
                  <a:txBody>
                    <a:bodyPr/>
                    <a:lstStyle/>
                    <a:p>
                      <a:pPr marL="0" marR="0" algn="l">
                        <a:lnSpc>
                          <a:spcPct val="115000"/>
                        </a:lnSpc>
                        <a:spcBef>
                          <a:spcPts val="0"/>
                        </a:spcBef>
                        <a:spcAft>
                          <a:spcPts val="0"/>
                        </a:spcAft>
                      </a:pPr>
                      <a:r>
                        <a:rPr lang="en-US" sz="2000" dirty="0">
                          <a:effectLst/>
                        </a:rPr>
                        <a:t>Joe King</a:t>
                      </a:r>
                      <a:endParaRPr lang="en-US" sz="2000" dirty="0">
                        <a:effectLst/>
                        <a:latin typeface="Calibri"/>
                        <a:ea typeface="Times New Roman"/>
                        <a:cs typeface="Times New Roman"/>
                      </a:endParaRPr>
                    </a:p>
                  </a:txBody>
                  <a:tcPr marL="68580" marR="68580" marT="0" marB="0"/>
                </a:tc>
                <a:extLst>
                  <a:ext uri="{0D108BD9-81ED-4DB2-BD59-A6C34878D82A}">
                    <a16:rowId xmlns:a16="http://schemas.microsoft.com/office/drawing/2014/main" val="10002"/>
                  </a:ext>
                </a:extLst>
              </a:tr>
              <a:tr h="808872">
                <a:tc>
                  <a:txBody>
                    <a:bodyPr/>
                    <a:lstStyle/>
                    <a:p>
                      <a:pPr marL="0" marR="0" algn="l">
                        <a:lnSpc>
                          <a:spcPct val="115000"/>
                        </a:lnSpc>
                        <a:spcBef>
                          <a:spcPts val="0"/>
                        </a:spcBef>
                        <a:spcAft>
                          <a:spcPts val="0"/>
                        </a:spcAft>
                      </a:pPr>
                      <a:r>
                        <a:rPr lang="en-US" sz="2000" dirty="0">
                          <a:effectLst/>
                        </a:rPr>
                        <a:t>2:20-2:40</a:t>
                      </a:r>
                      <a:endParaRPr lang="en-US" sz="2000" dirty="0">
                        <a:effectLst/>
                        <a:latin typeface="Calibri"/>
                        <a:ea typeface="Times New Roman"/>
                        <a:cs typeface="Times New Roman"/>
                      </a:endParaRPr>
                    </a:p>
                  </a:txBody>
                  <a:tcPr marL="68580" marR="68580" marT="0" marB="0"/>
                </a:tc>
                <a:tc>
                  <a:txBody>
                    <a:bodyPr/>
                    <a:lstStyle/>
                    <a:p>
                      <a:pPr marL="457200" marR="0" lvl="0" indent="-457200" algn="l">
                        <a:lnSpc>
                          <a:spcPct val="115000"/>
                        </a:lnSpc>
                        <a:spcBef>
                          <a:spcPts val="0"/>
                        </a:spcBef>
                        <a:spcAft>
                          <a:spcPts val="0"/>
                        </a:spcAft>
                        <a:buFont typeface="+mj-lt"/>
                        <a:buAutoNum type="arabicPeriod" startAt="3"/>
                      </a:pPr>
                      <a:r>
                        <a:rPr lang="en-US" sz="2000" dirty="0">
                          <a:effectLst/>
                        </a:rPr>
                        <a:t>Review of New Invoice Signing Process</a:t>
                      </a:r>
                    </a:p>
                    <a:p>
                      <a:pPr marL="457200" marR="0" algn="r">
                        <a:lnSpc>
                          <a:spcPct val="115000"/>
                        </a:lnSpc>
                        <a:spcBef>
                          <a:spcPts val="0"/>
                        </a:spcBef>
                        <a:spcAft>
                          <a:spcPts val="0"/>
                        </a:spcAft>
                      </a:pPr>
                      <a:r>
                        <a:rPr lang="en-US" sz="2000" dirty="0">
                          <a:effectLst/>
                        </a:rPr>
                        <a:t> </a:t>
                      </a:r>
                      <a:endParaRPr lang="en-US" sz="2000" dirty="0">
                        <a:effectLst/>
                        <a:latin typeface="Calibri"/>
                        <a:ea typeface="Times New Roman"/>
                        <a:cs typeface="Times New Roman"/>
                      </a:endParaRPr>
                    </a:p>
                  </a:txBody>
                  <a:tcPr marL="68580" marR="68580" marT="0" marB="0"/>
                </a:tc>
                <a:tc>
                  <a:txBody>
                    <a:bodyPr/>
                    <a:lstStyle/>
                    <a:p>
                      <a:pPr marL="0" marR="0" algn="l">
                        <a:lnSpc>
                          <a:spcPct val="115000"/>
                        </a:lnSpc>
                        <a:spcBef>
                          <a:spcPts val="0"/>
                        </a:spcBef>
                        <a:spcAft>
                          <a:spcPts val="0"/>
                        </a:spcAft>
                      </a:pPr>
                      <a:r>
                        <a:rPr lang="en-US" sz="2000" dirty="0">
                          <a:effectLst/>
                        </a:rPr>
                        <a:t>Joe King</a:t>
                      </a:r>
                      <a:endParaRPr lang="en-US" sz="2000" dirty="0">
                        <a:effectLst/>
                        <a:latin typeface="Calibri"/>
                        <a:ea typeface="Times New Roman"/>
                        <a:cs typeface="Times New Roman"/>
                      </a:endParaRPr>
                    </a:p>
                  </a:txBody>
                  <a:tcPr marL="68580" marR="68580" marT="0" marB="0"/>
                </a:tc>
                <a:extLst>
                  <a:ext uri="{0D108BD9-81ED-4DB2-BD59-A6C34878D82A}">
                    <a16:rowId xmlns:a16="http://schemas.microsoft.com/office/drawing/2014/main" val="10003"/>
                  </a:ext>
                </a:extLst>
              </a:tr>
              <a:tr h="808872">
                <a:tc>
                  <a:txBody>
                    <a:bodyPr/>
                    <a:lstStyle/>
                    <a:p>
                      <a:pPr marL="0" marR="0" algn="l">
                        <a:lnSpc>
                          <a:spcPct val="115000"/>
                        </a:lnSpc>
                        <a:spcBef>
                          <a:spcPts val="0"/>
                        </a:spcBef>
                        <a:spcAft>
                          <a:spcPts val="0"/>
                        </a:spcAft>
                      </a:pPr>
                      <a:r>
                        <a:rPr lang="en-US" sz="2000" dirty="0">
                          <a:effectLst/>
                        </a:rPr>
                        <a:t>2:40-2:50</a:t>
                      </a:r>
                      <a:endParaRPr lang="en-US" sz="2000" dirty="0">
                        <a:effectLst/>
                        <a:latin typeface="Calibri"/>
                        <a:ea typeface="Times New Roman"/>
                        <a:cs typeface="Times New Roman"/>
                      </a:endParaRPr>
                    </a:p>
                  </a:txBody>
                  <a:tcPr marL="68580" marR="68580" marT="0" marB="0"/>
                </a:tc>
                <a:tc>
                  <a:txBody>
                    <a:bodyPr/>
                    <a:lstStyle/>
                    <a:p>
                      <a:pPr marL="457200" marR="0" lvl="0" indent="-457200" algn="l">
                        <a:lnSpc>
                          <a:spcPct val="115000"/>
                        </a:lnSpc>
                        <a:spcBef>
                          <a:spcPts val="0"/>
                        </a:spcBef>
                        <a:spcAft>
                          <a:spcPts val="0"/>
                        </a:spcAft>
                        <a:buFont typeface="+mj-lt"/>
                        <a:buAutoNum type="arabicPeriod" startAt="4"/>
                      </a:pPr>
                      <a:r>
                        <a:rPr lang="en-US" sz="2000" dirty="0">
                          <a:effectLst/>
                        </a:rPr>
                        <a:t>Questions and Answers</a:t>
                      </a:r>
                    </a:p>
                    <a:p>
                      <a:pPr marL="457200" marR="0" algn="r">
                        <a:lnSpc>
                          <a:spcPct val="115000"/>
                        </a:lnSpc>
                        <a:spcBef>
                          <a:spcPts val="0"/>
                        </a:spcBef>
                        <a:spcAft>
                          <a:spcPts val="0"/>
                        </a:spcAft>
                      </a:pPr>
                      <a:r>
                        <a:rPr lang="en-US" sz="2000" dirty="0">
                          <a:effectLst/>
                        </a:rPr>
                        <a:t> </a:t>
                      </a:r>
                      <a:endParaRPr lang="en-US" sz="2000" dirty="0">
                        <a:effectLst/>
                        <a:latin typeface="Calibri"/>
                        <a:ea typeface="Times New Roman"/>
                        <a:cs typeface="Times New Roman"/>
                      </a:endParaRPr>
                    </a:p>
                  </a:txBody>
                  <a:tcPr marL="68580" marR="68580" marT="0" marB="0"/>
                </a:tc>
                <a:tc>
                  <a:txBody>
                    <a:bodyPr/>
                    <a:lstStyle/>
                    <a:p>
                      <a:pPr marL="0" marR="0" algn="l">
                        <a:lnSpc>
                          <a:spcPct val="115000"/>
                        </a:lnSpc>
                        <a:spcBef>
                          <a:spcPts val="0"/>
                        </a:spcBef>
                        <a:spcAft>
                          <a:spcPts val="0"/>
                        </a:spcAft>
                      </a:pPr>
                      <a:r>
                        <a:rPr lang="en-US" sz="2000" dirty="0">
                          <a:effectLst/>
                        </a:rPr>
                        <a:t>Joe King</a:t>
                      </a:r>
                      <a:endParaRPr lang="en-US" sz="2000" dirty="0">
                        <a:effectLst/>
                        <a:latin typeface="Calibri"/>
                        <a:ea typeface="Times New Roman"/>
                        <a:cs typeface="Times New Roman"/>
                      </a:endParaRPr>
                    </a:p>
                  </a:txBody>
                  <a:tcPr marL="68580" marR="68580" marT="0" marB="0"/>
                </a:tc>
                <a:extLst>
                  <a:ext uri="{0D108BD9-81ED-4DB2-BD59-A6C34878D82A}">
                    <a16:rowId xmlns:a16="http://schemas.microsoft.com/office/drawing/2014/main" val="10004"/>
                  </a:ext>
                </a:extLst>
              </a:tr>
              <a:tr h="808872">
                <a:tc>
                  <a:txBody>
                    <a:bodyPr/>
                    <a:lstStyle/>
                    <a:p>
                      <a:pPr marL="0" marR="0" algn="l">
                        <a:lnSpc>
                          <a:spcPct val="115000"/>
                        </a:lnSpc>
                        <a:spcBef>
                          <a:spcPts val="0"/>
                        </a:spcBef>
                        <a:spcAft>
                          <a:spcPts val="0"/>
                        </a:spcAft>
                      </a:pPr>
                      <a:r>
                        <a:rPr lang="en-US" sz="2000" dirty="0">
                          <a:effectLst/>
                        </a:rPr>
                        <a:t>2:50-2:55</a:t>
                      </a:r>
                      <a:endParaRPr lang="en-US" sz="2000" dirty="0">
                        <a:effectLst/>
                        <a:latin typeface="Calibri"/>
                        <a:ea typeface="Times New Roman"/>
                        <a:cs typeface="Times New Roman"/>
                      </a:endParaRPr>
                    </a:p>
                  </a:txBody>
                  <a:tcPr marL="68580" marR="68580" marT="0" marB="0"/>
                </a:tc>
                <a:tc>
                  <a:txBody>
                    <a:bodyPr/>
                    <a:lstStyle/>
                    <a:p>
                      <a:pPr marL="457200" marR="0" lvl="0" indent="-457200" algn="l">
                        <a:lnSpc>
                          <a:spcPct val="115000"/>
                        </a:lnSpc>
                        <a:spcBef>
                          <a:spcPts val="0"/>
                        </a:spcBef>
                        <a:spcAft>
                          <a:spcPts val="0"/>
                        </a:spcAft>
                        <a:buFont typeface="+mj-lt"/>
                        <a:buAutoNum type="arabicPeriod" startAt="5"/>
                      </a:pPr>
                      <a:r>
                        <a:rPr lang="en-US" sz="2000" dirty="0">
                          <a:effectLst/>
                        </a:rPr>
                        <a:t>Wrap-Up</a:t>
                      </a:r>
                    </a:p>
                    <a:p>
                      <a:pPr marL="457200" marR="0" algn="l">
                        <a:lnSpc>
                          <a:spcPct val="115000"/>
                        </a:lnSpc>
                        <a:spcBef>
                          <a:spcPts val="0"/>
                        </a:spcBef>
                        <a:spcAft>
                          <a:spcPts val="0"/>
                        </a:spcAft>
                      </a:pPr>
                      <a:r>
                        <a:rPr lang="en-US" sz="2000" dirty="0">
                          <a:effectLst/>
                        </a:rPr>
                        <a:t> </a:t>
                      </a:r>
                      <a:endParaRPr lang="en-US" sz="2000" dirty="0">
                        <a:effectLst/>
                        <a:latin typeface="Calibri"/>
                        <a:ea typeface="Times New Roman"/>
                        <a:cs typeface="Times New Roman"/>
                      </a:endParaRPr>
                    </a:p>
                  </a:txBody>
                  <a:tcPr marL="68580" marR="68580" marT="0" marB="0"/>
                </a:tc>
                <a:tc>
                  <a:txBody>
                    <a:bodyPr/>
                    <a:lstStyle/>
                    <a:p>
                      <a:pPr marL="0" marR="0" algn="l">
                        <a:lnSpc>
                          <a:spcPct val="115000"/>
                        </a:lnSpc>
                        <a:spcBef>
                          <a:spcPts val="0"/>
                        </a:spcBef>
                        <a:spcAft>
                          <a:spcPts val="0"/>
                        </a:spcAft>
                      </a:pPr>
                      <a:r>
                        <a:rPr lang="en-US" sz="2000" dirty="0">
                          <a:effectLst/>
                        </a:rPr>
                        <a:t>Jill Smith</a:t>
                      </a:r>
                      <a:endParaRPr lang="en-US" sz="2000" dirty="0">
                        <a:effectLst/>
                        <a:latin typeface="Calibri"/>
                        <a:ea typeface="Times New Roman"/>
                        <a:cs typeface="Times New Roman"/>
                      </a:endParaRPr>
                    </a:p>
                  </a:txBody>
                  <a:tcPr marL="68580" marR="68580" marT="0" marB="0"/>
                </a:tc>
                <a:extLst>
                  <a:ext uri="{0D108BD9-81ED-4DB2-BD59-A6C34878D82A}">
                    <a16:rowId xmlns:a16="http://schemas.microsoft.com/office/drawing/2014/main" val="10005"/>
                  </a:ext>
                </a:extLst>
              </a:tr>
            </a:tbl>
          </a:graphicData>
        </a:graphic>
      </p:graphicFrame>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08CD96A-F935-490F-9378-5FF063BE98D4}"/>
              </a:ext>
            </a:extLst>
          </p:cNvPr>
          <p:cNvSpPr>
            <a:spLocks noGrp="1"/>
          </p:cNvSpPr>
          <p:nvPr>
            <p:ph sz="quarter" idx="11"/>
          </p:nvPr>
        </p:nvSpPr>
        <p:spPr/>
        <p:txBody>
          <a:bodyPr/>
          <a:lstStyle/>
          <a:p>
            <a:endParaRPr lang="en-US"/>
          </a:p>
        </p:txBody>
      </p:sp>
      <p:sp>
        <p:nvSpPr>
          <p:cNvPr id="60418" name="Title 1"/>
          <p:cNvSpPr>
            <a:spLocks noGrp="1"/>
          </p:cNvSpPr>
          <p:nvPr>
            <p:ph type="title"/>
          </p:nvPr>
        </p:nvSpPr>
        <p:spPr/>
        <p:txBody>
          <a:bodyPr/>
          <a:lstStyle/>
          <a:p>
            <a:pPr eaLnBrk="1" hangingPunct="1"/>
            <a:r>
              <a:rPr lang="en-US" dirty="0"/>
              <a:t>Keeping Things on Track</a:t>
            </a:r>
          </a:p>
        </p:txBody>
      </p:sp>
      <p:graphicFrame>
        <p:nvGraphicFramePr>
          <p:cNvPr id="2" name="Diagram 1"/>
          <p:cNvGraphicFramePr/>
          <p:nvPr>
            <p:extLst>
              <p:ext uri="{D42A27DB-BD31-4B8C-83A1-F6EECF244321}">
                <p14:modId xmlns:p14="http://schemas.microsoft.com/office/powerpoint/2010/main" val="2128994467"/>
              </p:ext>
            </p:extLst>
          </p:nvPr>
        </p:nvGraphicFramePr>
        <p:xfrm>
          <a:off x="609600" y="1295400"/>
          <a:ext cx="8001000" cy="5105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2A36288-D426-4E1E-9C76-738B824D228C}"/>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Making Sure the Meeting was Worthwhile</a:t>
            </a:r>
          </a:p>
        </p:txBody>
      </p:sp>
      <p:graphicFrame>
        <p:nvGraphicFramePr>
          <p:cNvPr id="4" name="Diagram 3"/>
          <p:cNvGraphicFramePr/>
          <p:nvPr>
            <p:extLst>
              <p:ext uri="{D42A27DB-BD31-4B8C-83A1-F6EECF244321}">
                <p14:modId xmlns:p14="http://schemas.microsoft.com/office/powerpoint/2010/main" val="1490603100"/>
              </p:ext>
            </p:extLst>
          </p:nvPr>
        </p:nvGraphicFramePr>
        <p:xfrm>
          <a:off x="609600" y="1600200"/>
          <a:ext cx="8077200" cy="48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eriod"/>
              <a:tabLst>
                <a:tab pos="457200" algn="l"/>
              </a:tabLst>
            </a:pPr>
            <a:r>
              <a:rPr lang="en-US" dirty="0">
                <a:ea typeface="Times New Roman"/>
                <a:cs typeface="Times New Roman"/>
              </a:rPr>
              <a:t>Using the PAT approach is great for meeting management. What does PAT stand for?</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Past, Approach, Tracking</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tabLst>
                <a:tab pos="742950" algn="l"/>
              </a:tabLst>
            </a:pPr>
            <a:r>
              <a:rPr lang="en-US" dirty="0">
                <a:solidFill>
                  <a:srgbClr val="000000"/>
                </a:solidFill>
                <a:ea typeface="Times New Roman"/>
                <a:cs typeface="Times New Roman"/>
              </a:rPr>
              <a:t>People, Alternate, Task</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tabLst>
                <a:tab pos="742950" algn="l"/>
              </a:tabLst>
            </a:pPr>
            <a:r>
              <a:rPr lang="en-US" dirty="0">
                <a:ea typeface="Times New Roman"/>
                <a:cs typeface="Times New Roman"/>
              </a:rPr>
              <a:t>Postpone, Again, Today</a:t>
            </a:r>
          </a:p>
          <a:p>
            <a:pPr marL="681038" marR="0" lvl="0" indent="-342900">
              <a:lnSpc>
                <a:spcPct val="115000"/>
              </a:lnSpc>
              <a:spcBef>
                <a:spcPts val="0"/>
              </a:spcBef>
              <a:spcAft>
                <a:spcPts val="1000"/>
              </a:spcAft>
              <a:buFont typeface="+mj-lt"/>
              <a:buAutoNum type="alphaLcParenR"/>
              <a:tabLst>
                <a:tab pos="742950" algn="l"/>
              </a:tabLst>
            </a:pPr>
            <a:r>
              <a:rPr lang="en-US" dirty="0">
                <a:ea typeface="Times New Roman"/>
                <a:cs typeface="Times New Roman"/>
              </a:rPr>
              <a:t>Purpose, Agenda, Time frame</a:t>
            </a:r>
          </a:p>
          <a:p>
            <a:pPr marL="347663" indent="-347663">
              <a:lnSpc>
                <a:spcPct val="115000"/>
              </a:lnSpc>
              <a:spcBef>
                <a:spcPts val="0"/>
              </a:spcBef>
              <a:spcAft>
                <a:spcPts val="1000"/>
              </a:spcAft>
              <a:buFont typeface="+mj-lt"/>
              <a:buAutoNum type="arabicPeriod" startAt="2"/>
              <a:tabLst>
                <a:tab pos="685800" algn="l"/>
              </a:tabLst>
            </a:pPr>
            <a:r>
              <a:rPr lang="en-US" dirty="0">
                <a:ea typeface="Times New Roman"/>
                <a:cs typeface="Times New Roman"/>
              </a:rPr>
              <a:t>When creating an agenda it is best to hand it out at the </a:t>
            </a:r>
            <a:r>
              <a:rPr lang="en-US" dirty="0"/>
              <a:t>beginning </a:t>
            </a:r>
            <a:r>
              <a:rPr lang="en-US" dirty="0">
                <a:ea typeface="Times New Roman"/>
                <a:cs typeface="Times New Roman"/>
              </a:rPr>
              <a:t>of the meeting.</a:t>
            </a:r>
          </a:p>
          <a:p>
            <a:pPr marL="681038" marR="0" lvl="0" indent="-342900">
              <a:lnSpc>
                <a:spcPct val="115000"/>
              </a:lnSpc>
              <a:spcBef>
                <a:spcPts val="0"/>
              </a:spcBef>
              <a:spcAft>
                <a:spcPts val="0"/>
              </a:spcAft>
              <a:buFont typeface="+mj-lt"/>
              <a:buAutoNum type="alphaLcParenR"/>
            </a:pPr>
            <a:r>
              <a:rPr lang="en-US" dirty="0">
                <a:ea typeface="Times New Roman"/>
                <a:cs typeface="Times New Roman"/>
              </a:rPr>
              <a:t>True</a:t>
            </a:r>
          </a:p>
          <a:p>
            <a:pPr marL="681038" marR="0" lvl="0" indent="-342900">
              <a:lnSpc>
                <a:spcPct val="115000"/>
              </a:lnSpc>
              <a:spcBef>
                <a:spcPts val="0"/>
              </a:spcBef>
              <a:spcAft>
                <a:spcPts val="1000"/>
              </a:spcAft>
              <a:buFont typeface="+mj-lt"/>
              <a:buAutoNum type="alphaLcParenR"/>
            </a:pPr>
            <a:r>
              <a:rPr lang="en-US" dirty="0">
                <a:ea typeface="Times New Roman"/>
                <a:cs typeface="Times New Roman"/>
              </a:rPr>
              <a:t>False</a:t>
            </a:r>
          </a:p>
          <a:p>
            <a:endParaRPr lang="en-US" dirty="0"/>
          </a:p>
        </p:txBody>
      </p:sp>
    </p:spTree>
    <p:extLst>
      <p:ext uri="{BB962C8B-B14F-4D97-AF65-F5344CB8AC3E}">
        <p14:creationId xmlns:p14="http://schemas.microsoft.com/office/powerpoint/2010/main" val="3263280469"/>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92500" lnSpcReduction="20000"/>
          </a:bodyPr>
          <a:lstStyle/>
          <a:p>
            <a:pPr marL="347663" marR="0" lvl="0" indent="-347663">
              <a:lnSpc>
                <a:spcPct val="115000"/>
              </a:lnSpc>
              <a:spcBef>
                <a:spcPts val="0"/>
              </a:spcBef>
              <a:spcAft>
                <a:spcPts val="1000"/>
              </a:spcAft>
              <a:buFont typeface="+mj-lt"/>
              <a:buAutoNum type="arabicPeriod" startAt="3"/>
              <a:tabLst>
                <a:tab pos="746125" algn="l"/>
              </a:tabLst>
            </a:pPr>
            <a:r>
              <a:rPr lang="en-US" dirty="0">
                <a:solidFill>
                  <a:srgbClr val="000000"/>
                </a:solidFill>
                <a:ea typeface="Times New Roman"/>
                <a:cs typeface="Times New Roman"/>
              </a:rPr>
              <a:t>What should you do if an item runs past its scheduled time?</a:t>
            </a:r>
          </a:p>
          <a:p>
            <a:pPr marL="681038" marR="0" lvl="0" indent="-342900">
              <a:lnSpc>
                <a:spcPct val="115000"/>
              </a:lnSpc>
              <a:spcBef>
                <a:spcPts val="0"/>
              </a:spcBef>
              <a:spcAft>
                <a:spcPts val="0"/>
              </a:spcAft>
              <a:buFont typeface="+mj-lt"/>
              <a:buAutoNum type="alphaLcParenR"/>
            </a:pPr>
            <a:r>
              <a:rPr lang="en-US" dirty="0">
                <a:ea typeface="Times New Roman"/>
                <a:cs typeface="Times New Roman"/>
              </a:rPr>
              <a:t>Ask the group what they want to do</a:t>
            </a:r>
          </a:p>
          <a:p>
            <a:pPr marL="681038" marR="0" lvl="0" indent="-342900">
              <a:lnSpc>
                <a:spcPct val="115000"/>
              </a:lnSpc>
              <a:spcBef>
                <a:spcPts val="0"/>
              </a:spcBef>
              <a:spcAft>
                <a:spcPts val="0"/>
              </a:spcAft>
              <a:buFont typeface="+mj-lt"/>
              <a:buAutoNum type="alphaLcParenR"/>
            </a:pPr>
            <a:r>
              <a:rPr lang="en-US" dirty="0">
                <a:ea typeface="Times New Roman"/>
                <a:cs typeface="Times New Roman"/>
              </a:rPr>
              <a:t>Skip it and move to the next item</a:t>
            </a:r>
          </a:p>
          <a:p>
            <a:pPr marL="681038" marR="0" lvl="0" indent="-342900">
              <a:lnSpc>
                <a:spcPct val="115000"/>
              </a:lnSpc>
              <a:spcBef>
                <a:spcPts val="0"/>
              </a:spcBef>
              <a:spcAft>
                <a:spcPts val="0"/>
              </a:spcAft>
              <a:buFont typeface="+mj-lt"/>
              <a:buAutoNum type="alphaLcParenR"/>
            </a:pPr>
            <a:r>
              <a:rPr lang="en-US" dirty="0">
                <a:ea typeface="Times New Roman"/>
                <a:cs typeface="Times New Roman"/>
              </a:rPr>
              <a:t>Finish it and extend the meeting</a:t>
            </a:r>
          </a:p>
          <a:p>
            <a:pPr marL="681038" marR="0" lvl="0" indent="-342900">
              <a:lnSpc>
                <a:spcPct val="115000"/>
              </a:lnSpc>
              <a:spcBef>
                <a:spcPts val="0"/>
              </a:spcBef>
              <a:spcAft>
                <a:spcPts val="1000"/>
              </a:spcAft>
              <a:buFont typeface="+mj-lt"/>
              <a:buAutoNum type="alphaLcParenR"/>
            </a:pPr>
            <a:r>
              <a:rPr lang="en-US" dirty="0">
                <a:ea typeface="Times New Roman"/>
                <a:cs typeface="Times New Roman"/>
              </a:rPr>
              <a:t>Remove the next item on the agenda</a:t>
            </a:r>
          </a:p>
          <a:p>
            <a:pPr marL="347663" marR="0" lvl="0" indent="-347663">
              <a:lnSpc>
                <a:spcPct val="115000"/>
              </a:lnSpc>
              <a:spcBef>
                <a:spcPts val="0"/>
              </a:spcBef>
              <a:spcAft>
                <a:spcPts val="1000"/>
              </a:spcAft>
              <a:buFont typeface="+mj-lt"/>
              <a:buAutoNum type="arabicPeriod" startAt="4"/>
              <a:tabLst>
                <a:tab pos="685800" algn="l"/>
              </a:tabLst>
            </a:pPr>
            <a:r>
              <a:rPr lang="en-US" dirty="0">
                <a:ea typeface="Times New Roman"/>
                <a:cs typeface="Times New Roman"/>
              </a:rPr>
              <a:t>Action items should be clearly indicated, with start and end dates.</a:t>
            </a:r>
          </a:p>
          <a:p>
            <a:pPr marL="681038" marR="0" lvl="0" indent="-342900">
              <a:lnSpc>
                <a:spcPct val="115000"/>
              </a:lnSpc>
              <a:spcBef>
                <a:spcPts val="0"/>
              </a:spcBef>
              <a:spcAft>
                <a:spcPts val="0"/>
              </a:spcAft>
              <a:buFont typeface="+mj-lt"/>
              <a:buAutoNum type="alphaLcParenR"/>
            </a:pPr>
            <a:r>
              <a:rPr lang="en-US" dirty="0">
                <a:ea typeface="Times New Roman"/>
                <a:cs typeface="Times New Roman"/>
              </a:rPr>
              <a:t>True</a:t>
            </a:r>
          </a:p>
          <a:p>
            <a:pPr marL="681038"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False</a:t>
            </a:r>
            <a:endParaRPr lang="en-US" dirty="0">
              <a:ea typeface="Times New Roman"/>
              <a:cs typeface="Times New Roman"/>
            </a:endParaRPr>
          </a:p>
        </p:txBody>
      </p:sp>
    </p:spTree>
    <p:extLst>
      <p:ext uri="{BB962C8B-B14F-4D97-AF65-F5344CB8AC3E}">
        <p14:creationId xmlns:p14="http://schemas.microsoft.com/office/powerpoint/2010/main" val="3902167793"/>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marL="347663" marR="0" lvl="0" indent="-347663">
              <a:lnSpc>
                <a:spcPct val="115000"/>
              </a:lnSpc>
              <a:spcBef>
                <a:spcPts val="1200"/>
              </a:spcBef>
              <a:spcAft>
                <a:spcPts val="1000"/>
              </a:spcAft>
              <a:buFont typeface="+mj-lt"/>
              <a:buAutoNum type="arabicParenR" startAt="5"/>
            </a:pPr>
            <a:r>
              <a:rPr lang="en-US" dirty="0">
                <a:ea typeface="Times New Roman"/>
                <a:cs typeface="Times New Roman"/>
              </a:rPr>
              <a:t>What is a reason that people generally do not look forward to meetings?</a:t>
            </a:r>
          </a:p>
          <a:p>
            <a:pPr marL="681038" marR="0" lvl="0" indent="-342900">
              <a:lnSpc>
                <a:spcPct val="115000"/>
              </a:lnSpc>
              <a:spcBef>
                <a:spcPts val="0"/>
              </a:spcBef>
              <a:spcAft>
                <a:spcPts val="0"/>
              </a:spcAft>
              <a:buFont typeface="+mj-lt"/>
              <a:buAutoNum type="alphaLcParenR"/>
            </a:pPr>
            <a:r>
              <a:rPr lang="en-US" dirty="0">
                <a:ea typeface="Times New Roman"/>
                <a:cs typeface="Arial"/>
              </a:rPr>
              <a:t>Meetings are always held early in the morning</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Times New Roman"/>
              </a:rPr>
              <a:t>Too many meetings lack purpose and structure</a:t>
            </a:r>
          </a:p>
          <a:p>
            <a:pPr marL="681038" marR="0" lvl="0" indent="-342900">
              <a:lnSpc>
                <a:spcPct val="115000"/>
              </a:lnSpc>
              <a:spcBef>
                <a:spcPts val="0"/>
              </a:spcBef>
              <a:spcAft>
                <a:spcPts val="0"/>
              </a:spcAft>
              <a:buFont typeface="+mj-lt"/>
              <a:buAutoNum type="alphaLcParenR"/>
            </a:pPr>
            <a:r>
              <a:rPr lang="en-US" dirty="0">
                <a:ea typeface="Times New Roman"/>
                <a:cs typeface="Arial"/>
              </a:rPr>
              <a:t>Too many meetings bring together co-workers and this creates conflict</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Meetings are held daily and become repetitive</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6"/>
            </a:pPr>
            <a:r>
              <a:rPr lang="en-US" dirty="0">
                <a:ea typeface="Times New Roman"/>
                <a:cs typeface="Times New Roman"/>
              </a:rPr>
              <a:t>If a formal meeting is necessary, what two groups should you divide your attendees into?</a:t>
            </a:r>
          </a:p>
          <a:p>
            <a:pPr marL="681038" marR="0" lvl="0" indent="-342900">
              <a:lnSpc>
                <a:spcPct val="115000"/>
              </a:lnSpc>
              <a:spcBef>
                <a:spcPts val="0"/>
              </a:spcBef>
              <a:spcAft>
                <a:spcPts val="0"/>
              </a:spcAft>
              <a:buFont typeface="+mj-lt"/>
              <a:buAutoNum type="alphaLcParenR"/>
            </a:pPr>
            <a:r>
              <a:rPr lang="en-US" dirty="0">
                <a:ea typeface="Times New Roman"/>
                <a:cs typeface="Arial"/>
              </a:rPr>
              <a:t>Minute takers and chairpersons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Attendees and non-attendees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Supervisors and lower level employees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Participants and observers</a:t>
            </a:r>
            <a:endParaRPr lang="en-US" dirty="0">
              <a:ea typeface="Times New Roman"/>
              <a:cs typeface="Times New Roman"/>
            </a:endParaRPr>
          </a:p>
          <a:p>
            <a:pPr marL="347663" marR="0" lvl="0" indent="-347663">
              <a:lnSpc>
                <a:spcPct val="115000"/>
              </a:lnSpc>
              <a:spcBef>
                <a:spcPts val="0"/>
              </a:spcBef>
              <a:spcAft>
                <a:spcPts val="1000"/>
              </a:spcAft>
              <a:buFont typeface="+mj-lt"/>
              <a:buAutoNum type="arabicPeriod" startAt="3"/>
              <a:tabLst>
                <a:tab pos="746125" algn="l"/>
              </a:tabLst>
            </a:pPr>
            <a:endParaRPr lang="en-US" dirty="0">
              <a:ea typeface="Times New Roman"/>
              <a:cs typeface="Times New Roman"/>
            </a:endParaRPr>
          </a:p>
        </p:txBody>
      </p:sp>
    </p:spTree>
    <p:extLst>
      <p:ext uri="{BB962C8B-B14F-4D97-AF65-F5344CB8AC3E}">
        <p14:creationId xmlns:p14="http://schemas.microsoft.com/office/powerpoint/2010/main" val="1850113734"/>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7663" marR="0" lvl="0" indent="-347663">
              <a:lnSpc>
                <a:spcPct val="115000"/>
              </a:lnSpc>
              <a:spcBef>
                <a:spcPts val="1200"/>
              </a:spcBef>
              <a:spcAft>
                <a:spcPts val="1000"/>
              </a:spcAft>
              <a:buFont typeface="+mj-lt"/>
              <a:buAutoNum type="arabicParenR" startAt="7"/>
            </a:pPr>
            <a:r>
              <a:rPr lang="en-US" dirty="0">
                <a:ea typeface="Times New Roman"/>
                <a:cs typeface="Times New Roman"/>
              </a:rPr>
              <a:t>In the PAT approach, which step is described as “the backbone of the meeting”?</a:t>
            </a:r>
          </a:p>
          <a:p>
            <a:pPr marL="681038" marR="0" lvl="0" indent="-342900">
              <a:lnSpc>
                <a:spcPct val="115000"/>
              </a:lnSpc>
              <a:spcBef>
                <a:spcPts val="0"/>
              </a:spcBef>
              <a:spcAft>
                <a:spcPts val="0"/>
              </a:spcAft>
              <a:buFont typeface="+mj-lt"/>
              <a:buAutoNum type="alphaLcParenR"/>
            </a:pPr>
            <a:r>
              <a:rPr lang="en-US" dirty="0">
                <a:ea typeface="Times New Roman"/>
                <a:cs typeface="Arial"/>
              </a:rPr>
              <a:t>Agenda</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Approach</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Purpose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Time frame</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8"/>
            </a:pPr>
            <a:r>
              <a:rPr lang="en-US" dirty="0">
                <a:ea typeface="Times New Roman"/>
                <a:cs typeface="Times New Roman"/>
              </a:rPr>
              <a:t>Typically, how long should meetings be?</a:t>
            </a:r>
          </a:p>
          <a:p>
            <a:pPr marL="681038" marR="0" lvl="0" indent="-342900">
              <a:lnSpc>
                <a:spcPct val="115000"/>
              </a:lnSpc>
              <a:spcBef>
                <a:spcPts val="0"/>
              </a:spcBef>
              <a:spcAft>
                <a:spcPts val="0"/>
              </a:spcAft>
              <a:buFont typeface="+mj-lt"/>
              <a:buAutoNum type="alphaLcParenR"/>
            </a:pPr>
            <a:r>
              <a:rPr lang="en-US" dirty="0">
                <a:ea typeface="Times New Roman"/>
                <a:cs typeface="Arial"/>
              </a:rPr>
              <a:t>They should exceed an hour</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They should not exceed two hours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They should not exceed one hour</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They should not exceed thirty minutes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6551084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DB49CA4-7DA3-44D3-A9BD-0ACF1FB72D4D}"/>
              </a:ext>
            </a:extLst>
          </p:cNvPr>
          <p:cNvSpPr>
            <a:spLocks noGrp="1"/>
          </p:cNvSpPr>
          <p:nvPr>
            <p:ph sz="quarter" idx="11"/>
          </p:nvPr>
        </p:nvSpPr>
        <p:spPr/>
        <p:txBody>
          <a:bodyPr/>
          <a:lstStyle/>
          <a:p>
            <a:endParaRPr lang="en-US"/>
          </a:p>
        </p:txBody>
      </p:sp>
      <p:sp>
        <p:nvSpPr>
          <p:cNvPr id="13314" name="Title 1"/>
          <p:cNvSpPr>
            <a:spLocks noGrp="1"/>
          </p:cNvSpPr>
          <p:nvPr>
            <p:ph type="title"/>
          </p:nvPr>
        </p:nvSpPr>
        <p:spPr/>
        <p:txBody>
          <a:bodyPr/>
          <a:lstStyle/>
          <a:p>
            <a:pPr eaLnBrk="1" hangingPunct="1"/>
            <a:r>
              <a:rPr lang="en-US" dirty="0"/>
              <a:t>Visualization</a:t>
            </a:r>
          </a:p>
        </p:txBody>
      </p:sp>
      <p:graphicFrame>
        <p:nvGraphicFramePr>
          <p:cNvPr id="3" name="Diagram 2"/>
          <p:cNvGraphicFramePr/>
          <p:nvPr>
            <p:extLst>
              <p:ext uri="{D42A27DB-BD31-4B8C-83A1-F6EECF244321}">
                <p14:modId xmlns:p14="http://schemas.microsoft.com/office/powerpoint/2010/main" val="2293423037"/>
              </p:ext>
            </p:extLst>
          </p:nvPr>
        </p:nvGraphicFramePr>
        <p:xfrm>
          <a:off x="609600" y="1219200"/>
          <a:ext cx="8153400" cy="5181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marL="347663" marR="0" lvl="0" indent="-347663">
              <a:lnSpc>
                <a:spcPct val="115000"/>
              </a:lnSpc>
              <a:spcBef>
                <a:spcPts val="1200"/>
              </a:spcBef>
              <a:spcAft>
                <a:spcPts val="1000"/>
              </a:spcAft>
              <a:buFont typeface="+mj-lt"/>
              <a:buAutoNum type="arabicParenR" startAt="9"/>
            </a:pPr>
            <a:r>
              <a:rPr lang="en-US" dirty="0">
                <a:ea typeface="Times New Roman"/>
                <a:cs typeface="Times New Roman"/>
              </a:rPr>
              <a:t>What is your job as the chairperson of the meeting?</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To take minutes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To </a:t>
            </a:r>
            <a:r>
              <a:rPr lang="en-US" dirty="0">
                <a:ea typeface="Times New Roman"/>
                <a:cs typeface="Times New Roman"/>
              </a:rPr>
              <a:t>keep the meeting running according to the agenda</a:t>
            </a:r>
          </a:p>
          <a:p>
            <a:pPr marL="681038" marR="0" lvl="0" indent="-342900">
              <a:lnSpc>
                <a:spcPct val="115000"/>
              </a:lnSpc>
              <a:spcBef>
                <a:spcPts val="0"/>
              </a:spcBef>
              <a:spcAft>
                <a:spcPts val="0"/>
              </a:spcAft>
              <a:buFont typeface="+mj-lt"/>
              <a:buAutoNum type="alphaLcParenR"/>
            </a:pPr>
            <a:r>
              <a:rPr lang="en-US" dirty="0">
                <a:ea typeface="Times New Roman"/>
                <a:cs typeface="Arial"/>
              </a:rPr>
              <a:t>To ensure all participants are in attendance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To supervise participants’ behavior during the meeting</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10"/>
            </a:pPr>
            <a:r>
              <a:rPr lang="en-US" dirty="0">
                <a:ea typeface="Times New Roman"/>
                <a:cs typeface="Times New Roman"/>
              </a:rPr>
              <a:t> What is an action to take at the end of a meeting?</a:t>
            </a:r>
          </a:p>
          <a:p>
            <a:pPr marL="681038" marR="0" lvl="0" indent="-342900">
              <a:lnSpc>
                <a:spcPct val="115000"/>
              </a:lnSpc>
              <a:spcBef>
                <a:spcPts val="0"/>
              </a:spcBef>
              <a:spcAft>
                <a:spcPts val="0"/>
              </a:spcAft>
              <a:buFont typeface="+mj-lt"/>
              <a:buAutoNum type="alphaLcParenR"/>
            </a:pPr>
            <a:r>
              <a:rPr lang="en-US" dirty="0">
                <a:ea typeface="Times New Roman"/>
                <a:cs typeface="Arial"/>
              </a:rPr>
              <a:t>G</a:t>
            </a:r>
            <a:r>
              <a:rPr lang="en-US" dirty="0">
                <a:ea typeface="Times New Roman"/>
                <a:cs typeface="Times New Roman"/>
              </a:rPr>
              <a:t>et agreement that all items on the agenda were sufficiently covered</a:t>
            </a:r>
          </a:p>
          <a:p>
            <a:pPr marL="681038" marR="0" lvl="0" indent="-342900">
              <a:lnSpc>
                <a:spcPct val="115000"/>
              </a:lnSpc>
              <a:spcBef>
                <a:spcPts val="0"/>
              </a:spcBef>
              <a:spcAft>
                <a:spcPts val="0"/>
              </a:spcAft>
              <a:buFont typeface="+mj-lt"/>
              <a:buAutoNum type="alphaLcParenR"/>
            </a:pPr>
            <a:r>
              <a:rPr lang="en-US" dirty="0">
                <a:ea typeface="Times New Roman"/>
                <a:cs typeface="Arial"/>
              </a:rPr>
              <a:t>D</a:t>
            </a:r>
            <a:r>
              <a:rPr lang="en-US" dirty="0">
                <a:ea typeface="Times New Roman"/>
                <a:cs typeface="Times New Roman"/>
              </a:rPr>
              <a:t>ecide is if a formal meeting is necessary</a:t>
            </a:r>
          </a:p>
          <a:p>
            <a:pPr marL="681038" marR="0" lvl="0" indent="-342900">
              <a:lnSpc>
                <a:spcPct val="115000"/>
              </a:lnSpc>
              <a:spcBef>
                <a:spcPts val="0"/>
              </a:spcBef>
              <a:spcAft>
                <a:spcPts val="0"/>
              </a:spcAft>
              <a:buFont typeface="+mj-lt"/>
              <a:buAutoNum type="alphaLcParenR"/>
            </a:pPr>
            <a:r>
              <a:rPr lang="en-US" dirty="0">
                <a:ea typeface="Times New Roman"/>
                <a:cs typeface="Arial"/>
              </a:rPr>
              <a:t>M</a:t>
            </a:r>
            <a:r>
              <a:rPr lang="en-US" dirty="0">
                <a:ea typeface="Times New Roman"/>
                <a:cs typeface="Times New Roman"/>
              </a:rPr>
              <a:t>ake a list of </a:t>
            </a:r>
            <a:r>
              <a:rPr lang="en-US" dirty="0">
                <a:solidFill>
                  <a:srgbClr val="000000"/>
                </a:solidFill>
                <a:ea typeface="Times New Roman"/>
                <a:cs typeface="Times New Roman"/>
              </a:rPr>
              <a:t>what needs to be discussed, how long you believe it will take, and the person who will be presenting the item</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Make sure you ask for everyone’s approval, including additions or deletions</a:t>
            </a:r>
            <a:endParaRPr lang="en-US" dirty="0">
              <a:ea typeface="Times New Roman"/>
              <a:cs typeface="Times New Roman"/>
            </a:endParaRPr>
          </a:p>
        </p:txBody>
      </p:sp>
    </p:spTree>
    <p:extLst>
      <p:ext uri="{BB962C8B-B14F-4D97-AF65-F5344CB8AC3E}">
        <p14:creationId xmlns:p14="http://schemas.microsoft.com/office/powerpoint/2010/main" val="3487073583"/>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eriod"/>
              <a:tabLst>
                <a:tab pos="457200" algn="l"/>
              </a:tabLst>
            </a:pPr>
            <a:r>
              <a:rPr lang="en-US" dirty="0">
                <a:ea typeface="Times New Roman"/>
                <a:cs typeface="Times New Roman"/>
              </a:rPr>
              <a:t>Using the PAT approach is great for meeting management. What does PAT stand for?</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Past, Approach, Tracking</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tabLst>
                <a:tab pos="742950" algn="l"/>
              </a:tabLst>
            </a:pPr>
            <a:r>
              <a:rPr lang="en-US" dirty="0">
                <a:solidFill>
                  <a:srgbClr val="000000"/>
                </a:solidFill>
                <a:ea typeface="Times New Roman"/>
                <a:cs typeface="Times New Roman"/>
              </a:rPr>
              <a:t>People, Alternate, Task</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tabLst>
                <a:tab pos="742950" algn="l"/>
              </a:tabLst>
            </a:pPr>
            <a:r>
              <a:rPr lang="en-US" dirty="0">
                <a:solidFill>
                  <a:srgbClr val="000000"/>
                </a:solidFill>
                <a:ea typeface="Times New Roman"/>
                <a:cs typeface="Times New Roman"/>
              </a:rPr>
              <a:t>Postpone, Again, Today</a:t>
            </a:r>
            <a:endParaRPr lang="en-US" dirty="0">
              <a:ea typeface="Times New Roman"/>
              <a:cs typeface="Times New Roman"/>
            </a:endParaRPr>
          </a:p>
          <a:p>
            <a:pPr marL="681038" marR="0" lvl="0" indent="-342900">
              <a:lnSpc>
                <a:spcPct val="115000"/>
              </a:lnSpc>
              <a:spcBef>
                <a:spcPts val="0"/>
              </a:spcBef>
              <a:spcAft>
                <a:spcPts val="1000"/>
              </a:spcAft>
              <a:buFont typeface="+mj-lt"/>
              <a:buAutoNum type="alphaLcParenR"/>
              <a:tabLst>
                <a:tab pos="742950" algn="l"/>
              </a:tabLst>
            </a:pPr>
            <a:r>
              <a:rPr lang="en-US" dirty="0">
                <a:solidFill>
                  <a:srgbClr val="FF0000"/>
                </a:solidFill>
                <a:ea typeface="Times New Roman"/>
                <a:cs typeface="Times New Roman"/>
              </a:rPr>
              <a:t>Purpose, Agenda, Time frame</a:t>
            </a:r>
            <a:endParaRPr lang="en-US" dirty="0">
              <a:ea typeface="Times New Roman"/>
              <a:cs typeface="Times New Roman"/>
            </a:endParaRPr>
          </a:p>
          <a:p>
            <a:pPr marL="347663" indent="-347663">
              <a:lnSpc>
                <a:spcPct val="115000"/>
              </a:lnSpc>
              <a:spcBef>
                <a:spcPts val="0"/>
              </a:spcBef>
              <a:spcAft>
                <a:spcPts val="1000"/>
              </a:spcAft>
              <a:buFont typeface="+mj-lt"/>
              <a:buAutoNum type="arabicPeriod" startAt="2"/>
              <a:tabLst>
                <a:tab pos="685800" algn="l"/>
              </a:tabLst>
            </a:pPr>
            <a:r>
              <a:rPr lang="en-US" dirty="0">
                <a:solidFill>
                  <a:srgbClr val="000000"/>
                </a:solidFill>
                <a:ea typeface="Times New Roman"/>
                <a:cs typeface="Times New Roman"/>
              </a:rPr>
              <a:t>When creating an agenda it is best to hand it out at </a:t>
            </a:r>
            <a:r>
              <a:rPr lang="en-US">
                <a:solidFill>
                  <a:srgbClr val="000000"/>
                </a:solidFill>
                <a:ea typeface="Times New Roman"/>
                <a:cs typeface="Times New Roman"/>
              </a:rPr>
              <a:t>the </a:t>
            </a:r>
            <a:r>
              <a:rPr lang="en-US"/>
              <a:t>beginning </a:t>
            </a:r>
            <a:r>
              <a:rPr lang="en-US">
                <a:solidFill>
                  <a:srgbClr val="000000"/>
                </a:solidFill>
                <a:ea typeface="Times New Roman"/>
                <a:cs typeface="Times New Roman"/>
              </a:rPr>
              <a:t>of </a:t>
            </a:r>
            <a:r>
              <a:rPr lang="en-US" dirty="0">
                <a:solidFill>
                  <a:srgbClr val="000000"/>
                </a:solidFill>
                <a:ea typeface="Times New Roman"/>
                <a:cs typeface="Times New Roman"/>
              </a:rPr>
              <a:t>the meeting.</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True</a:t>
            </a:r>
            <a:endParaRPr lang="en-US" dirty="0">
              <a:ea typeface="Times New Roman"/>
              <a:cs typeface="Times New Roman"/>
            </a:endParaRPr>
          </a:p>
          <a:p>
            <a:pPr marL="681038" marR="0" lvl="0" indent="-342900">
              <a:lnSpc>
                <a:spcPct val="115000"/>
              </a:lnSpc>
              <a:spcBef>
                <a:spcPts val="0"/>
              </a:spcBef>
              <a:spcAft>
                <a:spcPts val="1000"/>
              </a:spcAft>
              <a:buFont typeface="+mj-lt"/>
              <a:buAutoNum type="alphaLcParenR"/>
            </a:pPr>
            <a:r>
              <a:rPr lang="en-US" dirty="0">
                <a:solidFill>
                  <a:srgbClr val="FF0000"/>
                </a:solidFill>
                <a:ea typeface="Times New Roman"/>
                <a:cs typeface="Times New Roman"/>
              </a:rPr>
              <a:t>False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530078200"/>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92500" lnSpcReduction="20000"/>
          </a:bodyPr>
          <a:lstStyle/>
          <a:p>
            <a:pPr marL="347663" marR="0" lvl="0" indent="-347663">
              <a:lnSpc>
                <a:spcPct val="115000"/>
              </a:lnSpc>
              <a:spcBef>
                <a:spcPts val="0"/>
              </a:spcBef>
              <a:spcAft>
                <a:spcPts val="1000"/>
              </a:spcAft>
              <a:buFont typeface="+mj-lt"/>
              <a:buAutoNum type="arabicPeriod" startAt="3"/>
              <a:tabLst>
                <a:tab pos="746125" algn="l"/>
              </a:tabLst>
            </a:pPr>
            <a:r>
              <a:rPr lang="en-US" dirty="0">
                <a:solidFill>
                  <a:srgbClr val="000000"/>
                </a:solidFill>
                <a:ea typeface="Times New Roman"/>
                <a:cs typeface="Times New Roman"/>
              </a:rPr>
              <a:t>What should you do if an item runs past its scheduled time?</a:t>
            </a: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Ask the group what they want to do</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Skip it and move to the next item</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Finish it and extend the meeting</a:t>
            </a:r>
            <a:endParaRPr lang="en-US" dirty="0">
              <a:ea typeface="Times New Roman"/>
              <a:cs typeface="Times New Roman"/>
            </a:endParaRPr>
          </a:p>
          <a:p>
            <a:pPr marL="681038"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Remove the next item on the agenda</a:t>
            </a:r>
            <a:endParaRPr lang="en-US" dirty="0">
              <a:ea typeface="Times New Roman"/>
              <a:cs typeface="Times New Roman"/>
            </a:endParaRPr>
          </a:p>
          <a:p>
            <a:pPr marL="347663" marR="0" lvl="0" indent="-347663">
              <a:lnSpc>
                <a:spcPct val="115000"/>
              </a:lnSpc>
              <a:spcBef>
                <a:spcPts val="0"/>
              </a:spcBef>
              <a:spcAft>
                <a:spcPts val="1000"/>
              </a:spcAft>
              <a:buFont typeface="+mj-lt"/>
              <a:buAutoNum type="arabicPeriod" startAt="4"/>
              <a:tabLst>
                <a:tab pos="685800" algn="l"/>
              </a:tabLst>
            </a:pPr>
            <a:r>
              <a:rPr lang="en-US" dirty="0">
                <a:solidFill>
                  <a:srgbClr val="000000"/>
                </a:solidFill>
                <a:ea typeface="Times New Roman"/>
                <a:cs typeface="Times New Roman"/>
              </a:rPr>
              <a:t>Action items should be clearly indicated, with start and end dates.</a:t>
            </a: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True</a:t>
            </a:r>
            <a:endParaRPr lang="en-US" dirty="0">
              <a:ea typeface="Times New Roman"/>
              <a:cs typeface="Times New Roman"/>
            </a:endParaRPr>
          </a:p>
          <a:p>
            <a:pPr marL="681038"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False</a:t>
            </a:r>
            <a:endParaRPr lang="en-US" dirty="0">
              <a:ea typeface="Times New Roman"/>
              <a:cs typeface="Times New Roman"/>
            </a:endParaRPr>
          </a:p>
        </p:txBody>
      </p:sp>
    </p:spTree>
    <p:extLst>
      <p:ext uri="{BB962C8B-B14F-4D97-AF65-F5344CB8AC3E}">
        <p14:creationId xmlns:p14="http://schemas.microsoft.com/office/powerpoint/2010/main" val="365684342"/>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marL="347663" marR="0" lvl="0" indent="-347663">
              <a:lnSpc>
                <a:spcPct val="115000"/>
              </a:lnSpc>
              <a:spcBef>
                <a:spcPts val="1200"/>
              </a:spcBef>
              <a:spcAft>
                <a:spcPts val="1000"/>
              </a:spcAft>
              <a:buFont typeface="+mj-lt"/>
              <a:buAutoNum type="arabicParenR" startAt="5"/>
            </a:pPr>
            <a:r>
              <a:rPr lang="en-US" dirty="0">
                <a:ea typeface="Times New Roman"/>
                <a:cs typeface="Times New Roman"/>
              </a:rPr>
              <a:t>What is a reason that people generally do not look forward to meetings?</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Meetings are always held early in the morning</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Too many meetings lack purpose and structure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Too many meetings bring together co-workers and this creates conflict</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Meetings are held daily and become repetitive</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6"/>
            </a:pPr>
            <a:r>
              <a:rPr lang="en-US" dirty="0">
                <a:ea typeface="Times New Roman"/>
                <a:cs typeface="Times New Roman"/>
              </a:rPr>
              <a:t>If a formal meeting is necessary, what two groups should you divide your attendees into?</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Minute takers and chairpersons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Attendees and non-attendees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Supervisors and lower level employees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Participants and observers</a:t>
            </a:r>
            <a:endParaRPr lang="en-US" dirty="0">
              <a:ea typeface="Times New Roman"/>
              <a:cs typeface="Times New Roman"/>
            </a:endParaRPr>
          </a:p>
          <a:p>
            <a:pPr marL="347663" marR="0" lvl="0" indent="-347663">
              <a:lnSpc>
                <a:spcPct val="115000"/>
              </a:lnSpc>
              <a:spcBef>
                <a:spcPts val="0"/>
              </a:spcBef>
              <a:spcAft>
                <a:spcPts val="1000"/>
              </a:spcAft>
              <a:buFont typeface="+mj-lt"/>
              <a:buAutoNum type="arabicPeriod" startAt="3"/>
              <a:tabLst>
                <a:tab pos="746125" algn="l"/>
              </a:tabLst>
            </a:pPr>
            <a:endParaRPr lang="en-US" dirty="0">
              <a:ea typeface="Times New Roman"/>
              <a:cs typeface="Times New Roman"/>
            </a:endParaRPr>
          </a:p>
        </p:txBody>
      </p:sp>
    </p:spTree>
    <p:extLst>
      <p:ext uri="{BB962C8B-B14F-4D97-AF65-F5344CB8AC3E}">
        <p14:creationId xmlns:p14="http://schemas.microsoft.com/office/powerpoint/2010/main" val="1361817780"/>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7663" marR="0" lvl="0" indent="-347663">
              <a:lnSpc>
                <a:spcPct val="115000"/>
              </a:lnSpc>
              <a:spcBef>
                <a:spcPts val="1200"/>
              </a:spcBef>
              <a:spcAft>
                <a:spcPts val="1000"/>
              </a:spcAft>
              <a:buFont typeface="+mj-lt"/>
              <a:buAutoNum type="arabicParenR" startAt="7"/>
            </a:pPr>
            <a:r>
              <a:rPr lang="en-US" dirty="0">
                <a:ea typeface="Times New Roman"/>
                <a:cs typeface="Times New Roman"/>
              </a:rPr>
              <a:t>In the PAT approach, which step is described as “the backbone of the meeting”?</a:t>
            </a: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Agenda</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Approach</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Purpose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Time frame</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8"/>
            </a:pPr>
            <a:r>
              <a:rPr lang="en-US" dirty="0">
                <a:ea typeface="Times New Roman"/>
                <a:cs typeface="Times New Roman"/>
              </a:rPr>
              <a:t>Typically, how long should meetings be?</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They should exceed an hour</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They should not exceed two hours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They should not exceed one hour</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They should not exceed thirty minutes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872515129"/>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marL="347663" marR="0" lvl="0" indent="-347663">
              <a:lnSpc>
                <a:spcPct val="115000"/>
              </a:lnSpc>
              <a:spcBef>
                <a:spcPts val="1200"/>
              </a:spcBef>
              <a:spcAft>
                <a:spcPts val="1000"/>
              </a:spcAft>
              <a:buFont typeface="+mj-lt"/>
              <a:buAutoNum type="arabicParenR" startAt="9"/>
            </a:pPr>
            <a:r>
              <a:rPr lang="en-US" dirty="0">
                <a:ea typeface="Times New Roman"/>
                <a:cs typeface="Times New Roman"/>
              </a:rPr>
              <a:t>What is your job as the chairperson of the meeting?</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To take minutes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To </a:t>
            </a:r>
            <a:r>
              <a:rPr lang="en-US" dirty="0">
                <a:solidFill>
                  <a:srgbClr val="FF0000"/>
                </a:solidFill>
                <a:ea typeface="Times New Roman"/>
                <a:cs typeface="Times New Roman"/>
              </a:rPr>
              <a:t>keep the meeting running according to the agenda</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To ensure all participants are in attendance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To supervise participants’ behavior during the meeting</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10"/>
            </a:pPr>
            <a:r>
              <a:rPr lang="en-US" dirty="0">
                <a:ea typeface="Times New Roman"/>
                <a:cs typeface="Times New Roman"/>
              </a:rPr>
              <a:t> What is an action to take at the end of a meeting?</a:t>
            </a: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G</a:t>
            </a:r>
            <a:r>
              <a:rPr lang="en-US" dirty="0">
                <a:solidFill>
                  <a:srgbClr val="FF0000"/>
                </a:solidFill>
                <a:ea typeface="Times New Roman"/>
                <a:cs typeface="Times New Roman"/>
              </a:rPr>
              <a:t>et agreement that all items on the agenda were sufficiently covered</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D</a:t>
            </a:r>
            <a:r>
              <a:rPr lang="en-US" dirty="0">
                <a:solidFill>
                  <a:srgbClr val="000000"/>
                </a:solidFill>
                <a:ea typeface="Times New Roman"/>
                <a:cs typeface="Times New Roman"/>
              </a:rPr>
              <a:t>ecide is if a formal meeting is necessary</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M</a:t>
            </a:r>
            <a:r>
              <a:rPr lang="en-US" dirty="0">
                <a:solidFill>
                  <a:srgbClr val="000000"/>
                </a:solidFill>
                <a:ea typeface="Times New Roman"/>
                <a:cs typeface="Times New Roman"/>
              </a:rPr>
              <a:t>ake a list of what needs to be discussed, how long you believe it will take, and the person who will be presenting the item</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Make sure you ask for everyone’s approval, including additions or deletions</a:t>
            </a:r>
            <a:endParaRPr lang="en-US" dirty="0">
              <a:ea typeface="Times New Roman"/>
              <a:cs typeface="Times New Roman"/>
            </a:endParaRPr>
          </a:p>
        </p:txBody>
      </p:sp>
    </p:spTree>
    <p:extLst>
      <p:ext uri="{BB962C8B-B14F-4D97-AF65-F5344CB8AC3E}">
        <p14:creationId xmlns:p14="http://schemas.microsoft.com/office/powerpoint/2010/main" val="1744628291"/>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br>
              <a:rPr lang="en-CA" dirty="0"/>
            </a:br>
            <a:r>
              <a:rPr lang="en-US" dirty="0"/>
              <a:t>Module Eleven: Alternatives to Meetings</a:t>
            </a:r>
            <a:br>
              <a:rPr lang="en-CA" dirty="0"/>
            </a:br>
            <a:endParaRPr lang="en-US" dirty="0"/>
          </a:p>
        </p:txBody>
      </p:sp>
      <p:sp>
        <p:nvSpPr>
          <p:cNvPr id="4" name="Text Placeholder 3"/>
          <p:cNvSpPr>
            <a:spLocks noGrp="1"/>
          </p:cNvSpPr>
          <p:nvPr>
            <p:ph type="body" sz="quarter" idx="10"/>
          </p:nvPr>
        </p:nvSpPr>
        <p:spPr/>
        <p:txBody>
          <a:bodyPr rtlCol="0">
            <a:normAutofit fontScale="70000" lnSpcReduction="20000"/>
          </a:bodyPr>
          <a:lstStyle/>
          <a:p>
            <a:pPr eaLnBrk="1" fontAlgn="auto" hangingPunct="1">
              <a:spcAft>
                <a:spcPts val="0"/>
              </a:spcAft>
              <a:defRPr/>
            </a:pPr>
            <a:r>
              <a:rPr lang="en-US" dirty="0"/>
              <a:t> </a:t>
            </a:r>
            <a:r>
              <a:rPr lang="en-US" sz="1800" dirty="0"/>
              <a:t>Our meetings are held to discuss many problems which would never arise if we held fewer meetings.</a:t>
            </a:r>
            <a:br>
              <a:rPr lang="en-CA" sz="1800" dirty="0"/>
            </a:br>
            <a:endParaRPr lang="en-CA" sz="1800" dirty="0"/>
          </a:p>
          <a:p>
            <a:pPr eaLnBrk="1" fontAlgn="auto" hangingPunct="1">
              <a:spcAft>
                <a:spcPts val="0"/>
              </a:spcAft>
              <a:defRPr/>
            </a:pPr>
            <a:r>
              <a:rPr lang="en-US" sz="1800" b="1" dirty="0"/>
              <a:t>Ashleigh Brilliant</a:t>
            </a:r>
          </a:p>
        </p:txBody>
      </p:sp>
      <p:sp>
        <p:nvSpPr>
          <p:cNvPr id="3" name="Content Placeholder 2"/>
          <p:cNvSpPr>
            <a:spLocks noGrp="1"/>
          </p:cNvSpPr>
          <p:nvPr>
            <p:ph type="body" sz="quarter" idx="11"/>
          </p:nvPr>
        </p:nvSpPr>
        <p:spPr/>
        <p:txBody>
          <a:bodyPr rtlCol="0">
            <a:normAutofit fontScale="85000" lnSpcReduction="10000"/>
          </a:bodyPr>
          <a:lstStyle/>
          <a:p>
            <a:pPr marL="0" indent="0" eaLnBrk="1" fontAlgn="auto" hangingPunct="1">
              <a:spcAft>
                <a:spcPts val="0"/>
              </a:spcAft>
              <a:buNone/>
              <a:defRPr/>
            </a:pPr>
            <a:r>
              <a:rPr lang="en-US" dirty="0"/>
              <a:t>Sometimes, a face-to-face meeting isn’t the best solution. In this module, we will explore alternatives to meetings that can help you and your team save time and be more productive.</a:t>
            </a:r>
            <a:endParaRPr lang="en-CA" dirty="0"/>
          </a:p>
          <a:p>
            <a:pPr marL="0" indent="0" eaLnBrk="1" fontAlgn="auto" hangingPunct="1">
              <a:spcAft>
                <a:spcPts val="0"/>
              </a:spcAft>
              <a:buNone/>
              <a:defRPr/>
            </a:pPr>
            <a:r>
              <a:rPr lang="en-US" dirty="0"/>
              <a:t>Don’t forget that even if you use a meeting alternative, you should still use the PAT approach that we discussed in the last module, take minutes, and distribute post-meeting notes and action items.</a:t>
            </a:r>
            <a:endParaRPr lang="en-CA" dirty="0"/>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DC746FE-DC4E-4001-A632-9F058A62A111}"/>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Instant Messaging and Chat Rooms</a:t>
            </a:r>
          </a:p>
        </p:txBody>
      </p:sp>
      <p:graphicFrame>
        <p:nvGraphicFramePr>
          <p:cNvPr id="4" name="Diagram 3"/>
          <p:cNvGraphicFramePr/>
          <p:nvPr>
            <p:extLst>
              <p:ext uri="{D42A27DB-BD31-4B8C-83A1-F6EECF244321}">
                <p14:modId xmlns:p14="http://schemas.microsoft.com/office/powerpoint/2010/main" val="1612366457"/>
              </p:ext>
            </p:extLst>
          </p:nvPr>
        </p:nvGraphicFramePr>
        <p:xfrm>
          <a:off x="609600" y="1676400"/>
          <a:ext cx="8001000" cy="4724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C87DE1A-256F-418D-9C47-5055B5FEE0E9}"/>
              </a:ext>
            </a:extLst>
          </p:cNvPr>
          <p:cNvSpPr>
            <a:spLocks noGrp="1"/>
          </p:cNvSpPr>
          <p:nvPr>
            <p:ph sz="quarter" idx="11"/>
          </p:nvPr>
        </p:nvSpPr>
        <p:spPr/>
        <p:txBody>
          <a:bodyPr/>
          <a:lstStyle/>
          <a:p>
            <a:endParaRPr lang="en-US"/>
          </a:p>
        </p:txBody>
      </p:sp>
      <p:sp>
        <p:nvSpPr>
          <p:cNvPr id="65538" name="Title 1"/>
          <p:cNvSpPr>
            <a:spLocks noGrp="1"/>
          </p:cNvSpPr>
          <p:nvPr>
            <p:ph type="title"/>
          </p:nvPr>
        </p:nvSpPr>
        <p:spPr/>
        <p:txBody>
          <a:bodyPr/>
          <a:lstStyle/>
          <a:p>
            <a:pPr eaLnBrk="1" hangingPunct="1"/>
            <a:r>
              <a:rPr lang="en-US" dirty="0"/>
              <a:t>Teleconferencing</a:t>
            </a:r>
          </a:p>
        </p:txBody>
      </p:sp>
      <p:graphicFrame>
        <p:nvGraphicFramePr>
          <p:cNvPr id="2" name="Diagram 1"/>
          <p:cNvGraphicFramePr/>
          <p:nvPr>
            <p:extLst>
              <p:ext uri="{D42A27DB-BD31-4B8C-83A1-F6EECF244321}">
                <p14:modId xmlns:p14="http://schemas.microsoft.com/office/powerpoint/2010/main" val="1462620511"/>
              </p:ext>
            </p:extLst>
          </p:nvPr>
        </p:nvGraphicFramePr>
        <p:xfrm>
          <a:off x="533400" y="1295400"/>
          <a:ext cx="8229600" cy="5181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68269B2-254D-4D61-96A7-DD9802A4B751}"/>
              </a:ext>
            </a:extLst>
          </p:cNvPr>
          <p:cNvSpPr>
            <a:spLocks noGrp="1"/>
          </p:cNvSpPr>
          <p:nvPr>
            <p:ph sz="quarter" idx="11"/>
          </p:nvPr>
        </p:nvSpPr>
        <p:spPr/>
        <p:txBody>
          <a:bodyPr/>
          <a:lstStyle/>
          <a:p>
            <a:endParaRPr lang="en-US"/>
          </a:p>
        </p:txBody>
      </p:sp>
      <p:sp>
        <p:nvSpPr>
          <p:cNvPr id="66562" name="Title 1"/>
          <p:cNvSpPr>
            <a:spLocks noGrp="1"/>
          </p:cNvSpPr>
          <p:nvPr>
            <p:ph type="title"/>
          </p:nvPr>
        </p:nvSpPr>
        <p:spPr/>
        <p:txBody>
          <a:bodyPr/>
          <a:lstStyle/>
          <a:p>
            <a:pPr eaLnBrk="1" hangingPunct="1"/>
            <a:r>
              <a:rPr lang="en-US" dirty="0"/>
              <a:t>E-mail Lists and Online Groups</a:t>
            </a:r>
          </a:p>
        </p:txBody>
      </p:sp>
      <p:graphicFrame>
        <p:nvGraphicFramePr>
          <p:cNvPr id="2" name="Diagram 1"/>
          <p:cNvGraphicFramePr/>
          <p:nvPr>
            <p:extLst>
              <p:ext uri="{D42A27DB-BD31-4B8C-83A1-F6EECF244321}">
                <p14:modId xmlns:p14="http://schemas.microsoft.com/office/powerpoint/2010/main" val="2343607426"/>
              </p:ext>
            </p:extLst>
          </p:nvPr>
        </p:nvGraphicFramePr>
        <p:xfrm>
          <a:off x="533400" y="1524000"/>
          <a:ext cx="8153400" cy="4953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10000"/>
          </a:bodyPr>
          <a:lstStyle/>
          <a:p>
            <a:pPr marL="342900" marR="0" lvl="0" indent="-342900">
              <a:lnSpc>
                <a:spcPct val="115000"/>
              </a:lnSpc>
              <a:spcBef>
                <a:spcPts val="0"/>
              </a:spcBef>
              <a:spcAft>
                <a:spcPts val="1000"/>
              </a:spcAft>
              <a:buFont typeface="+mj-lt"/>
              <a:buAutoNum type="arabicPeriod"/>
              <a:tabLst>
                <a:tab pos="457200" algn="l"/>
              </a:tabLst>
            </a:pPr>
            <a:r>
              <a:rPr lang="en-US" dirty="0">
                <a:ea typeface="Times New Roman"/>
                <a:cs typeface="Times New Roman"/>
              </a:rPr>
              <a:t>Which is not one of the Three Ps of goal setting?</a:t>
            </a:r>
          </a:p>
          <a:p>
            <a:pPr marL="622300" lvl="1">
              <a:lnSpc>
                <a:spcPct val="115000"/>
              </a:lnSpc>
              <a:spcBef>
                <a:spcPts val="0"/>
              </a:spcBef>
              <a:spcAft>
                <a:spcPts val="0"/>
              </a:spcAft>
              <a:buFont typeface="+mj-lt"/>
              <a:buAutoNum type="alphaLcParenR"/>
              <a:tabLst>
                <a:tab pos="742950" algn="l"/>
                <a:tab pos="927100" algn="l"/>
              </a:tabLst>
            </a:pPr>
            <a:r>
              <a:rPr lang="en-US" dirty="0">
                <a:ea typeface="Times New Roman"/>
                <a:cs typeface="Times New Roman"/>
              </a:rPr>
              <a:t>People</a:t>
            </a:r>
          </a:p>
          <a:p>
            <a:pPr marL="622300" lvl="1">
              <a:lnSpc>
                <a:spcPct val="115000"/>
              </a:lnSpc>
              <a:spcBef>
                <a:spcPts val="0"/>
              </a:spcBef>
              <a:spcAft>
                <a:spcPts val="0"/>
              </a:spcAft>
              <a:buFont typeface="+mj-lt"/>
              <a:buAutoNum type="alphaLcParenR"/>
              <a:tabLst>
                <a:tab pos="742950" algn="l"/>
                <a:tab pos="927100" algn="l"/>
              </a:tabLst>
            </a:pPr>
            <a:r>
              <a:rPr lang="en-US" dirty="0">
                <a:ea typeface="Times New Roman"/>
                <a:cs typeface="Times New Roman"/>
              </a:rPr>
              <a:t>Positive</a:t>
            </a:r>
          </a:p>
          <a:p>
            <a:pPr marL="622300" lvl="1">
              <a:lnSpc>
                <a:spcPct val="115000"/>
              </a:lnSpc>
              <a:spcBef>
                <a:spcPts val="0"/>
              </a:spcBef>
              <a:spcAft>
                <a:spcPts val="0"/>
              </a:spcAft>
              <a:buFont typeface="+mj-lt"/>
              <a:buAutoNum type="alphaLcParenR"/>
              <a:tabLst>
                <a:tab pos="742950" algn="l"/>
                <a:tab pos="927100" algn="l"/>
              </a:tabLst>
            </a:pPr>
            <a:r>
              <a:rPr lang="en-US" dirty="0">
                <a:ea typeface="Times New Roman"/>
                <a:cs typeface="Times New Roman"/>
              </a:rPr>
              <a:t>Personal</a:t>
            </a:r>
          </a:p>
          <a:p>
            <a:pPr marL="622300" lvl="1">
              <a:lnSpc>
                <a:spcPct val="115000"/>
              </a:lnSpc>
              <a:spcBef>
                <a:spcPts val="0"/>
              </a:spcBef>
              <a:spcAft>
                <a:spcPts val="1000"/>
              </a:spcAft>
              <a:buFont typeface="+mj-lt"/>
              <a:buAutoNum type="alphaLcParenR"/>
              <a:tabLst>
                <a:tab pos="742950" algn="l"/>
                <a:tab pos="927100" algn="l"/>
              </a:tabLst>
            </a:pPr>
            <a:r>
              <a:rPr lang="en-US" dirty="0">
                <a:ea typeface="Times New Roman"/>
                <a:cs typeface="Times New Roman"/>
              </a:rPr>
              <a:t>Possible</a:t>
            </a:r>
          </a:p>
          <a:p>
            <a:pPr marL="342900" marR="0" lvl="0" indent="-342900">
              <a:lnSpc>
                <a:spcPct val="115000"/>
              </a:lnSpc>
              <a:spcBef>
                <a:spcPts val="0"/>
              </a:spcBef>
              <a:spcAft>
                <a:spcPts val="1000"/>
              </a:spcAft>
              <a:buFont typeface="+mj-lt"/>
              <a:buAutoNum type="arabicPeriod"/>
              <a:tabLst>
                <a:tab pos="457200" algn="l"/>
              </a:tabLst>
            </a:pPr>
            <a:r>
              <a:rPr lang="en-US" dirty="0">
                <a:ea typeface="Times New Roman"/>
                <a:cs typeface="Times New Roman"/>
              </a:rPr>
              <a:t>In the SMART acronym what does the T stand for?</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Timed</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Tedious</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Two</a:t>
            </a:r>
          </a:p>
          <a:p>
            <a:pPr marL="690563" marR="0" lvl="0" indent="-342900">
              <a:lnSpc>
                <a:spcPct val="115000"/>
              </a:lnSpc>
              <a:spcBef>
                <a:spcPts val="0"/>
              </a:spcBef>
              <a:spcAft>
                <a:spcPts val="1000"/>
              </a:spcAft>
              <a:buFont typeface="+mj-lt"/>
              <a:buAutoNum type="alphaLcParenR"/>
            </a:pPr>
            <a:r>
              <a:rPr lang="en-US" dirty="0">
                <a:ea typeface="Times New Roman"/>
                <a:cs typeface="Times New Roman"/>
              </a:rPr>
              <a:t>Together</a:t>
            </a:r>
          </a:p>
          <a:p>
            <a:endParaRPr lang="en-US" dirty="0"/>
          </a:p>
        </p:txBody>
      </p:sp>
    </p:spTree>
    <p:extLst>
      <p:ext uri="{BB962C8B-B14F-4D97-AF65-F5344CB8AC3E}">
        <p14:creationId xmlns:p14="http://schemas.microsoft.com/office/powerpoint/2010/main" val="3933262815"/>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4355FE0-04F9-436C-BB6A-8EE8F45FC30D}"/>
              </a:ext>
            </a:extLst>
          </p:cNvPr>
          <p:cNvSpPr>
            <a:spLocks noGrp="1"/>
          </p:cNvSpPr>
          <p:nvPr>
            <p:ph sz="quarter" idx="11"/>
          </p:nvPr>
        </p:nvSpPr>
        <p:spPr/>
        <p:txBody>
          <a:bodyPr/>
          <a:lstStyle/>
          <a:p>
            <a:endParaRPr lang="en-US"/>
          </a:p>
        </p:txBody>
      </p:sp>
      <p:sp>
        <p:nvSpPr>
          <p:cNvPr id="67586" name="Title 1"/>
          <p:cNvSpPr>
            <a:spLocks noGrp="1"/>
          </p:cNvSpPr>
          <p:nvPr>
            <p:ph type="title"/>
          </p:nvPr>
        </p:nvSpPr>
        <p:spPr/>
        <p:txBody>
          <a:bodyPr/>
          <a:lstStyle/>
          <a:p>
            <a:pPr eaLnBrk="1" hangingPunct="1"/>
            <a:r>
              <a:rPr lang="en-US" dirty="0"/>
              <a:t>Collaboration Applications</a:t>
            </a:r>
            <a:endParaRPr lang="en-CA" dirty="0"/>
          </a:p>
        </p:txBody>
      </p:sp>
      <p:graphicFrame>
        <p:nvGraphicFramePr>
          <p:cNvPr id="2" name="Diagram 1"/>
          <p:cNvGraphicFramePr/>
          <p:nvPr>
            <p:extLst>
              <p:ext uri="{D42A27DB-BD31-4B8C-83A1-F6EECF244321}">
                <p14:modId xmlns:p14="http://schemas.microsoft.com/office/powerpoint/2010/main" val="3964691806"/>
              </p:ext>
            </p:extLst>
          </p:nvPr>
        </p:nvGraphicFramePr>
        <p:xfrm>
          <a:off x="609600" y="1371600"/>
          <a:ext cx="8153400" cy="5105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lstStyle/>
          <a:p>
            <a:pPr marL="342900" marR="0" lvl="0" indent="-342900">
              <a:lnSpc>
                <a:spcPct val="115000"/>
              </a:lnSpc>
              <a:spcBef>
                <a:spcPts val="0"/>
              </a:spcBef>
              <a:spcAft>
                <a:spcPts val="1000"/>
              </a:spcAft>
              <a:buFont typeface="+mj-lt"/>
              <a:buAutoNum type="arabicPeriod"/>
              <a:tabLst>
                <a:tab pos="457200" algn="l"/>
              </a:tabLst>
            </a:pPr>
            <a:r>
              <a:rPr lang="en-US" dirty="0">
                <a:ea typeface="Times New Roman"/>
                <a:cs typeface="Times New Roman"/>
              </a:rPr>
              <a:t>When hosting a meeting in a chat room using an agenda is not a good idea.</a:t>
            </a:r>
          </a:p>
          <a:p>
            <a:pPr marL="690563" marR="0" lvl="0" indent="-342900">
              <a:lnSpc>
                <a:spcPct val="115000"/>
              </a:lnSpc>
              <a:spcBef>
                <a:spcPts val="0"/>
              </a:spcBef>
              <a:spcAft>
                <a:spcPts val="0"/>
              </a:spcAft>
              <a:buFont typeface="+mj-lt"/>
              <a:buAutoNum type="alphaLcParenR"/>
              <a:tabLst>
                <a:tab pos="742950" algn="l"/>
              </a:tabLst>
            </a:pPr>
            <a:r>
              <a:rPr lang="en-US" dirty="0">
                <a:ea typeface="Times New Roman"/>
                <a:cs typeface="Times New Roman"/>
              </a:rPr>
              <a:t>True</a:t>
            </a:r>
          </a:p>
          <a:p>
            <a:pPr marL="690563" marR="0" lvl="0" indent="-342900">
              <a:lnSpc>
                <a:spcPct val="115000"/>
              </a:lnSpc>
              <a:spcBef>
                <a:spcPts val="0"/>
              </a:spcBef>
              <a:spcAft>
                <a:spcPts val="1000"/>
              </a:spcAft>
              <a:buFont typeface="+mj-lt"/>
              <a:buAutoNum type="alphaLcParenR"/>
              <a:tabLst>
                <a:tab pos="742950" algn="l"/>
              </a:tabLst>
            </a:pPr>
            <a:r>
              <a:rPr lang="en-US" dirty="0">
                <a:ea typeface="Times New Roman"/>
                <a:cs typeface="Times New Roman"/>
              </a:rPr>
              <a:t>False</a:t>
            </a:r>
          </a:p>
          <a:p>
            <a:pPr marL="347663" marR="0" lvl="0" indent="-347663">
              <a:lnSpc>
                <a:spcPct val="115000"/>
              </a:lnSpc>
              <a:spcBef>
                <a:spcPts val="0"/>
              </a:spcBef>
              <a:spcAft>
                <a:spcPts val="1000"/>
              </a:spcAft>
              <a:buFont typeface="+mj-lt"/>
              <a:buAutoNum type="arabicPeriod" startAt="2"/>
              <a:tabLst>
                <a:tab pos="854075" algn="l"/>
              </a:tabLst>
            </a:pPr>
            <a:r>
              <a:rPr lang="en-US" dirty="0">
                <a:ea typeface="Times New Roman"/>
                <a:cs typeface="Times New Roman"/>
              </a:rPr>
              <a:t>When teleconferencing it is recommended to us the PAT approach.</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True</a:t>
            </a:r>
          </a:p>
          <a:p>
            <a:pPr marL="690563"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False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175559090"/>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lnSpcReduction="10000"/>
          </a:bodyPr>
          <a:lstStyle/>
          <a:p>
            <a:pPr marL="347663" marR="0" lvl="0" indent="-347663">
              <a:lnSpc>
                <a:spcPct val="115000"/>
              </a:lnSpc>
              <a:spcBef>
                <a:spcPts val="0"/>
              </a:spcBef>
              <a:spcAft>
                <a:spcPts val="1000"/>
              </a:spcAft>
              <a:buFont typeface="+mj-lt"/>
              <a:buAutoNum type="arabicPeriod" startAt="3"/>
              <a:tabLst>
                <a:tab pos="576263" algn="l"/>
                <a:tab pos="746125" algn="l"/>
              </a:tabLst>
            </a:pPr>
            <a:r>
              <a:rPr lang="en-US" sz="2400" dirty="0">
                <a:solidFill>
                  <a:srgbClr val="000000"/>
                </a:solidFill>
                <a:ea typeface="Times New Roman"/>
                <a:cs typeface="Times New Roman"/>
              </a:rPr>
              <a:t>What should you keep in mind when using online groups?</a:t>
            </a:r>
          </a:p>
          <a:p>
            <a:pPr marL="690563" marR="0" lvl="0" indent="-342900">
              <a:lnSpc>
                <a:spcPct val="115000"/>
              </a:lnSpc>
              <a:spcBef>
                <a:spcPts val="0"/>
              </a:spcBef>
              <a:spcAft>
                <a:spcPts val="0"/>
              </a:spcAft>
              <a:buFont typeface="+mj-lt"/>
              <a:buAutoNum type="alphaLcParenR"/>
            </a:pPr>
            <a:r>
              <a:rPr lang="en-US" sz="2400" dirty="0">
                <a:solidFill>
                  <a:srgbClr val="000000"/>
                </a:solidFill>
                <a:ea typeface="Times New Roman"/>
                <a:cs typeface="Times New Roman"/>
              </a:rPr>
              <a:t>Be sure to have a moderator</a:t>
            </a:r>
            <a:endParaRPr lang="en-US" sz="2400"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US" sz="2400" dirty="0">
                <a:ea typeface="Times New Roman"/>
                <a:cs typeface="Times New Roman"/>
              </a:rPr>
              <a:t>Monitor users time</a:t>
            </a:r>
          </a:p>
          <a:p>
            <a:pPr marL="690563" marR="0" lvl="0" indent="-342900">
              <a:lnSpc>
                <a:spcPct val="115000"/>
              </a:lnSpc>
              <a:spcBef>
                <a:spcPts val="0"/>
              </a:spcBef>
              <a:spcAft>
                <a:spcPts val="0"/>
              </a:spcAft>
              <a:buFont typeface="+mj-lt"/>
              <a:buAutoNum type="alphaLcParenR"/>
            </a:pPr>
            <a:r>
              <a:rPr lang="en-US" sz="2400" dirty="0">
                <a:ea typeface="Times New Roman"/>
                <a:cs typeface="Times New Roman"/>
              </a:rPr>
              <a:t>Have a purpose</a:t>
            </a:r>
          </a:p>
          <a:p>
            <a:pPr marL="690563" marR="0" lvl="0" indent="-342900">
              <a:lnSpc>
                <a:spcPct val="115000"/>
              </a:lnSpc>
              <a:spcBef>
                <a:spcPts val="0"/>
              </a:spcBef>
              <a:spcAft>
                <a:spcPts val="1000"/>
              </a:spcAft>
              <a:buFont typeface="+mj-lt"/>
              <a:buAutoNum type="alphaLcParenR"/>
            </a:pPr>
            <a:r>
              <a:rPr lang="en-US" sz="2400" dirty="0">
                <a:ea typeface="Times New Roman"/>
                <a:cs typeface="Times New Roman"/>
              </a:rPr>
              <a:t>All of the above</a:t>
            </a:r>
          </a:p>
          <a:p>
            <a:pPr marL="347663" marR="0" lvl="0" indent="-347663">
              <a:lnSpc>
                <a:spcPct val="115000"/>
              </a:lnSpc>
              <a:spcBef>
                <a:spcPts val="1200"/>
              </a:spcBef>
              <a:spcAft>
                <a:spcPts val="1000"/>
              </a:spcAft>
              <a:buFont typeface="+mj-lt"/>
              <a:buAutoNum type="arabicParenR" startAt="4"/>
            </a:pPr>
            <a:r>
              <a:rPr lang="en-US" sz="2400" dirty="0">
                <a:ea typeface="Times New Roman"/>
                <a:cs typeface="Times New Roman"/>
              </a:rPr>
              <a:t>Which of these is a great alternative to meetings, especially if meeting members are separated by distance?</a:t>
            </a:r>
          </a:p>
          <a:p>
            <a:pPr marL="681038" marR="0" lvl="0" indent="-342900">
              <a:lnSpc>
                <a:spcPct val="115000"/>
              </a:lnSpc>
              <a:spcBef>
                <a:spcPts val="0"/>
              </a:spcBef>
              <a:spcAft>
                <a:spcPts val="0"/>
              </a:spcAft>
              <a:buFont typeface="+mj-lt"/>
              <a:buAutoNum type="alphaLcParenR"/>
            </a:pPr>
            <a:r>
              <a:rPr lang="en-US" sz="2400" dirty="0">
                <a:solidFill>
                  <a:srgbClr val="000000"/>
                </a:solidFill>
                <a:ea typeface="Times New Roman"/>
                <a:cs typeface="Arial"/>
              </a:rPr>
              <a:t>Face-to-face meetings</a:t>
            </a:r>
            <a:endParaRPr lang="en-US" sz="24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400" dirty="0">
                <a:ea typeface="Times New Roman"/>
                <a:cs typeface="Arial"/>
              </a:rPr>
              <a:t>In-house meetings</a:t>
            </a:r>
            <a:endParaRPr lang="en-US" sz="24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400" dirty="0">
                <a:ea typeface="Times New Roman"/>
                <a:cs typeface="Arial"/>
              </a:rPr>
              <a:t>Chat rooms</a:t>
            </a:r>
            <a:endParaRPr lang="en-US" sz="24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400" dirty="0">
                <a:ea typeface="Times New Roman"/>
                <a:cs typeface="Arial"/>
              </a:rPr>
              <a:t>Email</a:t>
            </a:r>
            <a:endParaRPr lang="en-US" sz="2400" dirty="0">
              <a:ea typeface="Times New Roman"/>
              <a:cs typeface="Times New Roman"/>
            </a:endParaRPr>
          </a:p>
          <a:p>
            <a:pPr marL="690563" marR="0" lvl="0" indent="-342900">
              <a:lnSpc>
                <a:spcPct val="115000"/>
              </a:lnSpc>
              <a:spcBef>
                <a:spcPts val="0"/>
              </a:spcBef>
              <a:spcAft>
                <a:spcPts val="1000"/>
              </a:spcAft>
              <a:buFont typeface="+mj-lt"/>
              <a:buAutoNum type="alphaLcParenR"/>
            </a:pPr>
            <a:endParaRPr lang="en-US" sz="2400" dirty="0">
              <a:ea typeface="Times New Roman"/>
              <a:cs typeface="Times New Roman"/>
            </a:endParaRPr>
          </a:p>
        </p:txBody>
      </p:sp>
    </p:spTree>
    <p:extLst>
      <p:ext uri="{BB962C8B-B14F-4D97-AF65-F5344CB8AC3E}">
        <p14:creationId xmlns:p14="http://schemas.microsoft.com/office/powerpoint/2010/main" val="1918976187"/>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7663" marR="0" lvl="0" indent="-347663">
              <a:lnSpc>
                <a:spcPct val="115000"/>
              </a:lnSpc>
              <a:spcBef>
                <a:spcPts val="1200"/>
              </a:spcBef>
              <a:spcAft>
                <a:spcPts val="1000"/>
              </a:spcAft>
              <a:buFont typeface="+mj-lt"/>
              <a:buAutoNum type="arabicParenR" startAt="5"/>
              <a:tabLst>
                <a:tab pos="576263" algn="l"/>
              </a:tabLst>
            </a:pPr>
            <a:r>
              <a:rPr lang="en-US" sz="2400" dirty="0">
                <a:ea typeface="Times New Roman"/>
                <a:cs typeface="Times New Roman"/>
              </a:rPr>
              <a:t>Which of these is important to remember when hosting a meeting via instant messaging applications or chat rooms?</a:t>
            </a:r>
          </a:p>
          <a:p>
            <a:pPr marL="681038" marR="0" lvl="0" indent="-342900">
              <a:lnSpc>
                <a:spcPct val="115000"/>
              </a:lnSpc>
              <a:spcBef>
                <a:spcPts val="0"/>
              </a:spcBef>
              <a:spcAft>
                <a:spcPts val="0"/>
              </a:spcAft>
              <a:buFont typeface="+mj-lt"/>
              <a:buAutoNum type="alphaLcParenR"/>
            </a:pPr>
            <a:r>
              <a:rPr lang="en-US" sz="2400" dirty="0">
                <a:ea typeface="Times New Roman"/>
                <a:cs typeface="Times New Roman"/>
              </a:rPr>
              <a:t>Set some ground rules at the beginning of the meeting to eliminate distractions such as emoticons, sounds, and acronyms</a:t>
            </a:r>
          </a:p>
          <a:p>
            <a:pPr marL="681038" marR="0" lvl="0" indent="-342900">
              <a:lnSpc>
                <a:spcPct val="115000"/>
              </a:lnSpc>
              <a:spcBef>
                <a:spcPts val="0"/>
              </a:spcBef>
              <a:spcAft>
                <a:spcPts val="0"/>
              </a:spcAft>
              <a:buFont typeface="+mj-lt"/>
              <a:buAutoNum type="alphaLcParenR"/>
            </a:pPr>
            <a:r>
              <a:rPr lang="en-US" sz="2400" dirty="0">
                <a:ea typeface="Times New Roman"/>
                <a:cs typeface="Arial"/>
              </a:rPr>
              <a:t>Don’t have an agenda, as it will be impossible to keep on track</a:t>
            </a:r>
            <a:endParaRPr lang="en-US" sz="24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400" dirty="0">
                <a:ea typeface="Times New Roman"/>
                <a:cs typeface="Arial"/>
              </a:rPr>
              <a:t>The minute taker’s </a:t>
            </a:r>
            <a:r>
              <a:rPr lang="en-US" sz="2400" dirty="0">
                <a:ea typeface="Times New Roman"/>
                <a:cs typeface="Times New Roman"/>
              </a:rPr>
              <a:t>role in keeping things on track is more important than ever</a:t>
            </a:r>
          </a:p>
          <a:p>
            <a:pPr marL="681038" marR="0" lvl="0" indent="-342900">
              <a:lnSpc>
                <a:spcPct val="115000"/>
              </a:lnSpc>
              <a:spcBef>
                <a:spcPts val="0"/>
              </a:spcBef>
              <a:spcAft>
                <a:spcPts val="0"/>
              </a:spcAft>
              <a:buFont typeface="+mj-lt"/>
              <a:buAutoNum type="alphaLcParenR"/>
            </a:pPr>
            <a:r>
              <a:rPr lang="en-US" sz="2400" dirty="0">
                <a:ea typeface="Times New Roman"/>
                <a:cs typeface="Arial"/>
              </a:rPr>
              <a:t>Make sure you dispose of the record of the meeting</a:t>
            </a:r>
            <a:endParaRPr lang="en-US" sz="2400" dirty="0">
              <a:ea typeface="Times New Roman"/>
              <a:cs typeface="Times New Roman"/>
            </a:endParaRPr>
          </a:p>
          <a:p>
            <a:pPr marL="347663" marR="0" lvl="0" indent="-347663">
              <a:lnSpc>
                <a:spcPct val="115000"/>
              </a:lnSpc>
              <a:spcBef>
                <a:spcPts val="1200"/>
              </a:spcBef>
              <a:spcAft>
                <a:spcPts val="1000"/>
              </a:spcAft>
              <a:buFont typeface="+mj-lt"/>
              <a:buAutoNum type="arabicParenR" startAt="6"/>
            </a:pPr>
            <a:r>
              <a:rPr lang="en-US" sz="2400" dirty="0">
                <a:ea typeface="Times New Roman"/>
                <a:cs typeface="Times New Roman"/>
              </a:rPr>
              <a:t>Which of these is not an application to try for instant message applications and chat rooms?</a:t>
            </a:r>
          </a:p>
          <a:p>
            <a:pPr marL="681038" marR="0" lvl="0" indent="-342900">
              <a:lnSpc>
                <a:spcPct val="115000"/>
              </a:lnSpc>
              <a:spcBef>
                <a:spcPts val="0"/>
              </a:spcBef>
              <a:spcAft>
                <a:spcPts val="0"/>
              </a:spcAft>
              <a:buFont typeface="+mj-lt"/>
              <a:buAutoNum type="alphaLcParenR"/>
            </a:pPr>
            <a:r>
              <a:rPr lang="en-US" sz="2400" dirty="0">
                <a:ea typeface="Times New Roman"/>
                <a:cs typeface="Arial"/>
              </a:rPr>
              <a:t>Campfire</a:t>
            </a:r>
            <a:endParaRPr lang="en-US" sz="24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400" dirty="0">
                <a:ea typeface="Times New Roman"/>
                <a:cs typeface="Arial"/>
              </a:rPr>
              <a:t>Meeting Pal</a:t>
            </a:r>
            <a:endParaRPr lang="en-US" sz="24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400" dirty="0">
                <a:ea typeface="Times New Roman"/>
                <a:cs typeface="Arial"/>
              </a:rPr>
              <a:t>Microsoft Access</a:t>
            </a:r>
            <a:endParaRPr lang="en-US" sz="24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400" dirty="0">
                <a:solidFill>
                  <a:srgbClr val="000000"/>
                </a:solidFill>
                <a:ea typeface="Times New Roman"/>
                <a:cs typeface="Times New Roman"/>
              </a:rPr>
              <a:t>Microsoft Office Communicator</a:t>
            </a:r>
            <a:endParaRPr lang="en-US" sz="2400" dirty="0">
              <a:ea typeface="Times New Roman"/>
              <a:cs typeface="Times New Roman"/>
            </a:endParaRPr>
          </a:p>
          <a:p>
            <a:pPr marL="690563" marR="0" lvl="0" indent="-342900">
              <a:lnSpc>
                <a:spcPct val="115000"/>
              </a:lnSpc>
              <a:spcBef>
                <a:spcPts val="0"/>
              </a:spcBef>
              <a:spcAft>
                <a:spcPts val="1000"/>
              </a:spcAft>
              <a:buFont typeface="+mj-lt"/>
              <a:buAutoNum type="alphaLcParenR"/>
            </a:pPr>
            <a:endParaRPr lang="en-US" sz="2400" dirty="0">
              <a:ea typeface="Times New Roman"/>
              <a:cs typeface="Times New Roman"/>
            </a:endParaRPr>
          </a:p>
        </p:txBody>
      </p:sp>
    </p:spTree>
    <p:extLst>
      <p:ext uri="{BB962C8B-B14F-4D97-AF65-F5344CB8AC3E}">
        <p14:creationId xmlns:p14="http://schemas.microsoft.com/office/powerpoint/2010/main" val="2829471212"/>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0000" lnSpcReduction="20000"/>
          </a:bodyPr>
          <a:lstStyle/>
          <a:p>
            <a:pPr marL="347663" marR="0" lvl="0" indent="-347663">
              <a:lnSpc>
                <a:spcPct val="115000"/>
              </a:lnSpc>
              <a:spcBef>
                <a:spcPts val="1200"/>
              </a:spcBef>
              <a:spcAft>
                <a:spcPts val="1000"/>
              </a:spcAft>
              <a:buFont typeface="+mj-lt"/>
              <a:buAutoNum type="arabicParenR" startAt="7"/>
            </a:pPr>
            <a:r>
              <a:rPr lang="en-US" dirty="0">
                <a:ea typeface="Times New Roman"/>
                <a:cs typeface="Times New Roman"/>
              </a:rPr>
              <a:t>Which of these is not a feature of most teleconferencing applications?</a:t>
            </a:r>
          </a:p>
          <a:p>
            <a:pPr marL="685800" marR="0" lvl="0" indent="-347663">
              <a:lnSpc>
                <a:spcPct val="115000"/>
              </a:lnSpc>
              <a:spcBef>
                <a:spcPts val="0"/>
              </a:spcBef>
              <a:spcAft>
                <a:spcPts val="0"/>
              </a:spcAft>
              <a:buFont typeface="+mj-lt"/>
              <a:buAutoNum type="alphaLcParenR"/>
            </a:pPr>
            <a:r>
              <a:rPr lang="en-US" dirty="0">
                <a:ea typeface="Times New Roman"/>
                <a:cs typeface="Arial"/>
              </a:rPr>
              <a:t>Screen sharing</a:t>
            </a:r>
            <a:endParaRPr lang="en-US" dirty="0">
              <a:ea typeface="Times New Roman"/>
              <a:cs typeface="Times New Roman"/>
            </a:endParaRPr>
          </a:p>
          <a:p>
            <a:pPr marL="685800" marR="0" lvl="0" indent="-347663">
              <a:lnSpc>
                <a:spcPct val="115000"/>
              </a:lnSpc>
              <a:spcBef>
                <a:spcPts val="0"/>
              </a:spcBef>
              <a:spcAft>
                <a:spcPts val="0"/>
              </a:spcAft>
              <a:buFont typeface="+mj-lt"/>
              <a:buAutoNum type="alphaLcParenR"/>
            </a:pPr>
            <a:r>
              <a:rPr lang="en-US" dirty="0">
                <a:ea typeface="Times New Roman"/>
                <a:cs typeface="Times New Roman"/>
              </a:rPr>
              <a:t>Windows Live Messenger</a:t>
            </a:r>
          </a:p>
          <a:p>
            <a:pPr marL="685800" marR="0" lvl="0" indent="-347663">
              <a:lnSpc>
                <a:spcPct val="115000"/>
              </a:lnSpc>
              <a:spcBef>
                <a:spcPts val="0"/>
              </a:spcBef>
              <a:spcAft>
                <a:spcPts val="0"/>
              </a:spcAft>
              <a:buFont typeface="+mj-lt"/>
              <a:buAutoNum type="alphaLcParenR"/>
            </a:pPr>
            <a:r>
              <a:rPr lang="en-US" dirty="0">
                <a:ea typeface="Times New Roman"/>
                <a:cs typeface="Times New Roman"/>
              </a:rPr>
              <a:t>Interactive whiteboards</a:t>
            </a:r>
          </a:p>
          <a:p>
            <a:pPr marL="685800" marR="0" lvl="0" indent="-347663">
              <a:lnSpc>
                <a:spcPct val="115000"/>
              </a:lnSpc>
              <a:spcBef>
                <a:spcPts val="0"/>
              </a:spcBef>
              <a:spcAft>
                <a:spcPts val="0"/>
              </a:spcAft>
              <a:buFont typeface="+mj-lt"/>
              <a:buAutoNum type="alphaLcParenR"/>
            </a:pPr>
            <a:r>
              <a:rPr lang="en-US" dirty="0">
                <a:ea typeface="Times New Roman"/>
                <a:cs typeface="Times New Roman"/>
              </a:rPr>
              <a:t>Voice and text chat support</a:t>
            </a:r>
          </a:p>
          <a:p>
            <a:pPr marL="347663" marR="0" lvl="0" indent="-347663">
              <a:lnSpc>
                <a:spcPct val="115000"/>
              </a:lnSpc>
              <a:spcBef>
                <a:spcPts val="1200"/>
              </a:spcBef>
              <a:spcAft>
                <a:spcPts val="1000"/>
              </a:spcAft>
              <a:buFont typeface="+mj-lt"/>
              <a:buAutoNum type="arabicParenR" startAt="8"/>
            </a:pPr>
            <a:r>
              <a:rPr lang="en-US" dirty="0">
                <a:ea typeface="Times New Roman"/>
                <a:cs typeface="Times New Roman"/>
              </a:rPr>
              <a:t>If your meeting group requires ongoing, interactive communication, rather than periodic face-to-face gatherings, what would be an effective tool?</a:t>
            </a:r>
          </a:p>
          <a:p>
            <a:pPr marL="685800" marR="0" lvl="0" indent="-347663">
              <a:lnSpc>
                <a:spcPct val="115000"/>
              </a:lnSpc>
              <a:spcBef>
                <a:spcPts val="0"/>
              </a:spcBef>
              <a:spcAft>
                <a:spcPts val="0"/>
              </a:spcAft>
              <a:buFont typeface="+mj-lt"/>
              <a:buAutoNum type="alphaLcParenR"/>
            </a:pPr>
            <a:r>
              <a:rPr lang="en-US" dirty="0">
                <a:ea typeface="Times New Roman"/>
                <a:cs typeface="Arial"/>
              </a:rPr>
              <a:t>Email list</a:t>
            </a:r>
            <a:endParaRPr lang="en-US" dirty="0">
              <a:ea typeface="Times New Roman"/>
              <a:cs typeface="Times New Roman"/>
            </a:endParaRPr>
          </a:p>
          <a:p>
            <a:pPr marL="685800" marR="0" lvl="0" indent="-347663">
              <a:lnSpc>
                <a:spcPct val="115000"/>
              </a:lnSpc>
              <a:spcBef>
                <a:spcPts val="0"/>
              </a:spcBef>
              <a:spcAft>
                <a:spcPts val="0"/>
              </a:spcAft>
              <a:buFont typeface="+mj-lt"/>
              <a:buAutoNum type="alphaLcParenR"/>
            </a:pPr>
            <a:r>
              <a:rPr lang="en-US" dirty="0">
                <a:ea typeface="Times New Roman"/>
                <a:cs typeface="Arial"/>
              </a:rPr>
              <a:t>Forum</a:t>
            </a:r>
            <a:endParaRPr lang="en-US" dirty="0">
              <a:ea typeface="Times New Roman"/>
              <a:cs typeface="Times New Roman"/>
            </a:endParaRPr>
          </a:p>
          <a:p>
            <a:pPr marL="685800" marR="0" lvl="0" indent="-347663">
              <a:lnSpc>
                <a:spcPct val="115000"/>
              </a:lnSpc>
              <a:spcBef>
                <a:spcPts val="0"/>
              </a:spcBef>
              <a:spcAft>
                <a:spcPts val="0"/>
              </a:spcAft>
              <a:buFont typeface="+mj-lt"/>
              <a:buAutoNum type="alphaLcParenR"/>
            </a:pPr>
            <a:r>
              <a:rPr lang="en-US" dirty="0">
                <a:ea typeface="Times New Roman"/>
                <a:cs typeface="Arial"/>
              </a:rPr>
              <a:t>Online group</a:t>
            </a:r>
            <a:endParaRPr lang="en-US" dirty="0">
              <a:ea typeface="Times New Roman"/>
              <a:cs typeface="Times New Roman"/>
            </a:endParaRPr>
          </a:p>
          <a:p>
            <a:pPr marL="685800" marR="0" lvl="0" indent="-347663">
              <a:lnSpc>
                <a:spcPct val="115000"/>
              </a:lnSpc>
              <a:spcBef>
                <a:spcPts val="0"/>
              </a:spcBef>
              <a:spcAft>
                <a:spcPts val="0"/>
              </a:spcAft>
              <a:buFont typeface="+mj-lt"/>
              <a:buAutoNum type="alphaLcParenR"/>
            </a:pPr>
            <a:r>
              <a:rPr lang="en-US" dirty="0">
                <a:ea typeface="Times New Roman"/>
                <a:cs typeface="Arial"/>
              </a:rPr>
              <a:t>All of the above</a:t>
            </a:r>
            <a:endParaRPr lang="en-US" dirty="0">
              <a:ea typeface="Times New Roman"/>
              <a:cs typeface="Times New Roman"/>
            </a:endParaRPr>
          </a:p>
        </p:txBody>
      </p:sp>
    </p:spTree>
    <p:extLst>
      <p:ext uri="{BB962C8B-B14F-4D97-AF65-F5344CB8AC3E}">
        <p14:creationId xmlns:p14="http://schemas.microsoft.com/office/powerpoint/2010/main" val="731444078"/>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10000"/>
          </a:bodyPr>
          <a:lstStyle/>
          <a:p>
            <a:pPr marL="347663" marR="0" lvl="0" indent="-347663">
              <a:lnSpc>
                <a:spcPct val="115000"/>
              </a:lnSpc>
              <a:spcBef>
                <a:spcPts val="1200"/>
              </a:spcBef>
              <a:spcAft>
                <a:spcPts val="1000"/>
              </a:spcAft>
              <a:buFont typeface="+mj-lt"/>
              <a:buAutoNum type="arabicParenR" startAt="9"/>
            </a:pPr>
            <a:r>
              <a:rPr lang="en-US" sz="2400" dirty="0">
                <a:ea typeface="Times New Roman"/>
                <a:cs typeface="Times New Roman"/>
              </a:rPr>
              <a:t>What is a good thing to keep in mind if you plan on using Google Groups, Yahoo Groups, and Convos?</a:t>
            </a:r>
          </a:p>
          <a:p>
            <a:pPr marL="681038" marR="0" lvl="0" indent="-342900">
              <a:lnSpc>
                <a:spcPct val="115000"/>
              </a:lnSpc>
              <a:spcBef>
                <a:spcPts val="0"/>
              </a:spcBef>
              <a:spcAft>
                <a:spcPts val="0"/>
              </a:spcAft>
              <a:buFont typeface="+mj-lt"/>
              <a:buAutoNum type="alphaLcParenR"/>
            </a:pPr>
            <a:r>
              <a:rPr lang="en-US" sz="2400" dirty="0">
                <a:solidFill>
                  <a:srgbClr val="000000"/>
                </a:solidFill>
                <a:ea typeface="Times New Roman"/>
                <a:cs typeface="Arial"/>
              </a:rPr>
              <a:t>You’ll want an informal atmosphere where participants stay off topic</a:t>
            </a:r>
            <a:endParaRPr lang="en-US" sz="24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400" dirty="0">
                <a:ea typeface="Times New Roman"/>
                <a:cs typeface="Arial"/>
              </a:rPr>
              <a:t>Make sure you encourage the participants to use these tools as much as possible without your monitoring</a:t>
            </a:r>
            <a:endParaRPr lang="en-US" sz="24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400" dirty="0">
                <a:ea typeface="Times New Roman"/>
                <a:cs typeface="Times New Roman"/>
              </a:rPr>
              <a:t>Having a moderator is essential</a:t>
            </a:r>
          </a:p>
          <a:p>
            <a:pPr marL="681038" marR="0" lvl="0" indent="-342900">
              <a:lnSpc>
                <a:spcPct val="115000"/>
              </a:lnSpc>
              <a:spcBef>
                <a:spcPts val="0"/>
              </a:spcBef>
              <a:spcAft>
                <a:spcPts val="0"/>
              </a:spcAft>
              <a:buFont typeface="+mj-lt"/>
              <a:buAutoNum type="alphaLcParenR"/>
            </a:pPr>
            <a:r>
              <a:rPr lang="en-US" sz="2400" dirty="0">
                <a:ea typeface="Times New Roman"/>
                <a:cs typeface="Times New Roman"/>
              </a:rPr>
              <a:t>Just like a meeting, an online list or group should not stick to a purpose</a:t>
            </a:r>
          </a:p>
          <a:p>
            <a:pPr marL="347663" marR="0" lvl="0" indent="-347663">
              <a:lnSpc>
                <a:spcPct val="115000"/>
              </a:lnSpc>
              <a:spcBef>
                <a:spcPts val="1200"/>
              </a:spcBef>
              <a:spcAft>
                <a:spcPts val="1000"/>
              </a:spcAft>
              <a:buFont typeface="+mj-lt"/>
              <a:buAutoNum type="arabicParenR" startAt="10"/>
            </a:pPr>
            <a:r>
              <a:rPr lang="en-US" sz="2400" dirty="0">
                <a:ea typeface="Times New Roman"/>
                <a:cs typeface="Times New Roman"/>
              </a:rPr>
              <a:t>What is a more sophisticated electronic tool that can reduce the need for meetings?</a:t>
            </a:r>
          </a:p>
          <a:p>
            <a:pPr marL="681038" marR="0" lvl="0" indent="-342900">
              <a:lnSpc>
                <a:spcPct val="115000"/>
              </a:lnSpc>
              <a:spcBef>
                <a:spcPts val="0"/>
              </a:spcBef>
              <a:spcAft>
                <a:spcPts val="0"/>
              </a:spcAft>
              <a:buFont typeface="+mj-lt"/>
              <a:buAutoNum type="alphaLcParenR"/>
            </a:pPr>
            <a:r>
              <a:rPr lang="en-US" sz="2400" dirty="0">
                <a:ea typeface="Times New Roman"/>
                <a:cs typeface="Arial"/>
              </a:rPr>
              <a:t>Email</a:t>
            </a:r>
            <a:endParaRPr lang="en-US" sz="24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400" dirty="0">
                <a:ea typeface="Times New Roman"/>
                <a:cs typeface="Arial"/>
              </a:rPr>
              <a:t>Google groups</a:t>
            </a:r>
            <a:endParaRPr lang="en-US" sz="24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400" dirty="0">
                <a:ea typeface="Times New Roman"/>
                <a:cs typeface="Arial"/>
              </a:rPr>
              <a:t>Collaboration applications</a:t>
            </a:r>
            <a:endParaRPr lang="en-US" sz="24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400" dirty="0">
                <a:ea typeface="Times New Roman"/>
                <a:cs typeface="Arial"/>
              </a:rPr>
              <a:t>Campfire</a:t>
            </a:r>
            <a:endParaRPr lang="en-US" sz="2400" dirty="0">
              <a:ea typeface="Times New Roman"/>
              <a:cs typeface="Times New Roman"/>
            </a:endParaRPr>
          </a:p>
        </p:txBody>
      </p:sp>
    </p:spTree>
    <p:extLst>
      <p:ext uri="{BB962C8B-B14F-4D97-AF65-F5344CB8AC3E}">
        <p14:creationId xmlns:p14="http://schemas.microsoft.com/office/powerpoint/2010/main" val="2520664465"/>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lstStyle/>
          <a:p>
            <a:pPr marL="342900" marR="0" lvl="0" indent="-342900">
              <a:lnSpc>
                <a:spcPct val="115000"/>
              </a:lnSpc>
              <a:spcBef>
                <a:spcPts val="0"/>
              </a:spcBef>
              <a:spcAft>
                <a:spcPts val="1000"/>
              </a:spcAft>
              <a:buFont typeface="+mj-lt"/>
              <a:buAutoNum type="arabicPeriod"/>
              <a:tabLst>
                <a:tab pos="457200" algn="l"/>
              </a:tabLst>
            </a:pPr>
            <a:r>
              <a:rPr lang="en-US" dirty="0">
                <a:ea typeface="Times New Roman"/>
                <a:cs typeface="Times New Roman"/>
              </a:rPr>
              <a:t>When hosting a meeting in a chat room using an agenda is not a good idea.</a:t>
            </a:r>
          </a:p>
          <a:p>
            <a:pPr marL="690563" marR="0" lvl="0" indent="-342900">
              <a:lnSpc>
                <a:spcPct val="115000"/>
              </a:lnSpc>
              <a:spcBef>
                <a:spcPts val="0"/>
              </a:spcBef>
              <a:spcAft>
                <a:spcPts val="0"/>
              </a:spcAft>
              <a:buFont typeface="+mj-lt"/>
              <a:buAutoNum type="alphaLcParenR"/>
              <a:tabLst>
                <a:tab pos="742950" algn="l"/>
              </a:tabLst>
            </a:pPr>
            <a:r>
              <a:rPr lang="en-US" dirty="0">
                <a:solidFill>
                  <a:srgbClr val="000000"/>
                </a:solidFill>
                <a:ea typeface="Times New Roman"/>
                <a:cs typeface="Times New Roman"/>
              </a:rPr>
              <a:t>True</a:t>
            </a:r>
            <a:endParaRPr lang="en-US" dirty="0">
              <a:ea typeface="Times New Roman"/>
              <a:cs typeface="Times New Roman"/>
            </a:endParaRPr>
          </a:p>
          <a:p>
            <a:pPr marL="690563" marR="0" lvl="0" indent="-342900">
              <a:lnSpc>
                <a:spcPct val="115000"/>
              </a:lnSpc>
              <a:spcBef>
                <a:spcPts val="0"/>
              </a:spcBef>
              <a:spcAft>
                <a:spcPts val="1000"/>
              </a:spcAft>
              <a:buFont typeface="+mj-lt"/>
              <a:buAutoNum type="alphaLcParenR"/>
              <a:tabLst>
                <a:tab pos="742950" algn="l"/>
              </a:tabLst>
            </a:pPr>
            <a:r>
              <a:rPr lang="en-US" dirty="0">
                <a:solidFill>
                  <a:srgbClr val="FF0000"/>
                </a:solidFill>
                <a:ea typeface="Times New Roman"/>
                <a:cs typeface="Times New Roman"/>
              </a:rPr>
              <a:t>False</a:t>
            </a:r>
            <a:endParaRPr lang="en-US" dirty="0">
              <a:ea typeface="Times New Roman"/>
              <a:cs typeface="Times New Roman"/>
            </a:endParaRPr>
          </a:p>
          <a:p>
            <a:pPr marL="347663" marR="0" lvl="0" indent="-347663">
              <a:lnSpc>
                <a:spcPct val="115000"/>
              </a:lnSpc>
              <a:spcBef>
                <a:spcPts val="0"/>
              </a:spcBef>
              <a:spcAft>
                <a:spcPts val="1000"/>
              </a:spcAft>
              <a:buFont typeface="+mj-lt"/>
              <a:buAutoNum type="arabicPeriod" startAt="2"/>
              <a:tabLst>
                <a:tab pos="854075" algn="l"/>
              </a:tabLst>
            </a:pPr>
            <a:r>
              <a:rPr lang="en-US" dirty="0">
                <a:solidFill>
                  <a:srgbClr val="000000"/>
                </a:solidFill>
                <a:ea typeface="Times New Roman"/>
                <a:cs typeface="Times New Roman"/>
              </a:rPr>
              <a:t>When teleconferencing it is recommended to us the PAT approach.</a:t>
            </a:r>
          </a:p>
          <a:p>
            <a:pPr marL="690563"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True</a:t>
            </a:r>
            <a:endParaRPr lang="en-US" dirty="0">
              <a:ea typeface="Times New Roman"/>
              <a:cs typeface="Times New Roman"/>
            </a:endParaRPr>
          </a:p>
          <a:p>
            <a:pPr marL="690563"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False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39040385"/>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lnSpcReduction="10000"/>
          </a:bodyPr>
          <a:lstStyle/>
          <a:p>
            <a:pPr marL="347663" marR="0" lvl="0" indent="-347663">
              <a:lnSpc>
                <a:spcPct val="115000"/>
              </a:lnSpc>
              <a:spcBef>
                <a:spcPts val="0"/>
              </a:spcBef>
              <a:spcAft>
                <a:spcPts val="1000"/>
              </a:spcAft>
              <a:buFont typeface="+mj-lt"/>
              <a:buAutoNum type="arabicPeriod" startAt="3"/>
              <a:tabLst>
                <a:tab pos="576263" algn="l"/>
                <a:tab pos="746125" algn="l"/>
              </a:tabLst>
            </a:pPr>
            <a:r>
              <a:rPr lang="en-US" sz="2400" dirty="0">
                <a:solidFill>
                  <a:srgbClr val="000000"/>
                </a:solidFill>
                <a:ea typeface="Times New Roman"/>
                <a:cs typeface="Times New Roman"/>
              </a:rPr>
              <a:t>What should you keep in mind when using online groups?</a:t>
            </a:r>
          </a:p>
          <a:p>
            <a:pPr marL="690563" marR="0" lvl="0" indent="-342900">
              <a:lnSpc>
                <a:spcPct val="115000"/>
              </a:lnSpc>
              <a:spcBef>
                <a:spcPts val="0"/>
              </a:spcBef>
              <a:spcAft>
                <a:spcPts val="0"/>
              </a:spcAft>
              <a:buFont typeface="+mj-lt"/>
              <a:buAutoNum type="alphaLcParenR"/>
            </a:pPr>
            <a:r>
              <a:rPr lang="en-US" sz="2400" dirty="0">
                <a:solidFill>
                  <a:srgbClr val="000000"/>
                </a:solidFill>
                <a:ea typeface="Times New Roman"/>
                <a:cs typeface="Times New Roman"/>
              </a:rPr>
              <a:t>Be sure to have a moderator</a:t>
            </a:r>
            <a:endParaRPr lang="en-US" sz="2400"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US" sz="2400" dirty="0">
                <a:solidFill>
                  <a:srgbClr val="000000"/>
                </a:solidFill>
                <a:ea typeface="Times New Roman"/>
                <a:cs typeface="Times New Roman"/>
              </a:rPr>
              <a:t>Monitor users time</a:t>
            </a:r>
            <a:endParaRPr lang="en-US" sz="2400"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US" sz="2400" dirty="0">
                <a:solidFill>
                  <a:srgbClr val="000000"/>
                </a:solidFill>
                <a:ea typeface="Times New Roman"/>
                <a:cs typeface="Times New Roman"/>
              </a:rPr>
              <a:t>Have a purpose</a:t>
            </a:r>
            <a:endParaRPr lang="en-US" sz="2400" dirty="0">
              <a:ea typeface="Times New Roman"/>
              <a:cs typeface="Times New Roman"/>
            </a:endParaRPr>
          </a:p>
          <a:p>
            <a:pPr marL="690563" marR="0" lvl="0" indent="-342900">
              <a:lnSpc>
                <a:spcPct val="115000"/>
              </a:lnSpc>
              <a:spcBef>
                <a:spcPts val="0"/>
              </a:spcBef>
              <a:spcAft>
                <a:spcPts val="1000"/>
              </a:spcAft>
              <a:buFont typeface="+mj-lt"/>
              <a:buAutoNum type="alphaLcParenR"/>
            </a:pPr>
            <a:r>
              <a:rPr lang="en-US" sz="2400" dirty="0">
                <a:solidFill>
                  <a:srgbClr val="FF0000"/>
                </a:solidFill>
                <a:ea typeface="Times New Roman"/>
                <a:cs typeface="Times New Roman"/>
              </a:rPr>
              <a:t>All of the above</a:t>
            </a:r>
          </a:p>
          <a:p>
            <a:pPr marL="347663" marR="0" lvl="0" indent="-347663">
              <a:lnSpc>
                <a:spcPct val="115000"/>
              </a:lnSpc>
              <a:spcBef>
                <a:spcPts val="1200"/>
              </a:spcBef>
              <a:spcAft>
                <a:spcPts val="1000"/>
              </a:spcAft>
              <a:buFont typeface="+mj-lt"/>
              <a:buAutoNum type="arabicParenR" startAt="4"/>
            </a:pPr>
            <a:r>
              <a:rPr lang="en-US" sz="2400" dirty="0">
                <a:ea typeface="Times New Roman"/>
                <a:cs typeface="Times New Roman"/>
              </a:rPr>
              <a:t>Which of these is a great alternative to meetings, especially if meeting members are separated by distance?</a:t>
            </a:r>
          </a:p>
          <a:p>
            <a:pPr marL="681038" marR="0" lvl="0" indent="-342900">
              <a:lnSpc>
                <a:spcPct val="115000"/>
              </a:lnSpc>
              <a:spcBef>
                <a:spcPts val="0"/>
              </a:spcBef>
              <a:spcAft>
                <a:spcPts val="0"/>
              </a:spcAft>
              <a:buFont typeface="+mj-lt"/>
              <a:buAutoNum type="alphaLcParenR"/>
            </a:pPr>
            <a:r>
              <a:rPr lang="en-US" sz="2400" dirty="0">
                <a:solidFill>
                  <a:srgbClr val="000000"/>
                </a:solidFill>
                <a:ea typeface="Times New Roman"/>
                <a:cs typeface="Arial"/>
              </a:rPr>
              <a:t>Face-to-face meetings</a:t>
            </a:r>
            <a:endParaRPr lang="en-US" sz="24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400" dirty="0">
                <a:solidFill>
                  <a:srgbClr val="000000"/>
                </a:solidFill>
                <a:ea typeface="Times New Roman"/>
                <a:cs typeface="Arial"/>
              </a:rPr>
              <a:t>In-house meetings</a:t>
            </a:r>
            <a:endParaRPr lang="en-US" sz="24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400" dirty="0">
                <a:solidFill>
                  <a:srgbClr val="FF0000"/>
                </a:solidFill>
                <a:ea typeface="Times New Roman"/>
                <a:cs typeface="Arial"/>
              </a:rPr>
              <a:t>Chat rooms</a:t>
            </a:r>
            <a:endParaRPr lang="en-US" sz="24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400" dirty="0">
                <a:solidFill>
                  <a:srgbClr val="000000"/>
                </a:solidFill>
                <a:ea typeface="Times New Roman"/>
                <a:cs typeface="Arial"/>
              </a:rPr>
              <a:t>Email</a:t>
            </a:r>
            <a:endParaRPr lang="en-US" sz="2400" dirty="0">
              <a:ea typeface="Times New Roman"/>
              <a:cs typeface="Times New Roman"/>
            </a:endParaRPr>
          </a:p>
          <a:p>
            <a:pPr marL="690563" marR="0" lvl="0" indent="-342900">
              <a:lnSpc>
                <a:spcPct val="115000"/>
              </a:lnSpc>
              <a:spcBef>
                <a:spcPts val="0"/>
              </a:spcBef>
              <a:spcAft>
                <a:spcPts val="1000"/>
              </a:spcAft>
              <a:buFont typeface="+mj-lt"/>
              <a:buAutoNum type="alphaLcParenR"/>
            </a:pPr>
            <a:endParaRPr lang="en-US" sz="2400" dirty="0">
              <a:ea typeface="Times New Roman"/>
              <a:cs typeface="Times New Roman"/>
            </a:endParaRPr>
          </a:p>
        </p:txBody>
      </p:sp>
    </p:spTree>
    <p:extLst>
      <p:ext uri="{BB962C8B-B14F-4D97-AF65-F5344CB8AC3E}">
        <p14:creationId xmlns:p14="http://schemas.microsoft.com/office/powerpoint/2010/main" val="957440228"/>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7663" marR="0" lvl="0" indent="-347663">
              <a:lnSpc>
                <a:spcPct val="115000"/>
              </a:lnSpc>
              <a:spcBef>
                <a:spcPts val="1200"/>
              </a:spcBef>
              <a:spcAft>
                <a:spcPts val="1000"/>
              </a:spcAft>
              <a:buFont typeface="+mj-lt"/>
              <a:buAutoNum type="arabicParenR" startAt="5"/>
              <a:tabLst>
                <a:tab pos="576263" algn="l"/>
              </a:tabLst>
            </a:pPr>
            <a:r>
              <a:rPr lang="en-US" sz="2400" dirty="0">
                <a:ea typeface="Times New Roman"/>
                <a:cs typeface="Times New Roman"/>
              </a:rPr>
              <a:t>Which of these is important to remember when hosting a meeting via instant messaging applications or chat rooms?</a:t>
            </a:r>
          </a:p>
          <a:p>
            <a:pPr marL="681038" marR="0" lvl="0" indent="-342900">
              <a:lnSpc>
                <a:spcPct val="115000"/>
              </a:lnSpc>
              <a:spcBef>
                <a:spcPts val="0"/>
              </a:spcBef>
              <a:spcAft>
                <a:spcPts val="0"/>
              </a:spcAft>
              <a:buFont typeface="+mj-lt"/>
              <a:buAutoNum type="alphaLcParenR"/>
            </a:pPr>
            <a:r>
              <a:rPr lang="en-US" sz="2400" dirty="0">
                <a:solidFill>
                  <a:srgbClr val="FF0000"/>
                </a:solidFill>
                <a:ea typeface="Times New Roman"/>
                <a:cs typeface="Times New Roman"/>
              </a:rPr>
              <a:t>Set some ground rules at the beginning of the meeting to eliminate distractions such as emoticons, sounds, and acronyms</a:t>
            </a:r>
            <a:endParaRPr lang="en-US" sz="24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400" dirty="0">
                <a:solidFill>
                  <a:srgbClr val="000000"/>
                </a:solidFill>
                <a:ea typeface="Times New Roman"/>
                <a:cs typeface="Arial"/>
              </a:rPr>
              <a:t>Don’t have an agenda, as it will be impossible to keep on track</a:t>
            </a:r>
            <a:endParaRPr lang="en-US" sz="24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400" dirty="0">
                <a:solidFill>
                  <a:srgbClr val="000000"/>
                </a:solidFill>
                <a:ea typeface="Times New Roman"/>
                <a:cs typeface="Arial"/>
              </a:rPr>
              <a:t>The minute taker’s </a:t>
            </a:r>
            <a:r>
              <a:rPr lang="en-US" sz="2400" dirty="0">
                <a:solidFill>
                  <a:srgbClr val="000000"/>
                </a:solidFill>
                <a:ea typeface="Times New Roman"/>
                <a:cs typeface="Times New Roman"/>
              </a:rPr>
              <a:t>role in keeping things on track is more important than ever</a:t>
            </a:r>
            <a:endParaRPr lang="en-US" sz="24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400" dirty="0">
                <a:solidFill>
                  <a:srgbClr val="000000"/>
                </a:solidFill>
                <a:ea typeface="Times New Roman"/>
                <a:cs typeface="Arial"/>
              </a:rPr>
              <a:t>Make sure you dispose of the record of the meeting</a:t>
            </a:r>
            <a:endParaRPr lang="en-US" sz="2400" dirty="0">
              <a:ea typeface="Times New Roman"/>
              <a:cs typeface="Times New Roman"/>
            </a:endParaRPr>
          </a:p>
          <a:p>
            <a:pPr marL="347663" marR="0" lvl="0" indent="-347663">
              <a:lnSpc>
                <a:spcPct val="115000"/>
              </a:lnSpc>
              <a:spcBef>
                <a:spcPts val="1200"/>
              </a:spcBef>
              <a:spcAft>
                <a:spcPts val="1000"/>
              </a:spcAft>
              <a:buFont typeface="+mj-lt"/>
              <a:buAutoNum type="arabicParenR" startAt="6"/>
            </a:pPr>
            <a:r>
              <a:rPr lang="en-US" sz="2400" dirty="0">
                <a:ea typeface="Times New Roman"/>
                <a:cs typeface="Times New Roman"/>
              </a:rPr>
              <a:t>Which of these is not an application to try for instant message applications and chat rooms?</a:t>
            </a:r>
          </a:p>
          <a:p>
            <a:pPr marL="681038" marR="0" lvl="0" indent="-342900">
              <a:lnSpc>
                <a:spcPct val="115000"/>
              </a:lnSpc>
              <a:spcBef>
                <a:spcPts val="0"/>
              </a:spcBef>
              <a:spcAft>
                <a:spcPts val="0"/>
              </a:spcAft>
              <a:buFont typeface="+mj-lt"/>
              <a:buAutoNum type="alphaLcParenR"/>
            </a:pPr>
            <a:r>
              <a:rPr lang="en-US" sz="2400" dirty="0">
                <a:solidFill>
                  <a:srgbClr val="000000"/>
                </a:solidFill>
                <a:ea typeface="Times New Roman"/>
                <a:cs typeface="Arial"/>
              </a:rPr>
              <a:t>Campfire</a:t>
            </a:r>
            <a:endParaRPr lang="en-US" sz="24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400" dirty="0">
                <a:solidFill>
                  <a:srgbClr val="000000"/>
                </a:solidFill>
                <a:ea typeface="Times New Roman"/>
                <a:cs typeface="Arial"/>
              </a:rPr>
              <a:t>Meeting Pal</a:t>
            </a:r>
            <a:endParaRPr lang="en-US" sz="24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400" dirty="0">
                <a:solidFill>
                  <a:srgbClr val="FF0000"/>
                </a:solidFill>
                <a:ea typeface="Times New Roman"/>
                <a:cs typeface="Arial"/>
              </a:rPr>
              <a:t>Microsoft Access</a:t>
            </a:r>
            <a:endParaRPr lang="en-US" sz="24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400" dirty="0">
                <a:solidFill>
                  <a:srgbClr val="000000"/>
                </a:solidFill>
                <a:ea typeface="Times New Roman"/>
                <a:cs typeface="Times New Roman"/>
              </a:rPr>
              <a:t>Microsoft Office Communicator</a:t>
            </a:r>
            <a:endParaRPr lang="en-US" sz="2400" dirty="0">
              <a:ea typeface="Times New Roman"/>
              <a:cs typeface="Times New Roman"/>
            </a:endParaRPr>
          </a:p>
          <a:p>
            <a:pPr marL="690563" marR="0" lvl="0" indent="-342900">
              <a:lnSpc>
                <a:spcPct val="115000"/>
              </a:lnSpc>
              <a:spcBef>
                <a:spcPts val="0"/>
              </a:spcBef>
              <a:spcAft>
                <a:spcPts val="1000"/>
              </a:spcAft>
              <a:buFont typeface="+mj-lt"/>
              <a:buAutoNum type="alphaLcParenR"/>
            </a:pPr>
            <a:endParaRPr lang="en-US" sz="2400" dirty="0">
              <a:ea typeface="Times New Roman"/>
              <a:cs typeface="Times New Roman"/>
            </a:endParaRPr>
          </a:p>
        </p:txBody>
      </p:sp>
    </p:spTree>
    <p:extLst>
      <p:ext uri="{BB962C8B-B14F-4D97-AF65-F5344CB8AC3E}">
        <p14:creationId xmlns:p14="http://schemas.microsoft.com/office/powerpoint/2010/main" val="1361746762"/>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0000" lnSpcReduction="20000"/>
          </a:bodyPr>
          <a:lstStyle/>
          <a:p>
            <a:pPr marL="347663" marR="0" lvl="0" indent="-347663">
              <a:lnSpc>
                <a:spcPct val="115000"/>
              </a:lnSpc>
              <a:spcBef>
                <a:spcPts val="1200"/>
              </a:spcBef>
              <a:spcAft>
                <a:spcPts val="1000"/>
              </a:spcAft>
              <a:buFont typeface="+mj-lt"/>
              <a:buAutoNum type="arabicParenR" startAt="7"/>
            </a:pPr>
            <a:r>
              <a:rPr lang="en-US" dirty="0">
                <a:ea typeface="Times New Roman"/>
                <a:cs typeface="Times New Roman"/>
              </a:rPr>
              <a:t>Which of these is not a feature of most teleconferencing applications?</a:t>
            </a:r>
          </a:p>
          <a:p>
            <a:pPr marL="685800" marR="0" lvl="0" indent="-347663">
              <a:lnSpc>
                <a:spcPct val="115000"/>
              </a:lnSpc>
              <a:spcBef>
                <a:spcPts val="0"/>
              </a:spcBef>
              <a:spcAft>
                <a:spcPts val="0"/>
              </a:spcAft>
              <a:buFont typeface="+mj-lt"/>
              <a:buAutoNum type="alphaLcParenR"/>
            </a:pPr>
            <a:r>
              <a:rPr lang="en-US" dirty="0">
                <a:solidFill>
                  <a:srgbClr val="000000"/>
                </a:solidFill>
                <a:ea typeface="Times New Roman"/>
                <a:cs typeface="Arial"/>
              </a:rPr>
              <a:t>Screen sharing</a:t>
            </a:r>
            <a:endParaRPr lang="en-US" dirty="0">
              <a:ea typeface="Times New Roman"/>
              <a:cs typeface="Times New Roman"/>
            </a:endParaRPr>
          </a:p>
          <a:p>
            <a:pPr marL="685800" marR="0" lvl="0" indent="-347663">
              <a:lnSpc>
                <a:spcPct val="115000"/>
              </a:lnSpc>
              <a:spcBef>
                <a:spcPts val="0"/>
              </a:spcBef>
              <a:spcAft>
                <a:spcPts val="0"/>
              </a:spcAft>
              <a:buFont typeface="+mj-lt"/>
              <a:buAutoNum type="alphaLcParenR"/>
            </a:pPr>
            <a:r>
              <a:rPr lang="en-US" dirty="0">
                <a:solidFill>
                  <a:srgbClr val="FF0000"/>
                </a:solidFill>
                <a:ea typeface="Times New Roman"/>
                <a:cs typeface="Times New Roman"/>
              </a:rPr>
              <a:t>Windows Live Messenger</a:t>
            </a:r>
            <a:endParaRPr lang="en-US" dirty="0">
              <a:ea typeface="Times New Roman"/>
              <a:cs typeface="Times New Roman"/>
            </a:endParaRPr>
          </a:p>
          <a:p>
            <a:pPr marL="685800" marR="0" lvl="0" indent="-347663">
              <a:lnSpc>
                <a:spcPct val="115000"/>
              </a:lnSpc>
              <a:spcBef>
                <a:spcPts val="0"/>
              </a:spcBef>
              <a:spcAft>
                <a:spcPts val="0"/>
              </a:spcAft>
              <a:buFont typeface="+mj-lt"/>
              <a:buAutoNum type="alphaLcParenR"/>
            </a:pPr>
            <a:r>
              <a:rPr lang="en-US" dirty="0">
                <a:solidFill>
                  <a:srgbClr val="000000"/>
                </a:solidFill>
                <a:ea typeface="Times New Roman"/>
                <a:cs typeface="Times New Roman"/>
              </a:rPr>
              <a:t>Interactive whiteboards</a:t>
            </a:r>
            <a:endParaRPr lang="en-US" dirty="0">
              <a:ea typeface="Times New Roman"/>
              <a:cs typeface="Times New Roman"/>
            </a:endParaRPr>
          </a:p>
          <a:p>
            <a:pPr marL="685800" marR="0" lvl="0" indent="-347663">
              <a:lnSpc>
                <a:spcPct val="115000"/>
              </a:lnSpc>
              <a:spcBef>
                <a:spcPts val="0"/>
              </a:spcBef>
              <a:spcAft>
                <a:spcPts val="0"/>
              </a:spcAft>
              <a:buFont typeface="+mj-lt"/>
              <a:buAutoNum type="alphaLcParenR"/>
            </a:pPr>
            <a:r>
              <a:rPr lang="en-US" dirty="0">
                <a:solidFill>
                  <a:srgbClr val="000000"/>
                </a:solidFill>
                <a:ea typeface="Times New Roman"/>
                <a:cs typeface="Times New Roman"/>
              </a:rPr>
              <a:t>Voice and text chat support</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8"/>
            </a:pPr>
            <a:r>
              <a:rPr lang="en-US" dirty="0">
                <a:ea typeface="Times New Roman"/>
                <a:cs typeface="Times New Roman"/>
              </a:rPr>
              <a:t>If your meeting group requires ongoing, interactive communication, rather than periodic face-to-face gatherings, what would be an effective tool?</a:t>
            </a:r>
          </a:p>
          <a:p>
            <a:pPr marL="685800" marR="0" lvl="0" indent="-347663">
              <a:lnSpc>
                <a:spcPct val="115000"/>
              </a:lnSpc>
              <a:spcBef>
                <a:spcPts val="0"/>
              </a:spcBef>
              <a:spcAft>
                <a:spcPts val="0"/>
              </a:spcAft>
              <a:buFont typeface="+mj-lt"/>
              <a:buAutoNum type="alphaLcParenR"/>
            </a:pPr>
            <a:r>
              <a:rPr lang="en-US" dirty="0">
                <a:solidFill>
                  <a:srgbClr val="000000"/>
                </a:solidFill>
                <a:ea typeface="Times New Roman"/>
                <a:cs typeface="Arial"/>
              </a:rPr>
              <a:t>Email list</a:t>
            </a:r>
            <a:endParaRPr lang="en-US" dirty="0">
              <a:ea typeface="Times New Roman"/>
              <a:cs typeface="Times New Roman"/>
            </a:endParaRPr>
          </a:p>
          <a:p>
            <a:pPr marL="685800" marR="0" lvl="0" indent="-347663">
              <a:lnSpc>
                <a:spcPct val="115000"/>
              </a:lnSpc>
              <a:spcBef>
                <a:spcPts val="0"/>
              </a:spcBef>
              <a:spcAft>
                <a:spcPts val="0"/>
              </a:spcAft>
              <a:buFont typeface="+mj-lt"/>
              <a:buAutoNum type="alphaLcParenR"/>
            </a:pPr>
            <a:r>
              <a:rPr lang="en-US" dirty="0">
                <a:solidFill>
                  <a:srgbClr val="000000"/>
                </a:solidFill>
                <a:ea typeface="Times New Roman"/>
                <a:cs typeface="Arial"/>
              </a:rPr>
              <a:t>Forum</a:t>
            </a:r>
            <a:endParaRPr lang="en-US" dirty="0">
              <a:ea typeface="Times New Roman"/>
              <a:cs typeface="Times New Roman"/>
            </a:endParaRPr>
          </a:p>
          <a:p>
            <a:pPr marL="685800" marR="0" lvl="0" indent="-347663">
              <a:lnSpc>
                <a:spcPct val="115000"/>
              </a:lnSpc>
              <a:spcBef>
                <a:spcPts val="0"/>
              </a:spcBef>
              <a:spcAft>
                <a:spcPts val="0"/>
              </a:spcAft>
              <a:buFont typeface="+mj-lt"/>
              <a:buAutoNum type="alphaLcParenR"/>
            </a:pPr>
            <a:r>
              <a:rPr lang="en-US" dirty="0">
                <a:solidFill>
                  <a:srgbClr val="000000"/>
                </a:solidFill>
                <a:ea typeface="Times New Roman"/>
                <a:cs typeface="Arial"/>
              </a:rPr>
              <a:t>Online group</a:t>
            </a:r>
            <a:endParaRPr lang="en-US" dirty="0">
              <a:ea typeface="Times New Roman"/>
              <a:cs typeface="Times New Roman"/>
            </a:endParaRPr>
          </a:p>
          <a:p>
            <a:pPr marL="685800" marR="0" lvl="0" indent="-347663">
              <a:lnSpc>
                <a:spcPct val="115000"/>
              </a:lnSpc>
              <a:spcBef>
                <a:spcPts val="0"/>
              </a:spcBef>
              <a:spcAft>
                <a:spcPts val="0"/>
              </a:spcAft>
              <a:buFont typeface="+mj-lt"/>
              <a:buAutoNum type="alphaLcParenR"/>
            </a:pPr>
            <a:r>
              <a:rPr lang="en-US" dirty="0">
                <a:solidFill>
                  <a:srgbClr val="FF0000"/>
                </a:solidFill>
                <a:ea typeface="Times New Roman"/>
                <a:cs typeface="Arial"/>
              </a:rPr>
              <a:t>All of the above</a:t>
            </a:r>
            <a:endParaRPr lang="en-US" dirty="0">
              <a:ea typeface="Times New Roman"/>
              <a:cs typeface="Times New Roman"/>
            </a:endParaRPr>
          </a:p>
        </p:txBody>
      </p:sp>
    </p:spTree>
    <p:extLst>
      <p:ext uri="{BB962C8B-B14F-4D97-AF65-F5344CB8AC3E}">
        <p14:creationId xmlns:p14="http://schemas.microsoft.com/office/powerpoint/2010/main" val="29064984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92500" lnSpcReduction="20000"/>
          </a:bodyPr>
          <a:lstStyle/>
          <a:p>
            <a:pPr marL="347663" marR="0" lvl="0" indent="-347663">
              <a:lnSpc>
                <a:spcPct val="115000"/>
              </a:lnSpc>
              <a:spcBef>
                <a:spcPts val="0"/>
              </a:spcBef>
              <a:spcAft>
                <a:spcPts val="1000"/>
              </a:spcAft>
              <a:buFont typeface="+mj-lt"/>
              <a:buAutoNum type="arabicPeriod" startAt="3"/>
              <a:tabLst>
                <a:tab pos="625475" algn="l"/>
              </a:tabLst>
            </a:pPr>
            <a:r>
              <a:rPr lang="en-US" dirty="0">
                <a:solidFill>
                  <a:srgbClr val="000000"/>
                </a:solidFill>
                <a:ea typeface="Times New Roman"/>
                <a:cs typeface="Times New Roman"/>
              </a:rPr>
              <a:t>When prioritizing your goals it is better to focus on several goals at once.</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True</a:t>
            </a:r>
          </a:p>
          <a:p>
            <a:pPr marL="690563" marR="0" lvl="0" indent="-342900">
              <a:lnSpc>
                <a:spcPct val="115000"/>
              </a:lnSpc>
              <a:spcBef>
                <a:spcPts val="0"/>
              </a:spcBef>
              <a:spcAft>
                <a:spcPts val="1000"/>
              </a:spcAft>
              <a:buFont typeface="+mj-lt"/>
              <a:buAutoNum type="alphaLcParenR"/>
            </a:pPr>
            <a:r>
              <a:rPr lang="en-US" dirty="0">
                <a:ea typeface="Times New Roman"/>
                <a:cs typeface="Times New Roman"/>
              </a:rPr>
              <a:t>False</a:t>
            </a:r>
          </a:p>
          <a:p>
            <a:pPr marL="347663" marR="0" lvl="0" indent="-347663">
              <a:lnSpc>
                <a:spcPct val="115000"/>
              </a:lnSpc>
              <a:spcBef>
                <a:spcPts val="0"/>
              </a:spcBef>
              <a:spcAft>
                <a:spcPts val="1000"/>
              </a:spcAft>
              <a:buFont typeface="+mj-lt"/>
              <a:buAutoNum type="arabicPeriod" startAt="4"/>
              <a:tabLst>
                <a:tab pos="625475" algn="l"/>
              </a:tabLst>
            </a:pPr>
            <a:r>
              <a:rPr lang="en-US" dirty="0">
                <a:ea typeface="Times New Roman"/>
                <a:cs typeface="Times New Roman"/>
              </a:rPr>
              <a:t>In order for visualization to work, it’s necessary that you ________ your goal as much as possible.</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Share</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Populate</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Emotionalize</a:t>
            </a:r>
          </a:p>
          <a:p>
            <a:pPr marL="690563"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Achieve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933262815"/>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10000"/>
          </a:bodyPr>
          <a:lstStyle/>
          <a:p>
            <a:pPr marL="347663" marR="0" lvl="0" indent="-347663">
              <a:lnSpc>
                <a:spcPct val="115000"/>
              </a:lnSpc>
              <a:spcBef>
                <a:spcPts val="1200"/>
              </a:spcBef>
              <a:spcAft>
                <a:spcPts val="1000"/>
              </a:spcAft>
              <a:buFont typeface="+mj-lt"/>
              <a:buAutoNum type="arabicParenR" startAt="9"/>
            </a:pPr>
            <a:r>
              <a:rPr lang="en-US" sz="2400" dirty="0">
                <a:ea typeface="Times New Roman"/>
                <a:cs typeface="Times New Roman"/>
              </a:rPr>
              <a:t>What is a good thing to keep in mind if you plan on using Google Groups, Yahoo Groups, and Convos?</a:t>
            </a:r>
          </a:p>
          <a:p>
            <a:pPr marL="681038" marR="0" lvl="0" indent="-342900">
              <a:lnSpc>
                <a:spcPct val="115000"/>
              </a:lnSpc>
              <a:spcBef>
                <a:spcPts val="0"/>
              </a:spcBef>
              <a:spcAft>
                <a:spcPts val="0"/>
              </a:spcAft>
              <a:buFont typeface="+mj-lt"/>
              <a:buAutoNum type="alphaLcParenR"/>
            </a:pPr>
            <a:r>
              <a:rPr lang="en-US" sz="2400" dirty="0">
                <a:solidFill>
                  <a:srgbClr val="000000"/>
                </a:solidFill>
                <a:ea typeface="Times New Roman"/>
                <a:cs typeface="Arial"/>
              </a:rPr>
              <a:t>You’ll want an informal atmosphere where participants stay off topic</a:t>
            </a:r>
            <a:endParaRPr lang="en-US" sz="24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400" dirty="0">
                <a:solidFill>
                  <a:srgbClr val="000000"/>
                </a:solidFill>
                <a:ea typeface="Times New Roman"/>
                <a:cs typeface="Arial"/>
              </a:rPr>
              <a:t>Make sure you encourage the participants to use these tools as much as possible without your monitoring</a:t>
            </a:r>
            <a:endParaRPr lang="en-US" sz="24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400" dirty="0">
                <a:solidFill>
                  <a:srgbClr val="FF0000"/>
                </a:solidFill>
                <a:ea typeface="Times New Roman"/>
                <a:cs typeface="Times New Roman"/>
              </a:rPr>
              <a:t>Having a moderator is essential</a:t>
            </a:r>
            <a:endParaRPr lang="en-US" sz="24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400" dirty="0">
                <a:solidFill>
                  <a:srgbClr val="000000"/>
                </a:solidFill>
                <a:ea typeface="Times New Roman"/>
                <a:cs typeface="Times New Roman"/>
              </a:rPr>
              <a:t>Just like a meeting, an online list or group should not stick to a purpose</a:t>
            </a:r>
            <a:endParaRPr lang="en-US" sz="2400" dirty="0">
              <a:ea typeface="Times New Roman"/>
              <a:cs typeface="Times New Roman"/>
            </a:endParaRPr>
          </a:p>
          <a:p>
            <a:pPr marL="347663" marR="0" lvl="0" indent="-347663">
              <a:lnSpc>
                <a:spcPct val="115000"/>
              </a:lnSpc>
              <a:spcBef>
                <a:spcPts val="1200"/>
              </a:spcBef>
              <a:spcAft>
                <a:spcPts val="1000"/>
              </a:spcAft>
              <a:buFont typeface="+mj-lt"/>
              <a:buAutoNum type="arabicParenR" startAt="10"/>
            </a:pPr>
            <a:r>
              <a:rPr lang="en-US" sz="2400" dirty="0">
                <a:ea typeface="Times New Roman"/>
                <a:cs typeface="Times New Roman"/>
              </a:rPr>
              <a:t>What is a more sophisticated electronic tool that can reduce the need for meetings?</a:t>
            </a:r>
          </a:p>
          <a:p>
            <a:pPr marL="681038" marR="0" lvl="0" indent="-342900">
              <a:lnSpc>
                <a:spcPct val="115000"/>
              </a:lnSpc>
              <a:spcBef>
                <a:spcPts val="0"/>
              </a:spcBef>
              <a:spcAft>
                <a:spcPts val="0"/>
              </a:spcAft>
              <a:buFont typeface="+mj-lt"/>
              <a:buAutoNum type="alphaLcParenR"/>
            </a:pPr>
            <a:r>
              <a:rPr lang="en-US" sz="2400" dirty="0">
                <a:solidFill>
                  <a:srgbClr val="000000"/>
                </a:solidFill>
                <a:ea typeface="Times New Roman"/>
                <a:cs typeface="Arial"/>
              </a:rPr>
              <a:t>Email</a:t>
            </a:r>
            <a:endParaRPr lang="en-US" sz="24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400" dirty="0">
                <a:solidFill>
                  <a:srgbClr val="000000"/>
                </a:solidFill>
                <a:ea typeface="Times New Roman"/>
                <a:cs typeface="Arial"/>
              </a:rPr>
              <a:t>Google groups</a:t>
            </a:r>
            <a:endParaRPr lang="en-US" sz="24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400" dirty="0">
                <a:solidFill>
                  <a:srgbClr val="FF0000"/>
                </a:solidFill>
                <a:ea typeface="Times New Roman"/>
                <a:cs typeface="Arial"/>
              </a:rPr>
              <a:t>Collaboration applications</a:t>
            </a:r>
            <a:endParaRPr lang="en-US" sz="24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400" dirty="0">
                <a:solidFill>
                  <a:srgbClr val="000000"/>
                </a:solidFill>
                <a:ea typeface="Times New Roman"/>
                <a:cs typeface="Arial"/>
              </a:rPr>
              <a:t>Campfire</a:t>
            </a:r>
            <a:endParaRPr lang="en-US" sz="2400" dirty="0">
              <a:ea typeface="Times New Roman"/>
              <a:cs typeface="Times New Roman"/>
            </a:endParaRPr>
          </a:p>
        </p:txBody>
      </p:sp>
    </p:spTree>
    <p:extLst>
      <p:ext uri="{BB962C8B-B14F-4D97-AF65-F5344CB8AC3E}">
        <p14:creationId xmlns:p14="http://schemas.microsoft.com/office/powerpoint/2010/main" val="2588299372"/>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Module Twelve: </a:t>
            </a:r>
            <a:br>
              <a:rPr lang="en-US" dirty="0"/>
            </a:br>
            <a:r>
              <a:rPr lang="en-US" dirty="0"/>
              <a:t>Wrapping Up</a:t>
            </a:r>
          </a:p>
        </p:txBody>
      </p:sp>
      <p:sp>
        <p:nvSpPr>
          <p:cNvPr id="4" name="Text Placeholder 3"/>
          <p:cNvSpPr>
            <a:spLocks noGrp="1"/>
          </p:cNvSpPr>
          <p:nvPr>
            <p:ph type="body" sz="quarter" idx="10"/>
          </p:nvPr>
        </p:nvSpPr>
        <p:spPr/>
        <p:txBody>
          <a:bodyPr rtlCol="0">
            <a:normAutofit fontScale="77500" lnSpcReduction="20000"/>
          </a:bodyPr>
          <a:lstStyle/>
          <a:p>
            <a:pPr eaLnBrk="1" fontAlgn="auto" hangingPunct="1">
              <a:spcAft>
                <a:spcPts val="0"/>
              </a:spcAft>
              <a:defRPr/>
            </a:pPr>
            <a:r>
              <a:rPr lang="en-US" sz="1800" dirty="0"/>
              <a:t> It has been my observation that most people get ahead during the time that others waste time.</a:t>
            </a:r>
          </a:p>
          <a:p>
            <a:pPr eaLnBrk="1" fontAlgn="auto" hangingPunct="1">
              <a:spcAft>
                <a:spcPts val="0"/>
              </a:spcAft>
              <a:defRPr/>
            </a:pPr>
            <a:br>
              <a:rPr lang="en-CA" sz="1800" dirty="0"/>
            </a:br>
            <a:r>
              <a:rPr lang="en-US" sz="1800" b="1" dirty="0"/>
              <a:t>Henry Ford</a:t>
            </a:r>
          </a:p>
        </p:txBody>
      </p:sp>
      <p:sp>
        <p:nvSpPr>
          <p:cNvPr id="3" name="Content Placeholder 2"/>
          <p:cNvSpPr>
            <a:spLocks noGrp="1"/>
          </p:cNvSpPr>
          <p:nvPr>
            <p:ph type="body" sz="quarter" idx="11"/>
          </p:nvPr>
        </p:nvSpPr>
        <p:spPr/>
        <p:txBody>
          <a:bodyPr rtlCol="0">
            <a:normAutofit fontScale="92500"/>
          </a:bodyPr>
          <a:lstStyle/>
          <a:p>
            <a:pPr marL="0" indent="0" eaLnBrk="1" fontAlgn="auto" hangingPunct="1">
              <a:spcAft>
                <a:spcPts val="0"/>
              </a:spcAft>
              <a:buNone/>
              <a:defRPr/>
            </a:pPr>
            <a:r>
              <a:rPr lang="en-US" dirty="0"/>
              <a:t>Although this workshop is coming to a close, we hope that your journey to improve your time management skills is just beginning. </a:t>
            </a:r>
          </a:p>
          <a:p>
            <a:pPr marL="0" indent="0" eaLnBrk="1" fontAlgn="auto" hangingPunct="1">
              <a:spcAft>
                <a:spcPts val="0"/>
              </a:spcAft>
              <a:buNone/>
              <a:defRPr/>
            </a:pPr>
            <a:r>
              <a:rPr lang="en-US" dirty="0"/>
              <a:t>Please take a moment to review and update your action plan. This will be a key tool to guide your progress in the days, weeks, months, and years to come. </a:t>
            </a:r>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21E036D-F4FB-45FE-B462-25647D6BB3D7}"/>
              </a:ext>
            </a:extLst>
          </p:cNvPr>
          <p:cNvSpPr>
            <a:spLocks noGrp="1"/>
          </p:cNvSpPr>
          <p:nvPr>
            <p:ph sz="quarter" idx="11"/>
          </p:nvPr>
        </p:nvSpPr>
        <p:spPr/>
        <p:txBody>
          <a:bodyPr/>
          <a:lstStyle/>
          <a:p>
            <a:endParaRPr lang="en-US"/>
          </a:p>
        </p:txBody>
      </p:sp>
      <p:sp>
        <p:nvSpPr>
          <p:cNvPr id="69634" name="Title 1"/>
          <p:cNvSpPr>
            <a:spLocks noGrp="1"/>
          </p:cNvSpPr>
          <p:nvPr>
            <p:ph type="title"/>
          </p:nvPr>
        </p:nvSpPr>
        <p:spPr/>
        <p:txBody>
          <a:bodyPr/>
          <a:lstStyle/>
          <a:p>
            <a:pPr eaLnBrk="1" hangingPunct="1"/>
            <a:r>
              <a:rPr lang="en-US" dirty="0"/>
              <a:t>Words from the Wise</a:t>
            </a:r>
          </a:p>
        </p:txBody>
      </p:sp>
      <p:graphicFrame>
        <p:nvGraphicFramePr>
          <p:cNvPr id="5" name="Diagram 4"/>
          <p:cNvGraphicFramePr/>
          <p:nvPr>
            <p:extLst>
              <p:ext uri="{D42A27DB-BD31-4B8C-83A1-F6EECF244321}">
                <p14:modId xmlns:p14="http://schemas.microsoft.com/office/powerpoint/2010/main" val="2124700796"/>
              </p:ext>
            </p:extLst>
          </p:nvPr>
        </p:nvGraphicFramePr>
        <p:xfrm>
          <a:off x="685800" y="1219200"/>
          <a:ext cx="7920880" cy="51125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a:t>
            </a:r>
          </a:p>
        </p:txBody>
      </p:sp>
      <p:sp>
        <p:nvSpPr>
          <p:cNvPr id="5" name="Text Placeholder 4">
            <a:extLst>
              <a:ext uri="{FF2B5EF4-FFF2-40B4-BE49-F238E27FC236}">
                <a16:creationId xmlns:a16="http://schemas.microsoft.com/office/drawing/2014/main" id="{37159CD6-F23A-45A9-B494-E95EC16EA9F3}"/>
              </a:ext>
            </a:extLst>
          </p:cNvPr>
          <p:cNvSpPr>
            <a:spLocks noGrp="1"/>
          </p:cNvSpPr>
          <p:nvPr>
            <p:ph type="body" sz="quarter" idx="10"/>
          </p:nvPr>
        </p:nvSpPr>
        <p:spPr/>
        <p:txBody>
          <a:bodyPr/>
          <a:lstStyle/>
          <a:p>
            <a:r>
              <a:rPr lang="en-US" dirty="0"/>
              <a:t>Recap and Reflection Wrap-up</a:t>
            </a:r>
          </a:p>
        </p:txBody>
      </p:sp>
      <p:sp>
        <p:nvSpPr>
          <p:cNvPr id="26" name="Rectangle 25"/>
          <p:cNvSpPr/>
          <p:nvPr/>
        </p:nvSpPr>
        <p:spPr>
          <a:xfrm>
            <a:off x="-612576" y="2492896"/>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4868161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of your original response would have changed if you knew the insights provided today?</a:t>
            </a:r>
            <a:br>
              <a:rPr lang="en-US" dirty="0"/>
            </a:br>
            <a:endParaRPr lang="en-US" dirty="0"/>
          </a:p>
        </p:txBody>
      </p:sp>
      <p:sp>
        <p:nvSpPr>
          <p:cNvPr id="6" name="Content Placeholder 5">
            <a:extLst>
              <a:ext uri="{FF2B5EF4-FFF2-40B4-BE49-F238E27FC236}">
                <a16:creationId xmlns:a16="http://schemas.microsoft.com/office/drawing/2014/main" id="{0F353EEA-897C-4C3B-AFF6-C8DA509AEEAF}"/>
              </a:ext>
            </a:extLst>
          </p:cNvPr>
          <p:cNvSpPr>
            <a:spLocks noGrp="1"/>
          </p:cNvSpPr>
          <p:nvPr>
            <p:ph sz="quarter" idx="10"/>
          </p:nvPr>
        </p:nvSpPr>
        <p:spPr>
          <a:prstGeom prst="rect">
            <a:avLst/>
          </a:prstGeom>
        </p:spPr>
        <p:txBody>
          <a:bodyPr/>
          <a:lstStyle/>
          <a:p>
            <a:r>
              <a:rPr lang="en-US" dirty="0"/>
              <a:t>Revisiting Your Responses</a:t>
            </a:r>
          </a:p>
        </p:txBody>
      </p:sp>
      <p:sp>
        <p:nvSpPr>
          <p:cNvPr id="48" name="Rectangle 47"/>
          <p:cNvSpPr/>
          <p:nvPr/>
        </p:nvSpPr>
        <p:spPr>
          <a:xfrm>
            <a:off x="9142720" y="1340768"/>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49" name="Rectangle 48"/>
          <p:cNvSpPr/>
          <p:nvPr/>
        </p:nvSpPr>
        <p:spPr>
          <a:xfrm>
            <a:off x="9142720" y="1797324"/>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50" name="Rectangle 49"/>
          <p:cNvSpPr/>
          <p:nvPr/>
        </p:nvSpPr>
        <p:spPr>
          <a:xfrm>
            <a:off x="9142720" y="2253880"/>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54" name="Rectangle 53"/>
          <p:cNvSpPr/>
          <p:nvPr/>
        </p:nvSpPr>
        <p:spPr>
          <a:xfrm>
            <a:off x="9142720" y="2710436"/>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55" name="Rectangle 54"/>
          <p:cNvSpPr/>
          <p:nvPr/>
        </p:nvSpPr>
        <p:spPr>
          <a:xfrm>
            <a:off x="9142720" y="3166992"/>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56" name="Rectangle 55"/>
          <p:cNvSpPr/>
          <p:nvPr/>
        </p:nvSpPr>
        <p:spPr>
          <a:xfrm>
            <a:off x="9142720" y="3623546"/>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6" name="Rectangle 15">
            <a:extLst>
              <a:ext uri="{FF2B5EF4-FFF2-40B4-BE49-F238E27FC236}">
                <a16:creationId xmlns:a16="http://schemas.microsoft.com/office/drawing/2014/main" id="{0DC77931-361F-419B-B45F-4A175B221E8A}"/>
              </a:ext>
            </a:extLst>
          </p:cNvPr>
          <p:cNvSpPr/>
          <p:nvPr/>
        </p:nvSpPr>
        <p:spPr>
          <a:xfrm>
            <a:off x="-690760" y="5419907"/>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5" name="Rectangle 4">
            <a:extLst>
              <a:ext uri="{FF2B5EF4-FFF2-40B4-BE49-F238E27FC236}">
                <a16:creationId xmlns:a16="http://schemas.microsoft.com/office/drawing/2014/main" id="{204F9137-1B9E-443C-9E9A-BFBEFF7EA689}"/>
              </a:ext>
            </a:extLst>
          </p:cNvPr>
          <p:cNvSpPr/>
          <p:nvPr/>
        </p:nvSpPr>
        <p:spPr>
          <a:xfrm>
            <a:off x="9327672" y="5113745"/>
            <a:ext cx="4572000" cy="1477328"/>
          </a:xfrm>
          <a:prstGeom prst="rect">
            <a:avLst/>
          </a:prstGeom>
        </p:spPr>
        <p:txBody>
          <a:bodyPr>
            <a:spAutoFit/>
          </a:bodyPr>
          <a:lstStyle/>
          <a:p>
            <a:r>
              <a:rPr lang="en-US" strike="sngStrike" dirty="0"/>
              <a:t>Think of a recent situation where you felt anxious, frustrated, disappointed, or any other unpleasant emotion.</a:t>
            </a:r>
          </a:p>
          <a:p>
            <a:endParaRPr lang="en-US" strike="sngStrike" dirty="0"/>
          </a:p>
          <a:p>
            <a:r>
              <a:rPr lang="en-US" strike="sngStrike" dirty="0"/>
              <a:t>How did you address it?</a:t>
            </a:r>
          </a:p>
        </p:txBody>
      </p:sp>
      <p:sp>
        <p:nvSpPr>
          <p:cNvPr id="15" name="Text Placeholder 13">
            <a:extLst>
              <a:ext uri="{FF2B5EF4-FFF2-40B4-BE49-F238E27FC236}">
                <a16:creationId xmlns:a16="http://schemas.microsoft.com/office/drawing/2014/main" id="{C7D58E5A-FC20-4198-A4FF-7B18050672D1}"/>
              </a:ext>
            </a:extLst>
          </p:cNvPr>
          <p:cNvSpPr txBox="1">
            <a:spLocks/>
          </p:cNvSpPr>
          <p:nvPr/>
        </p:nvSpPr>
        <p:spPr>
          <a:xfrm>
            <a:off x="146472" y="3068960"/>
            <a:ext cx="8784976" cy="405759"/>
          </a:xfrm>
          <a:prstGeom prst="rect">
            <a:avLst/>
          </a:prstGeom>
          <a:noFill/>
        </p:spPr>
        <p:txBody>
          <a:bodyPr/>
          <a:lstStyle>
            <a:lvl1pPr marL="0" indent="0" algn="l" rtl="0" eaLnBrk="0" fontAlgn="base" hangingPunct="0">
              <a:spcBef>
                <a:spcPct val="20000"/>
              </a:spcBef>
              <a:spcAft>
                <a:spcPct val="0"/>
              </a:spcAft>
              <a:buFont typeface="Arial" charset="0"/>
              <a:buNone/>
              <a:defRPr sz="2000" b="1" kern="1200">
                <a:solidFill>
                  <a:schemeClr val="bg1"/>
                </a:solidFill>
                <a:latin typeface="Arial" panose="020B0604020202020204" pitchFamily="34" charset="0"/>
                <a:ea typeface="+mn-ea"/>
                <a:cs typeface="Arial" panose="020B0604020202020204" pitchFamily="34" charset="0"/>
              </a:defRPr>
            </a:lvl1pPr>
            <a:lvl2pPr marL="457200" indent="0" algn="l" rtl="0" eaLnBrk="0" fontAlgn="base" hangingPunct="0">
              <a:spcBef>
                <a:spcPct val="20000"/>
              </a:spcBef>
              <a:spcAft>
                <a:spcPct val="0"/>
              </a:spcAft>
              <a:buFont typeface="Arial" charset="0"/>
              <a:buNone/>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solidFill>
                  <a:srgbClr val="2A459D"/>
                </a:solidFill>
              </a:rPr>
              <a:t>Next Steps in Success</a:t>
            </a:r>
          </a:p>
        </p:txBody>
      </p:sp>
      <p:sp>
        <p:nvSpPr>
          <p:cNvPr id="18" name="Title 1">
            <a:extLst>
              <a:ext uri="{FF2B5EF4-FFF2-40B4-BE49-F238E27FC236}">
                <a16:creationId xmlns:a16="http://schemas.microsoft.com/office/drawing/2014/main" id="{038BCCAB-D8A9-4746-8550-0F4BD9D34C3D}"/>
              </a:ext>
            </a:extLst>
          </p:cNvPr>
          <p:cNvSpPr txBox="1">
            <a:spLocks/>
          </p:cNvSpPr>
          <p:nvPr/>
        </p:nvSpPr>
        <p:spPr>
          <a:xfrm>
            <a:off x="179512" y="3429000"/>
            <a:ext cx="8784976" cy="288032"/>
          </a:xfrm>
          <a:prstGeom prst="rect">
            <a:avLst/>
          </a:prstGeom>
        </p:spPr>
        <p:txBody>
          <a:bodyPr anchor="t"/>
          <a:lstStyle>
            <a:lvl1pPr algn="l" rtl="0" eaLnBrk="0" fontAlgn="base" hangingPunct="0">
              <a:spcBef>
                <a:spcPct val="0"/>
              </a:spcBef>
              <a:spcAft>
                <a:spcPct val="0"/>
              </a:spcAft>
              <a:defRPr sz="1400" kern="1200">
                <a:solidFill>
                  <a:schemeClr val="bg1">
                    <a:lumMod val="50000"/>
                  </a:schemeClr>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a:lstStyle>
          <a:p>
            <a:r>
              <a:rPr lang="en-US" dirty="0"/>
              <a:t>Apply What You’ve Learned</a:t>
            </a:r>
          </a:p>
        </p:txBody>
      </p:sp>
      <p:sp>
        <p:nvSpPr>
          <p:cNvPr id="19" name="Rectangle 18">
            <a:extLst>
              <a:ext uri="{FF2B5EF4-FFF2-40B4-BE49-F238E27FC236}">
                <a16:creationId xmlns:a16="http://schemas.microsoft.com/office/drawing/2014/main" id="{17D7E95A-77D5-4896-955C-6135A7800E3E}"/>
              </a:ext>
            </a:extLst>
          </p:cNvPr>
          <p:cNvSpPr/>
          <p:nvPr/>
        </p:nvSpPr>
        <p:spPr>
          <a:xfrm>
            <a:off x="5449008" y="4207039"/>
            <a:ext cx="3888432" cy="923330"/>
          </a:xfrm>
          <a:prstGeom prst="rect">
            <a:avLst/>
          </a:prstGeom>
        </p:spPr>
        <p:txBody>
          <a:bodyPr wrap="square">
            <a:spAutoFit/>
          </a:bodyPr>
          <a:lstStyle/>
          <a:p>
            <a:pPr marL="0" indent="0">
              <a:buNone/>
            </a:pPr>
            <a:r>
              <a:rPr lang="en-US" dirty="0"/>
              <a:t>Your next step is to complete the On-the-Job section of the XXXX Career Development topic.</a:t>
            </a:r>
          </a:p>
        </p:txBody>
      </p:sp>
    </p:spTree>
    <p:extLst>
      <p:ext uri="{BB962C8B-B14F-4D97-AF65-F5344CB8AC3E}">
        <p14:creationId xmlns:p14="http://schemas.microsoft.com/office/powerpoint/2010/main" val="407339156"/>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5"/>
          <p:cNvSpPr txBox="1">
            <a:spLocks/>
          </p:cNvSpPr>
          <p:nvPr/>
        </p:nvSpPr>
        <p:spPr>
          <a:xfrm>
            <a:off x="9612560" y="3623546"/>
            <a:ext cx="1326468" cy="658216"/>
          </a:xfrm>
          <a:prstGeom prst="rect">
            <a:avLst/>
          </a:prstGeom>
          <a:solidFill>
            <a:srgbClr val="FF9100"/>
          </a:solidFill>
        </p:spPr>
        <p:txBody>
          <a:bodyPr vert="horz" lIns="91440" tIns="45720" rIns="91440" bIns="45720" rtlCol="0" anchor="ctr">
            <a:normAutofit fontScale="85000" lnSpcReduction="10000"/>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r>
              <a:rPr lang="en-US" sz="1400" dirty="0">
                <a:solidFill>
                  <a:schemeClr val="bg1"/>
                </a:solidFill>
              </a:rPr>
              <a:t>Learn – Apply –  Practice – Evaluate</a:t>
            </a:r>
          </a:p>
        </p:txBody>
      </p:sp>
      <p:sp>
        <p:nvSpPr>
          <p:cNvPr id="17" name="Content Placeholder 1"/>
          <p:cNvSpPr txBox="1">
            <a:spLocks/>
          </p:cNvSpPr>
          <p:nvPr/>
        </p:nvSpPr>
        <p:spPr bwMode="auto">
          <a:xfrm>
            <a:off x="8100392" y="4430250"/>
            <a:ext cx="5266928" cy="123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lgn="ctr"/>
            <a:r>
              <a:rPr lang="en-US" sz="1800" strike="sngStrike" dirty="0"/>
              <a:t>Which insights of leadership and influence from today’s session will you apply immediately?</a:t>
            </a:r>
          </a:p>
        </p:txBody>
      </p:sp>
      <p:sp>
        <p:nvSpPr>
          <p:cNvPr id="11" name="Rectangle 10">
            <a:extLst>
              <a:ext uri="{FF2B5EF4-FFF2-40B4-BE49-F238E27FC236}">
                <a16:creationId xmlns:a16="http://schemas.microsoft.com/office/drawing/2014/main" id="{7503F8CE-6BB4-4283-8D05-72F26F70D15B}"/>
              </a:ext>
            </a:extLst>
          </p:cNvPr>
          <p:cNvSpPr/>
          <p:nvPr/>
        </p:nvSpPr>
        <p:spPr>
          <a:xfrm>
            <a:off x="-828600" y="3565246"/>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13" name="Title 12">
            <a:extLst>
              <a:ext uri="{FF2B5EF4-FFF2-40B4-BE49-F238E27FC236}">
                <a16:creationId xmlns:a16="http://schemas.microsoft.com/office/drawing/2014/main" id="{1A1EC27B-F436-49AE-9BCF-F3EECC65A6FD}"/>
              </a:ext>
            </a:extLst>
          </p:cNvPr>
          <p:cNvSpPr>
            <a:spLocks noGrp="1"/>
          </p:cNvSpPr>
          <p:nvPr>
            <p:ph type="title"/>
          </p:nvPr>
        </p:nvSpPr>
        <p:spPr/>
        <p:txBody>
          <a:bodyPr/>
          <a:lstStyle/>
          <a:p>
            <a:r>
              <a:rPr lang="en-US" dirty="0"/>
              <a:t>Survey</a:t>
            </a:r>
          </a:p>
        </p:txBody>
      </p:sp>
      <p:sp>
        <p:nvSpPr>
          <p:cNvPr id="14" name="Text Placeholder 13">
            <a:extLst>
              <a:ext uri="{FF2B5EF4-FFF2-40B4-BE49-F238E27FC236}">
                <a16:creationId xmlns:a16="http://schemas.microsoft.com/office/drawing/2014/main" id="{7E249B0A-5262-4228-8EF4-64D85ABE2986}"/>
              </a:ext>
            </a:extLst>
          </p:cNvPr>
          <p:cNvSpPr>
            <a:spLocks noGrp="1"/>
          </p:cNvSpPr>
          <p:nvPr>
            <p:ph sz="quarter" idx="10"/>
          </p:nvPr>
        </p:nvSpPr>
        <p:spPr>
          <a:prstGeom prst="rect">
            <a:avLst/>
          </a:prstGeom>
        </p:spPr>
        <p:txBody>
          <a:bodyPr/>
          <a:lstStyle/>
          <a:p>
            <a:r>
              <a:rPr lang="en-US" dirty="0"/>
              <a:t>Thank you!</a:t>
            </a:r>
          </a:p>
        </p:txBody>
      </p:sp>
      <p:sp>
        <p:nvSpPr>
          <p:cNvPr id="15" name="Rectangle 14">
            <a:extLst>
              <a:ext uri="{FF2B5EF4-FFF2-40B4-BE49-F238E27FC236}">
                <a16:creationId xmlns:a16="http://schemas.microsoft.com/office/drawing/2014/main" id="{AB6C3694-6265-4C2C-ADD8-3ABA5FC0DF64}"/>
              </a:ext>
            </a:extLst>
          </p:cNvPr>
          <p:cNvSpPr/>
          <p:nvPr/>
        </p:nvSpPr>
        <p:spPr>
          <a:xfrm>
            <a:off x="9155440" y="795466"/>
            <a:ext cx="4572000" cy="1200329"/>
          </a:xfrm>
          <a:prstGeom prst="rect">
            <a:avLst/>
          </a:prstGeom>
        </p:spPr>
        <p:txBody>
          <a:bodyPr>
            <a:spAutoFit/>
          </a:bodyPr>
          <a:lstStyle/>
          <a:p>
            <a:pPr defTabSz="471145">
              <a:defRPr/>
            </a:pPr>
            <a:r>
              <a:rPr lang="en-US" dirty="0"/>
              <a:t>[Time: 1/2 minute]</a:t>
            </a:r>
          </a:p>
          <a:p>
            <a:endParaRPr lang="en-US" b="1" dirty="0"/>
          </a:p>
          <a:p>
            <a:r>
              <a:rPr lang="en-US" i="1" dirty="0"/>
              <a:t>Instructions:</a:t>
            </a:r>
            <a:r>
              <a:rPr lang="en-US" dirty="0"/>
              <a:t> Thank participants for their time and active participation.</a:t>
            </a:r>
          </a:p>
        </p:txBody>
      </p:sp>
    </p:spTree>
    <p:extLst>
      <p:ext uri="{BB962C8B-B14F-4D97-AF65-F5344CB8AC3E}">
        <p14:creationId xmlns:p14="http://schemas.microsoft.com/office/powerpoint/2010/main" val="23864030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7663" marR="0" lvl="0" indent="-347663">
              <a:lnSpc>
                <a:spcPct val="115000"/>
              </a:lnSpc>
              <a:spcBef>
                <a:spcPts val="1200"/>
              </a:spcBef>
              <a:spcAft>
                <a:spcPts val="1000"/>
              </a:spcAft>
              <a:buFont typeface="+mj-lt"/>
              <a:buAutoNum type="arabicParenR" startAt="5"/>
            </a:pPr>
            <a:r>
              <a:rPr lang="en-US" dirty="0">
                <a:ea typeface="Times New Roman"/>
                <a:cs typeface="Times New Roman"/>
              </a:rPr>
              <a:t>In which area of your life can goal setting be used?</a:t>
            </a:r>
          </a:p>
          <a:p>
            <a:pPr marL="685800" marR="0" lvl="0" indent="-347663">
              <a:lnSpc>
                <a:spcPct val="115000"/>
              </a:lnSpc>
              <a:spcBef>
                <a:spcPts val="0"/>
              </a:spcBef>
              <a:spcAft>
                <a:spcPts val="0"/>
              </a:spcAft>
              <a:buFont typeface="+mj-lt"/>
              <a:buAutoNum type="alphaLcParenR"/>
            </a:pPr>
            <a:r>
              <a:rPr lang="en-US" dirty="0">
                <a:solidFill>
                  <a:srgbClr val="000000"/>
                </a:solidFill>
                <a:ea typeface="Times New Roman"/>
                <a:cs typeface="Arial"/>
              </a:rPr>
              <a:t>Financial</a:t>
            </a:r>
            <a:endParaRPr lang="en-US" dirty="0">
              <a:ea typeface="Times New Roman"/>
              <a:cs typeface="Times New Roman"/>
            </a:endParaRPr>
          </a:p>
          <a:p>
            <a:pPr marL="685800" marR="0" lvl="0" indent="-347663">
              <a:lnSpc>
                <a:spcPct val="115000"/>
              </a:lnSpc>
              <a:spcBef>
                <a:spcPts val="0"/>
              </a:spcBef>
              <a:spcAft>
                <a:spcPts val="0"/>
              </a:spcAft>
              <a:buFont typeface="+mj-lt"/>
              <a:buAutoNum type="alphaLcParenR"/>
            </a:pPr>
            <a:r>
              <a:rPr lang="en-US" dirty="0">
                <a:solidFill>
                  <a:srgbClr val="000000"/>
                </a:solidFill>
                <a:ea typeface="Times New Roman"/>
                <a:cs typeface="Arial"/>
              </a:rPr>
              <a:t>Physical</a:t>
            </a:r>
            <a:endParaRPr lang="en-US" dirty="0">
              <a:ea typeface="Times New Roman"/>
              <a:cs typeface="Times New Roman"/>
            </a:endParaRPr>
          </a:p>
          <a:p>
            <a:pPr marL="685800" marR="0" lvl="0" indent="-347663">
              <a:lnSpc>
                <a:spcPct val="115000"/>
              </a:lnSpc>
              <a:spcBef>
                <a:spcPts val="0"/>
              </a:spcBef>
              <a:spcAft>
                <a:spcPts val="0"/>
              </a:spcAft>
              <a:buFont typeface="+mj-lt"/>
              <a:buAutoNum type="alphaLcParenR"/>
            </a:pPr>
            <a:r>
              <a:rPr lang="en-US" dirty="0">
                <a:ea typeface="Times New Roman"/>
                <a:cs typeface="Arial"/>
              </a:rPr>
              <a:t>Spiritual</a:t>
            </a:r>
            <a:endParaRPr lang="en-US" dirty="0">
              <a:ea typeface="Times New Roman"/>
              <a:cs typeface="Times New Roman"/>
            </a:endParaRPr>
          </a:p>
          <a:p>
            <a:pPr marL="685800" marR="0" lvl="0" indent="-347663">
              <a:lnSpc>
                <a:spcPct val="115000"/>
              </a:lnSpc>
              <a:spcBef>
                <a:spcPts val="0"/>
              </a:spcBef>
              <a:spcAft>
                <a:spcPts val="0"/>
              </a:spcAft>
              <a:buFont typeface="+mj-lt"/>
              <a:buAutoNum type="alphaLcParenR"/>
            </a:pPr>
            <a:r>
              <a:rPr lang="en-US" dirty="0">
                <a:ea typeface="Times New Roman"/>
                <a:cs typeface="Arial"/>
              </a:rPr>
              <a:t>All of the above</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6"/>
            </a:pPr>
            <a:r>
              <a:rPr lang="en-US" dirty="0">
                <a:ea typeface="Times New Roman"/>
                <a:cs typeface="Times New Roman"/>
              </a:rPr>
              <a:t>Which of these is something that your goals should reflect?</a:t>
            </a:r>
          </a:p>
          <a:p>
            <a:pPr marL="685800" marR="0" lvl="0" indent="-347663">
              <a:lnSpc>
                <a:spcPct val="115000"/>
              </a:lnSpc>
              <a:spcBef>
                <a:spcPts val="0"/>
              </a:spcBef>
              <a:spcAft>
                <a:spcPts val="0"/>
              </a:spcAft>
              <a:buFont typeface="+mj-lt"/>
              <a:buAutoNum type="alphaLcParenR"/>
            </a:pPr>
            <a:r>
              <a:rPr lang="en-US" dirty="0">
                <a:ea typeface="Times New Roman"/>
                <a:cs typeface="Arial"/>
              </a:rPr>
              <a:t>The dreams and values of the media</a:t>
            </a:r>
            <a:endParaRPr lang="en-US" dirty="0">
              <a:ea typeface="Times New Roman"/>
              <a:cs typeface="Times New Roman"/>
            </a:endParaRPr>
          </a:p>
          <a:p>
            <a:pPr marL="685800" marR="0" lvl="0" indent="-347663">
              <a:lnSpc>
                <a:spcPct val="115000"/>
              </a:lnSpc>
              <a:spcBef>
                <a:spcPts val="0"/>
              </a:spcBef>
              <a:spcAft>
                <a:spcPts val="0"/>
              </a:spcAft>
              <a:buFont typeface="+mj-lt"/>
              <a:buAutoNum type="alphaLcParenR"/>
            </a:pPr>
            <a:r>
              <a:rPr lang="en-US" dirty="0">
                <a:ea typeface="Times New Roman"/>
                <a:cs typeface="Arial"/>
              </a:rPr>
              <a:t>The dreams and values of your friends</a:t>
            </a:r>
            <a:endParaRPr lang="en-US" dirty="0">
              <a:ea typeface="Times New Roman"/>
              <a:cs typeface="Times New Roman"/>
            </a:endParaRPr>
          </a:p>
          <a:p>
            <a:pPr marL="685800" marR="0" lvl="0" indent="-347663">
              <a:lnSpc>
                <a:spcPct val="115000"/>
              </a:lnSpc>
              <a:spcBef>
                <a:spcPts val="0"/>
              </a:spcBef>
              <a:spcAft>
                <a:spcPts val="0"/>
              </a:spcAft>
              <a:buFont typeface="+mj-lt"/>
              <a:buAutoNum type="alphaLcParenR"/>
            </a:pPr>
            <a:r>
              <a:rPr lang="en-US" dirty="0">
                <a:ea typeface="Times New Roman"/>
                <a:cs typeface="Arial"/>
              </a:rPr>
              <a:t>Your dreams and values</a:t>
            </a:r>
            <a:endParaRPr lang="en-US" dirty="0">
              <a:ea typeface="Times New Roman"/>
              <a:cs typeface="Times New Roman"/>
            </a:endParaRPr>
          </a:p>
          <a:p>
            <a:pPr marL="685800" marR="0" lvl="0" indent="-347663">
              <a:lnSpc>
                <a:spcPct val="115000"/>
              </a:lnSpc>
              <a:spcBef>
                <a:spcPts val="0"/>
              </a:spcBef>
              <a:spcAft>
                <a:spcPts val="0"/>
              </a:spcAft>
              <a:buFont typeface="+mj-lt"/>
              <a:buAutoNum type="alphaLcParenR"/>
            </a:pPr>
            <a:r>
              <a:rPr lang="en-US" dirty="0">
                <a:ea typeface="Times New Roman"/>
                <a:cs typeface="Arial"/>
              </a:rPr>
              <a:t>All of the above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1743854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47663" marR="0" lvl="0" indent="-347663">
              <a:lnSpc>
                <a:spcPct val="115000"/>
              </a:lnSpc>
              <a:spcBef>
                <a:spcPts val="1200"/>
              </a:spcBef>
              <a:spcAft>
                <a:spcPts val="1000"/>
              </a:spcAft>
              <a:buFont typeface="+mj-lt"/>
              <a:buAutoNum type="arabicParenR" startAt="7"/>
            </a:pPr>
            <a:r>
              <a:rPr lang="en-US" dirty="0">
                <a:ea typeface="Times New Roman"/>
                <a:cs typeface="Times New Roman"/>
              </a:rPr>
              <a:t>Which of these is crucial for goal achievement?</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Creating vague goals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Track your progress towards your goal</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Setting unrealistic goals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Creating a goal that does not have a deadline</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8"/>
            </a:pPr>
            <a:r>
              <a:rPr lang="en-US" dirty="0">
                <a:ea typeface="Times New Roman"/>
                <a:cs typeface="Times New Roman"/>
              </a:rPr>
              <a:t>When prioritizing, which goal should you choose?</a:t>
            </a:r>
          </a:p>
          <a:p>
            <a:pPr marL="681038" marR="0" lvl="0" indent="-342900">
              <a:lnSpc>
                <a:spcPct val="115000"/>
              </a:lnSpc>
              <a:spcBef>
                <a:spcPts val="0"/>
              </a:spcBef>
              <a:spcAft>
                <a:spcPts val="0"/>
              </a:spcAft>
              <a:buFont typeface="+mj-lt"/>
              <a:buAutoNum type="alphaLcParenR"/>
            </a:pPr>
            <a:r>
              <a:rPr lang="en-US" dirty="0">
                <a:ea typeface="Times New Roman"/>
                <a:cs typeface="Arial"/>
              </a:rPr>
              <a:t>Choose a goal that identifies only what you want</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Choose a goal based on how long it will take to achieve it.</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Choose a goal that will have the greatest impact on your life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Spread yourself thin by focusing on several goals at once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221327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7663" marR="0" lvl="0" indent="-347663">
              <a:lnSpc>
                <a:spcPct val="115000"/>
              </a:lnSpc>
              <a:spcBef>
                <a:spcPts val="1200"/>
              </a:spcBef>
              <a:spcAft>
                <a:spcPts val="1000"/>
              </a:spcAft>
              <a:buFont typeface="+mj-lt"/>
              <a:buAutoNum type="arabicParenR" startAt="9"/>
            </a:pPr>
            <a:r>
              <a:rPr lang="en-US" dirty="0">
                <a:ea typeface="Times New Roman"/>
                <a:cs typeface="Times New Roman"/>
              </a:rPr>
              <a:t>What is one of the best visualization tools?</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bar graph</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A PowerPoint presentation</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A vision board</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A list of goals</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10"/>
            </a:pPr>
            <a:r>
              <a:rPr lang="en-US" dirty="0">
                <a:ea typeface="Times New Roman"/>
                <a:cs typeface="Times New Roman"/>
              </a:rPr>
              <a:t> What will help you materialize your goal into your life?</a:t>
            </a:r>
          </a:p>
          <a:p>
            <a:pPr marL="681038" marR="0" lvl="0" indent="-342900">
              <a:lnSpc>
                <a:spcPct val="115000"/>
              </a:lnSpc>
              <a:spcBef>
                <a:spcPts val="0"/>
              </a:spcBef>
              <a:spcAft>
                <a:spcPts val="0"/>
              </a:spcAft>
              <a:buFont typeface="+mj-lt"/>
              <a:buAutoNum type="alphaLcParenR"/>
            </a:pPr>
            <a:r>
              <a:rPr lang="en-US" dirty="0">
                <a:ea typeface="Times New Roman"/>
                <a:cs typeface="Arial"/>
              </a:rPr>
              <a:t>Visualizing and acting quickly</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Visualizing and emotionalizing</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Emotionalizing and </a:t>
            </a:r>
            <a:r>
              <a:rPr lang="en-US" dirty="0">
                <a:solidFill>
                  <a:srgbClr val="000000"/>
                </a:solidFill>
                <a:ea typeface="Times New Roman"/>
                <a:cs typeface="Arial"/>
              </a:rPr>
              <a:t>relaxing</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Emotionalizing and acting quickly</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42599101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A454270D-11CD-4CE3-AEDB-DE7E6A70FC29}"/>
              </a:ext>
            </a:extLst>
          </p:cNvPr>
          <p:cNvSpPr/>
          <p:nvPr/>
        </p:nvSpPr>
        <p:spPr>
          <a:xfrm>
            <a:off x="-896779" y="260326"/>
            <a:ext cx="572235" cy="572235"/>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90135960-8A27-49FE-8604-2AFEA93E67F2}"/>
              </a:ext>
            </a:extLst>
          </p:cNvPr>
          <p:cNvSpPr/>
          <p:nvPr/>
        </p:nvSpPr>
        <p:spPr>
          <a:xfrm>
            <a:off x="-2109064" y="260326"/>
            <a:ext cx="572235" cy="572235"/>
          </a:xfrm>
          <a:prstGeom prst="ellipse">
            <a:avLst/>
          </a:pr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8A68C0AF-7D44-45B0-9169-83472096969C}"/>
              </a:ext>
            </a:extLst>
          </p:cNvPr>
          <p:cNvSpPr/>
          <p:nvPr/>
        </p:nvSpPr>
        <p:spPr>
          <a:xfrm>
            <a:off x="-2109064" y="885083"/>
            <a:ext cx="572235" cy="572235"/>
          </a:xfrm>
          <a:prstGeom prst="ellipse">
            <a:avLst/>
          </a:prstGeom>
          <a:solidFill>
            <a:srgbClr val="FEBB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116659A8-D571-4F10-A4AC-98B55F07B846}"/>
              </a:ext>
            </a:extLst>
          </p:cNvPr>
          <p:cNvSpPr/>
          <p:nvPr/>
        </p:nvSpPr>
        <p:spPr>
          <a:xfrm>
            <a:off x="-2700808" y="260326"/>
            <a:ext cx="572235" cy="572235"/>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94FEFC8-4C23-409E-9666-E95870E90A2E}"/>
              </a:ext>
            </a:extLst>
          </p:cNvPr>
          <p:cNvSpPr/>
          <p:nvPr/>
        </p:nvSpPr>
        <p:spPr>
          <a:xfrm>
            <a:off x="-1497812" y="893289"/>
            <a:ext cx="572235" cy="572235"/>
          </a:xfrm>
          <a:prstGeom prst="ellipse">
            <a:avLst/>
          </a:prstGeom>
          <a:solidFill>
            <a:srgbClr val="FFF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A0628FA-AE30-4170-8583-7A1B0E913277}"/>
              </a:ext>
            </a:extLst>
          </p:cNvPr>
          <p:cNvSpPr/>
          <p:nvPr/>
        </p:nvSpPr>
        <p:spPr>
          <a:xfrm>
            <a:off x="-2109064" y="1509840"/>
            <a:ext cx="572235" cy="572235"/>
          </a:xfrm>
          <a:prstGeom prst="ellipse">
            <a:avLst/>
          </a:prstGeom>
          <a:solidFill>
            <a:srgbClr val="E971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72431A33-7484-46F0-9A44-C77D54B732A0}"/>
              </a:ext>
            </a:extLst>
          </p:cNvPr>
          <p:cNvSpPr/>
          <p:nvPr/>
        </p:nvSpPr>
        <p:spPr>
          <a:xfrm>
            <a:off x="-1497812" y="260326"/>
            <a:ext cx="572235" cy="572235"/>
          </a:xfrm>
          <a:prstGeom prst="ellipse">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F675BAE3-D389-440D-9FC7-5644DC61BA0B}"/>
              </a:ext>
            </a:extLst>
          </p:cNvPr>
          <p:cNvSpPr/>
          <p:nvPr/>
        </p:nvSpPr>
        <p:spPr>
          <a:xfrm>
            <a:off x="-1497812" y="1509839"/>
            <a:ext cx="572235" cy="572235"/>
          </a:xfrm>
          <a:prstGeom prst="ellipse">
            <a:avLst/>
          </a:prstGeom>
          <a:solidFill>
            <a:srgbClr val="73A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B89C8161-418E-4E2D-994E-F735D4C6EFFE}"/>
              </a:ext>
            </a:extLst>
          </p:cNvPr>
          <p:cNvSpPr/>
          <p:nvPr/>
        </p:nvSpPr>
        <p:spPr>
          <a:xfrm>
            <a:off x="-2700808" y="885083"/>
            <a:ext cx="572235" cy="572235"/>
          </a:xfrm>
          <a:prstGeom prst="ellipse">
            <a:avLst/>
          </a:prstGeom>
          <a:solidFill>
            <a:srgbClr val="BBDB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11F3086B-08FA-4092-A13C-41EF97CD6C0C}"/>
              </a:ext>
            </a:extLst>
          </p:cNvPr>
          <p:cNvSpPr/>
          <p:nvPr/>
        </p:nvSpPr>
        <p:spPr>
          <a:xfrm>
            <a:off x="-2700808" y="1509840"/>
            <a:ext cx="572235" cy="572235"/>
          </a:xfrm>
          <a:prstGeom prst="ellipse">
            <a:avLst/>
          </a:prstGeom>
          <a:solidFill>
            <a:srgbClr val="2CB4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3BD0CF5-6CB9-4C37-9060-AED7C36F86A2}"/>
              </a:ext>
            </a:extLst>
          </p:cNvPr>
          <p:cNvSpPr txBox="1"/>
          <p:nvPr/>
        </p:nvSpPr>
        <p:spPr>
          <a:xfrm>
            <a:off x="-2580000" y="-77401"/>
            <a:ext cx="2164375" cy="276999"/>
          </a:xfrm>
          <a:prstGeom prst="rect">
            <a:avLst/>
          </a:prstGeom>
          <a:noFill/>
        </p:spPr>
        <p:txBody>
          <a:bodyPr wrap="none" rtlCol="0">
            <a:spAutoFit/>
          </a:bodyPr>
          <a:lstStyle/>
          <a:p>
            <a:r>
              <a:rPr lang="en-US" sz="1200" dirty="0"/>
              <a:t>AIM INC Color Specifications</a:t>
            </a:r>
          </a:p>
        </p:txBody>
      </p:sp>
      <p:sp>
        <p:nvSpPr>
          <p:cNvPr id="17" name="Rectangle 16">
            <a:extLst>
              <a:ext uri="{FF2B5EF4-FFF2-40B4-BE49-F238E27FC236}">
                <a16:creationId xmlns:a16="http://schemas.microsoft.com/office/drawing/2014/main" id="{345682D9-B142-4DE3-9168-1E64F1EA9DAA}"/>
              </a:ext>
            </a:extLst>
          </p:cNvPr>
          <p:cNvSpPr/>
          <p:nvPr/>
        </p:nvSpPr>
        <p:spPr>
          <a:xfrm>
            <a:off x="-1908720" y="5319752"/>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4" name="Title 3">
            <a:extLst>
              <a:ext uri="{FF2B5EF4-FFF2-40B4-BE49-F238E27FC236}">
                <a16:creationId xmlns:a16="http://schemas.microsoft.com/office/drawing/2014/main" id="{31ECEAA2-65B6-42CE-BDE1-18D5B37B0B60}"/>
              </a:ext>
            </a:extLst>
          </p:cNvPr>
          <p:cNvSpPr>
            <a:spLocks noGrp="1"/>
          </p:cNvSpPr>
          <p:nvPr>
            <p:ph type="title"/>
          </p:nvPr>
        </p:nvSpPr>
        <p:spPr/>
        <p:txBody>
          <a:bodyPr/>
          <a:lstStyle/>
          <a:p>
            <a:endParaRPr lang="en-US"/>
          </a:p>
        </p:txBody>
      </p:sp>
      <p:sp>
        <p:nvSpPr>
          <p:cNvPr id="19" name="Text Placeholder 18">
            <a:extLst>
              <a:ext uri="{FF2B5EF4-FFF2-40B4-BE49-F238E27FC236}">
                <a16:creationId xmlns:a16="http://schemas.microsoft.com/office/drawing/2014/main" id="{23238F12-CC37-4B57-91CF-78774C40045C}"/>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6908446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10000"/>
          </a:bodyPr>
          <a:lstStyle/>
          <a:p>
            <a:pPr marL="342900" marR="0" lvl="0" indent="-342900">
              <a:lnSpc>
                <a:spcPct val="115000"/>
              </a:lnSpc>
              <a:spcBef>
                <a:spcPts val="0"/>
              </a:spcBef>
              <a:spcAft>
                <a:spcPts val="1000"/>
              </a:spcAft>
              <a:buFont typeface="+mj-lt"/>
              <a:buAutoNum type="arabicPeriod"/>
              <a:tabLst>
                <a:tab pos="457200" algn="l"/>
              </a:tabLst>
            </a:pPr>
            <a:r>
              <a:rPr lang="en-US" dirty="0">
                <a:ea typeface="Times New Roman"/>
                <a:cs typeface="Times New Roman"/>
              </a:rPr>
              <a:t>Which is not one of the Three Ps of goal setting?</a:t>
            </a:r>
          </a:p>
          <a:p>
            <a:pPr marL="622300" lvl="1">
              <a:lnSpc>
                <a:spcPct val="115000"/>
              </a:lnSpc>
              <a:spcBef>
                <a:spcPts val="0"/>
              </a:spcBef>
              <a:spcAft>
                <a:spcPts val="0"/>
              </a:spcAft>
              <a:buFont typeface="+mj-lt"/>
              <a:buAutoNum type="alphaLcParenR"/>
              <a:tabLst>
                <a:tab pos="742950" algn="l"/>
                <a:tab pos="927100" algn="l"/>
              </a:tabLst>
            </a:pPr>
            <a:r>
              <a:rPr lang="en-US" dirty="0">
                <a:solidFill>
                  <a:srgbClr val="FF0000"/>
                </a:solidFill>
                <a:ea typeface="Times New Roman"/>
                <a:cs typeface="Times New Roman"/>
              </a:rPr>
              <a:t>People</a:t>
            </a:r>
            <a:endParaRPr lang="en-US" dirty="0">
              <a:ea typeface="Times New Roman"/>
              <a:cs typeface="Times New Roman"/>
            </a:endParaRPr>
          </a:p>
          <a:p>
            <a:pPr marL="622300" lvl="1">
              <a:lnSpc>
                <a:spcPct val="115000"/>
              </a:lnSpc>
              <a:spcBef>
                <a:spcPts val="0"/>
              </a:spcBef>
              <a:spcAft>
                <a:spcPts val="0"/>
              </a:spcAft>
              <a:buFont typeface="+mj-lt"/>
              <a:buAutoNum type="alphaLcParenR"/>
              <a:tabLst>
                <a:tab pos="742950" algn="l"/>
                <a:tab pos="927100" algn="l"/>
              </a:tabLst>
            </a:pPr>
            <a:r>
              <a:rPr lang="en-US" dirty="0">
                <a:solidFill>
                  <a:srgbClr val="000000"/>
                </a:solidFill>
                <a:ea typeface="Times New Roman"/>
                <a:cs typeface="Times New Roman"/>
              </a:rPr>
              <a:t>Positive</a:t>
            </a:r>
            <a:endParaRPr lang="en-US" dirty="0">
              <a:ea typeface="Times New Roman"/>
              <a:cs typeface="Times New Roman"/>
            </a:endParaRPr>
          </a:p>
          <a:p>
            <a:pPr marL="622300" lvl="1">
              <a:lnSpc>
                <a:spcPct val="115000"/>
              </a:lnSpc>
              <a:spcBef>
                <a:spcPts val="0"/>
              </a:spcBef>
              <a:spcAft>
                <a:spcPts val="0"/>
              </a:spcAft>
              <a:buFont typeface="+mj-lt"/>
              <a:buAutoNum type="alphaLcParenR"/>
              <a:tabLst>
                <a:tab pos="742950" algn="l"/>
                <a:tab pos="927100" algn="l"/>
              </a:tabLst>
            </a:pPr>
            <a:r>
              <a:rPr lang="en-US" dirty="0">
                <a:solidFill>
                  <a:srgbClr val="000000"/>
                </a:solidFill>
                <a:ea typeface="Times New Roman"/>
                <a:cs typeface="Times New Roman"/>
              </a:rPr>
              <a:t>Personal</a:t>
            </a:r>
            <a:endParaRPr lang="en-US" dirty="0">
              <a:ea typeface="Times New Roman"/>
              <a:cs typeface="Times New Roman"/>
            </a:endParaRPr>
          </a:p>
          <a:p>
            <a:pPr marL="622300" lvl="1">
              <a:lnSpc>
                <a:spcPct val="115000"/>
              </a:lnSpc>
              <a:spcBef>
                <a:spcPts val="0"/>
              </a:spcBef>
              <a:spcAft>
                <a:spcPts val="1000"/>
              </a:spcAft>
              <a:buFont typeface="+mj-lt"/>
              <a:buAutoNum type="alphaLcParenR"/>
              <a:tabLst>
                <a:tab pos="742950" algn="l"/>
                <a:tab pos="927100" algn="l"/>
              </a:tabLst>
            </a:pPr>
            <a:r>
              <a:rPr lang="en-US" dirty="0">
                <a:solidFill>
                  <a:srgbClr val="000000"/>
                </a:solidFill>
                <a:ea typeface="Times New Roman"/>
                <a:cs typeface="Times New Roman"/>
              </a:rPr>
              <a:t>Possible</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eriod"/>
              <a:tabLst>
                <a:tab pos="457200" algn="l"/>
              </a:tabLst>
            </a:pPr>
            <a:r>
              <a:rPr lang="en-US" dirty="0">
                <a:solidFill>
                  <a:srgbClr val="000000"/>
                </a:solidFill>
                <a:ea typeface="Times New Roman"/>
                <a:cs typeface="Times New Roman"/>
              </a:rPr>
              <a:t>In the SMART acronym what does the T stand for?</a:t>
            </a:r>
          </a:p>
          <a:p>
            <a:pPr marL="690563"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Timed</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Tedious</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Two</a:t>
            </a:r>
            <a:endParaRPr lang="en-US" dirty="0">
              <a:ea typeface="Times New Roman"/>
              <a:cs typeface="Times New Roman"/>
            </a:endParaRPr>
          </a:p>
          <a:p>
            <a:pPr marL="690563"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Together</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8372362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92500" lnSpcReduction="20000"/>
          </a:bodyPr>
          <a:lstStyle/>
          <a:p>
            <a:pPr marL="347663" marR="0" lvl="0" indent="-347663">
              <a:lnSpc>
                <a:spcPct val="115000"/>
              </a:lnSpc>
              <a:spcBef>
                <a:spcPts val="0"/>
              </a:spcBef>
              <a:spcAft>
                <a:spcPts val="1000"/>
              </a:spcAft>
              <a:buFont typeface="+mj-lt"/>
              <a:buAutoNum type="arabicPeriod" startAt="3"/>
              <a:tabLst>
                <a:tab pos="625475" algn="l"/>
              </a:tabLst>
            </a:pPr>
            <a:r>
              <a:rPr lang="en-US" dirty="0">
                <a:solidFill>
                  <a:srgbClr val="000000"/>
                </a:solidFill>
                <a:ea typeface="Times New Roman"/>
                <a:cs typeface="Times New Roman"/>
              </a:rPr>
              <a:t>When prioritizing your goals it is better to focus on several goals at once.</a:t>
            </a: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True</a:t>
            </a:r>
            <a:endParaRPr lang="en-US" dirty="0">
              <a:ea typeface="Times New Roman"/>
              <a:cs typeface="Times New Roman"/>
            </a:endParaRPr>
          </a:p>
          <a:p>
            <a:pPr marL="690563" marR="0" lvl="0" indent="-342900">
              <a:lnSpc>
                <a:spcPct val="115000"/>
              </a:lnSpc>
              <a:spcBef>
                <a:spcPts val="0"/>
              </a:spcBef>
              <a:spcAft>
                <a:spcPts val="1000"/>
              </a:spcAft>
              <a:buFont typeface="+mj-lt"/>
              <a:buAutoNum type="alphaLcParenR"/>
            </a:pPr>
            <a:r>
              <a:rPr lang="en-US" dirty="0">
                <a:solidFill>
                  <a:srgbClr val="FF0000"/>
                </a:solidFill>
                <a:ea typeface="Times New Roman"/>
                <a:cs typeface="Times New Roman"/>
              </a:rPr>
              <a:t>False</a:t>
            </a:r>
            <a:endParaRPr lang="en-US" dirty="0">
              <a:ea typeface="Times New Roman"/>
              <a:cs typeface="Times New Roman"/>
            </a:endParaRPr>
          </a:p>
          <a:p>
            <a:pPr marL="347663" marR="0" lvl="0" indent="-347663">
              <a:lnSpc>
                <a:spcPct val="115000"/>
              </a:lnSpc>
              <a:spcBef>
                <a:spcPts val="0"/>
              </a:spcBef>
              <a:spcAft>
                <a:spcPts val="1000"/>
              </a:spcAft>
              <a:buFont typeface="+mj-lt"/>
              <a:buAutoNum type="arabicPeriod" startAt="4"/>
              <a:tabLst>
                <a:tab pos="625475" algn="l"/>
              </a:tabLst>
            </a:pPr>
            <a:r>
              <a:rPr lang="en-US" dirty="0">
                <a:solidFill>
                  <a:srgbClr val="000000"/>
                </a:solidFill>
                <a:ea typeface="Times New Roman"/>
                <a:cs typeface="Times New Roman"/>
              </a:rPr>
              <a:t>In order for visualization to work, it’s necessary that you ________ your goal as much as possible.</a:t>
            </a: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Share</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Populate</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Emotionalize</a:t>
            </a:r>
            <a:endParaRPr lang="en-US" dirty="0">
              <a:ea typeface="Times New Roman"/>
              <a:cs typeface="Times New Roman"/>
            </a:endParaRPr>
          </a:p>
          <a:p>
            <a:pPr marL="690563"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Achieve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6356547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7663" marR="0" lvl="0" indent="-347663">
              <a:lnSpc>
                <a:spcPct val="115000"/>
              </a:lnSpc>
              <a:spcBef>
                <a:spcPts val="1200"/>
              </a:spcBef>
              <a:spcAft>
                <a:spcPts val="1000"/>
              </a:spcAft>
              <a:buFont typeface="+mj-lt"/>
              <a:buAutoNum type="arabicParenR" startAt="5"/>
            </a:pPr>
            <a:r>
              <a:rPr lang="en-US" dirty="0">
                <a:ea typeface="Times New Roman"/>
                <a:cs typeface="Times New Roman"/>
              </a:rPr>
              <a:t>In which area of your life can goal setting be used?</a:t>
            </a:r>
          </a:p>
          <a:p>
            <a:pPr marL="685800" marR="0" lvl="0" indent="-347663">
              <a:lnSpc>
                <a:spcPct val="115000"/>
              </a:lnSpc>
              <a:spcBef>
                <a:spcPts val="0"/>
              </a:spcBef>
              <a:spcAft>
                <a:spcPts val="0"/>
              </a:spcAft>
              <a:buFont typeface="+mj-lt"/>
              <a:buAutoNum type="alphaLcParenR"/>
            </a:pPr>
            <a:r>
              <a:rPr lang="en-US" dirty="0">
                <a:solidFill>
                  <a:srgbClr val="000000"/>
                </a:solidFill>
                <a:ea typeface="Times New Roman"/>
                <a:cs typeface="Arial"/>
              </a:rPr>
              <a:t>Financial</a:t>
            </a:r>
            <a:endParaRPr lang="en-US" dirty="0">
              <a:ea typeface="Times New Roman"/>
              <a:cs typeface="Times New Roman"/>
            </a:endParaRPr>
          </a:p>
          <a:p>
            <a:pPr marL="685800" marR="0" lvl="0" indent="-347663">
              <a:lnSpc>
                <a:spcPct val="115000"/>
              </a:lnSpc>
              <a:spcBef>
                <a:spcPts val="0"/>
              </a:spcBef>
              <a:spcAft>
                <a:spcPts val="0"/>
              </a:spcAft>
              <a:buFont typeface="+mj-lt"/>
              <a:buAutoNum type="alphaLcParenR"/>
            </a:pPr>
            <a:r>
              <a:rPr lang="en-US" dirty="0">
                <a:solidFill>
                  <a:srgbClr val="000000"/>
                </a:solidFill>
                <a:ea typeface="Times New Roman"/>
                <a:cs typeface="Arial"/>
              </a:rPr>
              <a:t>Physical</a:t>
            </a:r>
            <a:endParaRPr lang="en-US" dirty="0">
              <a:ea typeface="Times New Roman"/>
              <a:cs typeface="Times New Roman"/>
            </a:endParaRPr>
          </a:p>
          <a:p>
            <a:pPr marL="685800" marR="0" lvl="0" indent="-347663">
              <a:lnSpc>
                <a:spcPct val="115000"/>
              </a:lnSpc>
              <a:spcBef>
                <a:spcPts val="0"/>
              </a:spcBef>
              <a:spcAft>
                <a:spcPts val="0"/>
              </a:spcAft>
              <a:buFont typeface="+mj-lt"/>
              <a:buAutoNum type="alphaLcParenR"/>
            </a:pPr>
            <a:r>
              <a:rPr lang="en-US" dirty="0">
                <a:solidFill>
                  <a:srgbClr val="000000"/>
                </a:solidFill>
                <a:ea typeface="Times New Roman"/>
                <a:cs typeface="Arial"/>
              </a:rPr>
              <a:t>Spiritual</a:t>
            </a:r>
            <a:endParaRPr lang="en-US" dirty="0">
              <a:ea typeface="Times New Roman"/>
              <a:cs typeface="Times New Roman"/>
            </a:endParaRPr>
          </a:p>
          <a:p>
            <a:pPr marL="685800" marR="0" lvl="0" indent="-347663">
              <a:lnSpc>
                <a:spcPct val="115000"/>
              </a:lnSpc>
              <a:spcBef>
                <a:spcPts val="0"/>
              </a:spcBef>
              <a:spcAft>
                <a:spcPts val="0"/>
              </a:spcAft>
              <a:buFont typeface="+mj-lt"/>
              <a:buAutoNum type="alphaLcParenR"/>
            </a:pPr>
            <a:r>
              <a:rPr lang="en-US" dirty="0">
                <a:solidFill>
                  <a:srgbClr val="FF0000"/>
                </a:solidFill>
                <a:ea typeface="Times New Roman"/>
                <a:cs typeface="Arial"/>
              </a:rPr>
              <a:t>All of the above</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6"/>
            </a:pPr>
            <a:r>
              <a:rPr lang="en-US" dirty="0">
                <a:ea typeface="Times New Roman"/>
                <a:cs typeface="Times New Roman"/>
              </a:rPr>
              <a:t>Which of these is something that your goals should reflect?</a:t>
            </a:r>
          </a:p>
          <a:p>
            <a:pPr marL="685800" marR="0" lvl="0" indent="-347663">
              <a:lnSpc>
                <a:spcPct val="115000"/>
              </a:lnSpc>
              <a:spcBef>
                <a:spcPts val="0"/>
              </a:spcBef>
              <a:spcAft>
                <a:spcPts val="0"/>
              </a:spcAft>
              <a:buFont typeface="+mj-lt"/>
              <a:buAutoNum type="alphaLcParenR"/>
            </a:pPr>
            <a:r>
              <a:rPr lang="en-US" dirty="0">
                <a:solidFill>
                  <a:srgbClr val="000000"/>
                </a:solidFill>
                <a:ea typeface="Times New Roman"/>
                <a:cs typeface="Arial"/>
              </a:rPr>
              <a:t>The dreams and values of the media</a:t>
            </a:r>
            <a:endParaRPr lang="en-US" dirty="0">
              <a:ea typeface="Times New Roman"/>
              <a:cs typeface="Times New Roman"/>
            </a:endParaRPr>
          </a:p>
          <a:p>
            <a:pPr marL="685800" marR="0" lvl="0" indent="-347663">
              <a:lnSpc>
                <a:spcPct val="115000"/>
              </a:lnSpc>
              <a:spcBef>
                <a:spcPts val="0"/>
              </a:spcBef>
              <a:spcAft>
                <a:spcPts val="0"/>
              </a:spcAft>
              <a:buFont typeface="+mj-lt"/>
              <a:buAutoNum type="alphaLcParenR"/>
            </a:pPr>
            <a:r>
              <a:rPr lang="en-US" dirty="0">
                <a:solidFill>
                  <a:srgbClr val="000000"/>
                </a:solidFill>
                <a:ea typeface="Times New Roman"/>
                <a:cs typeface="Arial"/>
              </a:rPr>
              <a:t>The dreams and values of your friends</a:t>
            </a:r>
            <a:endParaRPr lang="en-US" dirty="0">
              <a:ea typeface="Times New Roman"/>
              <a:cs typeface="Times New Roman"/>
            </a:endParaRPr>
          </a:p>
          <a:p>
            <a:pPr marL="685800" marR="0" lvl="0" indent="-347663">
              <a:lnSpc>
                <a:spcPct val="115000"/>
              </a:lnSpc>
              <a:spcBef>
                <a:spcPts val="0"/>
              </a:spcBef>
              <a:spcAft>
                <a:spcPts val="0"/>
              </a:spcAft>
              <a:buFont typeface="+mj-lt"/>
              <a:buAutoNum type="alphaLcParenR"/>
            </a:pPr>
            <a:r>
              <a:rPr lang="en-US" dirty="0">
                <a:solidFill>
                  <a:srgbClr val="FF0000"/>
                </a:solidFill>
                <a:ea typeface="Times New Roman"/>
                <a:cs typeface="Arial"/>
              </a:rPr>
              <a:t>Your dreams and values</a:t>
            </a:r>
            <a:endParaRPr lang="en-US" dirty="0">
              <a:ea typeface="Times New Roman"/>
              <a:cs typeface="Times New Roman"/>
            </a:endParaRPr>
          </a:p>
          <a:p>
            <a:pPr marL="685800" marR="0" lvl="0" indent="-347663">
              <a:lnSpc>
                <a:spcPct val="115000"/>
              </a:lnSpc>
              <a:spcBef>
                <a:spcPts val="0"/>
              </a:spcBef>
              <a:spcAft>
                <a:spcPts val="0"/>
              </a:spcAft>
              <a:buFont typeface="+mj-lt"/>
              <a:buAutoNum type="alphaLcParenR"/>
            </a:pPr>
            <a:r>
              <a:rPr lang="en-US" dirty="0">
                <a:solidFill>
                  <a:srgbClr val="000000"/>
                </a:solidFill>
                <a:ea typeface="Times New Roman"/>
                <a:cs typeface="Arial"/>
              </a:rPr>
              <a:t>All of the above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6992218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47663" marR="0" lvl="0" indent="-347663">
              <a:lnSpc>
                <a:spcPct val="115000"/>
              </a:lnSpc>
              <a:spcBef>
                <a:spcPts val="1200"/>
              </a:spcBef>
              <a:spcAft>
                <a:spcPts val="1000"/>
              </a:spcAft>
              <a:buFont typeface="+mj-lt"/>
              <a:buAutoNum type="arabicParenR" startAt="7"/>
            </a:pPr>
            <a:r>
              <a:rPr lang="en-US" dirty="0">
                <a:ea typeface="Times New Roman"/>
                <a:cs typeface="Times New Roman"/>
              </a:rPr>
              <a:t>Which of these is crucial for goal achievement?</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Creating vague goals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Track your progress towards your goal</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Setting unrealistic goals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Creating a goal that does not have a deadline</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8"/>
            </a:pPr>
            <a:r>
              <a:rPr lang="en-US" dirty="0">
                <a:ea typeface="Times New Roman"/>
                <a:cs typeface="Times New Roman"/>
              </a:rPr>
              <a:t>When prioritizing, which goal should you choose?</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Choose a goal that identifies only what you want</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Choose a goal based on how long it will take to achieve it.</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Choose a goal that will have the greatest impact on your life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Spread yourself thin by focusing on several goals at once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6421562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7663" marR="0" lvl="0" indent="-347663">
              <a:lnSpc>
                <a:spcPct val="115000"/>
              </a:lnSpc>
              <a:spcBef>
                <a:spcPts val="1200"/>
              </a:spcBef>
              <a:spcAft>
                <a:spcPts val="1000"/>
              </a:spcAft>
              <a:buFont typeface="+mj-lt"/>
              <a:buAutoNum type="arabicParenR" startAt="9"/>
            </a:pPr>
            <a:r>
              <a:rPr lang="en-US" dirty="0">
                <a:ea typeface="Times New Roman"/>
                <a:cs typeface="Times New Roman"/>
              </a:rPr>
              <a:t>What is one of the best visualization tools?</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bar graph</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PowerPoint presentation</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A vision board</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list of goals</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10"/>
            </a:pPr>
            <a:r>
              <a:rPr lang="en-US" dirty="0">
                <a:ea typeface="Times New Roman"/>
                <a:cs typeface="Times New Roman"/>
              </a:rPr>
              <a:t> What will help you materialize your goal into your life?</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Visualizing and acting quickly</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Visualizing and emotionalizing</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Emotionalizing and relaxing</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Emotionalizing and acting quickly</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8270630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Module Three: Prioritizing Your Time</a:t>
            </a:r>
          </a:p>
        </p:txBody>
      </p:sp>
      <p:sp>
        <p:nvSpPr>
          <p:cNvPr id="4" name="Text Placeholder 3"/>
          <p:cNvSpPr>
            <a:spLocks noGrp="1"/>
          </p:cNvSpPr>
          <p:nvPr>
            <p:ph type="body" sz="quarter" idx="10"/>
          </p:nvPr>
        </p:nvSpPr>
        <p:spPr/>
        <p:txBody>
          <a:bodyPr rtlCol="0">
            <a:noAutofit/>
          </a:bodyPr>
          <a:lstStyle/>
          <a:p>
            <a:pPr eaLnBrk="1" fontAlgn="auto" hangingPunct="1">
              <a:spcAft>
                <a:spcPts val="0"/>
              </a:spcAft>
              <a:defRPr/>
            </a:pPr>
            <a:r>
              <a:rPr lang="en-US" sz="2000" dirty="0"/>
              <a:t>What is important is seldom urgent and what is urgent is seldom important.</a:t>
            </a:r>
            <a:endParaRPr lang="en-CA" sz="2000" dirty="0"/>
          </a:p>
          <a:p>
            <a:pPr eaLnBrk="1" fontAlgn="auto" hangingPunct="1">
              <a:spcAft>
                <a:spcPts val="0"/>
              </a:spcAft>
              <a:defRPr/>
            </a:pPr>
            <a:endParaRPr lang="en-US" sz="2000" dirty="0"/>
          </a:p>
          <a:p>
            <a:pPr eaLnBrk="1" fontAlgn="auto" hangingPunct="1">
              <a:spcAft>
                <a:spcPts val="0"/>
              </a:spcAft>
              <a:defRPr/>
            </a:pPr>
            <a:r>
              <a:rPr lang="en-US" sz="2000" b="1" dirty="0"/>
              <a:t>Dwight D. Eisenhower</a:t>
            </a:r>
          </a:p>
        </p:txBody>
      </p:sp>
      <p:sp>
        <p:nvSpPr>
          <p:cNvPr id="3" name="Content Placeholder 2"/>
          <p:cNvSpPr>
            <a:spLocks noGrp="1"/>
          </p:cNvSpPr>
          <p:nvPr>
            <p:ph type="body" sz="quarter" idx="11"/>
          </p:nvPr>
        </p:nvSpPr>
        <p:spPr/>
        <p:txBody>
          <a:bodyPr rtlCol="0">
            <a:normAutofit lnSpcReduction="10000"/>
          </a:bodyPr>
          <a:lstStyle/>
          <a:p>
            <a:pPr marL="0" indent="0" eaLnBrk="1" fontAlgn="auto" hangingPunct="1">
              <a:spcAft>
                <a:spcPts val="0"/>
              </a:spcAft>
              <a:buNone/>
              <a:defRPr/>
            </a:pPr>
            <a:r>
              <a:rPr lang="en-US" dirty="0"/>
              <a:t>Time management is about more than just managing our time; it is about managing ourselves in relation to time. </a:t>
            </a:r>
          </a:p>
          <a:p>
            <a:pPr marL="0" indent="0" eaLnBrk="1" fontAlgn="auto" hangingPunct="1">
              <a:spcAft>
                <a:spcPts val="0"/>
              </a:spcAft>
              <a:buNone/>
              <a:defRPr/>
            </a:pPr>
            <a:r>
              <a:rPr lang="en-US" dirty="0"/>
              <a:t>It means being willing to experiment with different methods and ideas to enable you to find the best way to make maximum use of time. </a:t>
            </a:r>
            <a:endParaRPr lang="en-CA" dirty="0"/>
          </a:p>
          <a:p>
            <a:pPr eaLnBrk="1" fontAlgn="auto" hangingPunct="1">
              <a:spcAft>
                <a:spcPts val="0"/>
              </a:spcAft>
              <a:defRPr/>
            </a:pPr>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14">
            <a:extLst>
              <a:ext uri="{FF2B5EF4-FFF2-40B4-BE49-F238E27FC236}">
                <a16:creationId xmlns:a16="http://schemas.microsoft.com/office/drawing/2014/main" id="{9C61EF8F-BE54-4EAC-A0A3-0001F3CEB107}"/>
              </a:ext>
            </a:extLst>
          </p:cNvPr>
          <p:cNvSpPr>
            <a:spLocks noGrp="1"/>
          </p:cNvSpPr>
          <p:nvPr>
            <p:ph sz="quarter" idx="11"/>
          </p:nvPr>
        </p:nvSpPr>
        <p:spPr/>
        <p:txBody>
          <a:bodyPr/>
          <a:lstStyle/>
          <a:p>
            <a:endParaRPr lang="en-US"/>
          </a:p>
        </p:txBody>
      </p:sp>
      <p:sp>
        <p:nvSpPr>
          <p:cNvPr id="15362" name="Title 1"/>
          <p:cNvSpPr>
            <a:spLocks noGrp="1"/>
          </p:cNvSpPr>
          <p:nvPr>
            <p:ph type="title"/>
          </p:nvPr>
        </p:nvSpPr>
        <p:spPr/>
        <p:txBody>
          <a:bodyPr/>
          <a:lstStyle/>
          <a:p>
            <a:pPr eaLnBrk="1" hangingPunct="1"/>
            <a:r>
              <a:rPr lang="en-US" dirty="0"/>
              <a:t>The 80/20 Rule</a:t>
            </a:r>
          </a:p>
        </p:txBody>
      </p:sp>
      <p:grpSp>
        <p:nvGrpSpPr>
          <p:cNvPr id="3" name="Group 2">
            <a:extLst>
              <a:ext uri="{FF2B5EF4-FFF2-40B4-BE49-F238E27FC236}">
                <a16:creationId xmlns:a16="http://schemas.microsoft.com/office/drawing/2014/main" id="{46212250-9CEE-46B4-B38B-9E62F39728F4}"/>
              </a:ext>
            </a:extLst>
          </p:cNvPr>
          <p:cNvGrpSpPr/>
          <p:nvPr/>
        </p:nvGrpSpPr>
        <p:grpSpPr>
          <a:xfrm>
            <a:off x="918847" y="2367948"/>
            <a:ext cx="7534904" cy="2757441"/>
            <a:chOff x="918847" y="2367948"/>
            <a:chExt cx="7534904" cy="2757441"/>
          </a:xfrm>
        </p:grpSpPr>
        <p:sp>
          <p:nvSpPr>
            <p:cNvPr id="4" name="Rectangle: Rounded Corners 3">
              <a:extLst>
                <a:ext uri="{FF2B5EF4-FFF2-40B4-BE49-F238E27FC236}">
                  <a16:creationId xmlns:a16="http://schemas.microsoft.com/office/drawing/2014/main" id="{0397CECF-CBA0-4F03-954A-A0B23972AA0A}"/>
                </a:ext>
              </a:extLst>
            </p:cNvPr>
            <p:cNvSpPr/>
            <p:nvPr/>
          </p:nvSpPr>
          <p:spPr>
            <a:xfrm>
              <a:off x="918847" y="3128421"/>
              <a:ext cx="1560344" cy="1286957"/>
            </a:xfrm>
            <a:prstGeom prst="roundRect">
              <a:avLst>
                <a:gd name="adj" fmla="val 10000"/>
              </a:avLst>
            </a:pr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Shape 4">
              <a:extLst>
                <a:ext uri="{FF2B5EF4-FFF2-40B4-BE49-F238E27FC236}">
                  <a16:creationId xmlns:a16="http://schemas.microsoft.com/office/drawing/2014/main" id="{3ACD6793-B302-43AD-B1B1-E436F4E9BCFE}"/>
                </a:ext>
              </a:extLst>
            </p:cNvPr>
            <p:cNvSpPr/>
            <p:nvPr/>
          </p:nvSpPr>
          <p:spPr>
            <a:xfrm>
              <a:off x="1813403" y="3498446"/>
              <a:ext cx="1626943" cy="1626943"/>
            </a:xfrm>
            <a:prstGeom prst="leftCircularArrow">
              <a:avLst>
                <a:gd name="adj1" fmla="val 2582"/>
                <a:gd name="adj2" fmla="val 313479"/>
                <a:gd name="adj3" fmla="val 2088990"/>
                <a:gd name="adj4" fmla="val 9024489"/>
                <a:gd name="adj5" fmla="val 3012"/>
              </a:avLst>
            </a:prstGeom>
          </p:spPr>
          <p:style>
            <a:lnRef idx="0">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B51A5D25-53C7-41B8-A26C-1732C04083BD}"/>
                </a:ext>
              </a:extLst>
            </p:cNvPr>
            <p:cNvSpPr/>
            <p:nvPr/>
          </p:nvSpPr>
          <p:spPr>
            <a:xfrm>
              <a:off x="1265590" y="4139602"/>
              <a:ext cx="1386972" cy="551553"/>
            </a:xfrm>
            <a:custGeom>
              <a:avLst/>
              <a:gdLst>
                <a:gd name="connsiteX0" fmla="*/ 0 w 1386972"/>
                <a:gd name="connsiteY0" fmla="*/ 55155 h 551553"/>
                <a:gd name="connsiteX1" fmla="*/ 55155 w 1386972"/>
                <a:gd name="connsiteY1" fmla="*/ 0 h 551553"/>
                <a:gd name="connsiteX2" fmla="*/ 1331817 w 1386972"/>
                <a:gd name="connsiteY2" fmla="*/ 0 h 551553"/>
                <a:gd name="connsiteX3" fmla="*/ 1386972 w 1386972"/>
                <a:gd name="connsiteY3" fmla="*/ 55155 h 551553"/>
                <a:gd name="connsiteX4" fmla="*/ 1386972 w 1386972"/>
                <a:gd name="connsiteY4" fmla="*/ 496398 h 551553"/>
                <a:gd name="connsiteX5" fmla="*/ 1331817 w 1386972"/>
                <a:gd name="connsiteY5" fmla="*/ 551553 h 551553"/>
                <a:gd name="connsiteX6" fmla="*/ 55155 w 1386972"/>
                <a:gd name="connsiteY6" fmla="*/ 551553 h 551553"/>
                <a:gd name="connsiteX7" fmla="*/ 0 w 1386972"/>
                <a:gd name="connsiteY7" fmla="*/ 496398 h 551553"/>
                <a:gd name="connsiteX8" fmla="*/ 0 w 1386972"/>
                <a:gd name="connsiteY8" fmla="*/ 55155 h 551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86972" h="551553">
                  <a:moveTo>
                    <a:pt x="0" y="55155"/>
                  </a:moveTo>
                  <a:cubicBezTo>
                    <a:pt x="0" y="24694"/>
                    <a:pt x="24694" y="0"/>
                    <a:pt x="55155" y="0"/>
                  </a:cubicBezTo>
                  <a:lnTo>
                    <a:pt x="1331817" y="0"/>
                  </a:lnTo>
                  <a:cubicBezTo>
                    <a:pt x="1362278" y="0"/>
                    <a:pt x="1386972" y="24694"/>
                    <a:pt x="1386972" y="55155"/>
                  </a:cubicBezTo>
                  <a:lnTo>
                    <a:pt x="1386972" y="496398"/>
                  </a:lnTo>
                  <a:cubicBezTo>
                    <a:pt x="1386972" y="526859"/>
                    <a:pt x="1362278" y="551553"/>
                    <a:pt x="1331817" y="551553"/>
                  </a:cubicBezTo>
                  <a:lnTo>
                    <a:pt x="55155" y="551553"/>
                  </a:lnTo>
                  <a:cubicBezTo>
                    <a:pt x="24694" y="551553"/>
                    <a:pt x="0" y="526859"/>
                    <a:pt x="0" y="496398"/>
                  </a:cubicBezTo>
                  <a:lnTo>
                    <a:pt x="0" y="55155"/>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75209" tIns="55524" rIns="75209" bIns="55524" numCol="1" spcCol="1270" anchor="ctr" anchorCtr="0">
              <a:noAutofit/>
            </a:bodyPr>
            <a:lstStyle/>
            <a:p>
              <a:pPr marL="0" lvl="0" indent="0" algn="ctr" defTabSz="1377950">
                <a:lnSpc>
                  <a:spcPct val="90000"/>
                </a:lnSpc>
                <a:spcBef>
                  <a:spcPct val="0"/>
                </a:spcBef>
                <a:spcAft>
                  <a:spcPct val="35000"/>
                </a:spcAft>
                <a:buNone/>
              </a:pPr>
              <a:r>
                <a:rPr lang="en-US" sz="3100" kern="1200" dirty="0"/>
                <a:t>80%</a:t>
              </a:r>
            </a:p>
          </p:txBody>
        </p:sp>
        <p:sp>
          <p:nvSpPr>
            <p:cNvPr id="7" name="Rectangle: Rounded Corners 6">
              <a:extLst>
                <a:ext uri="{FF2B5EF4-FFF2-40B4-BE49-F238E27FC236}">
                  <a16:creationId xmlns:a16="http://schemas.microsoft.com/office/drawing/2014/main" id="{567CAD71-95AD-4AFF-A082-9B7825569A2F}"/>
                </a:ext>
              </a:extLst>
            </p:cNvPr>
            <p:cNvSpPr/>
            <p:nvPr/>
          </p:nvSpPr>
          <p:spPr>
            <a:xfrm>
              <a:off x="2852577" y="3128421"/>
              <a:ext cx="1560344" cy="1286957"/>
            </a:xfrm>
            <a:prstGeom prst="roundRect">
              <a:avLst>
                <a:gd name="adj" fmla="val 10000"/>
              </a:avLst>
            </a:pr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8" name="Arrow: Circular 7">
              <a:extLst>
                <a:ext uri="{FF2B5EF4-FFF2-40B4-BE49-F238E27FC236}">
                  <a16:creationId xmlns:a16="http://schemas.microsoft.com/office/drawing/2014/main" id="{D046D9DF-1B7E-4069-8003-D6EBF6D34DA2}"/>
                </a:ext>
              </a:extLst>
            </p:cNvPr>
            <p:cNvSpPr/>
            <p:nvPr/>
          </p:nvSpPr>
          <p:spPr>
            <a:xfrm>
              <a:off x="3734130" y="2367948"/>
              <a:ext cx="1826321" cy="1826321"/>
            </a:xfrm>
            <a:prstGeom prst="circularArrow">
              <a:avLst>
                <a:gd name="adj1" fmla="val 2300"/>
                <a:gd name="adj2" fmla="val 277442"/>
                <a:gd name="adj3" fmla="val 19547048"/>
                <a:gd name="adj4" fmla="val 12575511"/>
                <a:gd name="adj5" fmla="val 2683"/>
              </a:avLst>
            </a:prstGeom>
          </p:spPr>
          <p:style>
            <a:lnRef idx="0">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9" name="Freeform: Shape 8">
              <a:extLst>
                <a:ext uri="{FF2B5EF4-FFF2-40B4-BE49-F238E27FC236}">
                  <a16:creationId xmlns:a16="http://schemas.microsoft.com/office/drawing/2014/main" id="{CDBA7D2F-C4CF-4E07-89DC-14973B2A4635}"/>
                </a:ext>
              </a:extLst>
            </p:cNvPr>
            <p:cNvSpPr/>
            <p:nvPr/>
          </p:nvSpPr>
          <p:spPr>
            <a:xfrm>
              <a:off x="3199320" y="2852644"/>
              <a:ext cx="1386972" cy="551553"/>
            </a:xfrm>
            <a:custGeom>
              <a:avLst/>
              <a:gdLst>
                <a:gd name="connsiteX0" fmla="*/ 0 w 1386972"/>
                <a:gd name="connsiteY0" fmla="*/ 55155 h 551553"/>
                <a:gd name="connsiteX1" fmla="*/ 55155 w 1386972"/>
                <a:gd name="connsiteY1" fmla="*/ 0 h 551553"/>
                <a:gd name="connsiteX2" fmla="*/ 1331817 w 1386972"/>
                <a:gd name="connsiteY2" fmla="*/ 0 h 551553"/>
                <a:gd name="connsiteX3" fmla="*/ 1386972 w 1386972"/>
                <a:gd name="connsiteY3" fmla="*/ 55155 h 551553"/>
                <a:gd name="connsiteX4" fmla="*/ 1386972 w 1386972"/>
                <a:gd name="connsiteY4" fmla="*/ 496398 h 551553"/>
                <a:gd name="connsiteX5" fmla="*/ 1331817 w 1386972"/>
                <a:gd name="connsiteY5" fmla="*/ 551553 h 551553"/>
                <a:gd name="connsiteX6" fmla="*/ 55155 w 1386972"/>
                <a:gd name="connsiteY6" fmla="*/ 551553 h 551553"/>
                <a:gd name="connsiteX7" fmla="*/ 0 w 1386972"/>
                <a:gd name="connsiteY7" fmla="*/ 496398 h 551553"/>
                <a:gd name="connsiteX8" fmla="*/ 0 w 1386972"/>
                <a:gd name="connsiteY8" fmla="*/ 55155 h 551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86972" h="551553">
                  <a:moveTo>
                    <a:pt x="0" y="55155"/>
                  </a:moveTo>
                  <a:cubicBezTo>
                    <a:pt x="0" y="24694"/>
                    <a:pt x="24694" y="0"/>
                    <a:pt x="55155" y="0"/>
                  </a:cubicBezTo>
                  <a:lnTo>
                    <a:pt x="1331817" y="0"/>
                  </a:lnTo>
                  <a:cubicBezTo>
                    <a:pt x="1362278" y="0"/>
                    <a:pt x="1386972" y="24694"/>
                    <a:pt x="1386972" y="55155"/>
                  </a:cubicBezTo>
                  <a:lnTo>
                    <a:pt x="1386972" y="496398"/>
                  </a:lnTo>
                  <a:cubicBezTo>
                    <a:pt x="1386972" y="526859"/>
                    <a:pt x="1362278" y="551553"/>
                    <a:pt x="1331817" y="551553"/>
                  </a:cubicBezTo>
                  <a:lnTo>
                    <a:pt x="55155" y="551553"/>
                  </a:lnTo>
                  <a:cubicBezTo>
                    <a:pt x="24694" y="551553"/>
                    <a:pt x="0" y="526859"/>
                    <a:pt x="0" y="496398"/>
                  </a:cubicBezTo>
                  <a:lnTo>
                    <a:pt x="0" y="55155"/>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75209" tIns="55524" rIns="75209" bIns="55524" numCol="1" spcCol="1270" anchor="ctr" anchorCtr="0">
              <a:noAutofit/>
            </a:bodyPr>
            <a:lstStyle/>
            <a:p>
              <a:pPr marL="0" lvl="0" indent="0" algn="ctr" defTabSz="1377950">
                <a:lnSpc>
                  <a:spcPct val="90000"/>
                </a:lnSpc>
                <a:spcBef>
                  <a:spcPct val="0"/>
                </a:spcBef>
                <a:spcAft>
                  <a:spcPct val="35000"/>
                </a:spcAft>
                <a:buNone/>
              </a:pPr>
              <a:r>
                <a:rPr lang="en-US" sz="3100" kern="1200" dirty="0"/>
                <a:t>Results</a:t>
              </a:r>
            </a:p>
          </p:txBody>
        </p:sp>
        <p:sp>
          <p:nvSpPr>
            <p:cNvPr id="10" name="Rectangle: Rounded Corners 9">
              <a:extLst>
                <a:ext uri="{FF2B5EF4-FFF2-40B4-BE49-F238E27FC236}">
                  <a16:creationId xmlns:a16="http://schemas.microsoft.com/office/drawing/2014/main" id="{13D2F4CA-27E5-40E9-A0E6-0F153795A2C8}"/>
                </a:ext>
              </a:extLst>
            </p:cNvPr>
            <p:cNvSpPr/>
            <p:nvPr/>
          </p:nvSpPr>
          <p:spPr>
            <a:xfrm>
              <a:off x="4786306" y="3128421"/>
              <a:ext cx="1560344" cy="1286957"/>
            </a:xfrm>
            <a:prstGeom prst="roundRect">
              <a:avLst>
                <a:gd name="adj" fmla="val 10000"/>
              </a:avLst>
            </a:prstGeom>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1" name="Shape 10">
              <a:extLst>
                <a:ext uri="{FF2B5EF4-FFF2-40B4-BE49-F238E27FC236}">
                  <a16:creationId xmlns:a16="http://schemas.microsoft.com/office/drawing/2014/main" id="{91B708B1-EC1D-471C-8F90-D0B74C057BAA}"/>
                </a:ext>
              </a:extLst>
            </p:cNvPr>
            <p:cNvSpPr/>
            <p:nvPr/>
          </p:nvSpPr>
          <p:spPr>
            <a:xfrm>
              <a:off x="5680863" y="3498446"/>
              <a:ext cx="1626943" cy="1626943"/>
            </a:xfrm>
            <a:prstGeom prst="leftCircularArrow">
              <a:avLst>
                <a:gd name="adj1" fmla="val 2582"/>
                <a:gd name="adj2" fmla="val 313479"/>
                <a:gd name="adj3" fmla="val 2088990"/>
                <a:gd name="adj4" fmla="val 9024489"/>
                <a:gd name="adj5" fmla="val 3012"/>
              </a:avLst>
            </a:prstGeom>
          </p:spPr>
          <p:style>
            <a:lnRef idx="0">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12" name="Freeform: Shape 11">
              <a:extLst>
                <a:ext uri="{FF2B5EF4-FFF2-40B4-BE49-F238E27FC236}">
                  <a16:creationId xmlns:a16="http://schemas.microsoft.com/office/drawing/2014/main" id="{0F88CEFA-B2A8-4960-B5B8-F94D63594CBD}"/>
                </a:ext>
              </a:extLst>
            </p:cNvPr>
            <p:cNvSpPr/>
            <p:nvPr/>
          </p:nvSpPr>
          <p:spPr>
            <a:xfrm>
              <a:off x="5133050" y="4139602"/>
              <a:ext cx="1386972" cy="551553"/>
            </a:xfrm>
            <a:custGeom>
              <a:avLst/>
              <a:gdLst>
                <a:gd name="connsiteX0" fmla="*/ 0 w 1386972"/>
                <a:gd name="connsiteY0" fmla="*/ 55155 h 551553"/>
                <a:gd name="connsiteX1" fmla="*/ 55155 w 1386972"/>
                <a:gd name="connsiteY1" fmla="*/ 0 h 551553"/>
                <a:gd name="connsiteX2" fmla="*/ 1331817 w 1386972"/>
                <a:gd name="connsiteY2" fmla="*/ 0 h 551553"/>
                <a:gd name="connsiteX3" fmla="*/ 1386972 w 1386972"/>
                <a:gd name="connsiteY3" fmla="*/ 55155 h 551553"/>
                <a:gd name="connsiteX4" fmla="*/ 1386972 w 1386972"/>
                <a:gd name="connsiteY4" fmla="*/ 496398 h 551553"/>
                <a:gd name="connsiteX5" fmla="*/ 1331817 w 1386972"/>
                <a:gd name="connsiteY5" fmla="*/ 551553 h 551553"/>
                <a:gd name="connsiteX6" fmla="*/ 55155 w 1386972"/>
                <a:gd name="connsiteY6" fmla="*/ 551553 h 551553"/>
                <a:gd name="connsiteX7" fmla="*/ 0 w 1386972"/>
                <a:gd name="connsiteY7" fmla="*/ 496398 h 551553"/>
                <a:gd name="connsiteX8" fmla="*/ 0 w 1386972"/>
                <a:gd name="connsiteY8" fmla="*/ 55155 h 551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86972" h="551553">
                  <a:moveTo>
                    <a:pt x="0" y="55155"/>
                  </a:moveTo>
                  <a:cubicBezTo>
                    <a:pt x="0" y="24694"/>
                    <a:pt x="24694" y="0"/>
                    <a:pt x="55155" y="0"/>
                  </a:cubicBezTo>
                  <a:lnTo>
                    <a:pt x="1331817" y="0"/>
                  </a:lnTo>
                  <a:cubicBezTo>
                    <a:pt x="1362278" y="0"/>
                    <a:pt x="1386972" y="24694"/>
                    <a:pt x="1386972" y="55155"/>
                  </a:cubicBezTo>
                  <a:lnTo>
                    <a:pt x="1386972" y="496398"/>
                  </a:lnTo>
                  <a:cubicBezTo>
                    <a:pt x="1386972" y="526859"/>
                    <a:pt x="1362278" y="551553"/>
                    <a:pt x="1331817" y="551553"/>
                  </a:cubicBezTo>
                  <a:lnTo>
                    <a:pt x="55155" y="551553"/>
                  </a:lnTo>
                  <a:cubicBezTo>
                    <a:pt x="24694" y="551553"/>
                    <a:pt x="0" y="526859"/>
                    <a:pt x="0" y="496398"/>
                  </a:cubicBezTo>
                  <a:lnTo>
                    <a:pt x="0" y="55155"/>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75209" tIns="55524" rIns="75209" bIns="55524" numCol="1" spcCol="1270" anchor="ctr" anchorCtr="0">
              <a:noAutofit/>
            </a:bodyPr>
            <a:lstStyle/>
            <a:p>
              <a:pPr marL="0" lvl="0" indent="0" algn="ctr" defTabSz="1377950">
                <a:lnSpc>
                  <a:spcPct val="90000"/>
                </a:lnSpc>
                <a:spcBef>
                  <a:spcPct val="0"/>
                </a:spcBef>
                <a:spcAft>
                  <a:spcPct val="35000"/>
                </a:spcAft>
                <a:buNone/>
              </a:pPr>
              <a:r>
                <a:rPr lang="en-US" sz="3100" kern="1200" dirty="0"/>
                <a:t>20%</a:t>
              </a:r>
            </a:p>
          </p:txBody>
        </p:sp>
        <p:sp>
          <p:nvSpPr>
            <p:cNvPr id="13" name="Rectangle: Rounded Corners 12">
              <a:extLst>
                <a:ext uri="{FF2B5EF4-FFF2-40B4-BE49-F238E27FC236}">
                  <a16:creationId xmlns:a16="http://schemas.microsoft.com/office/drawing/2014/main" id="{FF93ABCD-D7EC-4EDB-9244-D22D0A67215E}"/>
                </a:ext>
              </a:extLst>
            </p:cNvPr>
            <p:cNvSpPr/>
            <p:nvPr/>
          </p:nvSpPr>
          <p:spPr>
            <a:xfrm>
              <a:off x="6720036" y="3128421"/>
              <a:ext cx="1560344" cy="1286957"/>
            </a:xfrm>
            <a:prstGeom prst="roundRect">
              <a:avLst>
                <a:gd name="adj" fmla="val 10000"/>
              </a:avLst>
            </a:prstGeom>
          </p:spPr>
          <p:style>
            <a:lnRef idx="2">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4" name="Freeform: Shape 13">
              <a:extLst>
                <a:ext uri="{FF2B5EF4-FFF2-40B4-BE49-F238E27FC236}">
                  <a16:creationId xmlns:a16="http://schemas.microsoft.com/office/drawing/2014/main" id="{5108D5CB-5662-4754-BBAA-C1C797A7FFCA}"/>
                </a:ext>
              </a:extLst>
            </p:cNvPr>
            <p:cNvSpPr/>
            <p:nvPr/>
          </p:nvSpPr>
          <p:spPr>
            <a:xfrm>
              <a:off x="7066779" y="2852644"/>
              <a:ext cx="1386972" cy="551553"/>
            </a:xfrm>
            <a:custGeom>
              <a:avLst/>
              <a:gdLst>
                <a:gd name="connsiteX0" fmla="*/ 0 w 1386972"/>
                <a:gd name="connsiteY0" fmla="*/ 55155 h 551553"/>
                <a:gd name="connsiteX1" fmla="*/ 55155 w 1386972"/>
                <a:gd name="connsiteY1" fmla="*/ 0 h 551553"/>
                <a:gd name="connsiteX2" fmla="*/ 1331817 w 1386972"/>
                <a:gd name="connsiteY2" fmla="*/ 0 h 551553"/>
                <a:gd name="connsiteX3" fmla="*/ 1386972 w 1386972"/>
                <a:gd name="connsiteY3" fmla="*/ 55155 h 551553"/>
                <a:gd name="connsiteX4" fmla="*/ 1386972 w 1386972"/>
                <a:gd name="connsiteY4" fmla="*/ 496398 h 551553"/>
                <a:gd name="connsiteX5" fmla="*/ 1331817 w 1386972"/>
                <a:gd name="connsiteY5" fmla="*/ 551553 h 551553"/>
                <a:gd name="connsiteX6" fmla="*/ 55155 w 1386972"/>
                <a:gd name="connsiteY6" fmla="*/ 551553 h 551553"/>
                <a:gd name="connsiteX7" fmla="*/ 0 w 1386972"/>
                <a:gd name="connsiteY7" fmla="*/ 496398 h 551553"/>
                <a:gd name="connsiteX8" fmla="*/ 0 w 1386972"/>
                <a:gd name="connsiteY8" fmla="*/ 55155 h 551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86972" h="551553">
                  <a:moveTo>
                    <a:pt x="0" y="55155"/>
                  </a:moveTo>
                  <a:cubicBezTo>
                    <a:pt x="0" y="24694"/>
                    <a:pt x="24694" y="0"/>
                    <a:pt x="55155" y="0"/>
                  </a:cubicBezTo>
                  <a:lnTo>
                    <a:pt x="1331817" y="0"/>
                  </a:lnTo>
                  <a:cubicBezTo>
                    <a:pt x="1362278" y="0"/>
                    <a:pt x="1386972" y="24694"/>
                    <a:pt x="1386972" y="55155"/>
                  </a:cubicBezTo>
                  <a:lnTo>
                    <a:pt x="1386972" y="496398"/>
                  </a:lnTo>
                  <a:cubicBezTo>
                    <a:pt x="1386972" y="526859"/>
                    <a:pt x="1362278" y="551553"/>
                    <a:pt x="1331817" y="551553"/>
                  </a:cubicBezTo>
                  <a:lnTo>
                    <a:pt x="55155" y="551553"/>
                  </a:lnTo>
                  <a:cubicBezTo>
                    <a:pt x="24694" y="551553"/>
                    <a:pt x="0" y="526859"/>
                    <a:pt x="0" y="496398"/>
                  </a:cubicBezTo>
                  <a:lnTo>
                    <a:pt x="0" y="55155"/>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75209" tIns="55524" rIns="75209" bIns="55524" numCol="1" spcCol="1270" anchor="ctr" anchorCtr="0">
              <a:noAutofit/>
            </a:bodyPr>
            <a:lstStyle/>
            <a:p>
              <a:pPr marL="0" lvl="0" indent="0" algn="ctr" defTabSz="1377950">
                <a:lnSpc>
                  <a:spcPct val="90000"/>
                </a:lnSpc>
                <a:spcBef>
                  <a:spcPct val="0"/>
                </a:spcBef>
                <a:spcAft>
                  <a:spcPct val="35000"/>
                </a:spcAft>
                <a:buNone/>
              </a:pPr>
              <a:r>
                <a:rPr lang="en-US" sz="3100" kern="1200" dirty="0"/>
                <a:t>Actions</a:t>
              </a: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16AA2B85-6FDF-43FF-B8A2-7E2621A66024}"/>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The Urgent/Important Matrix</a:t>
            </a:r>
          </a:p>
        </p:txBody>
      </p:sp>
      <p:grpSp>
        <p:nvGrpSpPr>
          <p:cNvPr id="3" name="Group 2">
            <a:extLst>
              <a:ext uri="{FF2B5EF4-FFF2-40B4-BE49-F238E27FC236}">
                <a16:creationId xmlns:a16="http://schemas.microsoft.com/office/drawing/2014/main" id="{466F1B7B-FF8C-43AB-A68C-DE2BBA4F12CA}"/>
              </a:ext>
            </a:extLst>
          </p:cNvPr>
          <p:cNvGrpSpPr/>
          <p:nvPr/>
        </p:nvGrpSpPr>
        <p:grpSpPr>
          <a:xfrm>
            <a:off x="2133600" y="1371600"/>
            <a:ext cx="5029199" cy="5029199"/>
            <a:chOff x="2133600" y="1371600"/>
            <a:chExt cx="5029199" cy="5029199"/>
          </a:xfrm>
        </p:grpSpPr>
        <p:sp>
          <p:nvSpPr>
            <p:cNvPr id="5" name="Arrow: Quad 4">
              <a:extLst>
                <a:ext uri="{FF2B5EF4-FFF2-40B4-BE49-F238E27FC236}">
                  <a16:creationId xmlns:a16="http://schemas.microsoft.com/office/drawing/2014/main" id="{04D02949-159D-44BA-853C-301239C77A31}"/>
                </a:ext>
              </a:extLst>
            </p:cNvPr>
            <p:cNvSpPr/>
            <p:nvPr/>
          </p:nvSpPr>
          <p:spPr>
            <a:xfrm>
              <a:off x="2133600" y="1371600"/>
              <a:ext cx="5029199" cy="5029199"/>
            </a:xfrm>
            <a:prstGeom prst="quadArrow">
              <a:avLst>
                <a:gd name="adj1" fmla="val 2000"/>
                <a:gd name="adj2" fmla="val 4000"/>
                <a:gd name="adj3" fmla="val 5000"/>
              </a:avLst>
            </a:prstGeom>
          </p:spPr>
          <p:style>
            <a:lnRef idx="0">
              <a:schemeClr val="dk1">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sp>
        <p:sp>
          <p:nvSpPr>
            <p:cNvPr id="6" name="Freeform: Shape 5">
              <a:extLst>
                <a:ext uri="{FF2B5EF4-FFF2-40B4-BE49-F238E27FC236}">
                  <a16:creationId xmlns:a16="http://schemas.microsoft.com/office/drawing/2014/main" id="{9CA7EE52-BA3F-4A0D-8C88-0532750A6FDB}"/>
                </a:ext>
              </a:extLst>
            </p:cNvPr>
            <p:cNvSpPr/>
            <p:nvPr/>
          </p:nvSpPr>
          <p:spPr>
            <a:xfrm>
              <a:off x="2460498" y="1698498"/>
              <a:ext cx="2011680" cy="2011680"/>
            </a:xfrm>
            <a:custGeom>
              <a:avLst/>
              <a:gdLst>
                <a:gd name="connsiteX0" fmla="*/ 0 w 2011680"/>
                <a:gd name="connsiteY0" fmla="*/ 335287 h 2011680"/>
                <a:gd name="connsiteX1" fmla="*/ 335287 w 2011680"/>
                <a:gd name="connsiteY1" fmla="*/ 0 h 2011680"/>
                <a:gd name="connsiteX2" fmla="*/ 1676393 w 2011680"/>
                <a:gd name="connsiteY2" fmla="*/ 0 h 2011680"/>
                <a:gd name="connsiteX3" fmla="*/ 2011680 w 2011680"/>
                <a:gd name="connsiteY3" fmla="*/ 335287 h 2011680"/>
                <a:gd name="connsiteX4" fmla="*/ 2011680 w 2011680"/>
                <a:gd name="connsiteY4" fmla="*/ 1676393 h 2011680"/>
                <a:gd name="connsiteX5" fmla="*/ 1676393 w 2011680"/>
                <a:gd name="connsiteY5" fmla="*/ 2011680 h 2011680"/>
                <a:gd name="connsiteX6" fmla="*/ 335287 w 2011680"/>
                <a:gd name="connsiteY6" fmla="*/ 2011680 h 2011680"/>
                <a:gd name="connsiteX7" fmla="*/ 0 w 2011680"/>
                <a:gd name="connsiteY7" fmla="*/ 1676393 h 2011680"/>
                <a:gd name="connsiteX8" fmla="*/ 0 w 2011680"/>
                <a:gd name="connsiteY8" fmla="*/ 335287 h 2011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11680" h="2011680">
                  <a:moveTo>
                    <a:pt x="0" y="335287"/>
                  </a:moveTo>
                  <a:cubicBezTo>
                    <a:pt x="0" y="150113"/>
                    <a:pt x="150113" y="0"/>
                    <a:pt x="335287" y="0"/>
                  </a:cubicBezTo>
                  <a:lnTo>
                    <a:pt x="1676393" y="0"/>
                  </a:lnTo>
                  <a:cubicBezTo>
                    <a:pt x="1861567" y="0"/>
                    <a:pt x="2011680" y="150113"/>
                    <a:pt x="2011680" y="335287"/>
                  </a:cubicBezTo>
                  <a:lnTo>
                    <a:pt x="2011680" y="1676393"/>
                  </a:lnTo>
                  <a:cubicBezTo>
                    <a:pt x="2011680" y="1861567"/>
                    <a:pt x="1861567" y="2011680"/>
                    <a:pt x="1676393" y="2011680"/>
                  </a:cubicBezTo>
                  <a:lnTo>
                    <a:pt x="335287" y="2011680"/>
                  </a:lnTo>
                  <a:cubicBezTo>
                    <a:pt x="150113" y="2011680"/>
                    <a:pt x="0" y="1861567"/>
                    <a:pt x="0" y="1676393"/>
                  </a:cubicBezTo>
                  <a:lnTo>
                    <a:pt x="0" y="335287"/>
                  </a:lnTo>
                  <a:close/>
                </a:path>
              </a:pathLst>
            </a:custGeom>
            <a:solidFill>
              <a:schemeClr val="accent3"/>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spcFirstLastPara="0" vert="horz" wrap="square" lIns="204882" tIns="204882" rIns="204882" bIns="204882" numCol="1" spcCol="1270" anchor="ctr" anchorCtr="0">
              <a:noAutofit/>
            </a:bodyPr>
            <a:lstStyle/>
            <a:p>
              <a:pPr marL="0" lvl="0" indent="0" algn="ctr" defTabSz="1244600">
                <a:lnSpc>
                  <a:spcPct val="90000"/>
                </a:lnSpc>
                <a:spcBef>
                  <a:spcPct val="0"/>
                </a:spcBef>
                <a:spcAft>
                  <a:spcPct val="35000"/>
                </a:spcAft>
                <a:buNone/>
              </a:pPr>
              <a:r>
                <a:rPr lang="en-CA" sz="2800" b="0" kern="1200" dirty="0">
                  <a:solidFill>
                    <a:schemeClr val="tx1"/>
                  </a:solidFill>
                </a:rPr>
                <a:t>Urgent and Important</a:t>
              </a:r>
            </a:p>
          </p:txBody>
        </p:sp>
        <p:sp>
          <p:nvSpPr>
            <p:cNvPr id="7" name="Freeform: Shape 6">
              <a:extLst>
                <a:ext uri="{FF2B5EF4-FFF2-40B4-BE49-F238E27FC236}">
                  <a16:creationId xmlns:a16="http://schemas.microsoft.com/office/drawing/2014/main" id="{38B3764B-F688-4008-89F1-70B95C7A5F1B}"/>
                </a:ext>
              </a:extLst>
            </p:cNvPr>
            <p:cNvSpPr/>
            <p:nvPr/>
          </p:nvSpPr>
          <p:spPr>
            <a:xfrm>
              <a:off x="4824222" y="1698498"/>
              <a:ext cx="2011680" cy="2011680"/>
            </a:xfrm>
            <a:custGeom>
              <a:avLst/>
              <a:gdLst>
                <a:gd name="connsiteX0" fmla="*/ 0 w 2011680"/>
                <a:gd name="connsiteY0" fmla="*/ 335287 h 2011680"/>
                <a:gd name="connsiteX1" fmla="*/ 335287 w 2011680"/>
                <a:gd name="connsiteY1" fmla="*/ 0 h 2011680"/>
                <a:gd name="connsiteX2" fmla="*/ 1676393 w 2011680"/>
                <a:gd name="connsiteY2" fmla="*/ 0 h 2011680"/>
                <a:gd name="connsiteX3" fmla="*/ 2011680 w 2011680"/>
                <a:gd name="connsiteY3" fmla="*/ 335287 h 2011680"/>
                <a:gd name="connsiteX4" fmla="*/ 2011680 w 2011680"/>
                <a:gd name="connsiteY4" fmla="*/ 1676393 h 2011680"/>
                <a:gd name="connsiteX5" fmla="*/ 1676393 w 2011680"/>
                <a:gd name="connsiteY5" fmla="*/ 2011680 h 2011680"/>
                <a:gd name="connsiteX6" fmla="*/ 335287 w 2011680"/>
                <a:gd name="connsiteY6" fmla="*/ 2011680 h 2011680"/>
                <a:gd name="connsiteX7" fmla="*/ 0 w 2011680"/>
                <a:gd name="connsiteY7" fmla="*/ 1676393 h 2011680"/>
                <a:gd name="connsiteX8" fmla="*/ 0 w 2011680"/>
                <a:gd name="connsiteY8" fmla="*/ 335287 h 2011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11680" h="2011680">
                  <a:moveTo>
                    <a:pt x="0" y="335287"/>
                  </a:moveTo>
                  <a:cubicBezTo>
                    <a:pt x="0" y="150113"/>
                    <a:pt x="150113" y="0"/>
                    <a:pt x="335287" y="0"/>
                  </a:cubicBezTo>
                  <a:lnTo>
                    <a:pt x="1676393" y="0"/>
                  </a:lnTo>
                  <a:cubicBezTo>
                    <a:pt x="1861567" y="0"/>
                    <a:pt x="2011680" y="150113"/>
                    <a:pt x="2011680" y="335287"/>
                  </a:cubicBezTo>
                  <a:lnTo>
                    <a:pt x="2011680" y="1676393"/>
                  </a:lnTo>
                  <a:cubicBezTo>
                    <a:pt x="2011680" y="1861567"/>
                    <a:pt x="1861567" y="2011680"/>
                    <a:pt x="1676393" y="2011680"/>
                  </a:cubicBezTo>
                  <a:lnTo>
                    <a:pt x="335287" y="2011680"/>
                  </a:lnTo>
                  <a:cubicBezTo>
                    <a:pt x="150113" y="2011680"/>
                    <a:pt x="0" y="1861567"/>
                    <a:pt x="0" y="1676393"/>
                  </a:cubicBezTo>
                  <a:lnTo>
                    <a:pt x="0" y="335287"/>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04882" tIns="204882" rIns="204882" bIns="204882" numCol="1" spcCol="1270" anchor="ctr" anchorCtr="0">
              <a:noAutofit/>
            </a:bodyPr>
            <a:lstStyle/>
            <a:p>
              <a:pPr marL="0" lvl="0" indent="0" algn="ctr" defTabSz="1244600">
                <a:lnSpc>
                  <a:spcPct val="90000"/>
                </a:lnSpc>
                <a:spcBef>
                  <a:spcPct val="0"/>
                </a:spcBef>
                <a:spcAft>
                  <a:spcPct val="35000"/>
                </a:spcAft>
                <a:buNone/>
              </a:pPr>
              <a:r>
                <a:rPr lang="en-CA" sz="2800" b="0" kern="1200" dirty="0">
                  <a:solidFill>
                    <a:schemeClr val="tx1"/>
                  </a:solidFill>
                </a:rPr>
                <a:t>Important, But Not Urgent</a:t>
              </a:r>
            </a:p>
          </p:txBody>
        </p:sp>
        <p:sp>
          <p:nvSpPr>
            <p:cNvPr id="8" name="Freeform: Shape 7">
              <a:extLst>
                <a:ext uri="{FF2B5EF4-FFF2-40B4-BE49-F238E27FC236}">
                  <a16:creationId xmlns:a16="http://schemas.microsoft.com/office/drawing/2014/main" id="{27A2DF83-CB99-4D3D-88BE-1C58A9FEEA1E}"/>
                </a:ext>
              </a:extLst>
            </p:cNvPr>
            <p:cNvSpPr/>
            <p:nvPr/>
          </p:nvSpPr>
          <p:spPr>
            <a:xfrm>
              <a:off x="2460498" y="4062221"/>
              <a:ext cx="2011680" cy="2011680"/>
            </a:xfrm>
            <a:custGeom>
              <a:avLst/>
              <a:gdLst>
                <a:gd name="connsiteX0" fmla="*/ 0 w 2011680"/>
                <a:gd name="connsiteY0" fmla="*/ 335287 h 2011680"/>
                <a:gd name="connsiteX1" fmla="*/ 335287 w 2011680"/>
                <a:gd name="connsiteY1" fmla="*/ 0 h 2011680"/>
                <a:gd name="connsiteX2" fmla="*/ 1676393 w 2011680"/>
                <a:gd name="connsiteY2" fmla="*/ 0 h 2011680"/>
                <a:gd name="connsiteX3" fmla="*/ 2011680 w 2011680"/>
                <a:gd name="connsiteY3" fmla="*/ 335287 h 2011680"/>
                <a:gd name="connsiteX4" fmla="*/ 2011680 w 2011680"/>
                <a:gd name="connsiteY4" fmla="*/ 1676393 h 2011680"/>
                <a:gd name="connsiteX5" fmla="*/ 1676393 w 2011680"/>
                <a:gd name="connsiteY5" fmla="*/ 2011680 h 2011680"/>
                <a:gd name="connsiteX6" fmla="*/ 335287 w 2011680"/>
                <a:gd name="connsiteY6" fmla="*/ 2011680 h 2011680"/>
                <a:gd name="connsiteX7" fmla="*/ 0 w 2011680"/>
                <a:gd name="connsiteY7" fmla="*/ 1676393 h 2011680"/>
                <a:gd name="connsiteX8" fmla="*/ 0 w 2011680"/>
                <a:gd name="connsiteY8" fmla="*/ 335287 h 2011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11680" h="2011680">
                  <a:moveTo>
                    <a:pt x="0" y="335287"/>
                  </a:moveTo>
                  <a:cubicBezTo>
                    <a:pt x="0" y="150113"/>
                    <a:pt x="150113" y="0"/>
                    <a:pt x="335287" y="0"/>
                  </a:cubicBezTo>
                  <a:lnTo>
                    <a:pt x="1676393" y="0"/>
                  </a:lnTo>
                  <a:cubicBezTo>
                    <a:pt x="1861567" y="0"/>
                    <a:pt x="2011680" y="150113"/>
                    <a:pt x="2011680" y="335287"/>
                  </a:cubicBezTo>
                  <a:lnTo>
                    <a:pt x="2011680" y="1676393"/>
                  </a:lnTo>
                  <a:cubicBezTo>
                    <a:pt x="2011680" y="1861567"/>
                    <a:pt x="1861567" y="2011680"/>
                    <a:pt x="1676393" y="2011680"/>
                  </a:cubicBezTo>
                  <a:lnTo>
                    <a:pt x="335287" y="2011680"/>
                  </a:lnTo>
                  <a:cubicBezTo>
                    <a:pt x="150113" y="2011680"/>
                    <a:pt x="0" y="1861567"/>
                    <a:pt x="0" y="1676393"/>
                  </a:cubicBezTo>
                  <a:lnTo>
                    <a:pt x="0" y="335287"/>
                  </a:lnTo>
                  <a:close/>
                </a:path>
              </a:pathLst>
            </a:custGeom>
            <a:solidFill>
              <a:srgbClr val="FFFF00"/>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204882" tIns="204882" rIns="204882" bIns="204882" numCol="1" spcCol="1270" anchor="ctr" anchorCtr="0">
              <a:noAutofit/>
            </a:bodyPr>
            <a:lstStyle/>
            <a:p>
              <a:pPr marL="0" lvl="0" indent="0" algn="ctr" defTabSz="1244600">
                <a:lnSpc>
                  <a:spcPct val="90000"/>
                </a:lnSpc>
                <a:spcBef>
                  <a:spcPct val="0"/>
                </a:spcBef>
                <a:spcAft>
                  <a:spcPct val="35000"/>
                </a:spcAft>
                <a:buNone/>
              </a:pPr>
              <a:r>
                <a:rPr lang="en-CA" sz="2800" b="0" kern="1200" dirty="0">
                  <a:solidFill>
                    <a:schemeClr val="tx1"/>
                  </a:solidFill>
                </a:rPr>
                <a:t>Urgent, But Not Important</a:t>
              </a:r>
            </a:p>
          </p:txBody>
        </p:sp>
        <p:sp>
          <p:nvSpPr>
            <p:cNvPr id="9" name="Freeform: Shape 8">
              <a:extLst>
                <a:ext uri="{FF2B5EF4-FFF2-40B4-BE49-F238E27FC236}">
                  <a16:creationId xmlns:a16="http://schemas.microsoft.com/office/drawing/2014/main" id="{D5B03729-B1F8-461D-AC74-890D9B0F4197}"/>
                </a:ext>
              </a:extLst>
            </p:cNvPr>
            <p:cNvSpPr/>
            <p:nvPr/>
          </p:nvSpPr>
          <p:spPr>
            <a:xfrm>
              <a:off x="4824222" y="4062221"/>
              <a:ext cx="2011680" cy="2011680"/>
            </a:xfrm>
            <a:custGeom>
              <a:avLst/>
              <a:gdLst>
                <a:gd name="connsiteX0" fmla="*/ 0 w 2011680"/>
                <a:gd name="connsiteY0" fmla="*/ 335287 h 2011680"/>
                <a:gd name="connsiteX1" fmla="*/ 335287 w 2011680"/>
                <a:gd name="connsiteY1" fmla="*/ 0 h 2011680"/>
                <a:gd name="connsiteX2" fmla="*/ 1676393 w 2011680"/>
                <a:gd name="connsiteY2" fmla="*/ 0 h 2011680"/>
                <a:gd name="connsiteX3" fmla="*/ 2011680 w 2011680"/>
                <a:gd name="connsiteY3" fmla="*/ 335287 h 2011680"/>
                <a:gd name="connsiteX4" fmla="*/ 2011680 w 2011680"/>
                <a:gd name="connsiteY4" fmla="*/ 1676393 h 2011680"/>
                <a:gd name="connsiteX5" fmla="*/ 1676393 w 2011680"/>
                <a:gd name="connsiteY5" fmla="*/ 2011680 h 2011680"/>
                <a:gd name="connsiteX6" fmla="*/ 335287 w 2011680"/>
                <a:gd name="connsiteY6" fmla="*/ 2011680 h 2011680"/>
                <a:gd name="connsiteX7" fmla="*/ 0 w 2011680"/>
                <a:gd name="connsiteY7" fmla="*/ 1676393 h 2011680"/>
                <a:gd name="connsiteX8" fmla="*/ 0 w 2011680"/>
                <a:gd name="connsiteY8" fmla="*/ 335287 h 2011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11680" h="2011680">
                  <a:moveTo>
                    <a:pt x="0" y="335287"/>
                  </a:moveTo>
                  <a:cubicBezTo>
                    <a:pt x="0" y="150113"/>
                    <a:pt x="150113" y="0"/>
                    <a:pt x="335287" y="0"/>
                  </a:cubicBezTo>
                  <a:lnTo>
                    <a:pt x="1676393" y="0"/>
                  </a:lnTo>
                  <a:cubicBezTo>
                    <a:pt x="1861567" y="0"/>
                    <a:pt x="2011680" y="150113"/>
                    <a:pt x="2011680" y="335287"/>
                  </a:cubicBezTo>
                  <a:lnTo>
                    <a:pt x="2011680" y="1676393"/>
                  </a:lnTo>
                  <a:cubicBezTo>
                    <a:pt x="2011680" y="1861567"/>
                    <a:pt x="1861567" y="2011680"/>
                    <a:pt x="1676393" y="2011680"/>
                  </a:cubicBezTo>
                  <a:lnTo>
                    <a:pt x="335287" y="2011680"/>
                  </a:lnTo>
                  <a:cubicBezTo>
                    <a:pt x="150113" y="2011680"/>
                    <a:pt x="0" y="1861567"/>
                    <a:pt x="0" y="1676393"/>
                  </a:cubicBezTo>
                  <a:lnTo>
                    <a:pt x="0" y="335287"/>
                  </a:lnTo>
                  <a:close/>
                </a:path>
              </a:pathLst>
            </a:custGeom>
            <a:solidFill>
              <a:schemeClr val="accent2"/>
            </a:solidFill>
          </p:spPr>
          <p:style>
            <a:lnRef idx="2">
              <a:schemeClr val="lt1">
                <a:hueOff val="0"/>
                <a:satOff val="0"/>
                <a:lumOff val="0"/>
                <a:alphaOff val="0"/>
              </a:schemeClr>
            </a:lnRef>
            <a:fillRef idx="1">
              <a:scrgbClr r="0" g="0" b="0"/>
            </a:fillRef>
            <a:effectRef idx="0">
              <a:schemeClr val="accent5">
                <a:hueOff val="0"/>
                <a:satOff val="0"/>
                <a:lumOff val="0"/>
                <a:alphaOff val="0"/>
              </a:schemeClr>
            </a:effectRef>
            <a:fontRef idx="minor">
              <a:schemeClr val="lt1"/>
            </a:fontRef>
          </p:style>
          <p:txBody>
            <a:bodyPr spcFirstLastPara="0" vert="horz" wrap="square" lIns="204882" tIns="204882" rIns="204882" bIns="204882" numCol="1" spcCol="1270" anchor="ctr" anchorCtr="0">
              <a:noAutofit/>
            </a:bodyPr>
            <a:lstStyle/>
            <a:p>
              <a:pPr marL="0" lvl="0" indent="0" algn="ctr" defTabSz="1244600">
                <a:lnSpc>
                  <a:spcPct val="90000"/>
                </a:lnSpc>
                <a:spcBef>
                  <a:spcPct val="0"/>
                </a:spcBef>
                <a:spcAft>
                  <a:spcPct val="35000"/>
                </a:spcAft>
                <a:buNone/>
              </a:pPr>
              <a:r>
                <a:rPr lang="en-CA" sz="2800" b="0" kern="1200" dirty="0">
                  <a:solidFill>
                    <a:schemeClr val="tx1"/>
                  </a:solidFill>
                </a:rPr>
                <a:t>Not Urgent and Not Important</a:t>
              </a: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5B2D0CF4-39B9-4F59-84C1-A6BF80400FF2}"/>
              </a:ext>
            </a:extLst>
          </p:cNvPr>
          <p:cNvSpPr>
            <a:spLocks noGrp="1"/>
          </p:cNvSpPr>
          <p:nvPr>
            <p:ph sz="quarter" idx="11"/>
          </p:nvPr>
        </p:nvSpPr>
        <p:spPr/>
        <p:txBody>
          <a:bodyPr/>
          <a:lstStyle/>
          <a:p>
            <a:endParaRPr lang="en-US"/>
          </a:p>
        </p:txBody>
      </p:sp>
      <p:sp>
        <p:nvSpPr>
          <p:cNvPr id="18434" name="Title 1"/>
          <p:cNvSpPr>
            <a:spLocks noGrp="1"/>
          </p:cNvSpPr>
          <p:nvPr>
            <p:ph type="title"/>
          </p:nvPr>
        </p:nvSpPr>
        <p:spPr/>
        <p:txBody>
          <a:bodyPr/>
          <a:lstStyle/>
          <a:p>
            <a:pPr eaLnBrk="1" hangingPunct="1"/>
            <a:r>
              <a:rPr lang="en-US" dirty="0"/>
              <a:t>Being Assertive</a:t>
            </a:r>
          </a:p>
        </p:txBody>
      </p:sp>
      <p:grpSp>
        <p:nvGrpSpPr>
          <p:cNvPr id="3" name="Group 2">
            <a:extLst>
              <a:ext uri="{FF2B5EF4-FFF2-40B4-BE49-F238E27FC236}">
                <a16:creationId xmlns:a16="http://schemas.microsoft.com/office/drawing/2014/main" id="{C9233BCC-41CC-4FE0-8796-1CA534A99A08}"/>
              </a:ext>
            </a:extLst>
          </p:cNvPr>
          <p:cNvGrpSpPr/>
          <p:nvPr/>
        </p:nvGrpSpPr>
        <p:grpSpPr>
          <a:xfrm>
            <a:off x="535384" y="1371599"/>
            <a:ext cx="8225632" cy="5105401"/>
            <a:chOff x="535384" y="1371599"/>
            <a:chExt cx="8225632" cy="5105401"/>
          </a:xfrm>
        </p:grpSpPr>
        <p:sp>
          <p:nvSpPr>
            <p:cNvPr id="4" name="Freeform: Shape 3">
              <a:extLst>
                <a:ext uri="{FF2B5EF4-FFF2-40B4-BE49-F238E27FC236}">
                  <a16:creationId xmlns:a16="http://schemas.microsoft.com/office/drawing/2014/main" id="{F4F5411B-CD45-4B2C-B994-D2DB9871AAFC}"/>
                </a:ext>
              </a:extLst>
            </p:cNvPr>
            <p:cNvSpPr/>
            <p:nvPr/>
          </p:nvSpPr>
          <p:spPr>
            <a:xfrm rot="21600000">
              <a:off x="535384" y="1371599"/>
              <a:ext cx="1946896" cy="5105401"/>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65100" tIns="1021081" rIns="162720" bIns="1021080" numCol="1" spcCol="1270" anchor="ctr" anchorCtr="0">
              <a:noAutofit/>
            </a:bodyPr>
            <a:lstStyle/>
            <a:p>
              <a:pPr marL="0" lvl="0" indent="0" algn="ctr" defTabSz="1155700">
                <a:lnSpc>
                  <a:spcPct val="90000"/>
                </a:lnSpc>
                <a:spcBef>
                  <a:spcPct val="0"/>
                </a:spcBef>
                <a:spcAft>
                  <a:spcPct val="35000"/>
                </a:spcAft>
                <a:buNone/>
              </a:pPr>
              <a:r>
                <a:rPr lang="en-US" sz="2600" kern="1200" dirty="0"/>
                <a:t>Honest explanation</a:t>
              </a:r>
            </a:p>
          </p:txBody>
        </p:sp>
        <p:sp>
          <p:nvSpPr>
            <p:cNvPr id="5" name="Freeform: Shape 4">
              <a:extLst>
                <a:ext uri="{FF2B5EF4-FFF2-40B4-BE49-F238E27FC236}">
                  <a16:creationId xmlns:a16="http://schemas.microsoft.com/office/drawing/2014/main" id="{4840DD97-D05D-487F-9209-23E9D67193A6}"/>
                </a:ext>
              </a:extLst>
            </p:cNvPr>
            <p:cNvSpPr/>
            <p:nvPr/>
          </p:nvSpPr>
          <p:spPr>
            <a:xfrm rot="21600000">
              <a:off x="2628295" y="1371599"/>
              <a:ext cx="1946896" cy="5105401"/>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65100" tIns="1021081" rIns="162720" bIns="1021080" numCol="1" spcCol="1270" anchor="ctr" anchorCtr="0">
              <a:noAutofit/>
            </a:bodyPr>
            <a:lstStyle/>
            <a:p>
              <a:pPr marL="0" lvl="0" indent="0" algn="ctr" defTabSz="1155700">
                <a:lnSpc>
                  <a:spcPct val="90000"/>
                </a:lnSpc>
                <a:spcBef>
                  <a:spcPct val="0"/>
                </a:spcBef>
                <a:spcAft>
                  <a:spcPct val="35000"/>
                </a:spcAft>
                <a:buNone/>
              </a:pPr>
              <a:r>
                <a:rPr lang="en-US" sz="2600" kern="1200" dirty="0"/>
                <a:t>Clarify your reasoning </a:t>
              </a:r>
            </a:p>
          </p:txBody>
        </p:sp>
        <p:sp>
          <p:nvSpPr>
            <p:cNvPr id="6" name="Freeform: Shape 5">
              <a:extLst>
                <a:ext uri="{FF2B5EF4-FFF2-40B4-BE49-F238E27FC236}">
                  <a16:creationId xmlns:a16="http://schemas.microsoft.com/office/drawing/2014/main" id="{64866A3E-DFBE-4E64-A514-C78457A95827}"/>
                </a:ext>
              </a:extLst>
            </p:cNvPr>
            <p:cNvSpPr/>
            <p:nvPr/>
          </p:nvSpPr>
          <p:spPr>
            <a:xfrm rot="21600000">
              <a:off x="4721208" y="1371599"/>
              <a:ext cx="1946896" cy="5105401"/>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ln>
              <a:noFill/>
            </a:ln>
          </p:spPr>
          <p:style>
            <a:lnRef idx="2">
              <a:scrgbClr r="0" g="0" b="0"/>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65100" tIns="1021081" rIns="162720" bIns="1021080" numCol="1" spcCol="1270" anchor="ctr" anchorCtr="0">
              <a:noAutofit/>
            </a:bodyPr>
            <a:lstStyle/>
            <a:p>
              <a:pPr marL="0" lvl="0" indent="0" algn="ctr" defTabSz="1155700">
                <a:lnSpc>
                  <a:spcPct val="90000"/>
                </a:lnSpc>
                <a:spcBef>
                  <a:spcPct val="0"/>
                </a:spcBef>
                <a:spcAft>
                  <a:spcPct val="35000"/>
                </a:spcAft>
                <a:buNone/>
              </a:pPr>
              <a:r>
                <a:rPr lang="en-US" sz="2600" kern="1200" dirty="0"/>
                <a:t>Give an alternative</a:t>
              </a:r>
            </a:p>
          </p:txBody>
        </p:sp>
        <p:sp>
          <p:nvSpPr>
            <p:cNvPr id="7" name="Freeform: Shape 6">
              <a:extLst>
                <a:ext uri="{FF2B5EF4-FFF2-40B4-BE49-F238E27FC236}">
                  <a16:creationId xmlns:a16="http://schemas.microsoft.com/office/drawing/2014/main" id="{AD4DB40E-B542-43B3-BD1D-717E58EFF5E4}"/>
                </a:ext>
              </a:extLst>
            </p:cNvPr>
            <p:cNvSpPr/>
            <p:nvPr/>
          </p:nvSpPr>
          <p:spPr>
            <a:xfrm rot="21600000">
              <a:off x="6814120" y="1371599"/>
              <a:ext cx="1946896" cy="5105401"/>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ln>
              <a:noFill/>
            </a:ln>
          </p:spPr>
          <p:style>
            <a:lnRef idx="2">
              <a:scrgbClr r="0" g="0" b="0"/>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65100" tIns="1021081" rIns="162720" bIns="1021080" numCol="1" spcCol="1270" anchor="ctr" anchorCtr="0">
              <a:noAutofit/>
            </a:bodyPr>
            <a:lstStyle/>
            <a:p>
              <a:pPr marL="0" lvl="0" indent="0" algn="ctr" defTabSz="1155700">
                <a:lnSpc>
                  <a:spcPct val="90000"/>
                </a:lnSpc>
                <a:spcBef>
                  <a:spcPct val="0"/>
                </a:spcBef>
                <a:spcAft>
                  <a:spcPct val="35000"/>
                </a:spcAft>
                <a:buNone/>
              </a:pPr>
              <a:r>
                <a:rPr lang="en-US" sz="2600" kern="1200" dirty="0"/>
                <a:t>Assertive refusal </a:t>
              </a: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eriod"/>
              <a:tabLst>
                <a:tab pos="457200" algn="l"/>
              </a:tabLst>
            </a:pPr>
            <a:r>
              <a:rPr lang="en-US" dirty="0">
                <a:ea typeface="Times New Roman"/>
                <a:cs typeface="Times New Roman"/>
              </a:rPr>
              <a:t>The 80/20 rule states that 80% of your ________ come from only 20% of your ________.</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Errors / mistakes</a:t>
            </a:r>
          </a:p>
          <a:p>
            <a:pPr marL="690563" marR="0" lvl="0" indent="-342900">
              <a:lnSpc>
                <a:spcPct val="115000"/>
              </a:lnSpc>
              <a:spcBef>
                <a:spcPts val="0"/>
              </a:spcBef>
              <a:spcAft>
                <a:spcPts val="0"/>
              </a:spcAft>
              <a:buFont typeface="+mj-lt"/>
              <a:buAutoNum type="alphaLcParenR"/>
              <a:tabLst>
                <a:tab pos="742950" algn="l"/>
              </a:tabLst>
            </a:pPr>
            <a:r>
              <a:rPr lang="en-US" dirty="0">
                <a:ea typeface="Times New Roman"/>
                <a:cs typeface="Times New Roman"/>
              </a:rPr>
              <a:t>Results / actions</a:t>
            </a:r>
          </a:p>
          <a:p>
            <a:pPr marL="690563" marR="0" lvl="0" indent="-342900">
              <a:lnSpc>
                <a:spcPct val="115000"/>
              </a:lnSpc>
              <a:spcBef>
                <a:spcPts val="0"/>
              </a:spcBef>
              <a:spcAft>
                <a:spcPts val="0"/>
              </a:spcAft>
              <a:buFont typeface="+mj-lt"/>
              <a:buAutoNum type="alphaLcParenR"/>
              <a:tabLst>
                <a:tab pos="742950" algn="l"/>
              </a:tabLst>
            </a:pPr>
            <a:r>
              <a:rPr lang="en-US" dirty="0">
                <a:ea typeface="Times New Roman"/>
                <a:cs typeface="Times New Roman"/>
              </a:rPr>
              <a:t>Time / actions</a:t>
            </a:r>
          </a:p>
          <a:p>
            <a:pPr marL="690563" marR="0" lvl="0" indent="-342900">
              <a:lnSpc>
                <a:spcPct val="115000"/>
              </a:lnSpc>
              <a:spcBef>
                <a:spcPts val="0"/>
              </a:spcBef>
              <a:spcAft>
                <a:spcPts val="1000"/>
              </a:spcAft>
              <a:buFont typeface="+mj-lt"/>
              <a:buAutoNum type="alphaLcParenR"/>
              <a:tabLst>
                <a:tab pos="742950" algn="l"/>
              </a:tabLst>
            </a:pPr>
            <a:r>
              <a:rPr lang="en-US" dirty="0">
                <a:ea typeface="Times New Roman"/>
                <a:cs typeface="Times New Roman"/>
              </a:rPr>
              <a:t>Results / friends</a:t>
            </a:r>
          </a:p>
          <a:p>
            <a:pPr marL="347663" marR="0" lvl="0" indent="-347663">
              <a:lnSpc>
                <a:spcPct val="115000"/>
              </a:lnSpc>
              <a:spcBef>
                <a:spcPts val="0"/>
              </a:spcBef>
              <a:spcAft>
                <a:spcPts val="1000"/>
              </a:spcAft>
              <a:buFont typeface="+mj-lt"/>
              <a:buAutoNum type="arabicPeriod" startAt="2"/>
              <a:tabLst>
                <a:tab pos="625475" algn="l"/>
              </a:tabLst>
            </a:pPr>
            <a:r>
              <a:rPr lang="en-US" dirty="0">
                <a:ea typeface="Times New Roman"/>
                <a:cs typeface="Times New Roman"/>
              </a:rPr>
              <a:t>A deadline to complete a report due next month can be considered Urgent and Important on the Urgent/Important matrix?</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True</a:t>
            </a:r>
          </a:p>
          <a:p>
            <a:pPr marL="690563" marR="0" lvl="0" indent="-342900">
              <a:lnSpc>
                <a:spcPct val="115000"/>
              </a:lnSpc>
              <a:spcBef>
                <a:spcPts val="0"/>
              </a:spcBef>
              <a:spcAft>
                <a:spcPts val="1000"/>
              </a:spcAft>
              <a:buFont typeface="+mj-lt"/>
              <a:buAutoNum type="alphaLcParenR"/>
            </a:pPr>
            <a:r>
              <a:rPr lang="en-US" dirty="0">
                <a:ea typeface="Times New Roman"/>
                <a:cs typeface="Times New Roman"/>
              </a:rPr>
              <a:t>False</a:t>
            </a:r>
          </a:p>
          <a:p>
            <a:endParaRPr lang="en-US" dirty="0"/>
          </a:p>
        </p:txBody>
      </p:sp>
    </p:spTree>
    <p:extLst>
      <p:ext uri="{BB962C8B-B14F-4D97-AF65-F5344CB8AC3E}">
        <p14:creationId xmlns:p14="http://schemas.microsoft.com/office/powerpoint/2010/main" val="29646588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Session Objectives</a:t>
            </a:r>
          </a:p>
        </p:txBody>
      </p:sp>
      <p:sp>
        <p:nvSpPr>
          <p:cNvPr id="3" name="Content Placeholder 2">
            <a:extLst>
              <a:ext uri="{FF2B5EF4-FFF2-40B4-BE49-F238E27FC236}">
                <a16:creationId xmlns:a16="http://schemas.microsoft.com/office/drawing/2014/main" id="{E0547419-52B4-4E73-A5F0-90B5E864A53C}"/>
              </a:ext>
            </a:extLst>
          </p:cNvPr>
          <p:cNvSpPr>
            <a:spLocks noGrp="1"/>
          </p:cNvSpPr>
          <p:nvPr>
            <p:ph sz="quarter" idx="10"/>
          </p:nvPr>
        </p:nvSpPr>
        <p:spPr/>
        <p:txBody>
          <a:bodyPr/>
          <a:lstStyle/>
          <a:p>
            <a:r>
              <a:rPr lang="en-US" dirty="0"/>
              <a:t>Today’s Path</a:t>
            </a:r>
          </a:p>
        </p:txBody>
      </p:sp>
      <p:sp>
        <p:nvSpPr>
          <p:cNvPr id="7" name="Rectangle 6">
            <a:extLst>
              <a:ext uri="{FF2B5EF4-FFF2-40B4-BE49-F238E27FC236}">
                <a16:creationId xmlns:a16="http://schemas.microsoft.com/office/drawing/2014/main" id="{B81518D3-C549-4ECF-932A-80DFDA17B89C}"/>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6" name="Content Placeholder 2">
            <a:extLst>
              <a:ext uri="{FF2B5EF4-FFF2-40B4-BE49-F238E27FC236}">
                <a16:creationId xmlns:a16="http://schemas.microsoft.com/office/drawing/2014/main" id="{32FF7107-FE0B-4AE7-A26C-F5204A581039}"/>
              </a:ext>
            </a:extLst>
          </p:cNvPr>
          <p:cNvSpPr txBox="1">
            <a:spLocks/>
          </p:cNvSpPr>
          <p:nvPr/>
        </p:nvSpPr>
        <p:spPr>
          <a:xfrm>
            <a:off x="467544" y="2006640"/>
            <a:ext cx="8447981" cy="2659360"/>
          </a:xfrm>
          <a:prstGeom prst="rect">
            <a:avLst/>
          </a:prstGeom>
        </p:spPr>
        <p:txBody>
          <a:bodyPr vert="horz" lIns="0" tIns="0" rIns="0" bIns="0" rtlCol="0">
            <a:noAutofit/>
          </a:bodyPr>
          <a:lstStyle>
            <a:lvl1pPr marL="0" indent="0" algn="l" defTabSz="914400" rtl="0" eaLnBrk="1" latinLnBrk="0" hangingPunct="1">
              <a:lnSpc>
                <a:spcPct val="110000"/>
              </a:lnSpc>
              <a:spcBef>
                <a:spcPts val="0"/>
              </a:spcBef>
              <a:spcAft>
                <a:spcPts val="600"/>
              </a:spcAft>
              <a:buFont typeface="Arial" panose="020B0604020202020204" pitchFamily="34" charset="0"/>
              <a:buNone/>
              <a:defRPr sz="3000" kern="1200">
                <a:solidFill>
                  <a:schemeClr val="tx1"/>
                </a:solidFill>
                <a:latin typeface="+mn-lt"/>
                <a:ea typeface="+mn-ea"/>
                <a:cs typeface="+mn-cs"/>
              </a:defRPr>
            </a:lvl1pPr>
            <a:lvl2pPr marL="517525" indent="-230188" algn="l" defTabSz="914400" rtl="0" eaLnBrk="1" latinLnBrk="0" hangingPunct="1">
              <a:lnSpc>
                <a:spcPct val="110000"/>
              </a:lnSpc>
              <a:spcBef>
                <a:spcPts val="0"/>
              </a:spcBef>
              <a:spcAft>
                <a:spcPts val="600"/>
              </a:spcAft>
              <a:buFont typeface="Arial"/>
              <a:buChar char="•"/>
              <a:defRPr sz="2800" kern="1200">
                <a:solidFill>
                  <a:schemeClr val="tx1"/>
                </a:solidFill>
                <a:latin typeface="+mn-lt"/>
                <a:ea typeface="+mn-ea"/>
                <a:cs typeface="+mn-cs"/>
              </a:defRPr>
            </a:lvl2pPr>
            <a:lvl3pPr marL="969963" indent="-225425" algn="l" defTabSz="914400" rtl="0" eaLnBrk="1" latinLnBrk="0" hangingPunct="1">
              <a:lnSpc>
                <a:spcPct val="110000"/>
              </a:lnSpc>
              <a:spcBef>
                <a:spcPts val="0"/>
              </a:spcBef>
              <a:spcAft>
                <a:spcPts val="600"/>
              </a:spcAft>
              <a:buFont typeface="Lucida Grande"/>
              <a:buChar char="-"/>
              <a:defRPr sz="2400" kern="1200">
                <a:solidFill>
                  <a:schemeClr val="tx1"/>
                </a:solidFill>
                <a:latin typeface="+mn-lt"/>
                <a:ea typeface="+mn-ea"/>
                <a:cs typeface="+mn-cs"/>
              </a:defRPr>
            </a:lvl3pPr>
            <a:lvl4pPr marL="1317625" indent="-171450" algn="l" defTabSz="914400" rtl="0" eaLnBrk="1" latinLnBrk="0" hangingPunct="1">
              <a:lnSpc>
                <a:spcPct val="110000"/>
              </a:lnSpc>
              <a:spcBef>
                <a:spcPts val="0"/>
              </a:spcBef>
              <a:spcAft>
                <a:spcPts val="600"/>
              </a:spcAft>
              <a:buFont typeface="Lucida Grande"/>
              <a:buChar char="»"/>
              <a:defRPr sz="1800" kern="1200">
                <a:solidFill>
                  <a:schemeClr val="tx1"/>
                </a:solidFill>
                <a:latin typeface="+mn-lt"/>
                <a:ea typeface="+mn-ea"/>
                <a:cs typeface="+mn-cs"/>
              </a:defRPr>
            </a:lvl4pPr>
            <a:lvl5pPr marL="1712913" indent="-176213" algn="l" defTabSz="914400" rtl="0" eaLnBrk="1" latinLnBrk="0" hangingPunct="1">
              <a:lnSpc>
                <a:spcPct val="110000"/>
              </a:lnSpc>
              <a:spcBef>
                <a:spcPts val="0"/>
              </a:spcBef>
              <a:spcAft>
                <a:spcPts val="600"/>
              </a:spcAft>
              <a:buFont typeface="Lucida Grande"/>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85750" indent="-285750">
              <a:lnSpc>
                <a:spcPct val="100000"/>
              </a:lnSpc>
              <a:spcAft>
                <a:spcPts val="2400"/>
              </a:spcAft>
              <a:buFont typeface="Arial" panose="020B0604020202020204" pitchFamily="34" charset="0"/>
              <a:buChar char="•"/>
            </a:pPr>
            <a:r>
              <a:rPr lang="en-US" sz="1800" strike="sngStrike" dirty="0">
                <a:latin typeface="Arial" panose="020B0604020202020204" pitchFamily="34" charset="0"/>
                <a:cs typeface="Arial" panose="020B0604020202020204" pitchFamily="34" charset="0"/>
              </a:rPr>
              <a:t>Discuss the Benefits and Challenges of Working Remotely</a:t>
            </a:r>
          </a:p>
          <a:p>
            <a:pPr marL="285750" indent="-285750">
              <a:lnSpc>
                <a:spcPct val="100000"/>
              </a:lnSpc>
              <a:spcAft>
                <a:spcPts val="2400"/>
              </a:spcAft>
              <a:buFont typeface="Arial" panose="020B0604020202020204" pitchFamily="34" charset="0"/>
              <a:buChar char="•"/>
            </a:pPr>
            <a:r>
              <a:rPr lang="en-US" sz="1800" strike="sngStrike" dirty="0">
                <a:latin typeface="Arial" panose="020B0604020202020204" pitchFamily="34" charset="0"/>
                <a:cs typeface="Arial" panose="020B0604020202020204" pitchFamily="34" charset="0"/>
              </a:rPr>
              <a:t>Understand the elements of successful team dynamics</a:t>
            </a:r>
          </a:p>
          <a:p>
            <a:pPr marL="285750" lvl="0" indent="-285750" eaLnBrk="0" hangingPunct="0">
              <a:lnSpc>
                <a:spcPct val="100000"/>
              </a:lnSpc>
              <a:spcAft>
                <a:spcPts val="2400"/>
              </a:spcAft>
              <a:buFont typeface="Arial" panose="020B0604020202020204" pitchFamily="34" charset="0"/>
              <a:buChar char="•"/>
              <a:defRPr/>
            </a:pPr>
            <a:r>
              <a:rPr lang="en-US" sz="1800" strike="sngStrike" dirty="0">
                <a:latin typeface="Arial" panose="020B0604020202020204" pitchFamily="34" charset="0"/>
                <a:cs typeface="Arial" panose="020B0604020202020204" pitchFamily="34" charset="0"/>
              </a:rPr>
              <a:t>Describe characteristics that drive high performance in a Remote Environment</a:t>
            </a:r>
          </a:p>
          <a:p>
            <a:pPr marL="285750" lvl="0" indent="-285750" eaLnBrk="0" hangingPunct="0">
              <a:lnSpc>
                <a:spcPct val="100000"/>
              </a:lnSpc>
              <a:spcAft>
                <a:spcPts val="2400"/>
              </a:spcAft>
              <a:buFont typeface="Arial" panose="020B0604020202020204" pitchFamily="34" charset="0"/>
              <a:buChar char="•"/>
              <a:defRPr/>
            </a:pPr>
            <a:r>
              <a:rPr lang="en-US" sz="1800" strike="sngStrike" dirty="0">
                <a:latin typeface="Arial" panose="020B0604020202020204" pitchFamily="34" charset="0"/>
                <a:cs typeface="Arial" panose="020B0604020202020204" pitchFamily="34" charset="0"/>
              </a:rPr>
              <a:t>Recognize how and when to transform challenges into success factors</a:t>
            </a:r>
            <a:endParaRPr lang="en-US" sz="1800" strike="sngStrike"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213565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7663" marR="0" lvl="0" indent="-347663">
              <a:lnSpc>
                <a:spcPct val="115000"/>
              </a:lnSpc>
              <a:spcBef>
                <a:spcPts val="0"/>
              </a:spcBef>
              <a:spcAft>
                <a:spcPts val="1000"/>
              </a:spcAft>
              <a:buFont typeface="+mj-lt"/>
              <a:buAutoNum type="arabicPeriod" startAt="3"/>
              <a:tabLst>
                <a:tab pos="576263" algn="l"/>
              </a:tabLst>
            </a:pPr>
            <a:r>
              <a:rPr lang="en-US" dirty="0">
                <a:solidFill>
                  <a:srgbClr val="000000"/>
                </a:solidFill>
                <a:ea typeface="Times New Roman"/>
                <a:cs typeface="Times New Roman"/>
              </a:rPr>
              <a:t>Where would having lunch with a coworker fall on the Urgent/Important matrix?</a:t>
            </a:r>
          </a:p>
          <a:p>
            <a:pPr marL="690563" marR="0" lvl="0" indent="-342900">
              <a:lnSpc>
                <a:spcPct val="115000"/>
              </a:lnSpc>
              <a:spcBef>
                <a:spcPts val="0"/>
              </a:spcBef>
              <a:spcAft>
                <a:spcPts val="0"/>
              </a:spcAft>
              <a:buFont typeface="+mj-lt"/>
              <a:buAutoNum type="alphaLcParenR"/>
            </a:pPr>
            <a:r>
              <a:rPr lang="en-CA" dirty="0">
                <a:solidFill>
                  <a:srgbClr val="000000"/>
                </a:solidFill>
                <a:ea typeface="Times New Roman"/>
                <a:cs typeface="Times New Roman"/>
              </a:rPr>
              <a:t>Urgent and Important</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CA" dirty="0">
                <a:solidFill>
                  <a:srgbClr val="000000"/>
                </a:solidFill>
                <a:ea typeface="Times New Roman"/>
                <a:cs typeface="Times New Roman"/>
              </a:rPr>
              <a:t>Important, But Not Urgent</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CA" dirty="0">
                <a:ea typeface="Times New Roman"/>
                <a:cs typeface="Times New Roman"/>
              </a:rPr>
              <a:t>Urgent, But Not Important</a:t>
            </a:r>
            <a:endParaRPr lang="en-US" dirty="0">
              <a:ea typeface="Times New Roman"/>
              <a:cs typeface="Times New Roman"/>
            </a:endParaRPr>
          </a:p>
          <a:p>
            <a:pPr marL="690563" marR="0" lvl="0" indent="-342900">
              <a:lnSpc>
                <a:spcPct val="115000"/>
              </a:lnSpc>
              <a:spcBef>
                <a:spcPts val="0"/>
              </a:spcBef>
              <a:spcAft>
                <a:spcPts val="1000"/>
              </a:spcAft>
              <a:buFont typeface="+mj-lt"/>
              <a:buAutoNum type="alphaLcParenR"/>
            </a:pPr>
            <a:r>
              <a:rPr lang="en-CA" dirty="0">
                <a:ea typeface="Times New Roman"/>
                <a:cs typeface="Times New Roman"/>
              </a:rPr>
              <a:t>Not Urgent and Not Important</a:t>
            </a:r>
            <a:endParaRPr lang="en-US" dirty="0">
              <a:ea typeface="Times New Roman"/>
              <a:cs typeface="Times New Roman"/>
            </a:endParaRPr>
          </a:p>
          <a:p>
            <a:pPr marL="347663" marR="0" lvl="0" indent="-347663">
              <a:lnSpc>
                <a:spcPct val="115000"/>
              </a:lnSpc>
              <a:spcBef>
                <a:spcPts val="0"/>
              </a:spcBef>
              <a:spcAft>
                <a:spcPts val="1000"/>
              </a:spcAft>
              <a:buFont typeface="+mj-lt"/>
              <a:buAutoNum type="arabicPeriod" startAt="4"/>
            </a:pPr>
            <a:r>
              <a:rPr lang="en-US" dirty="0">
                <a:ea typeface="Times New Roman"/>
                <a:cs typeface="Times New Roman"/>
              </a:rPr>
              <a:t>A great tool in being more assertive is to use a ________no when interrupted.</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Positive</a:t>
            </a: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Negative</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Manual</a:t>
            </a:r>
            <a:endParaRPr lang="en-US" dirty="0">
              <a:ea typeface="Times New Roman"/>
              <a:cs typeface="Times New Roman"/>
            </a:endParaRPr>
          </a:p>
          <a:p>
            <a:pPr marL="690563"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Timely</a:t>
            </a:r>
            <a:endParaRPr lang="en-US" dirty="0">
              <a:ea typeface="Times New Roman"/>
              <a:cs typeface="Times New Roman"/>
            </a:endParaRPr>
          </a:p>
        </p:txBody>
      </p:sp>
    </p:spTree>
    <p:extLst>
      <p:ext uri="{BB962C8B-B14F-4D97-AF65-F5344CB8AC3E}">
        <p14:creationId xmlns:p14="http://schemas.microsoft.com/office/powerpoint/2010/main" val="18806532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7663" marR="0" lvl="0" indent="-347663">
              <a:lnSpc>
                <a:spcPct val="115000"/>
              </a:lnSpc>
              <a:spcBef>
                <a:spcPts val="1200"/>
              </a:spcBef>
              <a:spcAft>
                <a:spcPts val="1000"/>
              </a:spcAft>
              <a:buFont typeface="+mj-lt"/>
              <a:buAutoNum type="arabicParenR" startAt="5"/>
            </a:pPr>
            <a:r>
              <a:rPr lang="en-US" dirty="0">
                <a:ea typeface="Times New Roman"/>
                <a:cs typeface="Times New Roman"/>
              </a:rPr>
              <a:t>Which of these is the best description of what time management is about?</a:t>
            </a:r>
          </a:p>
          <a:p>
            <a:pPr marL="681038" marR="0" lvl="0" indent="-342900">
              <a:lnSpc>
                <a:spcPct val="115000"/>
              </a:lnSpc>
              <a:spcBef>
                <a:spcPts val="0"/>
              </a:spcBef>
              <a:spcAft>
                <a:spcPts val="0"/>
              </a:spcAft>
              <a:buFont typeface="+mj-lt"/>
              <a:buAutoNum type="alphaLcParenR"/>
            </a:pPr>
            <a:r>
              <a:rPr lang="en-US" dirty="0">
                <a:ea typeface="Times New Roman"/>
                <a:cs typeface="Arial"/>
              </a:rPr>
              <a:t>Managing ourselves in relation to time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Managing our time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Continuing habits and activities that waste our time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Keeping your strategies that help you manage time the same</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6"/>
            </a:pPr>
            <a:r>
              <a:rPr lang="en-US" dirty="0">
                <a:ea typeface="Times New Roman"/>
                <a:cs typeface="Times New Roman"/>
              </a:rPr>
              <a:t>What is the 80/20 rule also known as?</a:t>
            </a:r>
          </a:p>
          <a:p>
            <a:pPr marL="681038" marR="0" lvl="0" indent="-342900">
              <a:lnSpc>
                <a:spcPct val="115000"/>
              </a:lnSpc>
              <a:spcBef>
                <a:spcPts val="0"/>
              </a:spcBef>
              <a:spcAft>
                <a:spcPts val="0"/>
              </a:spcAft>
              <a:buFont typeface="+mj-lt"/>
              <a:buAutoNum type="alphaLcParenR"/>
            </a:pPr>
            <a:r>
              <a:rPr lang="en-US" dirty="0">
                <a:ea typeface="Times New Roman"/>
                <a:cs typeface="Arial"/>
              </a:rPr>
              <a:t>Business logic</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Z notation</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Pareto’s principle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Urgent/Important matrix</a:t>
            </a:r>
            <a:endParaRPr lang="en-US" dirty="0">
              <a:ea typeface="Times New Roman"/>
              <a:cs typeface="Times New Roman"/>
            </a:endParaRPr>
          </a:p>
          <a:p>
            <a:pPr marL="347663" marR="0" lvl="0" indent="-347663">
              <a:lnSpc>
                <a:spcPct val="115000"/>
              </a:lnSpc>
              <a:spcBef>
                <a:spcPts val="0"/>
              </a:spcBef>
              <a:spcAft>
                <a:spcPts val="1000"/>
              </a:spcAft>
              <a:buFont typeface="+mj-lt"/>
              <a:buAutoNum type="arabicPeriod" startAt="3"/>
              <a:tabLst>
                <a:tab pos="576263" algn="l"/>
              </a:tabLst>
            </a:pPr>
            <a:endParaRPr lang="en-US" dirty="0">
              <a:ea typeface="Times New Roman"/>
              <a:cs typeface="Times New Roman"/>
            </a:endParaRPr>
          </a:p>
        </p:txBody>
      </p:sp>
    </p:spTree>
    <p:extLst>
      <p:ext uri="{BB962C8B-B14F-4D97-AF65-F5344CB8AC3E}">
        <p14:creationId xmlns:p14="http://schemas.microsoft.com/office/powerpoint/2010/main" val="30020304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7663" marR="0" lvl="0" indent="-347663">
              <a:lnSpc>
                <a:spcPct val="115000"/>
              </a:lnSpc>
              <a:spcBef>
                <a:spcPts val="1200"/>
              </a:spcBef>
              <a:spcAft>
                <a:spcPts val="1000"/>
              </a:spcAft>
              <a:buFont typeface="+mj-lt"/>
              <a:buAutoNum type="arabicParenR" startAt="7"/>
            </a:pPr>
            <a:r>
              <a:rPr lang="en-US" dirty="0">
                <a:ea typeface="Times New Roman"/>
                <a:cs typeface="Times New Roman"/>
              </a:rPr>
              <a:t>What activities demand immediate attention, but are often associated with someone else’s goals rather than our own?</a:t>
            </a:r>
          </a:p>
          <a:p>
            <a:pPr marL="681038" marR="0" lvl="0" indent="-342900">
              <a:lnSpc>
                <a:spcPct val="115000"/>
              </a:lnSpc>
              <a:spcBef>
                <a:spcPts val="0"/>
              </a:spcBef>
              <a:spcAft>
                <a:spcPts val="0"/>
              </a:spcAft>
              <a:buFont typeface="+mj-lt"/>
              <a:buAutoNum type="alphaLcParenR"/>
            </a:pPr>
            <a:r>
              <a:rPr lang="en-US" dirty="0">
                <a:ea typeface="Times New Roman"/>
                <a:cs typeface="Arial"/>
              </a:rPr>
              <a:t>Urgent</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Important</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Not urgent</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Not important</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8"/>
            </a:pPr>
            <a:r>
              <a:rPr lang="en-US" dirty="0">
                <a:ea typeface="Times New Roman"/>
                <a:cs typeface="Times New Roman"/>
              </a:rPr>
              <a:t>What is a powerful way of organizing tasks based on priorities?</a:t>
            </a:r>
          </a:p>
          <a:p>
            <a:pPr marL="681038" marR="0" lvl="0" indent="-342900">
              <a:lnSpc>
                <a:spcPct val="115000"/>
              </a:lnSpc>
              <a:spcBef>
                <a:spcPts val="0"/>
              </a:spcBef>
              <a:spcAft>
                <a:spcPts val="0"/>
              </a:spcAft>
              <a:buFont typeface="+mj-lt"/>
              <a:buAutoNum type="alphaLcParenR"/>
            </a:pPr>
            <a:r>
              <a:rPr lang="en-US" dirty="0">
                <a:ea typeface="Times New Roman"/>
                <a:cs typeface="Arial"/>
              </a:rPr>
              <a:t>Business logic</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Z notation</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Pareto’s principle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Urgent/Important matrix</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2393267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marL="347663" marR="0" lvl="0" indent="-347663">
              <a:lnSpc>
                <a:spcPct val="115000"/>
              </a:lnSpc>
              <a:spcBef>
                <a:spcPts val="1200"/>
              </a:spcBef>
              <a:spcAft>
                <a:spcPts val="1000"/>
              </a:spcAft>
              <a:buFont typeface="+mj-lt"/>
              <a:buAutoNum type="arabicParenR" startAt="9"/>
            </a:pPr>
            <a:r>
              <a:rPr lang="en-US" dirty="0">
                <a:ea typeface="Times New Roman"/>
                <a:cs typeface="Times New Roman"/>
              </a:rPr>
              <a:t>Which of these is not an example of a Positive No?</a:t>
            </a:r>
          </a:p>
          <a:p>
            <a:pPr marL="681038" marR="0" lvl="0" indent="-342900">
              <a:lnSpc>
                <a:spcPct val="115000"/>
              </a:lnSpc>
              <a:spcBef>
                <a:spcPts val="0"/>
              </a:spcBef>
              <a:spcAft>
                <a:spcPts val="0"/>
              </a:spcAft>
              <a:buFont typeface="+mj-lt"/>
              <a:buAutoNum type="alphaLcParenR"/>
            </a:pPr>
            <a:r>
              <a:rPr lang="en-US" dirty="0">
                <a:ea typeface="Times New Roman"/>
                <a:cs typeface="Times New Roman"/>
              </a:rPr>
              <a:t>“I am uncomfortable doing that because…”</a:t>
            </a:r>
          </a:p>
          <a:p>
            <a:pPr marL="681038" marR="0" lvl="0" indent="-342900">
              <a:lnSpc>
                <a:spcPct val="115000"/>
              </a:lnSpc>
              <a:spcBef>
                <a:spcPts val="0"/>
              </a:spcBef>
              <a:spcAft>
                <a:spcPts val="0"/>
              </a:spcAft>
              <a:buFont typeface="+mj-lt"/>
              <a:buAutoNum type="alphaLcParenR"/>
            </a:pPr>
            <a:r>
              <a:rPr lang="en-US" dirty="0">
                <a:ea typeface="Times New Roman"/>
                <a:cs typeface="Arial"/>
              </a:rPr>
              <a:t>“I don’t have time to do that today, but I can schedule it today.”</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Times New Roman"/>
              </a:rPr>
              <a:t>“I can’t right now because I have another project that is due by 5 pm today.”</a:t>
            </a:r>
          </a:p>
          <a:p>
            <a:pPr marL="681038" marR="0" lvl="0" indent="-342900">
              <a:lnSpc>
                <a:spcPct val="115000"/>
              </a:lnSpc>
              <a:spcBef>
                <a:spcPts val="0"/>
              </a:spcBef>
              <a:spcAft>
                <a:spcPts val="0"/>
              </a:spcAft>
              <a:buFont typeface="+mj-lt"/>
              <a:buAutoNum type="alphaLcParenR"/>
            </a:pPr>
            <a:r>
              <a:rPr lang="en-US" dirty="0">
                <a:ea typeface="Times New Roman"/>
                <a:cs typeface="Arial"/>
              </a:rPr>
              <a:t>“I understand that you need to have this paperwork filed immediately, but I cannot file it for you.”</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10"/>
            </a:pPr>
            <a:r>
              <a:rPr lang="en-US" dirty="0">
                <a:ea typeface="Times New Roman"/>
                <a:cs typeface="Times New Roman"/>
              </a:rPr>
              <a:t> What is the positive no most appropriate for?</a:t>
            </a:r>
          </a:p>
          <a:p>
            <a:pPr marL="681038" marR="0" lvl="0" indent="-342900">
              <a:lnSpc>
                <a:spcPct val="115000"/>
              </a:lnSpc>
              <a:spcBef>
                <a:spcPts val="0"/>
              </a:spcBef>
              <a:spcAft>
                <a:spcPts val="0"/>
              </a:spcAft>
              <a:buFont typeface="+mj-lt"/>
              <a:buAutoNum type="alphaLcParenR"/>
            </a:pPr>
            <a:r>
              <a:rPr lang="en-US" dirty="0">
                <a:ea typeface="Times New Roman"/>
                <a:cs typeface="Arial"/>
              </a:rPr>
              <a:t>Aggressive people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Manipulative people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An effective strategy to control your emotions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All of the above</a:t>
            </a:r>
            <a:endParaRPr lang="en-US" dirty="0">
              <a:ea typeface="Times New Roman"/>
              <a:cs typeface="Times New Roman"/>
            </a:endParaRPr>
          </a:p>
          <a:p>
            <a:pPr marL="347663" marR="0" lvl="0" indent="-347663">
              <a:lnSpc>
                <a:spcPct val="115000"/>
              </a:lnSpc>
              <a:spcBef>
                <a:spcPts val="0"/>
              </a:spcBef>
              <a:spcAft>
                <a:spcPts val="1000"/>
              </a:spcAft>
              <a:buFont typeface="+mj-lt"/>
              <a:buAutoNum type="arabicPeriod" startAt="3"/>
              <a:tabLst>
                <a:tab pos="576263" algn="l"/>
              </a:tabLst>
            </a:pPr>
            <a:endParaRPr lang="en-US" dirty="0">
              <a:ea typeface="Times New Roman"/>
              <a:cs typeface="Times New Roman"/>
            </a:endParaRPr>
          </a:p>
        </p:txBody>
      </p:sp>
    </p:spTree>
    <p:extLst>
      <p:ext uri="{BB962C8B-B14F-4D97-AF65-F5344CB8AC3E}">
        <p14:creationId xmlns:p14="http://schemas.microsoft.com/office/powerpoint/2010/main" val="31807636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eriod"/>
              <a:tabLst>
                <a:tab pos="457200" algn="l"/>
              </a:tabLst>
            </a:pPr>
            <a:r>
              <a:rPr lang="en-US" dirty="0">
                <a:ea typeface="Times New Roman"/>
                <a:cs typeface="Times New Roman"/>
              </a:rPr>
              <a:t>The 80/20 rule states that 80% of your ________ come from only 20% of your ________.</a:t>
            </a: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Errors / mistakes</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tabLst>
                <a:tab pos="742950" algn="l"/>
              </a:tabLst>
            </a:pPr>
            <a:r>
              <a:rPr lang="en-US" dirty="0">
                <a:solidFill>
                  <a:srgbClr val="FF0000"/>
                </a:solidFill>
                <a:ea typeface="Times New Roman"/>
                <a:cs typeface="Times New Roman"/>
              </a:rPr>
              <a:t>Results / actions</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tabLst>
                <a:tab pos="742950" algn="l"/>
              </a:tabLst>
            </a:pPr>
            <a:r>
              <a:rPr lang="en-US" dirty="0">
                <a:solidFill>
                  <a:srgbClr val="000000"/>
                </a:solidFill>
                <a:ea typeface="Times New Roman"/>
                <a:cs typeface="Times New Roman"/>
              </a:rPr>
              <a:t>Time / actions</a:t>
            </a:r>
            <a:endParaRPr lang="en-US" dirty="0">
              <a:ea typeface="Times New Roman"/>
              <a:cs typeface="Times New Roman"/>
            </a:endParaRPr>
          </a:p>
          <a:p>
            <a:pPr marL="690563" marR="0" lvl="0" indent="-342900">
              <a:lnSpc>
                <a:spcPct val="115000"/>
              </a:lnSpc>
              <a:spcBef>
                <a:spcPts val="0"/>
              </a:spcBef>
              <a:spcAft>
                <a:spcPts val="1000"/>
              </a:spcAft>
              <a:buFont typeface="+mj-lt"/>
              <a:buAutoNum type="alphaLcParenR"/>
              <a:tabLst>
                <a:tab pos="742950" algn="l"/>
              </a:tabLst>
            </a:pPr>
            <a:r>
              <a:rPr lang="en-US" dirty="0">
                <a:solidFill>
                  <a:srgbClr val="000000"/>
                </a:solidFill>
                <a:ea typeface="Times New Roman"/>
                <a:cs typeface="Times New Roman"/>
              </a:rPr>
              <a:t>Results / friends</a:t>
            </a:r>
            <a:endParaRPr lang="en-US" dirty="0">
              <a:ea typeface="Times New Roman"/>
              <a:cs typeface="Times New Roman"/>
            </a:endParaRPr>
          </a:p>
          <a:p>
            <a:pPr marL="347663" marR="0" lvl="0" indent="-347663">
              <a:lnSpc>
                <a:spcPct val="115000"/>
              </a:lnSpc>
              <a:spcBef>
                <a:spcPts val="0"/>
              </a:spcBef>
              <a:spcAft>
                <a:spcPts val="1000"/>
              </a:spcAft>
              <a:buFont typeface="+mj-lt"/>
              <a:buAutoNum type="arabicPeriod" startAt="2"/>
              <a:tabLst>
                <a:tab pos="625475" algn="l"/>
              </a:tabLst>
            </a:pPr>
            <a:r>
              <a:rPr lang="en-US" dirty="0">
                <a:solidFill>
                  <a:srgbClr val="000000"/>
                </a:solidFill>
                <a:ea typeface="Times New Roman"/>
                <a:cs typeface="Times New Roman"/>
              </a:rPr>
              <a:t>A deadline to complete a report due next month can be considered Urgent and Important on the Urgent/Important matrix?</a:t>
            </a: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True</a:t>
            </a:r>
            <a:endParaRPr lang="en-US" dirty="0">
              <a:ea typeface="Times New Roman"/>
              <a:cs typeface="Times New Roman"/>
            </a:endParaRPr>
          </a:p>
          <a:p>
            <a:pPr marL="690563" marR="0" lvl="0" indent="-342900">
              <a:lnSpc>
                <a:spcPct val="115000"/>
              </a:lnSpc>
              <a:spcBef>
                <a:spcPts val="0"/>
              </a:spcBef>
              <a:spcAft>
                <a:spcPts val="1000"/>
              </a:spcAft>
              <a:buFont typeface="+mj-lt"/>
              <a:buAutoNum type="alphaLcParenR"/>
            </a:pPr>
            <a:r>
              <a:rPr lang="en-US" dirty="0">
                <a:solidFill>
                  <a:srgbClr val="FF0000"/>
                </a:solidFill>
                <a:ea typeface="Times New Roman"/>
                <a:cs typeface="Times New Roman"/>
              </a:rPr>
              <a:t>False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0992201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7663" marR="0" lvl="0" indent="-347663">
              <a:lnSpc>
                <a:spcPct val="115000"/>
              </a:lnSpc>
              <a:spcBef>
                <a:spcPts val="0"/>
              </a:spcBef>
              <a:spcAft>
                <a:spcPts val="1000"/>
              </a:spcAft>
              <a:buFont typeface="+mj-lt"/>
              <a:buAutoNum type="arabicPeriod" startAt="3"/>
              <a:tabLst>
                <a:tab pos="576263" algn="l"/>
              </a:tabLst>
            </a:pPr>
            <a:r>
              <a:rPr lang="en-US" dirty="0">
                <a:solidFill>
                  <a:srgbClr val="000000"/>
                </a:solidFill>
                <a:ea typeface="Times New Roman"/>
                <a:cs typeface="Times New Roman"/>
              </a:rPr>
              <a:t>Where would having lunch with a coworker fall on the Urgent/Important matrix?</a:t>
            </a:r>
          </a:p>
          <a:p>
            <a:pPr marL="690563" marR="0" lvl="0" indent="-342900">
              <a:lnSpc>
                <a:spcPct val="115000"/>
              </a:lnSpc>
              <a:spcBef>
                <a:spcPts val="0"/>
              </a:spcBef>
              <a:spcAft>
                <a:spcPts val="0"/>
              </a:spcAft>
              <a:buFont typeface="+mj-lt"/>
              <a:buAutoNum type="alphaLcParenR"/>
            </a:pPr>
            <a:r>
              <a:rPr lang="en-CA" dirty="0">
                <a:solidFill>
                  <a:srgbClr val="000000"/>
                </a:solidFill>
                <a:ea typeface="Times New Roman"/>
                <a:cs typeface="Times New Roman"/>
              </a:rPr>
              <a:t>Urgent and Important</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CA" dirty="0">
                <a:solidFill>
                  <a:srgbClr val="000000"/>
                </a:solidFill>
                <a:ea typeface="Times New Roman"/>
                <a:cs typeface="Times New Roman"/>
              </a:rPr>
              <a:t>Important, But Not Urgent</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CA" dirty="0">
                <a:solidFill>
                  <a:srgbClr val="000000"/>
                </a:solidFill>
                <a:ea typeface="Times New Roman"/>
                <a:cs typeface="Times New Roman"/>
              </a:rPr>
              <a:t>Urgent, But Not Important</a:t>
            </a:r>
            <a:endParaRPr lang="en-US" dirty="0">
              <a:ea typeface="Times New Roman"/>
              <a:cs typeface="Times New Roman"/>
            </a:endParaRPr>
          </a:p>
          <a:p>
            <a:pPr marL="690563" marR="0" lvl="0" indent="-342900">
              <a:lnSpc>
                <a:spcPct val="115000"/>
              </a:lnSpc>
              <a:spcBef>
                <a:spcPts val="0"/>
              </a:spcBef>
              <a:spcAft>
                <a:spcPts val="1000"/>
              </a:spcAft>
              <a:buFont typeface="+mj-lt"/>
              <a:buAutoNum type="alphaLcParenR"/>
            </a:pPr>
            <a:r>
              <a:rPr lang="en-CA" dirty="0">
                <a:solidFill>
                  <a:srgbClr val="FF0000"/>
                </a:solidFill>
                <a:ea typeface="Times New Roman"/>
                <a:cs typeface="Times New Roman"/>
              </a:rPr>
              <a:t>Not Urgent and Not Important</a:t>
            </a:r>
            <a:endParaRPr lang="en-US" dirty="0">
              <a:ea typeface="Times New Roman"/>
              <a:cs typeface="Times New Roman"/>
            </a:endParaRPr>
          </a:p>
          <a:p>
            <a:pPr marL="347663" marR="0" lvl="0" indent="-347663">
              <a:lnSpc>
                <a:spcPct val="115000"/>
              </a:lnSpc>
              <a:spcBef>
                <a:spcPts val="0"/>
              </a:spcBef>
              <a:spcAft>
                <a:spcPts val="1000"/>
              </a:spcAft>
              <a:buFont typeface="+mj-lt"/>
              <a:buAutoNum type="arabicPeriod" startAt="4"/>
            </a:pPr>
            <a:r>
              <a:rPr lang="en-US" dirty="0">
                <a:solidFill>
                  <a:srgbClr val="000000"/>
                </a:solidFill>
                <a:ea typeface="Times New Roman"/>
                <a:cs typeface="Times New Roman"/>
              </a:rPr>
              <a:t>A great tool in being more assertive is to use a ________no when interrupted.</a:t>
            </a:r>
          </a:p>
          <a:p>
            <a:pPr marL="690563"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Positive</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Negative</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Manual</a:t>
            </a:r>
            <a:endParaRPr lang="en-US" dirty="0">
              <a:ea typeface="Times New Roman"/>
              <a:cs typeface="Times New Roman"/>
            </a:endParaRPr>
          </a:p>
          <a:p>
            <a:pPr marL="690563"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Timely</a:t>
            </a:r>
            <a:endParaRPr lang="en-US" dirty="0">
              <a:ea typeface="Times New Roman"/>
              <a:cs typeface="Times New Roman"/>
            </a:endParaRPr>
          </a:p>
        </p:txBody>
      </p:sp>
    </p:spTree>
    <p:extLst>
      <p:ext uri="{BB962C8B-B14F-4D97-AF65-F5344CB8AC3E}">
        <p14:creationId xmlns:p14="http://schemas.microsoft.com/office/powerpoint/2010/main" val="150508609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7663" marR="0" lvl="0" indent="-347663">
              <a:lnSpc>
                <a:spcPct val="115000"/>
              </a:lnSpc>
              <a:spcBef>
                <a:spcPts val="1200"/>
              </a:spcBef>
              <a:spcAft>
                <a:spcPts val="1000"/>
              </a:spcAft>
              <a:buFont typeface="+mj-lt"/>
              <a:buAutoNum type="arabicParenR" startAt="5"/>
            </a:pPr>
            <a:r>
              <a:rPr lang="en-US" dirty="0">
                <a:ea typeface="Times New Roman"/>
                <a:cs typeface="Times New Roman"/>
              </a:rPr>
              <a:t>Which of these is the best description of what time management is about?</a:t>
            </a: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Managing ourselves in relation to time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Managing our time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Continuing habits and activities that waste our time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Keeping your strategies that help you manage time the same</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6"/>
            </a:pPr>
            <a:r>
              <a:rPr lang="en-US" dirty="0">
                <a:ea typeface="Times New Roman"/>
                <a:cs typeface="Times New Roman"/>
              </a:rPr>
              <a:t>What is the 80/20 rule also known as?</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Business logic</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Z notation</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Pareto’s principle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Urgent/Important matrix</a:t>
            </a:r>
            <a:endParaRPr lang="en-US" dirty="0">
              <a:ea typeface="Times New Roman"/>
              <a:cs typeface="Times New Roman"/>
            </a:endParaRPr>
          </a:p>
          <a:p>
            <a:pPr marL="347663" marR="0" lvl="0" indent="-347663">
              <a:lnSpc>
                <a:spcPct val="115000"/>
              </a:lnSpc>
              <a:spcBef>
                <a:spcPts val="0"/>
              </a:spcBef>
              <a:spcAft>
                <a:spcPts val="1000"/>
              </a:spcAft>
              <a:buFont typeface="+mj-lt"/>
              <a:buAutoNum type="arabicPeriod" startAt="3"/>
              <a:tabLst>
                <a:tab pos="576263" algn="l"/>
              </a:tabLst>
            </a:pPr>
            <a:endParaRPr lang="en-US" dirty="0">
              <a:ea typeface="Times New Roman"/>
              <a:cs typeface="Times New Roman"/>
            </a:endParaRPr>
          </a:p>
        </p:txBody>
      </p:sp>
    </p:spTree>
    <p:extLst>
      <p:ext uri="{BB962C8B-B14F-4D97-AF65-F5344CB8AC3E}">
        <p14:creationId xmlns:p14="http://schemas.microsoft.com/office/powerpoint/2010/main" val="26936540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7663" marR="0" lvl="0" indent="-347663">
              <a:lnSpc>
                <a:spcPct val="115000"/>
              </a:lnSpc>
              <a:spcBef>
                <a:spcPts val="1200"/>
              </a:spcBef>
              <a:spcAft>
                <a:spcPts val="1000"/>
              </a:spcAft>
              <a:buFont typeface="+mj-lt"/>
              <a:buAutoNum type="arabicParenR" startAt="7"/>
            </a:pPr>
            <a:r>
              <a:rPr lang="en-US" dirty="0">
                <a:ea typeface="Times New Roman"/>
                <a:cs typeface="Times New Roman"/>
              </a:rPr>
              <a:t>What activities demand immediate attention, but are often associated with someone else’s goals rather than our own?</a:t>
            </a: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Urgent</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Important</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Not urgent</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Not important</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8"/>
            </a:pPr>
            <a:r>
              <a:rPr lang="en-US" dirty="0">
                <a:ea typeface="Times New Roman"/>
                <a:cs typeface="Times New Roman"/>
              </a:rPr>
              <a:t>What is a powerful way of organizing tasks based on priorities?</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Business logic</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Z notation</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Pareto’s principle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Urgent/Important matrix</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41256898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marL="347663" marR="0" lvl="0" indent="-347663">
              <a:lnSpc>
                <a:spcPct val="115000"/>
              </a:lnSpc>
              <a:spcBef>
                <a:spcPts val="1200"/>
              </a:spcBef>
              <a:spcAft>
                <a:spcPts val="1000"/>
              </a:spcAft>
              <a:buFont typeface="+mj-lt"/>
              <a:buAutoNum type="arabicParenR" startAt="9"/>
            </a:pPr>
            <a:r>
              <a:rPr lang="en-US" dirty="0">
                <a:ea typeface="Times New Roman"/>
                <a:cs typeface="Times New Roman"/>
              </a:rPr>
              <a:t>Which of these is not an example of a Positive No?</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“I am uncomfortable doing that because…”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“I don’t have time to do that today, but I can schedule it today.”</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“I can’t right now because I have another project that is due by 5 pm today.”</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“I understand that you need to have this paperwork filed immediately, but I cannot file it for you.”</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10"/>
            </a:pPr>
            <a:r>
              <a:rPr lang="en-US" dirty="0">
                <a:ea typeface="Times New Roman"/>
                <a:cs typeface="Times New Roman"/>
              </a:rPr>
              <a:t> What is the positive no most appropriate for?</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Aggressive people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Manipulative people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An effective strategy to control your emotions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All of the above</a:t>
            </a:r>
            <a:endParaRPr lang="en-US" dirty="0">
              <a:ea typeface="Times New Roman"/>
              <a:cs typeface="Times New Roman"/>
            </a:endParaRPr>
          </a:p>
          <a:p>
            <a:pPr marL="347663" marR="0" lvl="0" indent="-347663">
              <a:lnSpc>
                <a:spcPct val="115000"/>
              </a:lnSpc>
              <a:spcBef>
                <a:spcPts val="0"/>
              </a:spcBef>
              <a:spcAft>
                <a:spcPts val="1000"/>
              </a:spcAft>
              <a:buFont typeface="+mj-lt"/>
              <a:buAutoNum type="arabicPeriod" startAt="3"/>
              <a:tabLst>
                <a:tab pos="576263" algn="l"/>
              </a:tabLst>
            </a:pPr>
            <a:endParaRPr lang="en-US" dirty="0">
              <a:ea typeface="Times New Roman"/>
              <a:cs typeface="Times New Roman"/>
            </a:endParaRPr>
          </a:p>
        </p:txBody>
      </p:sp>
    </p:spTree>
    <p:extLst>
      <p:ext uri="{BB962C8B-B14F-4D97-AF65-F5344CB8AC3E}">
        <p14:creationId xmlns:p14="http://schemas.microsoft.com/office/powerpoint/2010/main" val="4129543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Module Four: </a:t>
            </a:r>
            <a:br>
              <a:rPr lang="en-US" dirty="0"/>
            </a:br>
            <a:r>
              <a:rPr lang="en-US" dirty="0"/>
              <a:t>Planning Wisely</a:t>
            </a:r>
          </a:p>
        </p:txBody>
      </p:sp>
      <p:sp>
        <p:nvSpPr>
          <p:cNvPr id="4" name="Text Placeholder 3"/>
          <p:cNvSpPr>
            <a:spLocks noGrp="1"/>
          </p:cNvSpPr>
          <p:nvPr>
            <p:ph type="body" sz="quarter" idx="10"/>
          </p:nvPr>
        </p:nvSpPr>
        <p:spPr/>
        <p:txBody>
          <a:bodyPr rtlCol="0">
            <a:normAutofit fontScale="62500" lnSpcReduction="20000"/>
          </a:bodyPr>
          <a:lstStyle/>
          <a:p>
            <a:pPr eaLnBrk="1" fontAlgn="auto" hangingPunct="1">
              <a:spcAft>
                <a:spcPts val="0"/>
              </a:spcAft>
              <a:defRPr/>
            </a:pPr>
            <a:r>
              <a:rPr lang="en-US" sz="2800" dirty="0"/>
              <a:t>A work well begun is half ended.</a:t>
            </a:r>
            <a:endParaRPr lang="en-CA" sz="2800" dirty="0"/>
          </a:p>
          <a:p>
            <a:pPr eaLnBrk="1" fontAlgn="auto" hangingPunct="1">
              <a:spcAft>
                <a:spcPts val="0"/>
              </a:spcAft>
              <a:defRPr/>
            </a:pPr>
            <a:endParaRPr lang="en-US" sz="2800" dirty="0"/>
          </a:p>
          <a:p>
            <a:pPr eaLnBrk="1" fontAlgn="auto" hangingPunct="1">
              <a:spcAft>
                <a:spcPts val="0"/>
              </a:spcAft>
              <a:defRPr/>
            </a:pPr>
            <a:r>
              <a:rPr lang="en-US" sz="2800" b="1" dirty="0"/>
              <a:t>Plato</a:t>
            </a:r>
            <a:endParaRPr lang="en-CA" sz="2800" b="1" dirty="0"/>
          </a:p>
          <a:p>
            <a:pPr eaLnBrk="1" fontAlgn="auto" hangingPunct="1">
              <a:spcAft>
                <a:spcPts val="0"/>
              </a:spcAft>
              <a:defRPr/>
            </a:pPr>
            <a:endParaRPr lang="en-US" dirty="0"/>
          </a:p>
        </p:txBody>
      </p:sp>
      <p:sp>
        <p:nvSpPr>
          <p:cNvPr id="3" name="Content Placeholder 2"/>
          <p:cNvSpPr>
            <a:spLocks noGrp="1"/>
          </p:cNvSpPr>
          <p:nvPr>
            <p:ph type="body" sz="quarter" idx="11"/>
          </p:nvPr>
        </p:nvSpPr>
        <p:spPr/>
        <p:txBody>
          <a:bodyPr rtlCol="0">
            <a:normAutofit fontScale="55000" lnSpcReduction="20000"/>
          </a:bodyPr>
          <a:lstStyle/>
          <a:p>
            <a:pPr marL="0" indent="0" eaLnBrk="1" fontAlgn="auto" hangingPunct="1">
              <a:spcAft>
                <a:spcPts val="0"/>
              </a:spcAft>
              <a:buNone/>
              <a:defRPr/>
            </a:pPr>
            <a:r>
              <a:rPr lang="en-US" sz="3600" dirty="0"/>
              <a:t>The hallmark of successful time management is being consistently productive each day. </a:t>
            </a:r>
          </a:p>
          <a:p>
            <a:pPr marL="0" indent="0" eaLnBrk="1" fontAlgn="auto" hangingPunct="1">
              <a:spcAft>
                <a:spcPts val="0"/>
              </a:spcAft>
              <a:buNone/>
              <a:defRPr/>
            </a:pPr>
            <a:r>
              <a:rPr lang="en-US" sz="3600" dirty="0"/>
              <a:t>Having a daily plan and committing to it can help you stay focused on the priorities of that particular day.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2C1DF5-72CF-4BFA-9984-4FB6E565DC8F}"/>
              </a:ext>
            </a:extLst>
          </p:cNvPr>
          <p:cNvSpPr>
            <a:spLocks noGrp="1"/>
          </p:cNvSpPr>
          <p:nvPr>
            <p:ph type="title"/>
          </p:nvPr>
        </p:nvSpPr>
        <p:spPr/>
        <p:txBody>
          <a:bodyPr/>
          <a:lstStyle/>
          <a:p>
            <a:endParaRPr lang="en-US"/>
          </a:p>
        </p:txBody>
      </p:sp>
      <p:sp>
        <p:nvSpPr>
          <p:cNvPr id="5" name="Text Placeholder 4">
            <a:extLst>
              <a:ext uri="{FF2B5EF4-FFF2-40B4-BE49-F238E27FC236}">
                <a16:creationId xmlns:a16="http://schemas.microsoft.com/office/drawing/2014/main" id="{AF504A62-EC39-4A45-859F-10DC816989CF}"/>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7404500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81BA3FF7-8668-4AF8-BF0C-D44DE7951E27}"/>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Creating Your Productivity Journal</a:t>
            </a:r>
          </a:p>
        </p:txBody>
      </p:sp>
      <p:grpSp>
        <p:nvGrpSpPr>
          <p:cNvPr id="3" name="Group 2">
            <a:extLst>
              <a:ext uri="{FF2B5EF4-FFF2-40B4-BE49-F238E27FC236}">
                <a16:creationId xmlns:a16="http://schemas.microsoft.com/office/drawing/2014/main" id="{8225DF5E-DF7E-4ECD-8145-1B3B96DCF1CE}"/>
              </a:ext>
            </a:extLst>
          </p:cNvPr>
          <p:cNvGrpSpPr/>
          <p:nvPr/>
        </p:nvGrpSpPr>
        <p:grpSpPr>
          <a:xfrm>
            <a:off x="685800" y="1449482"/>
            <a:ext cx="7848601" cy="4949633"/>
            <a:chOff x="685800" y="1449482"/>
            <a:chExt cx="7848601" cy="4949633"/>
          </a:xfrm>
        </p:grpSpPr>
        <p:sp>
          <p:nvSpPr>
            <p:cNvPr id="5" name="Freeform: Shape 4">
              <a:extLst>
                <a:ext uri="{FF2B5EF4-FFF2-40B4-BE49-F238E27FC236}">
                  <a16:creationId xmlns:a16="http://schemas.microsoft.com/office/drawing/2014/main" id="{40BD4AA8-ADFC-4DC3-AB2B-FACD1F1CF977}"/>
                </a:ext>
              </a:extLst>
            </p:cNvPr>
            <p:cNvSpPr/>
            <p:nvPr/>
          </p:nvSpPr>
          <p:spPr>
            <a:xfrm>
              <a:off x="685800" y="5510333"/>
              <a:ext cx="7848600" cy="888782"/>
            </a:xfrm>
            <a:custGeom>
              <a:avLst/>
              <a:gdLst>
                <a:gd name="connsiteX0" fmla="*/ 0 w 7848600"/>
                <a:gd name="connsiteY0" fmla="*/ 0 h 888782"/>
                <a:gd name="connsiteX1" fmla="*/ 7848600 w 7848600"/>
                <a:gd name="connsiteY1" fmla="*/ 0 h 888782"/>
                <a:gd name="connsiteX2" fmla="*/ 7848600 w 7848600"/>
                <a:gd name="connsiteY2" fmla="*/ 888782 h 888782"/>
                <a:gd name="connsiteX3" fmla="*/ 0 w 7848600"/>
                <a:gd name="connsiteY3" fmla="*/ 888782 h 888782"/>
                <a:gd name="connsiteX4" fmla="*/ 0 w 7848600"/>
                <a:gd name="connsiteY4" fmla="*/ 0 h 888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600" h="888782">
                  <a:moveTo>
                    <a:pt x="0" y="0"/>
                  </a:moveTo>
                  <a:lnTo>
                    <a:pt x="7848600" y="0"/>
                  </a:lnTo>
                  <a:lnTo>
                    <a:pt x="7848600" y="888782"/>
                  </a:lnTo>
                  <a:lnTo>
                    <a:pt x="0" y="888782"/>
                  </a:lnTo>
                  <a:lnTo>
                    <a:pt x="0" y="0"/>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US" sz="3600" kern="1200" dirty="0"/>
                <a:t>Carry over unfinished tasks</a:t>
              </a:r>
            </a:p>
          </p:txBody>
        </p:sp>
        <p:sp>
          <p:nvSpPr>
            <p:cNvPr id="6" name="Freeform: Shape 5">
              <a:extLst>
                <a:ext uri="{FF2B5EF4-FFF2-40B4-BE49-F238E27FC236}">
                  <a16:creationId xmlns:a16="http://schemas.microsoft.com/office/drawing/2014/main" id="{62E0192C-8105-409E-B9DD-6E26543A0419}"/>
                </a:ext>
              </a:extLst>
            </p:cNvPr>
            <p:cNvSpPr/>
            <p:nvPr/>
          </p:nvSpPr>
          <p:spPr>
            <a:xfrm rot="21600000">
              <a:off x="685800" y="4156715"/>
              <a:ext cx="7848601" cy="1366949"/>
            </a:xfrm>
            <a:custGeom>
              <a:avLst/>
              <a:gdLst>
                <a:gd name="connsiteX0" fmla="*/ 0 w 7848600"/>
                <a:gd name="connsiteY0" fmla="*/ 478746 h 1366948"/>
                <a:gd name="connsiteX1" fmla="*/ 3753432 w 7848600"/>
                <a:gd name="connsiteY1" fmla="*/ 478746 h 1366948"/>
                <a:gd name="connsiteX2" fmla="*/ 3753432 w 7848600"/>
                <a:gd name="connsiteY2" fmla="*/ 341737 h 1366948"/>
                <a:gd name="connsiteX3" fmla="*/ 3582563 w 7848600"/>
                <a:gd name="connsiteY3" fmla="*/ 341737 h 1366948"/>
                <a:gd name="connsiteX4" fmla="*/ 3924300 w 7848600"/>
                <a:gd name="connsiteY4" fmla="*/ 0 h 1366948"/>
                <a:gd name="connsiteX5" fmla="*/ 4266037 w 7848600"/>
                <a:gd name="connsiteY5" fmla="*/ 341737 h 1366948"/>
                <a:gd name="connsiteX6" fmla="*/ 4095169 w 7848600"/>
                <a:gd name="connsiteY6" fmla="*/ 341737 h 1366948"/>
                <a:gd name="connsiteX7" fmla="*/ 4095169 w 7848600"/>
                <a:gd name="connsiteY7" fmla="*/ 478746 h 1366948"/>
                <a:gd name="connsiteX8" fmla="*/ 7848600 w 7848600"/>
                <a:gd name="connsiteY8" fmla="*/ 478746 h 1366948"/>
                <a:gd name="connsiteX9" fmla="*/ 7848600 w 7848600"/>
                <a:gd name="connsiteY9" fmla="*/ 1366948 h 1366948"/>
                <a:gd name="connsiteX10" fmla="*/ 0 w 7848600"/>
                <a:gd name="connsiteY10" fmla="*/ 1366948 h 1366948"/>
                <a:gd name="connsiteX11" fmla="*/ 0 w 7848600"/>
                <a:gd name="connsiteY11" fmla="*/ 478746 h 1366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48600" h="1366948">
                  <a:moveTo>
                    <a:pt x="7848600" y="888202"/>
                  </a:moveTo>
                  <a:lnTo>
                    <a:pt x="4095168" y="888202"/>
                  </a:lnTo>
                  <a:lnTo>
                    <a:pt x="4095168" y="1025211"/>
                  </a:lnTo>
                  <a:lnTo>
                    <a:pt x="4266037" y="1025211"/>
                  </a:lnTo>
                  <a:lnTo>
                    <a:pt x="3924300" y="1366947"/>
                  </a:lnTo>
                  <a:lnTo>
                    <a:pt x="3582563" y="1025211"/>
                  </a:lnTo>
                  <a:lnTo>
                    <a:pt x="3753431" y="1025211"/>
                  </a:lnTo>
                  <a:lnTo>
                    <a:pt x="3753431" y="888202"/>
                  </a:lnTo>
                  <a:lnTo>
                    <a:pt x="0" y="888202"/>
                  </a:lnTo>
                  <a:lnTo>
                    <a:pt x="0" y="1"/>
                  </a:lnTo>
                  <a:lnTo>
                    <a:pt x="7848600" y="1"/>
                  </a:lnTo>
                  <a:lnTo>
                    <a:pt x="7848600" y="888202"/>
                  </a:lnTo>
                  <a:close/>
                </a:path>
              </a:pathLst>
            </a:custGeom>
            <a:ln>
              <a:noFill/>
            </a:ln>
          </p:spPr>
          <p:style>
            <a:lnRef idx="2">
              <a:scrgbClr r="0" g="0" b="0"/>
            </a:lnRef>
            <a:fillRef idx="1">
              <a:schemeClr val="accent2">
                <a:hueOff val="1560506"/>
                <a:satOff val="-1946"/>
                <a:lumOff val="458"/>
                <a:alphaOff val="0"/>
              </a:schemeClr>
            </a:fillRef>
            <a:effectRef idx="0">
              <a:schemeClr val="accent2">
                <a:hueOff val="1560506"/>
                <a:satOff val="-1946"/>
                <a:lumOff val="458"/>
                <a:alphaOff val="0"/>
              </a:schemeClr>
            </a:effectRef>
            <a:fontRef idx="minor">
              <a:schemeClr val="lt1"/>
            </a:fontRef>
          </p:style>
          <p:txBody>
            <a:bodyPr spcFirstLastPara="0" vert="horz" wrap="square" lIns="256031" tIns="256033" rIns="256033" bIns="734778" numCol="1" spcCol="1270" anchor="ctr" anchorCtr="0">
              <a:noAutofit/>
            </a:bodyPr>
            <a:lstStyle/>
            <a:p>
              <a:pPr marL="0" lvl="0" indent="0" algn="ctr" defTabSz="1600200">
                <a:lnSpc>
                  <a:spcPct val="90000"/>
                </a:lnSpc>
                <a:spcBef>
                  <a:spcPct val="0"/>
                </a:spcBef>
                <a:spcAft>
                  <a:spcPct val="35000"/>
                </a:spcAft>
                <a:buNone/>
              </a:pPr>
              <a:r>
                <a:rPr lang="en-US" sz="3600" kern="1200" dirty="0"/>
                <a:t>Cross off completed items</a:t>
              </a:r>
            </a:p>
          </p:txBody>
        </p:sp>
        <p:sp>
          <p:nvSpPr>
            <p:cNvPr id="7" name="Freeform: Shape 6">
              <a:extLst>
                <a:ext uri="{FF2B5EF4-FFF2-40B4-BE49-F238E27FC236}">
                  <a16:creationId xmlns:a16="http://schemas.microsoft.com/office/drawing/2014/main" id="{3C5C5B81-2FEC-4D0C-A199-43304BB2C902}"/>
                </a:ext>
              </a:extLst>
            </p:cNvPr>
            <p:cNvSpPr/>
            <p:nvPr/>
          </p:nvSpPr>
          <p:spPr>
            <a:xfrm rot="21600000">
              <a:off x="685800" y="2803099"/>
              <a:ext cx="7848600" cy="1366950"/>
            </a:xfrm>
            <a:custGeom>
              <a:avLst/>
              <a:gdLst>
                <a:gd name="connsiteX0" fmla="*/ 0 w 7848600"/>
                <a:gd name="connsiteY0" fmla="*/ 478746 h 1366948"/>
                <a:gd name="connsiteX1" fmla="*/ 3753432 w 7848600"/>
                <a:gd name="connsiteY1" fmla="*/ 478746 h 1366948"/>
                <a:gd name="connsiteX2" fmla="*/ 3753432 w 7848600"/>
                <a:gd name="connsiteY2" fmla="*/ 341737 h 1366948"/>
                <a:gd name="connsiteX3" fmla="*/ 3582563 w 7848600"/>
                <a:gd name="connsiteY3" fmla="*/ 341737 h 1366948"/>
                <a:gd name="connsiteX4" fmla="*/ 3924300 w 7848600"/>
                <a:gd name="connsiteY4" fmla="*/ 0 h 1366948"/>
                <a:gd name="connsiteX5" fmla="*/ 4266037 w 7848600"/>
                <a:gd name="connsiteY5" fmla="*/ 341737 h 1366948"/>
                <a:gd name="connsiteX6" fmla="*/ 4095169 w 7848600"/>
                <a:gd name="connsiteY6" fmla="*/ 341737 h 1366948"/>
                <a:gd name="connsiteX7" fmla="*/ 4095169 w 7848600"/>
                <a:gd name="connsiteY7" fmla="*/ 478746 h 1366948"/>
                <a:gd name="connsiteX8" fmla="*/ 7848600 w 7848600"/>
                <a:gd name="connsiteY8" fmla="*/ 478746 h 1366948"/>
                <a:gd name="connsiteX9" fmla="*/ 7848600 w 7848600"/>
                <a:gd name="connsiteY9" fmla="*/ 1366948 h 1366948"/>
                <a:gd name="connsiteX10" fmla="*/ 0 w 7848600"/>
                <a:gd name="connsiteY10" fmla="*/ 1366948 h 1366948"/>
                <a:gd name="connsiteX11" fmla="*/ 0 w 7848600"/>
                <a:gd name="connsiteY11" fmla="*/ 478746 h 1366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48600" h="1366948">
                  <a:moveTo>
                    <a:pt x="7848600" y="888202"/>
                  </a:moveTo>
                  <a:lnTo>
                    <a:pt x="4095168" y="888202"/>
                  </a:lnTo>
                  <a:lnTo>
                    <a:pt x="4095168" y="1025211"/>
                  </a:lnTo>
                  <a:lnTo>
                    <a:pt x="4266037" y="1025211"/>
                  </a:lnTo>
                  <a:lnTo>
                    <a:pt x="3924300" y="1366947"/>
                  </a:lnTo>
                  <a:lnTo>
                    <a:pt x="3582563" y="1025211"/>
                  </a:lnTo>
                  <a:lnTo>
                    <a:pt x="3753431" y="1025211"/>
                  </a:lnTo>
                  <a:lnTo>
                    <a:pt x="3753431" y="888202"/>
                  </a:lnTo>
                  <a:lnTo>
                    <a:pt x="0" y="888202"/>
                  </a:lnTo>
                  <a:lnTo>
                    <a:pt x="0" y="1"/>
                  </a:lnTo>
                  <a:lnTo>
                    <a:pt x="7848600" y="1"/>
                  </a:lnTo>
                  <a:lnTo>
                    <a:pt x="7848600" y="888202"/>
                  </a:lnTo>
                  <a:close/>
                </a:path>
              </a:pathLst>
            </a:custGeom>
            <a:ln>
              <a:noFill/>
            </a:ln>
          </p:spPr>
          <p:style>
            <a:lnRef idx="2">
              <a:scrgbClr r="0" g="0" b="0"/>
            </a:lnRef>
            <a:fillRef idx="1">
              <a:schemeClr val="accent2">
                <a:hueOff val="3121013"/>
                <a:satOff val="-3893"/>
                <a:lumOff val="915"/>
                <a:alphaOff val="0"/>
              </a:schemeClr>
            </a:fillRef>
            <a:effectRef idx="0">
              <a:schemeClr val="accent2">
                <a:hueOff val="3121013"/>
                <a:satOff val="-3893"/>
                <a:lumOff val="915"/>
                <a:alphaOff val="0"/>
              </a:schemeClr>
            </a:effectRef>
            <a:fontRef idx="minor">
              <a:schemeClr val="lt1"/>
            </a:fontRef>
          </p:style>
          <p:txBody>
            <a:bodyPr spcFirstLastPara="0" vert="horz" wrap="square" lIns="256031" tIns="256033" rIns="256032" bIns="734779" numCol="1" spcCol="1270" anchor="ctr" anchorCtr="0">
              <a:noAutofit/>
            </a:bodyPr>
            <a:lstStyle/>
            <a:p>
              <a:pPr marL="0" lvl="0" indent="0" algn="ctr" defTabSz="1600200">
                <a:lnSpc>
                  <a:spcPct val="90000"/>
                </a:lnSpc>
                <a:spcBef>
                  <a:spcPct val="0"/>
                </a:spcBef>
                <a:spcAft>
                  <a:spcPct val="35000"/>
                </a:spcAft>
                <a:buNone/>
              </a:pPr>
              <a:r>
                <a:rPr lang="en-US" sz="3600" kern="1200" dirty="0"/>
                <a:t>Prioritize tasks</a:t>
              </a:r>
            </a:p>
          </p:txBody>
        </p:sp>
        <p:sp>
          <p:nvSpPr>
            <p:cNvPr id="8" name="Freeform: Shape 7">
              <a:extLst>
                <a:ext uri="{FF2B5EF4-FFF2-40B4-BE49-F238E27FC236}">
                  <a16:creationId xmlns:a16="http://schemas.microsoft.com/office/drawing/2014/main" id="{38451F02-0B94-4AA9-9BB4-73FBC8F56D7A}"/>
                </a:ext>
              </a:extLst>
            </p:cNvPr>
            <p:cNvSpPr/>
            <p:nvPr/>
          </p:nvSpPr>
          <p:spPr>
            <a:xfrm rot="21600000">
              <a:off x="685800" y="1449482"/>
              <a:ext cx="7848600" cy="1366950"/>
            </a:xfrm>
            <a:custGeom>
              <a:avLst/>
              <a:gdLst>
                <a:gd name="connsiteX0" fmla="*/ 0 w 7848600"/>
                <a:gd name="connsiteY0" fmla="*/ 478746 h 1366948"/>
                <a:gd name="connsiteX1" fmla="*/ 3753432 w 7848600"/>
                <a:gd name="connsiteY1" fmla="*/ 478746 h 1366948"/>
                <a:gd name="connsiteX2" fmla="*/ 3753432 w 7848600"/>
                <a:gd name="connsiteY2" fmla="*/ 341737 h 1366948"/>
                <a:gd name="connsiteX3" fmla="*/ 3582563 w 7848600"/>
                <a:gd name="connsiteY3" fmla="*/ 341737 h 1366948"/>
                <a:gd name="connsiteX4" fmla="*/ 3924300 w 7848600"/>
                <a:gd name="connsiteY4" fmla="*/ 0 h 1366948"/>
                <a:gd name="connsiteX5" fmla="*/ 4266037 w 7848600"/>
                <a:gd name="connsiteY5" fmla="*/ 341737 h 1366948"/>
                <a:gd name="connsiteX6" fmla="*/ 4095169 w 7848600"/>
                <a:gd name="connsiteY6" fmla="*/ 341737 h 1366948"/>
                <a:gd name="connsiteX7" fmla="*/ 4095169 w 7848600"/>
                <a:gd name="connsiteY7" fmla="*/ 478746 h 1366948"/>
                <a:gd name="connsiteX8" fmla="*/ 7848600 w 7848600"/>
                <a:gd name="connsiteY8" fmla="*/ 478746 h 1366948"/>
                <a:gd name="connsiteX9" fmla="*/ 7848600 w 7848600"/>
                <a:gd name="connsiteY9" fmla="*/ 1366948 h 1366948"/>
                <a:gd name="connsiteX10" fmla="*/ 0 w 7848600"/>
                <a:gd name="connsiteY10" fmla="*/ 1366948 h 1366948"/>
                <a:gd name="connsiteX11" fmla="*/ 0 w 7848600"/>
                <a:gd name="connsiteY11" fmla="*/ 478746 h 1366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48600" h="1366948">
                  <a:moveTo>
                    <a:pt x="7848600" y="888202"/>
                  </a:moveTo>
                  <a:lnTo>
                    <a:pt x="4095168" y="888202"/>
                  </a:lnTo>
                  <a:lnTo>
                    <a:pt x="4095168" y="1025211"/>
                  </a:lnTo>
                  <a:lnTo>
                    <a:pt x="4266037" y="1025211"/>
                  </a:lnTo>
                  <a:lnTo>
                    <a:pt x="3924300" y="1366947"/>
                  </a:lnTo>
                  <a:lnTo>
                    <a:pt x="3582563" y="1025211"/>
                  </a:lnTo>
                  <a:lnTo>
                    <a:pt x="3753431" y="1025211"/>
                  </a:lnTo>
                  <a:lnTo>
                    <a:pt x="3753431" y="888202"/>
                  </a:lnTo>
                  <a:lnTo>
                    <a:pt x="0" y="888202"/>
                  </a:lnTo>
                  <a:lnTo>
                    <a:pt x="0" y="1"/>
                  </a:lnTo>
                  <a:lnTo>
                    <a:pt x="7848600" y="1"/>
                  </a:lnTo>
                  <a:lnTo>
                    <a:pt x="7848600" y="888202"/>
                  </a:lnTo>
                  <a:close/>
                </a:path>
              </a:pathLst>
            </a:custGeom>
            <a:ln>
              <a:noFill/>
            </a:ln>
          </p:spPr>
          <p:style>
            <a:lnRef idx="2">
              <a:scrgbClr r="0" g="0" b="0"/>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56031" tIns="256033" rIns="256032" bIns="734778" numCol="1" spcCol="1270" anchor="ctr" anchorCtr="0">
              <a:noAutofit/>
            </a:bodyPr>
            <a:lstStyle/>
            <a:p>
              <a:pPr marL="0" lvl="0" indent="0" algn="ctr" defTabSz="1600200">
                <a:lnSpc>
                  <a:spcPct val="90000"/>
                </a:lnSpc>
                <a:spcBef>
                  <a:spcPct val="0"/>
                </a:spcBef>
                <a:spcAft>
                  <a:spcPct val="35000"/>
                </a:spcAft>
                <a:buNone/>
              </a:pPr>
              <a:r>
                <a:rPr lang="en-US" sz="3600" kern="1200" dirty="0"/>
                <a:t>Notebook</a:t>
              </a: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56B95A24-3293-41FE-91FD-0D4F680EEA9D}"/>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Maximizing the Power of Your Personal Productivity Journal</a:t>
            </a:r>
          </a:p>
        </p:txBody>
      </p:sp>
      <p:grpSp>
        <p:nvGrpSpPr>
          <p:cNvPr id="4" name="Group 3">
            <a:extLst>
              <a:ext uri="{FF2B5EF4-FFF2-40B4-BE49-F238E27FC236}">
                <a16:creationId xmlns:a16="http://schemas.microsoft.com/office/drawing/2014/main" id="{2396FAB6-C771-4BE9-AB5E-5908BF2C07FF}"/>
              </a:ext>
            </a:extLst>
          </p:cNvPr>
          <p:cNvGrpSpPr/>
          <p:nvPr/>
        </p:nvGrpSpPr>
        <p:grpSpPr>
          <a:xfrm>
            <a:off x="609600" y="1677761"/>
            <a:ext cx="8001000" cy="4645476"/>
            <a:chOff x="609600" y="1677761"/>
            <a:chExt cx="8001000" cy="4645476"/>
          </a:xfrm>
        </p:grpSpPr>
        <p:sp>
          <p:nvSpPr>
            <p:cNvPr id="5" name="Arrow: Right 4">
              <a:extLst>
                <a:ext uri="{FF2B5EF4-FFF2-40B4-BE49-F238E27FC236}">
                  <a16:creationId xmlns:a16="http://schemas.microsoft.com/office/drawing/2014/main" id="{5D5707E2-240F-4FE9-9D05-AD04ACC87C89}"/>
                </a:ext>
              </a:extLst>
            </p:cNvPr>
            <p:cNvSpPr/>
            <p:nvPr/>
          </p:nvSpPr>
          <p:spPr>
            <a:xfrm>
              <a:off x="3809999" y="1677761"/>
              <a:ext cx="4800600" cy="1080343"/>
            </a:xfrm>
            <a:prstGeom prst="rightArrow">
              <a:avLst>
                <a:gd name="adj1" fmla="val 75000"/>
                <a:gd name="adj2" fmla="val 50000"/>
              </a:avLst>
            </a:pr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sp>
        <p:sp>
          <p:nvSpPr>
            <p:cNvPr id="6" name="Freeform: Shape 5">
              <a:extLst>
                <a:ext uri="{FF2B5EF4-FFF2-40B4-BE49-F238E27FC236}">
                  <a16:creationId xmlns:a16="http://schemas.microsoft.com/office/drawing/2014/main" id="{703B0E2A-C697-4B60-9D01-A79D666A531E}"/>
                </a:ext>
              </a:extLst>
            </p:cNvPr>
            <p:cNvSpPr/>
            <p:nvPr/>
          </p:nvSpPr>
          <p:spPr>
            <a:xfrm>
              <a:off x="609600" y="1677761"/>
              <a:ext cx="3200400" cy="1080343"/>
            </a:xfrm>
            <a:custGeom>
              <a:avLst/>
              <a:gdLst>
                <a:gd name="connsiteX0" fmla="*/ 0 w 3200400"/>
                <a:gd name="connsiteY0" fmla="*/ 180061 h 1080343"/>
                <a:gd name="connsiteX1" fmla="*/ 180061 w 3200400"/>
                <a:gd name="connsiteY1" fmla="*/ 0 h 1080343"/>
                <a:gd name="connsiteX2" fmla="*/ 3020339 w 3200400"/>
                <a:gd name="connsiteY2" fmla="*/ 0 h 1080343"/>
                <a:gd name="connsiteX3" fmla="*/ 3200400 w 3200400"/>
                <a:gd name="connsiteY3" fmla="*/ 180061 h 1080343"/>
                <a:gd name="connsiteX4" fmla="*/ 3200400 w 3200400"/>
                <a:gd name="connsiteY4" fmla="*/ 900282 h 1080343"/>
                <a:gd name="connsiteX5" fmla="*/ 3020339 w 3200400"/>
                <a:gd name="connsiteY5" fmla="*/ 1080343 h 1080343"/>
                <a:gd name="connsiteX6" fmla="*/ 180061 w 3200400"/>
                <a:gd name="connsiteY6" fmla="*/ 1080343 h 1080343"/>
                <a:gd name="connsiteX7" fmla="*/ 0 w 3200400"/>
                <a:gd name="connsiteY7" fmla="*/ 900282 h 1080343"/>
                <a:gd name="connsiteX8" fmla="*/ 0 w 3200400"/>
                <a:gd name="connsiteY8" fmla="*/ 180061 h 1080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00400" h="1080343">
                  <a:moveTo>
                    <a:pt x="0" y="180061"/>
                  </a:moveTo>
                  <a:cubicBezTo>
                    <a:pt x="0" y="80616"/>
                    <a:pt x="80616" y="0"/>
                    <a:pt x="180061" y="0"/>
                  </a:cubicBezTo>
                  <a:lnTo>
                    <a:pt x="3020339" y="0"/>
                  </a:lnTo>
                  <a:cubicBezTo>
                    <a:pt x="3119784" y="0"/>
                    <a:pt x="3200400" y="80616"/>
                    <a:pt x="3200400" y="180061"/>
                  </a:cubicBezTo>
                  <a:lnTo>
                    <a:pt x="3200400" y="900282"/>
                  </a:lnTo>
                  <a:cubicBezTo>
                    <a:pt x="3200400" y="999727"/>
                    <a:pt x="3119784" y="1080343"/>
                    <a:pt x="3020339" y="1080343"/>
                  </a:cubicBezTo>
                  <a:lnTo>
                    <a:pt x="180061" y="1080343"/>
                  </a:lnTo>
                  <a:cubicBezTo>
                    <a:pt x="80616" y="1080343"/>
                    <a:pt x="0" y="999727"/>
                    <a:pt x="0" y="900282"/>
                  </a:cubicBezTo>
                  <a:lnTo>
                    <a:pt x="0" y="180061"/>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67038" tIns="109888" rIns="167038" bIns="109888" numCol="1" spcCol="1270" anchor="ctr" anchorCtr="0">
              <a:noAutofit/>
            </a:bodyPr>
            <a:lstStyle/>
            <a:p>
              <a:pPr marL="0" lvl="0" indent="0" algn="l" defTabSz="1333500">
                <a:lnSpc>
                  <a:spcPct val="90000"/>
                </a:lnSpc>
                <a:spcBef>
                  <a:spcPct val="0"/>
                </a:spcBef>
                <a:spcAft>
                  <a:spcPct val="35000"/>
                </a:spcAft>
                <a:buNone/>
              </a:pPr>
              <a:r>
                <a:rPr lang="en-US" sz="3000" kern="1200" dirty="0"/>
                <a:t>Plan the night before</a:t>
              </a:r>
            </a:p>
          </p:txBody>
        </p:sp>
        <p:sp>
          <p:nvSpPr>
            <p:cNvPr id="7" name="Arrow: Right 6">
              <a:extLst>
                <a:ext uri="{FF2B5EF4-FFF2-40B4-BE49-F238E27FC236}">
                  <a16:creationId xmlns:a16="http://schemas.microsoft.com/office/drawing/2014/main" id="{B0541C29-57B4-47BD-852E-32FE6709CCA9}"/>
                </a:ext>
              </a:extLst>
            </p:cNvPr>
            <p:cNvSpPr/>
            <p:nvPr/>
          </p:nvSpPr>
          <p:spPr>
            <a:xfrm>
              <a:off x="4804675" y="2866139"/>
              <a:ext cx="3802037" cy="1080343"/>
            </a:xfrm>
            <a:prstGeom prst="rightArrow">
              <a:avLst>
                <a:gd name="adj1" fmla="val 75000"/>
                <a:gd name="adj2" fmla="val 50000"/>
              </a:avLst>
            </a:prstGeom>
          </p:spPr>
          <p:style>
            <a:lnRef idx="2">
              <a:schemeClr val="accent3">
                <a:tint val="40000"/>
                <a:alpha val="90000"/>
                <a:hueOff val="3572285"/>
                <a:satOff val="-4598"/>
                <a:lumOff val="-358"/>
                <a:alphaOff val="0"/>
              </a:schemeClr>
            </a:lnRef>
            <a:fillRef idx="1">
              <a:schemeClr val="accent3">
                <a:tint val="40000"/>
                <a:alpha val="90000"/>
                <a:hueOff val="3572285"/>
                <a:satOff val="-4598"/>
                <a:lumOff val="-358"/>
                <a:alphaOff val="0"/>
              </a:schemeClr>
            </a:fillRef>
            <a:effectRef idx="0">
              <a:schemeClr val="accent3">
                <a:tint val="40000"/>
                <a:alpha val="90000"/>
                <a:hueOff val="3572285"/>
                <a:satOff val="-4598"/>
                <a:lumOff val="-358"/>
                <a:alphaOff val="0"/>
              </a:schemeClr>
            </a:effectRef>
            <a:fontRef idx="minor">
              <a:schemeClr val="dk1">
                <a:hueOff val="0"/>
                <a:satOff val="0"/>
                <a:lumOff val="0"/>
                <a:alphaOff val="0"/>
              </a:schemeClr>
            </a:fontRef>
          </p:style>
        </p:sp>
        <p:sp>
          <p:nvSpPr>
            <p:cNvPr id="8" name="Freeform: Shape 7">
              <a:extLst>
                <a:ext uri="{FF2B5EF4-FFF2-40B4-BE49-F238E27FC236}">
                  <a16:creationId xmlns:a16="http://schemas.microsoft.com/office/drawing/2014/main" id="{D4DB179B-5841-44BA-B48B-6F551867BF1F}"/>
                </a:ext>
              </a:extLst>
            </p:cNvPr>
            <p:cNvSpPr/>
            <p:nvPr/>
          </p:nvSpPr>
          <p:spPr>
            <a:xfrm>
              <a:off x="613486" y="2866139"/>
              <a:ext cx="4191188" cy="1080343"/>
            </a:xfrm>
            <a:custGeom>
              <a:avLst/>
              <a:gdLst>
                <a:gd name="connsiteX0" fmla="*/ 0 w 4191188"/>
                <a:gd name="connsiteY0" fmla="*/ 180061 h 1080343"/>
                <a:gd name="connsiteX1" fmla="*/ 180061 w 4191188"/>
                <a:gd name="connsiteY1" fmla="*/ 0 h 1080343"/>
                <a:gd name="connsiteX2" fmla="*/ 4011127 w 4191188"/>
                <a:gd name="connsiteY2" fmla="*/ 0 h 1080343"/>
                <a:gd name="connsiteX3" fmla="*/ 4191188 w 4191188"/>
                <a:gd name="connsiteY3" fmla="*/ 180061 h 1080343"/>
                <a:gd name="connsiteX4" fmla="*/ 4191188 w 4191188"/>
                <a:gd name="connsiteY4" fmla="*/ 900282 h 1080343"/>
                <a:gd name="connsiteX5" fmla="*/ 4011127 w 4191188"/>
                <a:gd name="connsiteY5" fmla="*/ 1080343 h 1080343"/>
                <a:gd name="connsiteX6" fmla="*/ 180061 w 4191188"/>
                <a:gd name="connsiteY6" fmla="*/ 1080343 h 1080343"/>
                <a:gd name="connsiteX7" fmla="*/ 0 w 4191188"/>
                <a:gd name="connsiteY7" fmla="*/ 900282 h 1080343"/>
                <a:gd name="connsiteX8" fmla="*/ 0 w 4191188"/>
                <a:gd name="connsiteY8" fmla="*/ 180061 h 1080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91188" h="1080343">
                  <a:moveTo>
                    <a:pt x="0" y="180061"/>
                  </a:moveTo>
                  <a:cubicBezTo>
                    <a:pt x="0" y="80616"/>
                    <a:pt x="80616" y="0"/>
                    <a:pt x="180061" y="0"/>
                  </a:cubicBezTo>
                  <a:lnTo>
                    <a:pt x="4011127" y="0"/>
                  </a:lnTo>
                  <a:cubicBezTo>
                    <a:pt x="4110572" y="0"/>
                    <a:pt x="4191188" y="80616"/>
                    <a:pt x="4191188" y="180061"/>
                  </a:cubicBezTo>
                  <a:lnTo>
                    <a:pt x="4191188" y="900282"/>
                  </a:lnTo>
                  <a:cubicBezTo>
                    <a:pt x="4191188" y="999727"/>
                    <a:pt x="4110572" y="1080343"/>
                    <a:pt x="4011127" y="1080343"/>
                  </a:cubicBezTo>
                  <a:lnTo>
                    <a:pt x="180061" y="1080343"/>
                  </a:lnTo>
                  <a:cubicBezTo>
                    <a:pt x="80616" y="1080343"/>
                    <a:pt x="0" y="999727"/>
                    <a:pt x="0" y="900282"/>
                  </a:cubicBezTo>
                  <a:lnTo>
                    <a:pt x="0" y="180061"/>
                  </a:lnTo>
                  <a:close/>
                </a:path>
              </a:pathLst>
            </a:custGeom>
            <a:ln>
              <a:noFill/>
            </a:ln>
          </p:spPr>
          <p:style>
            <a:lnRef idx="2">
              <a:scrgbClr r="0" g="0" b="0"/>
            </a:lnRef>
            <a:fillRef idx="1">
              <a:schemeClr val="accent3">
                <a:hueOff val="3750088"/>
                <a:satOff val="-5627"/>
                <a:lumOff val="-915"/>
                <a:alphaOff val="0"/>
              </a:schemeClr>
            </a:fillRef>
            <a:effectRef idx="0">
              <a:schemeClr val="accent3">
                <a:hueOff val="3750088"/>
                <a:satOff val="-5627"/>
                <a:lumOff val="-915"/>
                <a:alphaOff val="0"/>
              </a:schemeClr>
            </a:effectRef>
            <a:fontRef idx="minor">
              <a:schemeClr val="lt1"/>
            </a:fontRef>
          </p:style>
          <p:txBody>
            <a:bodyPr spcFirstLastPara="0" vert="horz" wrap="square" lIns="167038" tIns="109888" rIns="167038" bIns="109888" numCol="1" spcCol="1270" anchor="ctr" anchorCtr="0">
              <a:noAutofit/>
            </a:bodyPr>
            <a:lstStyle/>
            <a:p>
              <a:pPr marL="0" lvl="0" indent="0" algn="l" defTabSz="1333500">
                <a:lnSpc>
                  <a:spcPct val="90000"/>
                </a:lnSpc>
                <a:spcBef>
                  <a:spcPct val="0"/>
                </a:spcBef>
                <a:spcAft>
                  <a:spcPct val="35000"/>
                </a:spcAft>
                <a:buNone/>
              </a:pPr>
              <a:r>
                <a:rPr lang="en-US" sz="3000" kern="1200" dirty="0"/>
                <a:t>Keep your journal with you</a:t>
              </a:r>
            </a:p>
          </p:txBody>
        </p:sp>
        <p:sp>
          <p:nvSpPr>
            <p:cNvPr id="9" name="Arrow: Right 8">
              <a:extLst>
                <a:ext uri="{FF2B5EF4-FFF2-40B4-BE49-F238E27FC236}">
                  <a16:creationId xmlns:a16="http://schemas.microsoft.com/office/drawing/2014/main" id="{05161210-0A39-4EB4-A6E0-A8F1367DB3B5}"/>
                </a:ext>
              </a:extLst>
            </p:cNvPr>
            <p:cNvSpPr/>
            <p:nvPr/>
          </p:nvSpPr>
          <p:spPr>
            <a:xfrm>
              <a:off x="5610225" y="4054517"/>
              <a:ext cx="3000375" cy="1080343"/>
            </a:xfrm>
            <a:prstGeom prst="rightArrow">
              <a:avLst>
                <a:gd name="adj1" fmla="val 75000"/>
                <a:gd name="adj2" fmla="val 50000"/>
              </a:avLst>
            </a:prstGeom>
          </p:spPr>
          <p:style>
            <a:lnRef idx="2">
              <a:schemeClr val="accent3">
                <a:tint val="40000"/>
                <a:alpha val="90000"/>
                <a:hueOff val="7144569"/>
                <a:satOff val="-9195"/>
                <a:lumOff val="-717"/>
                <a:alphaOff val="0"/>
              </a:schemeClr>
            </a:lnRef>
            <a:fillRef idx="1">
              <a:schemeClr val="accent3">
                <a:tint val="40000"/>
                <a:alpha val="90000"/>
                <a:hueOff val="7144569"/>
                <a:satOff val="-9195"/>
                <a:lumOff val="-717"/>
                <a:alphaOff val="0"/>
              </a:schemeClr>
            </a:fillRef>
            <a:effectRef idx="0">
              <a:schemeClr val="accent3">
                <a:tint val="40000"/>
                <a:alpha val="90000"/>
                <a:hueOff val="7144569"/>
                <a:satOff val="-9195"/>
                <a:lumOff val="-717"/>
                <a:alphaOff val="0"/>
              </a:schemeClr>
            </a:effectRef>
            <a:fontRef idx="minor">
              <a:schemeClr val="dk1">
                <a:hueOff val="0"/>
                <a:satOff val="0"/>
                <a:lumOff val="0"/>
                <a:alphaOff val="0"/>
              </a:schemeClr>
            </a:fontRef>
          </p:style>
        </p:sp>
        <p:sp>
          <p:nvSpPr>
            <p:cNvPr id="10" name="Freeform: Shape 9">
              <a:extLst>
                <a:ext uri="{FF2B5EF4-FFF2-40B4-BE49-F238E27FC236}">
                  <a16:creationId xmlns:a16="http://schemas.microsoft.com/office/drawing/2014/main" id="{3A2A5F70-F2F5-4AB6-8815-BB85D24C4503}"/>
                </a:ext>
              </a:extLst>
            </p:cNvPr>
            <p:cNvSpPr/>
            <p:nvPr/>
          </p:nvSpPr>
          <p:spPr>
            <a:xfrm>
              <a:off x="609600" y="4054517"/>
              <a:ext cx="5000624" cy="1080343"/>
            </a:xfrm>
            <a:custGeom>
              <a:avLst/>
              <a:gdLst>
                <a:gd name="connsiteX0" fmla="*/ 0 w 5000624"/>
                <a:gd name="connsiteY0" fmla="*/ 180061 h 1080343"/>
                <a:gd name="connsiteX1" fmla="*/ 180061 w 5000624"/>
                <a:gd name="connsiteY1" fmla="*/ 0 h 1080343"/>
                <a:gd name="connsiteX2" fmla="*/ 4820563 w 5000624"/>
                <a:gd name="connsiteY2" fmla="*/ 0 h 1080343"/>
                <a:gd name="connsiteX3" fmla="*/ 5000624 w 5000624"/>
                <a:gd name="connsiteY3" fmla="*/ 180061 h 1080343"/>
                <a:gd name="connsiteX4" fmla="*/ 5000624 w 5000624"/>
                <a:gd name="connsiteY4" fmla="*/ 900282 h 1080343"/>
                <a:gd name="connsiteX5" fmla="*/ 4820563 w 5000624"/>
                <a:gd name="connsiteY5" fmla="*/ 1080343 h 1080343"/>
                <a:gd name="connsiteX6" fmla="*/ 180061 w 5000624"/>
                <a:gd name="connsiteY6" fmla="*/ 1080343 h 1080343"/>
                <a:gd name="connsiteX7" fmla="*/ 0 w 5000624"/>
                <a:gd name="connsiteY7" fmla="*/ 900282 h 1080343"/>
                <a:gd name="connsiteX8" fmla="*/ 0 w 5000624"/>
                <a:gd name="connsiteY8" fmla="*/ 180061 h 1080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00624" h="1080343">
                  <a:moveTo>
                    <a:pt x="0" y="180061"/>
                  </a:moveTo>
                  <a:cubicBezTo>
                    <a:pt x="0" y="80616"/>
                    <a:pt x="80616" y="0"/>
                    <a:pt x="180061" y="0"/>
                  </a:cubicBezTo>
                  <a:lnTo>
                    <a:pt x="4820563" y="0"/>
                  </a:lnTo>
                  <a:cubicBezTo>
                    <a:pt x="4920008" y="0"/>
                    <a:pt x="5000624" y="80616"/>
                    <a:pt x="5000624" y="180061"/>
                  </a:cubicBezTo>
                  <a:lnTo>
                    <a:pt x="5000624" y="900282"/>
                  </a:lnTo>
                  <a:cubicBezTo>
                    <a:pt x="5000624" y="999727"/>
                    <a:pt x="4920008" y="1080343"/>
                    <a:pt x="4820563" y="1080343"/>
                  </a:cubicBezTo>
                  <a:lnTo>
                    <a:pt x="180061" y="1080343"/>
                  </a:lnTo>
                  <a:cubicBezTo>
                    <a:pt x="80616" y="1080343"/>
                    <a:pt x="0" y="999727"/>
                    <a:pt x="0" y="900282"/>
                  </a:cubicBezTo>
                  <a:lnTo>
                    <a:pt x="0" y="180061"/>
                  </a:lnTo>
                  <a:close/>
                </a:path>
              </a:pathLst>
            </a:custGeom>
            <a:ln>
              <a:noFill/>
            </a:ln>
          </p:spPr>
          <p:style>
            <a:lnRef idx="2">
              <a:scrgbClr r="0" g="0" b="0"/>
            </a:lnRef>
            <a:fillRef idx="1">
              <a:schemeClr val="accent3">
                <a:hueOff val="7500176"/>
                <a:satOff val="-11253"/>
                <a:lumOff val="-1830"/>
                <a:alphaOff val="0"/>
              </a:schemeClr>
            </a:fillRef>
            <a:effectRef idx="0">
              <a:schemeClr val="accent3">
                <a:hueOff val="7500176"/>
                <a:satOff val="-11253"/>
                <a:lumOff val="-1830"/>
                <a:alphaOff val="0"/>
              </a:schemeClr>
            </a:effectRef>
            <a:fontRef idx="minor">
              <a:schemeClr val="lt1"/>
            </a:fontRef>
          </p:style>
          <p:txBody>
            <a:bodyPr spcFirstLastPara="0" vert="horz" wrap="square" lIns="167038" tIns="109888" rIns="167038" bIns="109888" numCol="1" spcCol="1270" anchor="ctr" anchorCtr="0">
              <a:noAutofit/>
            </a:bodyPr>
            <a:lstStyle/>
            <a:p>
              <a:pPr marL="0" lvl="0" indent="0" algn="l" defTabSz="1333500">
                <a:lnSpc>
                  <a:spcPct val="90000"/>
                </a:lnSpc>
                <a:spcBef>
                  <a:spcPct val="0"/>
                </a:spcBef>
                <a:spcAft>
                  <a:spcPct val="35000"/>
                </a:spcAft>
                <a:buNone/>
              </a:pPr>
              <a:r>
                <a:rPr lang="en-US" sz="3000" kern="1200" dirty="0"/>
                <a:t>Sense of satisfaction</a:t>
              </a:r>
            </a:p>
          </p:txBody>
        </p:sp>
        <p:sp>
          <p:nvSpPr>
            <p:cNvPr id="11" name="Arrow: Right 10">
              <a:extLst>
                <a:ext uri="{FF2B5EF4-FFF2-40B4-BE49-F238E27FC236}">
                  <a16:creationId xmlns:a16="http://schemas.microsoft.com/office/drawing/2014/main" id="{6E9A2F97-9CB5-444D-A311-49262A2A3578}"/>
                </a:ext>
              </a:extLst>
            </p:cNvPr>
            <p:cNvSpPr/>
            <p:nvPr/>
          </p:nvSpPr>
          <p:spPr>
            <a:xfrm>
              <a:off x="6667952" y="5242894"/>
              <a:ext cx="1938523" cy="1080343"/>
            </a:xfrm>
            <a:prstGeom prst="rightArrow">
              <a:avLst>
                <a:gd name="adj1" fmla="val 75000"/>
                <a:gd name="adj2" fmla="val 50000"/>
              </a:avLst>
            </a:prstGeom>
          </p:spPr>
          <p:style>
            <a:lnRef idx="2">
              <a:schemeClr val="accent3">
                <a:tint val="40000"/>
                <a:alpha val="90000"/>
                <a:hueOff val="10716854"/>
                <a:satOff val="-13793"/>
                <a:lumOff val="-1075"/>
                <a:alphaOff val="0"/>
              </a:schemeClr>
            </a:lnRef>
            <a:fillRef idx="1">
              <a:schemeClr val="accent3">
                <a:tint val="40000"/>
                <a:alpha val="90000"/>
                <a:hueOff val="10716854"/>
                <a:satOff val="-13793"/>
                <a:lumOff val="-1075"/>
                <a:alphaOff val="0"/>
              </a:schemeClr>
            </a:fillRef>
            <a:effectRef idx="0">
              <a:schemeClr val="accent3">
                <a:tint val="40000"/>
                <a:alpha val="90000"/>
                <a:hueOff val="10716854"/>
                <a:satOff val="-13793"/>
                <a:lumOff val="-1075"/>
                <a:alphaOff val="0"/>
              </a:schemeClr>
            </a:effectRef>
            <a:fontRef idx="minor">
              <a:schemeClr val="dk1">
                <a:hueOff val="0"/>
                <a:satOff val="0"/>
                <a:lumOff val="0"/>
                <a:alphaOff val="0"/>
              </a:schemeClr>
            </a:fontRef>
          </p:style>
        </p:sp>
        <p:sp>
          <p:nvSpPr>
            <p:cNvPr id="12" name="Freeform: Shape 11">
              <a:extLst>
                <a:ext uri="{FF2B5EF4-FFF2-40B4-BE49-F238E27FC236}">
                  <a16:creationId xmlns:a16="http://schemas.microsoft.com/office/drawing/2014/main" id="{616B1F32-0B87-4F91-BDC3-7189A85CBDBC}"/>
                </a:ext>
              </a:extLst>
            </p:cNvPr>
            <p:cNvSpPr/>
            <p:nvPr/>
          </p:nvSpPr>
          <p:spPr>
            <a:xfrm>
              <a:off x="613723" y="5242894"/>
              <a:ext cx="6054228" cy="1080343"/>
            </a:xfrm>
            <a:custGeom>
              <a:avLst/>
              <a:gdLst>
                <a:gd name="connsiteX0" fmla="*/ 0 w 6054228"/>
                <a:gd name="connsiteY0" fmla="*/ 180061 h 1080343"/>
                <a:gd name="connsiteX1" fmla="*/ 180061 w 6054228"/>
                <a:gd name="connsiteY1" fmla="*/ 0 h 1080343"/>
                <a:gd name="connsiteX2" fmla="*/ 5874167 w 6054228"/>
                <a:gd name="connsiteY2" fmla="*/ 0 h 1080343"/>
                <a:gd name="connsiteX3" fmla="*/ 6054228 w 6054228"/>
                <a:gd name="connsiteY3" fmla="*/ 180061 h 1080343"/>
                <a:gd name="connsiteX4" fmla="*/ 6054228 w 6054228"/>
                <a:gd name="connsiteY4" fmla="*/ 900282 h 1080343"/>
                <a:gd name="connsiteX5" fmla="*/ 5874167 w 6054228"/>
                <a:gd name="connsiteY5" fmla="*/ 1080343 h 1080343"/>
                <a:gd name="connsiteX6" fmla="*/ 180061 w 6054228"/>
                <a:gd name="connsiteY6" fmla="*/ 1080343 h 1080343"/>
                <a:gd name="connsiteX7" fmla="*/ 0 w 6054228"/>
                <a:gd name="connsiteY7" fmla="*/ 900282 h 1080343"/>
                <a:gd name="connsiteX8" fmla="*/ 0 w 6054228"/>
                <a:gd name="connsiteY8" fmla="*/ 180061 h 1080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54228" h="1080343">
                  <a:moveTo>
                    <a:pt x="0" y="180061"/>
                  </a:moveTo>
                  <a:cubicBezTo>
                    <a:pt x="0" y="80616"/>
                    <a:pt x="80616" y="0"/>
                    <a:pt x="180061" y="0"/>
                  </a:cubicBezTo>
                  <a:lnTo>
                    <a:pt x="5874167" y="0"/>
                  </a:lnTo>
                  <a:cubicBezTo>
                    <a:pt x="5973612" y="0"/>
                    <a:pt x="6054228" y="80616"/>
                    <a:pt x="6054228" y="180061"/>
                  </a:cubicBezTo>
                  <a:lnTo>
                    <a:pt x="6054228" y="900282"/>
                  </a:lnTo>
                  <a:cubicBezTo>
                    <a:pt x="6054228" y="999727"/>
                    <a:pt x="5973612" y="1080343"/>
                    <a:pt x="5874167" y="1080343"/>
                  </a:cubicBezTo>
                  <a:lnTo>
                    <a:pt x="180061" y="1080343"/>
                  </a:lnTo>
                  <a:cubicBezTo>
                    <a:pt x="80616" y="1080343"/>
                    <a:pt x="0" y="999727"/>
                    <a:pt x="0" y="900282"/>
                  </a:cubicBezTo>
                  <a:lnTo>
                    <a:pt x="0" y="180061"/>
                  </a:lnTo>
                  <a:close/>
                </a:path>
              </a:pathLst>
            </a:custGeom>
            <a:ln>
              <a:noFill/>
            </a:ln>
          </p:spPr>
          <p:style>
            <a:lnRef idx="2">
              <a:scrgbClr r="0" g="0" b="0"/>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67038" tIns="109888" rIns="167038" bIns="109888" numCol="1" spcCol="1270" anchor="ctr" anchorCtr="0">
              <a:noAutofit/>
            </a:bodyPr>
            <a:lstStyle/>
            <a:p>
              <a:pPr marL="0" lvl="0" indent="0" algn="l" defTabSz="1333500">
                <a:lnSpc>
                  <a:spcPct val="90000"/>
                </a:lnSpc>
                <a:spcBef>
                  <a:spcPct val="0"/>
                </a:spcBef>
                <a:spcAft>
                  <a:spcPct val="35000"/>
                </a:spcAft>
                <a:buNone/>
              </a:pPr>
              <a:r>
                <a:rPr lang="en-US" sz="3000" kern="1200" dirty="0"/>
                <a:t>Remove tasks postponed three times</a:t>
              </a: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74C63161-F280-42A1-B246-DA2FBDF9104B}"/>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The Glass Jar: Rocks, Pebbles, Sand, and Water</a:t>
            </a:r>
            <a:endParaRPr lang="en-CA" dirty="0"/>
          </a:p>
        </p:txBody>
      </p:sp>
      <p:grpSp>
        <p:nvGrpSpPr>
          <p:cNvPr id="3" name="Group 2">
            <a:extLst>
              <a:ext uri="{FF2B5EF4-FFF2-40B4-BE49-F238E27FC236}">
                <a16:creationId xmlns:a16="http://schemas.microsoft.com/office/drawing/2014/main" id="{5EFE84A3-E5A1-4F72-AC6C-6E5871A046D9}"/>
              </a:ext>
            </a:extLst>
          </p:cNvPr>
          <p:cNvGrpSpPr/>
          <p:nvPr/>
        </p:nvGrpSpPr>
        <p:grpSpPr>
          <a:xfrm>
            <a:off x="695890" y="1677203"/>
            <a:ext cx="7752218" cy="4798992"/>
            <a:chOff x="695890" y="1677203"/>
            <a:chExt cx="7752218" cy="4798992"/>
          </a:xfrm>
        </p:grpSpPr>
        <p:sp>
          <p:nvSpPr>
            <p:cNvPr id="4" name="Freeform: Shape 3">
              <a:extLst>
                <a:ext uri="{FF2B5EF4-FFF2-40B4-BE49-F238E27FC236}">
                  <a16:creationId xmlns:a16="http://schemas.microsoft.com/office/drawing/2014/main" id="{D6C9FC7D-11FA-4C4C-807C-93E6B8207C5F}"/>
                </a:ext>
              </a:extLst>
            </p:cNvPr>
            <p:cNvSpPr/>
            <p:nvPr/>
          </p:nvSpPr>
          <p:spPr>
            <a:xfrm>
              <a:off x="695890" y="1677203"/>
              <a:ext cx="3691532" cy="2214919"/>
            </a:xfrm>
            <a:custGeom>
              <a:avLst/>
              <a:gdLst>
                <a:gd name="connsiteX0" fmla="*/ 0 w 3691532"/>
                <a:gd name="connsiteY0" fmla="*/ 0 h 2214919"/>
                <a:gd name="connsiteX1" fmla="*/ 3691532 w 3691532"/>
                <a:gd name="connsiteY1" fmla="*/ 0 h 2214919"/>
                <a:gd name="connsiteX2" fmla="*/ 3691532 w 3691532"/>
                <a:gd name="connsiteY2" fmla="*/ 2214919 h 2214919"/>
                <a:gd name="connsiteX3" fmla="*/ 0 w 3691532"/>
                <a:gd name="connsiteY3" fmla="*/ 2214919 h 2214919"/>
                <a:gd name="connsiteX4" fmla="*/ 0 w 3691532"/>
                <a:gd name="connsiteY4" fmla="*/ 0 h 2214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91532" h="2214919">
                  <a:moveTo>
                    <a:pt x="0" y="0"/>
                  </a:moveTo>
                  <a:lnTo>
                    <a:pt x="3691532" y="0"/>
                  </a:lnTo>
                  <a:lnTo>
                    <a:pt x="3691532" y="2214919"/>
                  </a:lnTo>
                  <a:lnTo>
                    <a:pt x="0" y="2214919"/>
                  </a:lnTo>
                  <a:lnTo>
                    <a:pt x="0" y="0"/>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kern="1200" dirty="0"/>
                <a:t>Rocks</a:t>
              </a:r>
            </a:p>
          </p:txBody>
        </p:sp>
        <p:sp>
          <p:nvSpPr>
            <p:cNvPr id="6" name="Freeform: Shape 5">
              <a:extLst>
                <a:ext uri="{FF2B5EF4-FFF2-40B4-BE49-F238E27FC236}">
                  <a16:creationId xmlns:a16="http://schemas.microsoft.com/office/drawing/2014/main" id="{307F112A-6E06-47E1-96DD-B944215F1605}"/>
                </a:ext>
              </a:extLst>
            </p:cNvPr>
            <p:cNvSpPr/>
            <p:nvPr/>
          </p:nvSpPr>
          <p:spPr>
            <a:xfrm>
              <a:off x="4756576" y="1677203"/>
              <a:ext cx="3691532" cy="2214919"/>
            </a:xfrm>
            <a:custGeom>
              <a:avLst/>
              <a:gdLst>
                <a:gd name="connsiteX0" fmla="*/ 0 w 3691532"/>
                <a:gd name="connsiteY0" fmla="*/ 0 h 2214919"/>
                <a:gd name="connsiteX1" fmla="*/ 3691532 w 3691532"/>
                <a:gd name="connsiteY1" fmla="*/ 0 h 2214919"/>
                <a:gd name="connsiteX2" fmla="*/ 3691532 w 3691532"/>
                <a:gd name="connsiteY2" fmla="*/ 2214919 h 2214919"/>
                <a:gd name="connsiteX3" fmla="*/ 0 w 3691532"/>
                <a:gd name="connsiteY3" fmla="*/ 2214919 h 2214919"/>
                <a:gd name="connsiteX4" fmla="*/ 0 w 3691532"/>
                <a:gd name="connsiteY4" fmla="*/ 0 h 2214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91532" h="2214919">
                  <a:moveTo>
                    <a:pt x="0" y="0"/>
                  </a:moveTo>
                  <a:lnTo>
                    <a:pt x="3691532" y="0"/>
                  </a:lnTo>
                  <a:lnTo>
                    <a:pt x="3691532" y="2214919"/>
                  </a:lnTo>
                  <a:lnTo>
                    <a:pt x="0" y="2214919"/>
                  </a:lnTo>
                  <a:lnTo>
                    <a:pt x="0" y="0"/>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kern="1200" dirty="0"/>
                <a:t>Pebbles</a:t>
              </a:r>
            </a:p>
          </p:txBody>
        </p:sp>
        <p:sp>
          <p:nvSpPr>
            <p:cNvPr id="7" name="Freeform: Shape 6">
              <a:extLst>
                <a:ext uri="{FF2B5EF4-FFF2-40B4-BE49-F238E27FC236}">
                  <a16:creationId xmlns:a16="http://schemas.microsoft.com/office/drawing/2014/main" id="{054A7D56-5A0D-4A4A-9533-BB45242B6373}"/>
                </a:ext>
              </a:extLst>
            </p:cNvPr>
            <p:cNvSpPr/>
            <p:nvPr/>
          </p:nvSpPr>
          <p:spPr>
            <a:xfrm>
              <a:off x="695890" y="4261276"/>
              <a:ext cx="3691532" cy="2214919"/>
            </a:xfrm>
            <a:custGeom>
              <a:avLst/>
              <a:gdLst>
                <a:gd name="connsiteX0" fmla="*/ 0 w 3691532"/>
                <a:gd name="connsiteY0" fmla="*/ 0 h 2214919"/>
                <a:gd name="connsiteX1" fmla="*/ 3691532 w 3691532"/>
                <a:gd name="connsiteY1" fmla="*/ 0 h 2214919"/>
                <a:gd name="connsiteX2" fmla="*/ 3691532 w 3691532"/>
                <a:gd name="connsiteY2" fmla="*/ 2214919 h 2214919"/>
                <a:gd name="connsiteX3" fmla="*/ 0 w 3691532"/>
                <a:gd name="connsiteY3" fmla="*/ 2214919 h 2214919"/>
                <a:gd name="connsiteX4" fmla="*/ 0 w 3691532"/>
                <a:gd name="connsiteY4" fmla="*/ 0 h 2214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91532" h="2214919">
                  <a:moveTo>
                    <a:pt x="0" y="0"/>
                  </a:moveTo>
                  <a:lnTo>
                    <a:pt x="3691532" y="0"/>
                  </a:lnTo>
                  <a:lnTo>
                    <a:pt x="3691532" y="2214919"/>
                  </a:lnTo>
                  <a:lnTo>
                    <a:pt x="0" y="2214919"/>
                  </a:lnTo>
                  <a:lnTo>
                    <a:pt x="0" y="0"/>
                  </a:lnTo>
                  <a:close/>
                </a:path>
              </a:pathLst>
            </a:custGeom>
            <a:ln>
              <a:noFill/>
            </a:ln>
          </p:spPr>
          <p:style>
            <a:lnRef idx="2">
              <a:scrgbClr r="0" g="0" b="0"/>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kern="1200" dirty="0"/>
                <a:t>Sand</a:t>
              </a:r>
            </a:p>
          </p:txBody>
        </p:sp>
        <p:sp>
          <p:nvSpPr>
            <p:cNvPr id="8" name="Freeform: Shape 7">
              <a:extLst>
                <a:ext uri="{FF2B5EF4-FFF2-40B4-BE49-F238E27FC236}">
                  <a16:creationId xmlns:a16="http://schemas.microsoft.com/office/drawing/2014/main" id="{9A2ECE99-4D08-496D-AA79-DB5BBDC2C1BB}"/>
                </a:ext>
              </a:extLst>
            </p:cNvPr>
            <p:cNvSpPr/>
            <p:nvPr/>
          </p:nvSpPr>
          <p:spPr>
            <a:xfrm>
              <a:off x="4756576" y="4261276"/>
              <a:ext cx="3691532" cy="2214919"/>
            </a:xfrm>
            <a:custGeom>
              <a:avLst/>
              <a:gdLst>
                <a:gd name="connsiteX0" fmla="*/ 0 w 3691532"/>
                <a:gd name="connsiteY0" fmla="*/ 0 h 2214919"/>
                <a:gd name="connsiteX1" fmla="*/ 3691532 w 3691532"/>
                <a:gd name="connsiteY1" fmla="*/ 0 h 2214919"/>
                <a:gd name="connsiteX2" fmla="*/ 3691532 w 3691532"/>
                <a:gd name="connsiteY2" fmla="*/ 2214919 h 2214919"/>
                <a:gd name="connsiteX3" fmla="*/ 0 w 3691532"/>
                <a:gd name="connsiteY3" fmla="*/ 2214919 h 2214919"/>
                <a:gd name="connsiteX4" fmla="*/ 0 w 3691532"/>
                <a:gd name="connsiteY4" fmla="*/ 0 h 2214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91532" h="2214919">
                  <a:moveTo>
                    <a:pt x="0" y="0"/>
                  </a:moveTo>
                  <a:lnTo>
                    <a:pt x="3691532" y="0"/>
                  </a:lnTo>
                  <a:lnTo>
                    <a:pt x="3691532" y="2214919"/>
                  </a:lnTo>
                  <a:lnTo>
                    <a:pt x="0" y="2214919"/>
                  </a:lnTo>
                  <a:lnTo>
                    <a:pt x="0" y="0"/>
                  </a:lnTo>
                  <a:close/>
                </a:path>
              </a:pathLst>
            </a:custGeom>
            <a:ln>
              <a:noFill/>
            </a:ln>
          </p:spPr>
          <p:style>
            <a:lnRef idx="2">
              <a:scrgbClr r="0" g="0" b="0"/>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kern="1200" dirty="0"/>
                <a:t>Water</a:t>
              </a: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13D0D748-7C98-405F-9719-8EDBD214D60F}"/>
              </a:ext>
            </a:extLst>
          </p:cNvPr>
          <p:cNvSpPr>
            <a:spLocks noGrp="1"/>
          </p:cNvSpPr>
          <p:nvPr>
            <p:ph sz="quarter" idx="11"/>
          </p:nvPr>
        </p:nvSpPr>
        <p:spPr/>
        <p:txBody>
          <a:bodyPr/>
          <a:lstStyle/>
          <a:p>
            <a:endParaRPr lang="en-US"/>
          </a:p>
        </p:txBody>
      </p:sp>
      <p:sp>
        <p:nvSpPr>
          <p:cNvPr id="23554" name="Title 1"/>
          <p:cNvSpPr>
            <a:spLocks noGrp="1"/>
          </p:cNvSpPr>
          <p:nvPr>
            <p:ph type="title"/>
          </p:nvPr>
        </p:nvSpPr>
        <p:spPr/>
        <p:txBody>
          <a:bodyPr/>
          <a:lstStyle/>
          <a:p>
            <a:pPr eaLnBrk="1" hangingPunct="1"/>
            <a:r>
              <a:rPr lang="en-US" dirty="0"/>
              <a:t>Chunk, Block, and Tackle</a:t>
            </a:r>
          </a:p>
        </p:txBody>
      </p:sp>
      <p:grpSp>
        <p:nvGrpSpPr>
          <p:cNvPr id="2" name="Group 1">
            <a:extLst>
              <a:ext uri="{FF2B5EF4-FFF2-40B4-BE49-F238E27FC236}">
                <a16:creationId xmlns:a16="http://schemas.microsoft.com/office/drawing/2014/main" id="{7368A257-03FE-4AD3-9695-746A88A73D2C}"/>
              </a:ext>
            </a:extLst>
          </p:cNvPr>
          <p:cNvGrpSpPr/>
          <p:nvPr/>
        </p:nvGrpSpPr>
        <p:grpSpPr>
          <a:xfrm>
            <a:off x="914402" y="1447799"/>
            <a:ext cx="7619997" cy="4936149"/>
            <a:chOff x="914402" y="1447799"/>
            <a:chExt cx="7619997" cy="4936149"/>
          </a:xfrm>
        </p:grpSpPr>
        <p:sp>
          <p:nvSpPr>
            <p:cNvPr id="3" name="Rectangle 2">
              <a:extLst>
                <a:ext uri="{FF2B5EF4-FFF2-40B4-BE49-F238E27FC236}">
                  <a16:creationId xmlns:a16="http://schemas.microsoft.com/office/drawing/2014/main" id="{06E4A5D6-01D5-4E09-A4F5-E6DD53261416}"/>
                </a:ext>
              </a:extLst>
            </p:cNvPr>
            <p:cNvSpPr/>
            <p:nvPr/>
          </p:nvSpPr>
          <p:spPr>
            <a:xfrm>
              <a:off x="2209795" y="1981197"/>
              <a:ext cx="1174114" cy="783134"/>
            </a:xfrm>
            <a:prstGeom prst="rect">
              <a:avLst/>
            </a:pr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D6239C11-A7E2-48A3-A9AC-297A72F1FE8E}"/>
                </a:ext>
              </a:extLst>
            </p:cNvPr>
            <p:cNvSpPr/>
            <p:nvPr/>
          </p:nvSpPr>
          <p:spPr>
            <a:xfrm>
              <a:off x="914402" y="1447799"/>
              <a:ext cx="1798281" cy="1811235"/>
            </a:xfrm>
            <a:custGeom>
              <a:avLst/>
              <a:gdLst>
                <a:gd name="connsiteX0" fmla="*/ 0 w 1798281"/>
                <a:gd name="connsiteY0" fmla="*/ 905618 h 1811235"/>
                <a:gd name="connsiteX1" fmla="*/ 899141 w 1798281"/>
                <a:gd name="connsiteY1" fmla="*/ 0 h 1811235"/>
                <a:gd name="connsiteX2" fmla="*/ 1798282 w 1798281"/>
                <a:gd name="connsiteY2" fmla="*/ 905618 h 1811235"/>
                <a:gd name="connsiteX3" fmla="*/ 899141 w 1798281"/>
                <a:gd name="connsiteY3" fmla="*/ 1811236 h 1811235"/>
                <a:gd name="connsiteX4" fmla="*/ 0 w 1798281"/>
                <a:gd name="connsiteY4" fmla="*/ 905618 h 18112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281" h="1811235">
                  <a:moveTo>
                    <a:pt x="0" y="905618"/>
                  </a:moveTo>
                  <a:cubicBezTo>
                    <a:pt x="0" y="405459"/>
                    <a:pt x="402559" y="0"/>
                    <a:pt x="899141" y="0"/>
                  </a:cubicBezTo>
                  <a:cubicBezTo>
                    <a:pt x="1395723" y="0"/>
                    <a:pt x="1798282" y="405459"/>
                    <a:pt x="1798282" y="905618"/>
                  </a:cubicBezTo>
                  <a:cubicBezTo>
                    <a:pt x="1798282" y="1405777"/>
                    <a:pt x="1395723" y="1811236"/>
                    <a:pt x="899141" y="1811236"/>
                  </a:cubicBezTo>
                  <a:cubicBezTo>
                    <a:pt x="402559" y="1811236"/>
                    <a:pt x="0" y="1405777"/>
                    <a:pt x="0" y="905618"/>
                  </a:cubicBez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63352" tIns="265249" rIns="263352" bIns="265249" numCol="1" spcCol="1270" anchor="ctr" anchorCtr="0">
              <a:noAutofit/>
            </a:bodyPr>
            <a:lstStyle/>
            <a:p>
              <a:pPr marL="0" lvl="0" indent="0" algn="ctr" defTabSz="1600200">
                <a:lnSpc>
                  <a:spcPct val="90000"/>
                </a:lnSpc>
                <a:spcBef>
                  <a:spcPct val="0"/>
                </a:spcBef>
                <a:spcAft>
                  <a:spcPct val="35000"/>
                </a:spcAft>
                <a:buNone/>
              </a:pPr>
              <a:r>
                <a:rPr lang="en-US" sz="3600" kern="1200" dirty="0"/>
                <a:t>Chunk</a:t>
              </a:r>
            </a:p>
          </p:txBody>
        </p:sp>
        <p:sp>
          <p:nvSpPr>
            <p:cNvPr id="6" name="Rectangle 5">
              <a:extLst>
                <a:ext uri="{FF2B5EF4-FFF2-40B4-BE49-F238E27FC236}">
                  <a16:creationId xmlns:a16="http://schemas.microsoft.com/office/drawing/2014/main" id="{40C11881-4C75-4D4A-BB56-7D06AA8DC5B7}"/>
                </a:ext>
              </a:extLst>
            </p:cNvPr>
            <p:cNvSpPr/>
            <p:nvPr/>
          </p:nvSpPr>
          <p:spPr>
            <a:xfrm>
              <a:off x="4800603" y="3505200"/>
              <a:ext cx="1174114" cy="783134"/>
            </a:xfrm>
            <a:prstGeom prst="rect">
              <a:avLst/>
            </a:pr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C232ABE3-9628-4805-805E-A2ED05E60B6D}"/>
                </a:ext>
              </a:extLst>
            </p:cNvPr>
            <p:cNvSpPr/>
            <p:nvPr/>
          </p:nvSpPr>
          <p:spPr>
            <a:xfrm>
              <a:off x="3428999" y="3047999"/>
              <a:ext cx="1811235" cy="1828800"/>
            </a:xfrm>
            <a:custGeom>
              <a:avLst/>
              <a:gdLst>
                <a:gd name="connsiteX0" fmla="*/ 0 w 1811235"/>
                <a:gd name="connsiteY0" fmla="*/ 914400 h 1828800"/>
                <a:gd name="connsiteX1" fmla="*/ 905618 w 1811235"/>
                <a:gd name="connsiteY1" fmla="*/ 0 h 1828800"/>
                <a:gd name="connsiteX2" fmla="*/ 1811236 w 1811235"/>
                <a:gd name="connsiteY2" fmla="*/ 914400 h 1828800"/>
                <a:gd name="connsiteX3" fmla="*/ 905618 w 1811235"/>
                <a:gd name="connsiteY3" fmla="*/ 1828800 h 1828800"/>
                <a:gd name="connsiteX4" fmla="*/ 0 w 1811235"/>
                <a:gd name="connsiteY4" fmla="*/ 914400 h 182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1235" h="1828800">
                  <a:moveTo>
                    <a:pt x="0" y="914400"/>
                  </a:moveTo>
                  <a:cubicBezTo>
                    <a:pt x="0" y="409391"/>
                    <a:pt x="405459" y="0"/>
                    <a:pt x="905618" y="0"/>
                  </a:cubicBezTo>
                  <a:cubicBezTo>
                    <a:pt x="1405777" y="0"/>
                    <a:pt x="1811236" y="409391"/>
                    <a:pt x="1811236" y="914400"/>
                  </a:cubicBezTo>
                  <a:cubicBezTo>
                    <a:pt x="1811236" y="1419409"/>
                    <a:pt x="1405777" y="1828800"/>
                    <a:pt x="905618" y="1828800"/>
                  </a:cubicBezTo>
                  <a:cubicBezTo>
                    <a:pt x="405459" y="1828800"/>
                    <a:pt x="0" y="1419409"/>
                    <a:pt x="0" y="914400"/>
                  </a:cubicBez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65249" tIns="267822" rIns="265249" bIns="267822" numCol="1" spcCol="1270" anchor="ctr" anchorCtr="0">
              <a:noAutofit/>
            </a:bodyPr>
            <a:lstStyle/>
            <a:p>
              <a:pPr marL="0" lvl="0" indent="0" algn="ctr" defTabSz="1600200">
                <a:lnSpc>
                  <a:spcPct val="90000"/>
                </a:lnSpc>
                <a:spcBef>
                  <a:spcPct val="0"/>
                </a:spcBef>
                <a:spcAft>
                  <a:spcPct val="35000"/>
                </a:spcAft>
                <a:buNone/>
              </a:pPr>
              <a:r>
                <a:rPr lang="en-US" sz="3600" kern="1200" dirty="0"/>
                <a:t>Block</a:t>
              </a:r>
            </a:p>
          </p:txBody>
        </p:sp>
        <p:sp>
          <p:nvSpPr>
            <p:cNvPr id="8" name="Rectangle 7">
              <a:extLst>
                <a:ext uri="{FF2B5EF4-FFF2-40B4-BE49-F238E27FC236}">
                  <a16:creationId xmlns:a16="http://schemas.microsoft.com/office/drawing/2014/main" id="{7A27E317-055A-4219-90C5-5C0163C4530F}"/>
                </a:ext>
              </a:extLst>
            </p:cNvPr>
            <p:cNvSpPr/>
            <p:nvPr/>
          </p:nvSpPr>
          <p:spPr>
            <a:xfrm>
              <a:off x="7360285" y="5105402"/>
              <a:ext cx="1174114" cy="783134"/>
            </a:xfrm>
            <a:prstGeom prst="rect">
              <a:avLst/>
            </a:prstGeom>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61993EE3-0EA4-4FE3-90C7-DAC2BFF5B816}"/>
                </a:ext>
              </a:extLst>
            </p:cNvPr>
            <p:cNvSpPr/>
            <p:nvPr/>
          </p:nvSpPr>
          <p:spPr>
            <a:xfrm>
              <a:off x="6095995" y="4572000"/>
              <a:ext cx="1811948" cy="1811948"/>
            </a:xfrm>
            <a:custGeom>
              <a:avLst/>
              <a:gdLst>
                <a:gd name="connsiteX0" fmla="*/ 0 w 1811948"/>
                <a:gd name="connsiteY0" fmla="*/ 905974 h 1811948"/>
                <a:gd name="connsiteX1" fmla="*/ 905974 w 1811948"/>
                <a:gd name="connsiteY1" fmla="*/ 0 h 1811948"/>
                <a:gd name="connsiteX2" fmla="*/ 1811948 w 1811948"/>
                <a:gd name="connsiteY2" fmla="*/ 905974 h 1811948"/>
                <a:gd name="connsiteX3" fmla="*/ 905974 w 1811948"/>
                <a:gd name="connsiteY3" fmla="*/ 1811948 h 1811948"/>
                <a:gd name="connsiteX4" fmla="*/ 0 w 1811948"/>
                <a:gd name="connsiteY4" fmla="*/ 905974 h 18119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1948" h="1811948">
                  <a:moveTo>
                    <a:pt x="0" y="905974"/>
                  </a:moveTo>
                  <a:cubicBezTo>
                    <a:pt x="0" y="405618"/>
                    <a:pt x="405618" y="0"/>
                    <a:pt x="905974" y="0"/>
                  </a:cubicBezTo>
                  <a:cubicBezTo>
                    <a:pt x="1406330" y="0"/>
                    <a:pt x="1811948" y="405618"/>
                    <a:pt x="1811948" y="905974"/>
                  </a:cubicBezTo>
                  <a:cubicBezTo>
                    <a:pt x="1811948" y="1406330"/>
                    <a:pt x="1406330" y="1811948"/>
                    <a:pt x="905974" y="1811948"/>
                  </a:cubicBezTo>
                  <a:cubicBezTo>
                    <a:pt x="405618" y="1811948"/>
                    <a:pt x="0" y="1406330"/>
                    <a:pt x="0" y="905974"/>
                  </a:cubicBezTo>
                  <a:close/>
                </a:path>
              </a:pathLst>
            </a:custGeom>
            <a:ln>
              <a:noFill/>
            </a:ln>
          </p:spPr>
          <p:style>
            <a:lnRef idx="2">
              <a:scrgbClr r="0" g="0" b="0"/>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65354" tIns="265354" rIns="265354" bIns="265354" numCol="1" spcCol="1270" anchor="ctr" anchorCtr="0">
              <a:noAutofit/>
            </a:bodyPr>
            <a:lstStyle/>
            <a:p>
              <a:pPr marL="0" lvl="0" indent="0" algn="ctr" defTabSz="1600200">
                <a:lnSpc>
                  <a:spcPct val="90000"/>
                </a:lnSpc>
                <a:spcBef>
                  <a:spcPct val="0"/>
                </a:spcBef>
                <a:spcAft>
                  <a:spcPct val="35000"/>
                </a:spcAft>
                <a:buNone/>
              </a:pPr>
              <a:r>
                <a:rPr lang="en-US" sz="3600" kern="1200" dirty="0"/>
                <a:t>Tackle</a:t>
              </a: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46598CB7-4969-4DB2-86BA-051ADCCF5F42}"/>
              </a:ext>
            </a:extLst>
          </p:cNvPr>
          <p:cNvSpPr>
            <a:spLocks noGrp="1"/>
          </p:cNvSpPr>
          <p:nvPr>
            <p:ph sz="quarter" idx="11"/>
          </p:nvPr>
        </p:nvSpPr>
        <p:spPr/>
        <p:txBody>
          <a:bodyPr/>
          <a:lstStyle/>
          <a:p>
            <a:endParaRPr lang="en-US"/>
          </a:p>
        </p:txBody>
      </p:sp>
      <p:sp>
        <p:nvSpPr>
          <p:cNvPr id="24578" name="Title 1"/>
          <p:cNvSpPr>
            <a:spLocks noGrp="1"/>
          </p:cNvSpPr>
          <p:nvPr>
            <p:ph type="title"/>
          </p:nvPr>
        </p:nvSpPr>
        <p:spPr/>
        <p:txBody>
          <a:bodyPr/>
          <a:lstStyle/>
          <a:p>
            <a:pPr eaLnBrk="1" hangingPunct="1"/>
            <a:r>
              <a:rPr lang="en-US" dirty="0"/>
              <a:t>Ready, Fire, Aim!</a:t>
            </a:r>
          </a:p>
        </p:txBody>
      </p:sp>
      <p:grpSp>
        <p:nvGrpSpPr>
          <p:cNvPr id="2" name="Group 1">
            <a:extLst>
              <a:ext uri="{FF2B5EF4-FFF2-40B4-BE49-F238E27FC236}">
                <a16:creationId xmlns:a16="http://schemas.microsoft.com/office/drawing/2014/main" id="{F9C440EA-B45F-4196-9618-33C1E919BB47}"/>
              </a:ext>
            </a:extLst>
          </p:cNvPr>
          <p:cNvGrpSpPr/>
          <p:nvPr/>
        </p:nvGrpSpPr>
        <p:grpSpPr>
          <a:xfrm>
            <a:off x="609600" y="1523981"/>
            <a:ext cx="7772400" cy="4663440"/>
            <a:chOff x="609600" y="1523981"/>
            <a:chExt cx="7772400" cy="4663440"/>
          </a:xfrm>
        </p:grpSpPr>
        <p:sp>
          <p:nvSpPr>
            <p:cNvPr id="3" name="Partial Circle 2">
              <a:extLst>
                <a:ext uri="{FF2B5EF4-FFF2-40B4-BE49-F238E27FC236}">
                  <a16:creationId xmlns:a16="http://schemas.microsoft.com/office/drawing/2014/main" id="{DABAE985-F9C7-4949-8590-52BC89EFDC0E}"/>
                </a:ext>
              </a:extLst>
            </p:cNvPr>
            <p:cNvSpPr/>
            <p:nvPr/>
          </p:nvSpPr>
          <p:spPr>
            <a:xfrm>
              <a:off x="609600" y="1523981"/>
              <a:ext cx="4663440" cy="4663440"/>
            </a:xfrm>
            <a:prstGeom prst="pie">
              <a:avLst>
                <a:gd name="adj1" fmla="val 5400000"/>
                <a:gd name="adj2" fmla="val 16200000"/>
              </a:avLst>
            </a:pr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5" name="Freeform: Shape 4">
              <a:extLst>
                <a:ext uri="{FF2B5EF4-FFF2-40B4-BE49-F238E27FC236}">
                  <a16:creationId xmlns:a16="http://schemas.microsoft.com/office/drawing/2014/main" id="{70DAF3EF-8480-465E-9E7C-97801BBCD3BB}"/>
                </a:ext>
              </a:extLst>
            </p:cNvPr>
            <p:cNvSpPr/>
            <p:nvPr/>
          </p:nvSpPr>
          <p:spPr>
            <a:xfrm>
              <a:off x="2895618" y="1523981"/>
              <a:ext cx="5440680" cy="4663440"/>
            </a:xfrm>
            <a:custGeom>
              <a:avLst/>
              <a:gdLst>
                <a:gd name="connsiteX0" fmla="*/ 0 w 5440680"/>
                <a:gd name="connsiteY0" fmla="*/ 0 h 4663440"/>
                <a:gd name="connsiteX1" fmla="*/ 5440680 w 5440680"/>
                <a:gd name="connsiteY1" fmla="*/ 0 h 4663440"/>
                <a:gd name="connsiteX2" fmla="*/ 5440680 w 5440680"/>
                <a:gd name="connsiteY2" fmla="*/ 4663440 h 4663440"/>
                <a:gd name="connsiteX3" fmla="*/ 0 w 5440680"/>
                <a:gd name="connsiteY3" fmla="*/ 4663440 h 4663440"/>
                <a:gd name="connsiteX4" fmla="*/ 0 w 5440680"/>
                <a:gd name="connsiteY4" fmla="*/ 0 h 46634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40680" h="4663440">
                  <a:moveTo>
                    <a:pt x="0" y="0"/>
                  </a:moveTo>
                  <a:lnTo>
                    <a:pt x="5440680" y="0"/>
                  </a:lnTo>
                  <a:lnTo>
                    <a:pt x="5440680" y="4663440"/>
                  </a:lnTo>
                  <a:lnTo>
                    <a:pt x="0" y="4663440"/>
                  </a:lnTo>
                  <a:lnTo>
                    <a:pt x="0" y="0"/>
                  </a:lnTo>
                  <a:close/>
                </a:path>
              </a:pathLst>
            </a:custGeom>
            <a:ln>
              <a:no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37160" tIns="137160" rIns="137160" bIns="3401565" numCol="1" spcCol="1270" anchor="ctr" anchorCtr="0">
              <a:noAutofit/>
            </a:bodyPr>
            <a:lstStyle/>
            <a:p>
              <a:pPr marL="0" lvl="0" indent="0" algn="l" defTabSz="1600200">
                <a:lnSpc>
                  <a:spcPct val="90000"/>
                </a:lnSpc>
                <a:spcBef>
                  <a:spcPct val="0"/>
                </a:spcBef>
                <a:spcAft>
                  <a:spcPct val="35000"/>
                </a:spcAft>
                <a:buNone/>
              </a:pPr>
              <a:r>
                <a:rPr lang="en-US" sz="3600" b="0" kern="1200" dirty="0"/>
                <a:t>Do not over plan</a:t>
              </a:r>
            </a:p>
          </p:txBody>
        </p:sp>
        <p:sp>
          <p:nvSpPr>
            <p:cNvPr id="6" name="Partial Circle 5">
              <a:extLst>
                <a:ext uri="{FF2B5EF4-FFF2-40B4-BE49-F238E27FC236}">
                  <a16:creationId xmlns:a16="http://schemas.microsoft.com/office/drawing/2014/main" id="{EE73F7F0-260F-4B4F-83D5-C31C1CF8E496}"/>
                </a:ext>
              </a:extLst>
            </p:cNvPr>
            <p:cNvSpPr/>
            <p:nvPr/>
          </p:nvSpPr>
          <p:spPr>
            <a:xfrm>
              <a:off x="1371596" y="2895588"/>
              <a:ext cx="3031232" cy="3031232"/>
            </a:xfrm>
            <a:prstGeom prst="pie">
              <a:avLst>
                <a:gd name="adj1" fmla="val 5400000"/>
                <a:gd name="adj2" fmla="val 16200000"/>
              </a:avLst>
            </a:pr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7" name="Freeform: Shape 6">
              <a:extLst>
                <a:ext uri="{FF2B5EF4-FFF2-40B4-BE49-F238E27FC236}">
                  <a16:creationId xmlns:a16="http://schemas.microsoft.com/office/drawing/2014/main" id="{090C0DE8-983C-4844-B49D-EAB27F79741C}"/>
                </a:ext>
              </a:extLst>
            </p:cNvPr>
            <p:cNvSpPr/>
            <p:nvPr/>
          </p:nvSpPr>
          <p:spPr>
            <a:xfrm>
              <a:off x="2941320" y="2953515"/>
              <a:ext cx="5440680" cy="3031232"/>
            </a:xfrm>
            <a:custGeom>
              <a:avLst/>
              <a:gdLst>
                <a:gd name="connsiteX0" fmla="*/ 0 w 5440680"/>
                <a:gd name="connsiteY0" fmla="*/ 0 h 3031232"/>
                <a:gd name="connsiteX1" fmla="*/ 5440680 w 5440680"/>
                <a:gd name="connsiteY1" fmla="*/ 0 h 3031232"/>
                <a:gd name="connsiteX2" fmla="*/ 5440680 w 5440680"/>
                <a:gd name="connsiteY2" fmla="*/ 3031232 h 3031232"/>
                <a:gd name="connsiteX3" fmla="*/ 0 w 5440680"/>
                <a:gd name="connsiteY3" fmla="*/ 3031232 h 3031232"/>
                <a:gd name="connsiteX4" fmla="*/ 0 w 5440680"/>
                <a:gd name="connsiteY4" fmla="*/ 0 h 30312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40680" h="3031232">
                  <a:moveTo>
                    <a:pt x="0" y="0"/>
                  </a:moveTo>
                  <a:lnTo>
                    <a:pt x="5440680" y="0"/>
                  </a:lnTo>
                  <a:lnTo>
                    <a:pt x="5440680" y="3031232"/>
                  </a:lnTo>
                  <a:lnTo>
                    <a:pt x="0" y="3031232"/>
                  </a:lnTo>
                  <a:lnTo>
                    <a:pt x="0" y="0"/>
                  </a:lnTo>
                  <a:close/>
                </a:path>
              </a:pathLst>
            </a:custGeom>
            <a:ln>
              <a:no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37160" tIns="137160" rIns="137160" bIns="1769362" numCol="1" spcCol="1270" anchor="ctr" anchorCtr="0">
              <a:noAutofit/>
            </a:bodyPr>
            <a:lstStyle/>
            <a:p>
              <a:pPr marL="0" lvl="0" indent="0" algn="l" defTabSz="1600200">
                <a:lnSpc>
                  <a:spcPct val="90000"/>
                </a:lnSpc>
                <a:spcBef>
                  <a:spcPct val="0"/>
                </a:spcBef>
                <a:spcAft>
                  <a:spcPct val="35000"/>
                </a:spcAft>
                <a:buNone/>
              </a:pPr>
              <a:r>
                <a:rPr lang="en-US" sz="3600" kern="1200" dirty="0"/>
                <a:t>Just take action</a:t>
              </a:r>
            </a:p>
          </p:txBody>
        </p:sp>
        <p:sp>
          <p:nvSpPr>
            <p:cNvPr id="8" name="Partial Circle 7">
              <a:extLst>
                <a:ext uri="{FF2B5EF4-FFF2-40B4-BE49-F238E27FC236}">
                  <a16:creationId xmlns:a16="http://schemas.microsoft.com/office/drawing/2014/main" id="{67B39582-A67B-408E-8DA4-0DC5E3AFF26E}"/>
                </a:ext>
              </a:extLst>
            </p:cNvPr>
            <p:cNvSpPr/>
            <p:nvPr/>
          </p:nvSpPr>
          <p:spPr>
            <a:xfrm>
              <a:off x="2209794" y="4343395"/>
              <a:ext cx="1399030" cy="1399030"/>
            </a:xfrm>
            <a:prstGeom prst="pie">
              <a:avLst>
                <a:gd name="adj1" fmla="val 5400000"/>
                <a:gd name="adj2" fmla="val 16200000"/>
              </a:avLst>
            </a:prstGeom>
            <a:ln>
              <a:noFill/>
            </a:ln>
          </p:spPr>
          <p:style>
            <a:lnRef idx="2">
              <a:scrgbClr r="0" g="0" b="0"/>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9" name="Freeform: Shape 8">
              <a:extLst>
                <a:ext uri="{FF2B5EF4-FFF2-40B4-BE49-F238E27FC236}">
                  <a16:creationId xmlns:a16="http://schemas.microsoft.com/office/drawing/2014/main" id="{641858EA-8E2C-4FC8-94B1-E31C7DC70F6B}"/>
                </a:ext>
              </a:extLst>
            </p:cNvPr>
            <p:cNvSpPr/>
            <p:nvPr/>
          </p:nvSpPr>
          <p:spPr>
            <a:xfrm>
              <a:off x="2941320" y="4352545"/>
              <a:ext cx="5440680" cy="1399030"/>
            </a:xfrm>
            <a:custGeom>
              <a:avLst/>
              <a:gdLst>
                <a:gd name="connsiteX0" fmla="*/ 0 w 5440680"/>
                <a:gd name="connsiteY0" fmla="*/ 0 h 1399030"/>
                <a:gd name="connsiteX1" fmla="*/ 5440680 w 5440680"/>
                <a:gd name="connsiteY1" fmla="*/ 0 h 1399030"/>
                <a:gd name="connsiteX2" fmla="*/ 5440680 w 5440680"/>
                <a:gd name="connsiteY2" fmla="*/ 1399030 h 1399030"/>
                <a:gd name="connsiteX3" fmla="*/ 0 w 5440680"/>
                <a:gd name="connsiteY3" fmla="*/ 1399030 h 1399030"/>
                <a:gd name="connsiteX4" fmla="*/ 0 w 5440680"/>
                <a:gd name="connsiteY4" fmla="*/ 0 h 13990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40680" h="1399030">
                  <a:moveTo>
                    <a:pt x="0" y="0"/>
                  </a:moveTo>
                  <a:lnTo>
                    <a:pt x="5440680" y="0"/>
                  </a:lnTo>
                  <a:lnTo>
                    <a:pt x="5440680" y="1399030"/>
                  </a:lnTo>
                  <a:lnTo>
                    <a:pt x="0" y="1399030"/>
                  </a:lnTo>
                  <a:lnTo>
                    <a:pt x="0" y="0"/>
                  </a:lnTo>
                  <a:close/>
                </a:path>
              </a:pathLst>
            </a:custGeom>
            <a:ln>
              <a:no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b="0" kern="1200" dirty="0"/>
                <a:t>Adjust your aim</a:t>
              </a: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eriod"/>
              <a:tabLst>
                <a:tab pos="457200" algn="l"/>
              </a:tabLst>
            </a:pPr>
            <a:r>
              <a:rPr lang="en-US" dirty="0">
                <a:ea typeface="Times New Roman"/>
                <a:cs typeface="Times New Roman"/>
              </a:rPr>
              <a:t>It is recommended to keep a separate journal for work and for your personal life.</a:t>
            </a:r>
          </a:p>
          <a:p>
            <a:pPr marL="690563" marR="0" lvl="0" indent="-342900">
              <a:lnSpc>
                <a:spcPct val="115000"/>
              </a:lnSpc>
              <a:spcBef>
                <a:spcPts val="0"/>
              </a:spcBef>
              <a:spcAft>
                <a:spcPts val="0"/>
              </a:spcAft>
              <a:buFont typeface="+mj-lt"/>
              <a:buAutoNum type="alphaLcParenR"/>
              <a:tabLst>
                <a:tab pos="742950" algn="l"/>
              </a:tabLst>
            </a:pPr>
            <a:r>
              <a:rPr lang="en-US" dirty="0">
                <a:ea typeface="Times New Roman"/>
                <a:cs typeface="Times New Roman"/>
              </a:rPr>
              <a:t>True</a:t>
            </a:r>
          </a:p>
          <a:p>
            <a:pPr marL="690563" marR="0" lvl="0" indent="-342900">
              <a:lnSpc>
                <a:spcPct val="115000"/>
              </a:lnSpc>
              <a:spcBef>
                <a:spcPts val="0"/>
              </a:spcBef>
              <a:spcAft>
                <a:spcPts val="1000"/>
              </a:spcAft>
              <a:buFont typeface="+mj-lt"/>
              <a:buAutoNum type="alphaLcParenR"/>
              <a:tabLst>
                <a:tab pos="742950" algn="l"/>
              </a:tabLst>
            </a:pPr>
            <a:r>
              <a:rPr lang="en-US" dirty="0">
                <a:ea typeface="Times New Roman"/>
                <a:cs typeface="Times New Roman"/>
              </a:rPr>
              <a:t>False</a:t>
            </a:r>
          </a:p>
          <a:p>
            <a:pPr marL="347663" marR="0" lvl="0" indent="-347663">
              <a:lnSpc>
                <a:spcPct val="115000"/>
              </a:lnSpc>
              <a:spcBef>
                <a:spcPts val="0"/>
              </a:spcBef>
              <a:spcAft>
                <a:spcPts val="1000"/>
              </a:spcAft>
              <a:buFont typeface="+mj-lt"/>
              <a:buAutoNum type="arabicPeriod" startAt="2"/>
              <a:tabLst>
                <a:tab pos="625475" algn="l"/>
              </a:tabLst>
            </a:pPr>
            <a:r>
              <a:rPr lang="en-US" dirty="0">
                <a:ea typeface="Times New Roman"/>
                <a:cs typeface="Times New Roman"/>
              </a:rPr>
              <a:t>If you postpone a task ____ times, it does not belong on your action list.</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3</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4</a:t>
            </a: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5</a:t>
            </a:r>
            <a:endParaRPr lang="en-US" dirty="0">
              <a:ea typeface="Times New Roman"/>
              <a:cs typeface="Times New Roman"/>
            </a:endParaRPr>
          </a:p>
          <a:p>
            <a:pPr marL="690563"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6</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65874300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7663" marR="0" lvl="0" indent="-347663">
              <a:lnSpc>
                <a:spcPct val="115000"/>
              </a:lnSpc>
              <a:spcBef>
                <a:spcPts val="0"/>
              </a:spcBef>
              <a:spcAft>
                <a:spcPts val="1000"/>
              </a:spcAft>
              <a:buFont typeface="+mj-lt"/>
              <a:buAutoNum type="arabicPeriod" startAt="3"/>
              <a:tabLst>
                <a:tab pos="685800" algn="l"/>
              </a:tabLst>
            </a:pPr>
            <a:r>
              <a:rPr lang="en-US" dirty="0">
                <a:solidFill>
                  <a:srgbClr val="000000"/>
                </a:solidFill>
                <a:ea typeface="Times New Roman"/>
                <a:cs typeface="Times New Roman"/>
              </a:rPr>
              <a:t>What is considered trivial time-wasters are neither important nor urgent in the Glass Jar approach?</a:t>
            </a: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Rocks</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Pebbles</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Sand</a:t>
            </a:r>
          </a:p>
          <a:p>
            <a:pPr marL="690563" marR="0" lvl="0" indent="-342900">
              <a:lnSpc>
                <a:spcPct val="115000"/>
              </a:lnSpc>
              <a:spcBef>
                <a:spcPts val="0"/>
              </a:spcBef>
              <a:spcAft>
                <a:spcPts val="1000"/>
              </a:spcAft>
              <a:buFont typeface="+mj-lt"/>
              <a:buAutoNum type="alphaLcParenR"/>
            </a:pPr>
            <a:r>
              <a:rPr lang="en-US" dirty="0">
                <a:ea typeface="Times New Roman"/>
                <a:cs typeface="Times New Roman"/>
              </a:rPr>
              <a:t>Water</a:t>
            </a:r>
          </a:p>
          <a:p>
            <a:pPr marL="347663" marR="0" lvl="0" indent="-347663">
              <a:lnSpc>
                <a:spcPct val="115000"/>
              </a:lnSpc>
              <a:spcBef>
                <a:spcPts val="0"/>
              </a:spcBef>
              <a:spcAft>
                <a:spcPts val="1000"/>
              </a:spcAft>
              <a:buFont typeface="+mj-lt"/>
              <a:buAutoNum type="arabicPeriod" startAt="4"/>
              <a:tabLst>
                <a:tab pos="685800" algn="l"/>
                <a:tab pos="746125" algn="l"/>
              </a:tabLst>
            </a:pPr>
            <a:r>
              <a:rPr lang="en-US" dirty="0">
                <a:ea typeface="Times New Roman"/>
                <a:cs typeface="Times New Roman"/>
              </a:rPr>
              <a:t> A large project can be broken down by Chunk, Block , and ________</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Completed</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Tackle</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Fire</a:t>
            </a:r>
          </a:p>
          <a:p>
            <a:pPr marL="690563"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Focus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75921715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lstStyle/>
          <a:p>
            <a:pPr marL="347663" marR="0" lvl="0" indent="-347663">
              <a:lnSpc>
                <a:spcPct val="115000"/>
              </a:lnSpc>
              <a:spcBef>
                <a:spcPts val="0"/>
              </a:spcBef>
              <a:spcAft>
                <a:spcPts val="1000"/>
              </a:spcAft>
              <a:buFont typeface="+mj-lt"/>
              <a:buAutoNum type="arabicPeriod" startAt="5"/>
              <a:tabLst>
                <a:tab pos="625475" algn="l"/>
              </a:tabLst>
            </a:pPr>
            <a:r>
              <a:rPr lang="en-US" sz="2000" dirty="0">
                <a:solidFill>
                  <a:srgbClr val="000000"/>
                </a:solidFill>
                <a:ea typeface="Times New Roman"/>
                <a:cs typeface="Times New Roman"/>
              </a:rPr>
              <a:t>Often in time management planning, it is better to think ________, </a:t>
            </a:r>
            <a:r>
              <a:rPr lang="en-US" sz="2000" dirty="0">
                <a:ea typeface="Times New Roman"/>
                <a:cs typeface="Times New Roman"/>
              </a:rPr>
              <a:t>_______, ________</a:t>
            </a:r>
          </a:p>
          <a:p>
            <a:pPr marL="690563" marR="0" lvl="0" indent="-342900">
              <a:lnSpc>
                <a:spcPct val="95000"/>
              </a:lnSpc>
              <a:spcBef>
                <a:spcPts val="0"/>
              </a:spcBef>
              <a:spcAft>
                <a:spcPts val="0"/>
              </a:spcAft>
              <a:buFont typeface="+mj-lt"/>
              <a:buAutoNum type="alphaLcParenR"/>
            </a:pPr>
            <a:r>
              <a:rPr lang="en-US" sz="2000" dirty="0">
                <a:ea typeface="Times New Roman"/>
                <a:cs typeface="Times New Roman"/>
              </a:rPr>
              <a:t>Ready, Fire, Aim</a:t>
            </a:r>
          </a:p>
          <a:p>
            <a:pPr marL="690563" indent="-342900">
              <a:lnSpc>
                <a:spcPct val="95000"/>
              </a:lnSpc>
              <a:spcBef>
                <a:spcPts val="0"/>
              </a:spcBef>
              <a:spcAft>
                <a:spcPts val="0"/>
              </a:spcAft>
              <a:buFont typeface="+mj-lt"/>
              <a:buAutoNum type="alphaLcParenR"/>
            </a:pPr>
            <a:r>
              <a:rPr lang="en-US" sz="2000" dirty="0">
                <a:ea typeface="Times New Roman"/>
                <a:cs typeface="Times New Roman"/>
              </a:rPr>
              <a:t>Ready, Aim, Fire</a:t>
            </a:r>
          </a:p>
          <a:p>
            <a:pPr marL="690563" indent="-342900">
              <a:lnSpc>
                <a:spcPct val="95000"/>
              </a:lnSpc>
              <a:spcBef>
                <a:spcPts val="0"/>
              </a:spcBef>
              <a:spcAft>
                <a:spcPts val="0"/>
              </a:spcAft>
              <a:buFont typeface="+mj-lt"/>
              <a:buAutoNum type="alphaLcParenR"/>
            </a:pPr>
            <a:r>
              <a:rPr lang="en-US" sz="2000" dirty="0">
                <a:ea typeface="Times New Roman"/>
                <a:cs typeface="Times New Roman"/>
              </a:rPr>
              <a:t>Aim, Aim, Fire</a:t>
            </a:r>
          </a:p>
          <a:p>
            <a:pPr marL="690563" indent="-342900">
              <a:lnSpc>
                <a:spcPct val="95000"/>
              </a:lnSpc>
              <a:spcBef>
                <a:spcPts val="0"/>
              </a:spcBef>
              <a:spcAft>
                <a:spcPts val="0"/>
              </a:spcAft>
              <a:buFont typeface="+mj-lt"/>
              <a:buAutoNum type="alphaLcParenR"/>
            </a:pPr>
            <a:r>
              <a:rPr lang="en-US" sz="2000" dirty="0">
                <a:solidFill>
                  <a:srgbClr val="000000"/>
                </a:solidFill>
                <a:ea typeface="Times New Roman"/>
                <a:cs typeface="Times New Roman"/>
              </a:rPr>
              <a:t>Fire, Ready, Aim</a:t>
            </a:r>
          </a:p>
          <a:p>
            <a:pPr marL="457200" lvl="0" indent="-457200">
              <a:lnSpc>
                <a:spcPct val="115000"/>
              </a:lnSpc>
              <a:spcBef>
                <a:spcPts val="1200"/>
              </a:spcBef>
              <a:spcAft>
                <a:spcPts val="1000"/>
              </a:spcAft>
              <a:buFont typeface="+mj-lt"/>
              <a:buAutoNum type="arabicParenR" startAt="6"/>
            </a:pPr>
            <a:r>
              <a:rPr lang="en-US" sz="2000" dirty="0">
                <a:solidFill>
                  <a:prstClr val="black"/>
                </a:solidFill>
                <a:ea typeface="Times New Roman"/>
                <a:cs typeface="Times New Roman"/>
              </a:rPr>
              <a:t>What is the hallmark of successful time management?</a:t>
            </a:r>
          </a:p>
          <a:p>
            <a:pPr marL="681038" lvl="0" indent="-342900">
              <a:lnSpc>
                <a:spcPct val="115000"/>
              </a:lnSpc>
              <a:spcBef>
                <a:spcPts val="0"/>
              </a:spcBef>
              <a:spcAft>
                <a:spcPts val="0"/>
              </a:spcAft>
              <a:buFont typeface="+mj-lt"/>
              <a:buAutoNum type="alphaLcParenR"/>
            </a:pPr>
            <a:r>
              <a:rPr lang="en-US" sz="2000" dirty="0">
                <a:ea typeface="Times New Roman"/>
                <a:cs typeface="Arial"/>
              </a:rPr>
              <a:t>Accomplishing everything you planned to every single day with no excuses</a:t>
            </a:r>
            <a:endParaRPr lang="en-US" sz="2000" dirty="0">
              <a:ea typeface="Times New Roman"/>
              <a:cs typeface="Times New Roman"/>
            </a:endParaRPr>
          </a:p>
          <a:p>
            <a:pPr marL="681038" lvl="0" indent="-342900">
              <a:lnSpc>
                <a:spcPct val="115000"/>
              </a:lnSpc>
              <a:spcBef>
                <a:spcPts val="0"/>
              </a:spcBef>
              <a:spcAft>
                <a:spcPts val="0"/>
              </a:spcAft>
              <a:buFont typeface="+mj-lt"/>
              <a:buAutoNum type="alphaLcParenR"/>
            </a:pPr>
            <a:r>
              <a:rPr lang="en-US" sz="2000" dirty="0">
                <a:ea typeface="Times New Roman"/>
                <a:cs typeface="Arial"/>
              </a:rPr>
              <a:t>Being consistently productive each day</a:t>
            </a:r>
            <a:endParaRPr lang="en-US" sz="2000" dirty="0">
              <a:ea typeface="Times New Roman"/>
              <a:cs typeface="Times New Roman"/>
            </a:endParaRPr>
          </a:p>
          <a:p>
            <a:pPr marL="681038" lvl="0" indent="-342900">
              <a:lnSpc>
                <a:spcPct val="115000"/>
              </a:lnSpc>
              <a:spcBef>
                <a:spcPts val="0"/>
              </a:spcBef>
              <a:spcAft>
                <a:spcPts val="0"/>
              </a:spcAft>
              <a:buFont typeface="+mj-lt"/>
              <a:buAutoNum type="alphaLcParenR"/>
            </a:pPr>
            <a:r>
              <a:rPr lang="en-US" sz="2000" dirty="0">
                <a:ea typeface="Times New Roman"/>
                <a:cs typeface="Arial"/>
              </a:rPr>
              <a:t>Putting off things that are due the next </a:t>
            </a:r>
            <a:r>
              <a:rPr lang="en-US" sz="2000" dirty="0">
                <a:solidFill>
                  <a:srgbClr val="000000"/>
                </a:solidFill>
                <a:ea typeface="Times New Roman"/>
                <a:cs typeface="Arial"/>
              </a:rPr>
              <a:t>day</a:t>
            </a:r>
            <a:endParaRPr lang="en-US" sz="2000" dirty="0">
              <a:solidFill>
                <a:prstClr val="black"/>
              </a:solidFill>
              <a:ea typeface="Times New Roman"/>
              <a:cs typeface="Times New Roman"/>
            </a:endParaRPr>
          </a:p>
          <a:p>
            <a:pPr marL="681038" lvl="0" indent="-342900">
              <a:lnSpc>
                <a:spcPct val="115000"/>
              </a:lnSpc>
              <a:spcBef>
                <a:spcPts val="0"/>
              </a:spcBef>
              <a:spcAft>
                <a:spcPts val="0"/>
              </a:spcAft>
              <a:buFont typeface="+mj-lt"/>
              <a:buAutoNum type="alphaLcParenR"/>
            </a:pPr>
            <a:r>
              <a:rPr lang="en-US" sz="2000" dirty="0">
                <a:solidFill>
                  <a:srgbClr val="000000"/>
                </a:solidFill>
                <a:ea typeface="Times New Roman"/>
                <a:cs typeface="Arial"/>
              </a:rPr>
              <a:t>Taking time out for distractions during your day</a:t>
            </a:r>
            <a:endParaRPr lang="en-US" sz="2000" dirty="0">
              <a:solidFill>
                <a:prstClr val="black"/>
              </a:solidFill>
              <a:ea typeface="Times New Roman"/>
              <a:cs typeface="Times New Roman"/>
            </a:endParaRPr>
          </a:p>
          <a:p>
            <a:pPr marL="690563" indent="-342900">
              <a:lnSpc>
                <a:spcPct val="95000"/>
              </a:lnSpc>
              <a:spcBef>
                <a:spcPts val="0"/>
              </a:spcBef>
              <a:spcAft>
                <a:spcPts val="0"/>
              </a:spcAft>
              <a:buFont typeface="+mj-lt"/>
              <a:buAutoNum type="alphaLcParenR"/>
            </a:pPr>
            <a:endParaRPr lang="en-US" sz="2000" dirty="0">
              <a:solidFill>
                <a:srgbClr val="000000"/>
              </a:solidFill>
              <a:ea typeface="Times New Roman"/>
              <a:cs typeface="Times New Roman"/>
            </a:endParaRPr>
          </a:p>
        </p:txBody>
      </p:sp>
    </p:spTree>
    <p:extLst>
      <p:ext uri="{BB962C8B-B14F-4D97-AF65-F5344CB8AC3E}">
        <p14:creationId xmlns:p14="http://schemas.microsoft.com/office/powerpoint/2010/main" val="108096751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marL="347663" marR="0" lvl="0" indent="-347663">
              <a:lnSpc>
                <a:spcPct val="115000"/>
              </a:lnSpc>
              <a:spcBef>
                <a:spcPts val="1200"/>
              </a:spcBef>
              <a:spcAft>
                <a:spcPts val="1000"/>
              </a:spcAft>
              <a:buFont typeface="+mj-lt"/>
              <a:buAutoNum type="arabicParenR" startAt="7"/>
            </a:pPr>
            <a:r>
              <a:rPr lang="en-US" dirty="0">
                <a:ea typeface="Times New Roman"/>
                <a:cs typeface="Times New Roman"/>
              </a:rPr>
              <a:t>Which of these is not a step in creating a Professional Productivity Journal?</a:t>
            </a:r>
          </a:p>
          <a:p>
            <a:pPr marL="681038" marR="0" lvl="0" indent="-342900">
              <a:lnSpc>
                <a:spcPct val="115000"/>
              </a:lnSpc>
              <a:spcBef>
                <a:spcPts val="0"/>
              </a:spcBef>
              <a:spcAft>
                <a:spcPts val="0"/>
              </a:spcAft>
              <a:buFont typeface="+mj-lt"/>
              <a:buAutoNum type="alphaLcParenR"/>
            </a:pPr>
            <a:r>
              <a:rPr lang="en-US" dirty="0">
                <a:ea typeface="Times New Roman"/>
                <a:cs typeface="Arial"/>
              </a:rPr>
              <a:t>H</a:t>
            </a:r>
            <a:r>
              <a:rPr lang="en-US" dirty="0">
                <a:ea typeface="Times New Roman"/>
                <a:cs typeface="Times New Roman"/>
              </a:rPr>
              <a:t>ighlight the top five items and focus on those first</a:t>
            </a:r>
          </a:p>
          <a:p>
            <a:pPr marL="681038" marR="0" lvl="0" indent="-342900">
              <a:lnSpc>
                <a:spcPct val="115000"/>
              </a:lnSpc>
              <a:spcBef>
                <a:spcPts val="0"/>
              </a:spcBef>
              <a:spcAft>
                <a:spcPts val="0"/>
              </a:spcAft>
              <a:buFont typeface="+mj-lt"/>
              <a:buAutoNum type="alphaLcParenR"/>
            </a:pPr>
            <a:r>
              <a:rPr lang="en-US" dirty="0">
                <a:ea typeface="Times New Roman"/>
                <a:cs typeface="Arial"/>
              </a:rPr>
              <a:t>G</a:t>
            </a:r>
            <a:r>
              <a:rPr lang="en-US" dirty="0">
                <a:ea typeface="Times New Roman"/>
                <a:cs typeface="Times New Roman"/>
              </a:rPr>
              <a:t>et yourself a spiral notebook and label it as your Professional Productivity Journal</a:t>
            </a:r>
          </a:p>
          <a:p>
            <a:pPr marL="681038" marR="0" lvl="0" indent="-342900">
              <a:lnSpc>
                <a:spcPct val="115000"/>
              </a:lnSpc>
              <a:spcBef>
                <a:spcPts val="0"/>
              </a:spcBef>
              <a:spcAft>
                <a:spcPts val="0"/>
              </a:spcAft>
              <a:buFont typeface="+mj-lt"/>
              <a:buAutoNum type="alphaLcParenR"/>
            </a:pPr>
            <a:r>
              <a:rPr lang="en-US" dirty="0">
                <a:ea typeface="Times New Roman"/>
                <a:cs typeface="Times New Roman"/>
              </a:rPr>
              <a:t>Label each page with the day and the date and what needs to be done that particular day</a:t>
            </a:r>
          </a:p>
          <a:p>
            <a:pPr marL="681038" marR="0" lvl="0" indent="-342900">
              <a:lnSpc>
                <a:spcPct val="115000"/>
              </a:lnSpc>
              <a:spcBef>
                <a:spcPts val="0"/>
              </a:spcBef>
              <a:spcAft>
                <a:spcPts val="0"/>
              </a:spcAft>
              <a:buFont typeface="+mj-lt"/>
              <a:buAutoNum type="alphaLcParenR"/>
            </a:pPr>
            <a:r>
              <a:rPr lang="en-US" dirty="0">
                <a:ea typeface="Times New Roman"/>
                <a:cs typeface="Arial"/>
              </a:rPr>
              <a:t>P</a:t>
            </a:r>
            <a:r>
              <a:rPr lang="en-US" dirty="0">
                <a:ea typeface="Times New Roman"/>
                <a:cs typeface="Times New Roman"/>
              </a:rPr>
              <a:t>rioritize each task in order of importance</a:t>
            </a:r>
          </a:p>
          <a:p>
            <a:pPr marL="347663" marR="0" lvl="0" indent="-347663">
              <a:lnSpc>
                <a:spcPct val="115000"/>
              </a:lnSpc>
              <a:spcBef>
                <a:spcPts val="1200"/>
              </a:spcBef>
              <a:spcAft>
                <a:spcPts val="1000"/>
              </a:spcAft>
              <a:buFont typeface="+mj-lt"/>
              <a:buAutoNum type="arabicParenR" startAt="8"/>
            </a:pPr>
            <a:r>
              <a:rPr lang="en-US" dirty="0">
                <a:ea typeface="Times New Roman"/>
                <a:cs typeface="Times New Roman"/>
              </a:rPr>
              <a:t>Which personal development expert believes that when you write down your action list the night before, your subconscious mind focuses on that plan while you sleep?</a:t>
            </a:r>
          </a:p>
          <a:p>
            <a:pPr marL="681038" marR="0" lvl="0" indent="-342900">
              <a:lnSpc>
                <a:spcPct val="115000"/>
              </a:lnSpc>
              <a:spcBef>
                <a:spcPts val="0"/>
              </a:spcBef>
              <a:spcAft>
                <a:spcPts val="0"/>
              </a:spcAft>
              <a:buFont typeface="+mj-lt"/>
              <a:buAutoNum type="alphaLcParenR"/>
            </a:pPr>
            <a:r>
              <a:rPr lang="en-US" dirty="0">
                <a:ea typeface="Times New Roman"/>
                <a:cs typeface="Arial"/>
              </a:rPr>
              <a:t>Britt Reints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Stephen Guise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Jamie Alexander</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Brian Tracy</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89854929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lstStyle/>
          <a:p>
            <a:pPr marL="347663" marR="0" lvl="0" indent="-347663">
              <a:lnSpc>
                <a:spcPct val="115000"/>
              </a:lnSpc>
              <a:spcBef>
                <a:spcPts val="1200"/>
              </a:spcBef>
              <a:spcAft>
                <a:spcPts val="1000"/>
              </a:spcAft>
              <a:buFont typeface="+mj-lt"/>
              <a:buAutoNum type="arabicParenR" startAt="9"/>
            </a:pPr>
            <a:r>
              <a:rPr lang="en-US" sz="2000" dirty="0">
                <a:ea typeface="Times New Roman"/>
                <a:cs typeface="Times New Roman"/>
              </a:rPr>
              <a:t>What does “sand” represent in the Glass Jar approach?</a:t>
            </a:r>
          </a:p>
          <a:p>
            <a:pPr marL="681038" marR="0" lvl="0" indent="-342900">
              <a:lnSpc>
                <a:spcPct val="115000"/>
              </a:lnSpc>
              <a:spcBef>
                <a:spcPts val="0"/>
              </a:spcBef>
              <a:spcAft>
                <a:spcPts val="0"/>
              </a:spcAft>
              <a:buFont typeface="+mj-lt"/>
              <a:buAutoNum type="alphaLcParenR"/>
            </a:pPr>
            <a:r>
              <a:rPr lang="en-US" sz="2000" dirty="0">
                <a:solidFill>
                  <a:srgbClr val="000000"/>
                </a:solidFill>
                <a:ea typeface="Times New Roman"/>
                <a:cs typeface="Arial"/>
              </a:rPr>
              <a:t>Y</a:t>
            </a:r>
            <a:r>
              <a:rPr lang="en-US" sz="2000" dirty="0">
                <a:solidFill>
                  <a:srgbClr val="000000"/>
                </a:solidFill>
                <a:ea typeface="Times New Roman"/>
                <a:cs typeface="Times New Roman"/>
              </a:rPr>
              <a:t>our highest priority projects and deadlines with the greatest value</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ea typeface="Times New Roman"/>
                <a:cs typeface="Arial"/>
              </a:rPr>
              <a:t>U</a:t>
            </a:r>
            <a:r>
              <a:rPr lang="en-US" sz="2000" dirty="0">
                <a:ea typeface="Times New Roman"/>
                <a:cs typeface="Times New Roman"/>
              </a:rPr>
              <a:t>rgent, and important tasks, but contribute less to important goals</a:t>
            </a:r>
          </a:p>
          <a:p>
            <a:pPr marL="681038" marR="0" lvl="0" indent="-342900">
              <a:lnSpc>
                <a:spcPct val="115000"/>
              </a:lnSpc>
              <a:spcBef>
                <a:spcPts val="0"/>
              </a:spcBef>
              <a:spcAft>
                <a:spcPts val="0"/>
              </a:spcAft>
              <a:buFont typeface="+mj-lt"/>
              <a:buAutoNum type="alphaLcParenR"/>
            </a:pPr>
            <a:r>
              <a:rPr lang="en-US" sz="2000" dirty="0">
                <a:ea typeface="Times New Roman"/>
                <a:cs typeface="Arial"/>
              </a:rPr>
              <a:t>U</a:t>
            </a:r>
            <a:r>
              <a:rPr lang="en-US" sz="2000" dirty="0">
                <a:ea typeface="Times New Roman"/>
                <a:cs typeface="Times New Roman"/>
              </a:rPr>
              <a:t>rgent, but not important tasks</a:t>
            </a:r>
          </a:p>
          <a:p>
            <a:pPr marL="681038" marR="0" lvl="0" indent="-342900">
              <a:lnSpc>
                <a:spcPct val="115000"/>
              </a:lnSpc>
              <a:spcBef>
                <a:spcPts val="0"/>
              </a:spcBef>
              <a:spcAft>
                <a:spcPts val="0"/>
              </a:spcAft>
              <a:buFont typeface="+mj-lt"/>
              <a:buAutoNum type="alphaLcParenR"/>
            </a:pPr>
            <a:r>
              <a:rPr lang="en-US" sz="2000" dirty="0">
                <a:ea typeface="Times New Roman"/>
                <a:cs typeface="Arial"/>
              </a:rPr>
              <a:t>Neither important nor urgent tasks</a:t>
            </a:r>
            <a:endParaRPr lang="en-US" sz="2000" dirty="0">
              <a:ea typeface="Times New Roman"/>
              <a:cs typeface="Times New Roman"/>
            </a:endParaRPr>
          </a:p>
          <a:p>
            <a:pPr marL="347663" marR="0" lvl="0" indent="-347663">
              <a:lnSpc>
                <a:spcPct val="115000"/>
              </a:lnSpc>
              <a:spcBef>
                <a:spcPts val="1200"/>
              </a:spcBef>
              <a:spcAft>
                <a:spcPts val="1000"/>
              </a:spcAft>
              <a:buFont typeface="+mj-lt"/>
              <a:buAutoNum type="arabicParenR" startAt="10"/>
            </a:pPr>
            <a:r>
              <a:rPr lang="en-US" sz="2000" dirty="0">
                <a:ea typeface="Times New Roman"/>
                <a:cs typeface="Times New Roman"/>
              </a:rPr>
              <a:t> Which time management strategy is ideal for taking on jobs that are so overwhelming it is difficult to even plan to start them?</a:t>
            </a:r>
          </a:p>
          <a:p>
            <a:pPr marL="681038" marR="0" lvl="0" indent="-342900">
              <a:lnSpc>
                <a:spcPct val="115000"/>
              </a:lnSpc>
              <a:spcBef>
                <a:spcPts val="0"/>
              </a:spcBef>
              <a:spcAft>
                <a:spcPts val="0"/>
              </a:spcAft>
              <a:buFont typeface="+mj-lt"/>
              <a:buAutoNum type="alphaLcParenR"/>
            </a:pPr>
            <a:r>
              <a:rPr lang="en-US" sz="2000" dirty="0">
                <a:ea typeface="Times New Roman"/>
                <a:cs typeface="Arial"/>
              </a:rPr>
              <a:t>Chunk, block, tackle</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ea typeface="Times New Roman"/>
                <a:cs typeface="Times New Roman"/>
              </a:rPr>
              <a:t>The Glass Jar approach</a:t>
            </a:r>
          </a:p>
          <a:p>
            <a:pPr marL="681038" marR="0" lvl="0" indent="-342900">
              <a:lnSpc>
                <a:spcPct val="115000"/>
              </a:lnSpc>
              <a:spcBef>
                <a:spcPts val="0"/>
              </a:spcBef>
              <a:spcAft>
                <a:spcPts val="0"/>
              </a:spcAft>
              <a:buFont typeface="+mj-lt"/>
              <a:buAutoNum type="alphaLcParenR"/>
            </a:pPr>
            <a:r>
              <a:rPr lang="en-US" sz="2000" dirty="0">
                <a:ea typeface="Times New Roman"/>
                <a:cs typeface="Times New Roman"/>
              </a:rPr>
              <a:t>Ready, Aim, Fire</a:t>
            </a:r>
          </a:p>
          <a:p>
            <a:pPr marL="681038" marR="0" lvl="0" indent="-342900">
              <a:lnSpc>
                <a:spcPct val="115000"/>
              </a:lnSpc>
              <a:spcBef>
                <a:spcPts val="0"/>
              </a:spcBef>
              <a:spcAft>
                <a:spcPts val="1000"/>
              </a:spcAft>
              <a:buFont typeface="+mj-lt"/>
              <a:buAutoNum type="alphaLcParenR"/>
            </a:pPr>
            <a:r>
              <a:rPr lang="en-US" sz="2000" dirty="0">
                <a:ea typeface="Times New Roman"/>
                <a:cs typeface="Times New Roman"/>
              </a:rPr>
              <a:t>Chunk, block, focus</a:t>
            </a:r>
          </a:p>
          <a:p>
            <a:pPr marL="690563" indent="-342900">
              <a:lnSpc>
                <a:spcPct val="95000"/>
              </a:lnSpc>
              <a:spcBef>
                <a:spcPts val="0"/>
              </a:spcBef>
              <a:spcAft>
                <a:spcPts val="0"/>
              </a:spcAft>
              <a:buFont typeface="+mj-lt"/>
              <a:buAutoNum type="alphaLcParenR"/>
            </a:pPr>
            <a:endParaRPr lang="en-US" sz="2000" dirty="0">
              <a:solidFill>
                <a:srgbClr val="000000"/>
              </a:solidFill>
              <a:ea typeface="Times New Roman"/>
              <a:cs typeface="Times New Roman"/>
            </a:endParaRPr>
          </a:p>
        </p:txBody>
      </p:sp>
    </p:spTree>
    <p:extLst>
      <p:ext uri="{BB962C8B-B14F-4D97-AF65-F5344CB8AC3E}">
        <p14:creationId xmlns:p14="http://schemas.microsoft.com/office/powerpoint/2010/main" val="15346164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A838A9A-350F-4E88-9593-5ED0C41660A3}"/>
              </a:ext>
            </a:extLst>
          </p:cNvPr>
          <p:cNvSpPr>
            <a:spLocks noGrp="1"/>
          </p:cNvSpPr>
          <p:nvPr>
            <p:ph type="title"/>
          </p:nvPr>
        </p:nvSpPr>
        <p:spPr/>
        <p:txBody>
          <a:bodyPr/>
          <a:lstStyle/>
          <a:p>
            <a:endParaRPr lang="en-US"/>
          </a:p>
        </p:txBody>
      </p:sp>
      <p:sp>
        <p:nvSpPr>
          <p:cNvPr id="5" name="Content Placeholder 4">
            <a:extLst>
              <a:ext uri="{FF2B5EF4-FFF2-40B4-BE49-F238E27FC236}">
                <a16:creationId xmlns:a16="http://schemas.microsoft.com/office/drawing/2014/main" id="{B756F406-E875-41D3-8D00-F8802D4D7C00}"/>
              </a:ext>
            </a:extLst>
          </p:cNvPr>
          <p:cNvSpPr>
            <a:spLocks noGrp="1"/>
          </p:cNvSpPr>
          <p:nvPr>
            <p:ph sz="quarter" idx="10"/>
          </p:nvPr>
        </p:nvSpPr>
        <p:spPr/>
        <p:txBody>
          <a:bodyPr/>
          <a:lstStyle/>
          <a:p>
            <a:endParaRPr lang="en-US"/>
          </a:p>
        </p:txBody>
      </p:sp>
    </p:spTree>
    <p:extLst>
      <p:ext uri="{BB962C8B-B14F-4D97-AF65-F5344CB8AC3E}">
        <p14:creationId xmlns:p14="http://schemas.microsoft.com/office/powerpoint/2010/main" val="71313583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eriod"/>
              <a:tabLst>
                <a:tab pos="457200" algn="l"/>
              </a:tabLst>
            </a:pPr>
            <a:r>
              <a:rPr lang="en-US" dirty="0">
                <a:ea typeface="Times New Roman"/>
                <a:cs typeface="Times New Roman"/>
              </a:rPr>
              <a:t>It is recommended to keep a separate journal for work and for your personal life.</a:t>
            </a:r>
          </a:p>
          <a:p>
            <a:pPr marL="690563" marR="0" lvl="0" indent="-342900">
              <a:lnSpc>
                <a:spcPct val="115000"/>
              </a:lnSpc>
              <a:spcBef>
                <a:spcPts val="0"/>
              </a:spcBef>
              <a:spcAft>
                <a:spcPts val="0"/>
              </a:spcAft>
              <a:buFont typeface="+mj-lt"/>
              <a:buAutoNum type="alphaLcParenR"/>
              <a:tabLst>
                <a:tab pos="742950" algn="l"/>
              </a:tabLst>
            </a:pPr>
            <a:r>
              <a:rPr lang="en-US" dirty="0">
                <a:solidFill>
                  <a:srgbClr val="FF0000"/>
                </a:solidFill>
                <a:ea typeface="Times New Roman"/>
                <a:cs typeface="Times New Roman"/>
              </a:rPr>
              <a:t>True</a:t>
            </a:r>
            <a:endParaRPr lang="en-US" dirty="0">
              <a:ea typeface="Times New Roman"/>
              <a:cs typeface="Times New Roman"/>
            </a:endParaRPr>
          </a:p>
          <a:p>
            <a:pPr marL="690563" marR="0" lvl="0" indent="-342900">
              <a:lnSpc>
                <a:spcPct val="115000"/>
              </a:lnSpc>
              <a:spcBef>
                <a:spcPts val="0"/>
              </a:spcBef>
              <a:spcAft>
                <a:spcPts val="1000"/>
              </a:spcAft>
              <a:buFont typeface="+mj-lt"/>
              <a:buAutoNum type="alphaLcParenR"/>
              <a:tabLst>
                <a:tab pos="742950" algn="l"/>
              </a:tabLst>
            </a:pPr>
            <a:r>
              <a:rPr lang="en-US" dirty="0">
                <a:solidFill>
                  <a:srgbClr val="000000"/>
                </a:solidFill>
                <a:ea typeface="Times New Roman"/>
                <a:cs typeface="Times New Roman"/>
              </a:rPr>
              <a:t>False</a:t>
            </a:r>
            <a:endParaRPr lang="en-US" dirty="0">
              <a:ea typeface="Times New Roman"/>
              <a:cs typeface="Times New Roman"/>
            </a:endParaRPr>
          </a:p>
          <a:p>
            <a:pPr marL="347663" marR="0" lvl="0" indent="-347663">
              <a:lnSpc>
                <a:spcPct val="115000"/>
              </a:lnSpc>
              <a:spcBef>
                <a:spcPts val="0"/>
              </a:spcBef>
              <a:spcAft>
                <a:spcPts val="1000"/>
              </a:spcAft>
              <a:buFont typeface="+mj-lt"/>
              <a:buAutoNum type="arabicPeriod" startAt="2"/>
              <a:tabLst>
                <a:tab pos="625475" algn="l"/>
              </a:tabLst>
            </a:pPr>
            <a:r>
              <a:rPr lang="en-US" dirty="0">
                <a:solidFill>
                  <a:srgbClr val="000000"/>
                </a:solidFill>
                <a:ea typeface="Times New Roman"/>
                <a:cs typeface="Times New Roman"/>
              </a:rPr>
              <a:t>If you postpone a task ____ times, it does not belong on your action list.</a:t>
            </a:r>
          </a:p>
          <a:p>
            <a:pPr marL="690563"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3</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4</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5</a:t>
            </a:r>
            <a:endParaRPr lang="en-US" dirty="0">
              <a:ea typeface="Times New Roman"/>
              <a:cs typeface="Times New Roman"/>
            </a:endParaRPr>
          </a:p>
          <a:p>
            <a:pPr marL="690563"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6</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22075708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7663" marR="0" lvl="0" indent="-347663">
              <a:lnSpc>
                <a:spcPct val="115000"/>
              </a:lnSpc>
              <a:spcBef>
                <a:spcPts val="0"/>
              </a:spcBef>
              <a:spcAft>
                <a:spcPts val="1000"/>
              </a:spcAft>
              <a:buFont typeface="+mj-lt"/>
              <a:buAutoNum type="arabicPeriod" startAt="3"/>
              <a:tabLst>
                <a:tab pos="685800" algn="l"/>
              </a:tabLst>
            </a:pPr>
            <a:r>
              <a:rPr lang="en-US" dirty="0">
                <a:solidFill>
                  <a:srgbClr val="000000"/>
                </a:solidFill>
                <a:ea typeface="Times New Roman"/>
                <a:cs typeface="Times New Roman"/>
              </a:rPr>
              <a:t>What is considered trivial time-wasters are neither important nor urgent in the Glass Jar approach?</a:t>
            </a: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Rocks</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Pebbles</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Sand</a:t>
            </a:r>
            <a:endParaRPr lang="en-US" dirty="0">
              <a:ea typeface="Times New Roman"/>
              <a:cs typeface="Times New Roman"/>
            </a:endParaRPr>
          </a:p>
          <a:p>
            <a:pPr marL="690563" marR="0" lvl="0" indent="-342900">
              <a:lnSpc>
                <a:spcPct val="115000"/>
              </a:lnSpc>
              <a:spcBef>
                <a:spcPts val="0"/>
              </a:spcBef>
              <a:spcAft>
                <a:spcPts val="1000"/>
              </a:spcAft>
              <a:buFont typeface="+mj-lt"/>
              <a:buAutoNum type="alphaLcParenR"/>
            </a:pPr>
            <a:r>
              <a:rPr lang="en-US" dirty="0">
                <a:solidFill>
                  <a:srgbClr val="FF0000"/>
                </a:solidFill>
                <a:ea typeface="Times New Roman"/>
                <a:cs typeface="Times New Roman"/>
              </a:rPr>
              <a:t>Water</a:t>
            </a:r>
            <a:endParaRPr lang="en-US" dirty="0">
              <a:ea typeface="Times New Roman"/>
              <a:cs typeface="Times New Roman"/>
            </a:endParaRPr>
          </a:p>
          <a:p>
            <a:pPr marL="347663" marR="0" lvl="0" indent="-347663">
              <a:lnSpc>
                <a:spcPct val="115000"/>
              </a:lnSpc>
              <a:spcBef>
                <a:spcPts val="0"/>
              </a:spcBef>
              <a:spcAft>
                <a:spcPts val="1000"/>
              </a:spcAft>
              <a:buFont typeface="+mj-lt"/>
              <a:buAutoNum type="arabicPeriod" startAt="4"/>
              <a:tabLst>
                <a:tab pos="685800" algn="l"/>
                <a:tab pos="746125" algn="l"/>
              </a:tabLst>
            </a:pPr>
            <a:r>
              <a:rPr lang="en-US" dirty="0">
                <a:solidFill>
                  <a:srgbClr val="000000"/>
                </a:solidFill>
                <a:ea typeface="Times New Roman"/>
                <a:cs typeface="Times New Roman"/>
              </a:rPr>
              <a:t> A large project can be broken down by Chunk, Block , and ________</a:t>
            </a: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Completed</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Tackle</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Fire</a:t>
            </a:r>
            <a:endParaRPr lang="en-US" dirty="0">
              <a:ea typeface="Times New Roman"/>
              <a:cs typeface="Times New Roman"/>
            </a:endParaRPr>
          </a:p>
          <a:p>
            <a:pPr marL="690563"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Focus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00833478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lstStyle/>
          <a:p>
            <a:pPr marL="347663" marR="0" lvl="0" indent="-347663">
              <a:lnSpc>
                <a:spcPct val="115000"/>
              </a:lnSpc>
              <a:spcBef>
                <a:spcPts val="0"/>
              </a:spcBef>
              <a:spcAft>
                <a:spcPts val="1000"/>
              </a:spcAft>
              <a:buFont typeface="+mj-lt"/>
              <a:buAutoNum type="arabicPeriod" startAt="5"/>
              <a:tabLst>
                <a:tab pos="625475" algn="l"/>
              </a:tabLst>
            </a:pPr>
            <a:r>
              <a:rPr lang="en-US" sz="2000" dirty="0">
                <a:solidFill>
                  <a:srgbClr val="000000"/>
                </a:solidFill>
                <a:ea typeface="Times New Roman"/>
                <a:cs typeface="Times New Roman"/>
              </a:rPr>
              <a:t>Often in time management planning, it is better to think ________, _______, ________</a:t>
            </a:r>
          </a:p>
          <a:p>
            <a:pPr marL="690563" marR="0" lvl="0" indent="-342900">
              <a:lnSpc>
                <a:spcPct val="95000"/>
              </a:lnSpc>
              <a:spcBef>
                <a:spcPts val="0"/>
              </a:spcBef>
              <a:spcAft>
                <a:spcPts val="0"/>
              </a:spcAft>
              <a:buFont typeface="+mj-lt"/>
              <a:buAutoNum type="alphaLcParenR"/>
            </a:pPr>
            <a:r>
              <a:rPr lang="en-US" sz="2000" dirty="0">
                <a:solidFill>
                  <a:srgbClr val="FF0000"/>
                </a:solidFill>
                <a:ea typeface="Times New Roman"/>
                <a:cs typeface="Times New Roman"/>
              </a:rPr>
              <a:t>Ready, Fire, Aim</a:t>
            </a:r>
          </a:p>
          <a:p>
            <a:pPr marL="690563" indent="-342900">
              <a:lnSpc>
                <a:spcPct val="95000"/>
              </a:lnSpc>
              <a:spcBef>
                <a:spcPts val="0"/>
              </a:spcBef>
              <a:spcAft>
                <a:spcPts val="0"/>
              </a:spcAft>
              <a:buFont typeface="+mj-lt"/>
              <a:buAutoNum type="alphaLcParenR"/>
            </a:pPr>
            <a:r>
              <a:rPr lang="en-US" sz="2000" dirty="0">
                <a:solidFill>
                  <a:srgbClr val="000000"/>
                </a:solidFill>
                <a:ea typeface="Times New Roman"/>
                <a:cs typeface="Times New Roman"/>
              </a:rPr>
              <a:t>Ready, Aim, Fire</a:t>
            </a:r>
          </a:p>
          <a:p>
            <a:pPr marL="690563" indent="-342900">
              <a:lnSpc>
                <a:spcPct val="95000"/>
              </a:lnSpc>
              <a:spcBef>
                <a:spcPts val="0"/>
              </a:spcBef>
              <a:spcAft>
                <a:spcPts val="0"/>
              </a:spcAft>
              <a:buFont typeface="+mj-lt"/>
              <a:buAutoNum type="alphaLcParenR"/>
            </a:pPr>
            <a:r>
              <a:rPr lang="en-US" sz="2000" dirty="0">
                <a:solidFill>
                  <a:srgbClr val="000000"/>
                </a:solidFill>
                <a:ea typeface="Times New Roman"/>
                <a:cs typeface="Times New Roman"/>
              </a:rPr>
              <a:t>Aim, Aim, Fire</a:t>
            </a:r>
          </a:p>
          <a:p>
            <a:pPr marL="690563" indent="-342900">
              <a:lnSpc>
                <a:spcPct val="95000"/>
              </a:lnSpc>
              <a:spcBef>
                <a:spcPts val="0"/>
              </a:spcBef>
              <a:spcAft>
                <a:spcPts val="0"/>
              </a:spcAft>
              <a:buFont typeface="+mj-lt"/>
              <a:buAutoNum type="alphaLcParenR"/>
            </a:pPr>
            <a:r>
              <a:rPr lang="en-US" sz="2000" dirty="0">
                <a:solidFill>
                  <a:srgbClr val="000000"/>
                </a:solidFill>
                <a:ea typeface="Times New Roman"/>
                <a:cs typeface="Times New Roman"/>
              </a:rPr>
              <a:t>Fire, Ready, Aim</a:t>
            </a:r>
          </a:p>
          <a:p>
            <a:pPr marL="457200" marR="0" lvl="0" indent="-457200">
              <a:lnSpc>
                <a:spcPct val="115000"/>
              </a:lnSpc>
              <a:spcBef>
                <a:spcPts val="1200"/>
              </a:spcBef>
              <a:spcAft>
                <a:spcPts val="1000"/>
              </a:spcAft>
              <a:buFont typeface="+mj-lt"/>
              <a:buAutoNum type="arabicParenR" startAt="6"/>
            </a:pPr>
            <a:r>
              <a:rPr lang="en-US" sz="2000" dirty="0">
                <a:ea typeface="Times New Roman"/>
                <a:cs typeface="Times New Roman"/>
              </a:rPr>
              <a:t>What is the hallmark of successful time management?</a:t>
            </a:r>
          </a:p>
          <a:p>
            <a:pPr marL="681038" marR="0" lvl="0" indent="-342900">
              <a:lnSpc>
                <a:spcPct val="115000"/>
              </a:lnSpc>
              <a:spcBef>
                <a:spcPts val="0"/>
              </a:spcBef>
              <a:spcAft>
                <a:spcPts val="0"/>
              </a:spcAft>
              <a:buFont typeface="+mj-lt"/>
              <a:buAutoNum type="alphaLcParenR"/>
            </a:pPr>
            <a:r>
              <a:rPr lang="en-US" sz="2000" dirty="0">
                <a:solidFill>
                  <a:srgbClr val="000000"/>
                </a:solidFill>
                <a:ea typeface="Times New Roman"/>
                <a:cs typeface="Arial"/>
              </a:rPr>
              <a:t>Accomplishing everything you planned to every single day with no excuses</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solidFill>
                  <a:srgbClr val="FF0000"/>
                </a:solidFill>
                <a:ea typeface="Times New Roman"/>
                <a:cs typeface="Arial"/>
              </a:rPr>
              <a:t>Being consistently productive each day</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solidFill>
                  <a:srgbClr val="000000"/>
                </a:solidFill>
                <a:ea typeface="Times New Roman"/>
                <a:cs typeface="Arial"/>
              </a:rPr>
              <a:t>Putting off things that are due the next day</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solidFill>
                  <a:srgbClr val="000000"/>
                </a:solidFill>
                <a:ea typeface="Times New Roman"/>
                <a:cs typeface="Arial"/>
              </a:rPr>
              <a:t>Taking time out for distractions during your day</a:t>
            </a:r>
            <a:endParaRPr lang="en-US" sz="2000" dirty="0">
              <a:ea typeface="Times New Roman"/>
              <a:cs typeface="Times New Roman"/>
            </a:endParaRPr>
          </a:p>
          <a:p>
            <a:pPr marL="690563" indent="-342900">
              <a:lnSpc>
                <a:spcPct val="95000"/>
              </a:lnSpc>
              <a:spcBef>
                <a:spcPts val="0"/>
              </a:spcBef>
              <a:spcAft>
                <a:spcPts val="0"/>
              </a:spcAft>
              <a:buFont typeface="+mj-lt"/>
              <a:buAutoNum type="alphaLcParenR"/>
            </a:pPr>
            <a:endParaRPr lang="en-US" sz="2000" dirty="0">
              <a:solidFill>
                <a:srgbClr val="000000"/>
              </a:solidFill>
              <a:ea typeface="Times New Roman"/>
              <a:cs typeface="Times New Roman"/>
            </a:endParaRPr>
          </a:p>
        </p:txBody>
      </p:sp>
    </p:spTree>
    <p:extLst>
      <p:ext uri="{BB962C8B-B14F-4D97-AF65-F5344CB8AC3E}">
        <p14:creationId xmlns:p14="http://schemas.microsoft.com/office/powerpoint/2010/main" val="232547837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marL="347663" marR="0" lvl="0" indent="-347663">
              <a:lnSpc>
                <a:spcPct val="115000"/>
              </a:lnSpc>
              <a:spcBef>
                <a:spcPts val="1200"/>
              </a:spcBef>
              <a:spcAft>
                <a:spcPts val="1000"/>
              </a:spcAft>
              <a:buFont typeface="+mj-lt"/>
              <a:buAutoNum type="arabicParenR" startAt="7"/>
            </a:pPr>
            <a:r>
              <a:rPr lang="en-US" dirty="0">
                <a:ea typeface="Times New Roman"/>
                <a:cs typeface="Times New Roman"/>
              </a:rPr>
              <a:t>Which of these is not a step in creating a Professional Productivity Journal?</a:t>
            </a: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H</a:t>
            </a:r>
            <a:r>
              <a:rPr lang="en-US" dirty="0">
                <a:solidFill>
                  <a:srgbClr val="FF0000"/>
                </a:solidFill>
                <a:ea typeface="Times New Roman"/>
                <a:cs typeface="Times New Roman"/>
              </a:rPr>
              <a:t>ighlight the top five items and focus on those first</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G</a:t>
            </a:r>
            <a:r>
              <a:rPr lang="en-US" dirty="0">
                <a:solidFill>
                  <a:srgbClr val="000000"/>
                </a:solidFill>
                <a:ea typeface="Times New Roman"/>
                <a:cs typeface="Times New Roman"/>
              </a:rPr>
              <a:t>et yourself a spiral notebook and label it as your Professional Productivity Journal</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Label each page with the day and the date and what needs to be done that particular day</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P</a:t>
            </a:r>
            <a:r>
              <a:rPr lang="en-US" dirty="0">
                <a:solidFill>
                  <a:srgbClr val="000000"/>
                </a:solidFill>
                <a:ea typeface="Times New Roman"/>
                <a:cs typeface="Times New Roman"/>
              </a:rPr>
              <a:t>rioritize each task in order of importance</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8"/>
            </a:pPr>
            <a:r>
              <a:rPr lang="en-US" dirty="0">
                <a:ea typeface="Times New Roman"/>
                <a:cs typeface="Times New Roman"/>
              </a:rPr>
              <a:t>Which personal development expert believes that when you write down your action list the night before, your subconscious mind focuses on that plan while you sleep?</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Britt Reints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Stephen Guise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Jamie Alexander</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Brian Tracy</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02203820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lstStyle/>
          <a:p>
            <a:pPr marL="347663" marR="0" lvl="0" indent="-347663">
              <a:lnSpc>
                <a:spcPct val="115000"/>
              </a:lnSpc>
              <a:spcBef>
                <a:spcPts val="1200"/>
              </a:spcBef>
              <a:spcAft>
                <a:spcPts val="1000"/>
              </a:spcAft>
              <a:buFont typeface="+mj-lt"/>
              <a:buAutoNum type="arabicParenR" startAt="9"/>
            </a:pPr>
            <a:r>
              <a:rPr lang="en-US" sz="2000" dirty="0">
                <a:ea typeface="Times New Roman"/>
                <a:cs typeface="Times New Roman"/>
              </a:rPr>
              <a:t>What does “sand” represent in the Glass Jar approach?</a:t>
            </a:r>
          </a:p>
          <a:p>
            <a:pPr marL="681038" marR="0" lvl="0" indent="-342900">
              <a:lnSpc>
                <a:spcPct val="115000"/>
              </a:lnSpc>
              <a:spcBef>
                <a:spcPts val="0"/>
              </a:spcBef>
              <a:spcAft>
                <a:spcPts val="0"/>
              </a:spcAft>
              <a:buFont typeface="+mj-lt"/>
              <a:buAutoNum type="alphaLcParenR"/>
            </a:pPr>
            <a:r>
              <a:rPr lang="en-US" sz="2000" dirty="0">
                <a:solidFill>
                  <a:srgbClr val="000000"/>
                </a:solidFill>
                <a:ea typeface="Times New Roman"/>
                <a:cs typeface="Arial"/>
              </a:rPr>
              <a:t>Y</a:t>
            </a:r>
            <a:r>
              <a:rPr lang="en-US" sz="2000" dirty="0">
                <a:solidFill>
                  <a:srgbClr val="000000"/>
                </a:solidFill>
                <a:ea typeface="Times New Roman"/>
                <a:cs typeface="Times New Roman"/>
              </a:rPr>
              <a:t>our highest priority projects and deadlines with the greatest value</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solidFill>
                  <a:srgbClr val="000000"/>
                </a:solidFill>
                <a:ea typeface="Times New Roman"/>
                <a:cs typeface="Arial"/>
              </a:rPr>
              <a:t>U</a:t>
            </a:r>
            <a:r>
              <a:rPr lang="en-US" sz="2000" dirty="0">
                <a:solidFill>
                  <a:srgbClr val="000000"/>
                </a:solidFill>
                <a:ea typeface="Times New Roman"/>
                <a:cs typeface="Times New Roman"/>
              </a:rPr>
              <a:t>rgent, and important tasks, but contribute less to important goals</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solidFill>
                  <a:srgbClr val="FF0000"/>
                </a:solidFill>
                <a:ea typeface="Times New Roman"/>
                <a:cs typeface="Arial"/>
              </a:rPr>
              <a:t>U</a:t>
            </a:r>
            <a:r>
              <a:rPr lang="en-US" sz="2000" dirty="0">
                <a:solidFill>
                  <a:srgbClr val="FF0000"/>
                </a:solidFill>
                <a:ea typeface="Times New Roman"/>
                <a:cs typeface="Times New Roman"/>
              </a:rPr>
              <a:t>rgent, but not important tasks</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solidFill>
                  <a:srgbClr val="000000"/>
                </a:solidFill>
                <a:ea typeface="Times New Roman"/>
                <a:cs typeface="Arial"/>
              </a:rPr>
              <a:t>Neither important nor urgent tasks</a:t>
            </a:r>
            <a:endParaRPr lang="en-US" sz="2000" dirty="0">
              <a:ea typeface="Times New Roman"/>
              <a:cs typeface="Times New Roman"/>
            </a:endParaRPr>
          </a:p>
          <a:p>
            <a:pPr marL="347663" marR="0" lvl="0" indent="-347663">
              <a:lnSpc>
                <a:spcPct val="115000"/>
              </a:lnSpc>
              <a:spcBef>
                <a:spcPts val="1200"/>
              </a:spcBef>
              <a:spcAft>
                <a:spcPts val="1000"/>
              </a:spcAft>
              <a:buFont typeface="+mj-lt"/>
              <a:buAutoNum type="arabicParenR" startAt="10"/>
            </a:pPr>
            <a:r>
              <a:rPr lang="en-US" sz="2000" dirty="0">
                <a:ea typeface="Times New Roman"/>
                <a:cs typeface="Times New Roman"/>
              </a:rPr>
              <a:t> Which time management strategy is ideal for taking on jobs that are so overwhelming it is difficult to even plan to start them?</a:t>
            </a:r>
          </a:p>
          <a:p>
            <a:pPr marL="681038" marR="0" lvl="0" indent="-342900">
              <a:lnSpc>
                <a:spcPct val="115000"/>
              </a:lnSpc>
              <a:spcBef>
                <a:spcPts val="0"/>
              </a:spcBef>
              <a:spcAft>
                <a:spcPts val="0"/>
              </a:spcAft>
              <a:buFont typeface="+mj-lt"/>
              <a:buAutoNum type="alphaLcParenR"/>
            </a:pPr>
            <a:r>
              <a:rPr lang="en-US" sz="2000" dirty="0">
                <a:solidFill>
                  <a:srgbClr val="FF0000"/>
                </a:solidFill>
                <a:ea typeface="Times New Roman"/>
                <a:cs typeface="Arial"/>
              </a:rPr>
              <a:t>Chunk, block, tackle</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ea typeface="Times New Roman"/>
                <a:cs typeface="Times New Roman"/>
              </a:rPr>
              <a:t>The Glass Jar approach</a:t>
            </a:r>
          </a:p>
          <a:p>
            <a:pPr marL="681038" marR="0" lvl="0" indent="-342900">
              <a:lnSpc>
                <a:spcPct val="115000"/>
              </a:lnSpc>
              <a:spcBef>
                <a:spcPts val="0"/>
              </a:spcBef>
              <a:spcAft>
                <a:spcPts val="0"/>
              </a:spcAft>
              <a:buFont typeface="+mj-lt"/>
              <a:buAutoNum type="alphaLcParenR"/>
            </a:pPr>
            <a:r>
              <a:rPr lang="en-US" sz="2000" dirty="0">
                <a:ea typeface="Times New Roman"/>
                <a:cs typeface="Times New Roman"/>
              </a:rPr>
              <a:t>Ready, Aim, Fire</a:t>
            </a:r>
          </a:p>
          <a:p>
            <a:pPr marL="681038" marR="0" lvl="0" indent="-342900">
              <a:lnSpc>
                <a:spcPct val="115000"/>
              </a:lnSpc>
              <a:spcBef>
                <a:spcPts val="0"/>
              </a:spcBef>
              <a:spcAft>
                <a:spcPts val="1000"/>
              </a:spcAft>
              <a:buFont typeface="+mj-lt"/>
              <a:buAutoNum type="alphaLcParenR"/>
            </a:pPr>
            <a:r>
              <a:rPr lang="en-US" sz="2000" dirty="0">
                <a:ea typeface="Times New Roman"/>
                <a:cs typeface="Times New Roman"/>
              </a:rPr>
              <a:t>Chunk, block, focus</a:t>
            </a:r>
          </a:p>
          <a:p>
            <a:pPr marL="690563" indent="-342900">
              <a:lnSpc>
                <a:spcPct val="95000"/>
              </a:lnSpc>
              <a:spcBef>
                <a:spcPts val="0"/>
              </a:spcBef>
              <a:spcAft>
                <a:spcPts val="0"/>
              </a:spcAft>
              <a:buFont typeface="+mj-lt"/>
              <a:buAutoNum type="alphaLcParenR"/>
            </a:pPr>
            <a:endParaRPr lang="en-US" sz="2000" dirty="0">
              <a:solidFill>
                <a:srgbClr val="000000"/>
              </a:solidFill>
              <a:ea typeface="Times New Roman"/>
              <a:cs typeface="Times New Roman"/>
            </a:endParaRPr>
          </a:p>
        </p:txBody>
      </p:sp>
    </p:spTree>
    <p:extLst>
      <p:ext uri="{BB962C8B-B14F-4D97-AF65-F5344CB8AC3E}">
        <p14:creationId xmlns:p14="http://schemas.microsoft.com/office/powerpoint/2010/main" val="387368260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br>
              <a:rPr lang="en-CA" dirty="0"/>
            </a:br>
            <a:r>
              <a:rPr lang="en-US" dirty="0"/>
              <a:t>Module Five: Tackling Procrastination</a:t>
            </a:r>
            <a:br>
              <a:rPr lang="en-CA" dirty="0"/>
            </a:br>
            <a:endParaRPr lang="en-US" dirty="0"/>
          </a:p>
        </p:txBody>
      </p:sp>
      <p:sp>
        <p:nvSpPr>
          <p:cNvPr id="4" name="Text Placeholder 3"/>
          <p:cNvSpPr>
            <a:spLocks noGrp="1"/>
          </p:cNvSpPr>
          <p:nvPr>
            <p:ph type="body" sz="quarter" idx="10"/>
          </p:nvPr>
        </p:nvSpPr>
        <p:spPr/>
        <p:txBody>
          <a:bodyPr rtlCol="0">
            <a:noAutofit/>
          </a:bodyPr>
          <a:lstStyle/>
          <a:p>
            <a:pPr eaLnBrk="1" fontAlgn="auto" hangingPunct="1">
              <a:spcAft>
                <a:spcPts val="0"/>
              </a:spcAft>
              <a:defRPr/>
            </a:pPr>
            <a:r>
              <a:rPr lang="en-US" sz="1800" dirty="0"/>
              <a:t> </a:t>
            </a:r>
            <a:r>
              <a:rPr lang="en-US" sz="2000" dirty="0"/>
              <a:t>I am a great believer in luck, and I find the harder I work, the more I have of it.</a:t>
            </a:r>
            <a:br>
              <a:rPr lang="en-CA" sz="2000" dirty="0"/>
            </a:br>
            <a:endParaRPr lang="en-CA" sz="2000" dirty="0"/>
          </a:p>
          <a:p>
            <a:pPr eaLnBrk="1" fontAlgn="auto" hangingPunct="1">
              <a:spcAft>
                <a:spcPts val="0"/>
              </a:spcAft>
              <a:defRPr/>
            </a:pPr>
            <a:r>
              <a:rPr lang="en-US" sz="2000" b="1" dirty="0"/>
              <a:t>Thomas Jefferson</a:t>
            </a:r>
          </a:p>
        </p:txBody>
      </p:sp>
      <p:sp>
        <p:nvSpPr>
          <p:cNvPr id="3" name="Content Placeholder 2"/>
          <p:cNvSpPr>
            <a:spLocks noGrp="1"/>
          </p:cNvSpPr>
          <p:nvPr>
            <p:ph type="body" sz="quarter" idx="11"/>
          </p:nvPr>
        </p:nvSpPr>
        <p:spPr/>
        <p:txBody>
          <a:bodyPr rtlCol="0">
            <a:normAutofit/>
          </a:bodyPr>
          <a:lstStyle/>
          <a:p>
            <a:pPr marL="0" indent="0" eaLnBrk="1" fontAlgn="auto" hangingPunct="1">
              <a:spcAft>
                <a:spcPts val="0"/>
              </a:spcAft>
              <a:buNone/>
              <a:defRPr/>
            </a:pPr>
            <a:r>
              <a:rPr lang="en-US" dirty="0"/>
              <a:t>Procrastination means delaying a task (or even several tasks) that should be a priority. </a:t>
            </a:r>
          </a:p>
          <a:p>
            <a:pPr marL="0" indent="0" eaLnBrk="1" fontAlgn="auto" hangingPunct="1">
              <a:spcAft>
                <a:spcPts val="0"/>
              </a:spcAft>
              <a:buNone/>
              <a:defRPr/>
            </a:pPr>
            <a:r>
              <a:rPr lang="en-US" dirty="0"/>
              <a:t>The ability to overcome procrastination and tackle the important tasks is a hallmark of the most successful people out there.</a:t>
            </a:r>
            <a:endParaRPr lang="en-CA"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A4C0D58-011A-4194-9056-D4A2A388FA98}"/>
              </a:ext>
            </a:extLst>
          </p:cNvPr>
          <p:cNvSpPr>
            <a:spLocks noGrp="1"/>
          </p:cNvSpPr>
          <p:nvPr>
            <p:ph sz="quarter" idx="11"/>
          </p:nvPr>
        </p:nvSpPr>
        <p:spPr/>
        <p:txBody>
          <a:bodyPr/>
          <a:lstStyle/>
          <a:p>
            <a:endParaRPr lang="en-US"/>
          </a:p>
        </p:txBody>
      </p:sp>
      <p:sp>
        <p:nvSpPr>
          <p:cNvPr id="26626" name="Title 1"/>
          <p:cNvSpPr>
            <a:spLocks noGrp="1"/>
          </p:cNvSpPr>
          <p:nvPr>
            <p:ph type="title"/>
          </p:nvPr>
        </p:nvSpPr>
        <p:spPr/>
        <p:txBody>
          <a:bodyPr/>
          <a:lstStyle/>
          <a:p>
            <a:pPr eaLnBrk="1" hangingPunct="1"/>
            <a:r>
              <a:rPr lang="en-US" dirty="0"/>
              <a:t>Why We Procrastinate</a:t>
            </a:r>
          </a:p>
        </p:txBody>
      </p:sp>
      <p:graphicFrame>
        <p:nvGraphicFramePr>
          <p:cNvPr id="3" name="Diagram 2"/>
          <p:cNvGraphicFramePr/>
          <p:nvPr>
            <p:extLst>
              <p:ext uri="{D42A27DB-BD31-4B8C-83A1-F6EECF244321}">
                <p14:modId xmlns:p14="http://schemas.microsoft.com/office/powerpoint/2010/main" val="3052888341"/>
              </p:ext>
            </p:extLst>
          </p:nvPr>
        </p:nvGraphicFramePr>
        <p:xfrm>
          <a:off x="533400" y="1371600"/>
          <a:ext cx="8001000" cy="4953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a:extLst>
              <a:ext uri="{FF2B5EF4-FFF2-40B4-BE49-F238E27FC236}">
                <a16:creationId xmlns:a16="http://schemas.microsoft.com/office/drawing/2014/main" id="{153A09B4-0446-49DF-B844-E0AF0E31E0FC}"/>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Nine Ways to Overcome Procrastination</a:t>
            </a:r>
          </a:p>
        </p:txBody>
      </p:sp>
      <p:grpSp>
        <p:nvGrpSpPr>
          <p:cNvPr id="3" name="Group 2">
            <a:extLst>
              <a:ext uri="{FF2B5EF4-FFF2-40B4-BE49-F238E27FC236}">
                <a16:creationId xmlns:a16="http://schemas.microsoft.com/office/drawing/2014/main" id="{71362EAA-09CC-49D5-B19D-65753CD60F16}"/>
              </a:ext>
            </a:extLst>
          </p:cNvPr>
          <p:cNvGrpSpPr/>
          <p:nvPr/>
        </p:nvGrpSpPr>
        <p:grpSpPr>
          <a:xfrm>
            <a:off x="595312" y="1524595"/>
            <a:ext cx="7800974" cy="4875608"/>
            <a:chOff x="595312" y="1524595"/>
            <a:chExt cx="7800974" cy="4875608"/>
          </a:xfrm>
        </p:grpSpPr>
        <p:sp>
          <p:nvSpPr>
            <p:cNvPr id="5" name="Freeform: Shape 4">
              <a:extLst>
                <a:ext uri="{FF2B5EF4-FFF2-40B4-BE49-F238E27FC236}">
                  <a16:creationId xmlns:a16="http://schemas.microsoft.com/office/drawing/2014/main" id="{99F8CCBB-48F4-401F-8D43-C14BC971777C}"/>
                </a:ext>
              </a:extLst>
            </p:cNvPr>
            <p:cNvSpPr/>
            <p:nvPr/>
          </p:nvSpPr>
          <p:spPr>
            <a:xfrm>
              <a:off x="595312" y="1524595"/>
              <a:ext cx="2437804" cy="1462682"/>
            </a:xfrm>
            <a:custGeom>
              <a:avLst/>
              <a:gdLst>
                <a:gd name="connsiteX0" fmla="*/ 0 w 2437804"/>
                <a:gd name="connsiteY0" fmla="*/ 0 h 1462682"/>
                <a:gd name="connsiteX1" fmla="*/ 2437804 w 2437804"/>
                <a:gd name="connsiteY1" fmla="*/ 0 h 1462682"/>
                <a:gd name="connsiteX2" fmla="*/ 2437804 w 2437804"/>
                <a:gd name="connsiteY2" fmla="*/ 1462682 h 1462682"/>
                <a:gd name="connsiteX3" fmla="*/ 0 w 2437804"/>
                <a:gd name="connsiteY3" fmla="*/ 1462682 h 1462682"/>
                <a:gd name="connsiteX4" fmla="*/ 0 w 2437804"/>
                <a:gd name="connsiteY4" fmla="*/ 0 h 14626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7804" h="1462682">
                  <a:moveTo>
                    <a:pt x="0" y="0"/>
                  </a:moveTo>
                  <a:lnTo>
                    <a:pt x="2437804" y="0"/>
                  </a:lnTo>
                  <a:lnTo>
                    <a:pt x="2437804" y="1462682"/>
                  </a:lnTo>
                  <a:lnTo>
                    <a:pt x="0" y="1462682"/>
                  </a:lnTo>
                  <a:lnTo>
                    <a:pt x="0" y="0"/>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Delete</a:t>
              </a:r>
            </a:p>
          </p:txBody>
        </p:sp>
        <p:sp>
          <p:nvSpPr>
            <p:cNvPr id="6" name="Freeform: Shape 5">
              <a:extLst>
                <a:ext uri="{FF2B5EF4-FFF2-40B4-BE49-F238E27FC236}">
                  <a16:creationId xmlns:a16="http://schemas.microsoft.com/office/drawing/2014/main" id="{46FA20A1-E1CC-45A9-BCE3-FD73DCD59C33}"/>
                </a:ext>
              </a:extLst>
            </p:cNvPr>
            <p:cNvSpPr/>
            <p:nvPr/>
          </p:nvSpPr>
          <p:spPr>
            <a:xfrm>
              <a:off x="3276897" y="1524595"/>
              <a:ext cx="2437804" cy="1462682"/>
            </a:xfrm>
            <a:custGeom>
              <a:avLst/>
              <a:gdLst>
                <a:gd name="connsiteX0" fmla="*/ 0 w 2437804"/>
                <a:gd name="connsiteY0" fmla="*/ 0 h 1462682"/>
                <a:gd name="connsiteX1" fmla="*/ 2437804 w 2437804"/>
                <a:gd name="connsiteY1" fmla="*/ 0 h 1462682"/>
                <a:gd name="connsiteX2" fmla="*/ 2437804 w 2437804"/>
                <a:gd name="connsiteY2" fmla="*/ 1462682 h 1462682"/>
                <a:gd name="connsiteX3" fmla="*/ 0 w 2437804"/>
                <a:gd name="connsiteY3" fmla="*/ 1462682 h 1462682"/>
                <a:gd name="connsiteX4" fmla="*/ 0 w 2437804"/>
                <a:gd name="connsiteY4" fmla="*/ 0 h 14626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7804" h="1462682">
                  <a:moveTo>
                    <a:pt x="0" y="0"/>
                  </a:moveTo>
                  <a:lnTo>
                    <a:pt x="2437804" y="0"/>
                  </a:lnTo>
                  <a:lnTo>
                    <a:pt x="2437804" y="1462682"/>
                  </a:lnTo>
                  <a:lnTo>
                    <a:pt x="0" y="1462682"/>
                  </a:lnTo>
                  <a:lnTo>
                    <a:pt x="0" y="0"/>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Delegate</a:t>
              </a:r>
            </a:p>
          </p:txBody>
        </p:sp>
        <p:sp>
          <p:nvSpPr>
            <p:cNvPr id="7" name="Freeform: Shape 6">
              <a:extLst>
                <a:ext uri="{FF2B5EF4-FFF2-40B4-BE49-F238E27FC236}">
                  <a16:creationId xmlns:a16="http://schemas.microsoft.com/office/drawing/2014/main" id="{3C7002DA-7874-4343-AC18-0BF20F17C57C}"/>
                </a:ext>
              </a:extLst>
            </p:cNvPr>
            <p:cNvSpPr/>
            <p:nvPr/>
          </p:nvSpPr>
          <p:spPr>
            <a:xfrm>
              <a:off x="5958482" y="1524595"/>
              <a:ext cx="2437804" cy="1462682"/>
            </a:xfrm>
            <a:custGeom>
              <a:avLst/>
              <a:gdLst>
                <a:gd name="connsiteX0" fmla="*/ 0 w 2437804"/>
                <a:gd name="connsiteY0" fmla="*/ 0 h 1462682"/>
                <a:gd name="connsiteX1" fmla="*/ 2437804 w 2437804"/>
                <a:gd name="connsiteY1" fmla="*/ 0 h 1462682"/>
                <a:gd name="connsiteX2" fmla="*/ 2437804 w 2437804"/>
                <a:gd name="connsiteY2" fmla="*/ 1462682 h 1462682"/>
                <a:gd name="connsiteX3" fmla="*/ 0 w 2437804"/>
                <a:gd name="connsiteY3" fmla="*/ 1462682 h 1462682"/>
                <a:gd name="connsiteX4" fmla="*/ 0 w 2437804"/>
                <a:gd name="connsiteY4" fmla="*/ 0 h 14626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7804" h="1462682">
                  <a:moveTo>
                    <a:pt x="0" y="0"/>
                  </a:moveTo>
                  <a:lnTo>
                    <a:pt x="2437804" y="0"/>
                  </a:lnTo>
                  <a:lnTo>
                    <a:pt x="2437804" y="1462682"/>
                  </a:lnTo>
                  <a:lnTo>
                    <a:pt x="0" y="1462682"/>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Do it</a:t>
              </a:r>
            </a:p>
          </p:txBody>
        </p:sp>
        <p:sp>
          <p:nvSpPr>
            <p:cNvPr id="8" name="Freeform: Shape 7">
              <a:extLst>
                <a:ext uri="{FF2B5EF4-FFF2-40B4-BE49-F238E27FC236}">
                  <a16:creationId xmlns:a16="http://schemas.microsoft.com/office/drawing/2014/main" id="{7390C506-8CE0-463A-B7D7-C98B17FD65C6}"/>
                </a:ext>
              </a:extLst>
            </p:cNvPr>
            <p:cNvSpPr/>
            <p:nvPr/>
          </p:nvSpPr>
          <p:spPr>
            <a:xfrm>
              <a:off x="595312" y="3231058"/>
              <a:ext cx="2437804" cy="1462682"/>
            </a:xfrm>
            <a:custGeom>
              <a:avLst/>
              <a:gdLst>
                <a:gd name="connsiteX0" fmla="*/ 0 w 2437804"/>
                <a:gd name="connsiteY0" fmla="*/ 0 h 1462682"/>
                <a:gd name="connsiteX1" fmla="*/ 2437804 w 2437804"/>
                <a:gd name="connsiteY1" fmla="*/ 0 h 1462682"/>
                <a:gd name="connsiteX2" fmla="*/ 2437804 w 2437804"/>
                <a:gd name="connsiteY2" fmla="*/ 1462682 h 1462682"/>
                <a:gd name="connsiteX3" fmla="*/ 0 w 2437804"/>
                <a:gd name="connsiteY3" fmla="*/ 1462682 h 1462682"/>
                <a:gd name="connsiteX4" fmla="*/ 0 w 2437804"/>
                <a:gd name="connsiteY4" fmla="*/ 0 h 14626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7804" h="1462682">
                  <a:moveTo>
                    <a:pt x="0" y="0"/>
                  </a:moveTo>
                  <a:lnTo>
                    <a:pt x="2437804" y="0"/>
                  </a:lnTo>
                  <a:lnTo>
                    <a:pt x="2437804" y="1462682"/>
                  </a:lnTo>
                  <a:lnTo>
                    <a:pt x="0" y="1462682"/>
                  </a:lnTo>
                  <a:lnTo>
                    <a:pt x="0" y="0"/>
                  </a:lnTo>
                  <a:close/>
                </a:path>
              </a:pathLst>
            </a:custGeom>
            <a:ln>
              <a:noFill/>
            </a:ln>
          </p:spPr>
          <p:style>
            <a:lnRef idx="2">
              <a:scrgbClr r="0" g="0" b="0"/>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Ask for advice</a:t>
              </a:r>
            </a:p>
          </p:txBody>
        </p:sp>
        <p:sp>
          <p:nvSpPr>
            <p:cNvPr id="9" name="Freeform: Shape 8">
              <a:extLst>
                <a:ext uri="{FF2B5EF4-FFF2-40B4-BE49-F238E27FC236}">
                  <a16:creationId xmlns:a16="http://schemas.microsoft.com/office/drawing/2014/main" id="{6DE9ED20-21B7-4544-839C-9E1DF0148835}"/>
                </a:ext>
              </a:extLst>
            </p:cNvPr>
            <p:cNvSpPr/>
            <p:nvPr/>
          </p:nvSpPr>
          <p:spPr>
            <a:xfrm>
              <a:off x="3276897" y="3231058"/>
              <a:ext cx="2437804" cy="1462682"/>
            </a:xfrm>
            <a:custGeom>
              <a:avLst/>
              <a:gdLst>
                <a:gd name="connsiteX0" fmla="*/ 0 w 2437804"/>
                <a:gd name="connsiteY0" fmla="*/ 0 h 1462682"/>
                <a:gd name="connsiteX1" fmla="*/ 2437804 w 2437804"/>
                <a:gd name="connsiteY1" fmla="*/ 0 h 1462682"/>
                <a:gd name="connsiteX2" fmla="*/ 2437804 w 2437804"/>
                <a:gd name="connsiteY2" fmla="*/ 1462682 h 1462682"/>
                <a:gd name="connsiteX3" fmla="*/ 0 w 2437804"/>
                <a:gd name="connsiteY3" fmla="*/ 1462682 h 1462682"/>
                <a:gd name="connsiteX4" fmla="*/ 0 w 2437804"/>
                <a:gd name="connsiteY4" fmla="*/ 0 h 14626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7804" h="1462682">
                  <a:moveTo>
                    <a:pt x="0" y="0"/>
                  </a:moveTo>
                  <a:lnTo>
                    <a:pt x="2437804" y="0"/>
                  </a:lnTo>
                  <a:lnTo>
                    <a:pt x="2437804" y="1462682"/>
                  </a:lnTo>
                  <a:lnTo>
                    <a:pt x="0" y="1462682"/>
                  </a:lnTo>
                  <a:lnTo>
                    <a:pt x="0" y="0"/>
                  </a:lnTo>
                  <a:close/>
                </a:path>
              </a:pathLst>
            </a:cu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Chop it up</a:t>
              </a:r>
            </a:p>
          </p:txBody>
        </p:sp>
        <p:sp>
          <p:nvSpPr>
            <p:cNvPr id="10" name="Freeform: Shape 9">
              <a:extLst>
                <a:ext uri="{FF2B5EF4-FFF2-40B4-BE49-F238E27FC236}">
                  <a16:creationId xmlns:a16="http://schemas.microsoft.com/office/drawing/2014/main" id="{44D78651-86B2-46DF-BEF3-B4F40183E9C7}"/>
                </a:ext>
              </a:extLst>
            </p:cNvPr>
            <p:cNvSpPr/>
            <p:nvPr/>
          </p:nvSpPr>
          <p:spPr>
            <a:xfrm>
              <a:off x="5958482" y="3231058"/>
              <a:ext cx="2437804" cy="1462682"/>
            </a:xfrm>
            <a:custGeom>
              <a:avLst/>
              <a:gdLst>
                <a:gd name="connsiteX0" fmla="*/ 0 w 2437804"/>
                <a:gd name="connsiteY0" fmla="*/ 0 h 1462682"/>
                <a:gd name="connsiteX1" fmla="*/ 2437804 w 2437804"/>
                <a:gd name="connsiteY1" fmla="*/ 0 h 1462682"/>
                <a:gd name="connsiteX2" fmla="*/ 2437804 w 2437804"/>
                <a:gd name="connsiteY2" fmla="*/ 1462682 h 1462682"/>
                <a:gd name="connsiteX3" fmla="*/ 0 w 2437804"/>
                <a:gd name="connsiteY3" fmla="*/ 1462682 h 1462682"/>
                <a:gd name="connsiteX4" fmla="*/ 0 w 2437804"/>
                <a:gd name="connsiteY4" fmla="*/ 0 h 14626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7804" h="1462682">
                  <a:moveTo>
                    <a:pt x="0" y="0"/>
                  </a:moveTo>
                  <a:lnTo>
                    <a:pt x="2437804" y="0"/>
                  </a:lnTo>
                  <a:lnTo>
                    <a:pt x="2437804" y="1462682"/>
                  </a:lnTo>
                  <a:lnTo>
                    <a:pt x="0" y="146268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15 minute rule</a:t>
              </a:r>
            </a:p>
          </p:txBody>
        </p:sp>
        <p:sp>
          <p:nvSpPr>
            <p:cNvPr id="11" name="Freeform: Shape 10">
              <a:extLst>
                <a:ext uri="{FF2B5EF4-FFF2-40B4-BE49-F238E27FC236}">
                  <a16:creationId xmlns:a16="http://schemas.microsoft.com/office/drawing/2014/main" id="{DEAE5C73-75C7-4EA5-B2EB-D48C05271756}"/>
                </a:ext>
              </a:extLst>
            </p:cNvPr>
            <p:cNvSpPr/>
            <p:nvPr/>
          </p:nvSpPr>
          <p:spPr>
            <a:xfrm>
              <a:off x="595312" y="4937521"/>
              <a:ext cx="2437804" cy="1462682"/>
            </a:xfrm>
            <a:custGeom>
              <a:avLst/>
              <a:gdLst>
                <a:gd name="connsiteX0" fmla="*/ 0 w 2437804"/>
                <a:gd name="connsiteY0" fmla="*/ 0 h 1462682"/>
                <a:gd name="connsiteX1" fmla="*/ 2437804 w 2437804"/>
                <a:gd name="connsiteY1" fmla="*/ 0 h 1462682"/>
                <a:gd name="connsiteX2" fmla="*/ 2437804 w 2437804"/>
                <a:gd name="connsiteY2" fmla="*/ 1462682 h 1462682"/>
                <a:gd name="connsiteX3" fmla="*/ 0 w 2437804"/>
                <a:gd name="connsiteY3" fmla="*/ 1462682 h 1462682"/>
                <a:gd name="connsiteX4" fmla="*/ 0 w 2437804"/>
                <a:gd name="connsiteY4" fmla="*/ 0 h 14626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7804" h="1462682">
                  <a:moveTo>
                    <a:pt x="0" y="0"/>
                  </a:moveTo>
                  <a:lnTo>
                    <a:pt x="2437804" y="0"/>
                  </a:lnTo>
                  <a:lnTo>
                    <a:pt x="2437804" y="1462682"/>
                  </a:lnTo>
                  <a:lnTo>
                    <a:pt x="0" y="1462682"/>
                  </a:lnTo>
                  <a:lnTo>
                    <a:pt x="0" y="0"/>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Clear deadline</a:t>
              </a:r>
            </a:p>
          </p:txBody>
        </p:sp>
        <p:sp>
          <p:nvSpPr>
            <p:cNvPr id="12" name="Freeform: Shape 11">
              <a:extLst>
                <a:ext uri="{FF2B5EF4-FFF2-40B4-BE49-F238E27FC236}">
                  <a16:creationId xmlns:a16="http://schemas.microsoft.com/office/drawing/2014/main" id="{6EF58AF3-B164-4AC6-9A12-6272EF5DAF2B}"/>
                </a:ext>
              </a:extLst>
            </p:cNvPr>
            <p:cNvSpPr/>
            <p:nvPr/>
          </p:nvSpPr>
          <p:spPr>
            <a:xfrm>
              <a:off x="3276897" y="4937521"/>
              <a:ext cx="2437804" cy="1462682"/>
            </a:xfrm>
            <a:custGeom>
              <a:avLst/>
              <a:gdLst>
                <a:gd name="connsiteX0" fmla="*/ 0 w 2437804"/>
                <a:gd name="connsiteY0" fmla="*/ 0 h 1462682"/>
                <a:gd name="connsiteX1" fmla="*/ 2437804 w 2437804"/>
                <a:gd name="connsiteY1" fmla="*/ 0 h 1462682"/>
                <a:gd name="connsiteX2" fmla="*/ 2437804 w 2437804"/>
                <a:gd name="connsiteY2" fmla="*/ 1462682 h 1462682"/>
                <a:gd name="connsiteX3" fmla="*/ 0 w 2437804"/>
                <a:gd name="connsiteY3" fmla="*/ 1462682 h 1462682"/>
                <a:gd name="connsiteX4" fmla="*/ 0 w 2437804"/>
                <a:gd name="connsiteY4" fmla="*/ 0 h 14626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7804" h="1462682">
                  <a:moveTo>
                    <a:pt x="0" y="0"/>
                  </a:moveTo>
                  <a:lnTo>
                    <a:pt x="2437804" y="0"/>
                  </a:lnTo>
                  <a:lnTo>
                    <a:pt x="2437804" y="1462682"/>
                  </a:lnTo>
                  <a:lnTo>
                    <a:pt x="0" y="1462682"/>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Reward</a:t>
              </a:r>
            </a:p>
          </p:txBody>
        </p:sp>
        <p:sp>
          <p:nvSpPr>
            <p:cNvPr id="13" name="Freeform: Shape 12">
              <a:extLst>
                <a:ext uri="{FF2B5EF4-FFF2-40B4-BE49-F238E27FC236}">
                  <a16:creationId xmlns:a16="http://schemas.microsoft.com/office/drawing/2014/main" id="{27C05C85-D39F-407C-B9C0-81FCE749D98E}"/>
                </a:ext>
              </a:extLst>
            </p:cNvPr>
            <p:cNvSpPr/>
            <p:nvPr/>
          </p:nvSpPr>
          <p:spPr>
            <a:xfrm>
              <a:off x="5958482" y="4937521"/>
              <a:ext cx="2437804" cy="1462682"/>
            </a:xfrm>
            <a:custGeom>
              <a:avLst/>
              <a:gdLst>
                <a:gd name="connsiteX0" fmla="*/ 0 w 2437804"/>
                <a:gd name="connsiteY0" fmla="*/ 0 h 1462682"/>
                <a:gd name="connsiteX1" fmla="*/ 2437804 w 2437804"/>
                <a:gd name="connsiteY1" fmla="*/ 0 h 1462682"/>
                <a:gd name="connsiteX2" fmla="*/ 2437804 w 2437804"/>
                <a:gd name="connsiteY2" fmla="*/ 1462682 h 1462682"/>
                <a:gd name="connsiteX3" fmla="*/ 0 w 2437804"/>
                <a:gd name="connsiteY3" fmla="*/ 1462682 h 1462682"/>
                <a:gd name="connsiteX4" fmla="*/ 0 w 2437804"/>
                <a:gd name="connsiteY4" fmla="*/ 0 h 14626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7804" h="1462682">
                  <a:moveTo>
                    <a:pt x="0" y="0"/>
                  </a:moveTo>
                  <a:lnTo>
                    <a:pt x="2437804" y="0"/>
                  </a:lnTo>
                  <a:lnTo>
                    <a:pt x="2437804" y="1462682"/>
                  </a:lnTo>
                  <a:lnTo>
                    <a:pt x="0" y="1462682"/>
                  </a:lnTo>
                  <a:lnTo>
                    <a:pt x="0" y="0"/>
                  </a:lnTo>
                  <a:close/>
                </a:path>
              </a:pathLst>
            </a:custGeom>
            <a:ln>
              <a:noFill/>
            </a:ln>
          </p:spPr>
          <p:style>
            <a:lnRef idx="2">
              <a:scrgbClr r="0" g="0" b="0"/>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Remove distractions</a:t>
              </a:r>
            </a:p>
          </p:txBody>
        </p:sp>
      </p:gr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56107C05-42DB-4534-9784-477C23F3705C}"/>
              </a:ext>
            </a:extLst>
          </p:cNvPr>
          <p:cNvSpPr>
            <a:spLocks noGrp="1"/>
          </p:cNvSpPr>
          <p:nvPr>
            <p:ph sz="quarter" idx="11"/>
          </p:nvPr>
        </p:nvSpPr>
        <p:spPr/>
        <p:txBody>
          <a:bodyPr/>
          <a:lstStyle/>
          <a:p>
            <a:endParaRPr lang="en-US"/>
          </a:p>
        </p:txBody>
      </p:sp>
      <p:sp>
        <p:nvSpPr>
          <p:cNvPr id="28674" name="Title 1"/>
          <p:cNvSpPr>
            <a:spLocks noGrp="1"/>
          </p:cNvSpPr>
          <p:nvPr>
            <p:ph type="title"/>
          </p:nvPr>
        </p:nvSpPr>
        <p:spPr/>
        <p:txBody>
          <a:bodyPr/>
          <a:lstStyle/>
          <a:p>
            <a:pPr eaLnBrk="1" hangingPunct="1"/>
            <a:r>
              <a:rPr lang="en-US" dirty="0"/>
              <a:t>Eat That Frog!</a:t>
            </a:r>
          </a:p>
        </p:txBody>
      </p:sp>
      <p:grpSp>
        <p:nvGrpSpPr>
          <p:cNvPr id="3" name="Group 2">
            <a:extLst>
              <a:ext uri="{FF2B5EF4-FFF2-40B4-BE49-F238E27FC236}">
                <a16:creationId xmlns:a16="http://schemas.microsoft.com/office/drawing/2014/main" id="{6D74BD4B-936C-4758-87E5-CFC14235BB60}"/>
              </a:ext>
            </a:extLst>
          </p:cNvPr>
          <p:cNvGrpSpPr/>
          <p:nvPr/>
        </p:nvGrpSpPr>
        <p:grpSpPr>
          <a:xfrm>
            <a:off x="2028175" y="1752593"/>
            <a:ext cx="6506225" cy="4191012"/>
            <a:chOff x="2028175" y="1752593"/>
            <a:chExt cx="6506225" cy="4191012"/>
          </a:xfrm>
        </p:grpSpPr>
        <p:sp>
          <p:nvSpPr>
            <p:cNvPr id="4" name="Freeform: Shape 3">
              <a:extLst>
                <a:ext uri="{FF2B5EF4-FFF2-40B4-BE49-F238E27FC236}">
                  <a16:creationId xmlns:a16="http://schemas.microsoft.com/office/drawing/2014/main" id="{B056E68F-0E13-4B90-9C6D-B2F481CF361E}"/>
                </a:ext>
              </a:extLst>
            </p:cNvPr>
            <p:cNvSpPr/>
            <p:nvPr/>
          </p:nvSpPr>
          <p:spPr>
            <a:xfrm>
              <a:off x="2980084" y="1752593"/>
              <a:ext cx="4030312" cy="4191012"/>
            </a:xfrm>
            <a:custGeom>
              <a:avLst/>
              <a:gdLst>
                <a:gd name="connsiteX0" fmla="*/ 0 w 4191012"/>
                <a:gd name="connsiteY0" fmla="*/ 2015156 h 4030312"/>
                <a:gd name="connsiteX1" fmla="*/ 1007578 w 4191012"/>
                <a:gd name="connsiteY1" fmla="*/ 1 h 4030312"/>
                <a:gd name="connsiteX2" fmla="*/ 3183434 w 4191012"/>
                <a:gd name="connsiteY2" fmla="*/ 1 h 4030312"/>
                <a:gd name="connsiteX3" fmla="*/ 4191012 w 4191012"/>
                <a:gd name="connsiteY3" fmla="*/ 2015156 h 4030312"/>
                <a:gd name="connsiteX4" fmla="*/ 3183434 w 4191012"/>
                <a:gd name="connsiteY4" fmla="*/ 4030311 h 4030312"/>
                <a:gd name="connsiteX5" fmla="*/ 1007578 w 4191012"/>
                <a:gd name="connsiteY5" fmla="*/ 4030311 h 4030312"/>
                <a:gd name="connsiteX6" fmla="*/ 0 w 4191012"/>
                <a:gd name="connsiteY6" fmla="*/ 2015156 h 4030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91012" h="4030312">
                  <a:moveTo>
                    <a:pt x="2095506" y="0"/>
                  </a:moveTo>
                  <a:lnTo>
                    <a:pt x="4191010" y="968944"/>
                  </a:lnTo>
                  <a:lnTo>
                    <a:pt x="4191010" y="3061368"/>
                  </a:lnTo>
                  <a:lnTo>
                    <a:pt x="2095506" y="4030312"/>
                  </a:lnTo>
                  <a:lnTo>
                    <a:pt x="2" y="3061368"/>
                  </a:lnTo>
                  <a:lnTo>
                    <a:pt x="2" y="968944"/>
                  </a:lnTo>
                  <a:lnTo>
                    <a:pt x="2095506" y="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796000" tIns="822270" rIns="796000" bIns="822270" numCol="1" spcCol="1270" anchor="ctr" anchorCtr="0">
              <a:noAutofit/>
            </a:bodyPr>
            <a:lstStyle/>
            <a:p>
              <a:pPr marL="0" lvl="0" indent="0" algn="ctr" defTabSz="1600200">
                <a:lnSpc>
                  <a:spcPct val="90000"/>
                </a:lnSpc>
                <a:spcBef>
                  <a:spcPct val="0"/>
                </a:spcBef>
                <a:spcAft>
                  <a:spcPct val="35000"/>
                </a:spcAft>
                <a:buNone/>
              </a:pPr>
              <a:r>
                <a:rPr lang="en-US" sz="3600" kern="1200" dirty="0"/>
                <a:t>"If you have to eat two frogs, eat the ugliest one first!" </a:t>
              </a:r>
            </a:p>
          </p:txBody>
        </p:sp>
        <p:sp>
          <p:nvSpPr>
            <p:cNvPr id="5" name="Rectangle 4">
              <a:extLst>
                <a:ext uri="{FF2B5EF4-FFF2-40B4-BE49-F238E27FC236}">
                  <a16:creationId xmlns:a16="http://schemas.microsoft.com/office/drawing/2014/main" id="{F4E4BEAE-0131-44B1-88D7-1DA73DF13443}"/>
                </a:ext>
              </a:extLst>
            </p:cNvPr>
            <p:cNvSpPr/>
            <p:nvPr/>
          </p:nvSpPr>
          <p:spPr>
            <a:xfrm>
              <a:off x="6030468" y="3175000"/>
              <a:ext cx="2503932" cy="134620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6" name="Freeform: Shape 5">
              <a:extLst>
                <a:ext uri="{FF2B5EF4-FFF2-40B4-BE49-F238E27FC236}">
                  <a16:creationId xmlns:a16="http://schemas.microsoft.com/office/drawing/2014/main" id="{BF99ABCE-7418-49D3-B627-AF59963B9591}"/>
                </a:ext>
              </a:extLst>
            </p:cNvPr>
            <p:cNvSpPr/>
            <p:nvPr/>
          </p:nvSpPr>
          <p:spPr>
            <a:xfrm>
              <a:off x="2028175" y="2777074"/>
              <a:ext cx="1858022" cy="2175931"/>
            </a:xfrm>
            <a:custGeom>
              <a:avLst/>
              <a:gdLst>
                <a:gd name="connsiteX0" fmla="*/ 0 w 2175930"/>
                <a:gd name="connsiteY0" fmla="*/ 929011 h 1858021"/>
                <a:gd name="connsiteX1" fmla="*/ 464505 w 2175930"/>
                <a:gd name="connsiteY1" fmla="*/ 0 h 1858021"/>
                <a:gd name="connsiteX2" fmla="*/ 1711425 w 2175930"/>
                <a:gd name="connsiteY2" fmla="*/ 0 h 1858021"/>
                <a:gd name="connsiteX3" fmla="*/ 2175930 w 2175930"/>
                <a:gd name="connsiteY3" fmla="*/ 929011 h 1858021"/>
                <a:gd name="connsiteX4" fmla="*/ 1711425 w 2175930"/>
                <a:gd name="connsiteY4" fmla="*/ 1858021 h 1858021"/>
                <a:gd name="connsiteX5" fmla="*/ 464505 w 2175930"/>
                <a:gd name="connsiteY5" fmla="*/ 1858021 h 1858021"/>
                <a:gd name="connsiteX6" fmla="*/ 0 w 2175930"/>
                <a:gd name="connsiteY6" fmla="*/ 929011 h 1858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5930" h="1858021">
                  <a:moveTo>
                    <a:pt x="1087964" y="0"/>
                  </a:moveTo>
                  <a:lnTo>
                    <a:pt x="2175929" y="396640"/>
                  </a:lnTo>
                  <a:lnTo>
                    <a:pt x="2175929" y="1461381"/>
                  </a:lnTo>
                  <a:lnTo>
                    <a:pt x="1087964" y="1858021"/>
                  </a:lnTo>
                  <a:lnTo>
                    <a:pt x="1" y="1461381"/>
                  </a:lnTo>
                  <a:lnTo>
                    <a:pt x="1" y="396640"/>
                  </a:lnTo>
                  <a:lnTo>
                    <a:pt x="1087964" y="0"/>
                  </a:lnTo>
                  <a:close/>
                </a:path>
              </a:pathLst>
            </a:custGeom>
          </p:spPr>
          <p:style>
            <a:lnRef idx="2">
              <a:schemeClr val="lt1">
                <a:hueOff val="0"/>
                <a:satOff val="0"/>
                <a:lumOff val="0"/>
                <a:alphaOff val="0"/>
              </a:schemeClr>
            </a:lnRef>
            <a:fillRef idx="1">
              <a:schemeClr val="accent5">
                <a:hueOff val="-9933876"/>
                <a:satOff val="39811"/>
                <a:lumOff val="8628"/>
                <a:alphaOff val="0"/>
              </a:schemeClr>
            </a:fillRef>
            <a:effectRef idx="0">
              <a:schemeClr val="accent5">
                <a:hueOff val="-9933876"/>
                <a:satOff val="39811"/>
                <a:lumOff val="8628"/>
                <a:alphaOff val="0"/>
              </a:schemeClr>
            </a:effectRef>
            <a:fontRef idx="minor">
              <a:schemeClr val="lt1"/>
            </a:fontRef>
          </p:style>
          <p:txBody>
            <a:bodyPr spcFirstLastPara="0" vert="horz" wrap="square" lIns="287048" tIns="336164" rIns="287049" bIns="336163"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gr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10000"/>
          </a:bodyPr>
          <a:lstStyle/>
          <a:p>
            <a:pPr marL="342900" marR="0" lvl="0" indent="-342900">
              <a:lnSpc>
                <a:spcPct val="115000"/>
              </a:lnSpc>
              <a:spcBef>
                <a:spcPts val="0"/>
              </a:spcBef>
              <a:spcAft>
                <a:spcPts val="1000"/>
              </a:spcAft>
              <a:buFont typeface="+mj-lt"/>
              <a:buAutoNum type="arabicPeriod"/>
              <a:tabLst>
                <a:tab pos="457200" algn="l"/>
              </a:tabLst>
            </a:pPr>
            <a:r>
              <a:rPr lang="en-US" dirty="0">
                <a:ea typeface="Times New Roman"/>
                <a:cs typeface="Times New Roman"/>
              </a:rPr>
              <a:t>Which item is a reason we generally procrastinate?</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Don’t know where to begin</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Task feels overwhelming</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No clear deadline</a:t>
            </a:r>
          </a:p>
          <a:p>
            <a:pPr marL="690563" marR="0" lvl="0" indent="-342900">
              <a:lnSpc>
                <a:spcPct val="115000"/>
              </a:lnSpc>
              <a:spcBef>
                <a:spcPts val="0"/>
              </a:spcBef>
              <a:spcAft>
                <a:spcPts val="1000"/>
              </a:spcAft>
              <a:buFont typeface="+mj-lt"/>
              <a:buAutoNum type="alphaLcParenR"/>
            </a:pPr>
            <a:r>
              <a:rPr lang="en-US" dirty="0">
                <a:ea typeface="Times New Roman"/>
                <a:cs typeface="Times New Roman"/>
              </a:rPr>
              <a:t>All of the above</a:t>
            </a:r>
          </a:p>
          <a:p>
            <a:pPr marL="347663" marR="0" lvl="0" indent="-347663">
              <a:lnSpc>
                <a:spcPct val="115000"/>
              </a:lnSpc>
              <a:spcBef>
                <a:spcPts val="0"/>
              </a:spcBef>
              <a:spcAft>
                <a:spcPts val="1000"/>
              </a:spcAft>
              <a:buFont typeface="+mj-lt"/>
              <a:buAutoNum type="arabicPeriod" startAt="2"/>
              <a:tabLst>
                <a:tab pos="625475" algn="l"/>
              </a:tabLst>
            </a:pPr>
            <a:r>
              <a:rPr lang="en-US" dirty="0">
                <a:ea typeface="Times New Roman"/>
                <a:cs typeface="Times New Roman"/>
              </a:rPr>
              <a:t>What habit will help you overcome procrastination?</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Have a clear deadline</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Delay the task</a:t>
            </a: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Make more plans</a:t>
            </a:r>
            <a:endParaRPr lang="en-US" dirty="0">
              <a:ea typeface="Times New Roman"/>
              <a:cs typeface="Times New Roman"/>
            </a:endParaRPr>
          </a:p>
          <a:p>
            <a:pPr marL="690563"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All of the above</a:t>
            </a:r>
            <a:endParaRPr lang="en-US" dirty="0">
              <a:ea typeface="Times New Roman"/>
              <a:cs typeface="Times New Roman"/>
            </a:endParaRPr>
          </a:p>
        </p:txBody>
      </p:sp>
    </p:spTree>
    <p:extLst>
      <p:ext uri="{BB962C8B-B14F-4D97-AF65-F5344CB8AC3E}">
        <p14:creationId xmlns:p14="http://schemas.microsoft.com/office/powerpoint/2010/main" val="14610030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A454270D-11CD-4CE3-AEDB-DE7E6A70FC29}"/>
              </a:ext>
            </a:extLst>
          </p:cNvPr>
          <p:cNvSpPr/>
          <p:nvPr/>
        </p:nvSpPr>
        <p:spPr>
          <a:xfrm>
            <a:off x="-896779" y="260326"/>
            <a:ext cx="572235" cy="572235"/>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90135960-8A27-49FE-8604-2AFEA93E67F2}"/>
              </a:ext>
            </a:extLst>
          </p:cNvPr>
          <p:cNvSpPr/>
          <p:nvPr/>
        </p:nvSpPr>
        <p:spPr>
          <a:xfrm>
            <a:off x="-2109064" y="260326"/>
            <a:ext cx="572235" cy="572235"/>
          </a:xfrm>
          <a:prstGeom prst="ellipse">
            <a:avLst/>
          </a:pr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8A68C0AF-7D44-45B0-9169-83472096969C}"/>
              </a:ext>
            </a:extLst>
          </p:cNvPr>
          <p:cNvSpPr/>
          <p:nvPr/>
        </p:nvSpPr>
        <p:spPr>
          <a:xfrm>
            <a:off x="-2109064" y="885083"/>
            <a:ext cx="572235" cy="572235"/>
          </a:xfrm>
          <a:prstGeom prst="ellipse">
            <a:avLst/>
          </a:prstGeom>
          <a:solidFill>
            <a:srgbClr val="FEBB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116659A8-D571-4F10-A4AC-98B55F07B846}"/>
              </a:ext>
            </a:extLst>
          </p:cNvPr>
          <p:cNvSpPr/>
          <p:nvPr/>
        </p:nvSpPr>
        <p:spPr>
          <a:xfrm>
            <a:off x="-2700808" y="260326"/>
            <a:ext cx="572235" cy="572235"/>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94FEFC8-4C23-409E-9666-E95870E90A2E}"/>
              </a:ext>
            </a:extLst>
          </p:cNvPr>
          <p:cNvSpPr/>
          <p:nvPr/>
        </p:nvSpPr>
        <p:spPr>
          <a:xfrm>
            <a:off x="-1497812" y="893289"/>
            <a:ext cx="572235" cy="572235"/>
          </a:xfrm>
          <a:prstGeom prst="ellipse">
            <a:avLst/>
          </a:prstGeom>
          <a:solidFill>
            <a:srgbClr val="FFF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A0628FA-AE30-4170-8583-7A1B0E913277}"/>
              </a:ext>
            </a:extLst>
          </p:cNvPr>
          <p:cNvSpPr/>
          <p:nvPr/>
        </p:nvSpPr>
        <p:spPr>
          <a:xfrm>
            <a:off x="-2109064" y="1509840"/>
            <a:ext cx="572235" cy="572235"/>
          </a:xfrm>
          <a:prstGeom prst="ellipse">
            <a:avLst/>
          </a:prstGeom>
          <a:solidFill>
            <a:srgbClr val="E971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72431A33-7484-46F0-9A44-C77D54B732A0}"/>
              </a:ext>
            </a:extLst>
          </p:cNvPr>
          <p:cNvSpPr/>
          <p:nvPr/>
        </p:nvSpPr>
        <p:spPr>
          <a:xfrm>
            <a:off x="-1497812" y="260326"/>
            <a:ext cx="572235" cy="572235"/>
          </a:xfrm>
          <a:prstGeom prst="ellipse">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F675BAE3-D389-440D-9FC7-5644DC61BA0B}"/>
              </a:ext>
            </a:extLst>
          </p:cNvPr>
          <p:cNvSpPr/>
          <p:nvPr/>
        </p:nvSpPr>
        <p:spPr>
          <a:xfrm>
            <a:off x="-1497812" y="1509839"/>
            <a:ext cx="572235" cy="572235"/>
          </a:xfrm>
          <a:prstGeom prst="ellipse">
            <a:avLst/>
          </a:prstGeom>
          <a:solidFill>
            <a:srgbClr val="73A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B89C8161-418E-4E2D-994E-F735D4C6EFFE}"/>
              </a:ext>
            </a:extLst>
          </p:cNvPr>
          <p:cNvSpPr/>
          <p:nvPr/>
        </p:nvSpPr>
        <p:spPr>
          <a:xfrm>
            <a:off x="-2700808" y="885083"/>
            <a:ext cx="572235" cy="572235"/>
          </a:xfrm>
          <a:prstGeom prst="ellipse">
            <a:avLst/>
          </a:prstGeom>
          <a:solidFill>
            <a:srgbClr val="BBDB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11F3086B-08FA-4092-A13C-41EF97CD6C0C}"/>
              </a:ext>
            </a:extLst>
          </p:cNvPr>
          <p:cNvSpPr/>
          <p:nvPr/>
        </p:nvSpPr>
        <p:spPr>
          <a:xfrm>
            <a:off x="-2700808" y="1509840"/>
            <a:ext cx="572235" cy="572235"/>
          </a:xfrm>
          <a:prstGeom prst="ellipse">
            <a:avLst/>
          </a:prstGeom>
          <a:solidFill>
            <a:srgbClr val="2CB4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3BD0CF5-6CB9-4C37-9060-AED7C36F86A2}"/>
              </a:ext>
            </a:extLst>
          </p:cNvPr>
          <p:cNvSpPr txBox="1"/>
          <p:nvPr/>
        </p:nvSpPr>
        <p:spPr>
          <a:xfrm>
            <a:off x="-2580000" y="-77401"/>
            <a:ext cx="2164375" cy="276999"/>
          </a:xfrm>
          <a:prstGeom prst="rect">
            <a:avLst/>
          </a:prstGeom>
          <a:noFill/>
        </p:spPr>
        <p:txBody>
          <a:bodyPr wrap="none" rtlCol="0">
            <a:spAutoFit/>
          </a:bodyPr>
          <a:lstStyle/>
          <a:p>
            <a:r>
              <a:rPr lang="en-US" sz="1200" dirty="0"/>
              <a:t>AIM INC Color Specifications</a:t>
            </a:r>
          </a:p>
        </p:txBody>
      </p:sp>
      <p:sp>
        <p:nvSpPr>
          <p:cNvPr id="17" name="Rectangle 16">
            <a:extLst>
              <a:ext uri="{FF2B5EF4-FFF2-40B4-BE49-F238E27FC236}">
                <a16:creationId xmlns:a16="http://schemas.microsoft.com/office/drawing/2014/main" id="{345682D9-B142-4DE3-9168-1E64F1EA9DAA}"/>
              </a:ext>
            </a:extLst>
          </p:cNvPr>
          <p:cNvSpPr/>
          <p:nvPr/>
        </p:nvSpPr>
        <p:spPr>
          <a:xfrm>
            <a:off x="-1908720" y="5319752"/>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4" name="Title 3">
            <a:extLst>
              <a:ext uri="{FF2B5EF4-FFF2-40B4-BE49-F238E27FC236}">
                <a16:creationId xmlns:a16="http://schemas.microsoft.com/office/drawing/2014/main" id="{31ECEAA2-65B6-42CE-BDE1-18D5B37B0B60}"/>
              </a:ext>
            </a:extLst>
          </p:cNvPr>
          <p:cNvSpPr>
            <a:spLocks noGrp="1"/>
          </p:cNvSpPr>
          <p:nvPr>
            <p:ph type="title"/>
          </p:nvPr>
        </p:nvSpPr>
        <p:spPr/>
        <p:txBody>
          <a:bodyPr/>
          <a:lstStyle/>
          <a:p>
            <a:endParaRPr lang="en-US"/>
          </a:p>
        </p:txBody>
      </p:sp>
      <p:sp>
        <p:nvSpPr>
          <p:cNvPr id="19" name="Text Placeholder 18">
            <a:extLst>
              <a:ext uri="{FF2B5EF4-FFF2-40B4-BE49-F238E27FC236}">
                <a16:creationId xmlns:a16="http://schemas.microsoft.com/office/drawing/2014/main" id="{23238F12-CC37-4B57-91CF-78774C40045C}"/>
              </a:ext>
            </a:extLst>
          </p:cNvPr>
          <p:cNvSpPr>
            <a:spLocks noGrp="1"/>
          </p:cNvSpPr>
          <p:nvPr>
            <p:ph type="body" sz="quarter" idx="10"/>
          </p:nvPr>
        </p:nvSpPr>
        <p:spPr/>
        <p:txBody>
          <a:bodyPr/>
          <a:lstStyle/>
          <a:p>
            <a:r>
              <a:rPr lang="en-CA" dirty="0">
                <a:latin typeface="Calibri" pitchFamily="34" charset="0"/>
              </a:rPr>
              <a:t>Time Management</a:t>
            </a:r>
          </a:p>
        </p:txBody>
      </p:sp>
    </p:spTree>
    <p:extLst>
      <p:ext uri="{BB962C8B-B14F-4D97-AF65-F5344CB8AC3E}">
        <p14:creationId xmlns:p14="http://schemas.microsoft.com/office/powerpoint/2010/main" val="399788793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lstStyle/>
          <a:p>
            <a:pPr marL="347663" marR="0" lvl="0" indent="-347663">
              <a:lnSpc>
                <a:spcPct val="115000"/>
              </a:lnSpc>
              <a:spcBef>
                <a:spcPts val="0"/>
              </a:spcBef>
              <a:spcAft>
                <a:spcPts val="1000"/>
              </a:spcAft>
              <a:buFont typeface="+mj-lt"/>
              <a:buAutoNum type="arabicPeriod" startAt="3"/>
              <a:tabLst>
                <a:tab pos="685800" algn="l"/>
              </a:tabLst>
            </a:pPr>
            <a:r>
              <a:rPr lang="en-US" sz="2000" dirty="0">
                <a:solidFill>
                  <a:srgbClr val="000000"/>
                </a:solidFill>
                <a:ea typeface="Times New Roman"/>
                <a:cs typeface="Times New Roman"/>
              </a:rPr>
              <a:t>In the “</a:t>
            </a:r>
            <a:r>
              <a:rPr lang="en-US" sz="2000" dirty="0">
                <a:ea typeface="Times New Roman"/>
                <a:cs typeface="Times New Roman"/>
              </a:rPr>
              <a:t>Eat That Frog” analogy what does the frog represent?</a:t>
            </a:r>
          </a:p>
          <a:p>
            <a:pPr marL="690563" marR="0" lvl="0" indent="-342900">
              <a:lnSpc>
                <a:spcPct val="115000"/>
              </a:lnSpc>
              <a:spcBef>
                <a:spcPts val="0"/>
              </a:spcBef>
              <a:spcAft>
                <a:spcPts val="0"/>
              </a:spcAft>
              <a:buFont typeface="+mj-lt"/>
              <a:buAutoNum type="alphaLcParenR"/>
            </a:pPr>
            <a:r>
              <a:rPr lang="en-US" sz="2000" dirty="0">
                <a:ea typeface="Times New Roman"/>
                <a:cs typeface="Times New Roman"/>
              </a:rPr>
              <a:t>Procrastination </a:t>
            </a:r>
          </a:p>
          <a:p>
            <a:pPr marL="690563" marR="0" lvl="0" indent="-342900">
              <a:lnSpc>
                <a:spcPct val="115000"/>
              </a:lnSpc>
              <a:spcBef>
                <a:spcPts val="0"/>
              </a:spcBef>
              <a:spcAft>
                <a:spcPts val="0"/>
              </a:spcAft>
              <a:buFont typeface="+mj-lt"/>
              <a:buAutoNum type="alphaLcParenR"/>
            </a:pPr>
            <a:r>
              <a:rPr lang="en-US" sz="2000" dirty="0">
                <a:ea typeface="Times New Roman"/>
                <a:cs typeface="Times New Roman"/>
              </a:rPr>
              <a:t>A task that will have great impact</a:t>
            </a:r>
          </a:p>
          <a:p>
            <a:pPr marL="690563" marR="0" lvl="0" indent="-342900">
              <a:lnSpc>
                <a:spcPct val="115000"/>
              </a:lnSpc>
              <a:spcBef>
                <a:spcPts val="0"/>
              </a:spcBef>
              <a:spcAft>
                <a:spcPts val="0"/>
              </a:spcAft>
              <a:buFont typeface="+mj-lt"/>
              <a:buAutoNum type="alphaLcParenR"/>
            </a:pPr>
            <a:r>
              <a:rPr lang="en-US" sz="2000" dirty="0">
                <a:ea typeface="Times New Roman"/>
                <a:cs typeface="Times New Roman"/>
              </a:rPr>
              <a:t>Ideas</a:t>
            </a:r>
          </a:p>
          <a:p>
            <a:pPr marL="690563" marR="0" lvl="0" indent="-342900">
              <a:lnSpc>
                <a:spcPct val="115000"/>
              </a:lnSpc>
              <a:spcBef>
                <a:spcPts val="0"/>
              </a:spcBef>
              <a:spcAft>
                <a:spcPts val="1000"/>
              </a:spcAft>
              <a:buFont typeface="+mj-lt"/>
              <a:buAutoNum type="alphaLcParenR"/>
            </a:pPr>
            <a:r>
              <a:rPr lang="en-US" sz="2000" dirty="0">
                <a:ea typeface="Times New Roman"/>
                <a:cs typeface="Times New Roman"/>
              </a:rPr>
              <a:t>A task that will have low impact</a:t>
            </a:r>
          </a:p>
          <a:p>
            <a:pPr marL="347663" lvl="0" indent="-347663">
              <a:lnSpc>
                <a:spcPct val="115000"/>
              </a:lnSpc>
              <a:spcBef>
                <a:spcPts val="1200"/>
              </a:spcBef>
              <a:spcAft>
                <a:spcPts val="1000"/>
              </a:spcAft>
              <a:buFont typeface="+mj-lt"/>
              <a:buAutoNum type="arabicParenR" startAt="4"/>
            </a:pPr>
            <a:r>
              <a:rPr lang="en-US" sz="2000" dirty="0">
                <a:solidFill>
                  <a:prstClr val="black"/>
                </a:solidFill>
                <a:ea typeface="Times New Roman"/>
                <a:cs typeface="Times New Roman"/>
              </a:rPr>
              <a:t>What is the definition of procrastination?</a:t>
            </a:r>
          </a:p>
          <a:p>
            <a:pPr marL="681038" lvl="0" indent="-342900">
              <a:lnSpc>
                <a:spcPct val="115000"/>
              </a:lnSpc>
              <a:spcBef>
                <a:spcPts val="0"/>
              </a:spcBef>
              <a:spcAft>
                <a:spcPts val="0"/>
              </a:spcAft>
              <a:buFont typeface="+mj-lt"/>
              <a:buAutoNum type="alphaLcParenR"/>
            </a:pPr>
            <a:r>
              <a:rPr lang="en-US" sz="2000" dirty="0">
                <a:ea typeface="Times New Roman"/>
                <a:cs typeface="Arial"/>
              </a:rPr>
              <a:t>Tackling the important actions that have the biggest positive impact in your life</a:t>
            </a:r>
            <a:endParaRPr lang="en-US" sz="2000" dirty="0">
              <a:ea typeface="Times New Roman"/>
              <a:cs typeface="Times New Roman"/>
            </a:endParaRPr>
          </a:p>
          <a:p>
            <a:pPr marL="681038" lvl="0" indent="-342900">
              <a:lnSpc>
                <a:spcPct val="115000"/>
              </a:lnSpc>
              <a:spcBef>
                <a:spcPts val="0"/>
              </a:spcBef>
              <a:spcAft>
                <a:spcPts val="0"/>
              </a:spcAft>
              <a:buFont typeface="+mj-lt"/>
              <a:buAutoNum type="alphaLcParenR"/>
            </a:pPr>
            <a:r>
              <a:rPr lang="en-US" sz="2000" dirty="0">
                <a:ea typeface="Times New Roman"/>
                <a:cs typeface="Arial"/>
              </a:rPr>
              <a:t>De</a:t>
            </a:r>
            <a:r>
              <a:rPr lang="en-US" sz="2000" dirty="0">
                <a:ea typeface="Times New Roman"/>
                <a:cs typeface="Times New Roman"/>
              </a:rPr>
              <a:t>laying a task (or even several tasks) that should be a priority</a:t>
            </a:r>
          </a:p>
          <a:p>
            <a:pPr marL="681038" lvl="0" indent="-342900">
              <a:lnSpc>
                <a:spcPct val="115000"/>
              </a:lnSpc>
              <a:spcBef>
                <a:spcPts val="0"/>
              </a:spcBef>
              <a:spcAft>
                <a:spcPts val="0"/>
              </a:spcAft>
              <a:buFont typeface="+mj-lt"/>
              <a:buAutoNum type="alphaLcParenR"/>
            </a:pPr>
            <a:r>
              <a:rPr lang="en-US" sz="2000" dirty="0">
                <a:ea typeface="Times New Roman"/>
                <a:cs typeface="Arial"/>
              </a:rPr>
              <a:t>The latest time or </a:t>
            </a:r>
            <a:r>
              <a:rPr lang="en-US" sz="2000" dirty="0">
                <a:solidFill>
                  <a:srgbClr val="222222"/>
                </a:solidFill>
                <a:ea typeface="Times New Roman"/>
                <a:cs typeface="Arial"/>
              </a:rPr>
              <a:t>date by which something should be completed</a:t>
            </a:r>
            <a:endParaRPr lang="en-US" sz="2000" dirty="0">
              <a:solidFill>
                <a:prstClr val="black"/>
              </a:solidFill>
              <a:ea typeface="Times New Roman"/>
              <a:cs typeface="Times New Roman"/>
            </a:endParaRPr>
          </a:p>
          <a:p>
            <a:pPr marL="681038" lvl="0" indent="-342900">
              <a:lnSpc>
                <a:spcPct val="115000"/>
              </a:lnSpc>
              <a:spcBef>
                <a:spcPts val="0"/>
              </a:spcBef>
              <a:spcAft>
                <a:spcPts val="0"/>
              </a:spcAft>
              <a:buFont typeface="+mj-lt"/>
              <a:buAutoNum type="alphaLcParenR"/>
            </a:pPr>
            <a:r>
              <a:rPr lang="en-US" sz="2000" dirty="0">
                <a:solidFill>
                  <a:srgbClr val="000000"/>
                </a:solidFill>
                <a:ea typeface="Times New Roman"/>
                <a:cs typeface="Arial"/>
              </a:rPr>
              <a:t>To b</a:t>
            </a:r>
            <a:r>
              <a:rPr lang="en-US" sz="2000" dirty="0">
                <a:solidFill>
                  <a:srgbClr val="222222"/>
                </a:solidFill>
                <a:ea typeface="Times New Roman"/>
                <a:cs typeface="Arial"/>
              </a:rPr>
              <a:t>ury or drown beneath a huge mass</a:t>
            </a:r>
            <a:endParaRPr lang="en-US" sz="2000" dirty="0">
              <a:solidFill>
                <a:prstClr val="black"/>
              </a:solidFill>
              <a:ea typeface="Times New Roman"/>
              <a:cs typeface="Times New Roman"/>
            </a:endParaRPr>
          </a:p>
          <a:p>
            <a:pPr marL="690563" marR="0" lvl="0" indent="-342900">
              <a:lnSpc>
                <a:spcPct val="115000"/>
              </a:lnSpc>
              <a:spcBef>
                <a:spcPts val="0"/>
              </a:spcBef>
              <a:spcAft>
                <a:spcPts val="1000"/>
              </a:spcAft>
              <a:buFont typeface="+mj-lt"/>
              <a:buAutoNum type="alphaLcParenR"/>
            </a:pPr>
            <a:endParaRPr lang="en-US" sz="2000" dirty="0">
              <a:ea typeface="Times New Roman"/>
              <a:cs typeface="Times New Roman"/>
            </a:endParaRPr>
          </a:p>
        </p:txBody>
      </p:sp>
    </p:spTree>
    <p:extLst>
      <p:ext uri="{BB962C8B-B14F-4D97-AF65-F5344CB8AC3E}">
        <p14:creationId xmlns:p14="http://schemas.microsoft.com/office/powerpoint/2010/main" val="19254563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lstStyle/>
          <a:p>
            <a:pPr marL="347663" marR="0" lvl="0" indent="-347663">
              <a:lnSpc>
                <a:spcPct val="115000"/>
              </a:lnSpc>
              <a:spcBef>
                <a:spcPts val="1200"/>
              </a:spcBef>
              <a:spcAft>
                <a:spcPts val="1000"/>
              </a:spcAft>
              <a:buFont typeface="+mj-lt"/>
              <a:buAutoNum type="arabicParenR" startAt="5"/>
            </a:pPr>
            <a:r>
              <a:rPr lang="en-US" sz="2000" dirty="0">
                <a:ea typeface="Times New Roman"/>
                <a:cs typeface="Times New Roman"/>
              </a:rPr>
              <a:t>Which of these is not a reason for procrastination?</a:t>
            </a:r>
          </a:p>
          <a:p>
            <a:pPr marL="681038" marR="0" lvl="0" indent="-342900">
              <a:lnSpc>
                <a:spcPct val="115000"/>
              </a:lnSpc>
              <a:spcBef>
                <a:spcPts val="0"/>
              </a:spcBef>
              <a:spcAft>
                <a:spcPts val="0"/>
              </a:spcAft>
              <a:buFont typeface="+mj-lt"/>
              <a:buAutoNum type="alphaLcParenR"/>
            </a:pPr>
            <a:r>
              <a:rPr lang="en-US" sz="2000" dirty="0">
                <a:ea typeface="Times New Roman"/>
                <a:cs typeface="Arial"/>
              </a:rPr>
              <a:t>Passion for doing the work</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ea typeface="Times New Roman"/>
                <a:cs typeface="Times New Roman"/>
              </a:rPr>
              <a:t>Inadequate resources available</a:t>
            </a:r>
          </a:p>
          <a:p>
            <a:pPr marL="681038" marR="0" lvl="0" indent="-342900">
              <a:lnSpc>
                <a:spcPct val="115000"/>
              </a:lnSpc>
              <a:spcBef>
                <a:spcPts val="0"/>
              </a:spcBef>
              <a:spcAft>
                <a:spcPts val="0"/>
              </a:spcAft>
              <a:buFont typeface="+mj-lt"/>
              <a:buAutoNum type="alphaLcParenR"/>
            </a:pPr>
            <a:r>
              <a:rPr lang="en-US" sz="2000" dirty="0">
                <a:ea typeface="Times New Roman"/>
                <a:cs typeface="Arial"/>
              </a:rPr>
              <a:t>Fear of failure or success</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ea typeface="Times New Roman"/>
                <a:cs typeface="Times New Roman"/>
              </a:rPr>
              <a:t>Task feels overwhelming</a:t>
            </a:r>
          </a:p>
          <a:p>
            <a:pPr marL="347663" marR="0" lvl="0" indent="-347663">
              <a:lnSpc>
                <a:spcPct val="115000"/>
              </a:lnSpc>
              <a:spcBef>
                <a:spcPts val="1200"/>
              </a:spcBef>
              <a:spcAft>
                <a:spcPts val="1000"/>
              </a:spcAft>
              <a:buFont typeface="+mj-lt"/>
              <a:buAutoNum type="arabicParenR" startAt="6"/>
            </a:pPr>
            <a:r>
              <a:rPr lang="en-US" sz="2000" dirty="0">
                <a:ea typeface="Times New Roman"/>
                <a:cs typeface="Times New Roman"/>
              </a:rPr>
              <a:t>Which way to overcome procrastination can be defined as “help from a trusted mentor, supervisor, coach, or expert can give you some great insight on where to start and the steps for completing a project”?</a:t>
            </a:r>
          </a:p>
          <a:p>
            <a:pPr marL="681038" marR="0" lvl="0" indent="-342900">
              <a:lnSpc>
                <a:spcPct val="115000"/>
              </a:lnSpc>
              <a:spcBef>
                <a:spcPts val="0"/>
              </a:spcBef>
              <a:spcAft>
                <a:spcPts val="0"/>
              </a:spcAft>
              <a:buFont typeface="+mj-lt"/>
              <a:buAutoNum type="alphaLcParenR"/>
            </a:pPr>
            <a:r>
              <a:rPr lang="en-US" sz="2000" dirty="0">
                <a:ea typeface="Times New Roman"/>
                <a:cs typeface="Arial"/>
              </a:rPr>
              <a:t>Delegate</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ea typeface="Times New Roman"/>
                <a:cs typeface="Arial"/>
              </a:rPr>
              <a:t>Delete it</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ea typeface="Times New Roman"/>
                <a:cs typeface="Arial"/>
              </a:rPr>
              <a:t>Do it now</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ea typeface="Times New Roman"/>
                <a:cs typeface="Arial"/>
              </a:rPr>
              <a:t>Ask for advice</a:t>
            </a:r>
            <a:endParaRPr lang="en-US" sz="2000" dirty="0">
              <a:ea typeface="Times New Roman"/>
              <a:cs typeface="Times New Roman"/>
            </a:endParaRPr>
          </a:p>
          <a:p>
            <a:pPr marL="347663" marR="0" lvl="0" indent="-347663">
              <a:lnSpc>
                <a:spcPct val="115000"/>
              </a:lnSpc>
              <a:spcBef>
                <a:spcPts val="0"/>
              </a:spcBef>
              <a:spcAft>
                <a:spcPts val="1000"/>
              </a:spcAft>
              <a:buFont typeface="+mj-lt"/>
              <a:buAutoNum type="arabicPeriod" startAt="3"/>
              <a:tabLst>
                <a:tab pos="685800" algn="l"/>
              </a:tabLst>
            </a:pPr>
            <a:endParaRPr lang="en-US" sz="2000" dirty="0">
              <a:ea typeface="Times New Roman"/>
              <a:cs typeface="Times New Roman"/>
            </a:endParaRPr>
          </a:p>
        </p:txBody>
      </p:sp>
    </p:spTree>
    <p:extLst>
      <p:ext uri="{BB962C8B-B14F-4D97-AF65-F5344CB8AC3E}">
        <p14:creationId xmlns:p14="http://schemas.microsoft.com/office/powerpoint/2010/main" val="11204564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7663" marR="0" lvl="0" indent="-347663">
              <a:lnSpc>
                <a:spcPct val="115000"/>
              </a:lnSpc>
              <a:spcBef>
                <a:spcPts val="1200"/>
              </a:spcBef>
              <a:spcAft>
                <a:spcPts val="1000"/>
              </a:spcAft>
              <a:buFont typeface="+mj-lt"/>
              <a:buAutoNum type="arabicParenR" startAt="7"/>
            </a:pPr>
            <a:r>
              <a:rPr lang="en-US" dirty="0">
                <a:ea typeface="Times New Roman"/>
                <a:cs typeface="Times New Roman"/>
              </a:rPr>
              <a:t>Who gives the advice “Break it down into the ridiculous.”?</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Britt Reints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Stephen Guise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Jamie Alexander</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Bob Proctor</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8"/>
            </a:pPr>
            <a:r>
              <a:rPr lang="en-US" dirty="0">
                <a:ea typeface="Times New Roman"/>
                <a:cs typeface="Times New Roman"/>
              </a:rPr>
              <a:t>To reduce the temptation of procrastination, each actionable step on a project should take no more than how many minutes to complete?</a:t>
            </a:r>
          </a:p>
          <a:p>
            <a:pPr marL="681038" marR="0" lvl="0" indent="-342900">
              <a:lnSpc>
                <a:spcPct val="115000"/>
              </a:lnSpc>
              <a:spcBef>
                <a:spcPts val="0"/>
              </a:spcBef>
              <a:spcAft>
                <a:spcPts val="0"/>
              </a:spcAft>
              <a:buFont typeface="+mj-lt"/>
              <a:buAutoNum type="alphaLcParenR"/>
            </a:pPr>
            <a:r>
              <a:rPr lang="en-US" dirty="0">
                <a:ea typeface="Times New Roman"/>
                <a:cs typeface="Arial"/>
              </a:rPr>
              <a:t>5</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10</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15</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20</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eriod"/>
              <a:tabLst>
                <a:tab pos="457200" algn="l"/>
              </a:tabLst>
            </a:pPr>
            <a:endParaRPr lang="en-US" dirty="0">
              <a:ea typeface="Times New Roman"/>
              <a:cs typeface="Times New Roman"/>
            </a:endParaRPr>
          </a:p>
        </p:txBody>
      </p:sp>
    </p:spTree>
    <p:extLst>
      <p:ext uri="{BB962C8B-B14F-4D97-AF65-F5344CB8AC3E}">
        <p14:creationId xmlns:p14="http://schemas.microsoft.com/office/powerpoint/2010/main" val="210419568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92500" lnSpcReduction="20000"/>
          </a:bodyPr>
          <a:lstStyle/>
          <a:p>
            <a:pPr marL="347663" marR="0" lvl="0" indent="-347663">
              <a:lnSpc>
                <a:spcPct val="115000"/>
              </a:lnSpc>
              <a:spcBef>
                <a:spcPts val="1200"/>
              </a:spcBef>
              <a:spcAft>
                <a:spcPts val="1000"/>
              </a:spcAft>
              <a:buFont typeface="+mj-lt"/>
              <a:buAutoNum type="arabicParenR" startAt="9"/>
            </a:pPr>
            <a:r>
              <a:rPr lang="en-US" sz="2000" dirty="0">
                <a:ea typeface="Times New Roman"/>
                <a:cs typeface="Times New Roman"/>
              </a:rPr>
              <a:t>What does the saying "If you have to eat two frogs, eat the ugliest one first!" mean?</a:t>
            </a:r>
          </a:p>
          <a:p>
            <a:pPr marL="681038" marR="0" lvl="0" indent="-342900">
              <a:lnSpc>
                <a:spcPct val="115000"/>
              </a:lnSpc>
              <a:spcBef>
                <a:spcPts val="0"/>
              </a:spcBef>
              <a:spcAft>
                <a:spcPts val="0"/>
              </a:spcAft>
              <a:buFont typeface="+mj-lt"/>
              <a:buAutoNum type="alphaLcParenR"/>
            </a:pPr>
            <a:r>
              <a:rPr lang="en-US" sz="2000" dirty="0">
                <a:ea typeface="Times New Roman"/>
                <a:cs typeface="Arial"/>
              </a:rPr>
              <a:t>I</a:t>
            </a:r>
            <a:r>
              <a:rPr lang="en-US" sz="2000" dirty="0">
                <a:ea typeface="Times New Roman"/>
                <a:cs typeface="Times New Roman"/>
              </a:rPr>
              <a:t>f you have two important tasks before you, start with the biggest, hardest, and most important task first</a:t>
            </a:r>
          </a:p>
          <a:p>
            <a:pPr marL="681038" marR="0" lvl="0" indent="-342900">
              <a:lnSpc>
                <a:spcPct val="115000"/>
              </a:lnSpc>
              <a:spcBef>
                <a:spcPts val="0"/>
              </a:spcBef>
              <a:spcAft>
                <a:spcPts val="0"/>
              </a:spcAft>
              <a:buFont typeface="+mj-lt"/>
              <a:buAutoNum type="alphaLcParenR"/>
            </a:pPr>
            <a:r>
              <a:rPr lang="en-US" sz="2000" dirty="0">
                <a:ea typeface="Times New Roman"/>
                <a:cs typeface="Times New Roman"/>
              </a:rPr>
              <a:t>The key to reaching high levels of performance and productivity is for you to develop the lifelong habit of tackling your major task first thing each morning</a:t>
            </a:r>
          </a:p>
          <a:p>
            <a:pPr marL="681038" marR="0" lvl="0" indent="-342900">
              <a:lnSpc>
                <a:spcPct val="115000"/>
              </a:lnSpc>
              <a:spcBef>
                <a:spcPts val="0"/>
              </a:spcBef>
              <a:spcAft>
                <a:spcPts val="0"/>
              </a:spcAft>
              <a:buFont typeface="+mj-lt"/>
              <a:buAutoNum type="alphaLcParenR"/>
            </a:pPr>
            <a:r>
              <a:rPr lang="en-US" sz="2000" dirty="0">
                <a:ea typeface="Times New Roman"/>
                <a:cs typeface="Times New Roman"/>
              </a:rPr>
              <a:t>Celebrate the completion of project milestones and reward yourself for getting projects done on time</a:t>
            </a:r>
          </a:p>
          <a:p>
            <a:pPr marL="681038" marR="0" lvl="0" indent="-342900">
              <a:lnSpc>
                <a:spcPct val="115000"/>
              </a:lnSpc>
              <a:spcBef>
                <a:spcPts val="0"/>
              </a:spcBef>
              <a:spcAft>
                <a:spcPts val="0"/>
              </a:spcAft>
              <a:buFont typeface="+mj-lt"/>
              <a:buAutoNum type="alphaLcParenR"/>
            </a:pPr>
            <a:r>
              <a:rPr lang="en-US" sz="2000" dirty="0">
                <a:ea typeface="Times New Roman"/>
                <a:cs typeface="Times New Roman"/>
              </a:rPr>
              <a:t>You need to establish a positive working environment that is conducive to getting your work done</a:t>
            </a:r>
          </a:p>
          <a:p>
            <a:pPr marL="347663" marR="0" lvl="0" indent="-347663">
              <a:lnSpc>
                <a:spcPct val="115000"/>
              </a:lnSpc>
              <a:spcBef>
                <a:spcPts val="1200"/>
              </a:spcBef>
              <a:spcAft>
                <a:spcPts val="1000"/>
              </a:spcAft>
              <a:buFont typeface="+mj-lt"/>
              <a:buAutoNum type="arabicParenR" startAt="10"/>
            </a:pPr>
            <a:r>
              <a:rPr lang="en-US" sz="2000" dirty="0">
                <a:ea typeface="Times New Roman"/>
                <a:cs typeface="Times New Roman"/>
              </a:rPr>
              <a:t>What do many employees confuse activity with that causes failure to execute?</a:t>
            </a:r>
          </a:p>
          <a:p>
            <a:pPr marL="681038" marR="0" lvl="0" indent="-342900">
              <a:lnSpc>
                <a:spcPct val="115000"/>
              </a:lnSpc>
              <a:spcBef>
                <a:spcPts val="0"/>
              </a:spcBef>
              <a:spcAft>
                <a:spcPts val="0"/>
              </a:spcAft>
              <a:buFont typeface="+mj-lt"/>
              <a:buAutoNum type="alphaLcParenR"/>
            </a:pPr>
            <a:r>
              <a:rPr lang="en-US" sz="2000" dirty="0">
                <a:ea typeface="Times New Roman"/>
                <a:cs typeface="Arial"/>
              </a:rPr>
              <a:t>Procrastination</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ea typeface="Times New Roman"/>
                <a:cs typeface="Arial"/>
              </a:rPr>
              <a:t>Accomplishment</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ea typeface="Times New Roman"/>
                <a:cs typeface="Arial"/>
              </a:rPr>
              <a:t>Time management</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solidFill>
                  <a:srgbClr val="000000"/>
                </a:solidFill>
                <a:ea typeface="Times New Roman"/>
                <a:cs typeface="Arial"/>
              </a:rPr>
              <a:t>Celebration</a:t>
            </a:r>
            <a:endParaRPr lang="en-US" sz="2000" dirty="0">
              <a:ea typeface="Times New Roman"/>
              <a:cs typeface="Times New Roman"/>
            </a:endParaRPr>
          </a:p>
          <a:p>
            <a:pPr marL="347663" marR="0" lvl="0" indent="-347663">
              <a:lnSpc>
                <a:spcPct val="115000"/>
              </a:lnSpc>
              <a:spcBef>
                <a:spcPts val="0"/>
              </a:spcBef>
              <a:spcAft>
                <a:spcPts val="1000"/>
              </a:spcAft>
              <a:buFont typeface="+mj-lt"/>
              <a:buAutoNum type="arabicPeriod" startAt="3"/>
              <a:tabLst>
                <a:tab pos="685800" algn="l"/>
              </a:tabLst>
            </a:pPr>
            <a:endParaRPr lang="en-US" sz="2000" dirty="0">
              <a:ea typeface="Times New Roman"/>
              <a:cs typeface="Times New Roman"/>
            </a:endParaRPr>
          </a:p>
        </p:txBody>
      </p:sp>
    </p:spTree>
    <p:extLst>
      <p:ext uri="{BB962C8B-B14F-4D97-AF65-F5344CB8AC3E}">
        <p14:creationId xmlns:p14="http://schemas.microsoft.com/office/powerpoint/2010/main" val="220871811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10000"/>
          </a:bodyPr>
          <a:lstStyle/>
          <a:p>
            <a:pPr marL="342900" marR="0" lvl="0" indent="-342900">
              <a:lnSpc>
                <a:spcPct val="115000"/>
              </a:lnSpc>
              <a:spcBef>
                <a:spcPts val="0"/>
              </a:spcBef>
              <a:spcAft>
                <a:spcPts val="1000"/>
              </a:spcAft>
              <a:buFont typeface="+mj-lt"/>
              <a:buAutoNum type="arabicPeriod"/>
              <a:tabLst>
                <a:tab pos="457200" algn="l"/>
              </a:tabLst>
            </a:pPr>
            <a:r>
              <a:rPr lang="en-US" dirty="0">
                <a:ea typeface="Times New Roman"/>
                <a:cs typeface="Times New Roman"/>
              </a:rPr>
              <a:t>Which item is a reason we generally procrastinate?</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Don’t know where to begin</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Task feels overwhelming</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No clear deadline</a:t>
            </a:r>
          </a:p>
          <a:p>
            <a:pPr marL="690563" marR="0" lvl="0" indent="-34290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 above</a:t>
            </a:r>
            <a:endParaRPr lang="en-US" dirty="0">
              <a:ea typeface="Times New Roman"/>
              <a:cs typeface="Times New Roman"/>
            </a:endParaRPr>
          </a:p>
          <a:p>
            <a:pPr marL="347663" marR="0" lvl="0" indent="-347663">
              <a:lnSpc>
                <a:spcPct val="115000"/>
              </a:lnSpc>
              <a:spcBef>
                <a:spcPts val="0"/>
              </a:spcBef>
              <a:spcAft>
                <a:spcPts val="1000"/>
              </a:spcAft>
              <a:buFont typeface="+mj-lt"/>
              <a:buAutoNum type="arabicPeriod" startAt="2"/>
              <a:tabLst>
                <a:tab pos="625475" algn="l"/>
              </a:tabLst>
            </a:pPr>
            <a:r>
              <a:rPr lang="en-US" dirty="0">
                <a:solidFill>
                  <a:srgbClr val="000000"/>
                </a:solidFill>
                <a:ea typeface="Times New Roman"/>
                <a:cs typeface="Times New Roman"/>
              </a:rPr>
              <a:t>What habit will help you overcome procrastination?</a:t>
            </a:r>
          </a:p>
          <a:p>
            <a:pPr marL="690563"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Have a clear deadline</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Delay the task</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Make more plans</a:t>
            </a:r>
            <a:endParaRPr lang="en-US" dirty="0">
              <a:ea typeface="Times New Roman"/>
              <a:cs typeface="Times New Roman"/>
            </a:endParaRPr>
          </a:p>
          <a:p>
            <a:pPr marL="690563"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All of the above</a:t>
            </a:r>
            <a:endParaRPr lang="en-US" dirty="0">
              <a:ea typeface="Times New Roman"/>
              <a:cs typeface="Times New Roman"/>
            </a:endParaRPr>
          </a:p>
        </p:txBody>
      </p:sp>
    </p:spTree>
    <p:extLst>
      <p:ext uri="{BB962C8B-B14F-4D97-AF65-F5344CB8AC3E}">
        <p14:creationId xmlns:p14="http://schemas.microsoft.com/office/powerpoint/2010/main" val="81779433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lstStyle/>
          <a:p>
            <a:pPr marL="347663" marR="0" lvl="0" indent="-347663">
              <a:lnSpc>
                <a:spcPct val="115000"/>
              </a:lnSpc>
              <a:spcBef>
                <a:spcPts val="0"/>
              </a:spcBef>
              <a:spcAft>
                <a:spcPts val="1000"/>
              </a:spcAft>
              <a:buFont typeface="+mj-lt"/>
              <a:buAutoNum type="arabicPeriod" startAt="3"/>
              <a:tabLst>
                <a:tab pos="685800" algn="l"/>
              </a:tabLst>
            </a:pPr>
            <a:r>
              <a:rPr lang="en-US" sz="2000" dirty="0">
                <a:solidFill>
                  <a:srgbClr val="000000"/>
                </a:solidFill>
                <a:ea typeface="Times New Roman"/>
                <a:cs typeface="Times New Roman"/>
              </a:rPr>
              <a:t>In the “Eat That Frog” analogy what does the frog represent?</a:t>
            </a:r>
          </a:p>
          <a:p>
            <a:pPr marL="690563" marR="0" lvl="0" indent="-342900">
              <a:lnSpc>
                <a:spcPct val="115000"/>
              </a:lnSpc>
              <a:spcBef>
                <a:spcPts val="0"/>
              </a:spcBef>
              <a:spcAft>
                <a:spcPts val="0"/>
              </a:spcAft>
              <a:buFont typeface="+mj-lt"/>
              <a:buAutoNum type="alphaLcParenR"/>
            </a:pPr>
            <a:r>
              <a:rPr lang="en-US" sz="2000" dirty="0">
                <a:solidFill>
                  <a:srgbClr val="000000"/>
                </a:solidFill>
                <a:ea typeface="Times New Roman"/>
                <a:cs typeface="Times New Roman"/>
              </a:rPr>
              <a:t>Procrastination </a:t>
            </a:r>
            <a:endParaRPr lang="en-US" sz="2000"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US" sz="2000" dirty="0">
                <a:solidFill>
                  <a:srgbClr val="FF0000"/>
                </a:solidFill>
                <a:ea typeface="Times New Roman"/>
                <a:cs typeface="Times New Roman"/>
              </a:rPr>
              <a:t>A task that will have great impact</a:t>
            </a:r>
            <a:endParaRPr lang="en-US" sz="2000"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US" sz="2000" dirty="0">
                <a:solidFill>
                  <a:srgbClr val="000000"/>
                </a:solidFill>
                <a:ea typeface="Times New Roman"/>
                <a:cs typeface="Times New Roman"/>
              </a:rPr>
              <a:t>Ideas</a:t>
            </a:r>
            <a:endParaRPr lang="en-US" sz="2000" dirty="0">
              <a:ea typeface="Times New Roman"/>
              <a:cs typeface="Times New Roman"/>
            </a:endParaRPr>
          </a:p>
          <a:p>
            <a:pPr marL="690563" marR="0" lvl="0" indent="-342900">
              <a:lnSpc>
                <a:spcPct val="115000"/>
              </a:lnSpc>
              <a:spcBef>
                <a:spcPts val="0"/>
              </a:spcBef>
              <a:spcAft>
                <a:spcPts val="1000"/>
              </a:spcAft>
              <a:buFont typeface="+mj-lt"/>
              <a:buAutoNum type="alphaLcParenR"/>
            </a:pPr>
            <a:r>
              <a:rPr lang="en-US" sz="2000" dirty="0">
                <a:solidFill>
                  <a:srgbClr val="000000"/>
                </a:solidFill>
                <a:ea typeface="Times New Roman"/>
                <a:cs typeface="Times New Roman"/>
              </a:rPr>
              <a:t>A task that will have low impact</a:t>
            </a:r>
          </a:p>
          <a:p>
            <a:pPr marL="347663" marR="0" lvl="0" indent="-347663">
              <a:lnSpc>
                <a:spcPct val="115000"/>
              </a:lnSpc>
              <a:spcBef>
                <a:spcPts val="1200"/>
              </a:spcBef>
              <a:spcAft>
                <a:spcPts val="1000"/>
              </a:spcAft>
              <a:buFont typeface="+mj-lt"/>
              <a:buAutoNum type="arabicParenR" startAt="4"/>
            </a:pPr>
            <a:r>
              <a:rPr lang="en-US" sz="2000" dirty="0">
                <a:ea typeface="Times New Roman"/>
                <a:cs typeface="Times New Roman"/>
              </a:rPr>
              <a:t>What is the definition of procrastination?</a:t>
            </a:r>
          </a:p>
          <a:p>
            <a:pPr marL="681038" marR="0" lvl="0" indent="-342900">
              <a:lnSpc>
                <a:spcPct val="115000"/>
              </a:lnSpc>
              <a:spcBef>
                <a:spcPts val="0"/>
              </a:spcBef>
              <a:spcAft>
                <a:spcPts val="0"/>
              </a:spcAft>
              <a:buFont typeface="+mj-lt"/>
              <a:buAutoNum type="alphaLcParenR"/>
            </a:pPr>
            <a:r>
              <a:rPr lang="en-US" sz="2000" dirty="0">
                <a:solidFill>
                  <a:srgbClr val="000000"/>
                </a:solidFill>
                <a:ea typeface="Times New Roman"/>
                <a:cs typeface="Arial"/>
              </a:rPr>
              <a:t>Tackling the important actions that have the biggest positive impact in your life</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solidFill>
                  <a:srgbClr val="FF0000"/>
                </a:solidFill>
                <a:ea typeface="Times New Roman"/>
                <a:cs typeface="Arial"/>
              </a:rPr>
              <a:t>De</a:t>
            </a:r>
            <a:r>
              <a:rPr lang="en-US" sz="2000" dirty="0">
                <a:solidFill>
                  <a:srgbClr val="FF0000"/>
                </a:solidFill>
                <a:ea typeface="Times New Roman"/>
                <a:cs typeface="Times New Roman"/>
              </a:rPr>
              <a:t>laying a task (or even several tasks) that should be a priority</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solidFill>
                  <a:srgbClr val="000000"/>
                </a:solidFill>
                <a:ea typeface="Times New Roman"/>
                <a:cs typeface="Arial"/>
              </a:rPr>
              <a:t>T</a:t>
            </a:r>
            <a:r>
              <a:rPr lang="en-US" sz="2000" dirty="0">
                <a:solidFill>
                  <a:srgbClr val="222222"/>
                </a:solidFill>
                <a:ea typeface="Times New Roman"/>
                <a:cs typeface="Arial"/>
              </a:rPr>
              <a:t>he latest time or date by which something should be completed</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solidFill>
                  <a:srgbClr val="000000"/>
                </a:solidFill>
                <a:ea typeface="Times New Roman"/>
                <a:cs typeface="Arial"/>
              </a:rPr>
              <a:t>To b</a:t>
            </a:r>
            <a:r>
              <a:rPr lang="en-US" sz="2000" dirty="0">
                <a:solidFill>
                  <a:srgbClr val="222222"/>
                </a:solidFill>
                <a:ea typeface="Times New Roman"/>
                <a:cs typeface="Arial"/>
              </a:rPr>
              <a:t>ury or drown beneath a huge mass</a:t>
            </a:r>
            <a:endParaRPr lang="en-US" sz="2000" dirty="0">
              <a:ea typeface="Times New Roman"/>
              <a:cs typeface="Times New Roman"/>
            </a:endParaRPr>
          </a:p>
          <a:p>
            <a:pPr marL="690563" marR="0" lvl="0" indent="-342900">
              <a:lnSpc>
                <a:spcPct val="115000"/>
              </a:lnSpc>
              <a:spcBef>
                <a:spcPts val="0"/>
              </a:spcBef>
              <a:spcAft>
                <a:spcPts val="1000"/>
              </a:spcAft>
              <a:buFont typeface="+mj-lt"/>
              <a:buAutoNum type="alphaLcParenR"/>
            </a:pPr>
            <a:endParaRPr lang="en-US" sz="2000" dirty="0">
              <a:ea typeface="Times New Roman"/>
              <a:cs typeface="Times New Roman"/>
            </a:endParaRPr>
          </a:p>
        </p:txBody>
      </p:sp>
    </p:spTree>
    <p:extLst>
      <p:ext uri="{BB962C8B-B14F-4D97-AF65-F5344CB8AC3E}">
        <p14:creationId xmlns:p14="http://schemas.microsoft.com/office/powerpoint/2010/main" val="308438534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lstStyle/>
          <a:p>
            <a:pPr marL="347663" marR="0" lvl="0" indent="-347663">
              <a:lnSpc>
                <a:spcPct val="115000"/>
              </a:lnSpc>
              <a:spcBef>
                <a:spcPts val="1200"/>
              </a:spcBef>
              <a:spcAft>
                <a:spcPts val="1000"/>
              </a:spcAft>
              <a:buFont typeface="+mj-lt"/>
              <a:buAutoNum type="arabicParenR" startAt="5"/>
            </a:pPr>
            <a:r>
              <a:rPr lang="en-US" sz="2000" dirty="0">
                <a:ea typeface="Times New Roman"/>
                <a:cs typeface="Times New Roman"/>
              </a:rPr>
              <a:t>Which of these is not a reason for procrastination?</a:t>
            </a:r>
          </a:p>
          <a:p>
            <a:pPr marL="681038" marR="0" lvl="0" indent="-342900">
              <a:lnSpc>
                <a:spcPct val="115000"/>
              </a:lnSpc>
              <a:spcBef>
                <a:spcPts val="0"/>
              </a:spcBef>
              <a:spcAft>
                <a:spcPts val="0"/>
              </a:spcAft>
              <a:buFont typeface="+mj-lt"/>
              <a:buAutoNum type="alphaLcParenR"/>
            </a:pPr>
            <a:r>
              <a:rPr lang="en-US" sz="2000" dirty="0">
                <a:solidFill>
                  <a:srgbClr val="FF0000"/>
                </a:solidFill>
                <a:ea typeface="Times New Roman"/>
                <a:cs typeface="Arial"/>
              </a:rPr>
              <a:t>Passion for doing the work</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solidFill>
                  <a:srgbClr val="000000"/>
                </a:solidFill>
                <a:ea typeface="Times New Roman"/>
                <a:cs typeface="Times New Roman"/>
              </a:rPr>
              <a:t>Inadequate resources available</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solidFill>
                  <a:srgbClr val="000000"/>
                </a:solidFill>
                <a:ea typeface="Times New Roman"/>
                <a:cs typeface="Arial"/>
              </a:rPr>
              <a:t>Fear of failure or success</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solidFill>
                  <a:srgbClr val="000000"/>
                </a:solidFill>
                <a:ea typeface="Times New Roman"/>
                <a:cs typeface="Times New Roman"/>
              </a:rPr>
              <a:t>Task feels overwhelming</a:t>
            </a:r>
            <a:endParaRPr lang="en-US" sz="2000" dirty="0">
              <a:ea typeface="Times New Roman"/>
              <a:cs typeface="Times New Roman"/>
            </a:endParaRPr>
          </a:p>
          <a:p>
            <a:pPr marL="347663" marR="0" lvl="0" indent="-347663">
              <a:lnSpc>
                <a:spcPct val="115000"/>
              </a:lnSpc>
              <a:spcBef>
                <a:spcPts val="1200"/>
              </a:spcBef>
              <a:spcAft>
                <a:spcPts val="1000"/>
              </a:spcAft>
              <a:buFont typeface="+mj-lt"/>
              <a:buAutoNum type="arabicParenR" startAt="6"/>
            </a:pPr>
            <a:r>
              <a:rPr lang="en-US" sz="2000" dirty="0">
                <a:ea typeface="Times New Roman"/>
                <a:cs typeface="Times New Roman"/>
              </a:rPr>
              <a:t>Which way to overcome procrastination can be defined as “help from a trusted mentor, supervisor, coach, or expert can give you some great insight on where to start and the steps for completing a project”?</a:t>
            </a:r>
          </a:p>
          <a:p>
            <a:pPr marL="681038" marR="0" lvl="0" indent="-342900">
              <a:lnSpc>
                <a:spcPct val="115000"/>
              </a:lnSpc>
              <a:spcBef>
                <a:spcPts val="0"/>
              </a:spcBef>
              <a:spcAft>
                <a:spcPts val="0"/>
              </a:spcAft>
              <a:buFont typeface="+mj-lt"/>
              <a:buAutoNum type="alphaLcParenR"/>
            </a:pPr>
            <a:r>
              <a:rPr lang="en-US" sz="2000" dirty="0">
                <a:solidFill>
                  <a:srgbClr val="000000"/>
                </a:solidFill>
                <a:ea typeface="Times New Roman"/>
                <a:cs typeface="Arial"/>
              </a:rPr>
              <a:t>Delegate</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solidFill>
                  <a:srgbClr val="000000"/>
                </a:solidFill>
                <a:ea typeface="Times New Roman"/>
                <a:cs typeface="Arial"/>
              </a:rPr>
              <a:t>Delete it</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solidFill>
                  <a:srgbClr val="000000"/>
                </a:solidFill>
                <a:ea typeface="Times New Roman"/>
                <a:cs typeface="Arial"/>
              </a:rPr>
              <a:t>Do it now</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solidFill>
                  <a:srgbClr val="FF0000"/>
                </a:solidFill>
                <a:ea typeface="Times New Roman"/>
                <a:cs typeface="Arial"/>
              </a:rPr>
              <a:t>Ask for advice</a:t>
            </a:r>
            <a:endParaRPr lang="en-US" sz="2000" dirty="0">
              <a:ea typeface="Times New Roman"/>
              <a:cs typeface="Times New Roman"/>
            </a:endParaRPr>
          </a:p>
          <a:p>
            <a:pPr marL="347663" marR="0" lvl="0" indent="-347663">
              <a:lnSpc>
                <a:spcPct val="115000"/>
              </a:lnSpc>
              <a:spcBef>
                <a:spcPts val="0"/>
              </a:spcBef>
              <a:spcAft>
                <a:spcPts val="1000"/>
              </a:spcAft>
              <a:buFont typeface="+mj-lt"/>
              <a:buAutoNum type="arabicPeriod" startAt="3"/>
              <a:tabLst>
                <a:tab pos="685800" algn="l"/>
              </a:tabLst>
            </a:pPr>
            <a:endParaRPr lang="en-US" sz="2000" dirty="0">
              <a:ea typeface="Times New Roman"/>
              <a:cs typeface="Times New Roman"/>
            </a:endParaRPr>
          </a:p>
        </p:txBody>
      </p:sp>
    </p:spTree>
    <p:extLst>
      <p:ext uri="{BB962C8B-B14F-4D97-AF65-F5344CB8AC3E}">
        <p14:creationId xmlns:p14="http://schemas.microsoft.com/office/powerpoint/2010/main" val="56994319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7663" marR="0" lvl="0" indent="-347663">
              <a:lnSpc>
                <a:spcPct val="115000"/>
              </a:lnSpc>
              <a:spcBef>
                <a:spcPts val="1200"/>
              </a:spcBef>
              <a:spcAft>
                <a:spcPts val="1000"/>
              </a:spcAft>
              <a:buFont typeface="+mj-lt"/>
              <a:buAutoNum type="arabicParenR" startAt="7"/>
            </a:pPr>
            <a:r>
              <a:rPr lang="en-US" dirty="0">
                <a:ea typeface="Times New Roman"/>
                <a:cs typeface="Times New Roman"/>
              </a:rPr>
              <a:t>Who gives the advice “Break it down into the ridiculous.”?</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Britt Reints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Stephen Guise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Jamie Alexander</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Bob Proctor</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8"/>
            </a:pPr>
            <a:r>
              <a:rPr lang="en-US" dirty="0">
                <a:ea typeface="Times New Roman"/>
                <a:cs typeface="Times New Roman"/>
              </a:rPr>
              <a:t>To reduce the temptation of procrastination, each actionable step on a project should take no more than how many minutes to complete?</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5</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10</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15</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20</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eriod"/>
              <a:tabLst>
                <a:tab pos="457200" algn="l"/>
              </a:tabLst>
            </a:pPr>
            <a:endParaRPr lang="en-US" dirty="0">
              <a:ea typeface="Times New Roman"/>
              <a:cs typeface="Times New Roman"/>
            </a:endParaRPr>
          </a:p>
        </p:txBody>
      </p:sp>
    </p:spTree>
    <p:extLst>
      <p:ext uri="{BB962C8B-B14F-4D97-AF65-F5344CB8AC3E}">
        <p14:creationId xmlns:p14="http://schemas.microsoft.com/office/powerpoint/2010/main" val="3368907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92500" lnSpcReduction="20000"/>
          </a:bodyPr>
          <a:lstStyle/>
          <a:p>
            <a:pPr marL="347663" marR="0" lvl="0" indent="-347663">
              <a:lnSpc>
                <a:spcPct val="115000"/>
              </a:lnSpc>
              <a:spcBef>
                <a:spcPts val="1200"/>
              </a:spcBef>
              <a:spcAft>
                <a:spcPts val="1000"/>
              </a:spcAft>
              <a:buFont typeface="+mj-lt"/>
              <a:buAutoNum type="arabicParenR" startAt="9"/>
            </a:pPr>
            <a:r>
              <a:rPr lang="en-US" sz="2000" dirty="0">
                <a:ea typeface="Times New Roman"/>
                <a:cs typeface="Times New Roman"/>
              </a:rPr>
              <a:t>What does the saying "If you have to eat two frogs, eat the ugliest one first!" mean?</a:t>
            </a:r>
          </a:p>
          <a:p>
            <a:pPr marL="681038" marR="0" lvl="0" indent="-342900">
              <a:lnSpc>
                <a:spcPct val="115000"/>
              </a:lnSpc>
              <a:spcBef>
                <a:spcPts val="0"/>
              </a:spcBef>
              <a:spcAft>
                <a:spcPts val="0"/>
              </a:spcAft>
              <a:buFont typeface="+mj-lt"/>
              <a:buAutoNum type="alphaLcParenR"/>
            </a:pPr>
            <a:r>
              <a:rPr lang="en-US" sz="2000" dirty="0">
                <a:solidFill>
                  <a:srgbClr val="FF0000"/>
                </a:solidFill>
                <a:ea typeface="Times New Roman"/>
                <a:cs typeface="Arial"/>
              </a:rPr>
              <a:t>I</a:t>
            </a:r>
            <a:r>
              <a:rPr lang="en-US" sz="2000" dirty="0">
                <a:solidFill>
                  <a:srgbClr val="FF0000"/>
                </a:solidFill>
                <a:ea typeface="Times New Roman"/>
                <a:cs typeface="Times New Roman"/>
              </a:rPr>
              <a:t>f you have two important tasks before you, start with the biggest, hardest, and most important task first</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solidFill>
                  <a:srgbClr val="000000"/>
                </a:solidFill>
                <a:ea typeface="Times New Roman"/>
                <a:cs typeface="Times New Roman"/>
              </a:rPr>
              <a:t>The key to reaching high levels of performance and productivity is for you to develop the lifelong habit of tackling your major task first thing each morning</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solidFill>
                  <a:srgbClr val="000000"/>
                </a:solidFill>
                <a:ea typeface="Times New Roman"/>
                <a:cs typeface="Times New Roman"/>
              </a:rPr>
              <a:t>Celebrate the completion of project milestones and reward yourself for getting projects done on time</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solidFill>
                  <a:srgbClr val="000000"/>
                </a:solidFill>
                <a:ea typeface="Times New Roman"/>
                <a:cs typeface="Times New Roman"/>
              </a:rPr>
              <a:t>You need to establish a positive working environment that is conducive to getting your work done</a:t>
            </a:r>
            <a:endParaRPr lang="en-US" sz="2000" dirty="0">
              <a:ea typeface="Times New Roman"/>
              <a:cs typeface="Times New Roman"/>
            </a:endParaRPr>
          </a:p>
          <a:p>
            <a:pPr marL="347663" marR="0" lvl="0" indent="-347663">
              <a:lnSpc>
                <a:spcPct val="115000"/>
              </a:lnSpc>
              <a:spcBef>
                <a:spcPts val="1200"/>
              </a:spcBef>
              <a:spcAft>
                <a:spcPts val="1000"/>
              </a:spcAft>
              <a:buFont typeface="+mj-lt"/>
              <a:buAutoNum type="arabicParenR" startAt="10"/>
            </a:pPr>
            <a:r>
              <a:rPr lang="en-US" sz="2000" dirty="0">
                <a:ea typeface="Times New Roman"/>
                <a:cs typeface="Times New Roman"/>
              </a:rPr>
              <a:t>What do many employees confuse activity with that causes failure to execute?</a:t>
            </a:r>
          </a:p>
          <a:p>
            <a:pPr marL="681038" marR="0" lvl="0" indent="-342900">
              <a:lnSpc>
                <a:spcPct val="115000"/>
              </a:lnSpc>
              <a:spcBef>
                <a:spcPts val="0"/>
              </a:spcBef>
              <a:spcAft>
                <a:spcPts val="0"/>
              </a:spcAft>
              <a:buFont typeface="+mj-lt"/>
              <a:buAutoNum type="alphaLcParenR"/>
            </a:pPr>
            <a:r>
              <a:rPr lang="en-US" sz="2000" dirty="0">
                <a:solidFill>
                  <a:srgbClr val="000000"/>
                </a:solidFill>
                <a:ea typeface="Times New Roman"/>
                <a:cs typeface="Arial"/>
              </a:rPr>
              <a:t>Procrastination</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solidFill>
                  <a:srgbClr val="FF0000"/>
                </a:solidFill>
                <a:ea typeface="Times New Roman"/>
                <a:cs typeface="Arial"/>
              </a:rPr>
              <a:t>Accomplishment</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solidFill>
                  <a:srgbClr val="000000"/>
                </a:solidFill>
                <a:ea typeface="Times New Roman"/>
                <a:cs typeface="Arial"/>
              </a:rPr>
              <a:t>Time management</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solidFill>
                  <a:srgbClr val="000000"/>
                </a:solidFill>
                <a:ea typeface="Times New Roman"/>
                <a:cs typeface="Arial"/>
              </a:rPr>
              <a:t>Celebration</a:t>
            </a:r>
            <a:endParaRPr lang="en-US" sz="2000" dirty="0">
              <a:ea typeface="Times New Roman"/>
              <a:cs typeface="Times New Roman"/>
            </a:endParaRPr>
          </a:p>
          <a:p>
            <a:pPr marL="347663" marR="0" lvl="0" indent="-347663">
              <a:lnSpc>
                <a:spcPct val="115000"/>
              </a:lnSpc>
              <a:spcBef>
                <a:spcPts val="0"/>
              </a:spcBef>
              <a:spcAft>
                <a:spcPts val="1000"/>
              </a:spcAft>
              <a:buFont typeface="+mj-lt"/>
              <a:buAutoNum type="arabicPeriod" startAt="3"/>
              <a:tabLst>
                <a:tab pos="685800" algn="l"/>
              </a:tabLst>
            </a:pPr>
            <a:endParaRPr lang="en-US" sz="2000" dirty="0">
              <a:ea typeface="Times New Roman"/>
              <a:cs typeface="Times New Roman"/>
            </a:endParaRPr>
          </a:p>
        </p:txBody>
      </p:sp>
    </p:spTree>
    <p:extLst>
      <p:ext uri="{BB962C8B-B14F-4D97-AF65-F5344CB8AC3E}">
        <p14:creationId xmlns:p14="http://schemas.microsoft.com/office/powerpoint/2010/main" val="402205051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Module Six: </a:t>
            </a:r>
            <a:br>
              <a:rPr lang="en-US" dirty="0"/>
            </a:br>
            <a:r>
              <a:rPr lang="en-US" dirty="0"/>
              <a:t>Crisis Management</a:t>
            </a:r>
          </a:p>
        </p:txBody>
      </p:sp>
      <p:sp>
        <p:nvSpPr>
          <p:cNvPr id="4" name="Text Placeholder 3"/>
          <p:cNvSpPr>
            <a:spLocks noGrp="1"/>
          </p:cNvSpPr>
          <p:nvPr>
            <p:ph type="body" sz="quarter" idx="10"/>
          </p:nvPr>
        </p:nvSpPr>
        <p:spPr/>
        <p:txBody>
          <a:bodyPr rtlCol="0">
            <a:noAutofit/>
          </a:bodyPr>
          <a:lstStyle/>
          <a:p>
            <a:pPr eaLnBrk="1" fontAlgn="auto" hangingPunct="1">
              <a:spcAft>
                <a:spcPts val="0"/>
              </a:spcAft>
              <a:defRPr/>
            </a:pPr>
            <a:r>
              <a:rPr lang="en-US" sz="2000" dirty="0"/>
              <a:t>In a crisis, be aware of the danger, but recognize the opportunity.</a:t>
            </a:r>
            <a:br>
              <a:rPr lang="en-CA" sz="2000" dirty="0"/>
            </a:br>
            <a:endParaRPr lang="en-CA" sz="2000" dirty="0"/>
          </a:p>
          <a:p>
            <a:pPr eaLnBrk="1" fontAlgn="auto" hangingPunct="1">
              <a:spcAft>
                <a:spcPts val="0"/>
              </a:spcAft>
              <a:defRPr/>
            </a:pPr>
            <a:r>
              <a:rPr lang="en-US" sz="2000" b="1" dirty="0"/>
              <a:t>John F. Kennedy</a:t>
            </a:r>
          </a:p>
        </p:txBody>
      </p:sp>
      <p:sp>
        <p:nvSpPr>
          <p:cNvPr id="29699" name="Content Placeholder 2"/>
          <p:cNvSpPr>
            <a:spLocks noGrp="1"/>
          </p:cNvSpPr>
          <p:nvPr>
            <p:ph type="body" sz="quarter" idx="11"/>
          </p:nvPr>
        </p:nvSpPr>
        <p:spPr/>
        <p:txBody>
          <a:bodyPr/>
          <a:lstStyle/>
          <a:p>
            <a:pPr marL="0" indent="0" eaLnBrk="1" hangingPunct="1">
              <a:buNone/>
            </a:pPr>
            <a:r>
              <a:rPr lang="en-US" dirty="0"/>
              <a:t>With better planning, improved efficiency, and increased productivity, the number of crises you encounter should decline. </a:t>
            </a:r>
          </a:p>
          <a:p>
            <a:pPr marL="0" indent="0" eaLnBrk="1" hangingPunct="1">
              <a:buNone/>
            </a:pPr>
            <a:r>
              <a:rPr lang="en-US" dirty="0"/>
              <a:t>However, you can’t plan for everything, so in this module we’ll look at what to do when a crisis does occur.</a:t>
            </a:r>
            <a:endParaRPr lang="en-CA"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CA" dirty="0"/>
              <a:t>Module One: </a:t>
            </a:r>
            <a:br>
              <a:rPr lang="en-CA" dirty="0"/>
            </a:br>
            <a:r>
              <a:rPr lang="en-CA" dirty="0"/>
              <a:t>Getting Started</a:t>
            </a:r>
          </a:p>
        </p:txBody>
      </p:sp>
      <p:sp>
        <p:nvSpPr>
          <p:cNvPr id="4" name="Text Placeholder 3"/>
          <p:cNvSpPr>
            <a:spLocks noGrp="1"/>
          </p:cNvSpPr>
          <p:nvPr>
            <p:ph type="body" sz="quarter" idx="10"/>
          </p:nvPr>
        </p:nvSpPr>
        <p:spPr/>
        <p:txBody>
          <a:bodyPr rtlCol="0">
            <a:normAutofit fontScale="77500" lnSpcReduction="20000"/>
          </a:bodyPr>
          <a:lstStyle/>
          <a:p>
            <a:pPr eaLnBrk="1" fontAlgn="auto" hangingPunct="1">
              <a:spcAft>
                <a:spcPts val="0"/>
              </a:spcAft>
              <a:defRPr/>
            </a:pPr>
            <a:r>
              <a:rPr lang="en-US" sz="1800" i="0" dirty="0"/>
              <a:t>Cherish your dreams, as they are the children of your soul, the blueprints of your ultimate achievements.</a:t>
            </a:r>
            <a:endParaRPr lang="en-CA" sz="1800" i="0" dirty="0"/>
          </a:p>
          <a:p>
            <a:pPr eaLnBrk="1" fontAlgn="auto" hangingPunct="1">
              <a:spcAft>
                <a:spcPts val="0"/>
              </a:spcAft>
              <a:defRPr/>
            </a:pPr>
            <a:endParaRPr lang="en-US" sz="1800" b="1" i="0" dirty="0"/>
          </a:p>
          <a:p>
            <a:pPr eaLnBrk="1" fontAlgn="auto" hangingPunct="1">
              <a:spcAft>
                <a:spcPts val="0"/>
              </a:spcAft>
              <a:defRPr/>
            </a:pPr>
            <a:r>
              <a:rPr lang="en-US" sz="1800" b="1" i="0" dirty="0"/>
              <a:t>Napoleon Hill</a:t>
            </a:r>
            <a:endParaRPr lang="en-CA" sz="1800" b="1" i="0" dirty="0"/>
          </a:p>
        </p:txBody>
      </p:sp>
      <p:sp>
        <p:nvSpPr>
          <p:cNvPr id="6147" name="Content Placeholder 2"/>
          <p:cNvSpPr>
            <a:spLocks noGrp="1"/>
          </p:cNvSpPr>
          <p:nvPr>
            <p:ph type="body" sz="quarter" idx="11"/>
          </p:nvPr>
        </p:nvSpPr>
        <p:spPr/>
        <p:txBody>
          <a:bodyPr/>
          <a:lstStyle/>
          <a:p>
            <a:pPr marL="0" indent="0" eaLnBrk="1" hangingPunct="1">
              <a:buNone/>
            </a:pPr>
            <a:r>
              <a:rPr lang="en-US" sz="2800" dirty="0"/>
              <a:t>Time management training most often begins with setting goals. This process results in a plan with a task list or calendar of activities. </a:t>
            </a:r>
            <a:endParaRPr lang="en-CA" sz="2800" dirty="0"/>
          </a:p>
          <a:p>
            <a:pPr marL="0" indent="0" eaLnBrk="1" hangingPunct="1">
              <a:buNone/>
            </a:pPr>
            <a:r>
              <a:rPr lang="en-US" sz="2800" dirty="0"/>
              <a:t>This entire process is supported by a skill set that should include personal motivation, delegation skills, organization tools, and crisis management. </a:t>
            </a:r>
          </a:p>
          <a:p>
            <a:pPr marL="0" indent="0" eaLnBrk="1" hangingPunct="1">
              <a:buNone/>
            </a:pPr>
            <a:r>
              <a:rPr lang="en-US" sz="2800" dirty="0"/>
              <a:t>We’ll cover all this and more during this workshop.</a:t>
            </a:r>
            <a:endParaRPr lang="en-CA" sz="2800"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7007C3F4-920F-4504-994C-A4AB1504CFC6}"/>
              </a:ext>
            </a:extLst>
          </p:cNvPr>
          <p:cNvSpPr>
            <a:spLocks noGrp="1"/>
          </p:cNvSpPr>
          <p:nvPr>
            <p:ph sz="quarter" idx="11"/>
          </p:nvPr>
        </p:nvSpPr>
        <p:spPr/>
        <p:txBody>
          <a:bodyPr/>
          <a:lstStyle/>
          <a:p>
            <a:endParaRPr lang="en-US"/>
          </a:p>
        </p:txBody>
      </p:sp>
      <p:sp>
        <p:nvSpPr>
          <p:cNvPr id="30722" name="Title 1"/>
          <p:cNvSpPr>
            <a:spLocks noGrp="1"/>
          </p:cNvSpPr>
          <p:nvPr>
            <p:ph type="title"/>
          </p:nvPr>
        </p:nvSpPr>
        <p:spPr/>
        <p:txBody>
          <a:bodyPr/>
          <a:lstStyle/>
          <a:p>
            <a:pPr eaLnBrk="1" hangingPunct="1"/>
            <a:r>
              <a:rPr lang="en-US" dirty="0"/>
              <a:t>When the Storm Hits</a:t>
            </a:r>
          </a:p>
        </p:txBody>
      </p:sp>
      <p:grpSp>
        <p:nvGrpSpPr>
          <p:cNvPr id="3" name="Group 2">
            <a:extLst>
              <a:ext uri="{FF2B5EF4-FFF2-40B4-BE49-F238E27FC236}">
                <a16:creationId xmlns:a16="http://schemas.microsoft.com/office/drawing/2014/main" id="{01C756A7-43CB-4CF2-940D-3B7D4FD1C710}"/>
              </a:ext>
            </a:extLst>
          </p:cNvPr>
          <p:cNvGrpSpPr/>
          <p:nvPr/>
        </p:nvGrpSpPr>
        <p:grpSpPr>
          <a:xfrm>
            <a:off x="533400" y="1297839"/>
            <a:ext cx="7924801" cy="5100520"/>
            <a:chOff x="533400" y="1297839"/>
            <a:chExt cx="7924801" cy="5100520"/>
          </a:xfrm>
        </p:grpSpPr>
        <p:sp>
          <p:nvSpPr>
            <p:cNvPr id="4" name="Freeform: Shape 3">
              <a:extLst>
                <a:ext uri="{FF2B5EF4-FFF2-40B4-BE49-F238E27FC236}">
                  <a16:creationId xmlns:a16="http://schemas.microsoft.com/office/drawing/2014/main" id="{06837370-203F-43F2-B360-36CF864520AE}"/>
                </a:ext>
              </a:extLst>
            </p:cNvPr>
            <p:cNvSpPr/>
            <p:nvPr/>
          </p:nvSpPr>
          <p:spPr>
            <a:xfrm>
              <a:off x="533400" y="5679166"/>
              <a:ext cx="7924800" cy="719193"/>
            </a:xfrm>
            <a:custGeom>
              <a:avLst/>
              <a:gdLst>
                <a:gd name="connsiteX0" fmla="*/ 0 w 7924800"/>
                <a:gd name="connsiteY0" fmla="*/ 0 h 719193"/>
                <a:gd name="connsiteX1" fmla="*/ 7924800 w 7924800"/>
                <a:gd name="connsiteY1" fmla="*/ 0 h 719193"/>
                <a:gd name="connsiteX2" fmla="*/ 7924800 w 7924800"/>
                <a:gd name="connsiteY2" fmla="*/ 719193 h 719193"/>
                <a:gd name="connsiteX3" fmla="*/ 0 w 7924800"/>
                <a:gd name="connsiteY3" fmla="*/ 719193 h 719193"/>
                <a:gd name="connsiteX4" fmla="*/ 0 w 7924800"/>
                <a:gd name="connsiteY4" fmla="*/ 0 h 7191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24800" h="719193">
                  <a:moveTo>
                    <a:pt x="0" y="0"/>
                  </a:moveTo>
                  <a:lnTo>
                    <a:pt x="7924800" y="0"/>
                  </a:lnTo>
                  <a:lnTo>
                    <a:pt x="7924800" y="719193"/>
                  </a:lnTo>
                  <a:lnTo>
                    <a:pt x="0" y="719193"/>
                  </a:lnTo>
                  <a:lnTo>
                    <a:pt x="0" y="0"/>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US" sz="2500" kern="1200" dirty="0"/>
                <a:t>Who else needs to know about this?</a:t>
              </a:r>
            </a:p>
          </p:txBody>
        </p:sp>
        <p:sp>
          <p:nvSpPr>
            <p:cNvPr id="5" name="Freeform: Shape 4">
              <a:extLst>
                <a:ext uri="{FF2B5EF4-FFF2-40B4-BE49-F238E27FC236}">
                  <a16:creationId xmlns:a16="http://schemas.microsoft.com/office/drawing/2014/main" id="{58FEA396-9452-4FAC-A0D6-F11963767685}"/>
                </a:ext>
              </a:extLst>
            </p:cNvPr>
            <p:cNvSpPr/>
            <p:nvPr/>
          </p:nvSpPr>
          <p:spPr>
            <a:xfrm rot="21600000">
              <a:off x="533400" y="4583833"/>
              <a:ext cx="7924801" cy="1106120"/>
            </a:xfrm>
            <a:custGeom>
              <a:avLst/>
              <a:gdLst>
                <a:gd name="connsiteX0" fmla="*/ 0 w 7924800"/>
                <a:gd name="connsiteY0" fmla="*/ 387396 h 1106119"/>
                <a:gd name="connsiteX1" fmla="*/ 3824135 w 7924800"/>
                <a:gd name="connsiteY1" fmla="*/ 387396 h 1106119"/>
                <a:gd name="connsiteX2" fmla="*/ 3824135 w 7924800"/>
                <a:gd name="connsiteY2" fmla="*/ 276530 h 1106119"/>
                <a:gd name="connsiteX3" fmla="*/ 3685870 w 7924800"/>
                <a:gd name="connsiteY3" fmla="*/ 276530 h 1106119"/>
                <a:gd name="connsiteX4" fmla="*/ 3962400 w 7924800"/>
                <a:gd name="connsiteY4" fmla="*/ 0 h 1106119"/>
                <a:gd name="connsiteX5" fmla="*/ 4238930 w 7924800"/>
                <a:gd name="connsiteY5" fmla="*/ 276530 h 1106119"/>
                <a:gd name="connsiteX6" fmla="*/ 4100665 w 7924800"/>
                <a:gd name="connsiteY6" fmla="*/ 276530 h 1106119"/>
                <a:gd name="connsiteX7" fmla="*/ 4100665 w 7924800"/>
                <a:gd name="connsiteY7" fmla="*/ 387396 h 1106119"/>
                <a:gd name="connsiteX8" fmla="*/ 7924800 w 7924800"/>
                <a:gd name="connsiteY8" fmla="*/ 387396 h 1106119"/>
                <a:gd name="connsiteX9" fmla="*/ 7924800 w 7924800"/>
                <a:gd name="connsiteY9" fmla="*/ 1106119 h 1106119"/>
                <a:gd name="connsiteX10" fmla="*/ 0 w 7924800"/>
                <a:gd name="connsiteY10" fmla="*/ 1106119 h 1106119"/>
                <a:gd name="connsiteX11" fmla="*/ 0 w 7924800"/>
                <a:gd name="connsiteY11" fmla="*/ 387396 h 1106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924800" h="1106119">
                  <a:moveTo>
                    <a:pt x="7924800" y="718723"/>
                  </a:moveTo>
                  <a:lnTo>
                    <a:pt x="4100665" y="718723"/>
                  </a:lnTo>
                  <a:lnTo>
                    <a:pt x="4100665" y="829589"/>
                  </a:lnTo>
                  <a:lnTo>
                    <a:pt x="4238930" y="829589"/>
                  </a:lnTo>
                  <a:lnTo>
                    <a:pt x="3962400" y="1106118"/>
                  </a:lnTo>
                  <a:lnTo>
                    <a:pt x="3685870" y="829589"/>
                  </a:lnTo>
                  <a:lnTo>
                    <a:pt x="3824135" y="829589"/>
                  </a:lnTo>
                  <a:lnTo>
                    <a:pt x="3824135" y="718723"/>
                  </a:lnTo>
                  <a:lnTo>
                    <a:pt x="0" y="718723"/>
                  </a:lnTo>
                  <a:lnTo>
                    <a:pt x="0" y="1"/>
                  </a:lnTo>
                  <a:lnTo>
                    <a:pt x="7924800" y="1"/>
                  </a:lnTo>
                  <a:lnTo>
                    <a:pt x="7924800" y="718723"/>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77799" tIns="177801" rIns="177801" bIns="565196" numCol="1" spcCol="1270" anchor="ctr" anchorCtr="0">
              <a:noAutofit/>
            </a:bodyPr>
            <a:lstStyle/>
            <a:p>
              <a:pPr marL="0" lvl="0" indent="0" algn="ctr" defTabSz="1111250">
                <a:lnSpc>
                  <a:spcPct val="90000"/>
                </a:lnSpc>
                <a:spcBef>
                  <a:spcPct val="0"/>
                </a:spcBef>
                <a:spcAft>
                  <a:spcPct val="35000"/>
                </a:spcAft>
                <a:buNone/>
              </a:pPr>
              <a:r>
                <a:rPr lang="en-US" sz="2500" kern="1200" dirty="0"/>
                <a:t>What events will this impact?</a:t>
              </a:r>
              <a:endParaRPr lang="en-CA" sz="2500" kern="1200" dirty="0"/>
            </a:p>
          </p:txBody>
        </p:sp>
        <p:sp>
          <p:nvSpPr>
            <p:cNvPr id="6" name="Freeform: Shape 5">
              <a:extLst>
                <a:ext uri="{FF2B5EF4-FFF2-40B4-BE49-F238E27FC236}">
                  <a16:creationId xmlns:a16="http://schemas.microsoft.com/office/drawing/2014/main" id="{D24E6BE7-3271-4683-B2DD-849F3986E98A}"/>
                </a:ext>
              </a:extLst>
            </p:cNvPr>
            <p:cNvSpPr/>
            <p:nvPr/>
          </p:nvSpPr>
          <p:spPr>
            <a:xfrm rot="21600000">
              <a:off x="533400" y="3488502"/>
              <a:ext cx="7924800" cy="1106120"/>
            </a:xfrm>
            <a:custGeom>
              <a:avLst/>
              <a:gdLst>
                <a:gd name="connsiteX0" fmla="*/ 0 w 7924800"/>
                <a:gd name="connsiteY0" fmla="*/ 387396 h 1106119"/>
                <a:gd name="connsiteX1" fmla="*/ 3824135 w 7924800"/>
                <a:gd name="connsiteY1" fmla="*/ 387396 h 1106119"/>
                <a:gd name="connsiteX2" fmla="*/ 3824135 w 7924800"/>
                <a:gd name="connsiteY2" fmla="*/ 276530 h 1106119"/>
                <a:gd name="connsiteX3" fmla="*/ 3685870 w 7924800"/>
                <a:gd name="connsiteY3" fmla="*/ 276530 h 1106119"/>
                <a:gd name="connsiteX4" fmla="*/ 3962400 w 7924800"/>
                <a:gd name="connsiteY4" fmla="*/ 0 h 1106119"/>
                <a:gd name="connsiteX5" fmla="*/ 4238930 w 7924800"/>
                <a:gd name="connsiteY5" fmla="*/ 276530 h 1106119"/>
                <a:gd name="connsiteX6" fmla="*/ 4100665 w 7924800"/>
                <a:gd name="connsiteY6" fmla="*/ 276530 h 1106119"/>
                <a:gd name="connsiteX7" fmla="*/ 4100665 w 7924800"/>
                <a:gd name="connsiteY7" fmla="*/ 387396 h 1106119"/>
                <a:gd name="connsiteX8" fmla="*/ 7924800 w 7924800"/>
                <a:gd name="connsiteY8" fmla="*/ 387396 h 1106119"/>
                <a:gd name="connsiteX9" fmla="*/ 7924800 w 7924800"/>
                <a:gd name="connsiteY9" fmla="*/ 1106119 h 1106119"/>
                <a:gd name="connsiteX10" fmla="*/ 0 w 7924800"/>
                <a:gd name="connsiteY10" fmla="*/ 1106119 h 1106119"/>
                <a:gd name="connsiteX11" fmla="*/ 0 w 7924800"/>
                <a:gd name="connsiteY11" fmla="*/ 387396 h 1106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924800" h="1106119">
                  <a:moveTo>
                    <a:pt x="7924800" y="718723"/>
                  </a:moveTo>
                  <a:lnTo>
                    <a:pt x="4100665" y="718723"/>
                  </a:lnTo>
                  <a:lnTo>
                    <a:pt x="4100665" y="829589"/>
                  </a:lnTo>
                  <a:lnTo>
                    <a:pt x="4238930" y="829589"/>
                  </a:lnTo>
                  <a:lnTo>
                    <a:pt x="3962400" y="1106118"/>
                  </a:lnTo>
                  <a:lnTo>
                    <a:pt x="3685870" y="829589"/>
                  </a:lnTo>
                  <a:lnTo>
                    <a:pt x="3824135" y="829589"/>
                  </a:lnTo>
                  <a:lnTo>
                    <a:pt x="3824135" y="718723"/>
                  </a:lnTo>
                  <a:lnTo>
                    <a:pt x="0" y="718723"/>
                  </a:lnTo>
                  <a:lnTo>
                    <a:pt x="0" y="1"/>
                  </a:lnTo>
                  <a:lnTo>
                    <a:pt x="7924800" y="1"/>
                  </a:lnTo>
                  <a:lnTo>
                    <a:pt x="7924800" y="718723"/>
                  </a:lnTo>
                  <a:close/>
                </a:path>
              </a:pathLst>
            </a:custGeom>
            <a:ln>
              <a:noFill/>
            </a:ln>
          </p:spPr>
          <p:style>
            <a:lnRef idx="2">
              <a:scrgbClr r="0" g="0" b="0"/>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77799" tIns="177801" rIns="177800" bIns="565196" numCol="1" spcCol="1270" anchor="ctr" anchorCtr="0">
              <a:noAutofit/>
            </a:bodyPr>
            <a:lstStyle/>
            <a:p>
              <a:pPr marL="0" lvl="0" indent="0" algn="ctr" defTabSz="1111250">
                <a:lnSpc>
                  <a:spcPct val="90000"/>
                </a:lnSpc>
                <a:spcBef>
                  <a:spcPct val="0"/>
                </a:spcBef>
                <a:spcAft>
                  <a:spcPct val="35000"/>
                </a:spcAft>
                <a:buNone/>
              </a:pPr>
              <a:r>
                <a:rPr lang="en-US" sz="2500" kern="1200" dirty="0"/>
                <a:t>What will happen next? </a:t>
              </a:r>
            </a:p>
          </p:txBody>
        </p:sp>
        <p:sp>
          <p:nvSpPr>
            <p:cNvPr id="7" name="Freeform: Shape 6">
              <a:extLst>
                <a:ext uri="{FF2B5EF4-FFF2-40B4-BE49-F238E27FC236}">
                  <a16:creationId xmlns:a16="http://schemas.microsoft.com/office/drawing/2014/main" id="{B73574F4-3DBA-47C5-8E49-F51DB5109D27}"/>
                </a:ext>
              </a:extLst>
            </p:cNvPr>
            <p:cNvSpPr/>
            <p:nvPr/>
          </p:nvSpPr>
          <p:spPr>
            <a:xfrm rot="21600000">
              <a:off x="533400" y="2393170"/>
              <a:ext cx="7924800" cy="1106121"/>
            </a:xfrm>
            <a:custGeom>
              <a:avLst/>
              <a:gdLst>
                <a:gd name="connsiteX0" fmla="*/ 0 w 7924800"/>
                <a:gd name="connsiteY0" fmla="*/ 387396 h 1106119"/>
                <a:gd name="connsiteX1" fmla="*/ 3824135 w 7924800"/>
                <a:gd name="connsiteY1" fmla="*/ 387396 h 1106119"/>
                <a:gd name="connsiteX2" fmla="*/ 3824135 w 7924800"/>
                <a:gd name="connsiteY2" fmla="*/ 276530 h 1106119"/>
                <a:gd name="connsiteX3" fmla="*/ 3685870 w 7924800"/>
                <a:gd name="connsiteY3" fmla="*/ 276530 h 1106119"/>
                <a:gd name="connsiteX4" fmla="*/ 3962400 w 7924800"/>
                <a:gd name="connsiteY4" fmla="*/ 0 h 1106119"/>
                <a:gd name="connsiteX5" fmla="*/ 4238930 w 7924800"/>
                <a:gd name="connsiteY5" fmla="*/ 276530 h 1106119"/>
                <a:gd name="connsiteX6" fmla="*/ 4100665 w 7924800"/>
                <a:gd name="connsiteY6" fmla="*/ 276530 h 1106119"/>
                <a:gd name="connsiteX7" fmla="*/ 4100665 w 7924800"/>
                <a:gd name="connsiteY7" fmla="*/ 387396 h 1106119"/>
                <a:gd name="connsiteX8" fmla="*/ 7924800 w 7924800"/>
                <a:gd name="connsiteY8" fmla="*/ 387396 h 1106119"/>
                <a:gd name="connsiteX9" fmla="*/ 7924800 w 7924800"/>
                <a:gd name="connsiteY9" fmla="*/ 1106119 h 1106119"/>
                <a:gd name="connsiteX10" fmla="*/ 0 w 7924800"/>
                <a:gd name="connsiteY10" fmla="*/ 1106119 h 1106119"/>
                <a:gd name="connsiteX11" fmla="*/ 0 w 7924800"/>
                <a:gd name="connsiteY11" fmla="*/ 387396 h 1106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924800" h="1106119">
                  <a:moveTo>
                    <a:pt x="7924800" y="718723"/>
                  </a:moveTo>
                  <a:lnTo>
                    <a:pt x="4100665" y="718723"/>
                  </a:lnTo>
                  <a:lnTo>
                    <a:pt x="4100665" y="829589"/>
                  </a:lnTo>
                  <a:lnTo>
                    <a:pt x="4238930" y="829589"/>
                  </a:lnTo>
                  <a:lnTo>
                    <a:pt x="3962400" y="1106118"/>
                  </a:lnTo>
                  <a:lnTo>
                    <a:pt x="3685870" y="829589"/>
                  </a:lnTo>
                  <a:lnTo>
                    <a:pt x="3824135" y="829589"/>
                  </a:lnTo>
                  <a:lnTo>
                    <a:pt x="3824135" y="718723"/>
                  </a:lnTo>
                  <a:lnTo>
                    <a:pt x="0" y="718723"/>
                  </a:lnTo>
                  <a:lnTo>
                    <a:pt x="0" y="1"/>
                  </a:lnTo>
                  <a:lnTo>
                    <a:pt x="7924800" y="1"/>
                  </a:lnTo>
                  <a:lnTo>
                    <a:pt x="7924800" y="718723"/>
                  </a:lnTo>
                  <a:close/>
                </a:path>
              </a:pathLst>
            </a:custGeom>
            <a:ln>
              <a:noFill/>
            </a:ln>
          </p:spPr>
          <p:style>
            <a:lnRef idx="2">
              <a:scrgbClr r="0" g="0" b="0"/>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77799" tIns="177801" rIns="177800" bIns="565197" numCol="1" spcCol="1270" anchor="ctr" anchorCtr="0">
              <a:noAutofit/>
            </a:bodyPr>
            <a:lstStyle/>
            <a:p>
              <a:pPr marL="0" lvl="0" indent="0" algn="ctr" defTabSz="1111250">
                <a:lnSpc>
                  <a:spcPct val="90000"/>
                </a:lnSpc>
                <a:spcBef>
                  <a:spcPct val="0"/>
                </a:spcBef>
                <a:spcAft>
                  <a:spcPct val="35000"/>
                </a:spcAft>
                <a:buNone/>
              </a:pPr>
              <a:r>
                <a:rPr lang="en-US" sz="2500" kern="1200" dirty="0"/>
                <a:t>What were the causes?</a:t>
              </a:r>
            </a:p>
          </p:txBody>
        </p:sp>
        <p:sp>
          <p:nvSpPr>
            <p:cNvPr id="8" name="Freeform: Shape 7">
              <a:extLst>
                <a:ext uri="{FF2B5EF4-FFF2-40B4-BE49-F238E27FC236}">
                  <a16:creationId xmlns:a16="http://schemas.microsoft.com/office/drawing/2014/main" id="{55E45085-90FF-42C4-ABC1-CF464BEF2DAD}"/>
                </a:ext>
              </a:extLst>
            </p:cNvPr>
            <p:cNvSpPr/>
            <p:nvPr/>
          </p:nvSpPr>
          <p:spPr>
            <a:xfrm rot="21600000">
              <a:off x="533400" y="1297839"/>
              <a:ext cx="7924800" cy="1106121"/>
            </a:xfrm>
            <a:custGeom>
              <a:avLst/>
              <a:gdLst>
                <a:gd name="connsiteX0" fmla="*/ 0 w 7924800"/>
                <a:gd name="connsiteY0" fmla="*/ 387396 h 1106119"/>
                <a:gd name="connsiteX1" fmla="*/ 3824135 w 7924800"/>
                <a:gd name="connsiteY1" fmla="*/ 387396 h 1106119"/>
                <a:gd name="connsiteX2" fmla="*/ 3824135 w 7924800"/>
                <a:gd name="connsiteY2" fmla="*/ 276530 h 1106119"/>
                <a:gd name="connsiteX3" fmla="*/ 3685870 w 7924800"/>
                <a:gd name="connsiteY3" fmla="*/ 276530 h 1106119"/>
                <a:gd name="connsiteX4" fmla="*/ 3962400 w 7924800"/>
                <a:gd name="connsiteY4" fmla="*/ 0 h 1106119"/>
                <a:gd name="connsiteX5" fmla="*/ 4238930 w 7924800"/>
                <a:gd name="connsiteY5" fmla="*/ 276530 h 1106119"/>
                <a:gd name="connsiteX6" fmla="*/ 4100665 w 7924800"/>
                <a:gd name="connsiteY6" fmla="*/ 276530 h 1106119"/>
                <a:gd name="connsiteX7" fmla="*/ 4100665 w 7924800"/>
                <a:gd name="connsiteY7" fmla="*/ 387396 h 1106119"/>
                <a:gd name="connsiteX8" fmla="*/ 7924800 w 7924800"/>
                <a:gd name="connsiteY8" fmla="*/ 387396 h 1106119"/>
                <a:gd name="connsiteX9" fmla="*/ 7924800 w 7924800"/>
                <a:gd name="connsiteY9" fmla="*/ 1106119 h 1106119"/>
                <a:gd name="connsiteX10" fmla="*/ 0 w 7924800"/>
                <a:gd name="connsiteY10" fmla="*/ 1106119 h 1106119"/>
                <a:gd name="connsiteX11" fmla="*/ 0 w 7924800"/>
                <a:gd name="connsiteY11" fmla="*/ 387396 h 1106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924800" h="1106119">
                  <a:moveTo>
                    <a:pt x="7924800" y="718723"/>
                  </a:moveTo>
                  <a:lnTo>
                    <a:pt x="4100665" y="718723"/>
                  </a:lnTo>
                  <a:lnTo>
                    <a:pt x="4100665" y="829589"/>
                  </a:lnTo>
                  <a:lnTo>
                    <a:pt x="4238930" y="829589"/>
                  </a:lnTo>
                  <a:lnTo>
                    <a:pt x="3962400" y="1106118"/>
                  </a:lnTo>
                  <a:lnTo>
                    <a:pt x="3685870" y="829589"/>
                  </a:lnTo>
                  <a:lnTo>
                    <a:pt x="3824135" y="829589"/>
                  </a:lnTo>
                  <a:lnTo>
                    <a:pt x="3824135" y="718723"/>
                  </a:lnTo>
                  <a:lnTo>
                    <a:pt x="0" y="718723"/>
                  </a:lnTo>
                  <a:lnTo>
                    <a:pt x="0" y="1"/>
                  </a:lnTo>
                  <a:lnTo>
                    <a:pt x="7924800" y="1"/>
                  </a:lnTo>
                  <a:lnTo>
                    <a:pt x="7924800" y="718723"/>
                  </a:lnTo>
                  <a:close/>
                </a:path>
              </a:pathLst>
            </a:custGeom>
            <a:ln>
              <a:noFill/>
            </a:ln>
          </p:spPr>
          <p:style>
            <a:lnRef idx="2">
              <a:scrgbClr r="0" g="0" b="0"/>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177799" tIns="177801" rIns="177800" bIns="565196" numCol="1" spcCol="1270" anchor="ctr" anchorCtr="0">
              <a:noAutofit/>
            </a:bodyPr>
            <a:lstStyle/>
            <a:p>
              <a:pPr marL="0" lvl="0" indent="0" algn="ctr" defTabSz="1111250">
                <a:lnSpc>
                  <a:spcPct val="90000"/>
                </a:lnSpc>
                <a:spcBef>
                  <a:spcPct val="0"/>
                </a:spcBef>
                <a:spcAft>
                  <a:spcPct val="35000"/>
                </a:spcAft>
                <a:buNone/>
              </a:pPr>
              <a:r>
                <a:rPr lang="en-US" sz="2500" kern="1200" dirty="0"/>
                <a:t>What happened?</a:t>
              </a:r>
            </a:p>
          </p:txBody>
        </p:sp>
      </p:gr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Content Placeholder 15">
            <a:extLst>
              <a:ext uri="{FF2B5EF4-FFF2-40B4-BE49-F238E27FC236}">
                <a16:creationId xmlns:a16="http://schemas.microsoft.com/office/drawing/2014/main" id="{76B607F0-2322-4E13-8242-7178DE4DD9BE}"/>
              </a:ext>
            </a:extLst>
          </p:cNvPr>
          <p:cNvSpPr>
            <a:spLocks noGrp="1"/>
          </p:cNvSpPr>
          <p:nvPr>
            <p:ph sz="quarter" idx="11"/>
          </p:nvPr>
        </p:nvSpPr>
        <p:spPr/>
        <p:txBody>
          <a:bodyPr/>
          <a:lstStyle/>
          <a:p>
            <a:endParaRPr lang="en-US"/>
          </a:p>
        </p:txBody>
      </p:sp>
      <p:sp>
        <p:nvSpPr>
          <p:cNvPr id="32770" name="Title 1"/>
          <p:cNvSpPr>
            <a:spLocks noGrp="1"/>
          </p:cNvSpPr>
          <p:nvPr>
            <p:ph type="title"/>
          </p:nvPr>
        </p:nvSpPr>
        <p:spPr/>
        <p:txBody>
          <a:bodyPr/>
          <a:lstStyle/>
          <a:p>
            <a:pPr eaLnBrk="1" hangingPunct="1"/>
            <a:r>
              <a:rPr lang="en-US" dirty="0"/>
              <a:t>Creating a Plan</a:t>
            </a:r>
          </a:p>
        </p:txBody>
      </p:sp>
      <p:grpSp>
        <p:nvGrpSpPr>
          <p:cNvPr id="3" name="Group 2">
            <a:extLst>
              <a:ext uri="{FF2B5EF4-FFF2-40B4-BE49-F238E27FC236}">
                <a16:creationId xmlns:a16="http://schemas.microsoft.com/office/drawing/2014/main" id="{C5220E83-A69F-4E99-8A68-A5AA072318C1}"/>
              </a:ext>
            </a:extLst>
          </p:cNvPr>
          <p:cNvGrpSpPr/>
          <p:nvPr/>
        </p:nvGrpSpPr>
        <p:grpSpPr>
          <a:xfrm>
            <a:off x="635755" y="1295403"/>
            <a:ext cx="8973005" cy="5028127"/>
            <a:chOff x="635755" y="1295403"/>
            <a:chExt cx="8973005" cy="5028127"/>
          </a:xfrm>
        </p:grpSpPr>
        <p:sp>
          <p:nvSpPr>
            <p:cNvPr id="4" name="Straight Connector 3">
              <a:extLst>
                <a:ext uri="{FF2B5EF4-FFF2-40B4-BE49-F238E27FC236}">
                  <a16:creationId xmlns:a16="http://schemas.microsoft.com/office/drawing/2014/main" id="{FEE1CB41-9A3E-483A-B08C-1DFB67CFD7E4}"/>
                </a:ext>
              </a:extLst>
            </p:cNvPr>
            <p:cNvSpPr/>
            <p:nvPr/>
          </p:nvSpPr>
          <p:spPr>
            <a:xfrm>
              <a:off x="3132331" y="6323530"/>
              <a:ext cx="5256658" cy="0"/>
            </a:xfrm>
            <a:prstGeom prst="line">
              <a:avLst/>
            </a:prstGeom>
          </p:spPr>
          <p:style>
            <a:lnRef idx="2">
              <a:schemeClr val="accent1">
                <a:hueOff val="0"/>
                <a:satOff val="0"/>
                <a:lumOff val="0"/>
                <a:alphaOff val="0"/>
              </a:schemeClr>
            </a:lnRef>
            <a:fillRef idx="0">
              <a:schemeClr val="accent2">
                <a:hueOff val="0"/>
                <a:satOff val="0"/>
                <a:lumOff val="0"/>
                <a:alphaOff val="0"/>
              </a:schemeClr>
            </a:fillRef>
            <a:effectRef idx="0">
              <a:schemeClr val="accent2">
                <a:hueOff val="0"/>
                <a:satOff val="0"/>
                <a:lumOff val="0"/>
                <a:alphaOff val="0"/>
              </a:schemeClr>
            </a:effectRef>
            <a:fontRef idx="minor">
              <a:schemeClr val="tx1">
                <a:hueOff val="0"/>
                <a:satOff val="0"/>
                <a:lumOff val="0"/>
                <a:alphaOff val="0"/>
              </a:schemeClr>
            </a:fontRef>
          </p:style>
        </p:sp>
        <p:sp>
          <p:nvSpPr>
            <p:cNvPr id="5" name="Straight Connector 4">
              <a:extLst>
                <a:ext uri="{FF2B5EF4-FFF2-40B4-BE49-F238E27FC236}">
                  <a16:creationId xmlns:a16="http://schemas.microsoft.com/office/drawing/2014/main" id="{6E0E2760-8228-4724-B493-B221F44C8151}"/>
                </a:ext>
              </a:extLst>
            </p:cNvPr>
            <p:cNvSpPr/>
            <p:nvPr/>
          </p:nvSpPr>
          <p:spPr>
            <a:xfrm>
              <a:off x="2569779" y="5051623"/>
              <a:ext cx="5782308" cy="0"/>
            </a:xfrm>
            <a:prstGeom prst="line">
              <a:avLst/>
            </a:prstGeom>
            <a:ln>
              <a:solidFill>
                <a:schemeClr val="accent4"/>
              </a:solidFill>
            </a:ln>
          </p:spPr>
          <p:style>
            <a:lnRef idx="2">
              <a:scrgbClr r="0" g="0" b="0"/>
            </a:lnRef>
            <a:fillRef idx="0">
              <a:schemeClr val="accent2">
                <a:hueOff val="0"/>
                <a:satOff val="0"/>
                <a:lumOff val="0"/>
                <a:alphaOff val="0"/>
              </a:schemeClr>
            </a:fillRef>
            <a:effectRef idx="0">
              <a:schemeClr val="accent2">
                <a:hueOff val="0"/>
                <a:satOff val="0"/>
                <a:lumOff val="0"/>
                <a:alphaOff val="0"/>
              </a:schemeClr>
            </a:effectRef>
            <a:fontRef idx="minor">
              <a:schemeClr val="tx1">
                <a:hueOff val="0"/>
                <a:satOff val="0"/>
                <a:lumOff val="0"/>
                <a:alphaOff val="0"/>
              </a:schemeClr>
            </a:fontRef>
          </p:style>
        </p:sp>
        <p:sp>
          <p:nvSpPr>
            <p:cNvPr id="6" name="Straight Connector 5">
              <a:extLst>
                <a:ext uri="{FF2B5EF4-FFF2-40B4-BE49-F238E27FC236}">
                  <a16:creationId xmlns:a16="http://schemas.microsoft.com/office/drawing/2014/main" id="{446902CF-8DDE-43D3-9912-8378696F0274}"/>
                </a:ext>
              </a:extLst>
            </p:cNvPr>
            <p:cNvSpPr/>
            <p:nvPr/>
          </p:nvSpPr>
          <p:spPr>
            <a:xfrm>
              <a:off x="2032956" y="3779716"/>
              <a:ext cx="6360524" cy="0"/>
            </a:xfrm>
            <a:prstGeom prst="line">
              <a:avLst/>
            </a:prstGeom>
            <a:ln>
              <a:solidFill>
                <a:schemeClr val="accent3"/>
              </a:solidFill>
            </a:ln>
          </p:spPr>
          <p:style>
            <a:lnRef idx="2">
              <a:scrgbClr r="0" g="0" b="0"/>
            </a:lnRef>
            <a:fillRef idx="0">
              <a:schemeClr val="accent2">
                <a:hueOff val="0"/>
                <a:satOff val="0"/>
                <a:lumOff val="0"/>
                <a:alphaOff val="0"/>
              </a:schemeClr>
            </a:fillRef>
            <a:effectRef idx="0">
              <a:schemeClr val="accent2">
                <a:hueOff val="0"/>
                <a:satOff val="0"/>
                <a:lumOff val="0"/>
                <a:alphaOff val="0"/>
              </a:schemeClr>
            </a:effectRef>
            <a:fontRef idx="minor">
              <a:schemeClr val="tx1">
                <a:hueOff val="0"/>
                <a:satOff val="0"/>
                <a:lumOff val="0"/>
                <a:alphaOff val="0"/>
              </a:schemeClr>
            </a:fontRef>
          </p:style>
        </p:sp>
        <p:sp>
          <p:nvSpPr>
            <p:cNvPr id="7" name="Straight Connector 6">
              <a:extLst>
                <a:ext uri="{FF2B5EF4-FFF2-40B4-BE49-F238E27FC236}">
                  <a16:creationId xmlns:a16="http://schemas.microsoft.com/office/drawing/2014/main" id="{EE9F9EEE-9DE8-4E4A-AA5E-10B6ECB18DE4}"/>
                </a:ext>
              </a:extLst>
            </p:cNvPr>
            <p:cNvSpPr/>
            <p:nvPr/>
          </p:nvSpPr>
          <p:spPr>
            <a:xfrm>
              <a:off x="2021475" y="2507809"/>
              <a:ext cx="6360524" cy="0"/>
            </a:xfrm>
            <a:prstGeom prst="line">
              <a:avLst/>
            </a:prstGeom>
            <a:ln>
              <a:solidFill>
                <a:schemeClr val="accent2"/>
              </a:solidFill>
            </a:ln>
          </p:spPr>
          <p:style>
            <a:lnRef idx="2">
              <a:scrgbClr r="0" g="0" b="0"/>
            </a:lnRef>
            <a:fillRef idx="0">
              <a:schemeClr val="accent2">
                <a:hueOff val="0"/>
                <a:satOff val="0"/>
                <a:lumOff val="0"/>
                <a:alphaOff val="0"/>
              </a:schemeClr>
            </a:fillRef>
            <a:effectRef idx="0">
              <a:schemeClr val="accent2">
                <a:hueOff val="0"/>
                <a:satOff val="0"/>
                <a:lumOff val="0"/>
                <a:alphaOff val="0"/>
              </a:schemeClr>
            </a:effectRef>
            <a:fontRef idx="minor">
              <a:schemeClr val="tx1">
                <a:hueOff val="0"/>
                <a:satOff val="0"/>
                <a:lumOff val="0"/>
                <a:alphaOff val="0"/>
              </a:schemeClr>
            </a:fontRef>
          </p:style>
        </p:sp>
        <p:sp>
          <p:nvSpPr>
            <p:cNvPr id="8" name="Rectangle 7">
              <a:extLst>
                <a:ext uri="{FF2B5EF4-FFF2-40B4-BE49-F238E27FC236}">
                  <a16:creationId xmlns:a16="http://schemas.microsoft.com/office/drawing/2014/main" id="{06195F61-F77C-4AC3-A312-67482E9A62BD}"/>
                </a:ext>
              </a:extLst>
            </p:cNvPr>
            <p:cNvSpPr/>
            <p:nvPr/>
          </p:nvSpPr>
          <p:spPr>
            <a:xfrm>
              <a:off x="3161412" y="1296469"/>
              <a:ext cx="5695188" cy="1211339"/>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9" name="Freeform: Shape 8">
              <a:extLst>
                <a:ext uri="{FF2B5EF4-FFF2-40B4-BE49-F238E27FC236}">
                  <a16:creationId xmlns:a16="http://schemas.microsoft.com/office/drawing/2014/main" id="{8BAE5B69-1ECE-406D-9409-50626FBB9250}"/>
                </a:ext>
              </a:extLst>
            </p:cNvPr>
            <p:cNvSpPr/>
            <p:nvPr/>
          </p:nvSpPr>
          <p:spPr>
            <a:xfrm>
              <a:off x="672594" y="1295403"/>
              <a:ext cx="3899412" cy="1211339"/>
            </a:xfrm>
            <a:custGeom>
              <a:avLst/>
              <a:gdLst>
                <a:gd name="connsiteX0" fmla="*/ 201930 w 3899412"/>
                <a:gd name="connsiteY0" fmla="*/ 0 h 1211339"/>
                <a:gd name="connsiteX1" fmla="*/ 3697482 w 3899412"/>
                <a:gd name="connsiteY1" fmla="*/ 0 h 1211339"/>
                <a:gd name="connsiteX2" fmla="*/ 3899412 w 3899412"/>
                <a:gd name="connsiteY2" fmla="*/ 201930 h 1211339"/>
                <a:gd name="connsiteX3" fmla="*/ 3899412 w 3899412"/>
                <a:gd name="connsiteY3" fmla="*/ 1211339 h 1211339"/>
                <a:gd name="connsiteX4" fmla="*/ 3899412 w 3899412"/>
                <a:gd name="connsiteY4" fmla="*/ 1211339 h 1211339"/>
                <a:gd name="connsiteX5" fmla="*/ 0 w 3899412"/>
                <a:gd name="connsiteY5" fmla="*/ 1211339 h 1211339"/>
                <a:gd name="connsiteX6" fmla="*/ 0 w 3899412"/>
                <a:gd name="connsiteY6" fmla="*/ 1211339 h 1211339"/>
                <a:gd name="connsiteX7" fmla="*/ 0 w 3899412"/>
                <a:gd name="connsiteY7" fmla="*/ 201930 h 1211339"/>
                <a:gd name="connsiteX8" fmla="*/ 201930 w 3899412"/>
                <a:gd name="connsiteY8" fmla="*/ 0 h 1211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99412" h="1211339">
                  <a:moveTo>
                    <a:pt x="201930" y="0"/>
                  </a:moveTo>
                  <a:lnTo>
                    <a:pt x="3697482" y="0"/>
                  </a:lnTo>
                  <a:cubicBezTo>
                    <a:pt x="3809005" y="0"/>
                    <a:pt x="3899412" y="90407"/>
                    <a:pt x="3899412" y="201930"/>
                  </a:cubicBezTo>
                  <a:lnTo>
                    <a:pt x="3899412" y="1211339"/>
                  </a:lnTo>
                  <a:lnTo>
                    <a:pt x="3899412" y="1211339"/>
                  </a:lnTo>
                  <a:lnTo>
                    <a:pt x="0" y="1211339"/>
                  </a:lnTo>
                  <a:lnTo>
                    <a:pt x="0" y="1211339"/>
                  </a:lnTo>
                  <a:lnTo>
                    <a:pt x="0" y="201930"/>
                  </a:lnTo>
                  <a:cubicBezTo>
                    <a:pt x="0" y="90407"/>
                    <a:pt x="90407" y="0"/>
                    <a:pt x="201930" y="0"/>
                  </a:cubicBezTo>
                  <a:close/>
                </a:path>
              </a:pathLst>
            </a:cu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23913" tIns="123913" rIns="123913" bIns="64770" numCol="1" spcCol="1270" anchor="ctr" anchorCtr="0">
              <a:noAutofit/>
            </a:bodyPr>
            <a:lstStyle/>
            <a:p>
              <a:pPr marL="0" lvl="0" indent="0" algn="l" defTabSz="1511300">
                <a:lnSpc>
                  <a:spcPct val="90000"/>
                </a:lnSpc>
                <a:spcBef>
                  <a:spcPct val="0"/>
                </a:spcBef>
                <a:spcAft>
                  <a:spcPct val="35000"/>
                </a:spcAft>
                <a:buNone/>
              </a:pPr>
              <a:r>
                <a:rPr lang="en-US" sz="3400" kern="1200" dirty="0"/>
                <a:t>Identify the problem</a:t>
              </a:r>
            </a:p>
          </p:txBody>
        </p:sp>
        <p:sp>
          <p:nvSpPr>
            <p:cNvPr id="10" name="Rectangle 9">
              <a:extLst>
                <a:ext uri="{FF2B5EF4-FFF2-40B4-BE49-F238E27FC236}">
                  <a16:creationId xmlns:a16="http://schemas.microsoft.com/office/drawing/2014/main" id="{CA807F7D-747E-4313-93F1-7B2E367D7A79}"/>
                </a:ext>
              </a:extLst>
            </p:cNvPr>
            <p:cNvSpPr/>
            <p:nvPr/>
          </p:nvSpPr>
          <p:spPr>
            <a:xfrm>
              <a:off x="3352803" y="2438399"/>
              <a:ext cx="5695188" cy="1211339"/>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1" name="Freeform: Shape 10">
              <a:extLst>
                <a:ext uri="{FF2B5EF4-FFF2-40B4-BE49-F238E27FC236}">
                  <a16:creationId xmlns:a16="http://schemas.microsoft.com/office/drawing/2014/main" id="{8E453574-7928-4E2F-947F-20185321EB0C}"/>
                </a:ext>
              </a:extLst>
            </p:cNvPr>
            <p:cNvSpPr/>
            <p:nvPr/>
          </p:nvSpPr>
          <p:spPr>
            <a:xfrm>
              <a:off x="691908" y="2568376"/>
              <a:ext cx="4718286" cy="1211339"/>
            </a:xfrm>
            <a:custGeom>
              <a:avLst/>
              <a:gdLst>
                <a:gd name="connsiteX0" fmla="*/ 201930 w 4718286"/>
                <a:gd name="connsiteY0" fmla="*/ 0 h 1211339"/>
                <a:gd name="connsiteX1" fmla="*/ 4516356 w 4718286"/>
                <a:gd name="connsiteY1" fmla="*/ 0 h 1211339"/>
                <a:gd name="connsiteX2" fmla="*/ 4718286 w 4718286"/>
                <a:gd name="connsiteY2" fmla="*/ 201930 h 1211339"/>
                <a:gd name="connsiteX3" fmla="*/ 4718286 w 4718286"/>
                <a:gd name="connsiteY3" fmla="*/ 1211339 h 1211339"/>
                <a:gd name="connsiteX4" fmla="*/ 4718286 w 4718286"/>
                <a:gd name="connsiteY4" fmla="*/ 1211339 h 1211339"/>
                <a:gd name="connsiteX5" fmla="*/ 0 w 4718286"/>
                <a:gd name="connsiteY5" fmla="*/ 1211339 h 1211339"/>
                <a:gd name="connsiteX6" fmla="*/ 0 w 4718286"/>
                <a:gd name="connsiteY6" fmla="*/ 1211339 h 1211339"/>
                <a:gd name="connsiteX7" fmla="*/ 0 w 4718286"/>
                <a:gd name="connsiteY7" fmla="*/ 201930 h 1211339"/>
                <a:gd name="connsiteX8" fmla="*/ 201930 w 4718286"/>
                <a:gd name="connsiteY8" fmla="*/ 0 h 1211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18286" h="1211339">
                  <a:moveTo>
                    <a:pt x="201930" y="0"/>
                  </a:moveTo>
                  <a:lnTo>
                    <a:pt x="4516356" y="0"/>
                  </a:lnTo>
                  <a:cubicBezTo>
                    <a:pt x="4627879" y="0"/>
                    <a:pt x="4718286" y="90407"/>
                    <a:pt x="4718286" y="201930"/>
                  </a:cubicBezTo>
                  <a:lnTo>
                    <a:pt x="4718286" y="1211339"/>
                  </a:lnTo>
                  <a:lnTo>
                    <a:pt x="4718286" y="1211339"/>
                  </a:lnTo>
                  <a:lnTo>
                    <a:pt x="0" y="1211339"/>
                  </a:lnTo>
                  <a:lnTo>
                    <a:pt x="0" y="1211339"/>
                  </a:lnTo>
                  <a:lnTo>
                    <a:pt x="0" y="201930"/>
                  </a:lnTo>
                  <a:cubicBezTo>
                    <a:pt x="0" y="90407"/>
                    <a:pt x="90407" y="0"/>
                    <a:pt x="201930" y="0"/>
                  </a:cubicBezTo>
                  <a:close/>
                </a:path>
              </a:pathLst>
            </a:custGeom>
          </p:spPr>
          <p:style>
            <a:lnRef idx="2">
              <a:schemeClr val="accent3">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22008" tIns="122008" rIns="122008" bIns="62865" numCol="1" spcCol="1270" anchor="ctr" anchorCtr="0">
              <a:noAutofit/>
            </a:bodyPr>
            <a:lstStyle/>
            <a:p>
              <a:pPr marL="0" lvl="0" indent="0" algn="l" defTabSz="1466850">
                <a:lnSpc>
                  <a:spcPct val="90000"/>
                </a:lnSpc>
                <a:spcBef>
                  <a:spcPct val="0"/>
                </a:spcBef>
                <a:spcAft>
                  <a:spcPct val="35000"/>
                </a:spcAft>
                <a:buNone/>
              </a:pPr>
              <a:r>
                <a:rPr lang="en-US" sz="3300" kern="1200" dirty="0"/>
                <a:t>Decide on a solution</a:t>
              </a:r>
            </a:p>
          </p:txBody>
        </p:sp>
        <p:sp>
          <p:nvSpPr>
            <p:cNvPr id="12" name="Rectangle 11">
              <a:extLst>
                <a:ext uri="{FF2B5EF4-FFF2-40B4-BE49-F238E27FC236}">
                  <a16:creationId xmlns:a16="http://schemas.microsoft.com/office/drawing/2014/main" id="{AB7C0F08-259C-475C-A084-26FD6DD27563}"/>
                </a:ext>
              </a:extLst>
            </p:cNvPr>
            <p:cNvSpPr/>
            <p:nvPr/>
          </p:nvSpPr>
          <p:spPr>
            <a:xfrm>
              <a:off x="3613845" y="3840283"/>
              <a:ext cx="5695188" cy="1211339"/>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3" name="Freeform: Shape 12">
              <a:extLst>
                <a:ext uri="{FF2B5EF4-FFF2-40B4-BE49-F238E27FC236}">
                  <a16:creationId xmlns:a16="http://schemas.microsoft.com/office/drawing/2014/main" id="{33954AA6-1EF7-4507-A5EF-88CEB5D34A52}"/>
                </a:ext>
              </a:extLst>
            </p:cNvPr>
            <p:cNvSpPr/>
            <p:nvPr/>
          </p:nvSpPr>
          <p:spPr>
            <a:xfrm>
              <a:off x="685795" y="3840283"/>
              <a:ext cx="5709147" cy="1211339"/>
            </a:xfrm>
            <a:custGeom>
              <a:avLst/>
              <a:gdLst>
                <a:gd name="connsiteX0" fmla="*/ 201930 w 5709147"/>
                <a:gd name="connsiteY0" fmla="*/ 0 h 1211339"/>
                <a:gd name="connsiteX1" fmla="*/ 5507217 w 5709147"/>
                <a:gd name="connsiteY1" fmla="*/ 0 h 1211339"/>
                <a:gd name="connsiteX2" fmla="*/ 5709147 w 5709147"/>
                <a:gd name="connsiteY2" fmla="*/ 201930 h 1211339"/>
                <a:gd name="connsiteX3" fmla="*/ 5709147 w 5709147"/>
                <a:gd name="connsiteY3" fmla="*/ 1211339 h 1211339"/>
                <a:gd name="connsiteX4" fmla="*/ 5709147 w 5709147"/>
                <a:gd name="connsiteY4" fmla="*/ 1211339 h 1211339"/>
                <a:gd name="connsiteX5" fmla="*/ 0 w 5709147"/>
                <a:gd name="connsiteY5" fmla="*/ 1211339 h 1211339"/>
                <a:gd name="connsiteX6" fmla="*/ 0 w 5709147"/>
                <a:gd name="connsiteY6" fmla="*/ 1211339 h 1211339"/>
                <a:gd name="connsiteX7" fmla="*/ 0 w 5709147"/>
                <a:gd name="connsiteY7" fmla="*/ 201930 h 1211339"/>
                <a:gd name="connsiteX8" fmla="*/ 201930 w 5709147"/>
                <a:gd name="connsiteY8" fmla="*/ 0 h 1211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09147" h="1211339">
                  <a:moveTo>
                    <a:pt x="201930" y="0"/>
                  </a:moveTo>
                  <a:lnTo>
                    <a:pt x="5507217" y="0"/>
                  </a:lnTo>
                  <a:cubicBezTo>
                    <a:pt x="5618740" y="0"/>
                    <a:pt x="5709147" y="90407"/>
                    <a:pt x="5709147" y="201930"/>
                  </a:cubicBezTo>
                  <a:lnTo>
                    <a:pt x="5709147" y="1211339"/>
                  </a:lnTo>
                  <a:lnTo>
                    <a:pt x="5709147" y="1211339"/>
                  </a:lnTo>
                  <a:lnTo>
                    <a:pt x="0" y="1211339"/>
                  </a:lnTo>
                  <a:lnTo>
                    <a:pt x="0" y="1211339"/>
                  </a:lnTo>
                  <a:lnTo>
                    <a:pt x="0" y="201930"/>
                  </a:lnTo>
                  <a:cubicBezTo>
                    <a:pt x="0" y="90407"/>
                    <a:pt x="90407" y="0"/>
                    <a:pt x="201930" y="0"/>
                  </a:cubicBezTo>
                  <a:close/>
                </a:path>
              </a:pathLst>
            </a:custGeom>
          </p:spPr>
          <p:style>
            <a:lnRef idx="2">
              <a:schemeClr val="accent4">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20103" tIns="120103" rIns="120103" bIns="60960" numCol="1" spcCol="1270" anchor="ctr" anchorCtr="0">
              <a:noAutofit/>
            </a:bodyPr>
            <a:lstStyle/>
            <a:p>
              <a:pPr marL="0" lvl="0" indent="0" algn="l" defTabSz="1422400">
                <a:lnSpc>
                  <a:spcPct val="90000"/>
                </a:lnSpc>
                <a:spcBef>
                  <a:spcPct val="0"/>
                </a:spcBef>
                <a:spcAft>
                  <a:spcPct val="35000"/>
                </a:spcAft>
                <a:buNone/>
              </a:pPr>
              <a:r>
                <a:rPr lang="en-US" sz="3200" kern="1200" dirty="0"/>
                <a:t>Break it down into parts</a:t>
              </a:r>
            </a:p>
          </p:txBody>
        </p:sp>
        <p:sp>
          <p:nvSpPr>
            <p:cNvPr id="14" name="Rectangle 13">
              <a:extLst>
                <a:ext uri="{FF2B5EF4-FFF2-40B4-BE49-F238E27FC236}">
                  <a16:creationId xmlns:a16="http://schemas.microsoft.com/office/drawing/2014/main" id="{013083D2-1278-44CA-B7F0-02C30B58365A}"/>
                </a:ext>
              </a:extLst>
            </p:cNvPr>
            <p:cNvSpPr/>
            <p:nvPr/>
          </p:nvSpPr>
          <p:spPr>
            <a:xfrm>
              <a:off x="3913572" y="5112190"/>
              <a:ext cx="5695188" cy="1211339"/>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5" name="Freeform: Shape 14">
              <a:extLst>
                <a:ext uri="{FF2B5EF4-FFF2-40B4-BE49-F238E27FC236}">
                  <a16:creationId xmlns:a16="http://schemas.microsoft.com/office/drawing/2014/main" id="{DF070687-23BF-47F8-B85A-16781F66C064}"/>
                </a:ext>
              </a:extLst>
            </p:cNvPr>
            <p:cNvSpPr/>
            <p:nvPr/>
          </p:nvSpPr>
          <p:spPr>
            <a:xfrm>
              <a:off x="635755" y="5112190"/>
              <a:ext cx="6908053" cy="1211339"/>
            </a:xfrm>
            <a:custGeom>
              <a:avLst/>
              <a:gdLst>
                <a:gd name="connsiteX0" fmla="*/ 201930 w 6908053"/>
                <a:gd name="connsiteY0" fmla="*/ 0 h 1211339"/>
                <a:gd name="connsiteX1" fmla="*/ 6706123 w 6908053"/>
                <a:gd name="connsiteY1" fmla="*/ 0 h 1211339"/>
                <a:gd name="connsiteX2" fmla="*/ 6908053 w 6908053"/>
                <a:gd name="connsiteY2" fmla="*/ 201930 h 1211339"/>
                <a:gd name="connsiteX3" fmla="*/ 6908053 w 6908053"/>
                <a:gd name="connsiteY3" fmla="*/ 1211339 h 1211339"/>
                <a:gd name="connsiteX4" fmla="*/ 6908053 w 6908053"/>
                <a:gd name="connsiteY4" fmla="*/ 1211339 h 1211339"/>
                <a:gd name="connsiteX5" fmla="*/ 0 w 6908053"/>
                <a:gd name="connsiteY5" fmla="*/ 1211339 h 1211339"/>
                <a:gd name="connsiteX6" fmla="*/ 0 w 6908053"/>
                <a:gd name="connsiteY6" fmla="*/ 1211339 h 1211339"/>
                <a:gd name="connsiteX7" fmla="*/ 0 w 6908053"/>
                <a:gd name="connsiteY7" fmla="*/ 201930 h 1211339"/>
                <a:gd name="connsiteX8" fmla="*/ 201930 w 6908053"/>
                <a:gd name="connsiteY8" fmla="*/ 0 h 1211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08053" h="1211339">
                  <a:moveTo>
                    <a:pt x="201930" y="0"/>
                  </a:moveTo>
                  <a:lnTo>
                    <a:pt x="6706123" y="0"/>
                  </a:lnTo>
                  <a:cubicBezTo>
                    <a:pt x="6817646" y="0"/>
                    <a:pt x="6908053" y="90407"/>
                    <a:pt x="6908053" y="201930"/>
                  </a:cubicBezTo>
                  <a:lnTo>
                    <a:pt x="6908053" y="1211339"/>
                  </a:lnTo>
                  <a:lnTo>
                    <a:pt x="6908053" y="1211339"/>
                  </a:lnTo>
                  <a:lnTo>
                    <a:pt x="0" y="1211339"/>
                  </a:lnTo>
                  <a:lnTo>
                    <a:pt x="0" y="1211339"/>
                  </a:lnTo>
                  <a:lnTo>
                    <a:pt x="0" y="201930"/>
                  </a:lnTo>
                  <a:cubicBezTo>
                    <a:pt x="0" y="90407"/>
                    <a:pt x="90407" y="0"/>
                    <a:pt x="201930" y="0"/>
                  </a:cubicBezTo>
                  <a:close/>
                </a:path>
              </a:pathLst>
            </a:custGeom>
          </p:spPr>
          <p:style>
            <a:lnRef idx="2">
              <a:schemeClr val="accent5">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20103" tIns="120103" rIns="120103" bIns="60960" numCol="1" spcCol="1270" anchor="ctr" anchorCtr="0">
              <a:noAutofit/>
            </a:bodyPr>
            <a:lstStyle/>
            <a:p>
              <a:pPr marL="0" lvl="0" indent="0" algn="l" defTabSz="1422400">
                <a:lnSpc>
                  <a:spcPct val="90000"/>
                </a:lnSpc>
                <a:spcBef>
                  <a:spcPct val="0"/>
                </a:spcBef>
                <a:spcAft>
                  <a:spcPct val="35000"/>
                </a:spcAft>
                <a:buNone/>
              </a:pPr>
              <a:r>
                <a:rPr lang="en-US" sz="3200" kern="1200" dirty="0"/>
                <a:t>Create a timeline</a:t>
              </a:r>
            </a:p>
          </p:txBody>
        </p:sp>
      </p:gr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C3E4E400-23F7-4A99-9186-5E91F4665FB3}"/>
              </a:ext>
            </a:extLst>
          </p:cNvPr>
          <p:cNvSpPr>
            <a:spLocks noGrp="1"/>
          </p:cNvSpPr>
          <p:nvPr>
            <p:ph sz="quarter" idx="11"/>
          </p:nvPr>
        </p:nvSpPr>
        <p:spPr/>
        <p:txBody>
          <a:bodyPr/>
          <a:lstStyle/>
          <a:p>
            <a:endParaRPr lang="en-US"/>
          </a:p>
        </p:txBody>
      </p:sp>
      <p:sp>
        <p:nvSpPr>
          <p:cNvPr id="33794" name="Title 1"/>
          <p:cNvSpPr>
            <a:spLocks noGrp="1"/>
          </p:cNvSpPr>
          <p:nvPr>
            <p:ph type="title"/>
          </p:nvPr>
        </p:nvSpPr>
        <p:spPr/>
        <p:txBody>
          <a:bodyPr/>
          <a:lstStyle/>
          <a:p>
            <a:pPr eaLnBrk="1" hangingPunct="1"/>
            <a:r>
              <a:rPr lang="en-US" dirty="0"/>
              <a:t>Executing the Plan</a:t>
            </a:r>
          </a:p>
        </p:txBody>
      </p:sp>
      <p:grpSp>
        <p:nvGrpSpPr>
          <p:cNvPr id="3" name="Group 2">
            <a:extLst>
              <a:ext uri="{FF2B5EF4-FFF2-40B4-BE49-F238E27FC236}">
                <a16:creationId xmlns:a16="http://schemas.microsoft.com/office/drawing/2014/main" id="{D190AE07-FEE0-42A3-A694-B2A10C533D13}"/>
              </a:ext>
            </a:extLst>
          </p:cNvPr>
          <p:cNvGrpSpPr/>
          <p:nvPr/>
        </p:nvGrpSpPr>
        <p:grpSpPr>
          <a:xfrm>
            <a:off x="-5171636" y="322565"/>
            <a:ext cx="13558329" cy="6974870"/>
            <a:chOff x="-5171636" y="322565"/>
            <a:chExt cx="13558329" cy="6974870"/>
          </a:xfrm>
        </p:grpSpPr>
        <p:sp>
          <p:nvSpPr>
            <p:cNvPr id="4" name="Block Arc 3">
              <a:extLst>
                <a:ext uri="{FF2B5EF4-FFF2-40B4-BE49-F238E27FC236}">
                  <a16:creationId xmlns:a16="http://schemas.microsoft.com/office/drawing/2014/main" id="{ECA89E7C-AFE7-4CD2-BCD5-D8BBC68C3653}"/>
                </a:ext>
              </a:extLst>
            </p:cNvPr>
            <p:cNvSpPr/>
            <p:nvPr/>
          </p:nvSpPr>
          <p:spPr>
            <a:xfrm>
              <a:off x="-5171636" y="322565"/>
              <a:ext cx="6974870" cy="6974870"/>
            </a:xfrm>
            <a:prstGeom prst="blockArc">
              <a:avLst>
                <a:gd name="adj1" fmla="val 18900000"/>
                <a:gd name="adj2" fmla="val 2700000"/>
                <a:gd name="adj3" fmla="val 310"/>
              </a:avLst>
            </a:prstGeom>
          </p:spPr>
          <p:style>
            <a:lnRef idx="2">
              <a:schemeClr val="accent5">
                <a:hueOff val="0"/>
                <a:satOff val="0"/>
                <a:lumOff val="0"/>
                <a:alphaOff val="0"/>
              </a:schemeClr>
            </a:lnRef>
            <a:fillRef idx="0">
              <a:schemeClr val="accent4">
                <a:tint val="90000"/>
                <a:hueOff val="0"/>
                <a:satOff val="0"/>
                <a:lumOff val="0"/>
                <a:alphaOff val="0"/>
              </a:schemeClr>
            </a:fillRef>
            <a:effectRef idx="0">
              <a:schemeClr val="accent4">
                <a:tint val="90000"/>
                <a:hueOff val="0"/>
                <a:satOff val="0"/>
                <a:lumOff val="0"/>
                <a:alphaOff val="0"/>
              </a:schemeClr>
            </a:effectRef>
            <a:fontRef idx="minor">
              <a:schemeClr val="tx1">
                <a:hueOff val="0"/>
                <a:satOff val="0"/>
                <a:lumOff val="0"/>
                <a:alphaOff val="0"/>
              </a:schemeClr>
            </a:fontRef>
          </p:style>
        </p:sp>
        <p:sp>
          <p:nvSpPr>
            <p:cNvPr id="5" name="Freeform: Shape 4">
              <a:extLst>
                <a:ext uri="{FF2B5EF4-FFF2-40B4-BE49-F238E27FC236}">
                  <a16:creationId xmlns:a16="http://schemas.microsoft.com/office/drawing/2014/main" id="{E737EFD3-6C77-45EE-B3EF-32143F3873F3}"/>
                </a:ext>
              </a:extLst>
            </p:cNvPr>
            <p:cNvSpPr/>
            <p:nvPr/>
          </p:nvSpPr>
          <p:spPr>
            <a:xfrm>
              <a:off x="1405006" y="1737360"/>
              <a:ext cx="6981687" cy="1036320"/>
            </a:xfrm>
            <a:custGeom>
              <a:avLst/>
              <a:gdLst>
                <a:gd name="connsiteX0" fmla="*/ 0 w 6981687"/>
                <a:gd name="connsiteY0" fmla="*/ 0 h 1036320"/>
                <a:gd name="connsiteX1" fmla="*/ 6981687 w 6981687"/>
                <a:gd name="connsiteY1" fmla="*/ 0 h 1036320"/>
                <a:gd name="connsiteX2" fmla="*/ 6981687 w 6981687"/>
                <a:gd name="connsiteY2" fmla="*/ 1036320 h 1036320"/>
                <a:gd name="connsiteX3" fmla="*/ 0 w 6981687"/>
                <a:gd name="connsiteY3" fmla="*/ 1036320 h 1036320"/>
                <a:gd name="connsiteX4" fmla="*/ 0 w 6981687"/>
                <a:gd name="connsiteY4" fmla="*/ 0 h 1036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81687" h="1036320">
                  <a:moveTo>
                    <a:pt x="0" y="0"/>
                  </a:moveTo>
                  <a:lnTo>
                    <a:pt x="6981687" y="0"/>
                  </a:lnTo>
                  <a:lnTo>
                    <a:pt x="6981687" y="1036320"/>
                  </a:lnTo>
                  <a:lnTo>
                    <a:pt x="0" y="1036320"/>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822579" tIns="78740" rIns="78740" bIns="78740" numCol="1" spcCol="1270" anchor="ctr" anchorCtr="0">
              <a:noAutofit/>
            </a:bodyPr>
            <a:lstStyle/>
            <a:p>
              <a:pPr marL="0" lvl="0" indent="0" algn="l" defTabSz="1377950">
                <a:lnSpc>
                  <a:spcPct val="90000"/>
                </a:lnSpc>
                <a:spcBef>
                  <a:spcPct val="0"/>
                </a:spcBef>
                <a:spcAft>
                  <a:spcPct val="35000"/>
                </a:spcAft>
                <a:buNone/>
              </a:pPr>
              <a:r>
                <a:rPr lang="en-US" sz="3100" kern="1200" dirty="0"/>
                <a:t>Continue evaluating the plan working</a:t>
              </a:r>
            </a:p>
          </p:txBody>
        </p:sp>
        <p:sp>
          <p:nvSpPr>
            <p:cNvPr id="6" name="Oval 5">
              <a:extLst>
                <a:ext uri="{FF2B5EF4-FFF2-40B4-BE49-F238E27FC236}">
                  <a16:creationId xmlns:a16="http://schemas.microsoft.com/office/drawing/2014/main" id="{1FB36A14-56F1-4406-B89C-6CEEB0F919DA}"/>
                </a:ext>
              </a:extLst>
            </p:cNvPr>
            <p:cNvSpPr/>
            <p:nvPr/>
          </p:nvSpPr>
          <p:spPr>
            <a:xfrm>
              <a:off x="757306" y="1607820"/>
              <a:ext cx="1295400" cy="1295400"/>
            </a:xfrm>
            <a:prstGeom prst="ellipse">
              <a:avLst/>
            </a:prstGeom>
          </p:spPr>
          <p:style>
            <a:lnRef idx="2">
              <a:schemeClr val="accent4">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F90CA8D0-730A-4986-81DC-90873726F0D7}"/>
                </a:ext>
              </a:extLst>
            </p:cNvPr>
            <p:cNvSpPr/>
            <p:nvPr/>
          </p:nvSpPr>
          <p:spPr>
            <a:xfrm>
              <a:off x="1781708" y="3291840"/>
              <a:ext cx="6604985" cy="1036320"/>
            </a:xfrm>
            <a:custGeom>
              <a:avLst/>
              <a:gdLst>
                <a:gd name="connsiteX0" fmla="*/ 0 w 6604985"/>
                <a:gd name="connsiteY0" fmla="*/ 0 h 1036320"/>
                <a:gd name="connsiteX1" fmla="*/ 6604985 w 6604985"/>
                <a:gd name="connsiteY1" fmla="*/ 0 h 1036320"/>
                <a:gd name="connsiteX2" fmla="*/ 6604985 w 6604985"/>
                <a:gd name="connsiteY2" fmla="*/ 1036320 h 1036320"/>
                <a:gd name="connsiteX3" fmla="*/ 0 w 6604985"/>
                <a:gd name="connsiteY3" fmla="*/ 1036320 h 1036320"/>
                <a:gd name="connsiteX4" fmla="*/ 0 w 6604985"/>
                <a:gd name="connsiteY4" fmla="*/ 0 h 1036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04985" h="1036320">
                  <a:moveTo>
                    <a:pt x="0" y="0"/>
                  </a:moveTo>
                  <a:lnTo>
                    <a:pt x="6604985" y="0"/>
                  </a:lnTo>
                  <a:lnTo>
                    <a:pt x="6604985" y="1036320"/>
                  </a:lnTo>
                  <a:lnTo>
                    <a:pt x="0" y="1036320"/>
                  </a:lnTo>
                  <a:lnTo>
                    <a:pt x="0" y="0"/>
                  </a:lnTo>
                  <a:close/>
                </a:path>
              </a:pathLst>
            </a:custGeom>
          </p:spPr>
          <p:style>
            <a:lnRef idx="2">
              <a:schemeClr val="lt1">
                <a:hueOff val="0"/>
                <a:satOff val="0"/>
                <a:lumOff val="0"/>
                <a:alphaOff val="0"/>
              </a:schemeClr>
            </a:lnRef>
            <a:fillRef idx="1">
              <a:schemeClr val="accent4">
                <a:hueOff val="-2232385"/>
                <a:satOff val="13449"/>
                <a:lumOff val="1078"/>
                <a:alphaOff val="0"/>
              </a:schemeClr>
            </a:fillRef>
            <a:effectRef idx="0">
              <a:schemeClr val="accent4">
                <a:hueOff val="-2232385"/>
                <a:satOff val="13449"/>
                <a:lumOff val="1078"/>
                <a:alphaOff val="0"/>
              </a:schemeClr>
            </a:effectRef>
            <a:fontRef idx="minor">
              <a:schemeClr val="lt1"/>
            </a:fontRef>
          </p:style>
          <p:txBody>
            <a:bodyPr spcFirstLastPara="0" vert="horz" wrap="square" lIns="822579" tIns="78740" rIns="78740" bIns="78740" numCol="1" spcCol="1270" anchor="ctr" anchorCtr="0">
              <a:noAutofit/>
            </a:bodyPr>
            <a:lstStyle/>
            <a:p>
              <a:pPr marL="0" lvl="0" indent="0" algn="l" defTabSz="1377950">
                <a:lnSpc>
                  <a:spcPct val="90000"/>
                </a:lnSpc>
                <a:spcBef>
                  <a:spcPct val="0"/>
                </a:spcBef>
                <a:spcAft>
                  <a:spcPct val="35000"/>
                </a:spcAft>
                <a:buNone/>
              </a:pPr>
              <a:r>
                <a:rPr lang="en-US" sz="3100" kern="1200" dirty="0"/>
                <a:t>Stay organized and on top of events </a:t>
              </a:r>
            </a:p>
          </p:txBody>
        </p:sp>
        <p:sp>
          <p:nvSpPr>
            <p:cNvPr id="8" name="Oval 7">
              <a:extLst>
                <a:ext uri="{FF2B5EF4-FFF2-40B4-BE49-F238E27FC236}">
                  <a16:creationId xmlns:a16="http://schemas.microsoft.com/office/drawing/2014/main" id="{B54AE529-3095-4261-9B28-8C0168BE9805}"/>
                </a:ext>
              </a:extLst>
            </p:cNvPr>
            <p:cNvSpPr/>
            <p:nvPr/>
          </p:nvSpPr>
          <p:spPr>
            <a:xfrm>
              <a:off x="1134008" y="3162300"/>
              <a:ext cx="1295400" cy="1295400"/>
            </a:xfrm>
            <a:prstGeom prst="ellipse">
              <a:avLst/>
            </a:prstGeom>
          </p:spPr>
          <p:style>
            <a:lnRef idx="2">
              <a:schemeClr val="accent4">
                <a:hueOff val="-2232385"/>
                <a:satOff val="13449"/>
                <a:lumOff val="1078"/>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11EA0F25-481E-475B-B81D-6CA90E3BDA24}"/>
                </a:ext>
              </a:extLst>
            </p:cNvPr>
            <p:cNvSpPr/>
            <p:nvPr/>
          </p:nvSpPr>
          <p:spPr>
            <a:xfrm>
              <a:off x="1405006" y="4846320"/>
              <a:ext cx="6981687" cy="1036320"/>
            </a:xfrm>
            <a:custGeom>
              <a:avLst/>
              <a:gdLst>
                <a:gd name="connsiteX0" fmla="*/ 0 w 6981687"/>
                <a:gd name="connsiteY0" fmla="*/ 0 h 1036320"/>
                <a:gd name="connsiteX1" fmla="*/ 6981687 w 6981687"/>
                <a:gd name="connsiteY1" fmla="*/ 0 h 1036320"/>
                <a:gd name="connsiteX2" fmla="*/ 6981687 w 6981687"/>
                <a:gd name="connsiteY2" fmla="*/ 1036320 h 1036320"/>
                <a:gd name="connsiteX3" fmla="*/ 0 w 6981687"/>
                <a:gd name="connsiteY3" fmla="*/ 1036320 h 1036320"/>
                <a:gd name="connsiteX4" fmla="*/ 0 w 6981687"/>
                <a:gd name="connsiteY4" fmla="*/ 0 h 1036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81687" h="1036320">
                  <a:moveTo>
                    <a:pt x="0" y="0"/>
                  </a:moveTo>
                  <a:lnTo>
                    <a:pt x="6981687" y="0"/>
                  </a:lnTo>
                  <a:lnTo>
                    <a:pt x="6981687" y="1036320"/>
                  </a:lnTo>
                  <a:lnTo>
                    <a:pt x="0" y="1036320"/>
                  </a:lnTo>
                  <a:lnTo>
                    <a:pt x="0" y="0"/>
                  </a:lnTo>
                  <a:close/>
                </a:path>
              </a:pathLst>
            </a:custGeom>
          </p:spPr>
          <p:style>
            <a:lnRef idx="2">
              <a:schemeClr val="lt1">
                <a:hueOff val="0"/>
                <a:satOff val="0"/>
                <a:lumOff val="0"/>
                <a:alphaOff val="0"/>
              </a:schemeClr>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822579" tIns="78740" rIns="78740" bIns="78740" numCol="1" spcCol="1270" anchor="ctr" anchorCtr="0">
              <a:noAutofit/>
            </a:bodyPr>
            <a:lstStyle/>
            <a:p>
              <a:pPr marL="0" lvl="0" indent="0" algn="l" defTabSz="1377950">
                <a:lnSpc>
                  <a:spcPct val="90000"/>
                </a:lnSpc>
                <a:spcBef>
                  <a:spcPct val="0"/>
                </a:spcBef>
                <a:spcAft>
                  <a:spcPct val="35000"/>
                </a:spcAft>
                <a:buNone/>
              </a:pPr>
              <a:r>
                <a:rPr lang="en-US" sz="3100" kern="1200" dirty="0"/>
                <a:t>Deliver communication to others </a:t>
              </a:r>
            </a:p>
          </p:txBody>
        </p:sp>
        <p:sp>
          <p:nvSpPr>
            <p:cNvPr id="10" name="Oval 9">
              <a:extLst>
                <a:ext uri="{FF2B5EF4-FFF2-40B4-BE49-F238E27FC236}">
                  <a16:creationId xmlns:a16="http://schemas.microsoft.com/office/drawing/2014/main" id="{A0EA2C09-3899-4DEA-A42E-EF2A83E4B676}"/>
                </a:ext>
              </a:extLst>
            </p:cNvPr>
            <p:cNvSpPr/>
            <p:nvPr/>
          </p:nvSpPr>
          <p:spPr>
            <a:xfrm>
              <a:off x="757306" y="4716780"/>
              <a:ext cx="1295400" cy="1295400"/>
            </a:xfrm>
            <a:prstGeom prst="ellipse">
              <a:avLst/>
            </a:prstGeom>
          </p:spPr>
          <p:style>
            <a:lnRef idx="2">
              <a:schemeClr val="accent4">
                <a:hueOff val="-4464770"/>
                <a:satOff val="26899"/>
                <a:lumOff val="2156"/>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DE4CABED-80E7-47D5-BE69-719C6881AD87}"/>
              </a:ext>
            </a:extLst>
          </p:cNvPr>
          <p:cNvSpPr>
            <a:spLocks noGrp="1"/>
          </p:cNvSpPr>
          <p:nvPr>
            <p:ph sz="quarter" idx="11"/>
          </p:nvPr>
        </p:nvSpPr>
        <p:spPr/>
        <p:txBody>
          <a:bodyPr/>
          <a:lstStyle/>
          <a:p>
            <a:endParaRPr lang="en-US"/>
          </a:p>
        </p:txBody>
      </p:sp>
      <p:sp>
        <p:nvSpPr>
          <p:cNvPr id="34818" name="Title 1"/>
          <p:cNvSpPr>
            <a:spLocks noGrp="1"/>
          </p:cNvSpPr>
          <p:nvPr>
            <p:ph type="title"/>
          </p:nvPr>
        </p:nvSpPr>
        <p:spPr/>
        <p:txBody>
          <a:bodyPr/>
          <a:lstStyle/>
          <a:p>
            <a:pPr eaLnBrk="1" hangingPunct="1"/>
            <a:r>
              <a:rPr lang="en-US" dirty="0"/>
              <a:t>Lessons Learned</a:t>
            </a:r>
          </a:p>
        </p:txBody>
      </p:sp>
      <p:grpSp>
        <p:nvGrpSpPr>
          <p:cNvPr id="3" name="Group 2">
            <a:extLst>
              <a:ext uri="{FF2B5EF4-FFF2-40B4-BE49-F238E27FC236}">
                <a16:creationId xmlns:a16="http://schemas.microsoft.com/office/drawing/2014/main" id="{B2B24D51-1BC6-45BC-814D-1C47FC32ECA0}"/>
              </a:ext>
            </a:extLst>
          </p:cNvPr>
          <p:cNvGrpSpPr/>
          <p:nvPr/>
        </p:nvGrpSpPr>
        <p:grpSpPr>
          <a:xfrm>
            <a:off x="764452" y="2884804"/>
            <a:ext cx="7843695" cy="2078991"/>
            <a:chOff x="764452" y="2884804"/>
            <a:chExt cx="7843695" cy="2078991"/>
          </a:xfrm>
        </p:grpSpPr>
        <p:sp>
          <p:nvSpPr>
            <p:cNvPr id="4" name="Freeform: Shape 3">
              <a:extLst>
                <a:ext uri="{FF2B5EF4-FFF2-40B4-BE49-F238E27FC236}">
                  <a16:creationId xmlns:a16="http://schemas.microsoft.com/office/drawing/2014/main" id="{54B90967-4A92-4A85-B928-431256754651}"/>
                </a:ext>
              </a:extLst>
            </p:cNvPr>
            <p:cNvSpPr/>
            <p:nvPr/>
          </p:nvSpPr>
          <p:spPr>
            <a:xfrm>
              <a:off x="764452" y="2884804"/>
              <a:ext cx="2391370" cy="937071"/>
            </a:xfrm>
            <a:custGeom>
              <a:avLst/>
              <a:gdLst>
                <a:gd name="connsiteX0" fmla="*/ 0 w 2391370"/>
                <a:gd name="connsiteY0" fmla="*/ 0 h 937071"/>
                <a:gd name="connsiteX1" fmla="*/ 2391370 w 2391370"/>
                <a:gd name="connsiteY1" fmla="*/ 0 h 937071"/>
                <a:gd name="connsiteX2" fmla="*/ 2391370 w 2391370"/>
                <a:gd name="connsiteY2" fmla="*/ 937071 h 937071"/>
                <a:gd name="connsiteX3" fmla="*/ 0 w 2391370"/>
                <a:gd name="connsiteY3" fmla="*/ 937071 h 937071"/>
                <a:gd name="connsiteX4" fmla="*/ 0 w 2391370"/>
                <a:gd name="connsiteY4" fmla="*/ 0 h 9370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1370" h="937071">
                  <a:moveTo>
                    <a:pt x="0" y="0"/>
                  </a:moveTo>
                  <a:lnTo>
                    <a:pt x="2391370" y="0"/>
                  </a:lnTo>
                  <a:lnTo>
                    <a:pt x="2391370" y="937071"/>
                  </a:lnTo>
                  <a:lnTo>
                    <a:pt x="0" y="937071"/>
                  </a:lnTo>
                  <a:lnTo>
                    <a:pt x="0" y="0"/>
                  </a:lnTo>
                  <a:close/>
                </a:path>
              </a:pathLst>
            </a:cu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84912" tIns="105664" rIns="184912" bIns="105664" numCol="1" spcCol="1270" anchor="ctr" anchorCtr="0">
              <a:noAutofit/>
            </a:bodyPr>
            <a:lstStyle/>
            <a:p>
              <a:pPr marL="0" lvl="0" indent="0" algn="ctr" defTabSz="1155700">
                <a:lnSpc>
                  <a:spcPct val="90000"/>
                </a:lnSpc>
                <a:spcBef>
                  <a:spcPct val="0"/>
                </a:spcBef>
                <a:spcAft>
                  <a:spcPct val="35000"/>
                </a:spcAft>
                <a:buNone/>
              </a:pPr>
              <a:r>
                <a:rPr lang="en-US" sz="2600" kern="1200" dirty="0"/>
                <a:t>Why it happened</a:t>
              </a:r>
            </a:p>
          </p:txBody>
        </p:sp>
        <p:sp>
          <p:nvSpPr>
            <p:cNvPr id="5" name="Rectangle 4">
              <a:extLst>
                <a:ext uri="{FF2B5EF4-FFF2-40B4-BE49-F238E27FC236}">
                  <a16:creationId xmlns:a16="http://schemas.microsoft.com/office/drawing/2014/main" id="{672D2873-CF0A-400B-A6A1-38561D3CDCC4}"/>
                </a:ext>
              </a:extLst>
            </p:cNvPr>
            <p:cNvSpPr/>
            <p:nvPr/>
          </p:nvSpPr>
          <p:spPr>
            <a:xfrm>
              <a:off x="764452" y="3821875"/>
              <a:ext cx="2391370" cy="1141920"/>
            </a:xfrm>
            <a:prstGeom prst="rect">
              <a:avLst/>
            </a:pr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sp>
        <p:sp>
          <p:nvSpPr>
            <p:cNvPr id="6" name="Freeform: Shape 5">
              <a:extLst>
                <a:ext uri="{FF2B5EF4-FFF2-40B4-BE49-F238E27FC236}">
                  <a16:creationId xmlns:a16="http://schemas.microsoft.com/office/drawing/2014/main" id="{1BFCF5EB-1E90-4D1A-BFB7-DCF33FCC102A}"/>
                </a:ext>
              </a:extLst>
            </p:cNvPr>
            <p:cNvSpPr/>
            <p:nvPr/>
          </p:nvSpPr>
          <p:spPr>
            <a:xfrm>
              <a:off x="3490614" y="2884804"/>
              <a:ext cx="2391370" cy="937071"/>
            </a:xfrm>
            <a:custGeom>
              <a:avLst/>
              <a:gdLst>
                <a:gd name="connsiteX0" fmla="*/ 0 w 2391370"/>
                <a:gd name="connsiteY0" fmla="*/ 0 h 937071"/>
                <a:gd name="connsiteX1" fmla="*/ 2391370 w 2391370"/>
                <a:gd name="connsiteY1" fmla="*/ 0 h 937071"/>
                <a:gd name="connsiteX2" fmla="*/ 2391370 w 2391370"/>
                <a:gd name="connsiteY2" fmla="*/ 937071 h 937071"/>
                <a:gd name="connsiteX3" fmla="*/ 0 w 2391370"/>
                <a:gd name="connsiteY3" fmla="*/ 937071 h 937071"/>
                <a:gd name="connsiteX4" fmla="*/ 0 w 2391370"/>
                <a:gd name="connsiteY4" fmla="*/ 0 h 9370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1370" h="937071">
                  <a:moveTo>
                    <a:pt x="0" y="0"/>
                  </a:moveTo>
                  <a:lnTo>
                    <a:pt x="2391370" y="0"/>
                  </a:lnTo>
                  <a:lnTo>
                    <a:pt x="2391370" y="937071"/>
                  </a:lnTo>
                  <a:lnTo>
                    <a:pt x="0" y="937071"/>
                  </a:lnTo>
                  <a:lnTo>
                    <a:pt x="0" y="0"/>
                  </a:lnTo>
                  <a:close/>
                </a:path>
              </a:pathLst>
            </a:custGeom>
          </p:spPr>
          <p:style>
            <a:lnRef idx="2">
              <a:schemeClr val="accent2">
                <a:hueOff val="2340759"/>
                <a:satOff val="-2919"/>
                <a:lumOff val="686"/>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84912" tIns="105664" rIns="184912" bIns="105664" numCol="1" spcCol="1270" anchor="ctr" anchorCtr="0">
              <a:noAutofit/>
            </a:bodyPr>
            <a:lstStyle/>
            <a:p>
              <a:pPr marL="0" lvl="0" indent="0" algn="ctr" defTabSz="1155700">
                <a:lnSpc>
                  <a:spcPct val="90000"/>
                </a:lnSpc>
                <a:spcBef>
                  <a:spcPct val="0"/>
                </a:spcBef>
                <a:spcAft>
                  <a:spcPct val="35000"/>
                </a:spcAft>
                <a:buNone/>
              </a:pPr>
              <a:r>
                <a:rPr lang="en-US" sz="2600" kern="1200" dirty="0"/>
                <a:t>Learn from the event</a:t>
              </a:r>
            </a:p>
          </p:txBody>
        </p:sp>
        <p:sp>
          <p:nvSpPr>
            <p:cNvPr id="7" name="Rectangle 6">
              <a:extLst>
                <a:ext uri="{FF2B5EF4-FFF2-40B4-BE49-F238E27FC236}">
                  <a16:creationId xmlns:a16="http://schemas.microsoft.com/office/drawing/2014/main" id="{B2CCCAC4-799A-406C-9C46-89032613F05E}"/>
                </a:ext>
              </a:extLst>
            </p:cNvPr>
            <p:cNvSpPr/>
            <p:nvPr/>
          </p:nvSpPr>
          <p:spPr>
            <a:xfrm>
              <a:off x="3490614" y="3821875"/>
              <a:ext cx="2391370" cy="1141920"/>
            </a:xfrm>
            <a:prstGeom prst="rect">
              <a:avLst/>
            </a:prstGeom>
          </p:spPr>
          <p:style>
            <a:lnRef idx="2">
              <a:schemeClr val="accent2">
                <a:tint val="40000"/>
                <a:alpha val="90000"/>
                <a:hueOff val="2512910"/>
                <a:satOff val="-2189"/>
                <a:lumOff val="-3"/>
                <a:alphaOff val="0"/>
              </a:schemeClr>
            </a:lnRef>
            <a:fillRef idx="1">
              <a:schemeClr val="accent2">
                <a:tint val="40000"/>
                <a:alpha val="90000"/>
                <a:hueOff val="2512910"/>
                <a:satOff val="-2189"/>
                <a:lumOff val="-3"/>
                <a:alphaOff val="0"/>
              </a:schemeClr>
            </a:fillRef>
            <a:effectRef idx="0">
              <a:schemeClr val="accent2">
                <a:tint val="40000"/>
                <a:alpha val="90000"/>
                <a:hueOff val="2512910"/>
                <a:satOff val="-2189"/>
                <a:lumOff val="-3"/>
                <a:alphaOff val="0"/>
              </a:schemeClr>
            </a:effectRef>
            <a:fontRef idx="minor">
              <a:schemeClr val="dk1">
                <a:hueOff val="0"/>
                <a:satOff val="0"/>
                <a:lumOff val="0"/>
                <a:alphaOff val="0"/>
              </a:schemeClr>
            </a:fontRef>
          </p:style>
        </p:sp>
        <p:sp>
          <p:nvSpPr>
            <p:cNvPr id="8" name="Freeform: Shape 7">
              <a:extLst>
                <a:ext uri="{FF2B5EF4-FFF2-40B4-BE49-F238E27FC236}">
                  <a16:creationId xmlns:a16="http://schemas.microsoft.com/office/drawing/2014/main" id="{5EB33484-B289-4E8A-9E38-4FF3C7B46158}"/>
                </a:ext>
              </a:extLst>
            </p:cNvPr>
            <p:cNvSpPr/>
            <p:nvPr/>
          </p:nvSpPr>
          <p:spPr>
            <a:xfrm>
              <a:off x="6216777" y="2884804"/>
              <a:ext cx="2391370" cy="937071"/>
            </a:xfrm>
            <a:custGeom>
              <a:avLst/>
              <a:gdLst>
                <a:gd name="connsiteX0" fmla="*/ 0 w 2391370"/>
                <a:gd name="connsiteY0" fmla="*/ 0 h 937071"/>
                <a:gd name="connsiteX1" fmla="*/ 2391370 w 2391370"/>
                <a:gd name="connsiteY1" fmla="*/ 0 h 937071"/>
                <a:gd name="connsiteX2" fmla="*/ 2391370 w 2391370"/>
                <a:gd name="connsiteY2" fmla="*/ 937071 h 937071"/>
                <a:gd name="connsiteX3" fmla="*/ 0 w 2391370"/>
                <a:gd name="connsiteY3" fmla="*/ 937071 h 937071"/>
                <a:gd name="connsiteX4" fmla="*/ 0 w 2391370"/>
                <a:gd name="connsiteY4" fmla="*/ 0 h 9370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1370" h="937071">
                  <a:moveTo>
                    <a:pt x="0" y="0"/>
                  </a:moveTo>
                  <a:lnTo>
                    <a:pt x="2391370" y="0"/>
                  </a:lnTo>
                  <a:lnTo>
                    <a:pt x="2391370" y="937071"/>
                  </a:lnTo>
                  <a:lnTo>
                    <a:pt x="0" y="937071"/>
                  </a:lnTo>
                  <a:lnTo>
                    <a:pt x="0" y="0"/>
                  </a:lnTo>
                  <a:close/>
                </a:path>
              </a:pathLst>
            </a:custGeom>
          </p:spPr>
          <p:style>
            <a:lnRef idx="2">
              <a:schemeClr val="accent2">
                <a:hueOff val="4681519"/>
                <a:satOff val="-5839"/>
                <a:lumOff val="1373"/>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84912" tIns="105664" rIns="184912" bIns="105664" numCol="1" spcCol="1270" anchor="ctr" anchorCtr="0">
              <a:noAutofit/>
            </a:bodyPr>
            <a:lstStyle/>
            <a:p>
              <a:pPr marL="0" lvl="0" indent="0" algn="ctr" defTabSz="1155700">
                <a:lnSpc>
                  <a:spcPct val="90000"/>
                </a:lnSpc>
                <a:spcBef>
                  <a:spcPct val="0"/>
                </a:spcBef>
                <a:spcAft>
                  <a:spcPct val="35000"/>
                </a:spcAft>
                <a:buNone/>
              </a:pPr>
              <a:r>
                <a:rPr lang="en-US" sz="2600" kern="1200" dirty="0"/>
                <a:t>Prepare</a:t>
              </a:r>
            </a:p>
          </p:txBody>
        </p:sp>
        <p:sp>
          <p:nvSpPr>
            <p:cNvPr id="9" name="Rectangle 8">
              <a:extLst>
                <a:ext uri="{FF2B5EF4-FFF2-40B4-BE49-F238E27FC236}">
                  <a16:creationId xmlns:a16="http://schemas.microsoft.com/office/drawing/2014/main" id="{A4217063-A44C-4419-A995-8283B04949A1}"/>
                </a:ext>
              </a:extLst>
            </p:cNvPr>
            <p:cNvSpPr/>
            <p:nvPr/>
          </p:nvSpPr>
          <p:spPr>
            <a:xfrm>
              <a:off x="6216777" y="3821875"/>
              <a:ext cx="2391370" cy="1141920"/>
            </a:xfrm>
            <a:prstGeom prst="rect">
              <a:avLst/>
            </a:prstGeom>
          </p:spPr>
          <p:style>
            <a:lnRef idx="2">
              <a:schemeClr val="accent2">
                <a:tint val="40000"/>
                <a:alpha val="90000"/>
                <a:hueOff val="5025821"/>
                <a:satOff val="-4378"/>
                <a:lumOff val="-6"/>
                <a:alphaOff val="0"/>
              </a:schemeClr>
            </a:lnRef>
            <a:fillRef idx="1">
              <a:schemeClr val="accent2">
                <a:tint val="40000"/>
                <a:alpha val="90000"/>
                <a:hueOff val="5025821"/>
                <a:satOff val="-4378"/>
                <a:lumOff val="-6"/>
                <a:alphaOff val="0"/>
              </a:schemeClr>
            </a:fillRef>
            <a:effectRef idx="0">
              <a:schemeClr val="accent2">
                <a:tint val="40000"/>
                <a:alpha val="90000"/>
                <a:hueOff val="5025821"/>
                <a:satOff val="-4378"/>
                <a:lumOff val="-6"/>
                <a:alphaOff val="0"/>
              </a:schemeClr>
            </a:effectRef>
            <a:fontRef idx="minor">
              <a:schemeClr val="dk1">
                <a:hueOff val="0"/>
                <a:satOff val="0"/>
                <a:lumOff val="0"/>
                <a:alphaOff val="0"/>
              </a:schemeClr>
            </a:fontRef>
          </p:style>
        </p:sp>
      </p:gr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eriod"/>
              <a:tabLst>
                <a:tab pos="457200" algn="l"/>
              </a:tabLst>
            </a:pPr>
            <a:r>
              <a:rPr lang="en-US" dirty="0">
                <a:ea typeface="Times New Roman"/>
                <a:cs typeface="Times New Roman"/>
              </a:rPr>
              <a:t>When a crisis hits you should implement the first fix that comes to your mind.</a:t>
            </a:r>
          </a:p>
          <a:p>
            <a:pPr marL="681038" marR="0" lvl="0" indent="-342900">
              <a:lnSpc>
                <a:spcPct val="115000"/>
              </a:lnSpc>
              <a:spcBef>
                <a:spcPts val="0"/>
              </a:spcBef>
              <a:spcAft>
                <a:spcPts val="0"/>
              </a:spcAft>
              <a:buFont typeface="+mj-lt"/>
              <a:buAutoNum type="alphaLcParenR"/>
              <a:tabLst>
                <a:tab pos="742950" algn="l"/>
              </a:tabLst>
            </a:pPr>
            <a:r>
              <a:rPr lang="en-US" dirty="0">
                <a:solidFill>
                  <a:srgbClr val="000000"/>
                </a:solidFill>
                <a:ea typeface="Times New Roman"/>
                <a:cs typeface="Times New Roman"/>
              </a:rPr>
              <a:t>True</a:t>
            </a:r>
            <a:endParaRPr lang="en-US" dirty="0">
              <a:ea typeface="Times New Roman"/>
              <a:cs typeface="Times New Roman"/>
            </a:endParaRPr>
          </a:p>
          <a:p>
            <a:pPr marL="681038" marR="0" lvl="0" indent="-342900">
              <a:lnSpc>
                <a:spcPct val="115000"/>
              </a:lnSpc>
              <a:spcBef>
                <a:spcPts val="0"/>
              </a:spcBef>
              <a:spcAft>
                <a:spcPts val="1000"/>
              </a:spcAft>
              <a:buFont typeface="+mj-lt"/>
              <a:buAutoNum type="alphaLcParenR"/>
              <a:tabLst>
                <a:tab pos="742950" algn="l"/>
              </a:tabLst>
            </a:pPr>
            <a:r>
              <a:rPr lang="en-US" dirty="0">
                <a:ea typeface="Times New Roman"/>
                <a:cs typeface="Times New Roman"/>
              </a:rPr>
              <a:t>False</a:t>
            </a:r>
          </a:p>
          <a:p>
            <a:pPr marL="347663" marR="0" lvl="0" indent="-347663">
              <a:lnSpc>
                <a:spcPct val="115000"/>
              </a:lnSpc>
              <a:spcBef>
                <a:spcPts val="0"/>
              </a:spcBef>
              <a:spcAft>
                <a:spcPts val="1000"/>
              </a:spcAft>
              <a:buFont typeface="+mj-lt"/>
              <a:buAutoNum type="arabicPeriod" startAt="2"/>
              <a:tabLst>
                <a:tab pos="625475" algn="l"/>
              </a:tabLst>
            </a:pPr>
            <a:r>
              <a:rPr lang="en-US" dirty="0">
                <a:ea typeface="Times New Roman"/>
                <a:cs typeface="Times New Roman"/>
              </a:rPr>
              <a:t>The best approach when creating a plan during a crisis is to:</a:t>
            </a:r>
          </a:p>
          <a:p>
            <a:pPr marL="681038" marR="0" lvl="0" indent="-342900">
              <a:lnSpc>
                <a:spcPct val="115000"/>
              </a:lnSpc>
              <a:spcBef>
                <a:spcPts val="0"/>
              </a:spcBef>
              <a:spcAft>
                <a:spcPts val="0"/>
              </a:spcAft>
              <a:buFont typeface="+mj-lt"/>
              <a:buAutoNum type="alphaLcParenR"/>
            </a:pPr>
            <a:r>
              <a:rPr lang="en-US" dirty="0">
                <a:ea typeface="Times New Roman"/>
                <a:cs typeface="Times New Roman"/>
              </a:rPr>
              <a:t>Identify the problem</a:t>
            </a:r>
          </a:p>
          <a:p>
            <a:pPr marL="681038" marR="0" lvl="0" indent="-342900">
              <a:lnSpc>
                <a:spcPct val="115000"/>
              </a:lnSpc>
              <a:spcBef>
                <a:spcPts val="0"/>
              </a:spcBef>
              <a:spcAft>
                <a:spcPts val="0"/>
              </a:spcAft>
              <a:buFont typeface="+mj-lt"/>
              <a:buAutoNum type="alphaLcParenR"/>
            </a:pPr>
            <a:r>
              <a:rPr lang="en-US" dirty="0">
                <a:ea typeface="Times New Roman"/>
                <a:cs typeface="Times New Roman"/>
              </a:rPr>
              <a:t>Decide on a solution</a:t>
            </a:r>
          </a:p>
          <a:p>
            <a:pPr marL="681038" marR="0" lvl="0" indent="-342900">
              <a:lnSpc>
                <a:spcPct val="115000"/>
              </a:lnSpc>
              <a:spcBef>
                <a:spcPts val="0"/>
              </a:spcBef>
              <a:spcAft>
                <a:spcPts val="0"/>
              </a:spcAft>
              <a:buFont typeface="+mj-lt"/>
              <a:buAutoNum type="alphaLcParenR"/>
            </a:pPr>
            <a:r>
              <a:rPr lang="en-US" dirty="0">
                <a:ea typeface="Times New Roman"/>
                <a:cs typeface="Times New Roman"/>
              </a:rPr>
              <a:t>Create a timeline</a:t>
            </a:r>
          </a:p>
          <a:p>
            <a:pPr marL="681038" marR="0" lvl="0" indent="-342900">
              <a:lnSpc>
                <a:spcPct val="115000"/>
              </a:lnSpc>
              <a:spcBef>
                <a:spcPts val="0"/>
              </a:spcBef>
              <a:spcAft>
                <a:spcPts val="1000"/>
              </a:spcAft>
              <a:buFont typeface="+mj-lt"/>
              <a:buAutoNum type="alphaLcParenR"/>
            </a:pPr>
            <a:r>
              <a:rPr lang="en-US" dirty="0">
                <a:ea typeface="Times New Roman"/>
                <a:cs typeface="Times New Roman"/>
              </a:rPr>
              <a:t>All of the above</a:t>
            </a:r>
          </a:p>
        </p:txBody>
      </p:sp>
    </p:spTree>
    <p:extLst>
      <p:ext uri="{BB962C8B-B14F-4D97-AF65-F5344CB8AC3E}">
        <p14:creationId xmlns:p14="http://schemas.microsoft.com/office/powerpoint/2010/main" val="355142131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92500" lnSpcReduction="10000"/>
          </a:bodyPr>
          <a:lstStyle/>
          <a:p>
            <a:pPr marL="347663" marR="0" lvl="0" indent="-347663">
              <a:lnSpc>
                <a:spcPct val="115000"/>
              </a:lnSpc>
              <a:spcBef>
                <a:spcPts val="0"/>
              </a:spcBef>
              <a:spcAft>
                <a:spcPts val="1000"/>
              </a:spcAft>
              <a:buFont typeface="+mj-lt"/>
              <a:buAutoNum type="arabicPeriod" startAt="3"/>
              <a:tabLst>
                <a:tab pos="625475" algn="l"/>
              </a:tabLst>
            </a:pPr>
            <a:r>
              <a:rPr lang="en-US" dirty="0">
                <a:solidFill>
                  <a:srgbClr val="000000"/>
                </a:solidFill>
                <a:ea typeface="Times New Roman"/>
                <a:cs typeface="Times New Roman"/>
              </a:rPr>
              <a:t>As you execute the plan you should continue to evaluate it.</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True</a:t>
            </a:r>
          </a:p>
          <a:p>
            <a:pPr marL="690563" marR="0" lvl="0" indent="-342900">
              <a:lnSpc>
                <a:spcPct val="115000"/>
              </a:lnSpc>
              <a:spcBef>
                <a:spcPts val="0"/>
              </a:spcBef>
              <a:spcAft>
                <a:spcPts val="1000"/>
              </a:spcAft>
              <a:buFont typeface="+mj-lt"/>
              <a:buAutoNum type="alphaLcParenR"/>
            </a:pPr>
            <a:r>
              <a:rPr lang="en-US" dirty="0">
                <a:ea typeface="Times New Roman"/>
                <a:cs typeface="Times New Roman"/>
              </a:rPr>
              <a:t>False</a:t>
            </a:r>
          </a:p>
          <a:p>
            <a:pPr marL="347663" marR="0" lvl="0" indent="-347663">
              <a:lnSpc>
                <a:spcPct val="115000"/>
              </a:lnSpc>
              <a:spcBef>
                <a:spcPts val="0"/>
              </a:spcBef>
              <a:spcAft>
                <a:spcPts val="1000"/>
              </a:spcAft>
              <a:buFont typeface="+mj-lt"/>
              <a:buAutoNum type="arabicPeriod" startAt="4"/>
              <a:tabLst>
                <a:tab pos="746125" algn="l"/>
              </a:tabLst>
            </a:pPr>
            <a:r>
              <a:rPr lang="en-US" dirty="0">
                <a:ea typeface="Times New Roman"/>
                <a:cs typeface="Times New Roman"/>
              </a:rPr>
              <a:t>An important step to look at is see what is learned after a crisis is over as it will help prevent it from happening in the future.</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True </a:t>
            </a:r>
          </a:p>
          <a:p>
            <a:pPr marL="690563"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False</a:t>
            </a:r>
            <a:endParaRPr lang="en-US" dirty="0">
              <a:ea typeface="Times New Roman"/>
              <a:cs typeface="Times New Roman"/>
            </a:endParaRPr>
          </a:p>
        </p:txBody>
      </p:sp>
    </p:spTree>
    <p:extLst>
      <p:ext uri="{BB962C8B-B14F-4D97-AF65-F5344CB8AC3E}">
        <p14:creationId xmlns:p14="http://schemas.microsoft.com/office/powerpoint/2010/main" val="189135340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7663" marR="0" lvl="0" indent="-347663">
              <a:lnSpc>
                <a:spcPct val="115000"/>
              </a:lnSpc>
              <a:spcBef>
                <a:spcPts val="1200"/>
              </a:spcBef>
              <a:spcAft>
                <a:spcPts val="1000"/>
              </a:spcAft>
              <a:buFont typeface="+mj-lt"/>
              <a:buAutoNum type="arabicParenR" startAt="5"/>
            </a:pPr>
            <a:r>
              <a:rPr lang="en-US" dirty="0">
                <a:ea typeface="Times New Roman"/>
                <a:cs typeface="Times New Roman"/>
              </a:rPr>
              <a:t>What should help the number of crises you encounter decline?</a:t>
            </a:r>
          </a:p>
          <a:p>
            <a:pPr marL="681038" marR="0" lvl="0" indent="-342900">
              <a:lnSpc>
                <a:spcPct val="115000"/>
              </a:lnSpc>
              <a:spcBef>
                <a:spcPts val="0"/>
              </a:spcBef>
              <a:spcAft>
                <a:spcPts val="0"/>
              </a:spcAft>
              <a:buFont typeface="+mj-lt"/>
              <a:buAutoNum type="alphaLcParenR"/>
            </a:pPr>
            <a:r>
              <a:rPr lang="en-US" dirty="0">
                <a:ea typeface="Times New Roman"/>
                <a:cs typeface="Arial"/>
              </a:rPr>
              <a:t>Better planning</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Substandard efficiency</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Decreased productivity</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All of the above</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6"/>
            </a:pPr>
            <a:r>
              <a:rPr lang="en-US" dirty="0">
                <a:ea typeface="Times New Roman"/>
                <a:cs typeface="Times New Roman"/>
              </a:rPr>
              <a:t>In a crisis, which question will not help you gather and analyze the data?</a:t>
            </a:r>
          </a:p>
          <a:p>
            <a:pPr marL="681038" marR="0" lvl="0" indent="-342900">
              <a:lnSpc>
                <a:spcPct val="115000"/>
              </a:lnSpc>
              <a:spcBef>
                <a:spcPts val="0"/>
              </a:spcBef>
              <a:spcAft>
                <a:spcPts val="0"/>
              </a:spcAft>
              <a:buFont typeface="+mj-lt"/>
              <a:buAutoNum type="alphaLcParenR"/>
            </a:pPr>
            <a:r>
              <a:rPr lang="en-US" dirty="0">
                <a:ea typeface="Times New Roman"/>
                <a:cs typeface="Times New Roman"/>
              </a:rPr>
              <a:t>What events will this impact?</a:t>
            </a:r>
          </a:p>
          <a:p>
            <a:pPr marL="681038" marR="0" lvl="0" indent="-342900">
              <a:lnSpc>
                <a:spcPct val="115000"/>
              </a:lnSpc>
              <a:spcBef>
                <a:spcPts val="0"/>
              </a:spcBef>
              <a:spcAft>
                <a:spcPts val="0"/>
              </a:spcAft>
              <a:buFont typeface="+mj-lt"/>
              <a:buAutoNum type="alphaLcParenR"/>
            </a:pPr>
            <a:r>
              <a:rPr lang="en-US" dirty="0">
                <a:ea typeface="Times New Roman"/>
                <a:cs typeface="Arial"/>
              </a:rPr>
              <a:t>What happened?</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Who is to blame for this?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Who else needs to know about this?</a:t>
            </a:r>
            <a:endParaRPr lang="en-US" dirty="0">
              <a:ea typeface="Times New Roman"/>
              <a:cs typeface="Times New Roman"/>
            </a:endParaRPr>
          </a:p>
          <a:p>
            <a:pPr marL="347663" marR="0" lvl="0" indent="-347663">
              <a:lnSpc>
                <a:spcPct val="115000"/>
              </a:lnSpc>
              <a:spcBef>
                <a:spcPts val="0"/>
              </a:spcBef>
              <a:spcAft>
                <a:spcPts val="1000"/>
              </a:spcAft>
              <a:buFont typeface="+mj-lt"/>
              <a:buAutoNum type="arabicPeriod" startAt="3"/>
              <a:tabLst>
                <a:tab pos="625475" algn="l"/>
              </a:tabLst>
            </a:pPr>
            <a:endParaRPr lang="en-US" dirty="0">
              <a:ea typeface="Times New Roman"/>
              <a:cs typeface="Times New Roman"/>
            </a:endParaRPr>
          </a:p>
        </p:txBody>
      </p:sp>
    </p:spTree>
    <p:extLst>
      <p:ext uri="{BB962C8B-B14F-4D97-AF65-F5344CB8AC3E}">
        <p14:creationId xmlns:p14="http://schemas.microsoft.com/office/powerpoint/2010/main" val="216687095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7663" marR="0" lvl="0" indent="-347663">
              <a:lnSpc>
                <a:spcPct val="115000"/>
              </a:lnSpc>
              <a:spcBef>
                <a:spcPts val="1200"/>
              </a:spcBef>
              <a:spcAft>
                <a:spcPts val="1000"/>
              </a:spcAft>
              <a:buFont typeface="+mj-lt"/>
              <a:buAutoNum type="arabicParenR" startAt="7"/>
            </a:pPr>
            <a:r>
              <a:rPr lang="en-US" dirty="0">
                <a:ea typeface="Times New Roman"/>
                <a:cs typeface="Times New Roman"/>
              </a:rPr>
              <a:t>What can be defined as “the time that you have before the situation moves out of your control, or becomes exponentially worse”?</a:t>
            </a:r>
          </a:p>
          <a:p>
            <a:pPr marL="681038" marR="0" lvl="0" indent="-342900">
              <a:lnSpc>
                <a:spcPct val="115000"/>
              </a:lnSpc>
              <a:spcBef>
                <a:spcPts val="0"/>
              </a:spcBef>
              <a:spcAft>
                <a:spcPts val="0"/>
              </a:spcAft>
              <a:buFont typeface="+mj-lt"/>
              <a:buAutoNum type="alphaLcParenR"/>
            </a:pPr>
            <a:r>
              <a:rPr lang="en-US" dirty="0">
                <a:ea typeface="Times New Roman"/>
                <a:cs typeface="Arial"/>
              </a:rPr>
              <a:t>Planning time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Threshold time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Executing time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Decisive time</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8"/>
            </a:pPr>
            <a:r>
              <a:rPr lang="en-US" dirty="0">
                <a:ea typeface="Times New Roman"/>
                <a:cs typeface="Times New Roman"/>
              </a:rPr>
              <a:t>Which of these is not a step in creating a plan?</a:t>
            </a:r>
          </a:p>
          <a:p>
            <a:pPr marL="681038" marR="0" lvl="0" indent="-342900">
              <a:lnSpc>
                <a:spcPct val="115000"/>
              </a:lnSpc>
              <a:spcBef>
                <a:spcPts val="0"/>
              </a:spcBef>
              <a:spcAft>
                <a:spcPts val="0"/>
              </a:spcAft>
              <a:buFont typeface="+mj-lt"/>
              <a:buAutoNum type="alphaLcParenR"/>
            </a:pPr>
            <a:r>
              <a:rPr lang="en-US" dirty="0">
                <a:ea typeface="Times New Roman"/>
                <a:cs typeface="Arial"/>
              </a:rPr>
              <a:t>Decide on a solution</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Identify the achievement</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Break it down into parts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Create a timeline</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eriod"/>
              <a:tabLst>
                <a:tab pos="457200" algn="l"/>
              </a:tabLst>
            </a:pPr>
            <a:endParaRPr lang="en-US" dirty="0">
              <a:ea typeface="Times New Roman"/>
              <a:cs typeface="Times New Roman"/>
            </a:endParaRPr>
          </a:p>
        </p:txBody>
      </p:sp>
    </p:spTree>
    <p:extLst>
      <p:ext uri="{BB962C8B-B14F-4D97-AF65-F5344CB8AC3E}">
        <p14:creationId xmlns:p14="http://schemas.microsoft.com/office/powerpoint/2010/main" val="125456611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7663" marR="0" lvl="0" indent="-347663">
              <a:lnSpc>
                <a:spcPct val="115000"/>
              </a:lnSpc>
              <a:spcBef>
                <a:spcPts val="1200"/>
              </a:spcBef>
              <a:spcAft>
                <a:spcPts val="1000"/>
              </a:spcAft>
              <a:buFont typeface="+mj-lt"/>
              <a:buAutoNum type="arabicParenR" startAt="9"/>
            </a:pPr>
            <a:r>
              <a:rPr lang="en-US" dirty="0">
                <a:ea typeface="Times New Roman"/>
                <a:cs typeface="Times New Roman"/>
              </a:rPr>
              <a:t>During execution of a plan, what is important to remember?</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Identify the crisis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D</a:t>
            </a:r>
            <a:r>
              <a:rPr lang="en-US" dirty="0">
                <a:solidFill>
                  <a:srgbClr val="000000"/>
                </a:solidFill>
                <a:ea typeface="Times New Roman"/>
                <a:cs typeface="Times New Roman"/>
              </a:rPr>
              <a:t>eliver accurate, effective communication to everyone who will </a:t>
            </a:r>
            <a:r>
              <a:rPr lang="en-US" dirty="0">
                <a:ea typeface="Times New Roman"/>
                <a:cs typeface="Times New Roman"/>
              </a:rPr>
              <a:t>listen</a:t>
            </a:r>
          </a:p>
          <a:p>
            <a:pPr marL="681038" marR="0" lvl="0" indent="-342900">
              <a:lnSpc>
                <a:spcPct val="115000"/>
              </a:lnSpc>
              <a:spcBef>
                <a:spcPts val="0"/>
              </a:spcBef>
              <a:spcAft>
                <a:spcPts val="0"/>
              </a:spcAft>
              <a:buFont typeface="+mj-lt"/>
              <a:buAutoNum type="alphaLcParenR"/>
            </a:pPr>
            <a:r>
              <a:rPr lang="en-US" dirty="0">
                <a:ea typeface="Times New Roman"/>
                <a:cs typeface="Arial"/>
              </a:rPr>
              <a:t>Stay </a:t>
            </a:r>
            <a:r>
              <a:rPr lang="en-US" dirty="0">
                <a:ea typeface="Times New Roman"/>
                <a:cs typeface="Times New Roman"/>
              </a:rPr>
              <a:t>organized and on top of events to make sure that your plan is still applicable</a:t>
            </a:r>
          </a:p>
          <a:p>
            <a:pPr marL="681038" marR="0" lvl="0" indent="-342900">
              <a:lnSpc>
                <a:spcPct val="115000"/>
              </a:lnSpc>
              <a:spcBef>
                <a:spcPts val="0"/>
              </a:spcBef>
              <a:spcAft>
                <a:spcPts val="0"/>
              </a:spcAft>
              <a:buFont typeface="+mj-lt"/>
              <a:buAutoNum type="alphaLcParenR"/>
            </a:pPr>
            <a:r>
              <a:rPr lang="en-US" dirty="0">
                <a:ea typeface="Times New Roman"/>
                <a:cs typeface="Arial"/>
              </a:rPr>
              <a:t>Stop evaluating the plan once you start executing it</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10"/>
            </a:pPr>
            <a:r>
              <a:rPr lang="en-US" dirty="0">
                <a:ea typeface="Times New Roman"/>
                <a:cs typeface="Times New Roman"/>
              </a:rPr>
              <a:t> What disaster will you be unable to prepare for?</a:t>
            </a:r>
          </a:p>
          <a:p>
            <a:pPr marL="681038" marR="0" lvl="0" indent="-342900">
              <a:lnSpc>
                <a:spcPct val="115000"/>
              </a:lnSpc>
              <a:spcBef>
                <a:spcPts val="0"/>
              </a:spcBef>
              <a:spcAft>
                <a:spcPts val="0"/>
              </a:spcAft>
              <a:buFont typeface="+mj-lt"/>
              <a:buAutoNum type="alphaLcParenR"/>
            </a:pPr>
            <a:r>
              <a:rPr lang="en-US" dirty="0">
                <a:ea typeface="Times New Roman"/>
                <a:cs typeface="Arial"/>
              </a:rPr>
              <a:t>Illness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Fire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Theft</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None of the above</a:t>
            </a:r>
            <a:endParaRPr lang="en-US" dirty="0">
              <a:ea typeface="Times New Roman"/>
              <a:cs typeface="Times New Roman"/>
            </a:endParaRPr>
          </a:p>
        </p:txBody>
      </p:sp>
    </p:spTree>
    <p:extLst>
      <p:ext uri="{BB962C8B-B14F-4D97-AF65-F5344CB8AC3E}">
        <p14:creationId xmlns:p14="http://schemas.microsoft.com/office/powerpoint/2010/main" val="339203720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eriod"/>
              <a:tabLst>
                <a:tab pos="457200" algn="l"/>
              </a:tabLst>
            </a:pPr>
            <a:r>
              <a:rPr lang="en-US" dirty="0">
                <a:ea typeface="Times New Roman"/>
                <a:cs typeface="Times New Roman"/>
              </a:rPr>
              <a:t>When a crisis hits you should implement the first fix that comes to your mind.</a:t>
            </a:r>
          </a:p>
          <a:p>
            <a:pPr marL="681038" marR="0" lvl="0" indent="-342900">
              <a:lnSpc>
                <a:spcPct val="115000"/>
              </a:lnSpc>
              <a:spcBef>
                <a:spcPts val="0"/>
              </a:spcBef>
              <a:spcAft>
                <a:spcPts val="0"/>
              </a:spcAft>
              <a:buFont typeface="+mj-lt"/>
              <a:buAutoNum type="alphaLcParenR"/>
              <a:tabLst>
                <a:tab pos="742950" algn="l"/>
              </a:tabLst>
            </a:pPr>
            <a:r>
              <a:rPr lang="en-US" dirty="0">
                <a:solidFill>
                  <a:srgbClr val="000000"/>
                </a:solidFill>
                <a:ea typeface="Times New Roman"/>
                <a:cs typeface="Times New Roman"/>
              </a:rPr>
              <a:t>True</a:t>
            </a:r>
            <a:endParaRPr lang="en-US" dirty="0">
              <a:ea typeface="Times New Roman"/>
              <a:cs typeface="Times New Roman"/>
            </a:endParaRPr>
          </a:p>
          <a:p>
            <a:pPr marL="681038" marR="0" lvl="0" indent="-342900">
              <a:lnSpc>
                <a:spcPct val="115000"/>
              </a:lnSpc>
              <a:spcBef>
                <a:spcPts val="0"/>
              </a:spcBef>
              <a:spcAft>
                <a:spcPts val="1000"/>
              </a:spcAft>
              <a:buFont typeface="+mj-lt"/>
              <a:buAutoNum type="alphaLcParenR"/>
              <a:tabLst>
                <a:tab pos="742950" algn="l"/>
              </a:tabLst>
            </a:pPr>
            <a:r>
              <a:rPr lang="en-US" dirty="0">
                <a:solidFill>
                  <a:srgbClr val="FF0000"/>
                </a:solidFill>
                <a:ea typeface="Times New Roman"/>
                <a:cs typeface="Times New Roman"/>
              </a:rPr>
              <a:t>False</a:t>
            </a:r>
            <a:endParaRPr lang="en-US" dirty="0">
              <a:ea typeface="Times New Roman"/>
              <a:cs typeface="Times New Roman"/>
            </a:endParaRPr>
          </a:p>
          <a:p>
            <a:pPr marL="347663" marR="0" lvl="0" indent="-347663">
              <a:lnSpc>
                <a:spcPct val="115000"/>
              </a:lnSpc>
              <a:spcBef>
                <a:spcPts val="0"/>
              </a:spcBef>
              <a:spcAft>
                <a:spcPts val="1000"/>
              </a:spcAft>
              <a:buFont typeface="+mj-lt"/>
              <a:buAutoNum type="arabicPeriod" startAt="2"/>
              <a:tabLst>
                <a:tab pos="625475" algn="l"/>
              </a:tabLst>
            </a:pPr>
            <a:r>
              <a:rPr lang="en-US" dirty="0">
                <a:solidFill>
                  <a:srgbClr val="000000"/>
                </a:solidFill>
                <a:ea typeface="Times New Roman"/>
                <a:cs typeface="Times New Roman"/>
              </a:rPr>
              <a:t>The best approach when creating a plan during a crisis is to:</a:t>
            </a:r>
          </a:p>
          <a:p>
            <a:pPr marL="681038" marR="0" lvl="0" indent="-342900">
              <a:lnSpc>
                <a:spcPct val="115000"/>
              </a:lnSpc>
              <a:spcBef>
                <a:spcPts val="0"/>
              </a:spcBef>
              <a:spcAft>
                <a:spcPts val="0"/>
              </a:spcAft>
              <a:buFont typeface="+mj-lt"/>
              <a:buAutoNum type="alphaLcParenR"/>
            </a:pPr>
            <a:r>
              <a:rPr lang="en-US" dirty="0">
                <a:ea typeface="Times New Roman"/>
                <a:cs typeface="Times New Roman"/>
              </a:rPr>
              <a:t>Identify the problem</a:t>
            </a:r>
          </a:p>
          <a:p>
            <a:pPr marL="681038" marR="0" lvl="0" indent="-342900">
              <a:lnSpc>
                <a:spcPct val="115000"/>
              </a:lnSpc>
              <a:spcBef>
                <a:spcPts val="0"/>
              </a:spcBef>
              <a:spcAft>
                <a:spcPts val="0"/>
              </a:spcAft>
              <a:buFont typeface="+mj-lt"/>
              <a:buAutoNum type="alphaLcParenR"/>
            </a:pPr>
            <a:r>
              <a:rPr lang="en-US" dirty="0">
                <a:ea typeface="Times New Roman"/>
                <a:cs typeface="Times New Roman"/>
              </a:rPr>
              <a:t>Decide on a solution</a:t>
            </a:r>
          </a:p>
          <a:p>
            <a:pPr marL="681038" marR="0" lvl="0" indent="-342900">
              <a:lnSpc>
                <a:spcPct val="115000"/>
              </a:lnSpc>
              <a:spcBef>
                <a:spcPts val="0"/>
              </a:spcBef>
              <a:spcAft>
                <a:spcPts val="0"/>
              </a:spcAft>
              <a:buFont typeface="+mj-lt"/>
              <a:buAutoNum type="alphaLcParenR"/>
            </a:pPr>
            <a:r>
              <a:rPr lang="en-US" dirty="0">
                <a:ea typeface="Times New Roman"/>
                <a:cs typeface="Times New Roman"/>
              </a:rPr>
              <a:t>Create a timeline</a:t>
            </a:r>
          </a:p>
          <a:p>
            <a:pPr marL="681038" marR="0" lvl="0" indent="-34290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 above</a:t>
            </a:r>
            <a:endParaRPr lang="en-US" dirty="0">
              <a:ea typeface="Times New Roman"/>
              <a:cs typeface="Times New Roman"/>
            </a:endParaRPr>
          </a:p>
        </p:txBody>
      </p:sp>
    </p:spTree>
    <p:extLst>
      <p:ext uri="{BB962C8B-B14F-4D97-AF65-F5344CB8AC3E}">
        <p14:creationId xmlns:p14="http://schemas.microsoft.com/office/powerpoint/2010/main" val="27006730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4F9EA738-1DD4-42AF-BFD6-EC88041C8094}"/>
              </a:ext>
            </a:extLst>
          </p:cNvPr>
          <p:cNvSpPr>
            <a:spLocks noGrp="1"/>
          </p:cNvSpPr>
          <p:nvPr>
            <p:ph sz="quarter" idx="11"/>
          </p:nvPr>
        </p:nvSpPr>
        <p:spPr/>
        <p:txBody>
          <a:bodyPr/>
          <a:lstStyle/>
          <a:p>
            <a:endParaRPr lang="en-US"/>
          </a:p>
        </p:txBody>
      </p:sp>
      <p:sp>
        <p:nvSpPr>
          <p:cNvPr id="7170" name="Title 1"/>
          <p:cNvSpPr>
            <a:spLocks noGrp="1"/>
          </p:cNvSpPr>
          <p:nvPr>
            <p:ph type="title"/>
          </p:nvPr>
        </p:nvSpPr>
        <p:spPr/>
        <p:txBody>
          <a:bodyPr/>
          <a:lstStyle/>
          <a:p>
            <a:pPr eaLnBrk="1" hangingPunct="1"/>
            <a:r>
              <a:rPr lang="en-US" dirty="0"/>
              <a:t>Workshop Objectives</a:t>
            </a:r>
          </a:p>
        </p:txBody>
      </p:sp>
      <p:grpSp>
        <p:nvGrpSpPr>
          <p:cNvPr id="2" name="Group 1">
            <a:extLst>
              <a:ext uri="{FF2B5EF4-FFF2-40B4-BE49-F238E27FC236}">
                <a16:creationId xmlns:a16="http://schemas.microsoft.com/office/drawing/2014/main" id="{67C43215-2E64-4B5D-83EF-33AD75146F7E}"/>
              </a:ext>
            </a:extLst>
          </p:cNvPr>
          <p:cNvGrpSpPr/>
          <p:nvPr/>
        </p:nvGrpSpPr>
        <p:grpSpPr>
          <a:xfrm>
            <a:off x="613604" y="1295400"/>
            <a:ext cx="7992990" cy="5029199"/>
            <a:chOff x="613604" y="1295400"/>
            <a:chExt cx="7992990" cy="5029199"/>
          </a:xfrm>
        </p:grpSpPr>
        <p:sp>
          <p:nvSpPr>
            <p:cNvPr id="3" name="Arrow: Right 2">
              <a:extLst>
                <a:ext uri="{FF2B5EF4-FFF2-40B4-BE49-F238E27FC236}">
                  <a16:creationId xmlns:a16="http://schemas.microsoft.com/office/drawing/2014/main" id="{BB2245D2-AA89-4994-9F26-7AB5C2C23416}"/>
                </a:ext>
              </a:extLst>
            </p:cNvPr>
            <p:cNvSpPr/>
            <p:nvPr/>
          </p:nvSpPr>
          <p:spPr>
            <a:xfrm>
              <a:off x="1209674" y="1295400"/>
              <a:ext cx="6800850" cy="5029199"/>
            </a:xfrm>
            <a:prstGeom prst="rightArrow">
              <a:avLst/>
            </a:prstGeom>
          </p:spPr>
          <p:style>
            <a:lnRef idx="0">
              <a:schemeClr val="dk1">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sp>
        <p:sp>
          <p:nvSpPr>
            <p:cNvPr id="4" name="Freeform: Shape 3">
              <a:extLst>
                <a:ext uri="{FF2B5EF4-FFF2-40B4-BE49-F238E27FC236}">
                  <a16:creationId xmlns:a16="http://schemas.microsoft.com/office/drawing/2014/main" id="{327DD724-850C-4E61-A657-A989CC3F56BD}"/>
                </a:ext>
              </a:extLst>
            </p:cNvPr>
            <p:cNvSpPr/>
            <p:nvPr/>
          </p:nvSpPr>
          <p:spPr>
            <a:xfrm>
              <a:off x="613604" y="2804159"/>
              <a:ext cx="1926021" cy="2011680"/>
            </a:xfrm>
            <a:custGeom>
              <a:avLst/>
              <a:gdLst>
                <a:gd name="connsiteX0" fmla="*/ 0 w 1926021"/>
                <a:gd name="connsiteY0" fmla="*/ 321010 h 2011680"/>
                <a:gd name="connsiteX1" fmla="*/ 321010 w 1926021"/>
                <a:gd name="connsiteY1" fmla="*/ 0 h 2011680"/>
                <a:gd name="connsiteX2" fmla="*/ 1605011 w 1926021"/>
                <a:gd name="connsiteY2" fmla="*/ 0 h 2011680"/>
                <a:gd name="connsiteX3" fmla="*/ 1926021 w 1926021"/>
                <a:gd name="connsiteY3" fmla="*/ 321010 h 2011680"/>
                <a:gd name="connsiteX4" fmla="*/ 1926021 w 1926021"/>
                <a:gd name="connsiteY4" fmla="*/ 1690670 h 2011680"/>
                <a:gd name="connsiteX5" fmla="*/ 1605011 w 1926021"/>
                <a:gd name="connsiteY5" fmla="*/ 2011680 h 2011680"/>
                <a:gd name="connsiteX6" fmla="*/ 321010 w 1926021"/>
                <a:gd name="connsiteY6" fmla="*/ 2011680 h 2011680"/>
                <a:gd name="connsiteX7" fmla="*/ 0 w 1926021"/>
                <a:gd name="connsiteY7" fmla="*/ 1690670 h 2011680"/>
                <a:gd name="connsiteX8" fmla="*/ 0 w 1926021"/>
                <a:gd name="connsiteY8" fmla="*/ 321010 h 2011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26021" h="2011680">
                  <a:moveTo>
                    <a:pt x="0" y="321010"/>
                  </a:moveTo>
                  <a:cubicBezTo>
                    <a:pt x="0" y="143721"/>
                    <a:pt x="143721" y="0"/>
                    <a:pt x="321010" y="0"/>
                  </a:cubicBezTo>
                  <a:lnTo>
                    <a:pt x="1605011" y="0"/>
                  </a:lnTo>
                  <a:cubicBezTo>
                    <a:pt x="1782300" y="0"/>
                    <a:pt x="1926021" y="143721"/>
                    <a:pt x="1926021" y="321010"/>
                  </a:cubicBezTo>
                  <a:lnTo>
                    <a:pt x="1926021" y="1690670"/>
                  </a:lnTo>
                  <a:cubicBezTo>
                    <a:pt x="1926021" y="1867959"/>
                    <a:pt x="1782300" y="2011680"/>
                    <a:pt x="1605011" y="2011680"/>
                  </a:cubicBezTo>
                  <a:lnTo>
                    <a:pt x="321010" y="2011680"/>
                  </a:lnTo>
                  <a:cubicBezTo>
                    <a:pt x="143721" y="2011680"/>
                    <a:pt x="0" y="1867959"/>
                    <a:pt x="0" y="1690670"/>
                  </a:cubicBezTo>
                  <a:lnTo>
                    <a:pt x="0" y="321010"/>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70221" tIns="170221" rIns="170221" bIns="170221" numCol="1" spcCol="1270" anchor="ctr" anchorCtr="0">
              <a:noAutofit/>
            </a:bodyPr>
            <a:lstStyle/>
            <a:p>
              <a:pPr marL="0" lvl="0" indent="0" algn="ctr" defTabSz="889000">
                <a:lnSpc>
                  <a:spcPct val="90000"/>
                </a:lnSpc>
                <a:spcBef>
                  <a:spcPct val="0"/>
                </a:spcBef>
                <a:spcAft>
                  <a:spcPct val="35000"/>
                </a:spcAft>
                <a:buNone/>
              </a:pPr>
              <a:r>
                <a:rPr lang="en-US" sz="2000" kern="1200" dirty="0"/>
                <a:t>Overcome procrastination </a:t>
              </a:r>
            </a:p>
          </p:txBody>
        </p:sp>
        <p:sp>
          <p:nvSpPr>
            <p:cNvPr id="6" name="Freeform: Shape 5">
              <a:extLst>
                <a:ext uri="{FF2B5EF4-FFF2-40B4-BE49-F238E27FC236}">
                  <a16:creationId xmlns:a16="http://schemas.microsoft.com/office/drawing/2014/main" id="{ED8129E8-CC8D-44C8-9CC6-664D58D5F8D3}"/>
                </a:ext>
              </a:extLst>
            </p:cNvPr>
            <p:cNvSpPr/>
            <p:nvPr/>
          </p:nvSpPr>
          <p:spPr>
            <a:xfrm>
              <a:off x="2635927" y="2804159"/>
              <a:ext cx="1926021" cy="2011680"/>
            </a:xfrm>
            <a:custGeom>
              <a:avLst/>
              <a:gdLst>
                <a:gd name="connsiteX0" fmla="*/ 0 w 1926021"/>
                <a:gd name="connsiteY0" fmla="*/ 321010 h 2011680"/>
                <a:gd name="connsiteX1" fmla="*/ 321010 w 1926021"/>
                <a:gd name="connsiteY1" fmla="*/ 0 h 2011680"/>
                <a:gd name="connsiteX2" fmla="*/ 1605011 w 1926021"/>
                <a:gd name="connsiteY2" fmla="*/ 0 h 2011680"/>
                <a:gd name="connsiteX3" fmla="*/ 1926021 w 1926021"/>
                <a:gd name="connsiteY3" fmla="*/ 321010 h 2011680"/>
                <a:gd name="connsiteX4" fmla="*/ 1926021 w 1926021"/>
                <a:gd name="connsiteY4" fmla="*/ 1690670 h 2011680"/>
                <a:gd name="connsiteX5" fmla="*/ 1605011 w 1926021"/>
                <a:gd name="connsiteY5" fmla="*/ 2011680 h 2011680"/>
                <a:gd name="connsiteX6" fmla="*/ 321010 w 1926021"/>
                <a:gd name="connsiteY6" fmla="*/ 2011680 h 2011680"/>
                <a:gd name="connsiteX7" fmla="*/ 0 w 1926021"/>
                <a:gd name="connsiteY7" fmla="*/ 1690670 h 2011680"/>
                <a:gd name="connsiteX8" fmla="*/ 0 w 1926021"/>
                <a:gd name="connsiteY8" fmla="*/ 321010 h 2011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26021" h="2011680">
                  <a:moveTo>
                    <a:pt x="0" y="321010"/>
                  </a:moveTo>
                  <a:cubicBezTo>
                    <a:pt x="0" y="143721"/>
                    <a:pt x="143721" y="0"/>
                    <a:pt x="321010" y="0"/>
                  </a:cubicBezTo>
                  <a:lnTo>
                    <a:pt x="1605011" y="0"/>
                  </a:lnTo>
                  <a:cubicBezTo>
                    <a:pt x="1782300" y="0"/>
                    <a:pt x="1926021" y="143721"/>
                    <a:pt x="1926021" y="321010"/>
                  </a:cubicBezTo>
                  <a:lnTo>
                    <a:pt x="1926021" y="1690670"/>
                  </a:lnTo>
                  <a:cubicBezTo>
                    <a:pt x="1926021" y="1867959"/>
                    <a:pt x="1782300" y="2011680"/>
                    <a:pt x="1605011" y="2011680"/>
                  </a:cubicBezTo>
                  <a:lnTo>
                    <a:pt x="321010" y="2011680"/>
                  </a:lnTo>
                  <a:cubicBezTo>
                    <a:pt x="143721" y="2011680"/>
                    <a:pt x="0" y="1867959"/>
                    <a:pt x="0" y="1690670"/>
                  </a:cubicBezTo>
                  <a:lnTo>
                    <a:pt x="0" y="321010"/>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70221" tIns="170221" rIns="170221" bIns="170221" numCol="1" spcCol="1270" anchor="ctr" anchorCtr="0">
              <a:noAutofit/>
            </a:bodyPr>
            <a:lstStyle/>
            <a:p>
              <a:pPr marL="0" lvl="0" indent="0" algn="ctr" defTabSz="889000">
                <a:lnSpc>
                  <a:spcPct val="90000"/>
                </a:lnSpc>
                <a:spcBef>
                  <a:spcPct val="0"/>
                </a:spcBef>
                <a:spcAft>
                  <a:spcPct val="35000"/>
                </a:spcAft>
                <a:buNone/>
              </a:pPr>
              <a:r>
                <a:rPr lang="en-US" sz="2000" kern="1200" dirty="0"/>
                <a:t>Organize your workspace </a:t>
              </a:r>
            </a:p>
          </p:txBody>
        </p:sp>
        <p:sp>
          <p:nvSpPr>
            <p:cNvPr id="7" name="Freeform: Shape 6">
              <a:extLst>
                <a:ext uri="{FF2B5EF4-FFF2-40B4-BE49-F238E27FC236}">
                  <a16:creationId xmlns:a16="http://schemas.microsoft.com/office/drawing/2014/main" id="{73412C84-9A4B-42F7-B701-C69E66E82402}"/>
                </a:ext>
              </a:extLst>
            </p:cNvPr>
            <p:cNvSpPr/>
            <p:nvPr/>
          </p:nvSpPr>
          <p:spPr>
            <a:xfrm>
              <a:off x="4658250" y="2804159"/>
              <a:ext cx="1926021" cy="2011680"/>
            </a:xfrm>
            <a:custGeom>
              <a:avLst/>
              <a:gdLst>
                <a:gd name="connsiteX0" fmla="*/ 0 w 1926021"/>
                <a:gd name="connsiteY0" fmla="*/ 321010 h 2011680"/>
                <a:gd name="connsiteX1" fmla="*/ 321010 w 1926021"/>
                <a:gd name="connsiteY1" fmla="*/ 0 h 2011680"/>
                <a:gd name="connsiteX2" fmla="*/ 1605011 w 1926021"/>
                <a:gd name="connsiteY2" fmla="*/ 0 h 2011680"/>
                <a:gd name="connsiteX3" fmla="*/ 1926021 w 1926021"/>
                <a:gd name="connsiteY3" fmla="*/ 321010 h 2011680"/>
                <a:gd name="connsiteX4" fmla="*/ 1926021 w 1926021"/>
                <a:gd name="connsiteY4" fmla="*/ 1690670 h 2011680"/>
                <a:gd name="connsiteX5" fmla="*/ 1605011 w 1926021"/>
                <a:gd name="connsiteY5" fmla="*/ 2011680 h 2011680"/>
                <a:gd name="connsiteX6" fmla="*/ 321010 w 1926021"/>
                <a:gd name="connsiteY6" fmla="*/ 2011680 h 2011680"/>
                <a:gd name="connsiteX7" fmla="*/ 0 w 1926021"/>
                <a:gd name="connsiteY7" fmla="*/ 1690670 h 2011680"/>
                <a:gd name="connsiteX8" fmla="*/ 0 w 1926021"/>
                <a:gd name="connsiteY8" fmla="*/ 321010 h 2011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26021" h="2011680">
                  <a:moveTo>
                    <a:pt x="0" y="321010"/>
                  </a:moveTo>
                  <a:cubicBezTo>
                    <a:pt x="0" y="143721"/>
                    <a:pt x="143721" y="0"/>
                    <a:pt x="321010" y="0"/>
                  </a:cubicBezTo>
                  <a:lnTo>
                    <a:pt x="1605011" y="0"/>
                  </a:lnTo>
                  <a:cubicBezTo>
                    <a:pt x="1782300" y="0"/>
                    <a:pt x="1926021" y="143721"/>
                    <a:pt x="1926021" y="321010"/>
                  </a:cubicBezTo>
                  <a:lnTo>
                    <a:pt x="1926021" y="1690670"/>
                  </a:lnTo>
                  <a:cubicBezTo>
                    <a:pt x="1926021" y="1867959"/>
                    <a:pt x="1782300" y="2011680"/>
                    <a:pt x="1605011" y="2011680"/>
                  </a:cubicBezTo>
                  <a:lnTo>
                    <a:pt x="321010" y="2011680"/>
                  </a:lnTo>
                  <a:cubicBezTo>
                    <a:pt x="143721" y="2011680"/>
                    <a:pt x="0" y="1867959"/>
                    <a:pt x="0" y="1690670"/>
                  </a:cubicBezTo>
                  <a:lnTo>
                    <a:pt x="0" y="321010"/>
                  </a:lnTo>
                  <a:close/>
                </a:path>
              </a:pathLst>
            </a:custGeom>
            <a:ln>
              <a:noFill/>
            </a:ln>
          </p:spPr>
          <p:style>
            <a:lnRef idx="2">
              <a:scrgbClr r="0" g="0" b="0"/>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70221" tIns="170221" rIns="170221" bIns="170221" numCol="1" spcCol="1270" anchor="ctr" anchorCtr="0">
              <a:noAutofit/>
            </a:bodyPr>
            <a:lstStyle/>
            <a:p>
              <a:pPr marL="0" lvl="0" indent="0" algn="ctr" defTabSz="889000">
                <a:lnSpc>
                  <a:spcPct val="90000"/>
                </a:lnSpc>
                <a:spcBef>
                  <a:spcPct val="0"/>
                </a:spcBef>
                <a:spcAft>
                  <a:spcPct val="35000"/>
                </a:spcAft>
                <a:buNone/>
              </a:pPr>
              <a:r>
                <a:rPr lang="en-US" sz="2000" kern="1200" dirty="0"/>
                <a:t>Delegate more efficiently</a:t>
              </a:r>
            </a:p>
          </p:txBody>
        </p:sp>
        <p:sp>
          <p:nvSpPr>
            <p:cNvPr id="8" name="Freeform: Shape 7">
              <a:extLst>
                <a:ext uri="{FF2B5EF4-FFF2-40B4-BE49-F238E27FC236}">
                  <a16:creationId xmlns:a16="http://schemas.microsoft.com/office/drawing/2014/main" id="{19DC5B17-C35A-4430-84D3-EAE89ED9F1DD}"/>
                </a:ext>
              </a:extLst>
            </p:cNvPr>
            <p:cNvSpPr/>
            <p:nvPr/>
          </p:nvSpPr>
          <p:spPr>
            <a:xfrm>
              <a:off x="6680573" y="2804159"/>
              <a:ext cx="1926021" cy="2011680"/>
            </a:xfrm>
            <a:custGeom>
              <a:avLst/>
              <a:gdLst>
                <a:gd name="connsiteX0" fmla="*/ 0 w 1926021"/>
                <a:gd name="connsiteY0" fmla="*/ 321010 h 2011680"/>
                <a:gd name="connsiteX1" fmla="*/ 321010 w 1926021"/>
                <a:gd name="connsiteY1" fmla="*/ 0 h 2011680"/>
                <a:gd name="connsiteX2" fmla="*/ 1605011 w 1926021"/>
                <a:gd name="connsiteY2" fmla="*/ 0 h 2011680"/>
                <a:gd name="connsiteX3" fmla="*/ 1926021 w 1926021"/>
                <a:gd name="connsiteY3" fmla="*/ 321010 h 2011680"/>
                <a:gd name="connsiteX4" fmla="*/ 1926021 w 1926021"/>
                <a:gd name="connsiteY4" fmla="*/ 1690670 h 2011680"/>
                <a:gd name="connsiteX5" fmla="*/ 1605011 w 1926021"/>
                <a:gd name="connsiteY5" fmla="*/ 2011680 h 2011680"/>
                <a:gd name="connsiteX6" fmla="*/ 321010 w 1926021"/>
                <a:gd name="connsiteY6" fmla="*/ 2011680 h 2011680"/>
                <a:gd name="connsiteX7" fmla="*/ 0 w 1926021"/>
                <a:gd name="connsiteY7" fmla="*/ 1690670 h 2011680"/>
                <a:gd name="connsiteX8" fmla="*/ 0 w 1926021"/>
                <a:gd name="connsiteY8" fmla="*/ 321010 h 2011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26021" h="2011680">
                  <a:moveTo>
                    <a:pt x="0" y="321010"/>
                  </a:moveTo>
                  <a:cubicBezTo>
                    <a:pt x="0" y="143721"/>
                    <a:pt x="143721" y="0"/>
                    <a:pt x="321010" y="0"/>
                  </a:cubicBezTo>
                  <a:lnTo>
                    <a:pt x="1605011" y="0"/>
                  </a:lnTo>
                  <a:cubicBezTo>
                    <a:pt x="1782300" y="0"/>
                    <a:pt x="1926021" y="143721"/>
                    <a:pt x="1926021" y="321010"/>
                  </a:cubicBezTo>
                  <a:lnTo>
                    <a:pt x="1926021" y="1690670"/>
                  </a:lnTo>
                  <a:cubicBezTo>
                    <a:pt x="1926021" y="1867959"/>
                    <a:pt x="1782300" y="2011680"/>
                    <a:pt x="1605011" y="2011680"/>
                  </a:cubicBezTo>
                  <a:lnTo>
                    <a:pt x="321010" y="2011680"/>
                  </a:lnTo>
                  <a:cubicBezTo>
                    <a:pt x="143721" y="2011680"/>
                    <a:pt x="0" y="1867959"/>
                    <a:pt x="0" y="1690670"/>
                  </a:cubicBezTo>
                  <a:lnTo>
                    <a:pt x="0" y="321010"/>
                  </a:lnTo>
                  <a:close/>
                </a:path>
              </a:pathLst>
            </a:custGeom>
            <a:ln>
              <a:noFill/>
            </a:ln>
          </p:spPr>
          <p:style>
            <a:lnRef idx="2">
              <a:scrgbClr r="0" g="0" b="0"/>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70221" tIns="170221" rIns="170221" bIns="170221" numCol="1" spcCol="1270" anchor="ctr" anchorCtr="0">
              <a:noAutofit/>
            </a:bodyPr>
            <a:lstStyle/>
            <a:p>
              <a:pPr marL="0" lvl="0" indent="0" algn="ctr" defTabSz="889000">
                <a:lnSpc>
                  <a:spcPct val="90000"/>
                </a:lnSpc>
                <a:spcBef>
                  <a:spcPct val="0"/>
                </a:spcBef>
                <a:spcAft>
                  <a:spcPct val="35000"/>
                </a:spcAft>
                <a:buNone/>
              </a:pPr>
              <a:r>
                <a:rPr lang="en-US" sz="2000" kern="1200" dirty="0"/>
                <a:t>Plan and prioritize </a:t>
              </a:r>
            </a:p>
          </p:txBody>
        </p:sp>
      </p:gr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92500" lnSpcReduction="10000"/>
          </a:bodyPr>
          <a:lstStyle/>
          <a:p>
            <a:pPr marL="347663" marR="0" lvl="0" indent="-347663">
              <a:lnSpc>
                <a:spcPct val="115000"/>
              </a:lnSpc>
              <a:spcBef>
                <a:spcPts val="0"/>
              </a:spcBef>
              <a:spcAft>
                <a:spcPts val="1000"/>
              </a:spcAft>
              <a:buFont typeface="+mj-lt"/>
              <a:buAutoNum type="arabicPeriod" startAt="3"/>
              <a:tabLst>
                <a:tab pos="625475" algn="l"/>
              </a:tabLst>
            </a:pPr>
            <a:r>
              <a:rPr lang="en-US" dirty="0">
                <a:solidFill>
                  <a:srgbClr val="000000"/>
                </a:solidFill>
                <a:ea typeface="Times New Roman"/>
                <a:cs typeface="Times New Roman"/>
              </a:rPr>
              <a:t>As you execute the plan you should continue to evaluate it.</a:t>
            </a:r>
          </a:p>
          <a:p>
            <a:pPr marL="690563"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True</a:t>
            </a:r>
            <a:endParaRPr lang="en-US" dirty="0">
              <a:ea typeface="Times New Roman"/>
              <a:cs typeface="Times New Roman"/>
            </a:endParaRPr>
          </a:p>
          <a:p>
            <a:pPr marL="690563"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False</a:t>
            </a:r>
            <a:endParaRPr lang="en-US" dirty="0">
              <a:ea typeface="Times New Roman"/>
              <a:cs typeface="Times New Roman"/>
            </a:endParaRPr>
          </a:p>
          <a:p>
            <a:pPr marL="347663" marR="0" lvl="0" indent="-347663">
              <a:lnSpc>
                <a:spcPct val="115000"/>
              </a:lnSpc>
              <a:spcBef>
                <a:spcPts val="0"/>
              </a:spcBef>
              <a:spcAft>
                <a:spcPts val="1000"/>
              </a:spcAft>
              <a:buFont typeface="+mj-lt"/>
              <a:buAutoNum type="arabicPeriod" startAt="4"/>
              <a:tabLst>
                <a:tab pos="746125" algn="l"/>
              </a:tabLst>
            </a:pPr>
            <a:r>
              <a:rPr lang="en-US" dirty="0">
                <a:solidFill>
                  <a:srgbClr val="000000"/>
                </a:solidFill>
                <a:ea typeface="Times New Roman"/>
                <a:cs typeface="Times New Roman"/>
              </a:rPr>
              <a:t>An important step to look at is see what is learned after a crisis is over as it will help prevent it from happening in the future.</a:t>
            </a:r>
          </a:p>
          <a:p>
            <a:pPr marL="690563"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True </a:t>
            </a:r>
            <a:endParaRPr lang="en-US" dirty="0">
              <a:ea typeface="Times New Roman"/>
              <a:cs typeface="Times New Roman"/>
            </a:endParaRPr>
          </a:p>
          <a:p>
            <a:pPr marL="690563"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False</a:t>
            </a:r>
            <a:endParaRPr lang="en-US" dirty="0">
              <a:ea typeface="Times New Roman"/>
              <a:cs typeface="Times New Roman"/>
            </a:endParaRPr>
          </a:p>
        </p:txBody>
      </p:sp>
    </p:spTree>
    <p:extLst>
      <p:ext uri="{BB962C8B-B14F-4D97-AF65-F5344CB8AC3E}">
        <p14:creationId xmlns:p14="http://schemas.microsoft.com/office/powerpoint/2010/main" val="89421092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7663" marR="0" lvl="0" indent="-347663">
              <a:lnSpc>
                <a:spcPct val="115000"/>
              </a:lnSpc>
              <a:spcBef>
                <a:spcPts val="1200"/>
              </a:spcBef>
              <a:spcAft>
                <a:spcPts val="1000"/>
              </a:spcAft>
              <a:buFont typeface="+mj-lt"/>
              <a:buAutoNum type="arabicParenR" startAt="5"/>
            </a:pPr>
            <a:r>
              <a:rPr lang="en-US" dirty="0">
                <a:ea typeface="Times New Roman"/>
                <a:cs typeface="Times New Roman"/>
              </a:rPr>
              <a:t>What should help the number of crises you encounter decline?</a:t>
            </a: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Better planning</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Substandard efficiency</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Decreased productivity</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All of the above</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6"/>
            </a:pPr>
            <a:r>
              <a:rPr lang="en-US" dirty="0">
                <a:ea typeface="Times New Roman"/>
                <a:cs typeface="Times New Roman"/>
              </a:rPr>
              <a:t>In a crisis, which question will not help you gather and analyze the data?</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What events will this impact?</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What happened?</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Who is to blame for this?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Who else needs to know about this?</a:t>
            </a:r>
            <a:endParaRPr lang="en-US" dirty="0">
              <a:ea typeface="Times New Roman"/>
              <a:cs typeface="Times New Roman"/>
            </a:endParaRPr>
          </a:p>
          <a:p>
            <a:pPr marL="347663" marR="0" lvl="0" indent="-347663">
              <a:lnSpc>
                <a:spcPct val="115000"/>
              </a:lnSpc>
              <a:spcBef>
                <a:spcPts val="0"/>
              </a:spcBef>
              <a:spcAft>
                <a:spcPts val="1000"/>
              </a:spcAft>
              <a:buFont typeface="+mj-lt"/>
              <a:buAutoNum type="arabicPeriod" startAt="3"/>
              <a:tabLst>
                <a:tab pos="625475" algn="l"/>
              </a:tabLst>
            </a:pPr>
            <a:endParaRPr lang="en-US" dirty="0">
              <a:ea typeface="Times New Roman"/>
              <a:cs typeface="Times New Roman"/>
            </a:endParaRPr>
          </a:p>
        </p:txBody>
      </p:sp>
    </p:spTree>
    <p:extLst>
      <p:ext uri="{BB962C8B-B14F-4D97-AF65-F5344CB8AC3E}">
        <p14:creationId xmlns:p14="http://schemas.microsoft.com/office/powerpoint/2010/main" val="315596321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7663" marR="0" lvl="0" indent="-347663">
              <a:lnSpc>
                <a:spcPct val="115000"/>
              </a:lnSpc>
              <a:spcBef>
                <a:spcPts val="1200"/>
              </a:spcBef>
              <a:spcAft>
                <a:spcPts val="1000"/>
              </a:spcAft>
              <a:buFont typeface="+mj-lt"/>
              <a:buAutoNum type="arabicParenR" startAt="7"/>
            </a:pPr>
            <a:r>
              <a:rPr lang="en-US" dirty="0">
                <a:ea typeface="Times New Roman"/>
                <a:cs typeface="Times New Roman"/>
              </a:rPr>
              <a:t>What can be defined as “the time that you have before the situation moves out of your control, or becomes exponentially worse”?</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Planning time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Threshold time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Executing time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Decisive time</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8"/>
            </a:pPr>
            <a:r>
              <a:rPr lang="en-US" dirty="0">
                <a:ea typeface="Times New Roman"/>
                <a:cs typeface="Times New Roman"/>
              </a:rPr>
              <a:t>Which of these is not a step in creating a plan?</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Decide on a solution</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Identify the achievement</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Break it down into parts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Create a timeline</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eriod"/>
              <a:tabLst>
                <a:tab pos="457200" algn="l"/>
              </a:tabLst>
            </a:pPr>
            <a:endParaRPr lang="en-US" dirty="0">
              <a:ea typeface="Times New Roman"/>
              <a:cs typeface="Times New Roman"/>
            </a:endParaRPr>
          </a:p>
        </p:txBody>
      </p:sp>
    </p:spTree>
    <p:extLst>
      <p:ext uri="{BB962C8B-B14F-4D97-AF65-F5344CB8AC3E}">
        <p14:creationId xmlns:p14="http://schemas.microsoft.com/office/powerpoint/2010/main" val="46525069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7663" marR="0" lvl="0" indent="-347663">
              <a:lnSpc>
                <a:spcPct val="115000"/>
              </a:lnSpc>
              <a:spcBef>
                <a:spcPts val="1200"/>
              </a:spcBef>
              <a:spcAft>
                <a:spcPts val="1000"/>
              </a:spcAft>
              <a:buFont typeface="+mj-lt"/>
              <a:buAutoNum type="arabicParenR" startAt="9"/>
            </a:pPr>
            <a:r>
              <a:rPr lang="en-US" dirty="0">
                <a:ea typeface="Times New Roman"/>
                <a:cs typeface="Times New Roman"/>
              </a:rPr>
              <a:t>During execution of a plan, what is important to remember?</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Identify the crisis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D</a:t>
            </a:r>
            <a:r>
              <a:rPr lang="en-US" dirty="0">
                <a:solidFill>
                  <a:srgbClr val="000000"/>
                </a:solidFill>
                <a:ea typeface="Times New Roman"/>
                <a:cs typeface="Times New Roman"/>
              </a:rPr>
              <a:t>eliver accurate, effective communication to everyone who will listen</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Stay </a:t>
            </a:r>
            <a:r>
              <a:rPr lang="en-US" dirty="0">
                <a:solidFill>
                  <a:srgbClr val="FF0000"/>
                </a:solidFill>
                <a:ea typeface="Times New Roman"/>
                <a:cs typeface="Times New Roman"/>
              </a:rPr>
              <a:t>organized and on top of events to make sure that your plan is still applicable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Stop evaluating the plan once you start executing it</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10"/>
            </a:pPr>
            <a:r>
              <a:rPr lang="en-US" dirty="0">
                <a:ea typeface="Times New Roman"/>
                <a:cs typeface="Times New Roman"/>
              </a:rPr>
              <a:t> What disaster will you be unable to prepare for?</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Illness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Fire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Theft</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None of the above</a:t>
            </a:r>
            <a:endParaRPr lang="en-US" dirty="0">
              <a:ea typeface="Times New Roman"/>
              <a:cs typeface="Times New Roman"/>
            </a:endParaRPr>
          </a:p>
        </p:txBody>
      </p:sp>
    </p:spTree>
    <p:extLst>
      <p:ext uri="{BB962C8B-B14F-4D97-AF65-F5344CB8AC3E}">
        <p14:creationId xmlns:p14="http://schemas.microsoft.com/office/powerpoint/2010/main" val="253581145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br>
              <a:rPr lang="en-CA" dirty="0"/>
            </a:br>
            <a:r>
              <a:rPr lang="en-US" dirty="0"/>
              <a:t>Module Seven: Organizing Your Workspace</a:t>
            </a:r>
            <a:br>
              <a:rPr lang="en-CA" dirty="0"/>
            </a:br>
            <a:endParaRPr lang="en-US" dirty="0"/>
          </a:p>
        </p:txBody>
      </p:sp>
      <p:sp>
        <p:nvSpPr>
          <p:cNvPr id="4" name="Text Placeholder 3"/>
          <p:cNvSpPr>
            <a:spLocks noGrp="1"/>
          </p:cNvSpPr>
          <p:nvPr>
            <p:ph type="body" sz="quarter" idx="10"/>
          </p:nvPr>
        </p:nvSpPr>
        <p:spPr/>
        <p:txBody>
          <a:bodyPr rtlCol="0">
            <a:normAutofit fontScale="77500" lnSpcReduction="20000"/>
          </a:bodyPr>
          <a:lstStyle/>
          <a:p>
            <a:pPr eaLnBrk="1" fontAlgn="auto" hangingPunct="1">
              <a:spcAft>
                <a:spcPts val="0"/>
              </a:spcAft>
              <a:defRPr/>
            </a:pPr>
            <a:r>
              <a:rPr lang="en-US" sz="1800" dirty="0"/>
              <a:t> The only thing even in this world is the number of hours in a day. The difference in winning or losing is what you do with those hours.</a:t>
            </a:r>
          </a:p>
          <a:p>
            <a:pPr eaLnBrk="1" fontAlgn="auto" hangingPunct="1">
              <a:spcAft>
                <a:spcPts val="0"/>
              </a:spcAft>
              <a:defRPr/>
            </a:pPr>
            <a:br>
              <a:rPr lang="en-CA" sz="1800" dirty="0"/>
            </a:br>
            <a:r>
              <a:rPr lang="en-US" sz="1800" b="1" dirty="0"/>
              <a:t>Woody Hayes</a:t>
            </a:r>
          </a:p>
        </p:txBody>
      </p:sp>
      <p:sp>
        <p:nvSpPr>
          <p:cNvPr id="3" name="Content Placeholder 2"/>
          <p:cNvSpPr>
            <a:spLocks noGrp="1"/>
          </p:cNvSpPr>
          <p:nvPr>
            <p:ph type="body" sz="quarter" idx="11"/>
          </p:nvPr>
        </p:nvSpPr>
        <p:spPr/>
        <p:txBody>
          <a:bodyPr rtlCol="0">
            <a:normAutofit fontScale="92500" lnSpcReduction="10000"/>
          </a:bodyPr>
          <a:lstStyle/>
          <a:p>
            <a:pPr marL="0" indent="0" eaLnBrk="1" fontAlgn="auto" hangingPunct="1">
              <a:spcAft>
                <a:spcPts val="0"/>
              </a:spcAft>
              <a:buNone/>
              <a:defRPr/>
            </a:pPr>
            <a:r>
              <a:rPr lang="en-US" dirty="0"/>
              <a:t>In order to effectively manage your time and to be productive each day, you must create an appropriate environment.</a:t>
            </a:r>
          </a:p>
          <a:p>
            <a:pPr marL="0" indent="0" eaLnBrk="1" fontAlgn="auto" hangingPunct="1">
              <a:spcAft>
                <a:spcPts val="0"/>
              </a:spcAft>
              <a:buNone/>
              <a:defRPr/>
            </a:pPr>
            <a:r>
              <a:rPr lang="en-US" dirty="0"/>
              <a:t>By eliminating clutter, setting up an effective filing system, gathering essential tools, and managing workflow, you will be well on your way to creative an effective workspace. </a:t>
            </a:r>
            <a:endParaRPr lang="en-CA" dirty="0"/>
          </a:p>
          <a:p>
            <a:pPr eaLnBrk="1" fontAlgn="auto" hangingPunct="1">
              <a:spcAft>
                <a:spcPts val="0"/>
              </a:spcAft>
              <a:defRPr/>
            </a:pPr>
            <a:endParaRPr lang="en-US"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AAC6939B-31BF-4232-A44B-95265B9C6E56}"/>
              </a:ext>
            </a:extLst>
          </p:cNvPr>
          <p:cNvSpPr>
            <a:spLocks noGrp="1"/>
          </p:cNvSpPr>
          <p:nvPr>
            <p:ph sz="quarter" idx="11"/>
          </p:nvPr>
        </p:nvSpPr>
        <p:spPr/>
        <p:txBody>
          <a:bodyPr/>
          <a:lstStyle/>
          <a:p>
            <a:endParaRPr lang="en-US"/>
          </a:p>
        </p:txBody>
      </p:sp>
      <p:sp>
        <p:nvSpPr>
          <p:cNvPr id="36866" name="Title 1"/>
          <p:cNvSpPr>
            <a:spLocks noGrp="1"/>
          </p:cNvSpPr>
          <p:nvPr>
            <p:ph type="title"/>
          </p:nvPr>
        </p:nvSpPr>
        <p:spPr/>
        <p:txBody>
          <a:bodyPr/>
          <a:lstStyle/>
          <a:p>
            <a:pPr eaLnBrk="1" hangingPunct="1"/>
            <a:r>
              <a:rPr lang="en-US" dirty="0"/>
              <a:t>De-Clutter</a:t>
            </a:r>
          </a:p>
        </p:txBody>
      </p:sp>
      <p:grpSp>
        <p:nvGrpSpPr>
          <p:cNvPr id="2" name="Group 1">
            <a:extLst>
              <a:ext uri="{FF2B5EF4-FFF2-40B4-BE49-F238E27FC236}">
                <a16:creationId xmlns:a16="http://schemas.microsoft.com/office/drawing/2014/main" id="{1DCABEC0-718B-4A62-B8C3-9C5433FCDAC2}"/>
              </a:ext>
            </a:extLst>
          </p:cNvPr>
          <p:cNvGrpSpPr/>
          <p:nvPr/>
        </p:nvGrpSpPr>
        <p:grpSpPr>
          <a:xfrm>
            <a:off x="974749" y="1219209"/>
            <a:ext cx="7118301" cy="5333980"/>
            <a:chOff x="974749" y="1219209"/>
            <a:chExt cx="7118301" cy="5333980"/>
          </a:xfrm>
        </p:grpSpPr>
        <p:sp>
          <p:nvSpPr>
            <p:cNvPr id="3" name="Freeform: Shape 2">
              <a:extLst>
                <a:ext uri="{FF2B5EF4-FFF2-40B4-BE49-F238E27FC236}">
                  <a16:creationId xmlns:a16="http://schemas.microsoft.com/office/drawing/2014/main" id="{1F2AB443-658E-4343-97E6-A261A97579A8}"/>
                </a:ext>
              </a:extLst>
            </p:cNvPr>
            <p:cNvSpPr/>
            <p:nvPr/>
          </p:nvSpPr>
          <p:spPr>
            <a:xfrm>
              <a:off x="3450279" y="1219210"/>
              <a:ext cx="3047537" cy="1977306"/>
            </a:xfrm>
            <a:custGeom>
              <a:avLst/>
              <a:gdLst>
                <a:gd name="connsiteX0" fmla="*/ 0 w 1977305"/>
                <a:gd name="connsiteY0" fmla="*/ 1523768 h 3047536"/>
                <a:gd name="connsiteX1" fmla="*/ 494326 w 1977305"/>
                <a:gd name="connsiteY1" fmla="*/ 1 h 3047536"/>
                <a:gd name="connsiteX2" fmla="*/ 1482979 w 1977305"/>
                <a:gd name="connsiteY2" fmla="*/ 1 h 3047536"/>
                <a:gd name="connsiteX3" fmla="*/ 1977305 w 1977305"/>
                <a:gd name="connsiteY3" fmla="*/ 1523768 h 3047536"/>
                <a:gd name="connsiteX4" fmla="*/ 1482979 w 1977305"/>
                <a:gd name="connsiteY4" fmla="*/ 3047535 h 3047536"/>
                <a:gd name="connsiteX5" fmla="*/ 494326 w 1977305"/>
                <a:gd name="connsiteY5" fmla="*/ 3047535 h 3047536"/>
                <a:gd name="connsiteX6" fmla="*/ 0 w 1977305"/>
                <a:gd name="connsiteY6" fmla="*/ 1523768 h 3047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77305" h="3047536">
                  <a:moveTo>
                    <a:pt x="988653" y="1"/>
                  </a:moveTo>
                  <a:lnTo>
                    <a:pt x="1977304" y="761884"/>
                  </a:lnTo>
                  <a:lnTo>
                    <a:pt x="1977304" y="2285652"/>
                  </a:lnTo>
                  <a:lnTo>
                    <a:pt x="988653" y="3047535"/>
                  </a:lnTo>
                  <a:lnTo>
                    <a:pt x="1" y="2285652"/>
                  </a:lnTo>
                  <a:lnTo>
                    <a:pt x="1" y="761884"/>
                  </a:lnTo>
                  <a:lnTo>
                    <a:pt x="988653" y="1"/>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629844" tIns="451471" rIns="629843" bIns="451472" numCol="1" spcCol="1270" anchor="ctr" anchorCtr="0">
              <a:noAutofit/>
            </a:bodyPr>
            <a:lstStyle/>
            <a:p>
              <a:pPr marL="0" lvl="0" indent="0" algn="ctr" defTabSz="1422400">
                <a:lnSpc>
                  <a:spcPct val="90000"/>
                </a:lnSpc>
                <a:spcBef>
                  <a:spcPct val="0"/>
                </a:spcBef>
                <a:spcAft>
                  <a:spcPct val="35000"/>
                </a:spcAft>
                <a:buNone/>
              </a:pPr>
              <a:r>
                <a:rPr lang="en-US" sz="3200" kern="1200" dirty="0"/>
                <a:t>Working</a:t>
              </a:r>
            </a:p>
          </p:txBody>
        </p:sp>
        <p:sp>
          <p:nvSpPr>
            <p:cNvPr id="5" name="Rectangle 4">
              <a:extLst>
                <a:ext uri="{FF2B5EF4-FFF2-40B4-BE49-F238E27FC236}">
                  <a16:creationId xmlns:a16="http://schemas.microsoft.com/office/drawing/2014/main" id="{D7D83C23-8323-47EB-85F1-22E70673EF55}"/>
                </a:ext>
              </a:extLst>
            </p:cNvPr>
            <p:cNvSpPr/>
            <p:nvPr/>
          </p:nvSpPr>
          <p:spPr>
            <a:xfrm>
              <a:off x="5886377" y="1614671"/>
              <a:ext cx="2206673" cy="1186383"/>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6" name="Freeform: Shape 5">
              <a:extLst>
                <a:ext uri="{FF2B5EF4-FFF2-40B4-BE49-F238E27FC236}">
                  <a16:creationId xmlns:a16="http://schemas.microsoft.com/office/drawing/2014/main" id="{49E4AA82-1513-48D7-9F8E-B641620636B1}"/>
                </a:ext>
              </a:extLst>
            </p:cNvPr>
            <p:cNvSpPr/>
            <p:nvPr/>
          </p:nvSpPr>
          <p:spPr>
            <a:xfrm>
              <a:off x="2256044" y="1219209"/>
              <a:ext cx="1720255" cy="1977305"/>
            </a:xfrm>
            <a:custGeom>
              <a:avLst/>
              <a:gdLst>
                <a:gd name="connsiteX0" fmla="*/ 0 w 1977305"/>
                <a:gd name="connsiteY0" fmla="*/ 860128 h 1720255"/>
                <a:gd name="connsiteX1" fmla="*/ 430064 w 1977305"/>
                <a:gd name="connsiteY1" fmla="*/ 0 h 1720255"/>
                <a:gd name="connsiteX2" fmla="*/ 1547241 w 1977305"/>
                <a:gd name="connsiteY2" fmla="*/ 0 h 1720255"/>
                <a:gd name="connsiteX3" fmla="*/ 1977305 w 1977305"/>
                <a:gd name="connsiteY3" fmla="*/ 860128 h 1720255"/>
                <a:gd name="connsiteX4" fmla="*/ 1547241 w 1977305"/>
                <a:gd name="connsiteY4" fmla="*/ 1720255 h 1720255"/>
                <a:gd name="connsiteX5" fmla="*/ 430064 w 1977305"/>
                <a:gd name="connsiteY5" fmla="*/ 1720255 h 1720255"/>
                <a:gd name="connsiteX6" fmla="*/ 0 w 1977305"/>
                <a:gd name="connsiteY6" fmla="*/ 860128 h 17202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77305" h="1720255">
                  <a:moveTo>
                    <a:pt x="988652" y="0"/>
                  </a:moveTo>
                  <a:lnTo>
                    <a:pt x="1977304" y="374156"/>
                  </a:lnTo>
                  <a:lnTo>
                    <a:pt x="1977304" y="1346099"/>
                  </a:lnTo>
                  <a:lnTo>
                    <a:pt x="988652" y="1720255"/>
                  </a:lnTo>
                  <a:lnTo>
                    <a:pt x="1" y="1346099"/>
                  </a:lnTo>
                  <a:lnTo>
                    <a:pt x="1" y="374156"/>
                  </a:lnTo>
                  <a:lnTo>
                    <a:pt x="988652"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68073" tIns="308130" rIns="268073" bIns="308130"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sp>
          <p:nvSpPr>
            <p:cNvPr id="7" name="Freeform: Shape 6">
              <a:extLst>
                <a:ext uri="{FF2B5EF4-FFF2-40B4-BE49-F238E27FC236}">
                  <a16:creationId xmlns:a16="http://schemas.microsoft.com/office/drawing/2014/main" id="{A37DFAE7-771A-4582-867D-0C49A51D105B}"/>
                </a:ext>
              </a:extLst>
            </p:cNvPr>
            <p:cNvSpPr/>
            <p:nvPr/>
          </p:nvSpPr>
          <p:spPr>
            <a:xfrm>
              <a:off x="2517782" y="2897546"/>
              <a:ext cx="3047537" cy="1977306"/>
            </a:xfrm>
            <a:custGeom>
              <a:avLst/>
              <a:gdLst>
                <a:gd name="connsiteX0" fmla="*/ 0 w 1977305"/>
                <a:gd name="connsiteY0" fmla="*/ 1523768 h 3047536"/>
                <a:gd name="connsiteX1" fmla="*/ 494326 w 1977305"/>
                <a:gd name="connsiteY1" fmla="*/ 1 h 3047536"/>
                <a:gd name="connsiteX2" fmla="*/ 1482979 w 1977305"/>
                <a:gd name="connsiteY2" fmla="*/ 1 h 3047536"/>
                <a:gd name="connsiteX3" fmla="*/ 1977305 w 1977305"/>
                <a:gd name="connsiteY3" fmla="*/ 1523768 h 3047536"/>
                <a:gd name="connsiteX4" fmla="*/ 1482979 w 1977305"/>
                <a:gd name="connsiteY4" fmla="*/ 3047535 h 3047536"/>
                <a:gd name="connsiteX5" fmla="*/ 494326 w 1977305"/>
                <a:gd name="connsiteY5" fmla="*/ 3047535 h 3047536"/>
                <a:gd name="connsiteX6" fmla="*/ 0 w 1977305"/>
                <a:gd name="connsiteY6" fmla="*/ 1523768 h 3047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77305" h="3047536">
                  <a:moveTo>
                    <a:pt x="988653" y="1"/>
                  </a:moveTo>
                  <a:lnTo>
                    <a:pt x="1977304" y="761884"/>
                  </a:lnTo>
                  <a:lnTo>
                    <a:pt x="1977304" y="2285652"/>
                  </a:lnTo>
                  <a:lnTo>
                    <a:pt x="988653" y="3047535"/>
                  </a:lnTo>
                  <a:lnTo>
                    <a:pt x="1" y="2285652"/>
                  </a:lnTo>
                  <a:lnTo>
                    <a:pt x="1" y="761884"/>
                  </a:lnTo>
                  <a:lnTo>
                    <a:pt x="988653" y="1"/>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629844" tIns="451471" rIns="629843" bIns="451472" numCol="1" spcCol="1270" anchor="ctr" anchorCtr="0">
              <a:noAutofit/>
            </a:bodyPr>
            <a:lstStyle/>
            <a:p>
              <a:pPr marL="0" lvl="0" indent="0" algn="ctr" defTabSz="1422400">
                <a:lnSpc>
                  <a:spcPct val="90000"/>
                </a:lnSpc>
                <a:spcBef>
                  <a:spcPct val="0"/>
                </a:spcBef>
                <a:spcAft>
                  <a:spcPct val="35000"/>
                </a:spcAft>
                <a:buNone/>
              </a:pPr>
              <a:r>
                <a:rPr lang="en-US" sz="3200" kern="1200" dirty="0"/>
                <a:t>Reference</a:t>
              </a:r>
            </a:p>
          </p:txBody>
        </p:sp>
        <p:sp>
          <p:nvSpPr>
            <p:cNvPr id="8" name="Rectangle 7">
              <a:extLst>
                <a:ext uri="{FF2B5EF4-FFF2-40B4-BE49-F238E27FC236}">
                  <a16:creationId xmlns:a16="http://schemas.microsoft.com/office/drawing/2014/main" id="{CE03A41A-03EC-4655-8772-F358D924D2C7}"/>
                </a:ext>
              </a:extLst>
            </p:cNvPr>
            <p:cNvSpPr/>
            <p:nvPr/>
          </p:nvSpPr>
          <p:spPr>
            <a:xfrm>
              <a:off x="974749" y="3293008"/>
              <a:ext cx="2135490" cy="1186383"/>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9" name="Freeform: Shape 8">
              <a:extLst>
                <a:ext uri="{FF2B5EF4-FFF2-40B4-BE49-F238E27FC236}">
                  <a16:creationId xmlns:a16="http://schemas.microsoft.com/office/drawing/2014/main" id="{D16B0856-82CF-45A4-B5A6-9DF8E3BC948B}"/>
                </a:ext>
              </a:extLst>
            </p:cNvPr>
            <p:cNvSpPr/>
            <p:nvPr/>
          </p:nvSpPr>
          <p:spPr>
            <a:xfrm>
              <a:off x="5039299" y="2897547"/>
              <a:ext cx="1720255" cy="1977305"/>
            </a:xfrm>
            <a:custGeom>
              <a:avLst/>
              <a:gdLst>
                <a:gd name="connsiteX0" fmla="*/ 0 w 1977305"/>
                <a:gd name="connsiteY0" fmla="*/ 860128 h 1720255"/>
                <a:gd name="connsiteX1" fmla="*/ 430064 w 1977305"/>
                <a:gd name="connsiteY1" fmla="*/ 0 h 1720255"/>
                <a:gd name="connsiteX2" fmla="*/ 1547241 w 1977305"/>
                <a:gd name="connsiteY2" fmla="*/ 0 h 1720255"/>
                <a:gd name="connsiteX3" fmla="*/ 1977305 w 1977305"/>
                <a:gd name="connsiteY3" fmla="*/ 860128 h 1720255"/>
                <a:gd name="connsiteX4" fmla="*/ 1547241 w 1977305"/>
                <a:gd name="connsiteY4" fmla="*/ 1720255 h 1720255"/>
                <a:gd name="connsiteX5" fmla="*/ 430064 w 1977305"/>
                <a:gd name="connsiteY5" fmla="*/ 1720255 h 1720255"/>
                <a:gd name="connsiteX6" fmla="*/ 0 w 1977305"/>
                <a:gd name="connsiteY6" fmla="*/ 860128 h 17202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77305" h="1720255">
                  <a:moveTo>
                    <a:pt x="988652" y="0"/>
                  </a:moveTo>
                  <a:lnTo>
                    <a:pt x="1977304" y="374156"/>
                  </a:lnTo>
                  <a:lnTo>
                    <a:pt x="1977304" y="1346099"/>
                  </a:lnTo>
                  <a:lnTo>
                    <a:pt x="988652" y="1720255"/>
                  </a:lnTo>
                  <a:lnTo>
                    <a:pt x="1" y="1346099"/>
                  </a:lnTo>
                  <a:lnTo>
                    <a:pt x="1" y="374156"/>
                  </a:lnTo>
                  <a:lnTo>
                    <a:pt x="988652" y="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268073" tIns="308130" rIns="268073" bIns="308130"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sp>
          <p:nvSpPr>
            <p:cNvPr id="10" name="Freeform: Shape 9">
              <a:extLst>
                <a:ext uri="{FF2B5EF4-FFF2-40B4-BE49-F238E27FC236}">
                  <a16:creationId xmlns:a16="http://schemas.microsoft.com/office/drawing/2014/main" id="{AEA4E654-A44A-4F1D-9265-DDA091257DBF}"/>
                </a:ext>
              </a:extLst>
            </p:cNvPr>
            <p:cNvSpPr/>
            <p:nvPr/>
          </p:nvSpPr>
          <p:spPr>
            <a:xfrm>
              <a:off x="3297899" y="4575884"/>
              <a:ext cx="3352297" cy="1977305"/>
            </a:xfrm>
            <a:custGeom>
              <a:avLst/>
              <a:gdLst>
                <a:gd name="connsiteX0" fmla="*/ 0 w 1977305"/>
                <a:gd name="connsiteY0" fmla="*/ 1676149 h 3352297"/>
                <a:gd name="connsiteX1" fmla="*/ 494326 w 1977305"/>
                <a:gd name="connsiteY1" fmla="*/ 1 h 3352297"/>
                <a:gd name="connsiteX2" fmla="*/ 1482979 w 1977305"/>
                <a:gd name="connsiteY2" fmla="*/ 1 h 3352297"/>
                <a:gd name="connsiteX3" fmla="*/ 1977305 w 1977305"/>
                <a:gd name="connsiteY3" fmla="*/ 1676149 h 3352297"/>
                <a:gd name="connsiteX4" fmla="*/ 1482979 w 1977305"/>
                <a:gd name="connsiteY4" fmla="*/ 3352296 h 3352297"/>
                <a:gd name="connsiteX5" fmla="*/ 494326 w 1977305"/>
                <a:gd name="connsiteY5" fmla="*/ 3352296 h 3352297"/>
                <a:gd name="connsiteX6" fmla="*/ 0 w 1977305"/>
                <a:gd name="connsiteY6" fmla="*/ 1676149 h 3352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77305" h="3352297">
                  <a:moveTo>
                    <a:pt x="988652" y="1"/>
                  </a:moveTo>
                  <a:lnTo>
                    <a:pt x="1977304" y="838074"/>
                  </a:lnTo>
                  <a:lnTo>
                    <a:pt x="1977304" y="2514223"/>
                  </a:lnTo>
                  <a:lnTo>
                    <a:pt x="988652" y="3352296"/>
                  </a:lnTo>
                  <a:lnTo>
                    <a:pt x="1" y="2514223"/>
                  </a:lnTo>
                  <a:lnTo>
                    <a:pt x="1" y="838074"/>
                  </a:lnTo>
                  <a:lnTo>
                    <a:pt x="988652" y="1"/>
                  </a:lnTo>
                  <a:close/>
                </a:path>
              </a:pathLst>
            </a:cu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680636" tIns="451471" rIns="680636" bIns="451471" numCol="1" spcCol="1270" anchor="ctr" anchorCtr="0">
              <a:noAutofit/>
            </a:bodyPr>
            <a:lstStyle/>
            <a:p>
              <a:pPr marL="0" lvl="0" indent="0" algn="ctr" defTabSz="1422400">
                <a:lnSpc>
                  <a:spcPct val="90000"/>
                </a:lnSpc>
                <a:spcBef>
                  <a:spcPct val="0"/>
                </a:spcBef>
                <a:spcAft>
                  <a:spcPct val="35000"/>
                </a:spcAft>
                <a:buNone/>
              </a:pPr>
              <a:r>
                <a:rPr lang="en-US" sz="3200" kern="1200" dirty="0"/>
                <a:t>Archival</a:t>
              </a:r>
            </a:p>
          </p:txBody>
        </p:sp>
        <p:sp>
          <p:nvSpPr>
            <p:cNvPr id="11" name="Rectangle 10">
              <a:extLst>
                <a:ext uri="{FF2B5EF4-FFF2-40B4-BE49-F238E27FC236}">
                  <a16:creationId xmlns:a16="http://schemas.microsoft.com/office/drawing/2014/main" id="{CAF52384-A3E1-4C75-9706-508538239DCC}"/>
                </a:ext>
              </a:extLst>
            </p:cNvPr>
            <p:cNvSpPr/>
            <p:nvPr/>
          </p:nvSpPr>
          <p:spPr>
            <a:xfrm>
              <a:off x="5886377" y="4971345"/>
              <a:ext cx="2206673" cy="1186383"/>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2" name="Freeform: Shape 11">
              <a:extLst>
                <a:ext uri="{FF2B5EF4-FFF2-40B4-BE49-F238E27FC236}">
                  <a16:creationId xmlns:a16="http://schemas.microsoft.com/office/drawing/2014/main" id="{6D804DC0-619C-4398-8A08-01D15C7B3F7B}"/>
                </a:ext>
              </a:extLst>
            </p:cNvPr>
            <p:cNvSpPr/>
            <p:nvPr/>
          </p:nvSpPr>
          <p:spPr>
            <a:xfrm>
              <a:off x="2256044" y="4575884"/>
              <a:ext cx="1720255" cy="1977305"/>
            </a:xfrm>
            <a:custGeom>
              <a:avLst/>
              <a:gdLst>
                <a:gd name="connsiteX0" fmla="*/ 0 w 1977305"/>
                <a:gd name="connsiteY0" fmla="*/ 860128 h 1720255"/>
                <a:gd name="connsiteX1" fmla="*/ 430064 w 1977305"/>
                <a:gd name="connsiteY1" fmla="*/ 0 h 1720255"/>
                <a:gd name="connsiteX2" fmla="*/ 1547241 w 1977305"/>
                <a:gd name="connsiteY2" fmla="*/ 0 h 1720255"/>
                <a:gd name="connsiteX3" fmla="*/ 1977305 w 1977305"/>
                <a:gd name="connsiteY3" fmla="*/ 860128 h 1720255"/>
                <a:gd name="connsiteX4" fmla="*/ 1547241 w 1977305"/>
                <a:gd name="connsiteY4" fmla="*/ 1720255 h 1720255"/>
                <a:gd name="connsiteX5" fmla="*/ 430064 w 1977305"/>
                <a:gd name="connsiteY5" fmla="*/ 1720255 h 1720255"/>
                <a:gd name="connsiteX6" fmla="*/ 0 w 1977305"/>
                <a:gd name="connsiteY6" fmla="*/ 860128 h 17202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77305" h="1720255">
                  <a:moveTo>
                    <a:pt x="988652" y="0"/>
                  </a:moveTo>
                  <a:lnTo>
                    <a:pt x="1977304" y="374156"/>
                  </a:lnTo>
                  <a:lnTo>
                    <a:pt x="1977304" y="1346099"/>
                  </a:lnTo>
                  <a:lnTo>
                    <a:pt x="988652" y="1720255"/>
                  </a:lnTo>
                  <a:lnTo>
                    <a:pt x="1" y="1346099"/>
                  </a:lnTo>
                  <a:lnTo>
                    <a:pt x="1" y="374156"/>
                  </a:lnTo>
                  <a:lnTo>
                    <a:pt x="988652"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68073" tIns="308130" rIns="268073" bIns="308130"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gr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a:extLst>
              <a:ext uri="{FF2B5EF4-FFF2-40B4-BE49-F238E27FC236}">
                <a16:creationId xmlns:a16="http://schemas.microsoft.com/office/drawing/2014/main" id="{224224FF-ACBB-4790-9871-D7F3FFBF2E59}"/>
              </a:ext>
            </a:extLst>
          </p:cNvPr>
          <p:cNvSpPr>
            <a:spLocks noGrp="1"/>
          </p:cNvSpPr>
          <p:nvPr>
            <p:ph sz="quarter" idx="11"/>
          </p:nvPr>
        </p:nvSpPr>
        <p:spPr/>
        <p:txBody>
          <a:bodyPr/>
          <a:lstStyle/>
          <a:p>
            <a:endParaRPr lang="en-US"/>
          </a:p>
        </p:txBody>
      </p:sp>
      <p:sp>
        <p:nvSpPr>
          <p:cNvPr id="38914" name="Title 1"/>
          <p:cNvSpPr>
            <a:spLocks noGrp="1"/>
          </p:cNvSpPr>
          <p:nvPr>
            <p:ph type="title"/>
          </p:nvPr>
        </p:nvSpPr>
        <p:spPr/>
        <p:txBody>
          <a:bodyPr/>
          <a:lstStyle/>
          <a:p>
            <a:pPr eaLnBrk="1" hangingPunct="1"/>
            <a:r>
              <a:rPr lang="en-US" dirty="0"/>
              <a:t>Managing Workflow</a:t>
            </a:r>
          </a:p>
        </p:txBody>
      </p:sp>
      <p:grpSp>
        <p:nvGrpSpPr>
          <p:cNvPr id="3" name="Group 2">
            <a:extLst>
              <a:ext uri="{FF2B5EF4-FFF2-40B4-BE49-F238E27FC236}">
                <a16:creationId xmlns:a16="http://schemas.microsoft.com/office/drawing/2014/main" id="{DD858727-020A-4520-B297-6853CA3E710B}"/>
              </a:ext>
            </a:extLst>
          </p:cNvPr>
          <p:cNvGrpSpPr/>
          <p:nvPr/>
        </p:nvGrpSpPr>
        <p:grpSpPr>
          <a:xfrm>
            <a:off x="460703" y="1373371"/>
            <a:ext cx="8146393" cy="5178057"/>
            <a:chOff x="460703" y="1373371"/>
            <a:chExt cx="8146393" cy="5178057"/>
          </a:xfrm>
        </p:grpSpPr>
        <p:sp>
          <p:nvSpPr>
            <p:cNvPr id="4" name="Arrow: Right 3">
              <a:extLst>
                <a:ext uri="{FF2B5EF4-FFF2-40B4-BE49-F238E27FC236}">
                  <a16:creationId xmlns:a16="http://schemas.microsoft.com/office/drawing/2014/main" id="{9CCC0661-3BD3-4C79-8718-04385F9A7FE1}"/>
                </a:ext>
              </a:extLst>
            </p:cNvPr>
            <p:cNvSpPr/>
            <p:nvPr/>
          </p:nvSpPr>
          <p:spPr>
            <a:xfrm>
              <a:off x="5253374" y="1373371"/>
              <a:ext cx="3353722" cy="958899"/>
            </a:xfrm>
            <a:prstGeom prst="rightArrow">
              <a:avLst>
                <a:gd name="adj1" fmla="val 75000"/>
                <a:gd name="adj2" fmla="val 50000"/>
              </a:avLst>
            </a:pr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2AD31165-1E2E-4463-9CAE-7F71BB6316E6}"/>
                </a:ext>
              </a:extLst>
            </p:cNvPr>
            <p:cNvSpPr/>
            <p:nvPr/>
          </p:nvSpPr>
          <p:spPr>
            <a:xfrm>
              <a:off x="460703" y="1373371"/>
              <a:ext cx="4792671" cy="958899"/>
            </a:xfrm>
            <a:custGeom>
              <a:avLst/>
              <a:gdLst>
                <a:gd name="connsiteX0" fmla="*/ 0 w 4792671"/>
                <a:gd name="connsiteY0" fmla="*/ 159820 h 958899"/>
                <a:gd name="connsiteX1" fmla="*/ 159820 w 4792671"/>
                <a:gd name="connsiteY1" fmla="*/ 0 h 958899"/>
                <a:gd name="connsiteX2" fmla="*/ 4632851 w 4792671"/>
                <a:gd name="connsiteY2" fmla="*/ 0 h 958899"/>
                <a:gd name="connsiteX3" fmla="*/ 4792671 w 4792671"/>
                <a:gd name="connsiteY3" fmla="*/ 159820 h 958899"/>
                <a:gd name="connsiteX4" fmla="*/ 4792671 w 4792671"/>
                <a:gd name="connsiteY4" fmla="*/ 799079 h 958899"/>
                <a:gd name="connsiteX5" fmla="*/ 4632851 w 4792671"/>
                <a:gd name="connsiteY5" fmla="*/ 958899 h 958899"/>
                <a:gd name="connsiteX6" fmla="*/ 159820 w 4792671"/>
                <a:gd name="connsiteY6" fmla="*/ 958899 h 958899"/>
                <a:gd name="connsiteX7" fmla="*/ 0 w 4792671"/>
                <a:gd name="connsiteY7" fmla="*/ 799079 h 958899"/>
                <a:gd name="connsiteX8" fmla="*/ 0 w 4792671"/>
                <a:gd name="connsiteY8" fmla="*/ 159820 h 958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92671" h="958899">
                  <a:moveTo>
                    <a:pt x="0" y="159820"/>
                  </a:moveTo>
                  <a:cubicBezTo>
                    <a:pt x="0" y="71554"/>
                    <a:pt x="71554" y="0"/>
                    <a:pt x="159820" y="0"/>
                  </a:cubicBezTo>
                  <a:lnTo>
                    <a:pt x="4632851" y="0"/>
                  </a:lnTo>
                  <a:cubicBezTo>
                    <a:pt x="4721117" y="0"/>
                    <a:pt x="4792671" y="71554"/>
                    <a:pt x="4792671" y="159820"/>
                  </a:cubicBezTo>
                  <a:lnTo>
                    <a:pt x="4792671" y="799079"/>
                  </a:lnTo>
                  <a:cubicBezTo>
                    <a:pt x="4792671" y="887345"/>
                    <a:pt x="4721117" y="958899"/>
                    <a:pt x="4632851" y="958899"/>
                  </a:cubicBezTo>
                  <a:lnTo>
                    <a:pt x="159820" y="958899"/>
                  </a:lnTo>
                  <a:cubicBezTo>
                    <a:pt x="71554" y="958899"/>
                    <a:pt x="0" y="887345"/>
                    <a:pt x="0" y="799079"/>
                  </a:cubicBezTo>
                  <a:lnTo>
                    <a:pt x="0" y="159820"/>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68730" tIns="107770" rIns="168730" bIns="107770" numCol="1" spcCol="1270" anchor="ctr" anchorCtr="0">
              <a:noAutofit/>
            </a:bodyPr>
            <a:lstStyle/>
            <a:p>
              <a:pPr marL="0" lvl="0" indent="0" algn="l" defTabSz="1422400">
                <a:lnSpc>
                  <a:spcPct val="90000"/>
                </a:lnSpc>
                <a:spcBef>
                  <a:spcPct val="0"/>
                </a:spcBef>
                <a:spcAft>
                  <a:spcPct val="35000"/>
                </a:spcAft>
                <a:buNone/>
              </a:pPr>
              <a:r>
                <a:rPr lang="en-US" sz="3200" b="1" kern="1200" cap="small" dirty="0"/>
                <a:t>S</a:t>
              </a:r>
              <a:r>
                <a:rPr lang="en-US" sz="2700" kern="1200" dirty="0"/>
                <a:t>elect one task to do at a time.</a:t>
              </a:r>
            </a:p>
          </p:txBody>
        </p:sp>
        <p:sp>
          <p:nvSpPr>
            <p:cNvPr id="6" name="Arrow: Right 5">
              <a:extLst>
                <a:ext uri="{FF2B5EF4-FFF2-40B4-BE49-F238E27FC236}">
                  <a16:creationId xmlns:a16="http://schemas.microsoft.com/office/drawing/2014/main" id="{9151049B-0FD7-4E98-B74D-C5F053222891}"/>
                </a:ext>
              </a:extLst>
            </p:cNvPr>
            <p:cNvSpPr/>
            <p:nvPr/>
          </p:nvSpPr>
          <p:spPr>
            <a:xfrm>
              <a:off x="5253374" y="2428160"/>
              <a:ext cx="3353722" cy="958899"/>
            </a:xfrm>
            <a:prstGeom prst="rightArrow">
              <a:avLst>
                <a:gd name="adj1" fmla="val 75000"/>
                <a:gd name="adj2" fmla="val 50000"/>
              </a:avLst>
            </a:pr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53E33672-0C0D-4674-ACE7-42D56DC75C21}"/>
                </a:ext>
              </a:extLst>
            </p:cNvPr>
            <p:cNvSpPr/>
            <p:nvPr/>
          </p:nvSpPr>
          <p:spPr>
            <a:xfrm>
              <a:off x="460703" y="2428160"/>
              <a:ext cx="4792671" cy="958899"/>
            </a:xfrm>
            <a:custGeom>
              <a:avLst/>
              <a:gdLst>
                <a:gd name="connsiteX0" fmla="*/ 0 w 4792671"/>
                <a:gd name="connsiteY0" fmla="*/ 159820 h 958899"/>
                <a:gd name="connsiteX1" fmla="*/ 159820 w 4792671"/>
                <a:gd name="connsiteY1" fmla="*/ 0 h 958899"/>
                <a:gd name="connsiteX2" fmla="*/ 4632851 w 4792671"/>
                <a:gd name="connsiteY2" fmla="*/ 0 h 958899"/>
                <a:gd name="connsiteX3" fmla="*/ 4792671 w 4792671"/>
                <a:gd name="connsiteY3" fmla="*/ 159820 h 958899"/>
                <a:gd name="connsiteX4" fmla="*/ 4792671 w 4792671"/>
                <a:gd name="connsiteY4" fmla="*/ 799079 h 958899"/>
                <a:gd name="connsiteX5" fmla="*/ 4632851 w 4792671"/>
                <a:gd name="connsiteY5" fmla="*/ 958899 h 958899"/>
                <a:gd name="connsiteX6" fmla="*/ 159820 w 4792671"/>
                <a:gd name="connsiteY6" fmla="*/ 958899 h 958899"/>
                <a:gd name="connsiteX7" fmla="*/ 0 w 4792671"/>
                <a:gd name="connsiteY7" fmla="*/ 799079 h 958899"/>
                <a:gd name="connsiteX8" fmla="*/ 0 w 4792671"/>
                <a:gd name="connsiteY8" fmla="*/ 159820 h 958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92671" h="958899">
                  <a:moveTo>
                    <a:pt x="0" y="159820"/>
                  </a:moveTo>
                  <a:cubicBezTo>
                    <a:pt x="0" y="71554"/>
                    <a:pt x="71554" y="0"/>
                    <a:pt x="159820" y="0"/>
                  </a:cubicBezTo>
                  <a:lnTo>
                    <a:pt x="4632851" y="0"/>
                  </a:lnTo>
                  <a:cubicBezTo>
                    <a:pt x="4721117" y="0"/>
                    <a:pt x="4792671" y="71554"/>
                    <a:pt x="4792671" y="159820"/>
                  </a:cubicBezTo>
                  <a:lnTo>
                    <a:pt x="4792671" y="799079"/>
                  </a:lnTo>
                  <a:cubicBezTo>
                    <a:pt x="4792671" y="887345"/>
                    <a:pt x="4721117" y="958899"/>
                    <a:pt x="4632851" y="958899"/>
                  </a:cubicBezTo>
                  <a:lnTo>
                    <a:pt x="159820" y="958899"/>
                  </a:lnTo>
                  <a:cubicBezTo>
                    <a:pt x="71554" y="958899"/>
                    <a:pt x="0" y="887345"/>
                    <a:pt x="0" y="799079"/>
                  </a:cubicBezTo>
                  <a:lnTo>
                    <a:pt x="0" y="159820"/>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68730" tIns="107770" rIns="168730" bIns="107770" numCol="1" spcCol="1270" anchor="ctr" anchorCtr="0">
              <a:noAutofit/>
            </a:bodyPr>
            <a:lstStyle/>
            <a:p>
              <a:pPr marL="0" lvl="0" indent="0" algn="l" defTabSz="1422400">
                <a:lnSpc>
                  <a:spcPct val="90000"/>
                </a:lnSpc>
                <a:spcBef>
                  <a:spcPct val="0"/>
                </a:spcBef>
                <a:spcAft>
                  <a:spcPct val="35000"/>
                </a:spcAft>
                <a:buNone/>
              </a:pPr>
              <a:r>
                <a:rPr lang="en-US" sz="3200" b="1" kern="1200" cap="small" dirty="0"/>
                <a:t>T</a:t>
              </a:r>
              <a:r>
                <a:rPr lang="en-US" sz="3100" kern="1200" dirty="0"/>
                <a:t>ime yourself </a:t>
              </a:r>
            </a:p>
          </p:txBody>
        </p:sp>
        <p:sp>
          <p:nvSpPr>
            <p:cNvPr id="8" name="Arrow: Right 7">
              <a:extLst>
                <a:ext uri="{FF2B5EF4-FFF2-40B4-BE49-F238E27FC236}">
                  <a16:creationId xmlns:a16="http://schemas.microsoft.com/office/drawing/2014/main" id="{8B321589-957A-4A84-B665-5A8DD548128F}"/>
                </a:ext>
              </a:extLst>
            </p:cNvPr>
            <p:cNvSpPr/>
            <p:nvPr/>
          </p:nvSpPr>
          <p:spPr>
            <a:xfrm>
              <a:off x="5253374" y="3482950"/>
              <a:ext cx="3353722" cy="958899"/>
            </a:xfrm>
            <a:prstGeom prst="rightArrow">
              <a:avLst>
                <a:gd name="adj1" fmla="val 75000"/>
                <a:gd name="adj2" fmla="val 50000"/>
              </a:avLst>
            </a:prstGeom>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A0260709-CFBC-40DA-84BA-C2BC3054D715}"/>
                </a:ext>
              </a:extLst>
            </p:cNvPr>
            <p:cNvSpPr/>
            <p:nvPr/>
          </p:nvSpPr>
          <p:spPr>
            <a:xfrm>
              <a:off x="460703" y="3482950"/>
              <a:ext cx="4792671" cy="958899"/>
            </a:xfrm>
            <a:custGeom>
              <a:avLst/>
              <a:gdLst>
                <a:gd name="connsiteX0" fmla="*/ 0 w 4792671"/>
                <a:gd name="connsiteY0" fmla="*/ 159820 h 958899"/>
                <a:gd name="connsiteX1" fmla="*/ 159820 w 4792671"/>
                <a:gd name="connsiteY1" fmla="*/ 0 h 958899"/>
                <a:gd name="connsiteX2" fmla="*/ 4632851 w 4792671"/>
                <a:gd name="connsiteY2" fmla="*/ 0 h 958899"/>
                <a:gd name="connsiteX3" fmla="*/ 4792671 w 4792671"/>
                <a:gd name="connsiteY3" fmla="*/ 159820 h 958899"/>
                <a:gd name="connsiteX4" fmla="*/ 4792671 w 4792671"/>
                <a:gd name="connsiteY4" fmla="*/ 799079 h 958899"/>
                <a:gd name="connsiteX5" fmla="*/ 4632851 w 4792671"/>
                <a:gd name="connsiteY5" fmla="*/ 958899 h 958899"/>
                <a:gd name="connsiteX6" fmla="*/ 159820 w 4792671"/>
                <a:gd name="connsiteY6" fmla="*/ 958899 h 958899"/>
                <a:gd name="connsiteX7" fmla="*/ 0 w 4792671"/>
                <a:gd name="connsiteY7" fmla="*/ 799079 h 958899"/>
                <a:gd name="connsiteX8" fmla="*/ 0 w 4792671"/>
                <a:gd name="connsiteY8" fmla="*/ 159820 h 958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92671" h="958899">
                  <a:moveTo>
                    <a:pt x="0" y="159820"/>
                  </a:moveTo>
                  <a:cubicBezTo>
                    <a:pt x="0" y="71554"/>
                    <a:pt x="71554" y="0"/>
                    <a:pt x="159820" y="0"/>
                  </a:cubicBezTo>
                  <a:lnTo>
                    <a:pt x="4632851" y="0"/>
                  </a:lnTo>
                  <a:cubicBezTo>
                    <a:pt x="4721117" y="0"/>
                    <a:pt x="4792671" y="71554"/>
                    <a:pt x="4792671" y="159820"/>
                  </a:cubicBezTo>
                  <a:lnTo>
                    <a:pt x="4792671" y="799079"/>
                  </a:lnTo>
                  <a:cubicBezTo>
                    <a:pt x="4792671" y="887345"/>
                    <a:pt x="4721117" y="958899"/>
                    <a:pt x="4632851" y="958899"/>
                  </a:cubicBezTo>
                  <a:lnTo>
                    <a:pt x="159820" y="958899"/>
                  </a:lnTo>
                  <a:cubicBezTo>
                    <a:pt x="71554" y="958899"/>
                    <a:pt x="0" y="887345"/>
                    <a:pt x="0" y="799079"/>
                  </a:cubicBezTo>
                  <a:lnTo>
                    <a:pt x="0" y="159820"/>
                  </a:lnTo>
                  <a:close/>
                </a:path>
              </a:pathLst>
            </a:custGeom>
            <a:ln>
              <a:noFill/>
            </a:ln>
          </p:spPr>
          <p:style>
            <a:lnRef idx="2">
              <a:scrgbClr r="0" g="0" b="0"/>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68730" tIns="107770" rIns="168730" bIns="107770" numCol="1" spcCol="1270" anchor="ctr" anchorCtr="0">
              <a:noAutofit/>
            </a:bodyPr>
            <a:lstStyle/>
            <a:p>
              <a:pPr marL="0" lvl="0" indent="0" algn="l" defTabSz="1422400">
                <a:lnSpc>
                  <a:spcPct val="90000"/>
                </a:lnSpc>
                <a:spcBef>
                  <a:spcPct val="0"/>
                </a:spcBef>
                <a:spcAft>
                  <a:spcPct val="35000"/>
                </a:spcAft>
                <a:buNone/>
              </a:pPr>
              <a:r>
                <a:rPr lang="en-US" sz="3200" b="1" kern="1200" cap="small" dirty="0"/>
                <a:t>I</a:t>
              </a:r>
              <a:r>
                <a:rPr lang="en-US" sz="3100" kern="1200" dirty="0"/>
                <a:t>gnore everything else </a:t>
              </a:r>
            </a:p>
          </p:txBody>
        </p:sp>
        <p:sp>
          <p:nvSpPr>
            <p:cNvPr id="10" name="Arrow: Right 9">
              <a:extLst>
                <a:ext uri="{FF2B5EF4-FFF2-40B4-BE49-F238E27FC236}">
                  <a16:creationId xmlns:a16="http://schemas.microsoft.com/office/drawing/2014/main" id="{8612E244-7B53-4B93-8B9F-A5C0234AE6EE}"/>
                </a:ext>
              </a:extLst>
            </p:cNvPr>
            <p:cNvSpPr/>
            <p:nvPr/>
          </p:nvSpPr>
          <p:spPr>
            <a:xfrm>
              <a:off x="5253374" y="4537739"/>
              <a:ext cx="3353722" cy="958899"/>
            </a:xfrm>
            <a:prstGeom prst="rightArrow">
              <a:avLst>
                <a:gd name="adj1" fmla="val 75000"/>
                <a:gd name="adj2" fmla="val 50000"/>
              </a:avLst>
            </a:prstGeom>
          </p:spPr>
          <p:style>
            <a:lnRef idx="2">
              <a:schemeClr val="accent5">
                <a:tint val="40000"/>
                <a:alpha val="90000"/>
                <a:hueOff val="0"/>
                <a:satOff val="0"/>
                <a:lumOff val="0"/>
                <a:alphaOff val="0"/>
              </a:schemeClr>
            </a:lnRef>
            <a:fillRef idx="1">
              <a:schemeClr val="accent5">
                <a:tint val="40000"/>
                <a:alpha val="90000"/>
                <a:hueOff val="0"/>
                <a:satOff val="0"/>
                <a:lumOff val="0"/>
                <a:alphaOff val="0"/>
              </a:schemeClr>
            </a:fillRef>
            <a:effectRef idx="0">
              <a:schemeClr val="accent5">
                <a:tint val="40000"/>
                <a:alpha val="90000"/>
                <a:hueOff val="0"/>
                <a:satOff val="0"/>
                <a:lumOff val="0"/>
                <a:alphaOff val="0"/>
              </a:schemeClr>
            </a:effectRef>
            <a:fontRef idx="minor">
              <a:schemeClr val="dk1">
                <a:hueOff val="0"/>
                <a:satOff val="0"/>
                <a:lumOff val="0"/>
                <a:alphaOff val="0"/>
              </a:schemeClr>
            </a:fontRef>
          </p:style>
        </p:sp>
        <p:sp>
          <p:nvSpPr>
            <p:cNvPr id="11" name="Freeform: Shape 10">
              <a:extLst>
                <a:ext uri="{FF2B5EF4-FFF2-40B4-BE49-F238E27FC236}">
                  <a16:creationId xmlns:a16="http://schemas.microsoft.com/office/drawing/2014/main" id="{73B6FE33-AF3B-437E-B793-1C03A73A0BBC}"/>
                </a:ext>
              </a:extLst>
            </p:cNvPr>
            <p:cNvSpPr/>
            <p:nvPr/>
          </p:nvSpPr>
          <p:spPr>
            <a:xfrm>
              <a:off x="460703" y="4537739"/>
              <a:ext cx="4792671" cy="958899"/>
            </a:xfrm>
            <a:custGeom>
              <a:avLst/>
              <a:gdLst>
                <a:gd name="connsiteX0" fmla="*/ 0 w 4792671"/>
                <a:gd name="connsiteY0" fmla="*/ 159820 h 958899"/>
                <a:gd name="connsiteX1" fmla="*/ 159820 w 4792671"/>
                <a:gd name="connsiteY1" fmla="*/ 0 h 958899"/>
                <a:gd name="connsiteX2" fmla="*/ 4632851 w 4792671"/>
                <a:gd name="connsiteY2" fmla="*/ 0 h 958899"/>
                <a:gd name="connsiteX3" fmla="*/ 4792671 w 4792671"/>
                <a:gd name="connsiteY3" fmla="*/ 159820 h 958899"/>
                <a:gd name="connsiteX4" fmla="*/ 4792671 w 4792671"/>
                <a:gd name="connsiteY4" fmla="*/ 799079 h 958899"/>
                <a:gd name="connsiteX5" fmla="*/ 4632851 w 4792671"/>
                <a:gd name="connsiteY5" fmla="*/ 958899 h 958899"/>
                <a:gd name="connsiteX6" fmla="*/ 159820 w 4792671"/>
                <a:gd name="connsiteY6" fmla="*/ 958899 h 958899"/>
                <a:gd name="connsiteX7" fmla="*/ 0 w 4792671"/>
                <a:gd name="connsiteY7" fmla="*/ 799079 h 958899"/>
                <a:gd name="connsiteX8" fmla="*/ 0 w 4792671"/>
                <a:gd name="connsiteY8" fmla="*/ 159820 h 958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92671" h="958899">
                  <a:moveTo>
                    <a:pt x="0" y="159820"/>
                  </a:moveTo>
                  <a:cubicBezTo>
                    <a:pt x="0" y="71554"/>
                    <a:pt x="71554" y="0"/>
                    <a:pt x="159820" y="0"/>
                  </a:cubicBezTo>
                  <a:lnTo>
                    <a:pt x="4632851" y="0"/>
                  </a:lnTo>
                  <a:cubicBezTo>
                    <a:pt x="4721117" y="0"/>
                    <a:pt x="4792671" y="71554"/>
                    <a:pt x="4792671" y="159820"/>
                  </a:cubicBezTo>
                  <a:lnTo>
                    <a:pt x="4792671" y="799079"/>
                  </a:lnTo>
                  <a:cubicBezTo>
                    <a:pt x="4792671" y="887345"/>
                    <a:pt x="4721117" y="958899"/>
                    <a:pt x="4632851" y="958899"/>
                  </a:cubicBezTo>
                  <a:lnTo>
                    <a:pt x="159820" y="958899"/>
                  </a:lnTo>
                  <a:cubicBezTo>
                    <a:pt x="71554" y="958899"/>
                    <a:pt x="0" y="887345"/>
                    <a:pt x="0" y="799079"/>
                  </a:cubicBezTo>
                  <a:lnTo>
                    <a:pt x="0" y="159820"/>
                  </a:lnTo>
                  <a:close/>
                </a:path>
              </a:pathLst>
            </a:custGeom>
            <a:ln>
              <a:noFill/>
            </a:ln>
          </p:spPr>
          <p:style>
            <a:lnRef idx="2">
              <a:scrgbClr r="0" g="0" b="0"/>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68730" tIns="107770" rIns="168730" bIns="107770" numCol="1" spcCol="1270" anchor="ctr" anchorCtr="0">
              <a:noAutofit/>
            </a:bodyPr>
            <a:lstStyle/>
            <a:p>
              <a:pPr marL="0" lvl="0" indent="0" algn="l" defTabSz="1422400">
                <a:lnSpc>
                  <a:spcPct val="90000"/>
                </a:lnSpc>
                <a:spcBef>
                  <a:spcPct val="0"/>
                </a:spcBef>
                <a:spcAft>
                  <a:spcPct val="35000"/>
                </a:spcAft>
                <a:buNone/>
              </a:pPr>
              <a:r>
                <a:rPr lang="en-US" sz="3200" b="1" kern="1200" cap="small" dirty="0"/>
                <a:t>N</a:t>
              </a:r>
              <a:r>
                <a:rPr lang="en-US" sz="3100" kern="1200" dirty="0"/>
                <a:t>o breaks or interruptions </a:t>
              </a:r>
            </a:p>
          </p:txBody>
        </p:sp>
        <p:sp>
          <p:nvSpPr>
            <p:cNvPr id="12" name="Arrow: Right 11">
              <a:extLst>
                <a:ext uri="{FF2B5EF4-FFF2-40B4-BE49-F238E27FC236}">
                  <a16:creationId xmlns:a16="http://schemas.microsoft.com/office/drawing/2014/main" id="{18842535-2622-46DA-BF52-F0D47A8BA408}"/>
                </a:ext>
              </a:extLst>
            </p:cNvPr>
            <p:cNvSpPr/>
            <p:nvPr/>
          </p:nvSpPr>
          <p:spPr>
            <a:xfrm>
              <a:off x="5253374" y="5592529"/>
              <a:ext cx="3353722" cy="958899"/>
            </a:xfrm>
            <a:prstGeom prst="rightArrow">
              <a:avLst>
                <a:gd name="adj1" fmla="val 75000"/>
                <a:gd name="adj2" fmla="val 50000"/>
              </a:avLst>
            </a:prstGeom>
          </p:spPr>
          <p:style>
            <a:lnRef idx="2">
              <a:schemeClr val="accent6">
                <a:tint val="40000"/>
                <a:alpha val="90000"/>
                <a:hueOff val="0"/>
                <a:satOff val="0"/>
                <a:lumOff val="0"/>
                <a:alphaOff val="0"/>
              </a:schemeClr>
            </a:lnRef>
            <a:fillRef idx="1">
              <a:schemeClr val="accent6">
                <a:tint val="40000"/>
                <a:alpha val="90000"/>
                <a:hueOff val="0"/>
                <a:satOff val="0"/>
                <a:lumOff val="0"/>
                <a:alphaOff val="0"/>
              </a:schemeClr>
            </a:fillRef>
            <a:effectRef idx="0">
              <a:schemeClr val="accent6">
                <a:tint val="40000"/>
                <a:alpha val="90000"/>
                <a:hueOff val="0"/>
                <a:satOff val="0"/>
                <a:lumOff val="0"/>
                <a:alphaOff val="0"/>
              </a:schemeClr>
            </a:effectRef>
            <a:fontRef idx="minor">
              <a:schemeClr val="dk1">
                <a:hueOff val="0"/>
                <a:satOff val="0"/>
                <a:lumOff val="0"/>
                <a:alphaOff val="0"/>
              </a:schemeClr>
            </a:fontRef>
          </p:style>
        </p:sp>
        <p:sp>
          <p:nvSpPr>
            <p:cNvPr id="13" name="Freeform: Shape 12">
              <a:extLst>
                <a:ext uri="{FF2B5EF4-FFF2-40B4-BE49-F238E27FC236}">
                  <a16:creationId xmlns:a16="http://schemas.microsoft.com/office/drawing/2014/main" id="{EB0591C4-D134-4AC1-9368-357DD9EC7DB9}"/>
                </a:ext>
              </a:extLst>
            </p:cNvPr>
            <p:cNvSpPr/>
            <p:nvPr/>
          </p:nvSpPr>
          <p:spPr>
            <a:xfrm>
              <a:off x="460703" y="5592529"/>
              <a:ext cx="4792671" cy="958899"/>
            </a:xfrm>
            <a:custGeom>
              <a:avLst/>
              <a:gdLst>
                <a:gd name="connsiteX0" fmla="*/ 0 w 4792671"/>
                <a:gd name="connsiteY0" fmla="*/ 159820 h 958899"/>
                <a:gd name="connsiteX1" fmla="*/ 159820 w 4792671"/>
                <a:gd name="connsiteY1" fmla="*/ 0 h 958899"/>
                <a:gd name="connsiteX2" fmla="*/ 4632851 w 4792671"/>
                <a:gd name="connsiteY2" fmla="*/ 0 h 958899"/>
                <a:gd name="connsiteX3" fmla="*/ 4792671 w 4792671"/>
                <a:gd name="connsiteY3" fmla="*/ 159820 h 958899"/>
                <a:gd name="connsiteX4" fmla="*/ 4792671 w 4792671"/>
                <a:gd name="connsiteY4" fmla="*/ 799079 h 958899"/>
                <a:gd name="connsiteX5" fmla="*/ 4632851 w 4792671"/>
                <a:gd name="connsiteY5" fmla="*/ 958899 h 958899"/>
                <a:gd name="connsiteX6" fmla="*/ 159820 w 4792671"/>
                <a:gd name="connsiteY6" fmla="*/ 958899 h 958899"/>
                <a:gd name="connsiteX7" fmla="*/ 0 w 4792671"/>
                <a:gd name="connsiteY7" fmla="*/ 799079 h 958899"/>
                <a:gd name="connsiteX8" fmla="*/ 0 w 4792671"/>
                <a:gd name="connsiteY8" fmla="*/ 159820 h 958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92671" h="958899">
                  <a:moveTo>
                    <a:pt x="0" y="159820"/>
                  </a:moveTo>
                  <a:cubicBezTo>
                    <a:pt x="0" y="71554"/>
                    <a:pt x="71554" y="0"/>
                    <a:pt x="159820" y="0"/>
                  </a:cubicBezTo>
                  <a:lnTo>
                    <a:pt x="4632851" y="0"/>
                  </a:lnTo>
                  <a:cubicBezTo>
                    <a:pt x="4721117" y="0"/>
                    <a:pt x="4792671" y="71554"/>
                    <a:pt x="4792671" y="159820"/>
                  </a:cubicBezTo>
                  <a:lnTo>
                    <a:pt x="4792671" y="799079"/>
                  </a:lnTo>
                  <a:cubicBezTo>
                    <a:pt x="4792671" y="887345"/>
                    <a:pt x="4721117" y="958899"/>
                    <a:pt x="4632851" y="958899"/>
                  </a:cubicBezTo>
                  <a:lnTo>
                    <a:pt x="159820" y="958899"/>
                  </a:lnTo>
                  <a:cubicBezTo>
                    <a:pt x="71554" y="958899"/>
                    <a:pt x="0" y="887345"/>
                    <a:pt x="0" y="799079"/>
                  </a:cubicBezTo>
                  <a:lnTo>
                    <a:pt x="0" y="159820"/>
                  </a:lnTo>
                  <a:close/>
                </a:path>
              </a:pathLst>
            </a:custGeom>
            <a:ln>
              <a:noFill/>
            </a:ln>
          </p:spPr>
          <p:style>
            <a:lnRef idx="2">
              <a:scrgbClr r="0" g="0" b="0"/>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168730" tIns="107770" rIns="168730" bIns="107770" numCol="1" spcCol="1270" anchor="ctr" anchorCtr="0">
              <a:noAutofit/>
            </a:bodyPr>
            <a:lstStyle/>
            <a:p>
              <a:pPr marL="0" lvl="0" indent="0" algn="l" defTabSz="1422400">
                <a:lnSpc>
                  <a:spcPct val="90000"/>
                </a:lnSpc>
                <a:spcBef>
                  <a:spcPct val="0"/>
                </a:spcBef>
                <a:spcAft>
                  <a:spcPct val="35000"/>
                </a:spcAft>
                <a:buNone/>
              </a:pPr>
              <a:r>
                <a:rPr lang="en-US" sz="3200" b="1" kern="1200" cap="small" dirty="0"/>
                <a:t>G</a:t>
              </a:r>
              <a:r>
                <a:rPr lang="en-US" sz="3600" kern="1200" dirty="0"/>
                <a:t>ive yourself a reward </a:t>
              </a:r>
            </a:p>
          </p:txBody>
        </p:sp>
      </p:gr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44D27056-8CD4-4F53-B969-990343C91379}"/>
              </a:ext>
            </a:extLst>
          </p:cNvPr>
          <p:cNvSpPr>
            <a:spLocks noGrp="1"/>
          </p:cNvSpPr>
          <p:nvPr>
            <p:ph sz="quarter" idx="11"/>
          </p:nvPr>
        </p:nvSpPr>
        <p:spPr/>
        <p:txBody>
          <a:bodyPr/>
          <a:lstStyle/>
          <a:p>
            <a:endParaRPr lang="en-US"/>
          </a:p>
        </p:txBody>
      </p:sp>
      <p:sp>
        <p:nvSpPr>
          <p:cNvPr id="39938" name="Title 1"/>
          <p:cNvSpPr>
            <a:spLocks noGrp="1"/>
          </p:cNvSpPr>
          <p:nvPr>
            <p:ph type="title"/>
          </p:nvPr>
        </p:nvSpPr>
        <p:spPr/>
        <p:txBody>
          <a:bodyPr/>
          <a:lstStyle/>
          <a:p>
            <a:pPr eaLnBrk="1" hangingPunct="1"/>
            <a:r>
              <a:rPr lang="en-US" dirty="0"/>
              <a:t>Dealing with E-mail (I)</a:t>
            </a:r>
          </a:p>
        </p:txBody>
      </p:sp>
      <p:grpSp>
        <p:nvGrpSpPr>
          <p:cNvPr id="2" name="Group 1">
            <a:extLst>
              <a:ext uri="{FF2B5EF4-FFF2-40B4-BE49-F238E27FC236}">
                <a16:creationId xmlns:a16="http://schemas.microsoft.com/office/drawing/2014/main" id="{A6E5C62D-5E90-4449-BC20-39B6A65959F0}"/>
              </a:ext>
            </a:extLst>
          </p:cNvPr>
          <p:cNvGrpSpPr/>
          <p:nvPr/>
        </p:nvGrpSpPr>
        <p:grpSpPr>
          <a:xfrm>
            <a:off x="610586" y="1371599"/>
            <a:ext cx="8075227" cy="5029200"/>
            <a:chOff x="610586" y="1371599"/>
            <a:chExt cx="8075227" cy="5029200"/>
          </a:xfrm>
        </p:grpSpPr>
        <p:sp>
          <p:nvSpPr>
            <p:cNvPr id="4" name="Freeform: Shape 3">
              <a:extLst>
                <a:ext uri="{FF2B5EF4-FFF2-40B4-BE49-F238E27FC236}">
                  <a16:creationId xmlns:a16="http://schemas.microsoft.com/office/drawing/2014/main" id="{5AD73A14-832C-4FE5-BCF1-A5E7B455F3C4}"/>
                </a:ext>
              </a:extLst>
            </p:cNvPr>
            <p:cNvSpPr/>
            <p:nvPr/>
          </p:nvSpPr>
          <p:spPr>
            <a:xfrm rot="21600000">
              <a:off x="610586" y="1371599"/>
              <a:ext cx="2563565" cy="5029200"/>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73050" tIns="1005841" rIns="275829" bIns="1005840" numCol="1" spcCol="1270" anchor="ctr" anchorCtr="0">
              <a:noAutofit/>
            </a:bodyPr>
            <a:lstStyle/>
            <a:p>
              <a:pPr marL="0" lvl="0" indent="0" algn="ctr" defTabSz="1911350">
                <a:lnSpc>
                  <a:spcPct val="90000"/>
                </a:lnSpc>
                <a:spcBef>
                  <a:spcPct val="0"/>
                </a:spcBef>
                <a:spcAft>
                  <a:spcPct val="35000"/>
                </a:spcAft>
                <a:buNone/>
              </a:pPr>
              <a:r>
                <a:rPr lang="en-US" sz="4300" kern="1200" dirty="0"/>
                <a:t>E-mail is best handled in batches</a:t>
              </a:r>
            </a:p>
          </p:txBody>
        </p:sp>
        <p:sp>
          <p:nvSpPr>
            <p:cNvPr id="5" name="Freeform: Shape 4">
              <a:extLst>
                <a:ext uri="{FF2B5EF4-FFF2-40B4-BE49-F238E27FC236}">
                  <a16:creationId xmlns:a16="http://schemas.microsoft.com/office/drawing/2014/main" id="{9816DCDC-9C36-4A94-A6BE-D23D6C2296B9}"/>
                </a:ext>
              </a:extLst>
            </p:cNvPr>
            <p:cNvSpPr/>
            <p:nvPr/>
          </p:nvSpPr>
          <p:spPr>
            <a:xfrm rot="21600000">
              <a:off x="3366417" y="1371599"/>
              <a:ext cx="2563565" cy="5029200"/>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73050" tIns="1005841" rIns="275829" bIns="1005840" numCol="1" spcCol="1270" anchor="ctr" anchorCtr="0">
              <a:noAutofit/>
            </a:bodyPr>
            <a:lstStyle/>
            <a:p>
              <a:pPr marL="0" lvl="0" indent="0" algn="ctr" defTabSz="1911350">
                <a:lnSpc>
                  <a:spcPct val="90000"/>
                </a:lnSpc>
                <a:spcBef>
                  <a:spcPct val="0"/>
                </a:spcBef>
                <a:spcAft>
                  <a:spcPct val="35000"/>
                </a:spcAft>
                <a:buNone/>
              </a:pPr>
              <a:r>
                <a:rPr lang="en-US" sz="4300" kern="1200" dirty="0"/>
                <a:t>Create delivery rules</a:t>
              </a:r>
            </a:p>
          </p:txBody>
        </p:sp>
        <p:sp>
          <p:nvSpPr>
            <p:cNvPr id="6" name="Freeform: Shape 5">
              <a:extLst>
                <a:ext uri="{FF2B5EF4-FFF2-40B4-BE49-F238E27FC236}">
                  <a16:creationId xmlns:a16="http://schemas.microsoft.com/office/drawing/2014/main" id="{8FB39203-89C9-4851-A912-BCB31FDDD97F}"/>
                </a:ext>
              </a:extLst>
            </p:cNvPr>
            <p:cNvSpPr/>
            <p:nvPr/>
          </p:nvSpPr>
          <p:spPr>
            <a:xfrm rot="21600000">
              <a:off x="6122248" y="1371599"/>
              <a:ext cx="2563565" cy="5029200"/>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ln>
              <a:noFill/>
            </a:ln>
          </p:spPr>
          <p:style>
            <a:lnRef idx="2">
              <a:scrgbClr r="0" g="0" b="0"/>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73050" tIns="1005841" rIns="275829" bIns="1005840" numCol="1" spcCol="1270" anchor="ctr" anchorCtr="0">
              <a:noAutofit/>
            </a:bodyPr>
            <a:lstStyle/>
            <a:p>
              <a:pPr marL="0" lvl="0" indent="0" algn="ctr" defTabSz="1911350">
                <a:lnSpc>
                  <a:spcPct val="90000"/>
                </a:lnSpc>
                <a:spcBef>
                  <a:spcPct val="0"/>
                </a:spcBef>
                <a:spcAft>
                  <a:spcPct val="35000"/>
                </a:spcAft>
                <a:buNone/>
              </a:pPr>
              <a:r>
                <a:rPr lang="en-US" sz="4300" kern="1200" dirty="0"/>
                <a:t>Create folders for different topics</a:t>
              </a:r>
            </a:p>
          </p:txBody>
        </p:sp>
      </p:gr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9C4FA66B-FBB8-4860-A514-62EE7047222E}"/>
              </a:ext>
            </a:extLst>
          </p:cNvPr>
          <p:cNvSpPr>
            <a:spLocks noGrp="1"/>
          </p:cNvSpPr>
          <p:nvPr>
            <p:ph sz="quarter" idx="11"/>
          </p:nvPr>
        </p:nvSpPr>
        <p:spPr/>
        <p:txBody>
          <a:bodyPr/>
          <a:lstStyle/>
          <a:p>
            <a:endParaRPr lang="en-US"/>
          </a:p>
        </p:txBody>
      </p:sp>
      <p:sp>
        <p:nvSpPr>
          <p:cNvPr id="41986" name="Title 1"/>
          <p:cNvSpPr>
            <a:spLocks noGrp="1"/>
          </p:cNvSpPr>
          <p:nvPr>
            <p:ph type="title"/>
          </p:nvPr>
        </p:nvSpPr>
        <p:spPr/>
        <p:txBody>
          <a:bodyPr/>
          <a:lstStyle/>
          <a:p>
            <a:pPr eaLnBrk="1" hangingPunct="1"/>
            <a:r>
              <a:rPr lang="en-US" dirty="0"/>
              <a:t>Using Calendars</a:t>
            </a:r>
          </a:p>
        </p:txBody>
      </p:sp>
      <p:grpSp>
        <p:nvGrpSpPr>
          <p:cNvPr id="3" name="Group 2">
            <a:extLst>
              <a:ext uri="{FF2B5EF4-FFF2-40B4-BE49-F238E27FC236}">
                <a16:creationId xmlns:a16="http://schemas.microsoft.com/office/drawing/2014/main" id="{6CCA80E1-F383-4AA3-8269-DFACD01DD6A7}"/>
              </a:ext>
            </a:extLst>
          </p:cNvPr>
          <p:cNvGrpSpPr/>
          <p:nvPr/>
        </p:nvGrpSpPr>
        <p:grpSpPr>
          <a:xfrm>
            <a:off x="609600" y="1524001"/>
            <a:ext cx="7802874" cy="4850048"/>
            <a:chOff x="609600" y="1524001"/>
            <a:chExt cx="7802874" cy="4850048"/>
          </a:xfrm>
        </p:grpSpPr>
        <p:sp>
          <p:nvSpPr>
            <p:cNvPr id="4" name="Freeform: Shape 3">
              <a:extLst>
                <a:ext uri="{FF2B5EF4-FFF2-40B4-BE49-F238E27FC236}">
                  <a16:creationId xmlns:a16="http://schemas.microsoft.com/office/drawing/2014/main" id="{4E54FF75-AE3D-4992-AE69-14E13CF81AF4}"/>
                </a:ext>
              </a:extLst>
            </p:cNvPr>
            <p:cNvSpPr/>
            <p:nvPr/>
          </p:nvSpPr>
          <p:spPr>
            <a:xfrm>
              <a:off x="609600" y="1524001"/>
              <a:ext cx="2655212" cy="1497249"/>
            </a:xfrm>
            <a:custGeom>
              <a:avLst/>
              <a:gdLst>
                <a:gd name="connsiteX0" fmla="*/ 0 w 2655212"/>
                <a:gd name="connsiteY0" fmla="*/ 0 h 1497249"/>
                <a:gd name="connsiteX1" fmla="*/ 1906588 w 2655212"/>
                <a:gd name="connsiteY1" fmla="*/ 0 h 1497249"/>
                <a:gd name="connsiteX2" fmla="*/ 2655212 w 2655212"/>
                <a:gd name="connsiteY2" fmla="*/ 748625 h 1497249"/>
                <a:gd name="connsiteX3" fmla="*/ 1906588 w 2655212"/>
                <a:gd name="connsiteY3" fmla="*/ 1497249 h 1497249"/>
                <a:gd name="connsiteX4" fmla="*/ 0 w 2655212"/>
                <a:gd name="connsiteY4" fmla="*/ 1497249 h 1497249"/>
                <a:gd name="connsiteX5" fmla="*/ 748625 w 2655212"/>
                <a:gd name="connsiteY5" fmla="*/ 748625 h 1497249"/>
                <a:gd name="connsiteX6" fmla="*/ 0 w 2655212"/>
                <a:gd name="connsiteY6" fmla="*/ 0 h 1497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5212" h="1497249">
                  <a:moveTo>
                    <a:pt x="0" y="0"/>
                  </a:moveTo>
                  <a:lnTo>
                    <a:pt x="1906588" y="0"/>
                  </a:lnTo>
                  <a:lnTo>
                    <a:pt x="2655212" y="748625"/>
                  </a:lnTo>
                  <a:lnTo>
                    <a:pt x="1906588" y="1497249"/>
                  </a:lnTo>
                  <a:lnTo>
                    <a:pt x="0" y="1497249"/>
                  </a:lnTo>
                  <a:lnTo>
                    <a:pt x="748625" y="748625"/>
                  </a:lnTo>
                  <a:lnTo>
                    <a:pt x="0" y="0"/>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828635" tIns="26670" rIns="775294" bIns="26670" numCol="1" spcCol="1270" anchor="ctr" anchorCtr="0">
              <a:noAutofit/>
            </a:bodyPr>
            <a:lstStyle/>
            <a:p>
              <a:pPr marL="0" lvl="0" indent="0" algn="ctr" defTabSz="889000">
                <a:lnSpc>
                  <a:spcPct val="90000"/>
                </a:lnSpc>
                <a:spcBef>
                  <a:spcPct val="0"/>
                </a:spcBef>
                <a:spcAft>
                  <a:spcPct val="35000"/>
                </a:spcAft>
                <a:buNone/>
              </a:pPr>
              <a:r>
                <a:rPr lang="en-US" sz="2000" b="1" kern="1200" dirty="0"/>
                <a:t>Organize tasks</a:t>
              </a:r>
            </a:p>
          </p:txBody>
        </p:sp>
        <p:sp>
          <p:nvSpPr>
            <p:cNvPr id="5" name="Freeform: Shape 4">
              <a:extLst>
                <a:ext uri="{FF2B5EF4-FFF2-40B4-BE49-F238E27FC236}">
                  <a16:creationId xmlns:a16="http://schemas.microsoft.com/office/drawing/2014/main" id="{EC31DD4D-8496-4C4D-9C2C-21B37DA4032E}"/>
                </a:ext>
              </a:extLst>
            </p:cNvPr>
            <p:cNvSpPr/>
            <p:nvPr/>
          </p:nvSpPr>
          <p:spPr>
            <a:xfrm>
              <a:off x="3018607" y="3175675"/>
              <a:ext cx="2759723" cy="1497249"/>
            </a:xfrm>
            <a:custGeom>
              <a:avLst/>
              <a:gdLst>
                <a:gd name="connsiteX0" fmla="*/ 0 w 2759723"/>
                <a:gd name="connsiteY0" fmla="*/ 0 h 1497249"/>
                <a:gd name="connsiteX1" fmla="*/ 2011099 w 2759723"/>
                <a:gd name="connsiteY1" fmla="*/ 0 h 1497249"/>
                <a:gd name="connsiteX2" fmla="*/ 2759723 w 2759723"/>
                <a:gd name="connsiteY2" fmla="*/ 748625 h 1497249"/>
                <a:gd name="connsiteX3" fmla="*/ 2011099 w 2759723"/>
                <a:gd name="connsiteY3" fmla="*/ 1497249 h 1497249"/>
                <a:gd name="connsiteX4" fmla="*/ 0 w 2759723"/>
                <a:gd name="connsiteY4" fmla="*/ 1497249 h 1497249"/>
                <a:gd name="connsiteX5" fmla="*/ 748625 w 2759723"/>
                <a:gd name="connsiteY5" fmla="*/ 748625 h 1497249"/>
                <a:gd name="connsiteX6" fmla="*/ 0 w 2759723"/>
                <a:gd name="connsiteY6" fmla="*/ 0 h 1497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59723" h="1497249">
                  <a:moveTo>
                    <a:pt x="0" y="0"/>
                  </a:moveTo>
                  <a:lnTo>
                    <a:pt x="2011099" y="0"/>
                  </a:lnTo>
                  <a:lnTo>
                    <a:pt x="2759723" y="748625"/>
                  </a:lnTo>
                  <a:lnTo>
                    <a:pt x="2011099" y="1497249"/>
                  </a:lnTo>
                  <a:lnTo>
                    <a:pt x="0" y="1497249"/>
                  </a:lnTo>
                  <a:lnTo>
                    <a:pt x="748625" y="748625"/>
                  </a:lnTo>
                  <a:lnTo>
                    <a:pt x="0" y="0"/>
                  </a:lnTo>
                  <a:close/>
                </a:path>
              </a:pathLst>
            </a:custGeom>
            <a:ln>
              <a:noFill/>
            </a:ln>
          </p:spPr>
          <p:style>
            <a:lnRef idx="2">
              <a:scrgbClr r="0" g="0" b="0"/>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828635" tIns="26670" rIns="775294" bIns="26670" numCol="1" spcCol="1270" anchor="ctr" anchorCtr="0">
              <a:noAutofit/>
            </a:bodyPr>
            <a:lstStyle/>
            <a:p>
              <a:pPr marL="0" lvl="0" indent="0" algn="ctr" defTabSz="889000">
                <a:lnSpc>
                  <a:spcPct val="90000"/>
                </a:lnSpc>
                <a:spcBef>
                  <a:spcPct val="0"/>
                </a:spcBef>
                <a:spcAft>
                  <a:spcPct val="35000"/>
                </a:spcAft>
                <a:buNone/>
              </a:pPr>
              <a:r>
                <a:rPr lang="en-US" sz="2000" b="1" kern="1200" dirty="0"/>
                <a:t>Identify patterns</a:t>
              </a:r>
            </a:p>
          </p:txBody>
        </p:sp>
        <p:sp>
          <p:nvSpPr>
            <p:cNvPr id="6" name="Freeform: Shape 5">
              <a:extLst>
                <a:ext uri="{FF2B5EF4-FFF2-40B4-BE49-F238E27FC236}">
                  <a16:creationId xmlns:a16="http://schemas.microsoft.com/office/drawing/2014/main" id="{6536E9BB-4624-47C7-A061-8D02FF5010C6}"/>
                </a:ext>
              </a:extLst>
            </p:cNvPr>
            <p:cNvSpPr/>
            <p:nvPr/>
          </p:nvSpPr>
          <p:spPr>
            <a:xfrm>
              <a:off x="5486400" y="4876800"/>
              <a:ext cx="2926074" cy="1497249"/>
            </a:xfrm>
            <a:custGeom>
              <a:avLst/>
              <a:gdLst>
                <a:gd name="connsiteX0" fmla="*/ 0 w 2926074"/>
                <a:gd name="connsiteY0" fmla="*/ 0 h 1497249"/>
                <a:gd name="connsiteX1" fmla="*/ 2177450 w 2926074"/>
                <a:gd name="connsiteY1" fmla="*/ 0 h 1497249"/>
                <a:gd name="connsiteX2" fmla="*/ 2926074 w 2926074"/>
                <a:gd name="connsiteY2" fmla="*/ 748625 h 1497249"/>
                <a:gd name="connsiteX3" fmla="*/ 2177450 w 2926074"/>
                <a:gd name="connsiteY3" fmla="*/ 1497249 h 1497249"/>
                <a:gd name="connsiteX4" fmla="*/ 0 w 2926074"/>
                <a:gd name="connsiteY4" fmla="*/ 1497249 h 1497249"/>
                <a:gd name="connsiteX5" fmla="*/ 748625 w 2926074"/>
                <a:gd name="connsiteY5" fmla="*/ 748625 h 1497249"/>
                <a:gd name="connsiteX6" fmla="*/ 0 w 2926074"/>
                <a:gd name="connsiteY6" fmla="*/ 0 h 1497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26074" h="1497249">
                  <a:moveTo>
                    <a:pt x="0" y="0"/>
                  </a:moveTo>
                  <a:lnTo>
                    <a:pt x="2177450" y="0"/>
                  </a:lnTo>
                  <a:lnTo>
                    <a:pt x="2926074" y="748625"/>
                  </a:lnTo>
                  <a:lnTo>
                    <a:pt x="2177450" y="1497249"/>
                  </a:lnTo>
                  <a:lnTo>
                    <a:pt x="0" y="1497249"/>
                  </a:lnTo>
                  <a:lnTo>
                    <a:pt x="748625" y="748625"/>
                  </a:lnTo>
                  <a:lnTo>
                    <a:pt x="0" y="0"/>
                  </a:lnTo>
                  <a:close/>
                </a:path>
              </a:pathLst>
            </a:custGeom>
            <a:ln>
              <a:noFill/>
            </a:ln>
          </p:spPr>
          <p:style>
            <a:lnRef idx="2">
              <a:scrgbClr r="0" g="0" b="0"/>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828635" tIns="26670" rIns="775294" bIns="26670" numCol="1" spcCol="1270" anchor="ctr" anchorCtr="0">
              <a:noAutofit/>
            </a:bodyPr>
            <a:lstStyle/>
            <a:p>
              <a:pPr marL="0" lvl="0" indent="0" algn="ctr" defTabSz="889000">
                <a:lnSpc>
                  <a:spcPct val="90000"/>
                </a:lnSpc>
                <a:spcBef>
                  <a:spcPct val="0"/>
                </a:spcBef>
                <a:spcAft>
                  <a:spcPct val="35000"/>
                </a:spcAft>
                <a:buNone/>
              </a:pPr>
              <a:r>
                <a:rPr lang="en-US" sz="2000" b="1" kern="1200" dirty="0"/>
                <a:t>Improve workflow</a:t>
              </a:r>
            </a:p>
          </p:txBody>
        </p:sp>
      </p:gr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533400" y="1600200"/>
            <a:ext cx="8153400" cy="5029200"/>
          </a:xfrm>
        </p:spPr>
        <p:txBody>
          <a:bodyPr>
            <a:normAutofit fontScale="92500" lnSpcReduction="20000"/>
          </a:bodyPr>
          <a:lstStyle/>
          <a:p>
            <a:pPr marL="342900" marR="0" lvl="0" indent="-342900">
              <a:lnSpc>
                <a:spcPct val="115000"/>
              </a:lnSpc>
              <a:spcBef>
                <a:spcPts val="0"/>
              </a:spcBef>
              <a:spcAft>
                <a:spcPts val="1000"/>
              </a:spcAft>
              <a:buFont typeface="+mj-lt"/>
              <a:buAutoNum type="arabicPeriod"/>
              <a:tabLst>
                <a:tab pos="457200" algn="l"/>
              </a:tabLst>
            </a:pPr>
            <a:r>
              <a:rPr lang="en-US" dirty="0">
                <a:ea typeface="Times New Roman"/>
                <a:cs typeface="Times New Roman"/>
              </a:rPr>
              <a:t>Which is not a part of a basic filling system?</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Working files</a:t>
            </a:r>
          </a:p>
          <a:p>
            <a:pPr marL="690563" marR="0" lvl="0" indent="-342900">
              <a:lnSpc>
                <a:spcPct val="115000"/>
              </a:lnSpc>
              <a:spcBef>
                <a:spcPts val="0"/>
              </a:spcBef>
              <a:spcAft>
                <a:spcPts val="0"/>
              </a:spcAft>
              <a:buFont typeface="+mj-lt"/>
              <a:buAutoNum type="alphaLcParenR"/>
              <a:tabLst>
                <a:tab pos="742950" algn="l"/>
              </a:tabLst>
            </a:pPr>
            <a:r>
              <a:rPr lang="en-US" dirty="0">
                <a:ea typeface="Times New Roman"/>
                <a:cs typeface="Times New Roman"/>
              </a:rPr>
              <a:t>DIY files</a:t>
            </a:r>
          </a:p>
          <a:p>
            <a:pPr marL="690563" marR="0" lvl="0" indent="-342900">
              <a:lnSpc>
                <a:spcPct val="115000"/>
              </a:lnSpc>
              <a:spcBef>
                <a:spcPts val="0"/>
              </a:spcBef>
              <a:spcAft>
                <a:spcPts val="0"/>
              </a:spcAft>
              <a:buFont typeface="+mj-lt"/>
              <a:buAutoNum type="alphaLcParenR"/>
              <a:tabLst>
                <a:tab pos="742950" algn="l"/>
              </a:tabLst>
            </a:pPr>
            <a:r>
              <a:rPr lang="en-US" dirty="0">
                <a:ea typeface="Times New Roman"/>
                <a:cs typeface="Times New Roman"/>
              </a:rPr>
              <a:t>Reference files</a:t>
            </a:r>
          </a:p>
          <a:p>
            <a:pPr marL="690563" marR="0" lvl="0" indent="-342900">
              <a:lnSpc>
                <a:spcPct val="115000"/>
              </a:lnSpc>
              <a:spcBef>
                <a:spcPts val="0"/>
              </a:spcBef>
              <a:spcAft>
                <a:spcPts val="1000"/>
              </a:spcAft>
              <a:buFont typeface="+mj-lt"/>
              <a:buAutoNum type="alphaLcParenR"/>
              <a:tabLst>
                <a:tab pos="742950" algn="l"/>
              </a:tabLst>
            </a:pPr>
            <a:r>
              <a:rPr lang="en-US" dirty="0">
                <a:ea typeface="Times New Roman"/>
                <a:cs typeface="Times New Roman"/>
              </a:rPr>
              <a:t>Archival files</a:t>
            </a:r>
          </a:p>
          <a:p>
            <a:pPr marL="347663" marR="0" lvl="0" indent="-347663">
              <a:lnSpc>
                <a:spcPct val="115000"/>
              </a:lnSpc>
              <a:spcBef>
                <a:spcPts val="0"/>
              </a:spcBef>
              <a:spcAft>
                <a:spcPts val="1000"/>
              </a:spcAft>
              <a:buFont typeface="+mj-lt"/>
              <a:buAutoNum type="arabicPeriod" startAt="2"/>
              <a:tabLst>
                <a:tab pos="685800" algn="l"/>
              </a:tabLst>
            </a:pPr>
            <a:r>
              <a:rPr lang="en-US" dirty="0">
                <a:ea typeface="Times New Roman"/>
                <a:cs typeface="Times New Roman"/>
              </a:rPr>
              <a:t>In managing workflow what are the four Ds?</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Do, Done, Deliver, Double</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Do, Decide, Defer, Detour</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Do, Done, Doubt, Decide</a:t>
            </a:r>
          </a:p>
          <a:p>
            <a:pPr marL="690563" marR="0" lvl="0" indent="-342900">
              <a:lnSpc>
                <a:spcPct val="115000"/>
              </a:lnSpc>
              <a:spcBef>
                <a:spcPts val="0"/>
              </a:spcBef>
              <a:spcAft>
                <a:spcPts val="1000"/>
              </a:spcAft>
              <a:buFont typeface="+mj-lt"/>
              <a:buAutoNum type="alphaLcParenR"/>
            </a:pPr>
            <a:r>
              <a:rPr lang="en-US" dirty="0">
                <a:ea typeface="Times New Roman"/>
                <a:cs typeface="Times New Roman"/>
              </a:rPr>
              <a:t>Do, Delete, Defer, Delegate</a:t>
            </a:r>
          </a:p>
        </p:txBody>
      </p:sp>
    </p:spTree>
    <p:extLst>
      <p:ext uri="{BB962C8B-B14F-4D97-AF65-F5344CB8AC3E}">
        <p14:creationId xmlns:p14="http://schemas.microsoft.com/office/powerpoint/2010/main" val="30081760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0480E0BE-C213-4DCF-8778-A0224AF26129}"/>
              </a:ext>
            </a:extLst>
          </p:cNvPr>
          <p:cNvSpPr>
            <a:spLocks noGrp="1"/>
          </p:cNvSpPr>
          <p:nvPr>
            <p:ph sz="quarter" idx="11"/>
          </p:nvPr>
        </p:nvSpPr>
        <p:spPr/>
        <p:txBody>
          <a:bodyPr/>
          <a:lstStyle/>
          <a:p>
            <a:endParaRPr lang="en-US"/>
          </a:p>
        </p:txBody>
      </p:sp>
      <p:sp>
        <p:nvSpPr>
          <p:cNvPr id="8194" name="Title 1"/>
          <p:cNvSpPr>
            <a:spLocks noGrp="1"/>
          </p:cNvSpPr>
          <p:nvPr>
            <p:ph type="title"/>
          </p:nvPr>
        </p:nvSpPr>
        <p:spPr/>
        <p:txBody>
          <a:bodyPr/>
          <a:lstStyle/>
          <a:p>
            <a:pPr eaLnBrk="1" hangingPunct="1"/>
            <a:r>
              <a:rPr lang="en-US" dirty="0"/>
              <a:t>Pre-Assignment Review</a:t>
            </a:r>
          </a:p>
        </p:txBody>
      </p:sp>
      <p:grpSp>
        <p:nvGrpSpPr>
          <p:cNvPr id="3" name="Group 2">
            <a:extLst>
              <a:ext uri="{FF2B5EF4-FFF2-40B4-BE49-F238E27FC236}">
                <a16:creationId xmlns:a16="http://schemas.microsoft.com/office/drawing/2014/main" id="{EAA50198-3436-4349-88D1-FE03FA7806D8}"/>
              </a:ext>
            </a:extLst>
          </p:cNvPr>
          <p:cNvGrpSpPr/>
          <p:nvPr/>
        </p:nvGrpSpPr>
        <p:grpSpPr>
          <a:xfrm>
            <a:off x="609600" y="1449290"/>
            <a:ext cx="8001000" cy="5026218"/>
            <a:chOff x="609600" y="1449290"/>
            <a:chExt cx="8001000" cy="5026218"/>
          </a:xfrm>
        </p:grpSpPr>
        <p:sp>
          <p:nvSpPr>
            <p:cNvPr id="4" name="Freeform: Shape 3">
              <a:extLst>
                <a:ext uri="{FF2B5EF4-FFF2-40B4-BE49-F238E27FC236}">
                  <a16:creationId xmlns:a16="http://schemas.microsoft.com/office/drawing/2014/main" id="{34205B96-05E0-46EE-BCDC-A3014DEB9B0A}"/>
                </a:ext>
              </a:extLst>
            </p:cNvPr>
            <p:cNvSpPr/>
            <p:nvPr/>
          </p:nvSpPr>
          <p:spPr>
            <a:xfrm>
              <a:off x="609600" y="1449290"/>
              <a:ext cx="8001000" cy="1191754"/>
            </a:xfrm>
            <a:custGeom>
              <a:avLst/>
              <a:gdLst>
                <a:gd name="connsiteX0" fmla="*/ 0 w 8001000"/>
                <a:gd name="connsiteY0" fmla="*/ 198630 h 1191754"/>
                <a:gd name="connsiteX1" fmla="*/ 198630 w 8001000"/>
                <a:gd name="connsiteY1" fmla="*/ 0 h 1191754"/>
                <a:gd name="connsiteX2" fmla="*/ 7802370 w 8001000"/>
                <a:gd name="connsiteY2" fmla="*/ 0 h 1191754"/>
                <a:gd name="connsiteX3" fmla="*/ 8001000 w 8001000"/>
                <a:gd name="connsiteY3" fmla="*/ 198630 h 1191754"/>
                <a:gd name="connsiteX4" fmla="*/ 8001000 w 8001000"/>
                <a:gd name="connsiteY4" fmla="*/ 993124 h 1191754"/>
                <a:gd name="connsiteX5" fmla="*/ 7802370 w 8001000"/>
                <a:gd name="connsiteY5" fmla="*/ 1191754 h 1191754"/>
                <a:gd name="connsiteX6" fmla="*/ 198630 w 8001000"/>
                <a:gd name="connsiteY6" fmla="*/ 1191754 h 1191754"/>
                <a:gd name="connsiteX7" fmla="*/ 0 w 8001000"/>
                <a:gd name="connsiteY7" fmla="*/ 993124 h 1191754"/>
                <a:gd name="connsiteX8" fmla="*/ 0 w 8001000"/>
                <a:gd name="connsiteY8" fmla="*/ 198630 h 1191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1000" h="1191754">
                  <a:moveTo>
                    <a:pt x="0" y="198630"/>
                  </a:moveTo>
                  <a:cubicBezTo>
                    <a:pt x="0" y="88930"/>
                    <a:pt x="88930" y="0"/>
                    <a:pt x="198630" y="0"/>
                  </a:cubicBezTo>
                  <a:lnTo>
                    <a:pt x="7802370" y="0"/>
                  </a:lnTo>
                  <a:cubicBezTo>
                    <a:pt x="7912070" y="0"/>
                    <a:pt x="8001000" y="88930"/>
                    <a:pt x="8001000" y="198630"/>
                  </a:cubicBezTo>
                  <a:lnTo>
                    <a:pt x="8001000" y="993124"/>
                  </a:lnTo>
                  <a:cubicBezTo>
                    <a:pt x="8001000" y="1102824"/>
                    <a:pt x="7912070" y="1191754"/>
                    <a:pt x="7802370" y="1191754"/>
                  </a:cubicBezTo>
                  <a:lnTo>
                    <a:pt x="198630" y="1191754"/>
                  </a:lnTo>
                  <a:cubicBezTo>
                    <a:pt x="88930" y="1191754"/>
                    <a:pt x="0" y="1102824"/>
                    <a:pt x="0" y="993124"/>
                  </a:cubicBezTo>
                  <a:lnTo>
                    <a:pt x="0" y="198630"/>
                  </a:lnTo>
                  <a:close/>
                </a:path>
              </a:pathLst>
            </a:cu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72477" tIns="172477" rIns="172477" bIns="172477" numCol="1" spcCol="1270" anchor="ctr" anchorCtr="0">
              <a:noAutofit/>
            </a:bodyPr>
            <a:lstStyle/>
            <a:p>
              <a:pPr marL="0" lvl="0" indent="0" algn="l" defTabSz="1333500">
                <a:lnSpc>
                  <a:spcPct val="90000"/>
                </a:lnSpc>
                <a:spcBef>
                  <a:spcPct val="0"/>
                </a:spcBef>
                <a:spcAft>
                  <a:spcPct val="35000"/>
                </a:spcAft>
                <a:buNone/>
              </a:pPr>
              <a:r>
                <a:rPr lang="en-US" sz="3000" kern="1200" dirty="0"/>
                <a:t>What are your biggest time wasters?</a:t>
              </a:r>
            </a:p>
          </p:txBody>
        </p:sp>
        <p:sp>
          <p:nvSpPr>
            <p:cNvPr id="5" name="Freeform: Shape 4">
              <a:extLst>
                <a:ext uri="{FF2B5EF4-FFF2-40B4-BE49-F238E27FC236}">
                  <a16:creationId xmlns:a16="http://schemas.microsoft.com/office/drawing/2014/main" id="{31B84B86-9AB8-4F00-AAB2-E4FC8485EA9E}"/>
                </a:ext>
              </a:extLst>
            </p:cNvPr>
            <p:cNvSpPr/>
            <p:nvPr/>
          </p:nvSpPr>
          <p:spPr>
            <a:xfrm>
              <a:off x="609600" y="2727445"/>
              <a:ext cx="8001000" cy="1191754"/>
            </a:xfrm>
            <a:custGeom>
              <a:avLst/>
              <a:gdLst>
                <a:gd name="connsiteX0" fmla="*/ 0 w 8001000"/>
                <a:gd name="connsiteY0" fmla="*/ 198630 h 1191754"/>
                <a:gd name="connsiteX1" fmla="*/ 198630 w 8001000"/>
                <a:gd name="connsiteY1" fmla="*/ 0 h 1191754"/>
                <a:gd name="connsiteX2" fmla="*/ 7802370 w 8001000"/>
                <a:gd name="connsiteY2" fmla="*/ 0 h 1191754"/>
                <a:gd name="connsiteX3" fmla="*/ 8001000 w 8001000"/>
                <a:gd name="connsiteY3" fmla="*/ 198630 h 1191754"/>
                <a:gd name="connsiteX4" fmla="*/ 8001000 w 8001000"/>
                <a:gd name="connsiteY4" fmla="*/ 993124 h 1191754"/>
                <a:gd name="connsiteX5" fmla="*/ 7802370 w 8001000"/>
                <a:gd name="connsiteY5" fmla="*/ 1191754 h 1191754"/>
                <a:gd name="connsiteX6" fmla="*/ 198630 w 8001000"/>
                <a:gd name="connsiteY6" fmla="*/ 1191754 h 1191754"/>
                <a:gd name="connsiteX7" fmla="*/ 0 w 8001000"/>
                <a:gd name="connsiteY7" fmla="*/ 993124 h 1191754"/>
                <a:gd name="connsiteX8" fmla="*/ 0 w 8001000"/>
                <a:gd name="connsiteY8" fmla="*/ 198630 h 1191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1000" h="1191754">
                  <a:moveTo>
                    <a:pt x="0" y="198630"/>
                  </a:moveTo>
                  <a:cubicBezTo>
                    <a:pt x="0" y="88930"/>
                    <a:pt x="88930" y="0"/>
                    <a:pt x="198630" y="0"/>
                  </a:cubicBezTo>
                  <a:lnTo>
                    <a:pt x="7802370" y="0"/>
                  </a:lnTo>
                  <a:cubicBezTo>
                    <a:pt x="7912070" y="0"/>
                    <a:pt x="8001000" y="88930"/>
                    <a:pt x="8001000" y="198630"/>
                  </a:cubicBezTo>
                  <a:lnTo>
                    <a:pt x="8001000" y="993124"/>
                  </a:lnTo>
                  <a:cubicBezTo>
                    <a:pt x="8001000" y="1102824"/>
                    <a:pt x="7912070" y="1191754"/>
                    <a:pt x="7802370" y="1191754"/>
                  </a:cubicBezTo>
                  <a:lnTo>
                    <a:pt x="198630" y="1191754"/>
                  </a:lnTo>
                  <a:cubicBezTo>
                    <a:pt x="88930" y="1191754"/>
                    <a:pt x="0" y="1102824"/>
                    <a:pt x="0" y="993124"/>
                  </a:cubicBezTo>
                  <a:lnTo>
                    <a:pt x="0" y="198630"/>
                  </a:lnTo>
                  <a:close/>
                </a:path>
              </a:pathLst>
            </a:custGeom>
            <a:ln>
              <a:noFill/>
            </a:ln>
          </p:spPr>
          <p:style>
            <a:lnRef idx="2">
              <a:scrgbClr r="0" g="0" b="0"/>
            </a:lnRef>
            <a:fillRef idx="1">
              <a:schemeClr val="accent2">
                <a:hueOff val="1560506"/>
                <a:satOff val="-1946"/>
                <a:lumOff val="458"/>
                <a:alphaOff val="0"/>
              </a:schemeClr>
            </a:fillRef>
            <a:effectRef idx="0">
              <a:schemeClr val="accent2">
                <a:hueOff val="1560506"/>
                <a:satOff val="-1946"/>
                <a:lumOff val="458"/>
                <a:alphaOff val="0"/>
              </a:schemeClr>
            </a:effectRef>
            <a:fontRef idx="minor">
              <a:schemeClr val="lt1"/>
            </a:fontRef>
          </p:style>
          <p:txBody>
            <a:bodyPr spcFirstLastPara="0" vert="horz" wrap="square" lIns="172477" tIns="172477" rIns="172477" bIns="172477" numCol="1" spcCol="1270" anchor="ctr" anchorCtr="0">
              <a:noAutofit/>
            </a:bodyPr>
            <a:lstStyle/>
            <a:p>
              <a:pPr marL="0" lvl="0" indent="0" algn="l" defTabSz="1333500">
                <a:lnSpc>
                  <a:spcPct val="90000"/>
                </a:lnSpc>
                <a:spcBef>
                  <a:spcPct val="0"/>
                </a:spcBef>
                <a:spcAft>
                  <a:spcPct val="35000"/>
                </a:spcAft>
                <a:buNone/>
              </a:pPr>
              <a:r>
                <a:rPr lang="en-US" sz="3000" kern="1200" dirty="0"/>
                <a:t>What are you currently doing to manage your time?</a:t>
              </a:r>
            </a:p>
          </p:txBody>
        </p:sp>
        <p:sp>
          <p:nvSpPr>
            <p:cNvPr id="6" name="Freeform: Shape 5">
              <a:extLst>
                <a:ext uri="{FF2B5EF4-FFF2-40B4-BE49-F238E27FC236}">
                  <a16:creationId xmlns:a16="http://schemas.microsoft.com/office/drawing/2014/main" id="{165CD90C-BF2A-4C64-BCE2-CF109181542F}"/>
                </a:ext>
              </a:extLst>
            </p:cNvPr>
            <p:cNvSpPr/>
            <p:nvPr/>
          </p:nvSpPr>
          <p:spPr>
            <a:xfrm>
              <a:off x="609600" y="4005600"/>
              <a:ext cx="8001000" cy="1191754"/>
            </a:xfrm>
            <a:custGeom>
              <a:avLst/>
              <a:gdLst>
                <a:gd name="connsiteX0" fmla="*/ 0 w 8001000"/>
                <a:gd name="connsiteY0" fmla="*/ 198630 h 1191754"/>
                <a:gd name="connsiteX1" fmla="*/ 198630 w 8001000"/>
                <a:gd name="connsiteY1" fmla="*/ 0 h 1191754"/>
                <a:gd name="connsiteX2" fmla="*/ 7802370 w 8001000"/>
                <a:gd name="connsiteY2" fmla="*/ 0 h 1191754"/>
                <a:gd name="connsiteX3" fmla="*/ 8001000 w 8001000"/>
                <a:gd name="connsiteY3" fmla="*/ 198630 h 1191754"/>
                <a:gd name="connsiteX4" fmla="*/ 8001000 w 8001000"/>
                <a:gd name="connsiteY4" fmla="*/ 993124 h 1191754"/>
                <a:gd name="connsiteX5" fmla="*/ 7802370 w 8001000"/>
                <a:gd name="connsiteY5" fmla="*/ 1191754 h 1191754"/>
                <a:gd name="connsiteX6" fmla="*/ 198630 w 8001000"/>
                <a:gd name="connsiteY6" fmla="*/ 1191754 h 1191754"/>
                <a:gd name="connsiteX7" fmla="*/ 0 w 8001000"/>
                <a:gd name="connsiteY7" fmla="*/ 993124 h 1191754"/>
                <a:gd name="connsiteX8" fmla="*/ 0 w 8001000"/>
                <a:gd name="connsiteY8" fmla="*/ 198630 h 1191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1000" h="1191754">
                  <a:moveTo>
                    <a:pt x="0" y="198630"/>
                  </a:moveTo>
                  <a:cubicBezTo>
                    <a:pt x="0" y="88930"/>
                    <a:pt x="88930" y="0"/>
                    <a:pt x="198630" y="0"/>
                  </a:cubicBezTo>
                  <a:lnTo>
                    <a:pt x="7802370" y="0"/>
                  </a:lnTo>
                  <a:cubicBezTo>
                    <a:pt x="7912070" y="0"/>
                    <a:pt x="8001000" y="88930"/>
                    <a:pt x="8001000" y="198630"/>
                  </a:cubicBezTo>
                  <a:lnTo>
                    <a:pt x="8001000" y="993124"/>
                  </a:lnTo>
                  <a:cubicBezTo>
                    <a:pt x="8001000" y="1102824"/>
                    <a:pt x="7912070" y="1191754"/>
                    <a:pt x="7802370" y="1191754"/>
                  </a:cubicBezTo>
                  <a:lnTo>
                    <a:pt x="198630" y="1191754"/>
                  </a:lnTo>
                  <a:cubicBezTo>
                    <a:pt x="88930" y="1191754"/>
                    <a:pt x="0" y="1102824"/>
                    <a:pt x="0" y="993124"/>
                  </a:cubicBezTo>
                  <a:lnTo>
                    <a:pt x="0" y="198630"/>
                  </a:lnTo>
                  <a:close/>
                </a:path>
              </a:pathLst>
            </a:custGeom>
            <a:ln>
              <a:noFill/>
            </a:ln>
          </p:spPr>
          <p:style>
            <a:lnRef idx="2">
              <a:scrgbClr r="0" g="0" b="0"/>
            </a:lnRef>
            <a:fillRef idx="1">
              <a:schemeClr val="accent2">
                <a:hueOff val="3121013"/>
                <a:satOff val="-3893"/>
                <a:lumOff val="915"/>
                <a:alphaOff val="0"/>
              </a:schemeClr>
            </a:fillRef>
            <a:effectRef idx="0">
              <a:schemeClr val="accent2">
                <a:hueOff val="3121013"/>
                <a:satOff val="-3893"/>
                <a:lumOff val="915"/>
                <a:alphaOff val="0"/>
              </a:schemeClr>
            </a:effectRef>
            <a:fontRef idx="minor">
              <a:schemeClr val="lt1"/>
            </a:fontRef>
          </p:style>
          <p:txBody>
            <a:bodyPr spcFirstLastPara="0" vert="horz" wrap="square" lIns="172477" tIns="172477" rIns="172477" bIns="172477" numCol="1" spcCol="1270" anchor="ctr" anchorCtr="0">
              <a:noAutofit/>
            </a:bodyPr>
            <a:lstStyle/>
            <a:p>
              <a:pPr marL="0" lvl="0" indent="0" algn="l" defTabSz="1333500">
                <a:lnSpc>
                  <a:spcPct val="90000"/>
                </a:lnSpc>
                <a:spcBef>
                  <a:spcPct val="0"/>
                </a:spcBef>
                <a:spcAft>
                  <a:spcPct val="35000"/>
                </a:spcAft>
                <a:buNone/>
              </a:pPr>
              <a:r>
                <a:rPr lang="en-US" sz="3000" kern="1200" dirty="0"/>
                <a:t>What could you be doing better?</a:t>
              </a:r>
            </a:p>
          </p:txBody>
        </p:sp>
        <p:sp>
          <p:nvSpPr>
            <p:cNvPr id="7" name="Freeform: Shape 6">
              <a:extLst>
                <a:ext uri="{FF2B5EF4-FFF2-40B4-BE49-F238E27FC236}">
                  <a16:creationId xmlns:a16="http://schemas.microsoft.com/office/drawing/2014/main" id="{DA072CA8-0763-4385-9D28-B005E899320E}"/>
                </a:ext>
              </a:extLst>
            </p:cNvPr>
            <p:cNvSpPr/>
            <p:nvPr/>
          </p:nvSpPr>
          <p:spPr>
            <a:xfrm>
              <a:off x="609600" y="5283754"/>
              <a:ext cx="8001000" cy="1191754"/>
            </a:xfrm>
            <a:custGeom>
              <a:avLst/>
              <a:gdLst>
                <a:gd name="connsiteX0" fmla="*/ 0 w 8001000"/>
                <a:gd name="connsiteY0" fmla="*/ 198630 h 1191754"/>
                <a:gd name="connsiteX1" fmla="*/ 198630 w 8001000"/>
                <a:gd name="connsiteY1" fmla="*/ 0 h 1191754"/>
                <a:gd name="connsiteX2" fmla="*/ 7802370 w 8001000"/>
                <a:gd name="connsiteY2" fmla="*/ 0 h 1191754"/>
                <a:gd name="connsiteX3" fmla="*/ 8001000 w 8001000"/>
                <a:gd name="connsiteY3" fmla="*/ 198630 h 1191754"/>
                <a:gd name="connsiteX4" fmla="*/ 8001000 w 8001000"/>
                <a:gd name="connsiteY4" fmla="*/ 993124 h 1191754"/>
                <a:gd name="connsiteX5" fmla="*/ 7802370 w 8001000"/>
                <a:gd name="connsiteY5" fmla="*/ 1191754 h 1191754"/>
                <a:gd name="connsiteX6" fmla="*/ 198630 w 8001000"/>
                <a:gd name="connsiteY6" fmla="*/ 1191754 h 1191754"/>
                <a:gd name="connsiteX7" fmla="*/ 0 w 8001000"/>
                <a:gd name="connsiteY7" fmla="*/ 993124 h 1191754"/>
                <a:gd name="connsiteX8" fmla="*/ 0 w 8001000"/>
                <a:gd name="connsiteY8" fmla="*/ 198630 h 1191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1000" h="1191754">
                  <a:moveTo>
                    <a:pt x="0" y="198630"/>
                  </a:moveTo>
                  <a:cubicBezTo>
                    <a:pt x="0" y="88930"/>
                    <a:pt x="88930" y="0"/>
                    <a:pt x="198630" y="0"/>
                  </a:cubicBezTo>
                  <a:lnTo>
                    <a:pt x="7802370" y="0"/>
                  </a:lnTo>
                  <a:cubicBezTo>
                    <a:pt x="7912070" y="0"/>
                    <a:pt x="8001000" y="88930"/>
                    <a:pt x="8001000" y="198630"/>
                  </a:cubicBezTo>
                  <a:lnTo>
                    <a:pt x="8001000" y="993124"/>
                  </a:lnTo>
                  <a:cubicBezTo>
                    <a:pt x="8001000" y="1102824"/>
                    <a:pt x="7912070" y="1191754"/>
                    <a:pt x="7802370" y="1191754"/>
                  </a:cubicBezTo>
                  <a:lnTo>
                    <a:pt x="198630" y="1191754"/>
                  </a:lnTo>
                  <a:cubicBezTo>
                    <a:pt x="88930" y="1191754"/>
                    <a:pt x="0" y="1102824"/>
                    <a:pt x="0" y="993124"/>
                  </a:cubicBezTo>
                  <a:lnTo>
                    <a:pt x="0" y="198630"/>
                  </a:lnTo>
                  <a:close/>
                </a:path>
              </a:pathLst>
            </a:custGeom>
            <a:ln>
              <a:noFill/>
            </a:ln>
          </p:spPr>
          <p:style>
            <a:lnRef idx="2">
              <a:scrgbClr r="0" g="0" b="0"/>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72477" tIns="172477" rIns="172477" bIns="172477" numCol="1" spcCol="1270" anchor="ctr" anchorCtr="0">
              <a:noAutofit/>
            </a:bodyPr>
            <a:lstStyle/>
            <a:p>
              <a:pPr marL="0" lvl="0" indent="0" algn="l" defTabSz="1333500">
                <a:lnSpc>
                  <a:spcPct val="90000"/>
                </a:lnSpc>
                <a:spcBef>
                  <a:spcPct val="0"/>
                </a:spcBef>
                <a:spcAft>
                  <a:spcPct val="35000"/>
                </a:spcAft>
                <a:buNone/>
              </a:pPr>
              <a:r>
                <a:rPr lang="en-US" sz="3000" kern="1200" dirty="0"/>
                <a:t>If you came away from this workshop with only one thing, what would that be?</a:t>
              </a:r>
            </a:p>
          </p:txBody>
        </p:sp>
      </p:gr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92500" lnSpcReduction="20000"/>
          </a:bodyPr>
          <a:lstStyle/>
          <a:p>
            <a:pPr marL="347663" marR="0" lvl="0" indent="-347663">
              <a:lnSpc>
                <a:spcPct val="115000"/>
              </a:lnSpc>
              <a:spcBef>
                <a:spcPts val="0"/>
              </a:spcBef>
              <a:spcAft>
                <a:spcPts val="1000"/>
              </a:spcAft>
              <a:buFont typeface="+mj-lt"/>
              <a:buAutoNum type="arabicPeriod" startAt="3"/>
              <a:tabLst>
                <a:tab pos="576263" algn="l"/>
              </a:tabLst>
            </a:pPr>
            <a:r>
              <a:rPr lang="en-US" dirty="0">
                <a:solidFill>
                  <a:srgbClr val="000000"/>
                </a:solidFill>
                <a:ea typeface="Times New Roman"/>
                <a:cs typeface="Times New Roman"/>
              </a:rPr>
              <a:t>One of the best ways to deal with email is to set up </a:t>
            </a:r>
            <a:r>
              <a:rPr lang="en-US" dirty="0">
                <a:ea typeface="Times New Roman"/>
                <a:cs typeface="Times New Roman"/>
              </a:rPr>
              <a:t>rules to filter emails to certain folders.</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True</a:t>
            </a:r>
          </a:p>
          <a:p>
            <a:pPr marL="690563" marR="0" lvl="0" indent="-342900">
              <a:lnSpc>
                <a:spcPct val="115000"/>
              </a:lnSpc>
              <a:spcBef>
                <a:spcPts val="0"/>
              </a:spcBef>
              <a:spcAft>
                <a:spcPts val="1000"/>
              </a:spcAft>
              <a:buFont typeface="+mj-lt"/>
              <a:buAutoNum type="alphaLcParenR"/>
            </a:pPr>
            <a:r>
              <a:rPr lang="en-US" dirty="0">
                <a:ea typeface="Times New Roman"/>
                <a:cs typeface="Times New Roman"/>
              </a:rPr>
              <a:t>False</a:t>
            </a:r>
          </a:p>
          <a:p>
            <a:pPr marL="347663" marR="0" lvl="0" indent="-347663">
              <a:lnSpc>
                <a:spcPct val="115000"/>
              </a:lnSpc>
              <a:spcBef>
                <a:spcPts val="0"/>
              </a:spcBef>
              <a:spcAft>
                <a:spcPts val="1000"/>
              </a:spcAft>
              <a:buFont typeface="+mj-lt"/>
              <a:buAutoNum type="arabicPeriod" startAt="4"/>
              <a:tabLst>
                <a:tab pos="625475" algn="l"/>
              </a:tabLst>
            </a:pPr>
            <a:r>
              <a:rPr lang="en-US" dirty="0">
                <a:ea typeface="Times New Roman"/>
                <a:cs typeface="Times New Roman"/>
              </a:rPr>
              <a:t>The acronym S.T.I.N.G can help when feeling overwhelmed; what does the G stand for?</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Give up</a:t>
            </a:r>
          </a:p>
          <a:p>
            <a:pPr marL="690563" marR="0" lvl="0" indent="-342900">
              <a:lnSpc>
                <a:spcPct val="115000"/>
              </a:lnSpc>
              <a:spcBef>
                <a:spcPts val="0"/>
              </a:spcBef>
              <a:spcAft>
                <a:spcPts val="0"/>
              </a:spcAft>
              <a:buFont typeface="+mj-lt"/>
              <a:buAutoNum type="alphaLcParenR"/>
            </a:pPr>
            <a:r>
              <a:rPr lang="en-US" cap="small" dirty="0">
                <a:ea typeface="Times New Roman"/>
                <a:cs typeface="Times New Roman"/>
              </a:rPr>
              <a:t>G</a:t>
            </a:r>
            <a:r>
              <a:rPr lang="en-US" dirty="0">
                <a:ea typeface="Times New Roman"/>
                <a:cs typeface="Times New Roman"/>
              </a:rPr>
              <a:t>ive yourself a reward</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Go home when completed</a:t>
            </a:r>
          </a:p>
          <a:p>
            <a:pPr marL="690563"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Get it done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54076534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47663" marR="0" lvl="0" indent="-347663">
              <a:lnSpc>
                <a:spcPct val="115000"/>
              </a:lnSpc>
              <a:spcBef>
                <a:spcPts val="1200"/>
              </a:spcBef>
              <a:spcAft>
                <a:spcPts val="1000"/>
              </a:spcAft>
              <a:buFont typeface="+mj-lt"/>
              <a:buAutoNum type="arabicParenR" startAt="5"/>
            </a:pPr>
            <a:r>
              <a:rPr lang="en-US" dirty="0">
                <a:ea typeface="Times New Roman"/>
                <a:cs typeface="Times New Roman"/>
              </a:rPr>
              <a:t>Which of these does not help to create an effective work space?</a:t>
            </a:r>
          </a:p>
          <a:p>
            <a:pPr marL="681038" marR="0" lvl="0" indent="-342900">
              <a:lnSpc>
                <a:spcPct val="115000"/>
              </a:lnSpc>
              <a:spcBef>
                <a:spcPts val="0"/>
              </a:spcBef>
              <a:spcAft>
                <a:spcPts val="0"/>
              </a:spcAft>
              <a:buFont typeface="+mj-lt"/>
              <a:buAutoNum type="alphaLcParenR"/>
            </a:pPr>
            <a:r>
              <a:rPr lang="en-US" dirty="0">
                <a:ea typeface="Times New Roman"/>
                <a:cs typeface="Arial"/>
              </a:rPr>
              <a:t>Working around clutter</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Setting up an effective file system</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Gathering essential tools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Managing workflow</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6"/>
            </a:pPr>
            <a:r>
              <a:rPr lang="en-US" dirty="0">
                <a:ea typeface="Times New Roman"/>
                <a:cs typeface="Times New Roman"/>
              </a:rPr>
              <a:t>What types of files are used for materials used frequently and needed close at hand?</a:t>
            </a:r>
          </a:p>
          <a:p>
            <a:pPr marL="681038" marR="0" lvl="0" indent="-342900">
              <a:lnSpc>
                <a:spcPct val="115000"/>
              </a:lnSpc>
              <a:spcBef>
                <a:spcPts val="0"/>
              </a:spcBef>
              <a:spcAft>
                <a:spcPts val="0"/>
              </a:spcAft>
              <a:buFont typeface="+mj-lt"/>
              <a:buAutoNum type="alphaLcParenR"/>
            </a:pPr>
            <a:r>
              <a:rPr lang="en-US" dirty="0">
                <a:ea typeface="Times New Roman"/>
                <a:cs typeface="Times New Roman"/>
              </a:rPr>
              <a:t>Working files</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DIY files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Reference files</a:t>
            </a:r>
            <a:endParaRPr lang="en-US" dirty="0">
              <a:ea typeface="Times New Roman"/>
              <a:cs typeface="Times New Roman"/>
            </a:endParaRPr>
          </a:p>
          <a:p>
            <a:pPr marL="681038"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Archival files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67660973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533400" y="1600200"/>
            <a:ext cx="8153400" cy="5029200"/>
          </a:xfrm>
        </p:spPr>
        <p:txBody>
          <a:bodyPr>
            <a:normAutofit fontScale="85000" lnSpcReduction="20000"/>
          </a:bodyPr>
          <a:lstStyle/>
          <a:p>
            <a:pPr marL="347663" marR="0" lvl="0" indent="-347663">
              <a:lnSpc>
                <a:spcPct val="115000"/>
              </a:lnSpc>
              <a:spcBef>
                <a:spcPts val="1200"/>
              </a:spcBef>
              <a:spcAft>
                <a:spcPts val="1000"/>
              </a:spcAft>
              <a:buFont typeface="+mj-lt"/>
              <a:buAutoNum type="arabicParenR" startAt="7"/>
            </a:pPr>
            <a:r>
              <a:rPr lang="en-US" dirty="0">
                <a:ea typeface="Times New Roman"/>
                <a:cs typeface="Times New Roman"/>
              </a:rPr>
              <a:t>Which of these are not essential in an effective workplace?</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Telephone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Three trays to control the workflow on your desk</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A pile of used post-it notes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Standard office supplies</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8"/>
            </a:pPr>
            <a:r>
              <a:rPr lang="en-US" dirty="0">
                <a:ea typeface="Times New Roman"/>
                <a:cs typeface="Times New Roman"/>
              </a:rPr>
              <a:t>If a task is not yours to do, how should you respond?</a:t>
            </a:r>
          </a:p>
          <a:p>
            <a:pPr marL="681038" marR="0" lvl="0" indent="-342900">
              <a:lnSpc>
                <a:spcPct val="115000"/>
              </a:lnSpc>
              <a:spcBef>
                <a:spcPts val="0"/>
              </a:spcBef>
              <a:spcAft>
                <a:spcPts val="0"/>
              </a:spcAft>
              <a:buFont typeface="+mj-lt"/>
              <a:buAutoNum type="alphaLcParenR"/>
            </a:pPr>
            <a:r>
              <a:rPr lang="en-US" dirty="0">
                <a:ea typeface="Times New Roman"/>
                <a:cs typeface="Arial"/>
              </a:rPr>
              <a:t>Do it</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Delete it</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Defer it</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Delegate it</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eriod"/>
              <a:tabLst>
                <a:tab pos="457200" algn="l"/>
              </a:tabLst>
            </a:pPr>
            <a:endParaRPr lang="en-US" dirty="0">
              <a:ea typeface="Times New Roman"/>
              <a:cs typeface="Times New Roman"/>
            </a:endParaRPr>
          </a:p>
        </p:txBody>
      </p:sp>
    </p:spTree>
    <p:extLst>
      <p:ext uri="{BB962C8B-B14F-4D97-AF65-F5344CB8AC3E}">
        <p14:creationId xmlns:p14="http://schemas.microsoft.com/office/powerpoint/2010/main" val="98734829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62500" lnSpcReduction="20000"/>
          </a:bodyPr>
          <a:lstStyle/>
          <a:p>
            <a:pPr marL="347663" marR="0" lvl="0" indent="-347663">
              <a:lnSpc>
                <a:spcPct val="115000"/>
              </a:lnSpc>
              <a:spcBef>
                <a:spcPts val="1200"/>
              </a:spcBef>
              <a:spcAft>
                <a:spcPts val="1000"/>
              </a:spcAft>
              <a:buFont typeface="+mj-lt"/>
              <a:buAutoNum type="arabicParenR" startAt="9"/>
            </a:pPr>
            <a:r>
              <a:rPr lang="en-US" dirty="0">
                <a:ea typeface="Times New Roman"/>
                <a:cs typeface="Times New Roman"/>
              </a:rPr>
              <a:t>Which of these is good advice for maximizing your e-mail time?</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Email is best handled constantly throughout the day</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Times New Roman"/>
              </a:rPr>
              <a:t>Once you know the subject of the message, open and read urgent e-mails and non-urgent emails (like jokes), and respond accordingly</a:t>
            </a:r>
          </a:p>
          <a:p>
            <a:pPr marL="681038" marR="0" lvl="0" indent="-342900">
              <a:lnSpc>
                <a:spcPct val="115000"/>
              </a:lnSpc>
              <a:spcBef>
                <a:spcPts val="0"/>
              </a:spcBef>
              <a:spcAft>
                <a:spcPts val="0"/>
              </a:spcAft>
              <a:buFont typeface="+mj-lt"/>
              <a:buAutoNum type="alphaLcParenR"/>
            </a:pPr>
            <a:r>
              <a:rPr lang="en-US" dirty="0">
                <a:ea typeface="Times New Roman"/>
                <a:cs typeface="Times New Roman"/>
              </a:rPr>
              <a:t>Ask your e-mail contacts to use specific subject lines, and make sure to use them yourself</a:t>
            </a:r>
          </a:p>
          <a:p>
            <a:pPr marL="681038" marR="0" lvl="0" indent="-342900">
              <a:lnSpc>
                <a:spcPct val="115000"/>
              </a:lnSpc>
              <a:spcBef>
                <a:spcPts val="0"/>
              </a:spcBef>
              <a:spcAft>
                <a:spcPts val="0"/>
              </a:spcAft>
              <a:buFont typeface="+mj-lt"/>
              <a:buAutoNum type="alphaLcParenR"/>
            </a:pPr>
            <a:r>
              <a:rPr lang="en-US" dirty="0">
                <a:ea typeface="Times New Roman"/>
                <a:cs typeface="Arial"/>
              </a:rPr>
              <a:t>Move all email to your junk or trashcan when finished</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10"/>
            </a:pPr>
            <a:r>
              <a:rPr lang="en-US" dirty="0">
                <a:ea typeface="Times New Roman"/>
                <a:cs typeface="Arial"/>
              </a:rPr>
              <a:t>For people with multiple responsibilities, what type of calendar might be especially valuable?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A productivity journal</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An annual calendar organized by areas of responsibility</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A day-by-day calendar</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filing calendar</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95415920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533400" y="1600200"/>
            <a:ext cx="8153400" cy="5029200"/>
          </a:xfrm>
        </p:spPr>
        <p:txBody>
          <a:bodyPr>
            <a:normAutofit fontScale="92500" lnSpcReduction="20000"/>
          </a:bodyPr>
          <a:lstStyle/>
          <a:p>
            <a:pPr marL="342900" marR="0" lvl="0" indent="-342900">
              <a:lnSpc>
                <a:spcPct val="115000"/>
              </a:lnSpc>
              <a:spcBef>
                <a:spcPts val="0"/>
              </a:spcBef>
              <a:spcAft>
                <a:spcPts val="1000"/>
              </a:spcAft>
              <a:buFont typeface="+mj-lt"/>
              <a:buAutoNum type="arabicPeriod"/>
              <a:tabLst>
                <a:tab pos="457200" algn="l"/>
              </a:tabLst>
            </a:pPr>
            <a:r>
              <a:rPr lang="en-US" dirty="0">
                <a:ea typeface="Times New Roman"/>
                <a:cs typeface="Times New Roman"/>
              </a:rPr>
              <a:t>Which is not a part of a basic filling system?</a:t>
            </a: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Working files</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tabLst>
                <a:tab pos="742950" algn="l"/>
              </a:tabLst>
            </a:pPr>
            <a:r>
              <a:rPr lang="en-US" dirty="0">
                <a:solidFill>
                  <a:srgbClr val="FF0000"/>
                </a:solidFill>
                <a:ea typeface="Times New Roman"/>
                <a:cs typeface="Times New Roman"/>
              </a:rPr>
              <a:t>DIY files</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tabLst>
                <a:tab pos="742950" algn="l"/>
              </a:tabLst>
            </a:pPr>
            <a:r>
              <a:rPr lang="en-US" dirty="0">
                <a:solidFill>
                  <a:srgbClr val="000000"/>
                </a:solidFill>
                <a:ea typeface="Times New Roman"/>
                <a:cs typeface="Times New Roman"/>
              </a:rPr>
              <a:t>Reference files</a:t>
            </a:r>
            <a:endParaRPr lang="en-US" dirty="0">
              <a:ea typeface="Times New Roman"/>
              <a:cs typeface="Times New Roman"/>
            </a:endParaRPr>
          </a:p>
          <a:p>
            <a:pPr marL="690563" marR="0" lvl="0" indent="-342900">
              <a:lnSpc>
                <a:spcPct val="115000"/>
              </a:lnSpc>
              <a:spcBef>
                <a:spcPts val="0"/>
              </a:spcBef>
              <a:spcAft>
                <a:spcPts val="1000"/>
              </a:spcAft>
              <a:buFont typeface="+mj-lt"/>
              <a:buAutoNum type="alphaLcParenR"/>
              <a:tabLst>
                <a:tab pos="742950" algn="l"/>
              </a:tabLst>
            </a:pPr>
            <a:r>
              <a:rPr lang="en-US" dirty="0">
                <a:solidFill>
                  <a:srgbClr val="000000"/>
                </a:solidFill>
                <a:ea typeface="Times New Roman"/>
                <a:cs typeface="Times New Roman"/>
              </a:rPr>
              <a:t>Archival files</a:t>
            </a:r>
            <a:endParaRPr lang="en-US" dirty="0">
              <a:ea typeface="Times New Roman"/>
              <a:cs typeface="Times New Roman"/>
            </a:endParaRPr>
          </a:p>
          <a:p>
            <a:pPr marL="347663" marR="0" lvl="0" indent="-347663">
              <a:lnSpc>
                <a:spcPct val="115000"/>
              </a:lnSpc>
              <a:spcBef>
                <a:spcPts val="0"/>
              </a:spcBef>
              <a:spcAft>
                <a:spcPts val="1000"/>
              </a:spcAft>
              <a:buFont typeface="+mj-lt"/>
              <a:buAutoNum type="arabicPeriod" startAt="2"/>
              <a:tabLst>
                <a:tab pos="685800" algn="l"/>
              </a:tabLst>
            </a:pPr>
            <a:r>
              <a:rPr lang="en-US" dirty="0">
                <a:solidFill>
                  <a:srgbClr val="000000"/>
                </a:solidFill>
                <a:ea typeface="Times New Roman"/>
                <a:cs typeface="Times New Roman"/>
              </a:rPr>
              <a:t>In managing workflow what are the four Ds?</a:t>
            </a: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Do, Done, Deliver, Double</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Do, Decide, Defer, Detour</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Do, Done, Doubt, Decide</a:t>
            </a:r>
            <a:endParaRPr lang="en-US" dirty="0">
              <a:ea typeface="Times New Roman"/>
              <a:cs typeface="Times New Roman"/>
            </a:endParaRPr>
          </a:p>
          <a:p>
            <a:pPr marL="690563" marR="0" lvl="0" indent="-342900">
              <a:lnSpc>
                <a:spcPct val="115000"/>
              </a:lnSpc>
              <a:spcBef>
                <a:spcPts val="0"/>
              </a:spcBef>
              <a:spcAft>
                <a:spcPts val="1000"/>
              </a:spcAft>
              <a:buFont typeface="+mj-lt"/>
              <a:buAutoNum type="alphaLcParenR"/>
            </a:pPr>
            <a:r>
              <a:rPr lang="en-US" dirty="0">
                <a:solidFill>
                  <a:srgbClr val="FF0000"/>
                </a:solidFill>
                <a:ea typeface="Times New Roman"/>
                <a:cs typeface="Times New Roman"/>
              </a:rPr>
              <a:t>Do, Delete, Defer, Delegate</a:t>
            </a:r>
            <a:endParaRPr lang="en-US" dirty="0">
              <a:ea typeface="Times New Roman"/>
              <a:cs typeface="Times New Roman"/>
            </a:endParaRPr>
          </a:p>
        </p:txBody>
      </p:sp>
    </p:spTree>
    <p:extLst>
      <p:ext uri="{BB962C8B-B14F-4D97-AF65-F5344CB8AC3E}">
        <p14:creationId xmlns:p14="http://schemas.microsoft.com/office/powerpoint/2010/main" val="308509522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92500" lnSpcReduction="20000"/>
          </a:bodyPr>
          <a:lstStyle/>
          <a:p>
            <a:pPr marL="347663" marR="0" lvl="0" indent="-347663">
              <a:lnSpc>
                <a:spcPct val="115000"/>
              </a:lnSpc>
              <a:spcBef>
                <a:spcPts val="0"/>
              </a:spcBef>
              <a:spcAft>
                <a:spcPts val="1000"/>
              </a:spcAft>
              <a:buFont typeface="+mj-lt"/>
              <a:buAutoNum type="arabicPeriod" startAt="3"/>
              <a:tabLst>
                <a:tab pos="576263" algn="l"/>
              </a:tabLst>
            </a:pPr>
            <a:r>
              <a:rPr lang="en-US" dirty="0">
                <a:solidFill>
                  <a:srgbClr val="000000"/>
                </a:solidFill>
                <a:ea typeface="Times New Roman"/>
                <a:cs typeface="Times New Roman"/>
              </a:rPr>
              <a:t>One of the best ways to deal with email is to set up rules to filter emails to certain folders.</a:t>
            </a:r>
          </a:p>
          <a:p>
            <a:pPr marL="690563"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True</a:t>
            </a:r>
            <a:endParaRPr lang="en-US" dirty="0">
              <a:ea typeface="Times New Roman"/>
              <a:cs typeface="Times New Roman"/>
            </a:endParaRPr>
          </a:p>
          <a:p>
            <a:pPr marL="690563"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False</a:t>
            </a:r>
            <a:endParaRPr lang="en-US" dirty="0">
              <a:ea typeface="Times New Roman"/>
              <a:cs typeface="Times New Roman"/>
            </a:endParaRPr>
          </a:p>
          <a:p>
            <a:pPr marL="347663" marR="0" lvl="0" indent="-347663">
              <a:lnSpc>
                <a:spcPct val="115000"/>
              </a:lnSpc>
              <a:spcBef>
                <a:spcPts val="0"/>
              </a:spcBef>
              <a:spcAft>
                <a:spcPts val="1000"/>
              </a:spcAft>
              <a:buFont typeface="+mj-lt"/>
              <a:buAutoNum type="arabicPeriod" startAt="4"/>
              <a:tabLst>
                <a:tab pos="625475" algn="l"/>
              </a:tabLst>
            </a:pPr>
            <a:r>
              <a:rPr lang="en-US" dirty="0">
                <a:solidFill>
                  <a:srgbClr val="000000"/>
                </a:solidFill>
                <a:ea typeface="Times New Roman"/>
                <a:cs typeface="Times New Roman"/>
              </a:rPr>
              <a:t>The acronym S.T.I.N.G can help when feeling overwhelmed; what does the G stand for?</a:t>
            </a: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Give up</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US" cap="small" dirty="0">
                <a:solidFill>
                  <a:srgbClr val="FF0000"/>
                </a:solidFill>
                <a:ea typeface="Times New Roman"/>
                <a:cs typeface="Times New Roman"/>
              </a:rPr>
              <a:t>G</a:t>
            </a:r>
            <a:r>
              <a:rPr lang="en-US" dirty="0">
                <a:solidFill>
                  <a:srgbClr val="FF0000"/>
                </a:solidFill>
                <a:ea typeface="Times New Roman"/>
                <a:cs typeface="Times New Roman"/>
              </a:rPr>
              <a:t>ive yourself a reward</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Go home when completed</a:t>
            </a:r>
            <a:endParaRPr lang="en-US" dirty="0">
              <a:ea typeface="Times New Roman"/>
              <a:cs typeface="Times New Roman"/>
            </a:endParaRPr>
          </a:p>
          <a:p>
            <a:pPr marL="690563"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Get it done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86111626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47663" marR="0" lvl="0" indent="-347663">
              <a:lnSpc>
                <a:spcPct val="115000"/>
              </a:lnSpc>
              <a:spcBef>
                <a:spcPts val="1200"/>
              </a:spcBef>
              <a:spcAft>
                <a:spcPts val="1000"/>
              </a:spcAft>
              <a:buFont typeface="+mj-lt"/>
              <a:buAutoNum type="arabicParenR" startAt="5"/>
            </a:pPr>
            <a:r>
              <a:rPr lang="en-US" dirty="0">
                <a:ea typeface="Times New Roman"/>
                <a:cs typeface="Times New Roman"/>
              </a:rPr>
              <a:t>Which of these does not help to create an effective work space?</a:t>
            </a: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Working around clutter</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Setting up an effective file system</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Gathering essential tools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Managing workflow</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6"/>
            </a:pPr>
            <a:r>
              <a:rPr lang="en-US" dirty="0">
                <a:ea typeface="Times New Roman"/>
                <a:cs typeface="Times New Roman"/>
              </a:rPr>
              <a:t>What types of files are used for materials used frequently and needed close at hand?</a:t>
            </a: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Working files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DIY files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Reference files</a:t>
            </a:r>
            <a:endParaRPr lang="en-US" dirty="0">
              <a:ea typeface="Times New Roman"/>
              <a:cs typeface="Times New Roman"/>
            </a:endParaRPr>
          </a:p>
          <a:p>
            <a:pPr marL="681038"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Archival files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404509658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533400" y="1600200"/>
            <a:ext cx="8153400" cy="5029200"/>
          </a:xfrm>
        </p:spPr>
        <p:txBody>
          <a:bodyPr>
            <a:normAutofit fontScale="85000" lnSpcReduction="20000"/>
          </a:bodyPr>
          <a:lstStyle/>
          <a:p>
            <a:pPr marL="347663" marR="0" lvl="0" indent="-347663">
              <a:lnSpc>
                <a:spcPct val="115000"/>
              </a:lnSpc>
              <a:spcBef>
                <a:spcPts val="1200"/>
              </a:spcBef>
              <a:spcAft>
                <a:spcPts val="1000"/>
              </a:spcAft>
              <a:buFont typeface="+mj-lt"/>
              <a:buAutoNum type="arabicParenR" startAt="7"/>
            </a:pPr>
            <a:r>
              <a:rPr lang="en-US" dirty="0">
                <a:ea typeface="Times New Roman"/>
                <a:cs typeface="Times New Roman"/>
              </a:rPr>
              <a:t>Which of these are not essential in an effective workplace?</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Telephone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Three trays to control the workflow on your desk</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A pile of used post-it notes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Standard office supplies</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8"/>
            </a:pPr>
            <a:r>
              <a:rPr lang="en-US" dirty="0">
                <a:ea typeface="Times New Roman"/>
                <a:cs typeface="Times New Roman"/>
              </a:rPr>
              <a:t>If a task is not yours to do, how should you respond?</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Do it</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Delete it</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Defer it</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Delegate it</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eriod"/>
              <a:tabLst>
                <a:tab pos="457200" algn="l"/>
              </a:tabLst>
            </a:pPr>
            <a:endParaRPr lang="en-US" dirty="0">
              <a:ea typeface="Times New Roman"/>
              <a:cs typeface="Times New Roman"/>
            </a:endParaRPr>
          </a:p>
        </p:txBody>
      </p:sp>
    </p:spTree>
    <p:extLst>
      <p:ext uri="{BB962C8B-B14F-4D97-AF65-F5344CB8AC3E}">
        <p14:creationId xmlns:p14="http://schemas.microsoft.com/office/powerpoint/2010/main" val="10926737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62500" lnSpcReduction="20000"/>
          </a:bodyPr>
          <a:lstStyle/>
          <a:p>
            <a:pPr marL="347663" marR="0" lvl="0" indent="-347663">
              <a:lnSpc>
                <a:spcPct val="115000"/>
              </a:lnSpc>
              <a:spcBef>
                <a:spcPts val="1200"/>
              </a:spcBef>
              <a:spcAft>
                <a:spcPts val="1000"/>
              </a:spcAft>
              <a:buFont typeface="+mj-lt"/>
              <a:buAutoNum type="arabicParenR" startAt="9"/>
            </a:pPr>
            <a:r>
              <a:rPr lang="en-US" dirty="0">
                <a:ea typeface="Times New Roman"/>
                <a:cs typeface="Times New Roman"/>
              </a:rPr>
              <a:t>Which of these is good advice for maximizing your e-mail time?</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Email is best handled constantly throughout the day</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Once you know the subject of the message, open and read urgent e-mails and non-urgent emails (like jokes), and respond accordingly</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Ask your e-mail contacts to use specific subject lines, and make sure to use them yourself</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Move all email to your junk or trashcan when finished</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10"/>
            </a:pPr>
            <a:r>
              <a:rPr lang="en-US" dirty="0">
                <a:solidFill>
                  <a:srgbClr val="000000"/>
                </a:solidFill>
                <a:ea typeface="Times New Roman"/>
                <a:cs typeface="Arial"/>
              </a:rPr>
              <a:t>For people with multiple responsibilities, what type of calendar might be especially valuable?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productivity journal</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An annual calendar organized by areas of responsibility</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day-by-day calendar</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filing calendar</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60764402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br>
              <a:rPr lang="en-CA" dirty="0"/>
            </a:br>
            <a:r>
              <a:rPr lang="en-US" dirty="0"/>
              <a:t>Module Eight: Delegating Made Easy </a:t>
            </a:r>
            <a:br>
              <a:rPr lang="en-CA" dirty="0"/>
            </a:br>
            <a:endParaRPr lang="en-US" dirty="0"/>
          </a:p>
        </p:txBody>
      </p:sp>
      <p:sp>
        <p:nvSpPr>
          <p:cNvPr id="4" name="Text Placeholder 3"/>
          <p:cNvSpPr>
            <a:spLocks noGrp="1"/>
          </p:cNvSpPr>
          <p:nvPr>
            <p:ph type="body" sz="quarter" idx="10"/>
          </p:nvPr>
        </p:nvSpPr>
        <p:spPr/>
        <p:txBody>
          <a:bodyPr rtlCol="0">
            <a:normAutofit fontScale="40000" lnSpcReduction="20000"/>
          </a:bodyPr>
          <a:lstStyle/>
          <a:p>
            <a:pPr eaLnBrk="1" fontAlgn="auto" hangingPunct="1">
              <a:spcAft>
                <a:spcPts val="0"/>
              </a:spcAft>
              <a:defRPr/>
            </a:pPr>
            <a:r>
              <a:rPr lang="en-US" dirty="0"/>
              <a:t> The best executive is the one who has sense enough to pick good men to do what he wants done, and self-restraint enough to keep from meddling with them while they do it. </a:t>
            </a:r>
            <a:br>
              <a:rPr lang="en-CA" dirty="0"/>
            </a:br>
            <a:endParaRPr lang="en-CA" dirty="0"/>
          </a:p>
          <a:p>
            <a:pPr eaLnBrk="1" fontAlgn="auto" hangingPunct="1">
              <a:spcAft>
                <a:spcPts val="0"/>
              </a:spcAft>
              <a:defRPr/>
            </a:pPr>
            <a:r>
              <a:rPr lang="en-US" b="1" dirty="0"/>
              <a:t>Theodore Roosevelt</a:t>
            </a:r>
          </a:p>
        </p:txBody>
      </p:sp>
      <p:sp>
        <p:nvSpPr>
          <p:cNvPr id="43011" name="Content Placeholder 2"/>
          <p:cNvSpPr>
            <a:spLocks noGrp="1"/>
          </p:cNvSpPr>
          <p:nvPr>
            <p:ph type="body" sz="quarter" idx="11"/>
          </p:nvPr>
        </p:nvSpPr>
        <p:spPr/>
        <p:txBody>
          <a:bodyPr/>
          <a:lstStyle/>
          <a:p>
            <a:pPr marL="0" indent="0" eaLnBrk="1" hangingPunct="1">
              <a:buNone/>
            </a:pPr>
            <a:r>
              <a:rPr lang="en-US" sz="2800" dirty="0"/>
              <a:t>If you work on your own, there’s only so much you can get done, no matter how hard you work. </a:t>
            </a:r>
          </a:p>
          <a:p>
            <a:pPr marL="0" indent="0" eaLnBrk="1" hangingPunct="1">
              <a:buNone/>
            </a:pPr>
            <a:r>
              <a:rPr lang="en-US" sz="2800" dirty="0"/>
              <a:t>One of the most common ways of overcoming this limitation is to learn how to delegate your work to other people.</a:t>
            </a:r>
          </a:p>
          <a:p>
            <a:pPr marL="0" indent="0" eaLnBrk="1" hangingPunct="1">
              <a:buNone/>
            </a:pPr>
            <a:r>
              <a:rPr lang="en-US" sz="2800" dirty="0"/>
              <a:t>At first sight, delegation can feel like more hassle than it’s worth. By delegating effectively, you can hugely expand the amount of work that you can deliver. </a:t>
            </a:r>
          </a:p>
        </p:txBody>
      </p:sp>
    </p:spTree>
  </p:cSld>
  <p:clrMapOvr>
    <a:masterClrMapping/>
  </p:clrMapOvr>
</p:sld>
</file>

<file path=ppt/theme/theme1.xml><?xml version="1.0" encoding="utf-8"?>
<a:theme xmlns:a="http://schemas.openxmlformats.org/drawingml/2006/main" name="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 Slides</Template>
  <TotalTime>2048</TotalTime>
  <Words>19197</Words>
  <Application>Microsoft Office PowerPoint</Application>
  <PresentationFormat>On-screen Show (4:3)</PresentationFormat>
  <Paragraphs>2417</Paragraphs>
  <Slides>165</Slides>
  <Notes>50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165</vt:i4>
      </vt:variant>
    </vt:vector>
  </HeadingPairs>
  <TitlesOfParts>
    <vt:vector size="174" baseType="lpstr">
      <vt:lpstr>Arial</vt:lpstr>
      <vt:lpstr>Calibri</vt:lpstr>
      <vt:lpstr>Cambria</vt:lpstr>
      <vt:lpstr>Knowledge Medium</vt:lpstr>
      <vt:lpstr>Symbol</vt:lpstr>
      <vt:lpstr>Times New Roman</vt:lpstr>
      <vt:lpstr>Wingdings</vt:lpstr>
      <vt:lpstr>ヒラギノ角ゴ Pro W3</vt:lpstr>
      <vt:lpstr>PowerPoint Slides</vt:lpstr>
      <vt:lpstr>Hello and welcome to the Accelerated Instructional Media Webinar – Course Name.</vt:lpstr>
      <vt:lpstr>PowerPoint Presentation</vt:lpstr>
      <vt:lpstr>Session Objectives</vt:lpstr>
      <vt:lpstr>PowerPoint Presentation</vt:lpstr>
      <vt:lpstr>PowerPoint Presentation</vt:lpstr>
      <vt:lpstr>PowerPoint Presentation</vt:lpstr>
      <vt:lpstr>Module One:  Getting Started</vt:lpstr>
      <vt:lpstr>Workshop Objectives</vt:lpstr>
      <vt:lpstr>Pre-Assignment Review</vt:lpstr>
      <vt:lpstr> Module Two:  Setting SMART Goals </vt:lpstr>
      <vt:lpstr>The Three P’s</vt:lpstr>
      <vt:lpstr>The SMART Way</vt:lpstr>
      <vt:lpstr>Prioritizing Your Goals</vt:lpstr>
      <vt:lpstr>Visualization</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Three: Prioritizing Your Time</vt:lpstr>
      <vt:lpstr>The 80/20 Rule</vt:lpstr>
      <vt:lpstr>The Urgent/Important Matrix</vt:lpstr>
      <vt:lpstr>Being Assertive</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Four:  Planning Wisely</vt:lpstr>
      <vt:lpstr>Creating Your Productivity Journal</vt:lpstr>
      <vt:lpstr>Maximizing the Power of Your Personal Productivity Journal</vt:lpstr>
      <vt:lpstr>The Glass Jar: Rocks, Pebbles, Sand, and Water</vt:lpstr>
      <vt:lpstr>Chunk, Block, and Tackle</vt:lpstr>
      <vt:lpstr>Ready, Fire, Aim!</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 Module Five: Tackling Procrastination </vt:lpstr>
      <vt:lpstr>Why We Procrastinate</vt:lpstr>
      <vt:lpstr>Nine Ways to Overcome Procrastination</vt:lpstr>
      <vt:lpstr>Eat That Frog!</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Six:  Crisis Management</vt:lpstr>
      <vt:lpstr>When the Storm Hits</vt:lpstr>
      <vt:lpstr>Creating a Plan</vt:lpstr>
      <vt:lpstr>Executing the Plan</vt:lpstr>
      <vt:lpstr>Lessons Learned</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 Module Seven: Organizing Your Workspace </vt:lpstr>
      <vt:lpstr>De-Clutter</vt:lpstr>
      <vt:lpstr>Managing Workflow</vt:lpstr>
      <vt:lpstr>Dealing with E-mail (I)</vt:lpstr>
      <vt:lpstr>Using Calendars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 Module Eight: Delegating Made Easy  </vt:lpstr>
      <vt:lpstr>When to Delegate </vt:lpstr>
      <vt:lpstr>To Whom Should You Delegate?</vt:lpstr>
      <vt:lpstr>How Should You Delegate?</vt:lpstr>
      <vt:lpstr>Keeping Control</vt:lpstr>
      <vt:lpstr>The Importance of Full Acceptance</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Nine:  Setting a Ritual </vt:lpstr>
      <vt:lpstr>What is a Ritual?</vt:lpstr>
      <vt:lpstr>Ritualizing Sleep, Meals, and Exercise</vt:lpstr>
      <vt:lpstr>Example Rituals</vt:lpstr>
      <vt:lpstr>Using Rituals to Maximize Time</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 Module Ten:  Meeting Management </vt:lpstr>
      <vt:lpstr>Deciding if a Meeting is Necessary</vt:lpstr>
      <vt:lpstr>Using the PAT Approach</vt:lpstr>
      <vt:lpstr>Building the Agenda</vt:lpstr>
      <vt:lpstr>Keeping Things on Track</vt:lpstr>
      <vt:lpstr>Making Sure the Meeting was Worthwhile</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 Module Eleven: Alternatives to Meetings </vt:lpstr>
      <vt:lpstr>Instant Messaging and Chat Rooms</vt:lpstr>
      <vt:lpstr>Teleconferencing</vt:lpstr>
      <vt:lpstr>E-mail Lists and Online Groups</vt:lpstr>
      <vt:lpstr>Collaboration Applications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Twelve:  Wrapping Up</vt:lpstr>
      <vt:lpstr>Words from the Wise</vt:lpstr>
      <vt:lpstr>Conclusion</vt:lpstr>
      <vt:lpstr>What of your original response would have changed if you knew the insights provided today? </vt:lpstr>
      <vt:lpstr>Survey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Time Management</dc:title>
  <dc:creator>Kimmi</dc:creator>
  <cp:lastModifiedBy>AIM1</cp:lastModifiedBy>
  <cp:revision>115</cp:revision>
  <dcterms:created xsi:type="dcterms:W3CDTF">2009-05-11T22:15:13Z</dcterms:created>
  <dcterms:modified xsi:type="dcterms:W3CDTF">2017-08-10T18:41:32Z</dcterms:modified>
</cp:coreProperties>
</file>