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8"/>
  </p:notesMasterIdLst>
  <p:sldIdLst>
    <p:sldId id="411" r:id="rId2"/>
    <p:sldId id="412" r:id="rId3"/>
    <p:sldId id="413" r:id="rId4"/>
    <p:sldId id="414" r:id="rId5"/>
    <p:sldId id="415" r:id="rId6"/>
    <p:sldId id="421" r:id="rId7"/>
    <p:sldId id="257" r:id="rId8"/>
    <p:sldId id="258" r:id="rId9"/>
    <p:sldId id="261" r:id="rId10"/>
    <p:sldId id="262" r:id="rId11"/>
    <p:sldId id="263" r:id="rId12"/>
    <p:sldId id="264" r:id="rId13"/>
    <p:sldId id="266" r:id="rId14"/>
    <p:sldId id="311" r:id="rId15"/>
    <p:sldId id="312" r:id="rId16"/>
    <p:sldId id="313" r:id="rId17"/>
    <p:sldId id="314" r:id="rId18"/>
    <p:sldId id="315" r:id="rId19"/>
    <p:sldId id="361" r:id="rId20"/>
    <p:sldId id="362" r:id="rId21"/>
    <p:sldId id="363" r:id="rId22"/>
    <p:sldId id="364" r:id="rId23"/>
    <p:sldId id="365" r:id="rId24"/>
    <p:sldId id="269" r:id="rId25"/>
    <p:sldId id="270" r:id="rId26"/>
    <p:sldId id="271" r:id="rId27"/>
    <p:sldId id="272" r:id="rId28"/>
    <p:sldId id="273" r:id="rId29"/>
    <p:sldId id="316" r:id="rId30"/>
    <p:sldId id="317" r:id="rId31"/>
    <p:sldId id="318" r:id="rId32"/>
    <p:sldId id="319" r:id="rId33"/>
    <p:sldId id="320" r:id="rId34"/>
    <p:sldId id="366" r:id="rId35"/>
    <p:sldId id="367" r:id="rId36"/>
    <p:sldId id="368" r:id="rId37"/>
    <p:sldId id="369" r:id="rId38"/>
    <p:sldId id="370" r:id="rId39"/>
    <p:sldId id="274" r:id="rId40"/>
    <p:sldId id="275" r:id="rId41"/>
    <p:sldId id="310" r:id="rId42"/>
    <p:sldId id="277" r:id="rId43"/>
    <p:sldId id="321" r:id="rId44"/>
    <p:sldId id="322" r:id="rId45"/>
    <p:sldId id="323" r:id="rId46"/>
    <p:sldId id="324" r:id="rId47"/>
    <p:sldId id="325" r:id="rId48"/>
    <p:sldId id="371" r:id="rId49"/>
    <p:sldId id="372" r:id="rId50"/>
    <p:sldId id="373" r:id="rId51"/>
    <p:sldId id="374" r:id="rId52"/>
    <p:sldId id="375" r:id="rId53"/>
    <p:sldId id="278" r:id="rId54"/>
    <p:sldId id="279" r:id="rId55"/>
    <p:sldId id="280" r:id="rId56"/>
    <p:sldId id="281" r:id="rId57"/>
    <p:sldId id="326" r:id="rId58"/>
    <p:sldId id="327" r:id="rId59"/>
    <p:sldId id="328" r:id="rId60"/>
    <p:sldId id="329" r:id="rId61"/>
    <p:sldId id="330" r:id="rId62"/>
    <p:sldId id="376" r:id="rId63"/>
    <p:sldId id="377" r:id="rId64"/>
    <p:sldId id="378" r:id="rId65"/>
    <p:sldId id="379" r:id="rId66"/>
    <p:sldId id="380" r:id="rId67"/>
    <p:sldId id="282" r:id="rId68"/>
    <p:sldId id="283" r:id="rId69"/>
    <p:sldId id="304" r:id="rId70"/>
    <p:sldId id="305" r:id="rId71"/>
    <p:sldId id="331" r:id="rId72"/>
    <p:sldId id="332" r:id="rId73"/>
    <p:sldId id="333" r:id="rId74"/>
    <p:sldId id="334" r:id="rId75"/>
    <p:sldId id="335" r:id="rId76"/>
    <p:sldId id="381" r:id="rId77"/>
    <p:sldId id="382" r:id="rId78"/>
    <p:sldId id="383" r:id="rId79"/>
    <p:sldId id="384" r:id="rId80"/>
    <p:sldId id="385" r:id="rId81"/>
    <p:sldId id="284" r:id="rId82"/>
    <p:sldId id="306" r:id="rId83"/>
    <p:sldId id="285" r:id="rId84"/>
    <p:sldId id="286" r:id="rId85"/>
    <p:sldId id="287" r:id="rId86"/>
    <p:sldId id="336" r:id="rId87"/>
    <p:sldId id="337" r:id="rId88"/>
    <p:sldId id="338" r:id="rId89"/>
    <p:sldId id="339" r:id="rId90"/>
    <p:sldId id="340" r:id="rId91"/>
    <p:sldId id="386" r:id="rId92"/>
    <p:sldId id="387" r:id="rId93"/>
    <p:sldId id="388" r:id="rId94"/>
    <p:sldId id="389" r:id="rId95"/>
    <p:sldId id="390" r:id="rId96"/>
    <p:sldId id="288" r:id="rId97"/>
    <p:sldId id="289" r:id="rId98"/>
    <p:sldId id="290" r:id="rId99"/>
    <p:sldId id="291" r:id="rId100"/>
    <p:sldId id="341" r:id="rId101"/>
    <p:sldId id="342" r:id="rId102"/>
    <p:sldId id="343" r:id="rId103"/>
    <p:sldId id="344" r:id="rId104"/>
    <p:sldId id="345" r:id="rId105"/>
    <p:sldId id="391" r:id="rId106"/>
    <p:sldId id="392" r:id="rId107"/>
    <p:sldId id="393" r:id="rId108"/>
    <p:sldId id="394" r:id="rId109"/>
    <p:sldId id="395" r:id="rId110"/>
    <p:sldId id="292" r:id="rId111"/>
    <p:sldId id="293" r:id="rId112"/>
    <p:sldId id="294" r:id="rId113"/>
    <p:sldId id="307" r:id="rId114"/>
    <p:sldId id="346" r:id="rId115"/>
    <p:sldId id="347" r:id="rId116"/>
    <p:sldId id="348" r:id="rId117"/>
    <p:sldId id="349" r:id="rId118"/>
    <p:sldId id="350" r:id="rId119"/>
    <p:sldId id="396" r:id="rId120"/>
    <p:sldId id="397" r:id="rId121"/>
    <p:sldId id="398" r:id="rId122"/>
    <p:sldId id="399" r:id="rId123"/>
    <p:sldId id="400" r:id="rId124"/>
    <p:sldId id="295" r:id="rId125"/>
    <p:sldId id="296" r:id="rId126"/>
    <p:sldId id="297" r:id="rId127"/>
    <p:sldId id="298" r:id="rId128"/>
    <p:sldId id="351" r:id="rId129"/>
    <p:sldId id="352" r:id="rId130"/>
    <p:sldId id="353" r:id="rId131"/>
    <p:sldId id="354" r:id="rId132"/>
    <p:sldId id="355" r:id="rId133"/>
    <p:sldId id="401" r:id="rId134"/>
    <p:sldId id="402" r:id="rId135"/>
    <p:sldId id="403" r:id="rId136"/>
    <p:sldId id="404" r:id="rId137"/>
    <p:sldId id="405" r:id="rId138"/>
    <p:sldId id="299" r:id="rId139"/>
    <p:sldId id="300" r:id="rId140"/>
    <p:sldId id="301" r:id="rId141"/>
    <p:sldId id="302" r:id="rId142"/>
    <p:sldId id="356" r:id="rId143"/>
    <p:sldId id="357" r:id="rId144"/>
    <p:sldId id="358" r:id="rId145"/>
    <p:sldId id="359" r:id="rId146"/>
    <p:sldId id="360" r:id="rId147"/>
    <p:sldId id="406" r:id="rId148"/>
    <p:sldId id="407" r:id="rId149"/>
    <p:sldId id="408" r:id="rId150"/>
    <p:sldId id="409" r:id="rId151"/>
    <p:sldId id="410" r:id="rId152"/>
    <p:sldId id="303" r:id="rId153"/>
    <p:sldId id="308" r:id="rId154"/>
    <p:sldId id="416" r:id="rId155"/>
    <p:sldId id="417" r:id="rId156"/>
    <p:sldId id="418" r:id="rId1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5895" autoAdjust="0"/>
  </p:normalViewPr>
  <p:slideViewPr>
    <p:cSldViewPr>
      <p:cViewPr varScale="1">
        <p:scale>
          <a:sx n="73" d="100"/>
          <a:sy n="73" d="100"/>
        </p:scale>
        <p:origin x="42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52CE105-AB3A-490C-92E0-08CF9125BA07}" type="datetimeFigureOut">
              <a:rPr lang="en-US"/>
              <a:pPr>
                <a:defRPr/>
              </a:pPr>
              <a:t>8/10/2017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F36E6F0-4D80-4746-BFC4-96EF1ADAA5D9}" type="slidenum">
              <a:rPr lang="en-CA"/>
              <a:pPr>
                <a:defRPr/>
              </a:pPr>
              <a:t>‹#›</a:t>
            </a:fld>
            <a:endParaRPr lang="en-CA" dirty="0"/>
          </a:p>
        </p:txBody>
      </p:sp>
    </p:spTree>
    <p:extLst>
      <p:ext uri="{BB962C8B-B14F-4D97-AF65-F5344CB8AC3E}">
        <p14:creationId xmlns:p14="http://schemas.microsoft.com/office/powerpoint/2010/main" val="30098569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r>
              <a:rPr lang="en-US" dirty="0"/>
              <a:t>The United States Army offers 11 Leadership Principles:</a:t>
            </a:r>
          </a:p>
          <a:p>
            <a:pPr eaLnBrk="1" hangingPunct="1"/>
            <a:r>
              <a:rPr lang="en-US" dirty="0"/>
              <a:t>•	Be tactically and technically proficient</a:t>
            </a:r>
          </a:p>
          <a:p>
            <a:pPr eaLnBrk="1" hangingPunct="1"/>
            <a:r>
              <a:rPr lang="en-US" dirty="0"/>
              <a:t>•	Know yourself and seek self-improvement</a:t>
            </a:r>
          </a:p>
          <a:p>
            <a:pPr eaLnBrk="1" hangingPunct="1"/>
            <a:r>
              <a:rPr lang="en-US" dirty="0"/>
              <a:t>•	Know your soldiers and look out for their welfare</a:t>
            </a:r>
          </a:p>
          <a:p>
            <a:pPr eaLnBrk="1" hangingPunct="1"/>
            <a:r>
              <a:rPr lang="en-US" dirty="0"/>
              <a:t>•	Keep your soldiers informed</a:t>
            </a:r>
          </a:p>
          <a:p>
            <a:pPr eaLnBrk="1" hangingPunct="1"/>
            <a:r>
              <a:rPr lang="en-US" dirty="0"/>
              <a:t>•	Set the example</a:t>
            </a:r>
          </a:p>
          <a:p>
            <a:pPr eaLnBrk="1" hangingPunct="1"/>
            <a:r>
              <a:rPr lang="en-US" dirty="0"/>
              <a:t>•	Ensure the task is understood, supervised and accomplished</a:t>
            </a:r>
          </a:p>
          <a:p>
            <a:pPr eaLnBrk="1" hangingPunct="1"/>
            <a:r>
              <a:rPr lang="en-US" dirty="0"/>
              <a:t>•	Train your soldiers as a team</a:t>
            </a:r>
          </a:p>
          <a:p>
            <a:pPr eaLnBrk="1" hangingPunct="1"/>
            <a:r>
              <a:rPr lang="en-US" dirty="0"/>
              <a:t>•	Make sound and timely decisions</a:t>
            </a:r>
          </a:p>
          <a:p>
            <a:pPr eaLnBrk="1" hangingPunct="1"/>
            <a:r>
              <a:rPr lang="en-US" dirty="0"/>
              <a:t>•	Develop a sense of responsibility in your subordinates</a:t>
            </a:r>
          </a:p>
          <a:p>
            <a:pPr eaLnBrk="1" hangingPunct="1"/>
            <a:r>
              <a:rPr lang="en-US" dirty="0"/>
              <a:t>•	Employ your unit in accordance with its capabilities</a:t>
            </a:r>
          </a:p>
          <a:p>
            <a:pPr eaLnBrk="1" hangingPunct="1"/>
            <a:r>
              <a:rPr lang="en-US" dirty="0"/>
              <a:t>•	Seek responsibility and take responsibility for your actions</a:t>
            </a:r>
          </a:p>
          <a:p>
            <a:pPr eaLnBrk="1" hangingPunct="1"/>
            <a:r>
              <a:rPr lang="en-US" dirty="0"/>
              <a:t>You will notice that none of the above actually tells you how to lead in a practical manner. They don’t address what to do or say in any given situation. That is because there is no real formula to being a leader. Leadership must come from within and it is based on your personality. In this training, you will learn how to develop your innate leadership abilities and build the confidence required in being a true leader.</a:t>
            </a:r>
          </a:p>
          <a:p>
            <a:pPr eaLnBrk="1" hangingPunct="1"/>
            <a:endParaRPr lang="en-US" dirty="0"/>
          </a:p>
          <a:p>
            <a:pPr eaLnBrk="1" hangingPunct="1"/>
            <a:r>
              <a:rPr lang="en-US" dirty="0"/>
              <a:t>-----------------------</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define and explain the three leadership theories.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Great Man, Trait, and Transformation Leadership theories.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each discussion, write the title of the theory under discussion at the top of the flipchart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Great Man Theory: Ask the participants to define it and write their answers on the paper, then ask for examples of great leaders not already given. Why is this theory now discredited? Post the results on the wall.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Trait Theory: Ask the participants to define it and write their answers on the paper, then ask for examples of great leadership traits that people seem to be born with. Why is this theory now discredited? Post the results on the wall.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Transformation Leadership Theory: Ask the participants to define it and write their answers on the paper then draw a line down the middle and put the words “Management” and “Leadership” on either side of the line. Ask for a discussion on the differences between the two. Post the results on the wall.</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leadership theories?</a:t>
            </a:r>
          </a:p>
          <a:p>
            <a:pPr eaLnBrk="1" hangingPunct="1"/>
            <a:endParaRPr lang="en-US" dirty="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AD556D1-A03E-46B4-BD23-A48093434071}" type="slidenum">
              <a:rPr lang="en-CA" smtClean="0"/>
              <a:pPr eaLnBrk="1" hangingPunct="1"/>
              <a:t>12</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get to the nuts and bolts of leadership. The definitive leadership style research comes from Paul Hersey and Kenneth Blanchard, which they expressed in their Situational Leadership Model. The Hersey-Blanchard model addresses the key to practical leadership development: the attributes and styles of the followers.</a:t>
            </a:r>
          </a:p>
          <a:p>
            <a:r>
              <a:rPr lang="en-US" dirty="0"/>
              <a:t>Not everyone is on the same intellectual, maturity, compliance, or motivational level. Different people are motivated by different things, and this must be taken into account if one is to be a great leader. Communications experts consider it critical to tailor your message to your “target audience.” It is the followers that you want to motivate and influence and you cannot do that if you don’t know whom you are trying to motivate or influence. </a:t>
            </a:r>
          </a:p>
          <a:p>
            <a:r>
              <a:rPr lang="en-US" dirty="0"/>
              <a:t>The Situational Leadership model addresses four types of leadership styles, based on the follower:</a:t>
            </a:r>
          </a:p>
          <a:p>
            <a:r>
              <a:rPr lang="en-US" dirty="0"/>
              <a:t>•	Telling</a:t>
            </a:r>
          </a:p>
          <a:p>
            <a:r>
              <a:rPr lang="en-US" dirty="0"/>
              <a:t>•	Selling</a:t>
            </a:r>
          </a:p>
          <a:p>
            <a:r>
              <a:rPr lang="en-US" dirty="0"/>
              <a:t>•	Participating</a:t>
            </a:r>
          </a:p>
          <a:p>
            <a:r>
              <a:rPr lang="en-US" dirty="0"/>
              <a:t>•	Delegating</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24</a:t>
            </a:fld>
            <a:endParaRPr lang="en-CA" dirty="0"/>
          </a:p>
        </p:txBody>
      </p:sp>
    </p:spTree>
    <p:extLst>
      <p:ext uri="{BB962C8B-B14F-4D97-AF65-F5344CB8AC3E}">
        <p14:creationId xmlns:p14="http://schemas.microsoft.com/office/powerpoint/2010/main" val="1841023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Telling is the lowest level of leadership style. Most new employees require direct instructions, so this is called the “Telling” or “Directing” style. The follower is characterized by low competence and high commitment, being unable to comply, with possible feelings of insecurity.</a:t>
            </a:r>
          </a:p>
          <a:p>
            <a:pPr eaLnBrk="1" hangingPunct="1"/>
            <a:r>
              <a:rPr lang="en-US" dirty="0"/>
              <a:t>The leader must focus highly on tasks, rather than a relationship with the employee, as a relationship does not yet exist.</a:t>
            </a:r>
          </a:p>
          <a:p>
            <a:pPr eaLnBrk="1" hangingPunct="1"/>
            <a:r>
              <a:rPr lang="en-US" dirty="0"/>
              <a:t>When an employee can’t do the job because they are unknowledgeable, the leader must spend much more time working with the employee, offering clear instructions and regular follow up. The leader must be encouraging and motivational, offering praise for positive results and correction for less than positive results. The idea is to motivate the follower to rise to the next level of ability.</a:t>
            </a:r>
          </a:p>
          <a:p>
            <a:pPr eaLnBrk="1" hangingPunct="1"/>
            <a:r>
              <a:rPr lang="en-US" dirty="0"/>
              <a:t>This is a very leader-driven stage.</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8DB39B-C7BC-4F87-BA4D-BBEBB02B305F}" type="slidenum">
              <a:rPr lang="en-CA" smtClean="0"/>
              <a:pPr eaLnBrk="1" hangingPunct="1"/>
              <a:t>25</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Selling addresses the follower who has developed some competence with an improved commitment. The follower is not convinced yet, but is open to becoming cooperative and motivated. </a:t>
            </a:r>
          </a:p>
          <a:p>
            <a:pPr eaLnBrk="1" hangingPunct="1"/>
            <a:r>
              <a:rPr lang="en-US" dirty="0"/>
              <a:t>The leader must still focus highly on tasks and this still requires much of the leader’s time, but the focus now also includes developing a relationship with the employee. Build upon the trust that has begun to develop and the encouragement that has been demonstrated. The leader must spend more time listening and offering advice, scheduling the follower for additional training if the situation requires it.</a:t>
            </a:r>
          </a:p>
          <a:p>
            <a:pPr eaLnBrk="1" hangingPunct="1"/>
            <a:r>
              <a:rPr lang="en-US" dirty="0"/>
              <a:t>The goal is to engage the follower so they can develop to the next level. There is less “telling” and more “suggesting” which leads to more encouragement, acting as a coach. It is recognition that they have progressed and motivates them to progress even further. </a:t>
            </a:r>
          </a:p>
          <a:p>
            <a:pPr eaLnBrk="1" hangingPunct="1"/>
            <a:r>
              <a:rPr lang="en-US" dirty="0"/>
              <a:t>This is a very leader-driven stage.</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208D16-A51C-4D0E-ACAD-1B1D6FBCE36F}" type="slidenum">
              <a:rPr lang="en-CA" smtClean="0"/>
              <a:pPr eaLnBrk="1" hangingPunct="1"/>
              <a:t>26</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Participating addresses the follower who is now competent at the job, but remains somewhat inconsistent and is not yet fully committed. The follower may be uncooperative or performing as little work as possible, despite their competence with the tasks </a:t>
            </a:r>
          </a:p>
          <a:p>
            <a:pPr eaLnBrk="1" hangingPunct="1"/>
            <a:r>
              <a:rPr lang="en-US" dirty="0"/>
              <a:t>The leader must participate with and support the follower. The leader no longer needs to give detailed instructions and follow up as often, but does need to continue working with the follower to ensure the work is being done at the level required.</a:t>
            </a:r>
          </a:p>
          <a:p>
            <a:pPr eaLnBrk="1" hangingPunct="1"/>
            <a:r>
              <a:rPr lang="en-US" dirty="0"/>
              <a:t>The follower is now highly competent, but is not yet convinced in his or her ability or not fully committed to do their best and excel. The leader must now focus less on the tasks assigned and more on the relationship between the follower, the leader, and the group. </a:t>
            </a:r>
          </a:p>
          <a:p>
            <a:pPr eaLnBrk="1" hangingPunct="1"/>
            <a:r>
              <a:rPr lang="en-US" dirty="0"/>
              <a:t>This is a very follower-driven, relationship-focused stage.</a:t>
            </a:r>
          </a:p>
          <a:p>
            <a:pPr eaLnBrk="1" hangingPunct="1"/>
            <a:endParaRPr 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673B3A-9924-40B2-BFD3-12F56FC8CEE8}" type="slidenum">
              <a:rPr lang="en-CA" smtClean="0"/>
              <a:pPr eaLnBrk="1" hangingPunct="1"/>
              <a:t>27</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Delegating is the ultimate goal: a follower who feels fully empowered and competent enough to take the ball and run with it, with minimal supervision. The follower is highly competent, highly committed, motivated, and empowered.</a:t>
            </a:r>
          </a:p>
          <a:p>
            <a:r>
              <a:rPr lang="en-US" dirty="0"/>
              <a:t>The leader can now delegate tasks to the follower and observe with minimal follow up, knowing that acceptable or even excellent results will be achieved. There is a low focus on tasks and a low focus on relationships. There is no need to compliment the follower on every task, although continued praise for outstanding performance must be given as appropriate.</a:t>
            </a:r>
          </a:p>
          <a:p>
            <a:r>
              <a:rPr lang="en-US" dirty="0"/>
              <a:t>This is a very follower-driven stage.</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and understand the Situational Leadership Model.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Adapt your leadership style as appropriate to the follower’s capabilities through Telling, Selling, Participating, and Delegating.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Draw a large box and divide it into four sections with a line down the middle from top to bottom and across.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first step (Telling) and write it in the lower right box. Ask for characteristics of this type of Leadership Style (directing, low competence, low confidence, low commitment, leader-driven,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second step (Selling) and write it in the upper right box. Ask for characteristics (suggesting, recognizing progress, some competence, some confidence, leader-driven, building trust,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third step (Participating) and write it in the upper left box. Ask for characteristics (working together, follower-driven, relationship-focused,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fourth step (Delegating) and write it in the lower left box. Ask for characteristics of this type of Leadership Style (empowered, competent, committed, motivated,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which is the ultimate goal? [Delegating]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Situational Leadership styles and which is the ultimate goal?</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28</a:t>
            </a:fld>
            <a:endParaRPr lang="en-CA" dirty="0"/>
          </a:p>
        </p:txBody>
      </p:sp>
    </p:spTree>
    <p:extLst>
      <p:ext uri="{BB962C8B-B14F-4D97-AF65-F5344CB8AC3E}">
        <p14:creationId xmlns:p14="http://schemas.microsoft.com/office/powerpoint/2010/main" val="40922090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In 2002, Jossey Bass published a book by James Kouzes and Barry Posner called </a:t>
            </a:r>
            <a:r>
              <a:rPr lang="en-US" i="1" dirty="0">
                <a:effectLst/>
              </a:rPr>
              <a:t>The Leadership Challenge (Copyright © 2000-2012 by John Wiley &amp; Sons Canada, Ltd, or related companies. All rights reserved.) </a:t>
            </a:r>
            <a:r>
              <a:rPr lang="en-US" dirty="0">
                <a:effectLst/>
              </a:rPr>
              <a:t>Building upon the Hersey-Blanchard model and other transformational leadership models, they went to the heart of what skills are required by the leader to stimulate such a transformation. What abilities are able to influence followers and bring them to accept the leader’s vision as their own?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39</a:t>
            </a:fld>
            <a:endParaRPr lang="en-CA" dirty="0"/>
          </a:p>
        </p:txBody>
      </p:sp>
    </p:spTree>
    <p:extLst>
      <p:ext uri="{BB962C8B-B14F-4D97-AF65-F5344CB8AC3E}">
        <p14:creationId xmlns:p14="http://schemas.microsoft.com/office/powerpoint/2010/main" val="3581188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spcBef>
                <a:spcPct val="0"/>
              </a:spcBef>
            </a:pPr>
            <a:r>
              <a:rPr lang="en-US" dirty="0"/>
              <a:t>James Kouzes and Barry Posner asked thousands of people to rank list of characteristics associated with leadership, including the seven top qualities that motivated them to follow willingly. They gave this survey to over 75,000 people over a 20-year period. </a:t>
            </a:r>
          </a:p>
          <a:p>
            <a:r>
              <a:rPr lang="en-US" sz="1200" kern="1200" dirty="0">
                <a:solidFill>
                  <a:schemeClr val="tx1"/>
                </a:solidFill>
                <a:effectLst/>
                <a:latin typeface="+mn-lt"/>
                <a:ea typeface="+mn-ea"/>
                <a:cs typeface="+mn-cs"/>
              </a:rPr>
              <a:t>In their book, </a:t>
            </a:r>
            <a:r>
              <a:rPr lang="en-US" sz="1200" i="1" kern="1200" dirty="0">
                <a:solidFill>
                  <a:schemeClr val="tx1"/>
                </a:solidFill>
                <a:effectLst/>
                <a:latin typeface="+mn-lt"/>
                <a:ea typeface="+mn-ea"/>
                <a:cs typeface="+mn-cs"/>
              </a:rPr>
              <a:t>The Leadership Challenge (Copyright © 2000-2012 by John Wiley &amp; Sons Canada, Ltd, or related companies. All rights reserved.) </a:t>
            </a:r>
            <a:r>
              <a:rPr lang="en-US" sz="1200" kern="1200" dirty="0">
                <a:solidFill>
                  <a:schemeClr val="tx1"/>
                </a:solidFill>
                <a:effectLst/>
                <a:latin typeface="+mn-lt"/>
                <a:ea typeface="+mn-ea"/>
                <a:cs typeface="+mn-cs"/>
              </a:rPr>
              <a:t>the authors identified five abilities that were crucial to successful leadership: </a:t>
            </a:r>
          </a:p>
          <a:p>
            <a:pPr eaLnBrk="1" hangingPunct="1">
              <a:spcBef>
                <a:spcPct val="0"/>
              </a:spcBef>
            </a:pPr>
            <a:r>
              <a:rPr lang="en-US" dirty="0"/>
              <a:t>•	Model the Way: You must lead by example. You can’t come into work 10 minutes late every day if you want your employees to arrive on time. </a:t>
            </a:r>
          </a:p>
          <a:p>
            <a:pPr eaLnBrk="1" hangingPunct="1">
              <a:spcBef>
                <a:spcPct val="0"/>
              </a:spcBef>
            </a:pPr>
            <a:r>
              <a:rPr lang="en-US" dirty="0"/>
              <a:t>•	Inspire a Shared Vision: If you capture the imagination, you will inspire creative thought and increase loyalty. The vision doesn’t need to be grandiose, but it needs to be communicated effectively for others to adopt it as one of their own.</a:t>
            </a:r>
          </a:p>
          <a:p>
            <a:pPr eaLnBrk="1" hangingPunct="1">
              <a:spcBef>
                <a:spcPct val="0"/>
              </a:spcBef>
            </a:pPr>
            <a:r>
              <a:rPr lang="en-US" dirty="0"/>
              <a:t>•	Challenge the Process: Don’t continue doing something just because “We’ve always done it that way.” Situations change, and sometimes a policy or procedure never worked well in the first place. Think outside the box.</a:t>
            </a:r>
          </a:p>
          <a:p>
            <a:pPr eaLnBrk="1" hangingPunct="1">
              <a:spcBef>
                <a:spcPct val="0"/>
              </a:spcBef>
            </a:pPr>
            <a:r>
              <a:rPr lang="en-US" dirty="0"/>
              <a:t>•	Enable Others to Act: Truly empower people to act on their own within their level of authority. The famed Ritz-Carlton hotel empowers every employee at all levels to spend up to $1000 on behalf of a guest (who is informed reimbursement will be required for whatever request they make).</a:t>
            </a:r>
          </a:p>
          <a:p>
            <a:pPr eaLnBrk="1" hangingPunct="1">
              <a:spcBef>
                <a:spcPct val="0"/>
              </a:spcBef>
            </a:pPr>
            <a:r>
              <a:rPr lang="en-US" dirty="0"/>
              <a:t>•	Encourage the Heart: A positive attitude is infectious. If the leader appears passionate or excited about the vision, others will catch the enthusiasm as well. </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the 5 Leadership Abilities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Model the Way, Inspire a Shared Vision, Challenge the Process, Enable Others to Ask, Encourage the Heart.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topic on the flipchart as you 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Model the Way: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Inspire a Shared Vision: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Challenge the Process: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Enable Others to Ask: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the Heart: explore examples and add them to the flipchart.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5 Leadership Abilities?</a:t>
            </a:r>
          </a:p>
          <a:p>
            <a:pPr eaLnBrk="1" hangingPunct="1">
              <a:spcBef>
                <a:spcPct val="0"/>
              </a:spcBef>
            </a:pPr>
            <a:endParaRPr lang="en-US"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1C749B-26D3-464D-83F0-E4C319279EF4}" type="slidenum">
              <a:rPr lang="en-CA" smtClean="0"/>
              <a:pPr eaLnBrk="1" hangingPunct="1"/>
              <a:t>40</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The results of the Kouzes/Posner study, with the most important quality at the top: </a:t>
            </a:r>
          </a:p>
          <a:p>
            <a:pPr lvl="0"/>
            <a:r>
              <a:rPr lang="en-US" sz="1200" kern="1200" dirty="0">
                <a:solidFill>
                  <a:schemeClr val="tx1"/>
                </a:solidFill>
                <a:effectLst/>
                <a:latin typeface="+mn-lt"/>
                <a:ea typeface="+mn-ea"/>
                <a:cs typeface="+mn-cs"/>
              </a:rPr>
              <a:t>Honest </a:t>
            </a:r>
          </a:p>
          <a:p>
            <a:pPr lvl="0"/>
            <a:r>
              <a:rPr lang="en-US" sz="1200" kern="1200" dirty="0">
                <a:solidFill>
                  <a:schemeClr val="tx1"/>
                </a:solidFill>
                <a:effectLst/>
                <a:latin typeface="+mn-lt"/>
                <a:ea typeface="+mn-ea"/>
                <a:cs typeface="+mn-cs"/>
              </a:rPr>
              <a:t>Forward-looking </a:t>
            </a:r>
          </a:p>
          <a:p>
            <a:pPr lvl="0"/>
            <a:r>
              <a:rPr lang="en-US" sz="1200" kern="1200" dirty="0">
                <a:solidFill>
                  <a:schemeClr val="tx1"/>
                </a:solidFill>
                <a:effectLst/>
                <a:latin typeface="+mn-lt"/>
                <a:ea typeface="+mn-ea"/>
                <a:cs typeface="+mn-cs"/>
              </a:rPr>
              <a:t>Competent </a:t>
            </a:r>
          </a:p>
          <a:p>
            <a:pPr lvl="0"/>
            <a:r>
              <a:rPr lang="en-US" sz="1200" kern="1200" dirty="0">
                <a:solidFill>
                  <a:schemeClr val="tx1"/>
                </a:solidFill>
                <a:effectLst/>
                <a:latin typeface="+mn-lt"/>
                <a:ea typeface="+mn-ea"/>
                <a:cs typeface="+mn-cs"/>
              </a:rPr>
              <a:t>Inspiring </a:t>
            </a:r>
          </a:p>
          <a:p>
            <a:pPr lvl="0"/>
            <a:r>
              <a:rPr lang="en-US" sz="1200" kern="1200" dirty="0">
                <a:solidFill>
                  <a:schemeClr val="tx1"/>
                </a:solidFill>
                <a:effectLst/>
                <a:latin typeface="+mn-lt"/>
                <a:ea typeface="+mn-ea"/>
                <a:cs typeface="+mn-cs"/>
              </a:rPr>
              <a:t>Intelligent </a:t>
            </a:r>
          </a:p>
          <a:p>
            <a:pPr lvl="0"/>
            <a:r>
              <a:rPr lang="en-US" sz="1200" kern="1200" dirty="0">
                <a:solidFill>
                  <a:schemeClr val="tx1"/>
                </a:solidFill>
                <a:effectLst/>
                <a:latin typeface="+mn-lt"/>
                <a:ea typeface="+mn-ea"/>
                <a:cs typeface="+mn-cs"/>
              </a:rPr>
              <a:t>Fair-minded </a:t>
            </a:r>
          </a:p>
          <a:p>
            <a:pPr lvl="0"/>
            <a:r>
              <a:rPr lang="en-US" sz="1200" kern="1200" dirty="0">
                <a:solidFill>
                  <a:schemeClr val="tx1"/>
                </a:solidFill>
                <a:effectLst/>
                <a:latin typeface="+mn-lt"/>
                <a:ea typeface="+mn-ea"/>
                <a:cs typeface="+mn-cs"/>
              </a:rPr>
              <a:t>Broad-minded </a:t>
            </a:r>
          </a:p>
          <a:p>
            <a:pPr lvl="0"/>
            <a:r>
              <a:rPr lang="en-US" sz="1200" kern="1200" dirty="0">
                <a:solidFill>
                  <a:schemeClr val="tx1"/>
                </a:solidFill>
                <a:effectLst/>
                <a:latin typeface="+mn-lt"/>
                <a:ea typeface="+mn-ea"/>
                <a:cs typeface="+mn-cs"/>
              </a:rPr>
              <a:t>Supportive </a:t>
            </a:r>
          </a:p>
          <a:p>
            <a:pPr lvl="0"/>
            <a:r>
              <a:rPr lang="en-US" sz="1200" kern="1200" dirty="0">
                <a:solidFill>
                  <a:schemeClr val="tx1"/>
                </a:solidFill>
                <a:effectLst/>
                <a:latin typeface="+mn-lt"/>
                <a:ea typeface="+mn-ea"/>
                <a:cs typeface="+mn-cs"/>
              </a:rPr>
              <a:t>Straightforward </a:t>
            </a:r>
          </a:p>
          <a:p>
            <a:pPr lvl="0"/>
            <a:r>
              <a:rPr lang="en-US" sz="1200" kern="1200" dirty="0">
                <a:solidFill>
                  <a:schemeClr val="tx1"/>
                </a:solidFill>
                <a:effectLst/>
                <a:latin typeface="+mn-lt"/>
                <a:ea typeface="+mn-ea"/>
                <a:cs typeface="+mn-cs"/>
              </a:rPr>
              <a:t>Dependable </a:t>
            </a:r>
          </a:p>
          <a:p>
            <a:pPr lvl="0"/>
            <a:r>
              <a:rPr lang="en-US" sz="1200" kern="1200" dirty="0">
                <a:solidFill>
                  <a:schemeClr val="tx1"/>
                </a:solidFill>
                <a:effectLst/>
                <a:latin typeface="+mn-lt"/>
                <a:ea typeface="+mn-ea"/>
                <a:cs typeface="+mn-cs"/>
              </a:rPr>
              <a:t>Cooperative </a:t>
            </a:r>
          </a:p>
          <a:p>
            <a:pPr lvl="0"/>
            <a:r>
              <a:rPr lang="en-US" sz="1200" kern="1200" dirty="0">
                <a:solidFill>
                  <a:schemeClr val="tx1"/>
                </a:solidFill>
                <a:effectLst/>
                <a:latin typeface="+mn-lt"/>
                <a:ea typeface="+mn-ea"/>
                <a:cs typeface="+mn-cs"/>
              </a:rPr>
              <a:t>Determined </a:t>
            </a:r>
          </a:p>
          <a:p>
            <a:pPr lvl="0"/>
            <a:r>
              <a:rPr lang="en-US" sz="1200" kern="1200" dirty="0">
                <a:solidFill>
                  <a:schemeClr val="tx1"/>
                </a:solidFill>
                <a:effectLst/>
                <a:latin typeface="+mn-lt"/>
                <a:ea typeface="+mn-ea"/>
                <a:cs typeface="+mn-cs"/>
              </a:rPr>
              <a:t>Imaginative </a:t>
            </a:r>
          </a:p>
          <a:p>
            <a:pPr lvl="0"/>
            <a:r>
              <a:rPr lang="en-US" sz="1200" kern="1200" dirty="0">
                <a:solidFill>
                  <a:schemeClr val="tx1"/>
                </a:solidFill>
                <a:effectLst/>
                <a:latin typeface="+mn-lt"/>
                <a:ea typeface="+mn-ea"/>
                <a:cs typeface="+mn-cs"/>
              </a:rPr>
              <a:t>Ambitious </a:t>
            </a:r>
          </a:p>
          <a:p>
            <a:pPr lvl="0"/>
            <a:r>
              <a:rPr lang="en-US" sz="1200" kern="1200" dirty="0">
                <a:solidFill>
                  <a:schemeClr val="tx1"/>
                </a:solidFill>
                <a:effectLst/>
                <a:latin typeface="+mn-lt"/>
                <a:ea typeface="+mn-ea"/>
                <a:cs typeface="+mn-cs"/>
              </a:rPr>
              <a:t>Courageous </a:t>
            </a:r>
          </a:p>
          <a:p>
            <a:pPr lvl="0"/>
            <a:r>
              <a:rPr lang="en-US" sz="1200" kern="1200" dirty="0">
                <a:solidFill>
                  <a:schemeClr val="tx1"/>
                </a:solidFill>
                <a:effectLst/>
                <a:latin typeface="+mn-lt"/>
                <a:ea typeface="+mn-ea"/>
                <a:cs typeface="+mn-cs"/>
              </a:rPr>
              <a:t>Caring </a:t>
            </a:r>
          </a:p>
          <a:p>
            <a:pPr lvl="0"/>
            <a:r>
              <a:rPr lang="en-US" sz="1200" kern="1200" dirty="0">
                <a:solidFill>
                  <a:schemeClr val="tx1"/>
                </a:solidFill>
                <a:effectLst/>
                <a:latin typeface="+mn-lt"/>
                <a:ea typeface="+mn-ea"/>
                <a:cs typeface="+mn-cs"/>
              </a:rPr>
              <a:t>Mature </a:t>
            </a:r>
          </a:p>
          <a:p>
            <a:pPr lvl="0"/>
            <a:r>
              <a:rPr lang="en-US" sz="1200" kern="1200" dirty="0">
                <a:solidFill>
                  <a:schemeClr val="tx1"/>
                </a:solidFill>
                <a:effectLst/>
                <a:latin typeface="+mn-lt"/>
                <a:ea typeface="+mn-ea"/>
                <a:cs typeface="+mn-cs"/>
              </a:rPr>
              <a:t>Loyal </a:t>
            </a:r>
          </a:p>
          <a:p>
            <a:pPr lvl="0"/>
            <a:r>
              <a:rPr lang="en-US" sz="1200" kern="1200" dirty="0">
                <a:solidFill>
                  <a:schemeClr val="tx1"/>
                </a:solidFill>
                <a:effectLst/>
                <a:latin typeface="+mn-lt"/>
                <a:ea typeface="+mn-ea"/>
                <a:cs typeface="+mn-cs"/>
              </a:rPr>
              <a:t>Self-controlled </a:t>
            </a:r>
          </a:p>
          <a:p>
            <a:pPr lvl="0"/>
            <a:r>
              <a:rPr lang="en-US" sz="1200" kern="1200" dirty="0">
                <a:solidFill>
                  <a:schemeClr val="tx1"/>
                </a:solidFill>
                <a:effectLst/>
                <a:latin typeface="+mn-lt"/>
                <a:ea typeface="+mn-ea"/>
                <a:cs typeface="+mn-cs"/>
              </a:rPr>
              <a:t>Independent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Assess your personal strengths and opportunities for growth.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Kouzes/Posner study results to assess your leadership qualities.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02-Personal Inventory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up enough Personal Inventories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Pass out a Personal Inventory to each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rate themselves in the Self-Assessment Rank column from 1 to 10 from top to bottom.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place a checkmark in each of the following columns as appropriate according to whether they ranked themselves above 5 or below 6 and total them on the bottom line.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check their Goal Card to see how many of these qualities are already listed there.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add any additional traits they feel should be added to the Goal Card.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has each participant’s self-assessment changed (if at all) since the Icebreaker and Exercise 1?</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41</a:t>
            </a:fld>
            <a:endParaRPr lang="en-CA" dirty="0"/>
          </a:p>
        </p:txBody>
      </p:sp>
    </p:spTree>
    <p:extLst>
      <p:ext uri="{BB962C8B-B14F-4D97-AF65-F5344CB8AC3E}">
        <p14:creationId xmlns:p14="http://schemas.microsoft.com/office/powerpoint/2010/main" val="10609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understand the various concepts, it’s time to plan how to put them into action by incorporating them into your life.</a:t>
            </a:r>
          </a:p>
          <a:p>
            <a:r>
              <a:rPr lang="en-US" dirty="0"/>
              <a:t>Set Leadership Goals: In leadership, as in life, you will never come to the end of your learning, but you want to rank in priority order those qualities you want to develop. </a:t>
            </a:r>
          </a:p>
          <a:p>
            <a:r>
              <a:rPr lang="en-US" dirty="0"/>
              <a:t>Address the Goals: Determine how you will accomplish your goals. Do you feel you need to learn more about teamwork so you can better lead a team? Join a team sport. Do you want to communicate better? Take a creative writing class or join Toastmasters and get some public speaking experience. Toastmasters are also great if you are shy and want to feel more comfortable in social situations.</a:t>
            </a:r>
          </a:p>
          <a:p>
            <a:r>
              <a:rPr lang="en-US" dirty="0"/>
              <a:t>Seek Inspiration: Learn about a variety of leaders, including their styles with dealing with challenges. Read books and conduct research on the internet or at libraries. </a:t>
            </a:r>
          </a:p>
          <a:p>
            <a:r>
              <a:rPr lang="en-US" dirty="0"/>
              <a:t>Choose a Role Model: Based on your research, choose a role model that fits your personality. You might choose a dynamic leader like Teddy Roosevelt, or an intellectual leader like Albert Schweitzer or Albert Einstein. Read several biographies and find videos on his or her life.</a:t>
            </a:r>
          </a:p>
          <a:p>
            <a:r>
              <a:rPr lang="en-US" dirty="0"/>
              <a:t>Seek Experience: Take a leadership role on a social group or club. Gain experience working with people on many levels. </a:t>
            </a:r>
          </a:p>
          <a:p>
            <a:r>
              <a:rPr lang="en-US" dirty="0"/>
              <a:t>Create a Personal Mission Statement: Imagine your legacy. How do you want to be remembered? What do you want people to think of you? What type of leader you determined to be? Write a statement that defines who you will become.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42</a:t>
            </a:fld>
            <a:endParaRPr lang="en-CA" dirty="0"/>
          </a:p>
        </p:txBody>
      </p:sp>
    </p:spTree>
    <p:extLst>
      <p:ext uri="{BB962C8B-B14F-4D97-AF65-F5344CB8AC3E}">
        <p14:creationId xmlns:p14="http://schemas.microsoft.com/office/powerpoint/2010/main" val="641358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2</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that the best leaders are examples of what they want their followers to be. George Washington rode into battle with his troops. You cannot lead from the rear, and sending your followers out to take the heat and face the challenges while you remain in an ivory tower will eliminate any possibility of respect. </a:t>
            </a:r>
          </a:p>
          <a:p>
            <a:r>
              <a:rPr lang="en-US" dirty="0"/>
              <a:t>By definition, a leader is in the lead, right up front, ready to take the heat if something goes wrong. If something does go wrong, a true leader never blames his followers even if in fact they failed. A true leader takes the blame, and then addresses how to correct the problems that arose.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53</a:t>
            </a:fld>
            <a:endParaRPr lang="en-CA" dirty="0"/>
          </a:p>
        </p:txBody>
      </p:sp>
    </p:spTree>
    <p:extLst>
      <p:ext uri="{BB962C8B-B14F-4D97-AF65-F5344CB8AC3E}">
        <p14:creationId xmlns:p14="http://schemas.microsoft.com/office/powerpoint/2010/main" val="28300571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 have chosen your role model, study what qualities made them successful. Learn about what challenges they faced and how the challenges were met. Learn about the ideas and philosophies that drove them and made them successful. Study again the Hersey- Blanchard model and see how different situations called for different styles of leadership.</a:t>
            </a:r>
          </a:p>
          <a:p>
            <a:pPr eaLnBrk="1" hangingPunct="1"/>
            <a:r>
              <a:rPr lang="en-US" dirty="0"/>
              <a:t>Since there is no leader in history who has not had failures, pay particular attention to how your hero deals with adversity. George Washington nearly lost the American Revolution through major hesitations in leadership and in fact, he lost New York to the British general William Howe, but he learned from his mistakes and the rest, as they say, is history. </a:t>
            </a:r>
          </a:p>
          <a:p>
            <a:pPr eaLnBrk="1" hangingPunct="1"/>
            <a:r>
              <a:rPr lang="en-US" dirty="0"/>
              <a:t> </a:t>
            </a:r>
          </a:p>
          <a:p>
            <a:pPr eaLnBrk="1" hangingPunct="1"/>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1C3F25-F494-4DC3-9D3E-E9D7A300225A}" type="slidenum">
              <a:rPr lang="en-CA" smtClean="0"/>
              <a:pPr eaLnBrk="1" hangingPunct="1"/>
              <a:t>54</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Leadership is neither for the timid nor for the arrogant. Confidence is often resented or misinterpreted for arrogance. People who lack self-confidence often feel intimidated by a true leader. This should never hold you back. If you have honesty, integrity and deal with everyone fairly, then others will see that. Be willing to listen to criticism, but also consider the source. If you are too afraid of what others might say about you, or you ignore legitimate complaints insisting on respect solely because of your position, you will lose the respect and cooperation of your followers and peers.</a:t>
            </a:r>
          </a:p>
          <a:p>
            <a:pPr eaLnBrk="1" hangingPunct="1"/>
            <a:r>
              <a:rPr lang="en-US" dirty="0"/>
              <a:t>President Theodore Roosevelt said it best:</a:t>
            </a:r>
          </a:p>
          <a:p>
            <a:pPr eaLnBrk="1" hangingPunct="1"/>
            <a:r>
              <a:rPr lang="en-US" dirty="0"/>
              <a:t> “It is not the critic who counts; not the man who points out how the strong man stumbles, or where the doer of deeds could have done them better. The credit belongs to the man who is actually in the arena, whose face is marred by dust and sweat and blood, who strives valiantly; who errs and comes short again and again; because there is not effort without error and shortcomings; but who does actually strive to do the deed; who knows the great enthusiasm, the great devotion, who spends himself in a worthy cause, who at the best knows in the end the triumph of high achievement and who at the worst, if he fails, at least he fails while daring greatly. So that his place shall never be with those cold and timid souls who know neither victory nor defeat.”</a:t>
            </a: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5DD916-8E20-4CE1-9F18-D226A1414E1B}" type="slidenum">
              <a:rPr lang="en-CA" smtClean="0"/>
              <a:pPr eaLnBrk="1" hangingPunct="1"/>
              <a:t>55</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hangingPunct="1">
              <a:defRPr/>
            </a:pPr>
            <a:r>
              <a:rPr lang="en-US" dirty="0"/>
              <a:t>You may have heard that perception is reality. You must always present an honest, caring, dedicated attitude to inspire others. To inspire loyalty, you must have a track record of honesty and fairness. If any of your followers do feel they have been wronged, for whatever reason, you need to address the issue immediately. People talk, and a problem ignored is a problem that grows.</a:t>
            </a:r>
          </a:p>
          <a:p>
            <a:pPr eaLnBrk="1" hangingPunct="1">
              <a:defRPr/>
            </a:pPr>
            <a:r>
              <a:rPr lang="en-US" dirty="0"/>
              <a:t>Believe it or not, the most powerful influence you can have is often not trying to influence someone. When people believe you are open to their suggestions and believe they have been heard, they will work harder even if they disagree with the methods or goals. That is the power of listening. Simply listening to others makes them feel empowered, even if you don’t accept their suggestions. If a follower feels there’s no point talking to you, they won’t, and they will disengage themselves from your vision and will only follow your directions begrudgingly.</a:t>
            </a:r>
          </a:p>
          <a:p>
            <a:pPr eaLnBrk="1" hangingPunct="1">
              <a:defRPr/>
            </a:pPr>
            <a:r>
              <a:rPr lang="en-US" dirty="0"/>
              <a:t>If you are seen as going the extra mile, your followers are more likely to go the extra mile. If you hide in your office and people never see you, you will be perceived as out of the loop, uninformed, uninterested, and therefore unworthy to lead. Many a successful corporate executive makes it a point to be seen by their employees every day. If an employee is to be commended for something, it is done publicly, often right in the middle of their workplace while they are surrounded by their coworkers. That sends a powerful message to everyone.</a:t>
            </a:r>
          </a:p>
          <a:p>
            <a:pPr eaLnBrk="1" hangingPunct="1">
              <a:defRPr/>
            </a:pPr>
            <a:endParaRPr lang="en-US" dirty="0"/>
          </a:p>
          <a:p>
            <a:pPr eaLnBrk="1" hangingPunct="1">
              <a:defRPr/>
            </a:pPr>
            <a:r>
              <a:rPr lang="en-US" dirty="0"/>
              <a:t>------------------</a:t>
            </a:r>
          </a:p>
          <a:p>
            <a:pPr eaLnBrk="1" hangingPunct="1">
              <a:defRPr/>
            </a:pPr>
            <a:endParaRPr lang="en-US" dirty="0"/>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Becoming a Role Model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Inspire and influence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topic on the flipchart as you 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Inspiration: Explore examples and add them to the flipchart. Ask the participants about who has inspired them in the past. What were some of the qualities that inspired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Influence: Explore examples and add them to the flipchart. Ask the participants who or what has influenced them. Are they influenced by religion, politics, a loved one, a philosophy? What influences their life choices?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can the participants use what they have learned to influence others?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5 Leadership Abilities?</a:t>
            </a:r>
          </a:p>
          <a:p>
            <a:pPr eaLnBrk="1" hangingPunct="1">
              <a:defRPr/>
            </a:pPr>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5EA1EF1-2C21-4C18-B374-389CAC7A003D}" type="slidenum">
              <a:rPr lang="en-CA" smtClean="0"/>
              <a:pPr eaLnBrk="1" hangingPunct="1"/>
              <a:t>56</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to true leadership is to inspire a shared vision among your followers. Before you can convey a vision, however, you have to develop it. You must be clear in your vision, live it before others can see it, and model it from your behavior.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67</a:t>
            </a:fld>
            <a:endParaRPr lang="en-CA" dirty="0"/>
          </a:p>
        </p:txBody>
      </p:sp>
    </p:spTree>
    <p:extLst>
      <p:ext uri="{BB962C8B-B14F-4D97-AF65-F5344CB8AC3E}">
        <p14:creationId xmlns:p14="http://schemas.microsoft.com/office/powerpoint/2010/main" val="13409386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What do you want to accomplish, and what do you need to do to get there? Determine attainable goals and focus on them. King Arthur sought the Holy Grail. Lewis and Clark mapped much of the United States. NASA took us to the moon. What is your vision? </a:t>
            </a:r>
          </a:p>
          <a:p>
            <a:pPr eaLnBrk="1" hangingPunct="1"/>
            <a:r>
              <a:rPr lang="en-US" dirty="0"/>
              <a:t>Your vision will provide a sense of direction for you and your followers. In the military, focus is on “the mission.” Whatever the mission is, everyone is dedicated to it. Let your vision be like a lighthouse on a hill, guiding ships to safety and warning them away from the rocks.</a:t>
            </a:r>
          </a:p>
          <a:p>
            <a:pPr eaLnBrk="1" hangingPunct="1"/>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7F5DC5-CCCA-4229-A34F-FFD37F98795B}" type="slidenum">
              <a:rPr lang="en-CA" smtClean="0"/>
              <a:pPr eaLnBrk="1" hangingPunct="1"/>
              <a:t>68</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 is more than just the words you say or the memos you write. Remember, actions speak louder than words. Take every opportunity to communicate your vision in words and deeds. One of the best ways to communicate a vision is to sum it up in a simple catch phrase. </a:t>
            </a:r>
          </a:p>
          <a:p>
            <a:r>
              <a:rPr lang="en-US" dirty="0"/>
              <a:t>Post your slogan, catch phrase and mission statement in prominent locations. When you send out emails, list it in quotes below your signature block. Hold meetings occasionally or hand out “Visionary Awards” to people who exemplify your vision. Above all, lead by example.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69</a:t>
            </a:fld>
            <a:endParaRPr lang="en-CA" dirty="0"/>
          </a:p>
        </p:txBody>
      </p:sp>
    </p:spTree>
    <p:extLst>
      <p:ext uri="{BB962C8B-B14F-4D97-AF65-F5344CB8AC3E}">
        <p14:creationId xmlns:p14="http://schemas.microsoft.com/office/powerpoint/2010/main" val="34458087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Answer the question, “What’s in it for me?” as if you were one of your own followers. The answer might not always be obvious. Certainly, performance bonuses and awards work, but most followers enjoy being part of a larger, successful organization. Everyone loves a winner. When the home team wins at the stadium, you would think the fans in the stand were the players by the way they share in the victory and excitement.</a:t>
            </a:r>
          </a:p>
          <a:p>
            <a:pPr eaLnBrk="1" hangingPunct="1"/>
            <a:r>
              <a:rPr lang="en-US" dirty="0"/>
              <a:t>We are social creatures who like to feel like we belong. We crave acceptance. If you can get your followers to accept your vision as their own, and excite them about being part of it, they will often excel beyond what you (or they) thought possible. Be sure to reward loyalty and performance above and beyond the call of duty.</a:t>
            </a:r>
          </a:p>
          <a:p>
            <a:pPr eaLnBrk="1" hangingPunct="1"/>
            <a:endParaRPr lang="en-US" dirty="0"/>
          </a:p>
          <a:p>
            <a:pPr eaLnBrk="1" hangingPunct="1"/>
            <a:r>
              <a:rPr lang="en-US" dirty="0"/>
              <a:t>-----------------------</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ways to communicate your vision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Situational Leadership Model to convey your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the Situational Leadership boxes on the flipchart with the headings Telling, Selling, Participating, and Delegating at the top of each square as appropriate.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Discuss how you can convey your vision using the following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Telling [minimal communication; simply state the vision]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Selling [give reasons for the vision; what’s in it for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Participating [share the vision; get them involved]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Delegating [let them take ownership of the vision and run with it]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we us the Situational Leadership Model ins a practical application?</a:t>
            </a:r>
          </a:p>
          <a:p>
            <a:pPr eaLnBrk="1" hangingPunct="1"/>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2DA7A6-D534-46C6-9F8B-6EDDCF6700A3}" type="slidenum">
              <a:rPr lang="en-CA" smtClean="0"/>
              <a:pPr eaLnBrk="1" hangingPunct="1"/>
              <a:t>70</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Far too often, we cling to what is familiar, even if what we cling to is known to be inadequate. Most large groups are governed by the law of inertia: if it takes effort to change something, nothing will change. As a leader, you must search out opportunities to change, grow, innovate, and improve. </a:t>
            </a:r>
          </a:p>
          <a:p>
            <a:r>
              <a:rPr lang="en-US" dirty="0"/>
              <a:t>There is no reward without risk however, so you must be willing to experiment, take risks, and learn from any mistakes. Ask questions, even if you fear the answers. Start with the question, “Why?” Why are things the way they are? Why do we do things the way we do?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81</a:t>
            </a:fld>
            <a:endParaRPr lang="en-CA" dirty="0"/>
          </a:p>
        </p:txBody>
      </p:sp>
    </p:spTree>
    <p:extLst>
      <p:ext uri="{BB962C8B-B14F-4D97-AF65-F5344CB8AC3E}">
        <p14:creationId xmlns:p14="http://schemas.microsoft.com/office/powerpoint/2010/main" val="41935281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A paradigm is an established model or structure. Sometimes they work quite well, but often they are inadequate or even counterproductive. Sometimes it is necessary to “think outside the box” and break the paradigm. Don’t be afraid to ask the question “Why?” Ask questions of your followers, employees, customers, former leaders. Answers and ideas can be found in the least likely places. Often the lowest ranking persons in an organization can tell you exactly what is wrong because they see it daily from their vantage points. </a:t>
            </a:r>
          </a:p>
          <a:p>
            <a:pPr eaLnBrk="1" hangingPunct="1"/>
            <a:endParaRPr lang="en-US" dirty="0"/>
          </a:p>
          <a:p>
            <a:pPr eaLnBrk="1" hangingPunct="1"/>
            <a:r>
              <a:rPr lang="en-US" dirty="0"/>
              <a:t>-----------------------</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stimulate the mind and get participants to think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break the paradigm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circle in red, a square in blue, and a triangle in green on the flipchart.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at a time, ask each participant to “Describe what is on the paper.” They may not use the same description as anyone who went before them. They might name the shapes, or colors, but eventually will have to get creative, mentioning straight and curved lines, geometric representations, etc.</a:t>
            </a:r>
          </a:p>
          <a:p>
            <a:r>
              <a:rPr lang="en-US" sz="1200" kern="1200" dirty="0">
                <a:solidFill>
                  <a:schemeClr val="tx1"/>
                </a:solidFill>
                <a:effectLst/>
                <a:latin typeface="+mn-lt"/>
                <a:ea typeface="+mn-ea"/>
                <a:cs typeface="+mn-cs"/>
              </a:rPr>
              <a:t>[NOTE the order of participants as they answer]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what was drawn on the paper in different ways?</a:t>
            </a:r>
          </a:p>
          <a:p>
            <a:pPr eaLnBrk="1" hangingPunct="1"/>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0BAFD2-E8BC-44B2-8973-89BF0A058D18}" type="slidenum">
              <a:rPr lang="en-CA" smtClean="0"/>
              <a:pPr eaLnBrk="1" hangingPunct="1"/>
              <a:t>82</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a:t>
            </a:fld>
            <a:endParaRPr lang="en-CA" dirty="0"/>
          </a:p>
        </p:txBody>
      </p:sp>
    </p:spTree>
    <p:extLst>
      <p:ext uri="{BB962C8B-B14F-4D97-AF65-F5344CB8AC3E}">
        <p14:creationId xmlns:p14="http://schemas.microsoft.com/office/powerpoint/2010/main" val="7704461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eaLnBrk="1" hangingPunct="1">
              <a:defRPr/>
            </a:pPr>
            <a:r>
              <a:rPr lang="en-US" dirty="0"/>
              <a:t>Innovation is more than just improvement on a process or procedure; it is a total redirection or restructuring based upon stated goals and research. While it can be helpful to adapt an outdated procedure or task to today’s standards, often the procedure itself is the problem, not the manner in which it is implemented. Innovators reverse engineer policies and procedures based on the new vision and goals, working from the target backwards, rather than from the status quo looking forward. </a:t>
            </a:r>
          </a:p>
          <a:p>
            <a:pPr eaLnBrk="1" hangingPunct="1">
              <a:defRPr/>
            </a:pPr>
            <a:r>
              <a:rPr lang="en-US" dirty="0"/>
              <a:t>To be sure, not all innovative strategies will be feasible or cost effective. Requiring an entirely new computerized network and infrastructure, for example, may cost hundreds of thousands of dollars and produce little improved efficiency over the old one. However, if you don’t start thinking “outside the box," you will miss many valuable solutions that can and will work.</a:t>
            </a:r>
          </a:p>
          <a:p>
            <a:pPr eaLnBrk="1" hangingPunct="1">
              <a:defRPr/>
            </a:pPr>
            <a:r>
              <a:rPr lang="en-US" dirty="0"/>
              <a:t>Note that change should never be made simply for the sake of change. Change can be exciting, but it can also be unnerving and difficult for employees. Constant change causes frustration. Moreover, if you seem to change too many things too often, you will lose respect, as your followers perceive you don’t really know what you are doing, so be sure to plan your innovations carefully. There should be solid evidence that a new way of doing things is likely to work before you invest money and everyone’s time.</a:t>
            </a:r>
          </a:p>
          <a:p>
            <a:pPr eaLnBrk="1" hangingPunct="1">
              <a:defRPr/>
            </a:pPr>
            <a:r>
              <a:rPr lang="en-US" dirty="0"/>
              <a:t>Keep focused on the goals and be willing to break the rules if they need to be broken. Just make sure they really need to be broken and you don’t break something that needs to keep working! With proper research and planning, you can dare to be bold!</a:t>
            </a:r>
          </a:p>
          <a:p>
            <a:pPr eaLnBrk="1" hangingPunct="1">
              <a:defRPr/>
            </a:pPr>
            <a:endParaRPr lang="en-US" dirty="0"/>
          </a:p>
          <a:p>
            <a:pPr eaLnBrk="1" hangingPunct="1">
              <a:defRPr/>
            </a:pPr>
            <a:r>
              <a:rPr lang="en-US" dirty="0"/>
              <a:t>--------------------------</a:t>
            </a:r>
          </a:p>
          <a:p>
            <a:pPr eaLnBrk="1" hangingPunct="1">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stimulate the mind and get participants to think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break the paradigm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 with as enough paper for each participant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medium-sized circle in the center of the flipchart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at a time, in reverse order from the last exercise, ask each participant to turn the circle into a drawing. They may not draw the same thing as anyone who went before them. The circle might turn into a happy face, part of a music note, the tire of a car, the front of an airplane with wings drawn out to the side, etc.</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beyond what was drawn on the paper?</a:t>
            </a:r>
          </a:p>
          <a:p>
            <a:pPr eaLnBrk="1" hangingPunct="1">
              <a:defRPr/>
            </a:pPr>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F240A6-1B6F-402E-8BEC-DEFC7970EB6A}" type="slidenum">
              <a:rPr lang="en-CA" smtClean="0"/>
              <a:pPr eaLnBrk="1" hangingPunct="1"/>
              <a:t>83</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 strong vision does not lend itself to mediocrity. A drive to excellence always seeks improvement. If you accept 95% efficiency as a goal, the efficiency will inevitably slip to 90%. If that’s considered “good enough,” it will become hard to keep it above 85% and so on. A vision is a goal that is strived to achieve.</a:t>
            </a:r>
          </a:p>
          <a:p>
            <a:pPr eaLnBrk="1" hangingPunct="1"/>
            <a:r>
              <a:rPr lang="en-US" dirty="0"/>
              <a:t>Goals must not be unrealistic or unattainable, or the followers will simply give up trying altogether, becoming dispirited and demoralized in the process. If 95% of people fail to meet a standard, then that standard is likely too high and must be changed. On the other hand, the bar must not be set so low that little or no effort is required to meet it.</a:t>
            </a:r>
          </a:p>
          <a:p>
            <a:pPr eaLnBrk="1" hangingPunct="1"/>
            <a:r>
              <a:rPr lang="en-US" dirty="0"/>
              <a:t>Based on your vision, set high goals that are attainable but with some degree of difficulty, and reward those who meet the goals. If a large number of followers are meeting the goal, raise the target. If only a very few are meeting it, lower it somewhat. </a:t>
            </a:r>
          </a:p>
          <a:p>
            <a:pPr eaLnBrk="1" hangingPunct="1"/>
            <a:r>
              <a:rPr lang="en-US" dirty="0"/>
              <a:t>Investigate any potential bottlenecks that might be stifling progress and resolve them. Talk to your followers about possible solutions. The people who actually do the work are far more likely to be able to tell you why they are having difficulty accomplishing a task than their supervisors.</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2819A0-88C7-40C1-B1FE-1C38C2327DAB}" type="slidenum">
              <a:rPr lang="en-CA" smtClean="0"/>
              <a:pPr eaLnBrk="1" hangingPunct="1"/>
              <a:t>84</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hangingPunct="1">
              <a:defRPr/>
            </a:pPr>
            <a:r>
              <a:rPr lang="en-US" dirty="0"/>
              <a:t>To lobby for change, you need to influence people and excite them to your vision. You may need to persuade a reluctant boss or fight a corporate culture that doesn’t understand what you are trying to do. In that case, you need to demonstrate why your requested change needs to occur.</a:t>
            </a:r>
          </a:p>
          <a:p>
            <a:pPr eaLnBrk="1" hangingPunct="1">
              <a:defRPr/>
            </a:pPr>
            <a:r>
              <a:rPr lang="en-US" dirty="0"/>
              <a:t>Do your research, and always enter a meeting by being prepared. Study the situation and present all of your findings in a short report, preferably with simple charts or graphs. Give them something they can easily understand. Have the details ready in case you are asked a question, but don’t overload people with facts. Show as clearly as possible how your plan will effect positive change.</a:t>
            </a:r>
          </a:p>
          <a:p>
            <a:pPr eaLnBrk="1" hangingPunct="1">
              <a:defRPr/>
            </a:pPr>
            <a:r>
              <a:rPr lang="en-US" dirty="0"/>
              <a:t>If you are lobbying your own followers, the same is true. You may want to revolutionize a cultural change. Perhaps you are a shop manager and people are unmotivated. You may need to bring about change slowly, rather than with one big dramatic gesture. On the other hand, you may need to shake things up in a big way. Whatever the situation, you can successfully lobby for change if you attack the problem with a plan, sound reasoning, and infectious enthusiasm!</a:t>
            </a:r>
          </a:p>
          <a:p>
            <a:pPr eaLnBrk="1" hangingPunct="1">
              <a:defRPr/>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128475E-A731-48C1-8CE7-28CCC80F9FA6}" type="slidenum">
              <a:rPr lang="en-CA" smtClean="0"/>
              <a:pPr eaLnBrk="1" hangingPunct="1"/>
              <a:t>85</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before, you cannot do your followers’ work for them. Besides, if you do their work, what are they getting paid for? You have your own work to do. This is the ultimate goal of the Hersey-Blanchard situational Leadership model: to develop your followers to the point where you can delegate tasks without a lot of oversight.</a:t>
            </a:r>
          </a:p>
          <a:p>
            <a:r>
              <a:rPr lang="en-US" dirty="0"/>
              <a:t>To be a true leader, you must enable others to act responsibly and not encourage bad worker habits by compensating for them or overlooking them. At the same time, you cannot berate a follower for trying hard but making an honest mistake. The goal of a leader is to empower others to work. To the extent that you can do this is the extent that you will be successful.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96</a:t>
            </a:fld>
            <a:endParaRPr lang="en-CA" dirty="0"/>
          </a:p>
        </p:txBody>
      </p:sp>
    </p:spTree>
    <p:extLst>
      <p:ext uri="{BB962C8B-B14F-4D97-AF65-F5344CB8AC3E}">
        <p14:creationId xmlns:p14="http://schemas.microsoft.com/office/powerpoint/2010/main" val="27478423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 positive attitude is essential to encouragement. No one likes to fail and many take it very personally. While failure should never be rewarded, an understanding attitude and positive outlook can work wonders. A child only learns to walk by falling down many times. The focus is not on the fall, but on getting up. The goal is to walk…then to run.</a:t>
            </a:r>
          </a:p>
          <a:p>
            <a:pPr eaLnBrk="1" hangingPunct="1"/>
            <a:r>
              <a:rPr lang="en-US" dirty="0"/>
              <a:t>Meeting with an employee one-on-one is important to positive motivation. Here again, you must use the power of listening. Avoid blame when something goes wrong and focus on the reason for the failure. You may learn someone needs more training, more self-confidence, or more freedom. You may learn someone does not have the tools needed to be successful. You will never know if you don’t ask questions and listen – or worse, if you berate someone for a failure. </a:t>
            </a:r>
          </a:p>
          <a:p>
            <a:pPr eaLnBrk="1" hangingPunct="1"/>
            <a:r>
              <a:rPr lang="en-US" dirty="0"/>
              <a:t>If someone is willfully defiant, then feel free to be stern and resolute. Take disciplinary action if necessary and document the conversation. If you allow someone to be defiant or lazy out of a misplaced concern for his or her feelings, you will be performing a great injustice against the rest who are working hard. In most cases, people really do want to do a good job and they have a sense of pride when they meet a challenge.</a:t>
            </a:r>
          </a:p>
          <a:p>
            <a:pPr eaLnBrk="1" hangingPunct="1"/>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A933C8-2CF1-4833-B384-3F40FCB1FCC7}" type="slidenum">
              <a:rPr lang="en-CA" smtClean="0"/>
              <a:pPr eaLnBrk="1" hangingPunct="1"/>
              <a:t>97</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You will never be worthy of respect if you don’t give respect. Respect should be given to everyone at all levels unless they deliberately do something to lose that respect.</a:t>
            </a:r>
          </a:p>
          <a:p>
            <a:pPr eaLnBrk="1" hangingPunct="1"/>
            <a:r>
              <a:rPr lang="en-US" dirty="0"/>
              <a:t>You need to build respect in other ways as well. Be visible to your followers. Show them you are available and interested in knowing everything about what they do. Develop and demonstrate your knowledge of the organization and details of the product, service, or operation. If you are perceived as being knowledgeable and can answer questions, you will not only earn respect, but will motivate others to learn as well.</a:t>
            </a:r>
          </a:p>
          <a:p>
            <a:pPr eaLnBrk="1" hangingPunct="1"/>
            <a:endParaRPr lang="en-US" dirty="0"/>
          </a:p>
          <a:p>
            <a:pPr eaLnBrk="1" hangingPunct="1"/>
            <a:r>
              <a:rPr lang="en-US" dirty="0"/>
              <a:t>-------------------------</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encourage respect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transform conflict into a productive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line down the center of the paper, creating two columns.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examples of a difficult situation at work with a fellow employee because of their behavior.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these items one at a time on the left side of the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creative ways to address the situation with respect and without conflict.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these items one at a time on the right side of the paper.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beyond what was drawn on the paper?</a:t>
            </a:r>
          </a:p>
          <a:p>
            <a:pPr eaLnBrk="1" hangingPunct="1"/>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6926A5-8894-4553-8CD6-4B5FA256E34D}" type="slidenum">
              <a:rPr lang="en-CA" smtClean="0"/>
              <a:pPr eaLnBrk="1" hangingPunct="1"/>
              <a:t>98</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Respect inevitably leads to trust. Do what you say and say what you mean. Under-promise and over-deliver can help manage expectations. If you are given a task you know will take you one hour, say you “should” have it done in two hours. You never know when you’ll get a phone call that eats into your time or when an emergency may pop up. If you get done in less than two hours, you will be perceived as a hero. If not, you can call and apologize that it will be “a little later” without much trouble because you said you should have it done. You didn’t promise that you would have it done. If people feel they can rely on you, they will trust you.</a:t>
            </a:r>
          </a:p>
          <a:p>
            <a:pPr eaLnBrk="1" hangingPunct="1"/>
            <a:r>
              <a:rPr lang="en-US" dirty="0"/>
              <a:t>Also let people know that you are not asking them to do anything you would not do yourself, or have done in the past. Work hard and be seen working hard. If you come in early and see others who are there early as well, stop by and simply mention that fact positively. A simple word of recognition will go a long way to earning respect. Without respect, you will never have loyalty and without loyalty, you cannot trust your followers. Without mutual trust and respect, you cannot accomplish great things.</a:t>
            </a:r>
          </a:p>
          <a:p>
            <a:pPr eaLnBrk="1" hangingPunct="1"/>
            <a:r>
              <a:rPr lang="en-US" dirty="0"/>
              <a:t>Remember: while your people need to be able to trust you, you need to build them up to the level where you can also trust them.</a:t>
            </a:r>
          </a:p>
          <a:p>
            <a:pPr eaLnBrk="1" hangingPunct="1"/>
            <a:endParaRPr lang="en-US" dirty="0"/>
          </a:p>
          <a:p>
            <a:pPr eaLnBrk="1" hangingPunct="1"/>
            <a:r>
              <a:rPr lang="en-US" dirty="0"/>
              <a:t>------------------------</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build trust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build trust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Cloth for blindfolds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blindfolds for half the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participants into pairs.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Blindfold one person in each pair.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blindfolded participant led around the room by his or her partner, slowly at first, then building up speed.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partners swap blindfolds and repeat the procedure.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participants feel when blindfolded? How did they increase their trust? How did the leaders foster a trusting relationship (talking them through, etc.)?</a:t>
            </a:r>
          </a:p>
          <a:p>
            <a:pPr eaLnBrk="1" hangingPunct="1"/>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751DC32-8EFE-446C-800D-17DE0D0E6365}" type="slidenum">
              <a:rPr lang="en-CA" smtClean="0"/>
              <a:pPr eaLnBrk="1" hangingPunct="1"/>
              <a:t>99</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worst developments in the workplace was the creation of the term “Human Resources.” Formerly known as the “Personnel Department,” the focus was on dealing with people as persons. At a time when industry was supposedly focused on making the workplace more humane in order to increase job satisfaction and productivity, it took a major step backwards. </a:t>
            </a:r>
          </a:p>
          <a:p>
            <a:r>
              <a:rPr lang="en-US" dirty="0"/>
              <a:t>No one wants to be considered a “human resource.” A resource is something you use as long as it is functional. When the shelf life expires or is no longer as effective as it once was, you throw it away without a thought. It would be a glorious thing if every Human Resource department was abolished and the name Personnel made resurgence.</a:t>
            </a:r>
          </a:p>
          <a:p>
            <a:r>
              <a:rPr lang="en-US" dirty="0"/>
              <a:t>Employees, workers and followers are not robots. Human beings have intellect and emotions. Failing to deal with them on those levels will ultimately backfire. You cannot program loyalty.</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110</a:t>
            </a:fld>
            <a:endParaRPr lang="en-CA" dirty="0"/>
          </a:p>
        </p:txBody>
      </p:sp>
    </p:spTree>
    <p:extLst>
      <p:ext uri="{BB962C8B-B14F-4D97-AF65-F5344CB8AC3E}">
        <p14:creationId xmlns:p14="http://schemas.microsoft.com/office/powerpoint/2010/main" val="42237519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If your followers are going to share in the work, make certain they share in the rewards. If you are going to get a bonus for a successful task, share at least a portion of it with your followers. More than one employee has felt betrayed by leadership when the boss gets a big bonus and those who do all the work get nothing. You don’t need to give them half or divide it all up among all your followers, but you should at least throw them a party, provide a free lunch, or give everyone a pair of movie tickets or a lottery ticket. Do something to show they didn’t work hard only to see you take all the credit.</a:t>
            </a:r>
          </a:p>
          <a:p>
            <a:pPr eaLnBrk="1" hangingPunct="1"/>
            <a:r>
              <a:rPr lang="en-US" dirty="0"/>
              <a:t> </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434E9F-F9A5-4C41-87A7-C50C25C20D29}" type="slidenum">
              <a:rPr lang="en-CA" smtClean="0"/>
              <a:pPr eaLnBrk="1" hangingPunct="1"/>
              <a:t>111</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Set both personal and team goals and milestones. Nothing motivates someone like public recognition. Although some may seem somewhat embarrassed by a public display, inside they are proud they have been recognized. There has never been a recorded study that quotes an employee who was honored in public with them saying that they never wanted that to happen again. Celebrate team milestones as well. It breaks up the routine of the workday, gives a well-deserved break, and motivates people to work harder when they return to work refreshed.</a:t>
            </a:r>
          </a:p>
          <a:p>
            <a:pPr eaLnBrk="1" hangingPunct="1"/>
            <a:endParaRPr lang="en-US" dirty="0"/>
          </a:p>
          <a:p>
            <a:pPr eaLnBrk="1" hangingPunct="1"/>
            <a:r>
              <a:rPr lang="en-US" dirty="0"/>
              <a:t>-------------------------</a:t>
            </a:r>
          </a:p>
          <a:p>
            <a:pPr eaLnBrk="1" hangingPunct="1"/>
            <a:endParaRPr lang="en-US" dirty="0"/>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show encouragement and reward benefits.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Discussion on rewarding followers</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markers, and a variety of candy</a:t>
            </a:r>
          </a:p>
          <a:p>
            <a:r>
              <a:rPr lang="en-US" sz="1200" b="0" kern="1200" dirty="0">
                <a:solidFill>
                  <a:schemeClr val="tx1"/>
                </a:solidFill>
                <a:effectLst/>
                <a:latin typeface="+mn-lt"/>
                <a:ea typeface="+mn-ea"/>
                <a:cs typeface="+mn-cs"/>
              </a:rPr>
              <a:t>Planning Checklist</a:t>
            </a: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enough candy of several varieties for all participants.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ways to show encouragement.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creative ways to reward workers for a job well done.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all answers on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the exercise, pass out candy to everyone as a reward for participating.</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How did the participants appreciate being rewarded?</a:t>
            </a:r>
          </a:p>
          <a:p>
            <a:pPr eaLnBrk="1" hangingPunct="1"/>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A6BC2C-0FE7-4E17-8088-BFC75515BD69}" type="slidenum">
              <a:rPr lang="en-CA" smtClean="0"/>
              <a:pPr eaLnBrk="1" hangingPunct="1"/>
              <a:t>112</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6</a:t>
            </a:fld>
            <a:endParaRPr lang="en-CA" dirty="0"/>
          </a:p>
        </p:txBody>
      </p:sp>
    </p:spTree>
    <p:extLst>
      <p:ext uri="{BB962C8B-B14F-4D97-AF65-F5344CB8AC3E}">
        <p14:creationId xmlns:p14="http://schemas.microsoft.com/office/powerpoint/2010/main" val="5783146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You don’t need to decorate the office each day or have morning pep rallies, but the workplace should never be dreaded by employees. People spend most of their waking lives at work, with substantially less time for family, friends and activities they would much rather be doing. By the very definition, they come to “work” and you have to pay them to be there. People have to feel motivated by more than just a paycheck. </a:t>
            </a:r>
          </a:p>
          <a:p>
            <a:pPr eaLnBrk="1" hangingPunct="1"/>
            <a:r>
              <a:rPr lang="en-US" dirty="0"/>
              <a:t>Be sure to have a welcoming environment where people feel respected. Celebrate special occasions to break up the routine, but don’t make celebration itself the routine of no work will get done.</a:t>
            </a: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C335FF-4804-4453-AB7A-DDD9F7EC8EFB}" type="slidenum">
              <a:rPr lang="en-CA" smtClean="0"/>
              <a:pPr eaLnBrk="1" hangingPunct="1"/>
              <a:t>113</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leaders are able to influence others to do something and think it was all their idea. Don’t worry about taking credit for every good thing that happens on your watch. As the leader, you get credit whenever your followers succeed because you created the environment that allowed their success.</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124</a:t>
            </a:fld>
            <a:endParaRPr lang="en-CA" dirty="0"/>
          </a:p>
        </p:txBody>
      </p:sp>
    </p:spTree>
    <p:extLst>
      <p:ext uri="{BB962C8B-B14F-4D97-AF65-F5344CB8AC3E}">
        <p14:creationId xmlns:p14="http://schemas.microsoft.com/office/powerpoint/2010/main" val="10962797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r>
              <a:rPr lang="en-US" dirty="0"/>
              <a:t>Aristotle was a master of the art persuasion, and he outlines his thinking in his work, Rhetoric, where he identifies three important factors: ethos, pathos, and logos. </a:t>
            </a:r>
          </a:p>
          <a:p>
            <a:pPr eaLnBrk="1" hangingPunct="1"/>
            <a:r>
              <a:rPr lang="en-US" dirty="0"/>
              <a:t>•	Ethos (credibility) persuades people using character. If you are respectful and honest, people will be more likely to follow you because of your character. Your character convinces the follower that you are someone who is worth listening to for advice. </a:t>
            </a:r>
          </a:p>
          <a:p>
            <a:pPr eaLnBrk="1" hangingPunct="1"/>
            <a:r>
              <a:rPr lang="en-US" dirty="0"/>
              <a:t>•	Pathos (emotional) persuades people by appealing to their emotions. For example, when a politician wants to gain support for the bill, it inevitably is argued, “it’s for the children!” Babies, puppies, and kitties abound in advertising for a reason. Although a car is neither male nor female, they are sometimes called “sexy” in car commercials. Pathos allows you to tie into emotional triggers that will capture a person’s attention and enlist their support, but it can be easily abused, leading to a loss of Ethos, as described above.</a:t>
            </a:r>
          </a:p>
          <a:p>
            <a:pPr eaLnBrk="1" hangingPunct="1"/>
            <a:r>
              <a:rPr lang="en-US" dirty="0"/>
              <a:t>•	Logos (logical) persuades people by means persuading by appealing to their intellect. This was Aristotle's favorite and his forte’, but not everyone reacts on a rational level. </a:t>
            </a:r>
          </a:p>
          <a:p>
            <a:pPr eaLnBrk="1" hangingPunct="1"/>
            <a:r>
              <a:rPr lang="en-US" dirty="0"/>
              <a:t>Of the three, Ethos must always come first. Ideally, you want to appeal to Pathos, back your arguments up with Logos, and never lose Ethos. President Bill Clinton appealed to people using Pathos, saying often, “I feel your pain,” but there were serious questions raised about his Ethos, and he often did not back up his appeals with Logos. There is no doubt that he was a successful, but there is also no doubt that he was not as successful as he could have been.</a:t>
            </a:r>
          </a:p>
          <a:p>
            <a:pPr eaLnBrk="1" hangingPunct="1"/>
            <a:endParaRPr lang="en-US" dirty="0"/>
          </a:p>
          <a:p>
            <a:pPr eaLnBrk="1" hangingPunct="1"/>
            <a:r>
              <a:rPr lang="en-US" dirty="0"/>
              <a:t>-----------------------</a:t>
            </a:r>
          </a:p>
          <a:p>
            <a:pPr eaLnBrk="1" hangingPunct="1"/>
            <a:endParaRPr lang="en-US" dirty="0"/>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demonstrate understanding of Ethos, Pathos and Logos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Aristotle’s Art of Persuasion in the modern world</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Ethos: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Pathos: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Logos: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do the three works together? [Cite examples]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Which is most important (Ethos) and why?</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How do Ethos, Pathos, and Logos relate to leadership today?</a:t>
            </a:r>
          </a:p>
          <a:p>
            <a:pPr eaLnBrk="1" hangingPunct="1"/>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1155419-5043-40A3-B197-3D11AD67780F}" type="slidenum">
              <a:rPr lang="en-CA" smtClean="0"/>
              <a:pPr eaLnBrk="1" hangingPunct="1"/>
              <a:t>125</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eaLnBrk="1" hangingPunct="1"/>
            <a:r>
              <a:rPr lang="en-US" dirty="0"/>
              <a:t>Robert B. Cialdini, Ph. D. once said, "It is through the influence process that we generate and manage change.”  In his studies, he outlined five universal principles of influence, which are useful and effective in a wide range of circumstances. </a:t>
            </a:r>
          </a:p>
          <a:p>
            <a:pPr eaLnBrk="1" hangingPunct="1"/>
            <a:r>
              <a:rPr lang="en-US" dirty="0"/>
              <a:t>Reciprocation: People are more willing to do something for you if you have already done something for them first. Married couples do this all the time, giving in on little things so they can ask for that big night out or a chance to watch the game later.</a:t>
            </a:r>
          </a:p>
          <a:p>
            <a:pPr eaLnBrk="1" hangingPunct="1"/>
            <a:r>
              <a:rPr lang="en-US" dirty="0"/>
              <a:t>Commitment: You cannot get people to commit to you or your vision if they don’t see your commitment. Once you provide a solid, consistent example, they will feel they have to do the same.</a:t>
            </a:r>
          </a:p>
          <a:p>
            <a:pPr eaLnBrk="1" hangingPunct="1"/>
            <a:r>
              <a:rPr lang="en-US" dirty="0"/>
              <a:t>Authority: If people believe you know what you are talking about and accept your expertise, they are far more likely to follow you. Despite the rebel cry, “Question Authority,” when people need help with something, they will seek out an authority figure. If you place a man in a tie next to a man in jeans and a ratty T-shirt, people will invariably ask the man in the tie for advice on a technical subject first simply because he looks like an authority.</a:t>
            </a:r>
          </a:p>
          <a:p>
            <a:pPr eaLnBrk="1" hangingPunct="1"/>
            <a:r>
              <a:rPr lang="en-US" dirty="0"/>
              <a:t> Social Validation: As independent as we like to consider ourselves, we love to be part of a crowd. It will always be a part of us, that school age desire to be accepted, no matter how many times our parents tell us, “If everyone jumped off a cliff, would you join them?” People will always jump on a bandwagon if their friends like the band.</a:t>
            </a:r>
          </a:p>
          <a:p>
            <a:pPr eaLnBrk="1" hangingPunct="1"/>
            <a:r>
              <a:rPr lang="en-US" dirty="0"/>
              <a:t>Friendship: People listen to their friends. If they know you and like you, they are far more likely to support you. A pleasant personality can make up for a multitude of failures. More than one leader has been abandoned at the first sign of trouble because they were not very well liked. </a:t>
            </a:r>
          </a:p>
          <a:p>
            <a:pPr eaLnBrk="1" hangingPunct="1"/>
            <a:endParaRPr lang="en-US" dirty="0"/>
          </a:p>
          <a:p>
            <a:pPr eaLnBrk="1" hangingPunct="1"/>
            <a:r>
              <a:rPr lang="en-US" dirty="0"/>
              <a:t>------------------------</a:t>
            </a:r>
          </a:p>
          <a:p>
            <a:pPr eaLnBrk="1" hangingPunct="1"/>
            <a:endParaRPr lang="en-US" dirty="0"/>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demonstrate understanding of Cialdini’s principles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Understanding the Principles of Influence</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Reciprocation: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Commitment: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Authority: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Validation: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Friendship: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do the five work together? [Cite examples]</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What are Cialdini’s principles and how do they relate to leadership today?</a:t>
            </a:r>
          </a:p>
          <a:p>
            <a:pPr eaLnBrk="1" hangingPunct="1"/>
            <a:endParaRPr lang="en-US" dirty="0"/>
          </a:p>
          <a:p>
            <a:pPr eaLnBrk="1" hangingPunct="1"/>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9C4F05E-CD70-4081-8D1C-253D07D6342C}" type="slidenum">
              <a:rPr lang="en-CA" smtClean="0"/>
              <a:pPr eaLnBrk="1" hangingPunct="1"/>
              <a:t>126</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before, communication is accomplished with more than just words. The more of the previous leadership skills you develop, the more you will make an impact. In addition, the bigger the impact, the greater the positive change you can create. </a:t>
            </a:r>
          </a:p>
          <a:p>
            <a:r>
              <a:rPr lang="en-US" dirty="0"/>
              <a:t>Impact is created by a number of intangible factors: </a:t>
            </a:r>
          </a:p>
          <a:p>
            <a:r>
              <a:rPr lang="en-US" dirty="0"/>
              <a:t>•	A confident bearing, tempered by a kindly manner</a:t>
            </a:r>
          </a:p>
          <a:p>
            <a:r>
              <a:rPr lang="en-US" dirty="0"/>
              <a:t>•	A strong sense of justice, tempered by mercy</a:t>
            </a:r>
          </a:p>
          <a:p>
            <a:r>
              <a:rPr lang="en-US" dirty="0"/>
              <a:t>•	A strong intellect, tempered by the willingness to learn</a:t>
            </a:r>
          </a:p>
          <a:p>
            <a:r>
              <a:rPr lang="en-US" dirty="0"/>
              <a:t>•	A strong sense of emotion, tempered by self-control</a:t>
            </a:r>
          </a:p>
          <a:p>
            <a:r>
              <a:rPr lang="en-US" dirty="0"/>
              <a:t>•	A strong ability to communicate, tempered by the ability to listen</a:t>
            </a:r>
          </a:p>
          <a:p>
            <a:r>
              <a:rPr lang="en-US" dirty="0"/>
              <a:t>•	A strong insistence on following the rules, tempered by flexibility</a:t>
            </a:r>
          </a:p>
          <a:p>
            <a:r>
              <a:rPr lang="en-US" dirty="0"/>
              <a:t>•	A strong commitment to innovation, tempered by situational reality</a:t>
            </a:r>
          </a:p>
          <a:p>
            <a:r>
              <a:rPr lang="en-US" dirty="0"/>
              <a:t>•	A strong commitment to your followers, tempered by the ability to lead</a:t>
            </a:r>
          </a:p>
          <a:p>
            <a:r>
              <a:rPr lang="en-US" dirty="0"/>
              <a:t>Above all: maintain a strong personal commitment to your vision.</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127</a:t>
            </a:fld>
            <a:endParaRPr lang="en-CA" dirty="0"/>
          </a:p>
        </p:txBody>
      </p:sp>
    </p:spTree>
    <p:extLst>
      <p:ext uri="{BB962C8B-B14F-4D97-AF65-F5344CB8AC3E}">
        <p14:creationId xmlns:p14="http://schemas.microsoft.com/office/powerpoint/2010/main" val="23042520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vision without specific, targeted goals is just a wish or a hope. Without targeted goals, how will you ever know if your vision is being accomplished? A vision needs a project roadmap with milestones, but how do you determine what those goals are? First, we will discuss goals themselves, then how to determine what your goals should be and how to support them.</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138</a:t>
            </a:fld>
            <a:endParaRPr lang="en-CA" dirty="0"/>
          </a:p>
        </p:txBody>
      </p:sp>
    </p:spTree>
    <p:extLst>
      <p:ext uri="{BB962C8B-B14F-4D97-AF65-F5344CB8AC3E}">
        <p14:creationId xmlns:p14="http://schemas.microsoft.com/office/powerpoint/2010/main" val="6621847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SMART goals are:</a:t>
            </a:r>
          </a:p>
          <a:p>
            <a:pPr eaLnBrk="1" hangingPunct="1">
              <a:spcBef>
                <a:spcPct val="0"/>
              </a:spcBef>
            </a:pPr>
            <a:r>
              <a:rPr lang="en-US" dirty="0"/>
              <a:t>•	Specific: The vision itself is general while the goals are specific targets to be met. Specific goals answer the questions of who, what, when, where, why and how questions as specifically as possible.</a:t>
            </a:r>
          </a:p>
          <a:p>
            <a:pPr eaLnBrk="1" hangingPunct="1">
              <a:spcBef>
                <a:spcPct val="0"/>
              </a:spcBef>
            </a:pPr>
            <a:r>
              <a:rPr lang="en-US" dirty="0"/>
              <a:t>•	Measurable: Goals must be measurable in terms of progress and attainment. They must be tracked according to the amount of time or money spent, or results achieved as appropriate. </a:t>
            </a:r>
          </a:p>
          <a:p>
            <a:pPr eaLnBrk="1" hangingPunct="1">
              <a:spcBef>
                <a:spcPct val="0"/>
              </a:spcBef>
            </a:pPr>
            <a:r>
              <a:rPr lang="en-US" dirty="0"/>
              <a:t>•	Attainable: A goal which cannot be met, is not a goal, it is an ideal. If you know you need certain infrastructure in place to accomplish your vision, you should break down your goals into attainable steps you can monitor as each step is put into place. </a:t>
            </a:r>
          </a:p>
          <a:p>
            <a:pPr eaLnBrk="1" hangingPunct="1">
              <a:spcBef>
                <a:spcPct val="0"/>
              </a:spcBef>
            </a:pPr>
            <a:r>
              <a:rPr lang="en-US" dirty="0"/>
              <a:t>•	Realistic: A goal may be attainable, but not with the resources at hand. In that case, you need other goals to build up to the level where the attainable goal becomes realistic. A goal may be possible, but you need the right people with the right amount of time and support to make it happen.</a:t>
            </a:r>
          </a:p>
          <a:p>
            <a:pPr eaLnBrk="1" hangingPunct="1">
              <a:spcBef>
                <a:spcPct val="0"/>
              </a:spcBef>
            </a:pPr>
            <a:r>
              <a:rPr lang="en-US" dirty="0"/>
              <a:t>•	Timed: All goals need to be accomplished within a given time frame. Deadlines may indeed be missed, but without any timetable, there will be no sense of urgency and no reason not to put it off until “later.”</a:t>
            </a:r>
          </a:p>
          <a:p>
            <a:pPr eaLnBrk="1" hangingPunct="1">
              <a:spcBef>
                <a:spcPct val="0"/>
              </a:spcBef>
            </a:pPr>
            <a:r>
              <a:rPr lang="en-US" dirty="0"/>
              <a:t>Each goal should lead to the “next step” in the overall plan until the ultimate vision is reached.</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the SMART Goal strategy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SMART Goals to achieve your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markers and Action Plan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up enough Action Plans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Pass out an Action Plan to each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strategic goal, vision, or mission from the participants and write it at the top of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the left side of the paper, write in a column: Specific, Measurable, Attainable, Realistic, and Timed.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specific first goal to attain the vision/mission and write it under the vision.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down the SMART list on the left and assess each aspect of the goal, writing next to the appropriate category as you go.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how this leads to the next goal and repeat.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SMART stand for?</a:t>
            </a:r>
          </a:p>
          <a:p>
            <a:pPr eaLnBrk="1" hangingPunct="1">
              <a:spcBef>
                <a:spcPct val="0"/>
              </a:spcBef>
            </a:pPr>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550CB80-ECC0-4422-ADA4-A1F7A5EEB34F}" type="slidenum">
              <a:rPr lang="en-CA" smtClean="0"/>
              <a:pPr eaLnBrk="1" hangingPunct="1"/>
              <a:t>139</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Also called Strategic Planning, the long-term plan is the road map that guides you to the ultimate realization of your vision. As discussed in the previous module. A goal may be possible, but not attainable or realistic – now. You may be missing a quality person for a key position, you may lack the funds, or time to achieve the higher-level goals, so lower level stepping stone goals must be planned.</a:t>
            </a:r>
          </a:p>
          <a:p>
            <a:pPr eaLnBrk="1" hangingPunct="1"/>
            <a:r>
              <a:rPr lang="en-US" dirty="0"/>
              <a:t>If your goal is to unify a modern computer network throughout your organization, but you only have a few outdated computers and older shared printers, your ultimate goal will be possible and attainable, but not realistic. If you do not have the money for the new equipment and do not have a strong IT person on staff, your goal will be unattainable. If you need everything done in a week, your goal cannot be timely, as it will take much longer. Intermediate goals, however, can make your ultimate goal realistic, attainable, and timely.</a:t>
            </a:r>
          </a:p>
          <a:p>
            <a:pPr eaLnBrk="1" hangingPunct="1"/>
            <a:r>
              <a:rPr lang="en-US" dirty="0"/>
              <a:t>You might first want to increase your revenue through increased sales, a fundraiser, long-term business loan, or by other means. You can make a goal to hire a network guru for a reasonable cost who can analyze your current systems and determine what needs to be upgraded according to modern networking technology. That analysis will provide you the information to set new goals of buying, configuring and implementing the equipment, then adding the infrastructure to network it all together. In the end, the goal that seemed impossible will become a reality, according to your original vision.</a:t>
            </a: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2D9E7C-8C67-4E9A-AF89-6D4848E13A72}" type="slidenum">
              <a:rPr lang="en-CA" smtClean="0"/>
              <a:pPr eaLnBrk="1" hangingPunct="1"/>
              <a:t>140</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your goals are established you need a way to ensure they are set into motion. Duties must be assigned and documentation must be established to support and track progress. A Gantt Chart is a great way to track milestones over a period of time. You need to establish the tools necessary to track progress or development as appropriate. These might include a simple checklist for some tasks and complicated advanced software tracking systems for others.</a:t>
            </a:r>
          </a:p>
          <a:p>
            <a:pPr eaLnBrk="1" hangingPunct="1"/>
            <a:r>
              <a:rPr lang="en-US" dirty="0"/>
              <a:t>Monitoring and oversight are the keys to achieving all goals.</a:t>
            </a: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3834DB-6887-4C3F-8DC3-3D330E7448A4}" type="slidenum">
              <a:rPr lang="en-CA" smtClean="0"/>
              <a:pPr eaLnBrk="1" hangingPunct="1"/>
              <a:t>141</a:t>
            </a:fld>
            <a:endParaRPr lang="en-CA"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be a leader, you must first see yourself as a leader. Based on what you have learned so far, you now know what qualities are important in a leader and you have prioritized them as they apply to you. Experience is the greatest teacher, however, and there is no substitute. If you ever had a boss that infuriated you and made you want to quit your job, you know what not to do. If you ever had a parent, teacher, coach, or supervisor who inspired you, you have a good example to follow.</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152</a:t>
            </a:fld>
            <a:endParaRPr lang="en-CA" dirty="0"/>
          </a:p>
        </p:txBody>
      </p:sp>
    </p:spTree>
    <p:extLst>
      <p:ext uri="{BB962C8B-B14F-4D97-AF65-F5344CB8AC3E}">
        <p14:creationId xmlns:p14="http://schemas.microsoft.com/office/powerpoint/2010/main" val="524324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dirty="0"/>
              <a:t>Welcome to the Leadership and Influence workshop! They say that leaders are born, not made. While it is true that some people are born leaders, some leaders are born in the midst of adversity. Often, simple people who have never had a leadership role will stand up and take the lead when a situation they care about requires it. A simple example is parenting. When a child arrives, many parents discover leadership abilities they never knew existed in order to guide and protect their offspring. There are countless war stories of simple GI’s and sailors who rose to a challenge on their own in the heat of battle.</a:t>
            </a:r>
          </a:p>
          <a:p>
            <a:r>
              <a:rPr lang="en-US" dirty="0"/>
              <a:t>Clearly, leadership potential exists within each of us. That potential can be triggered by outside events, or it can be learned by exploring ourselves from within. This training takes the latter approach. Once you learn the techniques of true leadership, you will be able to build the confidence it takes to take the lead. The more experience you have acting as a genuine leader, the easier it will be for you. It is never easy to take the lead, as you will need to make decisions and face challenges, but it can become natural and rewarding.</a:t>
            </a:r>
          </a:p>
          <a:p>
            <a:r>
              <a:rPr lang="en-US" dirty="0"/>
              <a:t>Leadership is not telling others what to do. Leadership is inspiring others to do what needs to be done. Many people around the world who are in leadership positions are not leaders. Dictators call themselves leaders but they are not – they are tyrants. There have been many presidents of the United States, but few were real leaders. Genuine leaders take a stand and motivate others to join them in a noble purpose. One such leader was Abraham Lincoln, who ended slavery in the United States. Another was John F. Kennedy, who inspired a nation to go to the moon within a decade, and it did. General Patton had a completely different but no less effective leadership style. What is it that makes a leader, and what separates the good from the great? This workshop will explore different leadership theories and examine what makes a great leader.</a:t>
            </a:r>
          </a:p>
          <a:p>
            <a:r>
              <a:rPr lang="en-US" dirty="0"/>
              <a:t>Influence is subtle, yet incredibly powerful. You can order someone to do a task, but you cannot order them to do their best. It simply does not work and usually has the opposite effect. You can influence people to do their best by providing a strong, motivating example in addition to positive reinforcement. Leadership addresses tasks, while influence addresses attitudes and awareness. Influence is the soul of leadership.</a:t>
            </a:r>
          </a:p>
          <a:p>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7</a:t>
            </a:fld>
            <a:endParaRPr lang="en-CA" dirty="0"/>
          </a:p>
        </p:txBody>
      </p:sp>
    </p:spTree>
    <p:extLst>
      <p:ext uri="{BB962C8B-B14F-4D97-AF65-F5344CB8AC3E}">
        <p14:creationId xmlns:p14="http://schemas.microsoft.com/office/powerpoint/2010/main" val="14015127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Thucydides: The bravest are surely those who have the clearest vision of what is before them, glory and danger alike, and yet notwithstanding, go out and meet it.</a:t>
            </a:r>
          </a:p>
          <a:p>
            <a:r>
              <a:rPr lang="en-US" dirty="0"/>
              <a:t>•	Woodrow Wilson: The ear of the leader must ring with the voices of the people.</a:t>
            </a:r>
          </a:p>
          <a:p>
            <a:r>
              <a:rPr lang="en-US" dirty="0"/>
              <a:t>•	Theodore Roosevelt: The best executive is the one who has sense enough to pick good men to do what he wants done, and self-restraint to keep from meddling with them while they do it.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153</a:t>
            </a:fld>
            <a:endParaRPr lang="en-CA" dirty="0"/>
          </a:p>
        </p:txBody>
      </p:sp>
    </p:spTree>
    <p:extLst>
      <p:ext uri="{BB962C8B-B14F-4D97-AF65-F5344CB8AC3E}">
        <p14:creationId xmlns:p14="http://schemas.microsoft.com/office/powerpoint/2010/main" val="6561342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156</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Define “leadership”</a:t>
            </a:r>
          </a:p>
          <a:p>
            <a:r>
              <a:rPr lang="en-US" dirty="0"/>
              <a:t>•	Explain the Great Man Theory</a:t>
            </a:r>
          </a:p>
          <a:p>
            <a:r>
              <a:rPr lang="en-US" dirty="0"/>
              <a:t>•	Explain the Trait Theory</a:t>
            </a:r>
          </a:p>
          <a:p>
            <a:r>
              <a:rPr lang="en-US" dirty="0"/>
              <a:t>•	Understand Transformational Leadership</a:t>
            </a:r>
          </a:p>
          <a:p>
            <a:r>
              <a:rPr lang="en-US" dirty="0"/>
              <a:t>•	Understand the people you lead and how to adapt your leadership styles</a:t>
            </a:r>
          </a:p>
          <a:p>
            <a:r>
              <a:rPr lang="en-US" dirty="0"/>
              <a:t>•	Explain leading by Directing</a:t>
            </a:r>
          </a:p>
          <a:p>
            <a:r>
              <a:rPr lang="en-US" dirty="0"/>
              <a:t>•	Explain leading by Coaching</a:t>
            </a:r>
          </a:p>
          <a:p>
            <a:r>
              <a:rPr lang="en-US" dirty="0"/>
              <a:t>•	Explain leading by Participating</a:t>
            </a:r>
          </a:p>
          <a:p>
            <a:r>
              <a:rPr lang="en-US" dirty="0"/>
              <a:t>•	Explain leading by Delegating</a:t>
            </a:r>
          </a:p>
          <a:p>
            <a:r>
              <a:rPr lang="en-US" dirty="0"/>
              <a:t>•	Kouzes and Posner</a:t>
            </a:r>
          </a:p>
          <a:p>
            <a:r>
              <a:rPr lang="en-US" dirty="0"/>
              <a:t>•	Conduct a personal inventory</a:t>
            </a:r>
          </a:p>
          <a:p>
            <a:r>
              <a:rPr lang="en-US" dirty="0"/>
              <a:t>•	Create an action plan</a:t>
            </a:r>
          </a:p>
          <a:p>
            <a:r>
              <a:rPr lang="en-US" dirty="0"/>
              <a:t>•	Establish personal goals</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8</a:t>
            </a:fld>
            <a:endParaRPr lang="en-CA" dirty="0"/>
          </a:p>
        </p:txBody>
      </p:sp>
    </p:spTree>
    <p:extLst>
      <p:ext uri="{BB962C8B-B14F-4D97-AF65-F5344CB8AC3E}">
        <p14:creationId xmlns:p14="http://schemas.microsoft.com/office/powerpoint/2010/main" val="2365570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9</a:t>
            </a:fld>
            <a:endParaRPr lang="en-CA" dirty="0"/>
          </a:p>
        </p:txBody>
      </p:sp>
    </p:spTree>
    <p:extLst>
      <p:ext uri="{BB962C8B-B14F-4D97-AF65-F5344CB8AC3E}">
        <p14:creationId xmlns:p14="http://schemas.microsoft.com/office/powerpoint/2010/main" val="2340569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Simply speaking, “leadership” is defined as “the ability to lead.” Unfortunately, this is not very helpful. A better definition comes from the BNET online Business Dictionary: “The capacity to establish direction and to influence and align others toward a common goal, motivating and committing them to action and making them responsible for their performance.” Although this is more descriptive, it is not substantial. It does not tell us what leadership actually is, but rather what it does. </a:t>
            </a:r>
          </a:p>
          <a:p>
            <a:pPr eaLnBrk="1" hangingPunct="1"/>
            <a:endParaRPr lang="en-US" dirty="0"/>
          </a:p>
          <a:p>
            <a:pPr eaLnBrk="1" hangingPunct="1"/>
            <a:r>
              <a:rPr lang="en-US" dirty="0"/>
              <a:t>----------------</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is meant by the term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know what true leadership is, we need to examine the characteristics of a leader.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 </a:t>
            </a:r>
          </a:p>
          <a:p>
            <a:r>
              <a:rPr lang="en-US" sz="1200" kern="1200" dirty="0">
                <a:solidFill>
                  <a:schemeClr val="tx1"/>
                </a:solidFill>
                <a:effectLst/>
                <a:latin typeface="+mn-lt"/>
                <a:ea typeface="+mn-ea"/>
                <a:cs typeface="+mn-cs"/>
              </a:rPr>
              <a:t>01-Goal Card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the exercise, write the word “Leadership” at the top of the flipchart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everyone for qualities that they identify with leadership. Write these on the flipchart at the front of the room (be sure to post the paper in a visible spot in the room when done). Try to get at least 10 to 15 qualities, traits, or attributes.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class rank the list in order on another flipchart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notes area below, have participants list 5 leadership qualities that they believe they already possess, even if they feel they need to develop it more.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 Goal Card with the name of the leader, they want to emulate, have participants write five leadership traits they most want to develop. Have them place the card in a visible place in from of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characteristics of a leader?</a:t>
            </a:r>
          </a:p>
          <a:p>
            <a:pPr eaLnBrk="1" hangingPunct="1"/>
            <a:endParaRPr lang="en-US"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D6532D7-09E7-4244-B4AA-660102451470}" type="slidenum">
              <a:rPr lang="en-CA" smtClean="0"/>
              <a:pPr eaLnBrk="1" hangingPunct="1"/>
              <a:t>10</a:t>
            </a:fld>
            <a:endParaRPr lang="en-C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 mark of a true leader is not a position or title held, but it is how many people are willing to follow them. Santa Clara University and the Tom Peters group outline the following leadership characteristics:</a:t>
            </a:r>
          </a:p>
          <a:p>
            <a:r>
              <a:rPr lang="en-US" dirty="0"/>
              <a:t>•	Honest</a:t>
            </a:r>
          </a:p>
          <a:p>
            <a:r>
              <a:rPr lang="en-US" dirty="0"/>
              <a:t>•	Competent</a:t>
            </a:r>
          </a:p>
          <a:p>
            <a:r>
              <a:rPr lang="en-US" dirty="0"/>
              <a:t>•	Forward-looking </a:t>
            </a:r>
          </a:p>
          <a:p>
            <a:r>
              <a:rPr lang="en-US" dirty="0"/>
              <a:t>•	Inspiring</a:t>
            </a:r>
          </a:p>
          <a:p>
            <a:r>
              <a:rPr lang="en-US" dirty="0"/>
              <a:t>•	Intelligent </a:t>
            </a:r>
          </a:p>
          <a:p>
            <a:r>
              <a:rPr lang="en-US" dirty="0"/>
              <a:t>•	Fair-minded </a:t>
            </a:r>
          </a:p>
          <a:p>
            <a:r>
              <a:rPr lang="en-US" dirty="0"/>
              <a:t>•	Broad-minded </a:t>
            </a:r>
          </a:p>
          <a:p>
            <a:r>
              <a:rPr lang="en-US" dirty="0"/>
              <a:t>•	Courageous </a:t>
            </a:r>
          </a:p>
          <a:p>
            <a:r>
              <a:rPr lang="en-US" dirty="0"/>
              <a:t>•	Straightforward </a:t>
            </a:r>
          </a:p>
          <a:p>
            <a:r>
              <a:rPr lang="en-US" dirty="0"/>
              <a:t>•	Imaginative </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compare what is considered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Comparing our instincts about leadership with characteristics considered important by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Maintain the previous Leadership lists in a visible location.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through the Characteristics of a Leader and the Army Leadership Principles and compare them with the previous two lists posted on the flipchart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where each is on the lists developed by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the similarities and differences and discuss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most commonly agreed upon characteristics of a leader?</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11</a:t>
            </a:fld>
            <a:endParaRPr lang="en-CA" dirty="0"/>
          </a:p>
        </p:txBody>
      </p:sp>
    </p:spTree>
    <p:extLst>
      <p:ext uri="{BB962C8B-B14F-4D97-AF65-F5344CB8AC3E}">
        <p14:creationId xmlns:p14="http://schemas.microsoft.com/office/powerpoint/2010/main" val="3738056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1"/>
            <a:ext cx="1752600" cy="3528393"/>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s00026"/>
          <p:cNvPicPr>
            <a:picLocks noChangeAspect="1"/>
          </p:cNvPicPr>
          <p:nvPr userDrawn="1"/>
        </p:nvPicPr>
        <p:blipFill rotWithShape="1">
          <a:blip r:embed="rId2" cstate="print">
            <a:extLst>
              <a:ext uri="{28A0092B-C50C-407E-A947-70E740481C1C}">
                <a14:useLocalDpi xmlns:a14="http://schemas.microsoft.com/office/drawing/2010/main" val="0"/>
              </a:ext>
            </a:extLst>
          </a:blip>
          <a:srcRect l="7141" t="2875" r="9966" b="4616"/>
          <a:stretch/>
        </p:blipFill>
        <p:spPr bwMode="auto">
          <a:xfrm>
            <a:off x="7529469" y="4426588"/>
            <a:ext cx="1476462" cy="2449586"/>
          </a:xfrm>
          <a:prstGeom prst="rect">
            <a:avLst/>
          </a:prstGeom>
          <a:noFill/>
          <a:ln>
            <a:noFill/>
          </a:ln>
        </p:spPr>
      </p:pic>
    </p:spTree>
    <p:extLst>
      <p:ext uri="{BB962C8B-B14F-4D97-AF65-F5344CB8AC3E}">
        <p14:creationId xmlns:p14="http://schemas.microsoft.com/office/powerpoint/2010/main" val="1702393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a:gsLst>
            <a:gs pos="75000">
              <a:schemeClr val="bg1"/>
            </a:gs>
            <a:gs pos="100000">
              <a:schemeClr val="bg1">
                <a:lumMod val="50000"/>
              </a:schemeClr>
            </a:gs>
          </a:gsLst>
          <a:lin ang="135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78770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606195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449908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619054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63775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99143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641390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84742FF-4B1D-4B32-96B0-3C9B6041678A}" type="datetimeFigureOut">
              <a:rPr lang="en-US"/>
              <a:pPr>
                <a:defRPr/>
              </a:pPr>
              <a:t>8/10/2017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7380F38-D10B-4B6B-95BB-6FC498D706C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EB665930-F505-47A2-B5FA-DAF0096A35C5}"/>
              </a:ext>
            </a:extLst>
          </p:cNvPr>
          <p:cNvSpPr>
            <a:spLocks noGrp="1"/>
          </p:cNvSpPr>
          <p:nvPr>
            <p:ph sz="quarter" idx="11"/>
          </p:nvPr>
        </p:nvSpPr>
        <p:spPr/>
        <p:txBody>
          <a:bodyPr/>
          <a:lstStyle/>
          <a:p>
            <a:endParaRPr lang="en-US"/>
          </a:p>
        </p:txBody>
      </p:sp>
      <p:sp>
        <p:nvSpPr>
          <p:cNvPr id="9218" name="Title 4"/>
          <p:cNvSpPr>
            <a:spLocks noGrp="1"/>
          </p:cNvSpPr>
          <p:nvPr>
            <p:ph type="title"/>
          </p:nvPr>
        </p:nvSpPr>
        <p:spPr/>
        <p:txBody>
          <a:bodyPr/>
          <a:lstStyle/>
          <a:p>
            <a:pPr eaLnBrk="1" hangingPunct="1"/>
            <a:r>
              <a:rPr lang="en-US" dirty="0"/>
              <a:t>Defining Leadership</a:t>
            </a:r>
            <a:endParaRPr lang="en-CA" dirty="0"/>
          </a:p>
        </p:txBody>
      </p:sp>
      <p:grpSp>
        <p:nvGrpSpPr>
          <p:cNvPr id="2" name="Group 1">
            <a:extLst>
              <a:ext uri="{FF2B5EF4-FFF2-40B4-BE49-F238E27FC236}">
                <a16:creationId xmlns:a16="http://schemas.microsoft.com/office/drawing/2014/main" id="{2100B95E-08A9-41E2-84CB-BD9852C1E29F}"/>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6C6DF4AB-55EE-44E9-8345-E276A789489E}"/>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714D6210-4188-4721-B76A-F6CBDEA8EE1A}"/>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Establish direction</a:t>
              </a:r>
            </a:p>
          </p:txBody>
        </p:sp>
        <p:sp>
          <p:nvSpPr>
            <p:cNvPr id="6" name="Oval 5">
              <a:extLst>
                <a:ext uri="{FF2B5EF4-FFF2-40B4-BE49-F238E27FC236}">
                  <a16:creationId xmlns:a16="http://schemas.microsoft.com/office/drawing/2014/main" id="{BE9DB34C-187F-4242-8C94-C3F3D784D356}"/>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40DC7DE-DFCE-444A-87F7-EFBF33F218D9}"/>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Influence</a:t>
              </a:r>
            </a:p>
          </p:txBody>
        </p:sp>
        <p:sp>
          <p:nvSpPr>
            <p:cNvPr id="8" name="Oval 7">
              <a:extLst>
                <a:ext uri="{FF2B5EF4-FFF2-40B4-BE49-F238E27FC236}">
                  <a16:creationId xmlns:a16="http://schemas.microsoft.com/office/drawing/2014/main" id="{F8B65F18-72FF-4FA1-9E15-6F1DF128CEAB}"/>
                </a:ext>
              </a:extLst>
            </p:cNvPr>
            <p:cNvSpPr/>
            <p:nvPr/>
          </p:nvSpPr>
          <p:spPr>
            <a:xfrm>
              <a:off x="932627" y="2905714"/>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653F8DF-3C83-4679-B5EC-8A335EDCBE54}"/>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Motivate</a:t>
              </a:r>
            </a:p>
          </p:txBody>
        </p:sp>
        <p:sp>
          <p:nvSpPr>
            <p:cNvPr id="10" name="Oval 9">
              <a:extLst>
                <a:ext uri="{FF2B5EF4-FFF2-40B4-BE49-F238E27FC236}">
                  <a16:creationId xmlns:a16="http://schemas.microsoft.com/office/drawing/2014/main" id="{A3B2A278-9916-44C3-997C-AF42759A86EF}"/>
                </a:ext>
              </a:extLst>
            </p:cNvPr>
            <p:cNvSpPr/>
            <p:nvPr/>
          </p:nvSpPr>
          <p:spPr>
            <a:xfrm>
              <a:off x="932627" y="3950306"/>
              <a:ext cx="870342" cy="870342"/>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99DDF82A-514F-47C3-B803-4E971BCA4032}"/>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Responsible</a:t>
              </a:r>
            </a:p>
          </p:txBody>
        </p:sp>
        <p:sp>
          <p:nvSpPr>
            <p:cNvPr id="12" name="Oval 11">
              <a:extLst>
                <a:ext uri="{FF2B5EF4-FFF2-40B4-BE49-F238E27FC236}">
                  <a16:creationId xmlns:a16="http://schemas.microsoft.com/office/drawing/2014/main" id="{D37BA207-6F1B-4DB8-BAE0-A1F78EB35ECF}"/>
                </a:ext>
              </a:extLst>
            </p:cNvPr>
            <p:cNvSpPr/>
            <p:nvPr/>
          </p:nvSpPr>
          <p:spPr>
            <a:xfrm>
              <a:off x="533437" y="4994898"/>
              <a:ext cx="870342" cy="870342"/>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ultimate goal of the Hersey-Blanchard situational Leadership model?</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know that all members and all teams are created equal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develop your followers to the point where you can delegate tasks without a lot of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be an effective leader by using a friendship style based on the individuals or groups they're leading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develop one style of leadership and use that style always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is good advice when enabling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must enable others to act by coming to you first for advice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cannot berate a follower for trying hard but making an honest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goal of a leader is to empower others to work by micromanagement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should enable good </a:t>
            </a:r>
            <a:r>
              <a:rPr lang="en-US" dirty="0">
                <a:solidFill>
                  <a:srgbClr val="000000"/>
                </a:solidFill>
                <a:ea typeface="Times New Roman"/>
                <a:cs typeface="Arial"/>
              </a:rPr>
              <a:t>habits by compensating for the bad habits of others or overlooking them</a:t>
            </a:r>
            <a:endParaRPr lang="en-US" dirty="0"/>
          </a:p>
        </p:txBody>
      </p:sp>
    </p:spTree>
    <p:extLst>
      <p:ext uri="{BB962C8B-B14F-4D97-AF65-F5344CB8AC3E}">
        <p14:creationId xmlns:p14="http://schemas.microsoft.com/office/powerpoint/2010/main" val="23146632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essential to encouragement?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positive attitude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no-tolerance policy for mistakes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perfect work ethic and demanding the same from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An attitude of forgiveness for all mistakes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What is something you could learn from your employee in one-on-one meetings?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they need more freedom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they need more training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they need more self-confidence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pPr marL="342900" marR="0" lvl="0" indent="-342900">
              <a:lnSpc>
                <a:spcPct val="115000"/>
              </a:lnSpc>
              <a:spcBef>
                <a:spcPts val="1200"/>
              </a:spcBef>
              <a:spcAft>
                <a:spcPts val="1000"/>
              </a:spcAft>
              <a:buFont typeface="+mj-lt"/>
              <a:buAutoNum type="arabicPeriod"/>
            </a:pPr>
            <a:endParaRPr lang="en-US" dirty="0"/>
          </a:p>
        </p:txBody>
      </p:sp>
    </p:spTree>
    <p:extLst>
      <p:ext uri="{BB962C8B-B14F-4D97-AF65-F5344CB8AC3E}">
        <p14:creationId xmlns:p14="http://schemas.microsoft.com/office/powerpoint/2010/main" val="37287368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When it is an appropriate time to be stern a resolute?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someone questions your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someone is willfully defiant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someone makes a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If you allow someone to be defiant or lazy out of a misplaced concern for his or her feelings, what will be the consequence?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person will appreciate your gentle nature and change their behaviors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will develop a safe, trusting relationship with your 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will be performing a great injustice against the rest who are working 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staff will </a:t>
            </a:r>
            <a:r>
              <a:rPr lang="en-US" dirty="0">
                <a:solidFill>
                  <a:srgbClr val="000000"/>
                </a:solidFill>
                <a:ea typeface="Times New Roman"/>
                <a:cs typeface="Arial"/>
              </a:rPr>
              <a:t>retaliate and your behavior as a leader will be called into question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7523042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typically be given to everyone at all levels?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same monetary pay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Respect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Task lists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Statement of Work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Which of these is not a way to build respect with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Do not seek out your followers.  Let them seek out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Be visible to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Show them you are available and interested in knowing everything about what they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Develop and </a:t>
            </a:r>
            <a:r>
              <a:rPr lang="en-US" dirty="0">
                <a:solidFill>
                  <a:srgbClr val="000000"/>
                </a:solidFill>
                <a:ea typeface="Times New Roman"/>
                <a:cs typeface="Times New Roman"/>
              </a:rPr>
              <a:t>demonstrate your knowledge of the organization and details of the product, service, or operation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52364544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help manage expectations when it comes to trust?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Promising frequently, to look trustworthy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making a promise, in order not to disappoint anyone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Over-promising and under-delivering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Under-promising and over-delivering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 What goes a long way to earning respect?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Coming in as early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simple word of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Over-complimenting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raising your voice to a follower</a:t>
            </a:r>
            <a:endParaRPr lang="en-US" sz="2800" dirty="0">
              <a:ea typeface="Times New Roman"/>
              <a:cs typeface="Times New Roman"/>
            </a:endParaRPr>
          </a:p>
        </p:txBody>
      </p:sp>
    </p:spTree>
    <p:extLst>
      <p:ext uri="{BB962C8B-B14F-4D97-AF65-F5344CB8AC3E}">
        <p14:creationId xmlns:p14="http://schemas.microsoft.com/office/powerpoint/2010/main" val="36664594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ultimate goal of the Hersey-Blanchard situational Leadership model?</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know that all members and all teams are created equal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To develop your followers to the point where you can delegate tasks without a lot of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be an effective leader by using a friendship style based on the individuals or groups they're leading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develop one style of leadership and use that style always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is good advice when enabling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must enable others to act by coming to you first for advice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cannot berate a follower for trying hard but making an honest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goal of a leader is to empower others to work by micromanagement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should enable good habits by compensating for the bad habits of others or overlooking them</a:t>
            </a:r>
            <a:endParaRPr lang="en-US" dirty="0"/>
          </a:p>
        </p:txBody>
      </p:sp>
    </p:spTree>
    <p:extLst>
      <p:ext uri="{BB962C8B-B14F-4D97-AF65-F5344CB8AC3E}">
        <p14:creationId xmlns:p14="http://schemas.microsoft.com/office/powerpoint/2010/main" val="326079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essential to encouragement?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positive attitude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no-tolerance policy for mistakes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perfect work ethic and demanding the same from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An attitude of forgiveness for all mistakes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What is something you could learn from your employee in one-on-one meetings?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they need more freedom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they need more training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they need more self-confidence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800" dirty="0">
              <a:ea typeface="Times New Roman"/>
              <a:cs typeface="Times New Roman"/>
            </a:endParaRPr>
          </a:p>
          <a:p>
            <a:pPr marL="342900" marR="0" lvl="0" indent="-342900">
              <a:lnSpc>
                <a:spcPct val="115000"/>
              </a:lnSpc>
              <a:spcBef>
                <a:spcPts val="1200"/>
              </a:spcBef>
              <a:spcAft>
                <a:spcPts val="1000"/>
              </a:spcAft>
              <a:buFont typeface="+mj-lt"/>
              <a:buAutoNum type="arabicPeriod"/>
            </a:pPr>
            <a:endParaRPr lang="en-US" dirty="0"/>
          </a:p>
        </p:txBody>
      </p:sp>
    </p:spTree>
    <p:extLst>
      <p:ext uri="{BB962C8B-B14F-4D97-AF65-F5344CB8AC3E}">
        <p14:creationId xmlns:p14="http://schemas.microsoft.com/office/powerpoint/2010/main" val="260929113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When it is an appropriate time to be stern a resolute?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someone questions your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When someone is willfully defiant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someone makes a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If you allow someone to be defiant or lazy out of a misplaced concern for his or her feelings, what will be the consequence?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person will appreciate your gentle nature and change their behaviors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will develop a safe, trusting relationship with your 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will be performing a great injustice against the rest who are working 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staff will retaliate and your behavior as a leader will be called into question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05627192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typically be given to everyone at all levels?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same monetary pay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Respect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Task lists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Statement of Work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Which of these is not a way to build respect with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Do not seek out your followers.  Let them seek out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 visible to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Show them you are available and interested in knowing everything about what they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Develop and demonstrate your knowledge of the organization and details of the product, service, or operation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1278896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help manage expectations when it comes to trust?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Promising frequently, to look trustworthy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making a promise, in order not to disappoint anyone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Over-promising and under-delivering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Under-promising and over-delivering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What goes a long way to earning respect?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Coming in as early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simple word of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Over-complimenting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raising your voice to a follower</a:t>
            </a:r>
            <a:endParaRPr lang="en-US" sz="2800" dirty="0">
              <a:ea typeface="Times New Roman"/>
              <a:cs typeface="Times New Roman"/>
            </a:endParaRPr>
          </a:p>
        </p:txBody>
      </p:sp>
    </p:spTree>
    <p:extLst>
      <p:ext uri="{BB962C8B-B14F-4D97-AF65-F5344CB8AC3E}">
        <p14:creationId xmlns:p14="http://schemas.microsoft.com/office/powerpoint/2010/main" val="1590811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0D28716-988F-49F3-9DE8-595660CE75F6}"/>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pPr eaLnBrk="1" hangingPunct="1"/>
            <a:r>
              <a:rPr lang="en-CA" dirty="0"/>
              <a:t>Characteristics of a Leader</a:t>
            </a:r>
          </a:p>
        </p:txBody>
      </p:sp>
      <p:grpSp>
        <p:nvGrpSpPr>
          <p:cNvPr id="2" name="Group 1">
            <a:extLst>
              <a:ext uri="{FF2B5EF4-FFF2-40B4-BE49-F238E27FC236}">
                <a16:creationId xmlns:a16="http://schemas.microsoft.com/office/drawing/2014/main" id="{D9978EE1-0783-4336-82AD-3D852F416269}"/>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01EAF5EB-F9AC-4CF3-8C58-DDA1CA711CBF}"/>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Honest</a:t>
              </a:r>
            </a:p>
          </p:txBody>
        </p:sp>
        <p:sp>
          <p:nvSpPr>
            <p:cNvPr id="5" name="Freeform: Shape 4">
              <a:extLst>
                <a:ext uri="{FF2B5EF4-FFF2-40B4-BE49-F238E27FC236}">
                  <a16:creationId xmlns:a16="http://schemas.microsoft.com/office/drawing/2014/main" id="{7737D747-A3A0-45D4-9B0B-C6CB0BFAF37F}"/>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Inspiring</a:t>
              </a:r>
              <a:endParaRPr lang="en-US" sz="3800" kern="1200" dirty="0"/>
            </a:p>
          </p:txBody>
        </p:sp>
        <p:sp>
          <p:nvSpPr>
            <p:cNvPr id="6" name="Freeform: Shape 5">
              <a:extLst>
                <a:ext uri="{FF2B5EF4-FFF2-40B4-BE49-F238E27FC236}">
                  <a16:creationId xmlns:a16="http://schemas.microsoft.com/office/drawing/2014/main" id="{95E2F479-9610-4EE0-BCA9-544EF4EADE3B}"/>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dirty="0"/>
                <a:t>Broad-minded</a:t>
              </a:r>
              <a:r>
                <a:rPr lang="en-US" sz="3800" b="1" kern="1200" dirty="0"/>
                <a:t> </a:t>
              </a:r>
              <a:endParaRPr lang="en-US" sz="3800" kern="1200" dirty="0"/>
            </a:p>
          </p:txBody>
        </p:sp>
        <p:sp>
          <p:nvSpPr>
            <p:cNvPr id="7" name="Freeform: Shape 6">
              <a:extLst>
                <a:ext uri="{FF2B5EF4-FFF2-40B4-BE49-F238E27FC236}">
                  <a16:creationId xmlns:a16="http://schemas.microsoft.com/office/drawing/2014/main" id="{D0E26B59-5EB8-45C3-AE24-A67A93CAF1C5}"/>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dirty="0"/>
                <a:t>Intelligent</a:t>
              </a:r>
              <a:r>
                <a:rPr lang="en-US" sz="3800" b="1" kern="1200" dirty="0"/>
                <a:t> </a:t>
              </a:r>
              <a:endParaRPr lang="en-US" sz="3800" kern="1200" dirty="0"/>
            </a:p>
          </p:txBody>
        </p:sp>
        <p:sp>
          <p:nvSpPr>
            <p:cNvPr id="8" name="Freeform: Shape 7">
              <a:extLst>
                <a:ext uri="{FF2B5EF4-FFF2-40B4-BE49-F238E27FC236}">
                  <a16:creationId xmlns:a16="http://schemas.microsoft.com/office/drawing/2014/main" id="{37BE7625-1058-41B0-BEE2-E82903CCBE0C}"/>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dirty="0"/>
                <a:t>Imaginative</a:t>
              </a:r>
            </a:p>
          </p:txBody>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CA" dirty="0"/>
              <a:t>Module </a:t>
            </a:r>
            <a:r>
              <a:rPr lang="en-US" dirty="0"/>
              <a:t>Nine: Encouraging the Heart</a:t>
            </a:r>
            <a:endParaRPr lang="en-CA" dirty="0"/>
          </a:p>
        </p:txBody>
      </p:sp>
      <p:sp>
        <p:nvSpPr>
          <p:cNvPr id="40964"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Those who fail to plan, plan to fail.</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Anonymous</a:t>
            </a:r>
            <a:endParaRPr lang="en-US" sz="1400" dirty="0">
              <a:ea typeface="Times New Roman"/>
              <a:cs typeface="Times New Roman"/>
            </a:endParaRPr>
          </a:p>
          <a:p>
            <a:pPr eaLnBrk="1" hangingPunct="1"/>
            <a:endParaRPr lang="en-CA" sz="1800" dirty="0"/>
          </a:p>
        </p:txBody>
      </p:sp>
      <p:sp>
        <p:nvSpPr>
          <p:cNvPr id="40963" name="Content Placeholder 3"/>
          <p:cNvSpPr>
            <a:spLocks noGrp="1"/>
          </p:cNvSpPr>
          <p:nvPr>
            <p:ph type="body" sz="quarter" idx="11"/>
          </p:nvPr>
        </p:nvSpPr>
        <p:spPr/>
        <p:txBody>
          <a:bodyPr/>
          <a:lstStyle/>
          <a:p>
            <a:pPr eaLnBrk="1" hangingPunct="1">
              <a:buFont typeface="Arial" charset="0"/>
              <a:buNone/>
            </a:pPr>
            <a:br>
              <a:rPr lang="en-US" dirty="0"/>
            </a:br>
            <a:r>
              <a:rPr lang="en-US" dirty="0"/>
              <a:t>Employees, workers and followers are not robots. Human beings have intellect and emotions. Failing to deal with them on those levels will ultimately backfire. You cannot program loyalty.</a:t>
            </a:r>
            <a:endParaRPr lang="en-CA" dirty="0"/>
          </a:p>
          <a:p>
            <a:pPr eaLnBrk="1" hangingPunct="1"/>
            <a:endParaRPr lang="en-CA"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73B4A5E-E199-4CDD-A38A-59E69F39B440}"/>
              </a:ext>
            </a:extLst>
          </p:cNvPr>
          <p:cNvSpPr>
            <a:spLocks noGrp="1"/>
          </p:cNvSpPr>
          <p:nvPr>
            <p:ph sz="quarter" idx="11"/>
          </p:nvPr>
        </p:nvSpPr>
        <p:spPr/>
        <p:txBody>
          <a:bodyPr/>
          <a:lstStyle/>
          <a:p>
            <a:endParaRPr lang="en-US"/>
          </a:p>
        </p:txBody>
      </p:sp>
      <p:sp>
        <p:nvSpPr>
          <p:cNvPr id="41986" name="Title 4"/>
          <p:cNvSpPr>
            <a:spLocks noGrp="1"/>
          </p:cNvSpPr>
          <p:nvPr>
            <p:ph type="title"/>
          </p:nvPr>
        </p:nvSpPr>
        <p:spPr/>
        <p:txBody>
          <a:bodyPr/>
          <a:lstStyle/>
          <a:p>
            <a:pPr eaLnBrk="1" hangingPunct="1"/>
            <a:r>
              <a:rPr lang="en-US" dirty="0"/>
              <a:t>Sharing Rewards</a:t>
            </a:r>
            <a:endParaRPr lang="en-CA" dirty="0"/>
          </a:p>
        </p:txBody>
      </p:sp>
      <p:grpSp>
        <p:nvGrpSpPr>
          <p:cNvPr id="2" name="Group 1">
            <a:extLst>
              <a:ext uri="{FF2B5EF4-FFF2-40B4-BE49-F238E27FC236}">
                <a16:creationId xmlns:a16="http://schemas.microsoft.com/office/drawing/2014/main" id="{CF04DC9F-2385-4A3B-A51E-0FC058F5068C}"/>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8F36C7AC-5286-4744-86EE-B1E14CFC36D2}"/>
                </a:ext>
              </a:extLst>
            </p:cNvPr>
            <p:cNvSpPr/>
            <p:nvPr/>
          </p:nvSpPr>
          <p:spPr>
            <a:xfrm>
              <a:off x="2457000" y="1602409"/>
              <a:ext cx="4230000" cy="1458562"/>
            </a:xfrm>
            <a:custGeom>
              <a:avLst/>
              <a:gdLst>
                <a:gd name="connsiteX0" fmla="*/ 0 w 4230000"/>
                <a:gd name="connsiteY0" fmla="*/ 0 h 1458562"/>
                <a:gd name="connsiteX1" fmla="*/ 4230000 w 4230000"/>
                <a:gd name="connsiteY1" fmla="*/ 0 h 1458562"/>
                <a:gd name="connsiteX2" fmla="*/ 4230000 w 4230000"/>
                <a:gd name="connsiteY2" fmla="*/ 1458562 h 1458562"/>
                <a:gd name="connsiteX3" fmla="*/ 0 w 4230000"/>
                <a:gd name="connsiteY3" fmla="*/ 1458562 h 1458562"/>
                <a:gd name="connsiteX4" fmla="*/ 0 w 423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0000" h="1458562">
                  <a:moveTo>
                    <a:pt x="0" y="0"/>
                  </a:moveTo>
                  <a:lnTo>
                    <a:pt x="4230000" y="0"/>
                  </a:lnTo>
                  <a:lnTo>
                    <a:pt x="423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Have a party</a:t>
              </a:r>
            </a:p>
          </p:txBody>
        </p:sp>
        <p:sp>
          <p:nvSpPr>
            <p:cNvPr id="5" name="Freeform: Shape 4">
              <a:extLst>
                <a:ext uri="{FF2B5EF4-FFF2-40B4-BE49-F238E27FC236}">
                  <a16:creationId xmlns:a16="http://schemas.microsoft.com/office/drawing/2014/main" id="{A776C9DC-DDC4-4D4F-9B3A-5595A2F41493}"/>
                </a:ext>
              </a:extLst>
            </p:cNvPr>
            <p:cNvSpPr/>
            <p:nvPr/>
          </p:nvSpPr>
          <p:spPr>
            <a:xfrm>
              <a:off x="2862000" y="3133900"/>
              <a:ext cx="3420000" cy="1458562"/>
            </a:xfrm>
            <a:custGeom>
              <a:avLst/>
              <a:gdLst>
                <a:gd name="connsiteX0" fmla="*/ 0 w 3420000"/>
                <a:gd name="connsiteY0" fmla="*/ 0 h 1458562"/>
                <a:gd name="connsiteX1" fmla="*/ 3420000 w 3420000"/>
                <a:gd name="connsiteY1" fmla="*/ 0 h 1458562"/>
                <a:gd name="connsiteX2" fmla="*/ 3420000 w 3420000"/>
                <a:gd name="connsiteY2" fmla="*/ 1458562 h 1458562"/>
                <a:gd name="connsiteX3" fmla="*/ 0 w 3420000"/>
                <a:gd name="connsiteY3" fmla="*/ 1458562 h 1458562"/>
                <a:gd name="connsiteX4" fmla="*/ 0 w 34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0000" h="1458562">
                  <a:moveTo>
                    <a:pt x="0" y="0"/>
                  </a:moveTo>
                  <a:lnTo>
                    <a:pt x="3420000" y="0"/>
                  </a:lnTo>
                  <a:lnTo>
                    <a:pt x="342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Buy lunch</a:t>
              </a:r>
            </a:p>
          </p:txBody>
        </p:sp>
        <p:sp>
          <p:nvSpPr>
            <p:cNvPr id="6" name="Freeform: Shape 5">
              <a:extLst>
                <a:ext uri="{FF2B5EF4-FFF2-40B4-BE49-F238E27FC236}">
                  <a16:creationId xmlns:a16="http://schemas.microsoft.com/office/drawing/2014/main" id="{9A9DA483-2473-4653-9513-7E02F63B6FDB}"/>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Something to show credit</a:t>
              </a:r>
            </a:p>
          </p:txBody>
        </p:sp>
      </p:gr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A6891C7-1CE8-4E87-89B4-C826E4A6FECC}"/>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pPr eaLnBrk="1" hangingPunct="1"/>
            <a:r>
              <a:rPr lang="en-US" dirty="0"/>
              <a:t>Celebrating Accomplishments</a:t>
            </a:r>
            <a:endParaRPr lang="en-CA" dirty="0"/>
          </a:p>
        </p:txBody>
      </p:sp>
      <p:grpSp>
        <p:nvGrpSpPr>
          <p:cNvPr id="2" name="Group 1">
            <a:extLst>
              <a:ext uri="{FF2B5EF4-FFF2-40B4-BE49-F238E27FC236}">
                <a16:creationId xmlns:a16="http://schemas.microsoft.com/office/drawing/2014/main" id="{BECF01E1-905D-4903-B14A-26F0BF4D3D1C}"/>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B08601F8-F701-454B-A5FD-A8E8A7952BFE}"/>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8601" tIns="905193" rIns="22820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Public recognition</a:t>
              </a:r>
            </a:p>
          </p:txBody>
        </p:sp>
        <p:sp>
          <p:nvSpPr>
            <p:cNvPr id="5" name="Freeform: Shape 4">
              <a:extLst>
                <a:ext uri="{FF2B5EF4-FFF2-40B4-BE49-F238E27FC236}">
                  <a16:creationId xmlns:a16="http://schemas.microsoft.com/office/drawing/2014/main" id="{01D74A3A-55B5-4AAC-8155-67D2F4831086}"/>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8601" tIns="905193" rIns="22820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Team milestones</a:t>
              </a:r>
            </a:p>
          </p:txBody>
        </p:sp>
        <p:sp>
          <p:nvSpPr>
            <p:cNvPr id="6" name="Freeform: Shape 5">
              <a:extLst>
                <a:ext uri="{FF2B5EF4-FFF2-40B4-BE49-F238E27FC236}">
                  <a16:creationId xmlns:a16="http://schemas.microsoft.com/office/drawing/2014/main" id="{8DE50DA3-B937-46A4-9F59-341223321A4F}"/>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8600" tIns="905193" rIns="22820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Provides motivation</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673FC4B-3D9E-41D1-84C3-83928ADE0114}"/>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rmAutofit fontScale="90000"/>
          </a:bodyPr>
          <a:lstStyle/>
          <a:p>
            <a:pPr>
              <a:defRPr/>
            </a:pPr>
            <a:r>
              <a:rPr lang="en-US" dirty="0"/>
              <a:t>Making Celebration Part of Your Culture</a:t>
            </a:r>
          </a:p>
        </p:txBody>
      </p:sp>
      <p:grpSp>
        <p:nvGrpSpPr>
          <p:cNvPr id="4" name="Group 3">
            <a:extLst>
              <a:ext uri="{FF2B5EF4-FFF2-40B4-BE49-F238E27FC236}">
                <a16:creationId xmlns:a16="http://schemas.microsoft.com/office/drawing/2014/main" id="{6293665A-F646-414D-BF84-247714EF892F}"/>
              </a:ext>
            </a:extLst>
          </p:cNvPr>
          <p:cNvGrpSpPr/>
          <p:nvPr/>
        </p:nvGrpSpPr>
        <p:grpSpPr>
          <a:xfrm>
            <a:off x="457200" y="1600200"/>
            <a:ext cx="8229599" cy="4525962"/>
            <a:chOff x="457200" y="1600200"/>
            <a:chExt cx="8229599" cy="4525962"/>
          </a:xfrm>
        </p:grpSpPr>
        <p:sp>
          <p:nvSpPr>
            <p:cNvPr id="5" name="Freeform: Shape 4">
              <a:extLst>
                <a:ext uri="{FF2B5EF4-FFF2-40B4-BE49-F238E27FC236}">
                  <a16:creationId xmlns:a16="http://schemas.microsoft.com/office/drawing/2014/main" id="{DDFBA7CC-057D-4E88-8852-BD46525E671F}"/>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Have a welcoming environment</a:t>
              </a:r>
            </a:p>
          </p:txBody>
        </p:sp>
        <p:sp>
          <p:nvSpPr>
            <p:cNvPr id="6" name="Freeform: Shape 5">
              <a:extLst>
                <a:ext uri="{FF2B5EF4-FFF2-40B4-BE49-F238E27FC236}">
                  <a16:creationId xmlns:a16="http://schemas.microsoft.com/office/drawing/2014/main" id="{E6CF1C08-1D6D-4048-BB26-06CE39611853}"/>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Break up the routine</a:t>
              </a:r>
            </a:p>
          </p:txBody>
        </p:sp>
        <p:sp>
          <p:nvSpPr>
            <p:cNvPr id="7" name="Freeform: Shape 6">
              <a:extLst>
                <a:ext uri="{FF2B5EF4-FFF2-40B4-BE49-F238E27FC236}">
                  <a16:creationId xmlns:a16="http://schemas.microsoft.com/office/drawing/2014/main" id="{A0E2A7D1-D07F-42D1-8838-91472B6CBF1B}"/>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More than just a paycheck</a:t>
              </a:r>
            </a:p>
          </p:txBody>
        </p:sp>
        <p:sp>
          <p:nvSpPr>
            <p:cNvPr id="8" name="Freeform: Shape 7">
              <a:extLst>
                <a:ext uri="{FF2B5EF4-FFF2-40B4-BE49-F238E27FC236}">
                  <a16:creationId xmlns:a16="http://schemas.microsoft.com/office/drawing/2014/main" id="{1D13326D-C9AA-4A70-AA17-28424E4F171A}"/>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9" name="Freeform: Shape 8">
              <a:extLst>
                <a:ext uri="{FF2B5EF4-FFF2-40B4-BE49-F238E27FC236}">
                  <a16:creationId xmlns:a16="http://schemas.microsoft.com/office/drawing/2014/main" id="{052D6935-42B5-45DB-95AA-BE6EC60B11E2}"/>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was one of the worst developments in the workplace?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Leadership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creation of email and the use of technology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Deadlines and time management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creation of the team “Human Resources”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was the term Human Resources formerly known 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Personnel Department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Sales and Accounting </a:t>
            </a:r>
            <a:r>
              <a:rPr lang="en-US" dirty="0">
                <a:solidFill>
                  <a:srgbClr val="000000"/>
                </a:solidFill>
                <a:ea typeface="Times New Roman"/>
                <a:cs typeface="Arial"/>
              </a:rPr>
              <a:t>Departments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Accounts Bill-able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Human Relationship Department</a:t>
            </a:r>
            <a:endParaRPr lang="en-US" sz="2800" dirty="0">
              <a:ea typeface="Times New Roman"/>
              <a:cs typeface="Times New Roman"/>
            </a:endParaRPr>
          </a:p>
        </p:txBody>
      </p:sp>
    </p:spTree>
    <p:extLst>
      <p:ext uri="{BB962C8B-B14F-4D97-AF65-F5344CB8AC3E}">
        <p14:creationId xmlns:p14="http://schemas.microsoft.com/office/powerpoint/2010/main" val="40223242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will failing to deal with workers on the levels of intellect and emotion ultimately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Program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Increase job satisfaction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Backfire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Promote loyalty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If your followers are going to share in the work, what else should they share in?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productivity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deadlines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rewards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paychecks</a:t>
            </a:r>
            <a:endParaRPr lang="en-US" sz="2800" dirty="0">
              <a:ea typeface="Times New Roman"/>
              <a:cs typeface="Times New Roman"/>
            </a:endParaRPr>
          </a:p>
        </p:txBody>
      </p:sp>
    </p:spTree>
    <p:extLst>
      <p:ext uri="{BB962C8B-B14F-4D97-AF65-F5344CB8AC3E}">
        <p14:creationId xmlns:p14="http://schemas.microsoft.com/office/powerpoint/2010/main" val="112715514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If you get a bonus for a successful task, which of these is not a good way to share that bonus with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party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free lunch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Give everyone a pair of movie tickets or a lottery ticket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Give everyone half of your bonus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is the best way to motivate someone?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Money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Many compliments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Public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Giving them space to work</a:t>
            </a:r>
            <a:endParaRPr lang="en-US" sz="2800" dirty="0">
              <a:ea typeface="Times New Roman"/>
              <a:cs typeface="Times New Roman"/>
            </a:endParaRPr>
          </a:p>
        </p:txBody>
      </p:sp>
    </p:spTree>
    <p:extLst>
      <p:ext uri="{BB962C8B-B14F-4D97-AF65-F5344CB8AC3E}">
        <p14:creationId xmlns:p14="http://schemas.microsoft.com/office/powerpoint/2010/main" val="65127726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benefit of celebrating team milestones?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a:t>
            </a:r>
            <a:r>
              <a:rPr lang="en-US" dirty="0">
                <a:ea typeface="Times New Roman"/>
                <a:cs typeface="Arial"/>
              </a:rPr>
              <a:t>helps solidify the routines of the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It </a:t>
            </a:r>
            <a:r>
              <a:rPr lang="en-US" dirty="0">
                <a:ea typeface="Times New Roman"/>
                <a:cs typeface="Times New Roman"/>
              </a:rPr>
              <a:t>motivates people to work harder when they return to work refreshed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It gives them a day off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How would you never want employees to feel about their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would never want them to dread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would never want them to feel stress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would never want </a:t>
            </a:r>
            <a:r>
              <a:rPr lang="en-US" dirty="0">
                <a:solidFill>
                  <a:srgbClr val="000000"/>
                </a:solidFill>
                <a:ea typeface="Times New Roman"/>
                <a:cs typeface="Arial"/>
              </a:rPr>
              <a:t>them to get frustrated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experience conflict in the workplace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29224818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Where do people spend most of their waking lives?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family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At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Doing things they enjoy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What is a way to make celebration a part of the work culture?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Make celebration itself the routine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a:t>
            </a:r>
            <a:r>
              <a:rPr lang="en-US" dirty="0">
                <a:solidFill>
                  <a:srgbClr val="FF0000"/>
                </a:solidFill>
                <a:ea typeface="Times New Roman"/>
                <a:cs typeface="Times New Roman"/>
              </a:rPr>
              <a:t>ave a welcoming environment where people feel respected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Decorate the office each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morning pep rallies</a:t>
            </a:r>
            <a:endParaRPr lang="en-US" sz="2800" dirty="0">
              <a:ea typeface="Times New Roman"/>
              <a:cs typeface="Times New Roman"/>
            </a:endParaRPr>
          </a:p>
        </p:txBody>
      </p:sp>
    </p:spTree>
    <p:extLst>
      <p:ext uri="{BB962C8B-B14F-4D97-AF65-F5344CB8AC3E}">
        <p14:creationId xmlns:p14="http://schemas.microsoft.com/office/powerpoint/2010/main" val="161618792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was one of the worst developments in the workplace?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Leadership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creation of email and the use of technology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Deadlines and time management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creation of the team “Human Resources”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was the term Human Resources formerly known 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Personnel Department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Sales and Accounting Departments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Accounts Bill-able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Human Relationship Department</a:t>
            </a:r>
            <a:endParaRPr lang="en-US" sz="2800" dirty="0">
              <a:ea typeface="Times New Roman"/>
              <a:cs typeface="Times New Roman"/>
            </a:endParaRPr>
          </a:p>
        </p:txBody>
      </p:sp>
    </p:spTree>
    <p:extLst>
      <p:ext uri="{BB962C8B-B14F-4D97-AF65-F5344CB8AC3E}">
        <p14:creationId xmlns:p14="http://schemas.microsoft.com/office/powerpoint/2010/main" val="2687824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4921E3A-12FD-41B1-BFE1-D216C961E28B}"/>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pPr eaLnBrk="1" hangingPunct="1"/>
            <a:r>
              <a:rPr lang="en-CA" dirty="0"/>
              <a:t>Leadership Principles</a:t>
            </a:r>
          </a:p>
        </p:txBody>
      </p:sp>
      <p:grpSp>
        <p:nvGrpSpPr>
          <p:cNvPr id="2" name="Group 1">
            <a:extLst>
              <a:ext uri="{FF2B5EF4-FFF2-40B4-BE49-F238E27FC236}">
                <a16:creationId xmlns:a16="http://schemas.microsoft.com/office/drawing/2014/main" id="{C09E5BCB-7F5C-4724-9C9B-29E87F6AD2BD}"/>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25D76276-6C1D-43DC-82DA-175F13B175DF}"/>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4068" tIns="154068" rIns="1539692" bIns="154068" numCol="1" spcCol="1270" anchor="ctr" anchorCtr="0">
              <a:noAutofit/>
            </a:bodyPr>
            <a:lstStyle/>
            <a:p>
              <a:pPr marL="0" lvl="0" indent="0" algn="l" defTabSz="1333500">
                <a:lnSpc>
                  <a:spcPct val="90000"/>
                </a:lnSpc>
                <a:spcBef>
                  <a:spcPct val="0"/>
                </a:spcBef>
                <a:spcAft>
                  <a:spcPct val="35000"/>
                </a:spcAft>
                <a:buNone/>
              </a:pPr>
              <a:r>
                <a:rPr lang="en-US" sz="3000" kern="1200" dirty="0"/>
                <a:t>Know yourself and seek self-improvement</a:t>
              </a:r>
            </a:p>
          </p:txBody>
        </p:sp>
        <p:sp>
          <p:nvSpPr>
            <p:cNvPr id="4" name="Freeform: Shape 3">
              <a:extLst>
                <a:ext uri="{FF2B5EF4-FFF2-40B4-BE49-F238E27FC236}">
                  <a16:creationId xmlns:a16="http://schemas.microsoft.com/office/drawing/2014/main" id="{57294534-A009-4554-866D-D124070BE18A}"/>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4068" tIns="154068" rIns="1653851" bIns="154068" numCol="1" spcCol="1270" anchor="ctr" anchorCtr="0">
              <a:noAutofit/>
            </a:bodyPr>
            <a:lstStyle/>
            <a:p>
              <a:pPr marL="0" lvl="0" indent="0" algn="l" defTabSz="1333500">
                <a:lnSpc>
                  <a:spcPct val="90000"/>
                </a:lnSpc>
                <a:spcBef>
                  <a:spcPct val="0"/>
                </a:spcBef>
                <a:spcAft>
                  <a:spcPct val="35000"/>
                </a:spcAft>
                <a:buNone/>
              </a:pPr>
              <a:r>
                <a:rPr lang="en-US" sz="3000" kern="1200" dirty="0"/>
                <a:t>Set the example</a:t>
              </a:r>
            </a:p>
          </p:txBody>
        </p:sp>
        <p:sp>
          <p:nvSpPr>
            <p:cNvPr id="6" name="Freeform: Shape 5">
              <a:extLst>
                <a:ext uri="{FF2B5EF4-FFF2-40B4-BE49-F238E27FC236}">
                  <a16:creationId xmlns:a16="http://schemas.microsoft.com/office/drawing/2014/main" id="{BE88A210-C742-46F9-A276-A3B2FDAB146B}"/>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4068" tIns="154068" rIns="1653851" bIns="154068" numCol="1" spcCol="1270" anchor="ctr" anchorCtr="0">
              <a:noAutofit/>
            </a:bodyPr>
            <a:lstStyle/>
            <a:p>
              <a:pPr marL="0" lvl="0" indent="0" algn="l" defTabSz="1333500">
                <a:lnSpc>
                  <a:spcPct val="90000"/>
                </a:lnSpc>
                <a:spcBef>
                  <a:spcPct val="0"/>
                </a:spcBef>
                <a:spcAft>
                  <a:spcPct val="35000"/>
                </a:spcAft>
                <a:buNone/>
              </a:pPr>
              <a:r>
                <a:rPr lang="en-US" sz="3000" kern="1200" dirty="0"/>
                <a:t>Develop a sense of responsibility in your subordinates</a:t>
              </a:r>
            </a:p>
          </p:txBody>
        </p:sp>
        <p:sp>
          <p:nvSpPr>
            <p:cNvPr id="7" name="Freeform: Shape 6">
              <a:extLst>
                <a:ext uri="{FF2B5EF4-FFF2-40B4-BE49-F238E27FC236}">
                  <a16:creationId xmlns:a16="http://schemas.microsoft.com/office/drawing/2014/main" id="{053C1F21-FC44-42B7-971E-6978A9A249AC}"/>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5D0D1C6C-2F5B-43E5-A9EE-8BD3AF5256EA}"/>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will failing to deal with workers on the levels of intellect and emotion ultimately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Program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Increase job satisfaction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Backfire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Promote loyalty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If your followers are going to share in the work, what else should they share in?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productivity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deadlines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rewards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paychecks</a:t>
            </a:r>
            <a:endParaRPr lang="en-US" sz="2800" dirty="0">
              <a:ea typeface="Times New Roman"/>
              <a:cs typeface="Times New Roman"/>
            </a:endParaRPr>
          </a:p>
        </p:txBody>
      </p:sp>
    </p:spTree>
    <p:extLst>
      <p:ext uri="{BB962C8B-B14F-4D97-AF65-F5344CB8AC3E}">
        <p14:creationId xmlns:p14="http://schemas.microsoft.com/office/powerpoint/2010/main" val="203385774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If you get a bonus for a successful task, which of these is not a good way to share that bonus with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party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free lunch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Give everyone a pair of movie tickets or a lottery ticket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Give everyone half of your bonus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is the best way to motivate someone?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Money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Many compliments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Public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Giving them space to work</a:t>
            </a:r>
            <a:endParaRPr lang="en-US" sz="2800" dirty="0">
              <a:ea typeface="Times New Roman"/>
              <a:cs typeface="Times New Roman"/>
            </a:endParaRPr>
          </a:p>
        </p:txBody>
      </p:sp>
    </p:spTree>
    <p:extLst>
      <p:ext uri="{BB962C8B-B14F-4D97-AF65-F5344CB8AC3E}">
        <p14:creationId xmlns:p14="http://schemas.microsoft.com/office/powerpoint/2010/main" val="406480851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benefit of celebrating team milestones?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helps solidify the routines of the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It </a:t>
            </a:r>
            <a:r>
              <a:rPr lang="en-US" dirty="0">
                <a:solidFill>
                  <a:srgbClr val="FF0000"/>
                </a:solidFill>
                <a:ea typeface="Times New Roman"/>
                <a:cs typeface="Times New Roman"/>
              </a:rPr>
              <a:t>motivates people to work harder when they return to work refreshed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gives them a day off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How would you never want employees to feel about their workplace?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would never want them to dread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feel stress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get frustrated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experience conflict in the workplace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67252999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Where do people spend most of their waking lives?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family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At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Doing things they enjoy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What is a way to make celebration a part of the work culture?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Make celebration itself the routine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a:t>
            </a:r>
            <a:r>
              <a:rPr lang="en-US" dirty="0">
                <a:solidFill>
                  <a:srgbClr val="FF0000"/>
                </a:solidFill>
                <a:ea typeface="Times New Roman"/>
                <a:cs typeface="Times New Roman"/>
              </a:rPr>
              <a:t>ave a welcoming environment where people feel respected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Decorate the office each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morning pep rallies</a:t>
            </a:r>
            <a:endParaRPr lang="en-US" sz="2800" dirty="0">
              <a:ea typeface="Times New Roman"/>
              <a:cs typeface="Times New Roman"/>
            </a:endParaRPr>
          </a:p>
        </p:txBody>
      </p:sp>
    </p:spTree>
    <p:extLst>
      <p:ext uri="{BB962C8B-B14F-4D97-AF65-F5344CB8AC3E}">
        <p14:creationId xmlns:p14="http://schemas.microsoft.com/office/powerpoint/2010/main" val="254877705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p:txBody>
          <a:bodyPr/>
          <a:lstStyle/>
          <a:p>
            <a:pPr eaLnBrk="1" hangingPunct="1"/>
            <a:r>
              <a:rPr lang="en-US" dirty="0"/>
              <a:t>Module Ten: Basic Influencing Skills</a:t>
            </a:r>
            <a:endParaRPr lang="en-CA" dirty="0"/>
          </a:p>
        </p:txBody>
      </p:sp>
      <p:sp>
        <p:nvSpPr>
          <p:cNvPr id="45060"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The country is full of good coaches. What it takes to win is a bunch of interested players</a:t>
            </a:r>
            <a:r>
              <a:rPr lang="en-US" sz="1000" dirty="0">
                <a:latin typeface="Verdana"/>
                <a:ea typeface="Times New Roman"/>
                <a:cs typeface="Times New Roman"/>
              </a:rPr>
              <a:t>.</a:t>
            </a:r>
            <a:r>
              <a:rPr lang="en-US" sz="1800" b="1" i="1" dirty="0">
                <a:latin typeface="Cambria"/>
                <a:ea typeface="Times New Roman"/>
                <a:cs typeface="Times New Roman"/>
              </a:rPr>
              <a:t> </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Don Coryell</a:t>
            </a:r>
            <a:endParaRPr lang="en-US" sz="1400" dirty="0">
              <a:ea typeface="Times New Roman"/>
              <a:cs typeface="Times New Roman"/>
            </a:endParaRPr>
          </a:p>
          <a:p>
            <a:pPr eaLnBrk="1" hangingPunct="1"/>
            <a:endParaRPr lang="en-CA" sz="1800" dirty="0"/>
          </a:p>
        </p:txBody>
      </p:sp>
      <p:sp>
        <p:nvSpPr>
          <p:cNvPr id="45059" name="Content Placeholder 4"/>
          <p:cNvSpPr>
            <a:spLocks noGrp="1"/>
          </p:cNvSpPr>
          <p:nvPr>
            <p:ph type="body" sz="quarter" idx="11"/>
          </p:nvPr>
        </p:nvSpPr>
        <p:spPr/>
        <p:txBody>
          <a:bodyPr/>
          <a:lstStyle/>
          <a:p>
            <a:pPr eaLnBrk="1" hangingPunct="1">
              <a:buFont typeface="Arial" charset="0"/>
              <a:buNone/>
            </a:pPr>
            <a:br>
              <a:rPr lang="en-CA" dirty="0"/>
            </a:br>
            <a:r>
              <a:rPr lang="en-US" dirty="0"/>
              <a:t> The best leaders are able to influence others to do something and think it was all their idea. As the leader, you get credit whenever your followers succeed because you created the environment that allowed their success.</a:t>
            </a:r>
            <a:endParaRPr lang="en-CA" dirty="0"/>
          </a:p>
          <a:p>
            <a:pPr eaLnBrk="1" hangingPunct="1"/>
            <a:endParaRPr lang="en-CA"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D56FE830-7CE0-4744-B5BB-6190FEF07F7C}"/>
              </a:ext>
            </a:extLst>
          </p:cNvPr>
          <p:cNvSpPr>
            <a:spLocks noGrp="1"/>
          </p:cNvSpPr>
          <p:nvPr>
            <p:ph sz="quarter" idx="11"/>
          </p:nvPr>
        </p:nvSpPr>
        <p:spPr/>
        <p:txBody>
          <a:bodyPr/>
          <a:lstStyle/>
          <a:p>
            <a:endParaRPr lang="en-US"/>
          </a:p>
        </p:txBody>
      </p:sp>
      <p:sp>
        <p:nvSpPr>
          <p:cNvPr id="46082" name="Title 4"/>
          <p:cNvSpPr>
            <a:spLocks noGrp="1"/>
          </p:cNvSpPr>
          <p:nvPr>
            <p:ph type="title"/>
          </p:nvPr>
        </p:nvSpPr>
        <p:spPr/>
        <p:txBody>
          <a:bodyPr/>
          <a:lstStyle/>
          <a:p>
            <a:pPr eaLnBrk="1" hangingPunct="1"/>
            <a:r>
              <a:rPr lang="en-US" dirty="0"/>
              <a:t>The Art of Persuasion</a:t>
            </a:r>
            <a:endParaRPr lang="en-CA" dirty="0"/>
          </a:p>
        </p:txBody>
      </p:sp>
      <p:grpSp>
        <p:nvGrpSpPr>
          <p:cNvPr id="2" name="Group 1">
            <a:extLst>
              <a:ext uri="{FF2B5EF4-FFF2-40B4-BE49-F238E27FC236}">
                <a16:creationId xmlns:a16="http://schemas.microsoft.com/office/drawing/2014/main" id="{7504AE7C-223B-42B7-8FAD-3299F2ABE7DC}"/>
              </a:ext>
            </a:extLst>
          </p:cNvPr>
          <p:cNvGrpSpPr/>
          <p:nvPr/>
        </p:nvGrpSpPr>
        <p:grpSpPr>
          <a:xfrm>
            <a:off x="458204" y="2540890"/>
            <a:ext cx="8227591" cy="2644582"/>
            <a:chOff x="458204" y="2540890"/>
            <a:chExt cx="8227591" cy="2644582"/>
          </a:xfrm>
        </p:grpSpPr>
        <p:sp>
          <p:nvSpPr>
            <p:cNvPr id="3" name="Freeform: Shape 2">
              <a:extLst>
                <a:ext uri="{FF2B5EF4-FFF2-40B4-BE49-F238E27FC236}">
                  <a16:creationId xmlns:a16="http://schemas.microsoft.com/office/drawing/2014/main" id="{02C8D3DF-6B3C-400F-969F-91017FF7C9DE}"/>
                </a:ext>
              </a:extLst>
            </p:cNvPr>
            <p:cNvSpPr/>
            <p:nvPr/>
          </p:nvSpPr>
          <p:spPr>
            <a:xfrm>
              <a:off x="458204" y="2540890"/>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6820" tIns="109355" rIns="146820" bIns="109355" numCol="1" spcCol="1270" anchor="ctr" anchorCtr="0">
              <a:noAutofit/>
            </a:bodyPr>
            <a:lstStyle/>
            <a:p>
              <a:pPr marL="0" lvl="0" indent="0" algn="ctr" defTabSz="2622550">
                <a:lnSpc>
                  <a:spcPct val="90000"/>
                </a:lnSpc>
                <a:spcBef>
                  <a:spcPct val="0"/>
                </a:spcBef>
                <a:spcAft>
                  <a:spcPct val="35000"/>
                </a:spcAft>
                <a:buNone/>
              </a:pPr>
              <a:r>
                <a:rPr lang="en-US" sz="5900" kern="1200" dirty="0"/>
                <a:t>Ethos</a:t>
              </a:r>
            </a:p>
          </p:txBody>
        </p:sp>
        <p:sp>
          <p:nvSpPr>
            <p:cNvPr id="4" name="Freeform: Shape 3">
              <a:extLst>
                <a:ext uri="{FF2B5EF4-FFF2-40B4-BE49-F238E27FC236}">
                  <a16:creationId xmlns:a16="http://schemas.microsoft.com/office/drawing/2014/main" id="{0CA482FF-C30B-4023-BBB7-31EDA28A4D59}"/>
                </a:ext>
              </a:extLst>
            </p:cNvPr>
            <p:cNvSpPr/>
            <p:nvPr/>
          </p:nvSpPr>
          <p:spPr>
            <a:xfrm>
              <a:off x="693278" y="3716260"/>
              <a:ext cx="235074" cy="881527"/>
            </a:xfrm>
            <a:custGeom>
              <a:avLst/>
              <a:gdLst/>
              <a:ahLst/>
              <a:cxnLst/>
              <a:rect l="0" t="0" r="0" b="0"/>
              <a:pathLst>
                <a:path>
                  <a:moveTo>
                    <a:pt x="0" y="0"/>
                  </a:moveTo>
                  <a:lnTo>
                    <a:pt x="0" y="881527"/>
                  </a:lnTo>
                  <a:lnTo>
                    <a:pt x="235074" y="881527"/>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6D6065A0-BBC3-4858-948F-72C605E3ECB1}"/>
                </a:ext>
              </a:extLst>
            </p:cNvPr>
            <p:cNvSpPr/>
            <p:nvPr/>
          </p:nvSpPr>
          <p:spPr>
            <a:xfrm>
              <a:off x="928352" y="4010102"/>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5385" tIns="75065" rIns="95385" bIns="75065" numCol="1" spcCol="1270" anchor="ctr" anchorCtr="0">
              <a:noAutofit/>
            </a:bodyPr>
            <a:lstStyle/>
            <a:p>
              <a:pPr marL="0" lvl="0" indent="0" algn="ctr" defTabSz="1422400">
                <a:lnSpc>
                  <a:spcPct val="90000"/>
                </a:lnSpc>
                <a:spcBef>
                  <a:spcPct val="0"/>
                </a:spcBef>
                <a:spcAft>
                  <a:spcPct val="35000"/>
                </a:spcAft>
                <a:buNone/>
              </a:pPr>
              <a:r>
                <a:rPr lang="en-US" sz="3200" kern="1200" dirty="0"/>
                <a:t>Credibility</a:t>
              </a:r>
            </a:p>
          </p:txBody>
        </p:sp>
        <p:sp>
          <p:nvSpPr>
            <p:cNvPr id="7" name="Freeform: Shape 6">
              <a:extLst>
                <a:ext uri="{FF2B5EF4-FFF2-40B4-BE49-F238E27FC236}">
                  <a16:creationId xmlns:a16="http://schemas.microsoft.com/office/drawing/2014/main" id="{DB0465C2-4AC8-4CE0-9CF1-18046172C971}"/>
                </a:ext>
              </a:extLst>
            </p:cNvPr>
            <p:cNvSpPr/>
            <p:nvPr/>
          </p:nvSpPr>
          <p:spPr>
            <a:xfrm>
              <a:off x="3396629" y="2540890"/>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46820" tIns="109355" rIns="146820" bIns="109355" numCol="1" spcCol="1270" anchor="ctr" anchorCtr="0">
              <a:noAutofit/>
            </a:bodyPr>
            <a:lstStyle/>
            <a:p>
              <a:pPr marL="0" lvl="0" indent="0" algn="ctr" defTabSz="2622550">
                <a:lnSpc>
                  <a:spcPct val="90000"/>
                </a:lnSpc>
                <a:spcBef>
                  <a:spcPct val="0"/>
                </a:spcBef>
                <a:spcAft>
                  <a:spcPct val="35000"/>
                </a:spcAft>
                <a:buNone/>
              </a:pPr>
              <a:r>
                <a:rPr lang="en-US" sz="5900" kern="1200" dirty="0"/>
                <a:t>Pathos</a:t>
              </a:r>
            </a:p>
          </p:txBody>
        </p:sp>
        <p:sp>
          <p:nvSpPr>
            <p:cNvPr id="8" name="Freeform: Shape 7">
              <a:extLst>
                <a:ext uri="{FF2B5EF4-FFF2-40B4-BE49-F238E27FC236}">
                  <a16:creationId xmlns:a16="http://schemas.microsoft.com/office/drawing/2014/main" id="{1878CC9A-7524-4B1A-91CD-F77A629CCD3A}"/>
                </a:ext>
              </a:extLst>
            </p:cNvPr>
            <p:cNvSpPr/>
            <p:nvPr/>
          </p:nvSpPr>
          <p:spPr>
            <a:xfrm>
              <a:off x="3631703" y="3716260"/>
              <a:ext cx="235074" cy="881527"/>
            </a:xfrm>
            <a:custGeom>
              <a:avLst/>
              <a:gdLst/>
              <a:ahLst/>
              <a:cxnLst/>
              <a:rect l="0" t="0" r="0" b="0"/>
              <a:pathLst>
                <a:path>
                  <a:moveTo>
                    <a:pt x="0" y="0"/>
                  </a:moveTo>
                  <a:lnTo>
                    <a:pt x="0" y="881527"/>
                  </a:lnTo>
                  <a:lnTo>
                    <a:pt x="235074" y="881527"/>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0C790855-368D-44B0-9996-B7BDED87D316}"/>
                </a:ext>
              </a:extLst>
            </p:cNvPr>
            <p:cNvSpPr/>
            <p:nvPr/>
          </p:nvSpPr>
          <p:spPr>
            <a:xfrm>
              <a:off x="3866777" y="4010102"/>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5385" tIns="75065" rIns="95385" bIns="75065" numCol="1" spcCol="1270" anchor="ctr" anchorCtr="0">
              <a:noAutofit/>
            </a:bodyPr>
            <a:lstStyle/>
            <a:p>
              <a:pPr marL="0" lvl="0" indent="0" algn="ctr" defTabSz="1422400">
                <a:lnSpc>
                  <a:spcPct val="90000"/>
                </a:lnSpc>
                <a:spcBef>
                  <a:spcPct val="0"/>
                </a:spcBef>
                <a:spcAft>
                  <a:spcPct val="35000"/>
                </a:spcAft>
                <a:buNone/>
              </a:pPr>
              <a:r>
                <a:rPr lang="en-US" sz="3200" kern="1200" dirty="0"/>
                <a:t>Emotional</a:t>
              </a:r>
            </a:p>
          </p:txBody>
        </p:sp>
        <p:sp>
          <p:nvSpPr>
            <p:cNvPr id="10" name="Freeform: Shape 9">
              <a:extLst>
                <a:ext uri="{FF2B5EF4-FFF2-40B4-BE49-F238E27FC236}">
                  <a16:creationId xmlns:a16="http://schemas.microsoft.com/office/drawing/2014/main" id="{BAF38317-7470-42D4-8976-D70D5C19DE5F}"/>
                </a:ext>
              </a:extLst>
            </p:cNvPr>
            <p:cNvSpPr/>
            <p:nvPr/>
          </p:nvSpPr>
          <p:spPr>
            <a:xfrm>
              <a:off x="6335055" y="2540890"/>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6820" tIns="109355" rIns="146820" bIns="109355" numCol="1" spcCol="1270" anchor="ctr" anchorCtr="0">
              <a:noAutofit/>
            </a:bodyPr>
            <a:lstStyle/>
            <a:p>
              <a:pPr marL="0" lvl="0" indent="0" algn="ctr" defTabSz="2622550">
                <a:lnSpc>
                  <a:spcPct val="90000"/>
                </a:lnSpc>
                <a:spcBef>
                  <a:spcPct val="0"/>
                </a:spcBef>
                <a:spcAft>
                  <a:spcPct val="35000"/>
                </a:spcAft>
                <a:buNone/>
              </a:pPr>
              <a:r>
                <a:rPr lang="en-US" sz="5900" kern="1200" dirty="0"/>
                <a:t>Logos</a:t>
              </a:r>
            </a:p>
          </p:txBody>
        </p:sp>
        <p:sp>
          <p:nvSpPr>
            <p:cNvPr id="11" name="Freeform: Shape 10">
              <a:extLst>
                <a:ext uri="{FF2B5EF4-FFF2-40B4-BE49-F238E27FC236}">
                  <a16:creationId xmlns:a16="http://schemas.microsoft.com/office/drawing/2014/main" id="{70066492-8130-4C7A-B93D-CBD3DD5DC3AE}"/>
                </a:ext>
              </a:extLst>
            </p:cNvPr>
            <p:cNvSpPr/>
            <p:nvPr/>
          </p:nvSpPr>
          <p:spPr>
            <a:xfrm>
              <a:off x="6570129" y="3716260"/>
              <a:ext cx="235074" cy="881527"/>
            </a:xfrm>
            <a:custGeom>
              <a:avLst/>
              <a:gdLst/>
              <a:ahLst/>
              <a:cxnLst/>
              <a:rect l="0" t="0" r="0" b="0"/>
              <a:pathLst>
                <a:path>
                  <a:moveTo>
                    <a:pt x="0" y="0"/>
                  </a:moveTo>
                  <a:lnTo>
                    <a:pt x="0" y="881527"/>
                  </a:lnTo>
                  <a:lnTo>
                    <a:pt x="235074" y="881527"/>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3DB3B4D2-A6D7-4043-8FF0-210BF803097C}"/>
                </a:ext>
              </a:extLst>
            </p:cNvPr>
            <p:cNvSpPr/>
            <p:nvPr/>
          </p:nvSpPr>
          <p:spPr>
            <a:xfrm>
              <a:off x="6805203" y="4010102"/>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5385" tIns="75065" rIns="95385" bIns="75065" numCol="1" spcCol="1270" anchor="ctr" anchorCtr="0">
              <a:noAutofit/>
            </a:bodyPr>
            <a:lstStyle/>
            <a:p>
              <a:pPr marL="0" lvl="0" indent="0" algn="ctr" defTabSz="1422400">
                <a:lnSpc>
                  <a:spcPct val="90000"/>
                </a:lnSpc>
                <a:spcBef>
                  <a:spcPct val="0"/>
                </a:spcBef>
                <a:spcAft>
                  <a:spcPct val="35000"/>
                </a:spcAft>
                <a:buNone/>
              </a:pPr>
              <a:r>
                <a:rPr lang="en-US" sz="3200" kern="1200" dirty="0"/>
                <a:t>Logical</a:t>
              </a:r>
            </a:p>
          </p:txBody>
        </p:sp>
      </p:gr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1896D48-2C57-4474-8F7B-F2803C0FE33D}"/>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pPr eaLnBrk="1" hangingPunct="1"/>
            <a:r>
              <a:rPr lang="en-US" dirty="0"/>
              <a:t>The Principles of Influence</a:t>
            </a:r>
            <a:endParaRPr lang="en-CA" dirty="0"/>
          </a:p>
        </p:txBody>
      </p:sp>
      <p:grpSp>
        <p:nvGrpSpPr>
          <p:cNvPr id="2" name="Group 1">
            <a:extLst>
              <a:ext uri="{FF2B5EF4-FFF2-40B4-BE49-F238E27FC236}">
                <a16:creationId xmlns:a16="http://schemas.microsoft.com/office/drawing/2014/main" id="{3DDCFC21-DAAB-43B7-B104-94A0EBD33C6D}"/>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0777D1DE-5919-43A4-9DD4-DCFEBBD9B7EE}"/>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Reciprocation</a:t>
              </a:r>
            </a:p>
          </p:txBody>
        </p:sp>
        <p:sp>
          <p:nvSpPr>
            <p:cNvPr id="5" name="Freeform: Shape 4">
              <a:extLst>
                <a:ext uri="{FF2B5EF4-FFF2-40B4-BE49-F238E27FC236}">
                  <a16:creationId xmlns:a16="http://schemas.microsoft.com/office/drawing/2014/main" id="{EFF38D43-D9DC-4C60-BB57-4FDAFF8EFB5A}"/>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Commitment</a:t>
              </a:r>
            </a:p>
          </p:txBody>
        </p:sp>
        <p:sp>
          <p:nvSpPr>
            <p:cNvPr id="6" name="Freeform: Shape 5">
              <a:extLst>
                <a:ext uri="{FF2B5EF4-FFF2-40B4-BE49-F238E27FC236}">
                  <a16:creationId xmlns:a16="http://schemas.microsoft.com/office/drawing/2014/main" id="{33338695-A394-4877-9147-15D78B65991E}"/>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Authority</a:t>
              </a:r>
            </a:p>
          </p:txBody>
        </p:sp>
        <p:sp>
          <p:nvSpPr>
            <p:cNvPr id="7" name="Freeform: Shape 6">
              <a:extLst>
                <a:ext uri="{FF2B5EF4-FFF2-40B4-BE49-F238E27FC236}">
                  <a16:creationId xmlns:a16="http://schemas.microsoft.com/office/drawing/2014/main" id="{D8F1A032-8BF9-4343-A47D-86DFBE72C702}"/>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Social Validation</a:t>
              </a:r>
            </a:p>
          </p:txBody>
        </p:sp>
        <p:sp>
          <p:nvSpPr>
            <p:cNvPr id="8" name="Freeform: Shape 7">
              <a:extLst>
                <a:ext uri="{FF2B5EF4-FFF2-40B4-BE49-F238E27FC236}">
                  <a16:creationId xmlns:a16="http://schemas.microsoft.com/office/drawing/2014/main" id="{6B92DD15-DDFD-4567-AC2B-545DB1340AB1}"/>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Friendship</a:t>
              </a:r>
            </a:p>
          </p:txBody>
        </p:sp>
      </p:gr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B7BC8980-F9B9-4036-BB2A-DB39A511327D}"/>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pPr eaLnBrk="1" hangingPunct="1"/>
            <a:r>
              <a:rPr lang="en-US" dirty="0"/>
              <a:t>Creating an Impact</a:t>
            </a:r>
            <a:endParaRPr lang="en-CA" dirty="0"/>
          </a:p>
        </p:txBody>
      </p:sp>
      <p:grpSp>
        <p:nvGrpSpPr>
          <p:cNvPr id="2" name="Group 1">
            <a:extLst>
              <a:ext uri="{FF2B5EF4-FFF2-40B4-BE49-F238E27FC236}">
                <a16:creationId xmlns:a16="http://schemas.microsoft.com/office/drawing/2014/main" id="{1E48C93D-6885-4161-8730-797842B2DD1B}"/>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EA0DE3E6-CB1C-414F-9ABB-B5B9FA789358}"/>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A confident bearing</a:t>
              </a:r>
            </a:p>
          </p:txBody>
        </p:sp>
        <p:sp>
          <p:nvSpPr>
            <p:cNvPr id="5" name="Freeform: Shape 4">
              <a:extLst>
                <a:ext uri="{FF2B5EF4-FFF2-40B4-BE49-F238E27FC236}">
                  <a16:creationId xmlns:a16="http://schemas.microsoft.com/office/drawing/2014/main" id="{BF11FC38-2606-448A-A1B1-C1FA5ECE1E67}"/>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A strong ability to communicate</a:t>
              </a:r>
            </a:p>
          </p:txBody>
        </p:sp>
        <p:sp>
          <p:nvSpPr>
            <p:cNvPr id="6" name="Freeform: Shape 5">
              <a:extLst>
                <a:ext uri="{FF2B5EF4-FFF2-40B4-BE49-F238E27FC236}">
                  <a16:creationId xmlns:a16="http://schemas.microsoft.com/office/drawing/2014/main" id="{3E2DC0A9-18FC-45BF-8641-25B7C02C7BE5}"/>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A strong personal commitment to your vision</a:t>
              </a:r>
            </a:p>
          </p:txBody>
        </p:sp>
        <p:sp>
          <p:nvSpPr>
            <p:cNvPr id="7" name="Freeform: Shape 6">
              <a:extLst>
                <a:ext uri="{FF2B5EF4-FFF2-40B4-BE49-F238E27FC236}">
                  <a16:creationId xmlns:a16="http://schemas.microsoft.com/office/drawing/2014/main" id="{FF559311-91B5-47A9-BB05-0A3A52F8CA3B}"/>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A636EFE2-3D0F-404A-BBB5-B44CDB699A3E}"/>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As a leader, when do you get credit?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the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Only when your plan ultimately succeeds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Whenever your followers succeed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Whenever you save the company time and money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Who in history was a master of the art of persuasion?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Descartes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Socrates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Plato</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28056895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one of the three important factors in the art of persuasion?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Which of three important factors stands for “credibility’?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Mythos</a:t>
            </a:r>
            <a:endParaRPr lang="en-US" sz="2800" dirty="0">
              <a:ea typeface="Times New Roman"/>
              <a:cs typeface="Times New Roman"/>
            </a:endParaRPr>
          </a:p>
        </p:txBody>
      </p:sp>
    </p:spTree>
    <p:extLst>
      <p:ext uri="{BB962C8B-B14F-4D97-AF65-F5344CB8AC3E}">
        <p14:creationId xmlns:p14="http://schemas.microsoft.com/office/powerpoint/2010/main" val="3090397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EDDCDAD-6627-45F0-BFDA-600A5AD88A7E}"/>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Three Theories of Leadership</a:t>
            </a:r>
          </a:p>
        </p:txBody>
      </p:sp>
      <p:grpSp>
        <p:nvGrpSpPr>
          <p:cNvPr id="2" name="Group 1">
            <a:extLst>
              <a:ext uri="{FF2B5EF4-FFF2-40B4-BE49-F238E27FC236}">
                <a16:creationId xmlns:a16="http://schemas.microsoft.com/office/drawing/2014/main" id="{8CD971E6-8A1D-48EE-AF5D-1491F4A2906D}"/>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7BA61D56-7432-4E54-A152-E6AEF317ED25}"/>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6A23B3E-2777-41E7-BC3F-567E8815F857}"/>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The Great Man Theory</a:t>
              </a:r>
            </a:p>
          </p:txBody>
        </p:sp>
        <p:sp>
          <p:nvSpPr>
            <p:cNvPr id="6" name="Rectangle 5">
              <a:extLst>
                <a:ext uri="{FF2B5EF4-FFF2-40B4-BE49-F238E27FC236}">
                  <a16:creationId xmlns:a16="http://schemas.microsoft.com/office/drawing/2014/main" id="{47C6420C-7B29-416B-BEA9-3378CF1B0499}"/>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34F19A2-7E6A-4C7B-B8D4-1D2F9426D9F6}"/>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The Trait Theory</a:t>
              </a:r>
            </a:p>
          </p:txBody>
        </p:sp>
        <p:sp>
          <p:nvSpPr>
            <p:cNvPr id="8" name="Rectangle 7">
              <a:extLst>
                <a:ext uri="{FF2B5EF4-FFF2-40B4-BE49-F238E27FC236}">
                  <a16:creationId xmlns:a16="http://schemas.microsoft.com/office/drawing/2014/main" id="{6096B91F-F2C9-4301-85B4-03B0B7D1FF08}"/>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58ED094-D087-464B-962F-079DA70A9BDD}"/>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Transformational Leadership</a:t>
              </a:r>
            </a:p>
          </p:txBody>
        </p:sp>
      </p:gr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 three important factors persuades people by means persuading by appealing to their intellect?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Who said "It is through the influence process that we generate and manage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Plato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Hersey-Blanchard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Robert B. Cialdini, Ph. D.</a:t>
            </a:r>
            <a:endParaRPr lang="en-US" sz="2800" dirty="0">
              <a:ea typeface="Times New Roman"/>
              <a:cs typeface="Times New Roman"/>
            </a:endParaRPr>
          </a:p>
        </p:txBody>
      </p:sp>
    </p:spTree>
    <p:extLst>
      <p:ext uri="{BB962C8B-B14F-4D97-AF65-F5344CB8AC3E}">
        <p14:creationId xmlns:p14="http://schemas.microsoft.com/office/powerpoint/2010/main" val="226521540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If you want to get people to commit to you and your vision, what do they need to see?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gratitude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reciprocity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When people need help, who do they usually seek out?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co-worker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Their lower level employees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Their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authority figure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55718238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make up for a multitude of failures?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pleasant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Reciprocity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Social validation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 Which of these is not an intangible factor that creates impact?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sense of justice, tempered by mercy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commitment to innovation, tempered by creativity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sense of emotion, tempered by self-control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insistence </a:t>
            </a:r>
            <a:r>
              <a:rPr lang="en-US" dirty="0">
                <a:solidFill>
                  <a:srgbClr val="000000"/>
                </a:solidFill>
                <a:ea typeface="Times New Roman"/>
                <a:cs typeface="Times New Roman"/>
              </a:rPr>
              <a:t>on following the rules, tempered by flexibility</a:t>
            </a:r>
            <a:endParaRPr lang="en-US" dirty="0"/>
          </a:p>
        </p:txBody>
      </p:sp>
    </p:spTree>
    <p:extLst>
      <p:ext uri="{BB962C8B-B14F-4D97-AF65-F5344CB8AC3E}">
        <p14:creationId xmlns:p14="http://schemas.microsoft.com/office/powerpoint/2010/main" val="374515695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As a leader, when do you get credit?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the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Only when your plan ultimately succeeds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Whenever your followers succeed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Whenever you save the company time and money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Who in history was a master of the art of persuasion?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Descartes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Socrates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Plato</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623863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one of the three important factors in the art of persuasion?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three important factors stands for “credibility’?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Mythos</a:t>
            </a:r>
            <a:endParaRPr lang="en-US" sz="2800" dirty="0">
              <a:ea typeface="Times New Roman"/>
              <a:cs typeface="Times New Roman"/>
            </a:endParaRPr>
          </a:p>
        </p:txBody>
      </p:sp>
    </p:spTree>
    <p:extLst>
      <p:ext uri="{BB962C8B-B14F-4D97-AF65-F5344CB8AC3E}">
        <p14:creationId xmlns:p14="http://schemas.microsoft.com/office/powerpoint/2010/main" val="407420554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 three important factors persuades people by means persuading by appealing to their intellect?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Who said "It is through the influence process that we generate and manage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Hersey-Blanchard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Robert B. Cialdini, Ph. D.</a:t>
            </a:r>
            <a:endParaRPr lang="en-US" sz="2800" dirty="0">
              <a:ea typeface="Times New Roman"/>
              <a:cs typeface="Times New Roman"/>
            </a:endParaRPr>
          </a:p>
        </p:txBody>
      </p:sp>
    </p:spTree>
    <p:extLst>
      <p:ext uri="{BB962C8B-B14F-4D97-AF65-F5344CB8AC3E}">
        <p14:creationId xmlns:p14="http://schemas.microsoft.com/office/powerpoint/2010/main" val="7851799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If you want to get people to commit to you and your vision, what do they need to see?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gratitude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Your 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reciprocity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When people need help, who do they usually seek out?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co-worker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Their lower level employees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Their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An authority figure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36665175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make up for a multitude of failures?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pleasant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Reciprocity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Social validation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Which of these is not an intangible factor that creates impact?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strong sense of justice, tempered by mercy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 strong commitment to innovation, tempered by creativity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strong sense of emotion, tempered by self-control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strong insistence on following the rules, tempered by flexibility</a:t>
            </a:r>
            <a:endParaRPr lang="en-US" dirty="0"/>
          </a:p>
        </p:txBody>
      </p:sp>
    </p:spTree>
    <p:extLst>
      <p:ext uri="{BB962C8B-B14F-4D97-AF65-F5344CB8AC3E}">
        <p14:creationId xmlns:p14="http://schemas.microsoft.com/office/powerpoint/2010/main" val="243634012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3"/>
          <p:cNvSpPr>
            <a:spLocks noGrp="1"/>
          </p:cNvSpPr>
          <p:nvPr>
            <p:ph type="title"/>
          </p:nvPr>
        </p:nvSpPr>
        <p:spPr/>
        <p:txBody>
          <a:bodyPr/>
          <a:lstStyle/>
          <a:p>
            <a:pPr eaLnBrk="1" hangingPunct="1"/>
            <a:r>
              <a:rPr lang="en-US" dirty="0"/>
              <a:t>Module Eleven: </a:t>
            </a:r>
            <a:br>
              <a:rPr lang="en-US" dirty="0"/>
            </a:br>
            <a:r>
              <a:rPr lang="en-US" dirty="0"/>
              <a:t>Setting Goals</a:t>
            </a:r>
            <a:endParaRPr lang="en-CA" dirty="0"/>
          </a:p>
        </p:txBody>
      </p:sp>
      <p:sp>
        <p:nvSpPr>
          <p:cNvPr id="4915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2000" i="1" dirty="0">
                <a:latin typeface="Cambria"/>
                <a:ea typeface="Times New Roman"/>
                <a:cs typeface="Times New Roman"/>
              </a:rPr>
              <a:t>Good plans shape good decisions. That's why good planning helps to make elusive dreams come true.</a:t>
            </a:r>
            <a:endParaRPr lang="en-US" sz="1600" dirty="0">
              <a:ea typeface="Times New Roman"/>
              <a:cs typeface="Times New Roman"/>
            </a:endParaRPr>
          </a:p>
          <a:p>
            <a:pPr indent="0" algn="ctr">
              <a:lnSpc>
                <a:spcPct val="115000"/>
              </a:lnSpc>
              <a:spcBef>
                <a:spcPts val="0"/>
              </a:spcBef>
              <a:spcAft>
                <a:spcPts val="1000"/>
              </a:spcAft>
              <a:buNone/>
            </a:pPr>
            <a:r>
              <a:rPr lang="en-US" sz="2000" b="1" i="1" dirty="0">
                <a:latin typeface="Cambria"/>
                <a:ea typeface="Times New Roman"/>
                <a:cs typeface="Times New Roman"/>
              </a:rPr>
              <a:t>Lester R. Bittel</a:t>
            </a:r>
            <a:endParaRPr lang="en-US" sz="1600" dirty="0">
              <a:ea typeface="Times New Roman"/>
              <a:cs typeface="Times New Roman"/>
            </a:endParaRPr>
          </a:p>
          <a:p>
            <a:pPr eaLnBrk="1" hangingPunct="1"/>
            <a:endParaRPr lang="en-CA" sz="2000" dirty="0"/>
          </a:p>
        </p:txBody>
      </p:sp>
      <p:sp>
        <p:nvSpPr>
          <p:cNvPr id="49155" name="Content Placeholder 4"/>
          <p:cNvSpPr>
            <a:spLocks noGrp="1"/>
          </p:cNvSpPr>
          <p:nvPr>
            <p:ph type="body" sz="quarter" idx="11"/>
          </p:nvPr>
        </p:nvSpPr>
        <p:spPr/>
        <p:txBody>
          <a:bodyPr/>
          <a:lstStyle/>
          <a:p>
            <a:pPr marL="0" eaLnBrk="1" hangingPunct="1">
              <a:buFont typeface="Arial" charset="0"/>
              <a:buNone/>
            </a:pPr>
            <a:r>
              <a:rPr lang="en-US" dirty="0"/>
              <a:t>A vision without specific, targeted goals is just a wish or a hope. Without targeted goals, how will you ever know if your vision is being accomplished?</a:t>
            </a:r>
            <a:endParaRPr lang="en-CA"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EAD7E3B5-1343-41B2-8B78-26C66E854574}"/>
              </a:ext>
            </a:extLst>
          </p:cNvPr>
          <p:cNvSpPr>
            <a:spLocks noGrp="1"/>
          </p:cNvSpPr>
          <p:nvPr>
            <p:ph sz="quarter" idx="11"/>
          </p:nvPr>
        </p:nvSpPr>
        <p:spPr/>
        <p:txBody>
          <a:bodyPr/>
          <a:lstStyle/>
          <a:p>
            <a:endParaRPr lang="en-US"/>
          </a:p>
        </p:txBody>
      </p:sp>
      <p:sp>
        <p:nvSpPr>
          <p:cNvPr id="50178" name="Title 4"/>
          <p:cNvSpPr>
            <a:spLocks noGrp="1"/>
          </p:cNvSpPr>
          <p:nvPr>
            <p:ph type="title"/>
          </p:nvPr>
        </p:nvSpPr>
        <p:spPr/>
        <p:txBody>
          <a:bodyPr/>
          <a:lstStyle/>
          <a:p>
            <a:pPr eaLnBrk="1" hangingPunct="1"/>
            <a:r>
              <a:rPr lang="en-CA" dirty="0"/>
              <a:t>Setting SMART Goals</a:t>
            </a:r>
          </a:p>
        </p:txBody>
      </p:sp>
      <p:grpSp>
        <p:nvGrpSpPr>
          <p:cNvPr id="2" name="Group 1">
            <a:extLst>
              <a:ext uri="{FF2B5EF4-FFF2-40B4-BE49-F238E27FC236}">
                <a16:creationId xmlns:a16="http://schemas.microsoft.com/office/drawing/2014/main" id="{669A9C4B-9206-4CA9-A3B8-B081F7514A84}"/>
              </a:ext>
            </a:extLst>
          </p:cNvPr>
          <p:cNvGrpSpPr/>
          <p:nvPr/>
        </p:nvGrpSpPr>
        <p:grpSpPr>
          <a:xfrm>
            <a:off x="457200" y="1604606"/>
            <a:ext cx="8229599" cy="4517150"/>
            <a:chOff x="457200" y="1604606"/>
            <a:chExt cx="8229599" cy="4517150"/>
          </a:xfrm>
        </p:grpSpPr>
        <p:sp>
          <p:nvSpPr>
            <p:cNvPr id="3" name="Freeform: Shape 2">
              <a:extLst>
                <a:ext uri="{FF2B5EF4-FFF2-40B4-BE49-F238E27FC236}">
                  <a16:creationId xmlns:a16="http://schemas.microsoft.com/office/drawing/2014/main" id="{A96F1EF4-04C9-4DDA-B980-9C3FB2DF0EEA}"/>
                </a:ext>
              </a:extLst>
            </p:cNvPr>
            <p:cNvSpPr/>
            <p:nvPr/>
          </p:nvSpPr>
          <p:spPr>
            <a:xfrm>
              <a:off x="457200" y="1604606"/>
              <a:ext cx="698544" cy="997919"/>
            </a:xfrm>
            <a:custGeom>
              <a:avLst/>
              <a:gdLst>
                <a:gd name="connsiteX0" fmla="*/ 0 w 997918"/>
                <a:gd name="connsiteY0" fmla="*/ 0 h 698543"/>
                <a:gd name="connsiteX1" fmla="*/ 648647 w 997918"/>
                <a:gd name="connsiteY1" fmla="*/ 0 h 698543"/>
                <a:gd name="connsiteX2" fmla="*/ 997918 w 997918"/>
                <a:gd name="connsiteY2" fmla="*/ 349272 h 698543"/>
                <a:gd name="connsiteX3" fmla="*/ 648647 w 997918"/>
                <a:gd name="connsiteY3" fmla="*/ 698543 h 698543"/>
                <a:gd name="connsiteX4" fmla="*/ 0 w 997918"/>
                <a:gd name="connsiteY4" fmla="*/ 698543 h 698543"/>
                <a:gd name="connsiteX5" fmla="*/ 349272 w 997918"/>
                <a:gd name="connsiteY5" fmla="*/ 349272 h 698543"/>
                <a:gd name="connsiteX6" fmla="*/ 0 w 997918"/>
                <a:gd name="connsiteY6" fmla="*/ 0 h 6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918" h="698543">
                  <a:moveTo>
                    <a:pt x="997917" y="0"/>
                  </a:moveTo>
                  <a:lnTo>
                    <a:pt x="997917" y="454053"/>
                  </a:lnTo>
                  <a:lnTo>
                    <a:pt x="498958" y="698543"/>
                  </a:lnTo>
                  <a:lnTo>
                    <a:pt x="1" y="454053"/>
                  </a:lnTo>
                  <a:lnTo>
                    <a:pt x="1" y="0"/>
                  </a:lnTo>
                  <a:lnTo>
                    <a:pt x="498958" y="244491"/>
                  </a:lnTo>
                  <a:lnTo>
                    <a:pt x="997917"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401" tIns="374673" rIns="25400" bIns="374671" numCol="1" spcCol="1270" anchor="ctr" anchorCtr="0">
              <a:noAutofit/>
            </a:bodyPr>
            <a:lstStyle/>
            <a:p>
              <a:pPr marL="0" lvl="0" indent="0" algn="ctr" defTabSz="1778000">
                <a:lnSpc>
                  <a:spcPct val="90000"/>
                </a:lnSpc>
                <a:spcBef>
                  <a:spcPct val="0"/>
                </a:spcBef>
                <a:spcAft>
                  <a:spcPct val="35000"/>
                </a:spcAft>
                <a:buNone/>
              </a:pPr>
              <a:r>
                <a:rPr lang="en-US" sz="4000" b="1" kern="1200" dirty="0"/>
                <a:t>S</a:t>
              </a:r>
            </a:p>
          </p:txBody>
        </p:sp>
        <p:sp>
          <p:nvSpPr>
            <p:cNvPr id="4" name="Freeform: Shape 3">
              <a:extLst>
                <a:ext uri="{FF2B5EF4-FFF2-40B4-BE49-F238E27FC236}">
                  <a16:creationId xmlns:a16="http://schemas.microsoft.com/office/drawing/2014/main" id="{CA9CE032-C362-48C4-B070-69839B4178EC}"/>
                </a:ext>
              </a:extLst>
            </p:cNvPr>
            <p:cNvSpPr/>
            <p:nvPr/>
          </p:nvSpPr>
          <p:spPr>
            <a:xfrm>
              <a:off x="1155743" y="1604607"/>
              <a:ext cx="7531056" cy="648988"/>
            </a:xfrm>
            <a:custGeom>
              <a:avLst/>
              <a:gdLst>
                <a:gd name="connsiteX0" fmla="*/ 108167 w 648988"/>
                <a:gd name="connsiteY0" fmla="*/ 0 h 7531056"/>
                <a:gd name="connsiteX1" fmla="*/ 540821 w 648988"/>
                <a:gd name="connsiteY1" fmla="*/ 0 h 7531056"/>
                <a:gd name="connsiteX2" fmla="*/ 648988 w 648988"/>
                <a:gd name="connsiteY2" fmla="*/ 108167 h 7531056"/>
                <a:gd name="connsiteX3" fmla="*/ 648988 w 648988"/>
                <a:gd name="connsiteY3" fmla="*/ 7531056 h 7531056"/>
                <a:gd name="connsiteX4" fmla="*/ 648988 w 648988"/>
                <a:gd name="connsiteY4" fmla="*/ 7531056 h 7531056"/>
                <a:gd name="connsiteX5" fmla="*/ 0 w 648988"/>
                <a:gd name="connsiteY5" fmla="*/ 7531056 h 7531056"/>
                <a:gd name="connsiteX6" fmla="*/ 0 w 648988"/>
                <a:gd name="connsiteY6" fmla="*/ 7531056 h 7531056"/>
                <a:gd name="connsiteX7" fmla="*/ 0 w 648988"/>
                <a:gd name="connsiteY7" fmla="*/ 108167 h 7531056"/>
                <a:gd name="connsiteX8" fmla="*/ 108167 w 648988"/>
                <a:gd name="connsiteY8" fmla="*/ 0 h 753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988" h="7531056">
                  <a:moveTo>
                    <a:pt x="648988" y="1255207"/>
                  </a:moveTo>
                  <a:lnTo>
                    <a:pt x="648988" y="6275849"/>
                  </a:lnTo>
                  <a:cubicBezTo>
                    <a:pt x="648988" y="6969078"/>
                    <a:pt x="644815" y="7531050"/>
                    <a:pt x="639667" y="7531050"/>
                  </a:cubicBezTo>
                  <a:lnTo>
                    <a:pt x="0" y="7531050"/>
                  </a:lnTo>
                  <a:lnTo>
                    <a:pt x="0" y="7531050"/>
                  </a:lnTo>
                  <a:lnTo>
                    <a:pt x="0" y="6"/>
                  </a:lnTo>
                  <a:lnTo>
                    <a:pt x="0" y="6"/>
                  </a:lnTo>
                  <a:lnTo>
                    <a:pt x="639667" y="6"/>
                  </a:lnTo>
                  <a:cubicBezTo>
                    <a:pt x="644815" y="6"/>
                    <a:pt x="648988" y="561978"/>
                    <a:pt x="648988" y="1255207"/>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257" tIns="55810" rIns="55810" bIns="55812"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a:t>Specific</a:t>
              </a:r>
              <a:endParaRPr lang="en-US" sz="3800" kern="1200" dirty="0"/>
            </a:p>
          </p:txBody>
        </p:sp>
        <p:sp>
          <p:nvSpPr>
            <p:cNvPr id="6" name="Freeform: Shape 5">
              <a:extLst>
                <a:ext uri="{FF2B5EF4-FFF2-40B4-BE49-F238E27FC236}">
                  <a16:creationId xmlns:a16="http://schemas.microsoft.com/office/drawing/2014/main" id="{EE700466-EC23-4148-AD6A-103BD15B6F62}"/>
                </a:ext>
              </a:extLst>
            </p:cNvPr>
            <p:cNvSpPr/>
            <p:nvPr/>
          </p:nvSpPr>
          <p:spPr>
            <a:xfrm>
              <a:off x="457200" y="2484414"/>
              <a:ext cx="698544" cy="997919"/>
            </a:xfrm>
            <a:custGeom>
              <a:avLst/>
              <a:gdLst>
                <a:gd name="connsiteX0" fmla="*/ 0 w 997918"/>
                <a:gd name="connsiteY0" fmla="*/ 0 h 698543"/>
                <a:gd name="connsiteX1" fmla="*/ 648647 w 997918"/>
                <a:gd name="connsiteY1" fmla="*/ 0 h 698543"/>
                <a:gd name="connsiteX2" fmla="*/ 997918 w 997918"/>
                <a:gd name="connsiteY2" fmla="*/ 349272 h 698543"/>
                <a:gd name="connsiteX3" fmla="*/ 648647 w 997918"/>
                <a:gd name="connsiteY3" fmla="*/ 698543 h 698543"/>
                <a:gd name="connsiteX4" fmla="*/ 0 w 997918"/>
                <a:gd name="connsiteY4" fmla="*/ 698543 h 698543"/>
                <a:gd name="connsiteX5" fmla="*/ 349272 w 997918"/>
                <a:gd name="connsiteY5" fmla="*/ 349272 h 698543"/>
                <a:gd name="connsiteX6" fmla="*/ 0 w 997918"/>
                <a:gd name="connsiteY6" fmla="*/ 0 h 6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918" h="698543">
                  <a:moveTo>
                    <a:pt x="997917" y="0"/>
                  </a:moveTo>
                  <a:lnTo>
                    <a:pt x="997917" y="454053"/>
                  </a:lnTo>
                  <a:lnTo>
                    <a:pt x="498958" y="698543"/>
                  </a:lnTo>
                  <a:lnTo>
                    <a:pt x="1" y="454053"/>
                  </a:lnTo>
                  <a:lnTo>
                    <a:pt x="1" y="0"/>
                  </a:lnTo>
                  <a:lnTo>
                    <a:pt x="498958" y="244491"/>
                  </a:lnTo>
                  <a:lnTo>
                    <a:pt x="99791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401" tIns="374673" rIns="25400" bIns="374671" numCol="1" spcCol="1270" anchor="ctr" anchorCtr="0">
              <a:noAutofit/>
            </a:bodyPr>
            <a:lstStyle/>
            <a:p>
              <a:pPr marL="0" lvl="0" indent="0" algn="ctr" defTabSz="1778000">
                <a:lnSpc>
                  <a:spcPct val="90000"/>
                </a:lnSpc>
                <a:spcBef>
                  <a:spcPct val="0"/>
                </a:spcBef>
                <a:spcAft>
                  <a:spcPct val="35000"/>
                </a:spcAft>
                <a:buNone/>
              </a:pPr>
              <a:r>
                <a:rPr lang="en-US" sz="4000" b="1" kern="1200" dirty="0"/>
                <a:t>M</a:t>
              </a:r>
            </a:p>
          </p:txBody>
        </p:sp>
        <p:sp>
          <p:nvSpPr>
            <p:cNvPr id="7" name="Freeform: Shape 6">
              <a:extLst>
                <a:ext uri="{FF2B5EF4-FFF2-40B4-BE49-F238E27FC236}">
                  <a16:creationId xmlns:a16="http://schemas.microsoft.com/office/drawing/2014/main" id="{3BC3BC10-7253-4097-A31B-FDEAC9991A17}"/>
                </a:ext>
              </a:extLst>
            </p:cNvPr>
            <p:cNvSpPr/>
            <p:nvPr/>
          </p:nvSpPr>
          <p:spPr>
            <a:xfrm>
              <a:off x="1155742" y="2484414"/>
              <a:ext cx="7531057" cy="648648"/>
            </a:xfrm>
            <a:custGeom>
              <a:avLst/>
              <a:gdLst>
                <a:gd name="connsiteX0" fmla="*/ 108110 w 648647"/>
                <a:gd name="connsiteY0" fmla="*/ 0 h 7531056"/>
                <a:gd name="connsiteX1" fmla="*/ 540537 w 648647"/>
                <a:gd name="connsiteY1" fmla="*/ 0 h 7531056"/>
                <a:gd name="connsiteX2" fmla="*/ 648647 w 648647"/>
                <a:gd name="connsiteY2" fmla="*/ 108110 h 7531056"/>
                <a:gd name="connsiteX3" fmla="*/ 648647 w 648647"/>
                <a:gd name="connsiteY3" fmla="*/ 7531056 h 7531056"/>
                <a:gd name="connsiteX4" fmla="*/ 648647 w 648647"/>
                <a:gd name="connsiteY4" fmla="*/ 7531056 h 7531056"/>
                <a:gd name="connsiteX5" fmla="*/ 0 w 648647"/>
                <a:gd name="connsiteY5" fmla="*/ 7531056 h 7531056"/>
                <a:gd name="connsiteX6" fmla="*/ 0 w 648647"/>
                <a:gd name="connsiteY6" fmla="*/ 7531056 h 7531056"/>
                <a:gd name="connsiteX7" fmla="*/ 0 w 648647"/>
                <a:gd name="connsiteY7" fmla="*/ 108110 h 7531056"/>
                <a:gd name="connsiteX8" fmla="*/ 108110 w 648647"/>
                <a:gd name="connsiteY8" fmla="*/ 0 h 753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47" h="7531056">
                  <a:moveTo>
                    <a:pt x="648647" y="1255205"/>
                  </a:moveTo>
                  <a:lnTo>
                    <a:pt x="648647" y="6275851"/>
                  </a:lnTo>
                  <a:cubicBezTo>
                    <a:pt x="648647" y="6969084"/>
                    <a:pt x="644478" y="7531050"/>
                    <a:pt x="639335" y="7531050"/>
                  </a:cubicBezTo>
                  <a:lnTo>
                    <a:pt x="0" y="7531050"/>
                  </a:lnTo>
                  <a:lnTo>
                    <a:pt x="0" y="7531050"/>
                  </a:lnTo>
                  <a:lnTo>
                    <a:pt x="0" y="6"/>
                  </a:lnTo>
                  <a:lnTo>
                    <a:pt x="0" y="6"/>
                  </a:lnTo>
                  <a:lnTo>
                    <a:pt x="639335" y="6"/>
                  </a:lnTo>
                  <a:cubicBezTo>
                    <a:pt x="644478" y="6"/>
                    <a:pt x="648647" y="561972"/>
                    <a:pt x="648647" y="1255205"/>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257" tIns="55794" rIns="55794" bIns="55795"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a:t>Measurable</a:t>
              </a:r>
              <a:endParaRPr lang="en-US" sz="3800" kern="1200" dirty="0"/>
            </a:p>
          </p:txBody>
        </p:sp>
        <p:sp>
          <p:nvSpPr>
            <p:cNvPr id="8" name="Freeform: Shape 7">
              <a:extLst>
                <a:ext uri="{FF2B5EF4-FFF2-40B4-BE49-F238E27FC236}">
                  <a16:creationId xmlns:a16="http://schemas.microsoft.com/office/drawing/2014/main" id="{5B082E9D-A59E-4E19-8FB3-8F70630F23A9}"/>
                </a:ext>
              </a:extLst>
            </p:cNvPr>
            <p:cNvSpPr/>
            <p:nvPr/>
          </p:nvSpPr>
          <p:spPr>
            <a:xfrm>
              <a:off x="457200" y="3364221"/>
              <a:ext cx="698544" cy="997919"/>
            </a:xfrm>
            <a:custGeom>
              <a:avLst/>
              <a:gdLst>
                <a:gd name="connsiteX0" fmla="*/ 0 w 997918"/>
                <a:gd name="connsiteY0" fmla="*/ 0 h 698543"/>
                <a:gd name="connsiteX1" fmla="*/ 648647 w 997918"/>
                <a:gd name="connsiteY1" fmla="*/ 0 h 698543"/>
                <a:gd name="connsiteX2" fmla="*/ 997918 w 997918"/>
                <a:gd name="connsiteY2" fmla="*/ 349272 h 698543"/>
                <a:gd name="connsiteX3" fmla="*/ 648647 w 997918"/>
                <a:gd name="connsiteY3" fmla="*/ 698543 h 698543"/>
                <a:gd name="connsiteX4" fmla="*/ 0 w 997918"/>
                <a:gd name="connsiteY4" fmla="*/ 698543 h 698543"/>
                <a:gd name="connsiteX5" fmla="*/ 349272 w 997918"/>
                <a:gd name="connsiteY5" fmla="*/ 349272 h 698543"/>
                <a:gd name="connsiteX6" fmla="*/ 0 w 997918"/>
                <a:gd name="connsiteY6" fmla="*/ 0 h 6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918" h="698543">
                  <a:moveTo>
                    <a:pt x="997917" y="0"/>
                  </a:moveTo>
                  <a:lnTo>
                    <a:pt x="997917" y="454053"/>
                  </a:lnTo>
                  <a:lnTo>
                    <a:pt x="498958" y="698543"/>
                  </a:lnTo>
                  <a:lnTo>
                    <a:pt x="1" y="454053"/>
                  </a:lnTo>
                  <a:lnTo>
                    <a:pt x="1" y="0"/>
                  </a:lnTo>
                  <a:lnTo>
                    <a:pt x="498958" y="244491"/>
                  </a:lnTo>
                  <a:lnTo>
                    <a:pt x="997917"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401" tIns="374673" rIns="25400" bIns="374671" numCol="1" spcCol="1270" anchor="ctr" anchorCtr="0">
              <a:noAutofit/>
            </a:bodyPr>
            <a:lstStyle/>
            <a:p>
              <a:pPr marL="0" lvl="0" indent="0" algn="ctr" defTabSz="1778000">
                <a:lnSpc>
                  <a:spcPct val="90000"/>
                </a:lnSpc>
                <a:spcBef>
                  <a:spcPct val="0"/>
                </a:spcBef>
                <a:spcAft>
                  <a:spcPct val="35000"/>
                </a:spcAft>
                <a:buNone/>
              </a:pPr>
              <a:r>
                <a:rPr lang="en-US" sz="4000" b="1" kern="1200" dirty="0"/>
                <a:t>A</a:t>
              </a:r>
            </a:p>
          </p:txBody>
        </p:sp>
        <p:sp>
          <p:nvSpPr>
            <p:cNvPr id="9" name="Freeform: Shape 8">
              <a:extLst>
                <a:ext uri="{FF2B5EF4-FFF2-40B4-BE49-F238E27FC236}">
                  <a16:creationId xmlns:a16="http://schemas.microsoft.com/office/drawing/2014/main" id="{52275293-F235-44E2-A132-E1F5F62B854D}"/>
                </a:ext>
              </a:extLst>
            </p:cNvPr>
            <p:cNvSpPr/>
            <p:nvPr/>
          </p:nvSpPr>
          <p:spPr>
            <a:xfrm>
              <a:off x="1155742" y="3364222"/>
              <a:ext cx="7531057" cy="648648"/>
            </a:xfrm>
            <a:custGeom>
              <a:avLst/>
              <a:gdLst>
                <a:gd name="connsiteX0" fmla="*/ 108110 w 648647"/>
                <a:gd name="connsiteY0" fmla="*/ 0 h 7531056"/>
                <a:gd name="connsiteX1" fmla="*/ 540537 w 648647"/>
                <a:gd name="connsiteY1" fmla="*/ 0 h 7531056"/>
                <a:gd name="connsiteX2" fmla="*/ 648647 w 648647"/>
                <a:gd name="connsiteY2" fmla="*/ 108110 h 7531056"/>
                <a:gd name="connsiteX3" fmla="*/ 648647 w 648647"/>
                <a:gd name="connsiteY3" fmla="*/ 7531056 h 7531056"/>
                <a:gd name="connsiteX4" fmla="*/ 648647 w 648647"/>
                <a:gd name="connsiteY4" fmla="*/ 7531056 h 7531056"/>
                <a:gd name="connsiteX5" fmla="*/ 0 w 648647"/>
                <a:gd name="connsiteY5" fmla="*/ 7531056 h 7531056"/>
                <a:gd name="connsiteX6" fmla="*/ 0 w 648647"/>
                <a:gd name="connsiteY6" fmla="*/ 7531056 h 7531056"/>
                <a:gd name="connsiteX7" fmla="*/ 0 w 648647"/>
                <a:gd name="connsiteY7" fmla="*/ 108110 h 7531056"/>
                <a:gd name="connsiteX8" fmla="*/ 108110 w 648647"/>
                <a:gd name="connsiteY8" fmla="*/ 0 h 753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47" h="7531056">
                  <a:moveTo>
                    <a:pt x="648647" y="1255205"/>
                  </a:moveTo>
                  <a:lnTo>
                    <a:pt x="648647" y="6275851"/>
                  </a:lnTo>
                  <a:cubicBezTo>
                    <a:pt x="648647" y="6969084"/>
                    <a:pt x="644478" y="7531050"/>
                    <a:pt x="639335" y="7531050"/>
                  </a:cubicBezTo>
                  <a:lnTo>
                    <a:pt x="0" y="7531050"/>
                  </a:lnTo>
                  <a:lnTo>
                    <a:pt x="0" y="7531050"/>
                  </a:lnTo>
                  <a:lnTo>
                    <a:pt x="0" y="6"/>
                  </a:lnTo>
                  <a:lnTo>
                    <a:pt x="0" y="6"/>
                  </a:lnTo>
                  <a:lnTo>
                    <a:pt x="639335" y="6"/>
                  </a:lnTo>
                  <a:cubicBezTo>
                    <a:pt x="644478" y="6"/>
                    <a:pt x="648647" y="561972"/>
                    <a:pt x="648647" y="1255205"/>
                  </a:cubicBez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257" tIns="55794" rIns="55794" bIns="55795"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a:t>Attainable</a:t>
              </a:r>
              <a:endParaRPr lang="en-US" sz="3800" kern="1200" dirty="0"/>
            </a:p>
          </p:txBody>
        </p:sp>
        <p:sp>
          <p:nvSpPr>
            <p:cNvPr id="10" name="Freeform: Shape 9">
              <a:extLst>
                <a:ext uri="{FF2B5EF4-FFF2-40B4-BE49-F238E27FC236}">
                  <a16:creationId xmlns:a16="http://schemas.microsoft.com/office/drawing/2014/main" id="{89FD4D4D-F833-401B-8DCF-BB178E31A09B}"/>
                </a:ext>
              </a:extLst>
            </p:cNvPr>
            <p:cNvSpPr/>
            <p:nvPr/>
          </p:nvSpPr>
          <p:spPr>
            <a:xfrm>
              <a:off x="457200" y="4244029"/>
              <a:ext cx="698544" cy="997919"/>
            </a:xfrm>
            <a:custGeom>
              <a:avLst/>
              <a:gdLst>
                <a:gd name="connsiteX0" fmla="*/ 0 w 997918"/>
                <a:gd name="connsiteY0" fmla="*/ 0 h 698543"/>
                <a:gd name="connsiteX1" fmla="*/ 648647 w 997918"/>
                <a:gd name="connsiteY1" fmla="*/ 0 h 698543"/>
                <a:gd name="connsiteX2" fmla="*/ 997918 w 997918"/>
                <a:gd name="connsiteY2" fmla="*/ 349272 h 698543"/>
                <a:gd name="connsiteX3" fmla="*/ 648647 w 997918"/>
                <a:gd name="connsiteY3" fmla="*/ 698543 h 698543"/>
                <a:gd name="connsiteX4" fmla="*/ 0 w 997918"/>
                <a:gd name="connsiteY4" fmla="*/ 698543 h 698543"/>
                <a:gd name="connsiteX5" fmla="*/ 349272 w 997918"/>
                <a:gd name="connsiteY5" fmla="*/ 349272 h 698543"/>
                <a:gd name="connsiteX6" fmla="*/ 0 w 997918"/>
                <a:gd name="connsiteY6" fmla="*/ 0 h 6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918" h="698543">
                  <a:moveTo>
                    <a:pt x="997917" y="0"/>
                  </a:moveTo>
                  <a:lnTo>
                    <a:pt x="997917" y="454053"/>
                  </a:lnTo>
                  <a:lnTo>
                    <a:pt x="498958" y="698543"/>
                  </a:lnTo>
                  <a:lnTo>
                    <a:pt x="1" y="454053"/>
                  </a:lnTo>
                  <a:lnTo>
                    <a:pt x="1" y="0"/>
                  </a:lnTo>
                  <a:lnTo>
                    <a:pt x="498958" y="244491"/>
                  </a:lnTo>
                  <a:lnTo>
                    <a:pt x="997917"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401" tIns="374673" rIns="25400" bIns="374671" numCol="1" spcCol="1270" anchor="ctr" anchorCtr="0">
              <a:noAutofit/>
            </a:bodyPr>
            <a:lstStyle/>
            <a:p>
              <a:pPr marL="0" lvl="0" indent="0" algn="ctr" defTabSz="1778000">
                <a:lnSpc>
                  <a:spcPct val="90000"/>
                </a:lnSpc>
                <a:spcBef>
                  <a:spcPct val="0"/>
                </a:spcBef>
                <a:spcAft>
                  <a:spcPct val="35000"/>
                </a:spcAft>
                <a:buNone/>
              </a:pPr>
              <a:r>
                <a:rPr lang="en-US" sz="4000" b="1" kern="1200" dirty="0"/>
                <a:t>R</a:t>
              </a:r>
            </a:p>
          </p:txBody>
        </p:sp>
        <p:sp>
          <p:nvSpPr>
            <p:cNvPr id="11" name="Freeform: Shape 10">
              <a:extLst>
                <a:ext uri="{FF2B5EF4-FFF2-40B4-BE49-F238E27FC236}">
                  <a16:creationId xmlns:a16="http://schemas.microsoft.com/office/drawing/2014/main" id="{58F74063-B795-4C23-8452-BDF91B7982C4}"/>
                </a:ext>
              </a:extLst>
            </p:cNvPr>
            <p:cNvSpPr/>
            <p:nvPr/>
          </p:nvSpPr>
          <p:spPr>
            <a:xfrm>
              <a:off x="1155742" y="4244030"/>
              <a:ext cx="7531057" cy="648648"/>
            </a:xfrm>
            <a:custGeom>
              <a:avLst/>
              <a:gdLst>
                <a:gd name="connsiteX0" fmla="*/ 108110 w 648647"/>
                <a:gd name="connsiteY0" fmla="*/ 0 h 7531056"/>
                <a:gd name="connsiteX1" fmla="*/ 540537 w 648647"/>
                <a:gd name="connsiteY1" fmla="*/ 0 h 7531056"/>
                <a:gd name="connsiteX2" fmla="*/ 648647 w 648647"/>
                <a:gd name="connsiteY2" fmla="*/ 108110 h 7531056"/>
                <a:gd name="connsiteX3" fmla="*/ 648647 w 648647"/>
                <a:gd name="connsiteY3" fmla="*/ 7531056 h 7531056"/>
                <a:gd name="connsiteX4" fmla="*/ 648647 w 648647"/>
                <a:gd name="connsiteY4" fmla="*/ 7531056 h 7531056"/>
                <a:gd name="connsiteX5" fmla="*/ 0 w 648647"/>
                <a:gd name="connsiteY5" fmla="*/ 7531056 h 7531056"/>
                <a:gd name="connsiteX6" fmla="*/ 0 w 648647"/>
                <a:gd name="connsiteY6" fmla="*/ 7531056 h 7531056"/>
                <a:gd name="connsiteX7" fmla="*/ 0 w 648647"/>
                <a:gd name="connsiteY7" fmla="*/ 108110 h 7531056"/>
                <a:gd name="connsiteX8" fmla="*/ 108110 w 648647"/>
                <a:gd name="connsiteY8" fmla="*/ 0 h 753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47" h="7531056">
                  <a:moveTo>
                    <a:pt x="648647" y="1255205"/>
                  </a:moveTo>
                  <a:lnTo>
                    <a:pt x="648647" y="6275851"/>
                  </a:lnTo>
                  <a:cubicBezTo>
                    <a:pt x="648647" y="6969084"/>
                    <a:pt x="644478" y="7531050"/>
                    <a:pt x="639335" y="7531050"/>
                  </a:cubicBezTo>
                  <a:lnTo>
                    <a:pt x="0" y="7531050"/>
                  </a:lnTo>
                  <a:lnTo>
                    <a:pt x="0" y="7531050"/>
                  </a:lnTo>
                  <a:lnTo>
                    <a:pt x="0" y="6"/>
                  </a:lnTo>
                  <a:lnTo>
                    <a:pt x="0" y="6"/>
                  </a:lnTo>
                  <a:lnTo>
                    <a:pt x="639335" y="6"/>
                  </a:lnTo>
                  <a:cubicBezTo>
                    <a:pt x="644478" y="6"/>
                    <a:pt x="648647" y="561972"/>
                    <a:pt x="648647" y="1255205"/>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257" tIns="55794" rIns="55794" bIns="55795"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a:t>Realistic</a:t>
              </a:r>
              <a:endParaRPr lang="en-US" sz="3800" kern="1200" dirty="0"/>
            </a:p>
          </p:txBody>
        </p:sp>
        <p:sp>
          <p:nvSpPr>
            <p:cNvPr id="12" name="Freeform: Shape 11">
              <a:extLst>
                <a:ext uri="{FF2B5EF4-FFF2-40B4-BE49-F238E27FC236}">
                  <a16:creationId xmlns:a16="http://schemas.microsoft.com/office/drawing/2014/main" id="{A9232A34-BD93-45C5-BAB6-621D90845F6F}"/>
                </a:ext>
              </a:extLst>
            </p:cNvPr>
            <p:cNvSpPr/>
            <p:nvPr/>
          </p:nvSpPr>
          <p:spPr>
            <a:xfrm>
              <a:off x="457200" y="5123837"/>
              <a:ext cx="698544" cy="997919"/>
            </a:xfrm>
            <a:custGeom>
              <a:avLst/>
              <a:gdLst>
                <a:gd name="connsiteX0" fmla="*/ 0 w 997918"/>
                <a:gd name="connsiteY0" fmla="*/ 0 h 698543"/>
                <a:gd name="connsiteX1" fmla="*/ 648647 w 997918"/>
                <a:gd name="connsiteY1" fmla="*/ 0 h 698543"/>
                <a:gd name="connsiteX2" fmla="*/ 997918 w 997918"/>
                <a:gd name="connsiteY2" fmla="*/ 349272 h 698543"/>
                <a:gd name="connsiteX3" fmla="*/ 648647 w 997918"/>
                <a:gd name="connsiteY3" fmla="*/ 698543 h 698543"/>
                <a:gd name="connsiteX4" fmla="*/ 0 w 997918"/>
                <a:gd name="connsiteY4" fmla="*/ 698543 h 698543"/>
                <a:gd name="connsiteX5" fmla="*/ 349272 w 997918"/>
                <a:gd name="connsiteY5" fmla="*/ 349272 h 698543"/>
                <a:gd name="connsiteX6" fmla="*/ 0 w 997918"/>
                <a:gd name="connsiteY6" fmla="*/ 0 h 69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918" h="698543">
                  <a:moveTo>
                    <a:pt x="997917" y="0"/>
                  </a:moveTo>
                  <a:lnTo>
                    <a:pt x="997917" y="454053"/>
                  </a:lnTo>
                  <a:lnTo>
                    <a:pt x="498958" y="698543"/>
                  </a:lnTo>
                  <a:lnTo>
                    <a:pt x="1" y="454053"/>
                  </a:lnTo>
                  <a:lnTo>
                    <a:pt x="1" y="0"/>
                  </a:lnTo>
                  <a:lnTo>
                    <a:pt x="498958" y="244491"/>
                  </a:lnTo>
                  <a:lnTo>
                    <a:pt x="997917" y="0"/>
                  </a:lnTo>
                  <a:close/>
                </a:path>
              </a:pathLst>
            </a:cu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25401" tIns="374673" rIns="25400" bIns="374671" numCol="1" spcCol="1270" anchor="ctr" anchorCtr="0">
              <a:noAutofit/>
            </a:bodyPr>
            <a:lstStyle/>
            <a:p>
              <a:pPr marL="0" lvl="0" indent="0" algn="ctr" defTabSz="1778000">
                <a:lnSpc>
                  <a:spcPct val="90000"/>
                </a:lnSpc>
                <a:spcBef>
                  <a:spcPct val="0"/>
                </a:spcBef>
                <a:spcAft>
                  <a:spcPct val="35000"/>
                </a:spcAft>
                <a:buNone/>
              </a:pPr>
              <a:r>
                <a:rPr lang="en-US" sz="4000" b="1" kern="1200" dirty="0"/>
                <a:t>T</a:t>
              </a:r>
            </a:p>
          </p:txBody>
        </p:sp>
        <p:sp>
          <p:nvSpPr>
            <p:cNvPr id="13" name="Freeform: Shape 12">
              <a:extLst>
                <a:ext uri="{FF2B5EF4-FFF2-40B4-BE49-F238E27FC236}">
                  <a16:creationId xmlns:a16="http://schemas.microsoft.com/office/drawing/2014/main" id="{3ABB4BB9-3D98-4B25-B584-E1944DC33EC3}"/>
                </a:ext>
              </a:extLst>
            </p:cNvPr>
            <p:cNvSpPr/>
            <p:nvPr/>
          </p:nvSpPr>
          <p:spPr>
            <a:xfrm>
              <a:off x="1155742" y="5123837"/>
              <a:ext cx="7531057" cy="648648"/>
            </a:xfrm>
            <a:custGeom>
              <a:avLst/>
              <a:gdLst>
                <a:gd name="connsiteX0" fmla="*/ 108110 w 648647"/>
                <a:gd name="connsiteY0" fmla="*/ 0 h 7531056"/>
                <a:gd name="connsiteX1" fmla="*/ 540537 w 648647"/>
                <a:gd name="connsiteY1" fmla="*/ 0 h 7531056"/>
                <a:gd name="connsiteX2" fmla="*/ 648647 w 648647"/>
                <a:gd name="connsiteY2" fmla="*/ 108110 h 7531056"/>
                <a:gd name="connsiteX3" fmla="*/ 648647 w 648647"/>
                <a:gd name="connsiteY3" fmla="*/ 7531056 h 7531056"/>
                <a:gd name="connsiteX4" fmla="*/ 648647 w 648647"/>
                <a:gd name="connsiteY4" fmla="*/ 7531056 h 7531056"/>
                <a:gd name="connsiteX5" fmla="*/ 0 w 648647"/>
                <a:gd name="connsiteY5" fmla="*/ 7531056 h 7531056"/>
                <a:gd name="connsiteX6" fmla="*/ 0 w 648647"/>
                <a:gd name="connsiteY6" fmla="*/ 7531056 h 7531056"/>
                <a:gd name="connsiteX7" fmla="*/ 0 w 648647"/>
                <a:gd name="connsiteY7" fmla="*/ 108110 h 7531056"/>
                <a:gd name="connsiteX8" fmla="*/ 108110 w 648647"/>
                <a:gd name="connsiteY8" fmla="*/ 0 h 7531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47" h="7531056">
                  <a:moveTo>
                    <a:pt x="648647" y="1255205"/>
                  </a:moveTo>
                  <a:lnTo>
                    <a:pt x="648647" y="6275851"/>
                  </a:lnTo>
                  <a:cubicBezTo>
                    <a:pt x="648647" y="6969084"/>
                    <a:pt x="644478" y="7531050"/>
                    <a:pt x="639335" y="7531050"/>
                  </a:cubicBezTo>
                  <a:lnTo>
                    <a:pt x="0" y="7531050"/>
                  </a:lnTo>
                  <a:lnTo>
                    <a:pt x="0" y="7531050"/>
                  </a:lnTo>
                  <a:lnTo>
                    <a:pt x="0" y="6"/>
                  </a:lnTo>
                  <a:lnTo>
                    <a:pt x="0" y="6"/>
                  </a:lnTo>
                  <a:lnTo>
                    <a:pt x="639335" y="6"/>
                  </a:lnTo>
                  <a:cubicBezTo>
                    <a:pt x="644478" y="6"/>
                    <a:pt x="648647" y="561972"/>
                    <a:pt x="648647" y="1255205"/>
                  </a:cubicBezTo>
                  <a:close/>
                </a:path>
              </a:pathLst>
            </a:cu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257" tIns="55794" rIns="55794" bIns="55795"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a:t>Timed</a:t>
              </a:r>
              <a:endParaRPr lang="en-US" sz="3800" kern="12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about the evolution of leadership is true?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long as there have been leaders, it has been impossible to </a:t>
            </a:r>
            <a:r>
              <a:rPr lang="en-US" dirty="0">
                <a:ea typeface="Times New Roman"/>
                <a:cs typeface="Times New Roman"/>
              </a:rPr>
              <a:t>determine how and why they were 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Leadership itself has evolved, and our understanding of it 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It is important to understand why very different leadership styles can be 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It is important to understand that not everyone has leadership potential within them</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is the mark of a true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position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title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How many people need to be lead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How many people are willing to follow them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82605276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2C8C5E5-C89C-48BE-91D4-8EF0F5439176}"/>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pPr eaLnBrk="1" hangingPunct="1"/>
            <a:r>
              <a:rPr lang="en-US" dirty="0"/>
              <a:t>Creating a Long-Term Plan</a:t>
            </a:r>
            <a:endParaRPr lang="en-CA" dirty="0"/>
          </a:p>
        </p:txBody>
      </p:sp>
      <p:grpSp>
        <p:nvGrpSpPr>
          <p:cNvPr id="2" name="Group 1">
            <a:extLst>
              <a:ext uri="{FF2B5EF4-FFF2-40B4-BE49-F238E27FC236}">
                <a16:creationId xmlns:a16="http://schemas.microsoft.com/office/drawing/2014/main" id="{CBA84C5C-AA73-4D9B-BDDE-C26C01A8B5A5}"/>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15F15CA9-A91D-4D61-9D5F-249012F02DA1}"/>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A4863A8E-937E-4807-B645-232DB6674DE7}"/>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Strategic planning</a:t>
              </a:r>
            </a:p>
          </p:txBody>
        </p:sp>
        <p:sp>
          <p:nvSpPr>
            <p:cNvPr id="6" name="Oval 5">
              <a:extLst>
                <a:ext uri="{FF2B5EF4-FFF2-40B4-BE49-F238E27FC236}">
                  <a16:creationId xmlns:a16="http://schemas.microsoft.com/office/drawing/2014/main" id="{A4C4045D-DB49-4134-AC8E-7EB223BF9D7D}"/>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8D4B7C9-9CD6-41DF-939D-5B3E552E2A1B}"/>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Guides your vision</a:t>
              </a:r>
            </a:p>
          </p:txBody>
        </p:sp>
        <p:sp>
          <p:nvSpPr>
            <p:cNvPr id="8" name="Oval 7">
              <a:extLst>
                <a:ext uri="{FF2B5EF4-FFF2-40B4-BE49-F238E27FC236}">
                  <a16:creationId xmlns:a16="http://schemas.microsoft.com/office/drawing/2014/main" id="{82C71639-77ED-4A6A-8AB0-4F5D90945261}"/>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82CFFE5-91B1-4F5C-9A8C-A6B472900A06}"/>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Build on smaller goals</a:t>
              </a:r>
            </a:p>
          </p:txBody>
        </p:sp>
        <p:sp>
          <p:nvSpPr>
            <p:cNvPr id="10" name="Oval 9">
              <a:extLst>
                <a:ext uri="{FF2B5EF4-FFF2-40B4-BE49-F238E27FC236}">
                  <a16:creationId xmlns:a16="http://schemas.microsoft.com/office/drawing/2014/main" id="{D3A5525B-DBD6-401E-8966-00A182D617E3}"/>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B633DAB-2287-4CC4-BA8F-F39FDE492E7A}"/>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pPr eaLnBrk="1" hangingPunct="1"/>
            <a:r>
              <a:rPr lang="en-US" dirty="0"/>
              <a:t>Creating a Support System</a:t>
            </a:r>
            <a:endParaRPr lang="en-CA" dirty="0"/>
          </a:p>
        </p:txBody>
      </p:sp>
      <p:grpSp>
        <p:nvGrpSpPr>
          <p:cNvPr id="2" name="Group 1">
            <a:extLst>
              <a:ext uri="{FF2B5EF4-FFF2-40B4-BE49-F238E27FC236}">
                <a16:creationId xmlns:a16="http://schemas.microsoft.com/office/drawing/2014/main" id="{C17E8870-AD4C-4503-BF07-DA0F6A1C7F14}"/>
              </a:ext>
            </a:extLst>
          </p:cNvPr>
          <p:cNvGrpSpPr/>
          <p:nvPr/>
        </p:nvGrpSpPr>
        <p:grpSpPr>
          <a:xfrm>
            <a:off x="1074419" y="1600200"/>
            <a:ext cx="6995160" cy="4525963"/>
            <a:chOff x="1074419" y="1600200"/>
            <a:chExt cx="6995160" cy="4525963"/>
          </a:xfrm>
        </p:grpSpPr>
        <p:sp>
          <p:nvSpPr>
            <p:cNvPr id="4" name="Arrow: Right 3">
              <a:extLst>
                <a:ext uri="{FF2B5EF4-FFF2-40B4-BE49-F238E27FC236}">
                  <a16:creationId xmlns:a16="http://schemas.microsoft.com/office/drawing/2014/main" id="{D9141A8D-3124-4C43-9370-C1F3FA0AA08B}"/>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F6701EC-E968-4338-80AA-8C915795D99B}"/>
                </a:ext>
              </a:extLst>
            </p:cNvPr>
            <p:cNvSpPr/>
            <p:nvPr/>
          </p:nvSpPr>
          <p:spPr>
            <a:xfrm>
              <a:off x="1458374" y="2957988"/>
              <a:ext cx="3008947" cy="1810385"/>
            </a:xfrm>
            <a:custGeom>
              <a:avLst/>
              <a:gdLst>
                <a:gd name="connsiteX0" fmla="*/ 0 w 3008947"/>
                <a:gd name="connsiteY0" fmla="*/ 301737 h 1810385"/>
                <a:gd name="connsiteX1" fmla="*/ 301737 w 3008947"/>
                <a:gd name="connsiteY1" fmla="*/ 0 h 1810385"/>
                <a:gd name="connsiteX2" fmla="*/ 2707210 w 3008947"/>
                <a:gd name="connsiteY2" fmla="*/ 0 h 1810385"/>
                <a:gd name="connsiteX3" fmla="*/ 3008947 w 3008947"/>
                <a:gd name="connsiteY3" fmla="*/ 301737 h 1810385"/>
                <a:gd name="connsiteX4" fmla="*/ 3008947 w 3008947"/>
                <a:gd name="connsiteY4" fmla="*/ 1508648 h 1810385"/>
                <a:gd name="connsiteX5" fmla="*/ 2707210 w 3008947"/>
                <a:gd name="connsiteY5" fmla="*/ 1810385 h 1810385"/>
                <a:gd name="connsiteX6" fmla="*/ 301737 w 3008947"/>
                <a:gd name="connsiteY6" fmla="*/ 1810385 h 1810385"/>
                <a:gd name="connsiteX7" fmla="*/ 0 w 3008947"/>
                <a:gd name="connsiteY7" fmla="*/ 1508648 h 1810385"/>
                <a:gd name="connsiteX8" fmla="*/ 0 w 3008947"/>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8947" h="1810385">
                  <a:moveTo>
                    <a:pt x="0" y="301737"/>
                  </a:moveTo>
                  <a:cubicBezTo>
                    <a:pt x="0" y="135092"/>
                    <a:pt x="135092" y="0"/>
                    <a:pt x="301737" y="0"/>
                  </a:cubicBezTo>
                  <a:lnTo>
                    <a:pt x="2707210" y="0"/>
                  </a:lnTo>
                  <a:cubicBezTo>
                    <a:pt x="2873855" y="0"/>
                    <a:pt x="3008947" y="135092"/>
                    <a:pt x="3008947" y="301737"/>
                  </a:cubicBezTo>
                  <a:lnTo>
                    <a:pt x="3008947" y="1508648"/>
                  </a:lnTo>
                  <a:cubicBezTo>
                    <a:pt x="3008947" y="1675293"/>
                    <a:pt x="2873855" y="1810385"/>
                    <a:pt x="2707210"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9826" tIns="259826" rIns="259826" bIns="259826" numCol="1" spcCol="1270" anchor="ctr" anchorCtr="0">
              <a:noAutofit/>
            </a:bodyPr>
            <a:lstStyle/>
            <a:p>
              <a:pPr marL="0" lvl="0" indent="0" algn="ctr" defTabSz="2000250">
                <a:lnSpc>
                  <a:spcPct val="90000"/>
                </a:lnSpc>
                <a:spcBef>
                  <a:spcPct val="0"/>
                </a:spcBef>
                <a:spcAft>
                  <a:spcPct val="35000"/>
                </a:spcAft>
                <a:buNone/>
              </a:pPr>
              <a:r>
                <a:rPr lang="en-US" sz="4500" kern="1200" dirty="0"/>
                <a:t>Obtain the right tools</a:t>
              </a:r>
            </a:p>
          </p:txBody>
        </p:sp>
        <p:sp>
          <p:nvSpPr>
            <p:cNvPr id="6" name="Freeform: Shape 5">
              <a:extLst>
                <a:ext uri="{FF2B5EF4-FFF2-40B4-BE49-F238E27FC236}">
                  <a16:creationId xmlns:a16="http://schemas.microsoft.com/office/drawing/2014/main" id="{6D9FEA61-8DE9-41C6-A32F-F1FAE08A258D}"/>
                </a:ext>
              </a:extLst>
            </p:cNvPr>
            <p:cNvSpPr/>
            <p:nvPr/>
          </p:nvSpPr>
          <p:spPr>
            <a:xfrm>
              <a:off x="4676678" y="2957988"/>
              <a:ext cx="3008947" cy="1810385"/>
            </a:xfrm>
            <a:custGeom>
              <a:avLst/>
              <a:gdLst>
                <a:gd name="connsiteX0" fmla="*/ 0 w 3008947"/>
                <a:gd name="connsiteY0" fmla="*/ 301737 h 1810385"/>
                <a:gd name="connsiteX1" fmla="*/ 301737 w 3008947"/>
                <a:gd name="connsiteY1" fmla="*/ 0 h 1810385"/>
                <a:gd name="connsiteX2" fmla="*/ 2707210 w 3008947"/>
                <a:gd name="connsiteY2" fmla="*/ 0 h 1810385"/>
                <a:gd name="connsiteX3" fmla="*/ 3008947 w 3008947"/>
                <a:gd name="connsiteY3" fmla="*/ 301737 h 1810385"/>
                <a:gd name="connsiteX4" fmla="*/ 3008947 w 3008947"/>
                <a:gd name="connsiteY4" fmla="*/ 1508648 h 1810385"/>
                <a:gd name="connsiteX5" fmla="*/ 2707210 w 3008947"/>
                <a:gd name="connsiteY5" fmla="*/ 1810385 h 1810385"/>
                <a:gd name="connsiteX6" fmla="*/ 301737 w 3008947"/>
                <a:gd name="connsiteY6" fmla="*/ 1810385 h 1810385"/>
                <a:gd name="connsiteX7" fmla="*/ 0 w 3008947"/>
                <a:gd name="connsiteY7" fmla="*/ 1508648 h 1810385"/>
                <a:gd name="connsiteX8" fmla="*/ 0 w 3008947"/>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8947" h="1810385">
                  <a:moveTo>
                    <a:pt x="0" y="301737"/>
                  </a:moveTo>
                  <a:cubicBezTo>
                    <a:pt x="0" y="135092"/>
                    <a:pt x="135092" y="0"/>
                    <a:pt x="301737" y="0"/>
                  </a:cubicBezTo>
                  <a:lnTo>
                    <a:pt x="2707210" y="0"/>
                  </a:lnTo>
                  <a:cubicBezTo>
                    <a:pt x="2873855" y="0"/>
                    <a:pt x="3008947" y="135092"/>
                    <a:pt x="3008947" y="301737"/>
                  </a:cubicBezTo>
                  <a:lnTo>
                    <a:pt x="3008947" y="1508648"/>
                  </a:lnTo>
                  <a:cubicBezTo>
                    <a:pt x="3008947" y="1675293"/>
                    <a:pt x="2873855" y="1810385"/>
                    <a:pt x="2707210"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9826" tIns="259826" rIns="259826" bIns="259826" numCol="1" spcCol="1270" anchor="ctr" anchorCtr="0">
              <a:noAutofit/>
            </a:bodyPr>
            <a:lstStyle/>
            <a:p>
              <a:pPr marL="0" lvl="0" indent="0" algn="ctr" defTabSz="2000250">
                <a:lnSpc>
                  <a:spcPct val="90000"/>
                </a:lnSpc>
                <a:spcBef>
                  <a:spcPct val="0"/>
                </a:spcBef>
                <a:spcAft>
                  <a:spcPct val="35000"/>
                </a:spcAft>
                <a:buNone/>
              </a:pPr>
              <a:r>
                <a:rPr lang="en-US" sz="4500" kern="1200" dirty="0"/>
                <a:t>Track progress</a:t>
              </a:r>
            </a:p>
          </p:txBody>
        </p:sp>
      </p:gr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a vision without specific, targeted goals?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committed, important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plan for the future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Just a wish or a hope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system of gaining followers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does the ‘A’ in the SMART acronym stand for?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Achievable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Applicable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54767178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answers the questions of “who, what, when, where, why and how”?</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Specific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Measurable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Applicable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Timed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How can measurable goals be tracked?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According to the amount of time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According to the amount of money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According to the results achieved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81457992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While a goal may be possible, what do you need for it to be realistic?</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group of dedicated followers who will obey your authority no matter </a:t>
            </a:r>
            <a:r>
              <a:rPr lang="en-US" dirty="0">
                <a:ea typeface="Times New Roman"/>
                <a:cs typeface="Arial"/>
              </a:rPr>
              <a:t>what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Goals that are measurable in time and attainment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a:t>
            </a:r>
            <a:r>
              <a:rPr lang="en-US" dirty="0">
                <a:ea typeface="Times New Roman"/>
                <a:cs typeface="Times New Roman"/>
              </a:rPr>
              <a:t>right people with the right amount of time and support to make it happen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funding by stakeholders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should each goal lead 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successful completion every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next step in </a:t>
            </a:r>
            <a:r>
              <a:rPr lang="en-US" dirty="0">
                <a:ea typeface="Times New Roman"/>
                <a:cs typeface="Times New Roman"/>
              </a:rPr>
              <a:t>the overall plan until the ultimate vision is reached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Dedication and commitment from </a:t>
            </a:r>
            <a:r>
              <a:rPr lang="en-US" dirty="0">
                <a:solidFill>
                  <a:srgbClr val="000000"/>
                </a:solidFill>
                <a:ea typeface="Times New Roman"/>
                <a:cs typeface="Arial"/>
              </a:rPr>
              <a:t>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bigger, more important goal</a:t>
            </a:r>
            <a:endParaRPr lang="en-US" dirty="0"/>
          </a:p>
        </p:txBody>
      </p:sp>
    </p:spTree>
    <p:extLst>
      <p:ext uri="{BB962C8B-B14F-4D97-AF65-F5344CB8AC3E}">
        <p14:creationId xmlns:p14="http://schemas.microsoft.com/office/powerpoint/2010/main" val="310071448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road map that guides you to the ultimate realization of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attainable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measurable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short-term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Strategic planning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What can make your ultimate goal realistic, attainable, and timely?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Upper 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Strategic planning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Intermediate goals</a:t>
            </a:r>
            <a:endParaRPr lang="en-US" sz="2800" dirty="0">
              <a:ea typeface="Times New Roman"/>
              <a:cs typeface="Times New Roman"/>
            </a:endParaRPr>
          </a:p>
        </p:txBody>
      </p:sp>
    </p:spTree>
    <p:extLst>
      <p:ext uri="{BB962C8B-B14F-4D97-AF65-F5344CB8AC3E}">
        <p14:creationId xmlns:p14="http://schemas.microsoft.com/office/powerpoint/2010/main" val="341542833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tool is a great way to track milestones over a period of time?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RACI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Gantt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electronic whiteboard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flip-chart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What is the key to achieving all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Monitoring and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Delegation and covering </a:t>
            </a:r>
            <a:r>
              <a:rPr lang="en-US" dirty="0">
                <a:solidFill>
                  <a:srgbClr val="000000"/>
                </a:solidFill>
                <a:ea typeface="Times New Roman"/>
                <a:cs typeface="Arial"/>
              </a:rPr>
              <a:t>yourself as often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Timely and 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 deadlines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29626891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a vision without specific, targeted goals?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committed, important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plan for the future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Just a wish or a hope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system of gaining followers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does the ‘A’ in the SMART acronym stand for?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Achievable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Applicable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70216686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answers the questions of “who, what, when, where, why and how”?</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Specific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Measurable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Applicable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Timed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How can measurable goals be tracked?</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According to the amount of time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According to the amount of money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According to the results achieved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96487229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While a goal may be possible, what do you need for it to be realistic?</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group of dedicated followers who will obey your authority no matter what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Goals that are measurable in time and attainment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a:t>
            </a:r>
            <a:r>
              <a:rPr lang="en-US" dirty="0">
                <a:solidFill>
                  <a:srgbClr val="FF0000"/>
                </a:solidFill>
                <a:ea typeface="Times New Roman"/>
                <a:cs typeface="Times New Roman"/>
              </a:rPr>
              <a:t>right people with the right amount of time and support to make it happen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funding by stakeholders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should each goal lead to?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successful completion every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next step in </a:t>
            </a:r>
            <a:r>
              <a:rPr lang="en-US" dirty="0">
                <a:solidFill>
                  <a:srgbClr val="FF0000"/>
                </a:solidFill>
                <a:ea typeface="Times New Roman"/>
                <a:cs typeface="Times New Roman"/>
              </a:rPr>
              <a:t>the overall plan until the ultimate vision is reached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Dedication and commitment from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bigger, more important goal</a:t>
            </a:r>
            <a:endParaRPr lang="en-US" dirty="0"/>
          </a:p>
        </p:txBody>
      </p:sp>
    </p:spTree>
    <p:extLst>
      <p:ext uri="{BB962C8B-B14F-4D97-AF65-F5344CB8AC3E}">
        <p14:creationId xmlns:p14="http://schemas.microsoft.com/office/powerpoint/2010/main" val="2937149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a characteristic of a leader outlined by the Santa Clara University and the Tom Peters group?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Imaginative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Straightforward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Closed-minded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Which of these is a leadership principle of the United States Army?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Ensure the task is understood, supervised and accomplished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Seek to improve others, not yourself</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Keep your superiors </a:t>
            </a:r>
            <a:r>
              <a:rPr lang="en-US" dirty="0">
                <a:solidFill>
                  <a:srgbClr val="000000"/>
                </a:solidFill>
                <a:ea typeface="Times New Roman"/>
                <a:cs typeface="Arial"/>
              </a:rPr>
              <a:t>informed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responsibility and take responsibility for others’ actions</a:t>
            </a:r>
            <a:endParaRPr lang="en-US" dirty="0"/>
          </a:p>
        </p:txBody>
      </p:sp>
    </p:spTree>
    <p:extLst>
      <p:ext uri="{BB962C8B-B14F-4D97-AF65-F5344CB8AC3E}">
        <p14:creationId xmlns:p14="http://schemas.microsoft.com/office/powerpoint/2010/main" val="343600809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road map that guides you to the ultimate realization of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attainable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measurable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short-term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Strategic planning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What can make your ultimate goal realistic, attainable, and timely?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Upper 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Strategic planning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Intermediate goals</a:t>
            </a:r>
            <a:endParaRPr lang="en-US" sz="2800" dirty="0">
              <a:ea typeface="Times New Roman"/>
              <a:cs typeface="Times New Roman"/>
            </a:endParaRPr>
          </a:p>
        </p:txBody>
      </p:sp>
    </p:spTree>
    <p:extLst>
      <p:ext uri="{BB962C8B-B14F-4D97-AF65-F5344CB8AC3E}">
        <p14:creationId xmlns:p14="http://schemas.microsoft.com/office/powerpoint/2010/main" val="39191186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tool is a great way to track milestones over a period of time?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RACI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Gantt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electronic whiteboard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flip-chart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What is the key to achieving all goals?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Monitoring and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Delegation and covering yourself as often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Timely and 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 deadlines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60789952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br>
              <a:rPr lang="en-CA" dirty="0"/>
            </a:br>
            <a:r>
              <a:rPr lang="en-US" dirty="0"/>
              <a:t>Module Twelve: Wrapping Up</a:t>
            </a:r>
            <a:br>
              <a:rPr lang="en-CA" dirty="0"/>
            </a:br>
            <a:endParaRPr lang="en-CA" dirty="0"/>
          </a:p>
        </p:txBody>
      </p:sp>
      <p:sp>
        <p:nvSpPr>
          <p:cNvPr id="53252"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2000" i="1" dirty="0">
                <a:latin typeface="Cambria"/>
                <a:ea typeface="Times New Roman"/>
                <a:cs typeface="Times New Roman"/>
              </a:rPr>
              <a:t>A work well begun is half ended.</a:t>
            </a:r>
            <a:endParaRPr lang="en-US" sz="1600" dirty="0">
              <a:ea typeface="Times New Roman"/>
              <a:cs typeface="Times New Roman"/>
            </a:endParaRPr>
          </a:p>
          <a:p>
            <a:pPr indent="0" algn="ctr">
              <a:lnSpc>
                <a:spcPct val="115000"/>
              </a:lnSpc>
              <a:spcBef>
                <a:spcPts val="0"/>
              </a:spcBef>
              <a:spcAft>
                <a:spcPts val="1000"/>
              </a:spcAft>
              <a:buNone/>
            </a:pPr>
            <a:r>
              <a:rPr lang="en-US" sz="2000" b="1" i="1" dirty="0">
                <a:latin typeface="Cambria"/>
                <a:ea typeface="Times New Roman"/>
                <a:cs typeface="Times New Roman"/>
              </a:rPr>
              <a:t>Plato</a:t>
            </a:r>
            <a:endParaRPr lang="en-US" sz="1600" dirty="0">
              <a:ea typeface="Times New Roman"/>
              <a:cs typeface="Times New Roman"/>
            </a:endParaRPr>
          </a:p>
          <a:p>
            <a:pPr eaLnBrk="1" hangingPunct="1"/>
            <a:endParaRPr lang="en-CA" sz="1800" dirty="0"/>
          </a:p>
        </p:txBody>
      </p:sp>
      <p:sp>
        <p:nvSpPr>
          <p:cNvPr id="51203" name="Content Placeholder 3"/>
          <p:cNvSpPr>
            <a:spLocks noGrp="1"/>
          </p:cNvSpPr>
          <p:nvPr>
            <p:ph type="body" sz="quarter" idx="11"/>
          </p:nvPr>
        </p:nvSpPr>
        <p:spPr/>
        <p:txBody>
          <a:bodyPr>
            <a:normAutofit lnSpcReduction="10000"/>
          </a:bodyPr>
          <a:lstStyle/>
          <a:p>
            <a:pPr marL="0">
              <a:buFont typeface="Arial" charset="0"/>
              <a:buNone/>
              <a:defRPr/>
            </a:pPr>
            <a:r>
              <a:rPr lang="en-US" dirty="0"/>
              <a:t>To be a leader, you must first see yourself as a leader. </a:t>
            </a:r>
          </a:p>
          <a:p>
            <a:pPr marL="0">
              <a:buFont typeface="Arial" charset="0"/>
              <a:buNone/>
              <a:defRPr/>
            </a:pPr>
            <a:r>
              <a:rPr lang="en-US" dirty="0"/>
              <a:t>Based on what you have learned so far, you now know what qualities are important in a leader and you have prioritized them as they apply to you. Experience is the greatest teacher, however, and there is no substitute. </a:t>
            </a:r>
            <a:endParaRPr lang="en-CA"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DC5858D-DABA-48F2-82C1-C16F1D014826}"/>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r>
              <a:rPr lang="en-US" dirty="0"/>
              <a:t>Words from the Wise</a:t>
            </a:r>
          </a:p>
        </p:txBody>
      </p:sp>
      <p:grpSp>
        <p:nvGrpSpPr>
          <p:cNvPr id="2" name="Group 1">
            <a:extLst>
              <a:ext uri="{FF2B5EF4-FFF2-40B4-BE49-F238E27FC236}">
                <a16:creationId xmlns:a16="http://schemas.microsoft.com/office/drawing/2014/main" id="{21A2B4AA-640B-4F71-888A-C2138035E234}"/>
              </a:ext>
            </a:extLst>
          </p:cNvPr>
          <p:cNvGrpSpPr/>
          <p:nvPr/>
        </p:nvGrpSpPr>
        <p:grpSpPr>
          <a:xfrm>
            <a:off x="461218" y="2268731"/>
            <a:ext cx="8221563" cy="3188899"/>
            <a:chOff x="461218" y="2268731"/>
            <a:chExt cx="8221563" cy="3188899"/>
          </a:xfrm>
        </p:grpSpPr>
        <p:sp>
          <p:nvSpPr>
            <p:cNvPr id="3" name="Freeform: Shape 2">
              <a:extLst>
                <a:ext uri="{FF2B5EF4-FFF2-40B4-BE49-F238E27FC236}">
                  <a16:creationId xmlns:a16="http://schemas.microsoft.com/office/drawing/2014/main" id="{0E25AA83-14FF-4AC6-8B9B-AB2DC5BB5E91}"/>
                </a:ext>
              </a:extLst>
            </p:cNvPr>
            <p:cNvSpPr/>
            <p:nvPr/>
          </p:nvSpPr>
          <p:spPr>
            <a:xfrm>
              <a:off x="461218" y="3053925"/>
              <a:ext cx="2055390" cy="534600"/>
            </a:xfrm>
            <a:custGeom>
              <a:avLst/>
              <a:gdLst>
                <a:gd name="connsiteX0" fmla="*/ 0 w 2055390"/>
                <a:gd name="connsiteY0" fmla="*/ 0 h 534600"/>
                <a:gd name="connsiteX1" fmla="*/ 2055390 w 2055390"/>
                <a:gd name="connsiteY1" fmla="*/ 0 h 534600"/>
                <a:gd name="connsiteX2" fmla="*/ 2055390 w 2055390"/>
                <a:gd name="connsiteY2" fmla="*/ 534600 h 534600"/>
                <a:gd name="connsiteX3" fmla="*/ 0 w 2055390"/>
                <a:gd name="connsiteY3" fmla="*/ 534600 h 534600"/>
                <a:gd name="connsiteX4" fmla="*/ 0 w 2055390"/>
                <a:gd name="connsiteY4" fmla="*/ 0 h 534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534600">
                  <a:moveTo>
                    <a:pt x="0" y="0"/>
                  </a:moveTo>
                  <a:lnTo>
                    <a:pt x="2055390" y="0"/>
                  </a:lnTo>
                  <a:lnTo>
                    <a:pt x="2055390" y="534600"/>
                  </a:lnTo>
                  <a:lnTo>
                    <a:pt x="0" y="534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Thucydides</a:t>
              </a:r>
              <a:endParaRPr lang="en-US" sz="2700" kern="1200" dirty="0"/>
            </a:p>
          </p:txBody>
        </p:sp>
        <p:sp>
          <p:nvSpPr>
            <p:cNvPr id="5" name="Left Brace 4">
              <a:extLst>
                <a:ext uri="{FF2B5EF4-FFF2-40B4-BE49-F238E27FC236}">
                  <a16:creationId xmlns:a16="http://schemas.microsoft.com/office/drawing/2014/main" id="{11F48CC7-BFB1-4A10-882D-CD9AAB63CE2E}"/>
                </a:ext>
              </a:extLst>
            </p:cNvPr>
            <p:cNvSpPr/>
            <p:nvPr/>
          </p:nvSpPr>
          <p:spPr>
            <a:xfrm>
              <a:off x="2516609" y="2268731"/>
              <a:ext cx="411078" cy="210498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1301C9AD-3B6F-4DB5-9279-042A17D2080F}"/>
                </a:ext>
              </a:extLst>
            </p:cNvPr>
            <p:cNvSpPr/>
            <p:nvPr/>
          </p:nvSpPr>
          <p:spPr>
            <a:xfrm>
              <a:off x="3092118" y="2268731"/>
              <a:ext cx="5590663" cy="2104987"/>
            </a:xfrm>
            <a:custGeom>
              <a:avLst/>
              <a:gdLst>
                <a:gd name="connsiteX0" fmla="*/ 0 w 5590663"/>
                <a:gd name="connsiteY0" fmla="*/ 0 h 2104987"/>
                <a:gd name="connsiteX1" fmla="*/ 5590663 w 5590663"/>
                <a:gd name="connsiteY1" fmla="*/ 0 h 2104987"/>
                <a:gd name="connsiteX2" fmla="*/ 5590663 w 5590663"/>
                <a:gd name="connsiteY2" fmla="*/ 2104987 h 2104987"/>
                <a:gd name="connsiteX3" fmla="*/ 0 w 5590663"/>
                <a:gd name="connsiteY3" fmla="*/ 2104987 h 2104987"/>
                <a:gd name="connsiteX4" fmla="*/ 0 w 5590663"/>
                <a:gd name="connsiteY4" fmla="*/ 0 h 210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2104987">
                  <a:moveTo>
                    <a:pt x="0" y="0"/>
                  </a:moveTo>
                  <a:lnTo>
                    <a:pt x="5590663" y="0"/>
                  </a:lnTo>
                  <a:lnTo>
                    <a:pt x="5590663" y="2104987"/>
                  </a:lnTo>
                  <a:lnTo>
                    <a:pt x="0" y="210498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bravest are surely those who have the clearest vision of what is before them, glory and danger alike, and yet notwithstanding, go out and meet it.</a:t>
              </a:r>
            </a:p>
          </p:txBody>
        </p:sp>
        <p:sp>
          <p:nvSpPr>
            <p:cNvPr id="7" name="Freeform: Shape 6">
              <a:extLst>
                <a:ext uri="{FF2B5EF4-FFF2-40B4-BE49-F238E27FC236}">
                  <a16:creationId xmlns:a16="http://schemas.microsoft.com/office/drawing/2014/main" id="{CD9B81AC-DEEF-4F48-AE74-88566CFE53EB}"/>
                </a:ext>
              </a:extLst>
            </p:cNvPr>
            <p:cNvSpPr/>
            <p:nvPr/>
          </p:nvSpPr>
          <p:spPr>
            <a:xfrm>
              <a:off x="461218" y="4513206"/>
              <a:ext cx="2055390" cy="902137"/>
            </a:xfrm>
            <a:custGeom>
              <a:avLst/>
              <a:gdLst>
                <a:gd name="connsiteX0" fmla="*/ 0 w 2055390"/>
                <a:gd name="connsiteY0" fmla="*/ 0 h 902137"/>
                <a:gd name="connsiteX1" fmla="*/ 2055390 w 2055390"/>
                <a:gd name="connsiteY1" fmla="*/ 0 h 902137"/>
                <a:gd name="connsiteX2" fmla="*/ 2055390 w 2055390"/>
                <a:gd name="connsiteY2" fmla="*/ 902137 h 902137"/>
                <a:gd name="connsiteX3" fmla="*/ 0 w 2055390"/>
                <a:gd name="connsiteY3" fmla="*/ 902137 h 902137"/>
                <a:gd name="connsiteX4" fmla="*/ 0 w 2055390"/>
                <a:gd name="connsiteY4" fmla="*/ 0 h 902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02137">
                  <a:moveTo>
                    <a:pt x="0" y="0"/>
                  </a:moveTo>
                  <a:lnTo>
                    <a:pt x="2055390" y="0"/>
                  </a:lnTo>
                  <a:lnTo>
                    <a:pt x="2055390" y="902137"/>
                  </a:lnTo>
                  <a:lnTo>
                    <a:pt x="0" y="9021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Woodrow Wilson</a:t>
              </a:r>
              <a:endParaRPr lang="en-US" sz="2700" kern="1200" dirty="0"/>
            </a:p>
          </p:txBody>
        </p:sp>
        <p:sp>
          <p:nvSpPr>
            <p:cNvPr id="8" name="Left Brace 7">
              <a:extLst>
                <a:ext uri="{FF2B5EF4-FFF2-40B4-BE49-F238E27FC236}">
                  <a16:creationId xmlns:a16="http://schemas.microsoft.com/office/drawing/2014/main" id="{A3237A7B-A975-4DED-B242-5805ED901ACB}"/>
                </a:ext>
              </a:extLst>
            </p:cNvPr>
            <p:cNvSpPr/>
            <p:nvPr/>
          </p:nvSpPr>
          <p:spPr>
            <a:xfrm>
              <a:off x="2516609" y="4470918"/>
              <a:ext cx="411078" cy="986712"/>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188299CE-FAA3-41C7-8D11-B48FDF22D74F}"/>
                </a:ext>
              </a:extLst>
            </p:cNvPr>
            <p:cNvSpPr/>
            <p:nvPr/>
          </p:nvSpPr>
          <p:spPr>
            <a:xfrm>
              <a:off x="3092118" y="4470918"/>
              <a:ext cx="5590663" cy="986712"/>
            </a:xfrm>
            <a:custGeom>
              <a:avLst/>
              <a:gdLst>
                <a:gd name="connsiteX0" fmla="*/ 0 w 5590663"/>
                <a:gd name="connsiteY0" fmla="*/ 0 h 986712"/>
                <a:gd name="connsiteX1" fmla="*/ 5590663 w 5590663"/>
                <a:gd name="connsiteY1" fmla="*/ 0 h 986712"/>
                <a:gd name="connsiteX2" fmla="*/ 5590663 w 5590663"/>
                <a:gd name="connsiteY2" fmla="*/ 986712 h 986712"/>
                <a:gd name="connsiteX3" fmla="*/ 0 w 5590663"/>
                <a:gd name="connsiteY3" fmla="*/ 986712 h 986712"/>
                <a:gd name="connsiteX4" fmla="*/ 0 w 5590663"/>
                <a:gd name="connsiteY4" fmla="*/ 0 h 986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986712">
                  <a:moveTo>
                    <a:pt x="0" y="0"/>
                  </a:moveTo>
                  <a:lnTo>
                    <a:pt x="5590663" y="0"/>
                  </a:lnTo>
                  <a:lnTo>
                    <a:pt x="5590663" y="986712"/>
                  </a:lnTo>
                  <a:lnTo>
                    <a:pt x="0" y="986712"/>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ear of the leader must ring with the voices of the people.</a:t>
              </a:r>
            </a:p>
          </p:txBody>
        </p:sp>
      </p:gr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Why do the United States Army leadership principles not address what to do or say in any given situation?</a:t>
            </a:r>
            <a:endParaRPr lang="en-US" sz="2800" dirty="0">
              <a:solidFill>
                <a:srgbClr val="000000"/>
              </a:solidFill>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There would be too many variables.  The list would be too long and complicated</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Because there is a real formula for being a leader that is taught at higher ranks</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Arial"/>
              </a:rPr>
              <a:t>Leadership cannot be taught.  It can only be learned through personal experience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Times New Roman"/>
              </a:rPr>
              <a:t>Leadership must come from within and it is based on your personality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Which of these categories have leaders typically belonged to in the past?</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Arial"/>
              </a:rPr>
              <a:t>Police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Arial"/>
              </a:rPr>
              <a:t>Religion</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School system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248081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not true about the military leader, Sun Tzu?</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He wrote the Art of War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His book is about how to use armies by any means necessary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He was a great military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His book focuses more on </a:t>
            </a:r>
            <a:r>
              <a:rPr lang="en-US" dirty="0">
                <a:ea typeface="Times New Roman"/>
                <a:cs typeface="Times New Roman"/>
              </a:rPr>
              <a:t>wise political policies and strategies to prevent war</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With the rise of the Industrial Revolution, what new kind of leader emerged?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Economic</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Military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Political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687021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theory takes the phrase “Great men are born, not made” literally?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Great Man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Generational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Trait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Leadership Principle Theory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Which of these is the difference between a good leader and a great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amount of political clout he or she 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Writing ability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Military tactical thinking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a:t>
            </a:r>
            <a:r>
              <a:rPr lang="en-US" dirty="0">
                <a:ea typeface="Times New Roman"/>
                <a:cs typeface="Times New Roman"/>
              </a:rPr>
              <a:t>he number of leadership skills they have developed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568036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about the evolution of leadership is true?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long as there have been leaders, it has been impossible to determine how and why they were 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Leadership itself has evolved, and our understanding of it 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important to understand why very different leadership styles can be 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is important to understand that not everyone has leadership potential within them</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is the mark of a true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position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title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How many people need to be lead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How many people are willing to follow them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39925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a characteristic of a leader outlined by the Santa Clara University and the Tom Peters group?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Imaginative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Straightforward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Closed-minded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these is a leadership principle of the United States Army?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Ensure the task is understood, supervised and accomplished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to improve others, not yourself</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Keep your superiors informed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responsibility and take responsibility for others’ actions</a:t>
            </a:r>
            <a:endParaRPr lang="en-US" dirty="0"/>
          </a:p>
        </p:txBody>
      </p:sp>
    </p:spTree>
    <p:extLst>
      <p:ext uri="{BB962C8B-B14F-4D97-AF65-F5344CB8AC3E}">
        <p14:creationId xmlns:p14="http://schemas.microsoft.com/office/powerpoint/2010/main" val="4190440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Why do the United States Army leadership principles not address what to do or say in any given situation?</a:t>
            </a:r>
            <a:endParaRPr lang="en-US" sz="2800" dirty="0">
              <a:solidFill>
                <a:srgbClr val="000000"/>
              </a:solidFill>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There would be too many variables.  The list would be too long and complicated</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Because there is a real formula for being a leader that is taught at higher ranks</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Leadership cannot be taught.  It can only be learned through personal experience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FF0000"/>
                </a:solidFill>
                <a:ea typeface="Times New Roman"/>
                <a:cs typeface="Times New Roman"/>
              </a:rPr>
              <a:t>Leadership must come from within and it is based on your personality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Which of these categories have leaders typically belonged to in the past?</a:t>
            </a:r>
            <a:endParaRPr lang="en-US" sz="2800" dirty="0">
              <a:solidFill>
                <a:srgbClr val="000000"/>
              </a:solidFill>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Police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FF0000"/>
                </a:solidFill>
                <a:ea typeface="Times New Roman"/>
                <a:cs typeface="Arial"/>
              </a:rPr>
              <a:t>Religion</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School system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134086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not true about the military leader, Sun Tzu?</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 wrote the Art of War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His book is about how to use armies by any means necessary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 was a great military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His book focuses more on </a:t>
            </a:r>
            <a:r>
              <a:rPr lang="en-US" dirty="0">
                <a:solidFill>
                  <a:srgbClr val="000000"/>
                </a:solidFill>
                <a:ea typeface="Times New Roman"/>
                <a:cs typeface="Times New Roman"/>
              </a:rPr>
              <a:t>wise political policies and strategies to prevent war</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With the rise of the Industrial Revolution, what new kind of leader emerged?</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Economic</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Military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Political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189093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theory takes the phrase “Great men are born, not made” literally?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Great Man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Generational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Trait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Leadership Principle Theory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Which of these is the difference between a good leader and a great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amount of political clout he or she 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Writing ability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Military tactical thinking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t>
            </a:r>
            <a:r>
              <a:rPr lang="en-US" dirty="0">
                <a:solidFill>
                  <a:srgbClr val="FF0000"/>
                </a:solidFill>
                <a:ea typeface="Times New Roman"/>
                <a:cs typeface="Times New Roman"/>
              </a:rPr>
              <a:t>he number of leadership skills they have developed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036541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CA" dirty="0"/>
              <a:t>Module </a:t>
            </a:r>
            <a:r>
              <a:rPr lang="en-US" dirty="0"/>
              <a:t>Three: Situational Leadership</a:t>
            </a:r>
            <a:endParaRPr lang="en-CA" dirty="0"/>
          </a:p>
        </p:txBody>
      </p:sp>
      <p:sp>
        <p:nvSpPr>
          <p:cNvPr id="14340"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You manage things; you lead people.</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Arial"/>
              </a:rPr>
              <a:t>Murray Hopper</a:t>
            </a:r>
            <a:endParaRPr lang="en-US" sz="1400" dirty="0">
              <a:ea typeface="Times New Roman"/>
              <a:cs typeface="Times New Roman"/>
            </a:endParaRPr>
          </a:p>
          <a:p>
            <a:pPr indent="0" eaLnBrk="1" hangingPunct="1">
              <a:buNone/>
            </a:pPr>
            <a:endParaRPr lang="en-CA" dirty="0"/>
          </a:p>
        </p:txBody>
      </p:sp>
      <p:sp>
        <p:nvSpPr>
          <p:cNvPr id="14339" name="Content Placeholder 3"/>
          <p:cNvSpPr>
            <a:spLocks noGrp="1"/>
          </p:cNvSpPr>
          <p:nvPr>
            <p:ph type="body" sz="quarter" idx="11"/>
          </p:nvPr>
        </p:nvSpPr>
        <p:spPr/>
        <p:txBody>
          <a:bodyPr/>
          <a:lstStyle/>
          <a:p>
            <a:pPr eaLnBrk="1" hangingPunct="1">
              <a:buFont typeface="Arial" charset="0"/>
              <a:buNone/>
            </a:pPr>
            <a:br>
              <a:rPr lang="en-CA" dirty="0"/>
            </a:br>
            <a:r>
              <a:rPr lang="en-CA" dirty="0"/>
              <a:t>In this module, we will discuss the different types of “Situational Leadership”:</a:t>
            </a:r>
          </a:p>
          <a:p>
            <a:pPr eaLnBrk="1" hangingPunct="1"/>
            <a:r>
              <a:rPr lang="en-US" dirty="0"/>
              <a:t>Telling</a:t>
            </a:r>
            <a:endParaRPr lang="en-CA" dirty="0"/>
          </a:p>
          <a:p>
            <a:pPr eaLnBrk="1" hangingPunct="1"/>
            <a:r>
              <a:rPr lang="en-US" dirty="0"/>
              <a:t>Selling</a:t>
            </a:r>
            <a:endParaRPr lang="en-CA" dirty="0"/>
          </a:p>
          <a:p>
            <a:pPr eaLnBrk="1" hangingPunct="1"/>
            <a:r>
              <a:rPr lang="en-US" dirty="0"/>
              <a:t>Participating</a:t>
            </a:r>
            <a:endParaRPr lang="en-CA" dirty="0"/>
          </a:p>
          <a:p>
            <a:pPr eaLnBrk="1" hangingPunct="1"/>
            <a:r>
              <a:rPr lang="en-US" dirty="0"/>
              <a:t>Delegating</a:t>
            </a:r>
            <a:endParaRPr lang="en-CA" dirty="0"/>
          </a:p>
          <a:p>
            <a:pPr eaLnBrk="1" hangingPunct="1"/>
            <a:endParaRPr lang="en-C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37FF9FE-2D20-4BE0-AB28-72411A133D09}"/>
              </a:ext>
            </a:extLst>
          </p:cNvPr>
          <p:cNvSpPr>
            <a:spLocks noGrp="1"/>
          </p:cNvSpPr>
          <p:nvPr>
            <p:ph sz="quarter" idx="11"/>
          </p:nvPr>
        </p:nvSpPr>
        <p:spPr/>
        <p:txBody>
          <a:bodyPr/>
          <a:lstStyle/>
          <a:p>
            <a:endParaRPr lang="en-US"/>
          </a:p>
        </p:txBody>
      </p:sp>
      <p:sp>
        <p:nvSpPr>
          <p:cNvPr id="15362" name="Title 4"/>
          <p:cNvSpPr>
            <a:spLocks noGrp="1"/>
          </p:cNvSpPr>
          <p:nvPr>
            <p:ph type="title"/>
          </p:nvPr>
        </p:nvSpPr>
        <p:spPr/>
        <p:txBody>
          <a:bodyPr/>
          <a:lstStyle/>
          <a:p>
            <a:pPr eaLnBrk="1" hangingPunct="1"/>
            <a:r>
              <a:rPr lang="en-US" dirty="0"/>
              <a:t>Situational Leadership: Telling</a:t>
            </a:r>
            <a:endParaRPr lang="en-CA" dirty="0"/>
          </a:p>
        </p:txBody>
      </p:sp>
      <p:grpSp>
        <p:nvGrpSpPr>
          <p:cNvPr id="2" name="Group 1">
            <a:extLst>
              <a:ext uri="{FF2B5EF4-FFF2-40B4-BE49-F238E27FC236}">
                <a16:creationId xmlns:a16="http://schemas.microsoft.com/office/drawing/2014/main" id="{8BFD5E87-77C5-4A5E-B83A-CCD32FF41909}"/>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C36DAAF-D83F-4A22-89FB-A23D9303EF2F}"/>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New employees</a:t>
              </a:r>
            </a:p>
          </p:txBody>
        </p:sp>
        <p:sp>
          <p:nvSpPr>
            <p:cNvPr id="5" name="Freeform: Shape 4">
              <a:extLst>
                <a:ext uri="{FF2B5EF4-FFF2-40B4-BE49-F238E27FC236}">
                  <a16:creationId xmlns:a16="http://schemas.microsoft.com/office/drawing/2014/main" id="{CF0F5B24-E6CC-4BDD-9EDD-1AE02854E5EE}"/>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Direct instructions</a:t>
              </a:r>
            </a:p>
          </p:txBody>
        </p:sp>
        <p:sp>
          <p:nvSpPr>
            <p:cNvPr id="6" name="Freeform: Shape 5">
              <a:extLst>
                <a:ext uri="{FF2B5EF4-FFF2-40B4-BE49-F238E27FC236}">
                  <a16:creationId xmlns:a16="http://schemas.microsoft.com/office/drawing/2014/main" id="{4E98FF11-3946-4940-84F3-F4056808E5C7}"/>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Task focused</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A0AF465-389F-4C2D-9A55-8064D12BAABB}"/>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pPr eaLnBrk="1" hangingPunct="1"/>
            <a:r>
              <a:rPr lang="en-US" dirty="0"/>
              <a:t>Situational Leadership: Selling</a:t>
            </a:r>
            <a:endParaRPr lang="en-CA" dirty="0"/>
          </a:p>
        </p:txBody>
      </p:sp>
      <p:grpSp>
        <p:nvGrpSpPr>
          <p:cNvPr id="2" name="Group 1">
            <a:extLst>
              <a:ext uri="{FF2B5EF4-FFF2-40B4-BE49-F238E27FC236}">
                <a16:creationId xmlns:a16="http://schemas.microsoft.com/office/drawing/2014/main" id="{C326E148-8F0A-45A7-A56E-87DE84C08D51}"/>
              </a:ext>
            </a:extLst>
          </p:cNvPr>
          <p:cNvGrpSpPr/>
          <p:nvPr/>
        </p:nvGrpSpPr>
        <p:grpSpPr>
          <a:xfrm>
            <a:off x="457200" y="1609446"/>
            <a:ext cx="8229600" cy="4507470"/>
            <a:chOff x="457200" y="1609446"/>
            <a:chExt cx="8229600" cy="4507470"/>
          </a:xfrm>
        </p:grpSpPr>
        <p:sp>
          <p:nvSpPr>
            <p:cNvPr id="4" name="Freeform: Shape 3">
              <a:extLst>
                <a:ext uri="{FF2B5EF4-FFF2-40B4-BE49-F238E27FC236}">
                  <a16:creationId xmlns:a16="http://schemas.microsoft.com/office/drawing/2014/main" id="{2A83C553-A865-4A08-BE1B-2F140F8649FB}"/>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Task focused</a:t>
              </a:r>
            </a:p>
          </p:txBody>
        </p:sp>
        <p:sp>
          <p:nvSpPr>
            <p:cNvPr id="5" name="Freeform: Shape 4">
              <a:extLst>
                <a:ext uri="{FF2B5EF4-FFF2-40B4-BE49-F238E27FC236}">
                  <a16:creationId xmlns:a16="http://schemas.microsoft.com/office/drawing/2014/main" id="{2DB7ED72-99D2-4E19-A82F-38BA31D3DEFC}"/>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Developing relationship</a:t>
              </a:r>
            </a:p>
          </p:txBody>
        </p:sp>
        <p:sp>
          <p:nvSpPr>
            <p:cNvPr id="6" name="Freeform: Shape 5">
              <a:extLst>
                <a:ext uri="{FF2B5EF4-FFF2-40B4-BE49-F238E27FC236}">
                  <a16:creationId xmlns:a16="http://schemas.microsoft.com/office/drawing/2014/main" id="{AA3AD753-2254-4BC3-9789-70798B1AE915}"/>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Building trust</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6414B0E-3F8E-4259-86E3-50233C8B78EC}"/>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pPr eaLnBrk="1" hangingPunct="1"/>
            <a:r>
              <a:rPr lang="en-US" dirty="0"/>
              <a:t>Situational Leadership: Participating</a:t>
            </a:r>
            <a:endParaRPr lang="en-CA" dirty="0"/>
          </a:p>
        </p:txBody>
      </p:sp>
      <p:grpSp>
        <p:nvGrpSpPr>
          <p:cNvPr id="2" name="Group 1">
            <a:extLst>
              <a:ext uri="{FF2B5EF4-FFF2-40B4-BE49-F238E27FC236}">
                <a16:creationId xmlns:a16="http://schemas.microsoft.com/office/drawing/2014/main" id="{AD3570D4-0A73-4FD0-A8FD-A938723A90BB}"/>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AE933719-7A14-4923-8639-F2BB281F172B}"/>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8838" tIns="218838" rIns="1604462" bIns="218838" numCol="1" spcCol="1270" anchor="ctr" anchorCtr="0">
              <a:noAutofit/>
            </a:bodyPr>
            <a:lstStyle/>
            <a:p>
              <a:pPr marL="0" lvl="0" indent="0" algn="l" defTabSz="2089150">
                <a:lnSpc>
                  <a:spcPct val="90000"/>
                </a:lnSpc>
                <a:spcBef>
                  <a:spcPct val="0"/>
                </a:spcBef>
                <a:spcAft>
                  <a:spcPct val="35000"/>
                </a:spcAft>
                <a:buNone/>
              </a:pPr>
              <a:r>
                <a:rPr lang="en-US" sz="4700" kern="1200" dirty="0"/>
                <a:t>Competent followers</a:t>
              </a:r>
            </a:p>
          </p:txBody>
        </p:sp>
        <p:sp>
          <p:nvSpPr>
            <p:cNvPr id="5" name="Freeform: Shape 4">
              <a:extLst>
                <a:ext uri="{FF2B5EF4-FFF2-40B4-BE49-F238E27FC236}">
                  <a16:creationId xmlns:a16="http://schemas.microsoft.com/office/drawing/2014/main" id="{AB3354ED-B13A-45B5-A4C3-96FA3444C223}"/>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18838" tIns="218838" rIns="1718621" bIns="218838" numCol="1" spcCol="1270" anchor="ctr" anchorCtr="0">
              <a:noAutofit/>
            </a:bodyPr>
            <a:lstStyle/>
            <a:p>
              <a:pPr marL="0" lvl="0" indent="0" algn="l" defTabSz="2089150">
                <a:lnSpc>
                  <a:spcPct val="90000"/>
                </a:lnSpc>
                <a:spcBef>
                  <a:spcPct val="0"/>
                </a:spcBef>
                <a:spcAft>
                  <a:spcPct val="35000"/>
                </a:spcAft>
                <a:buNone/>
              </a:pPr>
              <a:r>
                <a:rPr lang="en-US" sz="4700" kern="1200" dirty="0"/>
                <a:t>Less follow up</a:t>
              </a:r>
            </a:p>
          </p:txBody>
        </p:sp>
        <p:sp>
          <p:nvSpPr>
            <p:cNvPr id="6" name="Freeform: Shape 5">
              <a:extLst>
                <a:ext uri="{FF2B5EF4-FFF2-40B4-BE49-F238E27FC236}">
                  <a16:creationId xmlns:a16="http://schemas.microsoft.com/office/drawing/2014/main" id="{50153AAE-D2C3-4E49-894C-3BE7873F358D}"/>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18838" tIns="218838" rIns="1718621" bIns="218838" numCol="1" spcCol="1270" anchor="ctr" anchorCtr="0">
              <a:noAutofit/>
            </a:bodyPr>
            <a:lstStyle/>
            <a:p>
              <a:pPr marL="0" lvl="0" indent="0" algn="l" defTabSz="2089150">
                <a:lnSpc>
                  <a:spcPct val="90000"/>
                </a:lnSpc>
                <a:spcBef>
                  <a:spcPct val="0"/>
                </a:spcBef>
                <a:spcAft>
                  <a:spcPct val="35000"/>
                </a:spcAft>
                <a:buNone/>
              </a:pPr>
              <a:r>
                <a:rPr lang="en-US" sz="4700" kern="1200" dirty="0"/>
                <a:t>Relationship focused</a:t>
              </a:r>
            </a:p>
          </p:txBody>
        </p:sp>
        <p:sp>
          <p:nvSpPr>
            <p:cNvPr id="7" name="Freeform: Shape 6">
              <a:extLst>
                <a:ext uri="{FF2B5EF4-FFF2-40B4-BE49-F238E27FC236}">
                  <a16:creationId xmlns:a16="http://schemas.microsoft.com/office/drawing/2014/main" id="{B47E1E3E-AED2-42D3-80A2-9A116445D20C}"/>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25D097D2-9BF8-4CB2-B0AE-5AEF79C41126}"/>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E72F506-9174-431B-ADE0-328BC15C1484}"/>
              </a:ext>
            </a:extLst>
          </p:cNvPr>
          <p:cNvSpPr>
            <a:spLocks noGrp="1"/>
          </p:cNvSpPr>
          <p:nvPr>
            <p:ph sz="quarter" idx="11"/>
          </p:nvPr>
        </p:nvSpPr>
        <p:spPr/>
        <p:txBody>
          <a:bodyPr/>
          <a:lstStyle/>
          <a:p>
            <a:endParaRPr lang="en-US"/>
          </a:p>
        </p:txBody>
      </p:sp>
      <p:sp>
        <p:nvSpPr>
          <p:cNvPr id="18434" name="Title 1"/>
          <p:cNvSpPr>
            <a:spLocks noGrp="1"/>
          </p:cNvSpPr>
          <p:nvPr>
            <p:ph type="title"/>
          </p:nvPr>
        </p:nvSpPr>
        <p:spPr/>
        <p:txBody>
          <a:bodyPr/>
          <a:lstStyle/>
          <a:p>
            <a:pPr eaLnBrk="1" hangingPunct="1"/>
            <a:r>
              <a:rPr lang="en-US" dirty="0"/>
              <a:t>Situational Leadership: Delegating</a:t>
            </a:r>
            <a:endParaRPr lang="en-CA" dirty="0"/>
          </a:p>
        </p:txBody>
      </p:sp>
      <p:grpSp>
        <p:nvGrpSpPr>
          <p:cNvPr id="2" name="Group 1">
            <a:extLst>
              <a:ext uri="{FF2B5EF4-FFF2-40B4-BE49-F238E27FC236}">
                <a16:creationId xmlns:a16="http://schemas.microsoft.com/office/drawing/2014/main" id="{2A422788-BE56-4639-B0AF-B73BEAB5D9FD}"/>
              </a:ext>
            </a:extLst>
          </p:cNvPr>
          <p:cNvGrpSpPr/>
          <p:nvPr/>
        </p:nvGrpSpPr>
        <p:grpSpPr>
          <a:xfrm>
            <a:off x="466040" y="1600200"/>
            <a:ext cx="8211919" cy="4525963"/>
            <a:chOff x="466040" y="1600200"/>
            <a:chExt cx="8211919" cy="4525963"/>
          </a:xfrm>
        </p:grpSpPr>
        <p:sp>
          <p:nvSpPr>
            <p:cNvPr id="4" name="Arrow: Right 3">
              <a:extLst>
                <a:ext uri="{FF2B5EF4-FFF2-40B4-BE49-F238E27FC236}">
                  <a16:creationId xmlns:a16="http://schemas.microsoft.com/office/drawing/2014/main" id="{D51B7990-2D38-4134-A701-5F8DAFEEBD42}"/>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A751A0A-82AE-49BD-A880-CD2311A08C88}"/>
                </a:ext>
              </a:extLst>
            </p:cNvPr>
            <p:cNvSpPr/>
            <p:nvPr/>
          </p:nvSpPr>
          <p:spPr>
            <a:xfrm>
              <a:off x="466040" y="2957988"/>
              <a:ext cx="2648902" cy="1810385"/>
            </a:xfrm>
            <a:custGeom>
              <a:avLst/>
              <a:gdLst>
                <a:gd name="connsiteX0" fmla="*/ 0 w 2648902"/>
                <a:gd name="connsiteY0" fmla="*/ 301737 h 1810385"/>
                <a:gd name="connsiteX1" fmla="*/ 301737 w 2648902"/>
                <a:gd name="connsiteY1" fmla="*/ 0 h 1810385"/>
                <a:gd name="connsiteX2" fmla="*/ 2347165 w 2648902"/>
                <a:gd name="connsiteY2" fmla="*/ 0 h 1810385"/>
                <a:gd name="connsiteX3" fmla="*/ 2648902 w 2648902"/>
                <a:gd name="connsiteY3" fmla="*/ 301737 h 1810385"/>
                <a:gd name="connsiteX4" fmla="*/ 2648902 w 2648902"/>
                <a:gd name="connsiteY4" fmla="*/ 1508648 h 1810385"/>
                <a:gd name="connsiteX5" fmla="*/ 2347165 w 2648902"/>
                <a:gd name="connsiteY5" fmla="*/ 1810385 h 1810385"/>
                <a:gd name="connsiteX6" fmla="*/ 301737 w 2648902"/>
                <a:gd name="connsiteY6" fmla="*/ 1810385 h 1810385"/>
                <a:gd name="connsiteX7" fmla="*/ 0 w 2648902"/>
                <a:gd name="connsiteY7" fmla="*/ 1508648 h 1810385"/>
                <a:gd name="connsiteX8" fmla="*/ 0 w 2648902"/>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8902" h="1810385">
                  <a:moveTo>
                    <a:pt x="0" y="301737"/>
                  </a:moveTo>
                  <a:cubicBezTo>
                    <a:pt x="0" y="135092"/>
                    <a:pt x="135092" y="0"/>
                    <a:pt x="301737" y="0"/>
                  </a:cubicBezTo>
                  <a:lnTo>
                    <a:pt x="2347165" y="0"/>
                  </a:lnTo>
                  <a:cubicBezTo>
                    <a:pt x="2513810" y="0"/>
                    <a:pt x="2648902" y="135092"/>
                    <a:pt x="2648902" y="301737"/>
                  </a:cubicBezTo>
                  <a:lnTo>
                    <a:pt x="2648902" y="1508648"/>
                  </a:lnTo>
                  <a:cubicBezTo>
                    <a:pt x="2648902" y="1675293"/>
                    <a:pt x="2513810" y="1810385"/>
                    <a:pt x="2347165"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Empowered follower</a:t>
              </a:r>
            </a:p>
          </p:txBody>
        </p:sp>
        <p:sp>
          <p:nvSpPr>
            <p:cNvPr id="6" name="Freeform: Shape 5">
              <a:extLst>
                <a:ext uri="{FF2B5EF4-FFF2-40B4-BE49-F238E27FC236}">
                  <a16:creationId xmlns:a16="http://schemas.microsoft.com/office/drawing/2014/main" id="{8614FE89-8E98-4512-9665-AEF3466DBDF1}"/>
                </a:ext>
              </a:extLst>
            </p:cNvPr>
            <p:cNvSpPr/>
            <p:nvPr/>
          </p:nvSpPr>
          <p:spPr>
            <a:xfrm>
              <a:off x="3247548" y="2957988"/>
              <a:ext cx="2648902" cy="1810385"/>
            </a:xfrm>
            <a:custGeom>
              <a:avLst/>
              <a:gdLst>
                <a:gd name="connsiteX0" fmla="*/ 0 w 2648902"/>
                <a:gd name="connsiteY0" fmla="*/ 301737 h 1810385"/>
                <a:gd name="connsiteX1" fmla="*/ 301737 w 2648902"/>
                <a:gd name="connsiteY1" fmla="*/ 0 h 1810385"/>
                <a:gd name="connsiteX2" fmla="*/ 2347165 w 2648902"/>
                <a:gd name="connsiteY2" fmla="*/ 0 h 1810385"/>
                <a:gd name="connsiteX3" fmla="*/ 2648902 w 2648902"/>
                <a:gd name="connsiteY3" fmla="*/ 301737 h 1810385"/>
                <a:gd name="connsiteX4" fmla="*/ 2648902 w 2648902"/>
                <a:gd name="connsiteY4" fmla="*/ 1508648 h 1810385"/>
                <a:gd name="connsiteX5" fmla="*/ 2347165 w 2648902"/>
                <a:gd name="connsiteY5" fmla="*/ 1810385 h 1810385"/>
                <a:gd name="connsiteX6" fmla="*/ 301737 w 2648902"/>
                <a:gd name="connsiteY6" fmla="*/ 1810385 h 1810385"/>
                <a:gd name="connsiteX7" fmla="*/ 0 w 2648902"/>
                <a:gd name="connsiteY7" fmla="*/ 1508648 h 1810385"/>
                <a:gd name="connsiteX8" fmla="*/ 0 w 2648902"/>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8902" h="1810385">
                  <a:moveTo>
                    <a:pt x="0" y="301737"/>
                  </a:moveTo>
                  <a:cubicBezTo>
                    <a:pt x="0" y="135092"/>
                    <a:pt x="135092" y="0"/>
                    <a:pt x="301737" y="0"/>
                  </a:cubicBezTo>
                  <a:lnTo>
                    <a:pt x="2347165" y="0"/>
                  </a:lnTo>
                  <a:cubicBezTo>
                    <a:pt x="2513810" y="0"/>
                    <a:pt x="2648902" y="135092"/>
                    <a:pt x="2648902" y="301737"/>
                  </a:cubicBezTo>
                  <a:lnTo>
                    <a:pt x="2648902" y="1508648"/>
                  </a:lnTo>
                  <a:cubicBezTo>
                    <a:pt x="2648902" y="1675293"/>
                    <a:pt x="2513810" y="1810385"/>
                    <a:pt x="2347165"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Minimal supervision</a:t>
              </a:r>
            </a:p>
          </p:txBody>
        </p:sp>
        <p:sp>
          <p:nvSpPr>
            <p:cNvPr id="7" name="Freeform: Shape 6">
              <a:extLst>
                <a:ext uri="{FF2B5EF4-FFF2-40B4-BE49-F238E27FC236}">
                  <a16:creationId xmlns:a16="http://schemas.microsoft.com/office/drawing/2014/main" id="{89756D37-0724-4E84-AAFD-AB7F5F078838}"/>
                </a:ext>
              </a:extLst>
            </p:cNvPr>
            <p:cNvSpPr/>
            <p:nvPr/>
          </p:nvSpPr>
          <p:spPr>
            <a:xfrm>
              <a:off x="6029057" y="2957988"/>
              <a:ext cx="2648902" cy="1810385"/>
            </a:xfrm>
            <a:custGeom>
              <a:avLst/>
              <a:gdLst>
                <a:gd name="connsiteX0" fmla="*/ 0 w 2648902"/>
                <a:gd name="connsiteY0" fmla="*/ 301737 h 1810385"/>
                <a:gd name="connsiteX1" fmla="*/ 301737 w 2648902"/>
                <a:gd name="connsiteY1" fmla="*/ 0 h 1810385"/>
                <a:gd name="connsiteX2" fmla="*/ 2347165 w 2648902"/>
                <a:gd name="connsiteY2" fmla="*/ 0 h 1810385"/>
                <a:gd name="connsiteX3" fmla="*/ 2648902 w 2648902"/>
                <a:gd name="connsiteY3" fmla="*/ 301737 h 1810385"/>
                <a:gd name="connsiteX4" fmla="*/ 2648902 w 2648902"/>
                <a:gd name="connsiteY4" fmla="*/ 1508648 h 1810385"/>
                <a:gd name="connsiteX5" fmla="*/ 2347165 w 2648902"/>
                <a:gd name="connsiteY5" fmla="*/ 1810385 h 1810385"/>
                <a:gd name="connsiteX6" fmla="*/ 301737 w 2648902"/>
                <a:gd name="connsiteY6" fmla="*/ 1810385 h 1810385"/>
                <a:gd name="connsiteX7" fmla="*/ 0 w 2648902"/>
                <a:gd name="connsiteY7" fmla="*/ 1508648 h 1810385"/>
                <a:gd name="connsiteX8" fmla="*/ 0 w 2648902"/>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8902" h="1810385">
                  <a:moveTo>
                    <a:pt x="0" y="301737"/>
                  </a:moveTo>
                  <a:cubicBezTo>
                    <a:pt x="0" y="135092"/>
                    <a:pt x="135092" y="0"/>
                    <a:pt x="301737" y="0"/>
                  </a:cubicBezTo>
                  <a:lnTo>
                    <a:pt x="2347165" y="0"/>
                  </a:lnTo>
                  <a:cubicBezTo>
                    <a:pt x="2513810" y="0"/>
                    <a:pt x="2648902" y="135092"/>
                    <a:pt x="2648902" y="301737"/>
                  </a:cubicBezTo>
                  <a:lnTo>
                    <a:pt x="2648902" y="1508648"/>
                  </a:lnTo>
                  <a:cubicBezTo>
                    <a:pt x="2648902" y="1675293"/>
                    <a:pt x="2513810" y="1810385"/>
                    <a:pt x="2347165"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Praise good performance</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is the key to practical leadership development in the Hersey-Blanchard model?</a:t>
            </a:r>
            <a:endParaRPr lang="en-US" sz="2800" dirty="0">
              <a:solidFill>
                <a:srgbClr val="000000"/>
              </a:solidFill>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attributes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The styles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The followers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All of the above</a:t>
            </a:r>
            <a:endParaRPr lang="en-US" sz="2400" dirty="0">
              <a:ea typeface="Times New Roman"/>
              <a:cs typeface="Times New Roman"/>
            </a:endParaRPr>
          </a:p>
          <a:p>
            <a:pPr marL="342900" marR="0" lvl="0" indent="-342900">
              <a:lnSpc>
                <a:spcPct val="115000"/>
              </a:lnSpc>
              <a:spcBef>
                <a:spcPts val="1200"/>
              </a:spcBef>
              <a:spcAft>
                <a:spcPts val="1000"/>
              </a:spcAft>
              <a:buFont typeface="+mj-lt"/>
              <a:buAutoNum type="arabicPeriod"/>
            </a:pPr>
            <a:r>
              <a:rPr lang="en-US" dirty="0">
                <a:ea typeface="Times New Roman"/>
                <a:cs typeface="Arial"/>
              </a:rPr>
              <a:t>Who do communication experts consider it critical to tailor your message 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Stakeholders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Community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Target audience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Sales team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530017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model addresses four types of leadership styles?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Hersey-Blanchard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Situational Leadership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Motivational Leader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 Authoritarian Leadership Model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In the Situational Leadership Model, which level do followers need to be developed 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Telling Level</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370974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is the lowest level of leadership style?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Telling 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are characteristics of a follower of a Telling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follower has low competence and high commitment, being unable to comply, with possible feelings of insecurity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follower may be uncooperative or performing as little work as possible, despite their competence with the tasks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follower is not convinced yet, but is open to becoming cooperative and 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is highly competent, highly committed, motivated, and empowered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087948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true about a Selling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of a selling leader is convinced and </a:t>
            </a:r>
            <a:r>
              <a:rPr lang="en-US" dirty="0">
                <a:solidFill>
                  <a:srgbClr val="000000"/>
                </a:solidFill>
                <a:ea typeface="Times New Roman"/>
                <a:cs typeface="Times New Roman"/>
              </a:rPr>
              <a:t>is open to becoming </a:t>
            </a:r>
            <a:r>
              <a:rPr lang="en-US" dirty="0">
                <a:ea typeface="Times New Roman"/>
                <a:cs typeface="Times New Roman"/>
              </a:rPr>
              <a:t>cooperative and 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 leader must still focus highly on tasks and this still requires much of the leader’s time, but the focus now also includes developing a relationship with the 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 follower must spend more time listening and offering advice, scheduling the leader for additional training if the situation requires it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goal is to engage the leader so they can develop to the next 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What does a participating leader need to focus more 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 the tasks assigned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 getting the “buy in” of the follower from the start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a:t>
            </a:r>
            <a:r>
              <a:rPr lang="en-US" dirty="0">
                <a:ea typeface="Times New Roman"/>
                <a:cs typeface="Times New Roman"/>
              </a:rPr>
              <a:t>n the relationship between the follower, the leader, and the group.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 building the follower into a leader</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5187496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is the ultimate goal of the delegating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Complementing</a:t>
            </a:r>
            <a:r>
              <a:rPr lang="en-US" dirty="0">
                <a:solidFill>
                  <a:srgbClr val="000000"/>
                </a:solidFill>
                <a:ea typeface="Times New Roman"/>
                <a:cs typeface="Times New Roman"/>
              </a:rPr>
              <a:t> the follower on every task, as continued praise for </a:t>
            </a:r>
            <a:r>
              <a:rPr lang="en-US" dirty="0">
                <a:ea typeface="Times New Roman"/>
                <a:cs typeface="Times New Roman"/>
              </a:rPr>
              <a:t>outstanding performance must be given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f</a:t>
            </a:r>
            <a:r>
              <a:rPr lang="en-US" dirty="0">
                <a:ea typeface="Times New Roman"/>
                <a:cs typeface="Times New Roman"/>
              </a:rPr>
              <a:t>ollower who feels fully empowered and competent enough to take the ball and run with it, with minimal supervision.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Delegating tasks to the follower with utmost supervision, for liability reasons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follower who requires high levels of supervision and task assignment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 Which of these are the follower-driven stages?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Delegating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Selling and Telling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Telling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Delegating and Selling</a:t>
            </a:r>
            <a:endParaRPr lang="en-US" sz="2800" dirty="0">
              <a:ea typeface="Times New Roman"/>
              <a:cs typeface="Times New Roman"/>
            </a:endParaRPr>
          </a:p>
        </p:txBody>
      </p:sp>
    </p:spTree>
    <p:extLst>
      <p:ext uri="{BB962C8B-B14F-4D97-AF65-F5344CB8AC3E}">
        <p14:creationId xmlns:p14="http://schemas.microsoft.com/office/powerpoint/2010/main" val="30499483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is the key to practical leadership development in the Hersey-Blanchard model?</a:t>
            </a:r>
            <a:endParaRPr lang="en-US" sz="2800" dirty="0">
              <a:solidFill>
                <a:srgbClr val="000000"/>
              </a:solidFill>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attributes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styles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followers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400" dirty="0">
              <a:ea typeface="Times New Roman"/>
              <a:cs typeface="Times New Roman"/>
            </a:endParaRPr>
          </a:p>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Who do communication experts consider it critical to tailor your message to?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Stakeholders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Community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Target audience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Sales team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0718783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model addresses four types of leadership styles?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Hersey-Blanchard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Situational Leadership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Motivational Leader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Authoritarian Leadership Model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In the Situational Leadership Model, which level do followers need to be developed to?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Telling Level</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5170674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is the lowest level of leadership style?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Telling 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are characteristics of a follower of a Telling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follower has low competence and high commitment, being unable to comply, with possible feelings of insecurity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may be uncooperative or performing as little work as possible, despite their competence with the tasks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is not convinced yet, but is open to becoming cooperative and 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is highly competent, highly committed, motivated, and empowered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9111335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true about a Selling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of a selling leader is convinced and </a:t>
            </a:r>
            <a:r>
              <a:rPr lang="en-US" dirty="0">
                <a:solidFill>
                  <a:srgbClr val="000000"/>
                </a:solidFill>
                <a:ea typeface="Times New Roman"/>
                <a:cs typeface="Times New Roman"/>
              </a:rPr>
              <a:t>is open to becoming cooperative and 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 leader must still focus highly on tasks and this still requires much of the leader’s time, but the focus now also includes developing a relationship with the 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follower must spend more time listening and offering advice, scheduling the leader for additional training if the situation requires it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goal is to engage the leader so they can develop to the next 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What does a participating leader need to focus more 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 the tasks assigned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 getting the “buy in” of the follower from the start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O</a:t>
            </a:r>
            <a:r>
              <a:rPr lang="en-US" dirty="0">
                <a:solidFill>
                  <a:srgbClr val="FF0000"/>
                </a:solidFill>
                <a:ea typeface="Times New Roman"/>
                <a:cs typeface="Times New Roman"/>
              </a:rPr>
              <a:t>n the relationship between the follower, the leader, and the group.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 building the follower into a leader</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307405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is the ultimate goal of the delegating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Complementing</a:t>
            </a:r>
            <a:r>
              <a:rPr lang="en-US" dirty="0">
                <a:solidFill>
                  <a:srgbClr val="000000"/>
                </a:solidFill>
                <a:ea typeface="Times New Roman"/>
                <a:cs typeface="Times New Roman"/>
              </a:rPr>
              <a:t> the follower on every task, as continued praise for outstanding performance must be given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f</a:t>
            </a:r>
            <a:r>
              <a:rPr lang="en-US" dirty="0">
                <a:solidFill>
                  <a:srgbClr val="FF0000"/>
                </a:solidFill>
                <a:ea typeface="Times New Roman"/>
                <a:cs typeface="Times New Roman"/>
              </a:rPr>
              <a:t>ollower who feels fully empowered and competent enough to take the ball and run with it, with minimal supervision.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Delegating tasks to the follower with utmost supervision, for liability reasons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follower who requires high levels of supervision and task assignment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Which of these are the follower-driven stages?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Delegating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Selling and Telling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Telling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Delegating and Selling</a:t>
            </a:r>
            <a:endParaRPr lang="en-US" sz="2800" dirty="0">
              <a:ea typeface="Times New Roman"/>
              <a:cs typeface="Times New Roman"/>
            </a:endParaRPr>
          </a:p>
        </p:txBody>
      </p:sp>
    </p:spTree>
    <p:extLst>
      <p:ext uri="{BB962C8B-B14F-4D97-AF65-F5344CB8AC3E}">
        <p14:creationId xmlns:p14="http://schemas.microsoft.com/office/powerpoint/2010/main" val="38470711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CA" dirty="0"/>
              <a:t>Module </a:t>
            </a:r>
            <a:r>
              <a:rPr lang="en-US" dirty="0"/>
              <a:t>Four: A Personal Inventory</a:t>
            </a:r>
            <a:endParaRPr lang="en-CA" dirty="0"/>
          </a:p>
        </p:txBody>
      </p:sp>
      <p:sp>
        <p:nvSpPr>
          <p:cNvPr id="19460" name="Text Placeholder 4"/>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Courage - not complacency - is our need today. Leadership not salesmanship.</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John F. Kennedy</a:t>
            </a:r>
            <a:endParaRPr lang="en-US" sz="1400" dirty="0">
              <a:ea typeface="Times New Roman"/>
              <a:cs typeface="Times New Roman"/>
            </a:endParaRPr>
          </a:p>
          <a:p>
            <a:pPr eaLnBrk="1" hangingPunct="1"/>
            <a:endParaRPr lang="en-CA" sz="1600" dirty="0"/>
          </a:p>
        </p:txBody>
      </p:sp>
      <p:sp>
        <p:nvSpPr>
          <p:cNvPr id="19459" name="Content Placeholder 3"/>
          <p:cNvSpPr>
            <a:spLocks noGrp="1"/>
          </p:cNvSpPr>
          <p:nvPr>
            <p:ph type="body" sz="quarter" idx="11"/>
          </p:nvPr>
        </p:nvSpPr>
        <p:spPr/>
        <p:txBody>
          <a:bodyPr/>
          <a:lstStyle/>
          <a:p>
            <a:pPr eaLnBrk="1" hangingPunct="1"/>
            <a:r>
              <a:rPr lang="en-US" dirty="0"/>
              <a:t>What abilities are able to influence followers and bring them to accept the leader’s vision as their own? </a:t>
            </a:r>
            <a:endParaRPr lang="en-CA" dirty="0"/>
          </a:p>
          <a:p>
            <a:pPr eaLnBrk="1" hangingPunct="1"/>
            <a:r>
              <a:rPr lang="en-US" dirty="0"/>
              <a:t>Which of these qualities do you possess?</a:t>
            </a:r>
            <a:endParaRPr lang="en-CA" dirty="0"/>
          </a:p>
          <a:p>
            <a:pPr eaLnBrk="1" hangingPunct="1"/>
            <a:r>
              <a:rPr lang="en-US" dirty="0"/>
              <a:t>Which of these qualities do you need to develop?</a:t>
            </a:r>
            <a:endParaRPr lang="en-CA" dirty="0"/>
          </a:p>
          <a:p>
            <a:pPr eaLnBrk="1" hangingPunct="1"/>
            <a:endParaRPr lang="en-C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2E2D228-4FC7-4062-8806-8A78B5F9E261}"/>
              </a:ext>
            </a:extLst>
          </p:cNvPr>
          <p:cNvSpPr>
            <a:spLocks noGrp="1"/>
          </p:cNvSpPr>
          <p:nvPr>
            <p:ph sz="quarter" idx="11"/>
          </p:nvPr>
        </p:nvSpPr>
        <p:spPr/>
        <p:txBody>
          <a:bodyPr/>
          <a:lstStyle/>
          <a:p>
            <a:endParaRPr lang="en-US"/>
          </a:p>
        </p:txBody>
      </p:sp>
      <p:sp>
        <p:nvSpPr>
          <p:cNvPr id="20482" name="Title 4"/>
          <p:cNvSpPr>
            <a:spLocks noGrp="1"/>
          </p:cNvSpPr>
          <p:nvPr>
            <p:ph type="title"/>
          </p:nvPr>
        </p:nvSpPr>
        <p:spPr/>
        <p:txBody>
          <a:bodyPr/>
          <a:lstStyle/>
          <a:p>
            <a:pPr eaLnBrk="1" hangingPunct="1"/>
            <a:r>
              <a:rPr lang="en-US" dirty="0"/>
              <a:t>An Introduction to Kouzes and Posner</a:t>
            </a:r>
            <a:endParaRPr lang="en-CA" dirty="0"/>
          </a:p>
        </p:txBody>
      </p:sp>
      <p:grpSp>
        <p:nvGrpSpPr>
          <p:cNvPr id="2" name="Group 1">
            <a:extLst>
              <a:ext uri="{FF2B5EF4-FFF2-40B4-BE49-F238E27FC236}">
                <a16:creationId xmlns:a16="http://schemas.microsoft.com/office/drawing/2014/main" id="{F9058C8F-7AB3-4E27-BB77-5123A3872757}"/>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F15EAE96-947F-4EC2-BA38-5972C751F90B}"/>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Model the Way</a:t>
              </a:r>
            </a:p>
          </p:txBody>
        </p:sp>
        <p:sp>
          <p:nvSpPr>
            <p:cNvPr id="5" name="Freeform: Shape 4">
              <a:extLst>
                <a:ext uri="{FF2B5EF4-FFF2-40B4-BE49-F238E27FC236}">
                  <a16:creationId xmlns:a16="http://schemas.microsoft.com/office/drawing/2014/main" id="{90DF1472-A929-41F4-996E-F9840208DF82}"/>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Inspire a Shared Vision</a:t>
              </a:r>
            </a:p>
          </p:txBody>
        </p:sp>
        <p:sp>
          <p:nvSpPr>
            <p:cNvPr id="6" name="Freeform: Shape 5">
              <a:extLst>
                <a:ext uri="{FF2B5EF4-FFF2-40B4-BE49-F238E27FC236}">
                  <a16:creationId xmlns:a16="http://schemas.microsoft.com/office/drawing/2014/main" id="{89D3E5BE-73B8-4F41-A3B0-64D063D78584}"/>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Challenge the Process</a:t>
              </a:r>
            </a:p>
          </p:txBody>
        </p:sp>
        <p:sp>
          <p:nvSpPr>
            <p:cNvPr id="7" name="Freeform: Shape 6">
              <a:extLst>
                <a:ext uri="{FF2B5EF4-FFF2-40B4-BE49-F238E27FC236}">
                  <a16:creationId xmlns:a16="http://schemas.microsoft.com/office/drawing/2014/main" id="{3C2B1C15-D315-42B7-A4D6-AC11ECBBB1AF}"/>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Enable Others to Act</a:t>
              </a:r>
            </a:p>
          </p:txBody>
        </p:sp>
        <p:sp>
          <p:nvSpPr>
            <p:cNvPr id="8" name="Freeform: Shape 7">
              <a:extLst>
                <a:ext uri="{FF2B5EF4-FFF2-40B4-BE49-F238E27FC236}">
                  <a16:creationId xmlns:a16="http://schemas.microsoft.com/office/drawing/2014/main" id="{74D46178-DC3C-4F62-B08B-74D78447E95D}"/>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Encourage the Heart</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6F669FB3-A9A8-4478-A8E5-6BA17BB9A3E0}"/>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A Personal Inventory</a:t>
            </a:r>
          </a:p>
        </p:txBody>
      </p:sp>
      <p:grpSp>
        <p:nvGrpSpPr>
          <p:cNvPr id="3" name="Group 2">
            <a:extLst>
              <a:ext uri="{FF2B5EF4-FFF2-40B4-BE49-F238E27FC236}">
                <a16:creationId xmlns:a16="http://schemas.microsoft.com/office/drawing/2014/main" id="{A3B61CC2-1127-4629-A8FC-ADD6F2F6952A}"/>
              </a:ext>
            </a:extLst>
          </p:cNvPr>
          <p:cNvGrpSpPr/>
          <p:nvPr/>
        </p:nvGrpSpPr>
        <p:grpSpPr>
          <a:xfrm>
            <a:off x="1646692" y="1600936"/>
            <a:ext cx="5850615" cy="4564583"/>
            <a:chOff x="1646692" y="1600936"/>
            <a:chExt cx="5850615" cy="4564583"/>
          </a:xfrm>
        </p:grpSpPr>
        <p:sp>
          <p:nvSpPr>
            <p:cNvPr id="5" name="Freeform: Shape 4">
              <a:extLst>
                <a:ext uri="{FF2B5EF4-FFF2-40B4-BE49-F238E27FC236}">
                  <a16:creationId xmlns:a16="http://schemas.microsoft.com/office/drawing/2014/main" id="{104E05D0-225F-46C7-914C-5AC3E84E18FA}"/>
                </a:ext>
              </a:extLst>
            </p:cNvPr>
            <p:cNvSpPr/>
            <p:nvPr/>
          </p:nvSpPr>
          <p:spPr>
            <a:xfrm>
              <a:off x="3483593" y="1600936"/>
              <a:ext cx="2176813" cy="966415"/>
            </a:xfrm>
            <a:custGeom>
              <a:avLst/>
              <a:gdLst>
                <a:gd name="connsiteX0" fmla="*/ 0 w 2176813"/>
                <a:gd name="connsiteY0" fmla="*/ 161072 h 966415"/>
                <a:gd name="connsiteX1" fmla="*/ 161072 w 2176813"/>
                <a:gd name="connsiteY1" fmla="*/ 0 h 966415"/>
                <a:gd name="connsiteX2" fmla="*/ 2015741 w 2176813"/>
                <a:gd name="connsiteY2" fmla="*/ 0 h 966415"/>
                <a:gd name="connsiteX3" fmla="*/ 2176813 w 2176813"/>
                <a:gd name="connsiteY3" fmla="*/ 161072 h 966415"/>
                <a:gd name="connsiteX4" fmla="*/ 2176813 w 2176813"/>
                <a:gd name="connsiteY4" fmla="*/ 805343 h 966415"/>
                <a:gd name="connsiteX5" fmla="*/ 2015741 w 2176813"/>
                <a:gd name="connsiteY5" fmla="*/ 966415 h 966415"/>
                <a:gd name="connsiteX6" fmla="*/ 161072 w 2176813"/>
                <a:gd name="connsiteY6" fmla="*/ 966415 h 966415"/>
                <a:gd name="connsiteX7" fmla="*/ 0 w 2176813"/>
                <a:gd name="connsiteY7" fmla="*/ 805343 h 966415"/>
                <a:gd name="connsiteX8" fmla="*/ 0 w 2176813"/>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813" h="966415">
                  <a:moveTo>
                    <a:pt x="0" y="161072"/>
                  </a:moveTo>
                  <a:cubicBezTo>
                    <a:pt x="0" y="72114"/>
                    <a:pt x="72114" y="0"/>
                    <a:pt x="161072" y="0"/>
                  </a:cubicBezTo>
                  <a:lnTo>
                    <a:pt x="2015741" y="0"/>
                  </a:lnTo>
                  <a:cubicBezTo>
                    <a:pt x="2104699" y="0"/>
                    <a:pt x="2176813" y="72114"/>
                    <a:pt x="2176813" y="161072"/>
                  </a:cubicBezTo>
                  <a:lnTo>
                    <a:pt x="2176813" y="805343"/>
                  </a:lnTo>
                  <a:cubicBezTo>
                    <a:pt x="2176813" y="894301"/>
                    <a:pt x="2104699" y="966415"/>
                    <a:pt x="2015741"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3856" tIns="153856" rIns="153856" bIns="153856" numCol="1" spcCol="1270" anchor="ctr" anchorCtr="0">
              <a:noAutofit/>
            </a:bodyPr>
            <a:lstStyle/>
            <a:p>
              <a:pPr marL="0" lvl="0" indent="0" algn="ctr" defTabSz="1244600">
                <a:lnSpc>
                  <a:spcPct val="90000"/>
                </a:lnSpc>
                <a:spcBef>
                  <a:spcPct val="0"/>
                </a:spcBef>
                <a:spcAft>
                  <a:spcPct val="35000"/>
                </a:spcAft>
                <a:buNone/>
              </a:pPr>
              <a:r>
                <a:rPr lang="en-US" sz="2800" kern="1200" dirty="0"/>
                <a:t>Honest</a:t>
              </a:r>
            </a:p>
          </p:txBody>
        </p:sp>
        <p:sp>
          <p:nvSpPr>
            <p:cNvPr id="6" name="Freeform: Shape 5">
              <a:extLst>
                <a:ext uri="{FF2B5EF4-FFF2-40B4-BE49-F238E27FC236}">
                  <a16:creationId xmlns:a16="http://schemas.microsoft.com/office/drawing/2014/main" id="{2EB8811A-9F1B-4F42-9E92-8C49DC60579A}"/>
                </a:ext>
              </a:extLst>
            </p:cNvPr>
            <p:cNvSpPr/>
            <p:nvPr/>
          </p:nvSpPr>
          <p:spPr>
            <a:xfrm>
              <a:off x="2583318" y="2043549"/>
              <a:ext cx="3862868" cy="3862868"/>
            </a:xfrm>
            <a:custGeom>
              <a:avLst/>
              <a:gdLst/>
              <a:ahLst/>
              <a:cxnLst/>
              <a:rect l="0" t="0" r="0" b="0"/>
              <a:pathLst>
                <a:path>
                  <a:moveTo>
                    <a:pt x="3083708" y="381368"/>
                  </a:moveTo>
                  <a:arcTo wR="1931434" hR="1931434" stAng="18397563" swAng="1447865"/>
                </a:path>
              </a:pathLst>
            </a:custGeom>
            <a:noFill/>
          </p:spPr>
          <p:style>
            <a:lnRef idx="1">
              <a:schemeClr val="accent3">
                <a:hueOff val="0"/>
                <a:satOff val="0"/>
                <a:lumOff val="0"/>
                <a:alphaOff val="0"/>
              </a:schemeClr>
            </a:lnRef>
            <a:fillRef idx="0">
              <a:scrgbClr r="0" g="0" b="0"/>
            </a:fillRef>
            <a:effectRef idx="0">
              <a:scrgbClr r="0" g="0" b="0"/>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89683563-E1DF-4BC2-8A12-3110AECFAF92}"/>
                </a:ext>
              </a:extLst>
            </p:cNvPr>
            <p:cNvSpPr/>
            <p:nvPr/>
          </p:nvSpPr>
          <p:spPr>
            <a:xfrm>
              <a:off x="5320494" y="3038647"/>
              <a:ext cx="2176813" cy="966415"/>
            </a:xfrm>
            <a:custGeom>
              <a:avLst/>
              <a:gdLst>
                <a:gd name="connsiteX0" fmla="*/ 0 w 2176813"/>
                <a:gd name="connsiteY0" fmla="*/ 161072 h 966415"/>
                <a:gd name="connsiteX1" fmla="*/ 161072 w 2176813"/>
                <a:gd name="connsiteY1" fmla="*/ 0 h 966415"/>
                <a:gd name="connsiteX2" fmla="*/ 2015741 w 2176813"/>
                <a:gd name="connsiteY2" fmla="*/ 0 h 966415"/>
                <a:gd name="connsiteX3" fmla="*/ 2176813 w 2176813"/>
                <a:gd name="connsiteY3" fmla="*/ 161072 h 966415"/>
                <a:gd name="connsiteX4" fmla="*/ 2176813 w 2176813"/>
                <a:gd name="connsiteY4" fmla="*/ 805343 h 966415"/>
                <a:gd name="connsiteX5" fmla="*/ 2015741 w 2176813"/>
                <a:gd name="connsiteY5" fmla="*/ 966415 h 966415"/>
                <a:gd name="connsiteX6" fmla="*/ 161072 w 2176813"/>
                <a:gd name="connsiteY6" fmla="*/ 966415 h 966415"/>
                <a:gd name="connsiteX7" fmla="*/ 0 w 2176813"/>
                <a:gd name="connsiteY7" fmla="*/ 805343 h 966415"/>
                <a:gd name="connsiteX8" fmla="*/ 0 w 2176813"/>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813" h="966415">
                  <a:moveTo>
                    <a:pt x="0" y="161072"/>
                  </a:moveTo>
                  <a:cubicBezTo>
                    <a:pt x="0" y="72114"/>
                    <a:pt x="72114" y="0"/>
                    <a:pt x="161072" y="0"/>
                  </a:cubicBezTo>
                  <a:lnTo>
                    <a:pt x="2015741" y="0"/>
                  </a:lnTo>
                  <a:cubicBezTo>
                    <a:pt x="2104699" y="0"/>
                    <a:pt x="2176813" y="72114"/>
                    <a:pt x="2176813" y="161072"/>
                  </a:cubicBezTo>
                  <a:lnTo>
                    <a:pt x="2176813" y="805343"/>
                  </a:lnTo>
                  <a:cubicBezTo>
                    <a:pt x="2176813" y="894301"/>
                    <a:pt x="2104699" y="966415"/>
                    <a:pt x="2015741"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53856" tIns="153856" rIns="153856" bIns="153856" numCol="1" spcCol="1270" anchor="ctr" anchorCtr="0">
              <a:noAutofit/>
            </a:bodyPr>
            <a:lstStyle/>
            <a:p>
              <a:pPr marL="0" lvl="0" indent="0" algn="ctr" defTabSz="1244600">
                <a:lnSpc>
                  <a:spcPct val="90000"/>
                </a:lnSpc>
                <a:spcBef>
                  <a:spcPct val="0"/>
                </a:spcBef>
                <a:spcAft>
                  <a:spcPct val="35000"/>
                </a:spcAft>
                <a:buNone/>
              </a:pPr>
              <a:r>
                <a:rPr lang="en-US" sz="2800" kern="1200" dirty="0"/>
                <a:t>Cooperative</a:t>
              </a:r>
            </a:p>
          </p:txBody>
        </p:sp>
        <p:sp>
          <p:nvSpPr>
            <p:cNvPr id="8" name="Freeform: Shape 7">
              <a:extLst>
                <a:ext uri="{FF2B5EF4-FFF2-40B4-BE49-F238E27FC236}">
                  <a16:creationId xmlns:a16="http://schemas.microsoft.com/office/drawing/2014/main" id="{57DBD91D-98C4-4BFC-848B-2AF2FE3EC65C}"/>
                </a:ext>
              </a:extLst>
            </p:cNvPr>
            <p:cNvSpPr/>
            <p:nvPr/>
          </p:nvSpPr>
          <p:spPr>
            <a:xfrm>
              <a:off x="2624824" y="2302651"/>
              <a:ext cx="3862868" cy="3862868"/>
            </a:xfrm>
            <a:custGeom>
              <a:avLst/>
              <a:gdLst/>
              <a:ahLst/>
              <a:cxnLst/>
              <a:rect l="0" t="0" r="0" b="0"/>
              <a:pathLst>
                <a:path>
                  <a:moveTo>
                    <a:pt x="3850521" y="1713398"/>
                  </a:moveTo>
                  <a:arcTo wR="1931434" hR="1931434" stAng="21211092" swAng="1957337"/>
                </a:path>
              </a:pathLst>
            </a:custGeom>
            <a:noFill/>
          </p:spPr>
          <p:style>
            <a:lnRef idx="1">
              <a:schemeClr val="accent3">
                <a:hueOff val="2812566"/>
                <a:satOff val="-4220"/>
                <a:lumOff val="-686"/>
                <a:alphaOff val="0"/>
              </a:schemeClr>
            </a:lnRef>
            <a:fillRef idx="0">
              <a:scrgbClr r="0" g="0" b="0"/>
            </a:fillRef>
            <a:effectRef idx="0">
              <a:scrgbClr r="0" g="0" b="0"/>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2F7112D9-BAC3-44F6-9A2D-C4080412C1CA}"/>
                </a:ext>
              </a:extLst>
            </p:cNvPr>
            <p:cNvSpPr/>
            <p:nvPr/>
          </p:nvSpPr>
          <p:spPr>
            <a:xfrm>
              <a:off x="4771452" y="5094939"/>
              <a:ext cx="2176813" cy="966415"/>
            </a:xfrm>
            <a:custGeom>
              <a:avLst/>
              <a:gdLst>
                <a:gd name="connsiteX0" fmla="*/ 0 w 2176813"/>
                <a:gd name="connsiteY0" fmla="*/ 161072 h 966415"/>
                <a:gd name="connsiteX1" fmla="*/ 161072 w 2176813"/>
                <a:gd name="connsiteY1" fmla="*/ 0 h 966415"/>
                <a:gd name="connsiteX2" fmla="*/ 2015741 w 2176813"/>
                <a:gd name="connsiteY2" fmla="*/ 0 h 966415"/>
                <a:gd name="connsiteX3" fmla="*/ 2176813 w 2176813"/>
                <a:gd name="connsiteY3" fmla="*/ 161072 h 966415"/>
                <a:gd name="connsiteX4" fmla="*/ 2176813 w 2176813"/>
                <a:gd name="connsiteY4" fmla="*/ 805343 h 966415"/>
                <a:gd name="connsiteX5" fmla="*/ 2015741 w 2176813"/>
                <a:gd name="connsiteY5" fmla="*/ 966415 h 966415"/>
                <a:gd name="connsiteX6" fmla="*/ 161072 w 2176813"/>
                <a:gd name="connsiteY6" fmla="*/ 966415 h 966415"/>
                <a:gd name="connsiteX7" fmla="*/ 0 w 2176813"/>
                <a:gd name="connsiteY7" fmla="*/ 805343 h 966415"/>
                <a:gd name="connsiteX8" fmla="*/ 0 w 2176813"/>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813" h="966415">
                  <a:moveTo>
                    <a:pt x="0" y="161072"/>
                  </a:moveTo>
                  <a:cubicBezTo>
                    <a:pt x="0" y="72114"/>
                    <a:pt x="72114" y="0"/>
                    <a:pt x="161072" y="0"/>
                  </a:cubicBezTo>
                  <a:lnTo>
                    <a:pt x="2015741" y="0"/>
                  </a:lnTo>
                  <a:cubicBezTo>
                    <a:pt x="2104699" y="0"/>
                    <a:pt x="2176813" y="72114"/>
                    <a:pt x="2176813" y="161072"/>
                  </a:cubicBezTo>
                  <a:lnTo>
                    <a:pt x="2176813" y="805343"/>
                  </a:lnTo>
                  <a:cubicBezTo>
                    <a:pt x="2176813" y="894301"/>
                    <a:pt x="2104699" y="966415"/>
                    <a:pt x="2015741"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53856" tIns="153856" rIns="153856" bIns="153856" numCol="1" spcCol="1270" anchor="ctr" anchorCtr="0">
              <a:noAutofit/>
            </a:bodyPr>
            <a:lstStyle/>
            <a:p>
              <a:pPr marL="0" lvl="0" indent="0" algn="ctr" defTabSz="1244600">
                <a:lnSpc>
                  <a:spcPct val="90000"/>
                </a:lnSpc>
                <a:spcBef>
                  <a:spcPct val="0"/>
                </a:spcBef>
                <a:spcAft>
                  <a:spcPct val="35000"/>
                </a:spcAft>
                <a:buNone/>
              </a:pPr>
              <a:r>
                <a:rPr lang="en-US" sz="2800" kern="1200" dirty="0"/>
                <a:t>Determined</a:t>
              </a:r>
            </a:p>
          </p:txBody>
        </p:sp>
        <p:sp>
          <p:nvSpPr>
            <p:cNvPr id="10" name="Freeform: Shape 9">
              <a:extLst>
                <a:ext uri="{FF2B5EF4-FFF2-40B4-BE49-F238E27FC236}">
                  <a16:creationId xmlns:a16="http://schemas.microsoft.com/office/drawing/2014/main" id="{DA73D11C-0118-4952-92BA-D9C29E50B096}"/>
                </a:ext>
              </a:extLst>
            </p:cNvPr>
            <p:cNvSpPr/>
            <p:nvPr/>
          </p:nvSpPr>
          <p:spPr>
            <a:xfrm>
              <a:off x="2640565" y="2178084"/>
              <a:ext cx="3862868" cy="3862868"/>
            </a:xfrm>
            <a:custGeom>
              <a:avLst/>
              <a:gdLst/>
              <a:ahLst/>
              <a:cxnLst/>
              <a:rect l="0" t="0" r="0" b="0"/>
              <a:pathLst>
                <a:path>
                  <a:moveTo>
                    <a:pt x="2126918" y="3852949"/>
                  </a:moveTo>
                  <a:arcTo wR="1931434" hR="1931434" stAng="5051462" swAng="697076"/>
                </a:path>
              </a:pathLst>
            </a:custGeom>
            <a:noFill/>
          </p:spPr>
          <p:style>
            <a:lnRef idx="1">
              <a:schemeClr val="accent3">
                <a:hueOff val="5625132"/>
                <a:satOff val="-8440"/>
                <a:lumOff val="-1373"/>
                <a:alphaOff val="0"/>
              </a:schemeClr>
            </a:lnRef>
            <a:fillRef idx="0">
              <a:scrgbClr r="0" g="0" b="0"/>
            </a:fillRef>
            <a:effectRef idx="0">
              <a:scrgbClr r="0" g="0" b="0"/>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65BDC1B9-EF38-4D6E-95B0-51E862B7DF79}"/>
                </a:ext>
              </a:extLst>
            </p:cNvPr>
            <p:cNvSpPr/>
            <p:nvPr/>
          </p:nvSpPr>
          <p:spPr>
            <a:xfrm>
              <a:off x="2195733" y="5094939"/>
              <a:ext cx="2176813" cy="966415"/>
            </a:xfrm>
            <a:custGeom>
              <a:avLst/>
              <a:gdLst>
                <a:gd name="connsiteX0" fmla="*/ 0 w 2176813"/>
                <a:gd name="connsiteY0" fmla="*/ 161072 h 966415"/>
                <a:gd name="connsiteX1" fmla="*/ 161072 w 2176813"/>
                <a:gd name="connsiteY1" fmla="*/ 0 h 966415"/>
                <a:gd name="connsiteX2" fmla="*/ 2015741 w 2176813"/>
                <a:gd name="connsiteY2" fmla="*/ 0 h 966415"/>
                <a:gd name="connsiteX3" fmla="*/ 2176813 w 2176813"/>
                <a:gd name="connsiteY3" fmla="*/ 161072 h 966415"/>
                <a:gd name="connsiteX4" fmla="*/ 2176813 w 2176813"/>
                <a:gd name="connsiteY4" fmla="*/ 805343 h 966415"/>
                <a:gd name="connsiteX5" fmla="*/ 2015741 w 2176813"/>
                <a:gd name="connsiteY5" fmla="*/ 966415 h 966415"/>
                <a:gd name="connsiteX6" fmla="*/ 161072 w 2176813"/>
                <a:gd name="connsiteY6" fmla="*/ 966415 h 966415"/>
                <a:gd name="connsiteX7" fmla="*/ 0 w 2176813"/>
                <a:gd name="connsiteY7" fmla="*/ 805343 h 966415"/>
                <a:gd name="connsiteX8" fmla="*/ 0 w 2176813"/>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813" h="966415">
                  <a:moveTo>
                    <a:pt x="0" y="161072"/>
                  </a:moveTo>
                  <a:cubicBezTo>
                    <a:pt x="0" y="72114"/>
                    <a:pt x="72114" y="0"/>
                    <a:pt x="161072" y="0"/>
                  </a:cubicBezTo>
                  <a:lnTo>
                    <a:pt x="2015741" y="0"/>
                  </a:lnTo>
                  <a:cubicBezTo>
                    <a:pt x="2104699" y="0"/>
                    <a:pt x="2176813" y="72114"/>
                    <a:pt x="2176813" y="161072"/>
                  </a:cubicBezTo>
                  <a:lnTo>
                    <a:pt x="2176813" y="805343"/>
                  </a:lnTo>
                  <a:cubicBezTo>
                    <a:pt x="2176813" y="894301"/>
                    <a:pt x="2104699" y="966415"/>
                    <a:pt x="2015741"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53856" tIns="153856" rIns="153856" bIns="153856" numCol="1" spcCol="1270" anchor="ctr" anchorCtr="0">
              <a:noAutofit/>
            </a:bodyPr>
            <a:lstStyle/>
            <a:p>
              <a:pPr marL="0" lvl="0" indent="0" algn="ctr" defTabSz="1244600">
                <a:lnSpc>
                  <a:spcPct val="90000"/>
                </a:lnSpc>
                <a:spcBef>
                  <a:spcPct val="0"/>
                </a:spcBef>
                <a:spcAft>
                  <a:spcPct val="35000"/>
                </a:spcAft>
                <a:buNone/>
              </a:pPr>
              <a:r>
                <a:rPr lang="en-US" sz="2800" kern="1200" dirty="0"/>
                <a:t>Inspiring</a:t>
              </a:r>
            </a:p>
          </p:txBody>
        </p:sp>
        <p:sp>
          <p:nvSpPr>
            <p:cNvPr id="12" name="Freeform: Shape 11">
              <a:extLst>
                <a:ext uri="{FF2B5EF4-FFF2-40B4-BE49-F238E27FC236}">
                  <a16:creationId xmlns:a16="http://schemas.microsoft.com/office/drawing/2014/main" id="{4F3B885D-54C0-487E-AD7A-B6E367B01090}"/>
                </a:ext>
              </a:extLst>
            </p:cNvPr>
            <p:cNvSpPr/>
            <p:nvPr/>
          </p:nvSpPr>
          <p:spPr>
            <a:xfrm>
              <a:off x="2656307" y="2302651"/>
              <a:ext cx="3862868" cy="3862868"/>
            </a:xfrm>
            <a:custGeom>
              <a:avLst/>
              <a:gdLst/>
              <a:ahLst/>
              <a:cxnLst/>
              <a:rect l="0" t="0" r="0" b="0"/>
              <a:pathLst>
                <a:path>
                  <a:moveTo>
                    <a:pt x="197553" y="2782372"/>
                  </a:moveTo>
                  <a:arcTo wR="1931434" hR="1931434" stAng="9231572" swAng="1957337"/>
                </a:path>
              </a:pathLst>
            </a:custGeom>
            <a:noFill/>
          </p:spPr>
          <p:style>
            <a:lnRef idx="1">
              <a:schemeClr val="accent3">
                <a:hueOff val="8437698"/>
                <a:satOff val="-12660"/>
                <a:lumOff val="-2059"/>
                <a:alphaOff val="0"/>
              </a:schemeClr>
            </a:lnRef>
            <a:fillRef idx="0">
              <a:scrgbClr r="0" g="0" b="0"/>
            </a:fillRef>
            <a:effectRef idx="0">
              <a:scrgbClr r="0" g="0" b="0"/>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16A6D51E-80A0-4D4A-A7A6-EEAE2681F313}"/>
                </a:ext>
              </a:extLst>
            </p:cNvPr>
            <p:cNvSpPr/>
            <p:nvPr/>
          </p:nvSpPr>
          <p:spPr>
            <a:xfrm>
              <a:off x="1646692" y="3038647"/>
              <a:ext cx="2176813" cy="966415"/>
            </a:xfrm>
            <a:custGeom>
              <a:avLst/>
              <a:gdLst>
                <a:gd name="connsiteX0" fmla="*/ 0 w 2176813"/>
                <a:gd name="connsiteY0" fmla="*/ 161072 h 966415"/>
                <a:gd name="connsiteX1" fmla="*/ 161072 w 2176813"/>
                <a:gd name="connsiteY1" fmla="*/ 0 h 966415"/>
                <a:gd name="connsiteX2" fmla="*/ 2015741 w 2176813"/>
                <a:gd name="connsiteY2" fmla="*/ 0 h 966415"/>
                <a:gd name="connsiteX3" fmla="*/ 2176813 w 2176813"/>
                <a:gd name="connsiteY3" fmla="*/ 161072 h 966415"/>
                <a:gd name="connsiteX4" fmla="*/ 2176813 w 2176813"/>
                <a:gd name="connsiteY4" fmla="*/ 805343 h 966415"/>
                <a:gd name="connsiteX5" fmla="*/ 2015741 w 2176813"/>
                <a:gd name="connsiteY5" fmla="*/ 966415 h 966415"/>
                <a:gd name="connsiteX6" fmla="*/ 161072 w 2176813"/>
                <a:gd name="connsiteY6" fmla="*/ 966415 h 966415"/>
                <a:gd name="connsiteX7" fmla="*/ 0 w 2176813"/>
                <a:gd name="connsiteY7" fmla="*/ 805343 h 966415"/>
                <a:gd name="connsiteX8" fmla="*/ 0 w 2176813"/>
                <a:gd name="connsiteY8" fmla="*/ 161072 h 9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6813" h="966415">
                  <a:moveTo>
                    <a:pt x="0" y="161072"/>
                  </a:moveTo>
                  <a:cubicBezTo>
                    <a:pt x="0" y="72114"/>
                    <a:pt x="72114" y="0"/>
                    <a:pt x="161072" y="0"/>
                  </a:cubicBezTo>
                  <a:lnTo>
                    <a:pt x="2015741" y="0"/>
                  </a:lnTo>
                  <a:cubicBezTo>
                    <a:pt x="2104699" y="0"/>
                    <a:pt x="2176813" y="72114"/>
                    <a:pt x="2176813" y="161072"/>
                  </a:cubicBezTo>
                  <a:lnTo>
                    <a:pt x="2176813" y="805343"/>
                  </a:lnTo>
                  <a:cubicBezTo>
                    <a:pt x="2176813" y="894301"/>
                    <a:pt x="2104699" y="966415"/>
                    <a:pt x="2015741" y="966415"/>
                  </a:cubicBezTo>
                  <a:lnTo>
                    <a:pt x="161072" y="966415"/>
                  </a:lnTo>
                  <a:cubicBezTo>
                    <a:pt x="72114" y="966415"/>
                    <a:pt x="0" y="894301"/>
                    <a:pt x="0" y="805343"/>
                  </a:cubicBezTo>
                  <a:lnTo>
                    <a:pt x="0" y="16107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3856" tIns="153856" rIns="153856" bIns="153856" numCol="1" spcCol="1270" anchor="ctr" anchorCtr="0">
              <a:noAutofit/>
            </a:bodyPr>
            <a:lstStyle/>
            <a:p>
              <a:pPr marL="0" lvl="0" indent="0" algn="ctr" defTabSz="1244600">
                <a:lnSpc>
                  <a:spcPct val="90000"/>
                </a:lnSpc>
                <a:spcBef>
                  <a:spcPct val="0"/>
                </a:spcBef>
                <a:spcAft>
                  <a:spcPct val="35000"/>
                </a:spcAft>
                <a:buNone/>
              </a:pPr>
              <a:r>
                <a:rPr lang="en-US" sz="2800" kern="1200" dirty="0"/>
                <a:t>Loyal</a:t>
              </a:r>
            </a:p>
          </p:txBody>
        </p:sp>
        <p:sp>
          <p:nvSpPr>
            <p:cNvPr id="14" name="Freeform: Shape 13">
              <a:extLst>
                <a:ext uri="{FF2B5EF4-FFF2-40B4-BE49-F238E27FC236}">
                  <a16:creationId xmlns:a16="http://schemas.microsoft.com/office/drawing/2014/main" id="{7FA47002-98BB-4DBA-A801-88D7379C16C8}"/>
                </a:ext>
              </a:extLst>
            </p:cNvPr>
            <p:cNvSpPr/>
            <p:nvPr/>
          </p:nvSpPr>
          <p:spPr>
            <a:xfrm>
              <a:off x="2697813" y="2043549"/>
              <a:ext cx="3862868" cy="3862868"/>
            </a:xfrm>
            <a:custGeom>
              <a:avLst/>
              <a:gdLst/>
              <a:ahLst/>
              <a:cxnLst/>
              <a:rect l="0" t="0" r="0" b="0"/>
              <a:pathLst>
                <a:path>
                  <a:moveTo>
                    <a:pt x="246148" y="987904"/>
                  </a:moveTo>
                  <a:arcTo wR="1931434" hR="1931434" stAng="12554572" swAng="1447865"/>
                </a:path>
              </a:pathLst>
            </a:custGeom>
            <a:noFill/>
          </p:spPr>
          <p:style>
            <a:lnRef idx="1">
              <a:schemeClr val="accent3">
                <a:hueOff val="11250264"/>
                <a:satOff val="-16880"/>
                <a:lumOff val="-2745"/>
                <a:alphaOff val="0"/>
              </a:schemeClr>
            </a:lnRef>
            <a:fillRef idx="0">
              <a:scrgbClr r="0" g="0" b="0"/>
            </a:fillRef>
            <a:effectRef idx="0">
              <a:scrgbClr r="0" g="0" b="0"/>
            </a:effectRef>
            <a:fontRef idx="minor">
              <a:schemeClr val="tx1">
                <a:hueOff val="0"/>
                <a:satOff val="0"/>
                <a:lumOff val="0"/>
                <a:alphaOff val="0"/>
              </a:schemeClr>
            </a:fontRef>
          </p:style>
        </p:sp>
      </p:grpSp>
    </p:spTree>
    <p:extLst>
      <p:ext uri="{BB962C8B-B14F-4D97-AF65-F5344CB8AC3E}">
        <p14:creationId xmlns:p14="http://schemas.microsoft.com/office/powerpoint/2010/main" val="8115915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AE75EF9-C882-4555-A18C-69331938D3F2}"/>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pPr eaLnBrk="1" hangingPunct="1"/>
            <a:r>
              <a:rPr lang="en-US" dirty="0"/>
              <a:t>Creating an Action Plan</a:t>
            </a:r>
            <a:endParaRPr lang="en-CA" dirty="0"/>
          </a:p>
        </p:txBody>
      </p:sp>
      <p:grpSp>
        <p:nvGrpSpPr>
          <p:cNvPr id="2" name="Group 1">
            <a:extLst>
              <a:ext uri="{FF2B5EF4-FFF2-40B4-BE49-F238E27FC236}">
                <a16:creationId xmlns:a16="http://schemas.microsoft.com/office/drawing/2014/main" id="{A0BB5EA5-AAD8-42D4-8ED1-B6896EBA04FF}"/>
              </a:ext>
            </a:extLst>
          </p:cNvPr>
          <p:cNvGrpSpPr/>
          <p:nvPr/>
        </p:nvGrpSpPr>
        <p:grpSpPr>
          <a:xfrm>
            <a:off x="639843" y="1603651"/>
            <a:ext cx="7864312" cy="4519059"/>
            <a:chOff x="639843" y="1603651"/>
            <a:chExt cx="7864312" cy="4519059"/>
          </a:xfrm>
        </p:grpSpPr>
        <p:sp>
          <p:nvSpPr>
            <p:cNvPr id="4" name="Freeform: Shape 3">
              <a:extLst>
                <a:ext uri="{FF2B5EF4-FFF2-40B4-BE49-F238E27FC236}">
                  <a16:creationId xmlns:a16="http://schemas.microsoft.com/office/drawing/2014/main" id="{841E4A47-653F-4224-8901-946BE7D9CFEA}"/>
                </a:ext>
              </a:extLst>
            </p:cNvPr>
            <p:cNvSpPr/>
            <p:nvPr/>
          </p:nvSpPr>
          <p:spPr>
            <a:xfrm>
              <a:off x="2322000" y="1603651"/>
              <a:ext cx="4500000" cy="723049"/>
            </a:xfrm>
            <a:custGeom>
              <a:avLst/>
              <a:gdLst>
                <a:gd name="connsiteX0" fmla="*/ 0 w 4500000"/>
                <a:gd name="connsiteY0" fmla="*/ 0 h 723049"/>
                <a:gd name="connsiteX1" fmla="*/ 4500000 w 4500000"/>
                <a:gd name="connsiteY1" fmla="*/ 0 h 723049"/>
                <a:gd name="connsiteX2" fmla="*/ 4500000 w 4500000"/>
                <a:gd name="connsiteY2" fmla="*/ 723049 h 723049"/>
                <a:gd name="connsiteX3" fmla="*/ 0 w 4500000"/>
                <a:gd name="connsiteY3" fmla="*/ 723049 h 723049"/>
                <a:gd name="connsiteX4" fmla="*/ 0 w 4500000"/>
                <a:gd name="connsiteY4" fmla="*/ 0 h 72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000" h="723049">
                  <a:moveTo>
                    <a:pt x="0" y="0"/>
                  </a:moveTo>
                  <a:lnTo>
                    <a:pt x="4500000" y="0"/>
                  </a:lnTo>
                  <a:lnTo>
                    <a:pt x="4500000" y="723049"/>
                  </a:lnTo>
                  <a:lnTo>
                    <a:pt x="0" y="72304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Set Leadership Goals</a:t>
              </a:r>
            </a:p>
          </p:txBody>
        </p:sp>
        <p:sp>
          <p:nvSpPr>
            <p:cNvPr id="5" name="Freeform: Shape 4">
              <a:extLst>
                <a:ext uri="{FF2B5EF4-FFF2-40B4-BE49-F238E27FC236}">
                  <a16:creationId xmlns:a16="http://schemas.microsoft.com/office/drawing/2014/main" id="{3B80CAAB-780B-4003-A1C9-EC05B554D028}"/>
                </a:ext>
              </a:extLst>
            </p:cNvPr>
            <p:cNvSpPr/>
            <p:nvPr/>
          </p:nvSpPr>
          <p:spPr>
            <a:xfrm>
              <a:off x="2592000" y="2362853"/>
              <a:ext cx="3960000" cy="723049"/>
            </a:xfrm>
            <a:custGeom>
              <a:avLst/>
              <a:gdLst>
                <a:gd name="connsiteX0" fmla="*/ 0 w 3960000"/>
                <a:gd name="connsiteY0" fmla="*/ 0 h 723049"/>
                <a:gd name="connsiteX1" fmla="*/ 3960000 w 3960000"/>
                <a:gd name="connsiteY1" fmla="*/ 0 h 723049"/>
                <a:gd name="connsiteX2" fmla="*/ 3960000 w 3960000"/>
                <a:gd name="connsiteY2" fmla="*/ 723049 h 723049"/>
                <a:gd name="connsiteX3" fmla="*/ 0 w 3960000"/>
                <a:gd name="connsiteY3" fmla="*/ 723049 h 723049"/>
                <a:gd name="connsiteX4" fmla="*/ 0 w 3960000"/>
                <a:gd name="connsiteY4" fmla="*/ 0 h 72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0000" h="723049">
                  <a:moveTo>
                    <a:pt x="0" y="0"/>
                  </a:moveTo>
                  <a:lnTo>
                    <a:pt x="3960000" y="0"/>
                  </a:lnTo>
                  <a:lnTo>
                    <a:pt x="3960000" y="723049"/>
                  </a:lnTo>
                  <a:lnTo>
                    <a:pt x="0" y="723049"/>
                  </a:lnTo>
                  <a:lnTo>
                    <a:pt x="0" y="0"/>
                  </a:lnTo>
                  <a:close/>
                </a:path>
              </a:pathLst>
            </a:custGeom>
          </p:spPr>
          <p:style>
            <a:lnRef idx="2">
              <a:schemeClr val="lt1">
                <a:hueOff val="0"/>
                <a:satOff val="0"/>
                <a:lumOff val="0"/>
                <a:alphaOff val="0"/>
              </a:schemeClr>
            </a:lnRef>
            <a:fillRef idx="1">
              <a:schemeClr val="accent3">
                <a:hueOff val="2250053"/>
                <a:satOff val="-3376"/>
                <a:lumOff val="-549"/>
                <a:alphaOff val="0"/>
              </a:schemeClr>
            </a:fillRef>
            <a:effectRef idx="0">
              <a:schemeClr val="accent3">
                <a:hueOff val="2250053"/>
                <a:satOff val="-3376"/>
                <a:lumOff val="-549"/>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Address the Goals</a:t>
              </a:r>
            </a:p>
          </p:txBody>
        </p:sp>
        <p:sp>
          <p:nvSpPr>
            <p:cNvPr id="6" name="Freeform: Shape 5">
              <a:extLst>
                <a:ext uri="{FF2B5EF4-FFF2-40B4-BE49-F238E27FC236}">
                  <a16:creationId xmlns:a16="http://schemas.microsoft.com/office/drawing/2014/main" id="{27F2EEE4-1220-4CD2-B6A9-4FCA43821276}"/>
                </a:ext>
              </a:extLst>
            </p:cNvPr>
            <p:cNvSpPr/>
            <p:nvPr/>
          </p:nvSpPr>
          <p:spPr>
            <a:xfrm>
              <a:off x="2817000" y="3122055"/>
              <a:ext cx="3510000" cy="723049"/>
            </a:xfrm>
            <a:custGeom>
              <a:avLst/>
              <a:gdLst>
                <a:gd name="connsiteX0" fmla="*/ 0 w 3510000"/>
                <a:gd name="connsiteY0" fmla="*/ 0 h 723049"/>
                <a:gd name="connsiteX1" fmla="*/ 3510000 w 3510000"/>
                <a:gd name="connsiteY1" fmla="*/ 0 h 723049"/>
                <a:gd name="connsiteX2" fmla="*/ 3510000 w 3510000"/>
                <a:gd name="connsiteY2" fmla="*/ 723049 h 723049"/>
                <a:gd name="connsiteX3" fmla="*/ 0 w 3510000"/>
                <a:gd name="connsiteY3" fmla="*/ 723049 h 723049"/>
                <a:gd name="connsiteX4" fmla="*/ 0 w 3510000"/>
                <a:gd name="connsiteY4" fmla="*/ 0 h 72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723049">
                  <a:moveTo>
                    <a:pt x="0" y="0"/>
                  </a:moveTo>
                  <a:lnTo>
                    <a:pt x="3510000" y="0"/>
                  </a:lnTo>
                  <a:lnTo>
                    <a:pt x="3510000" y="723049"/>
                  </a:lnTo>
                  <a:lnTo>
                    <a:pt x="0" y="723049"/>
                  </a:lnTo>
                  <a:lnTo>
                    <a:pt x="0" y="0"/>
                  </a:lnTo>
                  <a:close/>
                </a:path>
              </a:pathLst>
            </a:custGeom>
          </p:spPr>
          <p:style>
            <a:lnRef idx="2">
              <a:schemeClr val="lt1">
                <a:hueOff val="0"/>
                <a:satOff val="0"/>
                <a:lumOff val="0"/>
                <a:alphaOff val="0"/>
              </a:schemeClr>
            </a:lnRef>
            <a:fillRef idx="1">
              <a:schemeClr val="accent3">
                <a:hueOff val="4500106"/>
                <a:satOff val="-6752"/>
                <a:lumOff val="-1098"/>
                <a:alphaOff val="0"/>
              </a:schemeClr>
            </a:fillRef>
            <a:effectRef idx="0">
              <a:schemeClr val="accent3">
                <a:hueOff val="4500106"/>
                <a:satOff val="-6752"/>
                <a:lumOff val="-1098"/>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Seek Inspiration</a:t>
              </a:r>
            </a:p>
          </p:txBody>
        </p:sp>
        <p:sp>
          <p:nvSpPr>
            <p:cNvPr id="7" name="Freeform: Shape 6">
              <a:extLst>
                <a:ext uri="{FF2B5EF4-FFF2-40B4-BE49-F238E27FC236}">
                  <a16:creationId xmlns:a16="http://schemas.microsoft.com/office/drawing/2014/main" id="{E08C27DD-C51A-4F2D-9683-B87AE6A480B7}"/>
                </a:ext>
              </a:extLst>
            </p:cNvPr>
            <p:cNvSpPr/>
            <p:nvPr/>
          </p:nvSpPr>
          <p:spPr>
            <a:xfrm>
              <a:off x="2278181" y="3881257"/>
              <a:ext cx="4587637" cy="723049"/>
            </a:xfrm>
            <a:custGeom>
              <a:avLst/>
              <a:gdLst>
                <a:gd name="connsiteX0" fmla="*/ 0 w 4587637"/>
                <a:gd name="connsiteY0" fmla="*/ 0 h 723049"/>
                <a:gd name="connsiteX1" fmla="*/ 4587637 w 4587637"/>
                <a:gd name="connsiteY1" fmla="*/ 0 h 723049"/>
                <a:gd name="connsiteX2" fmla="*/ 4587637 w 4587637"/>
                <a:gd name="connsiteY2" fmla="*/ 723049 h 723049"/>
                <a:gd name="connsiteX3" fmla="*/ 0 w 4587637"/>
                <a:gd name="connsiteY3" fmla="*/ 723049 h 723049"/>
                <a:gd name="connsiteX4" fmla="*/ 0 w 4587637"/>
                <a:gd name="connsiteY4" fmla="*/ 0 h 72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7637" h="723049">
                  <a:moveTo>
                    <a:pt x="0" y="0"/>
                  </a:moveTo>
                  <a:lnTo>
                    <a:pt x="4587637" y="0"/>
                  </a:lnTo>
                  <a:lnTo>
                    <a:pt x="4587637" y="723049"/>
                  </a:lnTo>
                  <a:lnTo>
                    <a:pt x="0" y="723049"/>
                  </a:lnTo>
                  <a:lnTo>
                    <a:pt x="0" y="0"/>
                  </a:lnTo>
                  <a:close/>
                </a:path>
              </a:pathLst>
            </a:custGeom>
          </p:spPr>
          <p:style>
            <a:lnRef idx="2">
              <a:schemeClr val="lt1">
                <a:hueOff val="0"/>
                <a:satOff val="0"/>
                <a:lumOff val="0"/>
                <a:alphaOff val="0"/>
              </a:schemeClr>
            </a:lnRef>
            <a:fillRef idx="1">
              <a:schemeClr val="accent3">
                <a:hueOff val="6750158"/>
                <a:satOff val="-10128"/>
                <a:lumOff val="-1647"/>
                <a:alphaOff val="0"/>
              </a:schemeClr>
            </a:fillRef>
            <a:effectRef idx="0">
              <a:schemeClr val="accent3">
                <a:hueOff val="6750158"/>
                <a:satOff val="-10128"/>
                <a:lumOff val="-1647"/>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Choose a Role Model</a:t>
              </a:r>
            </a:p>
          </p:txBody>
        </p:sp>
        <p:sp>
          <p:nvSpPr>
            <p:cNvPr id="8" name="Freeform: Shape 7">
              <a:extLst>
                <a:ext uri="{FF2B5EF4-FFF2-40B4-BE49-F238E27FC236}">
                  <a16:creationId xmlns:a16="http://schemas.microsoft.com/office/drawing/2014/main" id="{20109D0E-2CB8-4F1C-B77D-DB210C260D88}"/>
                </a:ext>
              </a:extLst>
            </p:cNvPr>
            <p:cNvSpPr/>
            <p:nvPr/>
          </p:nvSpPr>
          <p:spPr>
            <a:xfrm>
              <a:off x="2772000" y="4640459"/>
              <a:ext cx="3600000" cy="723049"/>
            </a:xfrm>
            <a:custGeom>
              <a:avLst/>
              <a:gdLst>
                <a:gd name="connsiteX0" fmla="*/ 0 w 3600000"/>
                <a:gd name="connsiteY0" fmla="*/ 0 h 723049"/>
                <a:gd name="connsiteX1" fmla="*/ 3600000 w 3600000"/>
                <a:gd name="connsiteY1" fmla="*/ 0 h 723049"/>
                <a:gd name="connsiteX2" fmla="*/ 3600000 w 3600000"/>
                <a:gd name="connsiteY2" fmla="*/ 723049 h 723049"/>
                <a:gd name="connsiteX3" fmla="*/ 0 w 3600000"/>
                <a:gd name="connsiteY3" fmla="*/ 723049 h 723049"/>
                <a:gd name="connsiteX4" fmla="*/ 0 w 3600000"/>
                <a:gd name="connsiteY4" fmla="*/ 0 h 72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000" h="723049">
                  <a:moveTo>
                    <a:pt x="0" y="0"/>
                  </a:moveTo>
                  <a:lnTo>
                    <a:pt x="3600000" y="0"/>
                  </a:lnTo>
                  <a:lnTo>
                    <a:pt x="3600000" y="723049"/>
                  </a:lnTo>
                  <a:lnTo>
                    <a:pt x="0" y="723049"/>
                  </a:lnTo>
                  <a:lnTo>
                    <a:pt x="0" y="0"/>
                  </a:lnTo>
                  <a:close/>
                </a:path>
              </a:pathLst>
            </a:custGeom>
          </p:spPr>
          <p:style>
            <a:lnRef idx="2">
              <a:schemeClr val="lt1">
                <a:hueOff val="0"/>
                <a:satOff val="0"/>
                <a:lumOff val="0"/>
                <a:alphaOff val="0"/>
              </a:schemeClr>
            </a:lnRef>
            <a:fillRef idx="1">
              <a:schemeClr val="accent3">
                <a:hueOff val="9000211"/>
                <a:satOff val="-13504"/>
                <a:lumOff val="-2196"/>
                <a:alphaOff val="0"/>
              </a:schemeClr>
            </a:fillRef>
            <a:effectRef idx="0">
              <a:schemeClr val="accent3">
                <a:hueOff val="9000211"/>
                <a:satOff val="-13504"/>
                <a:lumOff val="-2196"/>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Seek Experience</a:t>
              </a:r>
            </a:p>
          </p:txBody>
        </p:sp>
        <p:sp>
          <p:nvSpPr>
            <p:cNvPr id="9" name="Freeform: Shape 8">
              <a:extLst>
                <a:ext uri="{FF2B5EF4-FFF2-40B4-BE49-F238E27FC236}">
                  <a16:creationId xmlns:a16="http://schemas.microsoft.com/office/drawing/2014/main" id="{B8EE1839-F1D5-4212-9235-0CF908A8D380}"/>
                </a:ext>
              </a:extLst>
            </p:cNvPr>
            <p:cNvSpPr/>
            <p:nvPr/>
          </p:nvSpPr>
          <p:spPr>
            <a:xfrm>
              <a:off x="639843" y="5399661"/>
              <a:ext cx="7864312" cy="723049"/>
            </a:xfrm>
            <a:custGeom>
              <a:avLst/>
              <a:gdLst>
                <a:gd name="connsiteX0" fmla="*/ 0 w 7864312"/>
                <a:gd name="connsiteY0" fmla="*/ 0 h 723049"/>
                <a:gd name="connsiteX1" fmla="*/ 7864312 w 7864312"/>
                <a:gd name="connsiteY1" fmla="*/ 0 h 723049"/>
                <a:gd name="connsiteX2" fmla="*/ 7864312 w 7864312"/>
                <a:gd name="connsiteY2" fmla="*/ 723049 h 723049"/>
                <a:gd name="connsiteX3" fmla="*/ 0 w 7864312"/>
                <a:gd name="connsiteY3" fmla="*/ 723049 h 723049"/>
                <a:gd name="connsiteX4" fmla="*/ 0 w 7864312"/>
                <a:gd name="connsiteY4" fmla="*/ 0 h 72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4312" h="723049">
                  <a:moveTo>
                    <a:pt x="0" y="0"/>
                  </a:moveTo>
                  <a:lnTo>
                    <a:pt x="7864312" y="0"/>
                  </a:lnTo>
                  <a:lnTo>
                    <a:pt x="7864312" y="723049"/>
                  </a:lnTo>
                  <a:lnTo>
                    <a:pt x="0" y="72304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Create a Personal Mission Statement</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name of the book published in 2002 and written by James Kouzes and Barry Posner?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How Leadership Changed My Life and Will Change Yours, Too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Leadership Inventory.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Leadership Challenge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Delegating Leader: The Ultimate Goal</a:t>
            </a:r>
            <a:endParaRPr lang="en-US" sz="2800" dirty="0">
              <a:ea typeface="Times New Roman"/>
              <a:cs typeface="Times New Roman"/>
            </a:endParaRPr>
          </a:p>
          <a:p>
            <a:pPr marL="400050" marR="0" lvl="0" indent="-400050">
              <a:lnSpc>
                <a:spcPct val="115000"/>
              </a:lnSpc>
              <a:spcBef>
                <a:spcPts val="1200"/>
              </a:spcBef>
              <a:spcAft>
                <a:spcPts val="1000"/>
              </a:spcAft>
              <a:buFont typeface="+mj-lt"/>
              <a:buAutoNum type="arabicPeriod" startAt="2"/>
            </a:pPr>
            <a:r>
              <a:rPr lang="en-US" dirty="0">
                <a:ea typeface="Times New Roman"/>
                <a:cs typeface="Arial"/>
              </a:rPr>
              <a:t>What did James Kouzes and Barry Posner ask thousands of people to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They challenged them to take on a leadership role for two months and document their experiences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They asked them to rank list of characteristics associated with leadership, including the seven top qualities that motivated them to follow willingly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They told them </a:t>
            </a:r>
            <a:r>
              <a:rPr lang="en-US" dirty="0">
                <a:solidFill>
                  <a:srgbClr val="000000"/>
                </a:solidFill>
                <a:ea typeface="Times New Roman"/>
                <a:cs typeface="Arial"/>
              </a:rPr>
              <a:t>to record themselves in leadership meetings and from there, they denoted what the seven top qualities of motivation were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asked them to follow a leadership inventory to rank their qualities and how they affected their day to day work-life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4451716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tabLst>
                <a:tab pos="514350" algn="l"/>
              </a:tabLst>
            </a:pPr>
            <a:r>
              <a:rPr lang="en-US" dirty="0">
                <a:solidFill>
                  <a:srgbClr val="000000"/>
                </a:solidFill>
                <a:ea typeface="Times New Roman"/>
                <a:cs typeface="Arial"/>
              </a:rPr>
              <a:t>Which of these is one of Kouzes’ and Posner’s abilities that are </a:t>
            </a:r>
            <a:r>
              <a:rPr lang="en-US" dirty="0">
                <a:ea typeface="Times New Roman"/>
                <a:cs typeface="Arial"/>
              </a:rPr>
              <a:t>crucial to successful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Enforce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Encourage the imagination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What does Kouzes’ and Posner’s ability “Model the Way” mean?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If you capture the imagination, you will inspire creative thought and increase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You must lead by example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Truly empower people </a:t>
            </a:r>
            <a:r>
              <a:rPr lang="en-US" dirty="0">
                <a:solidFill>
                  <a:srgbClr val="000000"/>
                </a:solidFill>
                <a:ea typeface="Times New Roman"/>
                <a:cs typeface="Times New Roman"/>
              </a:rPr>
              <a:t>to act on their own within their level of authority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positive attitude is infectious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7791346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ability means “Think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Challenge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Inspire a Shared Vision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Which of these statements is true of “Inspiring a Shared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can’t come into work 10 minutes late every day if you want your employees to arrive on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Situations change, and sometimes a policy or procedure never worked well in the first 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If the leader appears passionate or excited about the vision, others will catch the enthusiasm as well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If you capture the imagination, you will inspire creative thought and increase loyalty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2066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In the results of the Kouzes/Posner study, what was reported as the most important quality in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Independent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Supportive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Determined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Which of these is the first step to creating an action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Seek experience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Set leadership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Choose a role </a:t>
            </a:r>
            <a:r>
              <a:rPr lang="en-US" dirty="0">
                <a:solidFill>
                  <a:srgbClr val="000000"/>
                </a:solidFill>
                <a:ea typeface="Times New Roman"/>
                <a:cs typeface="Arial"/>
              </a:rPr>
              <a:t>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personal mission statement</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0846282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of these is a way to seek inspiration?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Imagining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Choose a role model that fits your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Read books and conduct research on the internet or at libraries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Determine how you will accomplish your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Which of these is not a question you would ask yourself before preparing a mission statement?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Do you want to communicate better?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How do </a:t>
            </a:r>
            <a:r>
              <a:rPr lang="en-US" dirty="0">
                <a:solidFill>
                  <a:srgbClr val="000000"/>
                </a:solidFill>
                <a:ea typeface="Times New Roman"/>
                <a:cs typeface="Times New Roman"/>
              </a:rPr>
              <a:t>you want to be remembered?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do you want people to think of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type</a:t>
            </a:r>
            <a:r>
              <a:rPr lang="en-US" b="1" dirty="0">
                <a:solidFill>
                  <a:srgbClr val="000000"/>
                </a:solidFill>
                <a:ea typeface="Times New Roman"/>
                <a:cs typeface="Times New Roman"/>
              </a:rPr>
              <a:t> </a:t>
            </a:r>
            <a:r>
              <a:rPr lang="en-US" dirty="0">
                <a:solidFill>
                  <a:srgbClr val="000000"/>
                </a:solidFill>
                <a:ea typeface="Times New Roman"/>
                <a:cs typeface="Times New Roman"/>
              </a:rPr>
              <a:t>of leader you determined to be?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5346292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name of the book published in 2002 and written by James Kouzes and Barry Posner?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How Leadership Changed My Life and Will Change Yours, Too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Leadership Inventory.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Leadership Challenge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Delegating Leader: The Ultimate Goal</a:t>
            </a:r>
            <a:endParaRPr lang="en-US" sz="2800" dirty="0">
              <a:ea typeface="Times New Roman"/>
              <a:cs typeface="Times New Roman"/>
            </a:endParaRPr>
          </a:p>
          <a:p>
            <a:pPr marL="400050" marR="0" lvl="0" indent="-400050">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did James Kouzes and Barry Posner ask thousands of people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challenged them to take on a leadership role for two months and document their experiences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They asked them to rank list of characteristics associated with leadership, including the seven top qualities that motivated them to follow willingly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told them to record themselves in leadership meetings and from there, they denoted what the seven top qualities of motivation were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asked them to follow a leadership inventory to rank their qualities and how they affected their day to day work-life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3314315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tabLst>
                <a:tab pos="514350" algn="l"/>
              </a:tabLst>
            </a:pPr>
            <a:r>
              <a:rPr lang="en-US" dirty="0">
                <a:solidFill>
                  <a:srgbClr val="000000"/>
                </a:solidFill>
                <a:ea typeface="Times New Roman"/>
                <a:cs typeface="Arial"/>
              </a:rPr>
              <a:t>Which of these is one of Kouzes’ and Posner’s abilities that are crucial to successful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Enforce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Encourage the imagination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What does Kouzes’ and Posner’s ability “Model the Way” mean?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If you capture the imagination, you will inspire creative thought and increase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You must lead by example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Truly empower people to act on their own within their level of authority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positive attitude is infectious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919744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ability means “Think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Challenge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Inspire a Shared Vision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Which of these statements is true of “Inspiring a Shared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can’t come into work 10 minutes late every day if you want your employees to arrive on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Situations change, and sometimes a policy or procedure never worked well in the first 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leader appears passionate or excited about the vision, others will catch the enthusiasm as well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If you capture the imagination, you will inspire creative thought and increase loyalty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9883602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In the results of the Kouzes/Posner study, what was reported as the most important quality in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Independent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Supportive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Determined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Which of these is the first step to creating an action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experience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Set leadership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personal mission statement</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6612529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of these is a way to seek inspiration?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Imagining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role model that fits your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Read books and conduct research on the internet or at libraries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Determine how you will accomplish your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Which of these is not a question you would ask yourself before preparing a mission statement?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Do you want to communicate better?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How do you want to be remembered?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do you want people to think of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type</a:t>
            </a:r>
            <a:r>
              <a:rPr lang="en-US" b="1" dirty="0">
                <a:solidFill>
                  <a:srgbClr val="000000"/>
                </a:solidFill>
                <a:ea typeface="Times New Roman"/>
                <a:cs typeface="Times New Roman"/>
              </a:rPr>
              <a:t> </a:t>
            </a:r>
            <a:r>
              <a:rPr lang="en-US" dirty="0">
                <a:solidFill>
                  <a:srgbClr val="000000"/>
                </a:solidFill>
                <a:ea typeface="Times New Roman"/>
                <a:cs typeface="Times New Roman"/>
              </a:rPr>
              <a:t>of leader you determined to be?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6314269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pPr eaLnBrk="1" hangingPunct="1"/>
            <a:r>
              <a:rPr lang="en-CA" dirty="0"/>
              <a:t>Module </a:t>
            </a:r>
            <a:r>
              <a:rPr lang="en-US" dirty="0"/>
              <a:t>Five: </a:t>
            </a:r>
            <a:br>
              <a:rPr lang="en-US" dirty="0"/>
            </a:br>
            <a:r>
              <a:rPr lang="en-US" dirty="0"/>
              <a:t>Modeling the Way</a:t>
            </a:r>
            <a:endParaRPr lang="en-CA" dirty="0"/>
          </a:p>
        </p:txBody>
      </p:sp>
      <p:sp>
        <p:nvSpPr>
          <p:cNvPr id="2355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ahoma"/>
              </a:rPr>
              <a:t>Some look at things that are, and ask why. I dream of things that never were and ask why not?</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ahoma"/>
              </a:rPr>
              <a:t>George Bernard Shaw</a:t>
            </a:r>
            <a:endParaRPr lang="en-US" sz="1400" dirty="0">
              <a:ea typeface="Times New Roman"/>
              <a:cs typeface="Times New Roman"/>
            </a:endParaRPr>
          </a:p>
          <a:p>
            <a:pPr eaLnBrk="1" hangingPunct="1"/>
            <a:endParaRPr lang="en-CA" sz="1800" dirty="0">
              <a:ea typeface="Times New Roman" pitchFamily="18" charset="0"/>
              <a:cs typeface="Tahoma" pitchFamily="34" charset="0"/>
            </a:endParaRPr>
          </a:p>
        </p:txBody>
      </p:sp>
      <p:sp>
        <p:nvSpPr>
          <p:cNvPr id="25603" name="Content Placeholder 4"/>
          <p:cNvSpPr>
            <a:spLocks noGrp="1"/>
          </p:cNvSpPr>
          <p:nvPr>
            <p:ph type="body" sz="quarter" idx="11"/>
          </p:nvPr>
        </p:nvSpPr>
        <p:spPr/>
        <p:txBody>
          <a:bodyPr>
            <a:normAutofit/>
          </a:bodyPr>
          <a:lstStyle/>
          <a:p>
            <a:pPr marL="0" eaLnBrk="1" hangingPunct="1">
              <a:buFont typeface="Arial" charset="0"/>
              <a:buNone/>
              <a:defRPr/>
            </a:pPr>
            <a:r>
              <a:rPr lang="en-US" dirty="0"/>
              <a:t>Remember that the best leaders are examples of what they want their followers to be. By definition, a leader is in the </a:t>
            </a:r>
            <a:r>
              <a:rPr lang="en-US" i="1" dirty="0"/>
              <a:t>lead</a:t>
            </a:r>
            <a:r>
              <a:rPr lang="en-US" dirty="0"/>
              <a:t>, right up front, ready to take the heat if something goes wrong. If something does go wrong, a true leader never blames his followers even if in fact they failed. </a:t>
            </a:r>
            <a:endParaRPr lang="en-C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D326C45-31FB-4B94-ABE8-B03302D93DAE}"/>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pPr eaLnBrk="1" hangingPunct="1"/>
            <a:r>
              <a:rPr lang="en-US" dirty="0"/>
              <a:t>Determining Your Way</a:t>
            </a:r>
            <a:endParaRPr lang="en-CA" dirty="0"/>
          </a:p>
        </p:txBody>
      </p:sp>
      <p:grpSp>
        <p:nvGrpSpPr>
          <p:cNvPr id="2" name="Group 1">
            <a:extLst>
              <a:ext uri="{FF2B5EF4-FFF2-40B4-BE49-F238E27FC236}">
                <a16:creationId xmlns:a16="http://schemas.microsoft.com/office/drawing/2014/main" id="{5319B901-4407-4261-81A0-46CEAC977128}"/>
              </a:ext>
            </a:extLst>
          </p:cNvPr>
          <p:cNvGrpSpPr/>
          <p:nvPr/>
        </p:nvGrpSpPr>
        <p:grpSpPr>
          <a:xfrm>
            <a:off x="918105" y="1601247"/>
            <a:ext cx="7307788" cy="4523868"/>
            <a:chOff x="918105" y="1601247"/>
            <a:chExt cx="7307788" cy="4523868"/>
          </a:xfrm>
        </p:grpSpPr>
        <p:sp>
          <p:nvSpPr>
            <p:cNvPr id="3" name="Freeform: Shape 2">
              <a:extLst>
                <a:ext uri="{FF2B5EF4-FFF2-40B4-BE49-F238E27FC236}">
                  <a16:creationId xmlns:a16="http://schemas.microsoft.com/office/drawing/2014/main" id="{9C752A60-BE9C-4A41-A17C-610DF088ED8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Determine successful qualities</a:t>
              </a:r>
            </a:p>
          </p:txBody>
        </p:sp>
        <p:sp>
          <p:nvSpPr>
            <p:cNvPr id="4" name="Freeform: Shape 3">
              <a:extLst>
                <a:ext uri="{FF2B5EF4-FFF2-40B4-BE49-F238E27FC236}">
                  <a16:creationId xmlns:a16="http://schemas.microsoft.com/office/drawing/2014/main" id="{F1D538D7-AD58-47C4-A769-60949C45557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Deals with adversity</a:t>
              </a:r>
            </a:p>
          </p:txBody>
        </p:sp>
        <p:sp>
          <p:nvSpPr>
            <p:cNvPr id="6" name="Freeform: Shape 5">
              <a:extLst>
                <a:ext uri="{FF2B5EF4-FFF2-40B4-BE49-F238E27FC236}">
                  <a16:creationId xmlns:a16="http://schemas.microsoft.com/office/drawing/2014/main" id="{FBA65D6B-EAAC-4DE2-B786-B648FE1C0DA4}"/>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Learn from mistakes</a:t>
              </a: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14F62E7-5A53-445A-BD30-E9781AFB1B88}"/>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pPr eaLnBrk="1" hangingPunct="1"/>
            <a:r>
              <a:rPr lang="en-US" dirty="0"/>
              <a:t>Being an Inspirational Role Model</a:t>
            </a:r>
            <a:endParaRPr lang="en-CA" dirty="0"/>
          </a:p>
        </p:txBody>
      </p:sp>
      <p:grpSp>
        <p:nvGrpSpPr>
          <p:cNvPr id="2" name="Group 1">
            <a:extLst>
              <a:ext uri="{FF2B5EF4-FFF2-40B4-BE49-F238E27FC236}">
                <a16:creationId xmlns:a16="http://schemas.microsoft.com/office/drawing/2014/main" id="{89845F56-C732-4F02-984A-EA514E2FA936}"/>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611C5DAF-C838-4DE8-B4F5-FB55946D3DEB}"/>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5900" tIns="905193" rIns="216297" bIns="905193" numCol="1" spcCol="1270" anchor="ctr" anchorCtr="0">
              <a:noAutofit/>
            </a:bodyPr>
            <a:lstStyle/>
            <a:p>
              <a:pPr marL="0" lvl="0" indent="0" algn="ctr" defTabSz="1511300">
                <a:lnSpc>
                  <a:spcPct val="90000"/>
                </a:lnSpc>
                <a:spcBef>
                  <a:spcPct val="0"/>
                </a:spcBef>
                <a:spcAft>
                  <a:spcPct val="35000"/>
                </a:spcAft>
                <a:buNone/>
              </a:pPr>
              <a:r>
                <a:rPr lang="en-US" sz="3400" kern="1200" dirty="0"/>
                <a:t>Honesty</a:t>
              </a:r>
            </a:p>
          </p:txBody>
        </p:sp>
        <p:sp>
          <p:nvSpPr>
            <p:cNvPr id="5" name="Freeform: Shape 4">
              <a:extLst>
                <a:ext uri="{FF2B5EF4-FFF2-40B4-BE49-F238E27FC236}">
                  <a16:creationId xmlns:a16="http://schemas.microsoft.com/office/drawing/2014/main" id="{30E6708B-33AE-4644-A564-6EF68805AA2B}"/>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5900" tIns="905193" rIns="216298" bIns="905193" numCol="1" spcCol="1270" anchor="ctr" anchorCtr="0">
              <a:noAutofit/>
            </a:bodyPr>
            <a:lstStyle/>
            <a:p>
              <a:pPr marL="0" lvl="0" indent="0" algn="ctr" defTabSz="1511300">
                <a:lnSpc>
                  <a:spcPct val="90000"/>
                </a:lnSpc>
                <a:spcBef>
                  <a:spcPct val="0"/>
                </a:spcBef>
                <a:spcAft>
                  <a:spcPct val="35000"/>
                </a:spcAft>
                <a:buNone/>
              </a:pPr>
              <a:r>
                <a:rPr lang="en-US" sz="3400" kern="1200" dirty="0"/>
                <a:t>Integrity</a:t>
              </a:r>
            </a:p>
          </p:txBody>
        </p:sp>
        <p:sp>
          <p:nvSpPr>
            <p:cNvPr id="6" name="Freeform: Shape 5">
              <a:extLst>
                <a:ext uri="{FF2B5EF4-FFF2-40B4-BE49-F238E27FC236}">
                  <a16:creationId xmlns:a16="http://schemas.microsoft.com/office/drawing/2014/main" id="{99B07786-3BBA-44C1-9C77-6A96FA1F2AC8}"/>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5900" tIns="905193" rIns="216297" bIns="905193" numCol="1" spcCol="1270" anchor="ctr" anchorCtr="0">
              <a:noAutofit/>
            </a:bodyPr>
            <a:lstStyle/>
            <a:p>
              <a:pPr marL="0" lvl="0" indent="0" algn="ctr" defTabSz="1511300">
                <a:lnSpc>
                  <a:spcPct val="90000"/>
                </a:lnSpc>
                <a:spcBef>
                  <a:spcPct val="0"/>
                </a:spcBef>
                <a:spcAft>
                  <a:spcPct val="35000"/>
                </a:spcAft>
                <a:buNone/>
              </a:pPr>
              <a:r>
                <a:rPr lang="en-US" sz="3400" kern="1200" dirty="0"/>
                <a:t>Fair</a:t>
              </a:r>
            </a:p>
          </p:txBody>
        </p:sp>
        <p:sp>
          <p:nvSpPr>
            <p:cNvPr id="7" name="Freeform: Shape 6">
              <a:extLst>
                <a:ext uri="{FF2B5EF4-FFF2-40B4-BE49-F238E27FC236}">
                  <a16:creationId xmlns:a16="http://schemas.microsoft.com/office/drawing/2014/main" id="{3DEA1E1B-21F0-4332-BAD8-222CF2FF3FB8}"/>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15900" tIns="905193" rIns="216297" bIns="905193" numCol="1" spcCol="1270" anchor="ctr" anchorCtr="0">
              <a:noAutofit/>
            </a:bodyPr>
            <a:lstStyle/>
            <a:p>
              <a:pPr marL="0" lvl="0" indent="0" algn="ctr" defTabSz="1511300">
                <a:lnSpc>
                  <a:spcPct val="90000"/>
                </a:lnSpc>
                <a:spcBef>
                  <a:spcPct val="0"/>
                </a:spcBef>
                <a:spcAft>
                  <a:spcPct val="35000"/>
                </a:spcAft>
                <a:buNone/>
              </a:pPr>
              <a:r>
                <a:rPr lang="en-US" sz="3400" kern="1200" dirty="0"/>
                <a:t>Listen to criticism</a:t>
              </a: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E6B4000E-6E3A-4796-9087-F0B760BB837B}"/>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pPr eaLnBrk="1" hangingPunct="1"/>
            <a:r>
              <a:rPr lang="en-US" dirty="0"/>
              <a:t>Influencing Others’ Perspectives</a:t>
            </a:r>
            <a:endParaRPr lang="en-CA" dirty="0"/>
          </a:p>
        </p:txBody>
      </p:sp>
      <p:grpSp>
        <p:nvGrpSpPr>
          <p:cNvPr id="2" name="Group 1">
            <a:extLst>
              <a:ext uri="{FF2B5EF4-FFF2-40B4-BE49-F238E27FC236}">
                <a16:creationId xmlns:a16="http://schemas.microsoft.com/office/drawing/2014/main" id="{EDAB1915-40C4-43C4-8C74-EF7219E4435D}"/>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923A4671-A16F-4833-B180-28E9E797BF6E}"/>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424FB718-C3BE-49D1-AA77-B927F6812164}"/>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Address issues immediately</a:t>
              </a:r>
            </a:p>
          </p:txBody>
        </p:sp>
        <p:sp>
          <p:nvSpPr>
            <p:cNvPr id="6" name="Oval 5">
              <a:extLst>
                <a:ext uri="{FF2B5EF4-FFF2-40B4-BE49-F238E27FC236}">
                  <a16:creationId xmlns:a16="http://schemas.microsoft.com/office/drawing/2014/main" id="{BA5F617E-24E0-4DA9-B22F-AF74F20F1361}"/>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912E7ED-83C4-4EA7-941B-FA2A72149A9E}"/>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Listen to people</a:t>
              </a:r>
            </a:p>
          </p:txBody>
        </p:sp>
        <p:sp>
          <p:nvSpPr>
            <p:cNvPr id="8" name="Oval 7">
              <a:extLst>
                <a:ext uri="{FF2B5EF4-FFF2-40B4-BE49-F238E27FC236}">
                  <a16:creationId xmlns:a16="http://schemas.microsoft.com/office/drawing/2014/main" id="{32BE07C3-940A-468F-9277-E6F952286AF5}"/>
                </a:ext>
              </a:extLst>
            </p:cNvPr>
            <p:cNvSpPr/>
            <p:nvPr/>
          </p:nvSpPr>
          <p:spPr>
            <a:xfrm>
              <a:off x="932627" y="2905714"/>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70B8D49-7215-48DF-92D5-347C559511D6}"/>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Go that extra mile</a:t>
              </a:r>
            </a:p>
          </p:txBody>
        </p:sp>
        <p:sp>
          <p:nvSpPr>
            <p:cNvPr id="10" name="Oval 9">
              <a:extLst>
                <a:ext uri="{FF2B5EF4-FFF2-40B4-BE49-F238E27FC236}">
                  <a16:creationId xmlns:a16="http://schemas.microsoft.com/office/drawing/2014/main" id="{92B0C150-3543-4D2F-BEDC-ACA5E04C67C3}"/>
                </a:ext>
              </a:extLst>
            </p:cNvPr>
            <p:cNvSpPr/>
            <p:nvPr/>
          </p:nvSpPr>
          <p:spPr>
            <a:xfrm>
              <a:off x="932627" y="3950306"/>
              <a:ext cx="870342" cy="870342"/>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E34E3E5F-FAE4-4CC9-8D27-D8915702E805}"/>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Be seen</a:t>
              </a:r>
            </a:p>
          </p:txBody>
        </p:sp>
        <p:sp>
          <p:nvSpPr>
            <p:cNvPr id="12" name="Oval 11">
              <a:extLst>
                <a:ext uri="{FF2B5EF4-FFF2-40B4-BE49-F238E27FC236}">
                  <a16:creationId xmlns:a16="http://schemas.microsoft.com/office/drawing/2014/main" id="{EF8DECF9-538C-4894-83FF-E42BDE83F943}"/>
                </a:ext>
              </a:extLst>
            </p:cNvPr>
            <p:cNvSpPr/>
            <p:nvPr/>
          </p:nvSpPr>
          <p:spPr>
            <a:xfrm>
              <a:off x="533437" y="4994898"/>
              <a:ext cx="870342" cy="870342"/>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is true about modeling the way as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true leader takes the blame, and then addresses how to correct the problems that arose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best followers are examples of what they want their leaders to be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can lead from the rear and send your followers out to take the heat and face the challenges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If something does go wrong, a true leader blames his followers especially if in fact they failed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Once you have chosen your role model, what should you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Imagine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Determine how you will accomplish your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a:t>
            </a:r>
            <a:r>
              <a:rPr lang="en-US" dirty="0">
                <a:ea typeface="Times New Roman"/>
                <a:cs typeface="Times New Roman"/>
              </a:rPr>
              <a:t>tudy what qualities made them successful</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3269211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Why can you pay particular attention to how your hero deals with adversity? </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Because you can l</a:t>
            </a:r>
            <a:r>
              <a:rPr lang="en-US" dirty="0">
                <a:solidFill>
                  <a:srgbClr val="000000"/>
                </a:solidFill>
                <a:ea typeface="Times New Roman"/>
                <a:cs typeface="Times New Roman"/>
              </a:rPr>
              <a:t>earn about the ideas and philosophies that drove them and made them 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Because there is no leader in history who has not had failures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Since that is the best way to </a:t>
            </a:r>
            <a:r>
              <a:rPr lang="en-US" dirty="0">
                <a:ea typeface="Times New Roman"/>
                <a:cs typeface="Times New Roman"/>
              </a:rPr>
              <a:t>see how different situations called for different styles of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Since your own followers will be looking for the failures that you might make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Who is leadership not for?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self-confident and self-assured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bold and the self-starter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timid or the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Those who have honesty and integrity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1819808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not helpful advice for being an inspirational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Confidence is synonymous with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If you are too afraid of what others might say about you, you will lose the respect and cooperation of your followers and peers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People who lack self-confidence often feel intimidated by a true leader. This should never hold you back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Who said, ““It is not the critic who counts; not the man who points out how the strong man stumbles, or where the doer of deeds could have done them better. The credit belongs to the man who is actually in the arena, whose face is marred by dust and sweat and blood, who strives valiantly”?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George Washington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Theodore Roosevelt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William Howe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Hershey-Blanchard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134861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Leadership and Influence</a:t>
            </a:r>
          </a:p>
        </p:txBody>
      </p:sp>
    </p:spTree>
    <p:extLst>
      <p:ext uri="{BB962C8B-B14F-4D97-AF65-F5344CB8AC3E}">
        <p14:creationId xmlns:p14="http://schemas.microsoft.com/office/powerpoint/2010/main" val="3519518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type of attitude must you always have to inspire others?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Autonomous, demanding,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Loud, boisterous, flighty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Quiet, timid, soft-spoken.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Honest, caring, dedicated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tabLst>
                <a:tab pos="568325" algn="l"/>
              </a:tabLst>
            </a:pPr>
            <a:r>
              <a:rPr lang="en-US" dirty="0">
                <a:ea typeface="Times New Roman"/>
                <a:cs typeface="Arial"/>
              </a:rPr>
              <a:t>If any of your followers do feel they have been wronged, what do you need to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Ignore the problem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Hold back, as acting quickly will be misinterpreted as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Seek counsel from your mentors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Address the issue immediately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3702562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Believe it or not, what’s the best influence you can have?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Using writing and speeches to persuade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a:t>
            </a:r>
            <a:r>
              <a:rPr lang="en-US" dirty="0">
                <a:ea typeface="Times New Roman"/>
                <a:cs typeface="Arial"/>
              </a:rPr>
              <a:t>large company of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Not trying to influence someone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Not leading someone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What makes others feel empowered?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Listening to them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Having a leader in charge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Being given a compliment </a:t>
            </a:r>
            <a:r>
              <a:rPr lang="en-US" dirty="0">
                <a:solidFill>
                  <a:srgbClr val="000000"/>
                </a:solidFill>
                <a:ea typeface="Times New Roman"/>
                <a:cs typeface="Arial"/>
              </a:rPr>
              <a:t>in private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Disengaging yourself from your followers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5031713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is true about modeling the way as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true leader takes the blame, and then addresses how to correct the problems that arose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best followers are examples of what they want their leaders to be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can lead from the rear and send your followers out to take the heat and face the challenges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something does go wrong, a true leader blames his followers especially if in fact they failed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Once you have chosen your role model, what should you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Imagine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Determine how you will accomplish your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a:t>
            </a:r>
            <a:r>
              <a:rPr lang="en-US" dirty="0">
                <a:solidFill>
                  <a:srgbClr val="FF0000"/>
                </a:solidFill>
                <a:ea typeface="Times New Roman"/>
                <a:cs typeface="Times New Roman"/>
              </a:rPr>
              <a:t>tudy what qualities made them successful</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4811556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Why can you pay particular attention to how your hero deals with adversity? </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Because you can l</a:t>
            </a:r>
            <a:r>
              <a:rPr lang="en-US" dirty="0">
                <a:solidFill>
                  <a:srgbClr val="000000"/>
                </a:solidFill>
                <a:ea typeface="Times New Roman"/>
                <a:cs typeface="Times New Roman"/>
              </a:rPr>
              <a:t>earn about the ideas and philosophies that drove them and made them 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Because there is no leader in history who has not had failures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Since that is the best way to </a:t>
            </a:r>
            <a:r>
              <a:rPr lang="en-US" dirty="0">
                <a:solidFill>
                  <a:srgbClr val="000000"/>
                </a:solidFill>
                <a:ea typeface="Times New Roman"/>
                <a:cs typeface="Times New Roman"/>
              </a:rPr>
              <a:t>see how different situations called for different styles of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Since your own followers will be looking for the failures that you might make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Who is leadership not for?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self-confident and self-assured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bold and the self-starter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timid or the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Those who have honesty and integrity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6876299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not helpful advice for being an inspirational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Confidence is synonymous with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If you are too afraid of what others might say about you, you will lose the respect and cooperation of your followers and peers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People who lack self-confidence often feel intimidated by a true leader. This should never hold you back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Who said, ““It is not the critic who counts; not the man who points out how the strong man stumbles, or where the doer of deeds could have done them better. The credit belongs to the man who is actually in the arena, whose face is marred by dust and sweat and blood, who strives valiantly”?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George Washington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Theodore Roosevelt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William Howe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Hershey-Blanchard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562222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type of attitude must you always have to inspire others?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Autonomous, demanding,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Loud, boisterous, flighty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Quiet, timid, soft-spoken.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Honest, caring, dedicated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tabLst>
                <a:tab pos="568325" algn="l"/>
              </a:tabLst>
            </a:pPr>
            <a:r>
              <a:rPr lang="en-US" dirty="0">
                <a:solidFill>
                  <a:srgbClr val="000000"/>
                </a:solidFill>
                <a:ea typeface="Times New Roman"/>
                <a:cs typeface="Arial"/>
              </a:rPr>
              <a:t>If any of your followers do feel they have been wronged, what do you need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Ignore the problem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Hold back, as acting quickly will be misinterpreted as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counsel from your mentors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Address the issue immediately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5689311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Believe it or not, what’s the best influence you can have?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Using writing and speeches to persuade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large company of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Not trying to influence someone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leading someone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What makes others feel empowered?</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Listening to them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Having a leader in charge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Being given a compliment in private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Disengaging yourself from your followers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5246239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pPr eaLnBrk="1" hangingPunct="1"/>
            <a:r>
              <a:rPr lang="en-CA" dirty="0"/>
              <a:t>Module </a:t>
            </a:r>
            <a:r>
              <a:rPr lang="en-US" dirty="0"/>
              <a:t>Six: Inspiring a Shared Vision</a:t>
            </a:r>
            <a:endParaRPr lang="en-CA" dirty="0"/>
          </a:p>
        </p:txBody>
      </p:sp>
      <p:sp>
        <p:nvSpPr>
          <p:cNvPr id="27652"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ahoma"/>
              </a:rPr>
              <a:t>I suppose leadership at one time meant muscles; but today it means getting along with people.</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ahoma"/>
              </a:rPr>
              <a:t>Mohandas K. Gandhi</a:t>
            </a:r>
            <a:endParaRPr lang="en-US" sz="1400" dirty="0">
              <a:ea typeface="Times New Roman"/>
              <a:cs typeface="Times New Roman"/>
            </a:endParaRPr>
          </a:p>
          <a:p>
            <a:pPr eaLnBrk="1" hangingPunct="1"/>
            <a:endParaRPr lang="en-CA" sz="1800" dirty="0">
              <a:ea typeface="Times New Roman" pitchFamily="18" charset="0"/>
              <a:cs typeface="Tahoma" pitchFamily="34" charset="0"/>
            </a:endParaRPr>
          </a:p>
        </p:txBody>
      </p:sp>
      <p:sp>
        <p:nvSpPr>
          <p:cNvPr id="27651" name="Content Placeholder 4"/>
          <p:cNvSpPr>
            <a:spLocks noGrp="1"/>
          </p:cNvSpPr>
          <p:nvPr>
            <p:ph type="body" sz="quarter" idx="11"/>
          </p:nvPr>
        </p:nvSpPr>
        <p:spPr/>
        <p:txBody>
          <a:bodyPr/>
          <a:lstStyle/>
          <a:p>
            <a:pPr marL="0">
              <a:buFont typeface="Arial" charset="0"/>
              <a:buNone/>
            </a:pPr>
            <a:r>
              <a:rPr lang="en-US" dirty="0"/>
              <a:t>The key to true leadership is to inspire a shared vision among your followers. Before you can convey a vision, however, you have to develop it. You must be absolutely clear in your vision, live it before others can see it, and model it from your behavior. </a:t>
            </a:r>
            <a:endParaRPr lang="en-CA"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1E98806-25AA-4834-B7A6-840E2322D4D2}"/>
              </a:ext>
            </a:extLst>
          </p:cNvPr>
          <p:cNvSpPr>
            <a:spLocks noGrp="1"/>
          </p:cNvSpPr>
          <p:nvPr>
            <p:ph sz="quarter" idx="11"/>
          </p:nvPr>
        </p:nvSpPr>
        <p:spPr/>
        <p:txBody>
          <a:bodyPr/>
          <a:lstStyle/>
          <a:p>
            <a:endParaRPr lang="en-US"/>
          </a:p>
        </p:txBody>
      </p:sp>
      <p:sp>
        <p:nvSpPr>
          <p:cNvPr id="28674" name="Title 4"/>
          <p:cNvSpPr>
            <a:spLocks noGrp="1"/>
          </p:cNvSpPr>
          <p:nvPr>
            <p:ph type="title"/>
          </p:nvPr>
        </p:nvSpPr>
        <p:spPr/>
        <p:txBody>
          <a:bodyPr/>
          <a:lstStyle/>
          <a:p>
            <a:r>
              <a:rPr lang="en-US" dirty="0"/>
              <a:t>Choosing Your Vision</a:t>
            </a:r>
          </a:p>
        </p:txBody>
      </p:sp>
      <p:grpSp>
        <p:nvGrpSpPr>
          <p:cNvPr id="2" name="Group 1">
            <a:extLst>
              <a:ext uri="{FF2B5EF4-FFF2-40B4-BE49-F238E27FC236}">
                <a16:creationId xmlns:a16="http://schemas.microsoft.com/office/drawing/2014/main" id="{477410EC-C7F3-4101-8535-C9697A3AB918}"/>
              </a:ext>
            </a:extLst>
          </p:cNvPr>
          <p:cNvGrpSpPr/>
          <p:nvPr/>
        </p:nvGrpSpPr>
        <p:grpSpPr>
          <a:xfrm>
            <a:off x="457777" y="1600200"/>
            <a:ext cx="8228444" cy="4525962"/>
            <a:chOff x="457777" y="1600200"/>
            <a:chExt cx="8228444" cy="4525962"/>
          </a:xfrm>
        </p:grpSpPr>
        <p:sp>
          <p:nvSpPr>
            <p:cNvPr id="4" name="Arrow: Right 3">
              <a:extLst>
                <a:ext uri="{FF2B5EF4-FFF2-40B4-BE49-F238E27FC236}">
                  <a16:creationId xmlns:a16="http://schemas.microsoft.com/office/drawing/2014/main" id="{27B7CFAF-C2FF-4B01-A359-4E971D0B8EE3}"/>
                </a:ext>
              </a:extLst>
            </p:cNvPr>
            <p:cNvSpPr/>
            <p:nvPr/>
          </p:nvSpPr>
          <p:spPr>
            <a:xfrm>
              <a:off x="5850867" y="1600200"/>
              <a:ext cx="2835354"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47A5F45-5BBF-42AB-9CE2-B059DA3CCB8B}"/>
                </a:ext>
              </a:extLst>
            </p:cNvPr>
            <p:cNvSpPr/>
            <p:nvPr/>
          </p:nvSpPr>
          <p:spPr>
            <a:xfrm>
              <a:off x="457777" y="1600200"/>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7164" tIns="168104" rIns="267164" bIns="168104" numCol="1" spcCol="1270" anchor="ctr" anchorCtr="0">
              <a:noAutofit/>
            </a:bodyPr>
            <a:lstStyle/>
            <a:p>
              <a:pPr marL="0" lvl="0" indent="0" algn="ctr" defTabSz="2311400">
                <a:lnSpc>
                  <a:spcPct val="90000"/>
                </a:lnSpc>
                <a:spcBef>
                  <a:spcPct val="0"/>
                </a:spcBef>
                <a:spcAft>
                  <a:spcPct val="35000"/>
                </a:spcAft>
                <a:buNone/>
              </a:pPr>
              <a:r>
                <a:rPr lang="en-US" sz="5200" kern="1200" dirty="0"/>
                <a:t>Attainable goals</a:t>
              </a:r>
            </a:p>
          </p:txBody>
        </p:sp>
        <p:sp>
          <p:nvSpPr>
            <p:cNvPr id="6" name="Arrow: Right 5">
              <a:extLst>
                <a:ext uri="{FF2B5EF4-FFF2-40B4-BE49-F238E27FC236}">
                  <a16:creationId xmlns:a16="http://schemas.microsoft.com/office/drawing/2014/main" id="{9877D27E-4492-443A-95B9-12EA01E71037}"/>
                </a:ext>
              </a:extLst>
            </p:cNvPr>
            <p:cNvSpPr/>
            <p:nvPr/>
          </p:nvSpPr>
          <p:spPr>
            <a:xfrm>
              <a:off x="5850867" y="3155999"/>
              <a:ext cx="2835354"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B994793-67CB-4C77-A4C7-574A3B76AD2B}"/>
                </a:ext>
              </a:extLst>
            </p:cNvPr>
            <p:cNvSpPr/>
            <p:nvPr/>
          </p:nvSpPr>
          <p:spPr>
            <a:xfrm>
              <a:off x="457777" y="31559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7164" tIns="168104" rIns="267164" bIns="168104" numCol="1" spcCol="1270" anchor="ctr" anchorCtr="0">
              <a:noAutofit/>
            </a:bodyPr>
            <a:lstStyle/>
            <a:p>
              <a:pPr marL="0" lvl="0" indent="0" algn="ctr" defTabSz="2311400">
                <a:lnSpc>
                  <a:spcPct val="90000"/>
                </a:lnSpc>
                <a:spcBef>
                  <a:spcPct val="0"/>
                </a:spcBef>
                <a:spcAft>
                  <a:spcPct val="35000"/>
                </a:spcAft>
                <a:buNone/>
              </a:pPr>
              <a:r>
                <a:rPr lang="en-US" sz="5200" kern="1200" dirty="0"/>
                <a:t>Focus</a:t>
              </a:r>
            </a:p>
          </p:txBody>
        </p:sp>
        <p:sp>
          <p:nvSpPr>
            <p:cNvPr id="8" name="Arrow: Right 7">
              <a:extLst>
                <a:ext uri="{FF2B5EF4-FFF2-40B4-BE49-F238E27FC236}">
                  <a16:creationId xmlns:a16="http://schemas.microsoft.com/office/drawing/2014/main" id="{EC54F4A2-1639-48D1-9D25-F622659E4581}"/>
                </a:ext>
              </a:extLst>
            </p:cNvPr>
            <p:cNvSpPr/>
            <p:nvPr/>
          </p:nvSpPr>
          <p:spPr>
            <a:xfrm>
              <a:off x="5850867" y="4711799"/>
              <a:ext cx="2835354"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8F19CE4-B07A-44F0-8B4D-DAFC12385E1E}"/>
                </a:ext>
              </a:extLst>
            </p:cNvPr>
            <p:cNvSpPr/>
            <p:nvPr/>
          </p:nvSpPr>
          <p:spPr>
            <a:xfrm>
              <a:off x="457777" y="47117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7164" tIns="168104" rIns="267164" bIns="168104" numCol="1" spcCol="1270" anchor="ctr" anchorCtr="0">
              <a:noAutofit/>
            </a:bodyPr>
            <a:lstStyle/>
            <a:p>
              <a:pPr marL="0" lvl="0" indent="0" algn="ctr" defTabSz="2311400">
                <a:lnSpc>
                  <a:spcPct val="90000"/>
                </a:lnSpc>
                <a:spcBef>
                  <a:spcPct val="0"/>
                </a:spcBef>
                <a:spcAft>
                  <a:spcPct val="35000"/>
                </a:spcAft>
                <a:buNone/>
              </a:pPr>
              <a:r>
                <a:rPr lang="en-US" sz="5200" kern="1200" dirty="0"/>
                <a:t>Sense of direction</a:t>
              </a:r>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F2C086A-839E-4FDD-8A3D-E0DF63A06293}"/>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Communicating Your Vision</a:t>
            </a:r>
            <a:br>
              <a:rPr lang="en-US" dirty="0"/>
            </a:br>
            <a:endParaRPr lang="en-US" dirty="0"/>
          </a:p>
        </p:txBody>
      </p:sp>
      <p:grpSp>
        <p:nvGrpSpPr>
          <p:cNvPr id="2" name="Group 1">
            <a:extLst>
              <a:ext uri="{FF2B5EF4-FFF2-40B4-BE49-F238E27FC236}">
                <a16:creationId xmlns:a16="http://schemas.microsoft.com/office/drawing/2014/main" id="{AAE1CD44-9C00-456C-9D76-B9A066702792}"/>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354247E4-8250-4951-86E1-7743C5D538E6}"/>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218" tIns="211218" rIns="1596842" bIns="211218" numCol="1" spcCol="1270" anchor="ctr" anchorCtr="0">
              <a:noAutofit/>
            </a:bodyPr>
            <a:lstStyle/>
            <a:p>
              <a:pPr marL="0" lvl="0" indent="0" algn="l" defTabSz="2000250">
                <a:lnSpc>
                  <a:spcPct val="90000"/>
                </a:lnSpc>
                <a:spcBef>
                  <a:spcPct val="0"/>
                </a:spcBef>
                <a:spcAft>
                  <a:spcPct val="35000"/>
                </a:spcAft>
                <a:buNone/>
              </a:pPr>
              <a:r>
                <a:rPr lang="en-US" sz="4500" kern="1200" dirty="0"/>
                <a:t>Through actions</a:t>
              </a:r>
            </a:p>
          </p:txBody>
        </p:sp>
        <p:sp>
          <p:nvSpPr>
            <p:cNvPr id="5" name="Freeform: Shape 4">
              <a:extLst>
                <a:ext uri="{FF2B5EF4-FFF2-40B4-BE49-F238E27FC236}">
                  <a16:creationId xmlns:a16="http://schemas.microsoft.com/office/drawing/2014/main" id="{0C32818C-CA45-41F6-BD9C-862973D84835}"/>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11218" tIns="211218" rIns="1711001" bIns="211218" numCol="1" spcCol="1270" anchor="ctr" anchorCtr="0">
              <a:noAutofit/>
            </a:bodyPr>
            <a:lstStyle/>
            <a:p>
              <a:pPr marL="0" lvl="0" indent="0" algn="l" defTabSz="2000250">
                <a:lnSpc>
                  <a:spcPct val="90000"/>
                </a:lnSpc>
                <a:spcBef>
                  <a:spcPct val="0"/>
                </a:spcBef>
                <a:spcAft>
                  <a:spcPct val="35000"/>
                </a:spcAft>
                <a:buNone/>
              </a:pPr>
              <a:r>
                <a:rPr lang="en-US" sz="4500" kern="1200" dirty="0"/>
                <a:t>Create a catch phrase</a:t>
              </a:r>
            </a:p>
          </p:txBody>
        </p:sp>
        <p:sp>
          <p:nvSpPr>
            <p:cNvPr id="6" name="Freeform: Shape 5">
              <a:extLst>
                <a:ext uri="{FF2B5EF4-FFF2-40B4-BE49-F238E27FC236}">
                  <a16:creationId xmlns:a16="http://schemas.microsoft.com/office/drawing/2014/main" id="{2576879F-BDCD-4668-986C-E199D16D3446}"/>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11218" tIns="211218" rIns="1711001" bIns="211218" numCol="1" spcCol="1270" anchor="ctr" anchorCtr="0">
              <a:noAutofit/>
            </a:bodyPr>
            <a:lstStyle/>
            <a:p>
              <a:pPr marL="0" lvl="0" indent="0" algn="l" defTabSz="2000250">
                <a:lnSpc>
                  <a:spcPct val="90000"/>
                </a:lnSpc>
                <a:spcBef>
                  <a:spcPct val="0"/>
                </a:spcBef>
                <a:spcAft>
                  <a:spcPct val="35000"/>
                </a:spcAft>
                <a:buNone/>
              </a:pPr>
              <a:r>
                <a:rPr lang="en-US" sz="4500" kern="1200" dirty="0"/>
                <a:t>Lead by example</a:t>
              </a:r>
            </a:p>
          </p:txBody>
        </p:sp>
        <p:sp>
          <p:nvSpPr>
            <p:cNvPr id="7" name="Freeform: Shape 6">
              <a:extLst>
                <a:ext uri="{FF2B5EF4-FFF2-40B4-BE49-F238E27FC236}">
                  <a16:creationId xmlns:a16="http://schemas.microsoft.com/office/drawing/2014/main" id="{C1C2914A-8AC8-4E98-8B12-26C9C5ED9375}"/>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AB601226-16C7-4CEA-9EA7-0AEA22D0129C}"/>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a:t>  </a:t>
            </a:r>
            <a:br>
              <a:rPr lang="en-CA" dirty="0"/>
            </a:br>
            <a:r>
              <a:rPr lang="en-US" dirty="0"/>
              <a:t>Module One: </a:t>
            </a:r>
            <a:br>
              <a:rPr lang="en-US" dirty="0"/>
            </a:br>
            <a:r>
              <a:rPr lang="en-US" dirty="0"/>
              <a:t>Getting Started</a:t>
            </a:r>
            <a:br>
              <a:rPr lang="en-CA" dirty="0"/>
            </a:br>
            <a:endParaRPr lang="en-CA" dirty="0"/>
          </a:p>
        </p:txBody>
      </p:sp>
      <p:sp>
        <p:nvSpPr>
          <p:cNvPr id="6148" name="Text Placeholder 3"/>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1800" i="1" dirty="0">
                <a:latin typeface="Georgia"/>
                <a:ea typeface="Times New Roman"/>
                <a:cs typeface="Times New Roman"/>
              </a:rPr>
              <a:t>A leader leads by example not by Force.</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Georgia"/>
                <a:ea typeface="Times New Roman"/>
                <a:cs typeface="Times New Roman"/>
              </a:rPr>
              <a:t>Sun Tzu</a:t>
            </a:r>
            <a:endParaRPr lang="en-US" sz="1400" dirty="0">
              <a:ea typeface="Times New Roman"/>
              <a:cs typeface="Times New Roman"/>
            </a:endParaRPr>
          </a:p>
        </p:txBody>
      </p:sp>
      <p:sp>
        <p:nvSpPr>
          <p:cNvPr id="6147" name="Content Placeholder 2"/>
          <p:cNvSpPr>
            <a:spLocks noGrp="1"/>
          </p:cNvSpPr>
          <p:nvPr>
            <p:ph type="body" sz="quarter" idx="11"/>
          </p:nvPr>
        </p:nvSpPr>
        <p:spPr/>
        <p:txBody>
          <a:bodyPr/>
          <a:lstStyle/>
          <a:p>
            <a:pPr eaLnBrk="1" hangingPunct="1">
              <a:buFont typeface="Arial" charset="0"/>
              <a:buNone/>
            </a:pPr>
            <a:br>
              <a:rPr lang="en-US" dirty="0"/>
            </a:br>
            <a:r>
              <a:rPr lang="en-US" dirty="0"/>
              <a:t>Welcome to the Leadership and Influence workshop! </a:t>
            </a:r>
            <a:br>
              <a:rPr lang="en-US" dirty="0"/>
            </a:br>
            <a:r>
              <a:rPr lang="en-US" dirty="0"/>
              <a:t>They say that leaders are born, not made. While it is true that some people are born leaders, some leaders are born in the midst of adversity.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3CC20D8-1C05-4F45-84F6-3CB43CFE48FA}"/>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rmAutofit fontScale="90000"/>
          </a:bodyPr>
          <a:lstStyle/>
          <a:p>
            <a:pPr>
              <a:defRPr/>
            </a:pPr>
            <a:r>
              <a:rPr lang="en-US" dirty="0"/>
              <a:t>Identifying the Benefit for Others</a:t>
            </a:r>
          </a:p>
        </p:txBody>
      </p:sp>
      <p:grpSp>
        <p:nvGrpSpPr>
          <p:cNvPr id="3" name="Group 2">
            <a:extLst>
              <a:ext uri="{FF2B5EF4-FFF2-40B4-BE49-F238E27FC236}">
                <a16:creationId xmlns:a16="http://schemas.microsoft.com/office/drawing/2014/main" id="{D33D7EA0-91FC-41EC-8EEB-E57C31361C61}"/>
              </a:ext>
            </a:extLst>
          </p:cNvPr>
          <p:cNvGrpSpPr/>
          <p:nvPr/>
        </p:nvGrpSpPr>
        <p:grpSpPr>
          <a:xfrm>
            <a:off x="-4659767" y="816335"/>
            <a:ext cx="13284108" cy="6093694"/>
            <a:chOff x="-4659767" y="816335"/>
            <a:chExt cx="13284108" cy="6093694"/>
          </a:xfrm>
        </p:grpSpPr>
        <p:sp>
          <p:nvSpPr>
            <p:cNvPr id="5" name="Block Arc 4">
              <a:extLst>
                <a:ext uri="{FF2B5EF4-FFF2-40B4-BE49-F238E27FC236}">
                  <a16:creationId xmlns:a16="http://schemas.microsoft.com/office/drawing/2014/main" id="{E4EE518F-8EF5-4A24-BA7C-17C3BC7E1C70}"/>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4353FAFA-0892-4156-9810-759DE3313B72}"/>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Everyone loves a winner</a:t>
              </a:r>
            </a:p>
          </p:txBody>
        </p:sp>
        <p:sp>
          <p:nvSpPr>
            <p:cNvPr id="7" name="Oval 6">
              <a:extLst>
                <a:ext uri="{FF2B5EF4-FFF2-40B4-BE49-F238E27FC236}">
                  <a16:creationId xmlns:a16="http://schemas.microsoft.com/office/drawing/2014/main" id="{58DD09C6-BD87-4E21-A889-7A7328B4D221}"/>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B619AED8-5E71-4B0B-B95D-B16177F37C16}"/>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Social acceptance</a:t>
              </a:r>
            </a:p>
          </p:txBody>
        </p:sp>
        <p:sp>
          <p:nvSpPr>
            <p:cNvPr id="9" name="Oval 8">
              <a:extLst>
                <a:ext uri="{FF2B5EF4-FFF2-40B4-BE49-F238E27FC236}">
                  <a16:creationId xmlns:a16="http://schemas.microsoft.com/office/drawing/2014/main" id="{FA4C3838-1AF7-4A84-A6CA-416F9C4CEB61}"/>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2F21EB4C-A229-4876-AE02-123FF7F9747D}"/>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Reward loyalty</a:t>
              </a:r>
            </a:p>
          </p:txBody>
        </p:sp>
        <p:sp>
          <p:nvSpPr>
            <p:cNvPr id="11" name="Oval 10">
              <a:extLst>
                <a:ext uri="{FF2B5EF4-FFF2-40B4-BE49-F238E27FC236}">
                  <a16:creationId xmlns:a16="http://schemas.microsoft.com/office/drawing/2014/main" id="{03F8FF51-E6F3-4735-85F8-9C59507D6CFA}"/>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key to true leadership?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Hiding in your office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Inspiring </a:t>
            </a:r>
            <a:r>
              <a:rPr lang="en-US" dirty="0">
                <a:ea typeface="Times New Roman"/>
                <a:cs typeface="Times New Roman"/>
              </a:rPr>
              <a:t>a shared vision among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Not seeing your followers regularly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Disengaging yourself from your vision</a:t>
            </a:r>
            <a:endParaRPr lang="en-US" sz="2800" dirty="0">
              <a:ea typeface="Times New Roman"/>
              <a:cs typeface="Times New Roman"/>
            </a:endParaRPr>
          </a:p>
          <a:p>
            <a:pPr marL="284163" marR="0" lvl="0" indent="-284163">
              <a:lnSpc>
                <a:spcPct val="115000"/>
              </a:lnSpc>
              <a:spcBef>
                <a:spcPts val="1200"/>
              </a:spcBef>
              <a:spcAft>
                <a:spcPts val="1000"/>
              </a:spcAft>
              <a:buFont typeface="+mj-lt"/>
              <a:buAutoNum type="arabicPeriod" startAt="2"/>
            </a:pPr>
            <a:r>
              <a:rPr lang="en-US" dirty="0">
                <a:ea typeface="Times New Roman"/>
                <a:cs typeface="Arial"/>
              </a:rPr>
              <a:t>Before you can convey a vision, what must you do first?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Choose a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Develop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Imagine your </a:t>
            </a:r>
            <a:r>
              <a:rPr lang="en-US" dirty="0">
                <a:solidFill>
                  <a:srgbClr val="000000"/>
                </a:solidFill>
                <a:ea typeface="Times New Roman"/>
                <a:cs typeface="Arial"/>
              </a:rPr>
              <a:t>legacy as a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Write down your vision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7812422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a question you can ask yourself to help choose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What’s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Why are things the way they are?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What do you want to accomplish, and what do you need to do to get there? </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What is most important in my life?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Which of these is an example of a vision that had an attainable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King Arthur sought the Holy Grail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a:t>
            </a:r>
            <a:r>
              <a:rPr lang="en-US" dirty="0">
                <a:ea typeface="Times New Roman"/>
                <a:cs typeface="Times New Roman"/>
              </a:rPr>
              <a:t>ewis and Clark mapped much of the United States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NASA took us to the moon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p:txBody>
      </p:sp>
    </p:spTree>
    <p:extLst>
      <p:ext uri="{BB962C8B-B14F-4D97-AF65-F5344CB8AC3E}">
        <p14:creationId xmlns:p14="http://schemas.microsoft.com/office/powerpoint/2010/main" val="19663484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will your vision provide for you and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monetary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sense of 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series of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sense of direction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Which of these analogies best describes what a vision should be?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Like the tortoise and the hare, be like the tortoise.  Slow and steady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a:t>
            </a:r>
            <a:r>
              <a:rPr lang="en-US" dirty="0">
                <a:ea typeface="Times New Roman"/>
                <a:cs typeface="Times New Roman"/>
              </a:rPr>
              <a:t>e like a lighthouse on a hill, guiding ships to safety and warning them away from the rocks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Be like a car, able to </a:t>
            </a:r>
            <a:r>
              <a:rPr lang="en-US" dirty="0">
                <a:solidFill>
                  <a:srgbClr val="000000"/>
                </a:solidFill>
                <a:ea typeface="Times New Roman"/>
                <a:cs typeface="Arial"/>
              </a:rPr>
              <a:t>accomplish things at incredible speed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the military, have your followers sign up and commit to a decided upon time of service</a:t>
            </a:r>
            <a:endParaRPr lang="en-US" sz="2800" dirty="0">
              <a:ea typeface="Times New Roman"/>
              <a:cs typeface="Times New Roman"/>
            </a:endParaRPr>
          </a:p>
        </p:txBody>
      </p:sp>
    </p:spTree>
    <p:extLst>
      <p:ext uri="{BB962C8B-B14F-4D97-AF65-F5344CB8AC3E}">
        <p14:creationId xmlns:p14="http://schemas.microsoft.com/office/powerpoint/2010/main" val="22482351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you take every opportunity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Communicate your vision in words and deeds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Gain more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Re-assess the loyalty of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Have your words speak louder than your actions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What is one of the best ways to communicate a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Verbal repetition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Sum the vision </a:t>
            </a:r>
            <a:r>
              <a:rPr lang="en-US" dirty="0">
                <a:ea typeface="Times New Roman"/>
                <a:cs typeface="Times New Roman"/>
              </a:rPr>
              <a:t>up in a simple catch phrase.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Posting flyers with lengthy paragraphs explaining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your followers recite the vision daily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1511553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do most employees enjoy?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Constructive criticism given at regular intervals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Hard work and little involvement from you in working towards </a:t>
            </a:r>
            <a:r>
              <a:rPr lang="en-US" dirty="0">
                <a:ea typeface="Times New Roman"/>
                <a:cs typeface="Arial"/>
              </a:rPr>
              <a:t>the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a:t>
            </a:r>
            <a:r>
              <a:rPr lang="en-US" dirty="0">
                <a:ea typeface="Times New Roman"/>
                <a:cs typeface="Times New Roman"/>
              </a:rPr>
              <a:t>eing part of a larger, successful organization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Giving their loyalty to you</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If you can get your followers to accept your vision as their own, and excite them about being part of it, what will they most likely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a:t>
            </a:r>
            <a:r>
              <a:rPr lang="en-US" dirty="0">
                <a:ea typeface="Times New Roman"/>
                <a:cs typeface="Times New Roman"/>
              </a:rPr>
              <a:t>xcel beyond what you (or they) thought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Want </a:t>
            </a:r>
            <a:r>
              <a:rPr lang="en-US" dirty="0">
                <a:ea typeface="Times New Roman"/>
                <a:cs typeface="Times New Roman"/>
              </a:rPr>
              <a:t>performance bonuses and awards for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Ask the </a:t>
            </a:r>
            <a:r>
              <a:rPr lang="en-US" dirty="0">
                <a:solidFill>
                  <a:srgbClr val="000000"/>
                </a:solidFill>
                <a:ea typeface="Times New Roman"/>
                <a:cs typeface="Arial"/>
              </a:rPr>
              <a:t>question “What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Crave acceptance</a:t>
            </a:r>
            <a:endParaRPr lang="en-US" sz="2800" dirty="0">
              <a:ea typeface="Times New Roman"/>
              <a:cs typeface="Times New Roman"/>
            </a:endParaRPr>
          </a:p>
        </p:txBody>
      </p:sp>
    </p:spTree>
    <p:extLst>
      <p:ext uri="{BB962C8B-B14F-4D97-AF65-F5344CB8AC3E}">
        <p14:creationId xmlns:p14="http://schemas.microsoft.com/office/powerpoint/2010/main" val="35709995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key to true leadership?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Hiding in your office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Inspiring </a:t>
            </a:r>
            <a:r>
              <a:rPr lang="en-US" dirty="0">
                <a:solidFill>
                  <a:srgbClr val="FF0000"/>
                </a:solidFill>
                <a:ea typeface="Times New Roman"/>
                <a:cs typeface="Times New Roman"/>
              </a:rPr>
              <a:t>a shared vision among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seeing your followers regularly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Disengaging yourself from your vision</a:t>
            </a:r>
            <a:endParaRPr lang="en-US" sz="2800" dirty="0">
              <a:ea typeface="Times New Roman"/>
              <a:cs typeface="Times New Roman"/>
            </a:endParaRPr>
          </a:p>
          <a:p>
            <a:pPr marL="284163" marR="0" lvl="0" indent="-284163">
              <a:lnSpc>
                <a:spcPct val="115000"/>
              </a:lnSpc>
              <a:spcBef>
                <a:spcPts val="1200"/>
              </a:spcBef>
              <a:spcAft>
                <a:spcPts val="1000"/>
              </a:spcAft>
              <a:buFont typeface="+mj-lt"/>
              <a:buAutoNum type="arabicPeriod" startAt="2"/>
            </a:pPr>
            <a:r>
              <a:rPr lang="en-US" dirty="0">
                <a:solidFill>
                  <a:srgbClr val="000000"/>
                </a:solidFill>
                <a:ea typeface="Times New Roman"/>
                <a:cs typeface="Arial"/>
              </a:rPr>
              <a:t>Before you can convey a vision, what must you do first?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Develop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Imagine your legacy as a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Write down your vision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2757940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a question you can ask yourself to help choose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What’s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Why are things the way they are?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do you want to accomplish, and what do you need to do to get there? </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is most important in my life?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these is an example of a vision that had an attainable goal?</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King Arthur sought the Holy Grail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t>
            </a:r>
            <a:r>
              <a:rPr lang="en-US" dirty="0">
                <a:solidFill>
                  <a:srgbClr val="000000"/>
                </a:solidFill>
                <a:ea typeface="Times New Roman"/>
                <a:cs typeface="Times New Roman"/>
              </a:rPr>
              <a:t>ewis and Clark mapped much of the United States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NASA took us to the moon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800" dirty="0">
              <a:ea typeface="Times New Roman"/>
              <a:cs typeface="Times New Roman"/>
            </a:endParaRPr>
          </a:p>
        </p:txBody>
      </p:sp>
    </p:spTree>
    <p:extLst>
      <p:ext uri="{BB962C8B-B14F-4D97-AF65-F5344CB8AC3E}">
        <p14:creationId xmlns:p14="http://schemas.microsoft.com/office/powerpoint/2010/main" val="20171715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will your vision provide for you and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monetary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sense of 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series of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sense of direction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Which of these analogies best describes what a vision should be?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the tortoise and the hare, be like the tortoise.  Slow and steady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a:t>
            </a:r>
            <a:r>
              <a:rPr lang="en-US" dirty="0">
                <a:solidFill>
                  <a:srgbClr val="FF0000"/>
                </a:solidFill>
                <a:ea typeface="Times New Roman"/>
                <a:cs typeface="Times New Roman"/>
              </a:rPr>
              <a:t>e like a lighthouse on a hill, guiding ships to safety and warning them away from the rocks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 like a car, able to accomplish things at incredible speed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the military, have your followers sign up and commit to a decided upon time of service</a:t>
            </a:r>
            <a:endParaRPr lang="en-US" sz="2800" dirty="0">
              <a:ea typeface="Times New Roman"/>
              <a:cs typeface="Times New Roman"/>
            </a:endParaRPr>
          </a:p>
        </p:txBody>
      </p:sp>
    </p:spTree>
    <p:extLst>
      <p:ext uri="{BB962C8B-B14F-4D97-AF65-F5344CB8AC3E}">
        <p14:creationId xmlns:p14="http://schemas.microsoft.com/office/powerpoint/2010/main" val="27022487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you take every opportunity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Communicate your vision in words and deeds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Gain more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Re-assess the loyalty of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your words speak louder than your actions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What is one of the best ways to communicate a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Verbal repetition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Sum the vision </a:t>
            </a:r>
            <a:r>
              <a:rPr lang="en-US" dirty="0">
                <a:solidFill>
                  <a:srgbClr val="FF0000"/>
                </a:solidFill>
                <a:ea typeface="Times New Roman"/>
                <a:cs typeface="Times New Roman"/>
              </a:rPr>
              <a:t>up in a simple catch phrase.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Posting flyers with lengthy paragraphs explaining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your followers recite the vision daily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803058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0C0F300-6069-436A-9CDB-E1C53CB83A42}"/>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30D58DA6-DCF6-40EE-ADCE-05E35D539A0B}"/>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847C0547-091D-4032-A5FB-D6D55530297D}"/>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7651" tIns="905193" rIns="246063" bIns="905193" numCol="1" spcCol="1270" anchor="ctr" anchorCtr="0">
              <a:noAutofit/>
            </a:bodyPr>
            <a:lstStyle/>
            <a:p>
              <a:pPr marL="0" lvl="0" indent="0" algn="ctr" defTabSz="1733550">
                <a:lnSpc>
                  <a:spcPct val="90000"/>
                </a:lnSpc>
                <a:spcBef>
                  <a:spcPct val="0"/>
                </a:spcBef>
                <a:spcAft>
                  <a:spcPct val="35000"/>
                </a:spcAft>
                <a:buNone/>
              </a:pPr>
              <a:r>
                <a:rPr lang="en-US" sz="3900" kern="1200" dirty="0"/>
                <a:t>Define leadership</a:t>
              </a:r>
            </a:p>
          </p:txBody>
        </p:sp>
        <p:sp>
          <p:nvSpPr>
            <p:cNvPr id="5" name="Freeform: Shape 4">
              <a:extLst>
                <a:ext uri="{FF2B5EF4-FFF2-40B4-BE49-F238E27FC236}">
                  <a16:creationId xmlns:a16="http://schemas.microsoft.com/office/drawing/2014/main" id="{BA8A54DD-E962-47BC-A97E-CE1B97950565}"/>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47651" tIns="905193" rIns="246063" bIns="905193" numCol="1" spcCol="1270" anchor="ctr" anchorCtr="0">
              <a:noAutofit/>
            </a:bodyPr>
            <a:lstStyle/>
            <a:p>
              <a:pPr marL="0" lvl="0" indent="0" algn="ctr" defTabSz="1733550">
                <a:lnSpc>
                  <a:spcPct val="90000"/>
                </a:lnSpc>
                <a:spcBef>
                  <a:spcPct val="0"/>
                </a:spcBef>
                <a:spcAft>
                  <a:spcPct val="35000"/>
                </a:spcAft>
                <a:buNone/>
              </a:pPr>
              <a:r>
                <a:rPr lang="en-US" sz="3900" kern="1200" dirty="0"/>
                <a:t>Adapt leadership styles</a:t>
              </a:r>
            </a:p>
          </p:txBody>
        </p:sp>
        <p:sp>
          <p:nvSpPr>
            <p:cNvPr id="6" name="Freeform: Shape 5">
              <a:extLst>
                <a:ext uri="{FF2B5EF4-FFF2-40B4-BE49-F238E27FC236}">
                  <a16:creationId xmlns:a16="http://schemas.microsoft.com/office/drawing/2014/main" id="{97AD7E5E-4895-4FF7-9387-B51D1AC35326}"/>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47650" tIns="905193" rIns="246063" bIns="905193" numCol="1" spcCol="1270" anchor="ctr" anchorCtr="0">
              <a:noAutofit/>
            </a:bodyPr>
            <a:lstStyle/>
            <a:p>
              <a:pPr marL="0" lvl="0" indent="0" algn="ctr" defTabSz="1733550">
                <a:lnSpc>
                  <a:spcPct val="90000"/>
                </a:lnSpc>
                <a:spcBef>
                  <a:spcPct val="0"/>
                </a:spcBef>
                <a:spcAft>
                  <a:spcPct val="35000"/>
                </a:spcAft>
                <a:buNone/>
              </a:pPr>
              <a:r>
                <a:rPr lang="en-US" sz="3900" kern="1200" dirty="0"/>
                <a:t>Establish personal goals</a:t>
              </a: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do most employees enjoy?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Constructive criticism given at regular intervals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Hard work and little involvement from you in working towards the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a:t>
            </a:r>
            <a:r>
              <a:rPr lang="en-US" dirty="0">
                <a:solidFill>
                  <a:srgbClr val="FF0000"/>
                </a:solidFill>
                <a:ea typeface="Times New Roman"/>
                <a:cs typeface="Times New Roman"/>
              </a:rPr>
              <a:t>eing part of a larger, successful organization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Giving their loyalty to you</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If you can get your followers to accept your vision as their own, and excite them about being part of it, what will they most likely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E</a:t>
            </a:r>
            <a:r>
              <a:rPr lang="en-US" dirty="0">
                <a:solidFill>
                  <a:srgbClr val="FF0000"/>
                </a:solidFill>
                <a:ea typeface="Times New Roman"/>
                <a:cs typeface="Times New Roman"/>
              </a:rPr>
              <a:t>xcel beyond what you (or they) thought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Want </a:t>
            </a:r>
            <a:r>
              <a:rPr lang="en-US" dirty="0">
                <a:solidFill>
                  <a:srgbClr val="000000"/>
                </a:solidFill>
                <a:ea typeface="Times New Roman"/>
                <a:cs typeface="Times New Roman"/>
              </a:rPr>
              <a:t>performance bonuses and awards for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Ask the question “What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Crave acceptance</a:t>
            </a:r>
            <a:endParaRPr lang="en-US" sz="2800" dirty="0">
              <a:ea typeface="Times New Roman"/>
              <a:cs typeface="Times New Roman"/>
            </a:endParaRPr>
          </a:p>
        </p:txBody>
      </p:sp>
    </p:spTree>
    <p:extLst>
      <p:ext uri="{BB962C8B-B14F-4D97-AF65-F5344CB8AC3E}">
        <p14:creationId xmlns:p14="http://schemas.microsoft.com/office/powerpoint/2010/main" val="716740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CA" dirty="0"/>
              <a:t>Module </a:t>
            </a:r>
            <a:r>
              <a:rPr lang="en-US" dirty="0"/>
              <a:t>Seven: Challenging the Process </a:t>
            </a:r>
            <a:endParaRPr lang="en-CA" dirty="0"/>
          </a:p>
        </p:txBody>
      </p:sp>
      <p:sp>
        <p:nvSpPr>
          <p:cNvPr id="31748"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Leadership: the art of getting someone else to do something you want done because he wants to do it.</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Dwight D. Eisenhower</a:t>
            </a:r>
            <a:endParaRPr lang="en-US" sz="1400" dirty="0">
              <a:ea typeface="Times New Roman"/>
              <a:cs typeface="Times New Roman"/>
            </a:endParaRPr>
          </a:p>
          <a:p>
            <a:pPr eaLnBrk="1" hangingPunct="1"/>
            <a:endParaRPr lang="en-CA" sz="1800" dirty="0"/>
          </a:p>
        </p:txBody>
      </p:sp>
      <p:sp>
        <p:nvSpPr>
          <p:cNvPr id="31747" name="Content Placeholder 4"/>
          <p:cNvSpPr>
            <a:spLocks noGrp="1"/>
          </p:cNvSpPr>
          <p:nvPr>
            <p:ph type="body" sz="quarter" idx="11"/>
          </p:nvPr>
        </p:nvSpPr>
        <p:spPr/>
        <p:txBody>
          <a:bodyPr/>
          <a:lstStyle/>
          <a:p>
            <a:pPr marL="0" eaLnBrk="1" hangingPunct="1">
              <a:buFont typeface="Arial" charset="0"/>
              <a:buNone/>
            </a:pPr>
            <a:r>
              <a:rPr lang="en-US" dirty="0"/>
              <a:t> As a leader, you must search out opportunities to change, grow, innovate and improve. There is no reward without risk however, so you must be willing to experiment, take risks, and learn from any mistakes. Ask questions, even if you fear the answers.</a:t>
            </a:r>
            <a:endParaRPr lang="en-CA"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BB4A5E3-65D7-4537-A27D-1D4053A39A84}"/>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Think Outside the Box</a:t>
            </a:r>
          </a:p>
        </p:txBody>
      </p:sp>
      <p:grpSp>
        <p:nvGrpSpPr>
          <p:cNvPr id="2" name="Group 1">
            <a:extLst>
              <a:ext uri="{FF2B5EF4-FFF2-40B4-BE49-F238E27FC236}">
                <a16:creationId xmlns:a16="http://schemas.microsoft.com/office/drawing/2014/main" id="{C2A2C741-3FB2-4AA9-8880-1E31FA413C9C}"/>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CF4EC265-B32F-4F66-A2BF-91CA6720BB87}"/>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Ask why?</a:t>
              </a:r>
            </a:p>
          </p:txBody>
        </p:sp>
        <p:sp>
          <p:nvSpPr>
            <p:cNvPr id="5" name="Freeform: Shape 4">
              <a:extLst>
                <a:ext uri="{FF2B5EF4-FFF2-40B4-BE49-F238E27FC236}">
                  <a16:creationId xmlns:a16="http://schemas.microsoft.com/office/drawing/2014/main" id="{19DD132E-BB65-4A96-A8E4-EFB5E73D05A1}"/>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Generate ideas</a:t>
              </a:r>
            </a:p>
          </p:txBody>
        </p:sp>
        <p:sp>
          <p:nvSpPr>
            <p:cNvPr id="6" name="Freeform: Shape 5">
              <a:extLst>
                <a:ext uri="{FF2B5EF4-FFF2-40B4-BE49-F238E27FC236}">
                  <a16:creationId xmlns:a16="http://schemas.microsoft.com/office/drawing/2014/main" id="{8D83BCD2-F075-4FE3-85B8-E442FF975D61}"/>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Query everyone</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E726BD3-18BC-4BAA-934E-F248264E791D}"/>
              </a:ext>
            </a:extLst>
          </p:cNvPr>
          <p:cNvSpPr>
            <a:spLocks noGrp="1"/>
          </p:cNvSpPr>
          <p:nvPr>
            <p:ph sz="quarter" idx="11"/>
          </p:nvPr>
        </p:nvSpPr>
        <p:spPr/>
        <p:txBody>
          <a:bodyPr/>
          <a:lstStyle/>
          <a:p>
            <a:endParaRPr lang="en-US"/>
          </a:p>
        </p:txBody>
      </p:sp>
      <p:sp>
        <p:nvSpPr>
          <p:cNvPr id="33794" name="Title 4"/>
          <p:cNvSpPr>
            <a:spLocks noGrp="1"/>
          </p:cNvSpPr>
          <p:nvPr>
            <p:ph type="title"/>
          </p:nvPr>
        </p:nvSpPr>
        <p:spPr/>
        <p:txBody>
          <a:bodyPr/>
          <a:lstStyle/>
          <a:p>
            <a:pPr eaLnBrk="1" hangingPunct="1"/>
            <a:r>
              <a:rPr lang="en-US" dirty="0"/>
              <a:t>Developing Your Inner Innovator</a:t>
            </a:r>
            <a:endParaRPr lang="en-CA" dirty="0"/>
          </a:p>
        </p:txBody>
      </p:sp>
      <p:grpSp>
        <p:nvGrpSpPr>
          <p:cNvPr id="2" name="Group 1">
            <a:extLst>
              <a:ext uri="{FF2B5EF4-FFF2-40B4-BE49-F238E27FC236}">
                <a16:creationId xmlns:a16="http://schemas.microsoft.com/office/drawing/2014/main" id="{094EF3A9-7730-4509-B0BC-4650B20AB339}"/>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AF50F9FE-48E7-471E-AC0F-454454AE7E36}"/>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Utilize new visions and goals</a:t>
              </a:r>
            </a:p>
          </p:txBody>
        </p:sp>
        <p:sp>
          <p:nvSpPr>
            <p:cNvPr id="4" name="Freeform: Shape 3">
              <a:extLst>
                <a:ext uri="{FF2B5EF4-FFF2-40B4-BE49-F238E27FC236}">
                  <a16:creationId xmlns:a16="http://schemas.microsoft.com/office/drawing/2014/main" id="{30DFBD80-00DC-4A5F-A6D2-4A62AE239DB0}"/>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Work from the target backwards</a:t>
              </a:r>
            </a:p>
          </p:txBody>
        </p:sp>
        <p:sp>
          <p:nvSpPr>
            <p:cNvPr id="6" name="Freeform: Shape 5">
              <a:extLst>
                <a:ext uri="{FF2B5EF4-FFF2-40B4-BE49-F238E27FC236}">
                  <a16:creationId xmlns:a16="http://schemas.microsoft.com/office/drawing/2014/main" id="{E465A86B-BF48-40A1-A458-A95138963C6E}"/>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Plan and research</a:t>
              </a:r>
            </a:p>
          </p:txBody>
        </p:sp>
        <p:sp>
          <p:nvSpPr>
            <p:cNvPr id="7" name="Freeform: Shape 6">
              <a:extLst>
                <a:ext uri="{FF2B5EF4-FFF2-40B4-BE49-F238E27FC236}">
                  <a16:creationId xmlns:a16="http://schemas.microsoft.com/office/drawing/2014/main" id="{C8B374E1-3E0F-4479-9E31-512D98E39F8A}"/>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1D0998B3-A856-467B-9229-3FC0F7849A66}"/>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7C9E12B-7BF8-4D95-8C3C-1F5939A8285C}"/>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pPr eaLnBrk="1" hangingPunct="1"/>
            <a:r>
              <a:rPr lang="en-US" dirty="0"/>
              <a:t>Seeing Room for Improvement</a:t>
            </a:r>
            <a:endParaRPr lang="en-CA" dirty="0"/>
          </a:p>
        </p:txBody>
      </p:sp>
      <p:grpSp>
        <p:nvGrpSpPr>
          <p:cNvPr id="2" name="Group 1">
            <a:extLst>
              <a:ext uri="{FF2B5EF4-FFF2-40B4-BE49-F238E27FC236}">
                <a16:creationId xmlns:a16="http://schemas.microsoft.com/office/drawing/2014/main" id="{26004AC4-3D65-4E3E-B3DF-73E8C528E41A}"/>
              </a:ext>
            </a:extLst>
          </p:cNvPr>
          <p:cNvGrpSpPr/>
          <p:nvPr/>
        </p:nvGrpSpPr>
        <p:grpSpPr>
          <a:xfrm>
            <a:off x="457200" y="1604617"/>
            <a:ext cx="8229600" cy="4517127"/>
            <a:chOff x="457200" y="1604617"/>
            <a:chExt cx="8229600" cy="4517127"/>
          </a:xfrm>
        </p:grpSpPr>
        <p:sp>
          <p:nvSpPr>
            <p:cNvPr id="4" name="Freeform: Shape 3">
              <a:extLst>
                <a:ext uri="{FF2B5EF4-FFF2-40B4-BE49-F238E27FC236}">
                  <a16:creationId xmlns:a16="http://schemas.microsoft.com/office/drawing/2014/main" id="{7C68408B-D820-4965-AD64-3BB687140565}"/>
                </a:ext>
              </a:extLst>
            </p:cNvPr>
            <p:cNvSpPr/>
            <p:nvPr/>
          </p:nvSpPr>
          <p:spPr>
            <a:xfrm>
              <a:off x="1331999" y="1604617"/>
              <a:ext cx="6480000" cy="1457137"/>
            </a:xfrm>
            <a:custGeom>
              <a:avLst/>
              <a:gdLst>
                <a:gd name="connsiteX0" fmla="*/ 0 w 6480000"/>
                <a:gd name="connsiteY0" fmla="*/ 0 h 1457137"/>
                <a:gd name="connsiteX1" fmla="*/ 6480000 w 6480000"/>
                <a:gd name="connsiteY1" fmla="*/ 0 h 1457137"/>
                <a:gd name="connsiteX2" fmla="*/ 6480000 w 6480000"/>
                <a:gd name="connsiteY2" fmla="*/ 1457137 h 1457137"/>
                <a:gd name="connsiteX3" fmla="*/ 0 w 6480000"/>
                <a:gd name="connsiteY3" fmla="*/ 1457137 h 1457137"/>
                <a:gd name="connsiteX4" fmla="*/ 0 w 6480000"/>
                <a:gd name="connsiteY4" fmla="*/ 0 h 1457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000" h="1457137">
                  <a:moveTo>
                    <a:pt x="0" y="0"/>
                  </a:moveTo>
                  <a:lnTo>
                    <a:pt x="6480000" y="0"/>
                  </a:lnTo>
                  <a:lnTo>
                    <a:pt x="6480000" y="1457137"/>
                  </a:lnTo>
                  <a:lnTo>
                    <a:pt x="0" y="1457137"/>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Goals must be attainable</a:t>
              </a:r>
            </a:p>
          </p:txBody>
        </p:sp>
        <p:sp>
          <p:nvSpPr>
            <p:cNvPr id="5" name="Freeform: Shape 4">
              <a:extLst>
                <a:ext uri="{FF2B5EF4-FFF2-40B4-BE49-F238E27FC236}">
                  <a16:creationId xmlns:a16="http://schemas.microsoft.com/office/drawing/2014/main" id="{71C44A27-86A6-4542-A622-9E9B3EFB2F2A}"/>
                </a:ext>
              </a:extLst>
            </p:cNvPr>
            <p:cNvSpPr/>
            <p:nvPr/>
          </p:nvSpPr>
          <p:spPr>
            <a:xfrm>
              <a:off x="1331999" y="3134612"/>
              <a:ext cx="6480000" cy="1457137"/>
            </a:xfrm>
            <a:custGeom>
              <a:avLst/>
              <a:gdLst>
                <a:gd name="connsiteX0" fmla="*/ 0 w 6480000"/>
                <a:gd name="connsiteY0" fmla="*/ 0 h 1457137"/>
                <a:gd name="connsiteX1" fmla="*/ 6480000 w 6480000"/>
                <a:gd name="connsiteY1" fmla="*/ 0 h 1457137"/>
                <a:gd name="connsiteX2" fmla="*/ 6480000 w 6480000"/>
                <a:gd name="connsiteY2" fmla="*/ 1457137 h 1457137"/>
                <a:gd name="connsiteX3" fmla="*/ 0 w 6480000"/>
                <a:gd name="connsiteY3" fmla="*/ 1457137 h 1457137"/>
                <a:gd name="connsiteX4" fmla="*/ 0 w 6480000"/>
                <a:gd name="connsiteY4" fmla="*/ 0 h 1457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000" h="1457137">
                  <a:moveTo>
                    <a:pt x="0" y="0"/>
                  </a:moveTo>
                  <a:lnTo>
                    <a:pt x="6480000" y="0"/>
                  </a:lnTo>
                  <a:lnTo>
                    <a:pt x="6480000" y="1457137"/>
                  </a:lnTo>
                  <a:lnTo>
                    <a:pt x="0" y="1457137"/>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Some degree of difficulty</a:t>
              </a:r>
            </a:p>
          </p:txBody>
        </p:sp>
        <p:sp>
          <p:nvSpPr>
            <p:cNvPr id="6" name="Freeform: Shape 5">
              <a:extLst>
                <a:ext uri="{FF2B5EF4-FFF2-40B4-BE49-F238E27FC236}">
                  <a16:creationId xmlns:a16="http://schemas.microsoft.com/office/drawing/2014/main" id="{FE5B9F7F-7CF4-4694-AF3A-8CEFE6F46264}"/>
                </a:ext>
              </a:extLst>
            </p:cNvPr>
            <p:cNvSpPr/>
            <p:nvPr/>
          </p:nvSpPr>
          <p:spPr>
            <a:xfrm>
              <a:off x="457200" y="4664607"/>
              <a:ext cx="8229600" cy="1457137"/>
            </a:xfrm>
            <a:custGeom>
              <a:avLst/>
              <a:gdLst>
                <a:gd name="connsiteX0" fmla="*/ 0 w 8229600"/>
                <a:gd name="connsiteY0" fmla="*/ 0 h 1457137"/>
                <a:gd name="connsiteX1" fmla="*/ 8229600 w 8229600"/>
                <a:gd name="connsiteY1" fmla="*/ 0 h 1457137"/>
                <a:gd name="connsiteX2" fmla="*/ 8229600 w 8229600"/>
                <a:gd name="connsiteY2" fmla="*/ 1457137 h 1457137"/>
                <a:gd name="connsiteX3" fmla="*/ 0 w 8229600"/>
                <a:gd name="connsiteY3" fmla="*/ 1457137 h 1457137"/>
                <a:gd name="connsiteX4" fmla="*/ 0 w 8229600"/>
                <a:gd name="connsiteY4" fmla="*/ 0 h 1457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7137">
                  <a:moveTo>
                    <a:pt x="0" y="0"/>
                  </a:moveTo>
                  <a:lnTo>
                    <a:pt x="8229600" y="0"/>
                  </a:lnTo>
                  <a:lnTo>
                    <a:pt x="8229600" y="1457137"/>
                  </a:lnTo>
                  <a:lnTo>
                    <a:pt x="0" y="1457137"/>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Investigate any potential bottlenecks</a:t>
              </a:r>
            </a:p>
          </p:txBody>
        </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662841E-7663-47DD-BEAA-AAE3A7AA4683}"/>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pPr eaLnBrk="1" hangingPunct="1"/>
            <a:r>
              <a:rPr lang="en-US" dirty="0"/>
              <a:t>Lobbying for Change</a:t>
            </a:r>
            <a:endParaRPr lang="en-CA" dirty="0"/>
          </a:p>
        </p:txBody>
      </p:sp>
      <p:grpSp>
        <p:nvGrpSpPr>
          <p:cNvPr id="2" name="Group 1">
            <a:extLst>
              <a:ext uri="{FF2B5EF4-FFF2-40B4-BE49-F238E27FC236}">
                <a16:creationId xmlns:a16="http://schemas.microsoft.com/office/drawing/2014/main" id="{A5B19269-A032-460B-9710-0653665EF47F}"/>
              </a:ext>
            </a:extLst>
          </p:cNvPr>
          <p:cNvGrpSpPr/>
          <p:nvPr/>
        </p:nvGrpSpPr>
        <p:grpSpPr>
          <a:xfrm>
            <a:off x="457200" y="1772301"/>
            <a:ext cx="8229600" cy="4181760"/>
            <a:chOff x="457200" y="1772301"/>
            <a:chExt cx="8229600" cy="4181760"/>
          </a:xfrm>
        </p:grpSpPr>
        <p:sp>
          <p:nvSpPr>
            <p:cNvPr id="4" name="Rectangle 3">
              <a:extLst>
                <a:ext uri="{FF2B5EF4-FFF2-40B4-BE49-F238E27FC236}">
                  <a16:creationId xmlns:a16="http://schemas.microsoft.com/office/drawing/2014/main" id="{0C7DDC84-C97D-4C97-941E-A69860F15882}"/>
                </a:ext>
              </a:extLst>
            </p:cNvPr>
            <p:cNvSpPr/>
            <p:nvPr/>
          </p:nvSpPr>
          <p:spPr>
            <a:xfrm>
              <a:off x="457200" y="2244621"/>
              <a:ext cx="8229600" cy="8064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4536967-998F-416D-9876-5444A7ABE3C6}"/>
                </a:ext>
              </a:extLst>
            </p:cNvPr>
            <p:cNvSpPr/>
            <p:nvPr/>
          </p:nvSpPr>
          <p:spPr>
            <a:xfrm>
              <a:off x="868680" y="1772301"/>
              <a:ext cx="5760720" cy="944640"/>
            </a:xfrm>
            <a:custGeom>
              <a:avLst/>
              <a:gdLst>
                <a:gd name="connsiteX0" fmla="*/ 0 w 5760720"/>
                <a:gd name="connsiteY0" fmla="*/ 157443 h 944640"/>
                <a:gd name="connsiteX1" fmla="*/ 157443 w 5760720"/>
                <a:gd name="connsiteY1" fmla="*/ 0 h 944640"/>
                <a:gd name="connsiteX2" fmla="*/ 5603277 w 5760720"/>
                <a:gd name="connsiteY2" fmla="*/ 0 h 944640"/>
                <a:gd name="connsiteX3" fmla="*/ 5760720 w 5760720"/>
                <a:gd name="connsiteY3" fmla="*/ 157443 h 944640"/>
                <a:gd name="connsiteX4" fmla="*/ 5760720 w 5760720"/>
                <a:gd name="connsiteY4" fmla="*/ 787197 h 944640"/>
                <a:gd name="connsiteX5" fmla="*/ 5603277 w 5760720"/>
                <a:gd name="connsiteY5" fmla="*/ 944640 h 944640"/>
                <a:gd name="connsiteX6" fmla="*/ 157443 w 5760720"/>
                <a:gd name="connsiteY6" fmla="*/ 944640 h 944640"/>
                <a:gd name="connsiteX7" fmla="*/ 0 w 5760720"/>
                <a:gd name="connsiteY7" fmla="*/ 787197 h 944640"/>
                <a:gd name="connsiteX8" fmla="*/ 0 w 5760720"/>
                <a:gd name="connsiteY8" fmla="*/ 157443 h 94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44640">
                  <a:moveTo>
                    <a:pt x="0" y="157443"/>
                  </a:moveTo>
                  <a:cubicBezTo>
                    <a:pt x="0" y="70490"/>
                    <a:pt x="70490" y="0"/>
                    <a:pt x="157443" y="0"/>
                  </a:cubicBezTo>
                  <a:lnTo>
                    <a:pt x="5603277" y="0"/>
                  </a:lnTo>
                  <a:cubicBezTo>
                    <a:pt x="5690230" y="0"/>
                    <a:pt x="5760720" y="70490"/>
                    <a:pt x="5760720" y="157443"/>
                  </a:cubicBezTo>
                  <a:lnTo>
                    <a:pt x="5760720" y="787197"/>
                  </a:lnTo>
                  <a:cubicBezTo>
                    <a:pt x="5760720" y="874150"/>
                    <a:pt x="5690230" y="944640"/>
                    <a:pt x="5603277" y="944640"/>
                  </a:cubicBezTo>
                  <a:lnTo>
                    <a:pt x="157443" y="944640"/>
                  </a:lnTo>
                  <a:cubicBezTo>
                    <a:pt x="70490" y="944640"/>
                    <a:pt x="0" y="874150"/>
                    <a:pt x="0" y="787197"/>
                  </a:cubicBezTo>
                  <a:lnTo>
                    <a:pt x="0" y="15744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3856" tIns="46114" rIns="263856" bIns="46114" numCol="1" spcCol="1270" anchor="ctr" anchorCtr="0">
              <a:noAutofit/>
            </a:bodyPr>
            <a:lstStyle/>
            <a:p>
              <a:pPr marL="0" lvl="0" indent="0" algn="l" defTabSz="1422400">
                <a:lnSpc>
                  <a:spcPct val="90000"/>
                </a:lnSpc>
                <a:spcBef>
                  <a:spcPct val="0"/>
                </a:spcBef>
                <a:spcAft>
                  <a:spcPct val="35000"/>
                </a:spcAft>
                <a:buNone/>
              </a:pPr>
              <a:r>
                <a:rPr lang="en-US" sz="3200" kern="1200" dirty="0"/>
                <a:t>Influence people </a:t>
              </a:r>
            </a:p>
          </p:txBody>
        </p:sp>
        <p:sp>
          <p:nvSpPr>
            <p:cNvPr id="6" name="Rectangle 5">
              <a:extLst>
                <a:ext uri="{FF2B5EF4-FFF2-40B4-BE49-F238E27FC236}">
                  <a16:creationId xmlns:a16="http://schemas.microsoft.com/office/drawing/2014/main" id="{33B36306-8B49-4EAB-B5AA-ED1B1CDAB19B}"/>
                </a:ext>
              </a:extLst>
            </p:cNvPr>
            <p:cNvSpPr/>
            <p:nvPr/>
          </p:nvSpPr>
          <p:spPr>
            <a:xfrm>
              <a:off x="457200" y="3696141"/>
              <a:ext cx="8229600" cy="806400"/>
            </a:xfrm>
            <a:prstGeom prst="rect">
              <a:avLst/>
            </a:prstGeom>
            <a:noFill/>
          </p:spPr>
          <p:style>
            <a:lnRef idx="2">
              <a:schemeClr val="accent3">
                <a:hueOff val="5625132"/>
                <a:satOff val="-8440"/>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4310248-362F-4640-BB19-9237DC0CAAB0}"/>
                </a:ext>
              </a:extLst>
            </p:cNvPr>
            <p:cNvSpPr/>
            <p:nvPr/>
          </p:nvSpPr>
          <p:spPr>
            <a:xfrm>
              <a:off x="868680" y="3223821"/>
              <a:ext cx="5760720" cy="944640"/>
            </a:xfrm>
            <a:custGeom>
              <a:avLst/>
              <a:gdLst>
                <a:gd name="connsiteX0" fmla="*/ 0 w 5760720"/>
                <a:gd name="connsiteY0" fmla="*/ 157443 h 944640"/>
                <a:gd name="connsiteX1" fmla="*/ 157443 w 5760720"/>
                <a:gd name="connsiteY1" fmla="*/ 0 h 944640"/>
                <a:gd name="connsiteX2" fmla="*/ 5603277 w 5760720"/>
                <a:gd name="connsiteY2" fmla="*/ 0 h 944640"/>
                <a:gd name="connsiteX3" fmla="*/ 5760720 w 5760720"/>
                <a:gd name="connsiteY3" fmla="*/ 157443 h 944640"/>
                <a:gd name="connsiteX4" fmla="*/ 5760720 w 5760720"/>
                <a:gd name="connsiteY4" fmla="*/ 787197 h 944640"/>
                <a:gd name="connsiteX5" fmla="*/ 5603277 w 5760720"/>
                <a:gd name="connsiteY5" fmla="*/ 944640 h 944640"/>
                <a:gd name="connsiteX6" fmla="*/ 157443 w 5760720"/>
                <a:gd name="connsiteY6" fmla="*/ 944640 h 944640"/>
                <a:gd name="connsiteX7" fmla="*/ 0 w 5760720"/>
                <a:gd name="connsiteY7" fmla="*/ 787197 h 944640"/>
                <a:gd name="connsiteX8" fmla="*/ 0 w 5760720"/>
                <a:gd name="connsiteY8" fmla="*/ 157443 h 94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44640">
                  <a:moveTo>
                    <a:pt x="0" y="157443"/>
                  </a:moveTo>
                  <a:cubicBezTo>
                    <a:pt x="0" y="70490"/>
                    <a:pt x="70490" y="0"/>
                    <a:pt x="157443" y="0"/>
                  </a:cubicBezTo>
                  <a:lnTo>
                    <a:pt x="5603277" y="0"/>
                  </a:lnTo>
                  <a:cubicBezTo>
                    <a:pt x="5690230" y="0"/>
                    <a:pt x="5760720" y="70490"/>
                    <a:pt x="5760720" y="157443"/>
                  </a:cubicBezTo>
                  <a:lnTo>
                    <a:pt x="5760720" y="787197"/>
                  </a:lnTo>
                  <a:cubicBezTo>
                    <a:pt x="5760720" y="874150"/>
                    <a:pt x="5690230" y="944640"/>
                    <a:pt x="5603277" y="944640"/>
                  </a:cubicBezTo>
                  <a:lnTo>
                    <a:pt x="157443" y="944640"/>
                  </a:lnTo>
                  <a:cubicBezTo>
                    <a:pt x="70490" y="944640"/>
                    <a:pt x="0" y="874150"/>
                    <a:pt x="0" y="787197"/>
                  </a:cubicBezTo>
                  <a:lnTo>
                    <a:pt x="0" y="15744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3856" tIns="46114" rIns="263856" bIns="46114" numCol="1" spcCol="1270" anchor="ctr" anchorCtr="0">
              <a:noAutofit/>
            </a:bodyPr>
            <a:lstStyle/>
            <a:p>
              <a:pPr marL="0" lvl="0" indent="0" algn="l" defTabSz="1422400">
                <a:lnSpc>
                  <a:spcPct val="90000"/>
                </a:lnSpc>
                <a:spcBef>
                  <a:spcPct val="0"/>
                </a:spcBef>
                <a:spcAft>
                  <a:spcPct val="35000"/>
                </a:spcAft>
                <a:buNone/>
              </a:pPr>
              <a:r>
                <a:rPr lang="en-US" sz="3200" kern="1200" dirty="0"/>
                <a:t>Be prepared, do your research</a:t>
              </a:r>
            </a:p>
          </p:txBody>
        </p:sp>
        <p:sp>
          <p:nvSpPr>
            <p:cNvPr id="8" name="Rectangle 7">
              <a:extLst>
                <a:ext uri="{FF2B5EF4-FFF2-40B4-BE49-F238E27FC236}">
                  <a16:creationId xmlns:a16="http://schemas.microsoft.com/office/drawing/2014/main" id="{16428887-F980-456B-982D-5BB1B745880A}"/>
                </a:ext>
              </a:extLst>
            </p:cNvPr>
            <p:cNvSpPr/>
            <p:nvPr/>
          </p:nvSpPr>
          <p:spPr>
            <a:xfrm>
              <a:off x="457200" y="5147661"/>
              <a:ext cx="8229600" cy="8064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B307D7A-839F-48C4-B683-AEE4149E7FC6}"/>
                </a:ext>
              </a:extLst>
            </p:cNvPr>
            <p:cNvSpPr/>
            <p:nvPr/>
          </p:nvSpPr>
          <p:spPr>
            <a:xfrm>
              <a:off x="868680" y="4675341"/>
              <a:ext cx="5760720" cy="944640"/>
            </a:xfrm>
            <a:custGeom>
              <a:avLst/>
              <a:gdLst>
                <a:gd name="connsiteX0" fmla="*/ 0 w 5760720"/>
                <a:gd name="connsiteY0" fmla="*/ 157443 h 944640"/>
                <a:gd name="connsiteX1" fmla="*/ 157443 w 5760720"/>
                <a:gd name="connsiteY1" fmla="*/ 0 h 944640"/>
                <a:gd name="connsiteX2" fmla="*/ 5603277 w 5760720"/>
                <a:gd name="connsiteY2" fmla="*/ 0 h 944640"/>
                <a:gd name="connsiteX3" fmla="*/ 5760720 w 5760720"/>
                <a:gd name="connsiteY3" fmla="*/ 157443 h 944640"/>
                <a:gd name="connsiteX4" fmla="*/ 5760720 w 5760720"/>
                <a:gd name="connsiteY4" fmla="*/ 787197 h 944640"/>
                <a:gd name="connsiteX5" fmla="*/ 5603277 w 5760720"/>
                <a:gd name="connsiteY5" fmla="*/ 944640 h 944640"/>
                <a:gd name="connsiteX6" fmla="*/ 157443 w 5760720"/>
                <a:gd name="connsiteY6" fmla="*/ 944640 h 944640"/>
                <a:gd name="connsiteX7" fmla="*/ 0 w 5760720"/>
                <a:gd name="connsiteY7" fmla="*/ 787197 h 944640"/>
                <a:gd name="connsiteX8" fmla="*/ 0 w 5760720"/>
                <a:gd name="connsiteY8" fmla="*/ 157443 h 94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44640">
                  <a:moveTo>
                    <a:pt x="0" y="157443"/>
                  </a:moveTo>
                  <a:cubicBezTo>
                    <a:pt x="0" y="70490"/>
                    <a:pt x="70490" y="0"/>
                    <a:pt x="157443" y="0"/>
                  </a:cubicBezTo>
                  <a:lnTo>
                    <a:pt x="5603277" y="0"/>
                  </a:lnTo>
                  <a:cubicBezTo>
                    <a:pt x="5690230" y="0"/>
                    <a:pt x="5760720" y="70490"/>
                    <a:pt x="5760720" y="157443"/>
                  </a:cubicBezTo>
                  <a:lnTo>
                    <a:pt x="5760720" y="787197"/>
                  </a:lnTo>
                  <a:cubicBezTo>
                    <a:pt x="5760720" y="874150"/>
                    <a:pt x="5690230" y="944640"/>
                    <a:pt x="5603277" y="944640"/>
                  </a:cubicBezTo>
                  <a:lnTo>
                    <a:pt x="157443" y="944640"/>
                  </a:lnTo>
                  <a:cubicBezTo>
                    <a:pt x="70490" y="944640"/>
                    <a:pt x="0" y="874150"/>
                    <a:pt x="0" y="787197"/>
                  </a:cubicBezTo>
                  <a:lnTo>
                    <a:pt x="0" y="15744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3856" tIns="46114" rIns="263856" bIns="46114" numCol="1" spcCol="1270" anchor="ctr" anchorCtr="0">
              <a:noAutofit/>
            </a:bodyPr>
            <a:lstStyle/>
            <a:p>
              <a:pPr marL="0" lvl="0" indent="0" algn="l" defTabSz="1422400">
                <a:lnSpc>
                  <a:spcPct val="90000"/>
                </a:lnSpc>
                <a:spcBef>
                  <a:spcPct val="0"/>
                </a:spcBef>
                <a:spcAft>
                  <a:spcPct val="35000"/>
                </a:spcAft>
                <a:buNone/>
              </a:pPr>
              <a:r>
                <a:rPr lang="en-US" sz="3200" kern="1200" dirty="0"/>
                <a:t>Attack the problem with a plan</a:t>
              </a:r>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law are most large groups governed by?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comparative judgment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sociology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Law of inertia</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Boyle’s law</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can be defined as an established model or structure?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Paradigm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Brainstorming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Stereotype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Paragon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2273961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good advice about “thinking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Ask questions of your followers, employees, customers, former leaders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Don’t be afraid to ask the question “Why?”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Often the lowest ranking persons in an organization can’t tell you exactly what is wrong because they don’t see it daily from their vantage points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Sometimes it is necessary to “think outside the box” and break the paradigm</a:t>
            </a:r>
            <a:endParaRPr lang="en-US" sz="2800" dirty="0">
              <a:ea typeface="Times New Roman"/>
              <a:cs typeface="Times New Roman"/>
            </a:endParaRPr>
          </a:p>
          <a:p>
            <a:pPr marL="514350" marR="0" lvl="0" indent="-514350">
              <a:lnSpc>
                <a:spcPct val="115000"/>
              </a:lnSpc>
              <a:spcBef>
                <a:spcPts val="1200"/>
              </a:spcBef>
              <a:spcAft>
                <a:spcPts val="1000"/>
              </a:spcAft>
              <a:buFont typeface="+mj-lt"/>
              <a:buAutoNum type="arabicPeriod" startAt="4"/>
            </a:pPr>
            <a:r>
              <a:rPr lang="en-US" dirty="0">
                <a:ea typeface="Times New Roman"/>
                <a:cs typeface="Arial"/>
              </a:rPr>
              <a:t>Which of these is the best definition for innovation?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a:t>
            </a:r>
            <a:r>
              <a:rPr lang="en-US" dirty="0">
                <a:ea typeface="Times New Roman"/>
                <a:cs typeface="Times New Roman"/>
              </a:rPr>
              <a:t>improvement on a process or procedure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earlier event or action that is regarded as an example or guide to be considered in subsequent similar circumstances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faculty or action of forming new ideas, or images or concepts of external objects not present to the senses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a:t>
            </a:r>
            <a:r>
              <a:rPr lang="en-US" dirty="0">
                <a:ea typeface="Times New Roman"/>
                <a:cs typeface="Times New Roman"/>
              </a:rPr>
              <a:t>total redirection or restructuring based upon stated goals and research</a:t>
            </a:r>
            <a:endParaRPr lang="en-US" dirty="0"/>
          </a:p>
        </p:txBody>
      </p:sp>
    </p:spTree>
    <p:extLst>
      <p:ext uri="{BB962C8B-B14F-4D97-AF65-F5344CB8AC3E}">
        <p14:creationId xmlns:p14="http://schemas.microsoft.com/office/powerpoint/2010/main" val="39793844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a helpful tip about using innovation?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There should be solid evidence that a new way of doing things is likely to work before you invest money and everyone’s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be sure, </a:t>
            </a:r>
            <a:r>
              <a:rPr lang="en-US" dirty="0">
                <a:ea typeface="Times New Roman"/>
                <a:cs typeface="Times New Roman"/>
              </a:rPr>
              <a:t>all innovative strategies will be feasible or cost 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Change should often be made, just for the sake of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Keep focused on the goals and be unwilling to break rules if they need to be broken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does a drive to excellence always seek?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Innovation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Improvement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Imagination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Immunity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0614070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When will followers simply give up trying altogether?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their leader is honest, open, and willing to listen to their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your followers are looked upon as “good enough.”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innovation first begins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goals are unrealistic or unattainable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If only a very few number of followers are reaching the goal you set, what should you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Raise the target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Strive to achieve more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Stifle progress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Lower the goal somewhat</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132094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CA" dirty="0"/>
              <a:t>Module </a:t>
            </a:r>
            <a:r>
              <a:rPr lang="en-US" dirty="0"/>
              <a:t>Two: The Evolution of Leadership</a:t>
            </a:r>
            <a:endParaRPr lang="en-CA" dirty="0"/>
          </a:p>
        </p:txBody>
      </p:sp>
      <p:sp>
        <p:nvSpPr>
          <p:cNvPr id="8196"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Do not repeat the tactics which have gained you one victory, but let your methods be regulated by the infinite variety of circumstances.</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Sun Tzu</a:t>
            </a:r>
            <a:endParaRPr lang="en-US" sz="1400" dirty="0">
              <a:ea typeface="Times New Roman"/>
              <a:cs typeface="Times New Roman"/>
            </a:endParaRPr>
          </a:p>
          <a:p>
            <a:pPr eaLnBrk="1" hangingPunct="1"/>
            <a:endParaRPr lang="en-CA" dirty="0"/>
          </a:p>
        </p:txBody>
      </p:sp>
      <p:sp>
        <p:nvSpPr>
          <p:cNvPr id="8195" name="Content Placeholder 4"/>
          <p:cNvSpPr>
            <a:spLocks noGrp="1"/>
          </p:cNvSpPr>
          <p:nvPr>
            <p:ph type="body" sz="quarter" idx="11"/>
          </p:nvPr>
        </p:nvSpPr>
        <p:spPr/>
        <p:txBody>
          <a:bodyPr/>
          <a:lstStyle/>
          <a:p>
            <a:pPr eaLnBrk="1" hangingPunct="1">
              <a:buFont typeface="Arial" charset="0"/>
              <a:buNone/>
            </a:pPr>
            <a:br>
              <a:rPr lang="en-US" sz="2000" dirty="0"/>
            </a:br>
            <a:r>
              <a:rPr lang="en-US" sz="2800" dirty="0"/>
              <a:t>Leadership itself has not evolved, but our understanding of it has. </a:t>
            </a:r>
            <a:br>
              <a:rPr lang="en-US" sz="2800" dirty="0"/>
            </a:br>
            <a:br>
              <a:rPr lang="en-US" sz="2800" dirty="0"/>
            </a:br>
            <a:r>
              <a:rPr lang="en-US" sz="2800" dirty="0"/>
              <a:t>It is important to understand why very different leadership styles can be effective, why the same leadership techniques will not work in every situation, and which leadership style fits your personality best.</a:t>
            </a:r>
            <a:endParaRPr lang="en-CA" sz="2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To lobby for change, what do you need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Talk to your followers about possible solutions.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I</a:t>
            </a:r>
            <a:r>
              <a:rPr lang="en-US" dirty="0">
                <a:ea typeface="Times New Roman"/>
                <a:cs typeface="Times New Roman"/>
              </a:rPr>
              <a:t>nfluence people and excite them to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S</a:t>
            </a:r>
            <a:r>
              <a:rPr lang="en-US" dirty="0">
                <a:ea typeface="Times New Roman"/>
                <a:cs typeface="Times New Roman"/>
              </a:rPr>
              <a:t>et high goals that are attainable but with some degree of difficulty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Times New Roman"/>
              </a:rPr>
              <a:t>Investigate any potential bottlenecks that might be stifling progress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Which of these is not good advice for successfully lobbying for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Bring about change with one big dramatic gesture, instead of bringing about change slowly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Times New Roman"/>
              </a:rPr>
              <a:t>Do your research, and always enter a meeting by being prepared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Times New Roman"/>
              </a:rPr>
              <a:t>Show as clearly as possible how your plan will effect positive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A</a:t>
            </a:r>
            <a:r>
              <a:rPr lang="en-US" dirty="0">
                <a:ea typeface="Times New Roman"/>
                <a:cs typeface="Times New Roman"/>
              </a:rPr>
              <a:t>ttack the problem with a plan, sound reasoning, and infectious enthusiasm</a:t>
            </a:r>
            <a:endParaRPr lang="en-US" sz="2800" dirty="0">
              <a:ea typeface="Times New Roman"/>
              <a:cs typeface="Times New Roman"/>
            </a:endParaRPr>
          </a:p>
        </p:txBody>
      </p:sp>
    </p:spTree>
    <p:extLst>
      <p:ext uri="{BB962C8B-B14F-4D97-AF65-F5344CB8AC3E}">
        <p14:creationId xmlns:p14="http://schemas.microsoft.com/office/powerpoint/2010/main" val="1797714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law are most large groups governed by?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comparative judgment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sociology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Law of inertia</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Boyle’s law</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can be defined as an established model or structure?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Paradigm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Brainstorming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Stereotype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Paragon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2708138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good advice about “thinking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Ask questions of your followers, employees, customers, former leaders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Don’t be afraid to ask the question “Why?”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Often the lowest ranking persons in an organization can’t tell you exactly what is wrong because they don’t see it daily from their vantage points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Sometimes it is necessary to “think outside the box” and break the paradigm</a:t>
            </a:r>
            <a:endParaRPr lang="en-US" sz="2800" dirty="0">
              <a:ea typeface="Times New Roman"/>
              <a:cs typeface="Times New Roman"/>
            </a:endParaRPr>
          </a:p>
          <a:p>
            <a:pPr marL="514350" marR="0" lvl="0" indent="-514350">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these is the best definition for innovation?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
            </a:r>
            <a:r>
              <a:rPr lang="en-US" dirty="0">
                <a:solidFill>
                  <a:srgbClr val="000000"/>
                </a:solidFill>
                <a:ea typeface="Times New Roman"/>
                <a:cs typeface="Times New Roman"/>
              </a:rPr>
              <a:t>improvement on a process or procedure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
            </a:r>
            <a:r>
              <a:rPr lang="en-US" dirty="0">
                <a:solidFill>
                  <a:srgbClr val="222222"/>
                </a:solidFill>
                <a:ea typeface="Times New Roman"/>
                <a:cs typeface="Arial"/>
              </a:rPr>
              <a:t>earlier event or action that is regarded as an example or guide to be considered in subsequent similar circumstances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a:t>
            </a:r>
            <a:r>
              <a:rPr lang="en-US" dirty="0">
                <a:solidFill>
                  <a:srgbClr val="222222"/>
                </a:solidFill>
                <a:ea typeface="Times New Roman"/>
                <a:cs typeface="Arial"/>
              </a:rPr>
              <a:t>faculty or action of forming new ideas, or images or concepts of external objects not present to the senses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a:t>
            </a:r>
            <a:r>
              <a:rPr lang="en-US" dirty="0">
                <a:solidFill>
                  <a:srgbClr val="FF0000"/>
                </a:solidFill>
                <a:ea typeface="Times New Roman"/>
                <a:cs typeface="Times New Roman"/>
              </a:rPr>
              <a:t>total redirection or restructuring based upon stated goals and research</a:t>
            </a:r>
            <a:endParaRPr lang="en-US" dirty="0"/>
          </a:p>
        </p:txBody>
      </p:sp>
    </p:spTree>
    <p:extLst>
      <p:ext uri="{BB962C8B-B14F-4D97-AF65-F5344CB8AC3E}">
        <p14:creationId xmlns:p14="http://schemas.microsoft.com/office/powerpoint/2010/main" val="40457067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a helpful tip about using innovation?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There should be solid evidence that a new way of doing things is likely to work before you invest money and everyone’s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be sure, </a:t>
            </a:r>
            <a:r>
              <a:rPr lang="en-US" dirty="0">
                <a:solidFill>
                  <a:srgbClr val="000000"/>
                </a:solidFill>
                <a:ea typeface="Times New Roman"/>
                <a:cs typeface="Times New Roman"/>
              </a:rPr>
              <a:t>all innovative strategies will be feasible or cost 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Change should often be made, just for the sake of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Keep focused on the goals and be unwilling to break rules if they need to be broken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does a drive to excellence always seek?</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Innovation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Improvement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Immunity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7479338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When will followers simply give up trying altogether?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their leader is honest, open, and willing to listen to their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your followers are looked upon as “good enough.”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innovation first begins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When goals are unrealistic or unattainable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If only a very few number of followers are reaching the goal you set, what should you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Raise the target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Strive to achieve more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Stifle progress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Lower the goal somewhat</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8849822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To lobby for change, what do you need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Talk to your followers about possible solutions.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Arial"/>
              </a:rPr>
              <a:t>I</a:t>
            </a:r>
            <a:r>
              <a:rPr lang="en-US" dirty="0">
                <a:solidFill>
                  <a:srgbClr val="FF0000"/>
                </a:solidFill>
                <a:ea typeface="Times New Roman"/>
                <a:cs typeface="Times New Roman"/>
              </a:rPr>
              <a:t>nfluence people and excite them to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Arial"/>
              </a:rPr>
              <a:t>S</a:t>
            </a:r>
            <a:r>
              <a:rPr lang="en-US" dirty="0">
                <a:solidFill>
                  <a:srgbClr val="000000"/>
                </a:solidFill>
                <a:ea typeface="Times New Roman"/>
                <a:cs typeface="Times New Roman"/>
              </a:rPr>
              <a:t>et high goals that are attainable but with some degree of difficulty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Investigate any potential bottlenecks that might be stifling progress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Which of these is not good advice for successfully lobbying for change?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Arial"/>
              </a:rPr>
              <a:t>Bring about change with one big dramatic gesture, instead of bringing about change slowly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Do your research, and always enter a meeting by being prepared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Show as clearly as possible how your plan will effect positive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Arial"/>
              </a:rPr>
              <a:t>A</a:t>
            </a:r>
            <a:r>
              <a:rPr lang="en-US" dirty="0">
                <a:solidFill>
                  <a:srgbClr val="000000"/>
                </a:solidFill>
                <a:ea typeface="Times New Roman"/>
                <a:cs typeface="Times New Roman"/>
              </a:rPr>
              <a:t>ttack the problem with a plan, sound reasoning, and infectious enthusiasm</a:t>
            </a:r>
            <a:endParaRPr lang="en-US" sz="2800" dirty="0">
              <a:ea typeface="Times New Roman"/>
              <a:cs typeface="Times New Roman"/>
            </a:endParaRPr>
          </a:p>
        </p:txBody>
      </p:sp>
    </p:spTree>
    <p:extLst>
      <p:ext uri="{BB962C8B-B14F-4D97-AF65-F5344CB8AC3E}">
        <p14:creationId xmlns:p14="http://schemas.microsoft.com/office/powerpoint/2010/main" val="40442200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CA" dirty="0"/>
              <a:t>Module </a:t>
            </a:r>
            <a:r>
              <a:rPr lang="en-US" dirty="0"/>
              <a:t>Eight: Enabling Others to Act</a:t>
            </a:r>
            <a:endParaRPr lang="en-CA" dirty="0"/>
          </a:p>
        </p:txBody>
      </p:sp>
      <p:sp>
        <p:nvSpPr>
          <p:cNvPr id="36868" name="Text Placeholder 5"/>
          <p:cNvSpPr>
            <a:spLocks noGrp="1"/>
          </p:cNvSpPr>
          <p:nvPr>
            <p:ph type="body" sz="quarter" idx="10"/>
          </p:nvPr>
        </p:nvSpPr>
        <p:spPr>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The only man who makes no mistakes is the man who never does anything. </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Theodore Roosevelt</a:t>
            </a:r>
            <a:endParaRPr lang="en-US" sz="1400" dirty="0">
              <a:ea typeface="Times New Roman"/>
              <a:cs typeface="Times New Roman"/>
            </a:endParaRPr>
          </a:p>
          <a:p>
            <a:pPr eaLnBrk="1" hangingPunct="1"/>
            <a:endParaRPr lang="en-CA" sz="1600" dirty="0"/>
          </a:p>
        </p:txBody>
      </p:sp>
      <p:sp>
        <p:nvSpPr>
          <p:cNvPr id="36867" name="Content Placeholder 4"/>
          <p:cNvSpPr>
            <a:spLocks noGrp="1"/>
          </p:cNvSpPr>
          <p:nvPr>
            <p:ph type="body" sz="quarter" idx="11"/>
          </p:nvPr>
        </p:nvSpPr>
        <p:spPr/>
        <p:txBody>
          <a:bodyPr/>
          <a:lstStyle/>
          <a:p>
            <a:pPr eaLnBrk="1" hangingPunct="1"/>
            <a:r>
              <a:rPr lang="en-US" dirty="0"/>
              <a:t>To be a true leader, you must enable others to act responsibly and not encourage bad worker habits by compensating for them or overlooking them.</a:t>
            </a:r>
            <a:endParaRPr lang="en-CA" dirty="0"/>
          </a:p>
          <a:p>
            <a:pPr eaLnBrk="1" hangingPunct="1"/>
            <a:r>
              <a:rPr lang="en-US" dirty="0"/>
              <a:t>The goal of a leader is to empower others to work.</a:t>
            </a:r>
            <a:endParaRPr lang="en-CA"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30A0A59-5D03-46DE-B00C-BDCB8578DA87}"/>
              </a:ext>
            </a:extLst>
          </p:cNvPr>
          <p:cNvSpPr>
            <a:spLocks noGrp="1"/>
          </p:cNvSpPr>
          <p:nvPr>
            <p:ph sz="quarter" idx="11"/>
          </p:nvPr>
        </p:nvSpPr>
        <p:spPr/>
        <p:txBody>
          <a:bodyPr/>
          <a:lstStyle/>
          <a:p>
            <a:endParaRPr lang="en-US"/>
          </a:p>
        </p:txBody>
      </p:sp>
      <p:sp>
        <p:nvSpPr>
          <p:cNvPr id="37890" name="Title 4"/>
          <p:cNvSpPr>
            <a:spLocks noGrp="1"/>
          </p:cNvSpPr>
          <p:nvPr>
            <p:ph type="title"/>
          </p:nvPr>
        </p:nvSpPr>
        <p:spPr/>
        <p:txBody>
          <a:bodyPr/>
          <a:lstStyle/>
          <a:p>
            <a:pPr eaLnBrk="1" hangingPunct="1"/>
            <a:r>
              <a:rPr lang="en-US" dirty="0"/>
              <a:t>Encouraging Growth in Others</a:t>
            </a:r>
            <a:endParaRPr lang="en-CA" dirty="0"/>
          </a:p>
        </p:txBody>
      </p:sp>
      <p:grpSp>
        <p:nvGrpSpPr>
          <p:cNvPr id="2" name="Group 1">
            <a:extLst>
              <a:ext uri="{FF2B5EF4-FFF2-40B4-BE49-F238E27FC236}">
                <a16:creationId xmlns:a16="http://schemas.microsoft.com/office/drawing/2014/main" id="{7181195E-9525-488C-B9A3-7DB17B5DB379}"/>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51B9E4AC-C033-48A1-80B5-437D165B863D}"/>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Positive attitude</a:t>
              </a:r>
            </a:p>
          </p:txBody>
        </p:sp>
        <p:sp>
          <p:nvSpPr>
            <p:cNvPr id="5" name="Freeform: Shape 4">
              <a:extLst>
                <a:ext uri="{FF2B5EF4-FFF2-40B4-BE49-F238E27FC236}">
                  <a16:creationId xmlns:a16="http://schemas.microsoft.com/office/drawing/2014/main" id="{C9089891-BF90-4C00-943B-30BD3581A32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One on one</a:t>
              </a:r>
            </a:p>
          </p:txBody>
        </p:sp>
        <p:sp>
          <p:nvSpPr>
            <p:cNvPr id="6" name="Freeform: Shape 5">
              <a:extLst>
                <a:ext uri="{FF2B5EF4-FFF2-40B4-BE49-F238E27FC236}">
                  <a16:creationId xmlns:a16="http://schemas.microsoft.com/office/drawing/2014/main" id="{9B71867D-3CB4-4959-8109-0FB182B2C647}"/>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Question and listen</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C696C2D-9D90-4D30-A3A0-4ECE457BF0FD}"/>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pPr eaLnBrk="1" hangingPunct="1"/>
            <a:r>
              <a:rPr lang="en-US" dirty="0"/>
              <a:t>Creating Mutual Respect</a:t>
            </a:r>
            <a:endParaRPr lang="en-CA" dirty="0"/>
          </a:p>
        </p:txBody>
      </p:sp>
      <p:grpSp>
        <p:nvGrpSpPr>
          <p:cNvPr id="2" name="Group 1">
            <a:extLst>
              <a:ext uri="{FF2B5EF4-FFF2-40B4-BE49-F238E27FC236}">
                <a16:creationId xmlns:a16="http://schemas.microsoft.com/office/drawing/2014/main" id="{C1624028-882D-4037-A791-909A8F8CAF8F}"/>
              </a:ext>
            </a:extLst>
          </p:cNvPr>
          <p:cNvGrpSpPr/>
          <p:nvPr/>
        </p:nvGrpSpPr>
        <p:grpSpPr>
          <a:xfrm>
            <a:off x="460702" y="1600200"/>
            <a:ext cx="8222594" cy="4525962"/>
            <a:chOff x="460702" y="1600200"/>
            <a:chExt cx="8222594" cy="4525962"/>
          </a:xfrm>
        </p:grpSpPr>
        <p:sp>
          <p:nvSpPr>
            <p:cNvPr id="4" name="Arrow: Right 3">
              <a:extLst>
                <a:ext uri="{FF2B5EF4-FFF2-40B4-BE49-F238E27FC236}">
                  <a16:creationId xmlns:a16="http://schemas.microsoft.com/office/drawing/2014/main" id="{97C62D0F-D5FA-41A5-8CE1-435D1FB6FFCA}"/>
                </a:ext>
              </a:extLst>
            </p:cNvPr>
            <p:cNvSpPr/>
            <p:nvPr/>
          </p:nvSpPr>
          <p:spPr>
            <a:xfrm>
              <a:off x="5486290" y="1600200"/>
              <a:ext cx="3197006"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7C92062-DB81-4064-816F-BC98C7BDB22C}"/>
                </a:ext>
              </a:extLst>
            </p:cNvPr>
            <p:cNvSpPr/>
            <p:nvPr/>
          </p:nvSpPr>
          <p:spPr>
            <a:xfrm>
              <a:off x="460702" y="1600200"/>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5734" tIns="162389" rIns="255734" bIns="162389" numCol="1" spcCol="1270" anchor="ctr" anchorCtr="0">
              <a:noAutofit/>
            </a:bodyPr>
            <a:lstStyle/>
            <a:p>
              <a:pPr marL="0" lvl="0" indent="0" algn="ctr" defTabSz="2178050">
                <a:lnSpc>
                  <a:spcPct val="90000"/>
                </a:lnSpc>
                <a:spcBef>
                  <a:spcPct val="0"/>
                </a:spcBef>
                <a:spcAft>
                  <a:spcPct val="35000"/>
                </a:spcAft>
                <a:buNone/>
              </a:pPr>
              <a:r>
                <a:rPr lang="en-US" sz="4900" kern="1200" dirty="0"/>
                <a:t>Give respect</a:t>
              </a:r>
            </a:p>
          </p:txBody>
        </p:sp>
        <p:sp>
          <p:nvSpPr>
            <p:cNvPr id="6" name="Arrow: Right 5">
              <a:extLst>
                <a:ext uri="{FF2B5EF4-FFF2-40B4-BE49-F238E27FC236}">
                  <a16:creationId xmlns:a16="http://schemas.microsoft.com/office/drawing/2014/main" id="{0E4B4076-AD54-44E5-9835-7C3154302717}"/>
                </a:ext>
              </a:extLst>
            </p:cNvPr>
            <p:cNvSpPr/>
            <p:nvPr/>
          </p:nvSpPr>
          <p:spPr>
            <a:xfrm>
              <a:off x="5486290" y="3155999"/>
              <a:ext cx="3197006"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EB2B0B8-ECF5-4D77-B865-ECA6EE9F4170}"/>
                </a:ext>
              </a:extLst>
            </p:cNvPr>
            <p:cNvSpPr/>
            <p:nvPr/>
          </p:nvSpPr>
          <p:spPr>
            <a:xfrm>
              <a:off x="460702" y="31559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5734" tIns="162389" rIns="255734" bIns="162389" numCol="1" spcCol="1270" anchor="ctr" anchorCtr="0">
              <a:noAutofit/>
            </a:bodyPr>
            <a:lstStyle/>
            <a:p>
              <a:pPr marL="0" lvl="0" indent="0" algn="ctr" defTabSz="2178050">
                <a:lnSpc>
                  <a:spcPct val="90000"/>
                </a:lnSpc>
                <a:spcBef>
                  <a:spcPct val="0"/>
                </a:spcBef>
                <a:spcAft>
                  <a:spcPct val="35000"/>
                </a:spcAft>
                <a:buNone/>
              </a:pPr>
              <a:r>
                <a:rPr lang="en-US" sz="4900" kern="1200" dirty="0"/>
                <a:t>Be visible</a:t>
              </a:r>
            </a:p>
          </p:txBody>
        </p:sp>
        <p:sp>
          <p:nvSpPr>
            <p:cNvPr id="8" name="Arrow: Right 7">
              <a:extLst>
                <a:ext uri="{FF2B5EF4-FFF2-40B4-BE49-F238E27FC236}">
                  <a16:creationId xmlns:a16="http://schemas.microsoft.com/office/drawing/2014/main" id="{753E5004-6B81-491C-A4FF-D4832F667B52}"/>
                </a:ext>
              </a:extLst>
            </p:cNvPr>
            <p:cNvSpPr/>
            <p:nvPr/>
          </p:nvSpPr>
          <p:spPr>
            <a:xfrm>
              <a:off x="5486290" y="4711799"/>
              <a:ext cx="3197006"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58F4E37-48F4-4B4E-BBF1-59202CF94292}"/>
                </a:ext>
              </a:extLst>
            </p:cNvPr>
            <p:cNvSpPr/>
            <p:nvPr/>
          </p:nvSpPr>
          <p:spPr>
            <a:xfrm>
              <a:off x="460702" y="47117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5734" tIns="162389" rIns="255734" bIns="162389" numCol="1" spcCol="1270" anchor="ctr" anchorCtr="0">
              <a:noAutofit/>
            </a:bodyPr>
            <a:lstStyle/>
            <a:p>
              <a:pPr marL="0" lvl="0" indent="0" algn="ctr" defTabSz="2178050">
                <a:lnSpc>
                  <a:spcPct val="90000"/>
                </a:lnSpc>
                <a:spcBef>
                  <a:spcPct val="0"/>
                </a:spcBef>
                <a:spcAft>
                  <a:spcPct val="35000"/>
                </a:spcAft>
                <a:buNone/>
              </a:pPr>
              <a:r>
                <a:rPr lang="en-US" sz="4900" kern="1200" dirty="0"/>
                <a:t>Answer questions</a:t>
              </a:r>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C302EAE-9698-4842-9475-1A2D32943120}"/>
              </a:ext>
            </a:extLst>
          </p:cNvPr>
          <p:cNvSpPr>
            <a:spLocks noGrp="1"/>
          </p:cNvSpPr>
          <p:nvPr>
            <p:ph sz="quarter" idx="11"/>
          </p:nvPr>
        </p:nvSpPr>
        <p:spPr/>
        <p:txBody>
          <a:bodyPr/>
          <a:lstStyle/>
          <a:p>
            <a:endParaRPr lang="en-US"/>
          </a:p>
        </p:txBody>
      </p:sp>
      <p:sp>
        <p:nvSpPr>
          <p:cNvPr id="39938" name="Title 1"/>
          <p:cNvSpPr>
            <a:spLocks noGrp="1"/>
          </p:cNvSpPr>
          <p:nvPr>
            <p:ph type="title"/>
          </p:nvPr>
        </p:nvSpPr>
        <p:spPr/>
        <p:txBody>
          <a:bodyPr/>
          <a:lstStyle/>
          <a:p>
            <a:pPr eaLnBrk="1" hangingPunct="1"/>
            <a:r>
              <a:rPr lang="en-US" dirty="0"/>
              <a:t>The Importance of Trust</a:t>
            </a:r>
            <a:endParaRPr lang="en-CA" dirty="0"/>
          </a:p>
        </p:txBody>
      </p:sp>
      <p:grpSp>
        <p:nvGrpSpPr>
          <p:cNvPr id="2" name="Group 1">
            <a:extLst>
              <a:ext uri="{FF2B5EF4-FFF2-40B4-BE49-F238E27FC236}">
                <a16:creationId xmlns:a16="http://schemas.microsoft.com/office/drawing/2014/main" id="{CAE8CA25-6601-441D-AC05-19FA3E78A1F7}"/>
              </a:ext>
            </a:extLst>
          </p:cNvPr>
          <p:cNvGrpSpPr/>
          <p:nvPr/>
        </p:nvGrpSpPr>
        <p:grpSpPr>
          <a:xfrm>
            <a:off x="457200" y="1602641"/>
            <a:ext cx="8229600" cy="4521079"/>
            <a:chOff x="457200" y="1602641"/>
            <a:chExt cx="8229600" cy="4521079"/>
          </a:xfrm>
        </p:grpSpPr>
        <p:sp>
          <p:nvSpPr>
            <p:cNvPr id="4" name="Freeform: Shape 3">
              <a:extLst>
                <a:ext uri="{FF2B5EF4-FFF2-40B4-BE49-F238E27FC236}">
                  <a16:creationId xmlns:a16="http://schemas.microsoft.com/office/drawing/2014/main" id="{92587E68-0DAD-4F36-A022-441FC76FB918}"/>
                </a:ext>
              </a:extLst>
            </p:cNvPr>
            <p:cNvSpPr/>
            <p:nvPr/>
          </p:nvSpPr>
          <p:spPr>
            <a:xfrm>
              <a:off x="457200" y="1602641"/>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t>Respect leads to trust</a:t>
              </a:r>
            </a:p>
          </p:txBody>
        </p:sp>
        <p:sp>
          <p:nvSpPr>
            <p:cNvPr id="5" name="Freeform: Shape 4">
              <a:extLst>
                <a:ext uri="{FF2B5EF4-FFF2-40B4-BE49-F238E27FC236}">
                  <a16:creationId xmlns:a16="http://schemas.microsoft.com/office/drawing/2014/main" id="{8AEAC3C3-2315-4828-A168-327C226D0FFE}"/>
                </a:ext>
              </a:extLst>
            </p:cNvPr>
            <p:cNvSpPr/>
            <p:nvPr/>
          </p:nvSpPr>
          <p:spPr>
            <a:xfrm>
              <a:off x="457200" y="3113793"/>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t>Manage expectations</a:t>
              </a:r>
            </a:p>
          </p:txBody>
        </p:sp>
        <p:sp>
          <p:nvSpPr>
            <p:cNvPr id="6" name="Freeform: Shape 5">
              <a:extLst>
                <a:ext uri="{FF2B5EF4-FFF2-40B4-BE49-F238E27FC236}">
                  <a16:creationId xmlns:a16="http://schemas.microsoft.com/office/drawing/2014/main" id="{F1F73DC6-980C-462C-A375-FF4372D317CE}"/>
                </a:ext>
              </a:extLst>
            </p:cNvPr>
            <p:cNvSpPr/>
            <p:nvPr/>
          </p:nvSpPr>
          <p:spPr>
            <a:xfrm>
              <a:off x="457200" y="4624944"/>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t>Work hard and be seen working hard</a:t>
              </a:r>
            </a:p>
          </p:txBody>
        </p:sp>
      </p:grpSp>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18957</Words>
  <Application>Microsoft Office PowerPoint</Application>
  <PresentationFormat>On-screen Show (4:3)</PresentationFormat>
  <Paragraphs>2094</Paragraphs>
  <Slides>156</Slides>
  <Notes>53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156</vt:i4>
      </vt:variant>
    </vt:vector>
  </HeadingPairs>
  <TitlesOfParts>
    <vt:vector size="168" baseType="lpstr">
      <vt:lpstr>Arial</vt:lpstr>
      <vt:lpstr>Calibri</vt:lpstr>
      <vt:lpstr>Cambria</vt:lpstr>
      <vt:lpstr>Georgia</vt:lpstr>
      <vt:lpstr>Knowledge Medium</vt:lpstr>
      <vt:lpstr>Symbol</vt:lpstr>
      <vt:lpstr>Tahoma</vt:lpstr>
      <vt:lpstr>Times New Roman</vt:lpstr>
      <vt:lpstr>Verdana</vt:lpstr>
      <vt:lpstr>Wingdings</vt:lpstr>
      <vt:lpstr>ヒラギノ角ゴ Pro W3</vt:lpstr>
      <vt:lpstr>Classroom PowerPoint Slides</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   Module One:  Getting Started </vt:lpstr>
      <vt:lpstr>Workshop Objectives</vt:lpstr>
      <vt:lpstr>Module Two: The Evolution of Leadership</vt:lpstr>
      <vt:lpstr>Defining Leadership</vt:lpstr>
      <vt:lpstr>Characteristics of a Leader</vt:lpstr>
      <vt:lpstr>Leadership Principles</vt:lpstr>
      <vt:lpstr>Three Theories of Leadership</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Situational Leadership</vt:lpstr>
      <vt:lpstr>Situational Leadership: Telling</vt:lpstr>
      <vt:lpstr>Situational Leadership: Selling</vt:lpstr>
      <vt:lpstr>Situational Leadership: Participating</vt:lpstr>
      <vt:lpstr>Situational Leadership: Delegating</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 Personal Inventory</vt:lpstr>
      <vt:lpstr>An Introduction to Kouzes and Posner</vt:lpstr>
      <vt:lpstr>A Personal Inventory</vt:lpstr>
      <vt:lpstr>Creating an Action Plan</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Modeling the Way</vt:lpstr>
      <vt:lpstr>Determining Your Way</vt:lpstr>
      <vt:lpstr>Being an Inspirational Role Model</vt:lpstr>
      <vt:lpstr>Influencing Others’ Perspectives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Inspiring a Shared Vision</vt:lpstr>
      <vt:lpstr>Choosing Your Vision</vt:lpstr>
      <vt:lpstr>Communicating Your Vision </vt:lpstr>
      <vt:lpstr>Identifying the Benefit for Others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Challenging the Process </vt:lpstr>
      <vt:lpstr>Think Outside the Box</vt:lpstr>
      <vt:lpstr>Developing Your Inner Innovator</vt:lpstr>
      <vt:lpstr>Seeing Room for Improvement</vt:lpstr>
      <vt:lpstr>Lobbying for Change</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Enabling Others to Act</vt:lpstr>
      <vt:lpstr>Encouraging Growth in Others</vt:lpstr>
      <vt:lpstr>Creating Mutual Respect</vt:lpstr>
      <vt:lpstr>The Importance of Trust</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Encouraging the Heart</vt:lpstr>
      <vt:lpstr>Sharing Rewards</vt:lpstr>
      <vt:lpstr>Celebrating Accomplishments</vt:lpstr>
      <vt:lpstr>Making Celebration Part of Your Culture</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Basic Influencing Skills</vt:lpstr>
      <vt:lpstr>The Art of Persuasion</vt:lpstr>
      <vt:lpstr>The Principles of Influence</vt:lpstr>
      <vt:lpstr>Creating an Impact</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Setting Goals</vt:lpstr>
      <vt:lpstr>Setting SMART Goals</vt:lpstr>
      <vt:lpstr>Creating a Long-Term Plan</vt:lpstr>
      <vt:lpstr>Creating a Support System</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 Module Twelve: Wrapping Up </vt:lpstr>
      <vt:lpstr>Words from the Wise</vt:lpstr>
      <vt:lpstr>Conclusion</vt:lpstr>
      <vt:lpstr>What of your original response would have changed if you knew the insights provided today? </vt:lpstr>
      <vt:lpstr>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2012-05-23T13:26:36Z</dcterms:created>
  <dcterms:modified xsi:type="dcterms:W3CDTF">2017-08-10T18:06:47Z</dcterms:modified>
</cp:coreProperties>
</file>