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7"/>
  </p:notesMasterIdLst>
  <p:sldIdLst>
    <p:sldId id="498" r:id="rId2"/>
    <p:sldId id="499" r:id="rId3"/>
    <p:sldId id="500" r:id="rId4"/>
    <p:sldId id="501" r:id="rId5"/>
    <p:sldId id="502" r:id="rId6"/>
    <p:sldId id="503" r:id="rId7"/>
    <p:sldId id="507" r:id="rId8"/>
    <p:sldId id="508" r:id="rId9"/>
    <p:sldId id="509" r:id="rId10"/>
    <p:sldId id="510" r:id="rId11"/>
    <p:sldId id="511" r:id="rId12"/>
    <p:sldId id="517" r:id="rId13"/>
    <p:sldId id="317" r:id="rId14"/>
    <p:sldId id="257" r:id="rId15"/>
    <p:sldId id="260" r:id="rId16"/>
    <p:sldId id="258" r:id="rId17"/>
    <p:sldId id="261" r:id="rId18"/>
    <p:sldId id="284" r:id="rId19"/>
    <p:sldId id="263" r:id="rId20"/>
    <p:sldId id="265" r:id="rId21"/>
    <p:sldId id="393" r:id="rId22"/>
    <p:sldId id="394" r:id="rId23"/>
    <p:sldId id="395" r:id="rId24"/>
    <p:sldId id="396" r:id="rId25"/>
    <p:sldId id="397" r:id="rId26"/>
    <p:sldId id="443" r:id="rId27"/>
    <p:sldId id="444" r:id="rId28"/>
    <p:sldId id="445" r:id="rId29"/>
    <p:sldId id="446" r:id="rId30"/>
    <p:sldId id="447" r:id="rId31"/>
    <p:sldId id="266" r:id="rId32"/>
    <p:sldId id="267" r:id="rId33"/>
    <p:sldId id="268" r:id="rId34"/>
    <p:sldId id="269" r:id="rId35"/>
    <p:sldId id="270" r:id="rId36"/>
    <p:sldId id="271" r:id="rId37"/>
    <p:sldId id="398" r:id="rId38"/>
    <p:sldId id="399" r:id="rId39"/>
    <p:sldId id="400" r:id="rId40"/>
    <p:sldId id="401" r:id="rId41"/>
    <p:sldId id="402" r:id="rId42"/>
    <p:sldId id="448" r:id="rId43"/>
    <p:sldId id="449" r:id="rId44"/>
    <p:sldId id="450" r:id="rId45"/>
    <p:sldId id="451" r:id="rId46"/>
    <p:sldId id="452" r:id="rId47"/>
    <p:sldId id="272" r:id="rId48"/>
    <p:sldId id="273" r:id="rId49"/>
    <p:sldId id="274" r:id="rId50"/>
    <p:sldId id="276" r:id="rId51"/>
    <p:sldId id="403" r:id="rId52"/>
    <p:sldId id="404" r:id="rId53"/>
    <p:sldId id="405" r:id="rId54"/>
    <p:sldId id="406" r:id="rId55"/>
    <p:sldId id="407" r:id="rId56"/>
    <p:sldId id="453" r:id="rId57"/>
    <p:sldId id="454" r:id="rId58"/>
    <p:sldId id="455" r:id="rId59"/>
    <p:sldId id="456" r:id="rId60"/>
    <p:sldId id="457" r:id="rId61"/>
    <p:sldId id="277" r:id="rId62"/>
    <p:sldId id="278" r:id="rId63"/>
    <p:sldId id="280" r:id="rId64"/>
    <p:sldId id="281" r:id="rId65"/>
    <p:sldId id="408" r:id="rId66"/>
    <p:sldId id="409" r:id="rId67"/>
    <p:sldId id="410" r:id="rId68"/>
    <p:sldId id="411" r:id="rId69"/>
    <p:sldId id="412" r:id="rId70"/>
    <p:sldId id="458" r:id="rId71"/>
    <p:sldId id="459" r:id="rId72"/>
    <p:sldId id="460" r:id="rId73"/>
    <p:sldId id="461" r:id="rId74"/>
    <p:sldId id="462" r:id="rId75"/>
    <p:sldId id="283" r:id="rId76"/>
    <p:sldId id="282" r:id="rId77"/>
    <p:sldId id="285" r:id="rId78"/>
    <p:sldId id="286" r:id="rId79"/>
    <p:sldId id="413" r:id="rId80"/>
    <p:sldId id="414" r:id="rId81"/>
    <p:sldId id="415" r:id="rId82"/>
    <p:sldId id="416" r:id="rId83"/>
    <p:sldId id="417" r:id="rId84"/>
    <p:sldId id="463" r:id="rId85"/>
    <p:sldId id="464" r:id="rId86"/>
    <p:sldId id="465" r:id="rId87"/>
    <p:sldId id="466" r:id="rId88"/>
    <p:sldId id="467" r:id="rId89"/>
    <p:sldId id="468" r:id="rId90"/>
    <p:sldId id="469" r:id="rId91"/>
    <p:sldId id="470" r:id="rId92"/>
    <p:sldId id="471" r:id="rId93"/>
    <p:sldId id="472" r:id="rId94"/>
    <p:sldId id="287" r:id="rId95"/>
    <p:sldId id="288" r:id="rId96"/>
    <p:sldId id="291" r:id="rId97"/>
    <p:sldId id="319" r:id="rId98"/>
    <p:sldId id="318" r:id="rId99"/>
    <p:sldId id="292" r:id="rId100"/>
    <p:sldId id="418" r:id="rId101"/>
    <p:sldId id="419" r:id="rId102"/>
    <p:sldId id="420" r:id="rId103"/>
    <p:sldId id="421" r:id="rId104"/>
    <p:sldId id="422" r:id="rId105"/>
    <p:sldId id="473" r:id="rId106"/>
    <p:sldId id="474" r:id="rId107"/>
    <p:sldId id="475" r:id="rId108"/>
    <p:sldId id="476" r:id="rId109"/>
    <p:sldId id="477" r:id="rId110"/>
    <p:sldId id="293" r:id="rId111"/>
    <p:sldId id="294" r:id="rId112"/>
    <p:sldId id="296" r:id="rId113"/>
    <p:sldId id="297" r:id="rId114"/>
    <p:sldId id="423" r:id="rId115"/>
    <p:sldId id="424" r:id="rId116"/>
    <p:sldId id="425" r:id="rId117"/>
    <p:sldId id="426" r:id="rId118"/>
    <p:sldId id="427" r:id="rId119"/>
    <p:sldId id="478" r:id="rId120"/>
    <p:sldId id="479" r:id="rId121"/>
    <p:sldId id="480" r:id="rId122"/>
    <p:sldId id="481" r:id="rId123"/>
    <p:sldId id="482" r:id="rId124"/>
    <p:sldId id="299" r:id="rId125"/>
    <p:sldId id="298" r:id="rId126"/>
    <p:sldId id="301" r:id="rId127"/>
    <p:sldId id="302" r:id="rId128"/>
    <p:sldId id="303" r:id="rId129"/>
    <p:sldId id="428" r:id="rId130"/>
    <p:sldId id="429" r:id="rId131"/>
    <p:sldId id="430" r:id="rId132"/>
    <p:sldId id="431" r:id="rId133"/>
    <p:sldId id="432" r:id="rId134"/>
    <p:sldId id="483" r:id="rId135"/>
    <p:sldId id="484" r:id="rId136"/>
    <p:sldId id="485" r:id="rId137"/>
    <p:sldId id="486" r:id="rId138"/>
    <p:sldId id="487" r:id="rId139"/>
    <p:sldId id="304" r:id="rId140"/>
    <p:sldId id="305" r:id="rId141"/>
    <p:sldId id="306" r:id="rId142"/>
    <p:sldId id="307" r:id="rId143"/>
    <p:sldId id="308" r:id="rId144"/>
    <p:sldId id="433" r:id="rId145"/>
    <p:sldId id="434" r:id="rId146"/>
    <p:sldId id="435" r:id="rId147"/>
    <p:sldId id="436" r:id="rId148"/>
    <p:sldId id="437" r:id="rId149"/>
    <p:sldId id="488" r:id="rId150"/>
    <p:sldId id="489" r:id="rId151"/>
    <p:sldId id="490" r:id="rId152"/>
    <p:sldId id="491" r:id="rId153"/>
    <p:sldId id="492" r:id="rId154"/>
    <p:sldId id="309" r:id="rId155"/>
    <p:sldId id="310" r:id="rId156"/>
    <p:sldId id="311" r:id="rId157"/>
    <p:sldId id="313" r:id="rId158"/>
    <p:sldId id="438" r:id="rId159"/>
    <p:sldId id="439" r:id="rId160"/>
    <p:sldId id="440" r:id="rId161"/>
    <p:sldId id="441" r:id="rId162"/>
    <p:sldId id="442" r:id="rId163"/>
    <p:sldId id="493" r:id="rId164"/>
    <p:sldId id="494" r:id="rId165"/>
    <p:sldId id="495" r:id="rId166"/>
    <p:sldId id="496" r:id="rId167"/>
    <p:sldId id="497" r:id="rId168"/>
    <p:sldId id="316" r:id="rId169"/>
    <p:sldId id="315" r:id="rId170"/>
    <p:sldId id="512" r:id="rId171"/>
    <p:sldId id="513" r:id="rId172"/>
    <p:sldId id="514" r:id="rId173"/>
    <p:sldId id="504" r:id="rId174"/>
    <p:sldId id="505" r:id="rId175"/>
    <p:sldId id="506" r:id="rId17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D9B53"/>
    <a:srgbClr val="4F81BD"/>
    <a:srgbClr val="4F5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917" autoAdjust="0"/>
    <p:restoredTop sz="47238" autoAdjust="0"/>
  </p:normalViewPr>
  <p:slideViewPr>
    <p:cSldViewPr>
      <p:cViewPr varScale="1">
        <p:scale>
          <a:sx n="53" d="100"/>
          <a:sy n="53" d="100"/>
        </p:scale>
        <p:origin x="475" y="5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tableStyles" Target="tableStyles.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microsoft.com/office/2015/10/relationships/revisionInfo" Target="revisionInfo.xml"/><Relationship Id="rId6" Type="http://schemas.openxmlformats.org/officeDocument/2006/relationships/slide" Target="slides/slide5.xml"/><Relationship Id="rId23" Type="http://schemas.openxmlformats.org/officeDocument/2006/relationships/slide" Target="slides/slide22.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notesMaster" Target="notesMasters/notesMaster1.xml"/><Relationship Id="rId172" Type="http://schemas.openxmlformats.org/officeDocument/2006/relationships/slide" Target="slides/slide17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presProps" Target="presProps.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viewProps" Target="viewProps.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theme" Target="theme/theme1.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 Type="http://schemas.openxmlformats.org/officeDocument/2006/relationships/slideMaster" Target="slideMasters/slideMaster1.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78F3803-0A42-4320-BA28-E9ACC2AB7A9E}"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65B83CDC-CE1F-49DF-A39D-86FA3FD221FA}">
      <dgm:prSet phldrT="[Text]"/>
      <dgm:spPr>
        <a:solidFill>
          <a:srgbClr val="78A22F"/>
        </a:solidFill>
      </dgm:spPr>
      <dgm:t>
        <a:bodyPr/>
        <a:lstStyle/>
        <a:p>
          <a:r>
            <a:rPr lang="en-US" strike="sngStrike" dirty="0"/>
            <a:t>Performing in a remote workforce </a:t>
          </a:r>
        </a:p>
      </dgm:t>
    </dgm:pt>
    <dgm:pt modelId="{F05622E1-7B3A-436E-A8D4-2F1661D1058A}" type="parTrans" cxnId="{BA9D6CC9-5ECF-48CC-A52F-37687D6757B5}">
      <dgm:prSet/>
      <dgm:spPr/>
      <dgm:t>
        <a:bodyPr/>
        <a:lstStyle/>
        <a:p>
          <a:endParaRPr lang="en-US" strike="sngStrike"/>
        </a:p>
      </dgm:t>
    </dgm:pt>
    <dgm:pt modelId="{D5DF06C2-26EA-464D-A5CE-7CD22D8181F6}" type="sibTrans" cxnId="{BA9D6CC9-5ECF-48CC-A52F-37687D6757B5}">
      <dgm:prSet/>
      <dgm:spPr>
        <a:ln>
          <a:solidFill>
            <a:srgbClr val="C40000"/>
          </a:solidFill>
        </a:ln>
      </dgm:spPr>
      <dgm:t>
        <a:bodyPr/>
        <a:lstStyle/>
        <a:p>
          <a:endParaRPr lang="en-US" strike="sngStrike"/>
        </a:p>
      </dgm:t>
    </dgm:pt>
    <dgm:pt modelId="{C59988BB-758F-4DA4-8ED3-1C648550A577}">
      <dgm:prSet/>
      <dgm:spPr>
        <a:solidFill>
          <a:srgbClr val="78A22F"/>
        </a:solidFill>
      </dgm:spPr>
      <dgm:t>
        <a:bodyPr/>
        <a:lstStyle/>
        <a:p>
          <a:r>
            <a:rPr lang="en-US" strike="sngStrike" dirty="0"/>
            <a:t>High performance team characteristics </a:t>
          </a:r>
        </a:p>
      </dgm:t>
    </dgm:pt>
    <dgm:pt modelId="{C95074DE-D28C-412F-B519-EA669A4985EB}" type="parTrans" cxnId="{9B1496B1-4212-4762-BA32-821EC59365FD}">
      <dgm:prSet/>
      <dgm:spPr/>
      <dgm:t>
        <a:bodyPr/>
        <a:lstStyle/>
        <a:p>
          <a:endParaRPr lang="en-US" strike="sngStrike"/>
        </a:p>
      </dgm:t>
    </dgm:pt>
    <dgm:pt modelId="{0AB65F23-F5D8-4734-9D53-8292D970F9A7}" type="sibTrans" cxnId="{9B1496B1-4212-4762-BA32-821EC59365FD}">
      <dgm:prSet/>
      <dgm:spPr/>
      <dgm:t>
        <a:bodyPr/>
        <a:lstStyle/>
        <a:p>
          <a:endParaRPr lang="en-US" strike="sngStrike"/>
        </a:p>
      </dgm:t>
    </dgm:pt>
    <dgm:pt modelId="{C633560D-8E54-4327-9BA7-BF4473E35139}">
      <dgm:prSet/>
      <dgm:spPr>
        <a:solidFill>
          <a:srgbClr val="78A22F"/>
        </a:solidFill>
      </dgm:spPr>
      <dgm:t>
        <a:bodyPr/>
        <a:lstStyle/>
        <a:p>
          <a:r>
            <a:rPr lang="en-US" strike="sngStrike" dirty="0"/>
            <a:t>Understand the importance of communication </a:t>
          </a:r>
        </a:p>
      </dgm:t>
    </dgm:pt>
    <dgm:pt modelId="{3C53C395-02C0-4B21-A188-2C191C1426D9}" type="parTrans" cxnId="{EAB009B5-2B43-4F04-A768-F39C8B3676CD}">
      <dgm:prSet/>
      <dgm:spPr/>
      <dgm:t>
        <a:bodyPr/>
        <a:lstStyle/>
        <a:p>
          <a:endParaRPr lang="en-US" strike="sngStrike"/>
        </a:p>
      </dgm:t>
    </dgm:pt>
    <dgm:pt modelId="{7C8EB67B-A382-43DD-9E86-C7AF7721FF8A}" type="sibTrans" cxnId="{EAB009B5-2B43-4F04-A768-F39C8B3676CD}">
      <dgm:prSet/>
      <dgm:spPr/>
      <dgm:t>
        <a:bodyPr/>
        <a:lstStyle/>
        <a:p>
          <a:endParaRPr lang="en-US" strike="sngStrike"/>
        </a:p>
      </dgm:t>
    </dgm:pt>
    <dgm:pt modelId="{28719F7B-A384-4DC0-BE37-EB10681CCB80}">
      <dgm:prSet/>
      <dgm:spPr>
        <a:solidFill>
          <a:srgbClr val="78A22F"/>
        </a:solidFill>
      </dgm:spPr>
      <dgm:t>
        <a:bodyPr/>
        <a:lstStyle/>
        <a:p>
          <a:r>
            <a:rPr lang="en-US" strike="sngStrike" dirty="0"/>
            <a:t>Managing for high performance </a:t>
          </a:r>
        </a:p>
      </dgm:t>
    </dgm:pt>
    <dgm:pt modelId="{6330255C-1413-4B45-92AA-51AB03C1A5CF}" type="parTrans" cxnId="{18552AF9-2FE7-47F5-A907-99FDF889B973}">
      <dgm:prSet/>
      <dgm:spPr/>
      <dgm:t>
        <a:bodyPr/>
        <a:lstStyle/>
        <a:p>
          <a:endParaRPr lang="en-US" strike="sngStrike"/>
        </a:p>
      </dgm:t>
    </dgm:pt>
    <dgm:pt modelId="{83E72BA4-9B92-41E3-9B98-061A305FCE66}" type="sibTrans" cxnId="{18552AF9-2FE7-47F5-A907-99FDF889B973}">
      <dgm:prSet/>
      <dgm:spPr/>
      <dgm:t>
        <a:bodyPr/>
        <a:lstStyle/>
        <a:p>
          <a:endParaRPr lang="en-US" strike="sngStrike"/>
        </a:p>
      </dgm:t>
    </dgm:pt>
    <dgm:pt modelId="{E0967D2B-0B4C-454A-8E7A-B897AA7C6984}">
      <dgm:prSet/>
      <dgm:spPr>
        <a:solidFill>
          <a:srgbClr val="78A22F"/>
        </a:solidFill>
      </dgm:spPr>
      <dgm:t>
        <a:bodyPr/>
        <a:lstStyle/>
        <a:p>
          <a:r>
            <a:rPr lang="en-US" strike="sngStrike" dirty="0"/>
            <a:t>Effective team meeting techniques </a:t>
          </a:r>
        </a:p>
      </dgm:t>
    </dgm:pt>
    <dgm:pt modelId="{D13DDD42-BDCB-45B5-BC10-7572E2336D39}" type="parTrans" cxnId="{A751DA6F-524C-4F4D-AE74-9F57605AFB3C}">
      <dgm:prSet/>
      <dgm:spPr/>
      <dgm:t>
        <a:bodyPr/>
        <a:lstStyle/>
        <a:p>
          <a:endParaRPr lang="en-US" strike="sngStrike"/>
        </a:p>
      </dgm:t>
    </dgm:pt>
    <dgm:pt modelId="{F56CC32A-6116-4000-BE30-8B4F5D63A4A0}" type="sibTrans" cxnId="{A751DA6F-524C-4F4D-AE74-9F57605AFB3C}">
      <dgm:prSet/>
      <dgm:spPr/>
      <dgm:t>
        <a:bodyPr/>
        <a:lstStyle/>
        <a:p>
          <a:endParaRPr lang="en-US" strike="sngStrike"/>
        </a:p>
      </dgm:t>
    </dgm:pt>
    <dgm:pt modelId="{20D751F6-AE91-4C90-BF02-D9009AB0D76F}" type="pres">
      <dgm:prSet presAssocID="{578F3803-0A42-4320-BA28-E9ACC2AB7A9E}" presName="Name0" presStyleCnt="0">
        <dgm:presLayoutVars>
          <dgm:chMax val="7"/>
          <dgm:chPref val="7"/>
          <dgm:dir/>
        </dgm:presLayoutVars>
      </dgm:prSet>
      <dgm:spPr/>
    </dgm:pt>
    <dgm:pt modelId="{D27E1209-3173-4168-93DF-E7174FAD7E02}" type="pres">
      <dgm:prSet presAssocID="{578F3803-0A42-4320-BA28-E9ACC2AB7A9E}" presName="Name1" presStyleCnt="0"/>
      <dgm:spPr/>
    </dgm:pt>
    <dgm:pt modelId="{AC25FAC6-6C6B-4A5C-9CE0-9E62F8550DA1}" type="pres">
      <dgm:prSet presAssocID="{578F3803-0A42-4320-BA28-E9ACC2AB7A9E}" presName="cycle" presStyleCnt="0"/>
      <dgm:spPr/>
    </dgm:pt>
    <dgm:pt modelId="{73894AD1-1FB5-413E-8F96-B44D5BA35192}" type="pres">
      <dgm:prSet presAssocID="{578F3803-0A42-4320-BA28-E9ACC2AB7A9E}" presName="srcNode" presStyleLbl="node1" presStyleIdx="0" presStyleCnt="5"/>
      <dgm:spPr/>
    </dgm:pt>
    <dgm:pt modelId="{240ACDD7-94D2-437B-9945-DA5AE5F2689C}" type="pres">
      <dgm:prSet presAssocID="{578F3803-0A42-4320-BA28-E9ACC2AB7A9E}" presName="conn" presStyleLbl="parChTrans1D2" presStyleIdx="0" presStyleCnt="1"/>
      <dgm:spPr/>
    </dgm:pt>
    <dgm:pt modelId="{65657981-EBAE-4555-9BA7-6732B6383FAD}" type="pres">
      <dgm:prSet presAssocID="{578F3803-0A42-4320-BA28-E9ACC2AB7A9E}" presName="extraNode" presStyleLbl="node1" presStyleIdx="0" presStyleCnt="5"/>
      <dgm:spPr/>
    </dgm:pt>
    <dgm:pt modelId="{E3C73890-7A22-4041-8287-03D354883351}" type="pres">
      <dgm:prSet presAssocID="{578F3803-0A42-4320-BA28-E9ACC2AB7A9E}" presName="dstNode" presStyleLbl="node1" presStyleIdx="0" presStyleCnt="5"/>
      <dgm:spPr/>
    </dgm:pt>
    <dgm:pt modelId="{15FA8807-84C3-48CB-A009-B0955CCCDC90}" type="pres">
      <dgm:prSet presAssocID="{65B83CDC-CE1F-49DF-A39D-86FA3FD221FA}" presName="text_1" presStyleLbl="node1" presStyleIdx="0" presStyleCnt="5">
        <dgm:presLayoutVars>
          <dgm:bulletEnabled val="1"/>
        </dgm:presLayoutVars>
      </dgm:prSet>
      <dgm:spPr/>
    </dgm:pt>
    <dgm:pt modelId="{C474A76F-809E-41CD-A1DC-DD8ED6B6AAD4}" type="pres">
      <dgm:prSet presAssocID="{65B83CDC-CE1F-49DF-A39D-86FA3FD221FA}" presName="accent_1" presStyleCnt="0"/>
      <dgm:spPr/>
    </dgm:pt>
    <dgm:pt modelId="{E5FA23FA-051B-4341-9DB7-F71C5EEC069D}" type="pres">
      <dgm:prSet presAssocID="{65B83CDC-CE1F-49DF-A39D-86FA3FD221FA}" presName="accentRepeatNode" presStyleLbl="solidFgAcc1" presStyleIdx="0" presStyleCnt="5"/>
      <dgm:spPr>
        <a:solidFill>
          <a:srgbClr val="FFB400"/>
        </a:solidFill>
        <a:ln>
          <a:solidFill>
            <a:srgbClr val="387C2B"/>
          </a:solidFill>
        </a:ln>
      </dgm:spPr>
    </dgm:pt>
    <dgm:pt modelId="{67D1BB23-CBF6-46A7-A10D-3BB84FFD6A5F}" type="pres">
      <dgm:prSet presAssocID="{C59988BB-758F-4DA4-8ED3-1C648550A577}" presName="text_2" presStyleLbl="node1" presStyleIdx="1" presStyleCnt="5">
        <dgm:presLayoutVars>
          <dgm:bulletEnabled val="1"/>
        </dgm:presLayoutVars>
      </dgm:prSet>
      <dgm:spPr/>
    </dgm:pt>
    <dgm:pt modelId="{3C6DA909-DF15-4373-90AF-B0036E9016BF}" type="pres">
      <dgm:prSet presAssocID="{C59988BB-758F-4DA4-8ED3-1C648550A577}" presName="accent_2" presStyleCnt="0"/>
      <dgm:spPr/>
    </dgm:pt>
    <dgm:pt modelId="{08D5F1FE-A444-4DD4-B85A-827EA5DEBD77}" type="pres">
      <dgm:prSet presAssocID="{C59988BB-758F-4DA4-8ED3-1C648550A577}" presName="accentRepeatNode" presStyleLbl="solidFgAcc1" presStyleIdx="1" presStyleCnt="5"/>
      <dgm:spPr>
        <a:solidFill>
          <a:srgbClr val="FFB400"/>
        </a:solidFill>
        <a:ln>
          <a:solidFill>
            <a:srgbClr val="387C2B"/>
          </a:solidFill>
        </a:ln>
      </dgm:spPr>
    </dgm:pt>
    <dgm:pt modelId="{1D17E55A-B4D5-44DA-8F8D-EAB19114A417}" type="pres">
      <dgm:prSet presAssocID="{C633560D-8E54-4327-9BA7-BF4473E35139}" presName="text_3" presStyleLbl="node1" presStyleIdx="2" presStyleCnt="5">
        <dgm:presLayoutVars>
          <dgm:bulletEnabled val="1"/>
        </dgm:presLayoutVars>
      </dgm:prSet>
      <dgm:spPr/>
    </dgm:pt>
    <dgm:pt modelId="{B217BCA6-E990-404C-AAE7-C67608D66B2D}" type="pres">
      <dgm:prSet presAssocID="{C633560D-8E54-4327-9BA7-BF4473E35139}" presName="accent_3" presStyleCnt="0"/>
      <dgm:spPr/>
    </dgm:pt>
    <dgm:pt modelId="{0837790B-2DD2-460D-8261-D122CA172A9D}" type="pres">
      <dgm:prSet presAssocID="{C633560D-8E54-4327-9BA7-BF4473E35139}" presName="accentRepeatNode" presStyleLbl="solidFgAcc1" presStyleIdx="2" presStyleCnt="5"/>
      <dgm:spPr>
        <a:solidFill>
          <a:srgbClr val="FFB400"/>
        </a:solidFill>
        <a:ln>
          <a:solidFill>
            <a:srgbClr val="387C2B"/>
          </a:solidFill>
        </a:ln>
      </dgm:spPr>
    </dgm:pt>
    <dgm:pt modelId="{10F64EAF-D454-4322-9B62-8E882A64B400}" type="pres">
      <dgm:prSet presAssocID="{28719F7B-A384-4DC0-BE37-EB10681CCB80}" presName="text_4" presStyleLbl="node1" presStyleIdx="3" presStyleCnt="5">
        <dgm:presLayoutVars>
          <dgm:bulletEnabled val="1"/>
        </dgm:presLayoutVars>
      </dgm:prSet>
      <dgm:spPr/>
    </dgm:pt>
    <dgm:pt modelId="{81BB9157-D735-48D4-A54D-E844264FA320}" type="pres">
      <dgm:prSet presAssocID="{28719F7B-A384-4DC0-BE37-EB10681CCB80}" presName="accent_4" presStyleCnt="0"/>
      <dgm:spPr/>
    </dgm:pt>
    <dgm:pt modelId="{789A8858-1158-4F5C-950C-B6F7714578E4}" type="pres">
      <dgm:prSet presAssocID="{28719F7B-A384-4DC0-BE37-EB10681CCB80}" presName="accentRepeatNode" presStyleLbl="solidFgAcc1" presStyleIdx="3" presStyleCnt="5"/>
      <dgm:spPr>
        <a:solidFill>
          <a:srgbClr val="FFB400"/>
        </a:solidFill>
        <a:ln>
          <a:solidFill>
            <a:srgbClr val="387C2B"/>
          </a:solidFill>
        </a:ln>
      </dgm:spPr>
    </dgm:pt>
    <dgm:pt modelId="{3D90B001-EF80-4575-8A27-A6C198F2702E}" type="pres">
      <dgm:prSet presAssocID="{E0967D2B-0B4C-454A-8E7A-B897AA7C6984}" presName="text_5" presStyleLbl="node1" presStyleIdx="4" presStyleCnt="5">
        <dgm:presLayoutVars>
          <dgm:bulletEnabled val="1"/>
        </dgm:presLayoutVars>
      </dgm:prSet>
      <dgm:spPr/>
    </dgm:pt>
    <dgm:pt modelId="{7BF205B1-757A-46A7-8482-A9ECA1BA6E20}" type="pres">
      <dgm:prSet presAssocID="{E0967D2B-0B4C-454A-8E7A-B897AA7C6984}" presName="accent_5" presStyleCnt="0"/>
      <dgm:spPr/>
    </dgm:pt>
    <dgm:pt modelId="{85DCB12F-D13C-44EE-AD33-F386AF0A16C4}" type="pres">
      <dgm:prSet presAssocID="{E0967D2B-0B4C-454A-8E7A-B897AA7C6984}" presName="accentRepeatNode" presStyleLbl="solidFgAcc1" presStyleIdx="4" presStyleCnt="5"/>
      <dgm:spPr>
        <a:solidFill>
          <a:srgbClr val="FFB400"/>
        </a:solidFill>
        <a:ln>
          <a:solidFill>
            <a:srgbClr val="387C2B"/>
          </a:solidFill>
        </a:ln>
      </dgm:spPr>
    </dgm:pt>
  </dgm:ptLst>
  <dgm:cxnLst>
    <dgm:cxn modelId="{1BA21006-BE73-4784-8BAB-0319292CF9B6}" type="presOf" srcId="{28719F7B-A384-4DC0-BE37-EB10681CCB80}" destId="{10F64EAF-D454-4322-9B62-8E882A64B400}" srcOrd="0" destOrd="0" presId="urn:microsoft.com/office/officeart/2008/layout/VerticalCurvedList"/>
    <dgm:cxn modelId="{6F063311-87F1-4579-A145-986CCD2FA91B}" type="presOf" srcId="{578F3803-0A42-4320-BA28-E9ACC2AB7A9E}" destId="{20D751F6-AE91-4C90-BF02-D9009AB0D76F}" srcOrd="0" destOrd="0" presId="urn:microsoft.com/office/officeart/2008/layout/VerticalCurvedList"/>
    <dgm:cxn modelId="{A017B927-2260-41DE-83D5-0591D55288C0}" type="presOf" srcId="{E0967D2B-0B4C-454A-8E7A-B897AA7C6984}" destId="{3D90B001-EF80-4575-8A27-A6C198F2702E}" srcOrd="0" destOrd="0" presId="urn:microsoft.com/office/officeart/2008/layout/VerticalCurvedList"/>
    <dgm:cxn modelId="{A751DA6F-524C-4F4D-AE74-9F57605AFB3C}" srcId="{578F3803-0A42-4320-BA28-E9ACC2AB7A9E}" destId="{E0967D2B-0B4C-454A-8E7A-B897AA7C6984}" srcOrd="4" destOrd="0" parTransId="{D13DDD42-BDCB-45B5-BC10-7572E2336D39}" sibTransId="{F56CC32A-6116-4000-BE30-8B4F5D63A4A0}"/>
    <dgm:cxn modelId="{BEA84E71-40D7-42BA-B609-5350C25BDD5A}" type="presOf" srcId="{C633560D-8E54-4327-9BA7-BF4473E35139}" destId="{1D17E55A-B4D5-44DA-8F8D-EAB19114A417}" srcOrd="0" destOrd="0" presId="urn:microsoft.com/office/officeart/2008/layout/VerticalCurvedList"/>
    <dgm:cxn modelId="{ADE8DC7A-5C30-4800-AE56-58589BFBF743}" type="presOf" srcId="{65B83CDC-CE1F-49DF-A39D-86FA3FD221FA}" destId="{15FA8807-84C3-48CB-A009-B0955CCCDC90}" srcOrd="0" destOrd="0" presId="urn:microsoft.com/office/officeart/2008/layout/VerticalCurvedList"/>
    <dgm:cxn modelId="{C83141B1-12EF-4FB2-A20E-EDE5B11777C8}" type="presOf" srcId="{C59988BB-758F-4DA4-8ED3-1C648550A577}" destId="{67D1BB23-CBF6-46A7-A10D-3BB84FFD6A5F}" srcOrd="0" destOrd="0" presId="urn:microsoft.com/office/officeart/2008/layout/VerticalCurvedList"/>
    <dgm:cxn modelId="{9B1496B1-4212-4762-BA32-821EC59365FD}" srcId="{578F3803-0A42-4320-BA28-E9ACC2AB7A9E}" destId="{C59988BB-758F-4DA4-8ED3-1C648550A577}" srcOrd="1" destOrd="0" parTransId="{C95074DE-D28C-412F-B519-EA669A4985EB}" sibTransId="{0AB65F23-F5D8-4734-9D53-8292D970F9A7}"/>
    <dgm:cxn modelId="{EAB009B5-2B43-4F04-A768-F39C8B3676CD}" srcId="{578F3803-0A42-4320-BA28-E9ACC2AB7A9E}" destId="{C633560D-8E54-4327-9BA7-BF4473E35139}" srcOrd="2" destOrd="0" parTransId="{3C53C395-02C0-4B21-A188-2C191C1426D9}" sibTransId="{7C8EB67B-A382-43DD-9E86-C7AF7721FF8A}"/>
    <dgm:cxn modelId="{BA9D6CC9-5ECF-48CC-A52F-37687D6757B5}" srcId="{578F3803-0A42-4320-BA28-E9ACC2AB7A9E}" destId="{65B83CDC-CE1F-49DF-A39D-86FA3FD221FA}" srcOrd="0" destOrd="0" parTransId="{F05622E1-7B3A-436E-A8D4-2F1661D1058A}" sibTransId="{D5DF06C2-26EA-464D-A5CE-7CD22D8181F6}"/>
    <dgm:cxn modelId="{9AC8CDE2-0C24-4331-857B-F455ECD498D6}" type="presOf" srcId="{D5DF06C2-26EA-464D-A5CE-7CD22D8181F6}" destId="{240ACDD7-94D2-437B-9945-DA5AE5F2689C}" srcOrd="0" destOrd="0" presId="urn:microsoft.com/office/officeart/2008/layout/VerticalCurvedList"/>
    <dgm:cxn modelId="{18552AF9-2FE7-47F5-A907-99FDF889B973}" srcId="{578F3803-0A42-4320-BA28-E9ACC2AB7A9E}" destId="{28719F7B-A384-4DC0-BE37-EB10681CCB80}" srcOrd="3" destOrd="0" parTransId="{6330255C-1413-4B45-92AA-51AB03C1A5CF}" sibTransId="{83E72BA4-9B92-41E3-9B98-061A305FCE66}"/>
    <dgm:cxn modelId="{1EAA8BD0-08F3-4C4F-AC6E-89843B38CD1D}" type="presParOf" srcId="{20D751F6-AE91-4C90-BF02-D9009AB0D76F}" destId="{D27E1209-3173-4168-93DF-E7174FAD7E02}" srcOrd="0" destOrd="0" presId="urn:microsoft.com/office/officeart/2008/layout/VerticalCurvedList"/>
    <dgm:cxn modelId="{92865411-CA0C-4467-A0E8-4E5DD561FB13}" type="presParOf" srcId="{D27E1209-3173-4168-93DF-E7174FAD7E02}" destId="{AC25FAC6-6C6B-4A5C-9CE0-9E62F8550DA1}" srcOrd="0" destOrd="0" presId="urn:microsoft.com/office/officeart/2008/layout/VerticalCurvedList"/>
    <dgm:cxn modelId="{42EB78B6-E7EB-4137-BF47-056C9D2C47C7}" type="presParOf" srcId="{AC25FAC6-6C6B-4A5C-9CE0-9E62F8550DA1}" destId="{73894AD1-1FB5-413E-8F96-B44D5BA35192}" srcOrd="0" destOrd="0" presId="urn:microsoft.com/office/officeart/2008/layout/VerticalCurvedList"/>
    <dgm:cxn modelId="{91337791-F461-421D-A3B8-7814A2C85A23}" type="presParOf" srcId="{AC25FAC6-6C6B-4A5C-9CE0-9E62F8550DA1}" destId="{240ACDD7-94D2-437B-9945-DA5AE5F2689C}" srcOrd="1" destOrd="0" presId="urn:microsoft.com/office/officeart/2008/layout/VerticalCurvedList"/>
    <dgm:cxn modelId="{32C6F909-4D51-4C27-AA11-26E40C7DAEB8}" type="presParOf" srcId="{AC25FAC6-6C6B-4A5C-9CE0-9E62F8550DA1}" destId="{65657981-EBAE-4555-9BA7-6732B6383FAD}" srcOrd="2" destOrd="0" presId="urn:microsoft.com/office/officeart/2008/layout/VerticalCurvedList"/>
    <dgm:cxn modelId="{C34BC3DB-1244-4036-9DA7-1AC438CF2AAF}" type="presParOf" srcId="{AC25FAC6-6C6B-4A5C-9CE0-9E62F8550DA1}" destId="{E3C73890-7A22-4041-8287-03D354883351}" srcOrd="3" destOrd="0" presId="urn:microsoft.com/office/officeart/2008/layout/VerticalCurvedList"/>
    <dgm:cxn modelId="{03BF747B-942D-424A-A00D-5DFA9A47329A}" type="presParOf" srcId="{D27E1209-3173-4168-93DF-E7174FAD7E02}" destId="{15FA8807-84C3-48CB-A009-B0955CCCDC90}" srcOrd="1" destOrd="0" presId="urn:microsoft.com/office/officeart/2008/layout/VerticalCurvedList"/>
    <dgm:cxn modelId="{AFC5D576-3BF3-46C7-BC34-8ACD2A1D94FD}" type="presParOf" srcId="{D27E1209-3173-4168-93DF-E7174FAD7E02}" destId="{C474A76F-809E-41CD-A1DC-DD8ED6B6AAD4}" srcOrd="2" destOrd="0" presId="urn:microsoft.com/office/officeart/2008/layout/VerticalCurvedList"/>
    <dgm:cxn modelId="{F93CAB2D-62EF-4A9E-911C-C0A06F421587}" type="presParOf" srcId="{C474A76F-809E-41CD-A1DC-DD8ED6B6AAD4}" destId="{E5FA23FA-051B-4341-9DB7-F71C5EEC069D}" srcOrd="0" destOrd="0" presId="urn:microsoft.com/office/officeart/2008/layout/VerticalCurvedList"/>
    <dgm:cxn modelId="{E4673B40-2E14-4C57-A0DA-0E5A86B2EFB0}" type="presParOf" srcId="{D27E1209-3173-4168-93DF-E7174FAD7E02}" destId="{67D1BB23-CBF6-46A7-A10D-3BB84FFD6A5F}" srcOrd="3" destOrd="0" presId="urn:microsoft.com/office/officeart/2008/layout/VerticalCurvedList"/>
    <dgm:cxn modelId="{C7128418-1CE5-4E78-8395-179DADD304C7}" type="presParOf" srcId="{D27E1209-3173-4168-93DF-E7174FAD7E02}" destId="{3C6DA909-DF15-4373-90AF-B0036E9016BF}" srcOrd="4" destOrd="0" presId="urn:microsoft.com/office/officeart/2008/layout/VerticalCurvedList"/>
    <dgm:cxn modelId="{5F4F90A6-26D7-4EAD-B648-0CB484B29D7B}" type="presParOf" srcId="{3C6DA909-DF15-4373-90AF-B0036E9016BF}" destId="{08D5F1FE-A444-4DD4-B85A-827EA5DEBD77}" srcOrd="0" destOrd="0" presId="urn:microsoft.com/office/officeart/2008/layout/VerticalCurvedList"/>
    <dgm:cxn modelId="{6B4A860C-13E2-40B6-94FA-600B5233CFA9}" type="presParOf" srcId="{D27E1209-3173-4168-93DF-E7174FAD7E02}" destId="{1D17E55A-B4D5-44DA-8F8D-EAB19114A417}" srcOrd="5" destOrd="0" presId="urn:microsoft.com/office/officeart/2008/layout/VerticalCurvedList"/>
    <dgm:cxn modelId="{65AF802D-B62D-458F-AA01-415EE81E413B}" type="presParOf" srcId="{D27E1209-3173-4168-93DF-E7174FAD7E02}" destId="{B217BCA6-E990-404C-AAE7-C67608D66B2D}" srcOrd="6" destOrd="0" presId="urn:microsoft.com/office/officeart/2008/layout/VerticalCurvedList"/>
    <dgm:cxn modelId="{D79F8317-B3D8-463A-B92D-A9FA41B344ED}" type="presParOf" srcId="{B217BCA6-E990-404C-AAE7-C67608D66B2D}" destId="{0837790B-2DD2-460D-8261-D122CA172A9D}" srcOrd="0" destOrd="0" presId="urn:microsoft.com/office/officeart/2008/layout/VerticalCurvedList"/>
    <dgm:cxn modelId="{B31477AA-13A9-4228-A6AD-700BF0FD6EBF}" type="presParOf" srcId="{D27E1209-3173-4168-93DF-E7174FAD7E02}" destId="{10F64EAF-D454-4322-9B62-8E882A64B400}" srcOrd="7" destOrd="0" presId="urn:microsoft.com/office/officeart/2008/layout/VerticalCurvedList"/>
    <dgm:cxn modelId="{D1B45DCC-32FC-4ECA-AE0E-629D74E5E70F}" type="presParOf" srcId="{D27E1209-3173-4168-93DF-E7174FAD7E02}" destId="{81BB9157-D735-48D4-A54D-E844264FA320}" srcOrd="8" destOrd="0" presId="urn:microsoft.com/office/officeart/2008/layout/VerticalCurvedList"/>
    <dgm:cxn modelId="{558C931E-A7E9-47DE-A93F-765B5C0E21A6}" type="presParOf" srcId="{81BB9157-D735-48D4-A54D-E844264FA320}" destId="{789A8858-1158-4F5C-950C-B6F7714578E4}" srcOrd="0" destOrd="0" presId="urn:microsoft.com/office/officeart/2008/layout/VerticalCurvedList"/>
    <dgm:cxn modelId="{F0621F5F-7202-42E3-8952-D4F782593AE2}" type="presParOf" srcId="{D27E1209-3173-4168-93DF-E7174FAD7E02}" destId="{3D90B001-EF80-4575-8A27-A6C198F2702E}" srcOrd="9" destOrd="0" presId="urn:microsoft.com/office/officeart/2008/layout/VerticalCurvedList"/>
    <dgm:cxn modelId="{80A175AD-8C37-4361-85D5-38CC166CC1A8}" type="presParOf" srcId="{D27E1209-3173-4168-93DF-E7174FAD7E02}" destId="{7BF205B1-757A-46A7-8482-A9ECA1BA6E20}" srcOrd="10" destOrd="0" presId="urn:microsoft.com/office/officeart/2008/layout/VerticalCurvedList"/>
    <dgm:cxn modelId="{327662A9-599F-4F8E-B9B1-EFB7EF6F1148}" type="presParOf" srcId="{7BF205B1-757A-46A7-8482-A9ECA1BA6E20}" destId="{85DCB12F-D13C-44EE-AD33-F386AF0A16C4}"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0ACDD7-94D2-437B-9945-DA5AE5F2689C}">
      <dsp:nvSpPr>
        <dsp:cNvPr id="0" name=""/>
        <dsp:cNvSpPr/>
      </dsp:nvSpPr>
      <dsp:spPr>
        <a:xfrm>
          <a:off x="-5889749" y="-901345"/>
          <a:ext cx="7011674" cy="7011674"/>
        </a:xfrm>
        <a:prstGeom prst="blockArc">
          <a:avLst>
            <a:gd name="adj1" fmla="val 18900000"/>
            <a:gd name="adj2" fmla="val 2700000"/>
            <a:gd name="adj3" fmla="val 308"/>
          </a:avLst>
        </a:prstGeom>
        <a:noFill/>
        <a:ln w="25400" cap="flat" cmpd="sng" algn="ctr">
          <a:solidFill>
            <a:srgbClr val="C40000"/>
          </a:solidFill>
          <a:prstDash val="solid"/>
        </a:ln>
        <a:effectLst/>
      </dsp:spPr>
      <dsp:style>
        <a:lnRef idx="2">
          <a:scrgbClr r="0" g="0" b="0"/>
        </a:lnRef>
        <a:fillRef idx="0">
          <a:scrgbClr r="0" g="0" b="0"/>
        </a:fillRef>
        <a:effectRef idx="0">
          <a:scrgbClr r="0" g="0" b="0"/>
        </a:effectRef>
        <a:fontRef idx="minor"/>
      </dsp:style>
    </dsp:sp>
    <dsp:sp modelId="{15FA8807-84C3-48CB-A009-B0955CCCDC90}">
      <dsp:nvSpPr>
        <dsp:cNvPr id="0" name=""/>
        <dsp:cNvSpPr/>
      </dsp:nvSpPr>
      <dsp:spPr>
        <a:xfrm>
          <a:off x="490341" y="325457"/>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Performing in a remote workforce </a:t>
          </a:r>
        </a:p>
      </dsp:txBody>
      <dsp:txXfrm>
        <a:off x="490341" y="325457"/>
        <a:ext cx="8123187" cy="651331"/>
      </dsp:txXfrm>
    </dsp:sp>
    <dsp:sp modelId="{E5FA23FA-051B-4341-9DB7-F71C5EEC069D}">
      <dsp:nvSpPr>
        <dsp:cNvPr id="0" name=""/>
        <dsp:cNvSpPr/>
      </dsp:nvSpPr>
      <dsp:spPr>
        <a:xfrm>
          <a:off x="83259" y="244040"/>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67D1BB23-CBF6-46A7-A10D-3BB84FFD6A5F}">
      <dsp:nvSpPr>
        <dsp:cNvPr id="0" name=""/>
        <dsp:cNvSpPr/>
      </dsp:nvSpPr>
      <dsp:spPr>
        <a:xfrm>
          <a:off x="957066" y="1302141"/>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High performance team characteristics </a:t>
          </a:r>
        </a:p>
      </dsp:txBody>
      <dsp:txXfrm>
        <a:off x="957066" y="1302141"/>
        <a:ext cx="7656462" cy="651331"/>
      </dsp:txXfrm>
    </dsp:sp>
    <dsp:sp modelId="{08D5F1FE-A444-4DD4-B85A-827EA5DEBD77}">
      <dsp:nvSpPr>
        <dsp:cNvPr id="0" name=""/>
        <dsp:cNvSpPr/>
      </dsp:nvSpPr>
      <dsp:spPr>
        <a:xfrm>
          <a:off x="549984" y="1220725"/>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D17E55A-B4D5-44DA-8F8D-EAB19114A417}">
      <dsp:nvSpPr>
        <dsp:cNvPr id="0" name=""/>
        <dsp:cNvSpPr/>
      </dsp:nvSpPr>
      <dsp:spPr>
        <a:xfrm>
          <a:off x="1100313" y="2278826"/>
          <a:ext cx="7513215"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Understand the importance of communication </a:t>
          </a:r>
        </a:p>
      </dsp:txBody>
      <dsp:txXfrm>
        <a:off x="1100313" y="2278826"/>
        <a:ext cx="7513215" cy="651331"/>
      </dsp:txXfrm>
    </dsp:sp>
    <dsp:sp modelId="{0837790B-2DD2-460D-8261-D122CA172A9D}">
      <dsp:nvSpPr>
        <dsp:cNvPr id="0" name=""/>
        <dsp:cNvSpPr/>
      </dsp:nvSpPr>
      <dsp:spPr>
        <a:xfrm>
          <a:off x="693231" y="2197409"/>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0F64EAF-D454-4322-9B62-8E882A64B400}">
      <dsp:nvSpPr>
        <dsp:cNvPr id="0" name=""/>
        <dsp:cNvSpPr/>
      </dsp:nvSpPr>
      <dsp:spPr>
        <a:xfrm>
          <a:off x="957066" y="3255510"/>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Managing for high performance </a:t>
          </a:r>
        </a:p>
      </dsp:txBody>
      <dsp:txXfrm>
        <a:off x="957066" y="3255510"/>
        <a:ext cx="7656462" cy="651331"/>
      </dsp:txXfrm>
    </dsp:sp>
    <dsp:sp modelId="{789A8858-1158-4F5C-950C-B6F7714578E4}">
      <dsp:nvSpPr>
        <dsp:cNvPr id="0" name=""/>
        <dsp:cNvSpPr/>
      </dsp:nvSpPr>
      <dsp:spPr>
        <a:xfrm>
          <a:off x="549984" y="3174094"/>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3D90B001-EF80-4575-8A27-A6C198F2702E}">
      <dsp:nvSpPr>
        <dsp:cNvPr id="0" name=""/>
        <dsp:cNvSpPr/>
      </dsp:nvSpPr>
      <dsp:spPr>
        <a:xfrm>
          <a:off x="490341" y="4232195"/>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Effective team meeting techniques </a:t>
          </a:r>
        </a:p>
      </dsp:txBody>
      <dsp:txXfrm>
        <a:off x="490341" y="4232195"/>
        <a:ext cx="8123187" cy="651331"/>
      </dsp:txXfrm>
    </dsp:sp>
    <dsp:sp modelId="{85DCB12F-D13C-44EE-AD33-F386AF0A16C4}">
      <dsp:nvSpPr>
        <dsp:cNvPr id="0" name=""/>
        <dsp:cNvSpPr/>
      </dsp:nvSpPr>
      <dsp:spPr>
        <a:xfrm>
          <a:off x="83259" y="4150778"/>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403ABE21-F614-49BF-88CB-E6A31D0E6F30}" type="datetimeFigureOut">
              <a:rPr lang="en-US"/>
              <a:pPr>
                <a:defRPr/>
              </a:pPr>
              <a:t>7/19/2017</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6125BFF1-4E28-4967-8B81-7BE04E8E3688}" type="slidenum">
              <a:rPr lang="en-US"/>
              <a:pPr>
                <a:defRPr/>
              </a:pPr>
              <a:t>‹#›</a:t>
            </a:fld>
            <a:endParaRPr lang="en-US" dirty="0"/>
          </a:p>
        </p:txBody>
      </p:sp>
    </p:spTree>
    <p:extLst>
      <p:ext uri="{BB962C8B-B14F-4D97-AF65-F5344CB8AC3E}">
        <p14:creationId xmlns:p14="http://schemas.microsoft.com/office/powerpoint/2010/main" val="288470880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a:t>
            </a:r>
            <a:r>
              <a:rPr lang="en-US" sz="1200" b="1" kern="1200" cap="none" baseline="0" dirty="0">
                <a:solidFill>
                  <a:schemeClr val="tx1"/>
                </a:solidFill>
                <a:effectLst/>
                <a:latin typeface="+mn-lt"/>
                <a:ea typeface="+mn-ea"/>
                <a:cs typeface="+mn-cs"/>
              </a:rPr>
              <a:t>SAY1</a:t>
            </a:r>
            <a:r>
              <a:rPr lang="en-US" sz="1200" b="0" kern="1200" cap="none" baseline="0" dirty="0">
                <a:solidFill>
                  <a:schemeClr val="tx1"/>
                </a:solidFill>
                <a:effectLst/>
                <a:latin typeface="+mn-lt"/>
                <a:ea typeface="+mn-ea"/>
                <a:cs typeface="+mn-cs"/>
              </a:rPr>
              <a:t> several times, as needed as participants join the session. </a:t>
            </a:r>
            <a:r>
              <a:rPr lang="en-US" dirty="0">
                <a:solidFill>
                  <a:srgbClr val="FF0000"/>
                </a:solidFill>
              </a:rPr>
              <a:t>This will talking as soon as they arrive.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Say1</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[participant name], where are you joining us from today?</a:t>
            </a:r>
          </a:p>
          <a:p>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r>
              <a:rPr lang="en-US" dirty="0">
                <a:solidFill>
                  <a:srgbClr val="FF0000"/>
                </a:solidFill>
              </a:rPr>
              <a:t>Wait for a response and then say thank you for sharing and then go to the next person. </a:t>
            </a:r>
          </a:p>
          <a:p>
            <a:endParaRPr lang="en-US" sz="1200" strike="sng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This session will start in approximately __________-minutes.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or it will be muted for you. </a:t>
            </a: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a:t>
            </a:fld>
            <a:endParaRPr lang="en-CA" dirty="0"/>
          </a:p>
        </p:txBody>
      </p:sp>
    </p:spTree>
    <p:extLst>
      <p:ext uri="{BB962C8B-B14F-4D97-AF65-F5344CB8AC3E}">
        <p14:creationId xmlns:p14="http://schemas.microsoft.com/office/powerpoint/2010/main" val="15280628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(COURSE NAME)</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C5B85C93-2734-4362-A768-733DE038264B}" type="slidenum">
              <a:rPr lang="en-CA" smtClean="0"/>
              <a:pPr>
                <a:defRPr/>
              </a:pPr>
              <a:t>12</a:t>
            </a:fld>
            <a:endParaRPr lang="en-CA" dirty="0"/>
          </a:p>
        </p:txBody>
      </p:sp>
    </p:spTree>
    <p:extLst>
      <p:ext uri="{BB962C8B-B14F-4D97-AF65-F5344CB8AC3E}">
        <p14:creationId xmlns:p14="http://schemas.microsoft.com/office/powerpoint/2010/main" val="21509496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125BFF1-4E28-4967-8B81-7BE04E8E3688}" type="slidenum">
              <a:rPr lang="en-US" smtClean="0"/>
              <a:pPr>
                <a:defRPr/>
              </a:pPr>
              <a:t>13</a:t>
            </a:fld>
            <a:endParaRPr lang="en-US" dirty="0"/>
          </a:p>
        </p:txBody>
      </p:sp>
    </p:spTree>
    <p:extLst>
      <p:ext uri="{BB962C8B-B14F-4D97-AF65-F5344CB8AC3E}">
        <p14:creationId xmlns:p14="http://schemas.microsoft.com/office/powerpoint/2010/main" val="25579583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a:t>Welcome to the Conflict Resolution workshop. Wherever two or more people come together, there is the possibility of conflict. This course will give participants a six-step process that they can use to modify and resolve conflicts of any size. Participants will also learn crucial conflict resolution skills, including dealing with anger and using the Agreement Frame.</a:t>
            </a:r>
          </a:p>
        </p:txBody>
      </p:sp>
      <p:sp>
        <p:nvSpPr>
          <p:cNvPr id="4" name="Slide Number Placeholder 3"/>
          <p:cNvSpPr>
            <a:spLocks noGrp="1"/>
          </p:cNvSpPr>
          <p:nvPr>
            <p:ph type="sldNum" sz="quarter" idx="5"/>
          </p:nvPr>
        </p:nvSpPr>
        <p:spPr/>
        <p:txBody>
          <a:bodyPr/>
          <a:lstStyle/>
          <a:p>
            <a:pPr>
              <a:defRPr/>
            </a:pPr>
            <a:fld id="{938253C7-8D92-4E4F-BABB-B02F876A52B7}" type="slidenum">
              <a:rPr lang="en-US" smtClean="0"/>
              <a:pPr>
                <a:defRPr/>
              </a:pPr>
              <a:t>14</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a:t>•	Understand what conflict and conflict resolution mean</a:t>
            </a:r>
          </a:p>
          <a:p>
            <a:r>
              <a:rPr lang="en-US" dirty="0"/>
              <a:t>•	Understand all six phases of the conflict resolution process</a:t>
            </a:r>
          </a:p>
          <a:p>
            <a:r>
              <a:rPr lang="en-US" dirty="0"/>
              <a:t>•	Understand the five main styles of conflict resolution</a:t>
            </a:r>
          </a:p>
          <a:p>
            <a:r>
              <a:rPr lang="en-US" dirty="0"/>
              <a:t>•	Be able to adapt the process for all types of conflicts</a:t>
            </a:r>
          </a:p>
          <a:p>
            <a:r>
              <a:rPr lang="en-US" dirty="0"/>
              <a:t>•	Be able to break out parts of the process and use those tools to prevent conflict</a:t>
            </a:r>
          </a:p>
          <a:p>
            <a:r>
              <a:rPr lang="en-US" dirty="0"/>
              <a:t>•	Be able to use basic communication tools, such as the agreement frame and open questions</a:t>
            </a:r>
          </a:p>
          <a:p>
            <a:r>
              <a:rPr lang="en-US" dirty="0"/>
              <a:t>•	Be able to use basic anger and stress management techniques</a:t>
            </a:r>
          </a:p>
          <a:p>
            <a:endParaRPr lang="en-US" dirty="0"/>
          </a:p>
        </p:txBody>
      </p:sp>
      <p:sp>
        <p:nvSpPr>
          <p:cNvPr id="4" name="Slide Number Placeholder 3"/>
          <p:cNvSpPr>
            <a:spLocks noGrp="1"/>
          </p:cNvSpPr>
          <p:nvPr>
            <p:ph type="sldNum" sz="quarter" idx="5"/>
          </p:nvPr>
        </p:nvSpPr>
        <p:spPr/>
        <p:txBody>
          <a:bodyPr/>
          <a:lstStyle/>
          <a:p>
            <a:pPr>
              <a:defRPr/>
            </a:pPr>
            <a:fld id="{E44842E5-90AE-493E-9039-38E1C5F2213B}" type="slidenum">
              <a:rPr lang="en-US" smtClean="0"/>
              <a:pPr>
                <a:defRPr/>
              </a:pPr>
              <a:t>15</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a:t>The purpose of the Pre-Assignment is to get participants thinking about conflict resolution. We asked participants to answer true or false for each of the following questions. Take a moment now to discuss the answers.</a:t>
            </a:r>
          </a:p>
          <a:p>
            <a:r>
              <a:rPr lang="en-US" dirty="0"/>
              <a:t>CONFLICT IS ALWAYS NEGATIVE.</a:t>
            </a:r>
          </a:p>
          <a:p>
            <a:r>
              <a:rPr lang="en-US" dirty="0"/>
              <a:t>This statement is false. Although conflict is often unpleasant, it can be a catalyst for positive changes.</a:t>
            </a:r>
          </a:p>
          <a:p>
            <a:r>
              <a:rPr lang="en-US" dirty="0"/>
              <a:t>CONFLICT IS ALWAYS VIOLENT.</a:t>
            </a:r>
          </a:p>
          <a:p>
            <a:r>
              <a:rPr lang="en-US" dirty="0"/>
              <a:t>This statement is false. When managed properly, conflict can be peaceful and productive.</a:t>
            </a:r>
          </a:p>
          <a:p>
            <a:r>
              <a:rPr lang="en-US" dirty="0"/>
              <a:t>CONFLICT IS INEVITABLE.</a:t>
            </a:r>
          </a:p>
          <a:p>
            <a:r>
              <a:rPr lang="en-US" dirty="0"/>
              <a:t>This statement is true. Conflict occurs whenever two or more people interact. In fact, it’s even possible to have an inner conflict with yourself.</a:t>
            </a:r>
          </a:p>
          <a:p>
            <a:r>
              <a:rPr lang="en-US" dirty="0"/>
              <a:t>ANYONE CAN EXPERIENCE CONFLICT.</a:t>
            </a:r>
          </a:p>
          <a:p>
            <a:r>
              <a:rPr lang="en-US" dirty="0"/>
              <a:t>This statement is also true. Conflict happens to everyone, so it is important to be prepared.</a:t>
            </a:r>
          </a:p>
          <a:p>
            <a:endParaRPr lang="en-US" dirty="0"/>
          </a:p>
        </p:txBody>
      </p:sp>
      <p:sp>
        <p:nvSpPr>
          <p:cNvPr id="4" name="Slide Number Placeholder 3"/>
          <p:cNvSpPr>
            <a:spLocks noGrp="1"/>
          </p:cNvSpPr>
          <p:nvPr>
            <p:ph type="sldNum" sz="quarter" idx="5"/>
          </p:nvPr>
        </p:nvSpPr>
        <p:spPr/>
        <p:txBody>
          <a:bodyPr/>
          <a:lstStyle/>
          <a:p>
            <a:pPr>
              <a:defRPr/>
            </a:pPr>
            <a:fld id="{BD2A9B89-3457-48A2-970C-7479D081B4B8}" type="slidenum">
              <a:rPr lang="en-US" smtClean="0"/>
              <a:pPr>
                <a:defRPr/>
              </a:pPr>
              <a:t>16</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a:t>People often assume that conflict is always negative. This is not true! People are inherently different, and conflict simply happens when those differences come to light. Viewing conflict in this way can help us maximize the possible positive outcomes of the problem at hand. Equipped with a conflict resolution process, people can explore and understand those differences, and use them to interact in a more positive, productive way.</a:t>
            </a:r>
          </a:p>
        </p:txBody>
      </p:sp>
      <p:sp>
        <p:nvSpPr>
          <p:cNvPr id="4" name="Slide Number Placeholder 3"/>
          <p:cNvSpPr>
            <a:spLocks noGrp="1"/>
          </p:cNvSpPr>
          <p:nvPr>
            <p:ph type="sldNum" sz="quarter" idx="5"/>
          </p:nvPr>
        </p:nvSpPr>
        <p:spPr/>
        <p:txBody>
          <a:bodyPr/>
          <a:lstStyle/>
          <a:p>
            <a:pPr>
              <a:defRPr/>
            </a:pPr>
            <a:fld id="{BF3657C8-34D6-47FB-ADCB-05A0FA1B097D}" type="slidenum">
              <a:rPr lang="en-US" smtClean="0"/>
              <a:pPr>
                <a:defRPr/>
              </a:pPr>
              <a:t>17</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US" dirty="0"/>
              <a:t>The Random House Dictionary defines conflict as, “to come into collision or disagreement; be contradictory, at variance, or in opposition; clash.” </a:t>
            </a:r>
          </a:p>
          <a:p>
            <a:r>
              <a:rPr lang="en-US" dirty="0"/>
              <a:t>Some examples of conflict can include:</a:t>
            </a:r>
          </a:p>
          <a:p>
            <a:pPr>
              <a:buFontTx/>
              <a:buChar char="•"/>
            </a:pPr>
            <a:r>
              <a:rPr lang="en-US" dirty="0"/>
              <a:t>Two sales representatives are arguing over who gets the latest customer</a:t>
            </a:r>
          </a:p>
          <a:p>
            <a:pPr>
              <a:buFontTx/>
              <a:buChar char="•"/>
            </a:pPr>
            <a:r>
              <a:rPr lang="en-US" dirty="0"/>
              <a:t>A team of employees is upset with their manager over a recent scheduling change</a:t>
            </a:r>
          </a:p>
          <a:p>
            <a:pPr>
              <a:buFontTx/>
              <a:buChar char="•"/>
            </a:pPr>
            <a:r>
              <a:rPr lang="en-US" dirty="0"/>
              <a:t>A group of managers cannot decide who gets the latest project assignment</a:t>
            </a:r>
          </a:p>
          <a:p>
            <a:r>
              <a:rPr lang="en-US" dirty="0"/>
              <a:t>(Although we are going to focus primarily on workplace conflicts in this workshop, the tools we will cover can also be used in personal situations as well.)</a:t>
            </a:r>
          </a:p>
          <a:p>
            <a:r>
              <a:rPr lang="en-US" dirty="0"/>
              <a:t>Conflict can also be healthy. Think about how conflict will increase motivation and competitiveness in these scenarios.</a:t>
            </a:r>
          </a:p>
          <a:p>
            <a:pPr>
              <a:buFontTx/>
              <a:buChar char="•"/>
            </a:pPr>
            <a:r>
              <a:rPr lang="en-US" dirty="0"/>
              <a:t>Two companies vie for the top market share of a particular product</a:t>
            </a:r>
          </a:p>
          <a:p>
            <a:pPr>
              <a:buFontTx/>
              <a:buChar char="•"/>
            </a:pPr>
            <a:r>
              <a:rPr lang="en-US" dirty="0"/>
              <a:t>Several sales teams work to get first place</a:t>
            </a:r>
          </a:p>
          <a:p>
            <a:pPr>
              <a:buFontTx/>
              <a:buChar char="•"/>
            </a:pPr>
            <a:r>
              <a:rPr lang="en-US" dirty="0"/>
              <a:t>Six hockey teams work towards winning a championship</a:t>
            </a:r>
          </a:p>
          <a:p>
            <a:r>
              <a:rPr lang="en-US" dirty="0"/>
              <a:t>These types of drivers can result in greater success, whether “success” means a better product, better teamwork, better processes, lower prices, trophies, or medals.</a:t>
            </a:r>
          </a:p>
          <a:p>
            <a:r>
              <a:rPr lang="en-US" dirty="0"/>
              <a:t>Remember, everyone experiences conflict – it’s how you deal with it that matters.</a:t>
            </a:r>
          </a:p>
          <a:p>
            <a:pPr eaLnBrk="1" hangingPunct="1">
              <a:spcBef>
                <a:spcPct val="0"/>
              </a:spcBef>
            </a:pPr>
            <a:endParaRPr lang="en-US" dirty="0"/>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what conflict is and how it can be a positive influence.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Random House Dictionary defines conflict as, “to come into collision or disagreement; be contradictory, at variance, or in opposition; clash.” </a:t>
            </a:r>
          </a:p>
          <a:p>
            <a:r>
              <a:rPr lang="en-US" sz="1200" kern="1200" dirty="0">
                <a:solidFill>
                  <a:schemeClr val="tx1"/>
                </a:solidFill>
                <a:effectLst/>
                <a:latin typeface="+mn-lt"/>
                <a:ea typeface="+mn-ea"/>
                <a:cs typeface="+mn-cs"/>
              </a:rPr>
              <a:t>Conflict can also be healthy and natural (for example, two teams striving for first place).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One or more stuffed toy(s), depending on the size of your group</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participants to sit in a circle. Explain that the stuffed toy represents power to speak. As you toss the toy around the circle, each person must say something about today’s topic. It can be a word, idea, saying, or short story… anything related to conflict or conflict resolution.</a:t>
            </a:r>
          </a:p>
          <a:p>
            <a:r>
              <a:rPr lang="en-US" sz="1200" kern="1200" dirty="0">
                <a:solidFill>
                  <a:schemeClr val="tx1"/>
                </a:solidFill>
                <a:effectLst/>
                <a:latin typeface="+mn-lt"/>
                <a:ea typeface="+mn-ea"/>
                <a:cs typeface="+mn-cs"/>
              </a:rPr>
              <a:t>Begin by saying a word or idea yourself, and then toss the toy to a participant.</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the group has more than 20 people, divide participants into smaller groups and provide each group with a stuffed toy.</a:t>
            </a:r>
          </a:p>
          <a:p>
            <a:pPr eaLnBrk="1" hangingPunct="1">
              <a:spcBef>
                <a:spcPct val="0"/>
              </a:spcBef>
            </a:pPr>
            <a:endParaRPr lang="en-US" dirty="0"/>
          </a:p>
        </p:txBody>
      </p:sp>
      <p:sp>
        <p:nvSpPr>
          <p:cNvPr id="6861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7C53355-63FB-4219-8CDC-14BA2F5C3EBF}" type="slidenum">
              <a:rPr lang="en-US" smtClean="0"/>
              <a:pPr fontAlgn="base">
                <a:spcBef>
                  <a:spcPct val="0"/>
                </a:spcBef>
                <a:spcAft>
                  <a:spcPct val="0"/>
                </a:spcAft>
                <a:defRPr/>
              </a:pPr>
              <a:t>18</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pPr eaLnBrk="1" hangingPunct="1">
              <a:spcBef>
                <a:spcPct val="0"/>
              </a:spcBef>
            </a:pPr>
            <a:r>
              <a:rPr lang="en-US" dirty="0"/>
              <a:t>Although there are many processes available, we have developed one process that you can adapt for any situation. You will even be able to use these tools to prevent conflict and to help others work through conflict.</a:t>
            </a:r>
          </a:p>
          <a:p>
            <a:pPr eaLnBrk="1" hangingPunct="1">
              <a:spcBef>
                <a:spcPct val="0"/>
              </a:spcBef>
            </a:pPr>
            <a:endParaRPr lang="en-US" dirty="0"/>
          </a:p>
          <a:p>
            <a:pPr eaLnBrk="1" hangingPunct="1">
              <a:spcBef>
                <a:spcPct val="0"/>
              </a:spcBef>
              <a:buFontTx/>
              <a:buChar char="•"/>
            </a:pPr>
            <a:r>
              <a:rPr lang="en-US" dirty="0"/>
              <a:t>Mediation: A process to resolve differences, conducted by an impartial third party.</a:t>
            </a:r>
            <a:endParaRPr lang="en-CA" dirty="0"/>
          </a:p>
          <a:p>
            <a:pPr eaLnBrk="1" hangingPunct="1">
              <a:spcBef>
                <a:spcPct val="0"/>
              </a:spcBef>
              <a:buFontTx/>
              <a:buChar char="•"/>
            </a:pPr>
            <a:r>
              <a:rPr lang="en-US" dirty="0"/>
              <a:t>Mediator: In impartial person who conducts a process to resolve differences.</a:t>
            </a:r>
            <a:endParaRPr lang="en-CA" dirty="0"/>
          </a:p>
          <a:p>
            <a:pPr eaLnBrk="1" hangingPunct="1">
              <a:spcBef>
                <a:spcPct val="0"/>
              </a:spcBef>
              <a:buFontTx/>
              <a:buChar char="•"/>
            </a:pPr>
            <a:r>
              <a:rPr lang="en-US" dirty="0"/>
              <a:t>Dispute Resolution: The name given to any process aimed at resolving differences between two parties.</a:t>
            </a:r>
            <a:endParaRPr lang="en-CA" dirty="0"/>
          </a:p>
          <a:p>
            <a:pPr eaLnBrk="1" hangingPunct="1">
              <a:spcBef>
                <a:spcPct val="0"/>
              </a:spcBef>
              <a:buFontTx/>
              <a:buChar char="•"/>
            </a:pPr>
            <a:r>
              <a:rPr lang="en-US" dirty="0"/>
              <a:t>Apparent Conflict: A situation where the conflict is in the open.</a:t>
            </a:r>
            <a:endParaRPr lang="en-CA" dirty="0"/>
          </a:p>
          <a:p>
            <a:pPr eaLnBrk="1" hangingPunct="1">
              <a:spcBef>
                <a:spcPct val="0"/>
              </a:spcBef>
              <a:buFontTx/>
              <a:buChar char="•"/>
            </a:pPr>
            <a:r>
              <a:rPr lang="en-US" dirty="0"/>
              <a:t>Hidden Conflict: A situation where the conflict is not in the open. </a:t>
            </a:r>
            <a:endParaRPr lang="en-CA" dirty="0"/>
          </a:p>
          <a:p>
            <a:pPr eaLnBrk="1" hangingPunct="1">
              <a:spcBef>
                <a:spcPct val="0"/>
              </a:spcBef>
            </a:pPr>
            <a:endParaRPr lang="en-US" dirty="0"/>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what “conflict resolution” and its related terms mean.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term “conflict resolution” simply means how you solve conflicts.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Flip chart paper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Make sure you have plenty of flip chart paper and markers.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Divide participants into groups of four to six. Give each group flip chart paper and markers. Ask each group to come up with different ways of resolving conflicts, without judging each method’s appropriateness or effectiveness.</a:t>
            </a:r>
          </a:p>
          <a:p>
            <a:r>
              <a:rPr lang="en-US" sz="1200" kern="1200" dirty="0">
                <a:solidFill>
                  <a:schemeClr val="tx1"/>
                </a:solidFill>
                <a:effectLst/>
                <a:latin typeface="+mn-lt"/>
                <a:ea typeface="+mn-ea"/>
                <a:cs typeface="+mn-cs"/>
              </a:rPr>
              <a:t>After a few minutes, bring the class back together and discuss the various methods that teams came up with, and to encourage evaluation during the discussion.</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You can use the teams from the icebreaker if you like.</a:t>
            </a:r>
          </a:p>
          <a:p>
            <a:pPr eaLnBrk="1" hangingPunct="1">
              <a:spcBef>
                <a:spcPct val="0"/>
              </a:spcBef>
            </a:pPr>
            <a:endParaRPr lang="en-US" dirty="0"/>
          </a:p>
        </p:txBody>
      </p:sp>
      <p:sp>
        <p:nvSpPr>
          <p:cNvPr id="7066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56325B4-3B50-4D05-A3DA-B36411E3A4D8}" type="slidenum">
              <a:rPr lang="en-US" smtClean="0"/>
              <a:pPr fontAlgn="base">
                <a:spcBef>
                  <a:spcPct val="0"/>
                </a:spcBef>
                <a:spcAft>
                  <a:spcPct val="0"/>
                </a:spcAft>
                <a:defRPr/>
              </a:pPr>
              <a:t>19</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0000" lnSpcReduction="20000"/>
          </a:bodyPr>
          <a:lstStyle/>
          <a:p>
            <a:r>
              <a:rPr lang="en-US" dirty="0"/>
              <a:t>Conflict can come in many forms, and our process will help you in any situation. Below, you can find a brief overview of how we are going to spend most of this workshop.</a:t>
            </a:r>
          </a:p>
          <a:p>
            <a:r>
              <a:rPr lang="en-US" dirty="0"/>
              <a:t>Although we have outlined the various conflict resolution phases in a particular order and with a particular grouping, that doesn’t mean that you have to use all the phases all the time. Near the end of this workshop, we will look at some of the steps as individual tools.</a:t>
            </a:r>
          </a:p>
          <a:p>
            <a:r>
              <a:rPr lang="en-CA" b="1" dirty="0"/>
              <a:t>Create an Effective Atmosphere</a:t>
            </a:r>
            <a:endParaRPr lang="en-US" dirty="0"/>
          </a:p>
          <a:p>
            <a:pPr lvl="1"/>
            <a:r>
              <a:rPr lang="en-CA" dirty="0"/>
              <a:t>Neutralize Emotions</a:t>
            </a:r>
            <a:endParaRPr lang="en-US" dirty="0"/>
          </a:p>
          <a:p>
            <a:pPr lvl="1"/>
            <a:r>
              <a:rPr lang="en-CA" dirty="0"/>
              <a:t>Set Ground Rules</a:t>
            </a:r>
            <a:endParaRPr lang="en-US" dirty="0"/>
          </a:p>
          <a:p>
            <a:pPr lvl="1"/>
            <a:r>
              <a:rPr lang="en-CA" dirty="0"/>
              <a:t>Set the Time and Place</a:t>
            </a:r>
            <a:endParaRPr lang="en-US" dirty="0"/>
          </a:p>
          <a:p>
            <a:r>
              <a:rPr lang="en-CA" b="1" dirty="0"/>
              <a:t>Create a Mutual Understanding</a:t>
            </a:r>
            <a:endParaRPr lang="en-US" dirty="0"/>
          </a:p>
          <a:p>
            <a:pPr lvl="1"/>
            <a:r>
              <a:rPr lang="en-CA" dirty="0"/>
              <a:t>Identify Needs for Me, Them, and Us</a:t>
            </a:r>
            <a:endParaRPr lang="en-US" dirty="0"/>
          </a:p>
          <a:p>
            <a:r>
              <a:rPr lang="en-CA" b="1" dirty="0"/>
              <a:t>Focus on Individual and Shared Needs</a:t>
            </a:r>
            <a:endParaRPr lang="en-US" dirty="0"/>
          </a:p>
          <a:p>
            <a:pPr lvl="1"/>
            <a:r>
              <a:rPr lang="en-CA" dirty="0"/>
              <a:t>Find Common Ground</a:t>
            </a:r>
            <a:endParaRPr lang="en-US" dirty="0"/>
          </a:p>
          <a:p>
            <a:pPr lvl="1"/>
            <a:r>
              <a:rPr lang="en-CA" dirty="0"/>
              <a:t>Build Positive Energy and Goodwill</a:t>
            </a:r>
            <a:endParaRPr lang="en-US" dirty="0"/>
          </a:p>
          <a:p>
            <a:pPr lvl="1"/>
            <a:r>
              <a:rPr lang="en-CA" dirty="0"/>
              <a:t>Strengthen the Partnership</a:t>
            </a:r>
            <a:endParaRPr lang="en-US" dirty="0"/>
          </a:p>
          <a:p>
            <a:r>
              <a:rPr lang="en-CA" b="1" dirty="0"/>
              <a:t>Get to the Root Cause</a:t>
            </a:r>
            <a:endParaRPr lang="en-US" dirty="0"/>
          </a:p>
          <a:p>
            <a:pPr lvl="1"/>
            <a:r>
              <a:rPr lang="en-CA" dirty="0"/>
              <a:t>Examine Root Causes</a:t>
            </a:r>
            <a:endParaRPr lang="en-US" dirty="0"/>
          </a:p>
          <a:p>
            <a:pPr lvl="1"/>
            <a:r>
              <a:rPr lang="en-CA" dirty="0"/>
              <a:t>Create a Fishbone Diagram (for complex issues)</a:t>
            </a:r>
            <a:endParaRPr lang="en-US" dirty="0"/>
          </a:p>
          <a:p>
            <a:pPr lvl="1"/>
            <a:r>
              <a:rPr lang="en-CA" dirty="0"/>
              <a:t>Identify Opportunities for Forgiveness</a:t>
            </a:r>
            <a:endParaRPr lang="en-US" dirty="0"/>
          </a:p>
          <a:p>
            <a:pPr lvl="1"/>
            <a:r>
              <a:rPr lang="en-CA" dirty="0"/>
              <a:t>Identify the Benefits of Resolution</a:t>
            </a:r>
            <a:endParaRPr lang="en-US" dirty="0"/>
          </a:p>
          <a:p>
            <a:r>
              <a:rPr lang="en-CA" b="1" dirty="0"/>
              <a:t>Generate Options</a:t>
            </a:r>
            <a:endParaRPr lang="en-US" dirty="0"/>
          </a:p>
          <a:p>
            <a:pPr lvl="1"/>
            <a:r>
              <a:rPr lang="en-CA" dirty="0"/>
              <a:t>Generate, Don't Evaluate</a:t>
            </a:r>
            <a:endParaRPr lang="en-US" dirty="0"/>
          </a:p>
          <a:p>
            <a:pPr lvl="1"/>
            <a:r>
              <a:rPr lang="en-CA" dirty="0"/>
              <a:t>Create Mutual Gain Options and Multiple Option Solutions</a:t>
            </a:r>
            <a:endParaRPr lang="en-US" dirty="0"/>
          </a:p>
          <a:p>
            <a:pPr lvl="1"/>
            <a:r>
              <a:rPr lang="en-CA" dirty="0"/>
              <a:t>Dig Deeper into the Options</a:t>
            </a:r>
            <a:endParaRPr lang="en-US" dirty="0"/>
          </a:p>
          <a:p>
            <a:r>
              <a:rPr lang="en-CA" b="1" dirty="0"/>
              <a:t>Build a Solution</a:t>
            </a:r>
            <a:endParaRPr lang="en-US" dirty="0"/>
          </a:p>
          <a:p>
            <a:pPr lvl="1"/>
            <a:r>
              <a:rPr lang="en-CA" dirty="0"/>
              <a:t>Create Criteria</a:t>
            </a:r>
            <a:endParaRPr lang="en-US" dirty="0"/>
          </a:p>
          <a:p>
            <a:pPr lvl="1"/>
            <a:r>
              <a:rPr lang="en-CA" dirty="0"/>
              <a:t>Create the Shortlist</a:t>
            </a:r>
            <a:endParaRPr lang="en-US" dirty="0"/>
          </a:p>
          <a:p>
            <a:pPr lvl="1"/>
            <a:r>
              <a:rPr lang="en-CA" dirty="0"/>
              <a:t>Choose a Solution</a:t>
            </a:r>
            <a:endParaRPr lang="en-US" dirty="0"/>
          </a:p>
          <a:p>
            <a:pPr lvl="1"/>
            <a:r>
              <a:rPr lang="en-CA" dirty="0"/>
              <a:t>Build a Plan</a:t>
            </a:r>
            <a:endParaRPr lang="en-US" dirty="0"/>
          </a:p>
          <a:p>
            <a:pPr eaLnBrk="1" hangingPunct="1">
              <a:spcBef>
                <a:spcPct val="0"/>
              </a:spcBef>
            </a:pPr>
            <a:endParaRPr lang="en-US" dirty="0"/>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introduce participants to the conflict resolution process that will be the basis of this workshop.</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the conflict resolution process.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Process diagram on flip chart or PowerPoint </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you are not using the PowerPoint slides for this course, make sure you pre-draw the process on flip chart.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Provide participants with a high-level overview of the conflict resolution process that will be discussed throughout the workshop.</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Do not get into great detail at this point. This is just an overview so that participants have the big picture before we begin.</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conflict? What is conflict resolution?</a:t>
            </a:r>
          </a:p>
          <a:p>
            <a:pPr eaLnBrk="1" hangingPunct="1">
              <a:spcBef>
                <a:spcPct val="0"/>
              </a:spcBef>
            </a:pPr>
            <a:endParaRPr lang="en-US" dirty="0"/>
          </a:p>
        </p:txBody>
      </p:sp>
      <p:sp>
        <p:nvSpPr>
          <p:cNvPr id="7168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7EC2CD5-A921-4C13-86A6-0B72057F4DFF}" type="slidenum">
              <a:rPr lang="en-US" smtClean="0"/>
              <a:pPr fontAlgn="base">
                <a:spcBef>
                  <a:spcPct val="0"/>
                </a:spcBef>
                <a:spcAft>
                  <a:spcPct val="0"/>
                </a:spcAft>
                <a:defRPr/>
              </a:pPr>
              <a:t>20</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a:t>There are five widely accepted styles of resolving conflicts. These were originally developed by Kenneth Thomas and Ralph Kilmann in the 1970’s. We have even designed our conflict resolution process so that it can be used in conjunction with these styles.</a:t>
            </a:r>
          </a:p>
          <a:p>
            <a:pPr eaLnBrk="1" hangingPunct="1">
              <a:spcBef>
                <a:spcPct val="0"/>
              </a:spcBef>
            </a:pPr>
            <a:r>
              <a:rPr lang="en-US" dirty="0"/>
              <a:t>Although we promote the collaborative style throughout this workshop, there are instances where it is not appropriate (for example, it may be too time-consuming if the issue is relatively insignificant). Understanding all five styles and knowing when to use them is an important part of successful conflict resolution.</a:t>
            </a:r>
          </a:p>
          <a:p>
            <a:pPr eaLnBrk="1" hangingPunct="1">
              <a:spcBef>
                <a:spcPct val="0"/>
              </a:spcBef>
            </a:pPr>
            <a:endParaRPr lang="en-US" dirty="0"/>
          </a:p>
        </p:txBody>
      </p:sp>
      <p:sp>
        <p:nvSpPr>
          <p:cNvPr id="7270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10F161D-8DB2-4E06-8138-163B4938E774}" type="slidenum">
              <a:rPr lang="en-US" smtClean="0"/>
              <a:pPr fontAlgn="base">
                <a:spcBef>
                  <a:spcPct val="0"/>
                </a:spcBef>
                <a:spcAft>
                  <a:spcPct val="0"/>
                </a:spcAft>
                <a:defRPr/>
              </a:pPr>
              <a:t>31</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Leadership and Influence Strategies</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2</a:t>
            </a:fld>
            <a:endParaRPr lang="en-CA" dirty="0"/>
          </a:p>
        </p:txBody>
      </p:sp>
    </p:spTree>
    <p:extLst>
      <p:ext uri="{BB962C8B-B14F-4D97-AF65-F5344CB8AC3E}">
        <p14:creationId xmlns:p14="http://schemas.microsoft.com/office/powerpoint/2010/main" val="23153053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US" dirty="0"/>
              <a:t>This is the approach that we will use during this workshop. With this approach, the parties in conflict work together to develop a win-win solution. This approach promotes assertiveness (rather than aggressiveness or passiveness).</a:t>
            </a:r>
          </a:p>
          <a:p>
            <a:r>
              <a:rPr lang="en-US" dirty="0"/>
              <a:t>This style is appropriate when:</a:t>
            </a:r>
          </a:p>
          <a:p>
            <a:pPr>
              <a:buFontTx/>
              <a:buChar char="•"/>
            </a:pPr>
            <a:r>
              <a:rPr lang="en-US" dirty="0"/>
              <a:t>The situation is not urgent</a:t>
            </a:r>
          </a:p>
          <a:p>
            <a:pPr>
              <a:buFontTx/>
              <a:buChar char="•"/>
            </a:pPr>
            <a:r>
              <a:rPr lang="en-US" dirty="0"/>
              <a:t>An important decision needs to be made</a:t>
            </a:r>
          </a:p>
          <a:p>
            <a:pPr>
              <a:buFontTx/>
              <a:buChar char="•"/>
            </a:pPr>
            <a:r>
              <a:rPr lang="en-US" dirty="0"/>
              <a:t>The conflict involves a large number of people, or people across different teams</a:t>
            </a:r>
          </a:p>
          <a:p>
            <a:pPr>
              <a:buFontTx/>
              <a:buChar char="•"/>
            </a:pPr>
            <a:r>
              <a:rPr lang="en-US" dirty="0"/>
              <a:t>Previous conflict resolution attempts have failed</a:t>
            </a:r>
          </a:p>
          <a:p>
            <a:r>
              <a:rPr lang="en-US" dirty="0"/>
              <a:t>This style is not appropriate when:</a:t>
            </a:r>
          </a:p>
          <a:p>
            <a:pPr>
              <a:buFontTx/>
              <a:buChar char="•"/>
            </a:pPr>
            <a:r>
              <a:rPr lang="en-US" dirty="0"/>
              <a:t>A decision needs to be made urgently</a:t>
            </a:r>
          </a:p>
          <a:p>
            <a:pPr>
              <a:buFontTx/>
              <a:buChar char="•"/>
            </a:pPr>
            <a:r>
              <a:rPr lang="en-US" dirty="0"/>
              <a:t>The matter is trivial to all involved</a:t>
            </a:r>
          </a:p>
          <a:p>
            <a:pPr eaLnBrk="1" hangingPunct="1">
              <a:spcBef>
                <a:spcPct val="0"/>
              </a:spcBef>
            </a:pPr>
            <a:endParaRPr lang="en-US" dirty="0"/>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what the collaborative conflict resolution style looks like and when it should be used.</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parties in conflict work together to develop a win-win solution. This approach promotes assertiveness (rather than aggressiveness or passiveness).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Flip chart paper (optional)</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Markers (optional)</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desired, you can print the list of situations shown below onto flip chart paper.</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err="1">
                <a:solidFill>
                  <a:schemeClr val="tx1"/>
                </a:solidFill>
                <a:effectLst/>
                <a:latin typeface="+mn-lt"/>
                <a:ea typeface="+mn-ea"/>
                <a:cs typeface="+mn-cs"/>
              </a:rPr>
              <a:t>DiscussTwo</a:t>
            </a:r>
            <a:r>
              <a:rPr lang="en-US" sz="1200" kern="1200" dirty="0">
                <a:solidFill>
                  <a:schemeClr val="tx1"/>
                </a:solidFill>
                <a:effectLst/>
                <a:latin typeface="+mn-lt"/>
                <a:ea typeface="+mn-ea"/>
                <a:cs typeface="+mn-cs"/>
              </a:rPr>
              <a:t> employees have a daily disagreement over who should make coffee.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 team member is unhappy with his/her manager over work assignments.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Four team  how these conflicts could be resolved in a collaborative manner.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members all want parts of July off for vacation. Only one person can be off at one time.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also be performed in small groups. Participants can stay in these groups for the remainder of the module.</a:t>
            </a:r>
          </a:p>
          <a:p>
            <a:r>
              <a:rPr lang="en-US" sz="1200" kern="1200" dirty="0">
                <a:solidFill>
                  <a:schemeClr val="tx1"/>
                </a:solidFill>
                <a:effectLst/>
                <a:latin typeface="+mn-lt"/>
                <a:ea typeface="+mn-ea"/>
                <a:cs typeface="+mn-cs"/>
              </a:rPr>
              <a:t>We have used the same conflict examples throughout this module, and participants will see these examples later on in the workshop. This is simply to show how one situation can be approached in many different ways. As well, we want participants to focus on the tools being discussed, not the details of the conflict.</a:t>
            </a:r>
          </a:p>
          <a:p>
            <a:pPr eaLnBrk="1" hangingPunct="1">
              <a:spcBef>
                <a:spcPct val="0"/>
              </a:spcBef>
            </a:pPr>
            <a:endParaRPr lang="en-US" dirty="0"/>
          </a:p>
        </p:txBody>
      </p:sp>
      <p:sp>
        <p:nvSpPr>
          <p:cNvPr id="7373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E56AD19-3013-4011-A4D6-DE57C2697E2D}" type="slidenum">
              <a:rPr lang="en-US" smtClean="0"/>
              <a:pPr fontAlgn="base">
                <a:spcBef>
                  <a:spcPct val="0"/>
                </a:spcBef>
                <a:spcAft>
                  <a:spcPct val="0"/>
                </a:spcAft>
                <a:defRPr/>
              </a:pPr>
              <a:t>32</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US" dirty="0"/>
              <a:t>With a competitive approach, the person in conflict takes a firm stand. They compete with the other party for power, and they typically win (unless they’re up against someone else who is competing!) This style is often seen as aggressive, and can often be the cause of other people in the conflict to feeling injured or stepped on.</a:t>
            </a:r>
          </a:p>
          <a:p>
            <a:r>
              <a:rPr lang="en-US" dirty="0"/>
              <a:t>This style is appropriate when:</a:t>
            </a:r>
          </a:p>
          <a:p>
            <a:r>
              <a:rPr lang="en-US" dirty="0"/>
              <a:t>A decision needs to be made quickly (i.e., emergencies)</a:t>
            </a:r>
          </a:p>
          <a:p>
            <a:r>
              <a:rPr lang="en-US" dirty="0"/>
              <a:t>An unpopular decision needs to be made</a:t>
            </a:r>
          </a:p>
          <a:p>
            <a:r>
              <a:rPr lang="en-US" dirty="0"/>
              <a:t>Someone is trying to take advantage of a situation </a:t>
            </a:r>
          </a:p>
          <a:p>
            <a:r>
              <a:rPr lang="en-US" dirty="0"/>
              <a:t>This style is not appropriate when:</a:t>
            </a:r>
          </a:p>
          <a:p>
            <a:r>
              <a:rPr lang="en-US" dirty="0"/>
              <a:t>People are feeling sensitive about the conflict</a:t>
            </a:r>
          </a:p>
          <a:p>
            <a:r>
              <a:rPr lang="en-US" dirty="0"/>
              <a:t>The situation is not urgent</a:t>
            </a:r>
          </a:p>
          <a:p>
            <a:pPr eaLnBrk="1" hangingPunct="1">
              <a:spcBef>
                <a:spcPct val="0"/>
              </a:spcBef>
            </a:pPr>
            <a:endParaRPr lang="en-US" dirty="0"/>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what the competitive conflict resolution style looks like and when it should be used.</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With a competitive approach, the person in conflict takes a firm stand. They compete with the other party for power, and they typically win (unless they’re up against someone else who is competing!).</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Flip chart paper (optional)</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Markers (optional)</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desired, you can print the list of situations shown below onto flip chart paper.</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these conflicts could be resolved in a competitive manner.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Two employees have a daily disagreement over who should make coffee.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 team member is unhappy with his/her manager over work assignments.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Four team members all want parts of July off for vacation. Only one person can be off at one time.</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style is like playing tug-of-war.</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also be performed in small groups. Participants can stay in these groups for the remainder of the module.</a:t>
            </a:r>
          </a:p>
          <a:p>
            <a:pPr eaLnBrk="1" hangingPunct="1">
              <a:spcBef>
                <a:spcPct val="0"/>
              </a:spcBef>
            </a:pPr>
            <a:endParaRPr lang="en-US" dirty="0"/>
          </a:p>
        </p:txBody>
      </p:sp>
      <p:sp>
        <p:nvSpPr>
          <p:cNvPr id="7475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3AF11E7-0643-4647-A250-C510AFC1B278}" type="slidenum">
              <a:rPr lang="en-US" smtClean="0"/>
              <a:pPr fontAlgn="base">
                <a:spcBef>
                  <a:spcPct val="0"/>
                </a:spcBef>
                <a:spcAft>
                  <a:spcPct val="0"/>
                </a:spcAft>
                <a:defRPr/>
              </a:pPr>
              <a:t>33</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US" dirty="0"/>
              <a:t>With the compromising approach, each person in the conflict gives up something that contributes towards the conflict resolution.</a:t>
            </a:r>
          </a:p>
          <a:p>
            <a:r>
              <a:rPr lang="en-US" dirty="0"/>
              <a:t>This style is appropriate when:</a:t>
            </a:r>
          </a:p>
          <a:p>
            <a:r>
              <a:rPr lang="en-US" dirty="0"/>
              <a:t>A decision needs to be made sooner rather than later (meaning the situation is important but not urgent)</a:t>
            </a:r>
          </a:p>
          <a:p>
            <a:r>
              <a:rPr lang="en-US" dirty="0"/>
              <a:t>Resolving the conflict is more important than having each individual “win”</a:t>
            </a:r>
          </a:p>
          <a:p>
            <a:r>
              <a:rPr lang="en-US" dirty="0"/>
              <a:t>Power between people in the conflict is equal</a:t>
            </a:r>
          </a:p>
          <a:p>
            <a:r>
              <a:rPr lang="en-US" dirty="0"/>
              <a:t>This style is not appropriate when:</a:t>
            </a:r>
          </a:p>
          <a:p>
            <a:r>
              <a:rPr lang="en-US" dirty="0"/>
              <a:t>A wide variety of important needs must be met</a:t>
            </a:r>
          </a:p>
          <a:p>
            <a:r>
              <a:rPr lang="en-US" dirty="0"/>
              <a:t>The situation is extremely urgent</a:t>
            </a:r>
          </a:p>
          <a:p>
            <a:r>
              <a:rPr lang="en-US" dirty="0"/>
              <a:t>One person holds more power than another</a:t>
            </a:r>
          </a:p>
          <a:p>
            <a:pPr eaLnBrk="1" hangingPunct="1">
              <a:spcBef>
                <a:spcPct val="0"/>
              </a:spcBef>
            </a:pPr>
            <a:endParaRPr lang="en-US" dirty="0"/>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what the compromising conflict resolution style looks like and when it should be used.</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With the compromising approach, each person in the conflict gives up something that contributes towards the conflict resolution.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Flip chart paper (optional)</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Markers (optional)</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desired, you can print the list of situations shown below onto flip chart paper.</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these conflicts could be resolved by compromising.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Two employees have a daily disagreement over who should make coffee.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 team member is unhappy with his/her manager over work assignments.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Four team members all want parts of July off for vacation. Only one person can be off at one time.</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word “compromise” comes from an old Latin word meaning “mutual promise.”</a:t>
            </a:r>
          </a:p>
          <a:p>
            <a:r>
              <a:rPr lang="en-US" sz="1200" kern="1200" dirty="0">
                <a:solidFill>
                  <a:schemeClr val="tx1"/>
                </a:solidFill>
                <a:effectLst/>
                <a:latin typeface="+mn-lt"/>
                <a:ea typeface="+mn-ea"/>
                <a:cs typeface="+mn-cs"/>
              </a:rPr>
              <a:t>Ambrose Bierce once defined compromise as, “Such an adjustment of conflicting interests as gives each adversary the satisfaction of thinking he has got what he ought not to have, and is deprived of nothing except what was justly his due.”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also be performed in small groups. Participants can stay in these groups for the remainder of the module.</a:t>
            </a:r>
          </a:p>
          <a:p>
            <a:pPr eaLnBrk="1" hangingPunct="1">
              <a:spcBef>
                <a:spcPct val="0"/>
              </a:spcBef>
            </a:pPr>
            <a:endParaRPr lang="en-US" dirty="0"/>
          </a:p>
        </p:txBody>
      </p:sp>
      <p:sp>
        <p:nvSpPr>
          <p:cNvPr id="7578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865533A-C6C8-4FFA-B140-700ABC79FFB1}" type="slidenum">
              <a:rPr lang="en-US" smtClean="0"/>
              <a:pPr fontAlgn="base">
                <a:spcBef>
                  <a:spcPct val="0"/>
                </a:spcBef>
                <a:spcAft>
                  <a:spcPct val="0"/>
                </a:spcAft>
                <a:defRPr/>
              </a:pPr>
              <a:t>34</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r>
              <a:rPr lang="en-US" dirty="0"/>
              <a:t>The accommodating style is one of the most passive conflict resolution styles. With this style, one of the parties in conflict gives up what they want so that the other party can have what they want. In general, this style is not very effective, but it is appropriate in certain scenarios.</a:t>
            </a:r>
          </a:p>
          <a:p>
            <a:r>
              <a:rPr lang="en-US" dirty="0"/>
              <a:t>This style is appropriate when:</a:t>
            </a:r>
          </a:p>
          <a:p>
            <a:r>
              <a:rPr lang="en-US" dirty="0"/>
              <a:t>Maintaining the relationship is more important than winning</a:t>
            </a:r>
          </a:p>
          <a:p>
            <a:r>
              <a:rPr lang="en-US" dirty="0"/>
              <a:t>The issue at hand is very important to the other person but is not important to you</a:t>
            </a:r>
          </a:p>
          <a:p>
            <a:r>
              <a:rPr lang="en-US" dirty="0"/>
              <a:t>This style is not appropriate when:</a:t>
            </a:r>
          </a:p>
          <a:p>
            <a:r>
              <a:rPr lang="en-US" dirty="0"/>
              <a:t>The issue is important to you</a:t>
            </a:r>
          </a:p>
          <a:p>
            <a:r>
              <a:rPr lang="en-US" dirty="0"/>
              <a:t>Accommodating will not permanently solve the problem</a:t>
            </a:r>
          </a:p>
          <a:p>
            <a:pPr eaLnBrk="1" hangingPunct="1">
              <a:spcBef>
                <a:spcPct val="0"/>
              </a:spcBef>
            </a:pPr>
            <a:endParaRPr lang="en-US" dirty="0"/>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what the accommodating conflict resolution style looks like and when it should be used.</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One of the parties in conflict gives up what they want so that the other party can have what they want.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Flip chart paper (optional)</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Markers (optional)</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desired, you can print the list of situations shown below onto flip chart paper.</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these conflicts could be resolved in an accommodating manner.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Two employees have a daily disagreement over who should make coffee.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 team member is unhappy with his/her manager over work assignments.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Four team members all want parts of July off for vacation. Only one person can be off at one time.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also be performed in small groups. Participants can stay in these groups for the remainder of the module.</a:t>
            </a:r>
          </a:p>
          <a:p>
            <a:pPr eaLnBrk="1" hangingPunct="1">
              <a:spcBef>
                <a:spcPct val="0"/>
              </a:spcBef>
            </a:pPr>
            <a:endParaRPr lang="en-US" dirty="0"/>
          </a:p>
        </p:txBody>
      </p:sp>
      <p:sp>
        <p:nvSpPr>
          <p:cNvPr id="7680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4169396-37FE-48EA-A263-F7BBFFD030AD}" type="slidenum">
              <a:rPr lang="en-US" smtClean="0"/>
              <a:pPr fontAlgn="base">
                <a:spcBef>
                  <a:spcPct val="0"/>
                </a:spcBef>
                <a:spcAft>
                  <a:spcPct val="0"/>
                </a:spcAft>
                <a:defRPr/>
              </a:pPr>
              <a:t>35</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r>
              <a:rPr lang="en-US" dirty="0"/>
              <a:t>The last approach in the TKI is to avoid the conflict entirely. People who use this style tend to accept decisions without question, avoid confrontation, and delegate difficult decisions and tasks. Avoiding is another passive approach that is typically not effective, but it does have its uses.</a:t>
            </a:r>
          </a:p>
          <a:p>
            <a:r>
              <a:rPr lang="en-US" dirty="0"/>
              <a:t>This style is appropriate when:</a:t>
            </a:r>
          </a:p>
          <a:p>
            <a:r>
              <a:rPr lang="en-US" dirty="0"/>
              <a:t>The issue is trivial</a:t>
            </a:r>
          </a:p>
          <a:p>
            <a:r>
              <a:rPr lang="en-US" dirty="0"/>
              <a:t>The conflict will resolve itself on its own soon</a:t>
            </a:r>
          </a:p>
          <a:p>
            <a:r>
              <a:rPr lang="en-US" dirty="0"/>
              <a:t>This style is not appropriate when:</a:t>
            </a:r>
          </a:p>
          <a:p>
            <a:r>
              <a:rPr lang="en-US" dirty="0"/>
              <a:t>The issue is important to you or those close to you (such as your team)</a:t>
            </a:r>
          </a:p>
          <a:p>
            <a:r>
              <a:rPr lang="en-US" dirty="0"/>
              <a:t>The conflict will continue or get worse without attention</a:t>
            </a:r>
          </a:p>
          <a:p>
            <a:pPr eaLnBrk="1" hangingPunct="1">
              <a:spcBef>
                <a:spcPct val="0"/>
              </a:spcBef>
            </a:pPr>
            <a:endParaRPr lang="en-US" dirty="0"/>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what the avoiding conflict resolution style looks like and when it should be used.</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last approach in the TKI is to avoid the conflict entirely. People who use this style tend to accept decisions without question, avoid confrontation, and delegate difficult decisions and tasks.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Flip chart paper (optional)</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Markers (optional)</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desired, you can print the list of situations shown below onto flip chart paper.</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these conflicts could be resolved with the avoiding style.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Two employees have a daily disagreement over who should make coffee.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 team member is unhappy with his/her manager over work assignments.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Four team members all want parts of July off for vacation. Only one person can be off at one time.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also be performed in small groups. </a:t>
            </a:r>
          </a:p>
          <a:p>
            <a:pPr eaLnBrk="1" hangingPunct="1">
              <a:spcBef>
                <a:spcPct val="0"/>
              </a:spcBef>
            </a:pPr>
            <a:endParaRPr lang="en-US" dirty="0"/>
          </a:p>
        </p:txBody>
      </p:sp>
      <p:sp>
        <p:nvSpPr>
          <p:cNvPr id="7782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8DB3F70-9B1F-4663-89A5-B759536E5796}" type="slidenum">
              <a:rPr lang="en-US" smtClean="0"/>
              <a:pPr fontAlgn="base">
                <a:spcBef>
                  <a:spcPct val="0"/>
                </a:spcBef>
                <a:spcAft>
                  <a:spcPct val="0"/>
                </a:spcAft>
                <a:defRPr/>
              </a:pPr>
              <a:t>36</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a:t>When people are involved in a conflict, there is typically a lot of negative energy. Anger, frustration, and disappointment are just a few of the emotions often felt. By establishing a positive atmosphere, we can begin to turn that negative energy around, and create a powerful problem-solving force. This creates a strong beginning for the conflict resolution process. </a:t>
            </a:r>
          </a:p>
        </p:txBody>
      </p:sp>
      <p:sp>
        <p:nvSpPr>
          <p:cNvPr id="7885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2A38575-D91D-46C5-90A3-27F1F548E781}" type="slidenum">
              <a:rPr lang="en-US" smtClean="0"/>
              <a:pPr fontAlgn="base">
                <a:spcBef>
                  <a:spcPct val="0"/>
                </a:spcBef>
                <a:spcAft>
                  <a:spcPct val="0"/>
                </a:spcAft>
                <a:defRPr/>
              </a:pPr>
              <a:t>47</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32500" lnSpcReduction="20000"/>
          </a:bodyPr>
          <a:lstStyle/>
          <a:p>
            <a:pPr eaLnBrk="1" hangingPunct="1">
              <a:spcBef>
                <a:spcPct val="0"/>
              </a:spcBef>
            </a:pPr>
            <a:r>
              <a:rPr lang="en-US" dirty="0"/>
              <a:t>Before beginning the conflict resolution process, both parties must agree that they want to resolve the conflict. Without this crucial buy-in step, achieving a win-win solution is close to impossible.</a:t>
            </a:r>
            <a:endParaRPr lang="en-CA" dirty="0"/>
          </a:p>
          <a:p>
            <a:pPr eaLnBrk="1" hangingPunct="1">
              <a:spcBef>
                <a:spcPct val="0"/>
              </a:spcBef>
            </a:pPr>
            <a:r>
              <a:rPr lang="en-US" dirty="0"/>
              <a:t>Once participants have agreed to resolve the conflict, it is important to neutralize as many negative emotions as possible. This means giving the participants in the conflict time to vent and work through the feelings associated with the conflict.</a:t>
            </a:r>
            <a:endParaRPr lang="en-CA" dirty="0"/>
          </a:p>
          <a:p>
            <a:pPr eaLnBrk="1" hangingPunct="1">
              <a:spcBef>
                <a:spcPct val="0"/>
              </a:spcBef>
            </a:pPr>
            <a:endParaRPr lang="en-US" dirty="0"/>
          </a:p>
          <a:p>
            <a:pPr>
              <a:buFontTx/>
              <a:buChar char="•"/>
            </a:pPr>
            <a:r>
              <a:rPr lang="en-US" dirty="0"/>
              <a:t>Accept that you have negative feelings and that these feelings are normal.</a:t>
            </a:r>
          </a:p>
          <a:p>
            <a:pPr>
              <a:buFontTx/>
              <a:buChar char="•"/>
            </a:pPr>
            <a:r>
              <a:rPr lang="en-US" dirty="0"/>
              <a:t>Acknowledge the feelings and their root causes. Example: “I feel very angry about the way George spoke to me in that meeting.”</a:t>
            </a:r>
          </a:p>
          <a:p>
            <a:pPr>
              <a:buFontTx/>
              <a:buChar char="•"/>
            </a:pPr>
            <a:r>
              <a:rPr lang="en-US" dirty="0"/>
              <a:t>Identify how you might resolve your feelings. Example: “If George apologized to me, I would feel a lot better.”</a:t>
            </a:r>
          </a:p>
          <a:p>
            <a:pPr>
              <a:buFontTx/>
              <a:buChar char="•"/>
            </a:pPr>
            <a:r>
              <a:rPr lang="en-US" dirty="0"/>
              <a:t>This can generate ideas about what the root cause of the conflict is, and how to resolve it. Example: “George and I haven’t been getting along very well since the merger. I wonder if he might be having some stress and anxiety.” </a:t>
            </a:r>
          </a:p>
          <a:p>
            <a:pPr>
              <a:buFontTx/>
              <a:buChar char="•"/>
            </a:pPr>
            <a:endParaRPr lang="en-US" dirty="0"/>
          </a:p>
          <a:p>
            <a:pPr>
              <a:buFontTx/>
              <a:buChar char="•"/>
            </a:pPr>
            <a:endParaRPr lang="en-US" dirty="0"/>
          </a:p>
          <a:p>
            <a:pPr>
              <a:buFontTx/>
              <a:buChar char="•"/>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how to turn negative emotions into positive energy.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Key steps for the people in conflict include: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Accept that you have negative feelings and that these feelings are normal.</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Acknowledge the feelings and their root causes.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Identify how you might resolve your feelings.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This can generate ideas about what the root cause of the conflict is, and how to resolve it.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One set of Opposite Emotion cards per ten participants.</a:t>
            </a:r>
          </a:p>
          <a:p>
            <a:br>
              <a:rPr lang="en-US" sz="1200" kern="1200" dirty="0">
                <a:solidFill>
                  <a:schemeClr val="tx1"/>
                </a:solidFill>
                <a:effectLst/>
                <a:latin typeface="+mn-lt"/>
                <a:ea typeface="+mn-ea"/>
                <a:cs typeface="+mn-cs"/>
              </a:rPr>
            </a:br>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Write each emotion listed below on a single index card, so that you have a set of ten Opposite Emotion cards, each with a different emotion listed on it.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Happy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Sad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Angry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Calm</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Disappointed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Satisfied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Resentful</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Thankful</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Confused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Enlightened</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Divide participants into groups of ten. Give each group a set of cards and each person in the group one card. Explain that their task is to find the opposite emotion.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Happy + Sad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Angry + Calm</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Disappointed + Satisfied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Resentful + Thankful</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Confused + Enlightened</a:t>
            </a:r>
          </a:p>
          <a:p>
            <a:r>
              <a:rPr lang="en-US" sz="1200" kern="1200" dirty="0">
                <a:solidFill>
                  <a:schemeClr val="tx1"/>
                </a:solidFill>
                <a:effectLst/>
                <a:latin typeface="+mn-lt"/>
                <a:ea typeface="+mn-ea"/>
                <a:cs typeface="+mn-cs"/>
              </a:rPr>
              <a:t>Once they have found their opposite, they should brainstorm ways to turn that particular negative emotion into its positive opposite.</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Think of the Chinese yin-yang symbol – how the black and white oppose and balance each other.</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your group does not have a multiple of ten participants, adjust the number of cards accordingly.</a:t>
            </a:r>
          </a:p>
          <a:p>
            <a:pPr>
              <a:buFontTx/>
              <a:buChar char="•"/>
            </a:pPr>
            <a:endParaRPr lang="en-US" dirty="0"/>
          </a:p>
        </p:txBody>
      </p:sp>
      <p:sp>
        <p:nvSpPr>
          <p:cNvPr id="7987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521CC52-2561-4DB8-98CE-8B090D7B56BF}" type="slidenum">
              <a:rPr lang="en-US" smtClean="0"/>
              <a:pPr fontAlgn="base">
                <a:spcBef>
                  <a:spcPct val="0"/>
                </a:spcBef>
                <a:spcAft>
                  <a:spcPct val="0"/>
                </a:spcAft>
                <a:defRPr/>
              </a:pPr>
              <a:t>48</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47500" lnSpcReduction="20000"/>
          </a:bodyPr>
          <a:lstStyle/>
          <a:p>
            <a:pPr>
              <a:defRPr/>
            </a:pPr>
            <a:r>
              <a:rPr lang="en-US" dirty="0"/>
              <a:t>Ground rules provide a framework for people to resolve their conflict. Ground rules should be set at the beginning of any conflict resolution process. They can be very brief or very detailed – whatever the situation requires.</a:t>
            </a:r>
          </a:p>
          <a:p>
            <a:pPr>
              <a:defRPr/>
            </a:pPr>
            <a:r>
              <a:rPr lang="en-US" dirty="0"/>
              <a:t>Ground rules should be:</a:t>
            </a:r>
          </a:p>
          <a:p>
            <a:pPr>
              <a:defRPr/>
            </a:pPr>
            <a:r>
              <a:rPr lang="en-US" dirty="0"/>
              <a:t>•	Developed and agreed upon by both parties.</a:t>
            </a:r>
          </a:p>
          <a:p>
            <a:pPr>
              <a:defRPr/>
            </a:pPr>
            <a:r>
              <a:rPr lang="en-US" dirty="0"/>
              <a:t>•	Positive when it is possible. (For example, “We will listen to each other’s statements fully,” rather than, “We will not interrupt.”)</a:t>
            </a:r>
          </a:p>
          <a:p>
            <a:pPr>
              <a:defRPr/>
            </a:pPr>
            <a:r>
              <a:rPr lang="en-US" dirty="0"/>
              <a:t>•	Fair to both parties</a:t>
            </a:r>
          </a:p>
          <a:p>
            <a:pPr>
              <a:defRPr/>
            </a:pPr>
            <a:r>
              <a:rPr lang="en-US" dirty="0"/>
              <a:t>•	Enforceable</a:t>
            </a:r>
          </a:p>
          <a:p>
            <a:pPr>
              <a:defRPr/>
            </a:pPr>
            <a:r>
              <a:rPr lang="en-US" dirty="0"/>
              <a:t>•	Adjustable</a:t>
            </a:r>
          </a:p>
          <a:p>
            <a:pPr>
              <a:defRPr/>
            </a:pPr>
            <a:r>
              <a:rPr lang="en-US" dirty="0"/>
              <a:t>•	Written and posted somewhere where both parties can refer to it (for more formal dispute resolution processes).</a:t>
            </a:r>
          </a:p>
          <a:p>
            <a:pPr>
              <a:defRPr/>
            </a:pPr>
            <a:r>
              <a:rPr lang="en-US" dirty="0"/>
              <a:t>If the parties are using a mediator to help them resolve the conflict, it is important that the ground rules be developed by the parties and not the mediator. The mediator’s role is that of a guide and mentor, not a judge or supreme ruler.</a:t>
            </a:r>
          </a:p>
          <a:p>
            <a:pPr>
              <a:defRPr/>
            </a:pPr>
            <a:r>
              <a:rPr lang="en-US" dirty="0"/>
              <a:t>Some examples of ground rules include:</a:t>
            </a:r>
          </a:p>
          <a:p>
            <a:pPr>
              <a:defRPr/>
            </a:pPr>
            <a:r>
              <a:rPr lang="en-US" dirty="0"/>
              <a:t>•	We will listen to each other’s statements fully before responding.</a:t>
            </a:r>
          </a:p>
          <a:p>
            <a:pPr>
              <a:defRPr/>
            </a:pPr>
            <a:r>
              <a:rPr lang="en-US" dirty="0"/>
              <a:t>•	We will work together to achieve a mutually acceptable solution.</a:t>
            </a:r>
          </a:p>
          <a:p>
            <a:pPr>
              <a:defRPr/>
            </a:pPr>
            <a:r>
              <a:rPr lang="en-US" dirty="0"/>
              <a:t>•	We will respect each other as individuals, and therefore not engage in personal insults and attacks.</a:t>
            </a:r>
          </a:p>
          <a:p>
            <a:pPr>
              <a:defRPr/>
            </a:pPr>
            <a:r>
              <a:rPr lang="en-US" dirty="0"/>
              <a:t>Participants can use the ground rules throughout the conflict resolution process to monitor and modify their behaviors. Ground rules give participants an objective, logical way of addressing personal attacks and emotional issues.</a:t>
            </a:r>
          </a:p>
          <a:p>
            <a:pPr>
              <a:defRPr/>
            </a:pPr>
            <a:r>
              <a:rPr lang="en-US" dirty="0"/>
              <a:t>An example: “Joe, I feel like you have cut off my last several statements. We agreed at the beginning of this that we would listen to each other’s statements fully before answering.”</a:t>
            </a:r>
          </a:p>
          <a:p>
            <a:pPr>
              <a:defRPr/>
            </a:pPr>
            <a:r>
              <a:rPr lang="en-US" dirty="0"/>
              <a:t>If the conflict is being mediated, this also gives the mediator a fair way to give participants feedback and help them work with the conflict. Since the same rules are being applied to everyone, it can help the mediator maintain fairness and avoid bias.</a:t>
            </a:r>
          </a:p>
          <a:p>
            <a:pPr>
              <a:defRPr/>
            </a:pPr>
            <a:endParaRPr lang="en-US" dirty="0"/>
          </a:p>
          <a:p>
            <a:pPr>
              <a:defRPr/>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what ground rules are, how to use them, and what their role is in conflict resolution.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Ground rules provide a framework for people to resolve their conflict.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Flip chart paper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Markers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participants to come up with some ground rules for this workshop.</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It is believed that the first written set of laws was created by Hammurabi in Ancient Babylon, in 1790 B.C.</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also be performed in small groups.</a:t>
            </a:r>
          </a:p>
          <a:p>
            <a:pPr>
              <a:defRPr/>
            </a:pPr>
            <a:endParaRPr lang="en-US" dirty="0"/>
          </a:p>
        </p:txBody>
      </p:sp>
      <p:sp>
        <p:nvSpPr>
          <p:cNvPr id="4" name="Slide Number Placeholder 3"/>
          <p:cNvSpPr>
            <a:spLocks noGrp="1"/>
          </p:cNvSpPr>
          <p:nvPr>
            <p:ph type="sldNum" sz="quarter" idx="5"/>
          </p:nvPr>
        </p:nvSpPr>
        <p:spPr/>
        <p:txBody>
          <a:bodyPr/>
          <a:lstStyle/>
          <a:p>
            <a:pPr>
              <a:defRPr/>
            </a:pPr>
            <a:fld id="{5E675893-E8B4-47C5-A0D1-722D8B24AEFC}" type="slidenum">
              <a:rPr lang="en-US" smtClean="0"/>
              <a:pPr>
                <a:defRPr/>
              </a:pPr>
              <a:t>49</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r>
              <a:rPr lang="en-US" dirty="0"/>
              <a:t>The right time and place is often a key part of resolving conflict. Trying to solve a major team issue five minutes before the end of the shift just isn’t going to work – people are going to be focused on going home, not on the problem. </a:t>
            </a:r>
          </a:p>
          <a:p>
            <a:r>
              <a:rPr lang="en-US" dirty="0"/>
              <a:t>When possible, choose a quiet place to discuss the conflict. Make sure that there is lots of time allowed. Minimize distractions if possible: turn cell phones off, forward office phones to voice mail, and turn off computers. </a:t>
            </a:r>
          </a:p>
          <a:p>
            <a:r>
              <a:rPr lang="en-US" dirty="0"/>
              <a:t>If you are mediating a conflict resolution meeting, be conscious of the needs of both parties when scheduling the meeting. Make sure that the time chosen works well for both of them. Choose a location that is neutral (one that they are both comfortable with or that neither has visited before). Removing distractions will enable both parties to concentrate on the matter at hand: resolving the conflict.</a:t>
            </a:r>
          </a:p>
          <a:p>
            <a:pPr eaLnBrk="1" hangingPunct="1">
              <a:spcBef>
                <a:spcPct val="0"/>
              </a:spcBef>
            </a:pPr>
            <a:endParaRPr lang="en-US" dirty="0"/>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the importance of the physical environment when resolving a conflict.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When possible, choose a quiet place to discuss the conflict and make sure that there is lots of time allowed.</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List of major world events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Prepare a list of major events related to your area and the generation of the group you are teaching. We have included a sample list below.</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participants to try to remember when they heard about each event listed below, and where they were when they heard of it. Encourage discussion on how the time and place changed how they experienced the event.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Assassination of John F. Kennedy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World Trade Center attacks in 2001</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2004 Indian Ocean Tsunami</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Hurricane Katrina</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election of the most recent pope and/or country leader</a:t>
            </a:r>
          </a:p>
          <a:p>
            <a:pPr eaLnBrk="1" hangingPunct="1">
              <a:spcBef>
                <a:spcPct val="0"/>
              </a:spcBef>
            </a:pPr>
            <a:endParaRPr lang="en-US" dirty="0"/>
          </a:p>
        </p:txBody>
      </p:sp>
      <p:sp>
        <p:nvSpPr>
          <p:cNvPr id="8192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987BC78-CA8B-4203-AB39-E0F9F15BC1FD}" type="slidenum">
              <a:rPr lang="en-US" smtClean="0"/>
              <a:pPr fontAlgn="base">
                <a:spcBef>
                  <a:spcPct val="0"/>
                </a:spcBef>
                <a:spcAft>
                  <a:spcPct val="0"/>
                </a:spcAft>
                <a:defRPr/>
              </a:pPr>
              <a:t>50</a:t>
            </a:fld>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a:t>There is an old story about two girls arguing over an orange. They both wanted this single orange to themselves. They argued for hours over who should get it and why. Finally, though, they realized that they could both win: one wanted the rind for a cake, while the other one wanted to make juice from the inside of the orange. This model of win-win situations and mutual gain is our preferred outcome for any conflict. In this module, we will explore how creating mutual understanding can lay the groundwork for a win-win solution.</a:t>
            </a:r>
          </a:p>
        </p:txBody>
      </p:sp>
      <p:sp>
        <p:nvSpPr>
          <p:cNvPr id="8294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44541A9-384B-4DB8-9679-68A018FD5871}" type="slidenum">
              <a:rPr lang="en-US" smtClean="0"/>
              <a:pPr fontAlgn="base">
                <a:spcBef>
                  <a:spcPct val="0"/>
                </a:spcBef>
                <a:spcAft>
                  <a:spcPct val="0"/>
                </a:spcAft>
                <a:defRPr/>
              </a:pPr>
              <a:t>61</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6:00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Demonstrate by using the pointer tool or thin</a:t>
            </a:r>
            <a:r>
              <a:rPr lang="en-US" sz="1200" kern="1200" baseline="0" dirty="0">
                <a:solidFill>
                  <a:schemeClr val="tx1"/>
                </a:solidFill>
                <a:effectLst/>
                <a:latin typeface="+mn-lt"/>
                <a:ea typeface="+mn-ea"/>
                <a:cs typeface="+mn-cs"/>
              </a:rPr>
              <a:t> dark line</a:t>
            </a:r>
            <a:r>
              <a:rPr lang="en-US" sz="1200" kern="1200" dirty="0">
                <a:solidFill>
                  <a:schemeClr val="tx1"/>
                </a:solidFill>
                <a:effectLst/>
                <a:latin typeface="+mn-lt"/>
                <a:ea typeface="+mn-ea"/>
                <a:cs typeface="+mn-cs"/>
              </a:rPr>
              <a:t> to show each of the tools and features that you will be using during the session. Ask participants to follow along by using their tools during your walk through. </a:t>
            </a:r>
            <a:r>
              <a:rPr lang="en-US" sz="1200" kern="1200" baseline="0" dirty="0">
                <a:solidFill>
                  <a:schemeClr val="tx1"/>
                </a:solidFill>
                <a:effectLst/>
                <a:latin typeface="+mn-lt"/>
                <a:ea typeface="+mn-ea"/>
                <a:cs typeface="+mn-cs"/>
              </a:rPr>
              <a:t>Check to see if all participants are doing it. Call out those that are not, to see if they are having difficulties. </a:t>
            </a:r>
            <a:r>
              <a:rPr lang="en-US" dirty="0"/>
              <a:t>Preference, “I will do my best to pronounce some of your names and really apologize if I mispronounce it. Please correct me.”</a:t>
            </a: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baseline="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 – WEBEX FILE TRANSFER – WORKSHOP HANDOUT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Mention there is a participant handout that accompanies this session. Provide the </a:t>
            </a:r>
            <a:r>
              <a:rPr lang="en-US" sz="1200" b="1" kern="1200" dirty="0">
                <a:solidFill>
                  <a:schemeClr val="tx1"/>
                </a:solidFill>
                <a:effectLst/>
                <a:latin typeface="+mn-lt"/>
                <a:ea typeface="+mn-ea"/>
                <a:cs typeface="+mn-cs"/>
              </a:rPr>
              <a:t>“Workshop Handout” </a:t>
            </a:r>
            <a:r>
              <a:rPr lang="en-US" sz="1200" kern="1200" dirty="0">
                <a:solidFill>
                  <a:schemeClr val="tx1"/>
                </a:solidFill>
                <a:effectLst/>
                <a:latin typeface="+mn-lt"/>
                <a:ea typeface="+mn-ea"/>
                <a:cs typeface="+mn-cs"/>
              </a:rPr>
              <a:t>file </a:t>
            </a:r>
            <a:r>
              <a:rPr lang="en-US" sz="1200" b="1" kern="1200" dirty="0">
                <a:solidFill>
                  <a:schemeClr val="tx1"/>
                </a:solidFill>
                <a:effectLst/>
                <a:latin typeface="+mn-lt"/>
                <a:ea typeface="+mn-ea"/>
                <a:cs typeface="+mn-cs"/>
              </a:rPr>
              <a:t>through WebEx file transfer functionality</a:t>
            </a:r>
            <a:r>
              <a:rPr lang="en-US" sz="1200" kern="1200" dirty="0">
                <a:solidFill>
                  <a:schemeClr val="tx1"/>
                </a:solidFill>
                <a:effectLst/>
                <a:latin typeface="+mn-lt"/>
                <a:ea typeface="+mn-ea"/>
                <a:cs typeface="+mn-cs"/>
              </a:rPr>
              <a:t>. Suggest to participants to save the workbook to their desktop to be able to reference after the class.  Suggest to participants to use the handout as a refresher as they work through challenges they face throughout the day. It has a notes section to jot down new things learned and ideas on how to incorporate the strategies discussed.</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Let’s look at the technology we will be using today. Many of you may have already used these tools, however, for the benefit for everyone, let’s take a quick tour. Also, keep in mind that t</a:t>
            </a:r>
            <a:r>
              <a:rPr lang="en-US" dirty="0"/>
              <a:t>his is an active class where your participation is key to the level of learning and sharing.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Starting at the </a:t>
            </a:r>
            <a:r>
              <a:rPr lang="en-US" sz="1200" b="1" kern="1200" dirty="0">
                <a:solidFill>
                  <a:schemeClr val="tx1"/>
                </a:solidFill>
                <a:effectLst/>
                <a:latin typeface="+mn-lt"/>
                <a:ea typeface="+mn-ea"/>
                <a:cs typeface="+mn-cs"/>
              </a:rPr>
              <a:t>upper Left hand corner is the pointer tool, </a:t>
            </a:r>
            <a:r>
              <a:rPr lang="en-US" sz="1200" kern="1200" dirty="0">
                <a:solidFill>
                  <a:schemeClr val="tx1"/>
                </a:solidFill>
                <a:effectLst/>
                <a:latin typeface="+mn-lt"/>
                <a:ea typeface="+mn-ea"/>
                <a:cs typeface="+mn-cs"/>
              </a:rPr>
              <a:t>which is arrow pointing to the right.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Click on the pointer tool and then click on </a:t>
            </a:r>
            <a:r>
              <a:rPr lang="en-US" sz="1200" kern="1200" baseline="0" dirty="0">
                <a:solidFill>
                  <a:schemeClr val="tx1"/>
                </a:solidFill>
                <a:effectLst/>
                <a:latin typeface="+mn-lt"/>
                <a:ea typeface="+mn-ea"/>
                <a:cs typeface="+mn-cs"/>
              </a:rPr>
              <a:t>your location of where you are currently taking this webinar. </a:t>
            </a:r>
          </a:p>
          <a:p>
            <a:endParaRPr lang="en-US" sz="1200" b="1"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1"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In the Right side of your screen is the list of Attendees and below that the tool bar. The first icon is the hand icon.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Everyone click on the Hand Icon to show me that you located it. This is another way to get my attention if you have a question or comment.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The two other icons directly to the left of the hand raise icon is a</a:t>
            </a:r>
            <a:r>
              <a:rPr lang="en-US" sz="1200" kern="1200" dirty="0">
                <a:solidFill>
                  <a:schemeClr val="tx1"/>
                </a:solidFill>
                <a:effectLst/>
                <a:latin typeface="+mn-lt"/>
                <a:ea typeface="+mn-ea"/>
                <a:cs typeface="+mn-cs"/>
              </a:rPr>
              <a:t> green check mark which can mean you agree or yes; a red x means you disagree or no. Let’s put this one into apply!</a:t>
            </a:r>
          </a:p>
          <a:p>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Sometimes people like to jot down notes throughout the session, which is totally optional. In a moment, you will see on your screen a File Transfer prompt. I am going to use the </a:t>
            </a:r>
            <a:r>
              <a:rPr lang="en-US" b="1" dirty="0"/>
              <a:t>WEBEX FILE TRANSFER </a:t>
            </a:r>
            <a:r>
              <a:rPr lang="en-US" dirty="0"/>
              <a:t>function to provide you the Workshop Handout. It has keep points we are covering today and also has open areas for those that like to capture notes. You can always have it in the background, which is completely up to you. Click the Download button on the upper left side of the prompt box and save the workshop handout somewhere on your computer for future reference and if you desire to capture notes.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Give me a green check mark after you have downloaded the workshop handout. That way, I will know you received the file.</a:t>
            </a:r>
            <a:endParaRPr lang="en-US" sz="1200" b="0" kern="1200" dirty="0">
              <a:solidFill>
                <a:schemeClr val="tx1"/>
              </a:solidFill>
              <a:effectLst/>
              <a:latin typeface="+mn-lt"/>
              <a:ea typeface="+mn-ea"/>
              <a:cs typeface="+mn-cs"/>
            </a:endParaRPr>
          </a:p>
          <a:p>
            <a:endParaRPr lang="en-US" sz="1200" b="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Below the tool bar is the chat box. </a:t>
            </a:r>
            <a:r>
              <a:rPr lang="en-US" sz="1200" b="0" kern="1200" dirty="0">
                <a:solidFill>
                  <a:schemeClr val="tx1"/>
                </a:solidFill>
                <a:effectLst/>
                <a:latin typeface="+mn-lt"/>
                <a:ea typeface="+mn-ea"/>
                <a:cs typeface="+mn-cs"/>
              </a:rPr>
              <a:t>In the </a:t>
            </a:r>
            <a:r>
              <a:rPr lang="en-US" sz="1200" kern="1200" dirty="0">
                <a:solidFill>
                  <a:schemeClr val="tx1"/>
                </a:solidFill>
                <a:effectLst/>
                <a:latin typeface="+mn-lt"/>
                <a:ea typeface="+mn-ea"/>
                <a:cs typeface="+mn-cs"/>
              </a:rPr>
              <a:t>Chat Box, Where it says, Send to: keep the default to “All Participants”. </a:t>
            </a:r>
            <a:r>
              <a:rPr lang="en-US" sz="1200" kern="1200" baseline="0" dirty="0">
                <a:solidFill>
                  <a:schemeClr val="tx1"/>
                </a:solidFill>
                <a:effectLst/>
                <a:latin typeface="+mn-lt"/>
                <a:ea typeface="+mn-ea"/>
                <a:cs typeface="+mn-cs"/>
              </a:rPr>
              <a:t>During this session feel free </a:t>
            </a:r>
            <a:r>
              <a:rPr lang="en-US" sz="1200" kern="1200" dirty="0">
                <a:solidFill>
                  <a:schemeClr val="tx1"/>
                </a:solidFill>
                <a:effectLst/>
                <a:latin typeface="+mn-lt"/>
                <a:ea typeface="+mn-ea"/>
                <a:cs typeface="+mn-cs"/>
              </a:rPr>
              <a:t>to respond to your colleagues and use this as a place to also ask questions. </a:t>
            </a:r>
            <a:r>
              <a:rPr lang="en-US" sz="1200" kern="1200" baseline="0" dirty="0">
                <a:solidFill>
                  <a:schemeClr val="tx1"/>
                </a:solidFill>
                <a:effectLst/>
                <a:latin typeface="+mn-lt"/>
                <a:ea typeface="+mn-ea"/>
                <a:cs typeface="+mn-cs"/>
              </a:rPr>
              <a:t>Should you need assistance during the class and want to send a message to me, change the SEND TO option to “Host”.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baseline="0" dirty="0">
              <a:solidFill>
                <a:schemeClr val="tx1"/>
              </a:solidFill>
              <a:effectLst/>
              <a:latin typeface="+mn-lt"/>
              <a:ea typeface="+mn-ea"/>
              <a:cs typeface="+mn-cs"/>
            </a:endParaRPr>
          </a:p>
          <a:p>
            <a:r>
              <a:rPr lang="en-US" sz="1200" kern="1200" baseline="0" dirty="0">
                <a:solidFill>
                  <a:schemeClr val="tx1"/>
                </a:solidFill>
                <a:effectLst/>
                <a:latin typeface="+mn-lt"/>
                <a:ea typeface="+mn-ea"/>
                <a:cs typeface="+mn-cs"/>
              </a:rPr>
              <a:t>Let’s give this a try and type in the chat window </a:t>
            </a:r>
            <a:r>
              <a:rPr lang="en-US" sz="1200" kern="1200" dirty="0">
                <a:solidFill>
                  <a:schemeClr val="tx1"/>
                </a:solidFill>
                <a:effectLst/>
                <a:latin typeface="+mn-lt"/>
                <a:ea typeface="+mn-ea"/>
                <a:cs typeface="+mn-cs"/>
              </a:rPr>
              <a:t>a brief introduction that includes your business unit and role at</a:t>
            </a:r>
            <a:r>
              <a:rPr lang="en-US" sz="1200" kern="1200" baseline="0" dirty="0">
                <a:solidFill>
                  <a:schemeClr val="tx1"/>
                </a:solidFill>
                <a:effectLst/>
                <a:latin typeface="+mn-lt"/>
                <a:ea typeface="+mn-ea"/>
                <a:cs typeface="+mn-cs"/>
              </a:rPr>
              <a:t> Thomson Reuters. &lt;Note: Call out several participants names and roles.&gt;</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Again, if you are having any technical</a:t>
            </a:r>
            <a:r>
              <a:rPr lang="en-US" sz="1200" kern="1200" baseline="0" dirty="0">
                <a:solidFill>
                  <a:schemeClr val="tx1"/>
                </a:solidFill>
                <a:effectLst/>
                <a:latin typeface="+mn-lt"/>
                <a:ea typeface="+mn-ea"/>
                <a:cs typeface="+mn-cs"/>
              </a:rPr>
              <a:t> difficulties, use the Chat to let me know. The issue may be a one-off type of thing. If we are finding the technical difficulty is preventing us from continuing the session, I will stop and address it right away. I don’t foresee any challenges, yet I would like us prepared, if it does occur.</a:t>
            </a:r>
          </a:p>
          <a:p>
            <a:pPr lvl="0"/>
            <a:endParaRPr lang="en-US" sz="1200" kern="1200" baseline="0" dirty="0">
              <a:solidFill>
                <a:schemeClr val="tx1"/>
              </a:solidFill>
              <a:effectLst/>
              <a:latin typeface="+mn-lt"/>
              <a:ea typeface="+mn-ea"/>
              <a:cs typeface="+mn-cs"/>
            </a:endParaRPr>
          </a:p>
          <a:p>
            <a:pPr lvl="0"/>
            <a:r>
              <a:rPr lang="en-US" sz="1200" kern="1200" baseline="0" dirty="0">
                <a:solidFill>
                  <a:schemeClr val="tx1"/>
                </a:solidFill>
                <a:effectLst/>
                <a:latin typeface="+mn-lt"/>
                <a:ea typeface="+mn-ea"/>
                <a:cs typeface="+mn-cs"/>
              </a:rPr>
              <a:t>The last item in our virtual environment that I want to discuss are the icons on the far right side of the screen. These are visual cues and reminders of tools we will use for particular activities. They will show in the upper right corner. Here we can see what we have the pointer, hand raise, yes/no and chat icons.  </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none" dirty="0">
                <a:solidFill>
                  <a:schemeClr val="tx1"/>
                </a:solidFill>
                <a:effectLst/>
                <a:latin typeface="+mn-lt"/>
                <a:ea typeface="+mn-ea"/>
                <a:cs typeface="+mn-cs"/>
              </a:rPr>
              <a:t>C</a:t>
            </a:r>
            <a:r>
              <a:rPr lang="en-US" sz="1200" kern="1200" baseline="0" dirty="0">
                <a:solidFill>
                  <a:schemeClr val="tx1"/>
                </a:solidFill>
                <a:effectLst/>
                <a:latin typeface="+mn-lt"/>
                <a:ea typeface="+mn-ea"/>
                <a:cs typeface="+mn-cs"/>
              </a:rPr>
              <a:t>LEAR ALL PARTICIPANT ICONS BEFORE MOVING ON.</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baseline="0" dirty="0">
                <a:solidFill>
                  <a:schemeClr val="tx1"/>
                </a:solidFill>
                <a:effectLst/>
                <a:latin typeface="+mn-lt"/>
                <a:ea typeface="+mn-ea"/>
                <a:cs typeface="+mn-cs"/>
              </a:rPr>
              <a:t>Okay, I would like you to give me a green check mark if you are comfortable with using the technology or the red X if there you have any questions using the tools.</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endParaRPr lang="en-US" sz="1200" b="1" kern="1200" cap="all"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C89A6A9-E5D3-344C-8D03-01773F87CC6D}" type="slidenum">
              <a:rPr lang="en-US" smtClean="0"/>
              <a:pPr/>
              <a:t>3</a:t>
            </a:fld>
            <a:endParaRPr lang="en-US"/>
          </a:p>
        </p:txBody>
      </p:sp>
    </p:spTree>
    <p:extLst>
      <p:ext uri="{BB962C8B-B14F-4D97-AF65-F5344CB8AC3E}">
        <p14:creationId xmlns:p14="http://schemas.microsoft.com/office/powerpoint/2010/main" val="187107111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85000" lnSpcReduction="10000"/>
          </a:bodyPr>
          <a:lstStyle/>
          <a:p>
            <a:r>
              <a:rPr lang="en-US" dirty="0"/>
              <a:t>You can create two versions of your personal needs statement: your ideal resolution and your realistic resolution. Or, you could frame your statement into several steps if the conflict is complicated.</a:t>
            </a:r>
          </a:p>
          <a:p>
            <a:r>
              <a:rPr lang="en-US" dirty="0"/>
              <a:t>Another useful exercise is to break down your statement into wants and needs. This is particularly valuable if your statement is vague. Let’s take the statement, “I want changes to the schedule,” as an example.</a:t>
            </a:r>
          </a:p>
          <a:p>
            <a:r>
              <a:rPr lang="en-US" dirty="0"/>
              <a:t>WANT: More input into the scheduling process    NEED: To work less than 30 hours per week</a:t>
            </a:r>
          </a:p>
          <a:p>
            <a:r>
              <a:rPr lang="en-US" dirty="0"/>
              <a:t>WANT: A more regular schedule                        NEED : More notice for schedule changes</a:t>
            </a:r>
          </a:p>
          <a:p>
            <a:r>
              <a:rPr lang="en-US" dirty="0"/>
              <a:t> </a:t>
            </a:r>
          </a:p>
          <a:p>
            <a:r>
              <a:rPr lang="en-US" dirty="0"/>
              <a:t>This will give you some bargaining room during the conflict resolution process, and will help ensure that you get what you need out of the solution. In the example above, you may be willing to give up a more regular schedule if more notice for schedule changes is provided.</a:t>
            </a:r>
          </a:p>
          <a:p>
            <a:pPr eaLnBrk="1" hangingPunct="1">
              <a:spcBef>
                <a:spcPct val="0"/>
              </a:spcBef>
            </a:pPr>
            <a:endParaRPr lang="en-US" dirty="0"/>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how to identify your wants and needs when in conflict.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begin, identify what you personally want out of the conflict.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participants think of a recent conflict at the workplace or at home. Ask them to list their wants and needs during that conflict.</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participants to share examples and improve their want/need statements.</a:t>
            </a:r>
          </a:p>
          <a:p>
            <a:pPr eaLnBrk="1" hangingPunct="1">
              <a:spcBef>
                <a:spcPct val="0"/>
              </a:spcBef>
            </a:pPr>
            <a:endParaRPr lang="en-US" dirty="0"/>
          </a:p>
        </p:txBody>
      </p:sp>
      <p:sp>
        <p:nvSpPr>
          <p:cNvPr id="8397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943051E-8A41-402B-B91E-D4D44DEF7F0B}" type="slidenum">
              <a:rPr lang="en-US" smtClean="0"/>
              <a:pPr fontAlgn="base">
                <a:spcBef>
                  <a:spcPct val="0"/>
                </a:spcBef>
                <a:spcAft>
                  <a:spcPct val="0"/>
                </a:spcAft>
                <a:defRPr/>
              </a:pPr>
              <a:t>62</a:t>
            </a:fld>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a:t>Next, identify what the person that you are in conflict with wants. Try to frame this positively. Explore all the angles to maximize your possibilities for mutual gain.</a:t>
            </a:r>
            <a:endParaRPr lang="en-CA" dirty="0"/>
          </a:p>
          <a:p>
            <a:pPr eaLnBrk="1" hangingPunct="1">
              <a:spcBef>
                <a:spcPct val="0"/>
              </a:spcBef>
            </a:pPr>
            <a:endParaRPr lang="en-US" dirty="0"/>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how to identify your opponent’s wants and needs when in conflict.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Next, identify what the person that you are in conflict with wants.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participants to continue with the same conflict example from the last topic. Ask them to write down what they think their opponent might have wanted and needed during that conflict.</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participants to share examples and improve their want/need statements.</a:t>
            </a:r>
          </a:p>
          <a:p>
            <a:pPr eaLnBrk="1" hangingPunct="1">
              <a:spcBef>
                <a:spcPct val="0"/>
              </a:spcBef>
            </a:pPr>
            <a:endParaRPr lang="en-US" dirty="0"/>
          </a:p>
        </p:txBody>
      </p:sp>
      <p:sp>
        <p:nvSpPr>
          <p:cNvPr id="8602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2E515A0-8520-41BD-A544-255595DA4DF1}" type="slidenum">
              <a:rPr lang="en-US" smtClean="0"/>
              <a:pPr fontAlgn="base">
                <a:spcBef>
                  <a:spcPct val="0"/>
                </a:spcBef>
                <a:spcAft>
                  <a:spcPct val="0"/>
                </a:spcAft>
                <a:defRPr/>
              </a:pPr>
              <a:t>63</a:t>
            </a:fld>
            <a:endParaRPr 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pPr eaLnBrk="1" hangingPunct="1">
              <a:spcBef>
                <a:spcPct val="0"/>
              </a:spcBef>
            </a:pPr>
            <a:r>
              <a:rPr lang="en-US" dirty="0"/>
              <a:t>Now that you have identified the wants and needs of both sides, look for areas of overlap. These will be the starting points for establishing mutual ground.</a:t>
            </a:r>
            <a:endParaRPr lang="en-CA" dirty="0"/>
          </a:p>
          <a:p>
            <a:pPr eaLnBrk="1" hangingPunct="1">
              <a:spcBef>
                <a:spcPct val="0"/>
              </a:spcBef>
            </a:pPr>
            <a:r>
              <a:rPr lang="en-US" dirty="0"/>
              <a:t>Here is an example. Joe and George are in conflict over the current schedule. As the most senior members of the assembly line team, they both alternate their regular duties with that of foreman. Although taking on the responsibility gives the foreman an extra $250 per shift, the foreman also has to work an extra hour per shift, and has additional safety responsibilities.</a:t>
            </a:r>
            <a:endParaRPr lang="en-CA" dirty="0"/>
          </a:p>
          <a:p>
            <a:pPr eaLnBrk="1" hangingPunct="1">
              <a:spcBef>
                <a:spcPct val="0"/>
              </a:spcBef>
            </a:pPr>
            <a:r>
              <a:rPr lang="en-US" dirty="0"/>
              <a:t>Joe and George both work Monday to Friday. As a regular assembly line team member, their shifts are from 8:30 a.m. to 4:30 p.m. As foreman, they are expected to work from 8 a.m. to 5 p.m.</a:t>
            </a:r>
            <a:endParaRPr lang="en-CA" dirty="0"/>
          </a:p>
          <a:p>
            <a:pPr eaLnBrk="1" hangingPunct="1">
              <a:spcBef>
                <a:spcPct val="0"/>
              </a:spcBef>
            </a:pPr>
            <a:r>
              <a:rPr lang="en-US" dirty="0"/>
              <a:t>From this simple chart, we can see that Joe and George have the same goal: to ensure that the foreman position is covered by someone during regular working hours. Thus, this is a logistical conflict rather than an emotional one. We can also see from the chart that there seems to be some good starting ground for a solution. </a:t>
            </a:r>
            <a:endParaRPr lang="en-CA" dirty="0"/>
          </a:p>
          <a:p>
            <a:pPr eaLnBrk="1" hangingPunct="1">
              <a:spcBef>
                <a:spcPct val="0"/>
              </a:spcBef>
            </a:pPr>
            <a:r>
              <a:rPr lang="en-US" dirty="0"/>
              <a:t>When working through the wants and needs of both parties, be careful not to jump to conclusions. Rather, be on the lookout for the root cause. Often, the problem is not what it seems.</a:t>
            </a:r>
            <a:endParaRPr lang="en-CA" dirty="0"/>
          </a:p>
          <a:p>
            <a:pPr eaLnBrk="1" hangingPunct="1">
              <a:spcBef>
                <a:spcPct val="0"/>
              </a:spcBef>
            </a:pPr>
            <a:endParaRPr lang="en-US" dirty="0"/>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how to bring the needs and wants of both people in conflict together.</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Now that you have identified the wants and needs of both sides, look for areas of overlap. These will be the starting points for establishing mutual ground.</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participants to continue with the same conflict example from the last two topics. Ask them to look for areas of mutual ground in the two wants/needs lists.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 Lion used to prowl about a field in which Four Oxen used to dwell. Many a time he tried to attack them, but whenever he came near they turned their tails to one another, so that whichever way he approached them he was met by the horns of one of them. At last, however, they fell to quarrelling among themselves, and each went off to pasture alone in a separate corner of the field. Then the Lion attacked them one by one and soon made an end of all four.</a:t>
            </a:r>
          </a:p>
          <a:p>
            <a:r>
              <a:rPr lang="en-US" sz="1200" kern="1200" dirty="0">
                <a:solidFill>
                  <a:schemeClr val="tx1"/>
                </a:solidFill>
                <a:effectLst/>
                <a:latin typeface="+mn-lt"/>
                <a:ea typeface="+mn-ea"/>
                <a:cs typeface="+mn-cs"/>
              </a:rPr>
              <a:t>The moral of the story: United we stand, divided we fall.</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discussion about participants’ discoveries.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Did they find mutual ground that they did not realize was there?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How does this change their approach to the conflict?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If the conflict has already been solved, what changes do you wish you could make?</a:t>
            </a:r>
          </a:p>
          <a:p>
            <a:pPr eaLnBrk="1" hangingPunct="1">
              <a:spcBef>
                <a:spcPct val="0"/>
              </a:spcBef>
            </a:pPr>
            <a:endParaRPr lang="en-US" dirty="0"/>
          </a:p>
        </p:txBody>
      </p:sp>
      <p:sp>
        <p:nvSpPr>
          <p:cNvPr id="8704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9B4058E-FAAD-4848-871D-8F49FE2255BE}" type="slidenum">
              <a:rPr lang="en-US" smtClean="0"/>
              <a:pPr fontAlgn="base">
                <a:spcBef>
                  <a:spcPct val="0"/>
                </a:spcBef>
                <a:spcAft>
                  <a:spcPct val="0"/>
                </a:spcAft>
                <a:defRPr/>
              </a:pPr>
              <a:t>64</a:t>
            </a:fld>
            <a:endParaRPr 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a:t>So far, we have talked about laying the foundation for common ground, one of the key building blocks for win-win solutions. This module will look at some techniques on building common ground and using it to create partnerships. It may not seem like we have progressed very far in resolving the conflict. Indeed, most of these primary steps are focused on information gathering and problem solving. For minor conflicts, having these steps in your toolbox will simply help you keep all possibilities in mind during the conflict. For major conflicts, these steps will help you ensure you achieve the best solution possible for the situation.</a:t>
            </a:r>
          </a:p>
        </p:txBody>
      </p:sp>
      <p:sp>
        <p:nvSpPr>
          <p:cNvPr id="8806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0E1CB1B-C9D0-4471-886D-74A5D2326492}" type="slidenum">
              <a:rPr lang="en-US" smtClean="0"/>
              <a:pPr fontAlgn="base">
                <a:spcBef>
                  <a:spcPct val="0"/>
                </a:spcBef>
                <a:spcAft>
                  <a:spcPct val="0"/>
                </a:spcAft>
                <a:defRPr/>
              </a:pPr>
              <a:t>75</a:t>
            </a:fld>
            <a:endParaRPr 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r>
              <a:rPr lang="en-US" dirty="0"/>
              <a:t>We have already talked about finding common ground when exploring each side’s wants and needs. With these tools, you should be able to find common ground even before the conflict begins.</a:t>
            </a:r>
          </a:p>
          <a:p>
            <a:r>
              <a:rPr lang="en-US" dirty="0"/>
              <a:t>In our earlier example, with Joe and George in conflict over the supervisor schedule, they both wanted to ensure that the position was covered during their hours of responsibility. Other possible areas of common ground could include ensuring the safety of the assembly line team, continuing to work with each other, or continuing to work for the company. Try hard enough and you’ll find something in common!</a:t>
            </a:r>
          </a:p>
          <a:p>
            <a:r>
              <a:rPr lang="en-US" dirty="0"/>
              <a:t>You should continue to try to find common ground throughout the entire conflict resolution process. It will help you understand your adversary’s position and better position you to help create a win-win solution. These positive gestures will build goodwill, and help you make the shift from being two people in conflict to being two people working to solve a problem.</a:t>
            </a:r>
          </a:p>
          <a:p>
            <a:r>
              <a:rPr lang="en-US" dirty="0"/>
              <a:t>Some examples:</a:t>
            </a:r>
          </a:p>
          <a:p>
            <a:r>
              <a:rPr lang="en-US" dirty="0"/>
              <a:t>“I think the company needs a more unified sales team, too.”</a:t>
            </a:r>
          </a:p>
          <a:p>
            <a:r>
              <a:rPr lang="en-US" dirty="0"/>
              <a:t>“I would really like us to win first place this year, too.”</a:t>
            </a:r>
          </a:p>
          <a:p>
            <a:r>
              <a:rPr lang="en-US" dirty="0"/>
              <a:t>“I agree that we can get this conflict resolved and build a better widget.”</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the importance of building common ground throughout the conflict resolution process.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You should be able to find common ground even before the conflict begins. You should continue to try to find common ground throughout the entire conflict resolution process.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List of categories and sub-categories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Prepare a list of categories and sub-categories. We have included a few examples below.</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Seasons: Winter, Summer, Spring, Fall</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Cookies: Chocolate Chip, Oatmeal, Molasses, Other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Preferred Vacation Spots: Beach, Mountain, City, Country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Animals: Cats, Dogs, Fish, Birds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participants to stand. Explain that you will call out a category and then designate a corner of each room for the various sub-categories. Participants should go to the corner that describes their preference.</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Mark Twain once said, “We have not all been generals, or poets, or statesmen, but when the toast works down to the babies, we stand on common ground.”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probably learn things about each other that they didn’t know. Explore how this helps us build common ground.</a:t>
            </a:r>
          </a:p>
          <a:p>
            <a:endParaRPr lang="en-US" dirty="0"/>
          </a:p>
        </p:txBody>
      </p:sp>
      <p:sp>
        <p:nvSpPr>
          <p:cNvPr id="8909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5DCA0AC-F65C-4CB3-A250-C960DC50C71E}" type="slidenum">
              <a:rPr lang="en-US" smtClean="0"/>
              <a:pPr fontAlgn="base">
                <a:spcBef>
                  <a:spcPct val="0"/>
                </a:spcBef>
                <a:spcAft>
                  <a:spcPct val="0"/>
                </a:spcAft>
                <a:defRPr/>
              </a:pPr>
              <a:t>76</a:t>
            </a:fld>
            <a:endParaRPr 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r>
              <a:rPr lang="en-US" dirty="0"/>
              <a:t>There are often many negative emotions associated with conflict. No wonder – conflict makes many people upset and anxious, and often results in negative feelings like anger and disappointment.</a:t>
            </a:r>
          </a:p>
          <a:p>
            <a:r>
              <a:rPr lang="en-US" dirty="0"/>
              <a:t>If you are able to turn that negative energy into positive energy to help build goodwill with the person that you are in conflict with, resolving the conflict will be much easier. Ironically, the more negative the situation, the more important this step is.</a:t>
            </a:r>
          </a:p>
          <a:p>
            <a:r>
              <a:rPr lang="en-US" dirty="0"/>
              <a:t>Let’s say that the person that you are in conflict with is very angry with you. Although they have agreed that they want to resolve the conflict, they are cool towards you and putting in minimum effort towards resolving the problem.</a:t>
            </a:r>
          </a:p>
          <a:p>
            <a:r>
              <a:rPr lang="en-US" dirty="0"/>
              <a:t>You may think, “Why should I bother?” This is a very important question indeed. How much energy and time are you will to spend on this conflict? Is it worth resolving? (We will explore these questions more in the next module.)</a:t>
            </a:r>
          </a:p>
          <a:p>
            <a:r>
              <a:rPr lang="en-US" dirty="0"/>
              <a:t>Consider, however, the power that your approach has. You have two basic options: to match your adversary’s demeanor, or to be a positive influence. Both will likely take as much energy, but which will yield greater results?</a:t>
            </a:r>
          </a:p>
          <a:p>
            <a:r>
              <a:rPr lang="en-US" dirty="0"/>
              <a:t>Here are some ways to build positive energy.</a:t>
            </a:r>
          </a:p>
          <a:p>
            <a:r>
              <a:rPr lang="en-US" dirty="0"/>
              <a:t>Have a good attitude. The preparation steps we discussed earlier should help you identify the positive things that will come out of this conflict. Try to focus on these things instead of the negative aspects of the conflict.</a:t>
            </a:r>
          </a:p>
          <a:p>
            <a:r>
              <a:rPr lang="en-US" dirty="0"/>
              <a:t>Frame things positively.</a:t>
            </a:r>
          </a:p>
          <a:p>
            <a:r>
              <a:rPr lang="en-US" dirty="0"/>
              <a:t>Create actionable items.</a:t>
            </a:r>
          </a:p>
          <a:p>
            <a:r>
              <a:rPr lang="en-US" dirty="0"/>
              <a:t>Try to keep emotions out of your statements. State feelings and opinions in as objective a manner as possible. Label your thoughts as thoughts by starting sentences with, “I think…”</a:t>
            </a:r>
          </a:p>
          <a:p>
            <a:r>
              <a:rPr lang="en-US" dirty="0"/>
              <a:t>Take a break when you need it.</a:t>
            </a:r>
          </a:p>
          <a:p>
            <a:r>
              <a:rPr lang="en-US" dirty="0"/>
              <a:t>If you say, “I see where you’re coming from,” make sure you mean it. If you can’t see where they are coming from, ask them to tell you more. Often, sharing information can break down even the toughest person’s defenses.</a:t>
            </a:r>
          </a:p>
          <a:p>
            <a:r>
              <a:rPr lang="en-US" dirty="0"/>
              <a:t>Invite the other person to step into your shoes. Tell them a story, outline consequences, and explain how you feel in an objective manner. Share as much information as you can.</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the importance of positive energy and goodwill.</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you are able to turn that negative energy into positive energy to help build goodwill with the person that you are in conflict with, resolving the conflict will be much easier.</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participants to stand and stretch. Then, ask them to circulate through the class, greeting their fellow participants with great energy and enthusiasm, as if they were a long-lost relative or an old friend.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 genuine smile requires 12 muscles, a frown takes 11 muscles, and a fake smile requires only two muscles.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Make sure participants respect personal space during this activity.</a:t>
            </a:r>
          </a:p>
          <a:p>
            <a:endParaRPr lang="en-US" dirty="0"/>
          </a:p>
        </p:txBody>
      </p:sp>
      <p:sp>
        <p:nvSpPr>
          <p:cNvPr id="9011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7982640-6955-4E41-9494-A6C193144396}" type="slidenum">
              <a:rPr lang="en-US" smtClean="0"/>
              <a:pPr fontAlgn="base">
                <a:spcBef>
                  <a:spcPct val="0"/>
                </a:spcBef>
                <a:spcAft>
                  <a:spcPct val="0"/>
                </a:spcAft>
                <a:defRPr/>
              </a:pPr>
              <a:t>77</a:t>
            </a:fld>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US" dirty="0"/>
              <a:t>Making the transition from opponents to problem-solving teammates is one of the most powerful conflict resolution tools. We have already discussed ways to build common ground and help bridge the gap between you and the person you are in conflict with. These tools are a great start, but there are some additional things that you can do to maintain and strengthen that partnership. </a:t>
            </a:r>
          </a:p>
          <a:p>
            <a:r>
              <a:rPr lang="en-US" dirty="0"/>
              <a:t>In 1965, Bruce Tuckman, developed a four-stage model showing how teams grow and develop. This model can be applied to one-on-one human interactions, too.</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how to apply Tuckman’s team development model to conflict resolution.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Making the transition from opponents to problem-solving teammates is one of the most powerful conflict resolution tools.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Flip chart paper (optional)</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Markers (optional)</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desired, you can print the list of situations shown below onto flip chart paper.</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Present each of the following scenarios to the class. What stage of development might each scenario correspond to?</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person that you are in conflict with keeps cutting you off.</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Your conflict resolution meeting turns into a joke-telling competition.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You and the person that you’re in conflict with can’t agree on anything.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person that you are in conflict with is very quiet and isn’t saying much.</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Bruce Tuckman is still active in the academic field, and continues to teach, write, and research.</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also be performed in small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the four stages of team development?</a:t>
            </a:r>
          </a:p>
          <a:p>
            <a:endParaRPr lang="en-US" dirty="0"/>
          </a:p>
        </p:txBody>
      </p:sp>
      <p:sp>
        <p:nvSpPr>
          <p:cNvPr id="4" name="Slide Number Placeholder 3"/>
          <p:cNvSpPr>
            <a:spLocks noGrp="1"/>
          </p:cNvSpPr>
          <p:nvPr>
            <p:ph type="sldNum" sz="quarter" idx="5"/>
          </p:nvPr>
        </p:nvSpPr>
        <p:spPr/>
        <p:txBody>
          <a:bodyPr/>
          <a:lstStyle/>
          <a:p>
            <a:pPr>
              <a:defRPr/>
            </a:pPr>
            <a:fld id="{4795F147-A6A8-46F8-9C38-3BAB29ABFE39}" type="slidenum">
              <a:rPr lang="en-US" smtClean="0"/>
              <a:pPr>
                <a:defRPr/>
              </a:pPr>
              <a:t>78</a:t>
            </a:fld>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a:t>Building a positive foundation and gathering information are key steps to resolving conflict, but it is going to be difficult to solve the problem if we don’t know what the problem is! In this module, we will learn how to delve below the current conflict to the root of the problem. This phase is important for long-term resolution, rather than a band-aid solution.</a:t>
            </a:r>
          </a:p>
        </p:txBody>
      </p:sp>
      <p:sp>
        <p:nvSpPr>
          <p:cNvPr id="9114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64A6440-088B-456A-973A-CB6D08965A39}" type="slidenum">
              <a:rPr lang="en-US" smtClean="0"/>
              <a:pPr fontAlgn="base">
                <a:spcBef>
                  <a:spcPct val="0"/>
                </a:spcBef>
                <a:spcAft>
                  <a:spcPct val="0"/>
                </a:spcAft>
                <a:defRPr/>
              </a:pPr>
              <a:t>94</a:t>
            </a:fld>
            <a:endParaRPr lang="en-US"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r>
              <a:rPr lang="en-US" dirty="0"/>
              <a:t>Once the groundwork has been laid, it is important to look at the root causes of the conflict. </a:t>
            </a:r>
          </a:p>
          <a:p>
            <a:r>
              <a:rPr lang="en-US" dirty="0"/>
              <a:t>One way to do this is through simple verbal investigation. This involves continuously asking “Why?” to get to the root of the problem. An example:</a:t>
            </a:r>
          </a:p>
          <a:p>
            <a:r>
              <a:rPr lang="en-US" dirty="0"/>
              <a:t>I was very upset when Sharon vetoed my idea at the meeting.</a:t>
            </a:r>
          </a:p>
          <a:p>
            <a:r>
              <a:rPr lang="en-US" dirty="0"/>
              <a:t>Why &lt;were you upset&gt;?</a:t>
            </a:r>
          </a:p>
          <a:p>
            <a:r>
              <a:rPr lang="en-US" dirty="0"/>
              <a:t>I felt that my idea had real value and she didn’t listen to what I had to say.</a:t>
            </a:r>
          </a:p>
          <a:p>
            <a:r>
              <a:rPr lang="en-US" dirty="0"/>
              <a:t>Why &lt;didn’t she listen to what you had to say&gt;?</a:t>
            </a:r>
          </a:p>
          <a:p>
            <a:r>
              <a:rPr lang="en-US" dirty="0"/>
              <a:t>She has been with the company for a lot longer than I have and I feel that she doesn’t respect me.</a:t>
            </a:r>
          </a:p>
          <a:p>
            <a:r>
              <a:rPr lang="en-US" dirty="0"/>
              <a:t>Now we have progressed from a single isolated incident to the root cause of the incident itself (and probably many more past and future incidents). Resolving this root cause will provide greater value and satisfaction to all involved.</a:t>
            </a:r>
          </a:p>
          <a:p>
            <a:r>
              <a:rPr lang="en-US" dirty="0"/>
              <a:t>Paying attention to the wording of the root cause is important, too.</a:t>
            </a:r>
          </a:p>
          <a:p>
            <a:r>
              <a:rPr lang="en-US" dirty="0"/>
              <a:t>Watch out for vague verbs.</a:t>
            </a:r>
          </a:p>
          <a:p>
            <a:r>
              <a:rPr lang="en-US" dirty="0"/>
              <a:t>Try to keep emotions out of the problem statements.</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how to get to the root cause of a conflict.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One recommended technique is to keep asking “Why?” to get to the root of the problem.</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Flip chart paper (optional)</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Markers (optional)</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desired, you can print the list of situations shown below onto flip chart paper.</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Divide participants into pairs. Ask them to role-play these scenarios, with one person asking, “Why” and the other person answering, until they reach the root cause of each scenario.</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Two employees have a daily disagreement over who should make coffee.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 team member is unhappy with his/her manager over work assignments.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You and another team member both want the same time off this summer.</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technique dates back to ancient Greece and Rome.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participants to be creative with this exercise.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the five W’s and the H?</a:t>
            </a:r>
          </a:p>
          <a:p>
            <a:endParaRPr lang="en-US" dirty="0"/>
          </a:p>
        </p:txBody>
      </p:sp>
      <p:sp>
        <p:nvSpPr>
          <p:cNvPr id="9216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BDDFC74-7A81-491C-87D4-45AD6B51C292}" type="slidenum">
              <a:rPr lang="en-US" smtClean="0"/>
              <a:pPr fontAlgn="base">
                <a:spcBef>
                  <a:spcPct val="0"/>
                </a:spcBef>
                <a:spcAft>
                  <a:spcPct val="0"/>
                </a:spcAft>
                <a:defRPr/>
              </a:pPr>
              <a:t>95</a:t>
            </a:fld>
            <a:endParaRPr lang="en-US"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60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pPr eaLnBrk="1" hangingPunct="1">
              <a:spcBef>
                <a:spcPct val="0"/>
              </a:spcBef>
            </a:pPr>
            <a:r>
              <a:rPr lang="en-US" dirty="0"/>
              <a:t>Participants should feel that the conflict has been resolved to their satisfaction, and that it will not likely reoccur. These accomplishments should help participants put the conflict behind them and move forward, to more positive things.</a:t>
            </a:r>
          </a:p>
          <a:p>
            <a:pPr eaLnBrk="1" hangingPunct="1">
              <a:spcBef>
                <a:spcPct val="0"/>
              </a:spcBef>
            </a:pPr>
            <a:endParaRPr lang="en-US" dirty="0"/>
          </a:p>
          <a:p>
            <a:pPr eaLnBrk="1" hangingPunct="1">
              <a:spcBef>
                <a:spcPct val="0"/>
              </a:spcBef>
            </a:pPr>
            <a:r>
              <a:rPr lang="en-US" dirty="0"/>
              <a:t>Ask yourself, “Will resolving this help provide me with closure? Will this action help me accept what has happened and move on?”</a:t>
            </a:r>
          </a:p>
          <a:p>
            <a:pPr eaLnBrk="1" hangingPunct="1">
              <a:spcBef>
                <a:spcPct val="0"/>
              </a:spcBef>
            </a:pPr>
            <a:endParaRPr lang="en-US" dirty="0"/>
          </a:p>
          <a:p>
            <a:pPr eaLnBrk="1" hangingPunct="1">
              <a:spcBef>
                <a:spcPct val="0"/>
              </a:spcBef>
            </a:pPr>
            <a:endParaRPr lang="en-US" dirty="0"/>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how to use fishbone (cause and effect) diagrams in conflict resolution.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Draw a horizontal arrow pointing to the right on a large sheet of paper. At the end of the arrow, write down the problem.</a:t>
            </a:r>
          </a:p>
          <a:p>
            <a:r>
              <a:rPr lang="en-US" sz="1200" kern="1200" dirty="0">
                <a:solidFill>
                  <a:schemeClr val="tx1"/>
                </a:solidFill>
                <a:effectLst/>
                <a:latin typeface="+mn-lt"/>
                <a:ea typeface="+mn-ea"/>
                <a:cs typeface="+mn-cs"/>
              </a:rPr>
              <a:t>Now, work together to list possible causes. Group these causes. Draw a line pointing to the large arrow for each cause and write the cause at the top.</a:t>
            </a:r>
          </a:p>
          <a:p>
            <a:r>
              <a:rPr lang="en-US" sz="1200" kern="1200" dirty="0">
                <a:solidFill>
                  <a:schemeClr val="tx1"/>
                </a:solidFill>
                <a:effectLst/>
                <a:latin typeface="+mn-lt"/>
                <a:ea typeface="+mn-ea"/>
                <a:cs typeface="+mn-cs"/>
              </a:rPr>
              <a:t>Now, write each cause on a line pointing to the group arrow. (Sticky notes work well for this.)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Flip chart paper (optional)</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Markers (optional)</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Sticky notes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Make sure you have enough materials for several smaller groups.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Divide participants into groups of four to six. Assign each group one of the following conflicts. Ask them to construct a fishbone diagram for that conflict.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Production Team and the Design Team are having a conflict over the design of a new widget.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Two people on the same team are vying for the same promotion. This results in squabbling for credit and sabotaging each other’s work.</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managing director feels that the Vice President is changing focus too much and causing unnecessary work.</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These diagrams were created by Kaoru Ishikawa in the 1960’s. They have become a key tool in problem solving and quality management.</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participants to be creative with this exercise.</a:t>
            </a:r>
          </a:p>
          <a:p>
            <a:pPr eaLnBrk="1" hangingPunct="1">
              <a:spcBef>
                <a:spcPct val="0"/>
              </a:spcBef>
            </a:pPr>
            <a:endParaRPr lang="en-US" dirty="0"/>
          </a:p>
        </p:txBody>
      </p:sp>
      <p:sp>
        <p:nvSpPr>
          <p:cNvPr id="9421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B11478D-378B-4E3A-B8B6-22DCBF5C2966}" type="slidenum">
              <a:rPr lang="en-US" smtClean="0"/>
              <a:pPr fontAlgn="base">
                <a:spcBef>
                  <a:spcPct val="0"/>
                </a:spcBef>
                <a:spcAft>
                  <a:spcPct val="0"/>
                </a:spcAft>
                <a:defRPr/>
              </a:pPr>
              <a:t>96</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b="1" baseline="0" dirty="0"/>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engagement open-ended questions to gain more details to an answer or statement.</a:t>
            </a:r>
          </a:p>
          <a:p>
            <a:r>
              <a:rPr lang="en-US" baseline="0" dirty="0"/>
              <a:t>Use participant names and thank them for responding and sharing.</a:t>
            </a:r>
          </a:p>
          <a:p>
            <a:endParaRPr lang="en-US" b="1" dirty="0">
              <a:solidFill>
                <a:srgbClr val="FF0000"/>
              </a:solidFill>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#1: </a:t>
            </a:r>
            <a:r>
              <a:rPr lang="en-US" dirty="0">
                <a:solidFill>
                  <a:srgbClr val="FF0000"/>
                </a:solidFill>
              </a:rPr>
              <a:t>Capture discussion notes of what people are saying/typing for the </a:t>
            </a:r>
            <a:r>
              <a:rPr lang="en-US" u="none" dirty="0">
                <a:solidFill>
                  <a:srgbClr val="FF0000"/>
                </a:solidFill>
              </a:rPr>
              <a:t>reason why &amp; expectation they </a:t>
            </a:r>
            <a:r>
              <a:rPr lang="en-US" dirty="0">
                <a:solidFill>
                  <a:srgbClr val="FF0000"/>
                </a:solidFill>
              </a:rPr>
              <a:t>are taking the course.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b="0" baseline="0" dirty="0"/>
              <a:t>I would like to start by asking you a few questions!</a:t>
            </a:r>
          </a:p>
          <a:p>
            <a:endParaRPr lang="en-US" b="1" baseline="0" dirty="0"/>
          </a:p>
          <a:p>
            <a:r>
              <a:rPr lang="en-US" b="1" baseline="0" dirty="0"/>
              <a:t>ASK</a:t>
            </a:r>
          </a:p>
          <a:p>
            <a:pPr marL="228600" indent="-228600">
              <a:spcAft>
                <a:spcPts val="1200"/>
              </a:spcAft>
              <a:buFont typeface="+mj-lt"/>
              <a:buAutoNum type="arabicPeriod"/>
            </a:pPr>
            <a:r>
              <a:rPr lang="en-US" sz="1200" strike="sngStrike" dirty="0"/>
              <a:t>Why is leadership and influence interesting or important for you?</a:t>
            </a:r>
          </a:p>
          <a:p>
            <a:pPr marL="228600" indent="-228600">
              <a:spcAft>
                <a:spcPts val="1200"/>
              </a:spcAft>
              <a:buFont typeface="+mj-lt"/>
              <a:buAutoNum type="arabicPeriod"/>
            </a:pPr>
            <a:r>
              <a:rPr lang="en-US" sz="1200" strike="sngStrike" dirty="0"/>
              <a:t>What are your learning expectations for the course today?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trike="sngStrike" baseline="0" dirty="0"/>
              <a:t>Raise your hand and I will call on your name to share your answers. &lt;offer and/or for large classes&gt; If you feel more comfortable using the Chat box, type your answers to the following two questions.</a:t>
            </a:r>
            <a:endParaRPr lang="en-US" sz="1200" b="1" strike="sngStrike"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baseline="0" dirty="0"/>
              <a:t>Thank you for sharing! Your answers are a wonderful </a:t>
            </a:r>
            <a:r>
              <a:rPr lang="en-US" baseline="0" dirty="0" err="1"/>
              <a:t>segway</a:t>
            </a:r>
            <a:r>
              <a:rPr lang="en-US" baseline="0" dirty="0"/>
              <a:t> into what we plan to cover in this class.</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4</a:t>
            </a:fld>
            <a:endParaRPr lang="en-CA" dirty="0"/>
          </a:p>
        </p:txBody>
      </p:sp>
    </p:spTree>
    <p:extLst>
      <p:ext uri="{BB962C8B-B14F-4D97-AF65-F5344CB8AC3E}">
        <p14:creationId xmlns:p14="http://schemas.microsoft.com/office/powerpoint/2010/main" val="27442292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85000" lnSpcReduction="10000"/>
          </a:bodyPr>
          <a:lstStyle/>
          <a:p>
            <a:r>
              <a:rPr lang="en-US" sz="1200" kern="1200" dirty="0">
                <a:solidFill>
                  <a:schemeClr val="tx1"/>
                </a:solidFill>
                <a:effectLst/>
                <a:latin typeface="+mn-lt"/>
                <a:ea typeface="+mn-ea"/>
                <a:cs typeface="+mn-cs"/>
              </a:rPr>
              <a:t>Forgiveness is a key concept in conflict resolution. Forgiveness does not mean forgetting that the conflict happened, or erasing the emotions that it created. It does mean accepting that the conflict happened. Accepting and working through how it made you feel, accepting the consequences that it had, and letting those actions and consequences exist in the past. </a:t>
            </a:r>
          </a:p>
          <a:p>
            <a:r>
              <a:rPr lang="en-US" sz="1200" kern="1200" dirty="0">
                <a:solidFill>
                  <a:schemeClr val="tx1"/>
                </a:solidFill>
                <a:effectLst/>
                <a:latin typeface="+mn-lt"/>
                <a:ea typeface="+mn-ea"/>
                <a:cs typeface="+mn-cs"/>
              </a:rPr>
              <a:t>Successful conflict resolution should give the participants some feeling of closure over the issue. Participants should feel that the conflict has been resolved to their satisfaction, and that it will not likely reoccur. These accomplishments should help participants put the conflict behind them and move forward, to more things that are positive.</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the role of forgiveness in the conflict resolution process.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Successful conflict resolution should give the participants some feeling of closure over the issue.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participants to share a time when they asked for or gave forgiveness.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“Forgiveness does not change the past, but it does enlarge the future.” </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 Paul </a:t>
            </a:r>
            <a:r>
              <a:rPr lang="en-US" sz="1200" kern="1200" dirty="0" err="1">
                <a:solidFill>
                  <a:schemeClr val="tx1"/>
                </a:solidFill>
                <a:effectLst/>
                <a:latin typeface="+mn-lt"/>
                <a:ea typeface="+mn-ea"/>
                <a:cs typeface="+mn-cs"/>
              </a:rPr>
              <a:t>Boese</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Respect the mood of this discussion.</a:t>
            </a:r>
          </a:p>
          <a:p>
            <a:endParaRPr lang="en-US" sz="1200" kern="1200" dirty="0">
              <a:solidFill>
                <a:schemeClr val="tx1"/>
              </a:solidFill>
              <a:effectLst/>
              <a:latin typeface="+mn-lt"/>
              <a:ea typeface="+mn-ea"/>
              <a:cs typeface="+mn-cs"/>
            </a:endParaRPr>
          </a:p>
        </p:txBody>
      </p:sp>
      <p:sp>
        <p:nvSpPr>
          <p:cNvPr id="9421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3F99321-4D8C-4B0A-A552-D855D6189EF2}" type="slidenum">
              <a:rPr lang="en-US" smtClean="0"/>
              <a:pPr fontAlgn="base">
                <a:spcBef>
                  <a:spcPct val="0"/>
                </a:spcBef>
                <a:spcAft>
                  <a:spcPct val="0"/>
                </a:spcAft>
                <a:defRPr/>
              </a:pPr>
              <a:t>98</a:t>
            </a:fld>
            <a:endParaRPr lang="en-US"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US" dirty="0"/>
              <a:t>There is no doubt about it – conflict resolution can be hard work. Effective conflict resolution digs deep into the issues, often exploring unfamiliar territory, to resolve the core conflict and prevent the problem from reoccurring.</a:t>
            </a:r>
          </a:p>
          <a:p>
            <a:r>
              <a:rPr lang="en-US" dirty="0"/>
              <a:t>However, this process can be time-consuming and emotionally difficult. You and the person that you are in conflict with may arrive at a point (or several points) in the conflict resolution process where you wonder, “Is this really worth it?”</a:t>
            </a:r>
          </a:p>
          <a:p>
            <a:r>
              <a:rPr lang="en-US" dirty="0"/>
              <a:t>When you arrive at these stalemates, look at why you are resolving the conflict. It can also be helpful to explore what will happen if the conflict is not resolved. </a:t>
            </a:r>
          </a:p>
          <a:p>
            <a:r>
              <a:rPr lang="en-US" dirty="0"/>
              <a:t>•	What relationships will deteriorate or break up?</a:t>
            </a:r>
          </a:p>
          <a:p>
            <a:r>
              <a:rPr lang="en-US" dirty="0"/>
              <a:t>•	If this is a workplace conflict, what is the financial cost to the company?</a:t>
            </a:r>
          </a:p>
          <a:p>
            <a:r>
              <a:rPr lang="en-US" dirty="0"/>
              <a:t>•	What will be the emotional cost to the participants?</a:t>
            </a:r>
          </a:p>
          <a:p>
            <a:r>
              <a:rPr lang="en-US" dirty="0"/>
              <a:t>•	Who else will be affected?</a:t>
            </a:r>
          </a:p>
          <a:p>
            <a:r>
              <a:rPr lang="en-US" dirty="0"/>
              <a:t>These questions should help participants put things into perspective and evaluate whether or not the conflict is truly worth resolving. In most situations, resolving the true conflict is well worth the effort in the long term. Visualizing the benefits can provide the motivation to work through the rest of the process.</a:t>
            </a:r>
          </a:p>
          <a:p>
            <a:r>
              <a:rPr lang="en-US" dirty="0"/>
              <a:t>For complex conflicts, there are some additional ways to stay motivated. It’s OK to break the resolution sessions into parts, with a different goal for each session. It’s also OK to take breaks as needed – a walk around the block or a glass of water can do wonders to refresh the mind and body.</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how to identify the benefits of resolving conflict.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Effective conflict resolution digs deep into the issues, often exploring unfamiliar territory, to resolve the core conflict and prevent the problem from reoccurring. However, this process can be time-consuming and emotionally difficult.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 with the class to brainstorm some questions that could help identify the benefits of resolving a conflict.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 King, whose only son was fond of martial exercises, had a dream in which he was warned that his son would be killed by a lion. Afraid the dream should prove true, he built for his son a pleasant palace and adorned its walls for his amusement with all kinds of life-sized animals, among which was the picture of a lion. When the young Prince saw this, his grief at being thus confined burst out afresh, and, standing near the lion, he said: "O you most detestable of animals! Through a lying dream of my father's, which he saw in his sleep, I am shut up on your account in this palace as if I had been a girl. What shall I now do to you?' With these words, he stretched out his hands toward a thorn-tree, meaning to cut a stick from its branches so that he might beat the lion. But one of the tree's prickles pierced his finger and caused great pain and inflammation, so that the young Prince fell down in a fainting fit. A violent fever suddenly set in, from which he died not many days later.  </a:t>
            </a:r>
          </a:p>
          <a:p>
            <a:r>
              <a:rPr lang="en-US" sz="1200" kern="1200" dirty="0">
                <a:solidFill>
                  <a:schemeClr val="tx1"/>
                </a:solidFill>
                <a:effectLst/>
                <a:latin typeface="+mn-lt"/>
                <a:ea typeface="+mn-ea"/>
                <a:cs typeface="+mn-cs"/>
              </a:rPr>
              <a:t>The moral of the story: We had better bear our troubles bravely than try to escape them.</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is-not analysis technique can also help illuminate key points. Simply ask what the cost of not resolving the conflict is.</a:t>
            </a:r>
          </a:p>
          <a:p>
            <a:endParaRPr lang="en-US" dirty="0"/>
          </a:p>
        </p:txBody>
      </p:sp>
      <p:sp>
        <p:nvSpPr>
          <p:cNvPr id="9523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C033700-1202-4973-802F-EB8ED2AAB8A5}" type="slidenum">
              <a:rPr lang="en-US" smtClean="0"/>
              <a:pPr fontAlgn="base">
                <a:spcBef>
                  <a:spcPct val="0"/>
                </a:spcBef>
                <a:spcAft>
                  <a:spcPct val="0"/>
                </a:spcAft>
                <a:defRPr/>
              </a:pPr>
              <a:t>99</a:t>
            </a:fld>
            <a:endParaRPr lang="en-US"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a:t>Once you have a good handle on the conflict, it’s time for all parties in conflict to start generating some options for resolution. In this stage, it’s all about quantity, not quality; you want as many options to choose from as possible.</a:t>
            </a:r>
          </a:p>
        </p:txBody>
      </p:sp>
      <p:sp>
        <p:nvSpPr>
          <p:cNvPr id="4" name="Slide Number Placeholder 3"/>
          <p:cNvSpPr>
            <a:spLocks noGrp="1"/>
          </p:cNvSpPr>
          <p:nvPr>
            <p:ph type="sldNum" sz="quarter" idx="5"/>
          </p:nvPr>
        </p:nvSpPr>
        <p:spPr/>
        <p:txBody>
          <a:bodyPr/>
          <a:lstStyle/>
          <a:p>
            <a:pPr>
              <a:defRPr/>
            </a:pPr>
            <a:fld id="{8B553783-9199-4A81-B727-1BEC8E24F5D0}" type="slidenum">
              <a:rPr lang="en-US" smtClean="0"/>
              <a:pPr>
                <a:defRPr/>
              </a:pPr>
              <a:t>110</a:t>
            </a:fld>
            <a:endParaRPr lang="en-US"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01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pPr eaLnBrk="1" hangingPunct="1">
              <a:spcBef>
                <a:spcPct val="0"/>
              </a:spcBef>
            </a:pPr>
            <a:r>
              <a:rPr lang="en-US" dirty="0"/>
              <a:t>To begin, generate ideas for resolving the symptoms of the conflict. Then, move on to the root cause and expand your list of ideas. </a:t>
            </a:r>
          </a:p>
          <a:p>
            <a:pPr eaLnBrk="1" hangingPunct="1">
              <a:spcBef>
                <a:spcPct val="0"/>
              </a:spcBef>
            </a:pPr>
            <a:r>
              <a:rPr lang="en-US" dirty="0"/>
              <a:t>Don’t be afraid to throw out wacky ideas or to ask, “What if?” Remember, this stage is about what you can do, not what you will do. </a:t>
            </a:r>
          </a:p>
          <a:p>
            <a:pPr eaLnBrk="1" hangingPunct="1">
              <a:spcBef>
                <a:spcPct val="0"/>
              </a:spcBef>
            </a:pPr>
            <a:r>
              <a:rPr lang="en-US" dirty="0"/>
              <a:t>It is very important not to censor yourself or the person that you are having the conflict. Record all possible ideas into a list or brainstorming diagram. If you have created a cause and effect diagram, you can record ideas for resolution right on the diagram. (Once again, sticky notes are ideal for this initial, idea-generating phase.)</a:t>
            </a:r>
          </a:p>
          <a:p>
            <a:pPr eaLnBrk="1" hangingPunct="1">
              <a:spcBef>
                <a:spcPct val="0"/>
              </a:spcBef>
            </a:pPr>
            <a:r>
              <a:rPr lang="en-US" dirty="0"/>
              <a:t>At this stage, all your work to build common ground and positive relationships will really start to pay off. As you and the person you are in conflict with start to generate options, the positive energy will build, increasing your creative output exponentially.</a:t>
            </a:r>
          </a:p>
          <a:p>
            <a:pPr eaLnBrk="1" hangingPunct="1">
              <a:spcBef>
                <a:spcPct val="0"/>
              </a:spcBef>
            </a:pPr>
            <a:r>
              <a:rPr lang="en-US" dirty="0"/>
              <a:t>If you are having trouble thinking of solutions, use these questions to jump-start your creativity.</a:t>
            </a:r>
          </a:p>
          <a:p>
            <a:pPr eaLnBrk="1" hangingPunct="1">
              <a:spcBef>
                <a:spcPct val="0"/>
              </a:spcBef>
            </a:pPr>
            <a:r>
              <a:rPr lang="en-US" dirty="0"/>
              <a:t>•	In an ideal world, how would this conflict be resolved?</a:t>
            </a:r>
          </a:p>
          <a:p>
            <a:pPr eaLnBrk="1" hangingPunct="1">
              <a:spcBef>
                <a:spcPct val="0"/>
              </a:spcBef>
            </a:pPr>
            <a:r>
              <a:rPr lang="en-US" dirty="0"/>
              <a:t>•	How do we not want this conflict to be resolved?</a:t>
            </a:r>
          </a:p>
          <a:p>
            <a:pPr eaLnBrk="1" hangingPunct="1">
              <a:spcBef>
                <a:spcPct val="0"/>
              </a:spcBef>
            </a:pPr>
            <a:r>
              <a:rPr lang="en-US" dirty="0"/>
              <a:t>•	How might others resolve this conflict?</a:t>
            </a:r>
          </a:p>
          <a:p>
            <a:pPr eaLnBrk="1" hangingPunct="1">
              <a:spcBef>
                <a:spcPct val="0"/>
              </a:spcBef>
            </a:pPr>
            <a:endParaRPr lang="en-US" dirty="0"/>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how to generate solution choices.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begin, generate ideas for resolving the symptoms of the conflict. Then, move on to the root cause and expand your list of ideas.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Blank paper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Pens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Flip chart paper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Make sure you have lots of blank paper (at least one sheet per participant), and some extra pens.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participants to take one minute and list all the zoo animals they can on a blank sheet of paper. After one minute, ask each participant to find a partner and create a combined list. Give participants two minutes, and then divide them into small groups (or bring them back into the large group). Ask the group to create a final list with input from all participants.</a:t>
            </a:r>
          </a:p>
          <a:p>
            <a:r>
              <a:rPr lang="en-US" sz="1200" kern="1200" dirty="0">
                <a:solidFill>
                  <a:schemeClr val="tx1"/>
                </a:solidFill>
                <a:effectLst/>
                <a:latin typeface="+mn-lt"/>
                <a:ea typeface="+mn-ea"/>
                <a:cs typeface="+mn-cs"/>
              </a:rPr>
              <a:t>This exercise proves how many more ideas we can get when we work together!</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is an example of synergy, where the meeting of two things results in more than the sum of their parts. (For example, if one person were to come up with 10 items, and the other person came up with 5 items, they would probably actually end up with a list of more than 15 items after brainstorming.)</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You can use almost any category you like for this activity.</a:t>
            </a:r>
          </a:p>
          <a:p>
            <a:pPr eaLnBrk="1" hangingPunct="1">
              <a:spcBef>
                <a:spcPct val="0"/>
              </a:spcBef>
            </a:pPr>
            <a:endParaRPr lang="en-US" dirty="0"/>
          </a:p>
        </p:txBody>
      </p:sp>
      <p:sp>
        <p:nvSpPr>
          <p:cNvPr id="9728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02DF350-78E3-498A-A02A-E8494814A282}" type="slidenum">
              <a:rPr lang="en-US" smtClean="0"/>
              <a:pPr fontAlgn="base">
                <a:spcBef>
                  <a:spcPct val="0"/>
                </a:spcBef>
                <a:spcAft>
                  <a:spcPct val="0"/>
                </a:spcAft>
                <a:defRPr/>
              </a:pPr>
              <a:t>111</a:t>
            </a:fld>
            <a:endParaRPr lang="en-US"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85000" lnSpcReduction="20000"/>
          </a:bodyPr>
          <a:lstStyle/>
          <a:p>
            <a:pPr eaLnBrk="1" hangingPunct="1">
              <a:spcBef>
                <a:spcPct val="0"/>
              </a:spcBef>
            </a:pPr>
            <a:r>
              <a:rPr lang="en-US" dirty="0"/>
              <a:t>Once you have a good list of options, look over the list, and perform some basic evaluation.</a:t>
            </a:r>
          </a:p>
          <a:p>
            <a:pPr eaLnBrk="1" hangingPunct="1">
              <a:spcBef>
                <a:spcPct val="0"/>
              </a:spcBef>
            </a:pPr>
            <a:r>
              <a:rPr lang="en-US" dirty="0"/>
              <a:t>•	Cross off options that are an absolute no-go for either party.</a:t>
            </a:r>
          </a:p>
          <a:p>
            <a:pPr eaLnBrk="1" hangingPunct="1">
              <a:spcBef>
                <a:spcPct val="0"/>
              </a:spcBef>
            </a:pPr>
            <a:r>
              <a:rPr lang="en-US" dirty="0"/>
              <a:t>•	Highlight options that provide gains for both parties.</a:t>
            </a:r>
          </a:p>
          <a:p>
            <a:pPr eaLnBrk="1" hangingPunct="1">
              <a:spcBef>
                <a:spcPct val="0"/>
              </a:spcBef>
            </a:pPr>
            <a:r>
              <a:rPr lang="en-US" dirty="0"/>
              <a:t>•	Look for options that can be combined for an optimal solution.</a:t>
            </a:r>
          </a:p>
          <a:p>
            <a:pPr eaLnBrk="1" hangingPunct="1">
              <a:spcBef>
                <a:spcPct val="0"/>
              </a:spcBef>
            </a:pPr>
            <a:r>
              <a:rPr lang="en-US" dirty="0"/>
              <a:t>•	Make options more detailed where appropriate.</a:t>
            </a:r>
          </a:p>
          <a:p>
            <a:pPr eaLnBrk="1" hangingPunct="1">
              <a:spcBef>
                <a:spcPct val="0"/>
              </a:spcBef>
            </a:pPr>
            <a:r>
              <a:rPr lang="en-US" dirty="0"/>
              <a:t>•	Continue brainstorming and generating ideas.</a:t>
            </a:r>
          </a:p>
          <a:p>
            <a:pPr eaLnBrk="1" hangingPunct="1">
              <a:spcBef>
                <a:spcPct val="0"/>
              </a:spcBef>
            </a:pPr>
            <a:r>
              <a:rPr lang="en-US" dirty="0"/>
              <a:t>What if your entire list of options gets crossed off? Then it’s back to the drawing board! If you are having trouble coming up with ideas, consider taking a quick break, moving the brainstorming meeting elsewhere, and/or involving outside parties.</a:t>
            </a:r>
          </a:p>
          <a:p>
            <a:pPr eaLnBrk="1" hangingPunct="1">
              <a:spcBef>
                <a:spcPct val="0"/>
              </a:spcBef>
            </a:pPr>
            <a:endParaRPr lang="en-US" dirty="0"/>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how to begin creating a list of potential solutions from the list of choices.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Once you have a good list of options, look over the list, and perform some basic evaluation.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One: Crisis at Acme Auditing</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One copy of Worksheet One per participant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Divide participants into pairs. Ask them to review the story in Worksheet One and create a list of potential solutions for the people in conflict.</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participants to be creative with this case study.</a:t>
            </a:r>
          </a:p>
          <a:p>
            <a:pPr eaLnBrk="1" hangingPunct="1">
              <a:spcBef>
                <a:spcPct val="0"/>
              </a:spcBef>
            </a:pPr>
            <a:endParaRPr lang="en-US" dirty="0"/>
          </a:p>
        </p:txBody>
      </p:sp>
      <p:sp>
        <p:nvSpPr>
          <p:cNvPr id="9830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CE0DD6A-9274-4274-BC15-45EBBED15856}" type="slidenum">
              <a:rPr lang="en-US" smtClean="0"/>
              <a:pPr fontAlgn="base">
                <a:spcBef>
                  <a:spcPct val="0"/>
                </a:spcBef>
                <a:spcAft>
                  <a:spcPct val="0"/>
                </a:spcAft>
                <a:defRPr/>
              </a:pPr>
              <a:t>112</a:t>
            </a:fld>
            <a:endParaRPr lang="en-US"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pPr eaLnBrk="1" hangingPunct="1">
              <a:spcBef>
                <a:spcPct val="0"/>
              </a:spcBef>
            </a:pPr>
            <a:r>
              <a:rPr lang="en-US" dirty="0"/>
              <a:t>Once the list has been narrowed down, dig deeper into each option and identify the following:</a:t>
            </a:r>
          </a:p>
          <a:p>
            <a:pPr eaLnBrk="1" hangingPunct="1">
              <a:spcBef>
                <a:spcPct val="0"/>
              </a:spcBef>
            </a:pPr>
            <a:r>
              <a:rPr lang="en-US" dirty="0"/>
              <a:t>•	The effort for each option (perhaps on a scale of one to ten)</a:t>
            </a:r>
          </a:p>
          <a:p>
            <a:pPr eaLnBrk="1" hangingPunct="1">
              <a:spcBef>
                <a:spcPct val="0"/>
              </a:spcBef>
            </a:pPr>
            <a:r>
              <a:rPr lang="en-US" dirty="0"/>
              <a:t>•	The payback for each option (also on a scale of one to ten)</a:t>
            </a:r>
          </a:p>
          <a:p>
            <a:pPr eaLnBrk="1" hangingPunct="1">
              <a:spcBef>
                <a:spcPct val="0"/>
              </a:spcBef>
            </a:pPr>
            <a:r>
              <a:rPr lang="en-US" dirty="0"/>
              <a:t>•	Your estimation as to its likelihood of success</a:t>
            </a:r>
          </a:p>
          <a:p>
            <a:pPr eaLnBrk="1" hangingPunct="1">
              <a:spcBef>
                <a:spcPct val="0"/>
              </a:spcBef>
            </a:pPr>
            <a:r>
              <a:rPr lang="en-US" dirty="0"/>
              <a:t>•	Other options that could be used to complement it</a:t>
            </a:r>
          </a:p>
          <a:p>
            <a:pPr eaLnBrk="1" hangingPunct="1">
              <a:spcBef>
                <a:spcPct val="0"/>
              </a:spcBef>
            </a:pPr>
            <a:r>
              <a:rPr lang="en-US" dirty="0"/>
              <a:t>•	Each party’s preference for it (expressed as yes/no, or a percentage in favor)</a:t>
            </a:r>
          </a:p>
          <a:p>
            <a:pPr eaLnBrk="1" hangingPunct="1">
              <a:spcBef>
                <a:spcPct val="0"/>
              </a:spcBef>
            </a:pPr>
            <a:r>
              <a:rPr lang="en-US" dirty="0"/>
              <a:t>At this point, we are still gathering information and exploring options, so try to make the list as long as possible. For simple conflicts, three to five options is usually sufficient, but with more complex issues, five to eight options may be necessary. If the team involves more than two people, you will likely need eight to twelve options.</a:t>
            </a:r>
          </a:p>
          <a:p>
            <a:pPr eaLnBrk="1" hangingPunct="1">
              <a:spcBef>
                <a:spcPct val="0"/>
              </a:spcBef>
            </a:pPr>
            <a:endParaRPr lang="en-US" dirty="0"/>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how to finish creating a list of potential solutions from the list of choices.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Once the list has been narrowed down, dig deeper into each option.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One: Crisis at Acme Auditing</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One copy of Worksheet One per participant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Divide participants into pairs. Ask them to review the story in Worksheet One and create a more detailed list of potential solutions for the people in conflict.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 Vixen who was taking her babies out for an airing one balmy morning, came across a Lioness, with her cub in arms. "Why such airs, haughty dame, over one solitary cub?" sneered the Vixen. "Look at my healthy and numerous litter here, and imagine, if you are able, how a proud mother should feel." The Lioness gave her a withering look, and lifting up her nose, walked away, saying calmly, "Yes, just look at that beautiful collection. What are they? Foxes! I've only one, but remember, that one is a Lion."    </a:t>
            </a:r>
          </a:p>
          <a:p>
            <a:r>
              <a:rPr lang="en-US" sz="1200" kern="1200" dirty="0">
                <a:solidFill>
                  <a:schemeClr val="tx1"/>
                </a:solidFill>
                <a:effectLst/>
                <a:latin typeface="+mn-lt"/>
                <a:ea typeface="+mn-ea"/>
                <a:cs typeface="+mn-cs"/>
              </a:rPr>
              <a:t>The moral of the story: Quality is better than quantity.</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there is time, bring participants back into the large group. Discuss the various options presented and the brainstorming process used.</a:t>
            </a:r>
          </a:p>
          <a:p>
            <a:pPr eaLnBrk="1" hangingPunct="1">
              <a:spcBef>
                <a:spcPct val="0"/>
              </a:spcBef>
            </a:pPr>
            <a:endParaRPr lang="en-US" dirty="0"/>
          </a:p>
        </p:txBody>
      </p:sp>
      <p:sp>
        <p:nvSpPr>
          <p:cNvPr id="9933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AC0D7A1-D6A3-4D7B-A868-EE8F62DBC3B6}" type="slidenum">
              <a:rPr lang="en-US" smtClean="0"/>
              <a:pPr fontAlgn="base">
                <a:spcBef>
                  <a:spcPct val="0"/>
                </a:spcBef>
                <a:spcAft>
                  <a:spcPct val="0"/>
                </a:spcAft>
                <a:defRPr/>
              </a:pPr>
              <a:t>113</a:t>
            </a:fld>
            <a:endParaRPr lang="en-US"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31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a:t>Once the possible solutions are laid out, it’s time to move on to choosing a solution and laying the groundwork for a resolution. This module will explore how to create criteria and how to use those criteria to create a shortlist of options, and then to move on to a solution.</a:t>
            </a:r>
          </a:p>
        </p:txBody>
      </p:sp>
      <p:sp>
        <p:nvSpPr>
          <p:cNvPr id="4" name="Slide Number Placeholder 3"/>
          <p:cNvSpPr>
            <a:spLocks noGrp="1"/>
          </p:cNvSpPr>
          <p:nvPr>
            <p:ph type="sldNum" sz="quarter" idx="5"/>
          </p:nvPr>
        </p:nvSpPr>
        <p:spPr/>
        <p:txBody>
          <a:bodyPr/>
          <a:lstStyle/>
          <a:p>
            <a:pPr>
              <a:defRPr/>
            </a:pPr>
            <a:fld id="{8BC0FBE3-7E66-4488-B4EF-93E52D89ABAD}" type="slidenum">
              <a:rPr lang="en-US" smtClean="0"/>
              <a:pPr>
                <a:defRPr/>
              </a:pPr>
              <a:t>124</a:t>
            </a:fld>
            <a:endParaRPr lang="en-US"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r>
              <a:rPr lang="en-US" dirty="0"/>
              <a:t>For the moment, set aside your list of options. It’s time to create a framework to evaluate those options. Try not to think about the different options as you create the criteria. Focus instead on the wants and needs of both parties.</a:t>
            </a:r>
          </a:p>
          <a:p>
            <a:r>
              <a:rPr lang="en-US" dirty="0"/>
              <a:t>Criteria should explore what you want and do not want from the solution. You can also prioritize your criteria by what is necessary to have and what you would like to have (also known as needs and wants). Identify any items on the list you would be willing to make a compromise with.</a:t>
            </a:r>
          </a:p>
          <a:p>
            <a:r>
              <a:rPr lang="en-US" sz="1200" kern="1200" dirty="0">
                <a:solidFill>
                  <a:schemeClr val="tx1"/>
                </a:solidFill>
                <a:effectLst/>
                <a:latin typeface="+mn-lt"/>
                <a:ea typeface="+mn-ea"/>
                <a:cs typeface="+mn-cs"/>
              </a:rPr>
              <a:t>The best approach is for each party to take a few moments to write down their individual criteria, and then come together and combine the lists to create a final set of criteria. Although it is important to work together on this list, it is also important that the wants and needs of both parties be respected. </a:t>
            </a:r>
          </a:p>
          <a:p>
            <a:r>
              <a:rPr lang="en-US" sz="1200" kern="1200" dirty="0">
                <a:solidFill>
                  <a:schemeClr val="tx1"/>
                </a:solidFill>
                <a:effectLst/>
                <a:latin typeface="+mn-lt"/>
                <a:ea typeface="+mn-ea"/>
                <a:cs typeface="+mn-cs"/>
              </a:rPr>
              <a:t>You may ask, why create criteria after creating options? Wouldn’t it make more sense to create a list of criteria and then generate a list of options?</a:t>
            </a:r>
          </a:p>
          <a:p>
            <a:r>
              <a:rPr lang="en-US" sz="1200" kern="1200" dirty="0">
                <a:solidFill>
                  <a:schemeClr val="tx1"/>
                </a:solidFill>
                <a:effectLst/>
                <a:latin typeface="+mn-lt"/>
                <a:ea typeface="+mn-ea"/>
                <a:cs typeface="+mn-cs"/>
              </a:rPr>
              <a:t>Logically, this approach does make more sense. However, it can be difficult to come up with creative options when you already have a framework in mind. Therefore, we recommend brainstorming first, and then creating criteria second.</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how to create a framework for evaluating potential solutions.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Criteria should explore what you want and do not want from the solution.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Worksheet One: Crisis at Acme Auditing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Worksheet Two: Criteria Identification</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One copy of Worksheet One per participant (continued from the previous module)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One copy of Worksheet Two per participant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Divide participants into pairs. Ask them to review the story in Worksheet One. Then, they can use Worksheet Two to create a list of criteria.</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participants to be creative with this case study.</a:t>
            </a:r>
          </a:p>
          <a:p>
            <a:endParaRPr lang="en-US" dirty="0"/>
          </a:p>
        </p:txBody>
      </p:sp>
      <p:sp>
        <p:nvSpPr>
          <p:cNvPr id="10035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6D030ED-A76A-4950-A693-B92522540C88}" type="slidenum">
              <a:rPr lang="en-US" smtClean="0"/>
              <a:pPr fontAlgn="base">
                <a:spcBef>
                  <a:spcPct val="0"/>
                </a:spcBef>
                <a:spcAft>
                  <a:spcPct val="0"/>
                </a:spcAft>
                <a:defRPr/>
              </a:pPr>
              <a:t>125</a:t>
            </a:fld>
            <a:endParaRPr lang="en-US"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85000" lnSpcReduction="20000"/>
          </a:bodyPr>
          <a:lstStyle/>
          <a:p>
            <a:r>
              <a:rPr lang="en-US" sz="1200" kern="1200" dirty="0">
                <a:solidFill>
                  <a:schemeClr val="tx1"/>
                </a:solidFill>
                <a:effectLst/>
                <a:latin typeface="+mn-lt"/>
                <a:ea typeface="+mn-ea"/>
                <a:cs typeface="+mn-cs"/>
              </a:rPr>
              <a:t>Once the criteria have been created, bring out the list of solutions. Eliminate any solutions that do not match the must-have criteria that you and your partner identified. At the end of this process, you should have a small, manageable list of potential solutions.</a:t>
            </a:r>
          </a:p>
          <a:p>
            <a:r>
              <a:rPr lang="en-US" sz="1200" kern="1200" dirty="0">
                <a:solidFill>
                  <a:schemeClr val="tx1"/>
                </a:solidFill>
                <a:effectLst/>
                <a:latin typeface="+mn-lt"/>
                <a:ea typeface="+mn-ea"/>
                <a:cs typeface="+mn-cs"/>
              </a:rPr>
              <a:t>You may find that there are no solutions left after this process. There are two options in this case. One is to re-evaluate your criteria and re-evaluate the solutions, to ensure there really are no options left. Another is to go back to the drawing board and work on additional solution ideas.</a:t>
            </a:r>
          </a:p>
          <a:p>
            <a:pPr eaLnBrk="1" hangingPunct="1">
              <a:spcBef>
                <a:spcPct val="0"/>
              </a:spcBef>
            </a:pPr>
            <a:endParaRPr lang="en-US" dirty="0"/>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how to use criteria to find the most workable solutions from the list of potential choices.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Once criteria have been created, bring out the list of solutions. Eliminate any solutions that do not match the must-have criteria that you and your partner identified.</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Worksheet One: Crisis at Acme Auditing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Worksheet Two: Criteria Identification</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One copy of Worksheet One per participant (continued from the previous topic)</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One copy of Worksheet Two per participant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Divide participants into pairs. Ask them to use both worksheets to create a list of two or three possible solutions to the case study.</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participants to be creative with this case study.</a:t>
            </a:r>
          </a:p>
          <a:p>
            <a:pPr eaLnBrk="1" hangingPunct="1">
              <a:spcBef>
                <a:spcPct val="0"/>
              </a:spcBef>
            </a:pPr>
            <a:endParaRPr lang="en-US" dirty="0"/>
          </a:p>
        </p:txBody>
      </p:sp>
      <p:sp>
        <p:nvSpPr>
          <p:cNvPr id="10240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7481380-88A6-408A-835A-13011320BE0A}" type="slidenum">
              <a:rPr lang="en-US" smtClean="0"/>
              <a:pPr fontAlgn="base">
                <a:spcBef>
                  <a:spcPct val="0"/>
                </a:spcBef>
                <a:spcAft>
                  <a:spcPct val="0"/>
                </a:spcAft>
                <a:defRPr/>
              </a:pPr>
              <a:t>126</a:t>
            </a:fld>
            <a:endParaRPr lang="en-US"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Now, choose a final solution. Remember, you can often combine multiple options for even greater success!</a:t>
            </a:r>
          </a:p>
          <a:p>
            <a:r>
              <a:rPr lang="en-US" dirty="0"/>
              <a:t>Here is a checklist to evaluate the chosen solution.</a:t>
            </a:r>
          </a:p>
          <a:p>
            <a:r>
              <a:rPr lang="en-US" dirty="0"/>
              <a:t>•	Is it a win-win solution for everyone involved?</a:t>
            </a:r>
          </a:p>
          <a:p>
            <a:r>
              <a:rPr lang="en-US" dirty="0"/>
              <a:t>•	Are all needs provided for?</a:t>
            </a:r>
          </a:p>
          <a:p>
            <a:r>
              <a:rPr lang="en-US" dirty="0"/>
              <a:t>•	Are all criteria met?</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how to choose a solution to the conflict.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Now, choose a final solution. Remember, you can often combine multiple options for even greater success!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Worksheet One: Crisis at Acme Auditing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Worksheet Two: Criteria Identification</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One copy of Worksheet One per participant (continued from the previous topic)</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One copy of Worksheet Two per participant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Divide participants into pairs. Ask them to come up with a final solution for the case study in Worksheet 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participants to be creative with this case study.</a:t>
            </a:r>
          </a:p>
          <a:p>
            <a:endParaRPr lang="en-US" dirty="0"/>
          </a:p>
        </p:txBody>
      </p:sp>
      <p:sp>
        <p:nvSpPr>
          <p:cNvPr id="4" name="Slide Number Placeholder 3"/>
          <p:cNvSpPr>
            <a:spLocks noGrp="1"/>
          </p:cNvSpPr>
          <p:nvPr>
            <p:ph type="sldNum" sz="quarter" idx="10"/>
          </p:nvPr>
        </p:nvSpPr>
        <p:spPr/>
        <p:txBody>
          <a:bodyPr/>
          <a:lstStyle/>
          <a:p>
            <a:pPr>
              <a:defRPr/>
            </a:pPr>
            <a:fld id="{6125BFF1-4E28-4967-8B81-7BE04E8E3688}" type="slidenum">
              <a:rPr lang="en-US" smtClean="0"/>
              <a:pPr>
                <a:defRPr/>
              </a:pPr>
              <a:t>127</a:t>
            </a:fld>
            <a:endParaRPr lang="en-US" dirty="0"/>
          </a:p>
        </p:txBody>
      </p:sp>
    </p:spTree>
    <p:extLst>
      <p:ext uri="{BB962C8B-B14F-4D97-AF65-F5344CB8AC3E}">
        <p14:creationId xmlns:p14="http://schemas.microsoft.com/office/powerpoint/2010/main" val="36839896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endParaRPr lang="en-US" b="1" dirty="0"/>
          </a:p>
          <a:p>
            <a:r>
              <a:rPr lang="en-US" b="1" dirty="0"/>
              <a:t>SAY</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strike="sngStrike" kern="1200" baseline="0" dirty="0">
                <a:solidFill>
                  <a:schemeClr val="tx1"/>
                </a:solidFill>
                <a:effectLst/>
                <a:latin typeface="+mn-lt"/>
                <a:ea typeface="+mn-ea"/>
                <a:cs typeface="+mn-cs"/>
              </a:rPr>
              <a:t>Working in a r</a:t>
            </a:r>
            <a:r>
              <a:rPr lang="en-US" sz="1200" strike="sngStrike" kern="1200" dirty="0">
                <a:solidFill>
                  <a:schemeClr val="tx1"/>
                </a:solidFill>
                <a:effectLst/>
                <a:latin typeface="+mn-lt"/>
                <a:ea typeface="+mn-ea"/>
                <a:cs typeface="+mn-cs"/>
              </a:rPr>
              <a:t>emote team is already</a:t>
            </a:r>
            <a:r>
              <a:rPr lang="en-US" sz="1200" strike="sngStrike" kern="1200" baseline="0" dirty="0">
                <a:solidFill>
                  <a:schemeClr val="tx1"/>
                </a:solidFill>
                <a:effectLst/>
                <a:latin typeface="+mn-lt"/>
                <a:ea typeface="+mn-ea"/>
                <a:cs typeface="+mn-cs"/>
              </a:rPr>
              <a:t> be a reality for many of you. However this workshop will focus on success factors for how to work effectively in a remote and virtual environment. Take note, that working remotely is not for everyone and not everyone works well within a remote environment. Today, we will discuss tools and proven strategies to increase your success in performing in a remote environment.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strike="sngStrike" kern="1200" baseline="0" dirty="0">
              <a:solidFill>
                <a:schemeClr val="tx1"/>
              </a:solidFill>
              <a:effectLst/>
              <a:latin typeface="+mn-lt"/>
              <a:ea typeface="+mn-ea"/>
              <a:cs typeface="+mn-cs"/>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Research has consistently demonstrated that when clear goals are presented, learning occurs more easily and rapidly,</a:t>
            </a:r>
            <a:r>
              <a:rPr lang="en-US" sz="1200" baseline="0" dirty="0">
                <a:effectLst/>
                <a:latin typeface="Calibri" panose="020F0502020204030204" pitchFamily="34" charset="0"/>
                <a:ea typeface="Times New Roman" panose="02020603050405020304" pitchFamily="18" charset="0"/>
                <a:cs typeface="Times New Roman" panose="02020603050405020304" pitchFamily="18" charset="0"/>
              </a:rPr>
              <a:t> so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let’s review our objectives for today.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the end of this workshop, you should be able to:</a:t>
            </a:r>
            <a:endParaRPr lang="en-US" sz="1200" kern="1200" dirty="0">
              <a:solidFill>
                <a:schemeClr val="tx1"/>
              </a:solidFill>
              <a:effectLst/>
              <a:latin typeface="+mn-lt"/>
              <a:ea typeface="+mn-ea"/>
              <a:cs typeface="+mn-cs"/>
            </a:endParaRP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ea typeface="Calibri" panose="020F0502020204030204" pitchFamily="34" charset="0"/>
                <a:cs typeface="Times New Roman" panose="02020603050405020304" pitchFamily="18" charset="0"/>
              </a:rPr>
              <a:t>Define </a:t>
            </a:r>
            <a:r>
              <a:rPr lang="en-US" strike="sngStrike" baseline="0" dirty="0">
                <a:latin typeface="Calibri" panose="020F0502020204030204" pitchFamily="34" charset="0"/>
                <a:ea typeface="Calibri" panose="020F0502020204030204" pitchFamily="34" charset="0"/>
                <a:cs typeface="Times New Roman" panose="02020603050405020304" pitchFamily="18" charset="0"/>
              </a:rPr>
              <a:t>Remote </a:t>
            </a:r>
            <a:r>
              <a:rPr lang="en-US" strike="sngStrike" dirty="0">
                <a:latin typeface="Calibri" panose="020F0502020204030204" pitchFamily="34" charset="0"/>
                <a:ea typeface="Calibri" panose="020F0502020204030204" pitchFamily="34" charset="0"/>
                <a:cs typeface="Times New Roman" panose="02020603050405020304" pitchFamily="18" charset="0"/>
              </a:rPr>
              <a:t>Teams and </a:t>
            </a:r>
            <a:r>
              <a:rPr lang="en-US" strike="sngStrike" dirty="0">
                <a:latin typeface="Calibri" panose="020F0502020204030204" pitchFamily="34" charset="0"/>
                <a:cs typeface="Times New Roman" panose="02020603050405020304" pitchFamily="18" charset="0"/>
              </a:rPr>
              <a:t>Discuss the Benefits and Challenges of Working Remotely</a:t>
            </a: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cs typeface="Times New Roman" panose="02020603050405020304" pitchFamily="18" charset="0"/>
              </a:rPr>
              <a:t>Understand the elements of successful team dynamics</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trike="sngStrike" dirty="0">
                <a:latin typeface="Calibri" panose="020F0502020204030204" pitchFamily="34" charset="0"/>
                <a:cs typeface="Times New Roman" panose="02020603050405020304" pitchFamily="18" charset="0"/>
              </a:rPr>
              <a:t>Describe characteristics that drive high performance in a Remote Environment</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z="1200" strike="sngStrike" kern="1200" dirty="0">
                <a:solidFill>
                  <a:schemeClr val="tx1"/>
                </a:solidFill>
                <a:effectLst/>
                <a:latin typeface="+mn-lt"/>
                <a:ea typeface="+mn-ea"/>
                <a:cs typeface="+mn-cs"/>
              </a:rPr>
              <a:t>Recognize how and when to transform challenges into success factors for preforming effectively in a Remote Environment</a:t>
            </a:r>
            <a:endParaRPr lang="en-US" strike="sngStrike" dirty="0">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15000"/>
              </a:lnSpc>
              <a:spcBef>
                <a:spcPts val="0"/>
              </a:spcBef>
              <a:spcAft>
                <a:spcPts val="1000"/>
              </a:spcAft>
              <a:buFont typeface="Symbol" panose="05050102010706020507" pitchFamily="18" charset="2"/>
              <a:buNone/>
            </a:pPr>
            <a:endParaRPr lang="en-US" sz="1200" b="1" kern="1200" cap="all"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r>
              <a:rPr lang="en-US" sz="1200" b="1" kern="1200" cap="all" dirty="0">
                <a:solidFill>
                  <a:srgbClr val="FF0000"/>
                </a:solidFill>
                <a:effectLst/>
                <a:latin typeface="+mn-lt"/>
                <a:ea typeface="+mn-ea"/>
                <a:cs typeface="+mn-cs"/>
              </a:rPr>
              <a:t>Transition: </a:t>
            </a:r>
            <a:r>
              <a:rPr lang="en-US" sz="1200" b="0" kern="1200" cap="none" dirty="0">
                <a:solidFill>
                  <a:srgbClr val="FF0000"/>
                </a:solidFill>
                <a:effectLst/>
                <a:latin typeface="+mn-lt"/>
                <a:ea typeface="+mn-ea"/>
                <a:cs typeface="+mn-cs"/>
              </a:rPr>
              <a:t>Click next slide.</a:t>
            </a: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5</a:t>
            </a:fld>
            <a:endParaRPr lang="en-CA" dirty="0"/>
          </a:p>
        </p:txBody>
      </p:sp>
    </p:spTree>
    <p:extLst>
      <p:ext uri="{BB962C8B-B14F-4D97-AF65-F5344CB8AC3E}">
        <p14:creationId xmlns:p14="http://schemas.microsoft.com/office/powerpoint/2010/main" val="348168273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62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pPr eaLnBrk="1" hangingPunct="1">
              <a:spcBef>
                <a:spcPct val="0"/>
              </a:spcBef>
            </a:pPr>
            <a:r>
              <a:rPr lang="en-US" dirty="0"/>
              <a:t>Now, let’s create a plan to put the solution in action. The complexity of this plan should vary with the complexity of the situation. For simple conflicts, you may frame an agreement like this: “Janice and I will take turns taking new customers, and we will make sure that we let each other know when this happens.” </a:t>
            </a:r>
          </a:p>
          <a:p>
            <a:pPr eaLnBrk="1" hangingPunct="1">
              <a:spcBef>
                <a:spcPct val="0"/>
              </a:spcBef>
            </a:pPr>
            <a:r>
              <a:rPr lang="en-US" dirty="0"/>
              <a:t>With complex situations, such as those involving a group of people or multiple option solutions, a detailed action plan may be appropriate. It is important that each party take responsibility for implementing the solution, even if it is determined that one party is at fault. </a:t>
            </a:r>
          </a:p>
          <a:p>
            <a:pPr eaLnBrk="1" hangingPunct="1">
              <a:spcBef>
                <a:spcPct val="0"/>
              </a:spcBef>
            </a:pPr>
            <a:r>
              <a:rPr lang="en-US" dirty="0"/>
              <a:t>For example, let’s say that the conflict resolution process has determined that communication issues between Janet and Susan are causing most of the conflict over new customer assignment. Although Janet and Susan are going to work on this problem by improving communication and keeping fairness in mind, the remainder of the team will be responsible for supporting Janet and Susan and following up to make sure no further issues arise.</a:t>
            </a:r>
          </a:p>
          <a:p>
            <a:pPr eaLnBrk="1" hangingPunct="1">
              <a:spcBef>
                <a:spcPct val="0"/>
              </a:spcBef>
            </a:pPr>
            <a:r>
              <a:rPr lang="en-US" dirty="0"/>
              <a:t>The action plan should also include a list of things to do if the conflict is not actually resolved after implementing the solution. Typically, the parties will re-evaluate the cause and effect diagram to ensure their analysis of the root cause was accurate. They may also want to examine their criteria and explore other solutions.</a:t>
            </a:r>
          </a:p>
          <a:p>
            <a:pPr eaLnBrk="1" hangingPunct="1">
              <a:spcBef>
                <a:spcPct val="0"/>
              </a:spcBef>
            </a:pPr>
            <a:endParaRPr lang="en-US" dirty="0"/>
          </a:p>
          <a:p>
            <a:pPr eaLnBrk="1" hangingPunct="1">
              <a:spcBef>
                <a:spcPct val="0"/>
              </a:spcBef>
            </a:pPr>
            <a:endParaRPr lang="en-US" dirty="0"/>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how to put the chosen solution into action.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Once a solution is chosen, the people in conflict should create a plan to implement the solution.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Worksheet One: Crisis at Acme Auditing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Worksheet Two: Criteria Identification</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One copy of Worksheet One per participant (continued from the previous topic)</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One copy of Worksheet Two per participant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a large group, discuss what solutions participants came up with and what the action plans for each solution might look like.</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Plato once said, “A work well begun is half ended.”</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also be performed in small groups.</a:t>
            </a:r>
          </a:p>
          <a:p>
            <a:pPr eaLnBrk="1" hangingPunct="1">
              <a:spcBef>
                <a:spcPct val="0"/>
              </a:spcBef>
            </a:pPr>
            <a:endParaRPr lang="en-US" dirty="0"/>
          </a:p>
        </p:txBody>
      </p:sp>
      <p:sp>
        <p:nvSpPr>
          <p:cNvPr id="10342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EA4910E-4073-462C-ABD2-2C4F3512C931}" type="slidenum">
              <a:rPr lang="en-US" smtClean="0"/>
              <a:pPr fontAlgn="base">
                <a:spcBef>
                  <a:spcPct val="0"/>
                </a:spcBef>
                <a:spcAft>
                  <a:spcPct val="0"/>
                </a:spcAft>
                <a:defRPr/>
              </a:pPr>
              <a:t>128</a:t>
            </a:fld>
            <a:endParaRPr lang="en-US"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a:t>So far, we have explored the six phases of the conflict resolution process in depth. As we discussed earlier, these phases can be adapted for virtually any type of conflict. In this module, we will work through an abridged version of the processes that can be used easily to successfully resolve conflicts. We will also look at some individual steps that can be used as conflict resolution and prevention tools.</a:t>
            </a:r>
          </a:p>
        </p:txBody>
      </p:sp>
      <p:sp>
        <p:nvSpPr>
          <p:cNvPr id="10445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0625905-CCE4-48B5-9937-487BD6D4C108}" type="slidenum">
              <a:rPr lang="en-US" smtClean="0"/>
              <a:pPr fontAlgn="base">
                <a:spcBef>
                  <a:spcPct val="0"/>
                </a:spcBef>
                <a:spcAft>
                  <a:spcPct val="0"/>
                </a:spcAft>
                <a:defRPr/>
              </a:pPr>
              <a:t>139</a:t>
            </a:fld>
            <a:endParaRPr lang="en-US"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83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r>
              <a:rPr lang="en-US" sz="1200" kern="1200" dirty="0">
                <a:solidFill>
                  <a:schemeClr val="tx1"/>
                </a:solidFill>
                <a:effectLst/>
                <a:latin typeface="+mn-lt"/>
                <a:ea typeface="+mn-ea"/>
                <a:cs typeface="+mn-cs"/>
              </a:rPr>
              <a:t>To begin, we will combine all the groundwork into a single step.</a:t>
            </a:r>
          </a:p>
          <a:p>
            <a:pPr lvl="0"/>
            <a:r>
              <a:rPr lang="en-US" sz="1200" kern="1200" dirty="0">
                <a:solidFill>
                  <a:schemeClr val="tx1"/>
                </a:solidFill>
                <a:effectLst/>
                <a:latin typeface="+mn-lt"/>
                <a:ea typeface="+mn-ea"/>
                <a:cs typeface="+mn-cs"/>
              </a:rPr>
              <a:t>Phase One (Creating an Effective Atmosphere): Take a moment to calm down and deal with your emotions. Look at the possible positive outcomes of the conflict.</a:t>
            </a:r>
          </a:p>
          <a:p>
            <a:pPr lvl="0"/>
            <a:r>
              <a:rPr lang="en-US" sz="1200" kern="1200" dirty="0">
                <a:solidFill>
                  <a:schemeClr val="tx1"/>
                </a:solidFill>
                <a:effectLst/>
                <a:latin typeface="+mn-lt"/>
                <a:ea typeface="+mn-ea"/>
                <a:cs typeface="+mn-cs"/>
              </a:rPr>
              <a:t>Phase Two (Creating a Mutual Understanding): Quickly evaluate your wants and needs, and those of the other party. Try to identify the real issue.</a:t>
            </a:r>
          </a:p>
          <a:p>
            <a:pPr lvl="0"/>
            <a:r>
              <a:rPr lang="en-US" sz="1200" kern="1200" dirty="0">
                <a:solidFill>
                  <a:schemeClr val="tx1"/>
                </a:solidFill>
                <a:effectLst/>
                <a:latin typeface="+mn-lt"/>
                <a:ea typeface="+mn-ea"/>
                <a:cs typeface="+mn-cs"/>
              </a:rPr>
              <a:t>Phase Three (Focusing on Individual and Shared Goals): Identify common ground.</a:t>
            </a:r>
          </a:p>
          <a:p>
            <a:r>
              <a:rPr lang="en-US" sz="1200" kern="1200" dirty="0">
                <a:solidFill>
                  <a:schemeClr val="tx1"/>
                </a:solidFill>
                <a:effectLst/>
                <a:latin typeface="+mn-lt"/>
                <a:ea typeface="+mn-ea"/>
                <a:cs typeface="+mn-cs"/>
              </a:rPr>
              <a:t>This information can be gathered in just a few moments, and it will help you identify the most appropriate conflict resolution approach. (Remember the five approaches that we looked at in Module Two.) Although we promote the collaborative approach, there are situations where other approaches are more appropriate and beneficial.</a:t>
            </a:r>
          </a:p>
          <a:p>
            <a:pPr eaLnBrk="1" hangingPunct="1">
              <a:spcBef>
                <a:spcPct val="0"/>
              </a:spcBef>
            </a:pPr>
            <a:endParaRPr lang="en-US" dirty="0"/>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how to use the first three phases of the conflict resolution process to gather information quickly.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Combine the first three phases into a single step.</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Phase One (Creating an Effective Atmosphere)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Phase Two (Creating a Mutual Understanding)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Phase Three (Focusing on Individual and Shared Goals)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Three: Conflicts at We Care Catering</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One copy of Worksheet Three per participant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story in Worksheet Three. Discuss what the first steps might look like.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also be done in small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the five conflict resolution approaches that we discussed at the beginning of the workshop? How do they integrate with this process?</a:t>
            </a:r>
          </a:p>
          <a:p>
            <a:pPr eaLnBrk="1" hangingPunct="1">
              <a:spcBef>
                <a:spcPct val="0"/>
              </a:spcBef>
            </a:pPr>
            <a:endParaRPr lang="en-US" dirty="0"/>
          </a:p>
        </p:txBody>
      </p:sp>
      <p:sp>
        <p:nvSpPr>
          <p:cNvPr id="10547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20F8CCB-9FC9-4764-B81C-FF960256FBCE}" type="slidenum">
              <a:rPr lang="en-US" smtClean="0"/>
              <a:pPr fontAlgn="base">
                <a:spcBef>
                  <a:spcPct val="0"/>
                </a:spcBef>
                <a:spcAft>
                  <a:spcPct val="0"/>
                </a:spcAft>
                <a:defRPr/>
              </a:pPr>
              <a:t>140</a:t>
            </a:fld>
            <a:endParaRPr lang="en-US"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93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85000" lnSpcReduction="20000"/>
          </a:bodyPr>
          <a:lstStyle/>
          <a:p>
            <a:r>
              <a:rPr lang="en-US" sz="1200" kern="1200" dirty="0">
                <a:solidFill>
                  <a:schemeClr val="tx1"/>
                </a:solidFill>
                <a:effectLst/>
                <a:latin typeface="+mn-lt"/>
                <a:ea typeface="+mn-ea"/>
                <a:cs typeface="+mn-cs"/>
              </a:rPr>
              <a:t>Now, let’s work through phases four and five. Think about the current conflict. Is it really the root cause or is it just a symptom of a larger problem? (Most often, it’s just a symptom.) How could the problem be resolved?</a:t>
            </a:r>
          </a:p>
          <a:p>
            <a:r>
              <a:rPr lang="en-US" sz="1200" kern="1200" dirty="0">
                <a:solidFill>
                  <a:schemeClr val="tx1"/>
                </a:solidFill>
                <a:effectLst/>
                <a:latin typeface="+mn-lt"/>
                <a:ea typeface="+mn-ea"/>
                <a:cs typeface="+mn-cs"/>
              </a:rPr>
              <a:t>Make a short list of possible solutions, even if it’s just in your head. Now we’re ready to move on to the next phases.</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how to use phases four and five of the conflict resolution process to evaluate information.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Think about the current conflict. Is it really the root cause or is it just a symptom of a larger problem? Next, make a short list of possible solutions, even if it’s just in your head.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Three: Conflicts at We Care Catering</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One copy of Worksheet Three per participant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story in Worksheet Three. Discuss what phases four and five might look like in this scenario.</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also be done in small groups.</a:t>
            </a:r>
          </a:p>
          <a:p>
            <a:endParaRPr lang="en-US" sz="1200" kern="1200" dirty="0">
              <a:solidFill>
                <a:schemeClr val="tx1"/>
              </a:solidFill>
              <a:effectLst/>
              <a:latin typeface="+mn-lt"/>
              <a:ea typeface="+mn-ea"/>
              <a:cs typeface="+mn-cs"/>
            </a:endParaRPr>
          </a:p>
        </p:txBody>
      </p:sp>
      <p:sp>
        <p:nvSpPr>
          <p:cNvPr id="10650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CFF343A-9491-4048-AEF5-431629FB78CE}" type="slidenum">
              <a:rPr lang="en-US" smtClean="0"/>
              <a:pPr fontAlgn="base">
                <a:spcBef>
                  <a:spcPct val="0"/>
                </a:spcBef>
                <a:spcAft>
                  <a:spcPct val="0"/>
                </a:spcAft>
                <a:defRPr/>
              </a:pPr>
              <a:t>141</a:t>
            </a:fld>
            <a:endParaRPr lang="en-US" dirty="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03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r>
              <a:rPr lang="en-US" sz="1200" kern="1200" dirty="0">
                <a:solidFill>
                  <a:schemeClr val="tx1"/>
                </a:solidFill>
                <a:effectLst/>
                <a:latin typeface="+mn-lt"/>
                <a:ea typeface="+mn-ea"/>
                <a:cs typeface="+mn-cs"/>
              </a:rPr>
              <a:t>Once you have some ideas on how to resolve the conflict, do a quick evaluation. What do you want and need out of the solution? What might the other party need? Use these to sketch out a solution. (Remember, if you’re going to propose a solution, the other party is going to want to know what’s in it for them, so make sure you have something to offer.)</a:t>
            </a:r>
          </a:p>
          <a:p>
            <a:r>
              <a:rPr lang="en-US" sz="1200" kern="1200" dirty="0">
                <a:solidFill>
                  <a:schemeClr val="tx1"/>
                </a:solidFill>
                <a:effectLst/>
                <a:latin typeface="+mn-lt"/>
                <a:ea typeface="+mn-ea"/>
                <a:cs typeface="+mn-cs"/>
              </a:rPr>
              <a:t>Have a backup plan, too, in case your approach doesn’t work. This could be a different solution, a different way of presenting your original solution, or even a proposal to move to a more complex resolution process. Simply have some ideas in your back pocket in case your original approach doesn’t work.</a:t>
            </a:r>
          </a:p>
          <a:p>
            <a:pPr eaLnBrk="1" hangingPunct="1">
              <a:spcBef>
                <a:spcPct val="0"/>
              </a:spcBef>
            </a:pPr>
            <a:endParaRPr lang="en-US" dirty="0"/>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how to conclude the short version of the conflict resolution process.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Once you have some ideas on how to resolve the conflict, do a quick evaluation, and create an action plan. Have a backup plan, too.</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Three: Conflicts at We Care Catering</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One copy of Worksheet Three per participant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story in Worksheet Three. Discuss what the final steps might look like in this scenario.</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also be done in small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participants to think of and explore scenarios where this shortened approach would be appropriate.</a:t>
            </a:r>
          </a:p>
          <a:p>
            <a:pPr eaLnBrk="1" hangingPunct="1">
              <a:spcBef>
                <a:spcPct val="0"/>
              </a:spcBef>
            </a:pPr>
            <a:endParaRPr lang="en-US" dirty="0"/>
          </a:p>
        </p:txBody>
      </p:sp>
      <p:sp>
        <p:nvSpPr>
          <p:cNvPr id="10752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84907B4-B59E-4099-8346-8770D0FCA910}" type="slidenum">
              <a:rPr lang="en-US" smtClean="0"/>
              <a:pPr fontAlgn="base">
                <a:spcBef>
                  <a:spcPct val="0"/>
                </a:spcBef>
                <a:spcAft>
                  <a:spcPct val="0"/>
                </a:spcAft>
                <a:defRPr/>
              </a:pPr>
              <a:t>142</a:t>
            </a:fld>
            <a:endParaRPr lang="en-US" dirty="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13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r>
              <a:rPr lang="en-US" sz="1200" kern="1200" dirty="0">
                <a:solidFill>
                  <a:schemeClr val="tx1"/>
                </a:solidFill>
                <a:effectLst/>
                <a:latin typeface="+mn-lt"/>
                <a:ea typeface="+mn-ea"/>
                <a:cs typeface="+mn-cs"/>
              </a:rPr>
              <a:t>In this workshop, we have outlined the various conflict resolution phases in a particular order and with a particular grouping. That doesn’t mean that you have to use all the phases all the time. Most of the items we have discussed can be used individually as conflict prevention or resolution tools.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Here are some examples.</a:t>
            </a:r>
          </a:p>
          <a:p>
            <a:pPr lvl="0"/>
            <a:r>
              <a:rPr lang="en-US" sz="1200" kern="1200" dirty="0">
                <a:solidFill>
                  <a:schemeClr val="tx1"/>
                </a:solidFill>
                <a:effectLst/>
                <a:latin typeface="+mn-lt"/>
                <a:ea typeface="+mn-ea"/>
                <a:cs typeface="+mn-cs"/>
              </a:rPr>
              <a:t>A new person has joined your team. She is very quiet and the team (yourself included) is having a hard time getting to know and like her. You use some of the tools we discussed today to build common ground with her and improve teamwork.</a:t>
            </a:r>
          </a:p>
          <a:p>
            <a:pPr lvl="0"/>
            <a:r>
              <a:rPr lang="en-US" sz="1200" kern="1200" dirty="0">
                <a:solidFill>
                  <a:schemeClr val="tx1"/>
                </a:solidFill>
                <a:effectLst/>
                <a:latin typeface="+mn-lt"/>
                <a:ea typeface="+mn-ea"/>
                <a:cs typeface="+mn-cs"/>
              </a:rPr>
              <a:t>Lately, team status meetings have gotten out of hand. People talk over each other, argue constantly, and often leave the room. You suggest implementing ground rules for these meetings.</a:t>
            </a:r>
          </a:p>
          <a:p>
            <a:pPr lvl="0"/>
            <a:r>
              <a:rPr lang="en-US" sz="1200" kern="1200" dirty="0">
                <a:solidFill>
                  <a:schemeClr val="tx1"/>
                </a:solidFill>
                <a:effectLst/>
                <a:latin typeface="+mn-lt"/>
                <a:ea typeface="+mn-ea"/>
                <a:cs typeface="+mn-cs"/>
              </a:rPr>
              <a:t>One of your colleagues often behaves very aggressively. You find it very difficult to communicate with him because you find him so intimidating. You use emotional neutralization techniques to focus on your message and reduce the impact of his behavior.  </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how to use parts of the conflict resolution process.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Most of the items we have discussed in this workshop can be used individually as conflict prevention or resolution tools.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Three: Conflicts at We Care Catering</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One copy of Worksheet Three per participant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story in Worksheet Three. Discuss what individual tools could be used in this scenario.</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the three short phases of the conflict resolution process?</a:t>
            </a:r>
          </a:p>
          <a:p>
            <a:pPr lvl="0"/>
            <a:endParaRPr lang="en-US" sz="1200" kern="1200" dirty="0">
              <a:solidFill>
                <a:schemeClr val="tx1"/>
              </a:solidFill>
              <a:effectLst/>
              <a:latin typeface="+mn-lt"/>
              <a:ea typeface="+mn-ea"/>
              <a:cs typeface="+mn-cs"/>
            </a:endParaRPr>
          </a:p>
        </p:txBody>
      </p:sp>
      <p:sp>
        <p:nvSpPr>
          <p:cNvPr id="10854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B4FCC12-CA81-4F8C-A835-AC00FC419749}" type="slidenum">
              <a:rPr lang="en-US" smtClean="0"/>
              <a:pPr fontAlgn="base">
                <a:spcBef>
                  <a:spcPct val="0"/>
                </a:spcBef>
                <a:spcAft>
                  <a:spcPct val="0"/>
                </a:spcAft>
                <a:defRPr/>
              </a:pPr>
              <a:t>143</a:t>
            </a:fld>
            <a:endParaRPr lang="en-US" dirty="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pPr eaLnBrk="1" hangingPunct="1">
              <a:spcBef>
                <a:spcPct val="0"/>
              </a:spcBef>
            </a:pPr>
            <a:r>
              <a:rPr lang="en-US" dirty="0"/>
              <a:t>There is no doubt about it – dealing with conflict can be hard on the mind and the body. Being well equipped with some stress and anger management techniques can help you stay calm during the conflict resolution process. Nothing is going to get solved when either (or both) parties are angry and upset.</a:t>
            </a:r>
          </a:p>
          <a:p>
            <a:pPr eaLnBrk="1" hangingPunct="1">
              <a:spcBef>
                <a:spcPct val="0"/>
              </a:spcBef>
            </a:pPr>
            <a:r>
              <a:rPr lang="en-US" dirty="0"/>
              <a:t>Here are some tips to help keep you cool during the conflict resolution process.</a:t>
            </a:r>
          </a:p>
          <a:p>
            <a:pPr eaLnBrk="1" hangingPunct="1">
              <a:spcBef>
                <a:spcPct val="0"/>
              </a:spcBef>
            </a:pPr>
            <a:r>
              <a:rPr lang="en-US" dirty="0"/>
              <a:t>•	Deep breathing has beneficial mental and physical effects.</a:t>
            </a:r>
          </a:p>
          <a:p>
            <a:pPr eaLnBrk="1" hangingPunct="1">
              <a:spcBef>
                <a:spcPct val="0"/>
              </a:spcBef>
            </a:pPr>
            <a:r>
              <a:rPr lang="en-US" dirty="0"/>
              <a:t>•	Coping thoughts can help you stay calm, too. Some examples: “I feel like he is just trying to push my buttons. I’m stronger than that!” or, “I’m not going to let myself get upset – that won’t solve anything. Instead, I am going to focus on getting this conflict solved.”</a:t>
            </a:r>
          </a:p>
          <a:p>
            <a:pPr eaLnBrk="1" hangingPunct="1">
              <a:spcBef>
                <a:spcPct val="0"/>
              </a:spcBef>
            </a:pPr>
            <a:r>
              <a:rPr lang="en-US" dirty="0"/>
              <a:t>•	Make sure to take breaks as needed. If the person you are in conflict with becomes emotional or stressed, encourage them to take breaks as well.</a:t>
            </a:r>
          </a:p>
          <a:p>
            <a:pPr eaLnBrk="1" hangingPunct="1">
              <a:spcBef>
                <a:spcPct val="0"/>
              </a:spcBef>
            </a:pPr>
            <a:r>
              <a:rPr lang="en-US" dirty="0"/>
              <a:t>•	After the conflict is over, talk about it with someone appropriate.</a:t>
            </a:r>
          </a:p>
          <a:p>
            <a:pPr eaLnBrk="1" hangingPunct="1">
              <a:spcBef>
                <a:spcPct val="0"/>
              </a:spcBef>
            </a:pPr>
            <a:endParaRPr lang="en-US" dirty="0"/>
          </a:p>
          <a:p>
            <a:pPr eaLnBrk="1" hangingPunct="1">
              <a:spcBef>
                <a:spcPct val="0"/>
              </a:spcBef>
            </a:pPr>
            <a:endParaRPr lang="en-US" dirty="0"/>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identify anger and stress management techniques that participants can use during conflict resolution.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Coping thoughts, deep breathing, breaks, and appropriate debriefing, are all key stress management tools.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Divide participants into groups of four to six. Ask each group to brainstorm additional stress and anger management techniques.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first scientific stress studies were conducted in 1939.</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there is time, have participants report their findings to the larger group.</a:t>
            </a:r>
          </a:p>
          <a:p>
            <a:pPr eaLnBrk="1" hangingPunct="1">
              <a:spcBef>
                <a:spcPct val="0"/>
              </a:spcBef>
            </a:pPr>
            <a:endParaRPr lang="en-US" dirty="0"/>
          </a:p>
        </p:txBody>
      </p:sp>
      <p:sp>
        <p:nvSpPr>
          <p:cNvPr id="10957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DBE1AAF-ED33-473A-9FA9-BD4A48DFBB25}" type="slidenum">
              <a:rPr lang="en-US" smtClean="0"/>
              <a:pPr fontAlgn="base">
                <a:spcBef>
                  <a:spcPct val="0"/>
                </a:spcBef>
                <a:spcAft>
                  <a:spcPct val="0"/>
                </a:spcAft>
                <a:defRPr/>
              </a:pPr>
              <a:t>155</a:t>
            </a:fld>
            <a:endParaRPr lang="en-US" dirty="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25000" lnSpcReduction="20000"/>
          </a:bodyPr>
          <a:lstStyle/>
          <a:p>
            <a:pPr marL="0" marR="0">
              <a:lnSpc>
                <a:spcPct val="115000"/>
              </a:lnSpc>
              <a:spcBef>
                <a:spcPts val="0"/>
              </a:spcBef>
              <a:spcAft>
                <a:spcPts val="1000"/>
              </a:spcAft>
            </a:pPr>
            <a:r>
              <a:rPr lang="en-US" sz="1200" dirty="0">
                <a:effectLst/>
                <a:latin typeface="+mn-lt"/>
                <a:ea typeface="Times New Roman"/>
                <a:cs typeface="Times New Roman"/>
              </a:rPr>
              <a:t>The Agreement Frame can be used in any situation to explain your viewpoint in an assertive, non-confrontational way, without watering your position down. It is designed to encourage discussion and information sharing between all parties. Although it can be used in many situations, it is particularly effective in conflict resolution.</a:t>
            </a:r>
          </a:p>
          <a:p>
            <a:pPr marL="0" marR="0">
              <a:lnSpc>
                <a:spcPct val="115000"/>
              </a:lnSpc>
              <a:spcBef>
                <a:spcPts val="0"/>
              </a:spcBef>
              <a:spcAft>
                <a:spcPts val="1000"/>
              </a:spcAft>
            </a:pPr>
            <a:r>
              <a:rPr lang="en-US" sz="1200" dirty="0">
                <a:effectLst/>
                <a:latin typeface="+mn-lt"/>
                <a:ea typeface="Times New Roman"/>
                <a:cs typeface="Times New Roman"/>
              </a:rPr>
              <a:t>The Agreement Frame takes one of three forms:</a:t>
            </a:r>
          </a:p>
          <a:p>
            <a:pPr marL="342900" marR="0" lvl="0" indent="-342900">
              <a:lnSpc>
                <a:spcPct val="115000"/>
              </a:lnSpc>
              <a:spcBef>
                <a:spcPts val="0"/>
              </a:spcBef>
              <a:spcAft>
                <a:spcPts val="1000"/>
              </a:spcAft>
              <a:buFont typeface="Symbol"/>
              <a:buChar char=""/>
            </a:pPr>
            <a:r>
              <a:rPr lang="en-US" sz="1200" dirty="0">
                <a:effectLst/>
                <a:latin typeface="+mn-lt"/>
                <a:ea typeface="Times New Roman"/>
                <a:cs typeface="Times New Roman"/>
              </a:rPr>
              <a:t>I appreciate, and…</a:t>
            </a:r>
          </a:p>
          <a:p>
            <a:pPr marL="342900" marR="0" lvl="0" indent="-342900">
              <a:lnSpc>
                <a:spcPct val="115000"/>
              </a:lnSpc>
              <a:spcBef>
                <a:spcPts val="0"/>
              </a:spcBef>
              <a:spcAft>
                <a:spcPts val="1000"/>
              </a:spcAft>
              <a:buFont typeface="Symbol"/>
              <a:buChar char=""/>
            </a:pPr>
            <a:r>
              <a:rPr lang="en-US" sz="1200" dirty="0">
                <a:effectLst/>
                <a:latin typeface="+mn-lt"/>
                <a:ea typeface="Times New Roman"/>
                <a:cs typeface="Times New Roman"/>
              </a:rPr>
              <a:t>I respect, and…</a:t>
            </a:r>
          </a:p>
          <a:p>
            <a:pPr marL="342900" marR="0" lvl="0" indent="-342900">
              <a:lnSpc>
                <a:spcPct val="115000"/>
              </a:lnSpc>
              <a:spcBef>
                <a:spcPts val="0"/>
              </a:spcBef>
              <a:spcAft>
                <a:spcPts val="1000"/>
              </a:spcAft>
              <a:buFont typeface="Symbol"/>
              <a:buChar char=""/>
            </a:pPr>
            <a:r>
              <a:rPr lang="en-US" sz="1200" dirty="0">
                <a:effectLst/>
                <a:latin typeface="+mn-lt"/>
                <a:ea typeface="Times New Roman"/>
                <a:cs typeface="Times New Roman"/>
              </a:rPr>
              <a:t>I agree, and…</a:t>
            </a:r>
          </a:p>
          <a:p>
            <a:pPr marL="342900" marR="0" lvl="0" indent="-342900">
              <a:lnSpc>
                <a:spcPct val="115000"/>
              </a:lnSpc>
              <a:spcBef>
                <a:spcPts val="0"/>
              </a:spcBef>
              <a:spcAft>
                <a:spcPts val="1000"/>
              </a:spcAft>
              <a:buFont typeface="Symbol"/>
              <a:buChar char=""/>
            </a:pPr>
            <a:endParaRPr lang="en-US" sz="1200" dirty="0">
              <a:effectLst/>
              <a:latin typeface="+mn-lt"/>
              <a:ea typeface="Times New Roman"/>
              <a:cs typeface="Times New Roman"/>
            </a:endParaRPr>
          </a:p>
          <a:p>
            <a:pPr marL="0" marR="0">
              <a:lnSpc>
                <a:spcPct val="115000"/>
              </a:lnSpc>
              <a:spcBef>
                <a:spcPts val="0"/>
              </a:spcBef>
              <a:spcAft>
                <a:spcPts val="1000"/>
              </a:spcAft>
            </a:pPr>
            <a:r>
              <a:rPr lang="en-US" sz="1200" dirty="0">
                <a:effectLst/>
                <a:latin typeface="+mn-lt"/>
                <a:ea typeface="Times New Roman"/>
                <a:cs typeface="Times New Roman"/>
              </a:rPr>
              <a:t>Here is an example of the Agreement Frame in use.</a:t>
            </a:r>
          </a:p>
          <a:p>
            <a:pPr marL="0" marR="0">
              <a:lnSpc>
                <a:spcPct val="115000"/>
              </a:lnSpc>
              <a:spcBef>
                <a:spcPts val="0"/>
              </a:spcBef>
              <a:spcAft>
                <a:spcPts val="1000"/>
              </a:spcAft>
            </a:pPr>
            <a:endParaRPr lang="en-US" sz="1200" dirty="0">
              <a:effectLst/>
              <a:latin typeface="+mn-lt"/>
              <a:ea typeface="Times New Roman"/>
              <a:cs typeface="Times New Roman"/>
            </a:endParaRPr>
          </a:p>
          <a:p>
            <a:pPr marL="0" marR="0">
              <a:lnSpc>
                <a:spcPct val="115000"/>
              </a:lnSpc>
              <a:spcBef>
                <a:spcPts val="0"/>
              </a:spcBef>
              <a:spcAft>
                <a:spcPts val="1000"/>
              </a:spcAft>
            </a:pPr>
            <a:r>
              <a:rPr lang="en-US" sz="1200" b="1" cap="small" dirty="0">
                <a:effectLst/>
                <a:latin typeface="+mn-lt"/>
                <a:ea typeface="Times New Roman"/>
                <a:cs typeface="Times New Roman"/>
              </a:rPr>
              <a:t>Person A: </a:t>
            </a:r>
            <a:r>
              <a:rPr lang="en-US" sz="1200" dirty="0">
                <a:effectLst/>
                <a:latin typeface="+mn-lt"/>
                <a:ea typeface="Times New Roman"/>
                <a:cs typeface="Times New Roman"/>
              </a:rPr>
              <a:t>The best way to resolve this conflict is for you to resign your position immediately.</a:t>
            </a:r>
          </a:p>
          <a:p>
            <a:pPr marL="0" marR="0" indent="0" algn="l" defTabSz="914400" rtl="0" eaLnBrk="0" fontAlgn="base" latinLnBrk="0" hangingPunct="0">
              <a:lnSpc>
                <a:spcPct val="115000"/>
              </a:lnSpc>
              <a:spcBef>
                <a:spcPts val="0"/>
              </a:spcBef>
              <a:spcAft>
                <a:spcPts val="1000"/>
              </a:spcAft>
              <a:buClrTx/>
              <a:buSzTx/>
              <a:buFontTx/>
              <a:buNone/>
              <a:tabLst/>
              <a:defRPr/>
            </a:pPr>
            <a:r>
              <a:rPr lang="en-US" sz="1200" b="1" cap="small" dirty="0">
                <a:effectLst/>
                <a:latin typeface="+mn-lt"/>
                <a:ea typeface="Times New Roman"/>
                <a:cs typeface="Times New Roman"/>
              </a:rPr>
              <a:t>Person B: </a:t>
            </a:r>
            <a:r>
              <a:rPr lang="en-US" sz="1200" dirty="0">
                <a:effectLst/>
                <a:latin typeface="+mn-lt"/>
                <a:ea typeface="Times New Roman"/>
                <a:cs typeface="Times New Roman"/>
              </a:rPr>
              <a:t>I respect your opinion, and I think that there might be some other viable options.</a:t>
            </a:r>
          </a:p>
          <a:p>
            <a:pPr marL="0" marR="0" indent="0" algn="l" defTabSz="914400" rtl="0" eaLnBrk="0" fontAlgn="base" latinLnBrk="0" hangingPunct="0">
              <a:lnSpc>
                <a:spcPct val="115000"/>
              </a:lnSpc>
              <a:spcBef>
                <a:spcPts val="0"/>
              </a:spcBef>
              <a:spcAft>
                <a:spcPts val="1000"/>
              </a:spcAft>
              <a:buClrTx/>
              <a:buSzTx/>
              <a:buFontTx/>
              <a:buNone/>
              <a:tabLst/>
              <a:defRPr/>
            </a:pPr>
            <a:endParaRPr lang="en-US" sz="1200" dirty="0">
              <a:effectLst/>
              <a:latin typeface="+mn-lt"/>
              <a:ea typeface="Times New Roman"/>
              <a:cs typeface="Times New Roman"/>
            </a:endParaRPr>
          </a:p>
          <a:p>
            <a:pPr marL="0" marR="0" indent="0" algn="l" defTabSz="914400" rtl="0" eaLnBrk="0" fontAlgn="base" latinLnBrk="0" hangingPunct="0">
              <a:lnSpc>
                <a:spcPct val="115000"/>
              </a:lnSpc>
              <a:spcBef>
                <a:spcPts val="0"/>
              </a:spcBef>
              <a:spcAft>
                <a:spcPts val="1000"/>
              </a:spcAft>
              <a:buClrTx/>
              <a:buSzTx/>
              <a:buFontTx/>
              <a:buNone/>
              <a:tabLst/>
              <a:defRPr/>
            </a:pPr>
            <a:r>
              <a:rPr lang="en-US" sz="1200" b="1" cap="small" dirty="0">
                <a:effectLst/>
                <a:latin typeface="+mn-lt"/>
                <a:ea typeface="Times New Roman"/>
                <a:cs typeface="Times New Roman"/>
              </a:rPr>
              <a:t>Person A: </a:t>
            </a:r>
            <a:r>
              <a:rPr lang="en-US" sz="1200" dirty="0">
                <a:effectLst/>
                <a:latin typeface="+mn-lt"/>
                <a:ea typeface="Times New Roman"/>
                <a:cs typeface="Times New Roman"/>
              </a:rPr>
              <a:t>What options were you considering?</a:t>
            </a:r>
          </a:p>
          <a:p>
            <a:pPr marL="0" marR="0" indent="0" algn="l" defTabSz="914400" rtl="0" eaLnBrk="0" fontAlgn="base" latinLnBrk="0" hangingPunct="0">
              <a:lnSpc>
                <a:spcPct val="115000"/>
              </a:lnSpc>
              <a:spcBef>
                <a:spcPts val="0"/>
              </a:spcBef>
              <a:spcAft>
                <a:spcPts val="1000"/>
              </a:spcAft>
              <a:buClrTx/>
              <a:buSzTx/>
              <a:buFontTx/>
              <a:buNone/>
              <a:tabLst/>
              <a:defRPr/>
            </a:pPr>
            <a:r>
              <a:rPr lang="en-US" sz="1200" b="1" cap="small" dirty="0">
                <a:effectLst/>
                <a:latin typeface="+mn-lt"/>
                <a:ea typeface="Times New Roman"/>
                <a:cs typeface="Times New Roman"/>
              </a:rPr>
              <a:t>Person B: </a:t>
            </a:r>
            <a:r>
              <a:rPr lang="en-US" sz="1200" dirty="0">
                <a:effectLst/>
                <a:latin typeface="+mn-lt"/>
                <a:ea typeface="Times New Roman"/>
                <a:cs typeface="Times New Roman"/>
              </a:rPr>
              <a:t>I think that if I issued an apology to the team for the misunderstanding that we would be on our way to resolving the conflict.</a:t>
            </a:r>
          </a:p>
          <a:p>
            <a:pPr marL="0" marR="0" indent="0" algn="l" defTabSz="914400" rtl="0" eaLnBrk="0" fontAlgn="base" latinLnBrk="0" hangingPunct="0">
              <a:lnSpc>
                <a:spcPct val="115000"/>
              </a:lnSpc>
              <a:spcBef>
                <a:spcPts val="0"/>
              </a:spcBef>
              <a:spcAft>
                <a:spcPts val="1000"/>
              </a:spcAft>
              <a:buClrTx/>
              <a:buSzTx/>
              <a:buFontTx/>
              <a:buNone/>
              <a:tabLst/>
              <a:defRPr/>
            </a:pPr>
            <a:endParaRPr lang="en-US" sz="1200" dirty="0">
              <a:effectLst/>
              <a:latin typeface="+mn-lt"/>
              <a:ea typeface="Times New Roman"/>
              <a:cs typeface="Times New Roman"/>
            </a:endParaRPr>
          </a:p>
          <a:p>
            <a:pPr marL="0" marR="0" indent="0" algn="l" defTabSz="914400" rtl="0" eaLnBrk="0" fontAlgn="base" latinLnBrk="0" hangingPunct="0">
              <a:lnSpc>
                <a:spcPct val="115000"/>
              </a:lnSpc>
              <a:spcBef>
                <a:spcPts val="0"/>
              </a:spcBef>
              <a:spcAft>
                <a:spcPts val="1000"/>
              </a:spcAft>
              <a:buClrTx/>
              <a:buSzTx/>
              <a:buFontTx/>
              <a:buNone/>
              <a:tabLst/>
              <a:defRPr/>
            </a:pPr>
            <a:r>
              <a:rPr lang="en-US" sz="1200" b="1" cap="small" dirty="0">
                <a:effectLst/>
                <a:latin typeface="+mn-lt"/>
                <a:ea typeface="Times New Roman"/>
                <a:cs typeface="Times New Roman"/>
              </a:rPr>
              <a:t>Person A: </a:t>
            </a:r>
            <a:r>
              <a:rPr lang="en-US" sz="1200" dirty="0">
                <a:effectLst/>
                <a:latin typeface="+mn-lt"/>
                <a:ea typeface="Times New Roman"/>
                <a:cs typeface="Times New Roman"/>
              </a:rPr>
              <a:t>I think that option is too low-key for this situation.</a:t>
            </a:r>
          </a:p>
          <a:p>
            <a:pPr marL="0" marR="0" indent="0" algn="l" defTabSz="914400" rtl="0" eaLnBrk="0" fontAlgn="base" latinLnBrk="0" hangingPunct="0">
              <a:lnSpc>
                <a:spcPct val="115000"/>
              </a:lnSpc>
              <a:spcBef>
                <a:spcPts val="0"/>
              </a:spcBef>
              <a:spcAft>
                <a:spcPts val="1000"/>
              </a:spcAft>
              <a:buClrTx/>
              <a:buSzTx/>
              <a:buFontTx/>
              <a:buNone/>
              <a:tabLst/>
              <a:defRPr/>
            </a:pPr>
            <a:r>
              <a:rPr lang="en-US" sz="1200" b="1" cap="small" dirty="0">
                <a:effectLst/>
                <a:latin typeface="+mn-lt"/>
                <a:ea typeface="Times New Roman"/>
                <a:cs typeface="Times New Roman"/>
              </a:rPr>
              <a:t>Person B: </a:t>
            </a:r>
            <a:r>
              <a:rPr lang="en-US" sz="1200" dirty="0">
                <a:effectLst/>
                <a:latin typeface="+mn-lt"/>
                <a:ea typeface="Times New Roman"/>
                <a:cs typeface="Times New Roman"/>
              </a:rPr>
              <a:t>I agree that it might not be a strong enough statement, and I may need to have team meetings to address the underlying issues.</a:t>
            </a:r>
          </a:p>
          <a:p>
            <a:pPr marL="0" marR="0">
              <a:lnSpc>
                <a:spcPct val="115000"/>
              </a:lnSpc>
              <a:spcBef>
                <a:spcPts val="0"/>
              </a:spcBef>
              <a:spcAft>
                <a:spcPts val="1000"/>
              </a:spcAft>
            </a:pPr>
            <a:r>
              <a:rPr lang="en-US" sz="1200" dirty="0">
                <a:effectLst/>
                <a:latin typeface="+mn-lt"/>
                <a:ea typeface="Times New Roman"/>
                <a:cs typeface="Times New Roman"/>
              </a:rPr>
              <a:t> </a:t>
            </a:r>
          </a:p>
          <a:p>
            <a:pPr marL="0" marR="0">
              <a:lnSpc>
                <a:spcPct val="115000"/>
              </a:lnSpc>
              <a:spcBef>
                <a:spcPts val="0"/>
              </a:spcBef>
              <a:spcAft>
                <a:spcPts val="1000"/>
              </a:spcAft>
            </a:pPr>
            <a:r>
              <a:rPr lang="en-US" sz="1200" dirty="0">
                <a:effectLst/>
                <a:latin typeface="+mn-lt"/>
                <a:ea typeface="Times New Roman"/>
                <a:cs typeface="Times New Roman"/>
              </a:rPr>
              <a:t>Remember, the words “but” and “however” are conversation-stoppers. Try to avoid using them with the agreement frame. </a:t>
            </a:r>
          </a:p>
          <a:p>
            <a:pPr eaLnBrk="1" hangingPunct="1">
              <a:spcBef>
                <a:spcPct val="0"/>
              </a:spcBef>
            </a:pPr>
            <a:endParaRPr lang="en-US" dirty="0"/>
          </a:p>
          <a:p>
            <a:pPr eaLnBrk="1" hangingPunct="1">
              <a:spcBef>
                <a:spcPct val="0"/>
              </a:spcBef>
            </a:pPr>
            <a:endParaRPr lang="en-US" dirty="0"/>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how to use the Agreement Frame in conflict resolution.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Agreement Frame takes one of three forms: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 appreciate, and…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 respect, and…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 agree, and…</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Divide participants into pairs. Ask each pair to identify one person as Person A, and the other as Person B. For Round One, Person A will initiate a discussion about what they would like to make for dinner that evening. Person B will respond to each statement with a “but” Example: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Person A: I would really like to have seafood for dinner tonight.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Person B: But it shouldn’t be breaded.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Person A: I really like spicy seafood.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Person B: But I don’t like pepper.</a:t>
            </a:r>
          </a:p>
          <a:p>
            <a:r>
              <a:rPr lang="en-US" sz="1200" kern="1200" dirty="0">
                <a:solidFill>
                  <a:schemeClr val="tx1"/>
                </a:solidFill>
                <a:effectLst/>
                <a:latin typeface="+mn-lt"/>
                <a:ea typeface="+mn-ea"/>
                <a:cs typeface="+mn-cs"/>
              </a:rPr>
              <a:t>Let this round continue for a minute or so. Now it’s time for Round Two. Once again, Person A will initiate a conversation about tonight’s dinner menu. Person B will respond to each statement with, “Yes, and…” Example: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Person A: I would really like to have seafood for dinner tonight.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Person B: Yes, and it should be boneless.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Person A: I really like spicy seafood.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Person B: Yes, and we can add hot peppers.</a:t>
            </a:r>
          </a:p>
          <a:p>
            <a:r>
              <a:rPr lang="en-US" sz="1200" kern="1200" dirty="0">
                <a:solidFill>
                  <a:schemeClr val="tx1"/>
                </a:solidFill>
                <a:effectLst/>
                <a:latin typeface="+mn-lt"/>
                <a:ea typeface="+mn-ea"/>
                <a:cs typeface="+mn-cs"/>
              </a:rPr>
              <a:t>Discussion points: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How did this activity make each participant feel?</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did it illustrate about communication?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can we take back to the real world?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According to </a:t>
            </a:r>
            <a:r>
              <a:rPr lang="en-US" sz="1200" u="sng" kern="1200" dirty="0">
                <a:solidFill>
                  <a:schemeClr val="tx1"/>
                </a:solidFill>
                <a:effectLst/>
                <a:latin typeface="+mn-lt"/>
                <a:ea typeface="+mn-ea"/>
                <a:cs typeface="+mn-cs"/>
              </a:rPr>
              <a:t>The Reading Teacher’s Book of Lists (3rd edition)</a:t>
            </a:r>
            <a:r>
              <a:rPr lang="en-US" sz="1200" kern="1200" dirty="0">
                <a:solidFill>
                  <a:schemeClr val="tx1"/>
                </a:solidFill>
                <a:effectLst/>
                <a:latin typeface="+mn-lt"/>
                <a:ea typeface="+mn-ea"/>
                <a:cs typeface="+mn-cs"/>
              </a:rPr>
              <a:t>, “but” is the 31st most common word in the English language.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be performed with many other topics, including vacations, uniforms, or choosing a movie.</a:t>
            </a:r>
          </a:p>
          <a:p>
            <a:pPr eaLnBrk="1" hangingPunct="1">
              <a:spcBef>
                <a:spcPct val="0"/>
              </a:spcBef>
            </a:pPr>
            <a:endParaRPr lang="en-US" dirty="0"/>
          </a:p>
        </p:txBody>
      </p:sp>
      <p:sp>
        <p:nvSpPr>
          <p:cNvPr id="11059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E736574-458A-48B7-9931-4A17E3808A26}" type="slidenum">
              <a:rPr lang="en-US" smtClean="0"/>
              <a:pPr fontAlgn="base">
                <a:spcBef>
                  <a:spcPct val="0"/>
                </a:spcBef>
                <a:spcAft>
                  <a:spcPct val="0"/>
                </a:spcAft>
                <a:defRPr/>
              </a:pPr>
              <a:t>156</a:t>
            </a:fld>
            <a:endParaRPr lang="en-US" dirty="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44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r>
              <a:rPr lang="en-US" sz="1200" kern="1200" dirty="0">
                <a:solidFill>
                  <a:schemeClr val="tx1"/>
                </a:solidFill>
                <a:effectLst/>
                <a:latin typeface="+mn-lt"/>
                <a:ea typeface="+mn-ea"/>
                <a:cs typeface="+mn-cs"/>
              </a:rPr>
              <a:t>When possible, use the five W’s or the H to ask a question.</a:t>
            </a:r>
          </a:p>
          <a:p>
            <a:pPr lvl="0"/>
            <a:r>
              <a:rPr lang="en-US" sz="1200" kern="1200" dirty="0">
                <a:solidFill>
                  <a:schemeClr val="tx1"/>
                </a:solidFill>
                <a:effectLst/>
                <a:latin typeface="+mn-lt"/>
                <a:ea typeface="+mn-ea"/>
                <a:cs typeface="+mn-cs"/>
              </a:rPr>
              <a:t>Who?</a:t>
            </a:r>
          </a:p>
          <a:p>
            <a:pPr lvl="0"/>
            <a:r>
              <a:rPr lang="en-US" sz="1200" kern="1200" dirty="0">
                <a:solidFill>
                  <a:schemeClr val="tx1"/>
                </a:solidFill>
                <a:effectLst/>
                <a:latin typeface="+mn-lt"/>
                <a:ea typeface="+mn-ea"/>
                <a:cs typeface="+mn-cs"/>
              </a:rPr>
              <a:t>What?</a:t>
            </a:r>
          </a:p>
          <a:p>
            <a:pPr lvl="0"/>
            <a:r>
              <a:rPr lang="en-US" sz="1200" kern="1200" dirty="0">
                <a:solidFill>
                  <a:schemeClr val="tx1"/>
                </a:solidFill>
                <a:effectLst/>
                <a:latin typeface="+mn-lt"/>
                <a:ea typeface="+mn-ea"/>
                <a:cs typeface="+mn-cs"/>
              </a:rPr>
              <a:t>Where?</a:t>
            </a:r>
          </a:p>
          <a:p>
            <a:pPr lvl="0"/>
            <a:r>
              <a:rPr lang="en-US" sz="1200" kern="1200" dirty="0">
                <a:solidFill>
                  <a:schemeClr val="tx1"/>
                </a:solidFill>
                <a:effectLst/>
                <a:latin typeface="+mn-lt"/>
                <a:ea typeface="+mn-ea"/>
                <a:cs typeface="+mn-cs"/>
              </a:rPr>
              <a:t>When?</a:t>
            </a:r>
          </a:p>
          <a:p>
            <a:pPr lvl="0"/>
            <a:r>
              <a:rPr lang="en-US" sz="1200" kern="1200" dirty="0">
                <a:solidFill>
                  <a:schemeClr val="tx1"/>
                </a:solidFill>
                <a:effectLst/>
                <a:latin typeface="+mn-lt"/>
                <a:ea typeface="+mn-ea"/>
                <a:cs typeface="+mn-cs"/>
              </a:rPr>
              <a:t>Why?</a:t>
            </a:r>
          </a:p>
          <a:p>
            <a:pPr lvl="0"/>
            <a:r>
              <a:rPr lang="en-US" sz="1200" kern="1200" dirty="0">
                <a:solidFill>
                  <a:schemeClr val="tx1"/>
                </a:solidFill>
                <a:effectLst/>
                <a:latin typeface="+mn-lt"/>
                <a:ea typeface="+mn-ea"/>
                <a:cs typeface="+mn-cs"/>
              </a:rPr>
              <a:t>How?</a:t>
            </a:r>
          </a:p>
          <a:p>
            <a:r>
              <a:rPr lang="en-US" sz="1200" kern="1200" dirty="0">
                <a:solidFill>
                  <a:schemeClr val="tx1"/>
                </a:solidFill>
                <a:effectLst/>
                <a:latin typeface="+mn-lt"/>
                <a:ea typeface="+mn-ea"/>
                <a:cs typeface="+mn-cs"/>
              </a:rPr>
              <a:t>These questions encourage discussion, self-evaluation, and open conversation. Some useful questions for conflict resolution include:</a:t>
            </a:r>
          </a:p>
          <a:p>
            <a:pPr lvl="0"/>
            <a:r>
              <a:rPr lang="en-US" sz="1200" kern="1200" dirty="0">
                <a:solidFill>
                  <a:schemeClr val="tx1"/>
                </a:solidFill>
                <a:effectLst/>
                <a:latin typeface="+mn-lt"/>
                <a:ea typeface="+mn-ea"/>
                <a:cs typeface="+mn-cs"/>
              </a:rPr>
              <a:t>What happened?</a:t>
            </a:r>
          </a:p>
          <a:p>
            <a:pPr lvl="0"/>
            <a:r>
              <a:rPr lang="en-US" sz="1200" kern="1200" dirty="0">
                <a:solidFill>
                  <a:schemeClr val="tx1"/>
                </a:solidFill>
                <a:effectLst/>
                <a:latin typeface="+mn-lt"/>
                <a:ea typeface="+mn-ea"/>
                <a:cs typeface="+mn-cs"/>
              </a:rPr>
              <a:t>Why do you feel that way?</a:t>
            </a:r>
          </a:p>
          <a:p>
            <a:pPr lvl="0"/>
            <a:r>
              <a:rPr lang="en-US" sz="1200" kern="1200" dirty="0">
                <a:solidFill>
                  <a:schemeClr val="tx1"/>
                </a:solidFill>
                <a:effectLst/>
                <a:latin typeface="+mn-lt"/>
                <a:ea typeface="+mn-ea"/>
                <a:cs typeface="+mn-cs"/>
              </a:rPr>
              <a:t>When did this problem start?</a:t>
            </a:r>
          </a:p>
          <a:p>
            <a:pPr lvl="0"/>
            <a:r>
              <a:rPr lang="en-US" sz="1200" kern="1200" dirty="0">
                <a:solidFill>
                  <a:schemeClr val="tx1"/>
                </a:solidFill>
                <a:effectLst/>
                <a:latin typeface="+mn-lt"/>
                <a:ea typeface="+mn-ea"/>
                <a:cs typeface="+mn-cs"/>
              </a:rPr>
              <a:t>How does that make you feel?</a:t>
            </a:r>
          </a:p>
          <a:p>
            <a:pPr lvl="0"/>
            <a:r>
              <a:rPr lang="en-US" sz="1200" kern="1200" dirty="0">
                <a:solidFill>
                  <a:schemeClr val="tx1"/>
                </a:solidFill>
                <a:effectLst/>
                <a:latin typeface="+mn-lt"/>
                <a:ea typeface="+mn-ea"/>
                <a:cs typeface="+mn-cs"/>
              </a:rPr>
              <a:t>Who else is involved?</a:t>
            </a:r>
          </a:p>
          <a:p>
            <a:pPr lvl="0"/>
            <a:endParaRPr lang="en-US" sz="1200" kern="1200" dirty="0">
              <a:solidFill>
                <a:schemeClr val="tx1"/>
              </a:solidFill>
              <a:effectLst/>
              <a:latin typeface="+mn-lt"/>
              <a:ea typeface="+mn-ea"/>
              <a:cs typeface="+mn-cs"/>
            </a:endParaRP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how to ask information-gathering questions.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When possible, use the five W’s or the H to ask a question.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Who?</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Where?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When?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How?</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One: Crisis at Acme Auditing</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One copy of Worksheet One per participant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participants to go back to Worksheet One. Ask them to develop some open questions for the conflict participants, using the 5 W’s and the H.</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technique dates back to ancient Greece and Rome.</a:t>
            </a:r>
          </a:p>
          <a:p>
            <a:pPr lvl="0"/>
            <a:endParaRPr lang="en-US" sz="1200" kern="1200" dirty="0">
              <a:solidFill>
                <a:schemeClr val="tx1"/>
              </a:solidFill>
              <a:effectLst/>
              <a:latin typeface="+mn-lt"/>
              <a:ea typeface="+mn-ea"/>
              <a:cs typeface="+mn-cs"/>
            </a:endParaRPr>
          </a:p>
        </p:txBody>
      </p:sp>
      <p:sp>
        <p:nvSpPr>
          <p:cNvPr id="11162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F42B100-1CB1-4C3E-A904-9EC036AD8596}" type="slidenum">
              <a:rPr lang="en-US" smtClean="0"/>
              <a:pPr fontAlgn="base">
                <a:spcBef>
                  <a:spcPct val="0"/>
                </a:spcBef>
                <a:spcAft>
                  <a:spcPct val="0"/>
                </a:spcAft>
                <a:defRPr/>
              </a:pPr>
              <a:t>157</a:t>
            </a:fld>
            <a:endParaRPr lang="en-US" dirty="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54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a:t>Although this workshop is coming to a close, we hope that your journey to improve your conflict resolution skills is just beginning. Please take a moment to review and update your action plan. This will be a key tool to guide your progress in the days, weeks, months, and years to come. We wish you the best of luck on the rest of your travels! </a:t>
            </a:r>
          </a:p>
        </p:txBody>
      </p:sp>
      <p:sp>
        <p:nvSpPr>
          <p:cNvPr id="4" name="Slide Number Placeholder 3"/>
          <p:cNvSpPr>
            <a:spLocks noGrp="1"/>
          </p:cNvSpPr>
          <p:nvPr>
            <p:ph type="sldNum" sz="quarter" idx="5"/>
          </p:nvPr>
        </p:nvSpPr>
        <p:spPr/>
        <p:txBody>
          <a:bodyPr/>
          <a:lstStyle/>
          <a:p>
            <a:pPr>
              <a:defRPr/>
            </a:pPr>
            <a:fld id="{C167895D-6C18-4B2C-8449-29FD80864311}" type="slidenum">
              <a:rPr lang="en-US" smtClean="0"/>
              <a:pPr>
                <a:defRPr/>
              </a:pPr>
              <a:t>168</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 seconds</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trike="sngStrike" dirty="0"/>
              <a:t>As long as there have been leaders, there have been those who tried to determine how and why they were successful. Leadership itself has not evolved, but our understanding of it has. It is important to understand why very different leadership styles can be effective, why the same leadership techniques will not work in every situation, and which leadership style fits your personality best. Everyone has leadership potential within them, but understanding these concepts will help you maximize your leadership ability.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a:t>
            </a:fld>
            <a:endParaRPr lang="en-US" dirty="0"/>
          </a:p>
        </p:txBody>
      </p:sp>
    </p:spTree>
    <p:extLst>
      <p:ext uri="{BB962C8B-B14F-4D97-AF65-F5344CB8AC3E}">
        <p14:creationId xmlns:p14="http://schemas.microsoft.com/office/powerpoint/2010/main" val="290832861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discussed together today.  </a:t>
            </a: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In this session we covered how to:</a:t>
            </a:r>
          </a:p>
          <a:p>
            <a:pPr marL="342900" marR="0" lvl="0" indent="-342900" algn="l" defTabSz="914400" rtl="0" eaLnBrk="0" fontAlgn="base" latinLnBrk="0" hangingPunct="0">
              <a:lnSpc>
                <a:spcPct val="115000"/>
              </a:lnSpc>
              <a:spcBef>
                <a:spcPts val="0"/>
              </a:spcBef>
              <a:spcAft>
                <a:spcPts val="1000"/>
              </a:spcAft>
              <a:buClrTx/>
              <a:buSzTx/>
              <a:buFont typeface="Symbol" panose="05050102010706020507" pitchFamily="18" charset="2"/>
              <a:buChar char=""/>
              <a:tabLst/>
              <a:defRP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Identify the self and different aspects of the self: </a:t>
            </a:r>
            <a:r>
              <a:rPr lang="en-US" strike="sngStrike" dirty="0">
                <a:latin typeface="Calibri" panose="020F0502020204030204" pitchFamily="34" charset="0"/>
                <a:ea typeface="Times New Roman" panose="02020603050405020304" pitchFamily="18" charset="0"/>
                <a:cs typeface="Times New Roman" panose="02020603050405020304" pitchFamily="18" charset="0"/>
              </a:rPr>
              <a:t>the physical, emotional, mental, and spiritual.</a:t>
            </a:r>
            <a:endPar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from introspection and the nature and value of emotions</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how to appreciate yourself and others to improve effectiveness and </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Gain insight of limitations of self-awareness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170</a:t>
            </a:fld>
            <a:endParaRPr lang="en-US" dirty="0"/>
          </a:p>
        </p:txBody>
      </p:sp>
    </p:spTree>
    <p:extLst>
      <p:ext uri="{BB962C8B-B14F-4D97-AF65-F5344CB8AC3E}">
        <p14:creationId xmlns:p14="http://schemas.microsoft.com/office/powerpoint/2010/main" val="10536486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171450" indent="-171450">
              <a:buFont typeface="Arial" panose="020B0604020202020204" pitchFamily="34" charset="0"/>
              <a:buChar char="•"/>
            </a:pPr>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pPr marL="171450" indent="-171450">
              <a:buFont typeface="Arial" panose="020B0604020202020204" pitchFamily="34" charset="0"/>
              <a:buChar char="•"/>
            </a:pPr>
            <a:r>
              <a:rPr lang="en-US" baseline="0" dirty="0"/>
              <a:t>Use participant names and thank them for responding and sharing.</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1" kern="1200" cap="none" dirty="0">
                <a:solidFill>
                  <a:schemeClr val="tx1"/>
                </a:solidFill>
                <a:effectLst/>
                <a:latin typeface="+mn-lt"/>
                <a:ea typeface="+mn-ea"/>
                <a:cs typeface="+mn-cs"/>
              </a:rPr>
              <a:t>Remind participants of the workshop hand out </a:t>
            </a:r>
            <a:r>
              <a:rPr lang="en-US" sz="1200" b="0" kern="1200" cap="none" dirty="0">
                <a:solidFill>
                  <a:schemeClr val="tx1"/>
                </a:solidFill>
                <a:effectLst/>
                <a:latin typeface="+mn-lt"/>
                <a:ea typeface="+mn-ea"/>
                <a:cs typeface="+mn-cs"/>
              </a:rPr>
              <a:t>provided earlier in today’s session. Provide WebEx File for those that request it because they came in late.</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cap="none" dirty="0">
                <a:solidFill>
                  <a:schemeClr val="tx1"/>
                </a:solidFill>
                <a:effectLst/>
                <a:latin typeface="+mn-lt"/>
                <a:ea typeface="+mn-ea"/>
                <a:cs typeface="+mn-cs"/>
              </a:rPr>
              <a:t>Use the handout to conduct a brief review of the session.</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Remember this question at the beginning of our session?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What of your original answer would have changed if you knew the insights provided today?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1" cap="all" dirty="0">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Which area will you reflect on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CHAT BOX TO PROVIDE YOUR ANSWER.</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171</a:t>
            </a:fld>
            <a:endParaRPr lang="en-US" dirty="0"/>
          </a:p>
        </p:txBody>
      </p:sp>
    </p:spTree>
    <p:extLst>
      <p:ext uri="{BB962C8B-B14F-4D97-AF65-F5344CB8AC3E}">
        <p14:creationId xmlns:p14="http://schemas.microsoft.com/office/powerpoint/2010/main" val="49153248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Till the close of workshop</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Provide Survey Link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Chat box. </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Please remain in the training room until most participants have left the session. </a:t>
            </a:r>
            <a:endParaRPr lang="en-US"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a:t>
            </a:r>
            <a:r>
              <a:rPr lang="en-US" b="0" dirty="0">
                <a:solidFill>
                  <a:srgbClr val="FF0000"/>
                </a:solidFill>
              </a:rPr>
              <a:t>#3: please capture information discussion points.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I am providing you at this time a brief survey, and will place the</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click on it and provide your learning experience with us!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strike="noStrike" kern="1200" dirty="0">
                <a:solidFill>
                  <a:schemeClr val="tx1"/>
                </a:solidFill>
                <a:effectLst/>
                <a:latin typeface="+mn-lt"/>
                <a:ea typeface="+mn-ea"/>
                <a:cs typeface="+mn-cs"/>
              </a:rPr>
              <a:t>Let me ask you while some of you have completed the survey, which </a:t>
            </a:r>
            <a:r>
              <a:rPr lang="en-US" b="0" strike="noStrike" dirty="0"/>
              <a:t>insights of from today’s session will you apply immediately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Feel free to 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dirty="0">
                <a:solidFill>
                  <a:schemeClr val="tx1"/>
                </a:solidFill>
                <a:effectLst/>
                <a:latin typeface="+mn-lt"/>
                <a:ea typeface="+mn-ea"/>
                <a:cs typeface="+mn-cs"/>
                <a:sym typeface="Wingdings" panose="05000000000000000000" pitchFamily="2" charset="2"/>
              </a:rPr>
              <a:t>We covered a lot today and encourage you to take what YOU learned today and challenge you to apply and practice this information.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strike="noStrike" kern="1200" dirty="0">
                <a:solidFill>
                  <a:schemeClr val="tx1"/>
                </a:solidFill>
                <a:effectLst/>
                <a:latin typeface="+mn-lt"/>
                <a:ea typeface="+mn-ea"/>
                <a:cs typeface="+mn-cs"/>
              </a:rPr>
              <a:t>I want to thank you for attending the </a:t>
            </a:r>
            <a:r>
              <a:rPr lang="en-US" sz="1200" b="1" strike="noStrike" kern="1200" dirty="0">
                <a:solidFill>
                  <a:schemeClr val="tx1"/>
                </a:solidFill>
                <a:effectLst/>
                <a:latin typeface="+mn-lt"/>
                <a:ea typeface="+mn-ea"/>
                <a:cs typeface="+mn-cs"/>
              </a:rPr>
              <a:t>Leadership and Influence </a:t>
            </a:r>
            <a:r>
              <a:rPr lang="en-US" sz="1200" strike="noStrike" kern="1200" dirty="0">
                <a:solidFill>
                  <a:schemeClr val="tx1"/>
                </a:solidFill>
                <a:effectLst/>
                <a:latin typeface="+mn-lt"/>
                <a:ea typeface="+mn-ea"/>
                <a:cs typeface="+mn-cs"/>
              </a:rPr>
              <a:t>workshop</a:t>
            </a:r>
            <a:r>
              <a:rPr lang="en-US" sz="1200" strike="noStrike" kern="1200" baseline="0" dirty="0">
                <a:solidFill>
                  <a:schemeClr val="tx1"/>
                </a:solidFill>
                <a:effectLst/>
                <a:latin typeface="+mn-lt"/>
                <a:ea typeface="+mn-ea"/>
                <a:cs typeface="+mn-cs"/>
              </a:rPr>
              <a:t>!</a:t>
            </a:r>
            <a:endParaRPr lang="en-US" sz="1200" strike="no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I hope you enjoyed todays session and look forward to seeing many of you again in our other workshops!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Have a wonderful rest of the day!</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172</a:t>
            </a:fld>
            <a:endParaRPr lang="en-CA" dirty="0"/>
          </a:p>
        </p:txBody>
      </p:sp>
    </p:spTree>
    <p:extLst>
      <p:ext uri="{BB962C8B-B14F-4D97-AF65-F5344CB8AC3E}">
        <p14:creationId xmlns:p14="http://schemas.microsoft.com/office/powerpoint/2010/main" val="185422445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171450" indent="-171450">
              <a:buFont typeface="Arial" panose="020B0604020202020204" pitchFamily="34" charset="0"/>
              <a:buChar char="•"/>
            </a:pPr>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pPr marL="171450" indent="-171450">
              <a:buFont typeface="Arial" panose="020B0604020202020204" pitchFamily="34" charset="0"/>
              <a:buChar char="•"/>
            </a:pPr>
            <a:r>
              <a:rPr lang="en-US" baseline="0" dirty="0"/>
              <a:t>Use participant names and thank them for responding and sharing.</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1" kern="1200" cap="none" dirty="0">
                <a:solidFill>
                  <a:schemeClr val="tx1"/>
                </a:solidFill>
                <a:effectLst/>
                <a:latin typeface="+mn-lt"/>
                <a:ea typeface="+mn-ea"/>
                <a:cs typeface="+mn-cs"/>
              </a:rPr>
              <a:t>Remind participants of the workshop hand out </a:t>
            </a:r>
            <a:r>
              <a:rPr lang="en-US" sz="1200" b="0" kern="1200" cap="none" dirty="0">
                <a:solidFill>
                  <a:schemeClr val="tx1"/>
                </a:solidFill>
                <a:effectLst/>
                <a:latin typeface="+mn-lt"/>
                <a:ea typeface="+mn-ea"/>
                <a:cs typeface="+mn-cs"/>
              </a:rPr>
              <a:t>provided earlier in today’s session. Provide WebEx File for those that request it because they came in late.</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cap="none" dirty="0">
                <a:solidFill>
                  <a:schemeClr val="tx1"/>
                </a:solidFill>
                <a:effectLst/>
                <a:latin typeface="+mn-lt"/>
                <a:ea typeface="+mn-ea"/>
                <a:cs typeface="+mn-cs"/>
              </a:rPr>
              <a:t>Use the handout to conduct a brief review of the session.</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discussed together today.  </a:t>
            </a: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In this session we covered how to:</a:t>
            </a:r>
          </a:p>
          <a:p>
            <a:pPr marL="342900" marR="0" lvl="0" indent="-342900" algn="l" defTabSz="914400" rtl="0" eaLnBrk="0" fontAlgn="base" latinLnBrk="0" hangingPunct="0">
              <a:lnSpc>
                <a:spcPct val="115000"/>
              </a:lnSpc>
              <a:spcBef>
                <a:spcPts val="0"/>
              </a:spcBef>
              <a:spcAft>
                <a:spcPts val="1000"/>
              </a:spcAft>
              <a:buClrTx/>
              <a:buSzTx/>
              <a:buFont typeface="Symbol" panose="05050102010706020507" pitchFamily="18" charset="2"/>
              <a:buChar char=""/>
              <a:tabLst/>
              <a:defRP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Identify the self and different aspects of the self: </a:t>
            </a:r>
            <a:r>
              <a:rPr lang="en-US" strike="sngStrike" dirty="0">
                <a:latin typeface="Calibri" panose="020F0502020204030204" pitchFamily="34" charset="0"/>
                <a:ea typeface="Times New Roman" panose="02020603050405020304" pitchFamily="18" charset="0"/>
                <a:cs typeface="Times New Roman" panose="02020603050405020304" pitchFamily="18" charset="0"/>
              </a:rPr>
              <a:t>the physical, emotional, mental, and spiritual.</a:t>
            </a:r>
            <a:endPar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from introspection and the nature and value of emotions</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how to appreciate yourself and others to improve effectiveness and </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Gain insight of limitations of self-awareness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Which area will you reflect on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CHAT BOX TO PROVIDE YOUR ANSWER.</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173</a:t>
            </a:fld>
            <a:endParaRPr lang="en-US" dirty="0"/>
          </a:p>
        </p:txBody>
      </p:sp>
    </p:spTree>
    <p:extLst>
      <p:ext uri="{BB962C8B-B14F-4D97-AF65-F5344CB8AC3E}">
        <p14:creationId xmlns:p14="http://schemas.microsoft.com/office/powerpoint/2010/main" val="5699242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r>
              <a:rPr lang="en-US" b="1" dirty="0">
                <a:solidFill>
                  <a:srgbClr val="FF0000"/>
                </a:solidFill>
              </a:rPr>
              <a:t>FACILITATOR/PRODUCER NOTES: REQUEST </a:t>
            </a:r>
            <a:r>
              <a:rPr lang="en-US" b="0" dirty="0">
                <a:solidFill>
                  <a:srgbClr val="FF0000"/>
                </a:solidFill>
              </a:rPr>
              <a:t>#2: please capture information discussion points.</a:t>
            </a:r>
            <a:endParaRPr lang="en-US" sz="1200" b="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Remember this question at the beginning of our session?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What of your original answer would have changed if you knew the insights provided today?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174</a:t>
            </a:fld>
            <a:endParaRPr lang="en-US" dirty="0"/>
          </a:p>
        </p:txBody>
      </p:sp>
    </p:spTree>
    <p:extLst>
      <p:ext uri="{BB962C8B-B14F-4D97-AF65-F5344CB8AC3E}">
        <p14:creationId xmlns:p14="http://schemas.microsoft.com/office/powerpoint/2010/main" val="186945906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Till the close of workshop</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Provide Survey Link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Chat box. </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Please remain in the training room until most participants have left the session. </a:t>
            </a:r>
            <a:endParaRPr lang="en-US"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a:t>
            </a:r>
            <a:r>
              <a:rPr lang="en-US" b="0" dirty="0">
                <a:solidFill>
                  <a:srgbClr val="FF0000"/>
                </a:solidFill>
              </a:rPr>
              <a:t>#3: please capture information discussion points.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I am providing you at this time a brief survey, and will place the</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click on it and provide your learning experience with us!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strike="noStrike" kern="1200" dirty="0">
                <a:solidFill>
                  <a:schemeClr val="tx1"/>
                </a:solidFill>
                <a:effectLst/>
                <a:latin typeface="+mn-lt"/>
                <a:ea typeface="+mn-ea"/>
                <a:cs typeface="+mn-cs"/>
              </a:rPr>
              <a:t>Let me ask you while some of you have completed the survey, which </a:t>
            </a:r>
            <a:r>
              <a:rPr lang="en-US" b="0" strike="noStrike" dirty="0"/>
              <a:t>insights of from today’s session will you apply immediately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Feel free to 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dirty="0">
                <a:solidFill>
                  <a:schemeClr val="tx1"/>
                </a:solidFill>
                <a:effectLst/>
                <a:latin typeface="+mn-lt"/>
                <a:ea typeface="+mn-ea"/>
                <a:cs typeface="+mn-cs"/>
                <a:sym typeface="Wingdings" panose="05000000000000000000" pitchFamily="2" charset="2"/>
              </a:rPr>
              <a:t>We covered a lot today and encourage you to take what YOU learned today and challenge you to apply and practice this information.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strike="noStrike" kern="1200" dirty="0">
                <a:solidFill>
                  <a:schemeClr val="tx1"/>
                </a:solidFill>
                <a:effectLst/>
                <a:latin typeface="+mn-lt"/>
                <a:ea typeface="+mn-ea"/>
                <a:cs typeface="+mn-cs"/>
              </a:rPr>
              <a:t>I want to thank you for attending the </a:t>
            </a:r>
            <a:r>
              <a:rPr lang="en-US" sz="1200" b="1" strike="noStrike" kern="1200" dirty="0">
                <a:solidFill>
                  <a:schemeClr val="tx1"/>
                </a:solidFill>
                <a:effectLst/>
                <a:latin typeface="+mn-lt"/>
                <a:ea typeface="+mn-ea"/>
                <a:cs typeface="+mn-cs"/>
              </a:rPr>
              <a:t>Leadership and Influence </a:t>
            </a:r>
            <a:r>
              <a:rPr lang="en-US" sz="1200" strike="noStrike" kern="1200" dirty="0">
                <a:solidFill>
                  <a:schemeClr val="tx1"/>
                </a:solidFill>
                <a:effectLst/>
                <a:latin typeface="+mn-lt"/>
                <a:ea typeface="+mn-ea"/>
                <a:cs typeface="+mn-cs"/>
              </a:rPr>
              <a:t>workshop</a:t>
            </a:r>
            <a:r>
              <a:rPr lang="en-US" sz="1200" strike="noStrike" kern="1200" baseline="0" dirty="0">
                <a:solidFill>
                  <a:schemeClr val="tx1"/>
                </a:solidFill>
                <a:effectLst/>
                <a:latin typeface="+mn-lt"/>
                <a:ea typeface="+mn-ea"/>
                <a:cs typeface="+mn-cs"/>
              </a:rPr>
              <a:t>!</a:t>
            </a:r>
            <a:endParaRPr lang="en-US" sz="1200" strike="no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I hope you enjoyed todays session and look forward to seeing many of you again in our other workshops!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Have a wonderful rest of the day!</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175</a:t>
            </a:fld>
            <a:endParaRPr lang="en-CA" dirty="0"/>
          </a:p>
        </p:txBody>
      </p:sp>
    </p:spTree>
    <p:extLst>
      <p:ext uri="{BB962C8B-B14F-4D97-AF65-F5344CB8AC3E}">
        <p14:creationId xmlns:p14="http://schemas.microsoft.com/office/powerpoint/2010/main" val="18383133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a:t>
            </a:r>
            <a:r>
              <a:rPr lang="en-US" sz="1200" b="1" kern="1200" cap="none" baseline="0" dirty="0">
                <a:solidFill>
                  <a:schemeClr val="tx1"/>
                </a:solidFill>
                <a:effectLst/>
                <a:latin typeface="+mn-lt"/>
                <a:ea typeface="+mn-ea"/>
                <a:cs typeface="+mn-cs"/>
              </a:rPr>
              <a:t>SAY1</a:t>
            </a:r>
            <a:r>
              <a:rPr lang="en-US" sz="1200" b="0" kern="1200" cap="none" baseline="0" dirty="0">
                <a:solidFill>
                  <a:schemeClr val="tx1"/>
                </a:solidFill>
                <a:effectLst/>
                <a:latin typeface="+mn-lt"/>
                <a:ea typeface="+mn-ea"/>
                <a:cs typeface="+mn-cs"/>
              </a:rPr>
              <a:t> several times, as needed as participants join the session. </a:t>
            </a:r>
            <a:r>
              <a:rPr lang="en-US" dirty="0">
                <a:solidFill>
                  <a:srgbClr val="FF0000"/>
                </a:solidFill>
              </a:rPr>
              <a:t>This will talking as soon as they arrive.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Say1</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[participant name], where are you joining us from today?</a:t>
            </a:r>
          </a:p>
          <a:p>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r>
              <a:rPr lang="en-US" dirty="0">
                <a:solidFill>
                  <a:srgbClr val="FF0000"/>
                </a:solidFill>
              </a:rPr>
              <a:t>Wait for a response and then say thank you for sharing and then go to the next person. </a:t>
            </a:r>
          </a:p>
          <a:p>
            <a:endParaRPr lang="en-US" sz="1200" strike="sng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This session will start in approximately __________-minutes.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or it will be muted for you. </a:t>
            </a: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7</a:t>
            </a:fld>
            <a:endParaRPr lang="en-CA" dirty="0"/>
          </a:p>
        </p:txBody>
      </p:sp>
    </p:spTree>
    <p:extLst>
      <p:ext uri="{BB962C8B-B14F-4D97-AF65-F5344CB8AC3E}">
        <p14:creationId xmlns:p14="http://schemas.microsoft.com/office/powerpoint/2010/main" val="27280881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(COURSE NAME)</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C5B85C93-2734-4362-A768-733DE038264B}" type="slidenum">
              <a:rPr lang="en-CA" smtClean="0"/>
              <a:pPr>
                <a:defRPr/>
              </a:pPr>
              <a:t>8</a:t>
            </a:fld>
            <a:endParaRPr lang="en-CA" dirty="0"/>
          </a:p>
        </p:txBody>
      </p:sp>
    </p:spTree>
    <p:extLst>
      <p:ext uri="{BB962C8B-B14F-4D97-AF65-F5344CB8AC3E}">
        <p14:creationId xmlns:p14="http://schemas.microsoft.com/office/powerpoint/2010/main" val="1320798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endParaRPr lang="en-US" b="1" dirty="0"/>
          </a:p>
          <a:p>
            <a:r>
              <a:rPr lang="en-US" b="1" dirty="0"/>
              <a:t>SAY</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strike="sngStrike" kern="1200" baseline="0" dirty="0">
                <a:solidFill>
                  <a:schemeClr val="tx1"/>
                </a:solidFill>
                <a:effectLst/>
                <a:latin typeface="+mn-lt"/>
                <a:ea typeface="+mn-ea"/>
                <a:cs typeface="+mn-cs"/>
              </a:rPr>
              <a:t>Working in a r</a:t>
            </a:r>
            <a:r>
              <a:rPr lang="en-US" sz="1200" strike="sngStrike" kern="1200" dirty="0">
                <a:solidFill>
                  <a:schemeClr val="tx1"/>
                </a:solidFill>
                <a:effectLst/>
                <a:latin typeface="+mn-lt"/>
                <a:ea typeface="+mn-ea"/>
                <a:cs typeface="+mn-cs"/>
              </a:rPr>
              <a:t>emote team is already</a:t>
            </a:r>
            <a:r>
              <a:rPr lang="en-US" sz="1200" strike="sngStrike" kern="1200" baseline="0" dirty="0">
                <a:solidFill>
                  <a:schemeClr val="tx1"/>
                </a:solidFill>
                <a:effectLst/>
                <a:latin typeface="+mn-lt"/>
                <a:ea typeface="+mn-ea"/>
                <a:cs typeface="+mn-cs"/>
              </a:rPr>
              <a:t> be a reality for many of you. However this workshop will focus on success factors for how to work effectively in a remote and virtual environment. Take note, that working remotely is not for everyone and not everyone works well within a remote environment. Today, we will discuss tools and proven strategies to increase your success in performing in a remote environment.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strike="sngStrike" kern="1200" baseline="0" dirty="0">
              <a:solidFill>
                <a:schemeClr val="tx1"/>
              </a:solidFill>
              <a:effectLst/>
              <a:latin typeface="+mn-lt"/>
              <a:ea typeface="+mn-ea"/>
              <a:cs typeface="+mn-cs"/>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Research has consistently demonstrated that when clear goals are presented, learning occurs more easily and rapidly,</a:t>
            </a:r>
            <a:r>
              <a:rPr lang="en-US" sz="1200" baseline="0" dirty="0">
                <a:effectLst/>
                <a:latin typeface="Calibri" panose="020F0502020204030204" pitchFamily="34" charset="0"/>
                <a:ea typeface="Times New Roman" panose="02020603050405020304" pitchFamily="18" charset="0"/>
                <a:cs typeface="Times New Roman" panose="02020603050405020304" pitchFamily="18" charset="0"/>
              </a:rPr>
              <a:t> so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let’s review our objectives for today.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the end of this workshop, you should be able to:</a:t>
            </a:r>
            <a:endParaRPr lang="en-US" sz="1200" kern="1200" dirty="0">
              <a:solidFill>
                <a:schemeClr val="tx1"/>
              </a:solidFill>
              <a:effectLst/>
              <a:latin typeface="+mn-lt"/>
              <a:ea typeface="+mn-ea"/>
              <a:cs typeface="+mn-cs"/>
            </a:endParaRP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ea typeface="Calibri" panose="020F0502020204030204" pitchFamily="34" charset="0"/>
                <a:cs typeface="Times New Roman" panose="02020603050405020304" pitchFamily="18" charset="0"/>
              </a:rPr>
              <a:t>Define </a:t>
            </a:r>
            <a:r>
              <a:rPr lang="en-US" strike="sngStrike" baseline="0" dirty="0">
                <a:latin typeface="Calibri" panose="020F0502020204030204" pitchFamily="34" charset="0"/>
                <a:ea typeface="Calibri" panose="020F0502020204030204" pitchFamily="34" charset="0"/>
                <a:cs typeface="Times New Roman" panose="02020603050405020304" pitchFamily="18" charset="0"/>
              </a:rPr>
              <a:t>Remote </a:t>
            </a:r>
            <a:r>
              <a:rPr lang="en-US" strike="sngStrike" dirty="0">
                <a:latin typeface="Calibri" panose="020F0502020204030204" pitchFamily="34" charset="0"/>
                <a:ea typeface="Calibri" panose="020F0502020204030204" pitchFamily="34" charset="0"/>
                <a:cs typeface="Times New Roman" panose="02020603050405020304" pitchFamily="18" charset="0"/>
              </a:rPr>
              <a:t>Teams and </a:t>
            </a:r>
            <a:r>
              <a:rPr lang="en-US" strike="sngStrike" dirty="0">
                <a:latin typeface="Calibri" panose="020F0502020204030204" pitchFamily="34" charset="0"/>
                <a:cs typeface="Times New Roman" panose="02020603050405020304" pitchFamily="18" charset="0"/>
              </a:rPr>
              <a:t>Discuss the Benefits and Challenges of Working Remotely</a:t>
            </a: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cs typeface="Times New Roman" panose="02020603050405020304" pitchFamily="18" charset="0"/>
              </a:rPr>
              <a:t>Understand the elements of successful team dynamics</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trike="sngStrike" dirty="0">
                <a:latin typeface="Calibri" panose="020F0502020204030204" pitchFamily="34" charset="0"/>
                <a:cs typeface="Times New Roman" panose="02020603050405020304" pitchFamily="18" charset="0"/>
              </a:rPr>
              <a:t>Describe characteristics that drive high performance in a Remote Environment</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z="1200" strike="sngStrike" kern="1200" dirty="0">
                <a:solidFill>
                  <a:schemeClr val="tx1"/>
                </a:solidFill>
                <a:effectLst/>
                <a:latin typeface="+mn-lt"/>
                <a:ea typeface="+mn-ea"/>
                <a:cs typeface="+mn-cs"/>
              </a:rPr>
              <a:t>Recognize how and when to transform challenges into success factors for preforming effectively in a Remote Environment</a:t>
            </a:r>
            <a:endParaRPr lang="en-US" strike="sngStrike" dirty="0">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15000"/>
              </a:lnSpc>
              <a:spcBef>
                <a:spcPts val="0"/>
              </a:spcBef>
              <a:spcAft>
                <a:spcPts val="1000"/>
              </a:spcAft>
              <a:buFont typeface="Symbol" panose="05050102010706020507" pitchFamily="18" charset="2"/>
              <a:buNone/>
            </a:pPr>
            <a:endParaRPr lang="en-US" sz="1200" b="1" kern="1200" cap="all"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r>
              <a:rPr lang="en-US" sz="1200" b="1" kern="1200" cap="all" dirty="0">
                <a:solidFill>
                  <a:srgbClr val="FF0000"/>
                </a:solidFill>
                <a:effectLst/>
                <a:latin typeface="+mn-lt"/>
                <a:ea typeface="+mn-ea"/>
                <a:cs typeface="+mn-cs"/>
              </a:rPr>
              <a:t>Transition: </a:t>
            </a:r>
            <a:r>
              <a:rPr lang="en-US" sz="1200" b="0" kern="1200" cap="none" dirty="0">
                <a:solidFill>
                  <a:srgbClr val="FF0000"/>
                </a:solidFill>
                <a:effectLst/>
                <a:latin typeface="+mn-lt"/>
                <a:ea typeface="+mn-ea"/>
                <a:cs typeface="+mn-cs"/>
              </a:rPr>
              <a:t>Click next slide.</a:t>
            </a: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9</a:t>
            </a:fld>
            <a:endParaRPr lang="en-CA" dirty="0"/>
          </a:p>
        </p:txBody>
      </p:sp>
    </p:spTree>
    <p:extLst>
      <p:ext uri="{BB962C8B-B14F-4D97-AF65-F5344CB8AC3E}">
        <p14:creationId xmlns:p14="http://schemas.microsoft.com/office/powerpoint/2010/main" val="77044617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5" name="Rectangle 4"/>
          <p:cNvSpPr/>
          <p:nvPr userDrawn="1"/>
        </p:nvSpPr>
        <p:spPr>
          <a:xfrm>
            <a:off x="7391400" y="0"/>
            <a:ext cx="1752600" cy="6858000"/>
          </a:xfrm>
          <a:prstGeom prst="rect">
            <a:avLst/>
          </a:prstGeom>
          <a:gradFill>
            <a:gsLst>
              <a:gs pos="33000">
                <a:schemeClr val="bg1"/>
              </a:gs>
              <a:gs pos="76000">
                <a:schemeClr val="bg1">
                  <a:lumMod val="50000"/>
                </a:scheme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CA" dirty="0"/>
          </a:p>
        </p:txBody>
      </p:sp>
      <p:pic>
        <p:nvPicPr>
          <p:cNvPr id="6" name="Picture 3" descr="C:\Users\Darren\Desktop\New Photos\s00013.png"/>
          <p:cNvPicPr>
            <a:picLocks noChangeAspect="1" noChangeArrowheads="1"/>
          </p:cNvPicPr>
          <p:nvPr userDrawn="1"/>
        </p:nvPicPr>
        <p:blipFill>
          <a:blip r:embed="rId3">
            <a:extLst>
              <a:ext uri="{28A0092B-C50C-407E-A947-70E740481C1C}">
                <a14:useLocalDpi xmlns:a14="http://schemas.microsoft.com/office/drawing/2010/main" val="0"/>
              </a:ext>
            </a:extLst>
          </a:blip>
          <a:srcRect t="16949" b="16283"/>
          <a:stretch>
            <a:fillRect/>
          </a:stretch>
        </p:blipFill>
        <p:spPr bwMode="auto">
          <a:xfrm>
            <a:off x="6705600" y="4310063"/>
            <a:ext cx="2508250" cy="2509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a:t>Click to edit Master title style</a:t>
            </a:r>
            <a:endParaRPr lang="en-CA" dirty="0"/>
          </a:p>
        </p:txBody>
      </p:sp>
      <p:sp>
        <p:nvSpPr>
          <p:cNvPr id="3" name="Content Placeholder 2"/>
          <p:cNvSpPr>
            <a:spLocks noGrp="1"/>
          </p:cNvSpPr>
          <p:nvPr>
            <p:ph idx="1"/>
          </p:nvPr>
        </p:nvSpPr>
        <p:spPr>
          <a:xfrm>
            <a:off x="457200" y="1600200"/>
            <a:ext cx="6400800" cy="4525963"/>
          </a:xfrm>
        </p:spPr>
        <p:txBody>
          <a:bodyPr/>
          <a:lstStyle>
            <a:lvl1pPr>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p:txBody>
      </p:sp>
      <p:sp>
        <p:nvSpPr>
          <p:cNvPr id="13" name="Text Placeholder 12"/>
          <p:cNvSpPr>
            <a:spLocks noGrp="1"/>
          </p:cNvSpPr>
          <p:nvPr>
            <p:ph type="body" sz="quarter" idx="10"/>
          </p:nvPr>
        </p:nvSpPr>
        <p:spPr>
          <a:xfrm>
            <a:off x="7391400" y="381000"/>
            <a:ext cx="1752600" cy="3962400"/>
          </a:xfrm>
          <a:noFill/>
          <a:ln>
            <a:noFill/>
          </a:ln>
        </p:spPr>
        <p:txBody>
          <a:bodyPr/>
          <a:lstStyle>
            <a:lvl1pPr marL="0" indent="0">
              <a:buNone/>
              <a:defRPr i="1" baseline="0">
                <a:solidFill>
                  <a:schemeClr val="tx1"/>
                </a:solidFill>
              </a:defRPr>
            </a:lvl1pPr>
          </a:lstStyle>
          <a:p>
            <a:pPr lvl="0"/>
            <a:r>
              <a:rPr lang="en-US" dirty="0"/>
              <a:t>Click to edit Master text styles</a:t>
            </a:r>
          </a:p>
        </p:txBody>
      </p:sp>
    </p:spTree>
    <p:extLst>
      <p:ext uri="{BB962C8B-B14F-4D97-AF65-F5344CB8AC3E}">
        <p14:creationId xmlns:p14="http://schemas.microsoft.com/office/powerpoint/2010/main" val="2644587263"/>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 AIM section slide">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E13A5CAD-41A7-4247-81DE-6CBA7BCF89A4}"/>
              </a:ext>
            </a:extLst>
          </p:cNvPr>
          <p:cNvGrpSpPr/>
          <p:nvPr userDrawn="1"/>
        </p:nvGrpSpPr>
        <p:grpSpPr>
          <a:xfrm>
            <a:off x="-324544" y="1268760"/>
            <a:ext cx="4574075" cy="2768666"/>
            <a:chOff x="-324544" y="2105971"/>
            <a:chExt cx="7095412" cy="4294818"/>
          </a:xfrm>
          <a:noFill/>
        </p:grpSpPr>
        <p:sp>
          <p:nvSpPr>
            <p:cNvPr id="8" name="Oval 26">
              <a:extLst>
                <a:ext uri="{FF2B5EF4-FFF2-40B4-BE49-F238E27FC236}">
                  <a16:creationId xmlns:a16="http://schemas.microsoft.com/office/drawing/2014/main" id="{ECEA73D3-5A8C-4F44-B62D-8F91884C4067}"/>
                </a:ext>
              </a:extLst>
            </p:cNvPr>
            <p:cNvSpPr/>
            <p:nvPr userDrawn="1"/>
          </p:nvSpPr>
          <p:spPr>
            <a:xfrm>
              <a:off x="-324544" y="2105971"/>
              <a:ext cx="4191815" cy="2898141"/>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26">
              <a:extLst>
                <a:ext uri="{FF2B5EF4-FFF2-40B4-BE49-F238E27FC236}">
                  <a16:creationId xmlns:a16="http://schemas.microsoft.com/office/drawing/2014/main" id="{13764D5A-7027-4382-A5D6-16DC440768DC}"/>
                </a:ext>
              </a:extLst>
            </p:cNvPr>
            <p:cNvSpPr/>
            <p:nvPr userDrawn="1"/>
          </p:nvSpPr>
          <p:spPr>
            <a:xfrm flipH="1">
              <a:off x="2393933" y="3374660"/>
              <a:ext cx="4376935" cy="3026129"/>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755576" y="3861048"/>
            <a:ext cx="7941568" cy="720080"/>
          </a:xfrm>
          <a:prstGeom prst="rect">
            <a:avLst/>
          </a:prstGeom>
        </p:spPr>
        <p:txBody>
          <a:bodyPr anchor="b"/>
          <a:lstStyle>
            <a:lvl1pPr algn="l">
              <a:defRPr sz="20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9" name="Rectangle 8">
            <a:extLst>
              <a:ext uri="{FF2B5EF4-FFF2-40B4-BE49-F238E27FC236}">
                <a16:creationId xmlns:a16="http://schemas.microsoft.com/office/drawing/2014/main" id="{18769ED0-EC4F-4863-8252-7D5F35ADF060}"/>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FF30B99-4D68-498D-81E6-BDFAF73E4D3F}"/>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C1E9F4E5-CF70-45FA-B077-9442CEBFFE56}"/>
              </a:ext>
            </a:extLst>
          </p:cNvPr>
          <p:cNvSpPr>
            <a:spLocks noGrp="1"/>
          </p:cNvSpPr>
          <p:nvPr>
            <p:ph type="body" sz="quarter" idx="10" hasCustomPrompt="1"/>
          </p:nvPr>
        </p:nvSpPr>
        <p:spPr>
          <a:xfrm>
            <a:off x="755650" y="4652963"/>
            <a:ext cx="7942263" cy="863600"/>
          </a:xfrm>
          <a:prstGeom prst="rect">
            <a:avLst/>
          </a:prstGeom>
        </p:spPr>
        <p:txBody>
          <a:bodyPr/>
          <a:lstStyle>
            <a:lvl1pPr marL="0" indent="0">
              <a:buNone/>
              <a:defRPr>
                <a:solidFill>
                  <a:srgbClr val="5A2854"/>
                </a:solidFill>
                <a:latin typeface="Arial" panose="020B0604020202020204" pitchFamily="34" charset="0"/>
                <a:cs typeface="Arial" panose="020B0604020202020204" pitchFamily="34" charset="0"/>
              </a:defRPr>
            </a:lvl1pPr>
          </a:lstStyle>
          <a:p>
            <a:pPr lvl="0"/>
            <a:r>
              <a:rPr lang="en-US" dirty="0"/>
              <a:t>EDIT MASTER TEXT STYLE</a:t>
            </a:r>
          </a:p>
        </p:txBody>
      </p:sp>
      <p:sp>
        <p:nvSpPr>
          <p:cNvPr id="12" name="TextBox 11">
            <a:extLst>
              <a:ext uri="{FF2B5EF4-FFF2-40B4-BE49-F238E27FC236}">
                <a16:creationId xmlns:a16="http://schemas.microsoft.com/office/drawing/2014/main" id="{4F69AEC2-2AFF-4914-BFC6-90E5AAF1A078}"/>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Tree>
    <p:extLst>
      <p:ext uri="{BB962C8B-B14F-4D97-AF65-F5344CB8AC3E}">
        <p14:creationId xmlns:p14="http://schemas.microsoft.com/office/powerpoint/2010/main" val="22637597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2 AIM section slide_CUSTOM-HDR">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E13A5CAD-41A7-4247-81DE-6CBA7BCF89A4}"/>
              </a:ext>
            </a:extLst>
          </p:cNvPr>
          <p:cNvGrpSpPr/>
          <p:nvPr userDrawn="1"/>
        </p:nvGrpSpPr>
        <p:grpSpPr>
          <a:xfrm>
            <a:off x="-324544" y="1268760"/>
            <a:ext cx="4574075" cy="2768666"/>
            <a:chOff x="-324544" y="2105971"/>
            <a:chExt cx="7095412" cy="4294818"/>
          </a:xfrm>
          <a:noFill/>
        </p:grpSpPr>
        <p:sp>
          <p:nvSpPr>
            <p:cNvPr id="8" name="Oval 26">
              <a:extLst>
                <a:ext uri="{FF2B5EF4-FFF2-40B4-BE49-F238E27FC236}">
                  <a16:creationId xmlns:a16="http://schemas.microsoft.com/office/drawing/2014/main" id="{ECEA73D3-5A8C-4F44-B62D-8F91884C4067}"/>
                </a:ext>
              </a:extLst>
            </p:cNvPr>
            <p:cNvSpPr/>
            <p:nvPr userDrawn="1"/>
          </p:nvSpPr>
          <p:spPr>
            <a:xfrm>
              <a:off x="-324544" y="2105971"/>
              <a:ext cx="4191815" cy="2898141"/>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26">
              <a:extLst>
                <a:ext uri="{FF2B5EF4-FFF2-40B4-BE49-F238E27FC236}">
                  <a16:creationId xmlns:a16="http://schemas.microsoft.com/office/drawing/2014/main" id="{13764D5A-7027-4382-A5D6-16DC440768DC}"/>
                </a:ext>
              </a:extLst>
            </p:cNvPr>
            <p:cNvSpPr/>
            <p:nvPr userDrawn="1"/>
          </p:nvSpPr>
          <p:spPr>
            <a:xfrm flipH="1">
              <a:off x="2393933" y="3374660"/>
              <a:ext cx="4376935" cy="3026129"/>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755576" y="3861048"/>
            <a:ext cx="7941568" cy="720080"/>
          </a:xfrm>
          <a:prstGeom prst="rect">
            <a:avLst/>
          </a:prstGeom>
        </p:spPr>
        <p:txBody>
          <a:bodyPr anchor="b"/>
          <a:lstStyle>
            <a:lvl1pPr algn="l">
              <a:defRPr sz="20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9" name="Rectangle 8">
            <a:extLst>
              <a:ext uri="{FF2B5EF4-FFF2-40B4-BE49-F238E27FC236}">
                <a16:creationId xmlns:a16="http://schemas.microsoft.com/office/drawing/2014/main" id="{18769ED0-EC4F-4863-8252-7D5F35ADF060}"/>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FF30B99-4D68-498D-81E6-BDFAF73E4D3F}"/>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C1E9F4E5-CF70-45FA-B077-9442CEBFFE56}"/>
              </a:ext>
            </a:extLst>
          </p:cNvPr>
          <p:cNvSpPr>
            <a:spLocks noGrp="1"/>
          </p:cNvSpPr>
          <p:nvPr>
            <p:ph type="body" sz="quarter" idx="10" hasCustomPrompt="1"/>
          </p:nvPr>
        </p:nvSpPr>
        <p:spPr>
          <a:xfrm>
            <a:off x="755650" y="4652963"/>
            <a:ext cx="7942263" cy="863600"/>
          </a:xfrm>
          <a:prstGeom prst="rect">
            <a:avLst/>
          </a:prstGeom>
        </p:spPr>
        <p:txBody>
          <a:bodyPr/>
          <a:lstStyle>
            <a:lvl1pPr marL="0" indent="0">
              <a:buNone/>
              <a:defRPr>
                <a:solidFill>
                  <a:srgbClr val="5A2854"/>
                </a:solidFill>
                <a:latin typeface="Arial" panose="020B0604020202020204" pitchFamily="34" charset="0"/>
                <a:cs typeface="Arial" panose="020B0604020202020204" pitchFamily="34" charset="0"/>
              </a:defRPr>
            </a:lvl1pPr>
          </a:lstStyle>
          <a:p>
            <a:pPr lvl="0"/>
            <a:r>
              <a:rPr lang="en-US" dirty="0"/>
              <a:t>EDIT MASTER TEXT STYLE</a:t>
            </a:r>
          </a:p>
        </p:txBody>
      </p:sp>
      <p:sp>
        <p:nvSpPr>
          <p:cNvPr id="12" name="TextBox 11">
            <a:extLst>
              <a:ext uri="{FF2B5EF4-FFF2-40B4-BE49-F238E27FC236}">
                <a16:creationId xmlns:a16="http://schemas.microsoft.com/office/drawing/2014/main" id="{4F69AEC2-2AFF-4914-BFC6-90E5AAF1A078}"/>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
        <p:nvSpPr>
          <p:cNvPr id="4" name="Text Placeholder 3">
            <a:extLst>
              <a:ext uri="{FF2B5EF4-FFF2-40B4-BE49-F238E27FC236}">
                <a16:creationId xmlns:a16="http://schemas.microsoft.com/office/drawing/2014/main" id="{0B6FF06A-E24D-4F83-9455-4C59BC96588C}"/>
              </a:ext>
            </a:extLst>
          </p:cNvPr>
          <p:cNvSpPr>
            <a:spLocks noGrp="1"/>
          </p:cNvSpPr>
          <p:nvPr>
            <p:ph type="body" sz="quarter" idx="11"/>
          </p:nvPr>
        </p:nvSpPr>
        <p:spPr>
          <a:xfrm>
            <a:off x="9677400" y="3733800"/>
            <a:ext cx="3657600" cy="2590800"/>
          </a:xfrm>
        </p:spPr>
        <p:txBody>
          <a:bodyPr/>
          <a:lstStyle>
            <a:lvl1pPr>
              <a:defRPr sz="1800">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945563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ntent Style AIM Basic_CUSTOM-GF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44AB29-7F3F-4CB8-98B4-260A13ED74B4}"/>
              </a:ext>
            </a:extLst>
          </p:cNvPr>
          <p:cNvSpPr/>
          <p:nvPr userDrawn="1"/>
        </p:nvSpPr>
        <p:spPr>
          <a:xfrm>
            <a:off x="0" y="0"/>
            <a:ext cx="9144000" cy="692696"/>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Rectangle 8">
            <a:extLst>
              <a:ext uri="{FF2B5EF4-FFF2-40B4-BE49-F238E27FC236}">
                <a16:creationId xmlns:a16="http://schemas.microsoft.com/office/drawing/2014/main" id="{499ABA5E-EB6E-4C1E-AE5B-957BF2BCB90A}"/>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AE17096-2D8C-4FB2-BDFE-6AAFE88A979B}"/>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BA3092B0-8F24-470D-AE63-99F3261C3D2D}"/>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
        <p:nvSpPr>
          <p:cNvPr id="10" name="Content Placeholder 3">
            <a:extLst>
              <a:ext uri="{FF2B5EF4-FFF2-40B4-BE49-F238E27FC236}">
                <a16:creationId xmlns:a16="http://schemas.microsoft.com/office/drawing/2014/main" id="{836BCF92-E315-4765-8534-ECE021097009}"/>
              </a:ext>
            </a:extLst>
          </p:cNvPr>
          <p:cNvSpPr>
            <a:spLocks noGrp="1"/>
          </p:cNvSpPr>
          <p:nvPr>
            <p:ph sz="quarter" idx="11" hasCustomPrompt="1"/>
          </p:nvPr>
        </p:nvSpPr>
        <p:spPr>
          <a:xfrm>
            <a:off x="179512" y="702668"/>
            <a:ext cx="8784976" cy="288032"/>
          </a:xfrm>
          <a:prstGeom prst="rect">
            <a:avLst/>
          </a:prstGeom>
        </p:spPr>
        <p:txBody>
          <a:bodyPr/>
          <a:lstStyle>
            <a:lvl1pPr marL="0" indent="0">
              <a:buNone/>
              <a:defRPr sz="1400" b="0">
                <a:solidFill>
                  <a:srgbClr val="7F7F7F"/>
                </a:solidFill>
                <a:latin typeface="Arial" panose="020B0604020202020204" pitchFamily="34" charset="0"/>
                <a:cs typeface="Arial" panose="020B0604020202020204" pitchFamily="34" charset="0"/>
              </a:defRPr>
            </a:lvl1pPr>
            <a:lvl2pPr marL="457200" indent="0">
              <a:buNone/>
              <a:defRPr/>
            </a:lvl2pPr>
          </a:lstStyle>
          <a:p>
            <a:pPr lvl="0"/>
            <a:r>
              <a:rPr lang="en-US" dirty="0"/>
              <a:t>Edit master text styles</a:t>
            </a:r>
          </a:p>
        </p:txBody>
      </p:sp>
      <p:sp>
        <p:nvSpPr>
          <p:cNvPr id="12" name="Title 1">
            <a:extLst>
              <a:ext uri="{FF2B5EF4-FFF2-40B4-BE49-F238E27FC236}">
                <a16:creationId xmlns:a16="http://schemas.microsoft.com/office/drawing/2014/main" id="{D570B55A-8DA1-4A5C-BBB0-89D5F2F3A8ED}"/>
              </a:ext>
            </a:extLst>
          </p:cNvPr>
          <p:cNvSpPr>
            <a:spLocks noGrp="1"/>
          </p:cNvSpPr>
          <p:nvPr>
            <p:ph type="title"/>
          </p:nvPr>
        </p:nvSpPr>
        <p:spPr>
          <a:xfrm>
            <a:off x="179512" y="202331"/>
            <a:ext cx="8784976" cy="392067"/>
          </a:xfrm>
          <a:prstGeom prst="rect">
            <a:avLst/>
          </a:prstGeom>
        </p:spPr>
        <p:txBody>
          <a:bodyPr anchor="t"/>
          <a:lstStyle>
            <a:lvl1pPr algn="l">
              <a:defRPr sz="2000" b="1">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31223263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baseline="0">
                <a:solidFill>
                  <a:schemeClr val="tx1"/>
                </a:solidFill>
                <a:latin typeface="Cambria" pitchFamily="18" charset="0"/>
              </a:defRPr>
            </a:lvl1pPr>
          </a:lstStyle>
          <a:p>
            <a:r>
              <a:rPr lang="en-US" dirty="0"/>
              <a:t>Click to edit Master title style</a:t>
            </a:r>
            <a:endParaRPr lang="en-CA" dirty="0"/>
          </a:p>
        </p:txBody>
      </p:sp>
      <p:sp>
        <p:nvSpPr>
          <p:cNvPr id="3" name="Content Placeholder 2"/>
          <p:cNvSpPr>
            <a:spLocks noGrp="1"/>
          </p:cNvSpPr>
          <p:nvPr>
            <p:ph idx="1"/>
          </p:nvPr>
        </p:nvSpPr>
        <p:spPr>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lang="en-US" dirty="0" smtClean="0"/>
            </a:lvl1pPr>
          </a:lstStyle>
          <a:p>
            <a:pPr lvl="0"/>
            <a:r>
              <a:rPr lang="en-US" dirty="0"/>
              <a:t>Click to edit Master text styles</a:t>
            </a:r>
          </a:p>
        </p:txBody>
      </p:sp>
    </p:spTree>
    <p:extLst>
      <p:ext uri="{BB962C8B-B14F-4D97-AF65-F5344CB8AC3E}">
        <p14:creationId xmlns:p14="http://schemas.microsoft.com/office/powerpoint/2010/main" val="1585302198"/>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Intro">
    <p:spTree>
      <p:nvGrpSpPr>
        <p:cNvPr id="1" name=""/>
        <p:cNvGrpSpPr/>
        <p:nvPr/>
      </p:nvGrpSpPr>
      <p:grpSpPr>
        <a:xfrm>
          <a:off x="0" y="0"/>
          <a:ext cx="0" cy="0"/>
          <a:chOff x="0" y="0"/>
          <a:chExt cx="0" cy="0"/>
        </a:xfrm>
      </p:grpSpPr>
      <p:sp>
        <p:nvSpPr>
          <p:cNvPr id="6" name="Rectangle 5"/>
          <p:cNvSpPr/>
          <p:nvPr userDrawn="1"/>
        </p:nvSpPr>
        <p:spPr>
          <a:xfrm>
            <a:off x="0" y="0"/>
            <a:ext cx="800100" cy="541784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rot="10800000">
            <a:off x="8343462" y="0"/>
            <a:ext cx="800100" cy="5373216"/>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0" y="5373216"/>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26791" y="692696"/>
            <a:ext cx="8229600" cy="1143000"/>
          </a:xfrm>
        </p:spPr>
        <p:txBody>
          <a:bodyPr/>
          <a:lstStyle>
            <a:lvl1pPr>
              <a:defRPr>
                <a:latin typeface="+mn-lt"/>
              </a:defRPr>
            </a:lvl1pPr>
          </a:lstStyle>
          <a:p>
            <a:r>
              <a:rPr lang="en-US" dirty="0"/>
              <a:t>Click to edit Master title style</a:t>
            </a:r>
          </a:p>
        </p:txBody>
      </p:sp>
      <p:sp>
        <p:nvSpPr>
          <p:cNvPr id="13" name="Content Placeholder 12"/>
          <p:cNvSpPr>
            <a:spLocks noGrp="1"/>
          </p:cNvSpPr>
          <p:nvPr>
            <p:ph sz="quarter" idx="10" hasCustomPrompt="1"/>
          </p:nvPr>
        </p:nvSpPr>
        <p:spPr>
          <a:xfrm>
            <a:off x="611560" y="2070142"/>
            <a:ext cx="7848872" cy="2852605"/>
          </a:xfrm>
        </p:spPr>
        <p:txBody>
          <a:bodyPr/>
          <a:lstStyle>
            <a:lvl1pPr marL="0" marR="0" indent="-342900" algn="ctr" defTabSz="914400" rtl="0" eaLnBrk="0" fontAlgn="base" latinLnBrk="0" hangingPunct="0">
              <a:lnSpc>
                <a:spcPct val="100000"/>
              </a:lnSpc>
              <a:spcBef>
                <a:spcPts val="300"/>
              </a:spcBef>
              <a:spcAft>
                <a:spcPct val="0"/>
              </a:spcAft>
              <a:buClrTx/>
              <a:buSzTx/>
              <a:buFont typeface="Arial" charset="0"/>
              <a:buNone/>
              <a:tabLst/>
              <a:defRPr sz="2000" baseline="0"/>
            </a:lvl1pPr>
          </a:lstStyle>
          <a:p>
            <a:pPr algn="ctr"/>
            <a:r>
              <a:rPr lang="en-US" dirty="0"/>
              <a:t>While we wait for everyone to join us, think about the scenario below: While we wait for everyone to join us, ensure you are able to:</a:t>
            </a:r>
          </a:p>
          <a:p>
            <a:pPr algn="ctr"/>
            <a:endParaRPr lang="en-US" dirty="0"/>
          </a:p>
        </p:txBody>
      </p:sp>
      <p:sp>
        <p:nvSpPr>
          <p:cNvPr id="15" name="Rectangle 14"/>
          <p:cNvSpPr/>
          <p:nvPr userDrawn="1"/>
        </p:nvSpPr>
        <p:spPr>
          <a:xfrm>
            <a:off x="3669622" y="6508993"/>
            <a:ext cx="1743939" cy="276999"/>
          </a:xfrm>
          <a:prstGeom prst="rect">
            <a:avLst/>
          </a:prstGeom>
        </p:spPr>
        <p:txBody>
          <a:bodyPr wrap="none">
            <a:spAutoFit/>
          </a:bodyPr>
          <a:lstStyle/>
          <a:p>
            <a:r>
              <a:rPr lang="en-US" sz="1200" dirty="0">
                <a:solidFill>
                  <a:srgbClr val="000000"/>
                </a:solidFill>
                <a:latin typeface="Arial" panose="020B0604020202020204" pitchFamily="34" charset="0"/>
                <a:ea typeface="Times New Roman" panose="02020603050405020304" pitchFamily="18" charset="0"/>
              </a:rPr>
              <a:t>www.327solutions.com</a:t>
            </a:r>
            <a:endParaRPr lang="en-US" sz="1200" dirty="0"/>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53359" y="5517232"/>
            <a:ext cx="4176464" cy="1071836"/>
          </a:xfrm>
          <a:prstGeom prst="rect">
            <a:avLst/>
          </a:prstGeom>
        </p:spPr>
      </p:pic>
    </p:spTree>
    <p:extLst>
      <p:ext uri="{BB962C8B-B14F-4D97-AF65-F5344CB8AC3E}">
        <p14:creationId xmlns:p14="http://schemas.microsoft.com/office/powerpoint/2010/main" val="31623247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327 basic blank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1104900" y="1514196"/>
            <a:ext cx="6934200" cy="4876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9641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327 basic section slide">
    <p:spTree>
      <p:nvGrpSpPr>
        <p:cNvPr id="1" name=""/>
        <p:cNvGrpSpPr/>
        <p:nvPr/>
      </p:nvGrpSpPr>
      <p:grpSpPr>
        <a:xfrm>
          <a:off x="0" y="0"/>
          <a:ext cx="0" cy="0"/>
          <a:chOff x="0" y="0"/>
          <a:chExt cx="0" cy="0"/>
        </a:xfrm>
      </p:grpSpPr>
      <p:sp>
        <p:nvSpPr>
          <p:cNvPr id="2" name="Title 1"/>
          <p:cNvSpPr>
            <a:spLocks noGrp="1"/>
          </p:cNvSpPr>
          <p:nvPr>
            <p:ph type="title"/>
          </p:nvPr>
        </p:nvSpPr>
        <p:spPr>
          <a:xfrm>
            <a:off x="467544" y="1628799"/>
            <a:ext cx="8229600" cy="1981935"/>
          </a:xfrm>
        </p:spPr>
        <p:txBody>
          <a:bodyPr anchor="ctr"/>
          <a:lstStyle>
            <a:lvl1pPr>
              <a:defRPr sz="4000">
                <a:latin typeface="+mn-lt"/>
              </a:defRPr>
            </a:lvl1pPr>
          </a:lstStyle>
          <a:p>
            <a:r>
              <a:rPr lang="en-US" dirty="0"/>
              <a:t>Click to edit Master title style</a:t>
            </a:r>
          </a:p>
        </p:txBody>
      </p:sp>
      <p:sp>
        <p:nvSpPr>
          <p:cNvPr id="6" name="Rectangle 5"/>
          <p:cNvSpPr/>
          <p:nvPr userDrawn="1"/>
        </p:nvSpPr>
        <p:spPr>
          <a:xfrm rot="10800000">
            <a:off x="8343475"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3610735"/>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Text Placeholder 3"/>
          <p:cNvSpPr>
            <a:spLocks noGrp="1"/>
          </p:cNvSpPr>
          <p:nvPr>
            <p:ph type="body" sz="quarter" idx="10"/>
          </p:nvPr>
        </p:nvSpPr>
        <p:spPr>
          <a:xfrm>
            <a:off x="1676187" y="3733800"/>
            <a:ext cx="5791200" cy="1752600"/>
          </a:xfrm>
        </p:spPr>
        <p:txBody>
          <a:bodyPr/>
          <a:lstStyle>
            <a:lvl1pPr marL="0" indent="0" algn="ctr">
              <a:buNone/>
              <a:defRPr sz="1800" i="1">
                <a:latin typeface="Calibri" panose="020F0502020204030204" pitchFamily="34" charset="0"/>
                <a:cs typeface="Calibri" panose="020F0502020204030204" pitchFamily="34" charset="0"/>
              </a:defRPr>
            </a:lvl1pPr>
            <a:lvl2pPr marL="457200" indent="0" algn="ctr">
              <a:buNone/>
              <a:defRPr sz="1800" b="1" i="1">
                <a:latin typeface="Calibri" panose="020F0502020204030204" pitchFamily="34" charset="0"/>
                <a:cs typeface="Calibri" panose="020F0502020204030204" pitchFamily="34" charset="0"/>
              </a:defRPr>
            </a:lvl2pPr>
            <a:lvl3pPr marL="914400" indent="0" algn="ctr">
              <a:buFont typeface="Arial" panose="020B0604020202020204" pitchFamily="34" charset="0"/>
              <a:buNone/>
              <a:defRPr sz="1800">
                <a:latin typeface="Calibri" panose="020F0502020204030204" pitchFamily="34" charset="0"/>
                <a:cs typeface="Calibri" panose="020F0502020204030204" pitchFamily="34" charset="0"/>
              </a:defRPr>
            </a:lvl3pPr>
            <a:lvl4pPr marL="1371600" indent="0" algn="ctr">
              <a:buFont typeface="Arial" panose="020B0604020202020204" pitchFamily="34" charset="0"/>
              <a:buNone/>
              <a:defRPr sz="1800"/>
            </a:lvl4pPr>
            <a:lvl5pPr marL="1828800" indent="0" algn="ctr">
              <a:buFont typeface="Arial" panose="020B0604020202020204" pitchFamily="34" charset="0"/>
              <a:buNone/>
              <a:defRPr sz="1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331883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327 basic slide w text box">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457200" y="1484784"/>
            <a:ext cx="8229600" cy="46810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198694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First Slide AIM Basic">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44AB29-7F3F-4CB8-98B4-260A13ED74B4}"/>
              </a:ext>
            </a:extLst>
          </p:cNvPr>
          <p:cNvSpPr/>
          <p:nvPr userDrawn="1"/>
        </p:nvSpPr>
        <p:spPr>
          <a:xfrm>
            <a:off x="0" y="0"/>
            <a:ext cx="9144000" cy="692696"/>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Rectangle 8">
            <a:extLst>
              <a:ext uri="{FF2B5EF4-FFF2-40B4-BE49-F238E27FC236}">
                <a16:creationId xmlns:a16="http://schemas.microsoft.com/office/drawing/2014/main" id="{499ABA5E-EB6E-4C1E-AE5B-957BF2BCB90A}"/>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AE17096-2D8C-4FB2-BDFE-6AAFE88A979B}"/>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1">
            <a:extLst>
              <a:ext uri="{FF2B5EF4-FFF2-40B4-BE49-F238E27FC236}">
                <a16:creationId xmlns:a16="http://schemas.microsoft.com/office/drawing/2014/main" id="{14804053-88D6-436C-A5EE-D66C0DE90747}"/>
              </a:ext>
            </a:extLst>
          </p:cNvPr>
          <p:cNvSpPr>
            <a:spLocks noGrp="1"/>
          </p:cNvSpPr>
          <p:nvPr>
            <p:ph type="title"/>
          </p:nvPr>
        </p:nvSpPr>
        <p:spPr>
          <a:xfrm>
            <a:off x="179512" y="692696"/>
            <a:ext cx="8784976" cy="288032"/>
          </a:xfrm>
          <a:prstGeom prst="rect">
            <a:avLst/>
          </a:prstGeom>
        </p:spPr>
        <p:txBody>
          <a:bodyPr anchor="t"/>
          <a:lstStyle>
            <a:lvl1pPr algn="l">
              <a:defRPr sz="14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7" name="Content Placeholder 3">
            <a:extLst>
              <a:ext uri="{FF2B5EF4-FFF2-40B4-BE49-F238E27FC236}">
                <a16:creationId xmlns:a16="http://schemas.microsoft.com/office/drawing/2014/main" id="{1B57831F-5425-4492-B5BE-25D4842185CA}"/>
              </a:ext>
            </a:extLst>
          </p:cNvPr>
          <p:cNvSpPr>
            <a:spLocks noGrp="1"/>
          </p:cNvSpPr>
          <p:nvPr>
            <p:ph sz="quarter" idx="10" hasCustomPrompt="1"/>
          </p:nvPr>
        </p:nvSpPr>
        <p:spPr>
          <a:xfrm>
            <a:off x="179512" y="188640"/>
            <a:ext cx="8784976" cy="405759"/>
          </a:xfrm>
          <a:prstGeom prst="rect">
            <a:avLst/>
          </a:prstGeom>
        </p:spPr>
        <p:txBody>
          <a:bodyPr/>
          <a:lstStyle>
            <a:lvl1pPr marL="0" indent="0">
              <a:buNone/>
              <a:defRPr sz="2000" b="1">
                <a:solidFill>
                  <a:schemeClr val="bg1"/>
                </a:solidFill>
                <a:latin typeface="Arial" panose="020B0604020202020204" pitchFamily="34" charset="0"/>
                <a:cs typeface="Arial" panose="020B0604020202020204" pitchFamily="34" charset="0"/>
              </a:defRPr>
            </a:lvl1pPr>
            <a:lvl2pPr marL="457200" indent="0">
              <a:buNone/>
              <a:defRPr/>
            </a:lvl2pPr>
          </a:lstStyle>
          <a:p>
            <a:pPr lvl="0"/>
            <a:r>
              <a:rPr lang="en-US" dirty="0"/>
              <a:t>Edit master text styles</a:t>
            </a:r>
          </a:p>
        </p:txBody>
      </p:sp>
      <p:sp>
        <p:nvSpPr>
          <p:cNvPr id="10" name="TextBox 9">
            <a:extLst>
              <a:ext uri="{FF2B5EF4-FFF2-40B4-BE49-F238E27FC236}">
                <a16:creationId xmlns:a16="http://schemas.microsoft.com/office/drawing/2014/main" id="{D19A5886-A09D-499A-9D74-BD03D3715021}"/>
              </a:ext>
            </a:extLst>
          </p:cNvPr>
          <p:cNvSpPr txBox="1"/>
          <p:nvPr userDrawn="1"/>
        </p:nvSpPr>
        <p:spPr>
          <a:xfrm>
            <a:off x="5076056" y="6597352"/>
            <a:ext cx="3940375"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     |     www.aim2train.com</a:t>
            </a:r>
          </a:p>
        </p:txBody>
      </p:sp>
    </p:spTree>
    <p:extLst>
      <p:ext uri="{BB962C8B-B14F-4D97-AF65-F5344CB8AC3E}">
        <p14:creationId xmlns:p14="http://schemas.microsoft.com/office/powerpoint/2010/main" val="11626559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Second Slide_Intro">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A0772A7-1B00-489A-B853-5357FC25FD71}"/>
              </a:ext>
            </a:extLst>
          </p:cNvPr>
          <p:cNvSpPr/>
          <p:nvPr userDrawn="1"/>
        </p:nvSpPr>
        <p:spPr>
          <a:xfrm>
            <a:off x="0" y="-27384"/>
            <a:ext cx="9144000" cy="4368120"/>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dirty="0"/>
          </a:p>
        </p:txBody>
      </p:sp>
      <p:pic>
        <p:nvPicPr>
          <p:cNvPr id="36" name="Picture 35">
            <a:extLst>
              <a:ext uri="{FF2B5EF4-FFF2-40B4-BE49-F238E27FC236}">
                <a16:creationId xmlns:a16="http://schemas.microsoft.com/office/drawing/2014/main" id="{97841E1B-8191-4FDD-819E-D8CDF661DF4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92280" y="5517232"/>
            <a:ext cx="1924151" cy="938025"/>
          </a:xfrm>
          <a:prstGeom prst="rect">
            <a:avLst/>
          </a:prstGeom>
        </p:spPr>
      </p:pic>
      <p:sp>
        <p:nvSpPr>
          <p:cNvPr id="37" name="Rectangle 36">
            <a:extLst>
              <a:ext uri="{FF2B5EF4-FFF2-40B4-BE49-F238E27FC236}">
                <a16:creationId xmlns:a16="http://schemas.microsoft.com/office/drawing/2014/main" id="{3BF09324-533F-487E-BA0B-4350DB30FCA2}"/>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ectangle 37">
            <a:extLst>
              <a:ext uri="{FF2B5EF4-FFF2-40B4-BE49-F238E27FC236}">
                <a16:creationId xmlns:a16="http://schemas.microsoft.com/office/drawing/2014/main" id="{B2FC6B14-4A6D-48CF-83D1-C366CDF763DA}"/>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5080626F-948F-4E07-A5A2-FA07BDDB8ED4}"/>
              </a:ext>
            </a:extLst>
          </p:cNvPr>
          <p:cNvGrpSpPr/>
          <p:nvPr userDrawn="1"/>
        </p:nvGrpSpPr>
        <p:grpSpPr>
          <a:xfrm>
            <a:off x="-1332656" y="-339274"/>
            <a:ext cx="5472608" cy="5472608"/>
            <a:chOff x="-1452814" y="-339274"/>
            <a:chExt cx="5472608" cy="5472608"/>
          </a:xfrm>
        </p:grpSpPr>
        <p:sp>
          <p:nvSpPr>
            <p:cNvPr id="6" name="Freeform: Shape 5">
              <a:extLst>
                <a:ext uri="{FF2B5EF4-FFF2-40B4-BE49-F238E27FC236}">
                  <a16:creationId xmlns:a16="http://schemas.microsoft.com/office/drawing/2014/main" id="{3C51ECD1-0A1E-42CA-80BA-0F4BC2F9DC75}"/>
                </a:ext>
              </a:extLst>
            </p:cNvPr>
            <p:cNvSpPr/>
            <p:nvPr userDrawn="1"/>
          </p:nvSpPr>
          <p:spPr>
            <a:xfrm>
              <a:off x="-254000" y="1833880"/>
              <a:ext cx="939800" cy="1772920"/>
            </a:xfrm>
            <a:custGeom>
              <a:avLst/>
              <a:gdLst>
                <a:gd name="connsiteX0" fmla="*/ 228600 w 939800"/>
                <a:gd name="connsiteY0" fmla="*/ 10160 h 1772920"/>
                <a:gd name="connsiteX1" fmla="*/ 482600 w 939800"/>
                <a:gd name="connsiteY1" fmla="*/ 101600 h 1772920"/>
                <a:gd name="connsiteX2" fmla="*/ 513080 w 939800"/>
                <a:gd name="connsiteY2" fmla="*/ 152400 h 1772920"/>
                <a:gd name="connsiteX3" fmla="*/ 447040 w 939800"/>
                <a:gd name="connsiteY3" fmla="*/ 314960 h 1772920"/>
                <a:gd name="connsiteX4" fmla="*/ 558800 w 939800"/>
                <a:gd name="connsiteY4" fmla="*/ 416560 h 1772920"/>
                <a:gd name="connsiteX5" fmla="*/ 604520 w 939800"/>
                <a:gd name="connsiteY5" fmla="*/ 441960 h 1772920"/>
                <a:gd name="connsiteX6" fmla="*/ 741680 w 939800"/>
                <a:gd name="connsiteY6" fmla="*/ 375920 h 1772920"/>
                <a:gd name="connsiteX7" fmla="*/ 802640 w 939800"/>
                <a:gd name="connsiteY7" fmla="*/ 396240 h 1772920"/>
                <a:gd name="connsiteX8" fmla="*/ 878840 w 939800"/>
                <a:gd name="connsiteY8" fmla="*/ 518160 h 1772920"/>
                <a:gd name="connsiteX9" fmla="*/ 919480 w 939800"/>
                <a:gd name="connsiteY9" fmla="*/ 675640 h 1772920"/>
                <a:gd name="connsiteX10" fmla="*/ 787400 w 939800"/>
                <a:gd name="connsiteY10" fmla="*/ 762000 h 1772920"/>
                <a:gd name="connsiteX11" fmla="*/ 751840 w 939800"/>
                <a:gd name="connsiteY11" fmla="*/ 787400 h 1772920"/>
                <a:gd name="connsiteX12" fmla="*/ 762000 w 939800"/>
                <a:gd name="connsiteY12" fmla="*/ 924560 h 1772920"/>
                <a:gd name="connsiteX13" fmla="*/ 756920 w 939800"/>
                <a:gd name="connsiteY13" fmla="*/ 965200 h 1772920"/>
                <a:gd name="connsiteX14" fmla="*/ 909320 w 939800"/>
                <a:gd name="connsiteY14" fmla="*/ 1010920 h 1772920"/>
                <a:gd name="connsiteX15" fmla="*/ 939800 w 939800"/>
                <a:gd name="connsiteY15" fmla="*/ 1107440 h 1772920"/>
                <a:gd name="connsiteX16" fmla="*/ 853440 w 939800"/>
                <a:gd name="connsiteY16" fmla="*/ 1330960 h 1772920"/>
                <a:gd name="connsiteX17" fmla="*/ 802640 w 939800"/>
                <a:gd name="connsiteY17" fmla="*/ 1366520 h 1772920"/>
                <a:gd name="connsiteX18" fmla="*/ 635000 w 939800"/>
                <a:gd name="connsiteY18" fmla="*/ 1315720 h 1772920"/>
                <a:gd name="connsiteX19" fmla="*/ 508000 w 939800"/>
                <a:gd name="connsiteY19" fmla="*/ 1447800 h 1772920"/>
                <a:gd name="connsiteX20" fmla="*/ 563880 w 939800"/>
                <a:gd name="connsiteY20" fmla="*/ 1610360 h 1772920"/>
                <a:gd name="connsiteX21" fmla="*/ 487680 w 939800"/>
                <a:gd name="connsiteY21" fmla="*/ 1696720 h 1772920"/>
                <a:gd name="connsiteX22" fmla="*/ 299720 w 939800"/>
                <a:gd name="connsiteY22" fmla="*/ 1772920 h 1772920"/>
                <a:gd name="connsiteX23" fmla="*/ 203200 w 939800"/>
                <a:gd name="connsiteY23" fmla="*/ 1696720 h 1772920"/>
                <a:gd name="connsiteX24" fmla="*/ 172720 w 939800"/>
                <a:gd name="connsiteY24" fmla="*/ 1590040 h 1772920"/>
                <a:gd name="connsiteX25" fmla="*/ 0 w 939800"/>
                <a:gd name="connsiteY25" fmla="*/ 1615440 h 1772920"/>
                <a:gd name="connsiteX26" fmla="*/ 25400 w 939800"/>
                <a:gd name="connsiteY26" fmla="*/ 193040 h 1772920"/>
                <a:gd name="connsiteX27" fmla="*/ 121920 w 939800"/>
                <a:gd name="connsiteY27" fmla="*/ 177800 h 1772920"/>
                <a:gd name="connsiteX28" fmla="*/ 152400 w 939800"/>
                <a:gd name="connsiteY28" fmla="*/ 71120 h 1772920"/>
                <a:gd name="connsiteX29" fmla="*/ 177800 w 939800"/>
                <a:gd name="connsiteY29" fmla="*/ 0 h 1772920"/>
                <a:gd name="connsiteX30" fmla="*/ 228600 w 939800"/>
                <a:gd name="connsiteY30" fmla="*/ 10160 h 1772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39800" h="1772920">
                  <a:moveTo>
                    <a:pt x="228600" y="10160"/>
                  </a:moveTo>
                  <a:lnTo>
                    <a:pt x="482600" y="101600"/>
                  </a:lnTo>
                  <a:lnTo>
                    <a:pt x="513080" y="152400"/>
                  </a:lnTo>
                  <a:lnTo>
                    <a:pt x="447040" y="314960"/>
                  </a:lnTo>
                  <a:lnTo>
                    <a:pt x="558800" y="416560"/>
                  </a:lnTo>
                  <a:lnTo>
                    <a:pt x="604520" y="441960"/>
                  </a:lnTo>
                  <a:lnTo>
                    <a:pt x="741680" y="375920"/>
                  </a:lnTo>
                  <a:lnTo>
                    <a:pt x="802640" y="396240"/>
                  </a:lnTo>
                  <a:lnTo>
                    <a:pt x="878840" y="518160"/>
                  </a:lnTo>
                  <a:lnTo>
                    <a:pt x="919480" y="675640"/>
                  </a:lnTo>
                  <a:lnTo>
                    <a:pt x="787400" y="762000"/>
                  </a:lnTo>
                  <a:lnTo>
                    <a:pt x="751840" y="787400"/>
                  </a:lnTo>
                  <a:lnTo>
                    <a:pt x="762000" y="924560"/>
                  </a:lnTo>
                  <a:lnTo>
                    <a:pt x="756920" y="965200"/>
                  </a:lnTo>
                  <a:lnTo>
                    <a:pt x="909320" y="1010920"/>
                  </a:lnTo>
                  <a:lnTo>
                    <a:pt x="939800" y="1107440"/>
                  </a:lnTo>
                  <a:lnTo>
                    <a:pt x="853440" y="1330960"/>
                  </a:lnTo>
                  <a:lnTo>
                    <a:pt x="802640" y="1366520"/>
                  </a:lnTo>
                  <a:lnTo>
                    <a:pt x="635000" y="1315720"/>
                  </a:lnTo>
                  <a:lnTo>
                    <a:pt x="508000" y="1447800"/>
                  </a:lnTo>
                  <a:lnTo>
                    <a:pt x="563880" y="1610360"/>
                  </a:lnTo>
                  <a:lnTo>
                    <a:pt x="487680" y="1696720"/>
                  </a:lnTo>
                  <a:lnTo>
                    <a:pt x="299720" y="1772920"/>
                  </a:lnTo>
                  <a:lnTo>
                    <a:pt x="203200" y="1696720"/>
                  </a:lnTo>
                  <a:lnTo>
                    <a:pt x="172720" y="1590040"/>
                  </a:lnTo>
                  <a:lnTo>
                    <a:pt x="0" y="1615440"/>
                  </a:lnTo>
                  <a:lnTo>
                    <a:pt x="25400" y="193040"/>
                  </a:lnTo>
                  <a:lnTo>
                    <a:pt x="121920" y="177800"/>
                  </a:lnTo>
                  <a:lnTo>
                    <a:pt x="152400" y="71120"/>
                  </a:lnTo>
                  <a:lnTo>
                    <a:pt x="177800" y="0"/>
                  </a:lnTo>
                  <a:lnTo>
                    <a:pt x="228600" y="1016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8F1E01F5-CDCF-4610-990E-A8CD60ADFB2D}"/>
                </a:ext>
              </a:extLst>
            </p:cNvPr>
            <p:cNvSpPr/>
            <p:nvPr userDrawn="1"/>
          </p:nvSpPr>
          <p:spPr>
            <a:xfrm>
              <a:off x="-577420" y="2364030"/>
              <a:ext cx="756932" cy="737318"/>
            </a:xfrm>
            <a:prstGeom prst="ellipse">
              <a:avLst/>
            </a:prstGeom>
            <a:solidFill>
              <a:srgbClr val="A74A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reeform: Shape 4">
              <a:extLst>
                <a:ext uri="{FF2B5EF4-FFF2-40B4-BE49-F238E27FC236}">
                  <a16:creationId xmlns:a16="http://schemas.microsoft.com/office/drawing/2014/main" id="{9F00A568-C945-4D2F-979A-907D70DB30B2}"/>
                </a:ext>
              </a:extLst>
            </p:cNvPr>
            <p:cNvSpPr/>
            <p:nvPr userDrawn="1"/>
          </p:nvSpPr>
          <p:spPr>
            <a:xfrm>
              <a:off x="482600" y="3098800"/>
              <a:ext cx="1498600" cy="1508760"/>
            </a:xfrm>
            <a:custGeom>
              <a:avLst/>
              <a:gdLst>
                <a:gd name="connsiteX0" fmla="*/ 325120 w 1498600"/>
                <a:gd name="connsiteY0" fmla="*/ 127000 h 1508760"/>
                <a:gd name="connsiteX1" fmla="*/ 548640 w 1498600"/>
                <a:gd name="connsiteY1" fmla="*/ 10160 h 1508760"/>
                <a:gd name="connsiteX2" fmla="*/ 655320 w 1498600"/>
                <a:gd name="connsiteY2" fmla="*/ 162560 h 1508760"/>
                <a:gd name="connsiteX3" fmla="*/ 782320 w 1498600"/>
                <a:gd name="connsiteY3" fmla="*/ 152400 h 1508760"/>
                <a:gd name="connsiteX4" fmla="*/ 843280 w 1498600"/>
                <a:gd name="connsiteY4" fmla="*/ 106680 h 1508760"/>
                <a:gd name="connsiteX5" fmla="*/ 889000 w 1498600"/>
                <a:gd name="connsiteY5" fmla="*/ 0 h 1508760"/>
                <a:gd name="connsiteX6" fmla="*/ 1132840 w 1498600"/>
                <a:gd name="connsiteY6" fmla="*/ 91440 h 1508760"/>
                <a:gd name="connsiteX7" fmla="*/ 1097280 w 1498600"/>
                <a:gd name="connsiteY7" fmla="*/ 264160 h 1508760"/>
                <a:gd name="connsiteX8" fmla="*/ 1209040 w 1498600"/>
                <a:gd name="connsiteY8" fmla="*/ 355600 h 1508760"/>
                <a:gd name="connsiteX9" fmla="*/ 1361440 w 1498600"/>
                <a:gd name="connsiteY9" fmla="*/ 304800 h 1508760"/>
                <a:gd name="connsiteX10" fmla="*/ 1493520 w 1498600"/>
                <a:gd name="connsiteY10" fmla="*/ 543560 h 1508760"/>
                <a:gd name="connsiteX11" fmla="*/ 1346200 w 1498600"/>
                <a:gd name="connsiteY11" fmla="*/ 645160 h 1508760"/>
                <a:gd name="connsiteX12" fmla="*/ 1351280 w 1498600"/>
                <a:gd name="connsiteY12" fmla="*/ 802640 h 1508760"/>
                <a:gd name="connsiteX13" fmla="*/ 1498600 w 1498600"/>
                <a:gd name="connsiteY13" fmla="*/ 868680 h 1508760"/>
                <a:gd name="connsiteX14" fmla="*/ 1447800 w 1498600"/>
                <a:gd name="connsiteY14" fmla="*/ 1046480 h 1508760"/>
                <a:gd name="connsiteX15" fmla="*/ 1402080 w 1498600"/>
                <a:gd name="connsiteY15" fmla="*/ 1132840 h 1508760"/>
                <a:gd name="connsiteX16" fmla="*/ 1249680 w 1498600"/>
                <a:gd name="connsiteY16" fmla="*/ 1102360 h 1508760"/>
                <a:gd name="connsiteX17" fmla="*/ 1158240 w 1498600"/>
                <a:gd name="connsiteY17" fmla="*/ 1198880 h 1508760"/>
                <a:gd name="connsiteX18" fmla="*/ 1209040 w 1498600"/>
                <a:gd name="connsiteY18" fmla="*/ 1346200 h 1508760"/>
                <a:gd name="connsiteX19" fmla="*/ 1143000 w 1498600"/>
                <a:gd name="connsiteY19" fmla="*/ 1422400 h 1508760"/>
                <a:gd name="connsiteX20" fmla="*/ 1016000 w 1498600"/>
                <a:gd name="connsiteY20" fmla="*/ 1488440 h 1508760"/>
                <a:gd name="connsiteX21" fmla="*/ 944880 w 1498600"/>
                <a:gd name="connsiteY21" fmla="*/ 1483360 h 1508760"/>
                <a:gd name="connsiteX22" fmla="*/ 853440 w 1498600"/>
                <a:gd name="connsiteY22" fmla="*/ 1336040 h 1508760"/>
                <a:gd name="connsiteX23" fmla="*/ 711200 w 1498600"/>
                <a:gd name="connsiteY23" fmla="*/ 1346200 h 1508760"/>
                <a:gd name="connsiteX24" fmla="*/ 660400 w 1498600"/>
                <a:gd name="connsiteY24" fmla="*/ 1457960 h 1508760"/>
                <a:gd name="connsiteX25" fmla="*/ 614680 w 1498600"/>
                <a:gd name="connsiteY25" fmla="*/ 1508760 h 1508760"/>
                <a:gd name="connsiteX26" fmla="*/ 375920 w 1498600"/>
                <a:gd name="connsiteY26" fmla="*/ 1412240 h 1508760"/>
                <a:gd name="connsiteX27" fmla="*/ 406400 w 1498600"/>
                <a:gd name="connsiteY27" fmla="*/ 1234440 h 1508760"/>
                <a:gd name="connsiteX28" fmla="*/ 309880 w 1498600"/>
                <a:gd name="connsiteY28" fmla="*/ 1148080 h 1508760"/>
                <a:gd name="connsiteX29" fmla="*/ 177800 w 1498600"/>
                <a:gd name="connsiteY29" fmla="*/ 1193800 h 1508760"/>
                <a:gd name="connsiteX30" fmla="*/ 91440 w 1498600"/>
                <a:gd name="connsiteY30" fmla="*/ 1143000 h 1508760"/>
                <a:gd name="connsiteX31" fmla="*/ 20320 w 1498600"/>
                <a:gd name="connsiteY31" fmla="*/ 944880 h 1508760"/>
                <a:gd name="connsiteX32" fmla="*/ 172720 w 1498600"/>
                <a:gd name="connsiteY32" fmla="*/ 853440 h 1508760"/>
                <a:gd name="connsiteX33" fmla="*/ 172720 w 1498600"/>
                <a:gd name="connsiteY33" fmla="*/ 690880 h 1508760"/>
                <a:gd name="connsiteX34" fmla="*/ 0 w 1498600"/>
                <a:gd name="connsiteY34" fmla="*/ 640080 h 1508760"/>
                <a:gd name="connsiteX35" fmla="*/ 50800 w 1498600"/>
                <a:gd name="connsiteY35" fmla="*/ 467360 h 1508760"/>
                <a:gd name="connsiteX36" fmla="*/ 127000 w 1498600"/>
                <a:gd name="connsiteY36" fmla="*/ 360680 h 1508760"/>
                <a:gd name="connsiteX37" fmla="*/ 279400 w 1498600"/>
                <a:gd name="connsiteY37" fmla="*/ 406400 h 1508760"/>
                <a:gd name="connsiteX38" fmla="*/ 381000 w 1498600"/>
                <a:gd name="connsiteY38" fmla="*/ 284480 h 1508760"/>
                <a:gd name="connsiteX39" fmla="*/ 325120 w 1498600"/>
                <a:gd name="connsiteY39" fmla="*/ 127000 h 1508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498600" h="1508760">
                  <a:moveTo>
                    <a:pt x="325120" y="127000"/>
                  </a:moveTo>
                  <a:lnTo>
                    <a:pt x="548640" y="10160"/>
                  </a:lnTo>
                  <a:lnTo>
                    <a:pt x="655320" y="162560"/>
                  </a:lnTo>
                  <a:lnTo>
                    <a:pt x="782320" y="152400"/>
                  </a:lnTo>
                  <a:lnTo>
                    <a:pt x="843280" y="106680"/>
                  </a:lnTo>
                  <a:lnTo>
                    <a:pt x="889000" y="0"/>
                  </a:lnTo>
                  <a:lnTo>
                    <a:pt x="1132840" y="91440"/>
                  </a:lnTo>
                  <a:lnTo>
                    <a:pt x="1097280" y="264160"/>
                  </a:lnTo>
                  <a:lnTo>
                    <a:pt x="1209040" y="355600"/>
                  </a:lnTo>
                  <a:lnTo>
                    <a:pt x="1361440" y="304800"/>
                  </a:lnTo>
                  <a:lnTo>
                    <a:pt x="1493520" y="543560"/>
                  </a:lnTo>
                  <a:lnTo>
                    <a:pt x="1346200" y="645160"/>
                  </a:lnTo>
                  <a:lnTo>
                    <a:pt x="1351280" y="802640"/>
                  </a:lnTo>
                  <a:lnTo>
                    <a:pt x="1498600" y="868680"/>
                  </a:lnTo>
                  <a:lnTo>
                    <a:pt x="1447800" y="1046480"/>
                  </a:lnTo>
                  <a:lnTo>
                    <a:pt x="1402080" y="1132840"/>
                  </a:lnTo>
                  <a:lnTo>
                    <a:pt x="1249680" y="1102360"/>
                  </a:lnTo>
                  <a:lnTo>
                    <a:pt x="1158240" y="1198880"/>
                  </a:lnTo>
                  <a:lnTo>
                    <a:pt x="1209040" y="1346200"/>
                  </a:lnTo>
                  <a:lnTo>
                    <a:pt x="1143000" y="1422400"/>
                  </a:lnTo>
                  <a:lnTo>
                    <a:pt x="1016000" y="1488440"/>
                  </a:lnTo>
                  <a:lnTo>
                    <a:pt x="944880" y="1483360"/>
                  </a:lnTo>
                  <a:lnTo>
                    <a:pt x="853440" y="1336040"/>
                  </a:lnTo>
                  <a:lnTo>
                    <a:pt x="711200" y="1346200"/>
                  </a:lnTo>
                  <a:lnTo>
                    <a:pt x="660400" y="1457960"/>
                  </a:lnTo>
                  <a:lnTo>
                    <a:pt x="614680" y="1508760"/>
                  </a:lnTo>
                  <a:lnTo>
                    <a:pt x="375920" y="1412240"/>
                  </a:lnTo>
                  <a:lnTo>
                    <a:pt x="406400" y="1234440"/>
                  </a:lnTo>
                  <a:lnTo>
                    <a:pt x="309880" y="1148080"/>
                  </a:lnTo>
                  <a:lnTo>
                    <a:pt x="177800" y="1193800"/>
                  </a:lnTo>
                  <a:lnTo>
                    <a:pt x="91440" y="1143000"/>
                  </a:lnTo>
                  <a:lnTo>
                    <a:pt x="20320" y="944880"/>
                  </a:lnTo>
                  <a:lnTo>
                    <a:pt x="172720" y="853440"/>
                  </a:lnTo>
                  <a:lnTo>
                    <a:pt x="172720" y="690880"/>
                  </a:lnTo>
                  <a:lnTo>
                    <a:pt x="0" y="640080"/>
                  </a:lnTo>
                  <a:lnTo>
                    <a:pt x="50800" y="467360"/>
                  </a:lnTo>
                  <a:lnTo>
                    <a:pt x="127000" y="360680"/>
                  </a:lnTo>
                  <a:lnTo>
                    <a:pt x="279400" y="406400"/>
                  </a:lnTo>
                  <a:lnTo>
                    <a:pt x="381000" y="284480"/>
                  </a:lnTo>
                  <a:lnTo>
                    <a:pt x="325120" y="127000"/>
                  </a:lnTo>
                  <a:close/>
                </a:path>
              </a:pathLst>
            </a:custGeom>
            <a:solidFill>
              <a:srgbClr val="2A4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8EFED6D7-804D-4585-AA35-F837EF4A7146}"/>
                </a:ext>
              </a:extLst>
            </p:cNvPr>
            <p:cNvSpPr/>
            <p:nvPr userDrawn="1"/>
          </p:nvSpPr>
          <p:spPr>
            <a:xfrm>
              <a:off x="935952" y="3553219"/>
              <a:ext cx="611712" cy="595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C4213004-B02D-4B66-974B-D08A1460F07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0346449">
              <a:off x="-1452814" y="-339274"/>
              <a:ext cx="5472608" cy="5472608"/>
            </a:xfrm>
            <a:prstGeom prst="rect">
              <a:avLst/>
            </a:prstGeom>
          </p:spPr>
        </p:pic>
        <p:sp>
          <p:nvSpPr>
            <p:cNvPr id="18" name="Rectangle 17">
              <a:extLst>
                <a:ext uri="{FF2B5EF4-FFF2-40B4-BE49-F238E27FC236}">
                  <a16:creationId xmlns:a16="http://schemas.microsoft.com/office/drawing/2014/main" id="{B8C07E03-DC79-4459-B3BC-4ABA06B38F71}"/>
                </a:ext>
              </a:extLst>
            </p:cNvPr>
            <p:cNvSpPr/>
            <p:nvPr userDrawn="1"/>
          </p:nvSpPr>
          <p:spPr>
            <a:xfrm>
              <a:off x="1283490" y="887917"/>
              <a:ext cx="1584176" cy="1509113"/>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26">
              <a:extLst>
                <a:ext uri="{FF2B5EF4-FFF2-40B4-BE49-F238E27FC236}">
                  <a16:creationId xmlns:a16="http://schemas.microsoft.com/office/drawing/2014/main" id="{C980503E-F827-4529-8663-36320244715F}"/>
                </a:ext>
              </a:extLst>
            </p:cNvPr>
            <p:cNvSpPr/>
            <p:nvPr userDrawn="1"/>
          </p:nvSpPr>
          <p:spPr>
            <a:xfrm>
              <a:off x="1115616" y="1065183"/>
              <a:ext cx="1764726" cy="1220098"/>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solidFill>
              <a:schemeClr val="bg1"/>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Text Placeholder 9">
            <a:extLst>
              <a:ext uri="{FF2B5EF4-FFF2-40B4-BE49-F238E27FC236}">
                <a16:creationId xmlns:a16="http://schemas.microsoft.com/office/drawing/2014/main" id="{878D67EF-EC46-4733-A9EB-EF28BACA6B5A}"/>
              </a:ext>
            </a:extLst>
          </p:cNvPr>
          <p:cNvSpPr>
            <a:spLocks noGrp="1"/>
          </p:cNvSpPr>
          <p:nvPr>
            <p:ph type="body" sz="quarter" idx="10" hasCustomPrompt="1"/>
          </p:nvPr>
        </p:nvSpPr>
        <p:spPr>
          <a:xfrm>
            <a:off x="3923928" y="1171201"/>
            <a:ext cx="4968875" cy="1008062"/>
          </a:xfrm>
          <a:prstGeom prst="rect">
            <a:avLst/>
          </a:prstGeom>
        </p:spPr>
        <p:txBody>
          <a:bodyPr anchor="ctr"/>
          <a:lstStyle>
            <a:lvl1pPr marL="0" indent="0" algn="l">
              <a:buNone/>
              <a:defRPr b="1">
                <a:solidFill>
                  <a:schemeClr val="bg1"/>
                </a:solidFill>
                <a:latin typeface="Arial" panose="020B0604020202020204" pitchFamily="34" charset="0"/>
                <a:cs typeface="Arial" panose="020B0604020202020204" pitchFamily="34" charset="0"/>
              </a:defRPr>
            </a:lvl1pPr>
          </a:lstStyle>
          <a:p>
            <a:pPr lvl="0"/>
            <a:r>
              <a:rPr lang="en-US" dirty="0"/>
              <a:t>Click to edit master</a:t>
            </a:r>
          </a:p>
        </p:txBody>
      </p:sp>
      <p:sp>
        <p:nvSpPr>
          <p:cNvPr id="41" name="Title 1">
            <a:extLst>
              <a:ext uri="{FF2B5EF4-FFF2-40B4-BE49-F238E27FC236}">
                <a16:creationId xmlns:a16="http://schemas.microsoft.com/office/drawing/2014/main" id="{838B283D-6182-4711-8A94-925FCF2F439F}"/>
              </a:ext>
            </a:extLst>
          </p:cNvPr>
          <p:cNvSpPr>
            <a:spLocks noGrp="1"/>
          </p:cNvSpPr>
          <p:nvPr userDrawn="1">
            <p:ph type="title" hasCustomPrompt="1"/>
          </p:nvPr>
        </p:nvSpPr>
        <p:spPr>
          <a:xfrm>
            <a:off x="2016224" y="4437112"/>
            <a:ext cx="7127776" cy="1143000"/>
          </a:xfrm>
          <a:prstGeom prst="rect">
            <a:avLst/>
          </a:prstGeom>
        </p:spPr>
        <p:txBody>
          <a:bodyPr anchor="t"/>
          <a:lstStyle>
            <a:lvl1pPr algn="l">
              <a:defRPr sz="3200" b="0">
                <a:solidFill>
                  <a:srgbClr val="A74A9C"/>
                </a:solidFill>
                <a:latin typeface="Arial" panose="020B0604020202020204" pitchFamily="34" charset="0"/>
                <a:cs typeface="Arial" panose="020B0604020202020204" pitchFamily="34" charset="0"/>
              </a:defRPr>
            </a:lvl1pPr>
          </a:lstStyle>
          <a:p>
            <a:r>
              <a:rPr lang="en-US" dirty="0"/>
              <a:t>CLICK TO EDIT</a:t>
            </a:r>
          </a:p>
        </p:txBody>
      </p:sp>
      <p:sp>
        <p:nvSpPr>
          <p:cNvPr id="29" name="TextBox 28">
            <a:extLst>
              <a:ext uri="{FF2B5EF4-FFF2-40B4-BE49-F238E27FC236}">
                <a16:creationId xmlns:a16="http://schemas.microsoft.com/office/drawing/2014/main" id="{2575398F-4B12-4845-A825-32F30B2253FC}"/>
              </a:ext>
            </a:extLst>
          </p:cNvPr>
          <p:cNvSpPr txBox="1"/>
          <p:nvPr userDrawn="1"/>
        </p:nvSpPr>
        <p:spPr>
          <a:xfrm>
            <a:off x="5076056" y="6597352"/>
            <a:ext cx="3940375"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     |     www.aim2train.com</a:t>
            </a:r>
          </a:p>
        </p:txBody>
      </p:sp>
    </p:spTree>
    <p:extLst>
      <p:ext uri="{BB962C8B-B14F-4D97-AF65-F5344CB8AC3E}">
        <p14:creationId xmlns:p14="http://schemas.microsoft.com/office/powerpoint/2010/main" val="26376190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Content Style AIM Basic">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44AB29-7F3F-4CB8-98B4-260A13ED74B4}"/>
              </a:ext>
            </a:extLst>
          </p:cNvPr>
          <p:cNvSpPr/>
          <p:nvPr userDrawn="1"/>
        </p:nvSpPr>
        <p:spPr>
          <a:xfrm>
            <a:off x="0" y="0"/>
            <a:ext cx="9144000" cy="692696"/>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Rectangle 8">
            <a:extLst>
              <a:ext uri="{FF2B5EF4-FFF2-40B4-BE49-F238E27FC236}">
                <a16:creationId xmlns:a16="http://schemas.microsoft.com/office/drawing/2014/main" id="{499ABA5E-EB6E-4C1E-AE5B-957BF2BCB90A}"/>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AE17096-2D8C-4FB2-BDFE-6AAFE88A979B}"/>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1">
            <a:extLst>
              <a:ext uri="{FF2B5EF4-FFF2-40B4-BE49-F238E27FC236}">
                <a16:creationId xmlns:a16="http://schemas.microsoft.com/office/drawing/2014/main" id="{14804053-88D6-436C-A5EE-D66C0DE90747}"/>
              </a:ext>
            </a:extLst>
          </p:cNvPr>
          <p:cNvSpPr>
            <a:spLocks noGrp="1"/>
          </p:cNvSpPr>
          <p:nvPr>
            <p:ph type="title"/>
          </p:nvPr>
        </p:nvSpPr>
        <p:spPr>
          <a:xfrm>
            <a:off x="179512" y="692696"/>
            <a:ext cx="8784976" cy="288032"/>
          </a:xfrm>
          <a:prstGeom prst="rect">
            <a:avLst/>
          </a:prstGeom>
        </p:spPr>
        <p:txBody>
          <a:bodyPr anchor="t"/>
          <a:lstStyle>
            <a:lvl1pPr algn="l">
              <a:defRPr sz="14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7" name="Content Placeholder 3">
            <a:extLst>
              <a:ext uri="{FF2B5EF4-FFF2-40B4-BE49-F238E27FC236}">
                <a16:creationId xmlns:a16="http://schemas.microsoft.com/office/drawing/2014/main" id="{1B57831F-5425-4492-B5BE-25D4842185CA}"/>
              </a:ext>
            </a:extLst>
          </p:cNvPr>
          <p:cNvSpPr>
            <a:spLocks noGrp="1"/>
          </p:cNvSpPr>
          <p:nvPr>
            <p:ph sz="quarter" idx="10" hasCustomPrompt="1"/>
          </p:nvPr>
        </p:nvSpPr>
        <p:spPr>
          <a:xfrm>
            <a:off x="179512" y="188640"/>
            <a:ext cx="8784976" cy="405759"/>
          </a:xfrm>
          <a:prstGeom prst="rect">
            <a:avLst/>
          </a:prstGeom>
        </p:spPr>
        <p:txBody>
          <a:bodyPr/>
          <a:lstStyle>
            <a:lvl1pPr marL="0" indent="0">
              <a:buNone/>
              <a:defRPr sz="2000" b="1">
                <a:solidFill>
                  <a:schemeClr val="bg1"/>
                </a:solidFill>
                <a:latin typeface="Arial" panose="020B0604020202020204" pitchFamily="34" charset="0"/>
                <a:cs typeface="Arial" panose="020B0604020202020204" pitchFamily="34" charset="0"/>
              </a:defRPr>
            </a:lvl1pPr>
            <a:lvl2pPr marL="457200" indent="0">
              <a:buNone/>
              <a:defRPr/>
            </a:lvl2pPr>
          </a:lstStyle>
          <a:p>
            <a:pPr lvl="0"/>
            <a:r>
              <a:rPr lang="en-US" dirty="0"/>
              <a:t>Edit master text styles</a:t>
            </a:r>
          </a:p>
        </p:txBody>
      </p:sp>
      <p:sp>
        <p:nvSpPr>
          <p:cNvPr id="8" name="TextBox 7">
            <a:extLst>
              <a:ext uri="{FF2B5EF4-FFF2-40B4-BE49-F238E27FC236}">
                <a16:creationId xmlns:a16="http://schemas.microsoft.com/office/drawing/2014/main" id="{BA3092B0-8F24-470D-AE63-99F3261C3D2D}"/>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Tree>
    <p:extLst>
      <p:ext uri="{BB962C8B-B14F-4D97-AF65-F5344CB8AC3E}">
        <p14:creationId xmlns:p14="http://schemas.microsoft.com/office/powerpoint/2010/main" val="31810033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CA"/>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88689285-B672-4096-A8FC-160C08E48574}" type="datetimeFigureOut">
              <a:rPr lang="en-US"/>
              <a:pPr>
                <a:defRPr/>
              </a:pPr>
              <a:t>7/19/2017</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ED4B19C1-9751-4DB0-A813-5F8D4EA3EA8C}"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1.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2.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1.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2.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2.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2.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2.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2.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2.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55.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2.xml"/></Relationships>
</file>

<file path=ppt/slides/_rels/slide156.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2.xml"/></Relationships>
</file>

<file path=ppt/slides/_rels/slide157.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1.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7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0.xml"/></Relationships>
</file>

<file path=ppt/slides/_rels/slide17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17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7.xml"/></Relationships>
</file>

<file path=ppt/slides/_rels/slide17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3.xml"/><Relationship Id="rId1" Type="http://schemas.openxmlformats.org/officeDocument/2006/relationships/slideLayout" Target="../slideLayouts/slideLayout6.xml"/><Relationship Id="rId4" Type="http://schemas.openxmlformats.org/officeDocument/2006/relationships/image" Target="../media/image10.svg"/></Relationships>
</file>

<file path=ppt/slides/_rels/slide17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4.xml"/><Relationship Id="rId1" Type="http://schemas.openxmlformats.org/officeDocument/2006/relationships/slideLayout" Target="../slideLayouts/slideLayout6.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12.svg"/></Relationships>
</file>

<file path=ppt/slides/_rels/slide17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5.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2.svg"/><Relationship Id="rId13" Type="http://schemas.openxmlformats.org/officeDocument/2006/relationships/image" Target="../media/image17.png"/><Relationship Id="rId3" Type="http://schemas.openxmlformats.org/officeDocument/2006/relationships/image" Target="../media/image7.jpeg"/><Relationship Id="rId7" Type="http://schemas.openxmlformats.org/officeDocument/2006/relationships/image" Target="../media/image11.png"/><Relationship Id="rId12" Type="http://schemas.openxmlformats.org/officeDocument/2006/relationships/image" Target="../media/image16.sv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0.sv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png"/><Relationship Id="rId9" Type="http://schemas.openxmlformats.org/officeDocument/2006/relationships/image" Target="../media/image13.png"/><Relationship Id="rId14" Type="http://schemas.openxmlformats.org/officeDocument/2006/relationships/image" Target="../media/image18.sv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12.svg"/><Relationship Id="rId4" Type="http://schemas.openxmlformats.org/officeDocument/2006/relationships/image" Target="../media/image11.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1.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1.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1.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9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43408"/>
            <a:ext cx="9144000" cy="1143000"/>
          </a:xfrm>
        </p:spPr>
        <p:txBody>
          <a:bodyPr/>
          <a:lstStyle/>
          <a:p>
            <a:r>
              <a:rPr lang="en-US" b="1" dirty="0">
                <a:solidFill>
                  <a:schemeClr val="accent3">
                    <a:lumMod val="75000"/>
                  </a:schemeClr>
                </a:solidFill>
              </a:rPr>
              <a:t>NAME OF COURSE</a:t>
            </a:r>
            <a:endParaRPr lang="en-US" dirty="0">
              <a:solidFill>
                <a:schemeClr val="accent3">
                  <a:lumMod val="75000"/>
                </a:schemeClr>
              </a:solidFill>
            </a:endParaRPr>
          </a:p>
        </p:txBody>
      </p:sp>
      <p:sp>
        <p:nvSpPr>
          <p:cNvPr id="7" name="Content Placeholder 6"/>
          <p:cNvSpPr>
            <a:spLocks noGrp="1"/>
          </p:cNvSpPr>
          <p:nvPr>
            <p:ph sz="quarter" idx="10"/>
          </p:nvPr>
        </p:nvSpPr>
        <p:spPr>
          <a:xfrm>
            <a:off x="304800" y="1988840"/>
            <a:ext cx="4267200" cy="2880320"/>
          </a:xfrm>
        </p:spPr>
        <p:txBody>
          <a:bodyPr/>
          <a:lstStyle/>
          <a:p>
            <a:r>
              <a:rPr lang="en-US" i="1" strike="sngStrike" dirty="0"/>
              <a:t>While we wait for everyone to join, think about the scenario below:</a:t>
            </a:r>
          </a:p>
          <a:p>
            <a:endParaRPr lang="en-US" i="1" strike="sngStrike" dirty="0"/>
          </a:p>
          <a:p>
            <a:r>
              <a:rPr lang="en-US" strike="sngStrike" dirty="0"/>
              <a:t>Think of a recent situation where you felt anxious, frustrated, disappointed, or any other unpleasant emotion.</a:t>
            </a:r>
          </a:p>
          <a:p>
            <a:r>
              <a:rPr lang="en-US" b="1" strike="sngStrike" dirty="0"/>
              <a:t>How did you address it?</a:t>
            </a:r>
          </a:p>
          <a:p>
            <a:r>
              <a:rPr lang="en-US" strike="sngStrike" dirty="0"/>
              <a:t>(Do not share your answers!)</a:t>
            </a:r>
          </a:p>
          <a:p>
            <a:r>
              <a:rPr lang="en-US" strike="sngStrike" dirty="0">
                <a:solidFill>
                  <a:srgbClr val="FF0000"/>
                </a:solidFill>
              </a:rPr>
              <a:t> </a:t>
            </a:r>
          </a:p>
        </p:txBody>
      </p:sp>
      <p:sp>
        <p:nvSpPr>
          <p:cNvPr id="5" name="Title 5"/>
          <p:cNvSpPr txBox="1">
            <a:spLocks/>
          </p:cNvSpPr>
          <p:nvPr/>
        </p:nvSpPr>
        <p:spPr>
          <a:xfrm>
            <a:off x="0" y="692696"/>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 Our session will begin shortly</a:t>
            </a:r>
          </a:p>
        </p:txBody>
      </p:sp>
      <p:sp>
        <p:nvSpPr>
          <p:cNvPr id="25" name="Rectangle 24"/>
          <p:cNvSpPr/>
          <p:nvPr/>
        </p:nvSpPr>
        <p:spPr>
          <a:xfrm>
            <a:off x="5029200" y="206504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26" name="Rectangle 25"/>
          <p:cNvSpPr/>
          <p:nvPr/>
        </p:nvSpPr>
        <p:spPr>
          <a:xfrm>
            <a:off x="5029200" y="252159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27" name="Rectangle 26"/>
          <p:cNvSpPr/>
          <p:nvPr/>
        </p:nvSpPr>
        <p:spPr>
          <a:xfrm>
            <a:off x="5029200" y="297815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28" name="Rectangle 27"/>
          <p:cNvSpPr/>
          <p:nvPr/>
        </p:nvSpPr>
        <p:spPr>
          <a:xfrm>
            <a:off x="5029200" y="343470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29" name="Rectangle 28"/>
          <p:cNvSpPr/>
          <p:nvPr/>
        </p:nvSpPr>
        <p:spPr>
          <a:xfrm>
            <a:off x="5029200" y="389126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0" name="Rectangle 29"/>
          <p:cNvSpPr/>
          <p:nvPr/>
        </p:nvSpPr>
        <p:spPr>
          <a:xfrm>
            <a:off x="5029200" y="434781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2" name="Rectangle 11"/>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11064803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72C1DF5-72CF-4BFA-9984-4FB6E565DC8F}"/>
              </a:ext>
            </a:extLst>
          </p:cNvPr>
          <p:cNvSpPr>
            <a:spLocks noGrp="1"/>
          </p:cNvSpPr>
          <p:nvPr>
            <p:ph type="title"/>
          </p:nvPr>
        </p:nvSpPr>
        <p:spPr/>
        <p:txBody>
          <a:bodyPr/>
          <a:lstStyle/>
          <a:p>
            <a:endParaRPr lang="en-US"/>
          </a:p>
        </p:txBody>
      </p:sp>
      <p:sp>
        <p:nvSpPr>
          <p:cNvPr id="5" name="Text Placeholder 4">
            <a:extLst>
              <a:ext uri="{FF2B5EF4-FFF2-40B4-BE49-F238E27FC236}">
                <a16:creationId xmlns:a16="http://schemas.microsoft.com/office/drawing/2014/main" id="{AF504A62-EC39-4A45-859F-10DC816989CF}"/>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174045006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Building a positive foundation and gathering information are _______ steps to resolving conflict.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Vengeful</a:t>
            </a:r>
          </a:p>
          <a:p>
            <a:pPr marL="681038" lvl="0">
              <a:lnSpc>
                <a:spcPct val="115000"/>
              </a:lnSpc>
              <a:spcBef>
                <a:spcPts val="0"/>
              </a:spcBef>
              <a:spcAft>
                <a:spcPts val="0"/>
              </a:spcAft>
              <a:buFont typeface="+mj-lt"/>
              <a:buAutoNum type="alphaLcParenR"/>
            </a:pPr>
            <a:r>
              <a:rPr lang="en-US" dirty="0">
                <a:ea typeface="SimSun"/>
                <a:cs typeface="Mangal"/>
              </a:rPr>
              <a:t>Key</a:t>
            </a:r>
          </a:p>
          <a:p>
            <a:pPr marL="681038" lvl="0">
              <a:lnSpc>
                <a:spcPct val="115000"/>
              </a:lnSpc>
              <a:spcBef>
                <a:spcPts val="0"/>
              </a:spcBef>
              <a:spcAft>
                <a:spcPts val="0"/>
              </a:spcAft>
              <a:buFont typeface="+mj-lt"/>
              <a:buAutoNum type="alphaLcParenR"/>
            </a:pPr>
            <a:r>
              <a:rPr lang="en-US" dirty="0">
                <a:ea typeface="SimSun"/>
                <a:cs typeface="Mangal"/>
              </a:rPr>
              <a:t>Futile</a:t>
            </a:r>
          </a:p>
          <a:p>
            <a:pPr marL="681038" lvl="0">
              <a:lnSpc>
                <a:spcPct val="115000"/>
              </a:lnSpc>
              <a:spcBef>
                <a:spcPts val="0"/>
              </a:spcBef>
              <a:spcAft>
                <a:spcPts val="0"/>
              </a:spcAft>
              <a:buFont typeface="+mj-lt"/>
              <a:buAutoNum type="alphaLcParenR"/>
            </a:pPr>
            <a:r>
              <a:rPr lang="en-US" dirty="0">
                <a:ea typeface="SimSun"/>
                <a:cs typeface="Mangal"/>
              </a:rPr>
              <a:t>Restless</a:t>
            </a:r>
          </a:p>
          <a:p>
            <a:pPr marL="347663" lvl="0" indent="-347663">
              <a:lnSpc>
                <a:spcPct val="115000"/>
              </a:lnSpc>
              <a:spcBef>
                <a:spcPts val="1200"/>
              </a:spcBef>
              <a:spcAft>
                <a:spcPts val="1000"/>
              </a:spcAft>
              <a:buFont typeface="+mj-lt"/>
              <a:buAutoNum type="arabicPeriod" startAt="2"/>
            </a:pPr>
            <a:r>
              <a:rPr lang="en-US" dirty="0">
                <a:ea typeface="Times New Roman"/>
                <a:cs typeface="Times New Roman"/>
              </a:rPr>
              <a:t>Once the groundwork has been laid, it's important to look at the _________ causes of the conflict.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Main</a:t>
            </a:r>
          </a:p>
          <a:p>
            <a:pPr marL="681038" lvl="0">
              <a:lnSpc>
                <a:spcPct val="115000"/>
              </a:lnSpc>
              <a:spcBef>
                <a:spcPts val="0"/>
              </a:spcBef>
              <a:spcAft>
                <a:spcPts val="0"/>
              </a:spcAft>
              <a:buFont typeface="+mj-lt"/>
              <a:buAutoNum type="alphaLcParenR"/>
            </a:pPr>
            <a:r>
              <a:rPr lang="en-US" dirty="0">
                <a:ea typeface="SimSun"/>
                <a:cs typeface="Mangal"/>
              </a:rPr>
              <a:t>Possible</a:t>
            </a:r>
          </a:p>
          <a:p>
            <a:pPr marL="681038" lvl="0">
              <a:lnSpc>
                <a:spcPct val="115000"/>
              </a:lnSpc>
              <a:spcBef>
                <a:spcPts val="0"/>
              </a:spcBef>
              <a:spcAft>
                <a:spcPts val="0"/>
              </a:spcAft>
              <a:buFont typeface="+mj-lt"/>
              <a:buAutoNum type="alphaLcParenR"/>
            </a:pPr>
            <a:r>
              <a:rPr lang="en-US" dirty="0">
                <a:ea typeface="SimSun"/>
                <a:cs typeface="Mangal"/>
              </a:rPr>
              <a:t>Root</a:t>
            </a:r>
          </a:p>
          <a:p>
            <a:pPr marL="681038" lvl="0">
              <a:lnSpc>
                <a:spcPct val="115000"/>
              </a:lnSpc>
              <a:spcBef>
                <a:spcPts val="0"/>
              </a:spcBef>
              <a:spcAft>
                <a:spcPts val="0"/>
              </a:spcAft>
              <a:buFont typeface="+mj-lt"/>
              <a:buAutoNum type="alphaLcParenR"/>
            </a:pPr>
            <a:r>
              <a:rPr lang="en-US" dirty="0">
                <a:ea typeface="SimSun"/>
                <a:cs typeface="Mangal"/>
              </a:rPr>
              <a:t>Common</a:t>
            </a:r>
          </a:p>
          <a:p>
            <a:endParaRPr lang="en-US" dirty="0"/>
          </a:p>
        </p:txBody>
      </p:sp>
    </p:spTree>
    <p:extLst>
      <p:ext uri="{BB962C8B-B14F-4D97-AF65-F5344CB8AC3E}">
        <p14:creationId xmlns:p14="http://schemas.microsoft.com/office/powerpoint/2010/main" val="518525279"/>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3"/>
              <a:tabLst>
                <a:tab pos="804863" algn="l"/>
              </a:tabLst>
            </a:pPr>
            <a:r>
              <a:rPr lang="en-US" dirty="0">
                <a:ea typeface="Times New Roman"/>
                <a:cs typeface="Times New Roman"/>
              </a:rPr>
              <a:t>__________ Investigation involves continuously asking “Why?” to get to the root of the Problem.</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Simple</a:t>
            </a:r>
          </a:p>
          <a:p>
            <a:pPr marL="681038" lvl="0">
              <a:lnSpc>
                <a:spcPct val="115000"/>
              </a:lnSpc>
              <a:spcBef>
                <a:spcPts val="0"/>
              </a:spcBef>
              <a:spcAft>
                <a:spcPts val="0"/>
              </a:spcAft>
              <a:buFont typeface="+mj-lt"/>
              <a:buAutoNum type="alphaLcParenR"/>
            </a:pPr>
            <a:r>
              <a:rPr lang="en-US" dirty="0">
                <a:ea typeface="SimSun"/>
                <a:cs typeface="Mangal"/>
              </a:rPr>
              <a:t>Verbal</a:t>
            </a:r>
          </a:p>
          <a:p>
            <a:pPr marL="681038" lvl="0">
              <a:lnSpc>
                <a:spcPct val="115000"/>
              </a:lnSpc>
              <a:spcBef>
                <a:spcPts val="0"/>
              </a:spcBef>
              <a:spcAft>
                <a:spcPts val="0"/>
              </a:spcAft>
              <a:buFont typeface="+mj-lt"/>
              <a:buAutoNum type="alphaLcParenR"/>
            </a:pPr>
            <a:r>
              <a:rPr lang="en-US" dirty="0">
                <a:ea typeface="SimSun"/>
                <a:cs typeface="Mangal"/>
              </a:rPr>
              <a:t>Continual</a:t>
            </a:r>
          </a:p>
          <a:p>
            <a:pPr marL="681038" lvl="0">
              <a:lnSpc>
                <a:spcPct val="115000"/>
              </a:lnSpc>
              <a:spcBef>
                <a:spcPts val="0"/>
              </a:spcBef>
              <a:spcAft>
                <a:spcPts val="0"/>
              </a:spcAft>
              <a:buFont typeface="+mj-lt"/>
              <a:buAutoNum type="alphaLcParenR"/>
            </a:pPr>
            <a:r>
              <a:rPr lang="en-US" dirty="0">
                <a:ea typeface="SimSun"/>
                <a:cs typeface="Mangal"/>
              </a:rPr>
              <a:t>Legal</a:t>
            </a:r>
          </a:p>
          <a:p>
            <a:pPr marL="347663" lvl="0" indent="-347663">
              <a:lnSpc>
                <a:spcPct val="115000"/>
              </a:lnSpc>
              <a:spcBef>
                <a:spcPts val="1200"/>
              </a:spcBef>
              <a:spcAft>
                <a:spcPts val="1000"/>
              </a:spcAft>
              <a:buFont typeface="+mj-lt"/>
              <a:buAutoNum type="arabicPeriod" startAt="4"/>
            </a:pPr>
            <a:r>
              <a:rPr lang="en-US" dirty="0">
                <a:ea typeface="Times New Roman"/>
                <a:cs typeface="Times New Roman"/>
              </a:rPr>
              <a:t>Paying _________ to the wording of the root cause is important, too.</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Attention</a:t>
            </a:r>
          </a:p>
          <a:p>
            <a:pPr marL="681038" lvl="0">
              <a:lnSpc>
                <a:spcPct val="115000"/>
              </a:lnSpc>
              <a:spcBef>
                <a:spcPts val="0"/>
              </a:spcBef>
              <a:spcAft>
                <a:spcPts val="0"/>
              </a:spcAft>
              <a:buFont typeface="+mj-lt"/>
              <a:buAutoNum type="alphaLcParenR"/>
            </a:pPr>
            <a:r>
              <a:rPr lang="en-US" dirty="0">
                <a:ea typeface="SimSun"/>
                <a:cs typeface="Mangal"/>
              </a:rPr>
              <a:t>Money</a:t>
            </a:r>
          </a:p>
          <a:p>
            <a:pPr marL="681038" lvl="0">
              <a:lnSpc>
                <a:spcPct val="115000"/>
              </a:lnSpc>
              <a:spcBef>
                <a:spcPts val="0"/>
              </a:spcBef>
              <a:spcAft>
                <a:spcPts val="0"/>
              </a:spcAft>
              <a:buFont typeface="+mj-lt"/>
              <a:buAutoNum type="alphaLcParenR"/>
            </a:pPr>
            <a:r>
              <a:rPr lang="en-US" dirty="0">
                <a:ea typeface="SimSun"/>
                <a:cs typeface="Mangal"/>
              </a:rPr>
              <a:t>Forward</a:t>
            </a:r>
          </a:p>
          <a:p>
            <a:pPr marL="681038" lvl="0">
              <a:lnSpc>
                <a:spcPct val="115000"/>
              </a:lnSpc>
              <a:spcBef>
                <a:spcPts val="0"/>
              </a:spcBef>
              <a:spcAft>
                <a:spcPts val="0"/>
              </a:spcAft>
              <a:buFont typeface="+mj-lt"/>
              <a:buAutoNum type="alphaLcParenR"/>
            </a:pPr>
            <a:r>
              <a:rPr lang="en-US" dirty="0">
                <a:ea typeface="SimSun"/>
                <a:cs typeface="Mangal"/>
              </a:rPr>
              <a:t>Back</a:t>
            </a:r>
          </a:p>
          <a:p>
            <a:endParaRPr lang="en-US" dirty="0"/>
          </a:p>
        </p:txBody>
      </p:sp>
    </p:spTree>
    <p:extLst>
      <p:ext uri="{BB962C8B-B14F-4D97-AF65-F5344CB8AC3E}">
        <p14:creationId xmlns:p14="http://schemas.microsoft.com/office/powerpoint/2010/main" val="3754056498"/>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1200"/>
              </a:spcBef>
              <a:spcAft>
                <a:spcPts val="1000"/>
              </a:spcAft>
              <a:buFont typeface="+mj-lt"/>
              <a:buAutoNum type="arabicPeriod" startAt="5"/>
            </a:pPr>
            <a:r>
              <a:rPr lang="en-US" dirty="0">
                <a:ea typeface="Times New Roman"/>
                <a:cs typeface="Times New Roman"/>
              </a:rPr>
              <a:t>Watch out for vague __________.</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Verbs</a:t>
            </a:r>
          </a:p>
          <a:p>
            <a:pPr marL="681038" lvl="0">
              <a:lnSpc>
                <a:spcPct val="115000"/>
              </a:lnSpc>
              <a:spcBef>
                <a:spcPts val="0"/>
              </a:spcBef>
              <a:spcAft>
                <a:spcPts val="0"/>
              </a:spcAft>
              <a:buFont typeface="+mj-lt"/>
              <a:buAutoNum type="alphaLcParenR"/>
            </a:pPr>
            <a:r>
              <a:rPr lang="en-US" dirty="0">
                <a:ea typeface="SimSun"/>
                <a:cs typeface="Mangal"/>
              </a:rPr>
              <a:t>Tones</a:t>
            </a:r>
          </a:p>
          <a:p>
            <a:pPr marL="681038" lvl="0">
              <a:lnSpc>
                <a:spcPct val="115000"/>
              </a:lnSpc>
              <a:spcBef>
                <a:spcPts val="0"/>
              </a:spcBef>
              <a:spcAft>
                <a:spcPts val="0"/>
              </a:spcAft>
              <a:buFont typeface="+mj-lt"/>
              <a:buAutoNum type="alphaLcParenR"/>
            </a:pPr>
            <a:r>
              <a:rPr lang="en-US" dirty="0">
                <a:ea typeface="SimSun"/>
                <a:cs typeface="Mangal"/>
              </a:rPr>
              <a:t>Explanations</a:t>
            </a:r>
          </a:p>
          <a:p>
            <a:pPr marL="681038" lvl="0">
              <a:lnSpc>
                <a:spcPct val="115000"/>
              </a:lnSpc>
              <a:spcBef>
                <a:spcPts val="0"/>
              </a:spcBef>
              <a:spcAft>
                <a:spcPts val="0"/>
              </a:spcAft>
              <a:buFont typeface="+mj-lt"/>
              <a:buAutoNum type="alphaLcParenR"/>
            </a:pPr>
            <a:r>
              <a:rPr lang="en-US" dirty="0">
                <a:ea typeface="SimSun"/>
                <a:cs typeface="Mangal"/>
              </a:rPr>
              <a:t>Promises</a:t>
            </a:r>
          </a:p>
          <a:p>
            <a:pPr marL="347663" lvl="0" indent="-347663">
              <a:lnSpc>
                <a:spcPct val="115000"/>
              </a:lnSpc>
              <a:spcBef>
                <a:spcPts val="1200"/>
              </a:spcBef>
              <a:spcAft>
                <a:spcPts val="1000"/>
              </a:spcAft>
              <a:buFont typeface="+mj-lt"/>
              <a:buAutoNum type="arabicPeriod" startAt="6"/>
            </a:pPr>
            <a:r>
              <a:rPr lang="en-US" dirty="0">
                <a:ea typeface="Times New Roman"/>
                <a:cs typeface="Times New Roman"/>
              </a:rPr>
              <a:t>Another way of examining root causes is to create a ____________ diagram.</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Venn</a:t>
            </a:r>
          </a:p>
          <a:p>
            <a:pPr marL="681038" lvl="0">
              <a:lnSpc>
                <a:spcPct val="115000"/>
              </a:lnSpc>
              <a:spcBef>
                <a:spcPts val="0"/>
              </a:spcBef>
              <a:spcAft>
                <a:spcPts val="0"/>
              </a:spcAft>
              <a:buFont typeface="+mj-lt"/>
              <a:buAutoNum type="alphaLcParenR"/>
            </a:pPr>
            <a:r>
              <a:rPr lang="en-US" dirty="0">
                <a:ea typeface="SimSun"/>
                <a:cs typeface="Mangal"/>
              </a:rPr>
              <a:t>Cause</a:t>
            </a:r>
          </a:p>
          <a:p>
            <a:pPr marL="681038" lvl="0">
              <a:lnSpc>
                <a:spcPct val="115000"/>
              </a:lnSpc>
              <a:spcBef>
                <a:spcPts val="0"/>
              </a:spcBef>
              <a:spcAft>
                <a:spcPts val="0"/>
              </a:spcAft>
              <a:buFont typeface="+mj-lt"/>
              <a:buAutoNum type="alphaLcParenR"/>
            </a:pPr>
            <a:r>
              <a:rPr lang="en-US" dirty="0">
                <a:ea typeface="SimSun"/>
                <a:cs typeface="Mangal"/>
              </a:rPr>
              <a:t>Fishbone</a:t>
            </a:r>
          </a:p>
          <a:p>
            <a:pPr marL="681038" lvl="0">
              <a:lnSpc>
                <a:spcPct val="115000"/>
              </a:lnSpc>
              <a:spcBef>
                <a:spcPts val="0"/>
              </a:spcBef>
              <a:spcAft>
                <a:spcPts val="0"/>
              </a:spcAft>
              <a:buFont typeface="+mj-lt"/>
              <a:buAutoNum type="alphaLcParenR"/>
            </a:pPr>
            <a:r>
              <a:rPr lang="en-US" dirty="0">
                <a:ea typeface="SimSun"/>
                <a:cs typeface="Mangal"/>
              </a:rPr>
              <a:t>Working</a:t>
            </a:r>
          </a:p>
          <a:p>
            <a:endParaRPr lang="en-US" dirty="0"/>
          </a:p>
        </p:txBody>
      </p:sp>
    </p:spTree>
    <p:extLst>
      <p:ext uri="{BB962C8B-B14F-4D97-AF65-F5344CB8AC3E}">
        <p14:creationId xmlns:p14="http://schemas.microsoft.com/office/powerpoint/2010/main" val="357472828"/>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1200"/>
              </a:spcBef>
              <a:spcAft>
                <a:spcPts val="1000"/>
              </a:spcAft>
              <a:buFont typeface="+mj-lt"/>
              <a:buAutoNum type="arabicPeriod" startAt="7"/>
            </a:pPr>
            <a:r>
              <a:rPr lang="en-US" dirty="0">
                <a:ea typeface="Times New Roman"/>
                <a:cs typeface="Times New Roman"/>
              </a:rPr>
              <a:t>____________ is a key concept in conflict resolution.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Anger</a:t>
            </a:r>
          </a:p>
          <a:p>
            <a:pPr marL="681038" lvl="0">
              <a:lnSpc>
                <a:spcPct val="115000"/>
              </a:lnSpc>
              <a:spcBef>
                <a:spcPts val="0"/>
              </a:spcBef>
              <a:spcAft>
                <a:spcPts val="0"/>
              </a:spcAft>
              <a:buFont typeface="+mj-lt"/>
              <a:buAutoNum type="alphaLcParenR"/>
            </a:pPr>
            <a:r>
              <a:rPr lang="en-US" dirty="0">
                <a:ea typeface="SimSun"/>
                <a:cs typeface="Mangal"/>
              </a:rPr>
              <a:t>Forgiveness</a:t>
            </a:r>
          </a:p>
          <a:p>
            <a:pPr marL="681038" lvl="0">
              <a:lnSpc>
                <a:spcPct val="115000"/>
              </a:lnSpc>
              <a:spcBef>
                <a:spcPts val="0"/>
              </a:spcBef>
              <a:spcAft>
                <a:spcPts val="0"/>
              </a:spcAft>
              <a:buFont typeface="+mj-lt"/>
              <a:buAutoNum type="alphaLcParenR"/>
            </a:pPr>
            <a:r>
              <a:rPr lang="en-US" dirty="0">
                <a:ea typeface="SimSun"/>
                <a:cs typeface="Mangal"/>
              </a:rPr>
              <a:t>Meltdown</a:t>
            </a:r>
          </a:p>
          <a:p>
            <a:pPr marL="681038" lvl="0">
              <a:lnSpc>
                <a:spcPct val="115000"/>
              </a:lnSpc>
              <a:spcBef>
                <a:spcPts val="0"/>
              </a:spcBef>
              <a:spcAft>
                <a:spcPts val="0"/>
              </a:spcAft>
              <a:buFont typeface="+mj-lt"/>
              <a:buAutoNum type="alphaLcParenR"/>
            </a:pPr>
            <a:r>
              <a:rPr lang="en-US" dirty="0">
                <a:ea typeface="SimSun"/>
                <a:cs typeface="Mangal"/>
              </a:rPr>
              <a:t>Irritation</a:t>
            </a:r>
          </a:p>
          <a:p>
            <a:pPr marL="347663" lvl="0" indent="-347663">
              <a:lnSpc>
                <a:spcPct val="115000"/>
              </a:lnSpc>
              <a:spcBef>
                <a:spcPts val="1200"/>
              </a:spcBef>
              <a:spcAft>
                <a:spcPts val="1000"/>
              </a:spcAft>
              <a:buFont typeface="+mj-lt"/>
              <a:buAutoNum type="arabicPeriod" startAt="8"/>
            </a:pPr>
            <a:r>
              <a:rPr lang="en-US" dirty="0">
                <a:ea typeface="Times New Roman"/>
                <a:cs typeface="Times New Roman"/>
              </a:rPr>
              <a:t>Successful conflict resolution should give the participants some feeling of _________ over The issue.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Remorse</a:t>
            </a:r>
          </a:p>
          <a:p>
            <a:pPr marL="681038" lvl="0">
              <a:lnSpc>
                <a:spcPct val="115000"/>
              </a:lnSpc>
              <a:spcBef>
                <a:spcPts val="0"/>
              </a:spcBef>
              <a:spcAft>
                <a:spcPts val="0"/>
              </a:spcAft>
              <a:buFont typeface="+mj-lt"/>
              <a:buAutoNum type="alphaLcParenR"/>
            </a:pPr>
            <a:r>
              <a:rPr lang="en-US" dirty="0">
                <a:ea typeface="SimSun"/>
                <a:cs typeface="Mangal"/>
              </a:rPr>
              <a:t>Indignation</a:t>
            </a:r>
          </a:p>
          <a:p>
            <a:pPr marL="681038" lvl="0">
              <a:lnSpc>
                <a:spcPct val="115000"/>
              </a:lnSpc>
              <a:spcBef>
                <a:spcPts val="0"/>
              </a:spcBef>
              <a:spcAft>
                <a:spcPts val="0"/>
              </a:spcAft>
              <a:buFont typeface="+mj-lt"/>
              <a:buAutoNum type="alphaLcParenR"/>
            </a:pPr>
            <a:r>
              <a:rPr lang="en-US" dirty="0">
                <a:ea typeface="SimSun"/>
                <a:cs typeface="Mangal"/>
              </a:rPr>
              <a:t>Closure</a:t>
            </a:r>
          </a:p>
          <a:p>
            <a:pPr marL="681038" lvl="0">
              <a:lnSpc>
                <a:spcPct val="115000"/>
              </a:lnSpc>
              <a:spcBef>
                <a:spcPts val="0"/>
              </a:spcBef>
              <a:spcAft>
                <a:spcPts val="0"/>
              </a:spcAft>
              <a:buFont typeface="+mj-lt"/>
              <a:buAutoNum type="alphaLcParenR"/>
            </a:pPr>
            <a:r>
              <a:rPr lang="en-US" dirty="0">
                <a:ea typeface="SimSun"/>
                <a:cs typeface="Mangal"/>
              </a:rPr>
              <a:t>Hopelessness</a:t>
            </a:r>
          </a:p>
          <a:p>
            <a:endParaRPr lang="en-US" dirty="0"/>
          </a:p>
        </p:txBody>
      </p:sp>
    </p:spTree>
    <p:extLst>
      <p:ext uri="{BB962C8B-B14F-4D97-AF65-F5344CB8AC3E}">
        <p14:creationId xmlns:p14="http://schemas.microsoft.com/office/powerpoint/2010/main" val="3259587520"/>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5105400"/>
          </a:xfrm>
        </p:spPr>
        <p:txBody>
          <a:bodyPr>
            <a:normAutofit fontScale="70000" lnSpcReduction="20000"/>
          </a:bodyPr>
          <a:lstStyle/>
          <a:p>
            <a:pPr marL="347663" lvl="0" indent="-347663">
              <a:lnSpc>
                <a:spcPct val="115000"/>
              </a:lnSpc>
              <a:spcBef>
                <a:spcPts val="1200"/>
              </a:spcBef>
              <a:spcAft>
                <a:spcPts val="1000"/>
              </a:spcAft>
              <a:buFont typeface="+mj-lt"/>
              <a:buAutoNum type="arabicPeriod" startAt="9"/>
            </a:pPr>
            <a:r>
              <a:rPr lang="en-US" dirty="0">
                <a:ea typeface="Times New Roman"/>
                <a:cs typeface="Times New Roman"/>
              </a:rPr>
              <a:t>Effective conflict resolution digs deep into the issues, often exploring unfamiliar territory, to _________ the core conflict and prevent the problem from reoccurring.</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Resolve</a:t>
            </a:r>
          </a:p>
          <a:p>
            <a:pPr marL="681038" lvl="0">
              <a:lnSpc>
                <a:spcPct val="115000"/>
              </a:lnSpc>
              <a:spcBef>
                <a:spcPts val="0"/>
              </a:spcBef>
              <a:spcAft>
                <a:spcPts val="0"/>
              </a:spcAft>
              <a:buFont typeface="+mj-lt"/>
              <a:buAutoNum type="alphaLcParenR"/>
            </a:pPr>
            <a:r>
              <a:rPr lang="en-US" dirty="0">
                <a:ea typeface="SimSun"/>
                <a:cs typeface="Mangal"/>
              </a:rPr>
              <a:t>Recoup</a:t>
            </a:r>
          </a:p>
          <a:p>
            <a:pPr marL="681038" lvl="0">
              <a:lnSpc>
                <a:spcPct val="115000"/>
              </a:lnSpc>
              <a:spcBef>
                <a:spcPts val="0"/>
              </a:spcBef>
              <a:spcAft>
                <a:spcPts val="0"/>
              </a:spcAft>
              <a:buFont typeface="+mj-lt"/>
              <a:buAutoNum type="alphaLcParenR"/>
            </a:pPr>
            <a:r>
              <a:rPr lang="en-US" dirty="0">
                <a:ea typeface="SimSun"/>
                <a:cs typeface="Mangal"/>
              </a:rPr>
              <a:t>Recover</a:t>
            </a:r>
          </a:p>
          <a:p>
            <a:pPr marL="681038" lvl="0">
              <a:lnSpc>
                <a:spcPct val="115000"/>
              </a:lnSpc>
              <a:spcBef>
                <a:spcPts val="0"/>
              </a:spcBef>
              <a:spcAft>
                <a:spcPts val="0"/>
              </a:spcAft>
              <a:buFont typeface="+mj-lt"/>
              <a:buAutoNum type="alphaLcParenR"/>
            </a:pPr>
            <a:r>
              <a:rPr lang="en-US" dirty="0">
                <a:ea typeface="SimSun"/>
                <a:cs typeface="Mangal"/>
              </a:rPr>
              <a:t>Remit</a:t>
            </a:r>
          </a:p>
          <a:p>
            <a:pPr marL="347663" lvl="0" indent="-347663">
              <a:lnSpc>
                <a:spcPct val="115000"/>
              </a:lnSpc>
              <a:spcBef>
                <a:spcPts val="1200"/>
              </a:spcBef>
              <a:spcAft>
                <a:spcPts val="1000"/>
              </a:spcAft>
              <a:buFont typeface="+mj-lt"/>
              <a:buAutoNum type="arabicPeriod" startAt="10"/>
            </a:pPr>
            <a:r>
              <a:rPr lang="en-US" dirty="0">
                <a:ea typeface="Times New Roman"/>
                <a:cs typeface="Times New Roman"/>
              </a:rPr>
              <a:t>Asking the right questions helps participants put things into perspective and _________ Whether or not the conflict is truly worth resolving.</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Evaluates</a:t>
            </a:r>
          </a:p>
          <a:p>
            <a:pPr marL="681038" lvl="0">
              <a:lnSpc>
                <a:spcPct val="115000"/>
              </a:lnSpc>
              <a:spcBef>
                <a:spcPts val="0"/>
              </a:spcBef>
              <a:spcAft>
                <a:spcPts val="0"/>
              </a:spcAft>
              <a:buFont typeface="+mj-lt"/>
              <a:buAutoNum type="alphaLcParenR"/>
            </a:pPr>
            <a:r>
              <a:rPr lang="en-US" dirty="0">
                <a:ea typeface="SimSun"/>
                <a:cs typeface="Mangal"/>
              </a:rPr>
              <a:t>Negates</a:t>
            </a:r>
          </a:p>
          <a:p>
            <a:pPr marL="681038" lvl="0">
              <a:lnSpc>
                <a:spcPct val="115000"/>
              </a:lnSpc>
              <a:spcBef>
                <a:spcPts val="0"/>
              </a:spcBef>
              <a:spcAft>
                <a:spcPts val="0"/>
              </a:spcAft>
              <a:buFont typeface="+mj-lt"/>
              <a:buAutoNum type="alphaLcParenR"/>
            </a:pPr>
            <a:r>
              <a:rPr lang="en-US" dirty="0">
                <a:ea typeface="SimSun"/>
                <a:cs typeface="Mangal"/>
              </a:rPr>
              <a:t>Appreciates</a:t>
            </a:r>
          </a:p>
          <a:p>
            <a:pPr marL="681038" lvl="0">
              <a:lnSpc>
                <a:spcPct val="115000"/>
              </a:lnSpc>
              <a:spcBef>
                <a:spcPts val="0"/>
              </a:spcBef>
              <a:spcAft>
                <a:spcPts val="0"/>
              </a:spcAft>
              <a:buFont typeface="+mj-lt"/>
              <a:buAutoNum type="alphaLcParenR"/>
            </a:pPr>
            <a:r>
              <a:rPr lang="en-US" dirty="0">
                <a:ea typeface="SimSun"/>
                <a:cs typeface="Mangal"/>
              </a:rPr>
              <a:t>Separates</a:t>
            </a:r>
            <a:endParaRPr lang="en-US" dirty="0"/>
          </a:p>
        </p:txBody>
      </p:sp>
    </p:spTree>
    <p:extLst>
      <p:ext uri="{BB962C8B-B14F-4D97-AF65-F5344CB8AC3E}">
        <p14:creationId xmlns:p14="http://schemas.microsoft.com/office/powerpoint/2010/main" val="3939532018"/>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Building a positive foundation and gathering information are _______ steps to resolving conflict.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Vengeful</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Key</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Futile</a:t>
            </a:r>
          </a:p>
          <a:p>
            <a:pPr marL="681038" lvl="0">
              <a:lnSpc>
                <a:spcPct val="115000"/>
              </a:lnSpc>
              <a:spcBef>
                <a:spcPts val="0"/>
              </a:spcBef>
              <a:spcAft>
                <a:spcPts val="0"/>
              </a:spcAft>
              <a:buFont typeface="+mj-lt"/>
              <a:buAutoNum type="alphaLcParenR"/>
            </a:pPr>
            <a:r>
              <a:rPr lang="en-US" dirty="0">
                <a:ea typeface="SimSun"/>
                <a:cs typeface="Mangal"/>
              </a:rPr>
              <a:t>Restless</a:t>
            </a:r>
          </a:p>
          <a:p>
            <a:pPr marL="347663" lvl="0" indent="-347663">
              <a:lnSpc>
                <a:spcPct val="115000"/>
              </a:lnSpc>
              <a:spcBef>
                <a:spcPts val="1200"/>
              </a:spcBef>
              <a:spcAft>
                <a:spcPts val="1000"/>
              </a:spcAft>
              <a:buFont typeface="+mj-lt"/>
              <a:buAutoNum type="arabicPeriod" startAt="2"/>
            </a:pPr>
            <a:r>
              <a:rPr lang="en-US" dirty="0">
                <a:ea typeface="Times New Roman"/>
                <a:cs typeface="Times New Roman"/>
              </a:rPr>
              <a:t>Once the groundwork has been laid, it's important to look at the _________ causes of the conflict.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Main</a:t>
            </a:r>
          </a:p>
          <a:p>
            <a:pPr marL="681038" lvl="0">
              <a:lnSpc>
                <a:spcPct val="115000"/>
              </a:lnSpc>
              <a:spcBef>
                <a:spcPts val="0"/>
              </a:spcBef>
              <a:spcAft>
                <a:spcPts val="0"/>
              </a:spcAft>
              <a:buFont typeface="+mj-lt"/>
              <a:buAutoNum type="alphaLcParenR"/>
            </a:pPr>
            <a:r>
              <a:rPr lang="en-US" dirty="0">
                <a:ea typeface="SimSun"/>
                <a:cs typeface="Mangal"/>
              </a:rPr>
              <a:t>Possible</a:t>
            </a: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Root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Common</a:t>
            </a:r>
          </a:p>
          <a:p>
            <a:endParaRPr lang="en-US" dirty="0"/>
          </a:p>
        </p:txBody>
      </p:sp>
    </p:spTree>
    <p:extLst>
      <p:ext uri="{BB962C8B-B14F-4D97-AF65-F5344CB8AC3E}">
        <p14:creationId xmlns:p14="http://schemas.microsoft.com/office/powerpoint/2010/main" val="4220127230"/>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3"/>
              <a:tabLst>
                <a:tab pos="804863" algn="l"/>
              </a:tabLst>
            </a:pPr>
            <a:r>
              <a:rPr lang="en-US" dirty="0">
                <a:ea typeface="Times New Roman"/>
                <a:cs typeface="Times New Roman"/>
              </a:rPr>
              <a:t>__________ Investigation involves continuously asking “Why?” to get to the root of the Problem.</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Simple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Verbal</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Continual</a:t>
            </a:r>
          </a:p>
          <a:p>
            <a:pPr marL="681038" lvl="0">
              <a:lnSpc>
                <a:spcPct val="115000"/>
              </a:lnSpc>
              <a:spcBef>
                <a:spcPts val="0"/>
              </a:spcBef>
              <a:spcAft>
                <a:spcPts val="0"/>
              </a:spcAft>
              <a:buFont typeface="+mj-lt"/>
              <a:buAutoNum type="alphaLcParenR"/>
            </a:pPr>
            <a:r>
              <a:rPr lang="en-US" dirty="0">
                <a:ea typeface="SimSun"/>
                <a:cs typeface="Mangal"/>
              </a:rPr>
              <a:t>Legal</a:t>
            </a:r>
          </a:p>
          <a:p>
            <a:pPr marL="347663" lvl="0" indent="-347663">
              <a:lnSpc>
                <a:spcPct val="115000"/>
              </a:lnSpc>
              <a:spcBef>
                <a:spcPts val="1200"/>
              </a:spcBef>
              <a:spcAft>
                <a:spcPts val="1000"/>
              </a:spcAft>
              <a:buFont typeface="+mj-lt"/>
              <a:buAutoNum type="arabicPeriod" startAt="4"/>
            </a:pPr>
            <a:r>
              <a:rPr lang="en-US" dirty="0">
                <a:ea typeface="Times New Roman"/>
                <a:cs typeface="Times New Roman"/>
              </a:rPr>
              <a:t>Paying _________ to the wording of the root cause is important, too.</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Attention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Money</a:t>
            </a:r>
          </a:p>
          <a:p>
            <a:pPr marL="681038" lvl="0">
              <a:lnSpc>
                <a:spcPct val="115000"/>
              </a:lnSpc>
              <a:spcBef>
                <a:spcPts val="0"/>
              </a:spcBef>
              <a:spcAft>
                <a:spcPts val="0"/>
              </a:spcAft>
              <a:buFont typeface="+mj-lt"/>
              <a:buAutoNum type="alphaLcParenR"/>
            </a:pPr>
            <a:r>
              <a:rPr lang="en-US" dirty="0">
                <a:ea typeface="SimSun"/>
                <a:cs typeface="Mangal"/>
              </a:rPr>
              <a:t>Forward</a:t>
            </a:r>
          </a:p>
          <a:p>
            <a:pPr marL="681038" lvl="0">
              <a:lnSpc>
                <a:spcPct val="115000"/>
              </a:lnSpc>
              <a:spcBef>
                <a:spcPts val="0"/>
              </a:spcBef>
              <a:spcAft>
                <a:spcPts val="0"/>
              </a:spcAft>
              <a:buFont typeface="+mj-lt"/>
              <a:buAutoNum type="alphaLcParenR"/>
            </a:pPr>
            <a:r>
              <a:rPr lang="en-US" dirty="0">
                <a:ea typeface="SimSun"/>
                <a:cs typeface="Mangal"/>
              </a:rPr>
              <a:t>Back</a:t>
            </a:r>
          </a:p>
          <a:p>
            <a:endParaRPr lang="en-US" dirty="0"/>
          </a:p>
        </p:txBody>
      </p:sp>
    </p:spTree>
    <p:extLst>
      <p:ext uri="{BB962C8B-B14F-4D97-AF65-F5344CB8AC3E}">
        <p14:creationId xmlns:p14="http://schemas.microsoft.com/office/powerpoint/2010/main" val="259838563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1200"/>
              </a:spcBef>
              <a:spcAft>
                <a:spcPts val="1000"/>
              </a:spcAft>
              <a:buFont typeface="+mj-lt"/>
              <a:buAutoNum type="arabicPeriod" startAt="5"/>
            </a:pPr>
            <a:r>
              <a:rPr lang="en-US" dirty="0">
                <a:ea typeface="Times New Roman"/>
                <a:cs typeface="Times New Roman"/>
              </a:rPr>
              <a:t>Watch out for vague __________.</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Verbs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Tones</a:t>
            </a:r>
          </a:p>
          <a:p>
            <a:pPr marL="681038" lvl="0">
              <a:lnSpc>
                <a:spcPct val="115000"/>
              </a:lnSpc>
              <a:spcBef>
                <a:spcPts val="0"/>
              </a:spcBef>
              <a:spcAft>
                <a:spcPts val="0"/>
              </a:spcAft>
              <a:buFont typeface="+mj-lt"/>
              <a:buAutoNum type="alphaLcParenR"/>
            </a:pPr>
            <a:r>
              <a:rPr lang="en-US" dirty="0">
                <a:ea typeface="SimSun"/>
                <a:cs typeface="Mangal"/>
              </a:rPr>
              <a:t>Explanations</a:t>
            </a:r>
          </a:p>
          <a:p>
            <a:pPr marL="681038" lvl="0">
              <a:lnSpc>
                <a:spcPct val="115000"/>
              </a:lnSpc>
              <a:spcBef>
                <a:spcPts val="0"/>
              </a:spcBef>
              <a:spcAft>
                <a:spcPts val="0"/>
              </a:spcAft>
              <a:buFont typeface="+mj-lt"/>
              <a:buAutoNum type="alphaLcParenR"/>
            </a:pPr>
            <a:r>
              <a:rPr lang="en-US" dirty="0">
                <a:ea typeface="SimSun"/>
                <a:cs typeface="Mangal"/>
              </a:rPr>
              <a:t>Promises</a:t>
            </a:r>
          </a:p>
          <a:p>
            <a:pPr marL="347663" lvl="0" indent="-347663">
              <a:lnSpc>
                <a:spcPct val="115000"/>
              </a:lnSpc>
              <a:spcBef>
                <a:spcPts val="1200"/>
              </a:spcBef>
              <a:spcAft>
                <a:spcPts val="1000"/>
              </a:spcAft>
              <a:buFont typeface="+mj-lt"/>
              <a:buAutoNum type="arabicPeriod" startAt="6"/>
            </a:pPr>
            <a:r>
              <a:rPr lang="en-US" dirty="0">
                <a:ea typeface="Times New Roman"/>
                <a:cs typeface="Times New Roman"/>
              </a:rPr>
              <a:t>Another way of examining root causes is to create a ____________ diagram.</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Venn</a:t>
            </a: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Cause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Fishbone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Working</a:t>
            </a:r>
          </a:p>
          <a:p>
            <a:endParaRPr lang="en-US" dirty="0"/>
          </a:p>
        </p:txBody>
      </p:sp>
    </p:spTree>
    <p:extLst>
      <p:ext uri="{BB962C8B-B14F-4D97-AF65-F5344CB8AC3E}">
        <p14:creationId xmlns:p14="http://schemas.microsoft.com/office/powerpoint/2010/main" val="1691569290"/>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1200"/>
              </a:spcBef>
              <a:spcAft>
                <a:spcPts val="1000"/>
              </a:spcAft>
              <a:buFont typeface="+mj-lt"/>
              <a:buAutoNum type="arabicPeriod" startAt="7"/>
            </a:pPr>
            <a:r>
              <a:rPr lang="en-US" dirty="0">
                <a:ea typeface="Times New Roman"/>
                <a:cs typeface="Times New Roman"/>
              </a:rPr>
              <a:t>____________ is a key concept in conflict resolution.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Anger</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Forgiveness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Meltdown</a:t>
            </a:r>
          </a:p>
          <a:p>
            <a:pPr marL="681038" lvl="0">
              <a:lnSpc>
                <a:spcPct val="115000"/>
              </a:lnSpc>
              <a:spcBef>
                <a:spcPts val="0"/>
              </a:spcBef>
              <a:spcAft>
                <a:spcPts val="0"/>
              </a:spcAft>
              <a:buFont typeface="+mj-lt"/>
              <a:buAutoNum type="alphaLcParenR"/>
            </a:pPr>
            <a:r>
              <a:rPr lang="en-US" dirty="0">
                <a:ea typeface="SimSun"/>
                <a:cs typeface="Mangal"/>
              </a:rPr>
              <a:t>Irritation</a:t>
            </a:r>
          </a:p>
          <a:p>
            <a:pPr marL="347663" lvl="0" indent="-347663">
              <a:lnSpc>
                <a:spcPct val="115000"/>
              </a:lnSpc>
              <a:spcBef>
                <a:spcPts val="1200"/>
              </a:spcBef>
              <a:spcAft>
                <a:spcPts val="1000"/>
              </a:spcAft>
              <a:buFont typeface="+mj-lt"/>
              <a:buAutoNum type="arabicPeriod" startAt="8"/>
            </a:pPr>
            <a:r>
              <a:rPr lang="en-US" dirty="0">
                <a:ea typeface="Times New Roman"/>
                <a:cs typeface="Times New Roman"/>
              </a:rPr>
              <a:t>Successful conflict resolution should give the participants some feeling of _________ over The issue.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Remorse</a:t>
            </a: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Indignation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Closure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Hopelessness</a:t>
            </a:r>
          </a:p>
          <a:p>
            <a:endParaRPr lang="en-US" dirty="0"/>
          </a:p>
        </p:txBody>
      </p:sp>
    </p:spTree>
    <p:extLst>
      <p:ext uri="{BB962C8B-B14F-4D97-AF65-F5344CB8AC3E}">
        <p14:creationId xmlns:p14="http://schemas.microsoft.com/office/powerpoint/2010/main" val="2147947122"/>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5105400"/>
          </a:xfrm>
        </p:spPr>
        <p:txBody>
          <a:bodyPr>
            <a:normAutofit fontScale="70000" lnSpcReduction="20000"/>
          </a:bodyPr>
          <a:lstStyle/>
          <a:p>
            <a:pPr marL="347663" lvl="0" indent="-347663">
              <a:lnSpc>
                <a:spcPct val="115000"/>
              </a:lnSpc>
              <a:spcBef>
                <a:spcPts val="1200"/>
              </a:spcBef>
              <a:spcAft>
                <a:spcPts val="1000"/>
              </a:spcAft>
              <a:buFont typeface="+mj-lt"/>
              <a:buAutoNum type="arabicPeriod" startAt="9"/>
            </a:pPr>
            <a:r>
              <a:rPr lang="en-US" dirty="0">
                <a:ea typeface="Times New Roman"/>
                <a:cs typeface="Times New Roman"/>
              </a:rPr>
              <a:t>Effective conflict resolution digs deep into the issues, often exploring unfamiliar territory, to _________ the core conflict and prevent the problem from reoccurring.</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Resolve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Recoup</a:t>
            </a:r>
          </a:p>
          <a:p>
            <a:pPr marL="681038" lvl="0">
              <a:lnSpc>
                <a:spcPct val="115000"/>
              </a:lnSpc>
              <a:spcBef>
                <a:spcPts val="0"/>
              </a:spcBef>
              <a:spcAft>
                <a:spcPts val="0"/>
              </a:spcAft>
              <a:buFont typeface="+mj-lt"/>
              <a:buAutoNum type="alphaLcParenR"/>
            </a:pPr>
            <a:r>
              <a:rPr lang="en-US" dirty="0">
                <a:ea typeface="SimSun"/>
                <a:cs typeface="Mangal"/>
              </a:rPr>
              <a:t>Recover</a:t>
            </a:r>
          </a:p>
          <a:p>
            <a:pPr marL="681038" lvl="0">
              <a:lnSpc>
                <a:spcPct val="115000"/>
              </a:lnSpc>
              <a:spcBef>
                <a:spcPts val="0"/>
              </a:spcBef>
              <a:spcAft>
                <a:spcPts val="0"/>
              </a:spcAft>
              <a:buFont typeface="+mj-lt"/>
              <a:buAutoNum type="alphaLcParenR"/>
            </a:pPr>
            <a:r>
              <a:rPr lang="en-US" dirty="0">
                <a:ea typeface="SimSun"/>
                <a:cs typeface="Mangal"/>
              </a:rPr>
              <a:t>Remit</a:t>
            </a:r>
          </a:p>
          <a:p>
            <a:pPr marL="347663" lvl="0" indent="-347663">
              <a:lnSpc>
                <a:spcPct val="115000"/>
              </a:lnSpc>
              <a:spcBef>
                <a:spcPts val="1200"/>
              </a:spcBef>
              <a:spcAft>
                <a:spcPts val="1000"/>
              </a:spcAft>
              <a:buFont typeface="+mj-lt"/>
              <a:buAutoNum type="arabicPeriod" startAt="10"/>
            </a:pPr>
            <a:r>
              <a:rPr lang="en-US" dirty="0">
                <a:ea typeface="Times New Roman"/>
                <a:cs typeface="Times New Roman"/>
              </a:rPr>
              <a:t>Asking the right questions helps participants put things into perspective and _________ Whether or not the conflict is truly worth resolving.</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Evaluates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Negates</a:t>
            </a:r>
          </a:p>
          <a:p>
            <a:pPr marL="681038" lvl="0">
              <a:lnSpc>
                <a:spcPct val="115000"/>
              </a:lnSpc>
              <a:spcBef>
                <a:spcPts val="0"/>
              </a:spcBef>
              <a:spcAft>
                <a:spcPts val="0"/>
              </a:spcAft>
              <a:buFont typeface="+mj-lt"/>
              <a:buAutoNum type="alphaLcParenR"/>
            </a:pPr>
            <a:r>
              <a:rPr lang="en-US" dirty="0">
                <a:ea typeface="SimSun"/>
                <a:cs typeface="Mangal"/>
              </a:rPr>
              <a:t>Appreciates</a:t>
            </a:r>
          </a:p>
          <a:p>
            <a:pPr marL="681038" lvl="0">
              <a:lnSpc>
                <a:spcPct val="115000"/>
              </a:lnSpc>
              <a:spcBef>
                <a:spcPts val="0"/>
              </a:spcBef>
              <a:spcAft>
                <a:spcPts val="0"/>
              </a:spcAft>
              <a:buFont typeface="+mj-lt"/>
              <a:buAutoNum type="alphaLcParenR"/>
            </a:pPr>
            <a:r>
              <a:rPr lang="en-US" dirty="0">
                <a:ea typeface="SimSun"/>
                <a:cs typeface="Mangal"/>
              </a:rPr>
              <a:t>Separates</a:t>
            </a:r>
            <a:endParaRPr lang="en-US" dirty="0"/>
          </a:p>
        </p:txBody>
      </p:sp>
    </p:spTree>
    <p:extLst>
      <p:ext uri="{BB962C8B-B14F-4D97-AF65-F5344CB8AC3E}">
        <p14:creationId xmlns:p14="http://schemas.microsoft.com/office/powerpoint/2010/main" val="7484351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A838A9A-350F-4E88-9593-5ED0C41660A3}"/>
              </a:ext>
            </a:extLst>
          </p:cNvPr>
          <p:cNvSpPr>
            <a:spLocks noGrp="1"/>
          </p:cNvSpPr>
          <p:nvPr>
            <p:ph type="title"/>
          </p:nvPr>
        </p:nvSpPr>
        <p:spPr/>
        <p:txBody>
          <a:bodyPr/>
          <a:lstStyle/>
          <a:p>
            <a:endParaRPr lang="en-US"/>
          </a:p>
        </p:txBody>
      </p:sp>
      <p:sp>
        <p:nvSpPr>
          <p:cNvPr id="5" name="Content Placeholder 4">
            <a:extLst>
              <a:ext uri="{FF2B5EF4-FFF2-40B4-BE49-F238E27FC236}">
                <a16:creationId xmlns:a16="http://schemas.microsoft.com/office/drawing/2014/main" id="{B756F406-E875-41D3-8D00-F8802D4D7C00}"/>
              </a:ext>
            </a:extLst>
          </p:cNvPr>
          <p:cNvSpPr>
            <a:spLocks noGrp="1"/>
          </p:cNvSpPr>
          <p:nvPr>
            <p:ph sz="quarter" idx="10"/>
          </p:nvPr>
        </p:nvSpPr>
        <p:spPr/>
        <p:txBody>
          <a:bodyPr/>
          <a:lstStyle/>
          <a:p>
            <a:endParaRPr lang="en-US"/>
          </a:p>
        </p:txBody>
      </p:sp>
    </p:spTree>
    <p:extLst>
      <p:ext uri="{BB962C8B-B14F-4D97-AF65-F5344CB8AC3E}">
        <p14:creationId xmlns:p14="http://schemas.microsoft.com/office/powerpoint/2010/main" val="71313583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Module Eight: </a:t>
            </a:r>
            <a:br>
              <a:rPr lang="en-US" dirty="0"/>
            </a:br>
            <a:r>
              <a:rPr lang="en-US" dirty="0"/>
              <a:t>Generating Options</a:t>
            </a:r>
          </a:p>
        </p:txBody>
      </p:sp>
      <p:sp>
        <p:nvSpPr>
          <p:cNvPr id="4" name="Text Placeholder 3"/>
          <p:cNvSpPr>
            <a:spLocks noGrp="1"/>
          </p:cNvSpPr>
          <p:nvPr>
            <p:ph type="body" sz="quarter" idx="10"/>
          </p:nvPr>
        </p:nvSpPr>
        <p:spPr>
          <a:xfrm>
            <a:off x="755650" y="4851400"/>
            <a:ext cx="7942263" cy="863600"/>
          </a:xfrm>
        </p:spPr>
        <p:txBody>
          <a:bodyPr>
            <a:noAutofit/>
          </a:bodyPr>
          <a:lstStyle/>
          <a:p>
            <a:pPr>
              <a:lnSpc>
                <a:spcPct val="80000"/>
              </a:lnSpc>
            </a:pPr>
            <a:r>
              <a:rPr lang="en-US" sz="2400" i="1" dirty="0">
                <a:latin typeface="Cambria" pitchFamily="18" charset="0"/>
              </a:rPr>
              <a:t>It's not what you look at that matters, it's what you see. </a:t>
            </a:r>
          </a:p>
          <a:p>
            <a:pPr>
              <a:lnSpc>
                <a:spcPct val="80000"/>
              </a:lnSpc>
            </a:pPr>
            <a:endParaRPr lang="en-US" sz="2400" i="1" dirty="0">
              <a:latin typeface="Cambria" pitchFamily="18" charset="0"/>
            </a:endParaRPr>
          </a:p>
          <a:p>
            <a:pPr>
              <a:lnSpc>
                <a:spcPct val="80000"/>
              </a:lnSpc>
            </a:pPr>
            <a:r>
              <a:rPr lang="en-US" sz="2400" b="1" i="1" dirty="0">
                <a:latin typeface="Cambria" pitchFamily="18" charset="0"/>
              </a:rPr>
              <a:t>Henry David Thoreau</a:t>
            </a:r>
          </a:p>
        </p:txBody>
      </p:sp>
      <p:sp>
        <p:nvSpPr>
          <p:cNvPr id="36867" name="Content Placeholder 2"/>
          <p:cNvSpPr>
            <a:spLocks noGrp="1"/>
          </p:cNvSpPr>
          <p:nvPr>
            <p:ph type="body" sz="quarter" idx="11"/>
          </p:nvPr>
        </p:nvSpPr>
        <p:spPr/>
        <p:txBody>
          <a:bodyPr/>
          <a:lstStyle/>
          <a:p>
            <a:pPr eaLnBrk="1" hangingPunct="1"/>
            <a:r>
              <a:rPr lang="en-US" dirty="0"/>
              <a:t>Once you have a good handle on the conflict, it’s time for all parties in conflict to start generating some options for resolution. </a:t>
            </a:r>
          </a:p>
          <a:p>
            <a:pPr eaLnBrk="1" hangingPunct="1"/>
            <a:r>
              <a:rPr lang="en-US" dirty="0"/>
              <a:t>In this stage, it’s all about quantity, not quality; you want as many options to choose from as possible.</a:t>
            </a:r>
            <a:endParaRPr lang="en-CA" dirty="0"/>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9AA5C3B-1815-4C8C-8179-028E02414261}"/>
              </a:ext>
            </a:extLst>
          </p:cNvPr>
          <p:cNvSpPr>
            <a:spLocks noGrp="1"/>
          </p:cNvSpPr>
          <p:nvPr>
            <p:ph sz="quarter" idx="11"/>
          </p:nvPr>
        </p:nvSpPr>
        <p:spPr/>
        <p:txBody>
          <a:bodyPr/>
          <a:lstStyle/>
          <a:p>
            <a:endParaRPr lang="en-US"/>
          </a:p>
        </p:txBody>
      </p:sp>
      <p:sp>
        <p:nvSpPr>
          <p:cNvPr id="37890" name="Title 1"/>
          <p:cNvSpPr>
            <a:spLocks noGrp="1"/>
          </p:cNvSpPr>
          <p:nvPr>
            <p:ph type="title"/>
          </p:nvPr>
        </p:nvSpPr>
        <p:spPr/>
        <p:txBody>
          <a:bodyPr/>
          <a:lstStyle/>
          <a:p>
            <a:pPr eaLnBrk="1" hangingPunct="1"/>
            <a:r>
              <a:rPr lang="en-US" dirty="0"/>
              <a:t>Generate, Don’t Evaluate</a:t>
            </a:r>
          </a:p>
        </p:txBody>
      </p:sp>
      <p:grpSp>
        <p:nvGrpSpPr>
          <p:cNvPr id="3" name="Group 2">
            <a:extLst>
              <a:ext uri="{FF2B5EF4-FFF2-40B4-BE49-F238E27FC236}">
                <a16:creationId xmlns:a16="http://schemas.microsoft.com/office/drawing/2014/main" id="{BB113654-41EF-4173-A6AA-92A795FE444E}"/>
              </a:ext>
            </a:extLst>
          </p:cNvPr>
          <p:cNvGrpSpPr/>
          <p:nvPr/>
        </p:nvGrpSpPr>
        <p:grpSpPr>
          <a:xfrm>
            <a:off x="457200" y="1600200"/>
            <a:ext cx="8229600" cy="4522868"/>
            <a:chOff x="457200" y="1600200"/>
            <a:chExt cx="8229600" cy="4522868"/>
          </a:xfrm>
        </p:grpSpPr>
        <p:sp>
          <p:nvSpPr>
            <p:cNvPr id="4" name="Freeform: Shape 3">
              <a:extLst>
                <a:ext uri="{FF2B5EF4-FFF2-40B4-BE49-F238E27FC236}">
                  <a16:creationId xmlns:a16="http://schemas.microsoft.com/office/drawing/2014/main" id="{A038F483-AA8E-460B-B18F-BCDAC36B5D58}"/>
                </a:ext>
              </a:extLst>
            </p:cNvPr>
            <p:cNvSpPr/>
            <p:nvPr/>
          </p:nvSpPr>
          <p:spPr>
            <a:xfrm>
              <a:off x="457200" y="1600200"/>
              <a:ext cx="8229600" cy="837568"/>
            </a:xfrm>
            <a:custGeom>
              <a:avLst/>
              <a:gdLst>
                <a:gd name="connsiteX0" fmla="*/ 0 w 8229600"/>
                <a:gd name="connsiteY0" fmla="*/ 83757 h 837568"/>
                <a:gd name="connsiteX1" fmla="*/ 83757 w 8229600"/>
                <a:gd name="connsiteY1" fmla="*/ 0 h 837568"/>
                <a:gd name="connsiteX2" fmla="*/ 8145843 w 8229600"/>
                <a:gd name="connsiteY2" fmla="*/ 0 h 837568"/>
                <a:gd name="connsiteX3" fmla="*/ 8229600 w 8229600"/>
                <a:gd name="connsiteY3" fmla="*/ 83757 h 837568"/>
                <a:gd name="connsiteX4" fmla="*/ 8229600 w 8229600"/>
                <a:gd name="connsiteY4" fmla="*/ 753811 h 837568"/>
                <a:gd name="connsiteX5" fmla="*/ 8145843 w 8229600"/>
                <a:gd name="connsiteY5" fmla="*/ 837568 h 837568"/>
                <a:gd name="connsiteX6" fmla="*/ 83757 w 8229600"/>
                <a:gd name="connsiteY6" fmla="*/ 837568 h 837568"/>
                <a:gd name="connsiteX7" fmla="*/ 0 w 8229600"/>
                <a:gd name="connsiteY7" fmla="*/ 753811 h 837568"/>
                <a:gd name="connsiteX8" fmla="*/ 0 w 8229600"/>
                <a:gd name="connsiteY8" fmla="*/ 83757 h 83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837568">
                  <a:moveTo>
                    <a:pt x="0" y="83757"/>
                  </a:moveTo>
                  <a:cubicBezTo>
                    <a:pt x="0" y="37499"/>
                    <a:pt x="37499" y="0"/>
                    <a:pt x="83757" y="0"/>
                  </a:cubicBezTo>
                  <a:lnTo>
                    <a:pt x="8145843" y="0"/>
                  </a:lnTo>
                  <a:cubicBezTo>
                    <a:pt x="8192101" y="0"/>
                    <a:pt x="8229600" y="37499"/>
                    <a:pt x="8229600" y="83757"/>
                  </a:cubicBezTo>
                  <a:lnTo>
                    <a:pt x="8229600" y="753811"/>
                  </a:lnTo>
                  <a:cubicBezTo>
                    <a:pt x="8229600" y="800069"/>
                    <a:pt x="8192101" y="837568"/>
                    <a:pt x="8145843" y="837568"/>
                  </a:cubicBezTo>
                  <a:lnTo>
                    <a:pt x="83757" y="837568"/>
                  </a:lnTo>
                  <a:cubicBezTo>
                    <a:pt x="37499" y="837568"/>
                    <a:pt x="0" y="800069"/>
                    <a:pt x="0" y="753811"/>
                  </a:cubicBezTo>
                  <a:lnTo>
                    <a:pt x="0" y="83757"/>
                  </a:lnTo>
                  <a:close/>
                </a:path>
              </a:pathLst>
            </a:cu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874456" tIns="144780" rIns="144781" bIns="144780" numCol="1" spcCol="1270" anchor="ctr" anchorCtr="0">
              <a:noAutofit/>
            </a:bodyPr>
            <a:lstStyle/>
            <a:p>
              <a:pPr marL="0" lvl="0" indent="0" algn="l" defTabSz="1689100">
                <a:lnSpc>
                  <a:spcPct val="90000"/>
                </a:lnSpc>
                <a:spcBef>
                  <a:spcPct val="0"/>
                </a:spcBef>
                <a:spcAft>
                  <a:spcPct val="35000"/>
                </a:spcAft>
                <a:buNone/>
              </a:pPr>
              <a:r>
                <a:rPr lang="en-US" sz="3800" b="1" kern="1200" dirty="0"/>
                <a:t>Generate ideas</a:t>
              </a:r>
            </a:p>
          </p:txBody>
        </p:sp>
        <p:sp>
          <p:nvSpPr>
            <p:cNvPr id="5" name="Rectangle: Rounded Corners 4">
              <a:extLst>
                <a:ext uri="{FF2B5EF4-FFF2-40B4-BE49-F238E27FC236}">
                  <a16:creationId xmlns:a16="http://schemas.microsoft.com/office/drawing/2014/main" id="{8C54ED06-35C5-40E9-930C-0CC42420672E}"/>
                </a:ext>
              </a:extLst>
            </p:cNvPr>
            <p:cNvSpPr/>
            <p:nvPr/>
          </p:nvSpPr>
          <p:spPr>
            <a:xfrm>
              <a:off x="540956" y="1683956"/>
              <a:ext cx="1645920" cy="670054"/>
            </a:xfrm>
            <a:prstGeom prst="roundRect">
              <a:avLst>
                <a:gd name="adj" fmla="val 10000"/>
              </a:avLst>
            </a:prstGeom>
            <a:solidFill>
              <a:schemeClr val="accent2">
                <a:tint val="50000"/>
                <a:hueOff val="0"/>
                <a:satOff val="0"/>
                <a:lumOff val="0"/>
              </a:schemeClr>
            </a:solidFill>
          </p:spPr>
          <p:style>
            <a:lnRef idx="2">
              <a:schemeClr val="lt1">
                <a:hueOff val="0"/>
                <a:satOff val="0"/>
                <a:lumOff val="0"/>
                <a:alphaOff val="0"/>
              </a:schemeClr>
            </a:lnRef>
            <a:fillRef idx="1">
              <a:scrgbClr r="0" g="0" b="0"/>
            </a:fillRef>
            <a:effectRef idx="0">
              <a:schemeClr val="accent2">
                <a:tint val="50000"/>
                <a:hueOff val="0"/>
                <a:satOff val="0"/>
                <a:lumOff val="0"/>
                <a:alphaOff val="0"/>
              </a:schemeClr>
            </a:effectRef>
            <a:fontRef idx="minor">
              <a:schemeClr val="lt1">
                <a:hueOff val="0"/>
                <a:satOff val="0"/>
                <a:lumOff val="0"/>
                <a:alphaOff val="0"/>
              </a:schemeClr>
            </a:fontRef>
          </p:style>
        </p:sp>
        <p:sp>
          <p:nvSpPr>
            <p:cNvPr id="6" name="Freeform: Shape 5">
              <a:extLst>
                <a:ext uri="{FF2B5EF4-FFF2-40B4-BE49-F238E27FC236}">
                  <a16:creationId xmlns:a16="http://schemas.microsoft.com/office/drawing/2014/main" id="{81643DC1-A069-4C82-8E21-EB5BF3F0AEDE}"/>
                </a:ext>
              </a:extLst>
            </p:cNvPr>
            <p:cNvSpPr/>
            <p:nvPr/>
          </p:nvSpPr>
          <p:spPr>
            <a:xfrm>
              <a:off x="457200" y="2521525"/>
              <a:ext cx="8229600" cy="837568"/>
            </a:xfrm>
            <a:custGeom>
              <a:avLst/>
              <a:gdLst>
                <a:gd name="connsiteX0" fmla="*/ 0 w 8229600"/>
                <a:gd name="connsiteY0" fmla="*/ 83757 h 837568"/>
                <a:gd name="connsiteX1" fmla="*/ 83757 w 8229600"/>
                <a:gd name="connsiteY1" fmla="*/ 0 h 837568"/>
                <a:gd name="connsiteX2" fmla="*/ 8145843 w 8229600"/>
                <a:gd name="connsiteY2" fmla="*/ 0 h 837568"/>
                <a:gd name="connsiteX3" fmla="*/ 8229600 w 8229600"/>
                <a:gd name="connsiteY3" fmla="*/ 83757 h 837568"/>
                <a:gd name="connsiteX4" fmla="*/ 8229600 w 8229600"/>
                <a:gd name="connsiteY4" fmla="*/ 753811 h 837568"/>
                <a:gd name="connsiteX5" fmla="*/ 8145843 w 8229600"/>
                <a:gd name="connsiteY5" fmla="*/ 837568 h 837568"/>
                <a:gd name="connsiteX6" fmla="*/ 83757 w 8229600"/>
                <a:gd name="connsiteY6" fmla="*/ 837568 h 837568"/>
                <a:gd name="connsiteX7" fmla="*/ 0 w 8229600"/>
                <a:gd name="connsiteY7" fmla="*/ 753811 h 837568"/>
                <a:gd name="connsiteX8" fmla="*/ 0 w 8229600"/>
                <a:gd name="connsiteY8" fmla="*/ 83757 h 83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837568">
                  <a:moveTo>
                    <a:pt x="0" y="83757"/>
                  </a:moveTo>
                  <a:cubicBezTo>
                    <a:pt x="0" y="37499"/>
                    <a:pt x="37499" y="0"/>
                    <a:pt x="83757" y="0"/>
                  </a:cubicBezTo>
                  <a:lnTo>
                    <a:pt x="8145843" y="0"/>
                  </a:lnTo>
                  <a:cubicBezTo>
                    <a:pt x="8192101" y="0"/>
                    <a:pt x="8229600" y="37499"/>
                    <a:pt x="8229600" y="83757"/>
                  </a:cubicBezTo>
                  <a:lnTo>
                    <a:pt x="8229600" y="753811"/>
                  </a:lnTo>
                  <a:cubicBezTo>
                    <a:pt x="8229600" y="800069"/>
                    <a:pt x="8192101" y="837568"/>
                    <a:pt x="8145843" y="837568"/>
                  </a:cubicBezTo>
                  <a:lnTo>
                    <a:pt x="83757" y="837568"/>
                  </a:lnTo>
                  <a:cubicBezTo>
                    <a:pt x="37499" y="837568"/>
                    <a:pt x="0" y="800069"/>
                    <a:pt x="0" y="753811"/>
                  </a:cubicBezTo>
                  <a:lnTo>
                    <a:pt x="0" y="83757"/>
                  </a:lnTo>
                  <a:close/>
                </a:path>
              </a:pathLst>
            </a:cu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874456" tIns="144780" rIns="144781" bIns="144780" numCol="1" spcCol="1270" anchor="ctr" anchorCtr="0">
              <a:noAutofit/>
            </a:bodyPr>
            <a:lstStyle/>
            <a:p>
              <a:pPr marL="0" lvl="0" indent="0" algn="l" defTabSz="1689100">
                <a:lnSpc>
                  <a:spcPct val="90000"/>
                </a:lnSpc>
                <a:spcBef>
                  <a:spcPct val="0"/>
                </a:spcBef>
                <a:spcAft>
                  <a:spcPct val="35000"/>
                </a:spcAft>
                <a:buNone/>
              </a:pPr>
              <a:r>
                <a:rPr lang="en-US" sz="3800" b="1" kern="1200" dirty="0"/>
                <a:t>Ask “What if?”</a:t>
              </a:r>
            </a:p>
          </p:txBody>
        </p:sp>
        <p:sp>
          <p:nvSpPr>
            <p:cNvPr id="7" name="Rectangle: Rounded Corners 6">
              <a:extLst>
                <a:ext uri="{FF2B5EF4-FFF2-40B4-BE49-F238E27FC236}">
                  <a16:creationId xmlns:a16="http://schemas.microsoft.com/office/drawing/2014/main" id="{442747E5-B31E-4CC2-B4C5-03D5BDECB361}"/>
                </a:ext>
              </a:extLst>
            </p:cNvPr>
            <p:cNvSpPr/>
            <p:nvPr/>
          </p:nvSpPr>
          <p:spPr>
            <a:xfrm>
              <a:off x="540956" y="2605282"/>
              <a:ext cx="1645920" cy="670054"/>
            </a:xfrm>
            <a:prstGeom prst="roundRect">
              <a:avLst>
                <a:gd name="adj" fmla="val 10000"/>
              </a:avLst>
            </a:prstGeom>
            <a:solidFill>
              <a:schemeClr val="accent3">
                <a:tint val="50000"/>
                <a:hueOff val="0"/>
                <a:satOff val="0"/>
                <a:lumOff val="0"/>
                <a:alpha val="99000"/>
              </a:schemeClr>
            </a:solidFill>
          </p:spPr>
          <p:style>
            <a:lnRef idx="2">
              <a:schemeClr val="lt1">
                <a:hueOff val="0"/>
                <a:satOff val="0"/>
                <a:lumOff val="0"/>
                <a:alphaOff val="0"/>
              </a:schemeClr>
            </a:lnRef>
            <a:fillRef idx="1">
              <a:scrgbClr r="0" g="0" b="0"/>
            </a:fillRef>
            <a:effectRef idx="0">
              <a:schemeClr val="accent3">
                <a:tint val="50000"/>
                <a:hueOff val="0"/>
                <a:satOff val="0"/>
                <a:lumOff val="0"/>
                <a:alphaOff val="0"/>
              </a:schemeClr>
            </a:effectRef>
            <a:fontRef idx="minor">
              <a:schemeClr val="lt1">
                <a:hueOff val="0"/>
                <a:satOff val="0"/>
                <a:lumOff val="0"/>
                <a:alphaOff val="0"/>
              </a:schemeClr>
            </a:fontRef>
          </p:style>
        </p:sp>
        <p:sp>
          <p:nvSpPr>
            <p:cNvPr id="8" name="Freeform: Shape 7">
              <a:extLst>
                <a:ext uri="{FF2B5EF4-FFF2-40B4-BE49-F238E27FC236}">
                  <a16:creationId xmlns:a16="http://schemas.microsoft.com/office/drawing/2014/main" id="{2FC367BB-CEC6-4585-8F74-474EC3021393}"/>
                </a:ext>
              </a:extLst>
            </p:cNvPr>
            <p:cNvSpPr/>
            <p:nvPr/>
          </p:nvSpPr>
          <p:spPr>
            <a:xfrm>
              <a:off x="457200" y="3442850"/>
              <a:ext cx="8229600" cy="837568"/>
            </a:xfrm>
            <a:custGeom>
              <a:avLst/>
              <a:gdLst>
                <a:gd name="connsiteX0" fmla="*/ 0 w 8229600"/>
                <a:gd name="connsiteY0" fmla="*/ 83757 h 837568"/>
                <a:gd name="connsiteX1" fmla="*/ 83757 w 8229600"/>
                <a:gd name="connsiteY1" fmla="*/ 0 h 837568"/>
                <a:gd name="connsiteX2" fmla="*/ 8145843 w 8229600"/>
                <a:gd name="connsiteY2" fmla="*/ 0 h 837568"/>
                <a:gd name="connsiteX3" fmla="*/ 8229600 w 8229600"/>
                <a:gd name="connsiteY3" fmla="*/ 83757 h 837568"/>
                <a:gd name="connsiteX4" fmla="*/ 8229600 w 8229600"/>
                <a:gd name="connsiteY4" fmla="*/ 753811 h 837568"/>
                <a:gd name="connsiteX5" fmla="*/ 8145843 w 8229600"/>
                <a:gd name="connsiteY5" fmla="*/ 837568 h 837568"/>
                <a:gd name="connsiteX6" fmla="*/ 83757 w 8229600"/>
                <a:gd name="connsiteY6" fmla="*/ 837568 h 837568"/>
                <a:gd name="connsiteX7" fmla="*/ 0 w 8229600"/>
                <a:gd name="connsiteY7" fmla="*/ 753811 h 837568"/>
                <a:gd name="connsiteX8" fmla="*/ 0 w 8229600"/>
                <a:gd name="connsiteY8" fmla="*/ 83757 h 83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837568">
                  <a:moveTo>
                    <a:pt x="0" y="83757"/>
                  </a:moveTo>
                  <a:cubicBezTo>
                    <a:pt x="0" y="37499"/>
                    <a:pt x="37499" y="0"/>
                    <a:pt x="83757" y="0"/>
                  </a:cubicBezTo>
                  <a:lnTo>
                    <a:pt x="8145843" y="0"/>
                  </a:lnTo>
                  <a:cubicBezTo>
                    <a:pt x="8192101" y="0"/>
                    <a:pt x="8229600" y="37499"/>
                    <a:pt x="8229600" y="83757"/>
                  </a:cubicBezTo>
                  <a:lnTo>
                    <a:pt x="8229600" y="753811"/>
                  </a:lnTo>
                  <a:cubicBezTo>
                    <a:pt x="8229600" y="800069"/>
                    <a:pt x="8192101" y="837568"/>
                    <a:pt x="8145843" y="837568"/>
                  </a:cubicBezTo>
                  <a:lnTo>
                    <a:pt x="83757" y="837568"/>
                  </a:lnTo>
                  <a:cubicBezTo>
                    <a:pt x="37499" y="837568"/>
                    <a:pt x="0" y="800069"/>
                    <a:pt x="0" y="753811"/>
                  </a:cubicBezTo>
                  <a:lnTo>
                    <a:pt x="0" y="83757"/>
                  </a:lnTo>
                  <a:close/>
                </a:path>
              </a:pathLst>
            </a:custGeom>
            <a:ln>
              <a:noFill/>
            </a:ln>
          </p:spPr>
          <p:style>
            <a:lnRef idx="2">
              <a:scrgbClr r="0" g="0" b="0"/>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874456" tIns="144780" rIns="144781" bIns="144780" numCol="1" spcCol="1270" anchor="ctr" anchorCtr="0">
              <a:noAutofit/>
            </a:bodyPr>
            <a:lstStyle/>
            <a:p>
              <a:pPr marL="0" lvl="0" indent="0" algn="l" defTabSz="1689100">
                <a:lnSpc>
                  <a:spcPct val="90000"/>
                </a:lnSpc>
                <a:spcBef>
                  <a:spcPct val="0"/>
                </a:spcBef>
                <a:spcAft>
                  <a:spcPct val="35000"/>
                </a:spcAft>
                <a:buNone/>
              </a:pPr>
              <a:r>
                <a:rPr lang="en-US" sz="3800" b="1" kern="1200" dirty="0"/>
                <a:t>Don’t censor anyone</a:t>
              </a:r>
            </a:p>
          </p:txBody>
        </p:sp>
        <p:sp>
          <p:nvSpPr>
            <p:cNvPr id="9" name="Rectangle: Rounded Corners 8">
              <a:extLst>
                <a:ext uri="{FF2B5EF4-FFF2-40B4-BE49-F238E27FC236}">
                  <a16:creationId xmlns:a16="http://schemas.microsoft.com/office/drawing/2014/main" id="{F48A9FFB-607E-4B09-866E-091303B14DC6}"/>
                </a:ext>
              </a:extLst>
            </p:cNvPr>
            <p:cNvSpPr/>
            <p:nvPr/>
          </p:nvSpPr>
          <p:spPr>
            <a:xfrm>
              <a:off x="540956" y="3526607"/>
              <a:ext cx="1645920" cy="670054"/>
            </a:xfrm>
            <a:prstGeom prst="roundRect">
              <a:avLst>
                <a:gd name="adj" fmla="val 10000"/>
              </a:avLst>
            </a:prstGeom>
            <a:solidFill>
              <a:schemeClr val="accent4">
                <a:tint val="50000"/>
                <a:hueOff val="0"/>
                <a:satOff val="0"/>
                <a:lumOff val="0"/>
              </a:schemeClr>
            </a:solidFill>
          </p:spPr>
          <p:style>
            <a:lnRef idx="2">
              <a:schemeClr val="lt1">
                <a:hueOff val="0"/>
                <a:satOff val="0"/>
                <a:lumOff val="0"/>
                <a:alphaOff val="0"/>
              </a:schemeClr>
            </a:lnRef>
            <a:fillRef idx="1">
              <a:scrgbClr r="0" g="0" b="0"/>
            </a:fillRef>
            <a:effectRef idx="0">
              <a:schemeClr val="accent4">
                <a:tint val="50000"/>
                <a:hueOff val="0"/>
                <a:satOff val="0"/>
                <a:lumOff val="0"/>
                <a:alphaOff val="0"/>
              </a:schemeClr>
            </a:effectRef>
            <a:fontRef idx="minor">
              <a:schemeClr val="lt1">
                <a:hueOff val="0"/>
                <a:satOff val="0"/>
                <a:lumOff val="0"/>
                <a:alphaOff val="0"/>
              </a:schemeClr>
            </a:fontRef>
          </p:style>
        </p:sp>
        <p:sp>
          <p:nvSpPr>
            <p:cNvPr id="10" name="Freeform: Shape 9">
              <a:extLst>
                <a:ext uri="{FF2B5EF4-FFF2-40B4-BE49-F238E27FC236}">
                  <a16:creationId xmlns:a16="http://schemas.microsoft.com/office/drawing/2014/main" id="{05ABA072-62DE-46AB-934B-78516E51FEB6}"/>
                </a:ext>
              </a:extLst>
            </p:cNvPr>
            <p:cNvSpPr/>
            <p:nvPr/>
          </p:nvSpPr>
          <p:spPr>
            <a:xfrm>
              <a:off x="457200" y="4364175"/>
              <a:ext cx="8229600" cy="837568"/>
            </a:xfrm>
            <a:custGeom>
              <a:avLst/>
              <a:gdLst>
                <a:gd name="connsiteX0" fmla="*/ 0 w 8229600"/>
                <a:gd name="connsiteY0" fmla="*/ 83757 h 837568"/>
                <a:gd name="connsiteX1" fmla="*/ 83757 w 8229600"/>
                <a:gd name="connsiteY1" fmla="*/ 0 h 837568"/>
                <a:gd name="connsiteX2" fmla="*/ 8145843 w 8229600"/>
                <a:gd name="connsiteY2" fmla="*/ 0 h 837568"/>
                <a:gd name="connsiteX3" fmla="*/ 8229600 w 8229600"/>
                <a:gd name="connsiteY3" fmla="*/ 83757 h 837568"/>
                <a:gd name="connsiteX4" fmla="*/ 8229600 w 8229600"/>
                <a:gd name="connsiteY4" fmla="*/ 753811 h 837568"/>
                <a:gd name="connsiteX5" fmla="*/ 8145843 w 8229600"/>
                <a:gd name="connsiteY5" fmla="*/ 837568 h 837568"/>
                <a:gd name="connsiteX6" fmla="*/ 83757 w 8229600"/>
                <a:gd name="connsiteY6" fmla="*/ 837568 h 837568"/>
                <a:gd name="connsiteX7" fmla="*/ 0 w 8229600"/>
                <a:gd name="connsiteY7" fmla="*/ 753811 h 837568"/>
                <a:gd name="connsiteX8" fmla="*/ 0 w 8229600"/>
                <a:gd name="connsiteY8" fmla="*/ 83757 h 83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837568">
                  <a:moveTo>
                    <a:pt x="0" y="83757"/>
                  </a:moveTo>
                  <a:cubicBezTo>
                    <a:pt x="0" y="37499"/>
                    <a:pt x="37499" y="0"/>
                    <a:pt x="83757" y="0"/>
                  </a:cubicBezTo>
                  <a:lnTo>
                    <a:pt x="8145843" y="0"/>
                  </a:lnTo>
                  <a:cubicBezTo>
                    <a:pt x="8192101" y="0"/>
                    <a:pt x="8229600" y="37499"/>
                    <a:pt x="8229600" y="83757"/>
                  </a:cubicBezTo>
                  <a:lnTo>
                    <a:pt x="8229600" y="753811"/>
                  </a:lnTo>
                  <a:cubicBezTo>
                    <a:pt x="8229600" y="800069"/>
                    <a:pt x="8192101" y="837568"/>
                    <a:pt x="8145843" y="837568"/>
                  </a:cubicBezTo>
                  <a:lnTo>
                    <a:pt x="83757" y="837568"/>
                  </a:lnTo>
                  <a:cubicBezTo>
                    <a:pt x="37499" y="837568"/>
                    <a:pt x="0" y="800069"/>
                    <a:pt x="0" y="753811"/>
                  </a:cubicBezTo>
                  <a:lnTo>
                    <a:pt x="0" y="83757"/>
                  </a:lnTo>
                  <a:close/>
                </a:path>
              </a:pathLst>
            </a:custGeom>
            <a:ln>
              <a:noFill/>
            </a:ln>
          </p:spPr>
          <p:style>
            <a:lnRef idx="2">
              <a:scrgbClr r="0" g="0" b="0"/>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874456" tIns="144780" rIns="144781" bIns="144780" numCol="1" spcCol="1270" anchor="ctr" anchorCtr="0">
              <a:noAutofit/>
            </a:bodyPr>
            <a:lstStyle/>
            <a:p>
              <a:pPr marL="0" lvl="0" indent="0" algn="l" defTabSz="1689100">
                <a:lnSpc>
                  <a:spcPct val="90000"/>
                </a:lnSpc>
                <a:spcBef>
                  <a:spcPct val="0"/>
                </a:spcBef>
                <a:spcAft>
                  <a:spcPct val="35000"/>
                </a:spcAft>
                <a:buNone/>
              </a:pPr>
              <a:r>
                <a:rPr lang="en-US" sz="3800" b="1" kern="1200" dirty="0"/>
                <a:t>Record all ideas</a:t>
              </a:r>
            </a:p>
          </p:txBody>
        </p:sp>
        <p:sp>
          <p:nvSpPr>
            <p:cNvPr id="11" name="Rectangle: Rounded Corners 10">
              <a:extLst>
                <a:ext uri="{FF2B5EF4-FFF2-40B4-BE49-F238E27FC236}">
                  <a16:creationId xmlns:a16="http://schemas.microsoft.com/office/drawing/2014/main" id="{9826D015-71CC-4CCA-B724-0886B7D1E325}"/>
                </a:ext>
              </a:extLst>
            </p:cNvPr>
            <p:cNvSpPr/>
            <p:nvPr/>
          </p:nvSpPr>
          <p:spPr>
            <a:xfrm>
              <a:off x="533402" y="4419602"/>
              <a:ext cx="1645920" cy="670054"/>
            </a:xfrm>
            <a:prstGeom prst="roundRect">
              <a:avLst>
                <a:gd name="adj" fmla="val 10000"/>
              </a:avLst>
            </a:prstGeom>
            <a:solidFill>
              <a:schemeClr val="accent5">
                <a:tint val="50000"/>
                <a:hueOff val="0"/>
                <a:satOff val="0"/>
                <a:lumOff val="0"/>
              </a:schemeClr>
            </a:solidFill>
          </p:spPr>
          <p:style>
            <a:lnRef idx="2">
              <a:schemeClr val="lt1">
                <a:hueOff val="0"/>
                <a:satOff val="0"/>
                <a:lumOff val="0"/>
                <a:alphaOff val="0"/>
              </a:schemeClr>
            </a:lnRef>
            <a:fillRef idx="1">
              <a:scrgbClr r="0" g="0" b="0"/>
            </a:fillRef>
            <a:effectRef idx="0">
              <a:schemeClr val="accent5">
                <a:tint val="50000"/>
                <a:hueOff val="0"/>
                <a:satOff val="0"/>
                <a:lumOff val="0"/>
                <a:alphaOff val="0"/>
              </a:schemeClr>
            </a:effectRef>
            <a:fontRef idx="minor">
              <a:schemeClr val="lt1">
                <a:hueOff val="0"/>
                <a:satOff val="0"/>
                <a:lumOff val="0"/>
                <a:alphaOff val="0"/>
              </a:schemeClr>
            </a:fontRef>
          </p:style>
        </p:sp>
        <p:sp>
          <p:nvSpPr>
            <p:cNvPr id="12" name="Freeform: Shape 11">
              <a:extLst>
                <a:ext uri="{FF2B5EF4-FFF2-40B4-BE49-F238E27FC236}">
                  <a16:creationId xmlns:a16="http://schemas.microsoft.com/office/drawing/2014/main" id="{6B5BBF87-A1A4-4AAE-98BA-A831BF851FA5}"/>
                </a:ext>
              </a:extLst>
            </p:cNvPr>
            <p:cNvSpPr/>
            <p:nvPr/>
          </p:nvSpPr>
          <p:spPr>
            <a:xfrm>
              <a:off x="457200" y="5285500"/>
              <a:ext cx="8229600" cy="837568"/>
            </a:xfrm>
            <a:custGeom>
              <a:avLst/>
              <a:gdLst>
                <a:gd name="connsiteX0" fmla="*/ 0 w 8229600"/>
                <a:gd name="connsiteY0" fmla="*/ 83757 h 837568"/>
                <a:gd name="connsiteX1" fmla="*/ 83757 w 8229600"/>
                <a:gd name="connsiteY1" fmla="*/ 0 h 837568"/>
                <a:gd name="connsiteX2" fmla="*/ 8145843 w 8229600"/>
                <a:gd name="connsiteY2" fmla="*/ 0 h 837568"/>
                <a:gd name="connsiteX3" fmla="*/ 8229600 w 8229600"/>
                <a:gd name="connsiteY3" fmla="*/ 83757 h 837568"/>
                <a:gd name="connsiteX4" fmla="*/ 8229600 w 8229600"/>
                <a:gd name="connsiteY4" fmla="*/ 753811 h 837568"/>
                <a:gd name="connsiteX5" fmla="*/ 8145843 w 8229600"/>
                <a:gd name="connsiteY5" fmla="*/ 837568 h 837568"/>
                <a:gd name="connsiteX6" fmla="*/ 83757 w 8229600"/>
                <a:gd name="connsiteY6" fmla="*/ 837568 h 837568"/>
                <a:gd name="connsiteX7" fmla="*/ 0 w 8229600"/>
                <a:gd name="connsiteY7" fmla="*/ 753811 h 837568"/>
                <a:gd name="connsiteX8" fmla="*/ 0 w 8229600"/>
                <a:gd name="connsiteY8" fmla="*/ 83757 h 83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837568">
                  <a:moveTo>
                    <a:pt x="0" y="83757"/>
                  </a:moveTo>
                  <a:cubicBezTo>
                    <a:pt x="0" y="37499"/>
                    <a:pt x="37499" y="0"/>
                    <a:pt x="83757" y="0"/>
                  </a:cubicBezTo>
                  <a:lnTo>
                    <a:pt x="8145843" y="0"/>
                  </a:lnTo>
                  <a:cubicBezTo>
                    <a:pt x="8192101" y="0"/>
                    <a:pt x="8229600" y="37499"/>
                    <a:pt x="8229600" y="83757"/>
                  </a:cubicBezTo>
                  <a:lnTo>
                    <a:pt x="8229600" y="753811"/>
                  </a:lnTo>
                  <a:cubicBezTo>
                    <a:pt x="8229600" y="800069"/>
                    <a:pt x="8192101" y="837568"/>
                    <a:pt x="8145843" y="837568"/>
                  </a:cubicBezTo>
                  <a:lnTo>
                    <a:pt x="83757" y="837568"/>
                  </a:lnTo>
                  <a:cubicBezTo>
                    <a:pt x="37499" y="837568"/>
                    <a:pt x="0" y="800069"/>
                    <a:pt x="0" y="753811"/>
                  </a:cubicBezTo>
                  <a:lnTo>
                    <a:pt x="0" y="83757"/>
                  </a:lnTo>
                  <a:close/>
                </a:path>
              </a:pathLst>
            </a:custGeom>
            <a:ln>
              <a:noFill/>
            </a:ln>
          </p:spPr>
          <p:style>
            <a:lnRef idx="2">
              <a:scrgbClr r="0" g="0" b="0"/>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1874456" tIns="144780" rIns="144781" bIns="144780" numCol="1" spcCol="1270" anchor="ctr" anchorCtr="0">
              <a:noAutofit/>
            </a:bodyPr>
            <a:lstStyle/>
            <a:p>
              <a:pPr marL="0" lvl="0" indent="0" algn="l" defTabSz="1689100">
                <a:lnSpc>
                  <a:spcPct val="90000"/>
                </a:lnSpc>
                <a:spcBef>
                  <a:spcPct val="0"/>
                </a:spcBef>
                <a:spcAft>
                  <a:spcPct val="35000"/>
                </a:spcAft>
                <a:buNone/>
              </a:pPr>
              <a:r>
                <a:rPr lang="en-US" sz="3800" b="1" kern="1200" dirty="0"/>
                <a:t>Positive energy will build</a:t>
              </a:r>
            </a:p>
          </p:txBody>
        </p:sp>
        <p:sp>
          <p:nvSpPr>
            <p:cNvPr id="13" name="Rectangle: Rounded Corners 12">
              <a:extLst>
                <a:ext uri="{FF2B5EF4-FFF2-40B4-BE49-F238E27FC236}">
                  <a16:creationId xmlns:a16="http://schemas.microsoft.com/office/drawing/2014/main" id="{30CDF8CC-802A-440D-BD93-806F1B7659E7}"/>
                </a:ext>
              </a:extLst>
            </p:cNvPr>
            <p:cNvSpPr/>
            <p:nvPr/>
          </p:nvSpPr>
          <p:spPr>
            <a:xfrm>
              <a:off x="540956" y="5369257"/>
              <a:ext cx="1645920" cy="670054"/>
            </a:xfrm>
            <a:prstGeom prst="roundRect">
              <a:avLst>
                <a:gd name="adj" fmla="val 10000"/>
              </a:avLst>
            </a:prstGeom>
            <a:solidFill>
              <a:schemeClr val="accent6">
                <a:tint val="50000"/>
                <a:hueOff val="0"/>
                <a:satOff val="0"/>
                <a:lumOff val="0"/>
              </a:schemeClr>
            </a:solidFill>
          </p:spPr>
          <p:style>
            <a:lnRef idx="2">
              <a:schemeClr val="lt1">
                <a:hueOff val="0"/>
                <a:satOff val="0"/>
                <a:lumOff val="0"/>
                <a:alphaOff val="0"/>
              </a:schemeClr>
            </a:lnRef>
            <a:fillRef idx="1">
              <a:scrgbClr r="0" g="0" b="0"/>
            </a:fillRef>
            <a:effectRef idx="0">
              <a:schemeClr val="accent6">
                <a:tint val="50000"/>
                <a:hueOff val="0"/>
                <a:satOff val="0"/>
                <a:lumOff val="0"/>
                <a:alphaOff val="0"/>
              </a:schemeClr>
            </a:effectRef>
            <a:fontRef idx="minor">
              <a:schemeClr val="lt1">
                <a:hueOff val="0"/>
                <a:satOff val="0"/>
                <a:lumOff val="0"/>
                <a:alphaOff val="0"/>
              </a:schemeClr>
            </a:fontRef>
          </p:style>
        </p:sp>
      </p:gr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0227763-C0A8-41FB-9DD4-D72521494B5D}"/>
              </a:ext>
            </a:extLst>
          </p:cNvPr>
          <p:cNvSpPr>
            <a:spLocks noGrp="1"/>
          </p:cNvSpPr>
          <p:nvPr>
            <p:ph sz="quarter" idx="11"/>
          </p:nvPr>
        </p:nvSpPr>
        <p:spPr/>
        <p:txBody>
          <a:bodyPr/>
          <a:lstStyle/>
          <a:p>
            <a:endParaRPr lang="en-US"/>
          </a:p>
        </p:txBody>
      </p:sp>
      <p:sp>
        <p:nvSpPr>
          <p:cNvPr id="2" name="Title 1"/>
          <p:cNvSpPr>
            <a:spLocks noGrp="1"/>
          </p:cNvSpPr>
          <p:nvPr>
            <p:ph type="title"/>
          </p:nvPr>
        </p:nvSpPr>
        <p:spPr/>
        <p:txBody>
          <a:bodyPr rtlCol="0">
            <a:noAutofit/>
          </a:bodyPr>
          <a:lstStyle/>
          <a:p>
            <a:pPr eaLnBrk="1" fontAlgn="auto" hangingPunct="1">
              <a:spcAft>
                <a:spcPts val="0"/>
              </a:spcAft>
              <a:defRPr/>
            </a:pPr>
            <a:r>
              <a:rPr lang="en-US" dirty="0"/>
              <a:t>Creating Mutual Gain Options and Multiple Option Solutions</a:t>
            </a:r>
          </a:p>
        </p:txBody>
      </p:sp>
      <p:grpSp>
        <p:nvGrpSpPr>
          <p:cNvPr id="4" name="Group 3">
            <a:extLst>
              <a:ext uri="{FF2B5EF4-FFF2-40B4-BE49-F238E27FC236}">
                <a16:creationId xmlns:a16="http://schemas.microsoft.com/office/drawing/2014/main" id="{465B81DF-C3BF-410B-9BAC-B33D16A1F130}"/>
              </a:ext>
            </a:extLst>
          </p:cNvPr>
          <p:cNvGrpSpPr/>
          <p:nvPr/>
        </p:nvGrpSpPr>
        <p:grpSpPr>
          <a:xfrm>
            <a:off x="457200" y="2191543"/>
            <a:ext cx="8229598" cy="3343276"/>
            <a:chOff x="457200" y="2191543"/>
            <a:chExt cx="8229598" cy="3343276"/>
          </a:xfrm>
        </p:grpSpPr>
        <p:sp>
          <p:nvSpPr>
            <p:cNvPr id="5" name="Freeform: Shape 4">
              <a:extLst>
                <a:ext uri="{FF2B5EF4-FFF2-40B4-BE49-F238E27FC236}">
                  <a16:creationId xmlns:a16="http://schemas.microsoft.com/office/drawing/2014/main" id="{5A3FC37B-1F59-4F75-83FF-B0FA75E0646C}"/>
                </a:ext>
              </a:extLst>
            </p:cNvPr>
            <p:cNvSpPr/>
            <p:nvPr/>
          </p:nvSpPr>
          <p:spPr>
            <a:xfrm>
              <a:off x="457200" y="2191543"/>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1" kern="1200" dirty="0"/>
                <a:t>Cross off absolutes</a:t>
              </a:r>
            </a:p>
          </p:txBody>
        </p:sp>
        <p:sp>
          <p:nvSpPr>
            <p:cNvPr id="6" name="Freeform: Shape 5">
              <a:extLst>
                <a:ext uri="{FF2B5EF4-FFF2-40B4-BE49-F238E27FC236}">
                  <a16:creationId xmlns:a16="http://schemas.microsoft.com/office/drawing/2014/main" id="{25973A15-7880-4CA8-96A3-DFB7D46CDFA8}"/>
                </a:ext>
              </a:extLst>
            </p:cNvPr>
            <p:cNvSpPr/>
            <p:nvPr/>
          </p:nvSpPr>
          <p:spPr>
            <a:xfrm>
              <a:off x="3286125" y="2191543"/>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1" kern="1200" dirty="0"/>
                <a:t>Highlight mutual gains</a:t>
              </a:r>
            </a:p>
          </p:txBody>
        </p:sp>
        <p:sp>
          <p:nvSpPr>
            <p:cNvPr id="7" name="Freeform: Shape 6">
              <a:extLst>
                <a:ext uri="{FF2B5EF4-FFF2-40B4-BE49-F238E27FC236}">
                  <a16:creationId xmlns:a16="http://schemas.microsoft.com/office/drawing/2014/main" id="{C9A33357-4185-403F-86FB-8DF6310C2FE2}"/>
                </a:ext>
              </a:extLst>
            </p:cNvPr>
            <p:cNvSpPr/>
            <p:nvPr/>
          </p:nvSpPr>
          <p:spPr>
            <a:xfrm>
              <a:off x="6115049" y="2191543"/>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a:ln>
              <a:noFill/>
            </a:ln>
          </p:spPr>
          <p:style>
            <a:lnRef idx="2">
              <a:scrgbClr r="0" g="0" b="0"/>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1" kern="1200" dirty="0"/>
                <a:t>Can you combine options?</a:t>
              </a:r>
            </a:p>
          </p:txBody>
        </p:sp>
        <p:sp>
          <p:nvSpPr>
            <p:cNvPr id="8" name="Freeform: Shape 7">
              <a:extLst>
                <a:ext uri="{FF2B5EF4-FFF2-40B4-BE49-F238E27FC236}">
                  <a16:creationId xmlns:a16="http://schemas.microsoft.com/office/drawing/2014/main" id="{26BAF35A-E158-40DC-A80E-F6136515B20C}"/>
                </a:ext>
              </a:extLst>
            </p:cNvPr>
            <p:cNvSpPr/>
            <p:nvPr/>
          </p:nvSpPr>
          <p:spPr>
            <a:xfrm>
              <a:off x="1871662" y="3991769"/>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a:ln>
              <a:noFill/>
            </a:ln>
          </p:spPr>
          <p:style>
            <a:lnRef idx="2">
              <a:scrgbClr r="0" g="0" b="0"/>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1" kern="1200" dirty="0"/>
                <a:t>Brainstorm</a:t>
              </a:r>
            </a:p>
          </p:txBody>
        </p:sp>
        <p:sp>
          <p:nvSpPr>
            <p:cNvPr id="9" name="Freeform: Shape 8">
              <a:extLst>
                <a:ext uri="{FF2B5EF4-FFF2-40B4-BE49-F238E27FC236}">
                  <a16:creationId xmlns:a16="http://schemas.microsoft.com/office/drawing/2014/main" id="{6B15A0AE-B2AA-4A92-86DD-AE041311FB65}"/>
                </a:ext>
              </a:extLst>
            </p:cNvPr>
            <p:cNvSpPr/>
            <p:nvPr/>
          </p:nvSpPr>
          <p:spPr>
            <a:xfrm>
              <a:off x="4700587" y="3991769"/>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a:ln>
              <a:noFill/>
            </a:ln>
          </p:spPr>
          <p:style>
            <a:lnRef idx="2">
              <a:scrgbClr r="0" g="0" b="0"/>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1" kern="1200" dirty="0"/>
                <a:t>Detail the promising options</a:t>
              </a:r>
            </a:p>
          </p:txBody>
        </p:sp>
      </p:gr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5626936-2A65-4891-8016-E3A77E6337C5}"/>
              </a:ext>
            </a:extLst>
          </p:cNvPr>
          <p:cNvSpPr>
            <a:spLocks noGrp="1"/>
          </p:cNvSpPr>
          <p:nvPr>
            <p:ph sz="quarter" idx="11"/>
          </p:nvPr>
        </p:nvSpPr>
        <p:spPr/>
        <p:txBody>
          <a:bodyPr/>
          <a:lstStyle/>
          <a:p>
            <a:endParaRPr lang="en-US"/>
          </a:p>
        </p:txBody>
      </p:sp>
      <p:sp>
        <p:nvSpPr>
          <p:cNvPr id="2" name="Title 1"/>
          <p:cNvSpPr>
            <a:spLocks noGrp="1"/>
          </p:cNvSpPr>
          <p:nvPr>
            <p:ph type="title"/>
          </p:nvPr>
        </p:nvSpPr>
        <p:spPr/>
        <p:txBody>
          <a:bodyPr rtlCol="0">
            <a:noAutofit/>
          </a:bodyPr>
          <a:lstStyle/>
          <a:p>
            <a:pPr eaLnBrk="1" fontAlgn="auto" hangingPunct="1">
              <a:spcAft>
                <a:spcPts val="0"/>
              </a:spcAft>
              <a:defRPr/>
            </a:pPr>
            <a:r>
              <a:rPr lang="en-US" dirty="0"/>
              <a:t>Digging Deeper into Your Options</a:t>
            </a:r>
          </a:p>
        </p:txBody>
      </p:sp>
      <p:grpSp>
        <p:nvGrpSpPr>
          <p:cNvPr id="4" name="Group 3">
            <a:extLst>
              <a:ext uri="{FF2B5EF4-FFF2-40B4-BE49-F238E27FC236}">
                <a16:creationId xmlns:a16="http://schemas.microsoft.com/office/drawing/2014/main" id="{916196A1-9D10-4CB1-BBE6-6AB928F56D9C}"/>
              </a:ext>
            </a:extLst>
          </p:cNvPr>
          <p:cNvGrpSpPr/>
          <p:nvPr/>
        </p:nvGrpSpPr>
        <p:grpSpPr>
          <a:xfrm>
            <a:off x="503229" y="1600200"/>
            <a:ext cx="8183570" cy="4525963"/>
            <a:chOff x="503229" y="1600200"/>
            <a:chExt cx="8183570" cy="4525963"/>
          </a:xfrm>
        </p:grpSpPr>
        <p:sp>
          <p:nvSpPr>
            <p:cNvPr id="5" name="Partial Circle 4">
              <a:extLst>
                <a:ext uri="{FF2B5EF4-FFF2-40B4-BE49-F238E27FC236}">
                  <a16:creationId xmlns:a16="http://schemas.microsoft.com/office/drawing/2014/main" id="{AE44C478-1354-4626-B561-7F95807EB377}"/>
                </a:ext>
              </a:extLst>
            </p:cNvPr>
            <p:cNvSpPr/>
            <p:nvPr/>
          </p:nvSpPr>
          <p:spPr>
            <a:xfrm>
              <a:off x="503229" y="1600200"/>
              <a:ext cx="4525963" cy="4525963"/>
            </a:xfrm>
            <a:prstGeom prst="pie">
              <a:avLst>
                <a:gd name="adj1" fmla="val 5400000"/>
                <a:gd name="adj2" fmla="val 16200000"/>
              </a:avLst>
            </a:pr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B3797E01-CEB9-4892-B58F-7146ED3AC4C1}"/>
                </a:ext>
              </a:extLst>
            </p:cNvPr>
            <p:cNvSpPr/>
            <p:nvPr/>
          </p:nvSpPr>
          <p:spPr>
            <a:xfrm>
              <a:off x="2720181" y="1600200"/>
              <a:ext cx="5966618" cy="4525963"/>
            </a:xfrm>
            <a:custGeom>
              <a:avLst/>
              <a:gdLst>
                <a:gd name="connsiteX0" fmla="*/ 0 w 5966618"/>
                <a:gd name="connsiteY0" fmla="*/ 0 h 4525963"/>
                <a:gd name="connsiteX1" fmla="*/ 5966618 w 5966618"/>
                <a:gd name="connsiteY1" fmla="*/ 0 h 4525963"/>
                <a:gd name="connsiteX2" fmla="*/ 5966618 w 5966618"/>
                <a:gd name="connsiteY2" fmla="*/ 4525963 h 4525963"/>
                <a:gd name="connsiteX3" fmla="*/ 0 w 5966618"/>
                <a:gd name="connsiteY3" fmla="*/ 4525963 h 4525963"/>
                <a:gd name="connsiteX4" fmla="*/ 0 w 5966618"/>
                <a:gd name="connsiteY4" fmla="*/ 0 h 45259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4525963">
                  <a:moveTo>
                    <a:pt x="0" y="0"/>
                  </a:moveTo>
                  <a:lnTo>
                    <a:pt x="5966618" y="0"/>
                  </a:lnTo>
                  <a:lnTo>
                    <a:pt x="5966618" y="4525963"/>
                  </a:lnTo>
                  <a:lnTo>
                    <a:pt x="0" y="4525963"/>
                  </a:lnTo>
                  <a:lnTo>
                    <a:pt x="0" y="0"/>
                  </a:lnTo>
                  <a:close/>
                </a:path>
              </a:pathLst>
            </a:custGeom>
            <a:solidFill>
              <a:schemeClr val="accent2"/>
            </a:solidFill>
            <a:ln>
              <a:noFill/>
            </a:ln>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44780" tIns="144780" rIns="144780" bIns="3708976" numCol="1" spcCol="1270" anchor="ctr" anchorCtr="0">
              <a:noAutofit/>
            </a:bodyPr>
            <a:lstStyle/>
            <a:p>
              <a:pPr marL="0" lvl="0" indent="0" algn="l" defTabSz="1689100">
                <a:lnSpc>
                  <a:spcPct val="90000"/>
                </a:lnSpc>
                <a:spcBef>
                  <a:spcPct val="0"/>
                </a:spcBef>
                <a:spcAft>
                  <a:spcPct val="35000"/>
                </a:spcAft>
                <a:buNone/>
              </a:pPr>
              <a:r>
                <a:rPr lang="en-US" sz="3800" b="1" kern="1200" dirty="0">
                  <a:solidFill>
                    <a:schemeClr val="bg1"/>
                  </a:solidFill>
                </a:rPr>
                <a:t>What is the effort needed?</a:t>
              </a:r>
            </a:p>
          </p:txBody>
        </p:sp>
        <p:sp>
          <p:nvSpPr>
            <p:cNvPr id="7" name="Partial Circle 6">
              <a:extLst>
                <a:ext uri="{FF2B5EF4-FFF2-40B4-BE49-F238E27FC236}">
                  <a16:creationId xmlns:a16="http://schemas.microsoft.com/office/drawing/2014/main" id="{ECEC1EB3-5376-4EC4-8EB7-79477856515E}"/>
                </a:ext>
              </a:extLst>
            </p:cNvPr>
            <p:cNvSpPr/>
            <p:nvPr/>
          </p:nvSpPr>
          <p:spPr>
            <a:xfrm>
              <a:off x="1081707" y="2561967"/>
              <a:ext cx="3337897" cy="3337897"/>
            </a:xfrm>
            <a:prstGeom prst="pie">
              <a:avLst>
                <a:gd name="adj1" fmla="val 5400000"/>
                <a:gd name="adj2" fmla="val 16200000"/>
              </a:avLst>
            </a:pr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8" name="Freeform: Shape 7">
              <a:extLst>
                <a:ext uri="{FF2B5EF4-FFF2-40B4-BE49-F238E27FC236}">
                  <a16:creationId xmlns:a16="http://schemas.microsoft.com/office/drawing/2014/main" id="{3E88DC40-BFAF-48A1-9738-B18EB9069F1C}"/>
                </a:ext>
              </a:extLst>
            </p:cNvPr>
            <p:cNvSpPr/>
            <p:nvPr/>
          </p:nvSpPr>
          <p:spPr>
            <a:xfrm>
              <a:off x="2720181" y="2561967"/>
              <a:ext cx="5966618" cy="3337897"/>
            </a:xfrm>
            <a:custGeom>
              <a:avLst/>
              <a:gdLst>
                <a:gd name="connsiteX0" fmla="*/ 0 w 5966618"/>
                <a:gd name="connsiteY0" fmla="*/ 0 h 3337897"/>
                <a:gd name="connsiteX1" fmla="*/ 5966618 w 5966618"/>
                <a:gd name="connsiteY1" fmla="*/ 0 h 3337897"/>
                <a:gd name="connsiteX2" fmla="*/ 5966618 w 5966618"/>
                <a:gd name="connsiteY2" fmla="*/ 3337897 h 3337897"/>
                <a:gd name="connsiteX3" fmla="*/ 0 w 5966618"/>
                <a:gd name="connsiteY3" fmla="*/ 3337897 h 3337897"/>
                <a:gd name="connsiteX4" fmla="*/ 0 w 5966618"/>
                <a:gd name="connsiteY4" fmla="*/ 0 h 333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3337897">
                  <a:moveTo>
                    <a:pt x="0" y="0"/>
                  </a:moveTo>
                  <a:lnTo>
                    <a:pt x="5966618" y="0"/>
                  </a:lnTo>
                  <a:lnTo>
                    <a:pt x="5966618" y="3337897"/>
                  </a:lnTo>
                  <a:lnTo>
                    <a:pt x="0" y="3337897"/>
                  </a:lnTo>
                  <a:lnTo>
                    <a:pt x="0" y="0"/>
                  </a:lnTo>
                  <a:close/>
                </a:path>
              </a:pathLst>
            </a:custGeom>
            <a:solidFill>
              <a:schemeClr val="accent3"/>
            </a:solidFill>
            <a:ln>
              <a:noFill/>
            </a:ln>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44780" tIns="144780" rIns="144780" bIns="2520910" numCol="1" spcCol="1270" anchor="ctr" anchorCtr="0">
              <a:noAutofit/>
            </a:bodyPr>
            <a:lstStyle/>
            <a:p>
              <a:pPr marL="0" lvl="0" indent="0" algn="l" defTabSz="1689100">
                <a:lnSpc>
                  <a:spcPct val="90000"/>
                </a:lnSpc>
                <a:spcBef>
                  <a:spcPct val="0"/>
                </a:spcBef>
                <a:spcAft>
                  <a:spcPct val="35000"/>
                </a:spcAft>
                <a:buNone/>
              </a:pPr>
              <a:r>
                <a:rPr lang="en-US" sz="3800" b="1" kern="1200" dirty="0">
                  <a:solidFill>
                    <a:schemeClr val="bg1"/>
                  </a:solidFill>
                </a:rPr>
                <a:t>What is the payback?</a:t>
              </a:r>
            </a:p>
          </p:txBody>
        </p:sp>
        <p:sp>
          <p:nvSpPr>
            <p:cNvPr id="9" name="Partial Circle 8">
              <a:extLst>
                <a:ext uri="{FF2B5EF4-FFF2-40B4-BE49-F238E27FC236}">
                  <a16:creationId xmlns:a16="http://schemas.microsoft.com/office/drawing/2014/main" id="{A42FFB1C-488D-443E-803B-B7567758CD62}"/>
                </a:ext>
              </a:extLst>
            </p:cNvPr>
            <p:cNvSpPr/>
            <p:nvPr/>
          </p:nvSpPr>
          <p:spPr>
            <a:xfrm>
              <a:off x="1660163" y="3523734"/>
              <a:ext cx="2149832" cy="2149832"/>
            </a:xfrm>
            <a:prstGeom prst="pie">
              <a:avLst>
                <a:gd name="adj1" fmla="val 5400000"/>
                <a:gd name="adj2" fmla="val 16200000"/>
              </a:avLst>
            </a:prstGeom>
            <a:ln>
              <a:noFill/>
            </a:ln>
          </p:spPr>
          <p:style>
            <a:lnRef idx="2">
              <a:scrgbClr r="0" g="0" b="0"/>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10" name="Freeform: Shape 9">
              <a:extLst>
                <a:ext uri="{FF2B5EF4-FFF2-40B4-BE49-F238E27FC236}">
                  <a16:creationId xmlns:a16="http://schemas.microsoft.com/office/drawing/2014/main" id="{652D5252-0B89-45C6-BDFC-521B8D27951A}"/>
                </a:ext>
              </a:extLst>
            </p:cNvPr>
            <p:cNvSpPr/>
            <p:nvPr/>
          </p:nvSpPr>
          <p:spPr>
            <a:xfrm>
              <a:off x="2720181" y="3523734"/>
              <a:ext cx="5966618" cy="2149832"/>
            </a:xfrm>
            <a:custGeom>
              <a:avLst/>
              <a:gdLst>
                <a:gd name="connsiteX0" fmla="*/ 0 w 5966618"/>
                <a:gd name="connsiteY0" fmla="*/ 0 h 2149832"/>
                <a:gd name="connsiteX1" fmla="*/ 5966618 w 5966618"/>
                <a:gd name="connsiteY1" fmla="*/ 0 h 2149832"/>
                <a:gd name="connsiteX2" fmla="*/ 5966618 w 5966618"/>
                <a:gd name="connsiteY2" fmla="*/ 2149832 h 2149832"/>
                <a:gd name="connsiteX3" fmla="*/ 0 w 5966618"/>
                <a:gd name="connsiteY3" fmla="*/ 2149832 h 2149832"/>
                <a:gd name="connsiteX4" fmla="*/ 0 w 5966618"/>
                <a:gd name="connsiteY4" fmla="*/ 0 h 21498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2149832">
                  <a:moveTo>
                    <a:pt x="0" y="0"/>
                  </a:moveTo>
                  <a:lnTo>
                    <a:pt x="5966618" y="0"/>
                  </a:lnTo>
                  <a:lnTo>
                    <a:pt x="5966618" y="2149832"/>
                  </a:lnTo>
                  <a:lnTo>
                    <a:pt x="0" y="2149832"/>
                  </a:lnTo>
                  <a:lnTo>
                    <a:pt x="0" y="0"/>
                  </a:lnTo>
                  <a:close/>
                </a:path>
              </a:pathLst>
            </a:custGeom>
            <a:solidFill>
              <a:schemeClr val="accent4"/>
            </a:solidFill>
            <a:ln>
              <a:noFill/>
            </a:ln>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44780" tIns="144780" rIns="144780" bIns="1332845" numCol="1" spcCol="1270" anchor="ctr" anchorCtr="0">
              <a:noAutofit/>
            </a:bodyPr>
            <a:lstStyle/>
            <a:p>
              <a:pPr marL="0" lvl="0" indent="0" algn="l" defTabSz="1689100">
                <a:lnSpc>
                  <a:spcPct val="90000"/>
                </a:lnSpc>
                <a:spcBef>
                  <a:spcPct val="0"/>
                </a:spcBef>
                <a:spcAft>
                  <a:spcPct val="35000"/>
                </a:spcAft>
                <a:buNone/>
              </a:pPr>
              <a:r>
                <a:rPr lang="en-US" sz="3800" b="1" kern="1200" dirty="0">
                  <a:solidFill>
                    <a:schemeClr val="bg1"/>
                  </a:solidFill>
                </a:rPr>
                <a:t>Likelihood to succeed?</a:t>
              </a:r>
            </a:p>
          </p:txBody>
        </p:sp>
        <p:sp>
          <p:nvSpPr>
            <p:cNvPr id="11" name="Partial Circle 10">
              <a:extLst>
                <a:ext uri="{FF2B5EF4-FFF2-40B4-BE49-F238E27FC236}">
                  <a16:creationId xmlns:a16="http://schemas.microsoft.com/office/drawing/2014/main" id="{392B07C3-00C5-4B83-8B7D-454D805104C9}"/>
                </a:ext>
              </a:extLst>
            </p:cNvPr>
            <p:cNvSpPr/>
            <p:nvPr/>
          </p:nvSpPr>
          <p:spPr>
            <a:xfrm>
              <a:off x="2286001" y="4485501"/>
              <a:ext cx="961767" cy="961767"/>
            </a:xfrm>
            <a:prstGeom prst="pie">
              <a:avLst>
                <a:gd name="adj1" fmla="val 5400000"/>
                <a:gd name="adj2" fmla="val 16200000"/>
              </a:avLst>
            </a:prstGeom>
            <a:ln>
              <a:noFill/>
            </a:ln>
          </p:spPr>
          <p:style>
            <a:lnRef idx="2">
              <a:scrgbClr r="0" g="0" b="0"/>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sp>
          <p:nvSpPr>
            <p:cNvPr id="12" name="Freeform: Shape 11">
              <a:extLst>
                <a:ext uri="{FF2B5EF4-FFF2-40B4-BE49-F238E27FC236}">
                  <a16:creationId xmlns:a16="http://schemas.microsoft.com/office/drawing/2014/main" id="{C404D425-6B19-4AE0-9862-79E59C98B52B}"/>
                </a:ext>
              </a:extLst>
            </p:cNvPr>
            <p:cNvSpPr/>
            <p:nvPr/>
          </p:nvSpPr>
          <p:spPr>
            <a:xfrm>
              <a:off x="2720181" y="4485501"/>
              <a:ext cx="5966618" cy="961767"/>
            </a:xfrm>
            <a:custGeom>
              <a:avLst/>
              <a:gdLst>
                <a:gd name="connsiteX0" fmla="*/ 0 w 5966618"/>
                <a:gd name="connsiteY0" fmla="*/ 0 h 961767"/>
                <a:gd name="connsiteX1" fmla="*/ 5966618 w 5966618"/>
                <a:gd name="connsiteY1" fmla="*/ 0 h 961767"/>
                <a:gd name="connsiteX2" fmla="*/ 5966618 w 5966618"/>
                <a:gd name="connsiteY2" fmla="*/ 961767 h 961767"/>
                <a:gd name="connsiteX3" fmla="*/ 0 w 5966618"/>
                <a:gd name="connsiteY3" fmla="*/ 961767 h 961767"/>
                <a:gd name="connsiteX4" fmla="*/ 0 w 5966618"/>
                <a:gd name="connsiteY4" fmla="*/ 0 h 9617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961767">
                  <a:moveTo>
                    <a:pt x="0" y="0"/>
                  </a:moveTo>
                  <a:lnTo>
                    <a:pt x="5966618" y="0"/>
                  </a:lnTo>
                  <a:lnTo>
                    <a:pt x="5966618" y="961767"/>
                  </a:lnTo>
                  <a:lnTo>
                    <a:pt x="0" y="961767"/>
                  </a:lnTo>
                  <a:lnTo>
                    <a:pt x="0" y="0"/>
                  </a:lnTo>
                  <a:close/>
                </a:path>
              </a:pathLst>
            </a:custGeom>
            <a:solidFill>
              <a:schemeClr val="accent5"/>
            </a:solidFill>
            <a:ln>
              <a:noFill/>
            </a:ln>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b="1" kern="1200" dirty="0">
                  <a:solidFill>
                    <a:schemeClr val="bg1"/>
                  </a:solidFill>
                </a:rPr>
                <a:t>Each party’s preference?</a:t>
              </a:r>
            </a:p>
          </p:txBody>
        </p:sp>
      </p:gr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Once you have a good handle on the conflict, it's time for the parties to start ________ some options for resolution.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Denying</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Generating</a:t>
            </a:r>
          </a:p>
          <a:p>
            <a:pPr marL="681038" lvl="0">
              <a:lnSpc>
                <a:spcPct val="115000"/>
              </a:lnSpc>
              <a:spcBef>
                <a:spcPts val="0"/>
              </a:spcBef>
              <a:spcAft>
                <a:spcPts val="0"/>
              </a:spcAft>
              <a:buFont typeface="+mj-lt"/>
              <a:buAutoNum type="alphaLcParenR"/>
            </a:pPr>
            <a:r>
              <a:rPr lang="en-US" dirty="0">
                <a:ea typeface="SimSun"/>
                <a:cs typeface="Mangal"/>
              </a:rPr>
              <a:t>Fabricating</a:t>
            </a:r>
          </a:p>
          <a:p>
            <a:pPr marL="681038" lvl="0">
              <a:lnSpc>
                <a:spcPct val="115000"/>
              </a:lnSpc>
              <a:spcBef>
                <a:spcPts val="0"/>
              </a:spcBef>
              <a:spcAft>
                <a:spcPts val="0"/>
              </a:spcAft>
              <a:buFont typeface="+mj-lt"/>
              <a:buAutoNum type="alphaLcParenR"/>
            </a:pPr>
            <a:r>
              <a:rPr lang="en-US" dirty="0">
                <a:ea typeface="SimSun"/>
                <a:cs typeface="Mangal"/>
              </a:rPr>
              <a:t>Celebrating</a:t>
            </a:r>
          </a:p>
          <a:p>
            <a:pPr marL="347663" lvl="0" indent="-347663">
              <a:lnSpc>
                <a:spcPct val="115000"/>
              </a:lnSpc>
              <a:spcBef>
                <a:spcPts val="1200"/>
              </a:spcBef>
              <a:spcAft>
                <a:spcPts val="1000"/>
              </a:spcAft>
              <a:buFont typeface="+mj-lt"/>
              <a:buAutoNum type="arabicPeriod" startAt="2"/>
            </a:pPr>
            <a:r>
              <a:rPr lang="en-US" dirty="0">
                <a:ea typeface="Times New Roman"/>
                <a:cs typeface="Times New Roman"/>
              </a:rPr>
              <a:t>At the beginning, you should generate, not ___________.</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Extricate</a:t>
            </a:r>
          </a:p>
          <a:p>
            <a:pPr marL="681038" lvl="0">
              <a:lnSpc>
                <a:spcPct val="115000"/>
              </a:lnSpc>
              <a:spcBef>
                <a:spcPts val="0"/>
              </a:spcBef>
              <a:spcAft>
                <a:spcPts val="0"/>
              </a:spcAft>
              <a:buFont typeface="+mj-lt"/>
              <a:buAutoNum type="alphaLcParenR"/>
            </a:pPr>
            <a:r>
              <a:rPr lang="en-US" dirty="0">
                <a:ea typeface="SimSun"/>
                <a:cs typeface="Mangal"/>
              </a:rPr>
              <a:t>Contemplate</a:t>
            </a:r>
          </a:p>
          <a:p>
            <a:pPr marL="681038" lvl="0">
              <a:lnSpc>
                <a:spcPct val="115000"/>
              </a:lnSpc>
              <a:spcBef>
                <a:spcPts val="0"/>
              </a:spcBef>
              <a:spcAft>
                <a:spcPts val="0"/>
              </a:spcAft>
              <a:buFont typeface="+mj-lt"/>
              <a:buAutoNum type="alphaLcParenR"/>
            </a:pPr>
            <a:r>
              <a:rPr lang="en-US" dirty="0">
                <a:ea typeface="SimSun"/>
                <a:cs typeface="Mangal"/>
              </a:rPr>
              <a:t>Evaluate</a:t>
            </a:r>
          </a:p>
          <a:p>
            <a:pPr marL="681038" lvl="0">
              <a:lnSpc>
                <a:spcPct val="115000"/>
              </a:lnSpc>
              <a:spcBef>
                <a:spcPts val="0"/>
              </a:spcBef>
              <a:spcAft>
                <a:spcPts val="0"/>
              </a:spcAft>
              <a:buFont typeface="+mj-lt"/>
              <a:buAutoNum type="alphaLcParenR"/>
            </a:pPr>
            <a:r>
              <a:rPr lang="en-US" dirty="0">
                <a:ea typeface="SimSun"/>
                <a:cs typeface="Mangal"/>
              </a:rPr>
              <a:t>Motivate</a:t>
            </a:r>
          </a:p>
          <a:p>
            <a:endParaRPr lang="en-US" dirty="0"/>
          </a:p>
        </p:txBody>
      </p:sp>
    </p:spTree>
    <p:extLst>
      <p:ext uri="{BB962C8B-B14F-4D97-AF65-F5344CB8AC3E}">
        <p14:creationId xmlns:p14="http://schemas.microsoft.com/office/powerpoint/2010/main" val="2998557057"/>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3"/>
            </a:pPr>
            <a:r>
              <a:rPr lang="en-US" dirty="0">
                <a:ea typeface="Times New Roman"/>
                <a:cs typeface="Times New Roman"/>
              </a:rPr>
              <a:t>It's very important to not ________ yourself or the person that you are having the conflict with.</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Censor</a:t>
            </a:r>
          </a:p>
          <a:p>
            <a:pPr marL="681038" lvl="0">
              <a:lnSpc>
                <a:spcPct val="115000"/>
              </a:lnSpc>
              <a:spcBef>
                <a:spcPts val="0"/>
              </a:spcBef>
              <a:spcAft>
                <a:spcPts val="0"/>
              </a:spcAft>
              <a:buFont typeface="+mj-lt"/>
              <a:buAutoNum type="alphaLcParenR"/>
            </a:pPr>
            <a:r>
              <a:rPr lang="en-US" dirty="0">
                <a:ea typeface="SimSun"/>
                <a:cs typeface="Mangal"/>
              </a:rPr>
              <a:t>Anger</a:t>
            </a:r>
          </a:p>
          <a:p>
            <a:pPr marL="681038" lvl="0">
              <a:lnSpc>
                <a:spcPct val="115000"/>
              </a:lnSpc>
              <a:spcBef>
                <a:spcPts val="0"/>
              </a:spcBef>
              <a:spcAft>
                <a:spcPts val="0"/>
              </a:spcAft>
              <a:buFont typeface="+mj-lt"/>
              <a:buAutoNum type="alphaLcParenR"/>
            </a:pPr>
            <a:r>
              <a:rPr lang="en-US" dirty="0">
                <a:ea typeface="SimSun"/>
                <a:cs typeface="Mangal"/>
              </a:rPr>
              <a:t>Belittle</a:t>
            </a:r>
          </a:p>
          <a:p>
            <a:pPr marL="681038" lvl="0">
              <a:lnSpc>
                <a:spcPct val="115000"/>
              </a:lnSpc>
              <a:spcBef>
                <a:spcPts val="0"/>
              </a:spcBef>
              <a:spcAft>
                <a:spcPts val="0"/>
              </a:spcAft>
              <a:buFont typeface="+mj-lt"/>
              <a:buAutoNum type="alphaLcParenR"/>
            </a:pPr>
            <a:r>
              <a:rPr lang="en-US" dirty="0">
                <a:ea typeface="SimSun"/>
                <a:cs typeface="Mangal"/>
              </a:rPr>
              <a:t>Demean</a:t>
            </a:r>
          </a:p>
          <a:p>
            <a:pPr marL="347663" lvl="0" indent="-347663">
              <a:lnSpc>
                <a:spcPct val="115000"/>
              </a:lnSpc>
              <a:spcBef>
                <a:spcPts val="1200"/>
              </a:spcBef>
              <a:spcAft>
                <a:spcPts val="1000"/>
              </a:spcAft>
              <a:buFont typeface="+mj-lt"/>
              <a:buAutoNum type="arabicPeriod" startAt="4"/>
            </a:pPr>
            <a:r>
              <a:rPr lang="en-US" dirty="0">
                <a:ea typeface="Times New Roman"/>
                <a:cs typeface="Times New Roman"/>
              </a:rPr>
              <a:t>Record all possible ideas into a list or _______________ diagram.</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Venn</a:t>
            </a:r>
          </a:p>
          <a:p>
            <a:pPr marL="681038" lvl="0">
              <a:lnSpc>
                <a:spcPct val="115000"/>
              </a:lnSpc>
              <a:spcBef>
                <a:spcPts val="0"/>
              </a:spcBef>
              <a:spcAft>
                <a:spcPts val="0"/>
              </a:spcAft>
              <a:buFont typeface="+mj-lt"/>
              <a:buAutoNum type="alphaLcParenR"/>
            </a:pPr>
            <a:r>
              <a:rPr lang="en-US" dirty="0">
                <a:ea typeface="SimSun"/>
                <a:cs typeface="Mangal"/>
              </a:rPr>
              <a:t>Brainstorming</a:t>
            </a:r>
          </a:p>
          <a:p>
            <a:pPr marL="681038" lvl="0">
              <a:lnSpc>
                <a:spcPct val="115000"/>
              </a:lnSpc>
              <a:spcBef>
                <a:spcPts val="0"/>
              </a:spcBef>
              <a:spcAft>
                <a:spcPts val="0"/>
              </a:spcAft>
              <a:buFont typeface="+mj-lt"/>
              <a:buAutoNum type="alphaLcParenR"/>
            </a:pPr>
            <a:r>
              <a:rPr lang="en-US" dirty="0">
                <a:ea typeface="SimSun"/>
                <a:cs typeface="Mangal"/>
              </a:rPr>
              <a:t>Large</a:t>
            </a:r>
          </a:p>
          <a:p>
            <a:pPr marL="681038" lvl="0">
              <a:lnSpc>
                <a:spcPct val="115000"/>
              </a:lnSpc>
              <a:spcBef>
                <a:spcPts val="0"/>
              </a:spcBef>
              <a:spcAft>
                <a:spcPts val="0"/>
              </a:spcAft>
              <a:buFont typeface="+mj-lt"/>
              <a:buAutoNum type="alphaLcParenR"/>
            </a:pPr>
            <a:r>
              <a:rPr lang="en-US" dirty="0">
                <a:ea typeface="SimSun"/>
                <a:cs typeface="Mangal"/>
              </a:rPr>
              <a:t>Quantum</a:t>
            </a:r>
          </a:p>
          <a:p>
            <a:endParaRPr lang="en-US" dirty="0"/>
          </a:p>
        </p:txBody>
      </p:sp>
    </p:spTree>
    <p:extLst>
      <p:ext uri="{BB962C8B-B14F-4D97-AF65-F5344CB8AC3E}">
        <p14:creationId xmlns:p14="http://schemas.microsoft.com/office/powerpoint/2010/main" val="1604256388"/>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5"/>
            </a:pPr>
            <a:r>
              <a:rPr lang="en-US" dirty="0">
                <a:ea typeface="Times New Roman"/>
                <a:cs typeface="Times New Roman"/>
              </a:rPr>
              <a:t>You can create a cause and effect ____________ to record ideas for resolution.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Journal</a:t>
            </a:r>
          </a:p>
          <a:p>
            <a:pPr marL="681038" lvl="0">
              <a:lnSpc>
                <a:spcPct val="115000"/>
              </a:lnSpc>
              <a:spcBef>
                <a:spcPts val="0"/>
              </a:spcBef>
              <a:spcAft>
                <a:spcPts val="0"/>
              </a:spcAft>
              <a:buFont typeface="+mj-lt"/>
              <a:buAutoNum type="alphaLcParenR"/>
            </a:pPr>
            <a:r>
              <a:rPr lang="en-US" dirty="0">
                <a:ea typeface="SimSun"/>
                <a:cs typeface="Mangal"/>
              </a:rPr>
              <a:t>Article</a:t>
            </a:r>
          </a:p>
          <a:p>
            <a:pPr marL="681038" lvl="0">
              <a:lnSpc>
                <a:spcPct val="115000"/>
              </a:lnSpc>
              <a:spcBef>
                <a:spcPts val="0"/>
              </a:spcBef>
              <a:spcAft>
                <a:spcPts val="0"/>
              </a:spcAft>
              <a:buFont typeface="+mj-lt"/>
              <a:buAutoNum type="alphaLcParenR"/>
            </a:pPr>
            <a:r>
              <a:rPr lang="en-US" dirty="0">
                <a:ea typeface="SimSun"/>
                <a:cs typeface="Mangal"/>
              </a:rPr>
              <a:t>Diagram</a:t>
            </a:r>
          </a:p>
          <a:p>
            <a:pPr marL="681038" lvl="0">
              <a:lnSpc>
                <a:spcPct val="115000"/>
              </a:lnSpc>
              <a:spcBef>
                <a:spcPts val="0"/>
              </a:spcBef>
              <a:spcAft>
                <a:spcPts val="0"/>
              </a:spcAft>
              <a:buFont typeface="+mj-lt"/>
              <a:buAutoNum type="alphaLcParenR"/>
            </a:pPr>
            <a:r>
              <a:rPr lang="en-US" dirty="0">
                <a:ea typeface="SimSun"/>
                <a:cs typeface="Mangal"/>
              </a:rPr>
              <a:t>Diatribe</a:t>
            </a:r>
          </a:p>
          <a:p>
            <a:pPr marL="347663" lvl="0" indent="-347663">
              <a:lnSpc>
                <a:spcPct val="115000"/>
              </a:lnSpc>
              <a:spcBef>
                <a:spcPts val="1200"/>
              </a:spcBef>
              <a:spcAft>
                <a:spcPts val="1000"/>
              </a:spcAft>
              <a:buFont typeface="+mj-lt"/>
              <a:buAutoNum type="arabicPeriod" startAt="6"/>
            </a:pPr>
            <a:r>
              <a:rPr lang="en-US" dirty="0">
                <a:ea typeface="Times New Roman"/>
                <a:cs typeface="Times New Roman"/>
              </a:rPr>
              <a:t>The _________ energy will build as you and the person you're in conflict with start to generate options.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Positive</a:t>
            </a:r>
          </a:p>
          <a:p>
            <a:pPr marL="681038" lvl="0">
              <a:lnSpc>
                <a:spcPct val="115000"/>
              </a:lnSpc>
              <a:spcBef>
                <a:spcPts val="0"/>
              </a:spcBef>
              <a:spcAft>
                <a:spcPts val="0"/>
              </a:spcAft>
              <a:buFont typeface="+mj-lt"/>
              <a:buAutoNum type="alphaLcParenR"/>
            </a:pPr>
            <a:r>
              <a:rPr lang="en-US" dirty="0">
                <a:ea typeface="SimSun"/>
                <a:cs typeface="Mangal"/>
              </a:rPr>
              <a:t>Negative</a:t>
            </a:r>
          </a:p>
          <a:p>
            <a:pPr marL="681038" lvl="0">
              <a:lnSpc>
                <a:spcPct val="115000"/>
              </a:lnSpc>
              <a:spcBef>
                <a:spcPts val="0"/>
              </a:spcBef>
              <a:spcAft>
                <a:spcPts val="0"/>
              </a:spcAft>
              <a:buFont typeface="+mj-lt"/>
              <a:buAutoNum type="alphaLcParenR"/>
            </a:pPr>
            <a:r>
              <a:rPr lang="en-US" dirty="0">
                <a:ea typeface="SimSun"/>
                <a:cs typeface="Mangal"/>
              </a:rPr>
              <a:t>Superlative</a:t>
            </a:r>
          </a:p>
          <a:p>
            <a:pPr marL="681038" lvl="0">
              <a:lnSpc>
                <a:spcPct val="115000"/>
              </a:lnSpc>
              <a:spcBef>
                <a:spcPts val="0"/>
              </a:spcBef>
              <a:spcAft>
                <a:spcPts val="0"/>
              </a:spcAft>
              <a:buFont typeface="+mj-lt"/>
              <a:buAutoNum type="alphaLcParenR"/>
            </a:pPr>
            <a:r>
              <a:rPr lang="en-US" dirty="0">
                <a:ea typeface="SimSun"/>
                <a:cs typeface="Mangal"/>
              </a:rPr>
              <a:t>Interrogative</a:t>
            </a:r>
          </a:p>
        </p:txBody>
      </p:sp>
    </p:spTree>
    <p:extLst>
      <p:ext uri="{BB962C8B-B14F-4D97-AF65-F5344CB8AC3E}">
        <p14:creationId xmlns:p14="http://schemas.microsoft.com/office/powerpoint/2010/main" val="1924632529"/>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7"/>
            </a:pPr>
            <a:r>
              <a:rPr lang="en-US" dirty="0">
                <a:ea typeface="Times New Roman"/>
                <a:cs typeface="Times New Roman"/>
              </a:rPr>
              <a:t>Once you have a good list of options, look over the list, and perform some basic __________.</a:t>
            </a:r>
            <a:endParaRPr lang="en-US" dirty="0">
              <a:ea typeface="SimSun"/>
              <a:cs typeface="Mangal"/>
            </a:endParaRPr>
          </a:p>
          <a:p>
            <a:pPr marL="685800" lvl="0" indent="-347663">
              <a:lnSpc>
                <a:spcPct val="115000"/>
              </a:lnSpc>
              <a:spcBef>
                <a:spcPts val="0"/>
              </a:spcBef>
              <a:spcAft>
                <a:spcPts val="0"/>
              </a:spcAft>
              <a:buFont typeface="+mj-lt"/>
              <a:buAutoNum type="alphaLcParenR"/>
            </a:pPr>
            <a:r>
              <a:rPr lang="en-US" dirty="0">
                <a:ea typeface="SimSun"/>
                <a:cs typeface="Mangal"/>
              </a:rPr>
              <a:t>Trust</a:t>
            </a:r>
          </a:p>
          <a:p>
            <a:pPr marL="685800" lvl="0" indent="-347663">
              <a:lnSpc>
                <a:spcPct val="115000"/>
              </a:lnSpc>
              <a:spcBef>
                <a:spcPts val="0"/>
              </a:spcBef>
              <a:spcAft>
                <a:spcPts val="0"/>
              </a:spcAft>
              <a:buFont typeface="+mj-lt"/>
              <a:buAutoNum type="alphaLcParenR"/>
            </a:pPr>
            <a:r>
              <a:rPr lang="en-US" dirty="0">
                <a:ea typeface="SimSun"/>
                <a:cs typeface="Mangal"/>
              </a:rPr>
              <a:t>Moves</a:t>
            </a:r>
          </a:p>
          <a:p>
            <a:pPr marL="685800" lvl="0" indent="-347663">
              <a:lnSpc>
                <a:spcPct val="115000"/>
              </a:lnSpc>
              <a:spcBef>
                <a:spcPts val="0"/>
              </a:spcBef>
              <a:spcAft>
                <a:spcPts val="0"/>
              </a:spcAft>
              <a:buFont typeface="+mj-lt"/>
              <a:buAutoNum type="alphaLcParenR"/>
            </a:pPr>
            <a:r>
              <a:rPr lang="en-US" dirty="0">
                <a:ea typeface="SimSun"/>
                <a:cs typeface="Mangal"/>
              </a:rPr>
              <a:t>Evaluation</a:t>
            </a:r>
          </a:p>
          <a:p>
            <a:pPr marL="685800" lvl="0" indent="-347663">
              <a:lnSpc>
                <a:spcPct val="115000"/>
              </a:lnSpc>
              <a:spcBef>
                <a:spcPts val="0"/>
              </a:spcBef>
              <a:spcAft>
                <a:spcPts val="0"/>
              </a:spcAft>
              <a:buFont typeface="+mj-lt"/>
              <a:buAutoNum type="alphaLcParenR"/>
            </a:pPr>
            <a:r>
              <a:rPr lang="en-US" dirty="0">
                <a:ea typeface="SimSun"/>
                <a:cs typeface="Mangal"/>
              </a:rPr>
              <a:t>Statistics</a:t>
            </a:r>
          </a:p>
          <a:p>
            <a:pPr marL="347663" lvl="0" indent="-347663">
              <a:lnSpc>
                <a:spcPct val="115000"/>
              </a:lnSpc>
              <a:spcBef>
                <a:spcPts val="1200"/>
              </a:spcBef>
              <a:spcAft>
                <a:spcPts val="1000"/>
              </a:spcAft>
              <a:buFont typeface="+mj-lt"/>
              <a:buAutoNum type="arabicPeriod" startAt="8"/>
            </a:pPr>
            <a:r>
              <a:rPr lang="en-US" dirty="0">
                <a:ea typeface="Times New Roman"/>
                <a:cs typeface="Times New Roman"/>
              </a:rPr>
              <a:t>Cross off options that are an absolute _________ for either party.</a:t>
            </a:r>
            <a:endParaRPr lang="en-US" dirty="0">
              <a:ea typeface="SimSun"/>
              <a:cs typeface="Mangal"/>
            </a:endParaRPr>
          </a:p>
          <a:p>
            <a:pPr marL="685800" lvl="0" indent="-347663">
              <a:lnSpc>
                <a:spcPct val="115000"/>
              </a:lnSpc>
              <a:spcBef>
                <a:spcPts val="0"/>
              </a:spcBef>
              <a:spcAft>
                <a:spcPts val="0"/>
              </a:spcAft>
              <a:buFont typeface="+mj-lt"/>
              <a:buAutoNum type="alphaLcParenR"/>
            </a:pPr>
            <a:r>
              <a:rPr lang="en-US" dirty="0">
                <a:ea typeface="SimSun"/>
                <a:cs typeface="Mangal"/>
              </a:rPr>
              <a:t>Request</a:t>
            </a:r>
          </a:p>
          <a:p>
            <a:pPr marL="685800" lvl="0" indent="-347663">
              <a:lnSpc>
                <a:spcPct val="115000"/>
              </a:lnSpc>
              <a:spcBef>
                <a:spcPts val="0"/>
              </a:spcBef>
              <a:spcAft>
                <a:spcPts val="0"/>
              </a:spcAft>
              <a:buFont typeface="+mj-lt"/>
              <a:buAutoNum type="alphaLcParenR"/>
            </a:pPr>
            <a:r>
              <a:rPr lang="en-US" dirty="0">
                <a:ea typeface="SimSun"/>
                <a:cs typeface="Mangal"/>
              </a:rPr>
              <a:t>No-go</a:t>
            </a:r>
          </a:p>
          <a:p>
            <a:pPr marL="685800" lvl="0" indent="-347663">
              <a:lnSpc>
                <a:spcPct val="115000"/>
              </a:lnSpc>
              <a:spcBef>
                <a:spcPts val="0"/>
              </a:spcBef>
              <a:spcAft>
                <a:spcPts val="0"/>
              </a:spcAft>
              <a:buFont typeface="+mj-lt"/>
              <a:buAutoNum type="alphaLcParenR"/>
            </a:pPr>
            <a:r>
              <a:rPr lang="en-US" dirty="0">
                <a:ea typeface="SimSun"/>
                <a:cs typeface="Mangal"/>
              </a:rPr>
              <a:t>Nuisance</a:t>
            </a:r>
          </a:p>
          <a:p>
            <a:pPr marL="685800" lvl="0" indent="-347663">
              <a:lnSpc>
                <a:spcPct val="115000"/>
              </a:lnSpc>
              <a:spcBef>
                <a:spcPts val="0"/>
              </a:spcBef>
              <a:spcAft>
                <a:spcPts val="0"/>
              </a:spcAft>
              <a:buFont typeface="+mj-lt"/>
              <a:buAutoNum type="alphaLcParenR"/>
            </a:pPr>
            <a:r>
              <a:rPr lang="en-US" dirty="0">
                <a:ea typeface="SimSun"/>
                <a:cs typeface="Mangal"/>
              </a:rPr>
              <a:t>Must</a:t>
            </a:r>
          </a:p>
          <a:p>
            <a:endParaRPr lang="en-US" dirty="0"/>
          </a:p>
        </p:txBody>
      </p:sp>
    </p:spTree>
    <p:extLst>
      <p:ext uri="{BB962C8B-B14F-4D97-AF65-F5344CB8AC3E}">
        <p14:creationId xmlns:p14="http://schemas.microsoft.com/office/powerpoint/2010/main" val="3941060369"/>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9"/>
            </a:pPr>
            <a:r>
              <a:rPr lang="en-US" dirty="0">
                <a:ea typeface="Times New Roman"/>
                <a:cs typeface="Times New Roman"/>
              </a:rPr>
              <a:t>Highlight options that provide __________ for both parties.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Gains</a:t>
            </a:r>
          </a:p>
          <a:p>
            <a:pPr marL="681038" lvl="0">
              <a:lnSpc>
                <a:spcPct val="115000"/>
              </a:lnSpc>
              <a:spcBef>
                <a:spcPts val="0"/>
              </a:spcBef>
              <a:spcAft>
                <a:spcPts val="0"/>
              </a:spcAft>
              <a:buFont typeface="+mj-lt"/>
              <a:buAutoNum type="alphaLcParenR"/>
            </a:pPr>
            <a:r>
              <a:rPr lang="en-US" dirty="0">
                <a:ea typeface="SimSun"/>
                <a:cs typeface="Mangal"/>
              </a:rPr>
              <a:t>Losses</a:t>
            </a:r>
          </a:p>
          <a:p>
            <a:pPr marL="681038" lvl="0">
              <a:lnSpc>
                <a:spcPct val="115000"/>
              </a:lnSpc>
              <a:spcBef>
                <a:spcPts val="0"/>
              </a:spcBef>
              <a:spcAft>
                <a:spcPts val="0"/>
              </a:spcAft>
              <a:buFont typeface="+mj-lt"/>
              <a:buAutoNum type="alphaLcParenR"/>
            </a:pPr>
            <a:r>
              <a:rPr lang="en-US" dirty="0">
                <a:ea typeface="SimSun"/>
                <a:cs typeface="Mangal"/>
              </a:rPr>
              <a:t>Winners</a:t>
            </a:r>
          </a:p>
          <a:p>
            <a:pPr marL="681038" lvl="0">
              <a:lnSpc>
                <a:spcPct val="115000"/>
              </a:lnSpc>
              <a:spcBef>
                <a:spcPts val="0"/>
              </a:spcBef>
              <a:spcAft>
                <a:spcPts val="0"/>
              </a:spcAft>
              <a:buFont typeface="+mj-lt"/>
              <a:buAutoNum type="alphaLcParenR"/>
            </a:pPr>
            <a:r>
              <a:rPr lang="en-US" dirty="0">
                <a:ea typeface="SimSun"/>
                <a:cs typeface="Mangal"/>
              </a:rPr>
              <a:t>Prizes</a:t>
            </a:r>
          </a:p>
          <a:p>
            <a:pPr marL="347663" lvl="0" indent="-347663">
              <a:lnSpc>
                <a:spcPct val="115000"/>
              </a:lnSpc>
              <a:spcBef>
                <a:spcPts val="1200"/>
              </a:spcBef>
              <a:spcAft>
                <a:spcPts val="1000"/>
              </a:spcAft>
              <a:buFont typeface="+mj-lt"/>
              <a:buAutoNum type="arabicPeriod" startAt="10"/>
            </a:pPr>
            <a:r>
              <a:rPr lang="en-US" dirty="0">
                <a:ea typeface="Times New Roman"/>
                <a:cs typeface="Times New Roman"/>
              </a:rPr>
              <a:t>For __________ conflicts, three to five options is usually sufficient.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Large</a:t>
            </a:r>
          </a:p>
          <a:p>
            <a:pPr marL="681038" lvl="0">
              <a:lnSpc>
                <a:spcPct val="115000"/>
              </a:lnSpc>
              <a:spcBef>
                <a:spcPts val="0"/>
              </a:spcBef>
              <a:spcAft>
                <a:spcPts val="0"/>
              </a:spcAft>
              <a:buFont typeface="+mj-lt"/>
              <a:buAutoNum type="alphaLcParenR"/>
            </a:pPr>
            <a:r>
              <a:rPr lang="en-US" dirty="0">
                <a:ea typeface="SimSun"/>
                <a:cs typeface="Mangal"/>
              </a:rPr>
              <a:t>Radical</a:t>
            </a:r>
          </a:p>
          <a:p>
            <a:pPr marL="681038" lvl="0">
              <a:lnSpc>
                <a:spcPct val="115000"/>
              </a:lnSpc>
              <a:spcBef>
                <a:spcPts val="0"/>
              </a:spcBef>
              <a:spcAft>
                <a:spcPts val="0"/>
              </a:spcAft>
              <a:buFont typeface="+mj-lt"/>
              <a:buAutoNum type="alphaLcParenR"/>
            </a:pPr>
            <a:r>
              <a:rPr lang="en-US" dirty="0">
                <a:ea typeface="SimSun"/>
                <a:cs typeface="Mangal"/>
              </a:rPr>
              <a:t>Simple</a:t>
            </a:r>
          </a:p>
          <a:p>
            <a:pPr marL="681038" lvl="0">
              <a:lnSpc>
                <a:spcPct val="115000"/>
              </a:lnSpc>
              <a:spcBef>
                <a:spcPts val="0"/>
              </a:spcBef>
              <a:spcAft>
                <a:spcPts val="0"/>
              </a:spcAft>
              <a:buFont typeface="+mj-lt"/>
              <a:buAutoNum type="alphaLcParenR"/>
            </a:pPr>
            <a:r>
              <a:rPr lang="en-US" dirty="0">
                <a:ea typeface="SimSun"/>
                <a:cs typeface="Mangal"/>
              </a:rPr>
              <a:t>Extreme</a:t>
            </a:r>
          </a:p>
          <a:p>
            <a:endParaRPr lang="en-US" dirty="0"/>
          </a:p>
        </p:txBody>
      </p:sp>
    </p:spTree>
    <p:extLst>
      <p:ext uri="{BB962C8B-B14F-4D97-AF65-F5344CB8AC3E}">
        <p14:creationId xmlns:p14="http://schemas.microsoft.com/office/powerpoint/2010/main" val="4204011488"/>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Once you have a good handle on the conflict, it's time for the parties to start ________ some options for resolution.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Denying</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Generating</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Fabricating</a:t>
            </a:r>
          </a:p>
          <a:p>
            <a:pPr marL="681038" lvl="0">
              <a:lnSpc>
                <a:spcPct val="115000"/>
              </a:lnSpc>
              <a:spcBef>
                <a:spcPts val="0"/>
              </a:spcBef>
              <a:spcAft>
                <a:spcPts val="0"/>
              </a:spcAft>
              <a:buFont typeface="+mj-lt"/>
              <a:buAutoNum type="alphaLcParenR"/>
            </a:pPr>
            <a:r>
              <a:rPr lang="en-US" dirty="0">
                <a:ea typeface="SimSun"/>
                <a:cs typeface="Mangal"/>
              </a:rPr>
              <a:t>Celebrating</a:t>
            </a:r>
          </a:p>
          <a:p>
            <a:pPr marL="347663" lvl="0" indent="-347663">
              <a:lnSpc>
                <a:spcPct val="115000"/>
              </a:lnSpc>
              <a:spcBef>
                <a:spcPts val="1200"/>
              </a:spcBef>
              <a:spcAft>
                <a:spcPts val="1000"/>
              </a:spcAft>
              <a:buFont typeface="+mj-lt"/>
              <a:buAutoNum type="arabicPeriod" startAt="2"/>
            </a:pPr>
            <a:r>
              <a:rPr lang="en-US" dirty="0">
                <a:ea typeface="Times New Roman"/>
                <a:cs typeface="Times New Roman"/>
              </a:rPr>
              <a:t>At the beginning, you should generate, not ___________.</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Extricate</a:t>
            </a: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Contemplate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Evaluate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Motivate</a:t>
            </a:r>
          </a:p>
          <a:p>
            <a:endParaRPr lang="en-US" dirty="0"/>
          </a:p>
        </p:txBody>
      </p:sp>
    </p:spTree>
    <p:extLst>
      <p:ext uri="{BB962C8B-B14F-4D97-AF65-F5344CB8AC3E}">
        <p14:creationId xmlns:p14="http://schemas.microsoft.com/office/powerpoint/2010/main" val="18728908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A454270D-11CD-4CE3-AEDB-DE7E6A70FC29}"/>
              </a:ext>
            </a:extLst>
          </p:cNvPr>
          <p:cNvSpPr/>
          <p:nvPr/>
        </p:nvSpPr>
        <p:spPr>
          <a:xfrm>
            <a:off x="-896779" y="260326"/>
            <a:ext cx="572235" cy="572235"/>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90135960-8A27-49FE-8604-2AFEA93E67F2}"/>
              </a:ext>
            </a:extLst>
          </p:cNvPr>
          <p:cNvSpPr/>
          <p:nvPr/>
        </p:nvSpPr>
        <p:spPr>
          <a:xfrm>
            <a:off x="-2109064" y="260326"/>
            <a:ext cx="572235" cy="572235"/>
          </a:xfrm>
          <a:prstGeom prst="ellipse">
            <a:avLst/>
          </a:prstGeom>
          <a:solidFill>
            <a:srgbClr val="2A4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8A68C0AF-7D44-45B0-9169-83472096969C}"/>
              </a:ext>
            </a:extLst>
          </p:cNvPr>
          <p:cNvSpPr/>
          <p:nvPr/>
        </p:nvSpPr>
        <p:spPr>
          <a:xfrm>
            <a:off x="-2109064" y="885083"/>
            <a:ext cx="572235" cy="572235"/>
          </a:xfrm>
          <a:prstGeom prst="ellipse">
            <a:avLst/>
          </a:prstGeom>
          <a:solidFill>
            <a:srgbClr val="FEBB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116659A8-D571-4F10-A4AC-98B55F07B846}"/>
              </a:ext>
            </a:extLst>
          </p:cNvPr>
          <p:cNvSpPr/>
          <p:nvPr/>
        </p:nvSpPr>
        <p:spPr>
          <a:xfrm>
            <a:off x="-2700808" y="260326"/>
            <a:ext cx="572235" cy="572235"/>
          </a:xfrm>
          <a:prstGeom prst="ellipse">
            <a:avLst/>
          </a:prstGeom>
          <a:solidFill>
            <a:srgbClr val="A74A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694FEFC8-4C23-409E-9666-E95870E90A2E}"/>
              </a:ext>
            </a:extLst>
          </p:cNvPr>
          <p:cNvSpPr/>
          <p:nvPr/>
        </p:nvSpPr>
        <p:spPr>
          <a:xfrm>
            <a:off x="-1497812" y="893289"/>
            <a:ext cx="572235" cy="572235"/>
          </a:xfrm>
          <a:prstGeom prst="ellipse">
            <a:avLst/>
          </a:prstGeom>
          <a:solidFill>
            <a:srgbClr val="FFF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9A0628FA-AE30-4170-8583-7A1B0E913277}"/>
              </a:ext>
            </a:extLst>
          </p:cNvPr>
          <p:cNvSpPr/>
          <p:nvPr/>
        </p:nvSpPr>
        <p:spPr>
          <a:xfrm>
            <a:off x="-2109064" y="1509840"/>
            <a:ext cx="572235" cy="572235"/>
          </a:xfrm>
          <a:prstGeom prst="ellipse">
            <a:avLst/>
          </a:prstGeom>
          <a:solidFill>
            <a:srgbClr val="E971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72431A33-7484-46F0-9A44-C77D54B732A0}"/>
              </a:ext>
            </a:extLst>
          </p:cNvPr>
          <p:cNvSpPr/>
          <p:nvPr/>
        </p:nvSpPr>
        <p:spPr>
          <a:xfrm>
            <a:off x="-1497812" y="260326"/>
            <a:ext cx="572235" cy="572235"/>
          </a:xfrm>
          <a:prstGeom prst="ellipse">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F675BAE3-D389-440D-9FC7-5644DC61BA0B}"/>
              </a:ext>
            </a:extLst>
          </p:cNvPr>
          <p:cNvSpPr/>
          <p:nvPr/>
        </p:nvSpPr>
        <p:spPr>
          <a:xfrm>
            <a:off x="-1497812" y="1509839"/>
            <a:ext cx="572235" cy="572235"/>
          </a:xfrm>
          <a:prstGeom prst="ellipse">
            <a:avLst/>
          </a:prstGeom>
          <a:solidFill>
            <a:srgbClr val="73AA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B89C8161-418E-4E2D-994E-F735D4C6EFFE}"/>
              </a:ext>
            </a:extLst>
          </p:cNvPr>
          <p:cNvSpPr/>
          <p:nvPr/>
        </p:nvSpPr>
        <p:spPr>
          <a:xfrm>
            <a:off x="-2700808" y="885083"/>
            <a:ext cx="572235" cy="572235"/>
          </a:xfrm>
          <a:prstGeom prst="ellipse">
            <a:avLst/>
          </a:prstGeom>
          <a:solidFill>
            <a:srgbClr val="BBDB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11F3086B-08FA-4092-A13C-41EF97CD6C0C}"/>
              </a:ext>
            </a:extLst>
          </p:cNvPr>
          <p:cNvSpPr/>
          <p:nvPr/>
        </p:nvSpPr>
        <p:spPr>
          <a:xfrm>
            <a:off x="-2700808" y="1509840"/>
            <a:ext cx="572235" cy="572235"/>
          </a:xfrm>
          <a:prstGeom prst="ellipse">
            <a:avLst/>
          </a:prstGeom>
          <a:solidFill>
            <a:srgbClr val="2CB4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13BD0CF5-6CB9-4C37-9060-AED7C36F86A2}"/>
              </a:ext>
            </a:extLst>
          </p:cNvPr>
          <p:cNvSpPr txBox="1"/>
          <p:nvPr/>
        </p:nvSpPr>
        <p:spPr>
          <a:xfrm>
            <a:off x="-2580000" y="-77401"/>
            <a:ext cx="2164375" cy="276999"/>
          </a:xfrm>
          <a:prstGeom prst="rect">
            <a:avLst/>
          </a:prstGeom>
          <a:noFill/>
        </p:spPr>
        <p:txBody>
          <a:bodyPr wrap="none" rtlCol="0">
            <a:spAutoFit/>
          </a:bodyPr>
          <a:lstStyle/>
          <a:p>
            <a:r>
              <a:rPr lang="en-US" sz="1200" dirty="0"/>
              <a:t>AIM INC Color Specifications</a:t>
            </a:r>
          </a:p>
        </p:txBody>
      </p:sp>
      <p:sp>
        <p:nvSpPr>
          <p:cNvPr id="17" name="Rectangle 16">
            <a:extLst>
              <a:ext uri="{FF2B5EF4-FFF2-40B4-BE49-F238E27FC236}">
                <a16:creationId xmlns:a16="http://schemas.microsoft.com/office/drawing/2014/main" id="{345682D9-B142-4DE3-9168-1E64F1EA9DAA}"/>
              </a:ext>
            </a:extLst>
          </p:cNvPr>
          <p:cNvSpPr/>
          <p:nvPr/>
        </p:nvSpPr>
        <p:spPr>
          <a:xfrm>
            <a:off x="-1908720" y="5319752"/>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4" name="Title 3">
            <a:extLst>
              <a:ext uri="{FF2B5EF4-FFF2-40B4-BE49-F238E27FC236}">
                <a16:creationId xmlns:a16="http://schemas.microsoft.com/office/drawing/2014/main" id="{31ECEAA2-65B6-42CE-BDE1-18D5B37B0B60}"/>
              </a:ext>
            </a:extLst>
          </p:cNvPr>
          <p:cNvSpPr>
            <a:spLocks noGrp="1"/>
          </p:cNvSpPr>
          <p:nvPr>
            <p:ph type="title"/>
          </p:nvPr>
        </p:nvSpPr>
        <p:spPr/>
        <p:txBody>
          <a:bodyPr/>
          <a:lstStyle/>
          <a:p>
            <a:endParaRPr lang="en-US"/>
          </a:p>
        </p:txBody>
      </p:sp>
      <p:sp>
        <p:nvSpPr>
          <p:cNvPr id="19" name="Text Placeholder 18">
            <a:extLst>
              <a:ext uri="{FF2B5EF4-FFF2-40B4-BE49-F238E27FC236}">
                <a16:creationId xmlns:a16="http://schemas.microsoft.com/office/drawing/2014/main" id="{23238F12-CC37-4B57-91CF-78774C40045C}"/>
              </a:ext>
            </a:extLst>
          </p:cNvPr>
          <p:cNvSpPr>
            <a:spLocks noGrp="1"/>
          </p:cNvSpPr>
          <p:nvPr>
            <p:ph type="body" sz="quarter" idx="10"/>
          </p:nvPr>
        </p:nvSpPr>
        <p:spPr/>
        <p:txBody>
          <a:bodyPr/>
          <a:lstStyle/>
          <a:p>
            <a:r>
              <a:rPr lang="en-US" dirty="0"/>
              <a:t>Conflict Resolution</a:t>
            </a:r>
          </a:p>
        </p:txBody>
      </p:sp>
    </p:spTree>
    <p:extLst>
      <p:ext uri="{BB962C8B-B14F-4D97-AF65-F5344CB8AC3E}">
        <p14:creationId xmlns:p14="http://schemas.microsoft.com/office/powerpoint/2010/main" val="2665714553"/>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3"/>
            </a:pPr>
            <a:r>
              <a:rPr lang="en-US" dirty="0">
                <a:ea typeface="Times New Roman"/>
                <a:cs typeface="Times New Roman"/>
              </a:rPr>
              <a:t>It's very important to not ________ yourself or the person that you are having the conflict with.</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Censor</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Anger</a:t>
            </a:r>
          </a:p>
          <a:p>
            <a:pPr marL="681038" lvl="0">
              <a:lnSpc>
                <a:spcPct val="115000"/>
              </a:lnSpc>
              <a:spcBef>
                <a:spcPts val="0"/>
              </a:spcBef>
              <a:spcAft>
                <a:spcPts val="0"/>
              </a:spcAft>
              <a:buFont typeface="+mj-lt"/>
              <a:buAutoNum type="alphaLcParenR"/>
            </a:pPr>
            <a:r>
              <a:rPr lang="en-US" dirty="0">
                <a:ea typeface="SimSun"/>
                <a:cs typeface="Mangal"/>
              </a:rPr>
              <a:t>Belittle</a:t>
            </a:r>
          </a:p>
          <a:p>
            <a:pPr marL="681038" lvl="0">
              <a:lnSpc>
                <a:spcPct val="115000"/>
              </a:lnSpc>
              <a:spcBef>
                <a:spcPts val="0"/>
              </a:spcBef>
              <a:spcAft>
                <a:spcPts val="0"/>
              </a:spcAft>
              <a:buFont typeface="+mj-lt"/>
              <a:buAutoNum type="alphaLcParenR"/>
            </a:pPr>
            <a:r>
              <a:rPr lang="en-US" dirty="0">
                <a:ea typeface="SimSun"/>
                <a:cs typeface="Mangal"/>
              </a:rPr>
              <a:t>Demean</a:t>
            </a:r>
          </a:p>
          <a:p>
            <a:pPr marL="347663" lvl="0" indent="-347663">
              <a:lnSpc>
                <a:spcPct val="115000"/>
              </a:lnSpc>
              <a:spcBef>
                <a:spcPts val="1200"/>
              </a:spcBef>
              <a:spcAft>
                <a:spcPts val="1000"/>
              </a:spcAft>
              <a:buFont typeface="+mj-lt"/>
              <a:buAutoNum type="arabicPeriod" startAt="4"/>
            </a:pPr>
            <a:r>
              <a:rPr lang="en-US" dirty="0">
                <a:ea typeface="Times New Roman"/>
                <a:cs typeface="Times New Roman"/>
              </a:rPr>
              <a:t>Record all possible ideas into a list or _______________ diagram.</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Venn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Brainstorming</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Large</a:t>
            </a:r>
          </a:p>
          <a:p>
            <a:pPr marL="681038" lvl="0">
              <a:lnSpc>
                <a:spcPct val="115000"/>
              </a:lnSpc>
              <a:spcBef>
                <a:spcPts val="0"/>
              </a:spcBef>
              <a:spcAft>
                <a:spcPts val="0"/>
              </a:spcAft>
              <a:buFont typeface="+mj-lt"/>
              <a:buAutoNum type="alphaLcParenR"/>
            </a:pPr>
            <a:r>
              <a:rPr lang="en-US" dirty="0">
                <a:ea typeface="SimSun"/>
                <a:cs typeface="Mangal"/>
              </a:rPr>
              <a:t>Quantum</a:t>
            </a:r>
          </a:p>
          <a:p>
            <a:endParaRPr lang="en-US" dirty="0"/>
          </a:p>
        </p:txBody>
      </p:sp>
    </p:spTree>
    <p:extLst>
      <p:ext uri="{BB962C8B-B14F-4D97-AF65-F5344CB8AC3E}">
        <p14:creationId xmlns:p14="http://schemas.microsoft.com/office/powerpoint/2010/main" val="3366110144"/>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5"/>
            </a:pPr>
            <a:r>
              <a:rPr lang="en-US" dirty="0">
                <a:ea typeface="Times New Roman"/>
                <a:cs typeface="Times New Roman"/>
              </a:rPr>
              <a:t>You can create a cause and effect ____________ to record ideas for resolution.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Journal</a:t>
            </a: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Article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Diagram</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Diatribe</a:t>
            </a:r>
          </a:p>
          <a:p>
            <a:pPr marL="347663" lvl="0" indent="-347663">
              <a:lnSpc>
                <a:spcPct val="115000"/>
              </a:lnSpc>
              <a:spcBef>
                <a:spcPts val="1200"/>
              </a:spcBef>
              <a:spcAft>
                <a:spcPts val="1000"/>
              </a:spcAft>
              <a:buFont typeface="+mj-lt"/>
              <a:buAutoNum type="arabicPeriod" startAt="6"/>
            </a:pPr>
            <a:r>
              <a:rPr lang="en-US" dirty="0">
                <a:ea typeface="Times New Roman"/>
                <a:cs typeface="Times New Roman"/>
              </a:rPr>
              <a:t>The _________ energy will build as you and the person you're in conflict with start to generate options.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Positive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Negative</a:t>
            </a:r>
          </a:p>
          <a:p>
            <a:pPr marL="681038" lvl="0">
              <a:lnSpc>
                <a:spcPct val="115000"/>
              </a:lnSpc>
              <a:spcBef>
                <a:spcPts val="0"/>
              </a:spcBef>
              <a:spcAft>
                <a:spcPts val="0"/>
              </a:spcAft>
              <a:buFont typeface="+mj-lt"/>
              <a:buAutoNum type="alphaLcParenR"/>
            </a:pPr>
            <a:r>
              <a:rPr lang="en-US" dirty="0">
                <a:ea typeface="SimSun"/>
                <a:cs typeface="Mangal"/>
              </a:rPr>
              <a:t>Superlative</a:t>
            </a:r>
          </a:p>
          <a:p>
            <a:pPr marL="681038" lvl="0">
              <a:lnSpc>
                <a:spcPct val="115000"/>
              </a:lnSpc>
              <a:spcBef>
                <a:spcPts val="0"/>
              </a:spcBef>
              <a:spcAft>
                <a:spcPts val="0"/>
              </a:spcAft>
              <a:buFont typeface="+mj-lt"/>
              <a:buAutoNum type="alphaLcParenR"/>
            </a:pPr>
            <a:r>
              <a:rPr lang="en-US" dirty="0">
                <a:ea typeface="SimSun"/>
                <a:cs typeface="Mangal"/>
              </a:rPr>
              <a:t>Interrogative</a:t>
            </a:r>
          </a:p>
        </p:txBody>
      </p:sp>
    </p:spTree>
    <p:extLst>
      <p:ext uri="{BB962C8B-B14F-4D97-AF65-F5344CB8AC3E}">
        <p14:creationId xmlns:p14="http://schemas.microsoft.com/office/powerpoint/2010/main" val="2585482397"/>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7"/>
            </a:pPr>
            <a:r>
              <a:rPr lang="en-US" dirty="0">
                <a:ea typeface="Times New Roman"/>
                <a:cs typeface="Times New Roman"/>
              </a:rPr>
              <a:t>Once you have a good list of options, look over the list, and perform some basic __________.</a:t>
            </a:r>
            <a:endParaRPr lang="en-US" dirty="0">
              <a:ea typeface="SimSun"/>
              <a:cs typeface="Mangal"/>
            </a:endParaRPr>
          </a:p>
          <a:p>
            <a:pPr marL="685800" lvl="0" indent="-347663">
              <a:lnSpc>
                <a:spcPct val="115000"/>
              </a:lnSpc>
              <a:spcBef>
                <a:spcPts val="0"/>
              </a:spcBef>
              <a:spcAft>
                <a:spcPts val="0"/>
              </a:spcAft>
              <a:buFont typeface="+mj-lt"/>
              <a:buAutoNum type="alphaLcParenR"/>
            </a:pPr>
            <a:r>
              <a:rPr lang="en-US" dirty="0">
                <a:ea typeface="SimSun"/>
                <a:cs typeface="Mangal"/>
              </a:rPr>
              <a:t>Trust</a:t>
            </a:r>
          </a:p>
          <a:p>
            <a:pPr marL="685800" lvl="0" indent="-347663">
              <a:lnSpc>
                <a:spcPct val="115000"/>
              </a:lnSpc>
              <a:spcBef>
                <a:spcPts val="0"/>
              </a:spcBef>
              <a:spcAft>
                <a:spcPts val="0"/>
              </a:spcAft>
              <a:buFont typeface="+mj-lt"/>
              <a:buAutoNum type="alphaLcParenR"/>
            </a:pPr>
            <a:r>
              <a:rPr lang="en-US" dirty="0">
                <a:solidFill>
                  <a:srgbClr val="000000"/>
                </a:solidFill>
                <a:ea typeface="SimSun"/>
                <a:cs typeface="Mangal"/>
              </a:rPr>
              <a:t>Moves</a:t>
            </a:r>
            <a:endParaRPr lang="en-US" dirty="0">
              <a:ea typeface="SimSun"/>
              <a:cs typeface="Mangal"/>
            </a:endParaRPr>
          </a:p>
          <a:p>
            <a:pPr marL="685800" lvl="0" indent="-347663">
              <a:lnSpc>
                <a:spcPct val="115000"/>
              </a:lnSpc>
              <a:spcBef>
                <a:spcPts val="0"/>
              </a:spcBef>
              <a:spcAft>
                <a:spcPts val="0"/>
              </a:spcAft>
              <a:buFont typeface="+mj-lt"/>
              <a:buAutoNum type="alphaLcParenR"/>
            </a:pPr>
            <a:r>
              <a:rPr lang="en-US" dirty="0">
                <a:solidFill>
                  <a:srgbClr val="FF0000"/>
                </a:solidFill>
                <a:ea typeface="SimSun"/>
                <a:cs typeface="Mangal"/>
              </a:rPr>
              <a:t>Evaluation</a:t>
            </a:r>
            <a:endParaRPr lang="en-US" dirty="0">
              <a:ea typeface="SimSun"/>
              <a:cs typeface="Mangal"/>
            </a:endParaRPr>
          </a:p>
          <a:p>
            <a:pPr marL="685800" lvl="0" indent="-347663">
              <a:lnSpc>
                <a:spcPct val="115000"/>
              </a:lnSpc>
              <a:spcBef>
                <a:spcPts val="0"/>
              </a:spcBef>
              <a:spcAft>
                <a:spcPts val="0"/>
              </a:spcAft>
              <a:buFont typeface="+mj-lt"/>
              <a:buAutoNum type="alphaLcParenR"/>
            </a:pPr>
            <a:r>
              <a:rPr lang="en-US" dirty="0">
                <a:ea typeface="SimSun"/>
                <a:cs typeface="Mangal"/>
              </a:rPr>
              <a:t>Statistics</a:t>
            </a:r>
          </a:p>
          <a:p>
            <a:pPr marL="347663" lvl="0" indent="-347663">
              <a:lnSpc>
                <a:spcPct val="115000"/>
              </a:lnSpc>
              <a:spcBef>
                <a:spcPts val="1200"/>
              </a:spcBef>
              <a:spcAft>
                <a:spcPts val="1000"/>
              </a:spcAft>
              <a:buFont typeface="+mj-lt"/>
              <a:buAutoNum type="arabicPeriod" startAt="8"/>
            </a:pPr>
            <a:r>
              <a:rPr lang="en-US" dirty="0">
                <a:ea typeface="Times New Roman"/>
                <a:cs typeface="Times New Roman"/>
              </a:rPr>
              <a:t>Cross off options that are an absolute _________ for either party.</a:t>
            </a:r>
            <a:endParaRPr lang="en-US" dirty="0">
              <a:ea typeface="SimSun"/>
              <a:cs typeface="Mangal"/>
            </a:endParaRPr>
          </a:p>
          <a:p>
            <a:pPr marL="685800" lvl="0" indent="-347663">
              <a:lnSpc>
                <a:spcPct val="115000"/>
              </a:lnSpc>
              <a:spcBef>
                <a:spcPts val="0"/>
              </a:spcBef>
              <a:spcAft>
                <a:spcPts val="0"/>
              </a:spcAft>
              <a:buFont typeface="+mj-lt"/>
              <a:buAutoNum type="alphaLcParenR"/>
            </a:pPr>
            <a:r>
              <a:rPr lang="en-US" dirty="0">
                <a:solidFill>
                  <a:srgbClr val="000000"/>
                </a:solidFill>
                <a:ea typeface="SimSun"/>
                <a:cs typeface="Mangal"/>
              </a:rPr>
              <a:t>Request</a:t>
            </a:r>
            <a:endParaRPr lang="en-US" dirty="0">
              <a:ea typeface="SimSun"/>
              <a:cs typeface="Mangal"/>
            </a:endParaRPr>
          </a:p>
          <a:p>
            <a:pPr marL="685800" lvl="0" indent="-347663">
              <a:lnSpc>
                <a:spcPct val="115000"/>
              </a:lnSpc>
              <a:spcBef>
                <a:spcPts val="0"/>
              </a:spcBef>
              <a:spcAft>
                <a:spcPts val="0"/>
              </a:spcAft>
              <a:buFont typeface="+mj-lt"/>
              <a:buAutoNum type="alphaLcParenR"/>
            </a:pPr>
            <a:r>
              <a:rPr lang="en-US" dirty="0">
                <a:solidFill>
                  <a:srgbClr val="FF0000"/>
                </a:solidFill>
                <a:ea typeface="SimSun"/>
                <a:cs typeface="Mangal"/>
              </a:rPr>
              <a:t>No-go</a:t>
            </a:r>
            <a:endParaRPr lang="en-US" dirty="0">
              <a:ea typeface="SimSun"/>
              <a:cs typeface="Mangal"/>
            </a:endParaRPr>
          </a:p>
          <a:p>
            <a:pPr marL="685800" lvl="0" indent="-347663">
              <a:lnSpc>
                <a:spcPct val="115000"/>
              </a:lnSpc>
              <a:spcBef>
                <a:spcPts val="0"/>
              </a:spcBef>
              <a:spcAft>
                <a:spcPts val="0"/>
              </a:spcAft>
              <a:buFont typeface="+mj-lt"/>
              <a:buAutoNum type="alphaLcParenR"/>
            </a:pPr>
            <a:r>
              <a:rPr lang="en-US" dirty="0">
                <a:ea typeface="SimSun"/>
                <a:cs typeface="Mangal"/>
              </a:rPr>
              <a:t>Nuisance</a:t>
            </a:r>
          </a:p>
          <a:p>
            <a:pPr marL="685800" lvl="0" indent="-347663">
              <a:lnSpc>
                <a:spcPct val="115000"/>
              </a:lnSpc>
              <a:spcBef>
                <a:spcPts val="0"/>
              </a:spcBef>
              <a:spcAft>
                <a:spcPts val="0"/>
              </a:spcAft>
              <a:buFont typeface="+mj-lt"/>
              <a:buAutoNum type="alphaLcParenR"/>
            </a:pPr>
            <a:r>
              <a:rPr lang="en-US" dirty="0">
                <a:ea typeface="SimSun"/>
                <a:cs typeface="Mangal"/>
              </a:rPr>
              <a:t>Must</a:t>
            </a:r>
          </a:p>
          <a:p>
            <a:endParaRPr lang="en-US" dirty="0"/>
          </a:p>
        </p:txBody>
      </p:sp>
    </p:spTree>
    <p:extLst>
      <p:ext uri="{BB962C8B-B14F-4D97-AF65-F5344CB8AC3E}">
        <p14:creationId xmlns:p14="http://schemas.microsoft.com/office/powerpoint/2010/main" val="203322912"/>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9"/>
            </a:pPr>
            <a:r>
              <a:rPr lang="en-US" dirty="0">
                <a:ea typeface="Times New Roman"/>
                <a:cs typeface="Times New Roman"/>
              </a:rPr>
              <a:t>Highlight options that provide __________ for both parties.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Gains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Losses</a:t>
            </a:r>
          </a:p>
          <a:p>
            <a:pPr marL="681038" lvl="0">
              <a:lnSpc>
                <a:spcPct val="115000"/>
              </a:lnSpc>
              <a:spcBef>
                <a:spcPts val="0"/>
              </a:spcBef>
              <a:spcAft>
                <a:spcPts val="0"/>
              </a:spcAft>
              <a:buFont typeface="+mj-lt"/>
              <a:buAutoNum type="alphaLcParenR"/>
            </a:pPr>
            <a:r>
              <a:rPr lang="en-US" dirty="0">
                <a:ea typeface="SimSun"/>
                <a:cs typeface="Mangal"/>
              </a:rPr>
              <a:t>Winners</a:t>
            </a:r>
          </a:p>
          <a:p>
            <a:pPr marL="681038" lvl="0">
              <a:lnSpc>
                <a:spcPct val="115000"/>
              </a:lnSpc>
              <a:spcBef>
                <a:spcPts val="0"/>
              </a:spcBef>
              <a:spcAft>
                <a:spcPts val="0"/>
              </a:spcAft>
              <a:buFont typeface="+mj-lt"/>
              <a:buAutoNum type="alphaLcParenR"/>
            </a:pPr>
            <a:r>
              <a:rPr lang="en-US" dirty="0">
                <a:ea typeface="SimSun"/>
                <a:cs typeface="Mangal"/>
              </a:rPr>
              <a:t>Prizes</a:t>
            </a:r>
          </a:p>
          <a:p>
            <a:pPr marL="347663" lvl="0" indent="-347663">
              <a:lnSpc>
                <a:spcPct val="115000"/>
              </a:lnSpc>
              <a:spcBef>
                <a:spcPts val="1200"/>
              </a:spcBef>
              <a:spcAft>
                <a:spcPts val="1000"/>
              </a:spcAft>
              <a:buFont typeface="+mj-lt"/>
              <a:buAutoNum type="arabicPeriod" startAt="10"/>
            </a:pPr>
            <a:r>
              <a:rPr lang="en-US" dirty="0">
                <a:ea typeface="Times New Roman"/>
                <a:cs typeface="Times New Roman"/>
              </a:rPr>
              <a:t>For __________ conflicts, three to five options is usually sufficient.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Large</a:t>
            </a: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Radical</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Simple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Extreme</a:t>
            </a:r>
          </a:p>
          <a:p>
            <a:endParaRPr lang="en-US" dirty="0"/>
          </a:p>
        </p:txBody>
      </p:sp>
    </p:spTree>
    <p:extLst>
      <p:ext uri="{BB962C8B-B14F-4D97-AF65-F5344CB8AC3E}">
        <p14:creationId xmlns:p14="http://schemas.microsoft.com/office/powerpoint/2010/main" val="1248975642"/>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Module Nine: </a:t>
            </a:r>
            <a:br>
              <a:rPr lang="en-US" dirty="0"/>
            </a:br>
            <a:r>
              <a:rPr lang="en-US" dirty="0"/>
              <a:t>Building a Solution</a:t>
            </a:r>
          </a:p>
        </p:txBody>
      </p:sp>
      <p:sp>
        <p:nvSpPr>
          <p:cNvPr id="4" name="Text Placeholder 3"/>
          <p:cNvSpPr>
            <a:spLocks noGrp="1"/>
          </p:cNvSpPr>
          <p:nvPr>
            <p:ph type="body" sz="quarter" idx="10"/>
          </p:nvPr>
        </p:nvSpPr>
        <p:spPr/>
        <p:txBody>
          <a:bodyPr>
            <a:noAutofit/>
          </a:bodyPr>
          <a:lstStyle/>
          <a:p>
            <a:pPr eaLnBrk="1" hangingPunct="1">
              <a:lnSpc>
                <a:spcPct val="80000"/>
              </a:lnSpc>
            </a:pPr>
            <a:endParaRPr lang="en-US" sz="2400" i="1" dirty="0">
              <a:latin typeface="+mj-lt"/>
            </a:endParaRPr>
          </a:p>
          <a:p>
            <a:pPr>
              <a:lnSpc>
                <a:spcPct val="95000"/>
              </a:lnSpc>
              <a:spcBef>
                <a:spcPct val="0"/>
              </a:spcBef>
              <a:spcAft>
                <a:spcPts val="1000"/>
              </a:spcAft>
            </a:pPr>
            <a:r>
              <a:rPr lang="en-US" sz="2400" i="1" dirty="0">
                <a:latin typeface="+mj-lt"/>
                <a:cs typeface="Times New Roman" pitchFamily="18" charset="0"/>
              </a:rPr>
              <a:t>The harder the conflict, the more glorious the triumph. </a:t>
            </a:r>
          </a:p>
          <a:p>
            <a:pPr>
              <a:lnSpc>
                <a:spcPct val="95000"/>
              </a:lnSpc>
              <a:spcBef>
                <a:spcPct val="0"/>
              </a:spcBef>
              <a:spcAft>
                <a:spcPts val="1000"/>
              </a:spcAft>
            </a:pPr>
            <a:r>
              <a:rPr lang="en-US" sz="2400" b="1" i="1" dirty="0">
                <a:latin typeface="+mj-lt"/>
                <a:cs typeface="Times New Roman" pitchFamily="18" charset="0"/>
              </a:rPr>
              <a:t>Thomas Paine</a:t>
            </a:r>
          </a:p>
        </p:txBody>
      </p:sp>
      <p:sp>
        <p:nvSpPr>
          <p:cNvPr id="3" name="Content Placeholder 2"/>
          <p:cNvSpPr>
            <a:spLocks noGrp="1"/>
          </p:cNvSpPr>
          <p:nvPr>
            <p:ph type="body" sz="quarter" idx="11"/>
          </p:nvPr>
        </p:nvSpPr>
        <p:spPr/>
        <p:txBody>
          <a:bodyPr rtlCol="0">
            <a:normAutofit lnSpcReduction="10000"/>
          </a:bodyPr>
          <a:lstStyle/>
          <a:p>
            <a:pPr eaLnBrk="1" fontAlgn="auto" hangingPunct="1">
              <a:spcAft>
                <a:spcPts val="0"/>
              </a:spcAft>
              <a:defRPr/>
            </a:pPr>
            <a:r>
              <a:rPr lang="en-US" dirty="0"/>
              <a:t>Once the possible solutions are laid out, it’s time to move on to choosing a solution and laying the groundwork for a resolution. </a:t>
            </a:r>
          </a:p>
          <a:p>
            <a:pPr eaLnBrk="1" fontAlgn="auto" hangingPunct="1">
              <a:spcAft>
                <a:spcPts val="0"/>
              </a:spcAft>
              <a:defRPr/>
            </a:pPr>
            <a:r>
              <a:rPr lang="en-US" dirty="0"/>
              <a:t>This module will explore how to create criteria and how to use those criteria to create a shortlist of options, and then to move on to a solution.</a:t>
            </a:r>
            <a:endParaRPr lang="en-CA" dirty="0"/>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C8EFEFE-3394-4AC8-BB43-EC4BF704182C}"/>
              </a:ext>
            </a:extLst>
          </p:cNvPr>
          <p:cNvSpPr>
            <a:spLocks noGrp="1"/>
          </p:cNvSpPr>
          <p:nvPr>
            <p:ph sz="quarter" idx="11"/>
          </p:nvPr>
        </p:nvSpPr>
        <p:spPr/>
        <p:txBody>
          <a:bodyPr/>
          <a:lstStyle/>
          <a:p>
            <a:endParaRPr lang="en-US"/>
          </a:p>
        </p:txBody>
      </p:sp>
      <p:sp>
        <p:nvSpPr>
          <p:cNvPr id="41986" name="Title 1"/>
          <p:cNvSpPr>
            <a:spLocks noGrp="1"/>
          </p:cNvSpPr>
          <p:nvPr>
            <p:ph type="title"/>
          </p:nvPr>
        </p:nvSpPr>
        <p:spPr/>
        <p:txBody>
          <a:bodyPr/>
          <a:lstStyle/>
          <a:p>
            <a:pPr eaLnBrk="1" hangingPunct="1"/>
            <a:r>
              <a:rPr lang="en-US" dirty="0"/>
              <a:t>Creating Criteria</a:t>
            </a:r>
          </a:p>
        </p:txBody>
      </p:sp>
      <p:grpSp>
        <p:nvGrpSpPr>
          <p:cNvPr id="3" name="Group 2">
            <a:extLst>
              <a:ext uri="{FF2B5EF4-FFF2-40B4-BE49-F238E27FC236}">
                <a16:creationId xmlns:a16="http://schemas.microsoft.com/office/drawing/2014/main" id="{5B1E4487-9A8E-488A-AE88-983AC6769C8B}"/>
              </a:ext>
            </a:extLst>
          </p:cNvPr>
          <p:cNvGrpSpPr/>
          <p:nvPr/>
        </p:nvGrpSpPr>
        <p:grpSpPr>
          <a:xfrm>
            <a:off x="457200" y="1600998"/>
            <a:ext cx="8229600" cy="4524364"/>
            <a:chOff x="457200" y="1600998"/>
            <a:chExt cx="8229600" cy="4524364"/>
          </a:xfrm>
        </p:grpSpPr>
        <p:sp>
          <p:nvSpPr>
            <p:cNvPr id="4" name="Freeform: Shape 3">
              <a:extLst>
                <a:ext uri="{FF2B5EF4-FFF2-40B4-BE49-F238E27FC236}">
                  <a16:creationId xmlns:a16="http://schemas.microsoft.com/office/drawing/2014/main" id="{99C29CC5-F283-4B1F-8C99-314C6084B22E}"/>
                </a:ext>
              </a:extLst>
            </p:cNvPr>
            <p:cNvSpPr/>
            <p:nvPr/>
          </p:nvSpPr>
          <p:spPr>
            <a:xfrm>
              <a:off x="457200" y="5007131"/>
              <a:ext cx="8229600" cy="1118231"/>
            </a:xfrm>
            <a:custGeom>
              <a:avLst/>
              <a:gdLst>
                <a:gd name="connsiteX0" fmla="*/ 0 w 8229600"/>
                <a:gd name="connsiteY0" fmla="*/ 0 h 1118231"/>
                <a:gd name="connsiteX1" fmla="*/ 8229600 w 8229600"/>
                <a:gd name="connsiteY1" fmla="*/ 0 h 1118231"/>
                <a:gd name="connsiteX2" fmla="*/ 8229600 w 8229600"/>
                <a:gd name="connsiteY2" fmla="*/ 1118231 h 1118231"/>
                <a:gd name="connsiteX3" fmla="*/ 0 w 8229600"/>
                <a:gd name="connsiteY3" fmla="*/ 1118231 h 1118231"/>
                <a:gd name="connsiteX4" fmla="*/ 0 w 8229600"/>
                <a:gd name="connsiteY4" fmla="*/ 0 h 11182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1118231">
                  <a:moveTo>
                    <a:pt x="0" y="0"/>
                  </a:moveTo>
                  <a:lnTo>
                    <a:pt x="8229600" y="0"/>
                  </a:lnTo>
                  <a:lnTo>
                    <a:pt x="8229600" y="1118231"/>
                  </a:lnTo>
                  <a:lnTo>
                    <a:pt x="0" y="1118231"/>
                  </a:lnTo>
                  <a:lnTo>
                    <a:pt x="0" y="0"/>
                  </a:lnTo>
                  <a:close/>
                </a:path>
              </a:pathLst>
            </a:cu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77368" tIns="277368" rIns="277368" bIns="277368" numCol="1" spcCol="1270" anchor="ctr" anchorCtr="0">
              <a:noAutofit/>
            </a:bodyPr>
            <a:lstStyle/>
            <a:p>
              <a:pPr marL="0" lvl="0" indent="0" algn="ctr" defTabSz="1733550">
                <a:lnSpc>
                  <a:spcPct val="90000"/>
                </a:lnSpc>
                <a:spcBef>
                  <a:spcPct val="0"/>
                </a:spcBef>
                <a:spcAft>
                  <a:spcPct val="35000"/>
                </a:spcAft>
                <a:buNone/>
              </a:pPr>
              <a:r>
                <a:rPr lang="en-US" sz="3900" b="1" kern="1200" dirty="0"/>
                <a:t>Respect both parties</a:t>
              </a:r>
            </a:p>
          </p:txBody>
        </p:sp>
        <p:sp>
          <p:nvSpPr>
            <p:cNvPr id="5" name="Freeform: Shape 4">
              <a:extLst>
                <a:ext uri="{FF2B5EF4-FFF2-40B4-BE49-F238E27FC236}">
                  <a16:creationId xmlns:a16="http://schemas.microsoft.com/office/drawing/2014/main" id="{44F1F8F5-FEB2-413B-9607-794134BEFE63}"/>
                </a:ext>
              </a:extLst>
            </p:cNvPr>
            <p:cNvSpPr/>
            <p:nvPr/>
          </p:nvSpPr>
          <p:spPr>
            <a:xfrm rot="21600000">
              <a:off x="457200" y="3304064"/>
              <a:ext cx="8229600" cy="1719840"/>
            </a:xfrm>
            <a:custGeom>
              <a:avLst/>
              <a:gdLst>
                <a:gd name="connsiteX0" fmla="*/ 0 w 8229600"/>
                <a:gd name="connsiteY0" fmla="*/ 602339 h 1719839"/>
                <a:gd name="connsiteX1" fmla="*/ 3899820 w 8229600"/>
                <a:gd name="connsiteY1" fmla="*/ 602339 h 1719839"/>
                <a:gd name="connsiteX2" fmla="*/ 3899820 w 8229600"/>
                <a:gd name="connsiteY2" fmla="*/ 429960 h 1719839"/>
                <a:gd name="connsiteX3" fmla="*/ 3684840 w 8229600"/>
                <a:gd name="connsiteY3" fmla="*/ 429960 h 1719839"/>
                <a:gd name="connsiteX4" fmla="*/ 4114800 w 8229600"/>
                <a:gd name="connsiteY4" fmla="*/ 0 h 1719839"/>
                <a:gd name="connsiteX5" fmla="*/ 4544760 w 8229600"/>
                <a:gd name="connsiteY5" fmla="*/ 429960 h 1719839"/>
                <a:gd name="connsiteX6" fmla="*/ 4329780 w 8229600"/>
                <a:gd name="connsiteY6" fmla="*/ 429960 h 1719839"/>
                <a:gd name="connsiteX7" fmla="*/ 4329780 w 8229600"/>
                <a:gd name="connsiteY7" fmla="*/ 602339 h 1719839"/>
                <a:gd name="connsiteX8" fmla="*/ 8229600 w 8229600"/>
                <a:gd name="connsiteY8" fmla="*/ 602339 h 1719839"/>
                <a:gd name="connsiteX9" fmla="*/ 8229600 w 8229600"/>
                <a:gd name="connsiteY9" fmla="*/ 1719839 h 1719839"/>
                <a:gd name="connsiteX10" fmla="*/ 0 w 8229600"/>
                <a:gd name="connsiteY10" fmla="*/ 1719839 h 1719839"/>
                <a:gd name="connsiteX11" fmla="*/ 0 w 8229600"/>
                <a:gd name="connsiteY11" fmla="*/ 602339 h 171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229600" h="1719839">
                  <a:moveTo>
                    <a:pt x="8229600" y="1117500"/>
                  </a:moveTo>
                  <a:lnTo>
                    <a:pt x="4329780" y="1117500"/>
                  </a:lnTo>
                  <a:lnTo>
                    <a:pt x="4329780" y="1289879"/>
                  </a:lnTo>
                  <a:lnTo>
                    <a:pt x="4544760" y="1289879"/>
                  </a:lnTo>
                  <a:lnTo>
                    <a:pt x="4114800" y="1719838"/>
                  </a:lnTo>
                  <a:lnTo>
                    <a:pt x="3684840" y="1289879"/>
                  </a:lnTo>
                  <a:lnTo>
                    <a:pt x="3899820" y="1289879"/>
                  </a:lnTo>
                  <a:lnTo>
                    <a:pt x="3899820" y="1117500"/>
                  </a:lnTo>
                  <a:lnTo>
                    <a:pt x="0" y="1117500"/>
                  </a:lnTo>
                  <a:lnTo>
                    <a:pt x="0" y="1"/>
                  </a:lnTo>
                  <a:lnTo>
                    <a:pt x="8229600" y="1"/>
                  </a:lnTo>
                  <a:lnTo>
                    <a:pt x="8229600" y="1117500"/>
                  </a:lnTo>
                  <a:close/>
                </a:path>
              </a:pathLst>
            </a:custGeom>
            <a:ln>
              <a:noFill/>
            </a:ln>
          </p:spPr>
          <p:style>
            <a:lnRef idx="2">
              <a:scrgbClr r="0" g="0" b="0"/>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277367" tIns="277369" rIns="277368" bIns="879707" numCol="1" spcCol="1270" anchor="ctr" anchorCtr="0">
              <a:noAutofit/>
            </a:bodyPr>
            <a:lstStyle/>
            <a:p>
              <a:pPr marL="0" lvl="0" indent="0" algn="ctr" defTabSz="1733550">
                <a:lnSpc>
                  <a:spcPct val="90000"/>
                </a:lnSpc>
                <a:spcBef>
                  <a:spcPct val="0"/>
                </a:spcBef>
                <a:spcAft>
                  <a:spcPct val="35000"/>
                </a:spcAft>
                <a:buNone/>
              </a:pPr>
              <a:r>
                <a:rPr lang="en-US" sz="3900" b="1" kern="1200" dirty="0"/>
                <a:t>Combine the list</a:t>
              </a:r>
            </a:p>
          </p:txBody>
        </p:sp>
        <p:sp>
          <p:nvSpPr>
            <p:cNvPr id="6" name="Freeform: Shape 5">
              <a:extLst>
                <a:ext uri="{FF2B5EF4-FFF2-40B4-BE49-F238E27FC236}">
                  <a16:creationId xmlns:a16="http://schemas.microsoft.com/office/drawing/2014/main" id="{9FF0D689-8D89-48E0-A3B9-AD2EE34540AC}"/>
                </a:ext>
              </a:extLst>
            </p:cNvPr>
            <p:cNvSpPr/>
            <p:nvPr/>
          </p:nvSpPr>
          <p:spPr>
            <a:xfrm rot="21600000">
              <a:off x="457200" y="1600998"/>
              <a:ext cx="8229600" cy="1719841"/>
            </a:xfrm>
            <a:custGeom>
              <a:avLst/>
              <a:gdLst>
                <a:gd name="connsiteX0" fmla="*/ 0 w 8229600"/>
                <a:gd name="connsiteY0" fmla="*/ 602339 h 1719839"/>
                <a:gd name="connsiteX1" fmla="*/ 3899820 w 8229600"/>
                <a:gd name="connsiteY1" fmla="*/ 602339 h 1719839"/>
                <a:gd name="connsiteX2" fmla="*/ 3899820 w 8229600"/>
                <a:gd name="connsiteY2" fmla="*/ 429960 h 1719839"/>
                <a:gd name="connsiteX3" fmla="*/ 3684840 w 8229600"/>
                <a:gd name="connsiteY3" fmla="*/ 429960 h 1719839"/>
                <a:gd name="connsiteX4" fmla="*/ 4114800 w 8229600"/>
                <a:gd name="connsiteY4" fmla="*/ 0 h 1719839"/>
                <a:gd name="connsiteX5" fmla="*/ 4544760 w 8229600"/>
                <a:gd name="connsiteY5" fmla="*/ 429960 h 1719839"/>
                <a:gd name="connsiteX6" fmla="*/ 4329780 w 8229600"/>
                <a:gd name="connsiteY6" fmla="*/ 429960 h 1719839"/>
                <a:gd name="connsiteX7" fmla="*/ 4329780 w 8229600"/>
                <a:gd name="connsiteY7" fmla="*/ 602339 h 1719839"/>
                <a:gd name="connsiteX8" fmla="*/ 8229600 w 8229600"/>
                <a:gd name="connsiteY8" fmla="*/ 602339 h 1719839"/>
                <a:gd name="connsiteX9" fmla="*/ 8229600 w 8229600"/>
                <a:gd name="connsiteY9" fmla="*/ 1719839 h 1719839"/>
                <a:gd name="connsiteX10" fmla="*/ 0 w 8229600"/>
                <a:gd name="connsiteY10" fmla="*/ 1719839 h 1719839"/>
                <a:gd name="connsiteX11" fmla="*/ 0 w 8229600"/>
                <a:gd name="connsiteY11" fmla="*/ 602339 h 171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229600" h="1719839">
                  <a:moveTo>
                    <a:pt x="8229600" y="1117500"/>
                  </a:moveTo>
                  <a:lnTo>
                    <a:pt x="4329780" y="1117500"/>
                  </a:lnTo>
                  <a:lnTo>
                    <a:pt x="4329780" y="1289879"/>
                  </a:lnTo>
                  <a:lnTo>
                    <a:pt x="4544760" y="1289879"/>
                  </a:lnTo>
                  <a:lnTo>
                    <a:pt x="4114800" y="1719838"/>
                  </a:lnTo>
                  <a:lnTo>
                    <a:pt x="3684840" y="1289879"/>
                  </a:lnTo>
                  <a:lnTo>
                    <a:pt x="3899820" y="1289879"/>
                  </a:lnTo>
                  <a:lnTo>
                    <a:pt x="3899820" y="1117500"/>
                  </a:lnTo>
                  <a:lnTo>
                    <a:pt x="0" y="1117500"/>
                  </a:lnTo>
                  <a:lnTo>
                    <a:pt x="0" y="1"/>
                  </a:lnTo>
                  <a:lnTo>
                    <a:pt x="8229600" y="1"/>
                  </a:lnTo>
                  <a:lnTo>
                    <a:pt x="8229600" y="1117500"/>
                  </a:lnTo>
                  <a:close/>
                </a:path>
              </a:pathLst>
            </a:custGeom>
            <a:ln>
              <a:noFill/>
            </a:ln>
          </p:spPr>
          <p:style>
            <a:lnRef idx="2">
              <a:scrgbClr r="0" g="0" b="0"/>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77367" tIns="277369" rIns="277368" bIns="879708" numCol="1" spcCol="1270" anchor="ctr" anchorCtr="0">
              <a:noAutofit/>
            </a:bodyPr>
            <a:lstStyle/>
            <a:p>
              <a:pPr marL="0" lvl="0" indent="0" algn="ctr" defTabSz="1733550">
                <a:lnSpc>
                  <a:spcPct val="90000"/>
                </a:lnSpc>
                <a:spcBef>
                  <a:spcPct val="0"/>
                </a:spcBef>
                <a:spcAft>
                  <a:spcPct val="35000"/>
                </a:spcAft>
                <a:buNone/>
              </a:pPr>
              <a:r>
                <a:rPr lang="en-US" sz="3900" b="1" kern="1200" dirty="0"/>
                <a:t>Write down individual criteria</a:t>
              </a:r>
            </a:p>
          </p:txBody>
        </p:sp>
      </p:gr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CEA02CF-A154-4A84-BDAC-4558550C45E3}"/>
              </a:ext>
            </a:extLst>
          </p:cNvPr>
          <p:cNvSpPr>
            <a:spLocks noGrp="1"/>
          </p:cNvSpPr>
          <p:nvPr>
            <p:ph sz="quarter" idx="11"/>
          </p:nvPr>
        </p:nvSpPr>
        <p:spPr/>
        <p:txBody>
          <a:bodyPr/>
          <a:lstStyle/>
          <a:p>
            <a:endParaRPr lang="en-US"/>
          </a:p>
        </p:txBody>
      </p:sp>
      <p:sp>
        <p:nvSpPr>
          <p:cNvPr id="43010" name="Title 1"/>
          <p:cNvSpPr>
            <a:spLocks noGrp="1"/>
          </p:cNvSpPr>
          <p:nvPr>
            <p:ph type="title"/>
          </p:nvPr>
        </p:nvSpPr>
        <p:spPr/>
        <p:txBody>
          <a:bodyPr/>
          <a:lstStyle/>
          <a:p>
            <a:pPr eaLnBrk="1" hangingPunct="1"/>
            <a:r>
              <a:rPr lang="en-US" dirty="0"/>
              <a:t>Creating a Shortlist</a:t>
            </a:r>
          </a:p>
        </p:txBody>
      </p:sp>
      <p:grpSp>
        <p:nvGrpSpPr>
          <p:cNvPr id="3" name="Group 2">
            <a:extLst>
              <a:ext uri="{FF2B5EF4-FFF2-40B4-BE49-F238E27FC236}">
                <a16:creationId xmlns:a16="http://schemas.microsoft.com/office/drawing/2014/main" id="{86218D17-7464-4D18-B9DF-88B1B78C306C}"/>
              </a:ext>
            </a:extLst>
          </p:cNvPr>
          <p:cNvGrpSpPr/>
          <p:nvPr/>
        </p:nvGrpSpPr>
        <p:grpSpPr>
          <a:xfrm>
            <a:off x="1124247" y="1601247"/>
            <a:ext cx="6895505" cy="4523868"/>
            <a:chOff x="1124247" y="1601247"/>
            <a:chExt cx="6895505" cy="4523868"/>
          </a:xfrm>
        </p:grpSpPr>
        <p:sp>
          <p:nvSpPr>
            <p:cNvPr id="4" name="Freeform: Shape 3">
              <a:extLst>
                <a:ext uri="{FF2B5EF4-FFF2-40B4-BE49-F238E27FC236}">
                  <a16:creationId xmlns:a16="http://schemas.microsoft.com/office/drawing/2014/main" id="{2B3E33F2-D24D-457D-B39D-76943C94C71F}"/>
                </a:ext>
              </a:extLst>
            </p:cNvPr>
            <p:cNvSpPr/>
            <p:nvPr/>
          </p:nvSpPr>
          <p:spPr>
            <a:xfrm>
              <a:off x="3399764" y="1601247"/>
              <a:ext cx="4619988" cy="2089546"/>
            </a:xfrm>
            <a:custGeom>
              <a:avLst/>
              <a:gdLst>
                <a:gd name="connsiteX0" fmla="*/ 0 w 4619988"/>
                <a:gd name="connsiteY0" fmla="*/ 0 h 2089546"/>
                <a:gd name="connsiteX1" fmla="*/ 4619988 w 4619988"/>
                <a:gd name="connsiteY1" fmla="*/ 0 h 2089546"/>
                <a:gd name="connsiteX2" fmla="*/ 4619988 w 4619988"/>
                <a:gd name="connsiteY2" fmla="*/ 2089546 h 2089546"/>
                <a:gd name="connsiteX3" fmla="*/ 0 w 4619988"/>
                <a:gd name="connsiteY3" fmla="*/ 2089546 h 2089546"/>
                <a:gd name="connsiteX4" fmla="*/ 0 w 4619988"/>
                <a:gd name="connsiteY4" fmla="*/ 0 h 20895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19988" h="2089546">
                  <a:moveTo>
                    <a:pt x="0" y="0"/>
                  </a:moveTo>
                  <a:lnTo>
                    <a:pt x="4619988" y="0"/>
                  </a:lnTo>
                  <a:lnTo>
                    <a:pt x="4619988" y="2089546"/>
                  </a:lnTo>
                  <a:lnTo>
                    <a:pt x="0" y="2089546"/>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US" sz="3700" b="1" kern="1200" dirty="0"/>
                <a:t>Eliminate solutions that do not match the must-have criteria</a:t>
              </a:r>
            </a:p>
          </p:txBody>
        </p:sp>
        <p:sp>
          <p:nvSpPr>
            <p:cNvPr id="5" name="Rectangle 4">
              <a:extLst>
                <a:ext uri="{FF2B5EF4-FFF2-40B4-BE49-F238E27FC236}">
                  <a16:creationId xmlns:a16="http://schemas.microsoft.com/office/drawing/2014/main" id="{0645A69E-3FDC-4625-8A68-844BF8D0E0AC}"/>
                </a:ext>
              </a:extLst>
            </p:cNvPr>
            <p:cNvSpPr/>
            <p:nvPr/>
          </p:nvSpPr>
          <p:spPr>
            <a:xfrm>
              <a:off x="1124247" y="1601247"/>
              <a:ext cx="2068651" cy="2089546"/>
            </a:xfrm>
            <a:prstGeom prst="rect">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4442706A-A690-4E0B-AC8B-87B0217720F4}"/>
                </a:ext>
              </a:extLst>
            </p:cNvPr>
            <p:cNvSpPr/>
            <p:nvPr/>
          </p:nvSpPr>
          <p:spPr>
            <a:xfrm>
              <a:off x="1124247" y="4035569"/>
              <a:ext cx="4619988" cy="2089546"/>
            </a:xfrm>
            <a:custGeom>
              <a:avLst/>
              <a:gdLst>
                <a:gd name="connsiteX0" fmla="*/ 0 w 4619988"/>
                <a:gd name="connsiteY0" fmla="*/ 0 h 2089546"/>
                <a:gd name="connsiteX1" fmla="*/ 4619988 w 4619988"/>
                <a:gd name="connsiteY1" fmla="*/ 0 h 2089546"/>
                <a:gd name="connsiteX2" fmla="*/ 4619988 w 4619988"/>
                <a:gd name="connsiteY2" fmla="*/ 2089546 h 2089546"/>
                <a:gd name="connsiteX3" fmla="*/ 0 w 4619988"/>
                <a:gd name="connsiteY3" fmla="*/ 2089546 h 2089546"/>
                <a:gd name="connsiteX4" fmla="*/ 0 w 4619988"/>
                <a:gd name="connsiteY4" fmla="*/ 0 h 20895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19988" h="2089546">
                  <a:moveTo>
                    <a:pt x="0" y="0"/>
                  </a:moveTo>
                  <a:lnTo>
                    <a:pt x="4619988" y="0"/>
                  </a:lnTo>
                  <a:lnTo>
                    <a:pt x="4619988" y="2089546"/>
                  </a:lnTo>
                  <a:lnTo>
                    <a:pt x="0" y="2089546"/>
                  </a:lnTo>
                  <a:lnTo>
                    <a:pt x="0" y="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US" sz="3700" b="1" kern="1200" dirty="0"/>
                <a:t>Should now have a small list of potential solutions</a:t>
              </a:r>
            </a:p>
          </p:txBody>
        </p:sp>
        <p:sp>
          <p:nvSpPr>
            <p:cNvPr id="7" name="Rectangle 6">
              <a:extLst>
                <a:ext uri="{FF2B5EF4-FFF2-40B4-BE49-F238E27FC236}">
                  <a16:creationId xmlns:a16="http://schemas.microsoft.com/office/drawing/2014/main" id="{FAB0CA93-23AF-4814-9FB6-2E2D273EF6DA}"/>
                </a:ext>
              </a:extLst>
            </p:cNvPr>
            <p:cNvSpPr/>
            <p:nvPr/>
          </p:nvSpPr>
          <p:spPr>
            <a:xfrm>
              <a:off x="5951100" y="4035569"/>
              <a:ext cx="2068651" cy="2089546"/>
            </a:xfrm>
            <a:prstGeom prst="rect">
              <a:avLst/>
            </a:prstGeom>
            <a:solidFill>
              <a:schemeClr val="accent2">
                <a:hueOff val="4681519"/>
                <a:satOff val="-5839"/>
                <a:lumOff val="1373"/>
              </a:schemeClr>
            </a:solidFill>
          </p:spPr>
          <p:style>
            <a:lnRef idx="2">
              <a:schemeClr val="lt1">
                <a:hueOff val="0"/>
                <a:satOff val="0"/>
                <a:lumOff val="0"/>
                <a:alphaOff val="0"/>
              </a:schemeClr>
            </a:lnRef>
            <a:fillRef idx="1">
              <a:scrgbClr r="0" g="0" b="0"/>
            </a:fillRef>
            <a:effectRef idx="0">
              <a:schemeClr val="accent2">
                <a:hueOff val="4681519"/>
                <a:satOff val="-5839"/>
                <a:lumOff val="1373"/>
                <a:alphaOff val="0"/>
              </a:schemeClr>
            </a:effectRef>
            <a:fontRef idx="minor">
              <a:schemeClr val="lt1"/>
            </a:fontRef>
          </p:style>
        </p:sp>
      </p:gr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E42BE3F-DB7F-470B-A8A5-F253E27DFACC}"/>
              </a:ext>
            </a:extLst>
          </p:cNvPr>
          <p:cNvSpPr>
            <a:spLocks noGrp="1"/>
          </p:cNvSpPr>
          <p:nvPr>
            <p:ph sz="quarter" idx="11"/>
          </p:nvPr>
        </p:nvSpPr>
        <p:spPr/>
        <p:txBody>
          <a:bodyPr/>
          <a:lstStyle/>
          <a:p>
            <a:endParaRPr lang="en-US"/>
          </a:p>
        </p:txBody>
      </p:sp>
      <p:sp>
        <p:nvSpPr>
          <p:cNvPr id="44034" name="Title 1"/>
          <p:cNvSpPr>
            <a:spLocks noGrp="1"/>
          </p:cNvSpPr>
          <p:nvPr>
            <p:ph type="title"/>
          </p:nvPr>
        </p:nvSpPr>
        <p:spPr/>
        <p:txBody>
          <a:bodyPr/>
          <a:lstStyle/>
          <a:p>
            <a:pPr eaLnBrk="1" hangingPunct="1"/>
            <a:r>
              <a:rPr lang="en-US" dirty="0"/>
              <a:t>Choosing a Solution</a:t>
            </a:r>
          </a:p>
        </p:txBody>
      </p:sp>
      <p:grpSp>
        <p:nvGrpSpPr>
          <p:cNvPr id="3" name="Group 2">
            <a:extLst>
              <a:ext uri="{FF2B5EF4-FFF2-40B4-BE49-F238E27FC236}">
                <a16:creationId xmlns:a16="http://schemas.microsoft.com/office/drawing/2014/main" id="{98F8D4BF-264D-49AB-8FFE-B5CE94BA2BB5}"/>
              </a:ext>
            </a:extLst>
          </p:cNvPr>
          <p:cNvGrpSpPr/>
          <p:nvPr/>
        </p:nvGrpSpPr>
        <p:grpSpPr>
          <a:xfrm>
            <a:off x="457200" y="1600200"/>
            <a:ext cx="8229600" cy="4525962"/>
            <a:chOff x="457200" y="1600200"/>
            <a:chExt cx="8229600" cy="4525962"/>
          </a:xfrm>
        </p:grpSpPr>
        <p:sp>
          <p:nvSpPr>
            <p:cNvPr id="4" name="Freeform: Shape 3">
              <a:extLst>
                <a:ext uri="{FF2B5EF4-FFF2-40B4-BE49-F238E27FC236}">
                  <a16:creationId xmlns:a16="http://schemas.microsoft.com/office/drawing/2014/main" id="{11062C55-C306-40AD-AD66-676090AE6085}"/>
                </a:ext>
              </a:extLst>
            </p:cNvPr>
            <p:cNvSpPr/>
            <p:nvPr/>
          </p:nvSpPr>
          <p:spPr>
            <a:xfrm>
              <a:off x="457200" y="1600200"/>
              <a:ext cx="8229600" cy="1414363"/>
            </a:xfrm>
            <a:custGeom>
              <a:avLst/>
              <a:gdLst>
                <a:gd name="connsiteX0" fmla="*/ 0 w 8229600"/>
                <a:gd name="connsiteY0" fmla="*/ 141436 h 1414363"/>
                <a:gd name="connsiteX1" fmla="*/ 141436 w 8229600"/>
                <a:gd name="connsiteY1" fmla="*/ 0 h 1414363"/>
                <a:gd name="connsiteX2" fmla="*/ 8088164 w 8229600"/>
                <a:gd name="connsiteY2" fmla="*/ 0 h 1414363"/>
                <a:gd name="connsiteX3" fmla="*/ 8229600 w 8229600"/>
                <a:gd name="connsiteY3" fmla="*/ 141436 h 1414363"/>
                <a:gd name="connsiteX4" fmla="*/ 8229600 w 8229600"/>
                <a:gd name="connsiteY4" fmla="*/ 1272927 h 1414363"/>
                <a:gd name="connsiteX5" fmla="*/ 8088164 w 8229600"/>
                <a:gd name="connsiteY5" fmla="*/ 1414363 h 1414363"/>
                <a:gd name="connsiteX6" fmla="*/ 141436 w 8229600"/>
                <a:gd name="connsiteY6" fmla="*/ 1414363 h 1414363"/>
                <a:gd name="connsiteX7" fmla="*/ 0 w 8229600"/>
                <a:gd name="connsiteY7" fmla="*/ 1272927 h 1414363"/>
                <a:gd name="connsiteX8" fmla="*/ 0 w 8229600"/>
                <a:gd name="connsiteY8" fmla="*/ 141436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414363">
                  <a:moveTo>
                    <a:pt x="0" y="141436"/>
                  </a:moveTo>
                  <a:cubicBezTo>
                    <a:pt x="0" y="63323"/>
                    <a:pt x="63323" y="0"/>
                    <a:pt x="141436" y="0"/>
                  </a:cubicBezTo>
                  <a:lnTo>
                    <a:pt x="8088164" y="0"/>
                  </a:lnTo>
                  <a:cubicBezTo>
                    <a:pt x="8166277" y="0"/>
                    <a:pt x="8229600" y="63323"/>
                    <a:pt x="8229600" y="141436"/>
                  </a:cubicBezTo>
                  <a:lnTo>
                    <a:pt x="8229600" y="1272927"/>
                  </a:lnTo>
                  <a:cubicBezTo>
                    <a:pt x="8229600" y="1351040"/>
                    <a:pt x="8166277" y="1414363"/>
                    <a:pt x="8088164" y="1414363"/>
                  </a:cubicBezTo>
                  <a:lnTo>
                    <a:pt x="141436" y="1414363"/>
                  </a:lnTo>
                  <a:cubicBezTo>
                    <a:pt x="63323" y="1414363"/>
                    <a:pt x="0" y="1351040"/>
                    <a:pt x="0" y="1272927"/>
                  </a:cubicBezTo>
                  <a:lnTo>
                    <a:pt x="0" y="141436"/>
                  </a:lnTo>
                  <a:close/>
                </a:path>
              </a:pathLst>
            </a:cu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35946" tIns="148590" rIns="148591" bIns="148590" numCol="1" spcCol="1270" anchor="ctr" anchorCtr="0">
              <a:noAutofit/>
            </a:bodyPr>
            <a:lstStyle/>
            <a:p>
              <a:pPr marL="0" lvl="0" indent="0" algn="l" defTabSz="1733550">
                <a:lnSpc>
                  <a:spcPct val="90000"/>
                </a:lnSpc>
                <a:spcBef>
                  <a:spcPct val="0"/>
                </a:spcBef>
                <a:spcAft>
                  <a:spcPct val="35000"/>
                </a:spcAft>
                <a:buNone/>
              </a:pPr>
              <a:r>
                <a:rPr lang="en-US" sz="3900" b="1" kern="1200" dirty="0"/>
                <a:t>Is it a win-win solution for everyone involved?</a:t>
              </a:r>
            </a:p>
          </p:txBody>
        </p:sp>
        <p:sp>
          <p:nvSpPr>
            <p:cNvPr id="5" name="Rectangle: Rounded Corners 4">
              <a:extLst>
                <a:ext uri="{FF2B5EF4-FFF2-40B4-BE49-F238E27FC236}">
                  <a16:creationId xmlns:a16="http://schemas.microsoft.com/office/drawing/2014/main" id="{BC68DCA6-893B-4C9C-82F6-E3FC10E19EF0}"/>
                </a:ext>
              </a:extLst>
            </p:cNvPr>
            <p:cNvSpPr/>
            <p:nvPr/>
          </p:nvSpPr>
          <p:spPr>
            <a:xfrm>
              <a:off x="598636" y="1741636"/>
              <a:ext cx="1645920" cy="1131490"/>
            </a:xfrm>
            <a:prstGeom prst="roundRect">
              <a:avLst>
                <a:gd name="adj" fmla="val 10000"/>
              </a:avLst>
            </a:prstGeom>
            <a:solidFill>
              <a:schemeClr val="accent2">
                <a:tint val="50000"/>
                <a:hueOff val="0"/>
                <a:satOff val="0"/>
                <a:lumOff val="0"/>
              </a:schemeClr>
            </a:solidFill>
          </p:spPr>
          <p:style>
            <a:lnRef idx="2">
              <a:schemeClr val="lt1">
                <a:hueOff val="0"/>
                <a:satOff val="0"/>
                <a:lumOff val="0"/>
                <a:alphaOff val="0"/>
              </a:schemeClr>
            </a:lnRef>
            <a:fillRef idx="1">
              <a:scrgbClr r="0" g="0" b="0"/>
            </a:fillRef>
            <a:effectRef idx="0">
              <a:schemeClr val="accent2">
                <a:tint val="50000"/>
                <a:hueOff val="0"/>
                <a:satOff val="0"/>
                <a:lumOff val="0"/>
                <a:alphaOff val="0"/>
              </a:schemeClr>
            </a:effectRef>
            <a:fontRef idx="minor">
              <a:schemeClr val="lt1">
                <a:hueOff val="0"/>
                <a:satOff val="0"/>
                <a:lumOff val="0"/>
                <a:alphaOff val="0"/>
              </a:schemeClr>
            </a:fontRef>
          </p:style>
        </p:sp>
        <p:sp>
          <p:nvSpPr>
            <p:cNvPr id="6" name="Freeform: Shape 5">
              <a:extLst>
                <a:ext uri="{FF2B5EF4-FFF2-40B4-BE49-F238E27FC236}">
                  <a16:creationId xmlns:a16="http://schemas.microsoft.com/office/drawing/2014/main" id="{F5CFED61-6E5E-4796-9DC8-2F2AA84F3ED5}"/>
                </a:ext>
              </a:extLst>
            </p:cNvPr>
            <p:cNvSpPr/>
            <p:nvPr/>
          </p:nvSpPr>
          <p:spPr>
            <a:xfrm>
              <a:off x="457200" y="3155999"/>
              <a:ext cx="8229600" cy="1414363"/>
            </a:xfrm>
            <a:custGeom>
              <a:avLst/>
              <a:gdLst>
                <a:gd name="connsiteX0" fmla="*/ 0 w 8229600"/>
                <a:gd name="connsiteY0" fmla="*/ 141436 h 1414363"/>
                <a:gd name="connsiteX1" fmla="*/ 141436 w 8229600"/>
                <a:gd name="connsiteY1" fmla="*/ 0 h 1414363"/>
                <a:gd name="connsiteX2" fmla="*/ 8088164 w 8229600"/>
                <a:gd name="connsiteY2" fmla="*/ 0 h 1414363"/>
                <a:gd name="connsiteX3" fmla="*/ 8229600 w 8229600"/>
                <a:gd name="connsiteY3" fmla="*/ 141436 h 1414363"/>
                <a:gd name="connsiteX4" fmla="*/ 8229600 w 8229600"/>
                <a:gd name="connsiteY4" fmla="*/ 1272927 h 1414363"/>
                <a:gd name="connsiteX5" fmla="*/ 8088164 w 8229600"/>
                <a:gd name="connsiteY5" fmla="*/ 1414363 h 1414363"/>
                <a:gd name="connsiteX6" fmla="*/ 141436 w 8229600"/>
                <a:gd name="connsiteY6" fmla="*/ 1414363 h 1414363"/>
                <a:gd name="connsiteX7" fmla="*/ 0 w 8229600"/>
                <a:gd name="connsiteY7" fmla="*/ 1272927 h 1414363"/>
                <a:gd name="connsiteX8" fmla="*/ 0 w 8229600"/>
                <a:gd name="connsiteY8" fmla="*/ 141436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414363">
                  <a:moveTo>
                    <a:pt x="0" y="141436"/>
                  </a:moveTo>
                  <a:cubicBezTo>
                    <a:pt x="0" y="63323"/>
                    <a:pt x="63323" y="0"/>
                    <a:pt x="141436" y="0"/>
                  </a:cubicBezTo>
                  <a:lnTo>
                    <a:pt x="8088164" y="0"/>
                  </a:lnTo>
                  <a:cubicBezTo>
                    <a:pt x="8166277" y="0"/>
                    <a:pt x="8229600" y="63323"/>
                    <a:pt x="8229600" y="141436"/>
                  </a:cubicBezTo>
                  <a:lnTo>
                    <a:pt x="8229600" y="1272927"/>
                  </a:lnTo>
                  <a:cubicBezTo>
                    <a:pt x="8229600" y="1351040"/>
                    <a:pt x="8166277" y="1414363"/>
                    <a:pt x="8088164" y="1414363"/>
                  </a:cubicBezTo>
                  <a:lnTo>
                    <a:pt x="141436" y="1414363"/>
                  </a:lnTo>
                  <a:cubicBezTo>
                    <a:pt x="63323" y="1414363"/>
                    <a:pt x="0" y="1351040"/>
                    <a:pt x="0" y="1272927"/>
                  </a:cubicBezTo>
                  <a:lnTo>
                    <a:pt x="0" y="141436"/>
                  </a:lnTo>
                  <a:close/>
                </a:path>
              </a:pathLst>
            </a:custGeom>
            <a:ln>
              <a:noFill/>
            </a:ln>
          </p:spPr>
          <p:style>
            <a:lnRef idx="2">
              <a:scrgbClr r="0" g="0" b="0"/>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935946" tIns="148590" rIns="148591" bIns="148590" numCol="1" spcCol="1270" anchor="ctr" anchorCtr="0">
              <a:noAutofit/>
            </a:bodyPr>
            <a:lstStyle/>
            <a:p>
              <a:pPr marL="0" lvl="0" indent="0" algn="l" defTabSz="1733550">
                <a:lnSpc>
                  <a:spcPct val="90000"/>
                </a:lnSpc>
                <a:spcBef>
                  <a:spcPct val="0"/>
                </a:spcBef>
                <a:spcAft>
                  <a:spcPct val="35000"/>
                </a:spcAft>
                <a:buNone/>
              </a:pPr>
              <a:r>
                <a:rPr lang="en-US" sz="3900" b="1" kern="1200" dirty="0"/>
                <a:t>Are all needs provided for?</a:t>
              </a:r>
            </a:p>
          </p:txBody>
        </p:sp>
        <p:sp>
          <p:nvSpPr>
            <p:cNvPr id="7" name="Rectangle: Rounded Corners 6">
              <a:extLst>
                <a:ext uri="{FF2B5EF4-FFF2-40B4-BE49-F238E27FC236}">
                  <a16:creationId xmlns:a16="http://schemas.microsoft.com/office/drawing/2014/main" id="{37F520FB-784A-47E8-A355-CACCCF2431EB}"/>
                </a:ext>
              </a:extLst>
            </p:cNvPr>
            <p:cNvSpPr/>
            <p:nvPr/>
          </p:nvSpPr>
          <p:spPr>
            <a:xfrm>
              <a:off x="598636" y="3297436"/>
              <a:ext cx="1645920" cy="1131490"/>
            </a:xfrm>
            <a:prstGeom prst="roundRect">
              <a:avLst>
                <a:gd name="adj" fmla="val 10000"/>
              </a:avLst>
            </a:prstGeom>
            <a:solidFill>
              <a:schemeClr val="accent2">
                <a:tint val="50000"/>
                <a:hueOff val="2501437"/>
                <a:satOff val="-2237"/>
                <a:lumOff val="6"/>
              </a:schemeClr>
            </a:solidFill>
          </p:spPr>
          <p:style>
            <a:lnRef idx="2">
              <a:schemeClr val="lt1">
                <a:hueOff val="0"/>
                <a:satOff val="0"/>
                <a:lumOff val="0"/>
                <a:alphaOff val="0"/>
              </a:schemeClr>
            </a:lnRef>
            <a:fillRef idx="1">
              <a:scrgbClr r="0" g="0" b="0"/>
            </a:fillRef>
            <a:effectRef idx="0">
              <a:schemeClr val="accent2">
                <a:tint val="50000"/>
                <a:hueOff val="2501437"/>
                <a:satOff val="-2237"/>
                <a:lumOff val="6"/>
                <a:alphaOff val="0"/>
              </a:schemeClr>
            </a:effectRef>
            <a:fontRef idx="minor">
              <a:schemeClr val="lt1">
                <a:hueOff val="0"/>
                <a:satOff val="0"/>
                <a:lumOff val="0"/>
                <a:alphaOff val="0"/>
              </a:schemeClr>
            </a:fontRef>
          </p:style>
        </p:sp>
        <p:sp>
          <p:nvSpPr>
            <p:cNvPr id="8" name="Freeform: Shape 7">
              <a:extLst>
                <a:ext uri="{FF2B5EF4-FFF2-40B4-BE49-F238E27FC236}">
                  <a16:creationId xmlns:a16="http://schemas.microsoft.com/office/drawing/2014/main" id="{005D9BCB-D10B-4966-8D28-9F9092029535}"/>
                </a:ext>
              </a:extLst>
            </p:cNvPr>
            <p:cNvSpPr/>
            <p:nvPr/>
          </p:nvSpPr>
          <p:spPr>
            <a:xfrm>
              <a:off x="457200" y="4711799"/>
              <a:ext cx="8229600" cy="1414363"/>
            </a:xfrm>
            <a:custGeom>
              <a:avLst/>
              <a:gdLst>
                <a:gd name="connsiteX0" fmla="*/ 0 w 8229600"/>
                <a:gd name="connsiteY0" fmla="*/ 141436 h 1414363"/>
                <a:gd name="connsiteX1" fmla="*/ 141436 w 8229600"/>
                <a:gd name="connsiteY1" fmla="*/ 0 h 1414363"/>
                <a:gd name="connsiteX2" fmla="*/ 8088164 w 8229600"/>
                <a:gd name="connsiteY2" fmla="*/ 0 h 1414363"/>
                <a:gd name="connsiteX3" fmla="*/ 8229600 w 8229600"/>
                <a:gd name="connsiteY3" fmla="*/ 141436 h 1414363"/>
                <a:gd name="connsiteX4" fmla="*/ 8229600 w 8229600"/>
                <a:gd name="connsiteY4" fmla="*/ 1272927 h 1414363"/>
                <a:gd name="connsiteX5" fmla="*/ 8088164 w 8229600"/>
                <a:gd name="connsiteY5" fmla="*/ 1414363 h 1414363"/>
                <a:gd name="connsiteX6" fmla="*/ 141436 w 8229600"/>
                <a:gd name="connsiteY6" fmla="*/ 1414363 h 1414363"/>
                <a:gd name="connsiteX7" fmla="*/ 0 w 8229600"/>
                <a:gd name="connsiteY7" fmla="*/ 1272927 h 1414363"/>
                <a:gd name="connsiteX8" fmla="*/ 0 w 8229600"/>
                <a:gd name="connsiteY8" fmla="*/ 141436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414363">
                  <a:moveTo>
                    <a:pt x="0" y="141436"/>
                  </a:moveTo>
                  <a:cubicBezTo>
                    <a:pt x="0" y="63323"/>
                    <a:pt x="63323" y="0"/>
                    <a:pt x="141436" y="0"/>
                  </a:cubicBezTo>
                  <a:lnTo>
                    <a:pt x="8088164" y="0"/>
                  </a:lnTo>
                  <a:cubicBezTo>
                    <a:pt x="8166277" y="0"/>
                    <a:pt x="8229600" y="63323"/>
                    <a:pt x="8229600" y="141436"/>
                  </a:cubicBezTo>
                  <a:lnTo>
                    <a:pt x="8229600" y="1272927"/>
                  </a:lnTo>
                  <a:cubicBezTo>
                    <a:pt x="8229600" y="1351040"/>
                    <a:pt x="8166277" y="1414363"/>
                    <a:pt x="8088164" y="1414363"/>
                  </a:cubicBezTo>
                  <a:lnTo>
                    <a:pt x="141436" y="1414363"/>
                  </a:lnTo>
                  <a:cubicBezTo>
                    <a:pt x="63323" y="1414363"/>
                    <a:pt x="0" y="1351040"/>
                    <a:pt x="0" y="1272927"/>
                  </a:cubicBezTo>
                  <a:lnTo>
                    <a:pt x="0" y="141436"/>
                  </a:lnTo>
                  <a:close/>
                </a:path>
              </a:pathLst>
            </a:custGeom>
            <a:ln>
              <a:noFill/>
            </a:ln>
          </p:spPr>
          <p:style>
            <a:lnRef idx="2">
              <a:scrgbClr r="0" g="0" b="0"/>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935946" tIns="148590" rIns="148591" bIns="148590" numCol="1" spcCol="1270" anchor="ctr" anchorCtr="0">
              <a:noAutofit/>
            </a:bodyPr>
            <a:lstStyle/>
            <a:p>
              <a:pPr marL="0" lvl="0" indent="0" algn="l" defTabSz="1733550">
                <a:lnSpc>
                  <a:spcPct val="90000"/>
                </a:lnSpc>
                <a:spcBef>
                  <a:spcPct val="0"/>
                </a:spcBef>
                <a:spcAft>
                  <a:spcPct val="35000"/>
                </a:spcAft>
                <a:buNone/>
              </a:pPr>
              <a:r>
                <a:rPr lang="en-US" sz="3900" b="1" kern="1200" dirty="0"/>
                <a:t>Are all criteria met?</a:t>
              </a:r>
            </a:p>
          </p:txBody>
        </p:sp>
        <p:sp>
          <p:nvSpPr>
            <p:cNvPr id="9" name="Rectangle: Rounded Corners 8">
              <a:extLst>
                <a:ext uri="{FF2B5EF4-FFF2-40B4-BE49-F238E27FC236}">
                  <a16:creationId xmlns:a16="http://schemas.microsoft.com/office/drawing/2014/main" id="{5BD744BF-1BFA-4B96-BED7-136D3079F182}"/>
                </a:ext>
              </a:extLst>
            </p:cNvPr>
            <p:cNvSpPr/>
            <p:nvPr/>
          </p:nvSpPr>
          <p:spPr>
            <a:xfrm>
              <a:off x="598636" y="4853235"/>
              <a:ext cx="1645920" cy="1131490"/>
            </a:xfrm>
            <a:prstGeom prst="roundRect">
              <a:avLst>
                <a:gd name="adj" fmla="val 10000"/>
              </a:avLst>
            </a:prstGeom>
            <a:solidFill>
              <a:schemeClr val="accent2">
                <a:tint val="50000"/>
                <a:hueOff val="5002875"/>
                <a:satOff val="-4473"/>
                <a:lumOff val="13"/>
              </a:schemeClr>
            </a:solidFill>
          </p:spPr>
          <p:style>
            <a:lnRef idx="2">
              <a:schemeClr val="lt1">
                <a:hueOff val="0"/>
                <a:satOff val="0"/>
                <a:lumOff val="0"/>
                <a:alphaOff val="0"/>
              </a:schemeClr>
            </a:lnRef>
            <a:fillRef idx="1">
              <a:scrgbClr r="0" g="0" b="0"/>
            </a:fillRef>
            <a:effectRef idx="0">
              <a:schemeClr val="accent2">
                <a:tint val="50000"/>
                <a:hueOff val="5002875"/>
                <a:satOff val="-4473"/>
                <a:lumOff val="13"/>
                <a:alphaOff val="0"/>
              </a:schemeClr>
            </a:effectRef>
            <a:fontRef idx="minor">
              <a:schemeClr val="lt1">
                <a:hueOff val="0"/>
                <a:satOff val="0"/>
                <a:lumOff val="0"/>
                <a:alphaOff val="0"/>
              </a:schemeClr>
            </a:fontRef>
          </p:style>
        </p:sp>
      </p:gr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954E687-2F52-44A6-B601-F018A504B7F0}"/>
              </a:ext>
            </a:extLst>
          </p:cNvPr>
          <p:cNvSpPr>
            <a:spLocks noGrp="1"/>
          </p:cNvSpPr>
          <p:nvPr>
            <p:ph sz="quarter" idx="11"/>
          </p:nvPr>
        </p:nvSpPr>
        <p:spPr/>
        <p:txBody>
          <a:bodyPr/>
          <a:lstStyle/>
          <a:p>
            <a:endParaRPr lang="en-US"/>
          </a:p>
        </p:txBody>
      </p:sp>
      <p:sp>
        <p:nvSpPr>
          <p:cNvPr id="45058" name="Title 1"/>
          <p:cNvSpPr>
            <a:spLocks noGrp="1"/>
          </p:cNvSpPr>
          <p:nvPr>
            <p:ph type="title"/>
          </p:nvPr>
        </p:nvSpPr>
        <p:spPr/>
        <p:txBody>
          <a:bodyPr/>
          <a:lstStyle/>
          <a:p>
            <a:pPr eaLnBrk="1" hangingPunct="1"/>
            <a:r>
              <a:rPr lang="en-US" dirty="0"/>
              <a:t>Building a Plan</a:t>
            </a:r>
          </a:p>
        </p:txBody>
      </p:sp>
      <p:grpSp>
        <p:nvGrpSpPr>
          <p:cNvPr id="3" name="Group 2">
            <a:extLst>
              <a:ext uri="{FF2B5EF4-FFF2-40B4-BE49-F238E27FC236}">
                <a16:creationId xmlns:a16="http://schemas.microsoft.com/office/drawing/2014/main" id="{DE10E6A6-9953-47A6-ACD8-132E9CAB8213}"/>
              </a:ext>
            </a:extLst>
          </p:cNvPr>
          <p:cNvGrpSpPr/>
          <p:nvPr/>
        </p:nvGrpSpPr>
        <p:grpSpPr>
          <a:xfrm>
            <a:off x="458204" y="1600199"/>
            <a:ext cx="8227591" cy="4525963"/>
            <a:chOff x="458204" y="1600199"/>
            <a:chExt cx="8227591" cy="4525963"/>
          </a:xfrm>
        </p:grpSpPr>
        <p:sp>
          <p:nvSpPr>
            <p:cNvPr id="4" name="Freeform: Shape 3">
              <a:extLst>
                <a:ext uri="{FF2B5EF4-FFF2-40B4-BE49-F238E27FC236}">
                  <a16:creationId xmlns:a16="http://schemas.microsoft.com/office/drawing/2014/main" id="{E858A4A4-CF30-4172-AFD4-E0E8AC55C222}"/>
                </a:ext>
              </a:extLst>
            </p:cNvPr>
            <p:cNvSpPr/>
            <p:nvPr/>
          </p:nvSpPr>
          <p:spPr>
            <a:xfrm rot="21600000">
              <a:off x="458204" y="1600199"/>
              <a:ext cx="2611934"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6851" tIns="905193" rIns="199862" bIns="905193" numCol="1" spcCol="1270" anchor="ctr" anchorCtr="0">
              <a:noAutofit/>
            </a:bodyPr>
            <a:lstStyle/>
            <a:p>
              <a:pPr marL="0" lvl="0" indent="0" algn="ctr" defTabSz="1377950">
                <a:lnSpc>
                  <a:spcPct val="90000"/>
                </a:lnSpc>
                <a:spcBef>
                  <a:spcPct val="0"/>
                </a:spcBef>
                <a:spcAft>
                  <a:spcPct val="35000"/>
                </a:spcAft>
                <a:buNone/>
              </a:pPr>
              <a:r>
                <a:rPr lang="en-US" sz="3100" b="1" kern="1200" dirty="0"/>
                <a:t>Complexity of the plan should match the situation</a:t>
              </a:r>
            </a:p>
          </p:txBody>
        </p:sp>
        <p:sp>
          <p:nvSpPr>
            <p:cNvPr id="5" name="Freeform: Shape 4">
              <a:extLst>
                <a:ext uri="{FF2B5EF4-FFF2-40B4-BE49-F238E27FC236}">
                  <a16:creationId xmlns:a16="http://schemas.microsoft.com/office/drawing/2014/main" id="{14E87DD7-81CD-45E4-97FF-416644C5F7CD}"/>
                </a:ext>
              </a:extLst>
            </p:cNvPr>
            <p:cNvSpPr/>
            <p:nvPr/>
          </p:nvSpPr>
          <p:spPr>
            <a:xfrm rot="21600000">
              <a:off x="3266032" y="1600199"/>
              <a:ext cx="2611934"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a:ln>
              <a:noFill/>
            </a:ln>
          </p:spPr>
          <p:style>
            <a:lnRef idx="2">
              <a:scrgbClr r="0" g="0" b="0"/>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96851" tIns="905193" rIns="199862" bIns="905193" numCol="1" spcCol="1270" anchor="ctr" anchorCtr="0">
              <a:noAutofit/>
            </a:bodyPr>
            <a:lstStyle/>
            <a:p>
              <a:pPr marL="0" lvl="0" indent="0" algn="ctr" defTabSz="1377950">
                <a:lnSpc>
                  <a:spcPct val="90000"/>
                </a:lnSpc>
                <a:spcBef>
                  <a:spcPct val="0"/>
                </a:spcBef>
                <a:spcAft>
                  <a:spcPct val="35000"/>
                </a:spcAft>
                <a:buNone/>
              </a:pPr>
              <a:r>
                <a:rPr lang="en-US" sz="3100" b="1" kern="1200" dirty="0"/>
                <a:t>Each party take responsibility </a:t>
              </a:r>
            </a:p>
          </p:txBody>
        </p:sp>
        <p:sp>
          <p:nvSpPr>
            <p:cNvPr id="6" name="Freeform: Shape 5">
              <a:extLst>
                <a:ext uri="{FF2B5EF4-FFF2-40B4-BE49-F238E27FC236}">
                  <a16:creationId xmlns:a16="http://schemas.microsoft.com/office/drawing/2014/main" id="{6123C325-935F-4E71-88E7-ECF5AB0CEB7E}"/>
                </a:ext>
              </a:extLst>
            </p:cNvPr>
            <p:cNvSpPr/>
            <p:nvPr/>
          </p:nvSpPr>
          <p:spPr>
            <a:xfrm rot="21600000">
              <a:off x="6073862" y="1600199"/>
              <a:ext cx="2611933"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a:ln>
              <a:noFill/>
            </a:ln>
          </p:spPr>
          <p:style>
            <a:lnRef idx="2">
              <a:scrgbClr r="0" g="0" b="0"/>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96850" tIns="905193" rIns="199862" bIns="905193" numCol="1" spcCol="1270" anchor="ctr" anchorCtr="0">
              <a:noAutofit/>
            </a:bodyPr>
            <a:lstStyle/>
            <a:p>
              <a:pPr marL="0" lvl="0" indent="0" algn="ctr" defTabSz="1377950">
                <a:lnSpc>
                  <a:spcPct val="90000"/>
                </a:lnSpc>
                <a:spcBef>
                  <a:spcPct val="0"/>
                </a:spcBef>
                <a:spcAft>
                  <a:spcPct val="35000"/>
                </a:spcAft>
                <a:buNone/>
              </a:pPr>
              <a:r>
                <a:rPr lang="en-US" sz="3100" b="1" kern="1200" dirty="0"/>
                <a:t>Detailed action plan</a:t>
              </a:r>
            </a:p>
          </p:txBody>
        </p:sp>
      </p:gr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Once the possible solutions are laid out, it's time to move on to choosing a solution and laying	The groundwork for a _____________,</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Resignation</a:t>
            </a:r>
          </a:p>
          <a:p>
            <a:pPr marL="681038" lvl="0">
              <a:lnSpc>
                <a:spcPct val="115000"/>
              </a:lnSpc>
              <a:spcBef>
                <a:spcPts val="0"/>
              </a:spcBef>
              <a:spcAft>
                <a:spcPts val="0"/>
              </a:spcAft>
              <a:buFont typeface="+mj-lt"/>
              <a:buAutoNum type="alphaLcParenR"/>
            </a:pPr>
            <a:r>
              <a:rPr lang="en-US" dirty="0">
                <a:ea typeface="SimSun"/>
                <a:cs typeface="Mangal"/>
              </a:rPr>
              <a:t>Revelation</a:t>
            </a:r>
          </a:p>
          <a:p>
            <a:pPr marL="681038" lvl="0">
              <a:lnSpc>
                <a:spcPct val="115000"/>
              </a:lnSpc>
              <a:spcBef>
                <a:spcPts val="0"/>
              </a:spcBef>
              <a:spcAft>
                <a:spcPts val="0"/>
              </a:spcAft>
              <a:buFont typeface="+mj-lt"/>
              <a:buAutoNum type="alphaLcParenR"/>
            </a:pPr>
            <a:r>
              <a:rPr lang="en-US" dirty="0">
                <a:ea typeface="SimSun"/>
                <a:cs typeface="Mangal"/>
              </a:rPr>
              <a:t>Resolution</a:t>
            </a:r>
          </a:p>
          <a:p>
            <a:pPr marL="681038" lvl="0">
              <a:lnSpc>
                <a:spcPct val="115000"/>
              </a:lnSpc>
              <a:spcBef>
                <a:spcPts val="0"/>
              </a:spcBef>
              <a:spcAft>
                <a:spcPts val="0"/>
              </a:spcAft>
              <a:buFont typeface="+mj-lt"/>
              <a:buAutoNum type="alphaLcParenR"/>
            </a:pPr>
            <a:r>
              <a:rPr lang="en-US" dirty="0">
                <a:ea typeface="SimSun"/>
                <a:cs typeface="Mangal"/>
              </a:rPr>
              <a:t>Revolution</a:t>
            </a:r>
          </a:p>
          <a:p>
            <a:pPr marL="347663" lvl="0" indent="-347663">
              <a:lnSpc>
                <a:spcPct val="115000"/>
              </a:lnSpc>
              <a:spcBef>
                <a:spcPts val="1200"/>
              </a:spcBef>
              <a:spcAft>
                <a:spcPts val="1000"/>
              </a:spcAft>
              <a:buFont typeface="+mj-lt"/>
              <a:buAutoNum type="arabicPeriod" startAt="2"/>
            </a:pPr>
            <a:r>
              <a:rPr lang="en-US" dirty="0">
                <a:ea typeface="Times New Roman"/>
                <a:cs typeface="Times New Roman"/>
              </a:rPr>
              <a:t>The next step is creating ___________ to evaluate any options you may have.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Criteria</a:t>
            </a:r>
          </a:p>
          <a:p>
            <a:pPr marL="681038" lvl="0">
              <a:lnSpc>
                <a:spcPct val="115000"/>
              </a:lnSpc>
              <a:spcBef>
                <a:spcPts val="0"/>
              </a:spcBef>
              <a:spcAft>
                <a:spcPts val="0"/>
              </a:spcAft>
              <a:buFont typeface="+mj-lt"/>
              <a:buAutoNum type="alphaLcParenR"/>
            </a:pPr>
            <a:r>
              <a:rPr lang="en-US" dirty="0">
                <a:ea typeface="SimSun"/>
                <a:cs typeface="Mangal"/>
              </a:rPr>
              <a:t>Chromosomes</a:t>
            </a:r>
          </a:p>
          <a:p>
            <a:pPr marL="681038" lvl="0">
              <a:lnSpc>
                <a:spcPct val="115000"/>
              </a:lnSpc>
              <a:spcBef>
                <a:spcPts val="0"/>
              </a:spcBef>
              <a:spcAft>
                <a:spcPts val="0"/>
              </a:spcAft>
              <a:buFont typeface="+mj-lt"/>
              <a:buAutoNum type="alphaLcParenR"/>
            </a:pPr>
            <a:r>
              <a:rPr lang="en-US" dirty="0">
                <a:ea typeface="SimSun"/>
                <a:cs typeface="Mangal"/>
              </a:rPr>
              <a:t>Critical</a:t>
            </a:r>
          </a:p>
          <a:p>
            <a:pPr marL="681038" lvl="0">
              <a:lnSpc>
                <a:spcPct val="115000"/>
              </a:lnSpc>
              <a:spcBef>
                <a:spcPts val="0"/>
              </a:spcBef>
              <a:spcAft>
                <a:spcPts val="0"/>
              </a:spcAft>
              <a:buFont typeface="+mj-lt"/>
              <a:buAutoNum type="alphaLcParenR"/>
            </a:pPr>
            <a:r>
              <a:rPr lang="en-US" dirty="0">
                <a:ea typeface="SimSun"/>
                <a:cs typeface="Mangal"/>
              </a:rPr>
              <a:t>Craftiness</a:t>
            </a:r>
          </a:p>
          <a:p>
            <a:endParaRPr lang="en-US" dirty="0"/>
          </a:p>
        </p:txBody>
      </p:sp>
    </p:spTree>
    <p:extLst>
      <p:ext uri="{BB962C8B-B14F-4D97-AF65-F5344CB8AC3E}">
        <p14:creationId xmlns:p14="http://schemas.microsoft.com/office/powerpoint/2010/main" val="6950221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3"/>
          <p:cNvSpPr txBox="1">
            <a:spLocks noChangeArrowheads="1"/>
          </p:cNvSpPr>
          <p:nvPr/>
        </p:nvSpPr>
        <p:spPr bwMode="auto">
          <a:xfrm>
            <a:off x="914400" y="1981200"/>
            <a:ext cx="7891463" cy="2274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r>
              <a:rPr lang="en-US" sz="4800" b="1" dirty="0"/>
              <a:t>Conflict Resolution</a:t>
            </a:r>
            <a:br>
              <a:rPr lang="en-CA" sz="1100" b="1" dirty="0">
                <a:solidFill>
                  <a:srgbClr val="17365D"/>
                </a:solidFill>
                <a:latin typeface="Calibri" pitchFamily="34" charset="0"/>
              </a:rPr>
            </a:br>
            <a:endParaRPr lang="en-CA" sz="1100" b="1" dirty="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r>
              <a:rPr lang="en-CA" sz="2000" b="1" dirty="0">
                <a:latin typeface="Calibri" pitchFamily="34" charset="0"/>
              </a:rPr>
              <a:t>Corporate Training Materials</a:t>
            </a:r>
            <a:endParaRPr lang="en-US" sz="2000" b="1" dirty="0">
              <a:latin typeface="Calibri" pitchFamily="34" charset="0"/>
            </a:endParaRPr>
          </a:p>
        </p:txBody>
      </p:sp>
      <p:pic>
        <p:nvPicPr>
          <p:cNvPr id="4099" name="Picture 3" descr="C:\Users\Darren\Desktop\New Photos\s00013.png"/>
          <p:cNvPicPr>
            <a:picLocks noChangeAspect="1" noChangeArrowheads="1"/>
          </p:cNvPicPr>
          <p:nvPr/>
        </p:nvPicPr>
        <p:blipFill>
          <a:blip r:embed="rId3">
            <a:extLst>
              <a:ext uri="{28A0092B-C50C-407E-A947-70E740481C1C}">
                <a14:useLocalDpi xmlns:a14="http://schemas.microsoft.com/office/drawing/2010/main" val="0"/>
              </a:ext>
            </a:extLst>
          </a:blip>
          <a:srcRect t="16949" b="16283"/>
          <a:stretch>
            <a:fillRect/>
          </a:stretch>
        </p:blipFill>
        <p:spPr bwMode="auto">
          <a:xfrm>
            <a:off x="6705600" y="4310063"/>
            <a:ext cx="2508250" cy="2509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3"/>
            </a:pPr>
            <a:r>
              <a:rPr lang="en-US" dirty="0">
                <a:ea typeface="Times New Roman"/>
                <a:cs typeface="Times New Roman"/>
              </a:rPr>
              <a:t>Criteria should __________ what you want and do not want from the solution.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Explain</a:t>
            </a: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Educate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Explore</a:t>
            </a:r>
          </a:p>
          <a:p>
            <a:pPr marL="681038" lvl="0">
              <a:lnSpc>
                <a:spcPct val="115000"/>
              </a:lnSpc>
              <a:spcBef>
                <a:spcPts val="0"/>
              </a:spcBef>
              <a:spcAft>
                <a:spcPts val="0"/>
              </a:spcAft>
              <a:buFont typeface="+mj-lt"/>
              <a:buAutoNum type="alphaLcParenR"/>
            </a:pPr>
            <a:r>
              <a:rPr lang="en-US" dirty="0">
                <a:ea typeface="SimSun"/>
                <a:cs typeface="Mangal"/>
              </a:rPr>
              <a:t>Exclaim</a:t>
            </a:r>
          </a:p>
          <a:p>
            <a:pPr marL="347663" lvl="0" indent="-347663">
              <a:lnSpc>
                <a:spcPct val="115000"/>
              </a:lnSpc>
              <a:spcBef>
                <a:spcPts val="1200"/>
              </a:spcBef>
              <a:spcAft>
                <a:spcPts val="1000"/>
              </a:spcAft>
              <a:buFont typeface="+mj-lt"/>
              <a:buAutoNum type="arabicPeriod" startAt="4"/>
            </a:pPr>
            <a:r>
              <a:rPr lang="en-US" dirty="0">
                <a:ea typeface="Times New Roman"/>
                <a:cs typeface="Times New Roman"/>
              </a:rPr>
              <a:t>You can also __________ your criteria by what's necessary to have and what you'd like to have.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Eliminate</a:t>
            </a:r>
          </a:p>
          <a:p>
            <a:pPr marL="681038" lvl="0">
              <a:lnSpc>
                <a:spcPct val="115000"/>
              </a:lnSpc>
              <a:spcBef>
                <a:spcPts val="0"/>
              </a:spcBef>
              <a:spcAft>
                <a:spcPts val="0"/>
              </a:spcAft>
              <a:buFont typeface="+mj-lt"/>
              <a:buAutoNum type="alphaLcParenR"/>
            </a:pPr>
            <a:r>
              <a:rPr lang="en-US" dirty="0">
                <a:ea typeface="SimSun"/>
                <a:cs typeface="Mangal"/>
              </a:rPr>
              <a:t>Investigate</a:t>
            </a:r>
          </a:p>
          <a:p>
            <a:pPr marL="681038" lvl="0">
              <a:lnSpc>
                <a:spcPct val="115000"/>
              </a:lnSpc>
              <a:spcBef>
                <a:spcPts val="0"/>
              </a:spcBef>
              <a:spcAft>
                <a:spcPts val="0"/>
              </a:spcAft>
              <a:buFont typeface="+mj-lt"/>
              <a:buAutoNum type="alphaLcParenR"/>
            </a:pPr>
            <a:r>
              <a:rPr lang="en-US" dirty="0">
                <a:ea typeface="SimSun"/>
                <a:cs typeface="Mangal"/>
              </a:rPr>
              <a:t>Prioritize</a:t>
            </a:r>
          </a:p>
          <a:p>
            <a:pPr marL="681038" lvl="0">
              <a:lnSpc>
                <a:spcPct val="115000"/>
              </a:lnSpc>
              <a:spcBef>
                <a:spcPts val="0"/>
              </a:spcBef>
              <a:spcAft>
                <a:spcPts val="0"/>
              </a:spcAft>
              <a:buFont typeface="+mj-lt"/>
              <a:buAutoNum type="alphaLcParenR"/>
            </a:pPr>
            <a:r>
              <a:rPr lang="en-US" dirty="0">
                <a:ea typeface="SimSun"/>
                <a:cs typeface="Mangal"/>
              </a:rPr>
              <a:t>Marginalize</a:t>
            </a:r>
          </a:p>
          <a:p>
            <a:endParaRPr lang="en-US" dirty="0"/>
          </a:p>
        </p:txBody>
      </p:sp>
    </p:spTree>
    <p:extLst>
      <p:ext uri="{BB962C8B-B14F-4D97-AF65-F5344CB8AC3E}">
        <p14:creationId xmlns:p14="http://schemas.microsoft.com/office/powerpoint/2010/main" val="1003844637"/>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1200"/>
              </a:spcBef>
              <a:spcAft>
                <a:spcPts val="1000"/>
              </a:spcAft>
              <a:buFont typeface="+mj-lt"/>
              <a:buAutoNum type="arabicPeriod" startAt="5"/>
            </a:pPr>
            <a:r>
              <a:rPr lang="en-US" dirty="0">
                <a:ea typeface="Times New Roman"/>
                <a:cs typeface="Times New Roman"/>
              </a:rPr>
              <a:t>_________ any items on the list you'd be willing to make a compromise with.</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Conceptualize</a:t>
            </a:r>
          </a:p>
          <a:p>
            <a:pPr marL="681038" lvl="0">
              <a:lnSpc>
                <a:spcPct val="115000"/>
              </a:lnSpc>
              <a:spcBef>
                <a:spcPts val="0"/>
              </a:spcBef>
              <a:spcAft>
                <a:spcPts val="0"/>
              </a:spcAft>
              <a:buFont typeface="+mj-lt"/>
              <a:buAutoNum type="alphaLcParenR"/>
            </a:pPr>
            <a:r>
              <a:rPr lang="en-US" dirty="0">
                <a:ea typeface="SimSun"/>
                <a:cs typeface="Mangal"/>
              </a:rPr>
              <a:t>Identify</a:t>
            </a:r>
          </a:p>
          <a:p>
            <a:pPr marL="681038" lvl="0">
              <a:lnSpc>
                <a:spcPct val="115000"/>
              </a:lnSpc>
              <a:spcBef>
                <a:spcPts val="0"/>
              </a:spcBef>
              <a:spcAft>
                <a:spcPts val="0"/>
              </a:spcAft>
              <a:buFont typeface="+mj-lt"/>
              <a:buAutoNum type="alphaLcParenR"/>
            </a:pPr>
            <a:r>
              <a:rPr lang="en-US" dirty="0">
                <a:ea typeface="SimSun"/>
                <a:cs typeface="Mangal"/>
              </a:rPr>
              <a:t>Trivialize</a:t>
            </a:r>
          </a:p>
          <a:p>
            <a:pPr marL="681038" lvl="0">
              <a:lnSpc>
                <a:spcPct val="115000"/>
              </a:lnSpc>
              <a:spcBef>
                <a:spcPts val="0"/>
              </a:spcBef>
              <a:spcAft>
                <a:spcPts val="0"/>
              </a:spcAft>
              <a:buFont typeface="+mj-lt"/>
              <a:buAutoNum type="alphaLcParenR"/>
            </a:pPr>
            <a:r>
              <a:rPr lang="en-US" dirty="0">
                <a:ea typeface="SimSun"/>
                <a:cs typeface="Mangal"/>
              </a:rPr>
              <a:t>Baptize</a:t>
            </a:r>
          </a:p>
          <a:p>
            <a:pPr marL="347663" lvl="0" indent="-347663">
              <a:lnSpc>
                <a:spcPct val="115000"/>
              </a:lnSpc>
              <a:spcBef>
                <a:spcPts val="1200"/>
              </a:spcBef>
              <a:spcAft>
                <a:spcPts val="1000"/>
              </a:spcAft>
              <a:buFont typeface="+mj-lt"/>
              <a:buAutoNum type="arabicPeriod" startAt="6"/>
            </a:pPr>
            <a:r>
              <a:rPr lang="en-US" dirty="0">
                <a:ea typeface="Times New Roman"/>
                <a:cs typeface="Times New Roman"/>
              </a:rPr>
              <a:t>The ________ approach is for each party to take a few minutes to write down their individual criteria, and then come together and combine the lists to create a final set of criteria.</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Best</a:t>
            </a:r>
          </a:p>
          <a:p>
            <a:pPr marL="681038" lvl="0">
              <a:lnSpc>
                <a:spcPct val="115000"/>
              </a:lnSpc>
              <a:spcBef>
                <a:spcPts val="0"/>
              </a:spcBef>
              <a:spcAft>
                <a:spcPts val="0"/>
              </a:spcAft>
              <a:buFont typeface="+mj-lt"/>
              <a:buAutoNum type="alphaLcParenR"/>
            </a:pPr>
            <a:r>
              <a:rPr lang="en-US" dirty="0">
                <a:ea typeface="SimSun"/>
                <a:cs typeface="Mangal"/>
              </a:rPr>
              <a:t>Worst</a:t>
            </a:r>
          </a:p>
          <a:p>
            <a:pPr marL="681038" lvl="0">
              <a:lnSpc>
                <a:spcPct val="115000"/>
              </a:lnSpc>
              <a:spcBef>
                <a:spcPts val="0"/>
              </a:spcBef>
              <a:spcAft>
                <a:spcPts val="0"/>
              </a:spcAft>
              <a:buFont typeface="+mj-lt"/>
              <a:buAutoNum type="alphaLcParenR"/>
            </a:pPr>
            <a:r>
              <a:rPr lang="en-US" dirty="0">
                <a:ea typeface="SimSun"/>
                <a:cs typeface="Mangal"/>
              </a:rPr>
              <a:t>Last</a:t>
            </a:r>
          </a:p>
          <a:p>
            <a:pPr marL="681038" lvl="0">
              <a:lnSpc>
                <a:spcPct val="115000"/>
              </a:lnSpc>
              <a:spcBef>
                <a:spcPts val="0"/>
              </a:spcBef>
              <a:spcAft>
                <a:spcPts val="0"/>
              </a:spcAft>
              <a:buFont typeface="+mj-lt"/>
              <a:buAutoNum type="alphaLcParenR"/>
            </a:pPr>
            <a:r>
              <a:rPr lang="en-US" dirty="0">
                <a:ea typeface="SimSun"/>
                <a:cs typeface="Mangal"/>
              </a:rPr>
              <a:t>Final</a:t>
            </a:r>
          </a:p>
          <a:p>
            <a:endParaRPr lang="en-US" dirty="0"/>
          </a:p>
        </p:txBody>
      </p:sp>
    </p:spTree>
    <p:extLst>
      <p:ext uri="{BB962C8B-B14F-4D97-AF65-F5344CB8AC3E}">
        <p14:creationId xmlns:p14="http://schemas.microsoft.com/office/powerpoint/2010/main" val="1349589236"/>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1200"/>
              </a:spcBef>
              <a:spcAft>
                <a:spcPts val="1000"/>
              </a:spcAft>
              <a:buFont typeface="+mj-lt"/>
              <a:buAutoNum type="arabicPeriod" startAt="7"/>
            </a:pPr>
            <a:r>
              <a:rPr lang="en-US" dirty="0">
                <a:ea typeface="Times New Roman"/>
                <a:cs typeface="Times New Roman"/>
              </a:rPr>
              <a:t>It's also important that the wants and needs of both parties be ____________.</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Ignored</a:t>
            </a:r>
          </a:p>
          <a:p>
            <a:pPr marL="681038" lvl="0">
              <a:lnSpc>
                <a:spcPct val="115000"/>
              </a:lnSpc>
              <a:spcBef>
                <a:spcPts val="0"/>
              </a:spcBef>
              <a:spcAft>
                <a:spcPts val="0"/>
              </a:spcAft>
              <a:buFont typeface="+mj-lt"/>
              <a:buAutoNum type="alphaLcParenR"/>
            </a:pPr>
            <a:r>
              <a:rPr lang="en-US" dirty="0">
                <a:ea typeface="SimSun"/>
                <a:cs typeface="Mangal"/>
              </a:rPr>
              <a:t>Respected</a:t>
            </a:r>
          </a:p>
          <a:p>
            <a:pPr marL="681038" lvl="0">
              <a:lnSpc>
                <a:spcPct val="115000"/>
              </a:lnSpc>
              <a:spcBef>
                <a:spcPts val="0"/>
              </a:spcBef>
              <a:spcAft>
                <a:spcPts val="0"/>
              </a:spcAft>
              <a:buFont typeface="+mj-lt"/>
              <a:buAutoNum type="alphaLcParenR"/>
            </a:pPr>
            <a:r>
              <a:rPr lang="en-US" dirty="0">
                <a:ea typeface="SimSun"/>
                <a:cs typeface="Mangal"/>
              </a:rPr>
              <a:t>Criminalized</a:t>
            </a:r>
          </a:p>
          <a:p>
            <a:pPr marL="681038" lvl="0">
              <a:lnSpc>
                <a:spcPct val="115000"/>
              </a:lnSpc>
              <a:spcBef>
                <a:spcPts val="0"/>
              </a:spcBef>
              <a:spcAft>
                <a:spcPts val="0"/>
              </a:spcAft>
              <a:buFont typeface="+mj-lt"/>
              <a:buAutoNum type="alphaLcParenR"/>
            </a:pPr>
            <a:r>
              <a:rPr lang="en-US" dirty="0">
                <a:ea typeface="SimSun"/>
                <a:cs typeface="Mangal"/>
              </a:rPr>
              <a:t>Dramatized</a:t>
            </a:r>
          </a:p>
          <a:p>
            <a:pPr marL="347663" lvl="0" indent="-347663">
              <a:lnSpc>
                <a:spcPct val="115000"/>
              </a:lnSpc>
              <a:spcBef>
                <a:spcPts val="1200"/>
              </a:spcBef>
              <a:spcAft>
                <a:spcPts val="1000"/>
              </a:spcAft>
              <a:buFont typeface="+mj-lt"/>
              <a:buAutoNum type="arabicPeriod" startAt="8"/>
            </a:pPr>
            <a:r>
              <a:rPr lang="en-US" dirty="0"/>
              <a:t>Before creating criteria, you </a:t>
            </a:r>
            <a:r>
              <a:rPr lang="en-US" dirty="0">
                <a:ea typeface="Times New Roman"/>
                <a:cs typeface="Times New Roman"/>
              </a:rPr>
              <a:t>should ________ first.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Eat</a:t>
            </a:r>
          </a:p>
          <a:p>
            <a:pPr marL="681038" lvl="0">
              <a:lnSpc>
                <a:spcPct val="115000"/>
              </a:lnSpc>
              <a:spcBef>
                <a:spcPts val="0"/>
              </a:spcBef>
              <a:spcAft>
                <a:spcPts val="0"/>
              </a:spcAft>
              <a:buFont typeface="+mj-lt"/>
              <a:buAutoNum type="alphaLcParenR"/>
            </a:pPr>
            <a:r>
              <a:rPr lang="en-US" dirty="0">
                <a:ea typeface="SimSun"/>
                <a:cs typeface="Mangal"/>
              </a:rPr>
              <a:t>Agree</a:t>
            </a:r>
          </a:p>
          <a:p>
            <a:pPr marL="681038" lvl="0">
              <a:lnSpc>
                <a:spcPct val="115000"/>
              </a:lnSpc>
              <a:spcBef>
                <a:spcPts val="0"/>
              </a:spcBef>
              <a:spcAft>
                <a:spcPts val="0"/>
              </a:spcAft>
              <a:buFont typeface="+mj-lt"/>
              <a:buAutoNum type="alphaLcParenR"/>
            </a:pPr>
            <a:r>
              <a:rPr lang="en-US" dirty="0">
                <a:ea typeface="SimSun"/>
                <a:cs typeface="Mangal"/>
              </a:rPr>
              <a:t>Brainstorm</a:t>
            </a:r>
          </a:p>
          <a:p>
            <a:pPr marL="681038" lvl="0">
              <a:lnSpc>
                <a:spcPct val="115000"/>
              </a:lnSpc>
              <a:spcBef>
                <a:spcPts val="0"/>
              </a:spcBef>
              <a:spcAft>
                <a:spcPts val="0"/>
              </a:spcAft>
              <a:buFont typeface="+mj-lt"/>
              <a:buAutoNum type="alphaLcParenR"/>
            </a:pPr>
            <a:r>
              <a:rPr lang="en-US" dirty="0">
                <a:ea typeface="SimSun"/>
                <a:cs typeface="Mangal"/>
              </a:rPr>
              <a:t>Argue</a:t>
            </a:r>
          </a:p>
          <a:p>
            <a:endParaRPr lang="en-US" dirty="0"/>
          </a:p>
        </p:txBody>
      </p:sp>
    </p:spTree>
    <p:extLst>
      <p:ext uri="{BB962C8B-B14F-4D97-AF65-F5344CB8AC3E}">
        <p14:creationId xmlns:p14="http://schemas.microsoft.com/office/powerpoint/2010/main" val="3312418265"/>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1200"/>
              </a:spcBef>
              <a:spcAft>
                <a:spcPts val="1000"/>
              </a:spcAft>
              <a:buFont typeface="+mj-lt"/>
              <a:buAutoNum type="arabicPeriod" startAt="9"/>
            </a:pPr>
            <a:r>
              <a:rPr lang="en-US" dirty="0">
                <a:ea typeface="Times New Roman"/>
                <a:cs typeface="Times New Roman"/>
              </a:rPr>
              <a:t>________ any solutions that don't match the must-have criteria that you and your partner Identified.</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Eliminate</a:t>
            </a:r>
          </a:p>
          <a:p>
            <a:pPr marL="681038" lvl="0">
              <a:lnSpc>
                <a:spcPct val="115000"/>
              </a:lnSpc>
              <a:spcBef>
                <a:spcPts val="0"/>
              </a:spcBef>
              <a:spcAft>
                <a:spcPts val="0"/>
              </a:spcAft>
              <a:buFont typeface="+mj-lt"/>
              <a:buAutoNum type="alphaLcParenR"/>
            </a:pPr>
            <a:r>
              <a:rPr lang="en-US" dirty="0">
                <a:ea typeface="SimSun"/>
                <a:cs typeface="Mangal"/>
              </a:rPr>
              <a:t>Eradicate</a:t>
            </a:r>
          </a:p>
          <a:p>
            <a:pPr marL="681038" lvl="0">
              <a:lnSpc>
                <a:spcPct val="115000"/>
              </a:lnSpc>
              <a:spcBef>
                <a:spcPts val="0"/>
              </a:spcBef>
              <a:spcAft>
                <a:spcPts val="0"/>
              </a:spcAft>
              <a:buFont typeface="+mj-lt"/>
              <a:buAutoNum type="alphaLcParenR"/>
            </a:pPr>
            <a:r>
              <a:rPr lang="en-US" dirty="0">
                <a:ea typeface="SimSun"/>
                <a:cs typeface="Mangal"/>
              </a:rPr>
              <a:t>Eject</a:t>
            </a:r>
          </a:p>
          <a:p>
            <a:pPr marL="681038" lvl="0">
              <a:lnSpc>
                <a:spcPct val="115000"/>
              </a:lnSpc>
              <a:spcBef>
                <a:spcPts val="0"/>
              </a:spcBef>
              <a:spcAft>
                <a:spcPts val="0"/>
              </a:spcAft>
              <a:buFont typeface="+mj-lt"/>
              <a:buAutoNum type="alphaLcParenR"/>
            </a:pPr>
            <a:r>
              <a:rPr lang="en-US" dirty="0">
                <a:ea typeface="SimSun"/>
                <a:cs typeface="Mangal"/>
              </a:rPr>
              <a:t>Elect</a:t>
            </a:r>
          </a:p>
          <a:p>
            <a:pPr marL="347663" lvl="0" indent="-347663">
              <a:lnSpc>
                <a:spcPct val="115000"/>
              </a:lnSpc>
              <a:spcBef>
                <a:spcPts val="1200"/>
              </a:spcBef>
              <a:spcAft>
                <a:spcPts val="1000"/>
              </a:spcAft>
              <a:buFont typeface="+mj-lt"/>
              <a:buAutoNum type="arabicPeriod" startAt="10"/>
            </a:pPr>
            <a:r>
              <a:rPr lang="en-US" dirty="0">
                <a:ea typeface="Times New Roman"/>
                <a:cs typeface="Times New Roman"/>
              </a:rPr>
              <a:t>The last step should be your __________ solution.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Final</a:t>
            </a:r>
          </a:p>
          <a:p>
            <a:pPr marL="681038" lvl="0">
              <a:lnSpc>
                <a:spcPct val="115000"/>
              </a:lnSpc>
              <a:spcBef>
                <a:spcPts val="0"/>
              </a:spcBef>
              <a:spcAft>
                <a:spcPts val="0"/>
              </a:spcAft>
              <a:buFont typeface="+mj-lt"/>
              <a:buAutoNum type="alphaLcParenR"/>
            </a:pPr>
            <a:r>
              <a:rPr lang="en-US" dirty="0">
                <a:ea typeface="SimSun"/>
                <a:cs typeface="Mangal"/>
              </a:rPr>
              <a:t>Worst</a:t>
            </a:r>
          </a:p>
          <a:p>
            <a:pPr marL="681038" lvl="0">
              <a:lnSpc>
                <a:spcPct val="115000"/>
              </a:lnSpc>
              <a:spcBef>
                <a:spcPts val="0"/>
              </a:spcBef>
              <a:spcAft>
                <a:spcPts val="0"/>
              </a:spcAft>
              <a:buFont typeface="+mj-lt"/>
              <a:buAutoNum type="alphaLcParenR"/>
            </a:pPr>
            <a:r>
              <a:rPr lang="en-US" dirty="0">
                <a:ea typeface="SimSun"/>
                <a:cs typeface="Mangal"/>
              </a:rPr>
              <a:t>Combined</a:t>
            </a:r>
          </a:p>
          <a:p>
            <a:pPr marL="681038" lvl="0">
              <a:lnSpc>
                <a:spcPct val="115000"/>
              </a:lnSpc>
              <a:spcBef>
                <a:spcPts val="0"/>
              </a:spcBef>
              <a:spcAft>
                <a:spcPts val="0"/>
              </a:spcAft>
              <a:buFont typeface="+mj-lt"/>
              <a:buAutoNum type="alphaLcParenR"/>
            </a:pPr>
            <a:r>
              <a:rPr lang="en-US" dirty="0">
                <a:ea typeface="SimSun"/>
                <a:cs typeface="Mangal"/>
              </a:rPr>
              <a:t>Desperate</a:t>
            </a:r>
          </a:p>
          <a:p>
            <a:endParaRPr lang="en-US" dirty="0"/>
          </a:p>
        </p:txBody>
      </p:sp>
    </p:spTree>
    <p:extLst>
      <p:ext uri="{BB962C8B-B14F-4D97-AF65-F5344CB8AC3E}">
        <p14:creationId xmlns:p14="http://schemas.microsoft.com/office/powerpoint/2010/main" val="1638298223"/>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Once the possible solutions are laid out, it's time to move on to choosing a solution and laying	The groundwork for a _____________,</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Resignation</a:t>
            </a: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Revelation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Resolution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Revolution</a:t>
            </a:r>
          </a:p>
          <a:p>
            <a:pPr marL="347663" lvl="0" indent="-347663">
              <a:lnSpc>
                <a:spcPct val="115000"/>
              </a:lnSpc>
              <a:spcBef>
                <a:spcPts val="1200"/>
              </a:spcBef>
              <a:spcAft>
                <a:spcPts val="1000"/>
              </a:spcAft>
              <a:buFont typeface="+mj-lt"/>
              <a:buAutoNum type="arabicPeriod" startAt="2"/>
            </a:pPr>
            <a:r>
              <a:rPr lang="en-US" dirty="0">
                <a:ea typeface="Times New Roman"/>
                <a:cs typeface="Times New Roman"/>
              </a:rPr>
              <a:t>The next step is creating ___________ to evaluate any options you may have.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Criteria</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Chromosomes</a:t>
            </a:r>
          </a:p>
          <a:p>
            <a:pPr marL="681038" lvl="0">
              <a:lnSpc>
                <a:spcPct val="115000"/>
              </a:lnSpc>
              <a:spcBef>
                <a:spcPts val="0"/>
              </a:spcBef>
              <a:spcAft>
                <a:spcPts val="0"/>
              </a:spcAft>
              <a:buFont typeface="+mj-lt"/>
              <a:buAutoNum type="alphaLcParenR"/>
            </a:pPr>
            <a:r>
              <a:rPr lang="en-US" dirty="0">
                <a:ea typeface="SimSun"/>
                <a:cs typeface="Mangal"/>
              </a:rPr>
              <a:t>Critical</a:t>
            </a:r>
          </a:p>
          <a:p>
            <a:pPr marL="681038" lvl="0">
              <a:lnSpc>
                <a:spcPct val="115000"/>
              </a:lnSpc>
              <a:spcBef>
                <a:spcPts val="0"/>
              </a:spcBef>
              <a:spcAft>
                <a:spcPts val="0"/>
              </a:spcAft>
              <a:buFont typeface="+mj-lt"/>
              <a:buAutoNum type="alphaLcParenR"/>
            </a:pPr>
            <a:r>
              <a:rPr lang="en-US" dirty="0">
                <a:ea typeface="SimSun"/>
                <a:cs typeface="Mangal"/>
              </a:rPr>
              <a:t>Craftiness</a:t>
            </a:r>
          </a:p>
          <a:p>
            <a:endParaRPr lang="en-US" dirty="0"/>
          </a:p>
        </p:txBody>
      </p:sp>
    </p:spTree>
    <p:extLst>
      <p:ext uri="{BB962C8B-B14F-4D97-AF65-F5344CB8AC3E}">
        <p14:creationId xmlns:p14="http://schemas.microsoft.com/office/powerpoint/2010/main" val="2023814200"/>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3"/>
            </a:pPr>
            <a:r>
              <a:rPr lang="en-US" dirty="0">
                <a:ea typeface="Times New Roman"/>
                <a:cs typeface="Times New Roman"/>
              </a:rPr>
              <a:t>Criteria should __________ what you want and do not want from the solution.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Explain</a:t>
            </a: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Educate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Explore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Exclaim</a:t>
            </a:r>
          </a:p>
          <a:p>
            <a:pPr marL="347663" lvl="0" indent="-347663">
              <a:lnSpc>
                <a:spcPct val="115000"/>
              </a:lnSpc>
              <a:spcBef>
                <a:spcPts val="1200"/>
              </a:spcBef>
              <a:spcAft>
                <a:spcPts val="1000"/>
              </a:spcAft>
              <a:buFont typeface="+mj-lt"/>
              <a:buAutoNum type="arabicPeriod" startAt="4"/>
            </a:pPr>
            <a:r>
              <a:rPr lang="en-US" dirty="0">
                <a:ea typeface="Times New Roman"/>
                <a:cs typeface="Times New Roman"/>
              </a:rPr>
              <a:t>You can also __________ your criteria by what's necessary to have and what you'd like to have.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Eliminate</a:t>
            </a: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Investigate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Prioritize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Marginalize</a:t>
            </a:r>
          </a:p>
          <a:p>
            <a:endParaRPr lang="en-US" dirty="0"/>
          </a:p>
        </p:txBody>
      </p:sp>
    </p:spTree>
    <p:extLst>
      <p:ext uri="{BB962C8B-B14F-4D97-AF65-F5344CB8AC3E}">
        <p14:creationId xmlns:p14="http://schemas.microsoft.com/office/powerpoint/2010/main" val="1524875629"/>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1200"/>
              </a:spcBef>
              <a:spcAft>
                <a:spcPts val="1000"/>
              </a:spcAft>
              <a:buFont typeface="+mj-lt"/>
              <a:buAutoNum type="arabicPeriod" startAt="5"/>
            </a:pPr>
            <a:r>
              <a:rPr lang="en-US" dirty="0">
                <a:ea typeface="Times New Roman"/>
                <a:cs typeface="Times New Roman"/>
              </a:rPr>
              <a:t>_________ any items on the list you'd be willing to make a compromise with.</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Conceptualize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Identify</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Trivialize</a:t>
            </a:r>
          </a:p>
          <a:p>
            <a:pPr marL="681038" lvl="0">
              <a:lnSpc>
                <a:spcPct val="115000"/>
              </a:lnSpc>
              <a:spcBef>
                <a:spcPts val="0"/>
              </a:spcBef>
              <a:spcAft>
                <a:spcPts val="0"/>
              </a:spcAft>
              <a:buFont typeface="+mj-lt"/>
              <a:buAutoNum type="alphaLcParenR"/>
            </a:pPr>
            <a:r>
              <a:rPr lang="en-US" dirty="0">
                <a:ea typeface="SimSun"/>
                <a:cs typeface="Mangal"/>
              </a:rPr>
              <a:t>Baptize</a:t>
            </a:r>
          </a:p>
          <a:p>
            <a:pPr marL="347663" lvl="0" indent="-347663">
              <a:lnSpc>
                <a:spcPct val="115000"/>
              </a:lnSpc>
              <a:spcBef>
                <a:spcPts val="1200"/>
              </a:spcBef>
              <a:spcAft>
                <a:spcPts val="1000"/>
              </a:spcAft>
              <a:buFont typeface="+mj-lt"/>
              <a:buAutoNum type="arabicPeriod" startAt="6"/>
            </a:pPr>
            <a:r>
              <a:rPr lang="en-US" dirty="0">
                <a:ea typeface="Times New Roman"/>
                <a:cs typeface="Times New Roman"/>
              </a:rPr>
              <a:t>The ________ approach is for each party to take a few minutes to write down their individual criteria, and then come together and combine the lists to create a final set of criteria.</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Best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Worst</a:t>
            </a:r>
          </a:p>
          <a:p>
            <a:pPr marL="681038" lvl="0">
              <a:lnSpc>
                <a:spcPct val="115000"/>
              </a:lnSpc>
              <a:spcBef>
                <a:spcPts val="0"/>
              </a:spcBef>
              <a:spcAft>
                <a:spcPts val="0"/>
              </a:spcAft>
              <a:buFont typeface="+mj-lt"/>
              <a:buAutoNum type="alphaLcParenR"/>
            </a:pPr>
            <a:r>
              <a:rPr lang="en-US" dirty="0">
                <a:ea typeface="SimSun"/>
                <a:cs typeface="Mangal"/>
              </a:rPr>
              <a:t>Last</a:t>
            </a:r>
          </a:p>
          <a:p>
            <a:pPr marL="681038" lvl="0">
              <a:lnSpc>
                <a:spcPct val="115000"/>
              </a:lnSpc>
              <a:spcBef>
                <a:spcPts val="0"/>
              </a:spcBef>
              <a:spcAft>
                <a:spcPts val="0"/>
              </a:spcAft>
              <a:buFont typeface="+mj-lt"/>
              <a:buAutoNum type="alphaLcParenR"/>
            </a:pPr>
            <a:r>
              <a:rPr lang="en-US" dirty="0">
                <a:ea typeface="SimSun"/>
                <a:cs typeface="Mangal"/>
              </a:rPr>
              <a:t>Final</a:t>
            </a:r>
          </a:p>
          <a:p>
            <a:endParaRPr lang="en-US" dirty="0"/>
          </a:p>
        </p:txBody>
      </p:sp>
    </p:spTree>
    <p:extLst>
      <p:ext uri="{BB962C8B-B14F-4D97-AF65-F5344CB8AC3E}">
        <p14:creationId xmlns:p14="http://schemas.microsoft.com/office/powerpoint/2010/main" val="2612920419"/>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1200"/>
              </a:spcBef>
              <a:spcAft>
                <a:spcPts val="1000"/>
              </a:spcAft>
              <a:buFont typeface="+mj-lt"/>
              <a:buAutoNum type="arabicPeriod" startAt="7"/>
            </a:pPr>
            <a:r>
              <a:rPr lang="en-US" dirty="0">
                <a:ea typeface="Times New Roman"/>
                <a:cs typeface="Times New Roman"/>
              </a:rPr>
              <a:t>It's also important that the wants and needs of both parties be ____________.</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Ignored</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Respected</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Criminalized</a:t>
            </a:r>
          </a:p>
          <a:p>
            <a:pPr marL="681038" lvl="0">
              <a:lnSpc>
                <a:spcPct val="115000"/>
              </a:lnSpc>
              <a:spcBef>
                <a:spcPts val="0"/>
              </a:spcBef>
              <a:spcAft>
                <a:spcPts val="0"/>
              </a:spcAft>
              <a:buFont typeface="+mj-lt"/>
              <a:buAutoNum type="alphaLcParenR"/>
            </a:pPr>
            <a:r>
              <a:rPr lang="en-US" dirty="0">
                <a:ea typeface="SimSun"/>
                <a:cs typeface="Mangal"/>
              </a:rPr>
              <a:t>Dramatized</a:t>
            </a:r>
          </a:p>
          <a:p>
            <a:pPr marL="347663" lvl="0" indent="-347663">
              <a:lnSpc>
                <a:spcPct val="115000"/>
              </a:lnSpc>
              <a:spcBef>
                <a:spcPts val="1200"/>
              </a:spcBef>
              <a:spcAft>
                <a:spcPts val="1000"/>
              </a:spcAft>
              <a:buFont typeface="+mj-lt"/>
              <a:buAutoNum type="arabicPeriod" startAt="8"/>
            </a:pPr>
            <a:r>
              <a:rPr lang="en-US" dirty="0"/>
              <a:t>Before creating criteria, you </a:t>
            </a:r>
            <a:r>
              <a:rPr lang="en-US" dirty="0">
                <a:ea typeface="Times New Roman"/>
                <a:cs typeface="Times New Roman"/>
              </a:rPr>
              <a:t>should ________ first.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Eat</a:t>
            </a: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Agree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Brainstorm</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Argue</a:t>
            </a:r>
          </a:p>
          <a:p>
            <a:endParaRPr lang="en-US" dirty="0"/>
          </a:p>
        </p:txBody>
      </p:sp>
    </p:spTree>
    <p:extLst>
      <p:ext uri="{BB962C8B-B14F-4D97-AF65-F5344CB8AC3E}">
        <p14:creationId xmlns:p14="http://schemas.microsoft.com/office/powerpoint/2010/main" val="1547991466"/>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1200"/>
              </a:spcBef>
              <a:spcAft>
                <a:spcPts val="1000"/>
              </a:spcAft>
              <a:buFont typeface="+mj-lt"/>
              <a:buAutoNum type="arabicPeriod" startAt="9"/>
            </a:pPr>
            <a:r>
              <a:rPr lang="en-US" dirty="0">
                <a:ea typeface="Times New Roman"/>
                <a:cs typeface="Times New Roman"/>
              </a:rPr>
              <a:t>________ any solutions that don't match the must-have criteria that you and your partner Identified.</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Eliminate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Eradicate</a:t>
            </a:r>
          </a:p>
          <a:p>
            <a:pPr marL="681038" lvl="0">
              <a:lnSpc>
                <a:spcPct val="115000"/>
              </a:lnSpc>
              <a:spcBef>
                <a:spcPts val="0"/>
              </a:spcBef>
              <a:spcAft>
                <a:spcPts val="0"/>
              </a:spcAft>
              <a:buFont typeface="+mj-lt"/>
              <a:buAutoNum type="alphaLcParenR"/>
            </a:pPr>
            <a:r>
              <a:rPr lang="en-US" dirty="0">
                <a:ea typeface="SimSun"/>
                <a:cs typeface="Mangal"/>
              </a:rPr>
              <a:t>Eject</a:t>
            </a:r>
          </a:p>
          <a:p>
            <a:pPr marL="681038" lvl="0">
              <a:lnSpc>
                <a:spcPct val="115000"/>
              </a:lnSpc>
              <a:spcBef>
                <a:spcPts val="0"/>
              </a:spcBef>
              <a:spcAft>
                <a:spcPts val="0"/>
              </a:spcAft>
              <a:buFont typeface="+mj-lt"/>
              <a:buAutoNum type="alphaLcParenR"/>
            </a:pPr>
            <a:r>
              <a:rPr lang="en-US" dirty="0">
                <a:ea typeface="SimSun"/>
                <a:cs typeface="Mangal"/>
              </a:rPr>
              <a:t>Elect</a:t>
            </a:r>
          </a:p>
          <a:p>
            <a:pPr marL="347663" lvl="0" indent="-347663">
              <a:lnSpc>
                <a:spcPct val="115000"/>
              </a:lnSpc>
              <a:spcBef>
                <a:spcPts val="1200"/>
              </a:spcBef>
              <a:spcAft>
                <a:spcPts val="1000"/>
              </a:spcAft>
              <a:buFont typeface="+mj-lt"/>
              <a:buAutoNum type="arabicPeriod" startAt="10"/>
            </a:pPr>
            <a:r>
              <a:rPr lang="en-US" dirty="0">
                <a:ea typeface="Times New Roman"/>
                <a:cs typeface="Times New Roman"/>
              </a:rPr>
              <a:t>The last step should be your __________ solution.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Final</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Worst</a:t>
            </a:r>
          </a:p>
          <a:p>
            <a:pPr marL="681038" lvl="0">
              <a:lnSpc>
                <a:spcPct val="115000"/>
              </a:lnSpc>
              <a:spcBef>
                <a:spcPts val="0"/>
              </a:spcBef>
              <a:spcAft>
                <a:spcPts val="0"/>
              </a:spcAft>
              <a:buFont typeface="+mj-lt"/>
              <a:buAutoNum type="alphaLcParenR"/>
            </a:pPr>
            <a:r>
              <a:rPr lang="en-US" dirty="0">
                <a:ea typeface="SimSun"/>
                <a:cs typeface="Mangal"/>
              </a:rPr>
              <a:t>Combined</a:t>
            </a:r>
          </a:p>
          <a:p>
            <a:pPr marL="681038" lvl="0">
              <a:lnSpc>
                <a:spcPct val="115000"/>
              </a:lnSpc>
              <a:spcBef>
                <a:spcPts val="0"/>
              </a:spcBef>
              <a:spcAft>
                <a:spcPts val="0"/>
              </a:spcAft>
              <a:buFont typeface="+mj-lt"/>
              <a:buAutoNum type="alphaLcParenR"/>
            </a:pPr>
            <a:r>
              <a:rPr lang="en-US" dirty="0">
                <a:ea typeface="SimSun"/>
                <a:cs typeface="Mangal"/>
              </a:rPr>
              <a:t>Desperate</a:t>
            </a:r>
          </a:p>
          <a:p>
            <a:endParaRPr lang="en-US" dirty="0"/>
          </a:p>
        </p:txBody>
      </p:sp>
    </p:spTree>
    <p:extLst>
      <p:ext uri="{BB962C8B-B14F-4D97-AF65-F5344CB8AC3E}">
        <p14:creationId xmlns:p14="http://schemas.microsoft.com/office/powerpoint/2010/main" val="2161199503"/>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Module Ten: </a:t>
            </a:r>
            <a:br>
              <a:rPr lang="en-US" dirty="0"/>
            </a:br>
            <a:r>
              <a:rPr lang="en-US" dirty="0"/>
              <a:t>The Short Version of the Process</a:t>
            </a:r>
          </a:p>
        </p:txBody>
      </p:sp>
      <p:sp>
        <p:nvSpPr>
          <p:cNvPr id="4" name="Text Placeholder 3"/>
          <p:cNvSpPr>
            <a:spLocks noGrp="1"/>
          </p:cNvSpPr>
          <p:nvPr>
            <p:ph type="body" sz="quarter" idx="10"/>
          </p:nvPr>
        </p:nvSpPr>
        <p:spPr/>
        <p:txBody>
          <a:bodyPr>
            <a:noAutofit/>
          </a:bodyPr>
          <a:lstStyle/>
          <a:p>
            <a:pPr eaLnBrk="1" hangingPunct="1">
              <a:lnSpc>
                <a:spcPct val="80000"/>
              </a:lnSpc>
            </a:pPr>
            <a:endParaRPr lang="en-US" sz="2800" i="1" dirty="0">
              <a:latin typeface="+mj-lt"/>
            </a:endParaRPr>
          </a:p>
          <a:p>
            <a:pPr>
              <a:lnSpc>
                <a:spcPct val="95000"/>
              </a:lnSpc>
              <a:spcBef>
                <a:spcPct val="0"/>
              </a:spcBef>
              <a:spcAft>
                <a:spcPts val="1000"/>
              </a:spcAft>
            </a:pPr>
            <a:r>
              <a:rPr lang="en-US" sz="2800" i="1" dirty="0">
                <a:latin typeface="+mj-lt"/>
                <a:cs typeface="Times New Roman" pitchFamily="18" charset="0"/>
              </a:rPr>
              <a:t>Seek first to understand, then to be understood. </a:t>
            </a:r>
          </a:p>
          <a:p>
            <a:pPr>
              <a:lnSpc>
                <a:spcPct val="95000"/>
              </a:lnSpc>
              <a:spcBef>
                <a:spcPct val="0"/>
              </a:spcBef>
              <a:spcAft>
                <a:spcPts val="1000"/>
              </a:spcAft>
            </a:pPr>
            <a:r>
              <a:rPr lang="en-US" sz="2800" b="1" i="1" dirty="0">
                <a:latin typeface="+mj-lt"/>
                <a:cs typeface="Times New Roman" pitchFamily="18" charset="0"/>
              </a:rPr>
              <a:t>Stephen Covey</a:t>
            </a:r>
          </a:p>
        </p:txBody>
      </p:sp>
      <p:sp>
        <p:nvSpPr>
          <p:cNvPr id="3" name="Content Placeholder 2"/>
          <p:cNvSpPr>
            <a:spLocks noGrp="1"/>
          </p:cNvSpPr>
          <p:nvPr>
            <p:ph type="body" sz="quarter" idx="11"/>
          </p:nvPr>
        </p:nvSpPr>
        <p:spPr/>
        <p:txBody>
          <a:bodyPr rtlCol="0">
            <a:normAutofit fontScale="92500" lnSpcReduction="10000"/>
          </a:bodyPr>
          <a:lstStyle/>
          <a:p>
            <a:pPr eaLnBrk="1" fontAlgn="auto" hangingPunct="1">
              <a:spcAft>
                <a:spcPts val="0"/>
              </a:spcAft>
              <a:defRPr/>
            </a:pPr>
            <a:r>
              <a:rPr lang="en-US" dirty="0"/>
              <a:t>So far, we have explored the six phases of the conflict resolution process in depth. </a:t>
            </a:r>
          </a:p>
          <a:p>
            <a:pPr eaLnBrk="1" fontAlgn="auto" hangingPunct="1">
              <a:spcAft>
                <a:spcPts val="0"/>
              </a:spcAft>
              <a:defRPr/>
            </a:pPr>
            <a:r>
              <a:rPr lang="en-US" dirty="0"/>
              <a:t>In this module, we will work through an abridged version of the process that can be used quickly and easily to successfully resolve conflicts. </a:t>
            </a:r>
          </a:p>
          <a:p>
            <a:pPr eaLnBrk="1" fontAlgn="auto" hangingPunct="1">
              <a:spcAft>
                <a:spcPts val="0"/>
              </a:spcAft>
              <a:defRPr/>
            </a:pPr>
            <a:r>
              <a:rPr lang="en-US" dirty="0"/>
              <a:t>We will also look at some individual steps that can be used as conflict resolution and prevention tools.</a:t>
            </a:r>
            <a:endParaRPr lang="en-CA" dirty="0"/>
          </a:p>
          <a:p>
            <a:pPr eaLnBrk="1" fontAlgn="auto" hangingPunct="1">
              <a:spcAft>
                <a:spcPts val="0"/>
              </a:spcAft>
              <a:buFont typeface="Arial" pitchFamily="34" charset="0"/>
              <a:buChar char="•"/>
              <a:defRPr/>
            </a:pP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Module One: </a:t>
            </a:r>
            <a:br>
              <a:rPr lang="en-US" dirty="0"/>
            </a:br>
            <a:r>
              <a:rPr lang="en-US" dirty="0"/>
              <a:t>Getting Started</a:t>
            </a:r>
            <a:endParaRPr lang="en-CA" dirty="0"/>
          </a:p>
        </p:txBody>
      </p:sp>
      <p:sp>
        <p:nvSpPr>
          <p:cNvPr id="4" name="Text Placeholder 3"/>
          <p:cNvSpPr>
            <a:spLocks noGrp="1"/>
          </p:cNvSpPr>
          <p:nvPr>
            <p:ph type="body" sz="quarter" idx="10"/>
          </p:nvPr>
        </p:nvSpPr>
        <p:spPr/>
        <p:txBody>
          <a:bodyPr>
            <a:noAutofit/>
          </a:bodyPr>
          <a:lstStyle/>
          <a:p>
            <a:pPr>
              <a:lnSpc>
                <a:spcPct val="105000"/>
              </a:lnSpc>
              <a:spcBef>
                <a:spcPct val="0"/>
              </a:spcBef>
              <a:spcAft>
                <a:spcPts val="1000"/>
              </a:spcAft>
            </a:pPr>
            <a:r>
              <a:rPr lang="en-US" sz="2800" i="1" dirty="0">
                <a:latin typeface="+mj-lt"/>
                <a:cs typeface="Times New Roman" pitchFamily="18" charset="0"/>
              </a:rPr>
              <a:t>Where all think alike, no one thinks very much.</a:t>
            </a:r>
          </a:p>
          <a:p>
            <a:pPr>
              <a:lnSpc>
                <a:spcPct val="105000"/>
              </a:lnSpc>
              <a:spcBef>
                <a:spcPct val="0"/>
              </a:spcBef>
              <a:spcAft>
                <a:spcPts val="1000"/>
              </a:spcAft>
            </a:pPr>
            <a:r>
              <a:rPr lang="en-US" sz="2800" b="1" i="1" dirty="0">
                <a:latin typeface="+mj-lt"/>
                <a:cs typeface="Times New Roman" pitchFamily="18" charset="0"/>
              </a:rPr>
              <a:t>Walter Lippmann</a:t>
            </a:r>
          </a:p>
        </p:txBody>
      </p:sp>
      <p:sp>
        <p:nvSpPr>
          <p:cNvPr id="5123" name="Content Placeholder 2"/>
          <p:cNvSpPr>
            <a:spLocks noGrp="1"/>
          </p:cNvSpPr>
          <p:nvPr>
            <p:ph type="body" sz="quarter" idx="11"/>
          </p:nvPr>
        </p:nvSpPr>
        <p:spPr/>
        <p:txBody>
          <a:bodyPr/>
          <a:lstStyle/>
          <a:p>
            <a:pPr eaLnBrk="1" hangingPunct="1"/>
            <a:r>
              <a:rPr lang="en-US" dirty="0"/>
              <a:t>Wherever two or more people come together, there is the possibility of conflict. </a:t>
            </a:r>
          </a:p>
          <a:p>
            <a:pPr eaLnBrk="1" hangingPunct="1"/>
            <a:r>
              <a:rPr lang="en-US" dirty="0"/>
              <a:t>This course will give participants a six-step process that they can use and modify to resolve conflicts of any size. </a:t>
            </a:r>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12A52FC-BA66-4056-98CC-DD89D969BC69}"/>
              </a:ext>
            </a:extLst>
          </p:cNvPr>
          <p:cNvSpPr>
            <a:spLocks noGrp="1"/>
          </p:cNvSpPr>
          <p:nvPr>
            <p:ph sz="quarter" idx="11"/>
          </p:nvPr>
        </p:nvSpPr>
        <p:spPr/>
        <p:txBody>
          <a:bodyPr/>
          <a:lstStyle/>
          <a:p>
            <a:endParaRPr lang="en-US"/>
          </a:p>
        </p:txBody>
      </p:sp>
      <p:sp>
        <p:nvSpPr>
          <p:cNvPr id="47106" name="Title 1"/>
          <p:cNvSpPr>
            <a:spLocks noGrp="1"/>
          </p:cNvSpPr>
          <p:nvPr>
            <p:ph type="title"/>
          </p:nvPr>
        </p:nvSpPr>
        <p:spPr/>
        <p:txBody>
          <a:bodyPr/>
          <a:lstStyle/>
          <a:p>
            <a:pPr eaLnBrk="1" hangingPunct="1"/>
            <a:r>
              <a:rPr lang="en-US" dirty="0"/>
              <a:t>Evaluating the Situation</a:t>
            </a:r>
          </a:p>
        </p:txBody>
      </p:sp>
      <p:grpSp>
        <p:nvGrpSpPr>
          <p:cNvPr id="3" name="Group 2">
            <a:extLst>
              <a:ext uri="{FF2B5EF4-FFF2-40B4-BE49-F238E27FC236}">
                <a16:creationId xmlns:a16="http://schemas.microsoft.com/office/drawing/2014/main" id="{8B39AABE-A32D-4038-BDAC-B04F0228C0DE}"/>
              </a:ext>
            </a:extLst>
          </p:cNvPr>
          <p:cNvGrpSpPr/>
          <p:nvPr/>
        </p:nvGrpSpPr>
        <p:grpSpPr>
          <a:xfrm>
            <a:off x="457200" y="1601909"/>
            <a:ext cx="7284143" cy="4522543"/>
            <a:chOff x="457200" y="1601909"/>
            <a:chExt cx="7284143" cy="4522543"/>
          </a:xfrm>
        </p:grpSpPr>
        <p:sp>
          <p:nvSpPr>
            <p:cNvPr id="4" name="Freeform: Shape 3">
              <a:extLst>
                <a:ext uri="{FF2B5EF4-FFF2-40B4-BE49-F238E27FC236}">
                  <a16:creationId xmlns:a16="http://schemas.microsoft.com/office/drawing/2014/main" id="{EDC573A2-9491-4398-908B-6ADE9A7B6A00}"/>
                </a:ext>
              </a:extLst>
            </p:cNvPr>
            <p:cNvSpPr/>
            <p:nvPr/>
          </p:nvSpPr>
          <p:spPr>
            <a:xfrm rot="21600000">
              <a:off x="457200" y="1601909"/>
              <a:ext cx="7284142" cy="1257306"/>
            </a:xfrm>
            <a:custGeom>
              <a:avLst/>
              <a:gdLst>
                <a:gd name="connsiteX0" fmla="*/ 0 w 7284142"/>
                <a:gd name="connsiteY0" fmla="*/ 0 h 1257304"/>
                <a:gd name="connsiteX1" fmla="*/ 6655490 w 7284142"/>
                <a:gd name="connsiteY1" fmla="*/ 0 h 1257304"/>
                <a:gd name="connsiteX2" fmla="*/ 7284142 w 7284142"/>
                <a:gd name="connsiteY2" fmla="*/ 628652 h 1257304"/>
                <a:gd name="connsiteX3" fmla="*/ 6655490 w 7284142"/>
                <a:gd name="connsiteY3" fmla="*/ 1257304 h 1257304"/>
                <a:gd name="connsiteX4" fmla="*/ 0 w 7284142"/>
                <a:gd name="connsiteY4" fmla="*/ 1257304 h 1257304"/>
                <a:gd name="connsiteX5" fmla="*/ 0 w 7284142"/>
                <a:gd name="connsiteY5" fmla="*/ 0 h 1257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84142" h="1257304">
                  <a:moveTo>
                    <a:pt x="7284142" y="1257303"/>
                  </a:moveTo>
                  <a:lnTo>
                    <a:pt x="628652" y="1257303"/>
                  </a:lnTo>
                  <a:lnTo>
                    <a:pt x="0" y="628652"/>
                  </a:lnTo>
                  <a:lnTo>
                    <a:pt x="628652" y="1"/>
                  </a:lnTo>
                  <a:lnTo>
                    <a:pt x="7284142" y="1"/>
                  </a:lnTo>
                  <a:lnTo>
                    <a:pt x="7284142" y="1257303"/>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868762" tIns="133351" rIns="248920" bIns="133351" numCol="1" spcCol="1270" anchor="ctr" anchorCtr="0">
              <a:noAutofit/>
            </a:bodyPr>
            <a:lstStyle/>
            <a:p>
              <a:pPr marL="0" lvl="0" indent="0" algn="ctr" defTabSz="1555750">
                <a:lnSpc>
                  <a:spcPct val="90000"/>
                </a:lnSpc>
                <a:spcBef>
                  <a:spcPct val="0"/>
                </a:spcBef>
                <a:spcAft>
                  <a:spcPct val="35000"/>
                </a:spcAft>
                <a:buNone/>
              </a:pPr>
              <a:r>
                <a:rPr lang="en-US" sz="3500" b="1" kern="1200" dirty="0"/>
                <a:t>Effective Atmosphere</a:t>
              </a:r>
            </a:p>
          </p:txBody>
        </p:sp>
        <p:sp>
          <p:nvSpPr>
            <p:cNvPr id="5" name="Oval 4">
              <a:extLst>
                <a:ext uri="{FF2B5EF4-FFF2-40B4-BE49-F238E27FC236}">
                  <a16:creationId xmlns:a16="http://schemas.microsoft.com/office/drawing/2014/main" id="{9274C41F-82A8-4AA8-9B6E-0F076FC2B45D}"/>
                </a:ext>
              </a:extLst>
            </p:cNvPr>
            <p:cNvSpPr/>
            <p:nvPr/>
          </p:nvSpPr>
          <p:spPr>
            <a:xfrm>
              <a:off x="457200" y="1601910"/>
              <a:ext cx="1257304" cy="1257304"/>
            </a:xfrm>
            <a:prstGeom prst="ellipse">
              <a:avLst/>
            </a:prstGeom>
            <a:solidFill>
              <a:schemeClr val="accent3">
                <a:tint val="50000"/>
                <a:hueOff val="0"/>
                <a:satOff val="0"/>
                <a:lumOff val="0"/>
              </a:schemeClr>
            </a:solidFill>
          </p:spPr>
          <p:style>
            <a:lnRef idx="2">
              <a:schemeClr val="lt1">
                <a:hueOff val="0"/>
                <a:satOff val="0"/>
                <a:lumOff val="0"/>
                <a:alphaOff val="0"/>
              </a:schemeClr>
            </a:lnRef>
            <a:fillRef idx="1">
              <a:scrgbClr r="0" g="0" b="0"/>
            </a:fillRef>
            <a:effectRef idx="0">
              <a:schemeClr val="accent3">
                <a:tint val="50000"/>
                <a:hueOff val="0"/>
                <a:satOff val="0"/>
                <a:lumOff val="0"/>
                <a:alphaOff val="0"/>
              </a:schemeClr>
            </a:effectRef>
            <a:fontRef idx="minor">
              <a:schemeClr val="lt1">
                <a:hueOff val="0"/>
                <a:satOff val="0"/>
                <a:lumOff val="0"/>
                <a:alphaOff val="0"/>
              </a:schemeClr>
            </a:fontRef>
          </p:style>
        </p:sp>
        <p:sp>
          <p:nvSpPr>
            <p:cNvPr id="6" name="Freeform: Shape 5">
              <a:extLst>
                <a:ext uri="{FF2B5EF4-FFF2-40B4-BE49-F238E27FC236}">
                  <a16:creationId xmlns:a16="http://schemas.microsoft.com/office/drawing/2014/main" id="{E88191DE-60B7-4B04-B334-48B4B3640CC3}"/>
                </a:ext>
              </a:extLst>
            </p:cNvPr>
            <p:cNvSpPr/>
            <p:nvPr/>
          </p:nvSpPr>
          <p:spPr>
            <a:xfrm rot="21600000">
              <a:off x="457200" y="3234528"/>
              <a:ext cx="7284142" cy="1257305"/>
            </a:xfrm>
            <a:custGeom>
              <a:avLst/>
              <a:gdLst>
                <a:gd name="connsiteX0" fmla="*/ 0 w 7284142"/>
                <a:gd name="connsiteY0" fmla="*/ 0 h 1257304"/>
                <a:gd name="connsiteX1" fmla="*/ 6655490 w 7284142"/>
                <a:gd name="connsiteY1" fmla="*/ 0 h 1257304"/>
                <a:gd name="connsiteX2" fmla="*/ 7284142 w 7284142"/>
                <a:gd name="connsiteY2" fmla="*/ 628652 h 1257304"/>
                <a:gd name="connsiteX3" fmla="*/ 6655490 w 7284142"/>
                <a:gd name="connsiteY3" fmla="*/ 1257304 h 1257304"/>
                <a:gd name="connsiteX4" fmla="*/ 0 w 7284142"/>
                <a:gd name="connsiteY4" fmla="*/ 1257304 h 1257304"/>
                <a:gd name="connsiteX5" fmla="*/ 0 w 7284142"/>
                <a:gd name="connsiteY5" fmla="*/ 0 h 1257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84142" h="1257304">
                  <a:moveTo>
                    <a:pt x="7284142" y="1257303"/>
                  </a:moveTo>
                  <a:lnTo>
                    <a:pt x="628652" y="1257303"/>
                  </a:lnTo>
                  <a:lnTo>
                    <a:pt x="0" y="628652"/>
                  </a:lnTo>
                  <a:lnTo>
                    <a:pt x="628652" y="1"/>
                  </a:lnTo>
                  <a:lnTo>
                    <a:pt x="7284142" y="1"/>
                  </a:lnTo>
                  <a:lnTo>
                    <a:pt x="7284142" y="1257303"/>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868762" tIns="133351" rIns="248920" bIns="133350" numCol="1" spcCol="1270" anchor="ctr" anchorCtr="0">
              <a:noAutofit/>
            </a:bodyPr>
            <a:lstStyle/>
            <a:p>
              <a:pPr marL="0" lvl="0" indent="0" algn="ctr" defTabSz="1555750">
                <a:lnSpc>
                  <a:spcPct val="90000"/>
                </a:lnSpc>
                <a:spcBef>
                  <a:spcPct val="0"/>
                </a:spcBef>
                <a:spcAft>
                  <a:spcPct val="35000"/>
                </a:spcAft>
                <a:buNone/>
              </a:pPr>
              <a:r>
                <a:rPr lang="en-US" sz="3500" b="1" kern="1200" dirty="0"/>
                <a:t>Mutual Understanding</a:t>
              </a:r>
            </a:p>
          </p:txBody>
        </p:sp>
        <p:sp>
          <p:nvSpPr>
            <p:cNvPr id="7" name="Oval 6">
              <a:extLst>
                <a:ext uri="{FF2B5EF4-FFF2-40B4-BE49-F238E27FC236}">
                  <a16:creationId xmlns:a16="http://schemas.microsoft.com/office/drawing/2014/main" id="{3590FB51-ABC7-42B1-BE14-20E334593E40}"/>
                </a:ext>
              </a:extLst>
            </p:cNvPr>
            <p:cNvSpPr/>
            <p:nvPr/>
          </p:nvSpPr>
          <p:spPr>
            <a:xfrm>
              <a:off x="457200" y="3234529"/>
              <a:ext cx="1257304" cy="1257304"/>
            </a:xfrm>
            <a:prstGeom prst="ellipse">
              <a:avLst/>
            </a:prstGeom>
            <a:solidFill>
              <a:schemeClr val="accent3">
                <a:tint val="50000"/>
                <a:hueOff val="5376097"/>
                <a:satOff val="-7054"/>
                <a:lumOff val="-694"/>
              </a:schemeClr>
            </a:solidFill>
          </p:spPr>
          <p:style>
            <a:lnRef idx="2">
              <a:schemeClr val="lt1">
                <a:hueOff val="0"/>
                <a:satOff val="0"/>
                <a:lumOff val="0"/>
                <a:alphaOff val="0"/>
              </a:schemeClr>
            </a:lnRef>
            <a:fillRef idx="1">
              <a:scrgbClr r="0" g="0" b="0"/>
            </a:fillRef>
            <a:effectRef idx="0">
              <a:schemeClr val="accent3">
                <a:tint val="50000"/>
                <a:hueOff val="5376099"/>
                <a:satOff val="-7054"/>
                <a:lumOff val="-694"/>
                <a:alphaOff val="0"/>
              </a:schemeClr>
            </a:effectRef>
            <a:fontRef idx="minor">
              <a:schemeClr val="lt1">
                <a:hueOff val="0"/>
                <a:satOff val="0"/>
                <a:lumOff val="0"/>
                <a:alphaOff val="0"/>
              </a:schemeClr>
            </a:fontRef>
          </p:style>
        </p:sp>
        <p:sp>
          <p:nvSpPr>
            <p:cNvPr id="8" name="Freeform: Shape 7">
              <a:extLst>
                <a:ext uri="{FF2B5EF4-FFF2-40B4-BE49-F238E27FC236}">
                  <a16:creationId xmlns:a16="http://schemas.microsoft.com/office/drawing/2014/main" id="{C72F0724-94CE-474B-AA94-14E4F1835702}"/>
                </a:ext>
              </a:extLst>
            </p:cNvPr>
            <p:cNvSpPr/>
            <p:nvPr/>
          </p:nvSpPr>
          <p:spPr>
            <a:xfrm rot="21600000">
              <a:off x="457200" y="4867147"/>
              <a:ext cx="7284143" cy="1257305"/>
            </a:xfrm>
            <a:custGeom>
              <a:avLst/>
              <a:gdLst>
                <a:gd name="connsiteX0" fmla="*/ 0 w 7284142"/>
                <a:gd name="connsiteY0" fmla="*/ 0 h 1257304"/>
                <a:gd name="connsiteX1" fmla="*/ 6655490 w 7284142"/>
                <a:gd name="connsiteY1" fmla="*/ 0 h 1257304"/>
                <a:gd name="connsiteX2" fmla="*/ 7284142 w 7284142"/>
                <a:gd name="connsiteY2" fmla="*/ 628652 h 1257304"/>
                <a:gd name="connsiteX3" fmla="*/ 6655490 w 7284142"/>
                <a:gd name="connsiteY3" fmla="*/ 1257304 h 1257304"/>
                <a:gd name="connsiteX4" fmla="*/ 0 w 7284142"/>
                <a:gd name="connsiteY4" fmla="*/ 1257304 h 1257304"/>
                <a:gd name="connsiteX5" fmla="*/ 0 w 7284142"/>
                <a:gd name="connsiteY5" fmla="*/ 0 h 1257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84142" h="1257304">
                  <a:moveTo>
                    <a:pt x="7284142" y="1257303"/>
                  </a:moveTo>
                  <a:lnTo>
                    <a:pt x="628652" y="1257303"/>
                  </a:lnTo>
                  <a:lnTo>
                    <a:pt x="0" y="628652"/>
                  </a:lnTo>
                  <a:lnTo>
                    <a:pt x="628652" y="1"/>
                  </a:lnTo>
                  <a:lnTo>
                    <a:pt x="7284142" y="1"/>
                  </a:lnTo>
                  <a:lnTo>
                    <a:pt x="7284142" y="1257303"/>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868762" tIns="133351" rIns="248921" bIns="133350" numCol="1" spcCol="1270" anchor="ctr" anchorCtr="0">
              <a:noAutofit/>
            </a:bodyPr>
            <a:lstStyle/>
            <a:p>
              <a:pPr marL="0" lvl="0" indent="0" algn="ctr" defTabSz="1555750">
                <a:lnSpc>
                  <a:spcPct val="90000"/>
                </a:lnSpc>
                <a:spcBef>
                  <a:spcPct val="0"/>
                </a:spcBef>
                <a:spcAft>
                  <a:spcPct val="35000"/>
                </a:spcAft>
                <a:buNone/>
              </a:pPr>
              <a:r>
                <a:rPr lang="en-US" sz="3500" b="1" kern="1200" dirty="0"/>
                <a:t>Focusing on Individual and Shared Goals</a:t>
              </a:r>
            </a:p>
          </p:txBody>
        </p:sp>
        <p:sp>
          <p:nvSpPr>
            <p:cNvPr id="9" name="Oval 8">
              <a:extLst>
                <a:ext uri="{FF2B5EF4-FFF2-40B4-BE49-F238E27FC236}">
                  <a16:creationId xmlns:a16="http://schemas.microsoft.com/office/drawing/2014/main" id="{7FF94A46-7470-4CF0-B3B3-82C4848752BB}"/>
                </a:ext>
              </a:extLst>
            </p:cNvPr>
            <p:cNvSpPr/>
            <p:nvPr/>
          </p:nvSpPr>
          <p:spPr>
            <a:xfrm>
              <a:off x="457200" y="4867148"/>
              <a:ext cx="1257304" cy="1257304"/>
            </a:xfrm>
            <a:prstGeom prst="ellipse">
              <a:avLst/>
            </a:prstGeom>
            <a:solidFill>
              <a:schemeClr val="accent3">
                <a:tint val="50000"/>
                <a:hueOff val="10752195"/>
                <a:satOff val="-14108"/>
                <a:lumOff val="-1388"/>
              </a:schemeClr>
            </a:solidFill>
          </p:spPr>
          <p:style>
            <a:lnRef idx="2">
              <a:schemeClr val="lt1">
                <a:hueOff val="0"/>
                <a:satOff val="0"/>
                <a:lumOff val="0"/>
                <a:alphaOff val="0"/>
              </a:schemeClr>
            </a:lnRef>
            <a:fillRef idx="1">
              <a:scrgbClr r="0" g="0" b="0"/>
            </a:fillRef>
            <a:effectRef idx="0">
              <a:schemeClr val="accent3">
                <a:tint val="50000"/>
                <a:hueOff val="10752198"/>
                <a:satOff val="-14108"/>
                <a:lumOff val="-1388"/>
                <a:alphaOff val="0"/>
              </a:schemeClr>
            </a:effectRef>
            <a:fontRef idx="minor">
              <a:schemeClr val="lt1">
                <a:hueOff val="0"/>
                <a:satOff val="0"/>
                <a:lumOff val="0"/>
                <a:alphaOff val="0"/>
              </a:schemeClr>
            </a:fontRef>
          </p:style>
        </p:sp>
      </p:gr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1BFF8FD-EF30-47EC-B6B1-16DF9474DF05}"/>
              </a:ext>
            </a:extLst>
          </p:cNvPr>
          <p:cNvSpPr>
            <a:spLocks noGrp="1"/>
          </p:cNvSpPr>
          <p:nvPr>
            <p:ph sz="quarter" idx="11"/>
          </p:nvPr>
        </p:nvSpPr>
        <p:spPr/>
        <p:txBody>
          <a:bodyPr/>
          <a:lstStyle/>
          <a:p>
            <a:endParaRPr lang="en-US"/>
          </a:p>
        </p:txBody>
      </p:sp>
      <p:sp>
        <p:nvSpPr>
          <p:cNvPr id="48130" name="Title 1"/>
          <p:cNvSpPr>
            <a:spLocks noGrp="1"/>
          </p:cNvSpPr>
          <p:nvPr>
            <p:ph type="title"/>
          </p:nvPr>
        </p:nvSpPr>
        <p:spPr/>
        <p:txBody>
          <a:bodyPr/>
          <a:lstStyle/>
          <a:p>
            <a:pPr eaLnBrk="1" hangingPunct="1"/>
            <a:r>
              <a:rPr lang="en-US" dirty="0"/>
              <a:t>Choosing Your Steps</a:t>
            </a:r>
          </a:p>
        </p:txBody>
      </p:sp>
      <p:grpSp>
        <p:nvGrpSpPr>
          <p:cNvPr id="3" name="Group 2">
            <a:extLst>
              <a:ext uri="{FF2B5EF4-FFF2-40B4-BE49-F238E27FC236}">
                <a16:creationId xmlns:a16="http://schemas.microsoft.com/office/drawing/2014/main" id="{05CBF812-A45E-4926-AD2F-33EA0A82EE25}"/>
              </a:ext>
            </a:extLst>
          </p:cNvPr>
          <p:cNvGrpSpPr/>
          <p:nvPr/>
        </p:nvGrpSpPr>
        <p:grpSpPr>
          <a:xfrm>
            <a:off x="1826999" y="1602409"/>
            <a:ext cx="5490000" cy="4521543"/>
            <a:chOff x="1826999" y="1602409"/>
            <a:chExt cx="5490000" cy="4521543"/>
          </a:xfrm>
        </p:grpSpPr>
        <p:sp>
          <p:nvSpPr>
            <p:cNvPr id="4" name="Freeform: Shape 3">
              <a:extLst>
                <a:ext uri="{FF2B5EF4-FFF2-40B4-BE49-F238E27FC236}">
                  <a16:creationId xmlns:a16="http://schemas.microsoft.com/office/drawing/2014/main" id="{59F44631-7902-495C-974B-F613A6CB469B}"/>
                </a:ext>
              </a:extLst>
            </p:cNvPr>
            <p:cNvSpPr/>
            <p:nvPr/>
          </p:nvSpPr>
          <p:spPr>
            <a:xfrm>
              <a:off x="2547000" y="1602409"/>
              <a:ext cx="4050000" cy="1458562"/>
            </a:xfrm>
            <a:custGeom>
              <a:avLst/>
              <a:gdLst>
                <a:gd name="connsiteX0" fmla="*/ 0 w 4050000"/>
                <a:gd name="connsiteY0" fmla="*/ 0 h 1458562"/>
                <a:gd name="connsiteX1" fmla="*/ 4050000 w 4050000"/>
                <a:gd name="connsiteY1" fmla="*/ 0 h 1458562"/>
                <a:gd name="connsiteX2" fmla="*/ 4050000 w 4050000"/>
                <a:gd name="connsiteY2" fmla="*/ 1458562 h 1458562"/>
                <a:gd name="connsiteX3" fmla="*/ 0 w 4050000"/>
                <a:gd name="connsiteY3" fmla="*/ 1458562 h 1458562"/>
                <a:gd name="connsiteX4" fmla="*/ 0 w 405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50000" h="1458562">
                  <a:moveTo>
                    <a:pt x="0" y="0"/>
                  </a:moveTo>
                  <a:lnTo>
                    <a:pt x="4050000" y="0"/>
                  </a:lnTo>
                  <a:lnTo>
                    <a:pt x="4050000" y="1458562"/>
                  </a:lnTo>
                  <a:lnTo>
                    <a:pt x="0" y="1458562"/>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52400" tIns="152400" rIns="152400" bIns="152400" numCol="1" spcCol="1270" anchor="ctr" anchorCtr="0">
              <a:noAutofit/>
            </a:bodyPr>
            <a:lstStyle/>
            <a:p>
              <a:pPr marL="0" lvl="0" indent="0" algn="ctr" defTabSz="2667000">
                <a:lnSpc>
                  <a:spcPct val="90000"/>
                </a:lnSpc>
                <a:spcBef>
                  <a:spcPct val="0"/>
                </a:spcBef>
                <a:spcAft>
                  <a:spcPct val="35000"/>
                </a:spcAft>
                <a:buNone/>
              </a:pPr>
              <a:r>
                <a:rPr lang="en-US" sz="6000" kern="1200" dirty="0"/>
                <a:t>Root cause?</a:t>
              </a:r>
            </a:p>
          </p:txBody>
        </p:sp>
        <p:sp>
          <p:nvSpPr>
            <p:cNvPr id="5" name="Freeform: Shape 4">
              <a:extLst>
                <a:ext uri="{FF2B5EF4-FFF2-40B4-BE49-F238E27FC236}">
                  <a16:creationId xmlns:a16="http://schemas.microsoft.com/office/drawing/2014/main" id="{53D9ABBA-9958-4578-953E-9A6A1986F61E}"/>
                </a:ext>
              </a:extLst>
            </p:cNvPr>
            <p:cNvSpPr/>
            <p:nvPr/>
          </p:nvSpPr>
          <p:spPr>
            <a:xfrm>
              <a:off x="1871999" y="3133900"/>
              <a:ext cx="5400000" cy="1458562"/>
            </a:xfrm>
            <a:custGeom>
              <a:avLst/>
              <a:gdLst>
                <a:gd name="connsiteX0" fmla="*/ 0 w 5400000"/>
                <a:gd name="connsiteY0" fmla="*/ 0 h 1458562"/>
                <a:gd name="connsiteX1" fmla="*/ 5400000 w 5400000"/>
                <a:gd name="connsiteY1" fmla="*/ 0 h 1458562"/>
                <a:gd name="connsiteX2" fmla="*/ 5400000 w 5400000"/>
                <a:gd name="connsiteY2" fmla="*/ 1458562 h 1458562"/>
                <a:gd name="connsiteX3" fmla="*/ 0 w 5400000"/>
                <a:gd name="connsiteY3" fmla="*/ 1458562 h 1458562"/>
                <a:gd name="connsiteX4" fmla="*/ 0 w 540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0000" h="1458562">
                  <a:moveTo>
                    <a:pt x="0" y="0"/>
                  </a:moveTo>
                  <a:lnTo>
                    <a:pt x="5400000" y="0"/>
                  </a:lnTo>
                  <a:lnTo>
                    <a:pt x="5400000" y="1458562"/>
                  </a:lnTo>
                  <a:lnTo>
                    <a:pt x="0" y="1458562"/>
                  </a:lnTo>
                  <a:lnTo>
                    <a:pt x="0" y="0"/>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52400" tIns="152400" rIns="152400" bIns="152400" numCol="1" spcCol="1270" anchor="ctr" anchorCtr="0">
              <a:noAutofit/>
            </a:bodyPr>
            <a:lstStyle/>
            <a:p>
              <a:pPr marL="0" lvl="0" indent="0" algn="ctr" defTabSz="2667000">
                <a:lnSpc>
                  <a:spcPct val="90000"/>
                </a:lnSpc>
                <a:spcBef>
                  <a:spcPct val="0"/>
                </a:spcBef>
                <a:spcAft>
                  <a:spcPct val="35000"/>
                </a:spcAft>
                <a:buNone/>
              </a:pPr>
              <a:r>
                <a:rPr lang="en-US" sz="6000" kern="1200" dirty="0"/>
                <a:t>Larger problem?</a:t>
              </a:r>
            </a:p>
          </p:txBody>
        </p:sp>
        <p:sp>
          <p:nvSpPr>
            <p:cNvPr id="6" name="Freeform: Shape 5">
              <a:extLst>
                <a:ext uri="{FF2B5EF4-FFF2-40B4-BE49-F238E27FC236}">
                  <a16:creationId xmlns:a16="http://schemas.microsoft.com/office/drawing/2014/main" id="{D4551D5C-CC1C-4BC1-B9F3-FB443994970E}"/>
                </a:ext>
              </a:extLst>
            </p:cNvPr>
            <p:cNvSpPr/>
            <p:nvPr/>
          </p:nvSpPr>
          <p:spPr>
            <a:xfrm>
              <a:off x="1826999" y="4665390"/>
              <a:ext cx="5490000" cy="1458562"/>
            </a:xfrm>
            <a:custGeom>
              <a:avLst/>
              <a:gdLst>
                <a:gd name="connsiteX0" fmla="*/ 0 w 5490000"/>
                <a:gd name="connsiteY0" fmla="*/ 0 h 1458562"/>
                <a:gd name="connsiteX1" fmla="*/ 5490000 w 5490000"/>
                <a:gd name="connsiteY1" fmla="*/ 0 h 1458562"/>
                <a:gd name="connsiteX2" fmla="*/ 5490000 w 5490000"/>
                <a:gd name="connsiteY2" fmla="*/ 1458562 h 1458562"/>
                <a:gd name="connsiteX3" fmla="*/ 0 w 5490000"/>
                <a:gd name="connsiteY3" fmla="*/ 1458562 h 1458562"/>
                <a:gd name="connsiteX4" fmla="*/ 0 w 549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90000" h="1458562">
                  <a:moveTo>
                    <a:pt x="0" y="0"/>
                  </a:moveTo>
                  <a:lnTo>
                    <a:pt x="5490000" y="0"/>
                  </a:lnTo>
                  <a:lnTo>
                    <a:pt x="5490000" y="1458562"/>
                  </a:lnTo>
                  <a:lnTo>
                    <a:pt x="0" y="1458562"/>
                  </a:lnTo>
                  <a:lnTo>
                    <a:pt x="0"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52400" tIns="152400" rIns="152400" bIns="152400" numCol="1" spcCol="1270" anchor="ctr" anchorCtr="0">
              <a:noAutofit/>
            </a:bodyPr>
            <a:lstStyle/>
            <a:p>
              <a:pPr marL="0" lvl="0" indent="0" algn="ctr" defTabSz="2667000">
                <a:lnSpc>
                  <a:spcPct val="90000"/>
                </a:lnSpc>
                <a:spcBef>
                  <a:spcPct val="0"/>
                </a:spcBef>
                <a:spcAft>
                  <a:spcPct val="35000"/>
                </a:spcAft>
                <a:buNone/>
              </a:pPr>
              <a:r>
                <a:rPr lang="en-US" sz="6000" kern="1200" dirty="0"/>
                <a:t>Make a short list</a:t>
              </a:r>
            </a:p>
          </p:txBody>
        </p:sp>
      </p:gr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ED5129A-02CD-4572-8FDE-257FED5B665E}"/>
              </a:ext>
            </a:extLst>
          </p:cNvPr>
          <p:cNvSpPr>
            <a:spLocks noGrp="1"/>
          </p:cNvSpPr>
          <p:nvPr>
            <p:ph sz="quarter" idx="11"/>
          </p:nvPr>
        </p:nvSpPr>
        <p:spPr/>
        <p:txBody>
          <a:bodyPr/>
          <a:lstStyle/>
          <a:p>
            <a:endParaRPr lang="en-US"/>
          </a:p>
        </p:txBody>
      </p:sp>
      <p:sp>
        <p:nvSpPr>
          <p:cNvPr id="49154" name="Title 1"/>
          <p:cNvSpPr>
            <a:spLocks noGrp="1"/>
          </p:cNvSpPr>
          <p:nvPr>
            <p:ph type="title"/>
          </p:nvPr>
        </p:nvSpPr>
        <p:spPr/>
        <p:txBody>
          <a:bodyPr/>
          <a:lstStyle/>
          <a:p>
            <a:pPr eaLnBrk="1" hangingPunct="1"/>
            <a:r>
              <a:rPr lang="en-US" dirty="0"/>
              <a:t>Creating an Action Plan</a:t>
            </a:r>
          </a:p>
        </p:txBody>
      </p:sp>
      <p:grpSp>
        <p:nvGrpSpPr>
          <p:cNvPr id="3" name="Group 2">
            <a:extLst>
              <a:ext uri="{FF2B5EF4-FFF2-40B4-BE49-F238E27FC236}">
                <a16:creationId xmlns:a16="http://schemas.microsoft.com/office/drawing/2014/main" id="{E19B3613-FE53-4049-9599-9E3875A73942}"/>
              </a:ext>
            </a:extLst>
          </p:cNvPr>
          <p:cNvGrpSpPr/>
          <p:nvPr/>
        </p:nvGrpSpPr>
        <p:grpSpPr>
          <a:xfrm>
            <a:off x="457200" y="1600200"/>
            <a:ext cx="8229600" cy="4532434"/>
            <a:chOff x="457200" y="1600200"/>
            <a:chExt cx="8229600" cy="4532434"/>
          </a:xfrm>
        </p:grpSpPr>
        <p:sp>
          <p:nvSpPr>
            <p:cNvPr id="4" name="Rectangle: Rounded Corners 3">
              <a:extLst>
                <a:ext uri="{FF2B5EF4-FFF2-40B4-BE49-F238E27FC236}">
                  <a16:creationId xmlns:a16="http://schemas.microsoft.com/office/drawing/2014/main" id="{A08AB1B6-F0C0-455F-B294-F2D138B4DB3A}"/>
                </a:ext>
              </a:extLst>
            </p:cNvPr>
            <p:cNvSpPr/>
            <p:nvPr/>
          </p:nvSpPr>
          <p:spPr>
            <a:xfrm>
              <a:off x="457200" y="1600200"/>
              <a:ext cx="8229600" cy="2036683"/>
            </a:xfrm>
            <a:prstGeom prst="roundRect">
              <a:avLst>
                <a:gd name="adj" fmla="val 10000"/>
              </a:avLst>
            </a:pr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sp>
        <p:sp>
          <p:nvSpPr>
            <p:cNvPr id="5" name="Rectangle: Rounded Corners 4">
              <a:extLst>
                <a:ext uri="{FF2B5EF4-FFF2-40B4-BE49-F238E27FC236}">
                  <a16:creationId xmlns:a16="http://schemas.microsoft.com/office/drawing/2014/main" id="{57529662-8D76-4BFD-A1C1-5CFB48CA5576}"/>
                </a:ext>
              </a:extLst>
            </p:cNvPr>
            <p:cNvSpPr/>
            <p:nvPr/>
          </p:nvSpPr>
          <p:spPr>
            <a:xfrm>
              <a:off x="704087" y="1665769"/>
              <a:ext cx="2417445" cy="1493567"/>
            </a:xfrm>
            <a:prstGeom prst="roundRect">
              <a:avLst>
                <a:gd name="adj" fmla="val 10000"/>
              </a:avLst>
            </a:prstGeom>
            <a:solidFill>
              <a:schemeClr val="accent3">
                <a:tint val="50000"/>
                <a:hueOff val="0"/>
                <a:satOff val="0"/>
                <a:lumOff val="0"/>
              </a:schemeClr>
            </a:solidFill>
          </p:spPr>
          <p:style>
            <a:lnRef idx="2">
              <a:schemeClr val="lt1">
                <a:hueOff val="0"/>
                <a:satOff val="0"/>
                <a:lumOff val="0"/>
                <a:alphaOff val="0"/>
              </a:schemeClr>
            </a:lnRef>
            <a:fillRef idx="1">
              <a:scrgbClr r="0" g="0" b="0"/>
            </a:fillRef>
            <a:effectRef idx="0">
              <a:schemeClr val="accent3">
                <a:tint val="50000"/>
                <a:hueOff val="0"/>
                <a:satOff val="0"/>
                <a:lumOff val="0"/>
                <a:alphaOff val="0"/>
              </a:schemeClr>
            </a:effectRef>
            <a:fontRef idx="minor">
              <a:schemeClr val="lt1">
                <a:hueOff val="0"/>
                <a:satOff val="0"/>
                <a:lumOff val="0"/>
                <a:alphaOff val="0"/>
              </a:schemeClr>
            </a:fontRef>
          </p:style>
        </p:sp>
        <p:sp>
          <p:nvSpPr>
            <p:cNvPr id="6" name="Freeform: Shape 5">
              <a:extLst>
                <a:ext uri="{FF2B5EF4-FFF2-40B4-BE49-F238E27FC236}">
                  <a16:creationId xmlns:a16="http://schemas.microsoft.com/office/drawing/2014/main" id="{FE2352C7-B8B3-4EF4-9AD9-50CEA3AB85ED}"/>
                </a:ext>
              </a:extLst>
            </p:cNvPr>
            <p:cNvSpPr/>
            <p:nvPr/>
          </p:nvSpPr>
          <p:spPr>
            <a:xfrm rot="21600000">
              <a:off x="704086" y="2819403"/>
              <a:ext cx="2417446" cy="3313231"/>
            </a:xfrm>
            <a:custGeom>
              <a:avLst/>
              <a:gdLst>
                <a:gd name="connsiteX0" fmla="*/ 253832 w 2417445"/>
                <a:gd name="connsiteY0" fmla="*/ 0 h 3313231"/>
                <a:gd name="connsiteX1" fmla="*/ 2163613 w 2417445"/>
                <a:gd name="connsiteY1" fmla="*/ 0 h 3313231"/>
                <a:gd name="connsiteX2" fmla="*/ 2417445 w 2417445"/>
                <a:gd name="connsiteY2" fmla="*/ 253832 h 3313231"/>
                <a:gd name="connsiteX3" fmla="*/ 2417445 w 2417445"/>
                <a:gd name="connsiteY3" fmla="*/ 3313231 h 3313231"/>
                <a:gd name="connsiteX4" fmla="*/ 2417445 w 2417445"/>
                <a:gd name="connsiteY4" fmla="*/ 3313231 h 3313231"/>
                <a:gd name="connsiteX5" fmla="*/ 0 w 2417445"/>
                <a:gd name="connsiteY5" fmla="*/ 3313231 h 3313231"/>
                <a:gd name="connsiteX6" fmla="*/ 0 w 2417445"/>
                <a:gd name="connsiteY6" fmla="*/ 3313231 h 3313231"/>
                <a:gd name="connsiteX7" fmla="*/ 0 w 2417445"/>
                <a:gd name="connsiteY7" fmla="*/ 253832 h 3313231"/>
                <a:gd name="connsiteX8" fmla="*/ 253832 w 2417445"/>
                <a:gd name="connsiteY8" fmla="*/ 0 h 3313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17445" h="3313231">
                  <a:moveTo>
                    <a:pt x="2163613" y="3313231"/>
                  </a:moveTo>
                  <a:lnTo>
                    <a:pt x="253832" y="3313231"/>
                  </a:lnTo>
                  <a:cubicBezTo>
                    <a:pt x="113644" y="3313231"/>
                    <a:pt x="0" y="3199587"/>
                    <a:pt x="0" y="3059399"/>
                  </a:cubicBezTo>
                  <a:lnTo>
                    <a:pt x="0" y="0"/>
                  </a:lnTo>
                  <a:lnTo>
                    <a:pt x="0" y="0"/>
                  </a:lnTo>
                  <a:lnTo>
                    <a:pt x="2417445" y="0"/>
                  </a:lnTo>
                  <a:lnTo>
                    <a:pt x="2417445" y="0"/>
                  </a:lnTo>
                  <a:lnTo>
                    <a:pt x="2417445" y="3059399"/>
                  </a:lnTo>
                  <a:cubicBezTo>
                    <a:pt x="2417445" y="3199587"/>
                    <a:pt x="2303801" y="3313231"/>
                    <a:pt x="2163613" y="3313231"/>
                  </a:cubicBez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301930" tIns="227584" rIns="301929" bIns="301929" numCol="1" spcCol="1270" anchor="t" anchorCtr="0">
              <a:noAutofit/>
            </a:bodyPr>
            <a:lstStyle/>
            <a:p>
              <a:pPr marL="0" lvl="0" indent="0" algn="ctr" defTabSz="1422400">
                <a:lnSpc>
                  <a:spcPct val="90000"/>
                </a:lnSpc>
                <a:spcBef>
                  <a:spcPct val="0"/>
                </a:spcBef>
                <a:spcAft>
                  <a:spcPct val="35000"/>
                </a:spcAft>
                <a:buNone/>
              </a:pPr>
              <a:r>
                <a:rPr lang="en-US" sz="3200" b="1" kern="1200" dirty="0"/>
                <a:t>Do a quick evaluation</a:t>
              </a:r>
            </a:p>
          </p:txBody>
        </p:sp>
        <p:sp>
          <p:nvSpPr>
            <p:cNvPr id="7" name="Rectangle: Rounded Corners 6">
              <a:extLst>
                <a:ext uri="{FF2B5EF4-FFF2-40B4-BE49-F238E27FC236}">
                  <a16:creationId xmlns:a16="http://schemas.microsoft.com/office/drawing/2014/main" id="{97DB80F3-57C3-488A-B99E-BFFF314FD8D2}"/>
                </a:ext>
              </a:extLst>
            </p:cNvPr>
            <p:cNvSpPr/>
            <p:nvPr/>
          </p:nvSpPr>
          <p:spPr>
            <a:xfrm>
              <a:off x="3363277" y="1665769"/>
              <a:ext cx="2417445" cy="1493567"/>
            </a:xfrm>
            <a:prstGeom prst="roundRect">
              <a:avLst>
                <a:gd name="adj" fmla="val 10000"/>
              </a:avLst>
            </a:prstGeom>
            <a:solidFill>
              <a:schemeClr val="accent3">
                <a:tint val="50000"/>
                <a:hueOff val="5376097"/>
                <a:satOff val="-7054"/>
                <a:lumOff val="-694"/>
              </a:schemeClr>
            </a:solidFill>
          </p:spPr>
          <p:style>
            <a:lnRef idx="2">
              <a:schemeClr val="lt1">
                <a:hueOff val="0"/>
                <a:satOff val="0"/>
                <a:lumOff val="0"/>
                <a:alphaOff val="0"/>
              </a:schemeClr>
            </a:lnRef>
            <a:fillRef idx="1">
              <a:scrgbClr r="0" g="0" b="0"/>
            </a:fillRef>
            <a:effectRef idx="0">
              <a:schemeClr val="accent3">
                <a:tint val="50000"/>
                <a:hueOff val="5376099"/>
                <a:satOff val="-7054"/>
                <a:lumOff val="-694"/>
                <a:alphaOff val="0"/>
              </a:schemeClr>
            </a:effectRef>
            <a:fontRef idx="minor">
              <a:schemeClr val="lt1">
                <a:hueOff val="0"/>
                <a:satOff val="0"/>
                <a:lumOff val="0"/>
                <a:alphaOff val="0"/>
              </a:schemeClr>
            </a:fontRef>
          </p:style>
        </p:sp>
        <p:sp>
          <p:nvSpPr>
            <p:cNvPr id="8" name="Freeform: Shape 7">
              <a:extLst>
                <a:ext uri="{FF2B5EF4-FFF2-40B4-BE49-F238E27FC236}">
                  <a16:creationId xmlns:a16="http://schemas.microsoft.com/office/drawing/2014/main" id="{3D61BC34-F0BA-44F8-BF81-31D43CD3B6F0}"/>
                </a:ext>
              </a:extLst>
            </p:cNvPr>
            <p:cNvSpPr/>
            <p:nvPr/>
          </p:nvSpPr>
          <p:spPr>
            <a:xfrm rot="21600000">
              <a:off x="3363277" y="2819402"/>
              <a:ext cx="2417445" cy="3313232"/>
            </a:xfrm>
            <a:custGeom>
              <a:avLst/>
              <a:gdLst>
                <a:gd name="connsiteX0" fmla="*/ 253832 w 2417445"/>
                <a:gd name="connsiteY0" fmla="*/ 0 h 3313231"/>
                <a:gd name="connsiteX1" fmla="*/ 2163613 w 2417445"/>
                <a:gd name="connsiteY1" fmla="*/ 0 h 3313231"/>
                <a:gd name="connsiteX2" fmla="*/ 2417445 w 2417445"/>
                <a:gd name="connsiteY2" fmla="*/ 253832 h 3313231"/>
                <a:gd name="connsiteX3" fmla="*/ 2417445 w 2417445"/>
                <a:gd name="connsiteY3" fmla="*/ 3313231 h 3313231"/>
                <a:gd name="connsiteX4" fmla="*/ 2417445 w 2417445"/>
                <a:gd name="connsiteY4" fmla="*/ 3313231 h 3313231"/>
                <a:gd name="connsiteX5" fmla="*/ 0 w 2417445"/>
                <a:gd name="connsiteY5" fmla="*/ 3313231 h 3313231"/>
                <a:gd name="connsiteX6" fmla="*/ 0 w 2417445"/>
                <a:gd name="connsiteY6" fmla="*/ 3313231 h 3313231"/>
                <a:gd name="connsiteX7" fmla="*/ 0 w 2417445"/>
                <a:gd name="connsiteY7" fmla="*/ 253832 h 3313231"/>
                <a:gd name="connsiteX8" fmla="*/ 253832 w 2417445"/>
                <a:gd name="connsiteY8" fmla="*/ 0 h 3313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17445" h="3313231">
                  <a:moveTo>
                    <a:pt x="2163613" y="3313231"/>
                  </a:moveTo>
                  <a:lnTo>
                    <a:pt x="253832" y="3313231"/>
                  </a:lnTo>
                  <a:cubicBezTo>
                    <a:pt x="113644" y="3313231"/>
                    <a:pt x="0" y="3199587"/>
                    <a:pt x="0" y="3059399"/>
                  </a:cubicBezTo>
                  <a:lnTo>
                    <a:pt x="0" y="0"/>
                  </a:lnTo>
                  <a:lnTo>
                    <a:pt x="0" y="0"/>
                  </a:lnTo>
                  <a:lnTo>
                    <a:pt x="2417445" y="0"/>
                  </a:lnTo>
                  <a:lnTo>
                    <a:pt x="2417445" y="0"/>
                  </a:lnTo>
                  <a:lnTo>
                    <a:pt x="2417445" y="3059399"/>
                  </a:lnTo>
                  <a:cubicBezTo>
                    <a:pt x="2417445" y="3199587"/>
                    <a:pt x="2303801" y="3313231"/>
                    <a:pt x="2163613" y="3313231"/>
                  </a:cubicBez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301929" tIns="227585" rIns="301928" bIns="301929" numCol="1" spcCol="1270" anchor="t" anchorCtr="0">
              <a:noAutofit/>
            </a:bodyPr>
            <a:lstStyle/>
            <a:p>
              <a:pPr marL="0" lvl="0" indent="0" algn="ctr" defTabSz="1422400">
                <a:lnSpc>
                  <a:spcPct val="90000"/>
                </a:lnSpc>
                <a:spcBef>
                  <a:spcPct val="0"/>
                </a:spcBef>
                <a:spcAft>
                  <a:spcPct val="35000"/>
                </a:spcAft>
                <a:buNone/>
              </a:pPr>
              <a:r>
                <a:rPr lang="en-US" sz="3200" b="1" kern="1200" dirty="0"/>
                <a:t>Wants and needs?</a:t>
              </a:r>
            </a:p>
          </p:txBody>
        </p:sp>
        <p:sp>
          <p:nvSpPr>
            <p:cNvPr id="9" name="Rectangle: Rounded Corners 8">
              <a:extLst>
                <a:ext uri="{FF2B5EF4-FFF2-40B4-BE49-F238E27FC236}">
                  <a16:creationId xmlns:a16="http://schemas.microsoft.com/office/drawing/2014/main" id="{42C02A71-7D21-48B4-9953-DFF9A97F4488}"/>
                </a:ext>
              </a:extLst>
            </p:cNvPr>
            <p:cNvSpPr/>
            <p:nvPr/>
          </p:nvSpPr>
          <p:spPr>
            <a:xfrm>
              <a:off x="6022467" y="1665769"/>
              <a:ext cx="2417445" cy="1493567"/>
            </a:xfrm>
            <a:prstGeom prst="roundRect">
              <a:avLst>
                <a:gd name="adj" fmla="val 10000"/>
              </a:avLst>
            </a:prstGeom>
            <a:solidFill>
              <a:schemeClr val="accent3">
                <a:tint val="50000"/>
                <a:hueOff val="10752195"/>
                <a:satOff val="-14108"/>
                <a:lumOff val="-1388"/>
              </a:schemeClr>
            </a:solidFill>
          </p:spPr>
          <p:style>
            <a:lnRef idx="2">
              <a:schemeClr val="lt1">
                <a:hueOff val="0"/>
                <a:satOff val="0"/>
                <a:lumOff val="0"/>
                <a:alphaOff val="0"/>
              </a:schemeClr>
            </a:lnRef>
            <a:fillRef idx="1">
              <a:scrgbClr r="0" g="0" b="0"/>
            </a:fillRef>
            <a:effectRef idx="0">
              <a:schemeClr val="accent3">
                <a:tint val="50000"/>
                <a:hueOff val="10752198"/>
                <a:satOff val="-14108"/>
                <a:lumOff val="-1388"/>
                <a:alphaOff val="0"/>
              </a:schemeClr>
            </a:effectRef>
            <a:fontRef idx="minor">
              <a:schemeClr val="lt1">
                <a:hueOff val="0"/>
                <a:satOff val="0"/>
                <a:lumOff val="0"/>
                <a:alphaOff val="0"/>
              </a:schemeClr>
            </a:fontRef>
          </p:style>
        </p:sp>
        <p:sp>
          <p:nvSpPr>
            <p:cNvPr id="10" name="Freeform: Shape 9">
              <a:extLst>
                <a:ext uri="{FF2B5EF4-FFF2-40B4-BE49-F238E27FC236}">
                  <a16:creationId xmlns:a16="http://schemas.microsoft.com/office/drawing/2014/main" id="{68712729-306A-4EC7-A67A-8C8DEDB649A0}"/>
                </a:ext>
              </a:extLst>
            </p:cNvPr>
            <p:cNvSpPr/>
            <p:nvPr/>
          </p:nvSpPr>
          <p:spPr>
            <a:xfrm rot="21600000">
              <a:off x="6022467" y="2819403"/>
              <a:ext cx="2417446" cy="3313231"/>
            </a:xfrm>
            <a:custGeom>
              <a:avLst/>
              <a:gdLst>
                <a:gd name="connsiteX0" fmla="*/ 253832 w 2417445"/>
                <a:gd name="connsiteY0" fmla="*/ 0 h 3313231"/>
                <a:gd name="connsiteX1" fmla="*/ 2163613 w 2417445"/>
                <a:gd name="connsiteY1" fmla="*/ 0 h 3313231"/>
                <a:gd name="connsiteX2" fmla="*/ 2417445 w 2417445"/>
                <a:gd name="connsiteY2" fmla="*/ 253832 h 3313231"/>
                <a:gd name="connsiteX3" fmla="*/ 2417445 w 2417445"/>
                <a:gd name="connsiteY3" fmla="*/ 3313231 h 3313231"/>
                <a:gd name="connsiteX4" fmla="*/ 2417445 w 2417445"/>
                <a:gd name="connsiteY4" fmla="*/ 3313231 h 3313231"/>
                <a:gd name="connsiteX5" fmla="*/ 0 w 2417445"/>
                <a:gd name="connsiteY5" fmla="*/ 3313231 h 3313231"/>
                <a:gd name="connsiteX6" fmla="*/ 0 w 2417445"/>
                <a:gd name="connsiteY6" fmla="*/ 3313231 h 3313231"/>
                <a:gd name="connsiteX7" fmla="*/ 0 w 2417445"/>
                <a:gd name="connsiteY7" fmla="*/ 253832 h 3313231"/>
                <a:gd name="connsiteX8" fmla="*/ 253832 w 2417445"/>
                <a:gd name="connsiteY8" fmla="*/ 0 h 3313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17445" h="3313231">
                  <a:moveTo>
                    <a:pt x="2163613" y="3313231"/>
                  </a:moveTo>
                  <a:lnTo>
                    <a:pt x="253832" y="3313231"/>
                  </a:lnTo>
                  <a:cubicBezTo>
                    <a:pt x="113644" y="3313231"/>
                    <a:pt x="0" y="3199587"/>
                    <a:pt x="0" y="3059399"/>
                  </a:cubicBezTo>
                  <a:lnTo>
                    <a:pt x="0" y="0"/>
                  </a:lnTo>
                  <a:lnTo>
                    <a:pt x="0" y="0"/>
                  </a:lnTo>
                  <a:lnTo>
                    <a:pt x="2417445" y="0"/>
                  </a:lnTo>
                  <a:lnTo>
                    <a:pt x="2417445" y="0"/>
                  </a:lnTo>
                  <a:lnTo>
                    <a:pt x="2417445" y="3059399"/>
                  </a:lnTo>
                  <a:cubicBezTo>
                    <a:pt x="2417445" y="3199587"/>
                    <a:pt x="2303801" y="3313231"/>
                    <a:pt x="2163613" y="3313231"/>
                  </a:cubicBez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301929" tIns="227584" rIns="301930" bIns="301929" numCol="1" spcCol="1270" anchor="t" anchorCtr="0">
              <a:noAutofit/>
            </a:bodyPr>
            <a:lstStyle/>
            <a:p>
              <a:pPr marL="0" lvl="0" indent="0" algn="ctr" defTabSz="1422400">
                <a:lnSpc>
                  <a:spcPct val="90000"/>
                </a:lnSpc>
                <a:spcBef>
                  <a:spcPct val="0"/>
                </a:spcBef>
                <a:spcAft>
                  <a:spcPct val="35000"/>
                </a:spcAft>
                <a:buNone/>
              </a:pPr>
              <a:r>
                <a:rPr lang="en-US" sz="3200" b="1" kern="1200" dirty="0"/>
                <a:t>Backup plan</a:t>
              </a:r>
            </a:p>
          </p:txBody>
        </p:sp>
      </p:gr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4FC30D9-3DF2-4D5C-8D28-3213752B4F31}"/>
              </a:ext>
            </a:extLst>
          </p:cNvPr>
          <p:cNvSpPr>
            <a:spLocks noGrp="1"/>
          </p:cNvSpPr>
          <p:nvPr>
            <p:ph sz="quarter" idx="11"/>
          </p:nvPr>
        </p:nvSpPr>
        <p:spPr/>
        <p:txBody>
          <a:bodyPr/>
          <a:lstStyle/>
          <a:p>
            <a:endParaRPr lang="en-US"/>
          </a:p>
        </p:txBody>
      </p:sp>
      <p:sp>
        <p:nvSpPr>
          <p:cNvPr id="50178" name="Title 1"/>
          <p:cNvSpPr>
            <a:spLocks noGrp="1"/>
          </p:cNvSpPr>
          <p:nvPr>
            <p:ph type="title"/>
          </p:nvPr>
        </p:nvSpPr>
        <p:spPr/>
        <p:txBody>
          <a:bodyPr/>
          <a:lstStyle/>
          <a:p>
            <a:pPr eaLnBrk="1" hangingPunct="1"/>
            <a:r>
              <a:rPr lang="en-US" dirty="0"/>
              <a:t>Using Individual Process Steps</a:t>
            </a:r>
          </a:p>
        </p:txBody>
      </p:sp>
      <p:grpSp>
        <p:nvGrpSpPr>
          <p:cNvPr id="3" name="Group 2">
            <a:extLst>
              <a:ext uri="{FF2B5EF4-FFF2-40B4-BE49-F238E27FC236}">
                <a16:creationId xmlns:a16="http://schemas.microsoft.com/office/drawing/2014/main" id="{02D9CA45-DACE-4CD2-B5B5-102CEFE57916}"/>
              </a:ext>
            </a:extLst>
          </p:cNvPr>
          <p:cNvGrpSpPr/>
          <p:nvPr/>
        </p:nvGrpSpPr>
        <p:grpSpPr>
          <a:xfrm>
            <a:off x="457200" y="1609446"/>
            <a:ext cx="8229600" cy="4507470"/>
            <a:chOff x="457200" y="1609446"/>
            <a:chExt cx="8229600" cy="4507470"/>
          </a:xfrm>
        </p:grpSpPr>
        <p:sp>
          <p:nvSpPr>
            <p:cNvPr id="4" name="Freeform: Shape 3">
              <a:extLst>
                <a:ext uri="{FF2B5EF4-FFF2-40B4-BE49-F238E27FC236}">
                  <a16:creationId xmlns:a16="http://schemas.microsoft.com/office/drawing/2014/main" id="{33556CAE-9DD1-453B-9A68-652DB72ACC3A}"/>
                </a:ext>
              </a:extLst>
            </p:cNvPr>
            <p:cNvSpPr/>
            <p:nvPr/>
          </p:nvSpPr>
          <p:spPr>
            <a:xfrm>
              <a:off x="457200" y="1609446"/>
              <a:ext cx="8229600" cy="1391130"/>
            </a:xfrm>
            <a:custGeom>
              <a:avLst/>
              <a:gdLst>
                <a:gd name="connsiteX0" fmla="*/ 0 w 8229600"/>
                <a:gd name="connsiteY0" fmla="*/ 231860 h 1391130"/>
                <a:gd name="connsiteX1" fmla="*/ 231860 w 8229600"/>
                <a:gd name="connsiteY1" fmla="*/ 0 h 1391130"/>
                <a:gd name="connsiteX2" fmla="*/ 7997740 w 8229600"/>
                <a:gd name="connsiteY2" fmla="*/ 0 h 1391130"/>
                <a:gd name="connsiteX3" fmla="*/ 8229600 w 8229600"/>
                <a:gd name="connsiteY3" fmla="*/ 231860 h 1391130"/>
                <a:gd name="connsiteX4" fmla="*/ 8229600 w 8229600"/>
                <a:gd name="connsiteY4" fmla="*/ 1159270 h 1391130"/>
                <a:gd name="connsiteX5" fmla="*/ 7997740 w 8229600"/>
                <a:gd name="connsiteY5" fmla="*/ 1391130 h 1391130"/>
                <a:gd name="connsiteX6" fmla="*/ 231860 w 8229600"/>
                <a:gd name="connsiteY6" fmla="*/ 1391130 h 1391130"/>
                <a:gd name="connsiteX7" fmla="*/ 0 w 8229600"/>
                <a:gd name="connsiteY7" fmla="*/ 1159270 h 1391130"/>
                <a:gd name="connsiteX8" fmla="*/ 0 w 8229600"/>
                <a:gd name="connsiteY8" fmla="*/ 231860 h 1391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391130">
                  <a:moveTo>
                    <a:pt x="0" y="231860"/>
                  </a:moveTo>
                  <a:cubicBezTo>
                    <a:pt x="0" y="103807"/>
                    <a:pt x="103807" y="0"/>
                    <a:pt x="231860" y="0"/>
                  </a:cubicBezTo>
                  <a:lnTo>
                    <a:pt x="7997740" y="0"/>
                  </a:lnTo>
                  <a:cubicBezTo>
                    <a:pt x="8125793" y="0"/>
                    <a:pt x="8229600" y="103807"/>
                    <a:pt x="8229600" y="231860"/>
                  </a:cubicBezTo>
                  <a:lnTo>
                    <a:pt x="8229600" y="1159270"/>
                  </a:lnTo>
                  <a:cubicBezTo>
                    <a:pt x="8229600" y="1287323"/>
                    <a:pt x="8125793" y="1391130"/>
                    <a:pt x="7997740" y="1391130"/>
                  </a:cubicBezTo>
                  <a:lnTo>
                    <a:pt x="231860" y="1391130"/>
                  </a:lnTo>
                  <a:cubicBezTo>
                    <a:pt x="103807" y="1391130"/>
                    <a:pt x="0" y="1287323"/>
                    <a:pt x="0" y="1159270"/>
                  </a:cubicBezTo>
                  <a:lnTo>
                    <a:pt x="0" y="231860"/>
                  </a:lnTo>
                  <a:close/>
                </a:path>
              </a:pathLst>
            </a:cu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88889" tIns="288889" rIns="288889" bIns="288889" numCol="1" spcCol="1270" anchor="ctr" anchorCtr="0">
              <a:noAutofit/>
            </a:bodyPr>
            <a:lstStyle/>
            <a:p>
              <a:pPr marL="0" lvl="0" indent="0" algn="l" defTabSz="2578100">
                <a:lnSpc>
                  <a:spcPct val="90000"/>
                </a:lnSpc>
                <a:spcBef>
                  <a:spcPct val="0"/>
                </a:spcBef>
                <a:spcAft>
                  <a:spcPct val="35000"/>
                </a:spcAft>
                <a:buNone/>
              </a:pPr>
              <a:r>
                <a:rPr lang="en-US" sz="5800" b="1" kern="1200" dirty="0"/>
                <a:t>Build common ground</a:t>
              </a:r>
            </a:p>
          </p:txBody>
        </p:sp>
        <p:sp>
          <p:nvSpPr>
            <p:cNvPr id="5" name="Freeform: Shape 4">
              <a:extLst>
                <a:ext uri="{FF2B5EF4-FFF2-40B4-BE49-F238E27FC236}">
                  <a16:creationId xmlns:a16="http://schemas.microsoft.com/office/drawing/2014/main" id="{62C62021-C782-4BD3-AF25-939CE83D3CA6}"/>
                </a:ext>
              </a:extLst>
            </p:cNvPr>
            <p:cNvSpPr/>
            <p:nvPr/>
          </p:nvSpPr>
          <p:spPr>
            <a:xfrm>
              <a:off x="457200" y="3167616"/>
              <a:ext cx="8229600" cy="1391130"/>
            </a:xfrm>
            <a:custGeom>
              <a:avLst/>
              <a:gdLst>
                <a:gd name="connsiteX0" fmla="*/ 0 w 8229600"/>
                <a:gd name="connsiteY0" fmla="*/ 231860 h 1391130"/>
                <a:gd name="connsiteX1" fmla="*/ 231860 w 8229600"/>
                <a:gd name="connsiteY1" fmla="*/ 0 h 1391130"/>
                <a:gd name="connsiteX2" fmla="*/ 7997740 w 8229600"/>
                <a:gd name="connsiteY2" fmla="*/ 0 h 1391130"/>
                <a:gd name="connsiteX3" fmla="*/ 8229600 w 8229600"/>
                <a:gd name="connsiteY3" fmla="*/ 231860 h 1391130"/>
                <a:gd name="connsiteX4" fmla="*/ 8229600 w 8229600"/>
                <a:gd name="connsiteY4" fmla="*/ 1159270 h 1391130"/>
                <a:gd name="connsiteX5" fmla="*/ 7997740 w 8229600"/>
                <a:gd name="connsiteY5" fmla="*/ 1391130 h 1391130"/>
                <a:gd name="connsiteX6" fmla="*/ 231860 w 8229600"/>
                <a:gd name="connsiteY6" fmla="*/ 1391130 h 1391130"/>
                <a:gd name="connsiteX7" fmla="*/ 0 w 8229600"/>
                <a:gd name="connsiteY7" fmla="*/ 1159270 h 1391130"/>
                <a:gd name="connsiteX8" fmla="*/ 0 w 8229600"/>
                <a:gd name="connsiteY8" fmla="*/ 231860 h 1391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391130">
                  <a:moveTo>
                    <a:pt x="0" y="231860"/>
                  </a:moveTo>
                  <a:cubicBezTo>
                    <a:pt x="0" y="103807"/>
                    <a:pt x="103807" y="0"/>
                    <a:pt x="231860" y="0"/>
                  </a:cubicBezTo>
                  <a:lnTo>
                    <a:pt x="7997740" y="0"/>
                  </a:lnTo>
                  <a:cubicBezTo>
                    <a:pt x="8125793" y="0"/>
                    <a:pt x="8229600" y="103807"/>
                    <a:pt x="8229600" y="231860"/>
                  </a:cubicBezTo>
                  <a:lnTo>
                    <a:pt x="8229600" y="1159270"/>
                  </a:lnTo>
                  <a:cubicBezTo>
                    <a:pt x="8229600" y="1287323"/>
                    <a:pt x="8125793" y="1391130"/>
                    <a:pt x="7997740" y="1391130"/>
                  </a:cubicBezTo>
                  <a:lnTo>
                    <a:pt x="231860" y="1391130"/>
                  </a:lnTo>
                  <a:cubicBezTo>
                    <a:pt x="103807" y="1391130"/>
                    <a:pt x="0" y="1287323"/>
                    <a:pt x="0" y="1159270"/>
                  </a:cubicBezTo>
                  <a:lnTo>
                    <a:pt x="0" y="231860"/>
                  </a:lnTo>
                  <a:close/>
                </a:path>
              </a:pathLst>
            </a:custGeom>
            <a:ln>
              <a:noFill/>
            </a:ln>
          </p:spPr>
          <p:style>
            <a:lnRef idx="2">
              <a:scrgbClr r="0" g="0" b="0"/>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288889" tIns="288889" rIns="288889" bIns="288889" numCol="1" spcCol="1270" anchor="ctr" anchorCtr="0">
              <a:noAutofit/>
            </a:bodyPr>
            <a:lstStyle/>
            <a:p>
              <a:pPr marL="0" lvl="0" indent="0" algn="l" defTabSz="2578100">
                <a:lnSpc>
                  <a:spcPct val="90000"/>
                </a:lnSpc>
                <a:spcBef>
                  <a:spcPct val="0"/>
                </a:spcBef>
                <a:spcAft>
                  <a:spcPct val="35000"/>
                </a:spcAft>
                <a:buNone/>
              </a:pPr>
              <a:r>
                <a:rPr lang="en-US" sz="5800" b="1" kern="1200" dirty="0"/>
                <a:t>Set some ground rules</a:t>
              </a:r>
            </a:p>
          </p:txBody>
        </p:sp>
        <p:sp>
          <p:nvSpPr>
            <p:cNvPr id="6" name="Freeform: Shape 5">
              <a:extLst>
                <a:ext uri="{FF2B5EF4-FFF2-40B4-BE49-F238E27FC236}">
                  <a16:creationId xmlns:a16="http://schemas.microsoft.com/office/drawing/2014/main" id="{C805AD4A-4677-4D18-9714-FDA22E668146}"/>
                </a:ext>
              </a:extLst>
            </p:cNvPr>
            <p:cNvSpPr/>
            <p:nvPr/>
          </p:nvSpPr>
          <p:spPr>
            <a:xfrm>
              <a:off x="457200" y="4725786"/>
              <a:ext cx="8229600" cy="1391130"/>
            </a:xfrm>
            <a:custGeom>
              <a:avLst/>
              <a:gdLst>
                <a:gd name="connsiteX0" fmla="*/ 0 w 8229600"/>
                <a:gd name="connsiteY0" fmla="*/ 231860 h 1391130"/>
                <a:gd name="connsiteX1" fmla="*/ 231860 w 8229600"/>
                <a:gd name="connsiteY1" fmla="*/ 0 h 1391130"/>
                <a:gd name="connsiteX2" fmla="*/ 7997740 w 8229600"/>
                <a:gd name="connsiteY2" fmla="*/ 0 h 1391130"/>
                <a:gd name="connsiteX3" fmla="*/ 8229600 w 8229600"/>
                <a:gd name="connsiteY3" fmla="*/ 231860 h 1391130"/>
                <a:gd name="connsiteX4" fmla="*/ 8229600 w 8229600"/>
                <a:gd name="connsiteY4" fmla="*/ 1159270 h 1391130"/>
                <a:gd name="connsiteX5" fmla="*/ 7997740 w 8229600"/>
                <a:gd name="connsiteY5" fmla="*/ 1391130 h 1391130"/>
                <a:gd name="connsiteX6" fmla="*/ 231860 w 8229600"/>
                <a:gd name="connsiteY6" fmla="*/ 1391130 h 1391130"/>
                <a:gd name="connsiteX7" fmla="*/ 0 w 8229600"/>
                <a:gd name="connsiteY7" fmla="*/ 1159270 h 1391130"/>
                <a:gd name="connsiteX8" fmla="*/ 0 w 8229600"/>
                <a:gd name="connsiteY8" fmla="*/ 231860 h 1391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391130">
                  <a:moveTo>
                    <a:pt x="0" y="231860"/>
                  </a:moveTo>
                  <a:cubicBezTo>
                    <a:pt x="0" y="103807"/>
                    <a:pt x="103807" y="0"/>
                    <a:pt x="231860" y="0"/>
                  </a:cubicBezTo>
                  <a:lnTo>
                    <a:pt x="7997740" y="0"/>
                  </a:lnTo>
                  <a:cubicBezTo>
                    <a:pt x="8125793" y="0"/>
                    <a:pt x="8229600" y="103807"/>
                    <a:pt x="8229600" y="231860"/>
                  </a:cubicBezTo>
                  <a:lnTo>
                    <a:pt x="8229600" y="1159270"/>
                  </a:lnTo>
                  <a:cubicBezTo>
                    <a:pt x="8229600" y="1287323"/>
                    <a:pt x="8125793" y="1391130"/>
                    <a:pt x="7997740" y="1391130"/>
                  </a:cubicBezTo>
                  <a:lnTo>
                    <a:pt x="231860" y="1391130"/>
                  </a:lnTo>
                  <a:cubicBezTo>
                    <a:pt x="103807" y="1391130"/>
                    <a:pt x="0" y="1287323"/>
                    <a:pt x="0" y="1159270"/>
                  </a:cubicBezTo>
                  <a:lnTo>
                    <a:pt x="0" y="231860"/>
                  </a:lnTo>
                  <a:close/>
                </a:path>
              </a:pathLst>
            </a:custGeom>
            <a:ln>
              <a:noFill/>
            </a:ln>
          </p:spPr>
          <p:style>
            <a:lnRef idx="2">
              <a:scrgbClr r="0" g="0" b="0"/>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288889" tIns="288889" rIns="288889" bIns="288889" numCol="1" spcCol="1270" anchor="ctr" anchorCtr="0">
              <a:noAutofit/>
            </a:bodyPr>
            <a:lstStyle/>
            <a:p>
              <a:pPr marL="0" lvl="0" indent="0" algn="l" defTabSz="2578100">
                <a:lnSpc>
                  <a:spcPct val="90000"/>
                </a:lnSpc>
                <a:spcBef>
                  <a:spcPct val="0"/>
                </a:spcBef>
                <a:spcAft>
                  <a:spcPct val="35000"/>
                </a:spcAft>
                <a:buNone/>
              </a:pPr>
              <a:r>
                <a:rPr lang="en-US" sz="5800" b="1" kern="1200" dirty="0"/>
                <a:t>Focus on you message</a:t>
              </a:r>
            </a:p>
          </p:txBody>
        </p:sp>
      </p:gr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How many phases of conflict resolution are there?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Too many</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Six</a:t>
            </a:r>
          </a:p>
          <a:p>
            <a:pPr marL="681038" lvl="0">
              <a:lnSpc>
                <a:spcPct val="115000"/>
              </a:lnSpc>
              <a:spcBef>
                <a:spcPts val="0"/>
              </a:spcBef>
              <a:spcAft>
                <a:spcPts val="0"/>
              </a:spcAft>
              <a:buFont typeface="+mj-lt"/>
              <a:buAutoNum type="alphaLcParenR"/>
            </a:pPr>
            <a:r>
              <a:rPr lang="en-US" dirty="0">
                <a:ea typeface="SimSun"/>
                <a:cs typeface="Mangal"/>
              </a:rPr>
              <a:t>Ten</a:t>
            </a:r>
          </a:p>
          <a:p>
            <a:pPr marL="681038" lvl="0">
              <a:lnSpc>
                <a:spcPct val="115000"/>
              </a:lnSpc>
              <a:spcBef>
                <a:spcPts val="0"/>
              </a:spcBef>
              <a:spcAft>
                <a:spcPts val="0"/>
              </a:spcAft>
              <a:buFont typeface="+mj-lt"/>
              <a:buAutoNum type="alphaLcParenR"/>
            </a:pPr>
            <a:r>
              <a:rPr lang="en-US" dirty="0">
                <a:ea typeface="SimSun"/>
                <a:cs typeface="Mangal"/>
              </a:rPr>
              <a:t>Twelve</a:t>
            </a:r>
          </a:p>
          <a:p>
            <a:pPr marL="347663" lvl="0" indent="-347663">
              <a:lnSpc>
                <a:spcPct val="115000"/>
              </a:lnSpc>
              <a:spcBef>
                <a:spcPts val="1200"/>
              </a:spcBef>
              <a:spcAft>
                <a:spcPts val="1000"/>
              </a:spcAft>
              <a:buFont typeface="+mj-lt"/>
              <a:buAutoNum type="arabicPeriod" startAt="2"/>
            </a:pPr>
            <a:r>
              <a:rPr lang="en-US" dirty="0">
                <a:ea typeface="Times New Roman"/>
                <a:cs typeface="Times New Roman"/>
              </a:rPr>
              <a:t>Which phase involves creating an effective atmosphere?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One</a:t>
            </a:r>
          </a:p>
          <a:p>
            <a:pPr marL="681038" lvl="0">
              <a:lnSpc>
                <a:spcPct val="115000"/>
              </a:lnSpc>
              <a:spcBef>
                <a:spcPts val="0"/>
              </a:spcBef>
              <a:spcAft>
                <a:spcPts val="0"/>
              </a:spcAft>
              <a:buFont typeface="+mj-lt"/>
              <a:buAutoNum type="alphaLcParenR"/>
            </a:pPr>
            <a:r>
              <a:rPr lang="en-US" dirty="0">
                <a:ea typeface="SimSun"/>
                <a:cs typeface="Mangal"/>
              </a:rPr>
              <a:t>Some</a:t>
            </a:r>
          </a:p>
          <a:p>
            <a:pPr marL="681038" lvl="0">
              <a:lnSpc>
                <a:spcPct val="115000"/>
              </a:lnSpc>
              <a:spcBef>
                <a:spcPts val="0"/>
              </a:spcBef>
              <a:spcAft>
                <a:spcPts val="0"/>
              </a:spcAft>
              <a:buFont typeface="+mj-lt"/>
              <a:buAutoNum type="alphaLcParenR"/>
            </a:pPr>
            <a:r>
              <a:rPr lang="en-US" dirty="0">
                <a:ea typeface="SimSun"/>
                <a:cs typeface="Mangal"/>
              </a:rPr>
              <a:t>None</a:t>
            </a:r>
          </a:p>
          <a:p>
            <a:pPr marL="681038" lvl="0">
              <a:lnSpc>
                <a:spcPct val="115000"/>
              </a:lnSpc>
              <a:spcBef>
                <a:spcPts val="0"/>
              </a:spcBef>
              <a:spcAft>
                <a:spcPts val="0"/>
              </a:spcAft>
              <a:buFont typeface="+mj-lt"/>
              <a:buAutoNum type="alphaLcParenR"/>
            </a:pPr>
            <a:r>
              <a:rPr lang="en-US" dirty="0">
                <a:ea typeface="SimSun"/>
                <a:cs typeface="Mangal"/>
              </a:rPr>
              <a:t>All</a:t>
            </a:r>
          </a:p>
          <a:p>
            <a:endParaRPr lang="en-US" dirty="0"/>
          </a:p>
        </p:txBody>
      </p:sp>
    </p:spTree>
    <p:extLst>
      <p:ext uri="{BB962C8B-B14F-4D97-AF65-F5344CB8AC3E}">
        <p14:creationId xmlns:p14="http://schemas.microsoft.com/office/powerpoint/2010/main" val="1789819197"/>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3"/>
              <a:tabLst>
                <a:tab pos="1143000" algn="l"/>
              </a:tabLst>
            </a:pPr>
            <a:r>
              <a:rPr lang="en-US" dirty="0">
                <a:ea typeface="SimSun"/>
                <a:cs typeface="Mangal"/>
              </a:rPr>
              <a:t>Phase Two states that you must create a ___________ understanding.</a:t>
            </a:r>
          </a:p>
          <a:p>
            <a:pPr marL="685800" lvl="0" indent="-347663">
              <a:lnSpc>
                <a:spcPct val="115000"/>
              </a:lnSpc>
              <a:spcBef>
                <a:spcPts val="0"/>
              </a:spcBef>
              <a:spcAft>
                <a:spcPts val="0"/>
              </a:spcAft>
              <a:buFont typeface="+mj-lt"/>
              <a:buAutoNum type="alphaLcParenR"/>
            </a:pPr>
            <a:r>
              <a:rPr lang="en-US" dirty="0">
                <a:solidFill>
                  <a:srgbClr val="000000"/>
                </a:solidFill>
                <a:ea typeface="SimSun"/>
                <a:cs typeface="Mangal"/>
              </a:rPr>
              <a:t>Sensitive</a:t>
            </a:r>
            <a:endParaRPr lang="en-US" dirty="0">
              <a:ea typeface="SimSun"/>
              <a:cs typeface="Mangal"/>
            </a:endParaRPr>
          </a:p>
          <a:p>
            <a:pPr marL="685800" lvl="0" indent="-347663">
              <a:lnSpc>
                <a:spcPct val="115000"/>
              </a:lnSpc>
              <a:spcBef>
                <a:spcPts val="0"/>
              </a:spcBef>
              <a:spcAft>
                <a:spcPts val="0"/>
              </a:spcAft>
              <a:buFont typeface="+mj-lt"/>
              <a:buAutoNum type="alphaLcParenR"/>
            </a:pPr>
            <a:r>
              <a:rPr lang="en-US" dirty="0">
                <a:ea typeface="SimSun"/>
                <a:cs typeface="Mangal"/>
              </a:rPr>
              <a:t>Mutual</a:t>
            </a:r>
          </a:p>
          <a:p>
            <a:pPr marL="685800" lvl="0" indent="-347663">
              <a:lnSpc>
                <a:spcPct val="115000"/>
              </a:lnSpc>
              <a:spcBef>
                <a:spcPts val="0"/>
              </a:spcBef>
              <a:spcAft>
                <a:spcPts val="0"/>
              </a:spcAft>
              <a:buFont typeface="+mj-lt"/>
              <a:buAutoNum type="alphaLcParenR"/>
            </a:pPr>
            <a:r>
              <a:rPr lang="en-US" dirty="0">
                <a:ea typeface="SimSun"/>
                <a:cs typeface="Mangal"/>
              </a:rPr>
              <a:t>Tactical</a:t>
            </a:r>
          </a:p>
          <a:p>
            <a:pPr marL="685800" lvl="0" indent="-347663">
              <a:lnSpc>
                <a:spcPct val="115000"/>
              </a:lnSpc>
              <a:spcBef>
                <a:spcPts val="0"/>
              </a:spcBef>
              <a:spcAft>
                <a:spcPts val="0"/>
              </a:spcAft>
              <a:buFont typeface="+mj-lt"/>
              <a:buAutoNum type="alphaLcParenR"/>
            </a:pPr>
            <a:r>
              <a:rPr lang="en-US" dirty="0">
                <a:ea typeface="SimSun"/>
                <a:cs typeface="Mangal"/>
              </a:rPr>
              <a:t>Practical</a:t>
            </a:r>
          </a:p>
          <a:p>
            <a:pPr marL="347663" lvl="0" indent="-347663">
              <a:lnSpc>
                <a:spcPct val="115000"/>
              </a:lnSpc>
              <a:spcBef>
                <a:spcPts val="1200"/>
              </a:spcBef>
              <a:spcAft>
                <a:spcPts val="1000"/>
              </a:spcAft>
              <a:buFont typeface="+mj-lt"/>
              <a:buAutoNum type="arabicPeriod" startAt="4"/>
            </a:pPr>
            <a:r>
              <a:rPr lang="en-US" dirty="0">
                <a:ea typeface="Times New Roman"/>
                <a:cs typeface="Times New Roman"/>
              </a:rPr>
              <a:t>In Phase Two you must __________ evaluate your wants and needs.</a:t>
            </a:r>
            <a:endParaRPr lang="en-US" dirty="0">
              <a:ea typeface="SimSun"/>
              <a:cs typeface="Mangal"/>
            </a:endParaRPr>
          </a:p>
          <a:p>
            <a:pPr marL="685800" lvl="0" indent="-347663">
              <a:lnSpc>
                <a:spcPct val="115000"/>
              </a:lnSpc>
              <a:spcBef>
                <a:spcPts val="0"/>
              </a:spcBef>
              <a:spcAft>
                <a:spcPts val="0"/>
              </a:spcAft>
              <a:buFont typeface="+mj-lt"/>
              <a:buAutoNum type="alphaLcParenR"/>
            </a:pPr>
            <a:r>
              <a:rPr lang="en-US" dirty="0">
                <a:ea typeface="SimSun"/>
                <a:cs typeface="Mangal"/>
              </a:rPr>
              <a:t>Quickly</a:t>
            </a:r>
          </a:p>
          <a:p>
            <a:pPr marL="685800" lvl="0" indent="-347663">
              <a:lnSpc>
                <a:spcPct val="115000"/>
              </a:lnSpc>
              <a:spcBef>
                <a:spcPts val="0"/>
              </a:spcBef>
              <a:spcAft>
                <a:spcPts val="0"/>
              </a:spcAft>
              <a:buFont typeface="+mj-lt"/>
              <a:buAutoNum type="alphaLcParenR"/>
            </a:pPr>
            <a:r>
              <a:rPr lang="en-US" dirty="0">
                <a:ea typeface="SimSun"/>
                <a:cs typeface="Mangal"/>
              </a:rPr>
              <a:t>Never</a:t>
            </a:r>
          </a:p>
          <a:p>
            <a:pPr marL="685800" lvl="0" indent="-347663">
              <a:lnSpc>
                <a:spcPct val="115000"/>
              </a:lnSpc>
              <a:spcBef>
                <a:spcPts val="0"/>
              </a:spcBef>
              <a:spcAft>
                <a:spcPts val="0"/>
              </a:spcAft>
              <a:buFont typeface="+mj-lt"/>
              <a:buAutoNum type="alphaLcParenR"/>
            </a:pPr>
            <a:r>
              <a:rPr lang="en-US" dirty="0">
                <a:ea typeface="SimSun"/>
                <a:cs typeface="Mangal"/>
              </a:rPr>
              <a:t>Rarely</a:t>
            </a:r>
          </a:p>
          <a:p>
            <a:pPr marL="685800" lvl="0" indent="-347663">
              <a:lnSpc>
                <a:spcPct val="115000"/>
              </a:lnSpc>
              <a:spcBef>
                <a:spcPts val="0"/>
              </a:spcBef>
              <a:spcAft>
                <a:spcPts val="0"/>
              </a:spcAft>
              <a:buFont typeface="+mj-lt"/>
              <a:buAutoNum type="alphaLcParenR"/>
            </a:pPr>
            <a:r>
              <a:rPr lang="en-US" dirty="0">
                <a:ea typeface="SimSun"/>
                <a:cs typeface="Mangal"/>
              </a:rPr>
              <a:t>Always</a:t>
            </a:r>
          </a:p>
          <a:p>
            <a:endParaRPr lang="en-US" dirty="0"/>
          </a:p>
        </p:txBody>
      </p:sp>
    </p:spTree>
    <p:extLst>
      <p:ext uri="{BB962C8B-B14F-4D97-AF65-F5344CB8AC3E}">
        <p14:creationId xmlns:p14="http://schemas.microsoft.com/office/powerpoint/2010/main" val="3638925739"/>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1200"/>
              </a:spcBef>
              <a:spcAft>
                <a:spcPts val="1000"/>
              </a:spcAft>
              <a:buFont typeface="+mj-lt"/>
              <a:buAutoNum type="arabicPeriod" startAt="5"/>
            </a:pPr>
            <a:r>
              <a:rPr lang="en-US" dirty="0">
                <a:ea typeface="Times New Roman"/>
                <a:cs typeface="Times New Roman"/>
              </a:rPr>
              <a:t>Phase Three focuses on individual and shared __________.</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Needs</a:t>
            </a:r>
          </a:p>
          <a:p>
            <a:pPr marL="681038" lvl="0">
              <a:lnSpc>
                <a:spcPct val="115000"/>
              </a:lnSpc>
              <a:spcBef>
                <a:spcPts val="0"/>
              </a:spcBef>
              <a:spcAft>
                <a:spcPts val="0"/>
              </a:spcAft>
              <a:buFont typeface="+mj-lt"/>
              <a:buAutoNum type="alphaLcParenR"/>
            </a:pPr>
            <a:r>
              <a:rPr lang="en-US" dirty="0">
                <a:ea typeface="SimSun"/>
                <a:cs typeface="Mangal"/>
              </a:rPr>
              <a:t>Wants</a:t>
            </a:r>
          </a:p>
          <a:p>
            <a:pPr marL="681038" lvl="0">
              <a:lnSpc>
                <a:spcPct val="115000"/>
              </a:lnSpc>
              <a:spcBef>
                <a:spcPts val="0"/>
              </a:spcBef>
              <a:spcAft>
                <a:spcPts val="0"/>
              </a:spcAft>
              <a:buFont typeface="+mj-lt"/>
              <a:buAutoNum type="alphaLcParenR"/>
            </a:pPr>
            <a:r>
              <a:rPr lang="en-US" dirty="0">
                <a:ea typeface="SimSun"/>
                <a:cs typeface="Mangal"/>
              </a:rPr>
              <a:t>Goals</a:t>
            </a:r>
          </a:p>
          <a:p>
            <a:pPr marL="681038" lvl="0">
              <a:lnSpc>
                <a:spcPct val="115000"/>
              </a:lnSpc>
              <a:spcBef>
                <a:spcPts val="0"/>
              </a:spcBef>
              <a:spcAft>
                <a:spcPts val="0"/>
              </a:spcAft>
              <a:buFont typeface="+mj-lt"/>
              <a:buAutoNum type="alphaLcParenR"/>
            </a:pPr>
            <a:r>
              <a:rPr lang="en-US" dirty="0">
                <a:ea typeface="SimSun"/>
                <a:cs typeface="Mangal"/>
              </a:rPr>
              <a:t>Wallets</a:t>
            </a:r>
          </a:p>
          <a:p>
            <a:pPr marL="347663" lvl="0" indent="-347663">
              <a:lnSpc>
                <a:spcPct val="115000"/>
              </a:lnSpc>
              <a:spcBef>
                <a:spcPts val="1200"/>
              </a:spcBef>
              <a:spcAft>
                <a:spcPts val="1000"/>
              </a:spcAft>
              <a:buFont typeface="+mj-lt"/>
              <a:buAutoNum type="arabicPeriod" startAt="6"/>
            </a:pPr>
            <a:r>
              <a:rPr lang="en-US" dirty="0">
                <a:ea typeface="Times New Roman"/>
                <a:cs typeface="Times New Roman"/>
              </a:rPr>
              <a:t>It's important that you choose the right __________.</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Steps</a:t>
            </a:r>
          </a:p>
          <a:p>
            <a:pPr marL="681038" lvl="0">
              <a:lnSpc>
                <a:spcPct val="115000"/>
              </a:lnSpc>
              <a:spcBef>
                <a:spcPts val="0"/>
              </a:spcBef>
              <a:spcAft>
                <a:spcPts val="0"/>
              </a:spcAft>
              <a:buFont typeface="+mj-lt"/>
              <a:buAutoNum type="alphaLcParenR"/>
            </a:pPr>
            <a:r>
              <a:rPr lang="en-US" dirty="0">
                <a:ea typeface="SimSun"/>
                <a:cs typeface="Mangal"/>
              </a:rPr>
              <a:t>Partner</a:t>
            </a:r>
          </a:p>
          <a:p>
            <a:pPr marL="681038" lvl="0">
              <a:lnSpc>
                <a:spcPct val="115000"/>
              </a:lnSpc>
              <a:spcBef>
                <a:spcPts val="0"/>
              </a:spcBef>
              <a:spcAft>
                <a:spcPts val="0"/>
              </a:spcAft>
              <a:buFont typeface="+mj-lt"/>
              <a:buAutoNum type="alphaLcParenR"/>
            </a:pPr>
            <a:r>
              <a:rPr lang="en-US" dirty="0">
                <a:ea typeface="SimSun"/>
                <a:cs typeface="Mangal"/>
              </a:rPr>
              <a:t>Job</a:t>
            </a:r>
          </a:p>
          <a:p>
            <a:pPr marL="681038" lvl="0">
              <a:lnSpc>
                <a:spcPct val="115000"/>
              </a:lnSpc>
              <a:spcBef>
                <a:spcPts val="0"/>
              </a:spcBef>
              <a:spcAft>
                <a:spcPts val="0"/>
              </a:spcAft>
              <a:buFont typeface="+mj-lt"/>
              <a:buAutoNum type="alphaLcParenR"/>
            </a:pPr>
            <a:r>
              <a:rPr lang="en-US" dirty="0">
                <a:ea typeface="SimSun"/>
                <a:cs typeface="Mangal"/>
              </a:rPr>
              <a:t>Exit</a:t>
            </a:r>
          </a:p>
          <a:p>
            <a:endParaRPr lang="en-US" dirty="0"/>
          </a:p>
        </p:txBody>
      </p:sp>
    </p:spTree>
    <p:extLst>
      <p:ext uri="{BB962C8B-B14F-4D97-AF65-F5344CB8AC3E}">
        <p14:creationId xmlns:p14="http://schemas.microsoft.com/office/powerpoint/2010/main" val="734757701"/>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1200"/>
              </a:spcBef>
              <a:spcAft>
                <a:spcPts val="1000"/>
              </a:spcAft>
              <a:buFont typeface="+mj-lt"/>
              <a:buAutoNum type="arabicPeriod" startAt="7"/>
            </a:pPr>
            <a:r>
              <a:rPr lang="en-US" dirty="0">
                <a:ea typeface="Times New Roman"/>
                <a:cs typeface="Times New Roman"/>
              </a:rPr>
              <a:t>Have a __________ plan in case your approach doesn't work.</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Backup</a:t>
            </a:r>
          </a:p>
          <a:p>
            <a:pPr marL="681038" lvl="0">
              <a:lnSpc>
                <a:spcPct val="115000"/>
              </a:lnSpc>
              <a:spcBef>
                <a:spcPts val="0"/>
              </a:spcBef>
              <a:spcAft>
                <a:spcPts val="0"/>
              </a:spcAft>
              <a:buFont typeface="+mj-lt"/>
              <a:buAutoNum type="alphaLcParenR"/>
            </a:pPr>
            <a:r>
              <a:rPr lang="en-US" dirty="0">
                <a:ea typeface="SimSun"/>
                <a:cs typeface="Mangal"/>
              </a:rPr>
              <a:t>Detailed</a:t>
            </a:r>
          </a:p>
          <a:p>
            <a:pPr marL="681038" lvl="0">
              <a:lnSpc>
                <a:spcPct val="115000"/>
              </a:lnSpc>
              <a:spcBef>
                <a:spcPts val="0"/>
              </a:spcBef>
              <a:spcAft>
                <a:spcPts val="0"/>
              </a:spcAft>
              <a:buFont typeface="+mj-lt"/>
              <a:buAutoNum type="alphaLcParenR"/>
            </a:pPr>
            <a:r>
              <a:rPr lang="en-US" dirty="0">
                <a:ea typeface="SimSun"/>
                <a:cs typeface="Mangal"/>
              </a:rPr>
              <a:t>Weak</a:t>
            </a:r>
          </a:p>
          <a:p>
            <a:pPr marL="681038" lvl="0">
              <a:lnSpc>
                <a:spcPct val="115000"/>
              </a:lnSpc>
              <a:spcBef>
                <a:spcPts val="0"/>
              </a:spcBef>
              <a:spcAft>
                <a:spcPts val="0"/>
              </a:spcAft>
              <a:buFont typeface="+mj-lt"/>
              <a:buAutoNum type="alphaLcParenR"/>
            </a:pPr>
            <a:r>
              <a:rPr lang="en-US" dirty="0">
                <a:ea typeface="SimSun"/>
                <a:cs typeface="Mangal"/>
              </a:rPr>
              <a:t>Long-term</a:t>
            </a:r>
          </a:p>
          <a:p>
            <a:pPr marL="347663" lvl="0" indent="-347663">
              <a:lnSpc>
                <a:spcPct val="115000"/>
              </a:lnSpc>
              <a:spcBef>
                <a:spcPts val="1200"/>
              </a:spcBef>
              <a:spcAft>
                <a:spcPts val="1000"/>
              </a:spcAft>
              <a:buFont typeface="+mj-lt"/>
              <a:buAutoNum type="arabicPeriod" startAt="8"/>
            </a:pPr>
            <a:r>
              <a:rPr lang="en-US" dirty="0">
                <a:ea typeface="Times New Roman"/>
                <a:cs typeface="Times New Roman"/>
              </a:rPr>
              <a:t>Make sure your _________ has something to offer.</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Company</a:t>
            </a:r>
          </a:p>
          <a:p>
            <a:pPr marL="681038" lvl="0">
              <a:lnSpc>
                <a:spcPct val="115000"/>
              </a:lnSpc>
              <a:spcBef>
                <a:spcPts val="0"/>
              </a:spcBef>
              <a:spcAft>
                <a:spcPts val="0"/>
              </a:spcAft>
              <a:buFont typeface="+mj-lt"/>
              <a:buAutoNum type="alphaLcParenR"/>
            </a:pPr>
            <a:r>
              <a:rPr lang="en-US" dirty="0">
                <a:ea typeface="SimSun"/>
                <a:cs typeface="Mangal"/>
              </a:rPr>
              <a:t>Solution</a:t>
            </a:r>
          </a:p>
          <a:p>
            <a:pPr marL="681038" lvl="0">
              <a:lnSpc>
                <a:spcPct val="115000"/>
              </a:lnSpc>
              <a:spcBef>
                <a:spcPts val="0"/>
              </a:spcBef>
              <a:spcAft>
                <a:spcPts val="0"/>
              </a:spcAft>
              <a:buFont typeface="+mj-lt"/>
              <a:buAutoNum type="alphaLcParenR"/>
            </a:pPr>
            <a:r>
              <a:rPr lang="en-US" dirty="0">
                <a:ea typeface="SimSun"/>
                <a:cs typeface="Mangal"/>
              </a:rPr>
              <a:t>Revolution</a:t>
            </a:r>
          </a:p>
          <a:p>
            <a:pPr marL="681038" lvl="0">
              <a:lnSpc>
                <a:spcPct val="115000"/>
              </a:lnSpc>
              <a:spcBef>
                <a:spcPts val="0"/>
              </a:spcBef>
              <a:spcAft>
                <a:spcPts val="0"/>
              </a:spcAft>
              <a:buFont typeface="+mj-lt"/>
              <a:buAutoNum type="alphaLcParenR"/>
            </a:pPr>
            <a:r>
              <a:rPr lang="en-US" dirty="0">
                <a:ea typeface="SimSun"/>
                <a:cs typeface="Mangal"/>
              </a:rPr>
              <a:t>Pocketbook</a:t>
            </a:r>
          </a:p>
          <a:p>
            <a:endParaRPr lang="en-US" dirty="0"/>
          </a:p>
        </p:txBody>
      </p:sp>
    </p:spTree>
    <p:extLst>
      <p:ext uri="{BB962C8B-B14F-4D97-AF65-F5344CB8AC3E}">
        <p14:creationId xmlns:p14="http://schemas.microsoft.com/office/powerpoint/2010/main" val="3243610747"/>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7663" indent="-347663">
              <a:lnSpc>
                <a:spcPct val="115000"/>
              </a:lnSpc>
              <a:spcBef>
                <a:spcPts val="1200"/>
              </a:spcBef>
              <a:spcAft>
                <a:spcPts val="1000"/>
              </a:spcAft>
              <a:buFont typeface="+mj-lt"/>
              <a:buAutoNum type="arabicPeriod" startAt="9"/>
            </a:pPr>
            <a:r>
              <a:rPr lang="en-US" dirty="0"/>
              <a:t>What you suspect is the root cause of the conflict, could just be a _________ of a larger issue.</a:t>
            </a:r>
          </a:p>
          <a:p>
            <a:pPr marL="681038" lvl="0">
              <a:lnSpc>
                <a:spcPct val="115000"/>
              </a:lnSpc>
              <a:spcBef>
                <a:spcPts val="0"/>
              </a:spcBef>
              <a:spcAft>
                <a:spcPts val="0"/>
              </a:spcAft>
              <a:buFont typeface="+mj-lt"/>
              <a:buAutoNum type="alphaLcParenR"/>
            </a:pPr>
            <a:r>
              <a:rPr lang="en-US" dirty="0">
                <a:ea typeface="SimSun"/>
                <a:cs typeface="Mangal"/>
              </a:rPr>
              <a:t>Symptom</a:t>
            </a:r>
          </a:p>
          <a:p>
            <a:pPr marL="681038" lvl="0">
              <a:lnSpc>
                <a:spcPct val="115000"/>
              </a:lnSpc>
              <a:spcBef>
                <a:spcPts val="0"/>
              </a:spcBef>
              <a:spcAft>
                <a:spcPts val="0"/>
              </a:spcAft>
              <a:buFont typeface="+mj-lt"/>
              <a:buAutoNum type="alphaLcParenR"/>
            </a:pPr>
            <a:r>
              <a:rPr lang="en-US" dirty="0">
                <a:ea typeface="SimSun"/>
                <a:cs typeface="Mangal"/>
              </a:rPr>
              <a:t>Lost cause</a:t>
            </a:r>
          </a:p>
          <a:p>
            <a:pPr marL="681038" lvl="0">
              <a:lnSpc>
                <a:spcPct val="115000"/>
              </a:lnSpc>
              <a:spcBef>
                <a:spcPts val="0"/>
              </a:spcBef>
              <a:spcAft>
                <a:spcPts val="0"/>
              </a:spcAft>
              <a:buFont typeface="+mj-lt"/>
              <a:buAutoNum type="alphaLcParenR"/>
            </a:pPr>
            <a:r>
              <a:rPr lang="en-US" dirty="0">
                <a:ea typeface="SimSun"/>
                <a:cs typeface="Mangal"/>
              </a:rPr>
              <a:t>Ploy</a:t>
            </a:r>
          </a:p>
          <a:p>
            <a:pPr marL="681038" lvl="0">
              <a:lnSpc>
                <a:spcPct val="115000"/>
              </a:lnSpc>
              <a:spcBef>
                <a:spcPts val="0"/>
              </a:spcBef>
              <a:spcAft>
                <a:spcPts val="0"/>
              </a:spcAft>
              <a:buFont typeface="+mj-lt"/>
              <a:buAutoNum type="alphaLcParenR"/>
            </a:pPr>
            <a:r>
              <a:rPr lang="en-US" dirty="0">
                <a:ea typeface="SimSun"/>
                <a:cs typeface="Mangal"/>
              </a:rPr>
              <a:t>Trick</a:t>
            </a:r>
          </a:p>
          <a:p>
            <a:pPr marL="347663" lvl="0" indent="-347663">
              <a:lnSpc>
                <a:spcPct val="115000"/>
              </a:lnSpc>
              <a:spcBef>
                <a:spcPts val="1200"/>
              </a:spcBef>
              <a:spcAft>
                <a:spcPts val="1000"/>
              </a:spcAft>
              <a:buFont typeface="+mj-lt"/>
              <a:buAutoNum type="arabicPeriod" startAt="10"/>
            </a:pPr>
            <a:r>
              <a:rPr lang="en-US" dirty="0">
                <a:ea typeface="Times New Roman"/>
                <a:cs typeface="Times New Roman"/>
              </a:rPr>
              <a:t>Try to __________ the real issue.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Be</a:t>
            </a:r>
          </a:p>
          <a:p>
            <a:pPr marL="681038" lvl="0">
              <a:lnSpc>
                <a:spcPct val="115000"/>
              </a:lnSpc>
              <a:spcBef>
                <a:spcPts val="0"/>
              </a:spcBef>
              <a:spcAft>
                <a:spcPts val="0"/>
              </a:spcAft>
              <a:buFont typeface="+mj-lt"/>
              <a:buAutoNum type="alphaLcParenR"/>
            </a:pPr>
            <a:r>
              <a:rPr lang="en-US" dirty="0">
                <a:ea typeface="SimSun"/>
                <a:cs typeface="Mangal"/>
              </a:rPr>
              <a:t>Create</a:t>
            </a:r>
          </a:p>
          <a:p>
            <a:pPr marL="681038" lvl="0">
              <a:lnSpc>
                <a:spcPct val="115000"/>
              </a:lnSpc>
              <a:spcBef>
                <a:spcPts val="0"/>
              </a:spcBef>
              <a:spcAft>
                <a:spcPts val="0"/>
              </a:spcAft>
              <a:buFont typeface="+mj-lt"/>
              <a:buAutoNum type="alphaLcParenR"/>
            </a:pPr>
            <a:r>
              <a:rPr lang="en-US" dirty="0">
                <a:ea typeface="SimSun"/>
                <a:cs typeface="Mangal"/>
              </a:rPr>
              <a:t>Identify</a:t>
            </a:r>
          </a:p>
          <a:p>
            <a:pPr marL="681038" lvl="0">
              <a:lnSpc>
                <a:spcPct val="115000"/>
              </a:lnSpc>
              <a:spcBef>
                <a:spcPts val="0"/>
              </a:spcBef>
              <a:spcAft>
                <a:spcPts val="0"/>
              </a:spcAft>
              <a:buFont typeface="+mj-lt"/>
              <a:buAutoNum type="alphaLcParenR"/>
            </a:pPr>
            <a:r>
              <a:rPr lang="en-US" dirty="0">
                <a:ea typeface="SimSun"/>
                <a:cs typeface="Mangal"/>
              </a:rPr>
              <a:t>Exaggerate</a:t>
            </a:r>
          </a:p>
          <a:p>
            <a:endParaRPr lang="en-US" dirty="0"/>
          </a:p>
        </p:txBody>
      </p:sp>
    </p:spTree>
    <p:extLst>
      <p:ext uri="{BB962C8B-B14F-4D97-AF65-F5344CB8AC3E}">
        <p14:creationId xmlns:p14="http://schemas.microsoft.com/office/powerpoint/2010/main" val="492285663"/>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How many phases of conflict resolution are there?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Too many</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Six</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Ten</a:t>
            </a:r>
          </a:p>
          <a:p>
            <a:pPr marL="681038" lvl="0">
              <a:lnSpc>
                <a:spcPct val="115000"/>
              </a:lnSpc>
              <a:spcBef>
                <a:spcPts val="0"/>
              </a:spcBef>
              <a:spcAft>
                <a:spcPts val="0"/>
              </a:spcAft>
              <a:buFont typeface="+mj-lt"/>
              <a:buAutoNum type="alphaLcParenR"/>
            </a:pPr>
            <a:r>
              <a:rPr lang="en-US" dirty="0">
                <a:ea typeface="SimSun"/>
                <a:cs typeface="Mangal"/>
              </a:rPr>
              <a:t>Twelve</a:t>
            </a:r>
          </a:p>
          <a:p>
            <a:pPr marL="347663" lvl="0" indent="-347663">
              <a:lnSpc>
                <a:spcPct val="115000"/>
              </a:lnSpc>
              <a:spcBef>
                <a:spcPts val="1200"/>
              </a:spcBef>
              <a:spcAft>
                <a:spcPts val="1000"/>
              </a:spcAft>
              <a:buFont typeface="+mj-lt"/>
              <a:buAutoNum type="arabicPeriod" startAt="2"/>
            </a:pPr>
            <a:r>
              <a:rPr lang="en-US" dirty="0">
                <a:ea typeface="Times New Roman"/>
                <a:cs typeface="Times New Roman"/>
              </a:rPr>
              <a:t>Which phase involves creating an effective atmosphere?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One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Some</a:t>
            </a:r>
          </a:p>
          <a:p>
            <a:pPr marL="681038" lvl="0">
              <a:lnSpc>
                <a:spcPct val="115000"/>
              </a:lnSpc>
              <a:spcBef>
                <a:spcPts val="0"/>
              </a:spcBef>
              <a:spcAft>
                <a:spcPts val="0"/>
              </a:spcAft>
              <a:buFont typeface="+mj-lt"/>
              <a:buAutoNum type="alphaLcParenR"/>
            </a:pPr>
            <a:r>
              <a:rPr lang="en-US" dirty="0">
                <a:ea typeface="SimSun"/>
                <a:cs typeface="Mangal"/>
              </a:rPr>
              <a:t>None</a:t>
            </a:r>
          </a:p>
          <a:p>
            <a:pPr marL="681038" lvl="0">
              <a:lnSpc>
                <a:spcPct val="115000"/>
              </a:lnSpc>
              <a:spcBef>
                <a:spcPts val="0"/>
              </a:spcBef>
              <a:spcAft>
                <a:spcPts val="0"/>
              </a:spcAft>
              <a:buFont typeface="+mj-lt"/>
              <a:buAutoNum type="alphaLcParenR"/>
            </a:pPr>
            <a:r>
              <a:rPr lang="en-US" dirty="0">
                <a:ea typeface="SimSun"/>
                <a:cs typeface="Mangal"/>
              </a:rPr>
              <a:t>All</a:t>
            </a:r>
          </a:p>
          <a:p>
            <a:endParaRPr lang="en-US" dirty="0"/>
          </a:p>
        </p:txBody>
      </p:sp>
    </p:spTree>
    <p:extLst>
      <p:ext uri="{BB962C8B-B14F-4D97-AF65-F5344CB8AC3E}">
        <p14:creationId xmlns:p14="http://schemas.microsoft.com/office/powerpoint/2010/main" val="12219774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24C2B174-79FC-45FD-9D4C-089A425FCA4C}"/>
              </a:ext>
            </a:extLst>
          </p:cNvPr>
          <p:cNvSpPr>
            <a:spLocks noGrp="1"/>
          </p:cNvSpPr>
          <p:nvPr>
            <p:ph sz="quarter" idx="11"/>
          </p:nvPr>
        </p:nvSpPr>
        <p:spPr/>
        <p:txBody>
          <a:bodyPr/>
          <a:lstStyle/>
          <a:p>
            <a:endParaRPr lang="en-US"/>
          </a:p>
        </p:txBody>
      </p:sp>
      <p:sp>
        <p:nvSpPr>
          <p:cNvPr id="6146" name="Title 1"/>
          <p:cNvSpPr>
            <a:spLocks noGrp="1"/>
          </p:cNvSpPr>
          <p:nvPr>
            <p:ph type="title"/>
          </p:nvPr>
        </p:nvSpPr>
        <p:spPr/>
        <p:txBody>
          <a:bodyPr/>
          <a:lstStyle/>
          <a:p>
            <a:pPr eaLnBrk="1" hangingPunct="1"/>
            <a:r>
              <a:rPr lang="en-US" dirty="0"/>
              <a:t>Workshop Objectives</a:t>
            </a:r>
          </a:p>
        </p:txBody>
      </p:sp>
      <p:grpSp>
        <p:nvGrpSpPr>
          <p:cNvPr id="2" name="Group 1">
            <a:extLst>
              <a:ext uri="{FF2B5EF4-FFF2-40B4-BE49-F238E27FC236}">
                <a16:creationId xmlns:a16="http://schemas.microsoft.com/office/drawing/2014/main" id="{019F6333-9BA5-4FE0-9A34-DF5C18D2D4BE}"/>
              </a:ext>
            </a:extLst>
          </p:cNvPr>
          <p:cNvGrpSpPr/>
          <p:nvPr/>
        </p:nvGrpSpPr>
        <p:grpSpPr>
          <a:xfrm>
            <a:off x="458204" y="1600199"/>
            <a:ext cx="8227591" cy="4525963"/>
            <a:chOff x="458204" y="1600199"/>
            <a:chExt cx="8227591" cy="4525963"/>
          </a:xfrm>
        </p:grpSpPr>
        <p:sp>
          <p:nvSpPr>
            <p:cNvPr id="4" name="Freeform: Shape 3">
              <a:extLst>
                <a:ext uri="{FF2B5EF4-FFF2-40B4-BE49-F238E27FC236}">
                  <a16:creationId xmlns:a16="http://schemas.microsoft.com/office/drawing/2014/main" id="{D974EEC9-E09D-4FE4-B7FA-CF345AB87B51}"/>
                </a:ext>
              </a:extLst>
            </p:cNvPr>
            <p:cNvSpPr/>
            <p:nvPr/>
          </p:nvSpPr>
          <p:spPr>
            <a:xfrm rot="21600000">
              <a:off x="458204" y="1600199"/>
              <a:ext cx="2611934"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a:ln>
              <a:noFill/>
            </a:ln>
          </p:spPr>
          <p:style>
            <a:lnRef idx="2">
              <a:scrgbClr r="0" g="0" b="0"/>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96851" tIns="905193" rIns="194917" bIns="905193" numCol="1" spcCol="1270" anchor="ctr" anchorCtr="0">
              <a:noAutofit/>
            </a:bodyPr>
            <a:lstStyle/>
            <a:p>
              <a:pPr marL="0" lvl="0" indent="0" algn="ctr" defTabSz="1377950">
                <a:lnSpc>
                  <a:spcPct val="90000"/>
                </a:lnSpc>
                <a:spcBef>
                  <a:spcPct val="0"/>
                </a:spcBef>
                <a:spcAft>
                  <a:spcPct val="35000"/>
                </a:spcAft>
                <a:buNone/>
              </a:pPr>
              <a:r>
                <a:rPr lang="en-US" sz="3100" b="1" kern="1200" dirty="0"/>
                <a:t>Understand the six phases of the conflict resolution</a:t>
              </a:r>
            </a:p>
          </p:txBody>
        </p:sp>
        <p:sp>
          <p:nvSpPr>
            <p:cNvPr id="5" name="Freeform: Shape 4">
              <a:extLst>
                <a:ext uri="{FF2B5EF4-FFF2-40B4-BE49-F238E27FC236}">
                  <a16:creationId xmlns:a16="http://schemas.microsoft.com/office/drawing/2014/main" id="{C59ABBF5-7EFD-46A2-90DB-A60DC2F7CBF4}"/>
                </a:ext>
              </a:extLst>
            </p:cNvPr>
            <p:cNvSpPr/>
            <p:nvPr/>
          </p:nvSpPr>
          <p:spPr>
            <a:xfrm rot="21600000">
              <a:off x="3266032" y="1600199"/>
              <a:ext cx="2611934"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a:ln>
              <a:noFill/>
            </a:ln>
          </p:spPr>
          <p:style>
            <a:lnRef idx="2">
              <a:scrgbClr r="0" g="0" b="0"/>
            </a:lnRef>
            <a:fillRef idx="1">
              <a:schemeClr val="accent4">
                <a:hueOff val="-2232385"/>
                <a:satOff val="13449"/>
                <a:lumOff val="1078"/>
                <a:alphaOff val="0"/>
              </a:schemeClr>
            </a:fillRef>
            <a:effectRef idx="0">
              <a:schemeClr val="accent4">
                <a:hueOff val="-2232385"/>
                <a:satOff val="13449"/>
                <a:lumOff val="1078"/>
                <a:alphaOff val="0"/>
              </a:schemeClr>
            </a:effectRef>
            <a:fontRef idx="minor">
              <a:schemeClr val="lt1"/>
            </a:fontRef>
          </p:style>
          <p:txBody>
            <a:bodyPr spcFirstLastPara="0" vert="horz" wrap="square" lIns="196851" tIns="905193" rIns="194917" bIns="905193" numCol="1" spcCol="1270" anchor="ctr" anchorCtr="0">
              <a:noAutofit/>
            </a:bodyPr>
            <a:lstStyle/>
            <a:p>
              <a:pPr marL="0" lvl="0" indent="0" algn="ctr" defTabSz="1377950">
                <a:lnSpc>
                  <a:spcPct val="90000"/>
                </a:lnSpc>
                <a:spcBef>
                  <a:spcPct val="0"/>
                </a:spcBef>
                <a:spcAft>
                  <a:spcPct val="35000"/>
                </a:spcAft>
                <a:buNone/>
              </a:pPr>
              <a:r>
                <a:rPr lang="en-US" sz="3100" b="1" kern="1200" dirty="0"/>
                <a:t>Use tools to prevent conflict</a:t>
              </a:r>
            </a:p>
          </p:txBody>
        </p:sp>
        <p:sp>
          <p:nvSpPr>
            <p:cNvPr id="6" name="Freeform: Shape 5">
              <a:extLst>
                <a:ext uri="{FF2B5EF4-FFF2-40B4-BE49-F238E27FC236}">
                  <a16:creationId xmlns:a16="http://schemas.microsoft.com/office/drawing/2014/main" id="{E0E15B56-1CB5-454A-B3AF-2F1E20E695EB}"/>
                </a:ext>
              </a:extLst>
            </p:cNvPr>
            <p:cNvSpPr/>
            <p:nvPr/>
          </p:nvSpPr>
          <p:spPr>
            <a:xfrm rot="21600000">
              <a:off x="6073862" y="1600199"/>
              <a:ext cx="2611933"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a:ln>
              <a:noFill/>
            </a:ln>
          </p:spPr>
          <p:style>
            <a:lnRef idx="2">
              <a:scrgbClr r="0" g="0" b="0"/>
            </a:lnRef>
            <a:fillRef idx="1">
              <a:schemeClr val="accent4">
                <a:hueOff val="-4464770"/>
                <a:satOff val="26899"/>
                <a:lumOff val="2156"/>
                <a:alphaOff val="0"/>
              </a:schemeClr>
            </a:fillRef>
            <a:effectRef idx="0">
              <a:schemeClr val="accent4">
                <a:hueOff val="-4464770"/>
                <a:satOff val="26899"/>
                <a:lumOff val="2156"/>
                <a:alphaOff val="0"/>
              </a:schemeClr>
            </a:effectRef>
            <a:fontRef idx="minor">
              <a:schemeClr val="lt1"/>
            </a:fontRef>
          </p:style>
          <p:txBody>
            <a:bodyPr spcFirstLastPara="0" vert="horz" wrap="square" lIns="196850" tIns="905193" rIns="194917" bIns="905193" numCol="1" spcCol="1270" anchor="ctr" anchorCtr="0">
              <a:noAutofit/>
            </a:bodyPr>
            <a:lstStyle/>
            <a:p>
              <a:pPr marL="0" lvl="0" indent="0" algn="ctr" defTabSz="1377950">
                <a:lnSpc>
                  <a:spcPct val="90000"/>
                </a:lnSpc>
                <a:spcBef>
                  <a:spcPct val="0"/>
                </a:spcBef>
                <a:spcAft>
                  <a:spcPct val="35000"/>
                </a:spcAft>
                <a:buNone/>
              </a:pPr>
              <a:r>
                <a:rPr lang="en-US" sz="3100" b="1" kern="1200" dirty="0"/>
                <a:t>Use anger and stress management techniques</a:t>
              </a:r>
            </a:p>
          </p:txBody>
        </p:sp>
      </p:gr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3"/>
              <a:tabLst>
                <a:tab pos="1143000" algn="l"/>
              </a:tabLst>
            </a:pPr>
            <a:r>
              <a:rPr lang="en-US" dirty="0">
                <a:ea typeface="SimSun"/>
                <a:cs typeface="Mangal"/>
              </a:rPr>
              <a:t>Phase Two states that you must create a ___________ understanding.</a:t>
            </a:r>
          </a:p>
          <a:p>
            <a:pPr marL="685800" lvl="0" indent="-347663">
              <a:lnSpc>
                <a:spcPct val="115000"/>
              </a:lnSpc>
              <a:spcBef>
                <a:spcPts val="0"/>
              </a:spcBef>
              <a:spcAft>
                <a:spcPts val="0"/>
              </a:spcAft>
              <a:buFont typeface="+mj-lt"/>
              <a:buAutoNum type="alphaLcParenR"/>
            </a:pPr>
            <a:r>
              <a:rPr lang="en-US" dirty="0">
                <a:solidFill>
                  <a:srgbClr val="000000"/>
                </a:solidFill>
                <a:ea typeface="SimSun"/>
                <a:cs typeface="Mangal"/>
              </a:rPr>
              <a:t>Sensitive</a:t>
            </a:r>
            <a:endParaRPr lang="en-US" dirty="0">
              <a:ea typeface="SimSun"/>
              <a:cs typeface="Mangal"/>
            </a:endParaRPr>
          </a:p>
          <a:p>
            <a:pPr marL="685800" lvl="0" indent="-347663">
              <a:lnSpc>
                <a:spcPct val="115000"/>
              </a:lnSpc>
              <a:spcBef>
                <a:spcPts val="0"/>
              </a:spcBef>
              <a:spcAft>
                <a:spcPts val="0"/>
              </a:spcAft>
              <a:buFont typeface="+mj-lt"/>
              <a:buAutoNum type="alphaLcParenR"/>
            </a:pPr>
            <a:r>
              <a:rPr lang="en-US" dirty="0">
                <a:solidFill>
                  <a:srgbClr val="FF0000"/>
                </a:solidFill>
                <a:ea typeface="SimSun"/>
                <a:cs typeface="Mangal"/>
              </a:rPr>
              <a:t>Mutual</a:t>
            </a:r>
            <a:endParaRPr lang="en-US" dirty="0">
              <a:ea typeface="SimSun"/>
              <a:cs typeface="Mangal"/>
            </a:endParaRPr>
          </a:p>
          <a:p>
            <a:pPr marL="685800" lvl="0" indent="-347663">
              <a:lnSpc>
                <a:spcPct val="115000"/>
              </a:lnSpc>
              <a:spcBef>
                <a:spcPts val="0"/>
              </a:spcBef>
              <a:spcAft>
                <a:spcPts val="0"/>
              </a:spcAft>
              <a:buFont typeface="+mj-lt"/>
              <a:buAutoNum type="alphaLcParenR"/>
            </a:pPr>
            <a:r>
              <a:rPr lang="en-US" dirty="0">
                <a:ea typeface="SimSun"/>
                <a:cs typeface="Mangal"/>
              </a:rPr>
              <a:t>Tactical</a:t>
            </a:r>
          </a:p>
          <a:p>
            <a:pPr marL="685800" lvl="0" indent="-347663">
              <a:lnSpc>
                <a:spcPct val="115000"/>
              </a:lnSpc>
              <a:spcBef>
                <a:spcPts val="0"/>
              </a:spcBef>
              <a:spcAft>
                <a:spcPts val="0"/>
              </a:spcAft>
              <a:buFont typeface="+mj-lt"/>
              <a:buAutoNum type="alphaLcParenR"/>
            </a:pPr>
            <a:r>
              <a:rPr lang="en-US" dirty="0">
                <a:ea typeface="SimSun"/>
                <a:cs typeface="Mangal"/>
              </a:rPr>
              <a:t>Practical</a:t>
            </a:r>
          </a:p>
          <a:p>
            <a:pPr marL="347663" lvl="0" indent="-347663">
              <a:lnSpc>
                <a:spcPct val="115000"/>
              </a:lnSpc>
              <a:spcBef>
                <a:spcPts val="1200"/>
              </a:spcBef>
              <a:spcAft>
                <a:spcPts val="1000"/>
              </a:spcAft>
              <a:buFont typeface="+mj-lt"/>
              <a:buAutoNum type="arabicPeriod" startAt="4"/>
            </a:pPr>
            <a:r>
              <a:rPr lang="en-US" dirty="0">
                <a:ea typeface="Times New Roman"/>
                <a:cs typeface="Times New Roman"/>
              </a:rPr>
              <a:t>In Phase Two you must __________ evaluate your wants and needs.</a:t>
            </a:r>
            <a:endParaRPr lang="en-US" dirty="0">
              <a:ea typeface="SimSun"/>
              <a:cs typeface="Mangal"/>
            </a:endParaRPr>
          </a:p>
          <a:p>
            <a:pPr marL="685800" lvl="0" indent="-347663">
              <a:lnSpc>
                <a:spcPct val="115000"/>
              </a:lnSpc>
              <a:spcBef>
                <a:spcPts val="0"/>
              </a:spcBef>
              <a:spcAft>
                <a:spcPts val="0"/>
              </a:spcAft>
              <a:buFont typeface="+mj-lt"/>
              <a:buAutoNum type="alphaLcParenR"/>
            </a:pPr>
            <a:r>
              <a:rPr lang="en-US" dirty="0">
                <a:solidFill>
                  <a:srgbClr val="FF0000"/>
                </a:solidFill>
                <a:ea typeface="SimSun"/>
                <a:cs typeface="Mangal"/>
              </a:rPr>
              <a:t>Quickly</a:t>
            </a:r>
            <a:endParaRPr lang="en-US" dirty="0">
              <a:ea typeface="SimSun"/>
              <a:cs typeface="Mangal"/>
            </a:endParaRPr>
          </a:p>
          <a:p>
            <a:pPr marL="685800" lvl="0" indent="-347663">
              <a:lnSpc>
                <a:spcPct val="115000"/>
              </a:lnSpc>
              <a:spcBef>
                <a:spcPts val="0"/>
              </a:spcBef>
              <a:spcAft>
                <a:spcPts val="0"/>
              </a:spcAft>
              <a:buFont typeface="+mj-lt"/>
              <a:buAutoNum type="alphaLcParenR"/>
            </a:pPr>
            <a:r>
              <a:rPr lang="en-US" dirty="0">
                <a:ea typeface="SimSun"/>
                <a:cs typeface="Mangal"/>
              </a:rPr>
              <a:t>Never</a:t>
            </a:r>
          </a:p>
          <a:p>
            <a:pPr marL="685800" lvl="0" indent="-347663">
              <a:lnSpc>
                <a:spcPct val="115000"/>
              </a:lnSpc>
              <a:spcBef>
                <a:spcPts val="0"/>
              </a:spcBef>
              <a:spcAft>
                <a:spcPts val="0"/>
              </a:spcAft>
              <a:buFont typeface="+mj-lt"/>
              <a:buAutoNum type="alphaLcParenR"/>
            </a:pPr>
            <a:r>
              <a:rPr lang="en-US" dirty="0">
                <a:ea typeface="SimSun"/>
                <a:cs typeface="Mangal"/>
              </a:rPr>
              <a:t>Rarely</a:t>
            </a:r>
          </a:p>
          <a:p>
            <a:pPr marL="685800" lvl="0" indent="-347663">
              <a:lnSpc>
                <a:spcPct val="115000"/>
              </a:lnSpc>
              <a:spcBef>
                <a:spcPts val="0"/>
              </a:spcBef>
              <a:spcAft>
                <a:spcPts val="0"/>
              </a:spcAft>
              <a:buFont typeface="+mj-lt"/>
              <a:buAutoNum type="alphaLcParenR"/>
            </a:pPr>
            <a:r>
              <a:rPr lang="en-US" dirty="0">
                <a:ea typeface="SimSun"/>
                <a:cs typeface="Mangal"/>
              </a:rPr>
              <a:t>Always</a:t>
            </a:r>
          </a:p>
          <a:p>
            <a:endParaRPr lang="en-US" dirty="0"/>
          </a:p>
        </p:txBody>
      </p:sp>
    </p:spTree>
    <p:extLst>
      <p:ext uri="{BB962C8B-B14F-4D97-AF65-F5344CB8AC3E}">
        <p14:creationId xmlns:p14="http://schemas.microsoft.com/office/powerpoint/2010/main" val="1202020797"/>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1200"/>
              </a:spcBef>
              <a:spcAft>
                <a:spcPts val="1000"/>
              </a:spcAft>
              <a:buFont typeface="+mj-lt"/>
              <a:buAutoNum type="arabicPeriod" startAt="5"/>
            </a:pPr>
            <a:r>
              <a:rPr lang="en-US" dirty="0">
                <a:ea typeface="Times New Roman"/>
                <a:cs typeface="Times New Roman"/>
              </a:rPr>
              <a:t>Phase Three focuses on individual and shared __________.</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Needs</a:t>
            </a: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Wants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Goals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Wallets</a:t>
            </a:r>
          </a:p>
          <a:p>
            <a:pPr marL="347663" lvl="0" indent="-347663">
              <a:lnSpc>
                <a:spcPct val="115000"/>
              </a:lnSpc>
              <a:spcBef>
                <a:spcPts val="1200"/>
              </a:spcBef>
              <a:spcAft>
                <a:spcPts val="1000"/>
              </a:spcAft>
              <a:buFont typeface="+mj-lt"/>
              <a:buAutoNum type="arabicPeriod" startAt="6"/>
            </a:pPr>
            <a:r>
              <a:rPr lang="en-US" dirty="0">
                <a:ea typeface="Times New Roman"/>
                <a:cs typeface="Times New Roman"/>
              </a:rPr>
              <a:t>It's important that you choose the right __________.</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Steps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Partner</a:t>
            </a:r>
          </a:p>
          <a:p>
            <a:pPr marL="681038" lvl="0">
              <a:lnSpc>
                <a:spcPct val="115000"/>
              </a:lnSpc>
              <a:spcBef>
                <a:spcPts val="0"/>
              </a:spcBef>
              <a:spcAft>
                <a:spcPts val="0"/>
              </a:spcAft>
              <a:buFont typeface="+mj-lt"/>
              <a:buAutoNum type="alphaLcParenR"/>
            </a:pPr>
            <a:r>
              <a:rPr lang="en-US" dirty="0">
                <a:ea typeface="SimSun"/>
                <a:cs typeface="Mangal"/>
              </a:rPr>
              <a:t>Job</a:t>
            </a:r>
          </a:p>
          <a:p>
            <a:pPr marL="681038" lvl="0">
              <a:lnSpc>
                <a:spcPct val="115000"/>
              </a:lnSpc>
              <a:spcBef>
                <a:spcPts val="0"/>
              </a:spcBef>
              <a:spcAft>
                <a:spcPts val="0"/>
              </a:spcAft>
              <a:buFont typeface="+mj-lt"/>
              <a:buAutoNum type="alphaLcParenR"/>
            </a:pPr>
            <a:r>
              <a:rPr lang="en-US" dirty="0">
                <a:ea typeface="SimSun"/>
                <a:cs typeface="Mangal"/>
              </a:rPr>
              <a:t>Exit</a:t>
            </a:r>
          </a:p>
          <a:p>
            <a:endParaRPr lang="en-US" dirty="0"/>
          </a:p>
        </p:txBody>
      </p:sp>
    </p:spTree>
    <p:extLst>
      <p:ext uri="{BB962C8B-B14F-4D97-AF65-F5344CB8AC3E}">
        <p14:creationId xmlns:p14="http://schemas.microsoft.com/office/powerpoint/2010/main" val="1312576983"/>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1200"/>
              </a:spcBef>
              <a:spcAft>
                <a:spcPts val="1000"/>
              </a:spcAft>
              <a:buFont typeface="+mj-lt"/>
              <a:buAutoNum type="arabicPeriod" startAt="7"/>
            </a:pPr>
            <a:r>
              <a:rPr lang="en-US" dirty="0">
                <a:ea typeface="Times New Roman"/>
                <a:cs typeface="Times New Roman"/>
              </a:rPr>
              <a:t>Have a __________ plan in case your approach doesn't work.</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Backup</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Detailed</a:t>
            </a:r>
          </a:p>
          <a:p>
            <a:pPr marL="681038" lvl="0">
              <a:lnSpc>
                <a:spcPct val="115000"/>
              </a:lnSpc>
              <a:spcBef>
                <a:spcPts val="0"/>
              </a:spcBef>
              <a:spcAft>
                <a:spcPts val="0"/>
              </a:spcAft>
              <a:buFont typeface="+mj-lt"/>
              <a:buAutoNum type="alphaLcParenR"/>
            </a:pPr>
            <a:r>
              <a:rPr lang="en-US" dirty="0">
                <a:ea typeface="SimSun"/>
                <a:cs typeface="Mangal"/>
              </a:rPr>
              <a:t>Weak</a:t>
            </a:r>
          </a:p>
          <a:p>
            <a:pPr marL="681038" lvl="0">
              <a:lnSpc>
                <a:spcPct val="115000"/>
              </a:lnSpc>
              <a:spcBef>
                <a:spcPts val="0"/>
              </a:spcBef>
              <a:spcAft>
                <a:spcPts val="0"/>
              </a:spcAft>
              <a:buFont typeface="+mj-lt"/>
              <a:buAutoNum type="alphaLcParenR"/>
            </a:pPr>
            <a:r>
              <a:rPr lang="en-US" dirty="0">
                <a:ea typeface="SimSun"/>
                <a:cs typeface="Mangal"/>
              </a:rPr>
              <a:t>Long-term</a:t>
            </a:r>
          </a:p>
          <a:p>
            <a:pPr marL="347663" lvl="0" indent="-347663">
              <a:lnSpc>
                <a:spcPct val="115000"/>
              </a:lnSpc>
              <a:spcBef>
                <a:spcPts val="1200"/>
              </a:spcBef>
              <a:spcAft>
                <a:spcPts val="1000"/>
              </a:spcAft>
              <a:buFont typeface="+mj-lt"/>
              <a:buAutoNum type="arabicPeriod" startAt="8"/>
            </a:pPr>
            <a:r>
              <a:rPr lang="en-US" dirty="0">
                <a:ea typeface="Times New Roman"/>
                <a:cs typeface="Times New Roman"/>
              </a:rPr>
              <a:t>Make sure your _________ has something to offer.</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Company</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Solution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Revolution</a:t>
            </a:r>
          </a:p>
          <a:p>
            <a:pPr marL="681038" lvl="0">
              <a:lnSpc>
                <a:spcPct val="115000"/>
              </a:lnSpc>
              <a:spcBef>
                <a:spcPts val="0"/>
              </a:spcBef>
              <a:spcAft>
                <a:spcPts val="0"/>
              </a:spcAft>
              <a:buFont typeface="+mj-lt"/>
              <a:buAutoNum type="alphaLcParenR"/>
            </a:pPr>
            <a:r>
              <a:rPr lang="en-US" dirty="0">
                <a:ea typeface="SimSun"/>
                <a:cs typeface="Mangal"/>
              </a:rPr>
              <a:t>Pocketbook</a:t>
            </a:r>
          </a:p>
          <a:p>
            <a:endParaRPr lang="en-US" dirty="0"/>
          </a:p>
        </p:txBody>
      </p:sp>
    </p:spTree>
    <p:extLst>
      <p:ext uri="{BB962C8B-B14F-4D97-AF65-F5344CB8AC3E}">
        <p14:creationId xmlns:p14="http://schemas.microsoft.com/office/powerpoint/2010/main" val="933135522"/>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7663" indent="-347663">
              <a:lnSpc>
                <a:spcPct val="115000"/>
              </a:lnSpc>
              <a:spcBef>
                <a:spcPts val="1200"/>
              </a:spcBef>
              <a:spcAft>
                <a:spcPts val="1000"/>
              </a:spcAft>
              <a:buFont typeface="+mj-lt"/>
              <a:buAutoNum type="arabicPeriod" startAt="9"/>
            </a:pPr>
            <a:r>
              <a:rPr lang="en-US" dirty="0"/>
              <a:t>What you suspect is the root cause of the conflict, could just be a _________ of a larger issue.</a:t>
            </a: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Symptom</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Lost cause</a:t>
            </a:r>
          </a:p>
          <a:p>
            <a:pPr marL="681038" lvl="0">
              <a:lnSpc>
                <a:spcPct val="115000"/>
              </a:lnSpc>
              <a:spcBef>
                <a:spcPts val="0"/>
              </a:spcBef>
              <a:spcAft>
                <a:spcPts val="0"/>
              </a:spcAft>
              <a:buFont typeface="+mj-lt"/>
              <a:buAutoNum type="alphaLcParenR"/>
            </a:pPr>
            <a:r>
              <a:rPr lang="en-US" dirty="0">
                <a:ea typeface="SimSun"/>
                <a:cs typeface="Mangal"/>
              </a:rPr>
              <a:t>Ploy</a:t>
            </a:r>
          </a:p>
          <a:p>
            <a:pPr marL="681038" lvl="0">
              <a:lnSpc>
                <a:spcPct val="115000"/>
              </a:lnSpc>
              <a:spcBef>
                <a:spcPts val="0"/>
              </a:spcBef>
              <a:spcAft>
                <a:spcPts val="0"/>
              </a:spcAft>
              <a:buFont typeface="+mj-lt"/>
              <a:buAutoNum type="alphaLcParenR"/>
            </a:pPr>
            <a:r>
              <a:rPr lang="en-US" dirty="0">
                <a:ea typeface="SimSun"/>
                <a:cs typeface="Mangal"/>
              </a:rPr>
              <a:t>Trick</a:t>
            </a:r>
          </a:p>
          <a:p>
            <a:pPr marL="347663" lvl="0" indent="-347663">
              <a:lnSpc>
                <a:spcPct val="115000"/>
              </a:lnSpc>
              <a:spcBef>
                <a:spcPts val="1200"/>
              </a:spcBef>
              <a:spcAft>
                <a:spcPts val="1000"/>
              </a:spcAft>
              <a:buFont typeface="+mj-lt"/>
              <a:buAutoNum type="arabicPeriod" startAt="10"/>
            </a:pPr>
            <a:r>
              <a:rPr lang="en-US" dirty="0">
                <a:ea typeface="Times New Roman"/>
                <a:cs typeface="Times New Roman"/>
              </a:rPr>
              <a:t>Try to __________ the real issue.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Be</a:t>
            </a: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Create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Identify</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Exaggerate</a:t>
            </a:r>
          </a:p>
          <a:p>
            <a:endParaRPr lang="en-US" dirty="0"/>
          </a:p>
        </p:txBody>
      </p:sp>
    </p:spTree>
    <p:extLst>
      <p:ext uri="{BB962C8B-B14F-4D97-AF65-F5344CB8AC3E}">
        <p14:creationId xmlns:p14="http://schemas.microsoft.com/office/powerpoint/2010/main" val="3922421656"/>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Module Eleven: </a:t>
            </a:r>
            <a:br>
              <a:rPr lang="en-US" dirty="0"/>
            </a:br>
            <a:r>
              <a:rPr lang="en-US" dirty="0"/>
              <a:t>Additional Tools</a:t>
            </a:r>
          </a:p>
        </p:txBody>
      </p:sp>
      <p:sp>
        <p:nvSpPr>
          <p:cNvPr id="4" name="Text Placeholder 3"/>
          <p:cNvSpPr>
            <a:spLocks noGrp="1"/>
          </p:cNvSpPr>
          <p:nvPr>
            <p:ph type="body" sz="quarter" idx="10"/>
          </p:nvPr>
        </p:nvSpPr>
        <p:spPr/>
        <p:txBody>
          <a:bodyPr>
            <a:noAutofit/>
          </a:bodyPr>
          <a:lstStyle/>
          <a:p>
            <a:pPr eaLnBrk="1" hangingPunct="1">
              <a:lnSpc>
                <a:spcPct val="80000"/>
              </a:lnSpc>
            </a:pPr>
            <a:r>
              <a:rPr lang="en-US" i="1" dirty="0">
                <a:latin typeface="+mj-lt"/>
              </a:rPr>
              <a:t> </a:t>
            </a:r>
            <a:endParaRPr lang="en-CA" i="1" dirty="0">
              <a:latin typeface="+mj-lt"/>
            </a:endParaRPr>
          </a:p>
          <a:p>
            <a:pPr>
              <a:lnSpc>
                <a:spcPct val="95000"/>
              </a:lnSpc>
              <a:spcBef>
                <a:spcPct val="0"/>
              </a:spcBef>
              <a:spcAft>
                <a:spcPts val="1000"/>
              </a:spcAft>
            </a:pPr>
            <a:r>
              <a:rPr lang="en-US" i="1" dirty="0">
                <a:latin typeface="+mj-lt"/>
                <a:cs typeface="Times New Roman" pitchFamily="18" charset="0"/>
              </a:rPr>
              <a:t>You can't shake hands with a clenched fist.</a:t>
            </a:r>
          </a:p>
          <a:p>
            <a:pPr>
              <a:lnSpc>
                <a:spcPct val="95000"/>
              </a:lnSpc>
              <a:spcBef>
                <a:spcPct val="0"/>
              </a:spcBef>
              <a:spcAft>
                <a:spcPts val="1000"/>
              </a:spcAft>
            </a:pPr>
            <a:r>
              <a:rPr lang="en-US" b="1" i="1" dirty="0">
                <a:latin typeface="+mj-lt"/>
                <a:cs typeface="Times New Roman" pitchFamily="18" charset="0"/>
              </a:rPr>
              <a:t>Indira Gandhi</a:t>
            </a:r>
          </a:p>
        </p:txBody>
      </p:sp>
      <p:sp>
        <p:nvSpPr>
          <p:cNvPr id="51203" name="Content Placeholder 2"/>
          <p:cNvSpPr>
            <a:spLocks noGrp="1"/>
          </p:cNvSpPr>
          <p:nvPr>
            <p:ph type="body" sz="quarter" idx="11"/>
          </p:nvPr>
        </p:nvSpPr>
        <p:spPr/>
        <p:txBody>
          <a:bodyPr/>
          <a:lstStyle/>
          <a:p>
            <a:pPr eaLnBrk="1" hangingPunct="1"/>
            <a:r>
              <a:rPr lang="en-US" sz="3600" dirty="0"/>
              <a:t>To wrap up this workshop, we would like to share some additional tools that can help you resolve conflicts.</a:t>
            </a:r>
            <a:endParaRPr lang="en-CA" sz="3600" dirty="0"/>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CDE04CF-E83C-4E4B-AFBF-AD76E44E2A6F}"/>
              </a:ext>
            </a:extLst>
          </p:cNvPr>
          <p:cNvSpPr>
            <a:spLocks noGrp="1"/>
          </p:cNvSpPr>
          <p:nvPr>
            <p:ph sz="quarter" idx="11"/>
          </p:nvPr>
        </p:nvSpPr>
        <p:spPr/>
        <p:txBody>
          <a:bodyPr/>
          <a:lstStyle/>
          <a:p>
            <a:endParaRPr lang="en-US"/>
          </a:p>
        </p:txBody>
      </p:sp>
      <p:sp>
        <p:nvSpPr>
          <p:cNvPr id="2" name="Title 1"/>
          <p:cNvSpPr>
            <a:spLocks noGrp="1"/>
          </p:cNvSpPr>
          <p:nvPr>
            <p:ph type="title"/>
          </p:nvPr>
        </p:nvSpPr>
        <p:spPr/>
        <p:txBody>
          <a:bodyPr rtlCol="0">
            <a:noAutofit/>
          </a:bodyPr>
          <a:lstStyle/>
          <a:p>
            <a:pPr eaLnBrk="1" fontAlgn="auto" hangingPunct="1">
              <a:spcAft>
                <a:spcPts val="0"/>
              </a:spcAft>
              <a:defRPr/>
            </a:pPr>
            <a:r>
              <a:rPr lang="en-US" dirty="0"/>
              <a:t>Stress and Anger Management Techniques </a:t>
            </a:r>
          </a:p>
        </p:txBody>
      </p:sp>
      <p:grpSp>
        <p:nvGrpSpPr>
          <p:cNvPr id="4" name="Group 3">
            <a:extLst>
              <a:ext uri="{FF2B5EF4-FFF2-40B4-BE49-F238E27FC236}">
                <a16:creationId xmlns:a16="http://schemas.microsoft.com/office/drawing/2014/main" id="{CA1FBA02-4723-4368-B95D-4B5BD5CCE9B9}"/>
              </a:ext>
            </a:extLst>
          </p:cNvPr>
          <p:cNvGrpSpPr/>
          <p:nvPr/>
        </p:nvGrpSpPr>
        <p:grpSpPr>
          <a:xfrm>
            <a:off x="2209796" y="1568609"/>
            <a:ext cx="4876797" cy="4603588"/>
            <a:chOff x="2209796" y="1568609"/>
            <a:chExt cx="4876797" cy="4603588"/>
          </a:xfrm>
        </p:grpSpPr>
        <p:sp>
          <p:nvSpPr>
            <p:cNvPr id="5" name="Freeform: Shape 4">
              <a:extLst>
                <a:ext uri="{FF2B5EF4-FFF2-40B4-BE49-F238E27FC236}">
                  <a16:creationId xmlns:a16="http://schemas.microsoft.com/office/drawing/2014/main" id="{0C8C1E43-D631-4147-A812-95C86CA57E11}"/>
                </a:ext>
              </a:extLst>
            </p:cNvPr>
            <p:cNvSpPr/>
            <p:nvPr/>
          </p:nvSpPr>
          <p:spPr>
            <a:xfrm>
              <a:off x="2209796" y="1568609"/>
              <a:ext cx="2371287" cy="2371287"/>
            </a:xfrm>
            <a:custGeom>
              <a:avLst/>
              <a:gdLst>
                <a:gd name="connsiteX0" fmla="*/ 0 w 2371287"/>
                <a:gd name="connsiteY0" fmla="*/ 2371287 h 2371287"/>
                <a:gd name="connsiteX1" fmla="*/ 2371287 w 2371287"/>
                <a:gd name="connsiteY1" fmla="*/ 0 h 2371287"/>
                <a:gd name="connsiteX2" fmla="*/ 2371287 w 2371287"/>
                <a:gd name="connsiteY2" fmla="*/ 2371287 h 2371287"/>
                <a:gd name="connsiteX3" fmla="*/ 0 w 2371287"/>
                <a:gd name="connsiteY3" fmla="*/ 2371287 h 2371287"/>
              </a:gdLst>
              <a:ahLst/>
              <a:cxnLst>
                <a:cxn ang="0">
                  <a:pos x="connsiteX0" y="connsiteY0"/>
                </a:cxn>
                <a:cxn ang="0">
                  <a:pos x="connsiteX1" y="connsiteY1"/>
                </a:cxn>
                <a:cxn ang="0">
                  <a:pos x="connsiteX2" y="connsiteY2"/>
                </a:cxn>
                <a:cxn ang="0">
                  <a:pos x="connsiteX3" y="connsiteY3"/>
                </a:cxn>
              </a:cxnLst>
              <a:rect l="l" t="t" r="r" b="b"/>
              <a:pathLst>
                <a:path w="2371287" h="2371287">
                  <a:moveTo>
                    <a:pt x="0" y="2371287"/>
                  </a:moveTo>
                  <a:cubicBezTo>
                    <a:pt x="0" y="1061661"/>
                    <a:pt x="1061661" y="0"/>
                    <a:pt x="2371287" y="0"/>
                  </a:cubicBezTo>
                  <a:lnTo>
                    <a:pt x="2371287" y="2371287"/>
                  </a:lnTo>
                  <a:lnTo>
                    <a:pt x="0" y="2371287"/>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865222" tIns="865222" rIns="170688" bIns="170688" numCol="1" spcCol="1270" anchor="ctr" anchorCtr="0">
              <a:noAutofit/>
            </a:bodyPr>
            <a:lstStyle/>
            <a:p>
              <a:pPr marL="0" lvl="0" indent="0" algn="ctr" defTabSz="1066800">
                <a:lnSpc>
                  <a:spcPct val="90000"/>
                </a:lnSpc>
                <a:spcBef>
                  <a:spcPct val="0"/>
                </a:spcBef>
                <a:spcAft>
                  <a:spcPct val="35000"/>
                </a:spcAft>
                <a:buNone/>
              </a:pPr>
              <a:r>
                <a:rPr lang="en-US" sz="2400" b="1" kern="1200" dirty="0"/>
                <a:t>Breath</a:t>
              </a:r>
            </a:p>
          </p:txBody>
        </p:sp>
        <p:sp>
          <p:nvSpPr>
            <p:cNvPr id="6" name="Freeform: Shape 5">
              <a:extLst>
                <a:ext uri="{FF2B5EF4-FFF2-40B4-BE49-F238E27FC236}">
                  <a16:creationId xmlns:a16="http://schemas.microsoft.com/office/drawing/2014/main" id="{ED08D6C1-053C-49F4-883D-A218A8913E2D}"/>
                </a:ext>
              </a:extLst>
            </p:cNvPr>
            <p:cNvSpPr/>
            <p:nvPr/>
          </p:nvSpPr>
          <p:spPr>
            <a:xfrm>
              <a:off x="4715305" y="1568609"/>
              <a:ext cx="2371287" cy="2371287"/>
            </a:xfrm>
            <a:custGeom>
              <a:avLst/>
              <a:gdLst>
                <a:gd name="connsiteX0" fmla="*/ 0 w 2371287"/>
                <a:gd name="connsiteY0" fmla="*/ 2371287 h 2371287"/>
                <a:gd name="connsiteX1" fmla="*/ 2371287 w 2371287"/>
                <a:gd name="connsiteY1" fmla="*/ 0 h 2371287"/>
                <a:gd name="connsiteX2" fmla="*/ 2371287 w 2371287"/>
                <a:gd name="connsiteY2" fmla="*/ 2371287 h 2371287"/>
                <a:gd name="connsiteX3" fmla="*/ 0 w 2371287"/>
                <a:gd name="connsiteY3" fmla="*/ 2371287 h 2371287"/>
              </a:gdLst>
              <a:ahLst/>
              <a:cxnLst>
                <a:cxn ang="0">
                  <a:pos x="connsiteX0" y="connsiteY0"/>
                </a:cxn>
                <a:cxn ang="0">
                  <a:pos x="connsiteX1" y="connsiteY1"/>
                </a:cxn>
                <a:cxn ang="0">
                  <a:pos x="connsiteX2" y="connsiteY2"/>
                </a:cxn>
                <a:cxn ang="0">
                  <a:pos x="connsiteX3" y="connsiteY3"/>
                </a:cxn>
              </a:cxnLst>
              <a:rect l="l" t="t" r="r" b="b"/>
              <a:pathLst>
                <a:path w="2371287" h="2371287">
                  <a:moveTo>
                    <a:pt x="0" y="0"/>
                  </a:moveTo>
                  <a:cubicBezTo>
                    <a:pt x="1309626" y="0"/>
                    <a:pt x="2371287" y="1061661"/>
                    <a:pt x="2371287" y="2371287"/>
                  </a:cubicBezTo>
                  <a:lnTo>
                    <a:pt x="0" y="2371287"/>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70688" tIns="865222" rIns="865222" bIns="170688" numCol="1" spcCol="1270" anchor="ctr" anchorCtr="0">
              <a:noAutofit/>
            </a:bodyPr>
            <a:lstStyle/>
            <a:p>
              <a:pPr marL="0" lvl="0" indent="0" algn="ctr" defTabSz="1066800">
                <a:lnSpc>
                  <a:spcPct val="90000"/>
                </a:lnSpc>
                <a:spcBef>
                  <a:spcPct val="0"/>
                </a:spcBef>
                <a:spcAft>
                  <a:spcPct val="35000"/>
                </a:spcAft>
                <a:buNone/>
              </a:pPr>
              <a:r>
                <a:rPr lang="en-US" sz="2400" b="1" kern="1200" dirty="0"/>
                <a:t>Coping thoughts</a:t>
              </a:r>
            </a:p>
          </p:txBody>
        </p:sp>
        <p:sp>
          <p:nvSpPr>
            <p:cNvPr id="7" name="Freeform: Shape 6">
              <a:extLst>
                <a:ext uri="{FF2B5EF4-FFF2-40B4-BE49-F238E27FC236}">
                  <a16:creationId xmlns:a16="http://schemas.microsoft.com/office/drawing/2014/main" id="{7DC4B348-C8F5-4130-B171-B24C667B1E16}"/>
                </a:ext>
              </a:extLst>
            </p:cNvPr>
            <p:cNvSpPr/>
            <p:nvPr/>
          </p:nvSpPr>
          <p:spPr>
            <a:xfrm rot="21600000">
              <a:off x="4715305" y="4016480"/>
              <a:ext cx="2371288" cy="2155717"/>
            </a:xfrm>
            <a:custGeom>
              <a:avLst/>
              <a:gdLst>
                <a:gd name="connsiteX0" fmla="*/ 0 w 2371287"/>
                <a:gd name="connsiteY0" fmla="*/ 2155716 h 2155716"/>
                <a:gd name="connsiteX1" fmla="*/ 2371287 w 2371287"/>
                <a:gd name="connsiteY1" fmla="*/ 0 h 2155716"/>
                <a:gd name="connsiteX2" fmla="*/ 2371287 w 2371287"/>
                <a:gd name="connsiteY2" fmla="*/ 2155716 h 2155716"/>
                <a:gd name="connsiteX3" fmla="*/ 0 w 2371287"/>
                <a:gd name="connsiteY3" fmla="*/ 2155716 h 2155716"/>
              </a:gdLst>
              <a:ahLst/>
              <a:cxnLst>
                <a:cxn ang="0">
                  <a:pos x="connsiteX0" y="connsiteY0"/>
                </a:cxn>
                <a:cxn ang="0">
                  <a:pos x="connsiteX1" y="connsiteY1"/>
                </a:cxn>
                <a:cxn ang="0">
                  <a:pos x="connsiteX2" y="connsiteY2"/>
                </a:cxn>
                <a:cxn ang="0">
                  <a:pos x="connsiteX3" y="connsiteY3"/>
                </a:cxn>
              </a:cxnLst>
              <a:rect l="l" t="t" r="r" b="b"/>
              <a:pathLst>
                <a:path w="2371287" h="2155716">
                  <a:moveTo>
                    <a:pt x="2371287" y="0"/>
                  </a:moveTo>
                  <a:cubicBezTo>
                    <a:pt x="2371287" y="1190569"/>
                    <a:pt x="1309626" y="2155716"/>
                    <a:pt x="0" y="2155716"/>
                  </a:cubicBezTo>
                  <a:lnTo>
                    <a:pt x="0" y="0"/>
                  </a:lnTo>
                  <a:lnTo>
                    <a:pt x="2371287"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70688" tIns="170689" rIns="865223" bIns="802083" numCol="1" spcCol="1270" anchor="ctr" anchorCtr="0">
              <a:noAutofit/>
            </a:bodyPr>
            <a:lstStyle/>
            <a:p>
              <a:pPr marL="0" lvl="0" indent="0" algn="ctr" defTabSz="1066800">
                <a:lnSpc>
                  <a:spcPct val="90000"/>
                </a:lnSpc>
                <a:spcBef>
                  <a:spcPct val="0"/>
                </a:spcBef>
                <a:spcAft>
                  <a:spcPct val="35000"/>
                </a:spcAft>
                <a:buNone/>
              </a:pPr>
              <a:r>
                <a:rPr lang="en-US" sz="2400" b="1" kern="1200" dirty="0"/>
                <a:t>Take a break</a:t>
              </a:r>
            </a:p>
          </p:txBody>
        </p:sp>
        <p:sp>
          <p:nvSpPr>
            <p:cNvPr id="8" name="Freeform: Shape 7">
              <a:extLst>
                <a:ext uri="{FF2B5EF4-FFF2-40B4-BE49-F238E27FC236}">
                  <a16:creationId xmlns:a16="http://schemas.microsoft.com/office/drawing/2014/main" id="{DC0222DD-3DD2-46AD-B1C7-E2F39CBD09D9}"/>
                </a:ext>
              </a:extLst>
            </p:cNvPr>
            <p:cNvSpPr/>
            <p:nvPr/>
          </p:nvSpPr>
          <p:spPr>
            <a:xfrm rot="21600000">
              <a:off x="2209796" y="4016480"/>
              <a:ext cx="2371288" cy="2155717"/>
            </a:xfrm>
            <a:custGeom>
              <a:avLst/>
              <a:gdLst>
                <a:gd name="connsiteX0" fmla="*/ 0 w 2155716"/>
                <a:gd name="connsiteY0" fmla="*/ 2371287 h 2371287"/>
                <a:gd name="connsiteX1" fmla="*/ 2155716 w 2155716"/>
                <a:gd name="connsiteY1" fmla="*/ 0 h 2371287"/>
                <a:gd name="connsiteX2" fmla="*/ 2155716 w 2155716"/>
                <a:gd name="connsiteY2" fmla="*/ 2371287 h 2371287"/>
                <a:gd name="connsiteX3" fmla="*/ 0 w 2155716"/>
                <a:gd name="connsiteY3" fmla="*/ 2371287 h 2371287"/>
              </a:gdLst>
              <a:ahLst/>
              <a:cxnLst>
                <a:cxn ang="0">
                  <a:pos x="connsiteX0" y="connsiteY0"/>
                </a:cxn>
                <a:cxn ang="0">
                  <a:pos x="connsiteX1" y="connsiteY1"/>
                </a:cxn>
                <a:cxn ang="0">
                  <a:pos x="connsiteX2" y="connsiteY2"/>
                </a:cxn>
                <a:cxn ang="0">
                  <a:pos x="connsiteX3" y="connsiteY3"/>
                </a:cxn>
              </a:cxnLst>
              <a:rect l="l" t="t" r="r" b="b"/>
              <a:pathLst>
                <a:path w="2155716" h="2371287">
                  <a:moveTo>
                    <a:pt x="2155716" y="2371286"/>
                  </a:moveTo>
                  <a:cubicBezTo>
                    <a:pt x="965147" y="2371286"/>
                    <a:pt x="0" y="1309626"/>
                    <a:pt x="0" y="1"/>
                  </a:cubicBezTo>
                  <a:lnTo>
                    <a:pt x="2155716" y="1"/>
                  </a:lnTo>
                  <a:lnTo>
                    <a:pt x="2155716" y="2371286"/>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865223" tIns="170689" rIns="170688" bIns="802083" numCol="1" spcCol="1270" anchor="ctr" anchorCtr="0">
              <a:noAutofit/>
            </a:bodyPr>
            <a:lstStyle/>
            <a:p>
              <a:pPr marL="0" lvl="0" indent="0" algn="ctr" defTabSz="1066800">
                <a:lnSpc>
                  <a:spcPct val="90000"/>
                </a:lnSpc>
                <a:spcBef>
                  <a:spcPct val="0"/>
                </a:spcBef>
                <a:spcAft>
                  <a:spcPct val="35000"/>
                </a:spcAft>
                <a:buNone/>
              </a:pPr>
              <a:r>
                <a:rPr lang="en-US" sz="2400" b="1" kern="1200" dirty="0"/>
                <a:t>Talk about it</a:t>
              </a:r>
            </a:p>
          </p:txBody>
        </p:sp>
        <p:sp>
          <p:nvSpPr>
            <p:cNvPr id="9" name="Arrow: Circular 8">
              <a:extLst>
                <a:ext uri="{FF2B5EF4-FFF2-40B4-BE49-F238E27FC236}">
                  <a16:creationId xmlns:a16="http://schemas.microsoft.com/office/drawing/2014/main" id="{9E7EB64F-66DF-4410-95A4-51EB9DDA4663}"/>
                </a:ext>
              </a:extLst>
            </p:cNvPr>
            <p:cNvSpPr/>
            <p:nvPr/>
          </p:nvSpPr>
          <p:spPr>
            <a:xfrm>
              <a:off x="4242534" y="3426426"/>
              <a:ext cx="744294" cy="647212"/>
            </a:xfrm>
            <a:prstGeom prst="circularArrow">
              <a:avLst/>
            </a:prstGeom>
          </p:spPr>
          <p:style>
            <a:lnRef idx="2">
              <a:schemeClr val="lt1">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sp>
        <p:sp>
          <p:nvSpPr>
            <p:cNvPr id="10" name="Arrow: Circular 9">
              <a:extLst>
                <a:ext uri="{FF2B5EF4-FFF2-40B4-BE49-F238E27FC236}">
                  <a16:creationId xmlns:a16="http://schemas.microsoft.com/office/drawing/2014/main" id="{D6D0529A-F3E4-4386-9678-36D4DC07C682}"/>
                </a:ext>
              </a:extLst>
            </p:cNvPr>
            <p:cNvSpPr/>
            <p:nvPr/>
          </p:nvSpPr>
          <p:spPr>
            <a:xfrm rot="10800000">
              <a:off x="4242534" y="3652724"/>
              <a:ext cx="744294" cy="647212"/>
            </a:xfrm>
            <a:prstGeom prst="circularArrow">
              <a:avLst/>
            </a:prstGeom>
          </p:spPr>
          <p:style>
            <a:lnRef idx="2">
              <a:schemeClr val="lt1">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sp>
      </p:gr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4D2C62D-7BF2-4DC6-ABBE-B923A09888AE}"/>
              </a:ext>
            </a:extLst>
          </p:cNvPr>
          <p:cNvSpPr>
            <a:spLocks noGrp="1"/>
          </p:cNvSpPr>
          <p:nvPr>
            <p:ph sz="quarter" idx="11"/>
          </p:nvPr>
        </p:nvSpPr>
        <p:spPr/>
        <p:txBody>
          <a:bodyPr/>
          <a:lstStyle/>
          <a:p>
            <a:endParaRPr lang="en-US"/>
          </a:p>
        </p:txBody>
      </p:sp>
      <p:sp>
        <p:nvSpPr>
          <p:cNvPr id="53250" name="Title 1"/>
          <p:cNvSpPr>
            <a:spLocks noGrp="1"/>
          </p:cNvSpPr>
          <p:nvPr>
            <p:ph type="title"/>
          </p:nvPr>
        </p:nvSpPr>
        <p:spPr/>
        <p:txBody>
          <a:bodyPr/>
          <a:lstStyle/>
          <a:p>
            <a:pPr eaLnBrk="1" hangingPunct="1"/>
            <a:r>
              <a:rPr lang="en-US" dirty="0"/>
              <a:t>The Agreement Frame</a:t>
            </a:r>
          </a:p>
        </p:txBody>
      </p:sp>
      <p:grpSp>
        <p:nvGrpSpPr>
          <p:cNvPr id="3" name="Group 2">
            <a:extLst>
              <a:ext uri="{FF2B5EF4-FFF2-40B4-BE49-F238E27FC236}">
                <a16:creationId xmlns:a16="http://schemas.microsoft.com/office/drawing/2014/main" id="{EBBD5F47-42B8-4BDF-98D4-3BAE479B3EE4}"/>
              </a:ext>
            </a:extLst>
          </p:cNvPr>
          <p:cNvGrpSpPr/>
          <p:nvPr/>
        </p:nvGrpSpPr>
        <p:grpSpPr>
          <a:xfrm>
            <a:off x="457200" y="1600200"/>
            <a:ext cx="8229599" cy="4525962"/>
            <a:chOff x="457200" y="1600200"/>
            <a:chExt cx="8229599" cy="4525962"/>
          </a:xfrm>
        </p:grpSpPr>
        <p:sp>
          <p:nvSpPr>
            <p:cNvPr id="4" name="Freeform: Shape 3">
              <a:extLst>
                <a:ext uri="{FF2B5EF4-FFF2-40B4-BE49-F238E27FC236}">
                  <a16:creationId xmlns:a16="http://schemas.microsoft.com/office/drawing/2014/main" id="{71781350-AF30-442C-A1A1-557F92816791}"/>
                </a:ext>
              </a:extLst>
            </p:cNvPr>
            <p:cNvSpPr/>
            <p:nvPr/>
          </p:nvSpPr>
          <p:spPr>
            <a:xfrm>
              <a:off x="457200" y="1600200"/>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37888" tIns="237888" rIns="1623512" bIns="237888" numCol="1" spcCol="1270" anchor="ctr" anchorCtr="0">
              <a:noAutofit/>
            </a:bodyPr>
            <a:lstStyle/>
            <a:p>
              <a:pPr marL="0" lvl="0" indent="0" algn="l" defTabSz="2311400">
                <a:lnSpc>
                  <a:spcPct val="90000"/>
                </a:lnSpc>
                <a:spcBef>
                  <a:spcPct val="0"/>
                </a:spcBef>
                <a:spcAft>
                  <a:spcPct val="35000"/>
                </a:spcAft>
                <a:buNone/>
              </a:pPr>
              <a:r>
                <a:rPr lang="en-US" sz="5200" b="1" kern="1200" dirty="0"/>
                <a:t>I appreciate, and…</a:t>
              </a:r>
            </a:p>
          </p:txBody>
        </p:sp>
        <p:sp>
          <p:nvSpPr>
            <p:cNvPr id="5" name="Freeform: Shape 4">
              <a:extLst>
                <a:ext uri="{FF2B5EF4-FFF2-40B4-BE49-F238E27FC236}">
                  <a16:creationId xmlns:a16="http://schemas.microsoft.com/office/drawing/2014/main" id="{86C682B9-F19C-42F1-BBE8-41E52195B574}"/>
                </a:ext>
              </a:extLst>
            </p:cNvPr>
            <p:cNvSpPr/>
            <p:nvPr/>
          </p:nvSpPr>
          <p:spPr>
            <a:xfrm>
              <a:off x="1074419" y="3184287"/>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37888" tIns="237888" rIns="1737671" bIns="237888" numCol="1" spcCol="1270" anchor="ctr" anchorCtr="0">
              <a:noAutofit/>
            </a:bodyPr>
            <a:lstStyle/>
            <a:p>
              <a:pPr marL="0" lvl="0" indent="0" algn="l" defTabSz="2311400">
                <a:lnSpc>
                  <a:spcPct val="90000"/>
                </a:lnSpc>
                <a:spcBef>
                  <a:spcPct val="0"/>
                </a:spcBef>
                <a:spcAft>
                  <a:spcPct val="35000"/>
                </a:spcAft>
                <a:buNone/>
              </a:pPr>
              <a:r>
                <a:rPr lang="en-US" sz="5200" b="1" kern="1200" dirty="0"/>
                <a:t>I respect, and…</a:t>
              </a:r>
            </a:p>
          </p:txBody>
        </p:sp>
        <p:sp>
          <p:nvSpPr>
            <p:cNvPr id="6" name="Freeform: Shape 5">
              <a:extLst>
                <a:ext uri="{FF2B5EF4-FFF2-40B4-BE49-F238E27FC236}">
                  <a16:creationId xmlns:a16="http://schemas.microsoft.com/office/drawing/2014/main" id="{A20B13E8-A25F-4FA2-B5E8-C9E94D6A5650}"/>
                </a:ext>
              </a:extLst>
            </p:cNvPr>
            <p:cNvSpPr/>
            <p:nvPr/>
          </p:nvSpPr>
          <p:spPr>
            <a:xfrm>
              <a:off x="1691639" y="4768374"/>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a:ln>
              <a:noFill/>
            </a:ln>
          </p:spPr>
          <p:style>
            <a:lnRef idx="2">
              <a:scrgbClr r="0" g="0" b="0"/>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37888" tIns="237888" rIns="1737671" bIns="237888" numCol="1" spcCol="1270" anchor="ctr" anchorCtr="0">
              <a:noAutofit/>
            </a:bodyPr>
            <a:lstStyle/>
            <a:p>
              <a:pPr marL="0" lvl="0" indent="0" algn="l" defTabSz="2311400">
                <a:lnSpc>
                  <a:spcPct val="90000"/>
                </a:lnSpc>
                <a:spcBef>
                  <a:spcPct val="0"/>
                </a:spcBef>
                <a:spcAft>
                  <a:spcPct val="35000"/>
                </a:spcAft>
                <a:buNone/>
              </a:pPr>
              <a:r>
                <a:rPr lang="en-US" sz="5200" b="1" kern="1200" dirty="0"/>
                <a:t>I agree, and…</a:t>
              </a:r>
            </a:p>
          </p:txBody>
        </p:sp>
        <p:sp>
          <p:nvSpPr>
            <p:cNvPr id="7" name="Freeform: Shape 6">
              <a:extLst>
                <a:ext uri="{FF2B5EF4-FFF2-40B4-BE49-F238E27FC236}">
                  <a16:creationId xmlns:a16="http://schemas.microsoft.com/office/drawing/2014/main" id="{9B8855A1-AC65-480B-911E-97CC1D8BE0AE}"/>
                </a:ext>
              </a:extLst>
            </p:cNvPr>
            <p:cNvSpPr/>
            <p:nvPr/>
          </p:nvSpPr>
          <p:spPr>
            <a:xfrm>
              <a:off x="6569797" y="2629856"/>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dirty="0"/>
            </a:p>
          </p:txBody>
        </p:sp>
        <p:sp>
          <p:nvSpPr>
            <p:cNvPr id="8" name="Freeform: Shape 7">
              <a:extLst>
                <a:ext uri="{FF2B5EF4-FFF2-40B4-BE49-F238E27FC236}">
                  <a16:creationId xmlns:a16="http://schemas.microsoft.com/office/drawing/2014/main" id="{21421C4F-C99D-42FB-B4E8-F7ECF6A80569}"/>
                </a:ext>
              </a:extLst>
            </p:cNvPr>
            <p:cNvSpPr/>
            <p:nvPr/>
          </p:nvSpPr>
          <p:spPr>
            <a:xfrm>
              <a:off x="7187017" y="4204891"/>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dirty="0"/>
            </a:p>
          </p:txBody>
        </p:sp>
      </p:gr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08BF3CF-DD8C-4860-BADC-30F5C74A15FF}"/>
              </a:ext>
            </a:extLst>
          </p:cNvPr>
          <p:cNvSpPr>
            <a:spLocks noGrp="1"/>
          </p:cNvSpPr>
          <p:nvPr>
            <p:ph sz="quarter" idx="11"/>
          </p:nvPr>
        </p:nvSpPr>
        <p:spPr/>
        <p:txBody>
          <a:bodyPr/>
          <a:lstStyle/>
          <a:p>
            <a:endParaRPr lang="en-US"/>
          </a:p>
        </p:txBody>
      </p:sp>
      <p:sp>
        <p:nvSpPr>
          <p:cNvPr id="54274" name="Title 1"/>
          <p:cNvSpPr>
            <a:spLocks noGrp="1"/>
          </p:cNvSpPr>
          <p:nvPr>
            <p:ph type="title"/>
          </p:nvPr>
        </p:nvSpPr>
        <p:spPr/>
        <p:txBody>
          <a:bodyPr/>
          <a:lstStyle/>
          <a:p>
            <a:pPr eaLnBrk="1" hangingPunct="1"/>
            <a:r>
              <a:rPr lang="en-US" dirty="0"/>
              <a:t>Asking Open Questions</a:t>
            </a:r>
          </a:p>
        </p:txBody>
      </p:sp>
      <p:grpSp>
        <p:nvGrpSpPr>
          <p:cNvPr id="3" name="Group 2">
            <a:extLst>
              <a:ext uri="{FF2B5EF4-FFF2-40B4-BE49-F238E27FC236}">
                <a16:creationId xmlns:a16="http://schemas.microsoft.com/office/drawing/2014/main" id="{BBA3C92B-3C43-44D4-9C33-33AB6B379DD6}"/>
              </a:ext>
            </a:extLst>
          </p:cNvPr>
          <p:cNvGrpSpPr/>
          <p:nvPr/>
        </p:nvGrpSpPr>
        <p:grpSpPr>
          <a:xfrm>
            <a:off x="457200" y="1600200"/>
            <a:ext cx="8229599" cy="4525963"/>
            <a:chOff x="457200" y="1600200"/>
            <a:chExt cx="8229599" cy="4525963"/>
          </a:xfrm>
        </p:grpSpPr>
        <p:sp>
          <p:nvSpPr>
            <p:cNvPr id="4" name="Freeform: Shape 3">
              <a:extLst>
                <a:ext uri="{FF2B5EF4-FFF2-40B4-BE49-F238E27FC236}">
                  <a16:creationId xmlns:a16="http://schemas.microsoft.com/office/drawing/2014/main" id="{7CDF6BE8-CADC-45C2-B2EB-CCCD0AF9300B}"/>
                </a:ext>
              </a:extLst>
            </p:cNvPr>
            <p:cNvSpPr/>
            <p:nvPr/>
          </p:nvSpPr>
          <p:spPr>
            <a:xfrm>
              <a:off x="457200" y="1600200"/>
              <a:ext cx="1607343" cy="4525963"/>
            </a:xfrm>
            <a:custGeom>
              <a:avLst/>
              <a:gdLst>
                <a:gd name="connsiteX0" fmla="*/ 0 w 1607343"/>
                <a:gd name="connsiteY0" fmla="*/ 160734 h 4525963"/>
                <a:gd name="connsiteX1" fmla="*/ 160734 w 1607343"/>
                <a:gd name="connsiteY1" fmla="*/ 0 h 4525963"/>
                <a:gd name="connsiteX2" fmla="*/ 1446609 w 1607343"/>
                <a:gd name="connsiteY2" fmla="*/ 0 h 4525963"/>
                <a:gd name="connsiteX3" fmla="*/ 1607343 w 1607343"/>
                <a:gd name="connsiteY3" fmla="*/ 160734 h 4525963"/>
                <a:gd name="connsiteX4" fmla="*/ 1607343 w 1607343"/>
                <a:gd name="connsiteY4" fmla="*/ 4365229 h 4525963"/>
                <a:gd name="connsiteX5" fmla="*/ 1446609 w 1607343"/>
                <a:gd name="connsiteY5" fmla="*/ 4525963 h 4525963"/>
                <a:gd name="connsiteX6" fmla="*/ 160734 w 1607343"/>
                <a:gd name="connsiteY6" fmla="*/ 4525963 h 4525963"/>
                <a:gd name="connsiteX7" fmla="*/ 0 w 1607343"/>
                <a:gd name="connsiteY7" fmla="*/ 4365229 h 4525963"/>
                <a:gd name="connsiteX8" fmla="*/ 0 w 1607343"/>
                <a:gd name="connsiteY8" fmla="*/ 160734 h 4525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7343" h="4525963">
                  <a:moveTo>
                    <a:pt x="0" y="160734"/>
                  </a:moveTo>
                  <a:cubicBezTo>
                    <a:pt x="0" y="71963"/>
                    <a:pt x="71963" y="0"/>
                    <a:pt x="160734" y="0"/>
                  </a:cubicBezTo>
                  <a:lnTo>
                    <a:pt x="1446609" y="0"/>
                  </a:lnTo>
                  <a:cubicBezTo>
                    <a:pt x="1535380" y="0"/>
                    <a:pt x="1607343" y="71963"/>
                    <a:pt x="1607343" y="160734"/>
                  </a:cubicBezTo>
                  <a:lnTo>
                    <a:pt x="1607343" y="4365229"/>
                  </a:lnTo>
                  <a:cubicBezTo>
                    <a:pt x="1607343" y="4454000"/>
                    <a:pt x="1535380" y="4525963"/>
                    <a:pt x="1446609" y="4525963"/>
                  </a:cubicBezTo>
                  <a:lnTo>
                    <a:pt x="160734" y="4525963"/>
                  </a:lnTo>
                  <a:cubicBezTo>
                    <a:pt x="71963" y="4525963"/>
                    <a:pt x="0" y="4454000"/>
                    <a:pt x="0" y="4365229"/>
                  </a:cubicBezTo>
                  <a:lnTo>
                    <a:pt x="0" y="160734"/>
                  </a:lnTo>
                  <a:close/>
                </a:path>
              </a:pathLst>
            </a:cu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49352" tIns="1959737" rIns="149352" bIns="1054545" numCol="1" spcCol="1270" anchor="ctr" anchorCtr="0">
              <a:noAutofit/>
            </a:bodyPr>
            <a:lstStyle/>
            <a:p>
              <a:pPr marL="0" lvl="0" indent="0" algn="ctr" defTabSz="933450">
                <a:lnSpc>
                  <a:spcPct val="90000"/>
                </a:lnSpc>
                <a:spcBef>
                  <a:spcPct val="0"/>
                </a:spcBef>
                <a:spcAft>
                  <a:spcPct val="35000"/>
                </a:spcAft>
                <a:buNone/>
              </a:pPr>
              <a:r>
                <a:rPr lang="en-US" sz="2100" b="1" kern="1200" dirty="0"/>
                <a:t>What happened?</a:t>
              </a:r>
            </a:p>
          </p:txBody>
        </p:sp>
        <p:sp>
          <p:nvSpPr>
            <p:cNvPr id="5" name="Oval 4">
              <a:extLst>
                <a:ext uri="{FF2B5EF4-FFF2-40B4-BE49-F238E27FC236}">
                  <a16:creationId xmlns:a16="http://schemas.microsoft.com/office/drawing/2014/main" id="{2E575AEC-53C5-4808-B89B-169D42884525}"/>
                </a:ext>
              </a:extLst>
            </p:cNvPr>
            <p:cNvSpPr/>
            <p:nvPr/>
          </p:nvSpPr>
          <p:spPr>
            <a:xfrm>
              <a:off x="507299" y="1871757"/>
              <a:ext cx="1507145" cy="1507145"/>
            </a:xfrm>
            <a:prstGeom prst="ellipse">
              <a:avLst/>
            </a:prstGeom>
            <a:solidFill>
              <a:schemeClr val="accent2">
                <a:tint val="50000"/>
                <a:hueOff val="0"/>
                <a:satOff val="0"/>
                <a:lumOff val="0"/>
              </a:schemeClr>
            </a:solidFill>
          </p:spPr>
          <p:style>
            <a:lnRef idx="2">
              <a:schemeClr val="lt1">
                <a:hueOff val="0"/>
                <a:satOff val="0"/>
                <a:lumOff val="0"/>
                <a:alphaOff val="0"/>
              </a:schemeClr>
            </a:lnRef>
            <a:fillRef idx="1">
              <a:scrgbClr r="0" g="0" b="0"/>
            </a:fillRef>
            <a:effectRef idx="0">
              <a:schemeClr val="accent2">
                <a:tint val="50000"/>
                <a:hueOff val="0"/>
                <a:satOff val="0"/>
                <a:lumOff val="0"/>
                <a:alphaOff val="0"/>
              </a:schemeClr>
            </a:effectRef>
            <a:fontRef idx="minor">
              <a:schemeClr val="lt1">
                <a:hueOff val="0"/>
                <a:satOff val="0"/>
                <a:lumOff val="0"/>
                <a:alphaOff val="0"/>
              </a:schemeClr>
            </a:fontRef>
          </p:style>
        </p:sp>
        <p:sp>
          <p:nvSpPr>
            <p:cNvPr id="6" name="Freeform: Shape 5">
              <a:extLst>
                <a:ext uri="{FF2B5EF4-FFF2-40B4-BE49-F238E27FC236}">
                  <a16:creationId xmlns:a16="http://schemas.microsoft.com/office/drawing/2014/main" id="{0ACF9C77-AFFB-47DD-98B0-8C5BADC09453}"/>
                </a:ext>
              </a:extLst>
            </p:cNvPr>
            <p:cNvSpPr/>
            <p:nvPr/>
          </p:nvSpPr>
          <p:spPr>
            <a:xfrm>
              <a:off x="2112764" y="1600200"/>
              <a:ext cx="1607343" cy="4525963"/>
            </a:xfrm>
            <a:custGeom>
              <a:avLst/>
              <a:gdLst>
                <a:gd name="connsiteX0" fmla="*/ 0 w 1607343"/>
                <a:gd name="connsiteY0" fmla="*/ 160734 h 4525963"/>
                <a:gd name="connsiteX1" fmla="*/ 160734 w 1607343"/>
                <a:gd name="connsiteY1" fmla="*/ 0 h 4525963"/>
                <a:gd name="connsiteX2" fmla="*/ 1446609 w 1607343"/>
                <a:gd name="connsiteY2" fmla="*/ 0 h 4525963"/>
                <a:gd name="connsiteX3" fmla="*/ 1607343 w 1607343"/>
                <a:gd name="connsiteY3" fmla="*/ 160734 h 4525963"/>
                <a:gd name="connsiteX4" fmla="*/ 1607343 w 1607343"/>
                <a:gd name="connsiteY4" fmla="*/ 4365229 h 4525963"/>
                <a:gd name="connsiteX5" fmla="*/ 1446609 w 1607343"/>
                <a:gd name="connsiteY5" fmla="*/ 4525963 h 4525963"/>
                <a:gd name="connsiteX6" fmla="*/ 160734 w 1607343"/>
                <a:gd name="connsiteY6" fmla="*/ 4525963 h 4525963"/>
                <a:gd name="connsiteX7" fmla="*/ 0 w 1607343"/>
                <a:gd name="connsiteY7" fmla="*/ 4365229 h 4525963"/>
                <a:gd name="connsiteX8" fmla="*/ 0 w 1607343"/>
                <a:gd name="connsiteY8" fmla="*/ 160734 h 4525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7343" h="4525963">
                  <a:moveTo>
                    <a:pt x="0" y="160734"/>
                  </a:moveTo>
                  <a:cubicBezTo>
                    <a:pt x="0" y="71963"/>
                    <a:pt x="71963" y="0"/>
                    <a:pt x="160734" y="0"/>
                  </a:cubicBezTo>
                  <a:lnTo>
                    <a:pt x="1446609" y="0"/>
                  </a:lnTo>
                  <a:cubicBezTo>
                    <a:pt x="1535380" y="0"/>
                    <a:pt x="1607343" y="71963"/>
                    <a:pt x="1607343" y="160734"/>
                  </a:cubicBezTo>
                  <a:lnTo>
                    <a:pt x="1607343" y="4365229"/>
                  </a:lnTo>
                  <a:cubicBezTo>
                    <a:pt x="1607343" y="4454000"/>
                    <a:pt x="1535380" y="4525963"/>
                    <a:pt x="1446609" y="4525963"/>
                  </a:cubicBezTo>
                  <a:lnTo>
                    <a:pt x="160734" y="4525963"/>
                  </a:lnTo>
                  <a:cubicBezTo>
                    <a:pt x="71963" y="4525963"/>
                    <a:pt x="0" y="4454000"/>
                    <a:pt x="0" y="4365229"/>
                  </a:cubicBezTo>
                  <a:lnTo>
                    <a:pt x="0" y="160734"/>
                  </a:lnTo>
                  <a:close/>
                </a:path>
              </a:pathLst>
            </a:cu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49352" tIns="1959737" rIns="149352" bIns="1054545" numCol="1" spcCol="1270" anchor="ctr" anchorCtr="0">
              <a:noAutofit/>
            </a:bodyPr>
            <a:lstStyle/>
            <a:p>
              <a:pPr marL="0" lvl="0" indent="0" algn="ctr" defTabSz="933450">
                <a:lnSpc>
                  <a:spcPct val="90000"/>
                </a:lnSpc>
                <a:spcBef>
                  <a:spcPct val="0"/>
                </a:spcBef>
                <a:spcAft>
                  <a:spcPct val="35000"/>
                </a:spcAft>
                <a:buNone/>
              </a:pPr>
              <a:r>
                <a:rPr lang="en-US" sz="2100" b="1" kern="1200" dirty="0"/>
                <a:t>Why do you feel that way?</a:t>
              </a:r>
            </a:p>
          </p:txBody>
        </p:sp>
        <p:sp>
          <p:nvSpPr>
            <p:cNvPr id="7" name="Oval 6">
              <a:extLst>
                <a:ext uri="{FF2B5EF4-FFF2-40B4-BE49-F238E27FC236}">
                  <a16:creationId xmlns:a16="http://schemas.microsoft.com/office/drawing/2014/main" id="{82CF4FDF-1782-40D6-83BD-7F463BD233E1}"/>
                </a:ext>
              </a:extLst>
            </p:cNvPr>
            <p:cNvSpPr/>
            <p:nvPr/>
          </p:nvSpPr>
          <p:spPr>
            <a:xfrm>
              <a:off x="2133594" y="1905005"/>
              <a:ext cx="1507145" cy="1507145"/>
            </a:xfrm>
            <a:prstGeom prst="ellipse">
              <a:avLst/>
            </a:prstGeom>
            <a:solidFill>
              <a:schemeClr val="accent3">
                <a:tint val="50000"/>
                <a:hueOff val="0"/>
                <a:satOff val="0"/>
                <a:lumOff val="0"/>
              </a:schemeClr>
            </a:solidFill>
          </p:spPr>
          <p:style>
            <a:lnRef idx="2">
              <a:schemeClr val="lt1">
                <a:hueOff val="0"/>
                <a:satOff val="0"/>
                <a:lumOff val="0"/>
                <a:alphaOff val="0"/>
              </a:schemeClr>
            </a:lnRef>
            <a:fillRef idx="1">
              <a:scrgbClr r="0" g="0" b="0"/>
            </a:fillRef>
            <a:effectRef idx="0">
              <a:schemeClr val="accent3">
                <a:tint val="50000"/>
                <a:hueOff val="0"/>
                <a:satOff val="0"/>
                <a:lumOff val="0"/>
                <a:alphaOff val="0"/>
              </a:schemeClr>
            </a:effectRef>
            <a:fontRef idx="minor">
              <a:schemeClr val="lt1">
                <a:hueOff val="0"/>
                <a:satOff val="0"/>
                <a:lumOff val="0"/>
                <a:alphaOff val="0"/>
              </a:schemeClr>
            </a:fontRef>
          </p:style>
        </p:sp>
        <p:sp>
          <p:nvSpPr>
            <p:cNvPr id="8" name="Freeform: Shape 7">
              <a:extLst>
                <a:ext uri="{FF2B5EF4-FFF2-40B4-BE49-F238E27FC236}">
                  <a16:creationId xmlns:a16="http://schemas.microsoft.com/office/drawing/2014/main" id="{5FC457BB-AA17-4220-8C1C-79E3A66C7A0D}"/>
                </a:ext>
              </a:extLst>
            </p:cNvPr>
            <p:cNvSpPr/>
            <p:nvPr/>
          </p:nvSpPr>
          <p:spPr>
            <a:xfrm>
              <a:off x="3768328" y="1600200"/>
              <a:ext cx="1607343" cy="4525963"/>
            </a:xfrm>
            <a:custGeom>
              <a:avLst/>
              <a:gdLst>
                <a:gd name="connsiteX0" fmla="*/ 0 w 1607343"/>
                <a:gd name="connsiteY0" fmla="*/ 160734 h 4525963"/>
                <a:gd name="connsiteX1" fmla="*/ 160734 w 1607343"/>
                <a:gd name="connsiteY1" fmla="*/ 0 h 4525963"/>
                <a:gd name="connsiteX2" fmla="*/ 1446609 w 1607343"/>
                <a:gd name="connsiteY2" fmla="*/ 0 h 4525963"/>
                <a:gd name="connsiteX3" fmla="*/ 1607343 w 1607343"/>
                <a:gd name="connsiteY3" fmla="*/ 160734 h 4525963"/>
                <a:gd name="connsiteX4" fmla="*/ 1607343 w 1607343"/>
                <a:gd name="connsiteY4" fmla="*/ 4365229 h 4525963"/>
                <a:gd name="connsiteX5" fmla="*/ 1446609 w 1607343"/>
                <a:gd name="connsiteY5" fmla="*/ 4525963 h 4525963"/>
                <a:gd name="connsiteX6" fmla="*/ 160734 w 1607343"/>
                <a:gd name="connsiteY6" fmla="*/ 4525963 h 4525963"/>
                <a:gd name="connsiteX7" fmla="*/ 0 w 1607343"/>
                <a:gd name="connsiteY7" fmla="*/ 4365229 h 4525963"/>
                <a:gd name="connsiteX8" fmla="*/ 0 w 1607343"/>
                <a:gd name="connsiteY8" fmla="*/ 160734 h 4525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7343" h="4525963">
                  <a:moveTo>
                    <a:pt x="0" y="160734"/>
                  </a:moveTo>
                  <a:cubicBezTo>
                    <a:pt x="0" y="71963"/>
                    <a:pt x="71963" y="0"/>
                    <a:pt x="160734" y="0"/>
                  </a:cubicBezTo>
                  <a:lnTo>
                    <a:pt x="1446609" y="0"/>
                  </a:lnTo>
                  <a:cubicBezTo>
                    <a:pt x="1535380" y="0"/>
                    <a:pt x="1607343" y="71963"/>
                    <a:pt x="1607343" y="160734"/>
                  </a:cubicBezTo>
                  <a:lnTo>
                    <a:pt x="1607343" y="4365229"/>
                  </a:lnTo>
                  <a:cubicBezTo>
                    <a:pt x="1607343" y="4454000"/>
                    <a:pt x="1535380" y="4525963"/>
                    <a:pt x="1446609" y="4525963"/>
                  </a:cubicBezTo>
                  <a:lnTo>
                    <a:pt x="160734" y="4525963"/>
                  </a:lnTo>
                  <a:cubicBezTo>
                    <a:pt x="71963" y="4525963"/>
                    <a:pt x="0" y="4454000"/>
                    <a:pt x="0" y="4365229"/>
                  </a:cubicBezTo>
                  <a:lnTo>
                    <a:pt x="0" y="160734"/>
                  </a:lnTo>
                  <a:close/>
                </a:path>
              </a:pathLst>
            </a:custGeom>
            <a:ln>
              <a:noFill/>
            </a:ln>
          </p:spPr>
          <p:style>
            <a:lnRef idx="2">
              <a:scrgbClr r="0" g="0" b="0"/>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49352" tIns="1959737" rIns="149352" bIns="1054545" numCol="1" spcCol="1270" anchor="ctr" anchorCtr="0">
              <a:noAutofit/>
            </a:bodyPr>
            <a:lstStyle/>
            <a:p>
              <a:pPr marL="0" lvl="0" indent="0" algn="ctr" defTabSz="933450">
                <a:lnSpc>
                  <a:spcPct val="90000"/>
                </a:lnSpc>
                <a:spcBef>
                  <a:spcPct val="0"/>
                </a:spcBef>
                <a:spcAft>
                  <a:spcPct val="35000"/>
                </a:spcAft>
                <a:buNone/>
              </a:pPr>
              <a:r>
                <a:rPr lang="en-US" sz="2100" b="1" kern="1200" dirty="0"/>
                <a:t>When did this problem start?</a:t>
              </a:r>
            </a:p>
          </p:txBody>
        </p:sp>
        <p:sp>
          <p:nvSpPr>
            <p:cNvPr id="9" name="Oval 8">
              <a:extLst>
                <a:ext uri="{FF2B5EF4-FFF2-40B4-BE49-F238E27FC236}">
                  <a16:creationId xmlns:a16="http://schemas.microsoft.com/office/drawing/2014/main" id="{BA618231-B59E-4295-A538-B4C13171CF58}"/>
                </a:ext>
              </a:extLst>
            </p:cNvPr>
            <p:cNvSpPr/>
            <p:nvPr/>
          </p:nvSpPr>
          <p:spPr>
            <a:xfrm>
              <a:off x="3818427" y="1871757"/>
              <a:ext cx="1507145" cy="1507145"/>
            </a:xfrm>
            <a:prstGeom prst="ellipse">
              <a:avLst/>
            </a:prstGeom>
            <a:solidFill>
              <a:schemeClr val="accent4">
                <a:tint val="50000"/>
                <a:hueOff val="0"/>
                <a:satOff val="0"/>
                <a:lumOff val="0"/>
              </a:schemeClr>
            </a:solidFill>
          </p:spPr>
          <p:style>
            <a:lnRef idx="2">
              <a:schemeClr val="lt1">
                <a:hueOff val="0"/>
                <a:satOff val="0"/>
                <a:lumOff val="0"/>
                <a:alphaOff val="0"/>
              </a:schemeClr>
            </a:lnRef>
            <a:fillRef idx="1">
              <a:scrgbClr r="0" g="0" b="0"/>
            </a:fillRef>
            <a:effectRef idx="0">
              <a:schemeClr val="accent4">
                <a:tint val="50000"/>
                <a:hueOff val="0"/>
                <a:satOff val="0"/>
                <a:lumOff val="0"/>
                <a:alphaOff val="0"/>
              </a:schemeClr>
            </a:effectRef>
            <a:fontRef idx="minor">
              <a:schemeClr val="lt1">
                <a:hueOff val="0"/>
                <a:satOff val="0"/>
                <a:lumOff val="0"/>
                <a:alphaOff val="0"/>
              </a:schemeClr>
            </a:fontRef>
          </p:style>
        </p:sp>
        <p:sp>
          <p:nvSpPr>
            <p:cNvPr id="10" name="Freeform: Shape 9">
              <a:extLst>
                <a:ext uri="{FF2B5EF4-FFF2-40B4-BE49-F238E27FC236}">
                  <a16:creationId xmlns:a16="http://schemas.microsoft.com/office/drawing/2014/main" id="{D9439EAD-FA62-4179-AA30-2BDEC7DBA188}"/>
                </a:ext>
              </a:extLst>
            </p:cNvPr>
            <p:cNvSpPr/>
            <p:nvPr/>
          </p:nvSpPr>
          <p:spPr>
            <a:xfrm>
              <a:off x="5423892" y="1600200"/>
              <a:ext cx="1607343" cy="4525963"/>
            </a:xfrm>
            <a:custGeom>
              <a:avLst/>
              <a:gdLst>
                <a:gd name="connsiteX0" fmla="*/ 0 w 1607343"/>
                <a:gd name="connsiteY0" fmla="*/ 160734 h 4525963"/>
                <a:gd name="connsiteX1" fmla="*/ 160734 w 1607343"/>
                <a:gd name="connsiteY1" fmla="*/ 0 h 4525963"/>
                <a:gd name="connsiteX2" fmla="*/ 1446609 w 1607343"/>
                <a:gd name="connsiteY2" fmla="*/ 0 h 4525963"/>
                <a:gd name="connsiteX3" fmla="*/ 1607343 w 1607343"/>
                <a:gd name="connsiteY3" fmla="*/ 160734 h 4525963"/>
                <a:gd name="connsiteX4" fmla="*/ 1607343 w 1607343"/>
                <a:gd name="connsiteY4" fmla="*/ 4365229 h 4525963"/>
                <a:gd name="connsiteX5" fmla="*/ 1446609 w 1607343"/>
                <a:gd name="connsiteY5" fmla="*/ 4525963 h 4525963"/>
                <a:gd name="connsiteX6" fmla="*/ 160734 w 1607343"/>
                <a:gd name="connsiteY6" fmla="*/ 4525963 h 4525963"/>
                <a:gd name="connsiteX7" fmla="*/ 0 w 1607343"/>
                <a:gd name="connsiteY7" fmla="*/ 4365229 h 4525963"/>
                <a:gd name="connsiteX8" fmla="*/ 0 w 1607343"/>
                <a:gd name="connsiteY8" fmla="*/ 160734 h 4525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7343" h="4525963">
                  <a:moveTo>
                    <a:pt x="0" y="160734"/>
                  </a:moveTo>
                  <a:cubicBezTo>
                    <a:pt x="0" y="71963"/>
                    <a:pt x="71963" y="0"/>
                    <a:pt x="160734" y="0"/>
                  </a:cubicBezTo>
                  <a:lnTo>
                    <a:pt x="1446609" y="0"/>
                  </a:lnTo>
                  <a:cubicBezTo>
                    <a:pt x="1535380" y="0"/>
                    <a:pt x="1607343" y="71963"/>
                    <a:pt x="1607343" y="160734"/>
                  </a:cubicBezTo>
                  <a:lnTo>
                    <a:pt x="1607343" y="4365229"/>
                  </a:lnTo>
                  <a:cubicBezTo>
                    <a:pt x="1607343" y="4454000"/>
                    <a:pt x="1535380" y="4525963"/>
                    <a:pt x="1446609" y="4525963"/>
                  </a:cubicBezTo>
                  <a:lnTo>
                    <a:pt x="160734" y="4525963"/>
                  </a:lnTo>
                  <a:cubicBezTo>
                    <a:pt x="71963" y="4525963"/>
                    <a:pt x="0" y="4454000"/>
                    <a:pt x="0" y="4365229"/>
                  </a:cubicBezTo>
                  <a:lnTo>
                    <a:pt x="0" y="160734"/>
                  </a:lnTo>
                  <a:close/>
                </a:path>
              </a:pathLst>
            </a:custGeom>
            <a:ln>
              <a:noFill/>
            </a:ln>
          </p:spPr>
          <p:style>
            <a:lnRef idx="2">
              <a:scrgbClr r="0" g="0" b="0"/>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49352" tIns="1959737" rIns="149352" bIns="1054545" numCol="1" spcCol="1270" anchor="ctr" anchorCtr="0">
              <a:noAutofit/>
            </a:bodyPr>
            <a:lstStyle/>
            <a:p>
              <a:pPr marL="0" lvl="0" indent="0" algn="ctr" defTabSz="933450">
                <a:lnSpc>
                  <a:spcPct val="90000"/>
                </a:lnSpc>
                <a:spcBef>
                  <a:spcPct val="0"/>
                </a:spcBef>
                <a:spcAft>
                  <a:spcPct val="35000"/>
                </a:spcAft>
                <a:buNone/>
              </a:pPr>
              <a:r>
                <a:rPr lang="en-US" sz="2100" b="1" kern="1200" dirty="0"/>
                <a:t>How does that make you feel?</a:t>
              </a:r>
            </a:p>
          </p:txBody>
        </p:sp>
        <p:sp>
          <p:nvSpPr>
            <p:cNvPr id="11" name="Oval 10">
              <a:extLst>
                <a:ext uri="{FF2B5EF4-FFF2-40B4-BE49-F238E27FC236}">
                  <a16:creationId xmlns:a16="http://schemas.microsoft.com/office/drawing/2014/main" id="{D38EABDB-25C1-4AF0-8A7D-1DDE31D5355A}"/>
                </a:ext>
              </a:extLst>
            </p:cNvPr>
            <p:cNvSpPr/>
            <p:nvPr/>
          </p:nvSpPr>
          <p:spPr>
            <a:xfrm>
              <a:off x="5473991" y="1871757"/>
              <a:ext cx="1507145" cy="1507145"/>
            </a:xfrm>
            <a:prstGeom prst="ellipse">
              <a:avLst/>
            </a:prstGeom>
            <a:solidFill>
              <a:schemeClr val="accent5">
                <a:tint val="50000"/>
                <a:hueOff val="0"/>
                <a:satOff val="0"/>
                <a:lumOff val="0"/>
              </a:schemeClr>
            </a:solidFill>
          </p:spPr>
          <p:style>
            <a:lnRef idx="2">
              <a:schemeClr val="lt1">
                <a:hueOff val="0"/>
                <a:satOff val="0"/>
                <a:lumOff val="0"/>
                <a:alphaOff val="0"/>
              </a:schemeClr>
            </a:lnRef>
            <a:fillRef idx="1">
              <a:scrgbClr r="0" g="0" b="0"/>
            </a:fillRef>
            <a:effectRef idx="0">
              <a:schemeClr val="accent5">
                <a:tint val="50000"/>
                <a:hueOff val="0"/>
                <a:satOff val="0"/>
                <a:lumOff val="0"/>
                <a:alphaOff val="0"/>
              </a:schemeClr>
            </a:effectRef>
            <a:fontRef idx="minor">
              <a:schemeClr val="lt1">
                <a:hueOff val="0"/>
                <a:satOff val="0"/>
                <a:lumOff val="0"/>
                <a:alphaOff val="0"/>
              </a:schemeClr>
            </a:fontRef>
          </p:style>
        </p:sp>
        <p:sp>
          <p:nvSpPr>
            <p:cNvPr id="12" name="Freeform: Shape 11">
              <a:extLst>
                <a:ext uri="{FF2B5EF4-FFF2-40B4-BE49-F238E27FC236}">
                  <a16:creationId xmlns:a16="http://schemas.microsoft.com/office/drawing/2014/main" id="{A9A90EF3-4F23-4B14-AD2B-3186B662C163}"/>
                </a:ext>
              </a:extLst>
            </p:cNvPr>
            <p:cNvSpPr/>
            <p:nvPr/>
          </p:nvSpPr>
          <p:spPr>
            <a:xfrm>
              <a:off x="7079456" y="1600200"/>
              <a:ext cx="1607343" cy="4525963"/>
            </a:xfrm>
            <a:custGeom>
              <a:avLst/>
              <a:gdLst>
                <a:gd name="connsiteX0" fmla="*/ 0 w 1607343"/>
                <a:gd name="connsiteY0" fmla="*/ 160734 h 4525963"/>
                <a:gd name="connsiteX1" fmla="*/ 160734 w 1607343"/>
                <a:gd name="connsiteY1" fmla="*/ 0 h 4525963"/>
                <a:gd name="connsiteX2" fmla="*/ 1446609 w 1607343"/>
                <a:gd name="connsiteY2" fmla="*/ 0 h 4525963"/>
                <a:gd name="connsiteX3" fmla="*/ 1607343 w 1607343"/>
                <a:gd name="connsiteY3" fmla="*/ 160734 h 4525963"/>
                <a:gd name="connsiteX4" fmla="*/ 1607343 w 1607343"/>
                <a:gd name="connsiteY4" fmla="*/ 4365229 h 4525963"/>
                <a:gd name="connsiteX5" fmla="*/ 1446609 w 1607343"/>
                <a:gd name="connsiteY5" fmla="*/ 4525963 h 4525963"/>
                <a:gd name="connsiteX6" fmla="*/ 160734 w 1607343"/>
                <a:gd name="connsiteY6" fmla="*/ 4525963 h 4525963"/>
                <a:gd name="connsiteX7" fmla="*/ 0 w 1607343"/>
                <a:gd name="connsiteY7" fmla="*/ 4365229 h 4525963"/>
                <a:gd name="connsiteX8" fmla="*/ 0 w 1607343"/>
                <a:gd name="connsiteY8" fmla="*/ 160734 h 4525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7343" h="4525963">
                  <a:moveTo>
                    <a:pt x="0" y="160734"/>
                  </a:moveTo>
                  <a:cubicBezTo>
                    <a:pt x="0" y="71963"/>
                    <a:pt x="71963" y="0"/>
                    <a:pt x="160734" y="0"/>
                  </a:cubicBezTo>
                  <a:lnTo>
                    <a:pt x="1446609" y="0"/>
                  </a:lnTo>
                  <a:cubicBezTo>
                    <a:pt x="1535380" y="0"/>
                    <a:pt x="1607343" y="71963"/>
                    <a:pt x="1607343" y="160734"/>
                  </a:cubicBezTo>
                  <a:lnTo>
                    <a:pt x="1607343" y="4365229"/>
                  </a:lnTo>
                  <a:cubicBezTo>
                    <a:pt x="1607343" y="4454000"/>
                    <a:pt x="1535380" y="4525963"/>
                    <a:pt x="1446609" y="4525963"/>
                  </a:cubicBezTo>
                  <a:lnTo>
                    <a:pt x="160734" y="4525963"/>
                  </a:lnTo>
                  <a:cubicBezTo>
                    <a:pt x="71963" y="4525963"/>
                    <a:pt x="0" y="4454000"/>
                    <a:pt x="0" y="4365229"/>
                  </a:cubicBezTo>
                  <a:lnTo>
                    <a:pt x="0" y="160734"/>
                  </a:lnTo>
                  <a:close/>
                </a:path>
              </a:pathLst>
            </a:custGeom>
            <a:ln>
              <a:noFill/>
            </a:ln>
          </p:spPr>
          <p:style>
            <a:lnRef idx="2">
              <a:scrgbClr r="0" g="0" b="0"/>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149352" tIns="1959737" rIns="149352" bIns="1054545" numCol="1" spcCol="1270" anchor="ctr" anchorCtr="0">
              <a:noAutofit/>
            </a:bodyPr>
            <a:lstStyle/>
            <a:p>
              <a:pPr marL="0" lvl="0" indent="0" algn="ctr" defTabSz="933450">
                <a:lnSpc>
                  <a:spcPct val="90000"/>
                </a:lnSpc>
                <a:spcBef>
                  <a:spcPct val="0"/>
                </a:spcBef>
                <a:spcAft>
                  <a:spcPct val="35000"/>
                </a:spcAft>
                <a:buNone/>
              </a:pPr>
              <a:r>
                <a:rPr lang="en-US" sz="2100" b="1" kern="1200" dirty="0"/>
                <a:t>Who else is involved?</a:t>
              </a:r>
            </a:p>
          </p:txBody>
        </p:sp>
        <p:sp>
          <p:nvSpPr>
            <p:cNvPr id="13" name="Oval 12">
              <a:extLst>
                <a:ext uri="{FF2B5EF4-FFF2-40B4-BE49-F238E27FC236}">
                  <a16:creationId xmlns:a16="http://schemas.microsoft.com/office/drawing/2014/main" id="{1B1B358C-C953-4A7D-8736-2A8DCA42900C}"/>
                </a:ext>
              </a:extLst>
            </p:cNvPr>
            <p:cNvSpPr/>
            <p:nvPr/>
          </p:nvSpPr>
          <p:spPr>
            <a:xfrm>
              <a:off x="7129555" y="1871757"/>
              <a:ext cx="1507145" cy="1507145"/>
            </a:xfrm>
            <a:prstGeom prst="ellipse">
              <a:avLst/>
            </a:prstGeom>
            <a:solidFill>
              <a:schemeClr val="accent6">
                <a:tint val="50000"/>
                <a:hueOff val="0"/>
                <a:satOff val="0"/>
                <a:lumOff val="0"/>
              </a:schemeClr>
            </a:solidFill>
          </p:spPr>
          <p:style>
            <a:lnRef idx="2">
              <a:schemeClr val="lt1">
                <a:hueOff val="0"/>
                <a:satOff val="0"/>
                <a:lumOff val="0"/>
                <a:alphaOff val="0"/>
              </a:schemeClr>
            </a:lnRef>
            <a:fillRef idx="1">
              <a:scrgbClr r="0" g="0" b="0"/>
            </a:fillRef>
            <a:effectRef idx="0">
              <a:schemeClr val="accent6">
                <a:tint val="50000"/>
                <a:hueOff val="0"/>
                <a:satOff val="0"/>
                <a:lumOff val="0"/>
                <a:alphaOff val="0"/>
              </a:schemeClr>
            </a:effectRef>
            <a:fontRef idx="minor">
              <a:schemeClr val="lt1">
                <a:hueOff val="0"/>
                <a:satOff val="0"/>
                <a:lumOff val="0"/>
                <a:alphaOff val="0"/>
              </a:schemeClr>
            </a:fontRef>
          </p:style>
        </p:sp>
        <p:sp>
          <p:nvSpPr>
            <p:cNvPr id="14" name="Arrow: Left-Right 13">
              <a:extLst>
                <a:ext uri="{FF2B5EF4-FFF2-40B4-BE49-F238E27FC236}">
                  <a16:creationId xmlns:a16="http://schemas.microsoft.com/office/drawing/2014/main" id="{DFBE8107-AEF2-4EED-ADC0-58E53A9F1A87}"/>
                </a:ext>
              </a:extLst>
            </p:cNvPr>
            <p:cNvSpPr/>
            <p:nvPr/>
          </p:nvSpPr>
          <p:spPr>
            <a:xfrm>
              <a:off x="786383" y="5220970"/>
              <a:ext cx="7571232" cy="678894"/>
            </a:xfrm>
            <a:prstGeom prst="leftRightArrow">
              <a:avLst/>
            </a:prstGeom>
          </p:spPr>
          <p:style>
            <a:lnRef idx="2">
              <a:schemeClr val="lt1">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sp>
      </p:gr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Dealing with ___________ can be hard on the mind and the body.</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Conflict</a:t>
            </a:r>
          </a:p>
          <a:p>
            <a:pPr marL="681038" lvl="0">
              <a:lnSpc>
                <a:spcPct val="115000"/>
              </a:lnSpc>
              <a:spcBef>
                <a:spcPts val="0"/>
              </a:spcBef>
              <a:spcAft>
                <a:spcPts val="0"/>
              </a:spcAft>
              <a:buFont typeface="+mj-lt"/>
              <a:buAutoNum type="alphaLcParenR"/>
            </a:pPr>
            <a:r>
              <a:rPr lang="en-US" dirty="0">
                <a:ea typeface="SimSun"/>
                <a:cs typeface="Mangal"/>
              </a:rPr>
              <a:t>Success</a:t>
            </a:r>
          </a:p>
          <a:p>
            <a:pPr marL="681038" lvl="0">
              <a:lnSpc>
                <a:spcPct val="115000"/>
              </a:lnSpc>
              <a:spcBef>
                <a:spcPts val="0"/>
              </a:spcBef>
              <a:spcAft>
                <a:spcPts val="0"/>
              </a:spcAft>
              <a:buFont typeface="+mj-lt"/>
              <a:buAutoNum type="alphaLcParenR"/>
            </a:pPr>
            <a:r>
              <a:rPr lang="en-US" dirty="0">
                <a:ea typeface="SimSun"/>
                <a:cs typeface="Mangal"/>
              </a:rPr>
              <a:t>Weekends</a:t>
            </a:r>
          </a:p>
          <a:p>
            <a:pPr marL="681038" lvl="0">
              <a:lnSpc>
                <a:spcPct val="115000"/>
              </a:lnSpc>
              <a:spcBef>
                <a:spcPts val="0"/>
              </a:spcBef>
              <a:spcAft>
                <a:spcPts val="0"/>
              </a:spcAft>
              <a:buFont typeface="+mj-lt"/>
              <a:buAutoNum type="alphaLcParenR"/>
            </a:pPr>
            <a:r>
              <a:rPr lang="en-US" dirty="0">
                <a:ea typeface="SimSun"/>
                <a:cs typeface="Mangal"/>
              </a:rPr>
              <a:t>Agreement</a:t>
            </a:r>
          </a:p>
          <a:p>
            <a:pPr marL="347663" lvl="0" indent="-347663">
              <a:lnSpc>
                <a:spcPct val="115000"/>
              </a:lnSpc>
              <a:spcBef>
                <a:spcPts val="1200"/>
              </a:spcBef>
              <a:spcAft>
                <a:spcPts val="1000"/>
              </a:spcAft>
              <a:buFont typeface="+mj-lt"/>
              <a:buAutoNum type="arabicPeriod" startAt="2"/>
            </a:pPr>
            <a:r>
              <a:rPr lang="en-US" dirty="0">
                <a:ea typeface="Times New Roman"/>
                <a:cs typeface="Times New Roman"/>
              </a:rPr>
              <a:t>Being well _________ with some stress and anger management techniques can help you stay calm.</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Medicated</a:t>
            </a:r>
          </a:p>
          <a:p>
            <a:pPr marL="681038" lvl="0">
              <a:lnSpc>
                <a:spcPct val="115000"/>
              </a:lnSpc>
              <a:spcBef>
                <a:spcPts val="0"/>
              </a:spcBef>
              <a:spcAft>
                <a:spcPts val="0"/>
              </a:spcAft>
              <a:buFont typeface="+mj-lt"/>
              <a:buAutoNum type="alphaLcParenR"/>
            </a:pPr>
            <a:r>
              <a:rPr lang="en-US" dirty="0">
                <a:ea typeface="SimSun"/>
                <a:cs typeface="Mangal"/>
              </a:rPr>
              <a:t>Managed</a:t>
            </a:r>
          </a:p>
          <a:p>
            <a:pPr marL="681038" lvl="0">
              <a:lnSpc>
                <a:spcPct val="115000"/>
              </a:lnSpc>
              <a:spcBef>
                <a:spcPts val="0"/>
              </a:spcBef>
              <a:spcAft>
                <a:spcPts val="0"/>
              </a:spcAft>
              <a:buFont typeface="+mj-lt"/>
              <a:buAutoNum type="alphaLcParenR"/>
            </a:pPr>
            <a:r>
              <a:rPr lang="en-US" dirty="0">
                <a:ea typeface="SimSun"/>
                <a:cs typeface="Mangal"/>
              </a:rPr>
              <a:t>Equipped</a:t>
            </a:r>
          </a:p>
          <a:p>
            <a:pPr marL="681038" lvl="0">
              <a:lnSpc>
                <a:spcPct val="115000"/>
              </a:lnSpc>
              <a:spcBef>
                <a:spcPts val="0"/>
              </a:spcBef>
              <a:spcAft>
                <a:spcPts val="0"/>
              </a:spcAft>
              <a:buFont typeface="+mj-lt"/>
              <a:buAutoNum type="alphaLcParenR"/>
            </a:pPr>
            <a:r>
              <a:rPr lang="en-US" dirty="0">
                <a:ea typeface="SimSun"/>
                <a:cs typeface="Mangal"/>
              </a:rPr>
              <a:t>Taught</a:t>
            </a:r>
          </a:p>
          <a:p>
            <a:endParaRPr lang="en-US" dirty="0"/>
          </a:p>
        </p:txBody>
      </p:sp>
    </p:spTree>
    <p:extLst>
      <p:ext uri="{BB962C8B-B14F-4D97-AF65-F5344CB8AC3E}">
        <p14:creationId xmlns:p14="http://schemas.microsoft.com/office/powerpoint/2010/main" val="1974295202"/>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3"/>
            </a:pPr>
            <a:r>
              <a:rPr lang="en-US" dirty="0">
                <a:ea typeface="Times New Roman"/>
                <a:cs typeface="Times New Roman"/>
              </a:rPr>
              <a:t>Nothing will be _________ when parties are upset or angry.</a:t>
            </a:r>
            <a:endParaRPr lang="en-US" dirty="0">
              <a:ea typeface="SimSun"/>
              <a:cs typeface="Mangal"/>
            </a:endParaRPr>
          </a:p>
          <a:p>
            <a:pPr marL="627063" lvl="0">
              <a:lnSpc>
                <a:spcPct val="115000"/>
              </a:lnSpc>
              <a:spcBef>
                <a:spcPts val="0"/>
              </a:spcBef>
              <a:spcAft>
                <a:spcPts val="0"/>
              </a:spcAft>
              <a:buFont typeface="+mj-lt"/>
              <a:buAutoNum type="alphaLcParenR"/>
            </a:pPr>
            <a:r>
              <a:rPr lang="en-US" dirty="0">
                <a:solidFill>
                  <a:srgbClr val="000000"/>
                </a:solidFill>
                <a:ea typeface="SimSun"/>
                <a:cs typeface="Mangal"/>
              </a:rPr>
              <a:t>Done</a:t>
            </a:r>
            <a:endParaRPr lang="en-US" dirty="0">
              <a:ea typeface="SimSun"/>
              <a:cs typeface="Mangal"/>
            </a:endParaRPr>
          </a:p>
          <a:p>
            <a:pPr marL="627063" lvl="0">
              <a:lnSpc>
                <a:spcPct val="115000"/>
              </a:lnSpc>
              <a:spcBef>
                <a:spcPts val="0"/>
              </a:spcBef>
              <a:spcAft>
                <a:spcPts val="0"/>
              </a:spcAft>
              <a:buFont typeface="+mj-lt"/>
              <a:buAutoNum type="alphaLcParenR"/>
            </a:pPr>
            <a:r>
              <a:rPr lang="en-US" dirty="0">
                <a:ea typeface="SimSun"/>
                <a:cs typeface="Mangal"/>
              </a:rPr>
              <a:t>Solved</a:t>
            </a:r>
          </a:p>
          <a:p>
            <a:pPr marL="627063" lvl="0">
              <a:lnSpc>
                <a:spcPct val="115000"/>
              </a:lnSpc>
              <a:spcBef>
                <a:spcPts val="0"/>
              </a:spcBef>
              <a:spcAft>
                <a:spcPts val="0"/>
              </a:spcAft>
              <a:buFont typeface="+mj-lt"/>
              <a:buAutoNum type="alphaLcParenR"/>
            </a:pPr>
            <a:r>
              <a:rPr lang="en-US" dirty="0">
                <a:ea typeface="SimSun"/>
                <a:cs typeface="Mangal"/>
              </a:rPr>
              <a:t>Heard</a:t>
            </a:r>
          </a:p>
          <a:p>
            <a:pPr marL="627063" lvl="0">
              <a:lnSpc>
                <a:spcPct val="115000"/>
              </a:lnSpc>
              <a:spcBef>
                <a:spcPts val="0"/>
              </a:spcBef>
              <a:spcAft>
                <a:spcPts val="0"/>
              </a:spcAft>
              <a:buFont typeface="+mj-lt"/>
              <a:buAutoNum type="alphaLcParenR"/>
            </a:pPr>
            <a:r>
              <a:rPr lang="en-US" dirty="0">
                <a:ea typeface="SimSun"/>
                <a:cs typeface="Mangal"/>
              </a:rPr>
              <a:t>Taken</a:t>
            </a:r>
          </a:p>
          <a:p>
            <a:pPr marL="347663" lvl="0" indent="-347663">
              <a:lnSpc>
                <a:spcPct val="115000"/>
              </a:lnSpc>
              <a:spcBef>
                <a:spcPts val="1200"/>
              </a:spcBef>
              <a:spcAft>
                <a:spcPts val="1000"/>
              </a:spcAft>
              <a:buFont typeface="+mj-lt"/>
              <a:buAutoNum type="arabicPeriod" startAt="4"/>
            </a:pPr>
            <a:r>
              <a:rPr lang="en-US" dirty="0">
                <a:ea typeface="Times New Roman"/>
                <a:cs typeface="Times New Roman"/>
              </a:rPr>
              <a:t>Deep _________ has beneficial mental and physical effects.</a:t>
            </a:r>
            <a:endParaRPr lang="en-US" dirty="0">
              <a:ea typeface="SimSun"/>
              <a:cs typeface="Mangal"/>
            </a:endParaRPr>
          </a:p>
          <a:p>
            <a:pPr marL="627063" lvl="0">
              <a:lnSpc>
                <a:spcPct val="115000"/>
              </a:lnSpc>
              <a:spcBef>
                <a:spcPts val="0"/>
              </a:spcBef>
              <a:spcAft>
                <a:spcPts val="0"/>
              </a:spcAft>
              <a:buFont typeface="+mj-lt"/>
              <a:buAutoNum type="alphaLcParenR"/>
            </a:pPr>
            <a:r>
              <a:rPr lang="en-US" dirty="0">
                <a:ea typeface="SimSun"/>
                <a:cs typeface="Mangal"/>
              </a:rPr>
              <a:t>Breathing</a:t>
            </a:r>
          </a:p>
          <a:p>
            <a:pPr marL="627063" lvl="0">
              <a:lnSpc>
                <a:spcPct val="115000"/>
              </a:lnSpc>
              <a:spcBef>
                <a:spcPts val="0"/>
              </a:spcBef>
              <a:spcAft>
                <a:spcPts val="0"/>
              </a:spcAft>
              <a:buFont typeface="+mj-lt"/>
              <a:buAutoNum type="alphaLcParenR"/>
            </a:pPr>
            <a:r>
              <a:rPr lang="en-US" dirty="0">
                <a:ea typeface="SimSun"/>
                <a:cs typeface="Mangal"/>
              </a:rPr>
              <a:t>Thinking</a:t>
            </a:r>
          </a:p>
          <a:p>
            <a:pPr marL="627063" lvl="0">
              <a:lnSpc>
                <a:spcPct val="115000"/>
              </a:lnSpc>
              <a:spcBef>
                <a:spcPts val="0"/>
              </a:spcBef>
              <a:spcAft>
                <a:spcPts val="0"/>
              </a:spcAft>
              <a:buFont typeface="+mj-lt"/>
              <a:buAutoNum type="alphaLcParenR"/>
            </a:pPr>
            <a:r>
              <a:rPr lang="en-US" dirty="0">
                <a:ea typeface="SimSun"/>
                <a:cs typeface="Mangal"/>
              </a:rPr>
              <a:t>Scrubbing</a:t>
            </a:r>
          </a:p>
          <a:p>
            <a:pPr marL="627063" lvl="0">
              <a:lnSpc>
                <a:spcPct val="115000"/>
              </a:lnSpc>
              <a:spcBef>
                <a:spcPts val="0"/>
              </a:spcBef>
              <a:spcAft>
                <a:spcPts val="0"/>
              </a:spcAft>
              <a:buFont typeface="+mj-lt"/>
              <a:buAutoNum type="alphaLcParenR"/>
            </a:pPr>
            <a:r>
              <a:rPr lang="en-US" dirty="0">
                <a:ea typeface="SimSun"/>
                <a:cs typeface="Mangal"/>
              </a:rPr>
              <a:t>Cleaning</a:t>
            </a:r>
            <a:endParaRPr lang="en-US" dirty="0"/>
          </a:p>
        </p:txBody>
      </p:sp>
    </p:spTree>
    <p:extLst>
      <p:ext uri="{BB962C8B-B14F-4D97-AF65-F5344CB8AC3E}">
        <p14:creationId xmlns:p14="http://schemas.microsoft.com/office/powerpoint/2010/main" val="14982341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ADC5A1B5-C48C-4F98-A72C-7A16B0721305}"/>
              </a:ext>
            </a:extLst>
          </p:cNvPr>
          <p:cNvSpPr>
            <a:spLocks noGrp="1"/>
          </p:cNvSpPr>
          <p:nvPr>
            <p:ph sz="quarter" idx="11"/>
          </p:nvPr>
        </p:nvSpPr>
        <p:spPr/>
        <p:txBody>
          <a:bodyPr/>
          <a:lstStyle/>
          <a:p>
            <a:endParaRPr lang="en-US"/>
          </a:p>
        </p:txBody>
      </p:sp>
      <p:sp>
        <p:nvSpPr>
          <p:cNvPr id="7170" name="Title 1"/>
          <p:cNvSpPr>
            <a:spLocks noGrp="1"/>
          </p:cNvSpPr>
          <p:nvPr>
            <p:ph type="title"/>
          </p:nvPr>
        </p:nvSpPr>
        <p:spPr/>
        <p:txBody>
          <a:bodyPr/>
          <a:lstStyle/>
          <a:p>
            <a:pPr eaLnBrk="1" hangingPunct="1"/>
            <a:r>
              <a:rPr lang="en-US" dirty="0"/>
              <a:t>Pre-Assignment Review</a:t>
            </a:r>
          </a:p>
        </p:txBody>
      </p:sp>
      <p:grpSp>
        <p:nvGrpSpPr>
          <p:cNvPr id="2" name="Group 1">
            <a:extLst>
              <a:ext uri="{FF2B5EF4-FFF2-40B4-BE49-F238E27FC236}">
                <a16:creationId xmlns:a16="http://schemas.microsoft.com/office/drawing/2014/main" id="{ABE846C4-3060-45E2-8601-50D55F86FADE}"/>
              </a:ext>
            </a:extLst>
          </p:cNvPr>
          <p:cNvGrpSpPr/>
          <p:nvPr/>
        </p:nvGrpSpPr>
        <p:grpSpPr>
          <a:xfrm>
            <a:off x="457200" y="1601525"/>
            <a:ext cx="8229599" cy="4523311"/>
            <a:chOff x="457200" y="1601525"/>
            <a:chExt cx="8229599" cy="4523311"/>
          </a:xfrm>
        </p:grpSpPr>
        <p:sp>
          <p:nvSpPr>
            <p:cNvPr id="4" name="Freeform: Shape 3">
              <a:extLst>
                <a:ext uri="{FF2B5EF4-FFF2-40B4-BE49-F238E27FC236}">
                  <a16:creationId xmlns:a16="http://schemas.microsoft.com/office/drawing/2014/main" id="{27C36066-C76F-4C2D-842A-236DEF62CE43}"/>
                </a:ext>
              </a:extLst>
            </p:cNvPr>
            <p:cNvSpPr/>
            <p:nvPr/>
          </p:nvSpPr>
          <p:spPr>
            <a:xfrm>
              <a:off x="3749039" y="1601525"/>
              <a:ext cx="4937760" cy="1051932"/>
            </a:xfrm>
            <a:custGeom>
              <a:avLst/>
              <a:gdLst>
                <a:gd name="connsiteX0" fmla="*/ 0 w 4937760"/>
                <a:gd name="connsiteY0" fmla="*/ 131492 h 1051932"/>
                <a:gd name="connsiteX1" fmla="*/ 4411794 w 4937760"/>
                <a:gd name="connsiteY1" fmla="*/ 131492 h 1051932"/>
                <a:gd name="connsiteX2" fmla="*/ 4411794 w 4937760"/>
                <a:gd name="connsiteY2" fmla="*/ 0 h 1051932"/>
                <a:gd name="connsiteX3" fmla="*/ 4937760 w 4937760"/>
                <a:gd name="connsiteY3" fmla="*/ 525966 h 1051932"/>
                <a:gd name="connsiteX4" fmla="*/ 4411794 w 4937760"/>
                <a:gd name="connsiteY4" fmla="*/ 1051932 h 1051932"/>
                <a:gd name="connsiteX5" fmla="*/ 4411794 w 4937760"/>
                <a:gd name="connsiteY5" fmla="*/ 920441 h 1051932"/>
                <a:gd name="connsiteX6" fmla="*/ 0 w 4937760"/>
                <a:gd name="connsiteY6" fmla="*/ 920441 h 1051932"/>
                <a:gd name="connsiteX7" fmla="*/ 0 w 4937760"/>
                <a:gd name="connsiteY7" fmla="*/ 131492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37760" h="1051932">
                  <a:moveTo>
                    <a:pt x="0" y="131492"/>
                  </a:moveTo>
                  <a:lnTo>
                    <a:pt x="4411794" y="131492"/>
                  </a:lnTo>
                  <a:lnTo>
                    <a:pt x="4411794" y="0"/>
                  </a:lnTo>
                  <a:lnTo>
                    <a:pt x="4937760" y="525966"/>
                  </a:lnTo>
                  <a:lnTo>
                    <a:pt x="4411794" y="1051932"/>
                  </a:lnTo>
                  <a:lnTo>
                    <a:pt x="4411794" y="920441"/>
                  </a:lnTo>
                  <a:lnTo>
                    <a:pt x="0" y="920441"/>
                  </a:lnTo>
                  <a:lnTo>
                    <a:pt x="0" y="131492"/>
                  </a:lnTo>
                  <a:close/>
                </a:path>
              </a:pathLst>
            </a:custGeom>
          </p:spPr>
          <p:style>
            <a:lnRef idx="2">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19685" tIns="151177" rIns="414159" bIns="151176" numCol="1" spcCol="1270" anchor="t" anchorCtr="0">
              <a:noAutofit/>
            </a:bodyPr>
            <a:lstStyle/>
            <a:p>
              <a:pPr marL="285750" lvl="1" indent="-285750" algn="l" defTabSz="1377950">
                <a:lnSpc>
                  <a:spcPct val="90000"/>
                </a:lnSpc>
                <a:spcBef>
                  <a:spcPct val="0"/>
                </a:spcBef>
                <a:spcAft>
                  <a:spcPct val="15000"/>
                </a:spcAft>
                <a:buChar char="•"/>
              </a:pPr>
              <a:r>
                <a:rPr lang="en-US" sz="3100" b="0" kern="1200" dirty="0"/>
                <a:t>Conflict is always negative</a:t>
              </a:r>
            </a:p>
          </p:txBody>
        </p:sp>
        <p:sp>
          <p:nvSpPr>
            <p:cNvPr id="5" name="Freeform: Shape 4">
              <a:extLst>
                <a:ext uri="{FF2B5EF4-FFF2-40B4-BE49-F238E27FC236}">
                  <a16:creationId xmlns:a16="http://schemas.microsoft.com/office/drawing/2014/main" id="{F19661CD-3477-4C7D-8942-F5DFDBDA7811}"/>
                </a:ext>
              </a:extLst>
            </p:cNvPr>
            <p:cNvSpPr/>
            <p:nvPr/>
          </p:nvSpPr>
          <p:spPr>
            <a:xfrm>
              <a:off x="457200" y="1601525"/>
              <a:ext cx="3291840" cy="1051932"/>
            </a:xfrm>
            <a:custGeom>
              <a:avLst/>
              <a:gdLst>
                <a:gd name="connsiteX0" fmla="*/ 0 w 3291840"/>
                <a:gd name="connsiteY0" fmla="*/ 175326 h 1051932"/>
                <a:gd name="connsiteX1" fmla="*/ 175326 w 3291840"/>
                <a:gd name="connsiteY1" fmla="*/ 0 h 1051932"/>
                <a:gd name="connsiteX2" fmla="*/ 3116514 w 3291840"/>
                <a:gd name="connsiteY2" fmla="*/ 0 h 1051932"/>
                <a:gd name="connsiteX3" fmla="*/ 3291840 w 3291840"/>
                <a:gd name="connsiteY3" fmla="*/ 175326 h 1051932"/>
                <a:gd name="connsiteX4" fmla="*/ 3291840 w 3291840"/>
                <a:gd name="connsiteY4" fmla="*/ 876606 h 1051932"/>
                <a:gd name="connsiteX5" fmla="*/ 3116514 w 3291840"/>
                <a:gd name="connsiteY5" fmla="*/ 1051932 h 1051932"/>
                <a:gd name="connsiteX6" fmla="*/ 175326 w 3291840"/>
                <a:gd name="connsiteY6" fmla="*/ 1051932 h 1051932"/>
                <a:gd name="connsiteX7" fmla="*/ 0 w 3291840"/>
                <a:gd name="connsiteY7" fmla="*/ 876606 h 1051932"/>
                <a:gd name="connsiteX8" fmla="*/ 0 w 3291840"/>
                <a:gd name="connsiteY8" fmla="*/ 175326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91840" h="1051932">
                  <a:moveTo>
                    <a:pt x="0" y="175326"/>
                  </a:moveTo>
                  <a:cubicBezTo>
                    <a:pt x="0" y="78496"/>
                    <a:pt x="78496" y="0"/>
                    <a:pt x="175326" y="0"/>
                  </a:cubicBezTo>
                  <a:lnTo>
                    <a:pt x="3116514" y="0"/>
                  </a:lnTo>
                  <a:cubicBezTo>
                    <a:pt x="3213344" y="0"/>
                    <a:pt x="3291840" y="78496"/>
                    <a:pt x="3291840" y="175326"/>
                  </a:cubicBezTo>
                  <a:lnTo>
                    <a:pt x="3291840" y="876606"/>
                  </a:lnTo>
                  <a:cubicBezTo>
                    <a:pt x="3291840" y="973436"/>
                    <a:pt x="3213344" y="1051932"/>
                    <a:pt x="3116514" y="1051932"/>
                  </a:cubicBezTo>
                  <a:lnTo>
                    <a:pt x="175326" y="1051932"/>
                  </a:lnTo>
                  <a:cubicBezTo>
                    <a:pt x="78496" y="1051932"/>
                    <a:pt x="0" y="973436"/>
                    <a:pt x="0" y="876606"/>
                  </a:cubicBezTo>
                  <a:lnTo>
                    <a:pt x="0" y="175326"/>
                  </a:lnTo>
                  <a:close/>
                </a:path>
              </a:pathLst>
            </a:custGeom>
            <a:ln>
              <a:noFill/>
            </a:ln>
          </p:spPr>
          <p:style>
            <a:lnRef idx="2">
              <a:scrgbClr r="0" g="0" b="0"/>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11371" tIns="131361" rIns="211371" bIns="131361" numCol="1" spcCol="1270" anchor="ctr" anchorCtr="0">
              <a:noAutofit/>
            </a:bodyPr>
            <a:lstStyle/>
            <a:p>
              <a:pPr marL="0" lvl="0" indent="0" algn="ctr" defTabSz="1866900">
                <a:lnSpc>
                  <a:spcPct val="90000"/>
                </a:lnSpc>
                <a:spcBef>
                  <a:spcPct val="0"/>
                </a:spcBef>
                <a:spcAft>
                  <a:spcPct val="35000"/>
                </a:spcAft>
                <a:buNone/>
              </a:pPr>
              <a:r>
                <a:rPr lang="en-US" sz="4200" b="1" kern="1200" dirty="0"/>
                <a:t>True or False</a:t>
              </a:r>
            </a:p>
          </p:txBody>
        </p:sp>
        <p:sp>
          <p:nvSpPr>
            <p:cNvPr id="6" name="Freeform: Shape 5">
              <a:extLst>
                <a:ext uri="{FF2B5EF4-FFF2-40B4-BE49-F238E27FC236}">
                  <a16:creationId xmlns:a16="http://schemas.microsoft.com/office/drawing/2014/main" id="{42F9B9E8-B90D-4254-A52A-5584DEEAEF3E}"/>
                </a:ext>
              </a:extLst>
            </p:cNvPr>
            <p:cNvSpPr/>
            <p:nvPr/>
          </p:nvSpPr>
          <p:spPr>
            <a:xfrm>
              <a:off x="3749039" y="2758652"/>
              <a:ext cx="4937760" cy="1051932"/>
            </a:xfrm>
            <a:custGeom>
              <a:avLst/>
              <a:gdLst>
                <a:gd name="connsiteX0" fmla="*/ 0 w 4937760"/>
                <a:gd name="connsiteY0" fmla="*/ 131492 h 1051932"/>
                <a:gd name="connsiteX1" fmla="*/ 4411794 w 4937760"/>
                <a:gd name="connsiteY1" fmla="*/ 131492 h 1051932"/>
                <a:gd name="connsiteX2" fmla="*/ 4411794 w 4937760"/>
                <a:gd name="connsiteY2" fmla="*/ 0 h 1051932"/>
                <a:gd name="connsiteX3" fmla="*/ 4937760 w 4937760"/>
                <a:gd name="connsiteY3" fmla="*/ 525966 h 1051932"/>
                <a:gd name="connsiteX4" fmla="*/ 4411794 w 4937760"/>
                <a:gd name="connsiteY4" fmla="*/ 1051932 h 1051932"/>
                <a:gd name="connsiteX5" fmla="*/ 4411794 w 4937760"/>
                <a:gd name="connsiteY5" fmla="*/ 920441 h 1051932"/>
                <a:gd name="connsiteX6" fmla="*/ 0 w 4937760"/>
                <a:gd name="connsiteY6" fmla="*/ 920441 h 1051932"/>
                <a:gd name="connsiteX7" fmla="*/ 0 w 4937760"/>
                <a:gd name="connsiteY7" fmla="*/ 131492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37760" h="1051932">
                  <a:moveTo>
                    <a:pt x="0" y="131492"/>
                  </a:moveTo>
                  <a:lnTo>
                    <a:pt x="4411794" y="131492"/>
                  </a:lnTo>
                  <a:lnTo>
                    <a:pt x="4411794" y="0"/>
                  </a:lnTo>
                  <a:lnTo>
                    <a:pt x="4937760" y="525966"/>
                  </a:lnTo>
                  <a:lnTo>
                    <a:pt x="4411794" y="1051932"/>
                  </a:lnTo>
                  <a:lnTo>
                    <a:pt x="4411794" y="920441"/>
                  </a:lnTo>
                  <a:lnTo>
                    <a:pt x="0" y="920441"/>
                  </a:lnTo>
                  <a:lnTo>
                    <a:pt x="0" y="131492"/>
                  </a:lnTo>
                  <a:close/>
                </a:path>
              </a:pathLst>
            </a:custGeom>
          </p:spPr>
          <p:style>
            <a:lnRef idx="2">
              <a:schemeClr val="accent4">
                <a:tint val="40000"/>
                <a:alpha val="90000"/>
                <a:hueOff val="-1315237"/>
                <a:satOff val="7386"/>
                <a:lumOff val="469"/>
                <a:alphaOff val="0"/>
              </a:schemeClr>
            </a:lnRef>
            <a:fillRef idx="1">
              <a:schemeClr val="accent4">
                <a:tint val="40000"/>
                <a:alpha val="90000"/>
                <a:hueOff val="-1315237"/>
                <a:satOff val="7386"/>
                <a:lumOff val="469"/>
                <a:alphaOff val="0"/>
              </a:schemeClr>
            </a:fillRef>
            <a:effectRef idx="0">
              <a:schemeClr val="accent4">
                <a:tint val="40000"/>
                <a:alpha val="90000"/>
                <a:hueOff val="-1315237"/>
                <a:satOff val="7386"/>
                <a:lumOff val="469"/>
                <a:alphaOff val="0"/>
              </a:schemeClr>
            </a:effectRef>
            <a:fontRef idx="minor">
              <a:schemeClr val="dk1">
                <a:hueOff val="0"/>
                <a:satOff val="0"/>
                <a:lumOff val="0"/>
                <a:alphaOff val="0"/>
              </a:schemeClr>
            </a:fontRef>
          </p:style>
          <p:txBody>
            <a:bodyPr spcFirstLastPara="0" vert="horz" wrap="square" lIns="19685" tIns="151177" rIns="414159" bIns="151176" numCol="1" spcCol="1270" anchor="t" anchorCtr="0">
              <a:noAutofit/>
            </a:bodyPr>
            <a:lstStyle/>
            <a:p>
              <a:pPr marL="285750" lvl="1" indent="-285750" algn="l" defTabSz="1377950">
                <a:lnSpc>
                  <a:spcPct val="90000"/>
                </a:lnSpc>
                <a:spcBef>
                  <a:spcPct val="0"/>
                </a:spcBef>
                <a:spcAft>
                  <a:spcPct val="15000"/>
                </a:spcAft>
                <a:buChar char="•"/>
              </a:pPr>
              <a:r>
                <a:rPr lang="en-US" sz="3100" b="0" kern="1200" dirty="0"/>
                <a:t>Conflict is always violent</a:t>
              </a:r>
            </a:p>
          </p:txBody>
        </p:sp>
        <p:sp>
          <p:nvSpPr>
            <p:cNvPr id="7" name="Freeform: Shape 6">
              <a:extLst>
                <a:ext uri="{FF2B5EF4-FFF2-40B4-BE49-F238E27FC236}">
                  <a16:creationId xmlns:a16="http://schemas.microsoft.com/office/drawing/2014/main" id="{49489C7E-B729-4ED1-A982-882A4E8B21F0}"/>
                </a:ext>
              </a:extLst>
            </p:cNvPr>
            <p:cNvSpPr/>
            <p:nvPr/>
          </p:nvSpPr>
          <p:spPr>
            <a:xfrm>
              <a:off x="457200" y="2758652"/>
              <a:ext cx="3291840" cy="1051932"/>
            </a:xfrm>
            <a:custGeom>
              <a:avLst/>
              <a:gdLst>
                <a:gd name="connsiteX0" fmla="*/ 0 w 3291840"/>
                <a:gd name="connsiteY0" fmla="*/ 175326 h 1051932"/>
                <a:gd name="connsiteX1" fmla="*/ 175326 w 3291840"/>
                <a:gd name="connsiteY1" fmla="*/ 0 h 1051932"/>
                <a:gd name="connsiteX2" fmla="*/ 3116514 w 3291840"/>
                <a:gd name="connsiteY2" fmla="*/ 0 h 1051932"/>
                <a:gd name="connsiteX3" fmla="*/ 3291840 w 3291840"/>
                <a:gd name="connsiteY3" fmla="*/ 175326 h 1051932"/>
                <a:gd name="connsiteX4" fmla="*/ 3291840 w 3291840"/>
                <a:gd name="connsiteY4" fmla="*/ 876606 h 1051932"/>
                <a:gd name="connsiteX5" fmla="*/ 3116514 w 3291840"/>
                <a:gd name="connsiteY5" fmla="*/ 1051932 h 1051932"/>
                <a:gd name="connsiteX6" fmla="*/ 175326 w 3291840"/>
                <a:gd name="connsiteY6" fmla="*/ 1051932 h 1051932"/>
                <a:gd name="connsiteX7" fmla="*/ 0 w 3291840"/>
                <a:gd name="connsiteY7" fmla="*/ 876606 h 1051932"/>
                <a:gd name="connsiteX8" fmla="*/ 0 w 3291840"/>
                <a:gd name="connsiteY8" fmla="*/ 175326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91840" h="1051932">
                  <a:moveTo>
                    <a:pt x="0" y="175326"/>
                  </a:moveTo>
                  <a:cubicBezTo>
                    <a:pt x="0" y="78496"/>
                    <a:pt x="78496" y="0"/>
                    <a:pt x="175326" y="0"/>
                  </a:cubicBezTo>
                  <a:lnTo>
                    <a:pt x="3116514" y="0"/>
                  </a:lnTo>
                  <a:cubicBezTo>
                    <a:pt x="3213344" y="0"/>
                    <a:pt x="3291840" y="78496"/>
                    <a:pt x="3291840" y="175326"/>
                  </a:cubicBezTo>
                  <a:lnTo>
                    <a:pt x="3291840" y="876606"/>
                  </a:lnTo>
                  <a:cubicBezTo>
                    <a:pt x="3291840" y="973436"/>
                    <a:pt x="3213344" y="1051932"/>
                    <a:pt x="3116514" y="1051932"/>
                  </a:cubicBezTo>
                  <a:lnTo>
                    <a:pt x="175326" y="1051932"/>
                  </a:lnTo>
                  <a:cubicBezTo>
                    <a:pt x="78496" y="1051932"/>
                    <a:pt x="0" y="973436"/>
                    <a:pt x="0" y="876606"/>
                  </a:cubicBezTo>
                  <a:lnTo>
                    <a:pt x="0" y="175326"/>
                  </a:lnTo>
                  <a:close/>
                </a:path>
              </a:pathLst>
            </a:custGeom>
            <a:ln>
              <a:noFill/>
            </a:ln>
          </p:spPr>
          <p:style>
            <a:lnRef idx="2">
              <a:scrgbClr r="0" g="0" b="0"/>
            </a:lnRef>
            <a:fillRef idx="1">
              <a:schemeClr val="accent4">
                <a:hueOff val="-1488257"/>
                <a:satOff val="8966"/>
                <a:lumOff val="719"/>
                <a:alphaOff val="0"/>
              </a:schemeClr>
            </a:fillRef>
            <a:effectRef idx="0">
              <a:schemeClr val="accent4">
                <a:hueOff val="-1488257"/>
                <a:satOff val="8966"/>
                <a:lumOff val="719"/>
                <a:alphaOff val="0"/>
              </a:schemeClr>
            </a:effectRef>
            <a:fontRef idx="minor">
              <a:schemeClr val="lt1"/>
            </a:fontRef>
          </p:style>
          <p:txBody>
            <a:bodyPr spcFirstLastPara="0" vert="horz" wrap="square" lIns="211371" tIns="131361" rIns="211371" bIns="131361" numCol="1" spcCol="1270" anchor="ctr" anchorCtr="0">
              <a:noAutofit/>
            </a:bodyPr>
            <a:lstStyle/>
            <a:p>
              <a:pPr marL="0" lvl="0" indent="0" algn="ctr" defTabSz="1866900">
                <a:lnSpc>
                  <a:spcPct val="90000"/>
                </a:lnSpc>
                <a:spcBef>
                  <a:spcPct val="0"/>
                </a:spcBef>
                <a:spcAft>
                  <a:spcPct val="35000"/>
                </a:spcAft>
                <a:buNone/>
              </a:pPr>
              <a:r>
                <a:rPr lang="en-US" sz="4200" b="1" kern="1200" dirty="0"/>
                <a:t>True or False</a:t>
              </a:r>
            </a:p>
          </p:txBody>
        </p:sp>
        <p:sp>
          <p:nvSpPr>
            <p:cNvPr id="8" name="Freeform: Shape 7">
              <a:extLst>
                <a:ext uri="{FF2B5EF4-FFF2-40B4-BE49-F238E27FC236}">
                  <a16:creationId xmlns:a16="http://schemas.microsoft.com/office/drawing/2014/main" id="{9A8068B2-393D-4694-B285-1876F4C66486}"/>
                </a:ext>
              </a:extLst>
            </p:cNvPr>
            <p:cNvSpPr/>
            <p:nvPr/>
          </p:nvSpPr>
          <p:spPr>
            <a:xfrm>
              <a:off x="3749039" y="3915778"/>
              <a:ext cx="4937760" cy="1051932"/>
            </a:xfrm>
            <a:custGeom>
              <a:avLst/>
              <a:gdLst>
                <a:gd name="connsiteX0" fmla="*/ 0 w 4937760"/>
                <a:gd name="connsiteY0" fmla="*/ 131492 h 1051932"/>
                <a:gd name="connsiteX1" fmla="*/ 4411794 w 4937760"/>
                <a:gd name="connsiteY1" fmla="*/ 131492 h 1051932"/>
                <a:gd name="connsiteX2" fmla="*/ 4411794 w 4937760"/>
                <a:gd name="connsiteY2" fmla="*/ 0 h 1051932"/>
                <a:gd name="connsiteX3" fmla="*/ 4937760 w 4937760"/>
                <a:gd name="connsiteY3" fmla="*/ 525966 h 1051932"/>
                <a:gd name="connsiteX4" fmla="*/ 4411794 w 4937760"/>
                <a:gd name="connsiteY4" fmla="*/ 1051932 h 1051932"/>
                <a:gd name="connsiteX5" fmla="*/ 4411794 w 4937760"/>
                <a:gd name="connsiteY5" fmla="*/ 920441 h 1051932"/>
                <a:gd name="connsiteX6" fmla="*/ 0 w 4937760"/>
                <a:gd name="connsiteY6" fmla="*/ 920441 h 1051932"/>
                <a:gd name="connsiteX7" fmla="*/ 0 w 4937760"/>
                <a:gd name="connsiteY7" fmla="*/ 131492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37760" h="1051932">
                  <a:moveTo>
                    <a:pt x="0" y="131492"/>
                  </a:moveTo>
                  <a:lnTo>
                    <a:pt x="4411794" y="131492"/>
                  </a:lnTo>
                  <a:lnTo>
                    <a:pt x="4411794" y="0"/>
                  </a:lnTo>
                  <a:lnTo>
                    <a:pt x="4937760" y="525966"/>
                  </a:lnTo>
                  <a:lnTo>
                    <a:pt x="4411794" y="1051932"/>
                  </a:lnTo>
                  <a:lnTo>
                    <a:pt x="4411794" y="920441"/>
                  </a:lnTo>
                  <a:lnTo>
                    <a:pt x="0" y="920441"/>
                  </a:lnTo>
                  <a:lnTo>
                    <a:pt x="0" y="131492"/>
                  </a:lnTo>
                  <a:close/>
                </a:path>
              </a:pathLst>
            </a:custGeom>
          </p:spPr>
          <p:style>
            <a:lnRef idx="2">
              <a:schemeClr val="accent4">
                <a:tint val="40000"/>
                <a:alpha val="90000"/>
                <a:hueOff val="-2630473"/>
                <a:satOff val="14771"/>
                <a:lumOff val="939"/>
                <a:alphaOff val="0"/>
              </a:schemeClr>
            </a:lnRef>
            <a:fillRef idx="1">
              <a:schemeClr val="accent4">
                <a:tint val="40000"/>
                <a:alpha val="90000"/>
                <a:hueOff val="-2630473"/>
                <a:satOff val="14771"/>
                <a:lumOff val="939"/>
                <a:alphaOff val="0"/>
              </a:schemeClr>
            </a:fillRef>
            <a:effectRef idx="0">
              <a:schemeClr val="accent4">
                <a:tint val="40000"/>
                <a:alpha val="90000"/>
                <a:hueOff val="-2630473"/>
                <a:satOff val="14771"/>
                <a:lumOff val="939"/>
                <a:alphaOff val="0"/>
              </a:schemeClr>
            </a:effectRef>
            <a:fontRef idx="minor">
              <a:schemeClr val="dk1">
                <a:hueOff val="0"/>
                <a:satOff val="0"/>
                <a:lumOff val="0"/>
                <a:alphaOff val="0"/>
              </a:schemeClr>
            </a:fontRef>
          </p:style>
          <p:txBody>
            <a:bodyPr spcFirstLastPara="0" vert="horz" wrap="square" lIns="19685" tIns="151177" rIns="414159" bIns="151176" numCol="1" spcCol="1270" anchor="t" anchorCtr="0">
              <a:noAutofit/>
            </a:bodyPr>
            <a:lstStyle/>
            <a:p>
              <a:pPr marL="285750" lvl="1" indent="-285750" algn="l" defTabSz="1377950">
                <a:lnSpc>
                  <a:spcPct val="90000"/>
                </a:lnSpc>
                <a:spcBef>
                  <a:spcPct val="0"/>
                </a:spcBef>
                <a:spcAft>
                  <a:spcPct val="15000"/>
                </a:spcAft>
                <a:buChar char="•"/>
              </a:pPr>
              <a:r>
                <a:rPr lang="en-US" sz="3100" b="0" kern="1200" dirty="0"/>
                <a:t>Conflict is inevitable</a:t>
              </a:r>
            </a:p>
          </p:txBody>
        </p:sp>
        <p:sp>
          <p:nvSpPr>
            <p:cNvPr id="9" name="Freeform: Shape 8">
              <a:extLst>
                <a:ext uri="{FF2B5EF4-FFF2-40B4-BE49-F238E27FC236}">
                  <a16:creationId xmlns:a16="http://schemas.microsoft.com/office/drawing/2014/main" id="{0FFF808F-9E7C-4354-9B5F-DE7EC36B0144}"/>
                </a:ext>
              </a:extLst>
            </p:cNvPr>
            <p:cNvSpPr/>
            <p:nvPr/>
          </p:nvSpPr>
          <p:spPr>
            <a:xfrm>
              <a:off x="457200" y="3915778"/>
              <a:ext cx="3291840" cy="1051932"/>
            </a:xfrm>
            <a:custGeom>
              <a:avLst/>
              <a:gdLst>
                <a:gd name="connsiteX0" fmla="*/ 0 w 3291840"/>
                <a:gd name="connsiteY0" fmla="*/ 175326 h 1051932"/>
                <a:gd name="connsiteX1" fmla="*/ 175326 w 3291840"/>
                <a:gd name="connsiteY1" fmla="*/ 0 h 1051932"/>
                <a:gd name="connsiteX2" fmla="*/ 3116514 w 3291840"/>
                <a:gd name="connsiteY2" fmla="*/ 0 h 1051932"/>
                <a:gd name="connsiteX3" fmla="*/ 3291840 w 3291840"/>
                <a:gd name="connsiteY3" fmla="*/ 175326 h 1051932"/>
                <a:gd name="connsiteX4" fmla="*/ 3291840 w 3291840"/>
                <a:gd name="connsiteY4" fmla="*/ 876606 h 1051932"/>
                <a:gd name="connsiteX5" fmla="*/ 3116514 w 3291840"/>
                <a:gd name="connsiteY5" fmla="*/ 1051932 h 1051932"/>
                <a:gd name="connsiteX6" fmla="*/ 175326 w 3291840"/>
                <a:gd name="connsiteY6" fmla="*/ 1051932 h 1051932"/>
                <a:gd name="connsiteX7" fmla="*/ 0 w 3291840"/>
                <a:gd name="connsiteY7" fmla="*/ 876606 h 1051932"/>
                <a:gd name="connsiteX8" fmla="*/ 0 w 3291840"/>
                <a:gd name="connsiteY8" fmla="*/ 175326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91840" h="1051932">
                  <a:moveTo>
                    <a:pt x="0" y="175326"/>
                  </a:moveTo>
                  <a:cubicBezTo>
                    <a:pt x="0" y="78496"/>
                    <a:pt x="78496" y="0"/>
                    <a:pt x="175326" y="0"/>
                  </a:cubicBezTo>
                  <a:lnTo>
                    <a:pt x="3116514" y="0"/>
                  </a:lnTo>
                  <a:cubicBezTo>
                    <a:pt x="3213344" y="0"/>
                    <a:pt x="3291840" y="78496"/>
                    <a:pt x="3291840" y="175326"/>
                  </a:cubicBezTo>
                  <a:lnTo>
                    <a:pt x="3291840" y="876606"/>
                  </a:lnTo>
                  <a:cubicBezTo>
                    <a:pt x="3291840" y="973436"/>
                    <a:pt x="3213344" y="1051932"/>
                    <a:pt x="3116514" y="1051932"/>
                  </a:cubicBezTo>
                  <a:lnTo>
                    <a:pt x="175326" y="1051932"/>
                  </a:lnTo>
                  <a:cubicBezTo>
                    <a:pt x="78496" y="1051932"/>
                    <a:pt x="0" y="973436"/>
                    <a:pt x="0" y="876606"/>
                  </a:cubicBezTo>
                  <a:lnTo>
                    <a:pt x="0" y="175326"/>
                  </a:lnTo>
                  <a:close/>
                </a:path>
              </a:pathLst>
            </a:custGeom>
            <a:ln>
              <a:noFill/>
            </a:ln>
          </p:spPr>
          <p:style>
            <a:lnRef idx="2">
              <a:scrgbClr r="0" g="0" b="0"/>
            </a:lnRef>
            <a:fillRef idx="1">
              <a:schemeClr val="accent4">
                <a:hueOff val="-2976513"/>
                <a:satOff val="17933"/>
                <a:lumOff val="1437"/>
                <a:alphaOff val="0"/>
              </a:schemeClr>
            </a:fillRef>
            <a:effectRef idx="0">
              <a:schemeClr val="accent4">
                <a:hueOff val="-2976513"/>
                <a:satOff val="17933"/>
                <a:lumOff val="1437"/>
                <a:alphaOff val="0"/>
              </a:schemeClr>
            </a:effectRef>
            <a:fontRef idx="minor">
              <a:schemeClr val="lt1"/>
            </a:fontRef>
          </p:style>
          <p:txBody>
            <a:bodyPr spcFirstLastPara="0" vert="horz" wrap="square" lIns="211371" tIns="131361" rIns="211371" bIns="131361" numCol="1" spcCol="1270" anchor="ctr" anchorCtr="0">
              <a:noAutofit/>
            </a:bodyPr>
            <a:lstStyle/>
            <a:p>
              <a:pPr marL="0" lvl="0" indent="0" algn="ctr" defTabSz="1866900">
                <a:lnSpc>
                  <a:spcPct val="90000"/>
                </a:lnSpc>
                <a:spcBef>
                  <a:spcPct val="0"/>
                </a:spcBef>
                <a:spcAft>
                  <a:spcPct val="35000"/>
                </a:spcAft>
                <a:buNone/>
              </a:pPr>
              <a:r>
                <a:rPr lang="en-US" sz="4200" b="1" kern="1200" dirty="0"/>
                <a:t>True or False</a:t>
              </a:r>
            </a:p>
          </p:txBody>
        </p:sp>
        <p:sp>
          <p:nvSpPr>
            <p:cNvPr id="10" name="Freeform: Shape 9">
              <a:extLst>
                <a:ext uri="{FF2B5EF4-FFF2-40B4-BE49-F238E27FC236}">
                  <a16:creationId xmlns:a16="http://schemas.microsoft.com/office/drawing/2014/main" id="{97AA9CBF-059B-40B0-ABF9-F67866A085D3}"/>
                </a:ext>
              </a:extLst>
            </p:cNvPr>
            <p:cNvSpPr/>
            <p:nvPr/>
          </p:nvSpPr>
          <p:spPr>
            <a:xfrm>
              <a:off x="3749039" y="5072904"/>
              <a:ext cx="4937760" cy="1051932"/>
            </a:xfrm>
            <a:custGeom>
              <a:avLst/>
              <a:gdLst>
                <a:gd name="connsiteX0" fmla="*/ 0 w 4937760"/>
                <a:gd name="connsiteY0" fmla="*/ 131492 h 1051932"/>
                <a:gd name="connsiteX1" fmla="*/ 4411794 w 4937760"/>
                <a:gd name="connsiteY1" fmla="*/ 131492 h 1051932"/>
                <a:gd name="connsiteX2" fmla="*/ 4411794 w 4937760"/>
                <a:gd name="connsiteY2" fmla="*/ 0 h 1051932"/>
                <a:gd name="connsiteX3" fmla="*/ 4937760 w 4937760"/>
                <a:gd name="connsiteY3" fmla="*/ 525966 h 1051932"/>
                <a:gd name="connsiteX4" fmla="*/ 4411794 w 4937760"/>
                <a:gd name="connsiteY4" fmla="*/ 1051932 h 1051932"/>
                <a:gd name="connsiteX5" fmla="*/ 4411794 w 4937760"/>
                <a:gd name="connsiteY5" fmla="*/ 920441 h 1051932"/>
                <a:gd name="connsiteX6" fmla="*/ 0 w 4937760"/>
                <a:gd name="connsiteY6" fmla="*/ 920441 h 1051932"/>
                <a:gd name="connsiteX7" fmla="*/ 0 w 4937760"/>
                <a:gd name="connsiteY7" fmla="*/ 131492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37760" h="1051932">
                  <a:moveTo>
                    <a:pt x="0" y="131492"/>
                  </a:moveTo>
                  <a:lnTo>
                    <a:pt x="4411794" y="131492"/>
                  </a:lnTo>
                  <a:lnTo>
                    <a:pt x="4411794" y="0"/>
                  </a:lnTo>
                  <a:lnTo>
                    <a:pt x="4937760" y="525966"/>
                  </a:lnTo>
                  <a:lnTo>
                    <a:pt x="4411794" y="1051932"/>
                  </a:lnTo>
                  <a:lnTo>
                    <a:pt x="4411794" y="920441"/>
                  </a:lnTo>
                  <a:lnTo>
                    <a:pt x="0" y="920441"/>
                  </a:lnTo>
                  <a:lnTo>
                    <a:pt x="0" y="131492"/>
                  </a:lnTo>
                  <a:close/>
                </a:path>
              </a:pathLst>
            </a:custGeom>
          </p:spPr>
          <p:style>
            <a:lnRef idx="2">
              <a:schemeClr val="accent4">
                <a:tint val="40000"/>
                <a:alpha val="90000"/>
                <a:hueOff val="-3945710"/>
                <a:satOff val="22157"/>
                <a:lumOff val="1408"/>
                <a:alphaOff val="0"/>
              </a:schemeClr>
            </a:lnRef>
            <a:fillRef idx="1">
              <a:schemeClr val="accent4">
                <a:tint val="40000"/>
                <a:alpha val="90000"/>
                <a:hueOff val="-3945710"/>
                <a:satOff val="22157"/>
                <a:lumOff val="1408"/>
                <a:alphaOff val="0"/>
              </a:schemeClr>
            </a:fillRef>
            <a:effectRef idx="0">
              <a:schemeClr val="accent4">
                <a:tint val="40000"/>
                <a:alpha val="90000"/>
                <a:hueOff val="-3945710"/>
                <a:satOff val="22157"/>
                <a:lumOff val="1408"/>
                <a:alphaOff val="0"/>
              </a:schemeClr>
            </a:effectRef>
            <a:fontRef idx="minor">
              <a:schemeClr val="dk1">
                <a:hueOff val="0"/>
                <a:satOff val="0"/>
                <a:lumOff val="0"/>
                <a:alphaOff val="0"/>
              </a:schemeClr>
            </a:fontRef>
          </p:style>
          <p:txBody>
            <a:bodyPr spcFirstLastPara="0" vert="horz" wrap="square" lIns="17780" tIns="149272" rIns="412254" bIns="149271" numCol="1" spcCol="1270" anchor="t" anchorCtr="0">
              <a:noAutofit/>
            </a:bodyPr>
            <a:lstStyle/>
            <a:p>
              <a:pPr marL="285750" lvl="1" indent="-285750" algn="l" defTabSz="1244600">
                <a:lnSpc>
                  <a:spcPct val="90000"/>
                </a:lnSpc>
                <a:spcBef>
                  <a:spcPct val="0"/>
                </a:spcBef>
                <a:spcAft>
                  <a:spcPct val="15000"/>
                </a:spcAft>
                <a:buChar char="•"/>
              </a:pPr>
              <a:r>
                <a:rPr lang="en-US" sz="2800" b="0" kern="1200" dirty="0"/>
                <a:t>Anyone can experience conflict</a:t>
              </a:r>
            </a:p>
          </p:txBody>
        </p:sp>
        <p:sp>
          <p:nvSpPr>
            <p:cNvPr id="11" name="Freeform: Shape 10">
              <a:extLst>
                <a:ext uri="{FF2B5EF4-FFF2-40B4-BE49-F238E27FC236}">
                  <a16:creationId xmlns:a16="http://schemas.microsoft.com/office/drawing/2014/main" id="{9C74D112-B93D-4FD3-9097-1E3C08A4F013}"/>
                </a:ext>
              </a:extLst>
            </p:cNvPr>
            <p:cNvSpPr/>
            <p:nvPr/>
          </p:nvSpPr>
          <p:spPr>
            <a:xfrm>
              <a:off x="457200" y="5072904"/>
              <a:ext cx="3291840" cy="1051932"/>
            </a:xfrm>
            <a:custGeom>
              <a:avLst/>
              <a:gdLst>
                <a:gd name="connsiteX0" fmla="*/ 0 w 3291840"/>
                <a:gd name="connsiteY0" fmla="*/ 175326 h 1051932"/>
                <a:gd name="connsiteX1" fmla="*/ 175326 w 3291840"/>
                <a:gd name="connsiteY1" fmla="*/ 0 h 1051932"/>
                <a:gd name="connsiteX2" fmla="*/ 3116514 w 3291840"/>
                <a:gd name="connsiteY2" fmla="*/ 0 h 1051932"/>
                <a:gd name="connsiteX3" fmla="*/ 3291840 w 3291840"/>
                <a:gd name="connsiteY3" fmla="*/ 175326 h 1051932"/>
                <a:gd name="connsiteX4" fmla="*/ 3291840 w 3291840"/>
                <a:gd name="connsiteY4" fmla="*/ 876606 h 1051932"/>
                <a:gd name="connsiteX5" fmla="*/ 3116514 w 3291840"/>
                <a:gd name="connsiteY5" fmla="*/ 1051932 h 1051932"/>
                <a:gd name="connsiteX6" fmla="*/ 175326 w 3291840"/>
                <a:gd name="connsiteY6" fmla="*/ 1051932 h 1051932"/>
                <a:gd name="connsiteX7" fmla="*/ 0 w 3291840"/>
                <a:gd name="connsiteY7" fmla="*/ 876606 h 1051932"/>
                <a:gd name="connsiteX8" fmla="*/ 0 w 3291840"/>
                <a:gd name="connsiteY8" fmla="*/ 175326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91840" h="1051932">
                  <a:moveTo>
                    <a:pt x="0" y="175326"/>
                  </a:moveTo>
                  <a:cubicBezTo>
                    <a:pt x="0" y="78496"/>
                    <a:pt x="78496" y="0"/>
                    <a:pt x="175326" y="0"/>
                  </a:cubicBezTo>
                  <a:lnTo>
                    <a:pt x="3116514" y="0"/>
                  </a:lnTo>
                  <a:cubicBezTo>
                    <a:pt x="3213344" y="0"/>
                    <a:pt x="3291840" y="78496"/>
                    <a:pt x="3291840" y="175326"/>
                  </a:cubicBezTo>
                  <a:lnTo>
                    <a:pt x="3291840" y="876606"/>
                  </a:lnTo>
                  <a:cubicBezTo>
                    <a:pt x="3291840" y="973436"/>
                    <a:pt x="3213344" y="1051932"/>
                    <a:pt x="3116514" y="1051932"/>
                  </a:cubicBezTo>
                  <a:lnTo>
                    <a:pt x="175326" y="1051932"/>
                  </a:lnTo>
                  <a:cubicBezTo>
                    <a:pt x="78496" y="1051932"/>
                    <a:pt x="0" y="973436"/>
                    <a:pt x="0" y="876606"/>
                  </a:cubicBezTo>
                  <a:lnTo>
                    <a:pt x="0" y="175326"/>
                  </a:lnTo>
                  <a:close/>
                </a:path>
              </a:pathLst>
            </a:custGeom>
            <a:ln>
              <a:noFill/>
            </a:ln>
          </p:spPr>
          <p:style>
            <a:lnRef idx="2">
              <a:scrgbClr r="0" g="0" b="0"/>
            </a:lnRef>
            <a:fillRef idx="1">
              <a:schemeClr val="accent4">
                <a:hueOff val="-4464770"/>
                <a:satOff val="26899"/>
                <a:lumOff val="2156"/>
                <a:alphaOff val="0"/>
              </a:schemeClr>
            </a:fillRef>
            <a:effectRef idx="0">
              <a:schemeClr val="accent4">
                <a:hueOff val="-4464770"/>
                <a:satOff val="26899"/>
                <a:lumOff val="2156"/>
                <a:alphaOff val="0"/>
              </a:schemeClr>
            </a:effectRef>
            <a:fontRef idx="minor">
              <a:schemeClr val="lt1"/>
            </a:fontRef>
          </p:style>
          <p:txBody>
            <a:bodyPr spcFirstLastPara="0" vert="horz" wrap="square" lIns="211371" tIns="131361" rIns="211371" bIns="131361" numCol="1" spcCol="1270" anchor="ctr" anchorCtr="0">
              <a:noAutofit/>
            </a:bodyPr>
            <a:lstStyle/>
            <a:p>
              <a:pPr marL="0" lvl="0" indent="0" algn="ctr" defTabSz="1866900">
                <a:lnSpc>
                  <a:spcPct val="90000"/>
                </a:lnSpc>
                <a:spcBef>
                  <a:spcPct val="0"/>
                </a:spcBef>
                <a:spcAft>
                  <a:spcPct val="35000"/>
                </a:spcAft>
                <a:buNone/>
              </a:pPr>
              <a:r>
                <a:rPr lang="en-US" sz="4200" b="1" kern="1200" dirty="0"/>
                <a:t>True or False</a:t>
              </a:r>
            </a:p>
          </p:txBody>
        </p:sp>
      </p:gr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92500" lnSpcReduction="20000"/>
          </a:bodyPr>
          <a:lstStyle/>
          <a:p>
            <a:pPr marL="347663" lvl="0" indent="-347663">
              <a:lnSpc>
                <a:spcPct val="115000"/>
              </a:lnSpc>
              <a:spcBef>
                <a:spcPts val="1200"/>
              </a:spcBef>
              <a:spcAft>
                <a:spcPts val="1000"/>
              </a:spcAft>
              <a:buFont typeface="+mj-lt"/>
              <a:buAutoNum type="arabicPeriod" startAt="5"/>
            </a:pPr>
            <a:r>
              <a:rPr lang="en-US" dirty="0">
                <a:ea typeface="Times New Roman"/>
                <a:cs typeface="Times New Roman"/>
              </a:rPr>
              <a:t>_________ thoughts can help you stay calm.</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Fleeting</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Coping</a:t>
            </a:r>
          </a:p>
          <a:p>
            <a:pPr marL="681038" lvl="0">
              <a:lnSpc>
                <a:spcPct val="115000"/>
              </a:lnSpc>
              <a:spcBef>
                <a:spcPts val="0"/>
              </a:spcBef>
              <a:spcAft>
                <a:spcPts val="0"/>
              </a:spcAft>
              <a:buFont typeface="+mj-lt"/>
              <a:buAutoNum type="alphaLcParenR"/>
            </a:pPr>
            <a:r>
              <a:rPr lang="en-US" dirty="0">
                <a:ea typeface="SimSun"/>
                <a:cs typeface="Mangal"/>
              </a:rPr>
              <a:t>Rationalizing</a:t>
            </a:r>
          </a:p>
          <a:p>
            <a:pPr marL="681038" lvl="0">
              <a:lnSpc>
                <a:spcPct val="115000"/>
              </a:lnSpc>
              <a:spcBef>
                <a:spcPts val="0"/>
              </a:spcBef>
              <a:spcAft>
                <a:spcPts val="0"/>
              </a:spcAft>
              <a:buFont typeface="+mj-lt"/>
              <a:buAutoNum type="alphaLcParenR"/>
            </a:pPr>
            <a:r>
              <a:rPr lang="en-US" dirty="0">
                <a:ea typeface="SimSun"/>
                <a:cs typeface="Mangal"/>
              </a:rPr>
              <a:t>Deprecating</a:t>
            </a:r>
          </a:p>
          <a:p>
            <a:pPr marL="347663" lvl="0" indent="-347663">
              <a:lnSpc>
                <a:spcPct val="115000"/>
              </a:lnSpc>
              <a:spcBef>
                <a:spcPts val="1200"/>
              </a:spcBef>
              <a:spcAft>
                <a:spcPts val="1000"/>
              </a:spcAft>
              <a:buFont typeface="+mj-lt"/>
              <a:buAutoNum type="arabicPeriod" startAt="6"/>
            </a:pPr>
            <a:r>
              <a:rPr lang="en-US" dirty="0">
                <a:ea typeface="Times New Roman"/>
                <a:cs typeface="Times New Roman"/>
              </a:rPr>
              <a:t>Make sure to take _______ often.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Breaks</a:t>
            </a:r>
          </a:p>
          <a:p>
            <a:pPr marL="681038" lvl="0">
              <a:lnSpc>
                <a:spcPct val="115000"/>
              </a:lnSpc>
              <a:spcBef>
                <a:spcPts val="0"/>
              </a:spcBef>
              <a:spcAft>
                <a:spcPts val="0"/>
              </a:spcAft>
              <a:buFont typeface="+mj-lt"/>
              <a:buAutoNum type="alphaLcParenR"/>
            </a:pPr>
            <a:r>
              <a:rPr lang="en-US" dirty="0">
                <a:ea typeface="SimSun"/>
                <a:cs typeface="Mangal"/>
              </a:rPr>
              <a:t>Snacks</a:t>
            </a:r>
          </a:p>
          <a:p>
            <a:pPr marL="681038" lvl="0">
              <a:lnSpc>
                <a:spcPct val="115000"/>
              </a:lnSpc>
              <a:spcBef>
                <a:spcPts val="0"/>
              </a:spcBef>
              <a:spcAft>
                <a:spcPts val="0"/>
              </a:spcAft>
              <a:buFont typeface="+mj-lt"/>
              <a:buAutoNum type="alphaLcParenR"/>
            </a:pPr>
            <a:r>
              <a:rPr lang="en-US" dirty="0">
                <a:ea typeface="SimSun"/>
                <a:cs typeface="Mangal"/>
              </a:rPr>
              <a:t>Sips</a:t>
            </a:r>
          </a:p>
          <a:p>
            <a:pPr marL="681038" lvl="0">
              <a:lnSpc>
                <a:spcPct val="115000"/>
              </a:lnSpc>
              <a:spcBef>
                <a:spcPts val="0"/>
              </a:spcBef>
              <a:spcAft>
                <a:spcPts val="0"/>
              </a:spcAft>
              <a:buFont typeface="+mj-lt"/>
              <a:buAutoNum type="alphaLcParenR"/>
            </a:pPr>
            <a:r>
              <a:rPr lang="en-US" dirty="0">
                <a:ea typeface="SimSun"/>
                <a:cs typeface="Mangal"/>
              </a:rPr>
              <a:t>Office supplies</a:t>
            </a:r>
          </a:p>
          <a:p>
            <a:endParaRPr lang="en-US" dirty="0"/>
          </a:p>
        </p:txBody>
      </p:sp>
    </p:spTree>
    <p:extLst>
      <p:ext uri="{BB962C8B-B14F-4D97-AF65-F5344CB8AC3E}">
        <p14:creationId xmlns:p14="http://schemas.microsoft.com/office/powerpoint/2010/main" val="3291052428"/>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0000" lnSpcReduction="20000"/>
          </a:bodyPr>
          <a:lstStyle/>
          <a:p>
            <a:pPr marL="347663" indent="-347663">
              <a:lnSpc>
                <a:spcPct val="115000"/>
              </a:lnSpc>
              <a:spcBef>
                <a:spcPts val="1200"/>
              </a:spcBef>
              <a:spcAft>
                <a:spcPts val="1000"/>
              </a:spcAft>
              <a:buFont typeface="+mj-lt"/>
              <a:buAutoNum type="arabicPeriod" startAt="7"/>
              <a:tabLst>
                <a:tab pos="347663" algn="l"/>
              </a:tabLst>
            </a:pPr>
            <a:r>
              <a:rPr lang="en-US" dirty="0"/>
              <a:t>If the person you are in conflict with becomes __________, encourage them to take a break.</a:t>
            </a: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Annoying</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Emotional</a:t>
            </a:r>
          </a:p>
          <a:p>
            <a:pPr marL="681038" lvl="0">
              <a:lnSpc>
                <a:spcPct val="115000"/>
              </a:lnSpc>
              <a:spcBef>
                <a:spcPts val="0"/>
              </a:spcBef>
              <a:spcAft>
                <a:spcPts val="0"/>
              </a:spcAft>
              <a:buFont typeface="+mj-lt"/>
              <a:buAutoNum type="alphaLcParenR"/>
            </a:pPr>
            <a:r>
              <a:rPr lang="en-US" dirty="0">
                <a:ea typeface="SimSun"/>
                <a:cs typeface="Mangal"/>
              </a:rPr>
              <a:t>Other</a:t>
            </a:r>
          </a:p>
          <a:p>
            <a:pPr marL="681038" lvl="0">
              <a:lnSpc>
                <a:spcPct val="115000"/>
              </a:lnSpc>
              <a:spcBef>
                <a:spcPts val="0"/>
              </a:spcBef>
              <a:spcAft>
                <a:spcPts val="0"/>
              </a:spcAft>
              <a:buFont typeface="+mj-lt"/>
              <a:buAutoNum type="alphaLcParenR"/>
            </a:pPr>
            <a:r>
              <a:rPr lang="en-US" dirty="0">
                <a:ea typeface="SimSun"/>
                <a:cs typeface="Mangal"/>
              </a:rPr>
              <a:t>Hateful</a:t>
            </a:r>
          </a:p>
          <a:p>
            <a:pPr marL="347663" lvl="0" indent="-347663">
              <a:lnSpc>
                <a:spcPct val="115000"/>
              </a:lnSpc>
              <a:spcBef>
                <a:spcPts val="1200"/>
              </a:spcBef>
              <a:spcAft>
                <a:spcPts val="1000"/>
              </a:spcAft>
              <a:buFont typeface="+mj-lt"/>
              <a:buAutoNum type="arabicPeriod" startAt="8"/>
            </a:pPr>
            <a:r>
              <a:rPr lang="en-US" dirty="0">
                <a:ea typeface="Times New Roman"/>
                <a:cs typeface="Times New Roman"/>
              </a:rPr>
              <a:t>The ___________ Frame can be used in any situation to explain your viewpoint in an assertive, non-confrontational way, without watering your position down.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Agreement</a:t>
            </a:r>
          </a:p>
          <a:p>
            <a:pPr marL="681038" lvl="0">
              <a:lnSpc>
                <a:spcPct val="115000"/>
              </a:lnSpc>
              <a:spcBef>
                <a:spcPts val="0"/>
              </a:spcBef>
              <a:spcAft>
                <a:spcPts val="0"/>
              </a:spcAft>
              <a:buFont typeface="+mj-lt"/>
              <a:buAutoNum type="alphaLcParenR"/>
            </a:pPr>
            <a:r>
              <a:rPr lang="en-US" dirty="0">
                <a:ea typeface="SimSun"/>
                <a:cs typeface="Mangal"/>
              </a:rPr>
              <a:t>Annulment</a:t>
            </a:r>
          </a:p>
          <a:p>
            <a:pPr marL="681038" lvl="0">
              <a:lnSpc>
                <a:spcPct val="115000"/>
              </a:lnSpc>
              <a:spcBef>
                <a:spcPts val="0"/>
              </a:spcBef>
              <a:spcAft>
                <a:spcPts val="0"/>
              </a:spcAft>
              <a:buFont typeface="+mj-lt"/>
              <a:buAutoNum type="alphaLcParenR"/>
            </a:pPr>
            <a:r>
              <a:rPr lang="en-US" dirty="0">
                <a:ea typeface="SimSun"/>
                <a:cs typeface="Mangal"/>
              </a:rPr>
              <a:t>Appropriate</a:t>
            </a:r>
          </a:p>
          <a:p>
            <a:pPr marL="681038" lvl="0">
              <a:lnSpc>
                <a:spcPct val="115000"/>
              </a:lnSpc>
              <a:spcBef>
                <a:spcPts val="0"/>
              </a:spcBef>
              <a:spcAft>
                <a:spcPts val="0"/>
              </a:spcAft>
              <a:buFont typeface="+mj-lt"/>
              <a:buAutoNum type="alphaLcParenR"/>
            </a:pPr>
            <a:r>
              <a:rPr lang="en-US" dirty="0">
                <a:ea typeface="SimSun"/>
                <a:cs typeface="Mangal"/>
              </a:rPr>
              <a:t>Apologetic</a:t>
            </a:r>
          </a:p>
          <a:p>
            <a:endParaRPr lang="en-US" dirty="0"/>
          </a:p>
        </p:txBody>
      </p:sp>
    </p:spTree>
    <p:extLst>
      <p:ext uri="{BB962C8B-B14F-4D97-AF65-F5344CB8AC3E}">
        <p14:creationId xmlns:p14="http://schemas.microsoft.com/office/powerpoint/2010/main" val="1923757596"/>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1200"/>
              </a:spcBef>
              <a:spcAft>
                <a:spcPts val="1000"/>
              </a:spcAft>
              <a:buFont typeface="+mj-lt"/>
              <a:buAutoNum type="arabicPeriod" startAt="9"/>
            </a:pPr>
            <a:r>
              <a:rPr lang="en-US" dirty="0">
                <a:ea typeface="Times New Roman"/>
                <a:cs typeface="Times New Roman"/>
              </a:rPr>
              <a:t>Which is not a form that The Agreement Frame takes?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I appreciate</a:t>
            </a: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I</a:t>
            </a:r>
            <a:r>
              <a:rPr lang="en-US" dirty="0">
                <a:ea typeface="SimSun"/>
                <a:cs typeface="Mangal"/>
              </a:rPr>
              <a:t> respect</a:t>
            </a:r>
          </a:p>
          <a:p>
            <a:pPr marL="681038" lvl="0">
              <a:lnSpc>
                <a:spcPct val="115000"/>
              </a:lnSpc>
              <a:spcBef>
                <a:spcPts val="0"/>
              </a:spcBef>
              <a:spcAft>
                <a:spcPts val="0"/>
              </a:spcAft>
              <a:buFont typeface="+mj-lt"/>
              <a:buAutoNum type="alphaLcParenR"/>
            </a:pPr>
            <a:r>
              <a:rPr lang="en-US" dirty="0">
                <a:ea typeface="SimSun"/>
                <a:cs typeface="Mangal"/>
              </a:rPr>
              <a:t>I forbid</a:t>
            </a:r>
          </a:p>
          <a:p>
            <a:pPr marL="681038" lvl="0">
              <a:lnSpc>
                <a:spcPct val="115000"/>
              </a:lnSpc>
              <a:spcBef>
                <a:spcPts val="0"/>
              </a:spcBef>
              <a:spcAft>
                <a:spcPts val="0"/>
              </a:spcAft>
              <a:buFont typeface="+mj-lt"/>
              <a:buAutoNum type="alphaLcParenR"/>
            </a:pPr>
            <a:r>
              <a:rPr lang="en-US" dirty="0">
                <a:ea typeface="SimSun"/>
                <a:cs typeface="Mangal"/>
              </a:rPr>
              <a:t>I agree</a:t>
            </a:r>
          </a:p>
          <a:p>
            <a:pPr marL="347663" lvl="0" indent="-347663">
              <a:lnSpc>
                <a:spcPct val="115000"/>
              </a:lnSpc>
              <a:spcBef>
                <a:spcPts val="1200"/>
              </a:spcBef>
              <a:spcAft>
                <a:spcPts val="1000"/>
              </a:spcAft>
              <a:buFont typeface="+mj-lt"/>
              <a:buAutoNum type="arabicPeriod" startAt="10"/>
            </a:pPr>
            <a:r>
              <a:rPr lang="en-US" dirty="0">
                <a:ea typeface="Times New Roman"/>
                <a:cs typeface="Times New Roman"/>
              </a:rPr>
              <a:t>When possible use the five ___ or the H to ask a question.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Why's</a:t>
            </a:r>
          </a:p>
          <a:p>
            <a:pPr marL="681038" lvl="0">
              <a:lnSpc>
                <a:spcPct val="115000"/>
              </a:lnSpc>
              <a:spcBef>
                <a:spcPts val="0"/>
              </a:spcBef>
              <a:spcAft>
                <a:spcPts val="0"/>
              </a:spcAft>
              <a:buFont typeface="+mj-lt"/>
              <a:buAutoNum type="alphaLcParenR"/>
            </a:pPr>
            <a:r>
              <a:rPr lang="en-US" dirty="0">
                <a:ea typeface="SimSun"/>
                <a:cs typeface="Mangal"/>
              </a:rPr>
              <a:t>W's</a:t>
            </a:r>
          </a:p>
          <a:p>
            <a:pPr marL="681038" lvl="0">
              <a:lnSpc>
                <a:spcPct val="115000"/>
              </a:lnSpc>
              <a:spcBef>
                <a:spcPts val="0"/>
              </a:spcBef>
              <a:spcAft>
                <a:spcPts val="0"/>
              </a:spcAft>
              <a:buFont typeface="+mj-lt"/>
              <a:buAutoNum type="alphaLcParenR"/>
            </a:pPr>
            <a:r>
              <a:rPr lang="en-US" dirty="0">
                <a:ea typeface="SimSun"/>
                <a:cs typeface="Mangal"/>
              </a:rPr>
              <a:t>Where's</a:t>
            </a:r>
          </a:p>
          <a:p>
            <a:pPr marL="681038" lvl="0">
              <a:lnSpc>
                <a:spcPct val="115000"/>
              </a:lnSpc>
              <a:spcBef>
                <a:spcPts val="0"/>
              </a:spcBef>
              <a:spcAft>
                <a:spcPts val="0"/>
              </a:spcAft>
              <a:buFont typeface="+mj-lt"/>
              <a:buAutoNum type="alphaLcParenR"/>
            </a:pPr>
            <a:r>
              <a:rPr lang="en-US" dirty="0">
                <a:ea typeface="SimSun"/>
                <a:cs typeface="Mangal"/>
              </a:rPr>
              <a:t>Who's</a:t>
            </a:r>
          </a:p>
        </p:txBody>
      </p:sp>
    </p:spTree>
    <p:extLst>
      <p:ext uri="{BB962C8B-B14F-4D97-AF65-F5344CB8AC3E}">
        <p14:creationId xmlns:p14="http://schemas.microsoft.com/office/powerpoint/2010/main" val="55582291"/>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Dealing with ___________ can be hard on the mind and the body.</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Conflict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Success</a:t>
            </a:r>
          </a:p>
          <a:p>
            <a:pPr marL="681038" lvl="0">
              <a:lnSpc>
                <a:spcPct val="115000"/>
              </a:lnSpc>
              <a:spcBef>
                <a:spcPts val="0"/>
              </a:spcBef>
              <a:spcAft>
                <a:spcPts val="0"/>
              </a:spcAft>
              <a:buFont typeface="+mj-lt"/>
              <a:buAutoNum type="alphaLcParenR"/>
            </a:pPr>
            <a:r>
              <a:rPr lang="en-US" dirty="0">
                <a:ea typeface="SimSun"/>
                <a:cs typeface="Mangal"/>
              </a:rPr>
              <a:t>Weekends</a:t>
            </a:r>
          </a:p>
          <a:p>
            <a:pPr marL="681038" lvl="0">
              <a:lnSpc>
                <a:spcPct val="115000"/>
              </a:lnSpc>
              <a:spcBef>
                <a:spcPts val="0"/>
              </a:spcBef>
              <a:spcAft>
                <a:spcPts val="0"/>
              </a:spcAft>
              <a:buFont typeface="+mj-lt"/>
              <a:buAutoNum type="alphaLcParenR"/>
            </a:pPr>
            <a:r>
              <a:rPr lang="en-US" dirty="0">
                <a:ea typeface="SimSun"/>
                <a:cs typeface="Mangal"/>
              </a:rPr>
              <a:t>Agreement</a:t>
            </a:r>
          </a:p>
          <a:p>
            <a:pPr marL="347663" lvl="0" indent="-347663">
              <a:lnSpc>
                <a:spcPct val="115000"/>
              </a:lnSpc>
              <a:spcBef>
                <a:spcPts val="1200"/>
              </a:spcBef>
              <a:spcAft>
                <a:spcPts val="1000"/>
              </a:spcAft>
              <a:buFont typeface="+mj-lt"/>
              <a:buAutoNum type="arabicPeriod" startAt="2"/>
            </a:pPr>
            <a:r>
              <a:rPr lang="en-US" dirty="0">
                <a:ea typeface="Times New Roman"/>
                <a:cs typeface="Times New Roman"/>
              </a:rPr>
              <a:t>Being well _________ with some stress and anger management techniques can help you stay calm.</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Medicated</a:t>
            </a: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Managed</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Equipped</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Taught</a:t>
            </a:r>
          </a:p>
          <a:p>
            <a:endParaRPr lang="en-US" dirty="0"/>
          </a:p>
        </p:txBody>
      </p:sp>
    </p:spTree>
    <p:extLst>
      <p:ext uri="{BB962C8B-B14F-4D97-AF65-F5344CB8AC3E}">
        <p14:creationId xmlns:p14="http://schemas.microsoft.com/office/powerpoint/2010/main" val="3426837413"/>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3"/>
            </a:pPr>
            <a:r>
              <a:rPr lang="en-US" dirty="0">
                <a:ea typeface="Times New Roman"/>
                <a:cs typeface="Times New Roman"/>
              </a:rPr>
              <a:t>Nothing will be _________ when parties are upset or angry.</a:t>
            </a:r>
            <a:endParaRPr lang="en-US" dirty="0">
              <a:ea typeface="SimSun"/>
              <a:cs typeface="Mangal"/>
            </a:endParaRPr>
          </a:p>
          <a:p>
            <a:pPr marL="627063" lvl="0">
              <a:lnSpc>
                <a:spcPct val="115000"/>
              </a:lnSpc>
              <a:spcBef>
                <a:spcPts val="0"/>
              </a:spcBef>
              <a:spcAft>
                <a:spcPts val="0"/>
              </a:spcAft>
              <a:buFont typeface="+mj-lt"/>
              <a:buAutoNum type="alphaLcParenR"/>
            </a:pPr>
            <a:r>
              <a:rPr lang="en-US" dirty="0">
                <a:solidFill>
                  <a:srgbClr val="000000"/>
                </a:solidFill>
                <a:ea typeface="SimSun"/>
                <a:cs typeface="Mangal"/>
              </a:rPr>
              <a:t>Done</a:t>
            </a:r>
            <a:endParaRPr lang="en-US" dirty="0">
              <a:ea typeface="SimSun"/>
              <a:cs typeface="Mangal"/>
            </a:endParaRPr>
          </a:p>
          <a:p>
            <a:pPr marL="627063" lvl="0">
              <a:lnSpc>
                <a:spcPct val="115000"/>
              </a:lnSpc>
              <a:spcBef>
                <a:spcPts val="0"/>
              </a:spcBef>
              <a:spcAft>
                <a:spcPts val="0"/>
              </a:spcAft>
              <a:buFont typeface="+mj-lt"/>
              <a:buAutoNum type="alphaLcParenR"/>
            </a:pPr>
            <a:r>
              <a:rPr lang="en-US" dirty="0">
                <a:solidFill>
                  <a:srgbClr val="FF0000"/>
                </a:solidFill>
                <a:ea typeface="SimSun"/>
                <a:cs typeface="Mangal"/>
              </a:rPr>
              <a:t>Solved</a:t>
            </a:r>
            <a:endParaRPr lang="en-US" dirty="0">
              <a:ea typeface="SimSun"/>
              <a:cs typeface="Mangal"/>
            </a:endParaRPr>
          </a:p>
          <a:p>
            <a:pPr marL="627063" lvl="0">
              <a:lnSpc>
                <a:spcPct val="115000"/>
              </a:lnSpc>
              <a:spcBef>
                <a:spcPts val="0"/>
              </a:spcBef>
              <a:spcAft>
                <a:spcPts val="0"/>
              </a:spcAft>
              <a:buFont typeface="+mj-lt"/>
              <a:buAutoNum type="alphaLcParenR"/>
            </a:pPr>
            <a:r>
              <a:rPr lang="en-US" dirty="0">
                <a:ea typeface="SimSun"/>
                <a:cs typeface="Mangal"/>
              </a:rPr>
              <a:t>Heard</a:t>
            </a:r>
          </a:p>
          <a:p>
            <a:pPr marL="627063" lvl="0">
              <a:lnSpc>
                <a:spcPct val="115000"/>
              </a:lnSpc>
              <a:spcBef>
                <a:spcPts val="0"/>
              </a:spcBef>
              <a:spcAft>
                <a:spcPts val="0"/>
              </a:spcAft>
              <a:buFont typeface="+mj-lt"/>
              <a:buAutoNum type="alphaLcParenR"/>
            </a:pPr>
            <a:r>
              <a:rPr lang="en-US" dirty="0">
                <a:ea typeface="SimSun"/>
                <a:cs typeface="Mangal"/>
              </a:rPr>
              <a:t>Taken</a:t>
            </a:r>
          </a:p>
          <a:p>
            <a:pPr marL="347663" lvl="0" indent="-347663">
              <a:lnSpc>
                <a:spcPct val="115000"/>
              </a:lnSpc>
              <a:spcBef>
                <a:spcPts val="1200"/>
              </a:spcBef>
              <a:spcAft>
                <a:spcPts val="1000"/>
              </a:spcAft>
              <a:buFont typeface="+mj-lt"/>
              <a:buAutoNum type="arabicPeriod" startAt="4"/>
            </a:pPr>
            <a:r>
              <a:rPr lang="en-US" dirty="0">
                <a:ea typeface="Times New Roman"/>
                <a:cs typeface="Times New Roman"/>
              </a:rPr>
              <a:t>Deep _________ has beneficial mental and physical effects.</a:t>
            </a:r>
            <a:endParaRPr lang="en-US" dirty="0">
              <a:ea typeface="SimSun"/>
              <a:cs typeface="Mangal"/>
            </a:endParaRPr>
          </a:p>
          <a:p>
            <a:pPr marL="627063" lvl="0">
              <a:lnSpc>
                <a:spcPct val="115000"/>
              </a:lnSpc>
              <a:spcBef>
                <a:spcPts val="0"/>
              </a:spcBef>
              <a:spcAft>
                <a:spcPts val="0"/>
              </a:spcAft>
              <a:buFont typeface="+mj-lt"/>
              <a:buAutoNum type="alphaLcParenR"/>
            </a:pPr>
            <a:r>
              <a:rPr lang="en-US" dirty="0">
                <a:solidFill>
                  <a:srgbClr val="FF0000"/>
                </a:solidFill>
                <a:ea typeface="SimSun"/>
                <a:cs typeface="Mangal"/>
              </a:rPr>
              <a:t>Breathing</a:t>
            </a:r>
            <a:endParaRPr lang="en-US" dirty="0">
              <a:ea typeface="SimSun"/>
              <a:cs typeface="Mangal"/>
            </a:endParaRPr>
          </a:p>
          <a:p>
            <a:pPr marL="627063" lvl="0">
              <a:lnSpc>
                <a:spcPct val="115000"/>
              </a:lnSpc>
              <a:spcBef>
                <a:spcPts val="0"/>
              </a:spcBef>
              <a:spcAft>
                <a:spcPts val="0"/>
              </a:spcAft>
              <a:buFont typeface="+mj-lt"/>
              <a:buAutoNum type="alphaLcParenR"/>
            </a:pPr>
            <a:r>
              <a:rPr lang="en-US" dirty="0">
                <a:ea typeface="SimSun"/>
                <a:cs typeface="Mangal"/>
              </a:rPr>
              <a:t>Thinking</a:t>
            </a:r>
          </a:p>
          <a:p>
            <a:pPr marL="627063" lvl="0">
              <a:lnSpc>
                <a:spcPct val="115000"/>
              </a:lnSpc>
              <a:spcBef>
                <a:spcPts val="0"/>
              </a:spcBef>
              <a:spcAft>
                <a:spcPts val="0"/>
              </a:spcAft>
              <a:buFont typeface="+mj-lt"/>
              <a:buAutoNum type="alphaLcParenR"/>
            </a:pPr>
            <a:r>
              <a:rPr lang="en-US" dirty="0">
                <a:ea typeface="SimSun"/>
                <a:cs typeface="Mangal"/>
              </a:rPr>
              <a:t>Scrubbing</a:t>
            </a:r>
          </a:p>
          <a:p>
            <a:pPr marL="627063" lvl="0">
              <a:lnSpc>
                <a:spcPct val="115000"/>
              </a:lnSpc>
              <a:spcBef>
                <a:spcPts val="0"/>
              </a:spcBef>
              <a:spcAft>
                <a:spcPts val="0"/>
              </a:spcAft>
              <a:buFont typeface="+mj-lt"/>
              <a:buAutoNum type="alphaLcParenR"/>
            </a:pPr>
            <a:r>
              <a:rPr lang="en-US" dirty="0">
                <a:ea typeface="SimSun"/>
                <a:cs typeface="Mangal"/>
              </a:rPr>
              <a:t>Cleaning</a:t>
            </a:r>
            <a:endParaRPr lang="en-US" dirty="0"/>
          </a:p>
        </p:txBody>
      </p:sp>
    </p:spTree>
    <p:extLst>
      <p:ext uri="{BB962C8B-B14F-4D97-AF65-F5344CB8AC3E}">
        <p14:creationId xmlns:p14="http://schemas.microsoft.com/office/powerpoint/2010/main" val="3905881764"/>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92500" lnSpcReduction="20000"/>
          </a:bodyPr>
          <a:lstStyle/>
          <a:p>
            <a:pPr marL="347663" lvl="0" indent="-347663">
              <a:lnSpc>
                <a:spcPct val="115000"/>
              </a:lnSpc>
              <a:spcBef>
                <a:spcPts val="1200"/>
              </a:spcBef>
              <a:spcAft>
                <a:spcPts val="1000"/>
              </a:spcAft>
              <a:buFont typeface="+mj-lt"/>
              <a:buAutoNum type="arabicPeriod" startAt="5"/>
            </a:pPr>
            <a:r>
              <a:rPr lang="en-US" dirty="0">
                <a:ea typeface="Times New Roman"/>
                <a:cs typeface="Times New Roman"/>
              </a:rPr>
              <a:t>_________ thoughts can help you stay calm.</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Fleeting</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Coping</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Rationalizing</a:t>
            </a:r>
          </a:p>
          <a:p>
            <a:pPr marL="681038" lvl="0">
              <a:lnSpc>
                <a:spcPct val="115000"/>
              </a:lnSpc>
              <a:spcBef>
                <a:spcPts val="0"/>
              </a:spcBef>
              <a:spcAft>
                <a:spcPts val="0"/>
              </a:spcAft>
              <a:buFont typeface="+mj-lt"/>
              <a:buAutoNum type="alphaLcParenR"/>
            </a:pPr>
            <a:r>
              <a:rPr lang="en-US" dirty="0">
                <a:ea typeface="SimSun"/>
                <a:cs typeface="Mangal"/>
              </a:rPr>
              <a:t>Deprecating</a:t>
            </a:r>
          </a:p>
          <a:p>
            <a:pPr marL="347663" lvl="0" indent="-347663">
              <a:lnSpc>
                <a:spcPct val="115000"/>
              </a:lnSpc>
              <a:spcBef>
                <a:spcPts val="1200"/>
              </a:spcBef>
              <a:spcAft>
                <a:spcPts val="1000"/>
              </a:spcAft>
              <a:buFont typeface="+mj-lt"/>
              <a:buAutoNum type="arabicPeriod" startAt="6"/>
            </a:pPr>
            <a:r>
              <a:rPr lang="en-US" dirty="0">
                <a:ea typeface="Times New Roman"/>
                <a:cs typeface="Times New Roman"/>
              </a:rPr>
              <a:t>Make sure to take _______ often.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Breaks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Snacks</a:t>
            </a:r>
          </a:p>
          <a:p>
            <a:pPr marL="681038" lvl="0">
              <a:lnSpc>
                <a:spcPct val="115000"/>
              </a:lnSpc>
              <a:spcBef>
                <a:spcPts val="0"/>
              </a:spcBef>
              <a:spcAft>
                <a:spcPts val="0"/>
              </a:spcAft>
              <a:buFont typeface="+mj-lt"/>
              <a:buAutoNum type="alphaLcParenR"/>
            </a:pPr>
            <a:r>
              <a:rPr lang="en-US" dirty="0">
                <a:ea typeface="SimSun"/>
                <a:cs typeface="Mangal"/>
              </a:rPr>
              <a:t>Sips</a:t>
            </a:r>
          </a:p>
          <a:p>
            <a:pPr marL="681038" lvl="0">
              <a:lnSpc>
                <a:spcPct val="115000"/>
              </a:lnSpc>
              <a:spcBef>
                <a:spcPts val="0"/>
              </a:spcBef>
              <a:spcAft>
                <a:spcPts val="0"/>
              </a:spcAft>
              <a:buFont typeface="+mj-lt"/>
              <a:buAutoNum type="alphaLcParenR"/>
            </a:pPr>
            <a:r>
              <a:rPr lang="en-US" dirty="0">
                <a:ea typeface="SimSun"/>
                <a:cs typeface="Mangal"/>
              </a:rPr>
              <a:t>Office supplies</a:t>
            </a:r>
          </a:p>
          <a:p>
            <a:endParaRPr lang="en-US" dirty="0"/>
          </a:p>
        </p:txBody>
      </p:sp>
    </p:spTree>
    <p:extLst>
      <p:ext uri="{BB962C8B-B14F-4D97-AF65-F5344CB8AC3E}">
        <p14:creationId xmlns:p14="http://schemas.microsoft.com/office/powerpoint/2010/main" val="3865355232"/>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0000" lnSpcReduction="20000"/>
          </a:bodyPr>
          <a:lstStyle/>
          <a:p>
            <a:pPr marL="347663" indent="-347663">
              <a:lnSpc>
                <a:spcPct val="115000"/>
              </a:lnSpc>
              <a:spcBef>
                <a:spcPts val="1200"/>
              </a:spcBef>
              <a:spcAft>
                <a:spcPts val="1000"/>
              </a:spcAft>
              <a:buFont typeface="+mj-lt"/>
              <a:buAutoNum type="arabicPeriod" startAt="7"/>
              <a:tabLst>
                <a:tab pos="347663" algn="l"/>
              </a:tabLst>
            </a:pPr>
            <a:r>
              <a:rPr lang="en-US" dirty="0"/>
              <a:t>If the person you are in conflict with becomes __________, encourage them to take a break.</a:t>
            </a: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Annoying</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Emotional</a:t>
            </a:r>
            <a:endParaRPr lang="en-US" dirty="0">
              <a:ea typeface="SimSun"/>
              <a:cs typeface="Mangal"/>
            </a:endParaRPr>
          </a:p>
          <a:p>
            <a:pPr marL="681038">
              <a:lnSpc>
                <a:spcPct val="115000"/>
              </a:lnSpc>
              <a:spcBef>
                <a:spcPts val="0"/>
              </a:spcBef>
              <a:spcAft>
                <a:spcPts val="0"/>
              </a:spcAft>
              <a:buFont typeface="+mj-lt"/>
              <a:buAutoNum type="alphaLcParenR"/>
            </a:pPr>
            <a:r>
              <a:rPr lang="en-US" dirty="0"/>
              <a:t>Agreeable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Hateful</a:t>
            </a:r>
          </a:p>
          <a:p>
            <a:pPr marL="347663" lvl="0" indent="-347663">
              <a:lnSpc>
                <a:spcPct val="115000"/>
              </a:lnSpc>
              <a:spcBef>
                <a:spcPts val="1200"/>
              </a:spcBef>
              <a:spcAft>
                <a:spcPts val="1000"/>
              </a:spcAft>
              <a:buFont typeface="+mj-lt"/>
              <a:buAutoNum type="arabicPeriod" startAt="8"/>
            </a:pPr>
            <a:r>
              <a:rPr lang="en-US" dirty="0">
                <a:ea typeface="Times New Roman"/>
                <a:cs typeface="Times New Roman"/>
              </a:rPr>
              <a:t>The ___________ Frame can be used in any situation to explain your viewpoint in an assertive, non-confrontational way, without watering your position down.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Agreement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Annulment</a:t>
            </a:r>
          </a:p>
          <a:p>
            <a:pPr marL="681038" lvl="0">
              <a:lnSpc>
                <a:spcPct val="115000"/>
              </a:lnSpc>
              <a:spcBef>
                <a:spcPts val="0"/>
              </a:spcBef>
              <a:spcAft>
                <a:spcPts val="0"/>
              </a:spcAft>
              <a:buFont typeface="+mj-lt"/>
              <a:buAutoNum type="alphaLcParenR"/>
            </a:pPr>
            <a:r>
              <a:rPr lang="en-US" dirty="0">
                <a:ea typeface="SimSun"/>
                <a:cs typeface="Mangal"/>
              </a:rPr>
              <a:t>Appropriate</a:t>
            </a:r>
          </a:p>
          <a:p>
            <a:pPr marL="681038" lvl="0">
              <a:lnSpc>
                <a:spcPct val="115000"/>
              </a:lnSpc>
              <a:spcBef>
                <a:spcPts val="0"/>
              </a:spcBef>
              <a:spcAft>
                <a:spcPts val="0"/>
              </a:spcAft>
              <a:buFont typeface="+mj-lt"/>
              <a:buAutoNum type="alphaLcParenR"/>
            </a:pPr>
            <a:r>
              <a:rPr lang="en-US" dirty="0">
                <a:ea typeface="SimSun"/>
                <a:cs typeface="Mangal"/>
              </a:rPr>
              <a:t>Apologetic</a:t>
            </a:r>
          </a:p>
          <a:p>
            <a:endParaRPr lang="en-US" dirty="0"/>
          </a:p>
        </p:txBody>
      </p:sp>
    </p:spTree>
    <p:extLst>
      <p:ext uri="{BB962C8B-B14F-4D97-AF65-F5344CB8AC3E}">
        <p14:creationId xmlns:p14="http://schemas.microsoft.com/office/powerpoint/2010/main" val="392626011"/>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1200"/>
              </a:spcBef>
              <a:spcAft>
                <a:spcPts val="1000"/>
              </a:spcAft>
              <a:buFont typeface="+mj-lt"/>
              <a:buAutoNum type="arabicPeriod" startAt="9"/>
            </a:pPr>
            <a:r>
              <a:rPr lang="en-US" dirty="0">
                <a:ea typeface="Times New Roman"/>
                <a:cs typeface="Times New Roman"/>
              </a:rPr>
              <a:t>Which is not a form that The Agreement Frame takes?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I appreciate</a:t>
            </a: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I respect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I forbid</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I agree</a:t>
            </a:r>
          </a:p>
          <a:p>
            <a:pPr marL="347663" lvl="0" indent="-347663">
              <a:lnSpc>
                <a:spcPct val="115000"/>
              </a:lnSpc>
              <a:spcBef>
                <a:spcPts val="1200"/>
              </a:spcBef>
              <a:spcAft>
                <a:spcPts val="1000"/>
              </a:spcAft>
              <a:buFont typeface="+mj-lt"/>
              <a:buAutoNum type="arabicPeriod" startAt="10"/>
            </a:pPr>
            <a:r>
              <a:rPr lang="en-US" dirty="0">
                <a:ea typeface="Times New Roman"/>
                <a:cs typeface="Times New Roman"/>
              </a:rPr>
              <a:t>When possible use the five ___ or the H to ask a question.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Why's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W's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Where's</a:t>
            </a:r>
          </a:p>
          <a:p>
            <a:pPr marL="681038" lvl="0">
              <a:lnSpc>
                <a:spcPct val="115000"/>
              </a:lnSpc>
              <a:spcBef>
                <a:spcPts val="0"/>
              </a:spcBef>
              <a:spcAft>
                <a:spcPts val="0"/>
              </a:spcAft>
              <a:buFont typeface="+mj-lt"/>
              <a:buAutoNum type="alphaLcParenR"/>
            </a:pPr>
            <a:r>
              <a:rPr lang="en-US" dirty="0">
                <a:ea typeface="SimSun"/>
                <a:cs typeface="Mangal"/>
              </a:rPr>
              <a:t>Who's</a:t>
            </a:r>
          </a:p>
        </p:txBody>
      </p:sp>
    </p:spTree>
    <p:extLst>
      <p:ext uri="{BB962C8B-B14F-4D97-AF65-F5344CB8AC3E}">
        <p14:creationId xmlns:p14="http://schemas.microsoft.com/office/powerpoint/2010/main" val="2488168346"/>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Module Twelve: </a:t>
            </a:r>
            <a:br>
              <a:rPr lang="en-US" dirty="0"/>
            </a:br>
            <a:r>
              <a:rPr lang="en-US" dirty="0"/>
              <a:t>Wrapping Up</a:t>
            </a:r>
            <a:endParaRPr lang="en-CA" dirty="0"/>
          </a:p>
        </p:txBody>
      </p:sp>
      <p:sp>
        <p:nvSpPr>
          <p:cNvPr id="4" name="Text Placeholder 3"/>
          <p:cNvSpPr>
            <a:spLocks noGrp="1"/>
          </p:cNvSpPr>
          <p:nvPr>
            <p:ph type="body" sz="quarter" idx="10"/>
          </p:nvPr>
        </p:nvSpPr>
        <p:spPr/>
        <p:txBody>
          <a:bodyPr>
            <a:noAutofit/>
          </a:bodyPr>
          <a:lstStyle/>
          <a:p>
            <a:pPr eaLnBrk="1" hangingPunct="1">
              <a:lnSpc>
                <a:spcPct val="80000"/>
              </a:lnSpc>
            </a:pPr>
            <a:r>
              <a:rPr lang="en-US" sz="2400" i="1" dirty="0">
                <a:latin typeface="+mj-lt"/>
              </a:rPr>
              <a:t> </a:t>
            </a:r>
            <a:endParaRPr lang="en-CA" sz="2400" i="1" dirty="0">
              <a:latin typeface="+mj-lt"/>
            </a:endParaRPr>
          </a:p>
          <a:p>
            <a:pPr>
              <a:lnSpc>
                <a:spcPct val="95000"/>
              </a:lnSpc>
              <a:spcBef>
                <a:spcPct val="0"/>
              </a:spcBef>
              <a:spcAft>
                <a:spcPts val="1000"/>
              </a:spcAft>
            </a:pPr>
            <a:r>
              <a:rPr lang="en-US" sz="2400" i="1" dirty="0">
                <a:latin typeface="+mj-lt"/>
                <a:cs typeface="Times New Roman" pitchFamily="18" charset="0"/>
              </a:rPr>
              <a:t>The quality of our lives depends not on whether or not we have conflicts, but on how we respond to them.</a:t>
            </a:r>
          </a:p>
          <a:p>
            <a:pPr>
              <a:lnSpc>
                <a:spcPct val="95000"/>
              </a:lnSpc>
              <a:spcBef>
                <a:spcPct val="0"/>
              </a:spcBef>
              <a:spcAft>
                <a:spcPts val="1000"/>
              </a:spcAft>
            </a:pPr>
            <a:r>
              <a:rPr lang="en-US" sz="2400" b="1" i="1" dirty="0">
                <a:latin typeface="+mj-lt"/>
                <a:cs typeface="Times New Roman" pitchFamily="18" charset="0"/>
              </a:rPr>
              <a:t>Tom Crum</a:t>
            </a:r>
          </a:p>
        </p:txBody>
      </p:sp>
      <p:sp>
        <p:nvSpPr>
          <p:cNvPr id="3" name="Content Placeholder 2"/>
          <p:cNvSpPr>
            <a:spLocks noGrp="1"/>
          </p:cNvSpPr>
          <p:nvPr>
            <p:ph type="body" sz="quarter" idx="11"/>
          </p:nvPr>
        </p:nvSpPr>
        <p:spPr/>
        <p:txBody>
          <a:bodyPr rtlCol="0">
            <a:normAutofit lnSpcReduction="10000"/>
          </a:bodyPr>
          <a:lstStyle/>
          <a:p>
            <a:pPr eaLnBrk="1" fontAlgn="auto" hangingPunct="1">
              <a:spcAft>
                <a:spcPts val="0"/>
              </a:spcAft>
              <a:defRPr/>
            </a:pPr>
            <a:r>
              <a:rPr lang="en-US"/>
              <a:t>Although this workshop is coming to a close, we hope that your journey to improve your conflict resolution skills is just beginning. </a:t>
            </a:r>
          </a:p>
          <a:p>
            <a:pPr eaLnBrk="1" fontAlgn="auto" hangingPunct="1">
              <a:spcAft>
                <a:spcPts val="0"/>
              </a:spcAft>
              <a:defRPr/>
            </a:pPr>
            <a:r>
              <a:rPr lang="en-US"/>
              <a:t>Please take a moment to review and update your action plan. This will be a key tool to guide your progress in the days, weeks, months, and years to come. </a:t>
            </a:r>
            <a:endParaRPr lang="en-US" dirty="0"/>
          </a:p>
        </p:txBody>
      </p:sp>
    </p:spTree>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79CB3FA8-BBB9-413C-866F-3E48A466B58A}"/>
              </a:ext>
            </a:extLst>
          </p:cNvPr>
          <p:cNvSpPr>
            <a:spLocks noGrp="1"/>
          </p:cNvSpPr>
          <p:nvPr>
            <p:ph sz="quarter" idx="11"/>
          </p:nvPr>
        </p:nvSpPr>
        <p:spPr/>
        <p:txBody>
          <a:bodyPr/>
          <a:lstStyle/>
          <a:p>
            <a:endParaRPr lang="en-US"/>
          </a:p>
        </p:txBody>
      </p:sp>
      <p:sp>
        <p:nvSpPr>
          <p:cNvPr id="56322" name="Title 1"/>
          <p:cNvSpPr>
            <a:spLocks noGrp="1"/>
          </p:cNvSpPr>
          <p:nvPr>
            <p:ph type="title"/>
          </p:nvPr>
        </p:nvSpPr>
        <p:spPr/>
        <p:txBody>
          <a:bodyPr/>
          <a:lstStyle/>
          <a:p>
            <a:pPr eaLnBrk="1" hangingPunct="1"/>
            <a:r>
              <a:rPr lang="en-US" dirty="0"/>
              <a:t>Words from the Wise</a:t>
            </a:r>
          </a:p>
        </p:txBody>
      </p:sp>
      <p:grpSp>
        <p:nvGrpSpPr>
          <p:cNvPr id="2" name="Group 1">
            <a:extLst>
              <a:ext uri="{FF2B5EF4-FFF2-40B4-BE49-F238E27FC236}">
                <a16:creationId xmlns:a16="http://schemas.microsoft.com/office/drawing/2014/main" id="{93ABFF09-2486-410A-B2C5-E0B90F856D1F}"/>
              </a:ext>
            </a:extLst>
          </p:cNvPr>
          <p:cNvGrpSpPr/>
          <p:nvPr/>
        </p:nvGrpSpPr>
        <p:grpSpPr>
          <a:xfrm>
            <a:off x="457200" y="1602409"/>
            <a:ext cx="8229600" cy="4521543"/>
            <a:chOff x="457200" y="1602409"/>
            <a:chExt cx="8229600" cy="4521543"/>
          </a:xfrm>
        </p:grpSpPr>
        <p:sp>
          <p:nvSpPr>
            <p:cNvPr id="3" name="Freeform: Shape 2">
              <a:extLst>
                <a:ext uri="{FF2B5EF4-FFF2-40B4-BE49-F238E27FC236}">
                  <a16:creationId xmlns:a16="http://schemas.microsoft.com/office/drawing/2014/main" id="{DE744935-7772-4975-AF0A-D23256F2F948}"/>
                </a:ext>
              </a:extLst>
            </p:cNvPr>
            <p:cNvSpPr/>
            <p:nvPr/>
          </p:nvSpPr>
          <p:spPr>
            <a:xfrm>
              <a:off x="3419855" y="1748267"/>
              <a:ext cx="5266945" cy="1166850"/>
            </a:xfrm>
            <a:custGeom>
              <a:avLst/>
              <a:gdLst>
                <a:gd name="connsiteX0" fmla="*/ 194479 w 1166849"/>
                <a:gd name="connsiteY0" fmla="*/ 0 h 5266944"/>
                <a:gd name="connsiteX1" fmla="*/ 972370 w 1166849"/>
                <a:gd name="connsiteY1" fmla="*/ 0 h 5266944"/>
                <a:gd name="connsiteX2" fmla="*/ 1166849 w 1166849"/>
                <a:gd name="connsiteY2" fmla="*/ 194479 h 5266944"/>
                <a:gd name="connsiteX3" fmla="*/ 1166849 w 1166849"/>
                <a:gd name="connsiteY3" fmla="*/ 5266944 h 5266944"/>
                <a:gd name="connsiteX4" fmla="*/ 1166849 w 1166849"/>
                <a:gd name="connsiteY4" fmla="*/ 5266944 h 5266944"/>
                <a:gd name="connsiteX5" fmla="*/ 0 w 1166849"/>
                <a:gd name="connsiteY5" fmla="*/ 5266944 h 5266944"/>
                <a:gd name="connsiteX6" fmla="*/ 0 w 1166849"/>
                <a:gd name="connsiteY6" fmla="*/ 5266944 h 5266944"/>
                <a:gd name="connsiteX7" fmla="*/ 0 w 1166849"/>
                <a:gd name="connsiteY7" fmla="*/ 194479 h 5266944"/>
                <a:gd name="connsiteX8" fmla="*/ 194479 w 1166849"/>
                <a:gd name="connsiteY8" fmla="*/ 0 h 5266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6849" h="5266944">
                  <a:moveTo>
                    <a:pt x="1166849" y="877844"/>
                  </a:moveTo>
                  <a:lnTo>
                    <a:pt x="1166849" y="4389100"/>
                  </a:lnTo>
                  <a:cubicBezTo>
                    <a:pt x="1166849" y="4873919"/>
                    <a:pt x="1147559" y="5266942"/>
                    <a:pt x="1123764" y="5266942"/>
                  </a:cubicBezTo>
                  <a:lnTo>
                    <a:pt x="0" y="5266942"/>
                  </a:lnTo>
                  <a:lnTo>
                    <a:pt x="0" y="5266942"/>
                  </a:lnTo>
                  <a:lnTo>
                    <a:pt x="0" y="2"/>
                  </a:lnTo>
                  <a:lnTo>
                    <a:pt x="0" y="2"/>
                  </a:lnTo>
                  <a:lnTo>
                    <a:pt x="1123764" y="2"/>
                  </a:lnTo>
                  <a:cubicBezTo>
                    <a:pt x="1147559" y="2"/>
                    <a:pt x="1166849" y="393025"/>
                    <a:pt x="1166849" y="877844"/>
                  </a:cubicBezTo>
                  <a:close/>
                </a:path>
              </a:pathLst>
            </a:custGeom>
          </p:spPr>
          <p:style>
            <a:lnRef idx="2">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87631" tIns="100776" rIns="144591" bIns="100777" numCol="1" spcCol="1270" anchor="ctr" anchorCtr="0">
              <a:noAutofit/>
            </a:bodyPr>
            <a:lstStyle/>
            <a:p>
              <a:pPr marL="228600" lvl="1" indent="-228600" algn="l" defTabSz="1022350">
                <a:lnSpc>
                  <a:spcPct val="90000"/>
                </a:lnSpc>
                <a:spcBef>
                  <a:spcPct val="0"/>
                </a:spcBef>
                <a:spcAft>
                  <a:spcPct val="15000"/>
                </a:spcAft>
                <a:buChar char="•"/>
              </a:pPr>
              <a:r>
                <a:rPr lang="en-US" sz="2300" kern="1200" dirty="0"/>
                <a:t>Difficulties are meant to rouse, not discourage. The human spirit is to grow strong by conflict.</a:t>
              </a:r>
            </a:p>
          </p:txBody>
        </p:sp>
        <p:sp>
          <p:nvSpPr>
            <p:cNvPr id="5" name="Freeform: Shape 4">
              <a:extLst>
                <a:ext uri="{FF2B5EF4-FFF2-40B4-BE49-F238E27FC236}">
                  <a16:creationId xmlns:a16="http://schemas.microsoft.com/office/drawing/2014/main" id="{F136FC68-14E2-4309-95CE-07F5AC0CEDD6}"/>
                </a:ext>
              </a:extLst>
            </p:cNvPr>
            <p:cNvSpPr/>
            <p:nvPr/>
          </p:nvSpPr>
          <p:spPr>
            <a:xfrm>
              <a:off x="457200" y="1602409"/>
              <a:ext cx="2962656" cy="1458562"/>
            </a:xfrm>
            <a:custGeom>
              <a:avLst/>
              <a:gdLst>
                <a:gd name="connsiteX0" fmla="*/ 0 w 2962656"/>
                <a:gd name="connsiteY0" fmla="*/ 243099 h 1458562"/>
                <a:gd name="connsiteX1" fmla="*/ 243099 w 2962656"/>
                <a:gd name="connsiteY1" fmla="*/ 0 h 1458562"/>
                <a:gd name="connsiteX2" fmla="*/ 2719557 w 2962656"/>
                <a:gd name="connsiteY2" fmla="*/ 0 h 1458562"/>
                <a:gd name="connsiteX3" fmla="*/ 2962656 w 2962656"/>
                <a:gd name="connsiteY3" fmla="*/ 243099 h 1458562"/>
                <a:gd name="connsiteX4" fmla="*/ 2962656 w 2962656"/>
                <a:gd name="connsiteY4" fmla="*/ 1215463 h 1458562"/>
                <a:gd name="connsiteX5" fmla="*/ 2719557 w 2962656"/>
                <a:gd name="connsiteY5" fmla="*/ 1458562 h 1458562"/>
                <a:gd name="connsiteX6" fmla="*/ 243099 w 2962656"/>
                <a:gd name="connsiteY6" fmla="*/ 1458562 h 1458562"/>
                <a:gd name="connsiteX7" fmla="*/ 0 w 2962656"/>
                <a:gd name="connsiteY7" fmla="*/ 1215463 h 1458562"/>
                <a:gd name="connsiteX8" fmla="*/ 0 w 2962656"/>
                <a:gd name="connsiteY8" fmla="*/ 243099 h 1458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62656" h="1458562">
                  <a:moveTo>
                    <a:pt x="0" y="243099"/>
                  </a:moveTo>
                  <a:cubicBezTo>
                    <a:pt x="0" y="108839"/>
                    <a:pt x="108839" y="0"/>
                    <a:pt x="243099" y="0"/>
                  </a:cubicBezTo>
                  <a:lnTo>
                    <a:pt x="2719557" y="0"/>
                  </a:lnTo>
                  <a:cubicBezTo>
                    <a:pt x="2853817" y="0"/>
                    <a:pt x="2962656" y="108839"/>
                    <a:pt x="2962656" y="243099"/>
                  </a:cubicBezTo>
                  <a:lnTo>
                    <a:pt x="2962656" y="1215463"/>
                  </a:lnTo>
                  <a:cubicBezTo>
                    <a:pt x="2962656" y="1349723"/>
                    <a:pt x="2853817" y="1458562"/>
                    <a:pt x="2719557" y="1458562"/>
                  </a:cubicBezTo>
                  <a:lnTo>
                    <a:pt x="243099" y="1458562"/>
                  </a:lnTo>
                  <a:cubicBezTo>
                    <a:pt x="108839" y="1458562"/>
                    <a:pt x="0" y="1349723"/>
                    <a:pt x="0" y="1215463"/>
                  </a:cubicBezTo>
                  <a:lnTo>
                    <a:pt x="0" y="243099"/>
                  </a:lnTo>
                  <a:close/>
                </a:path>
              </a:pathLst>
            </a:custGeom>
            <a:ln>
              <a:noFill/>
            </a:ln>
          </p:spPr>
          <p:style>
            <a:lnRef idx="2">
              <a:scrgbClr r="0" g="0" b="0"/>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04551" tIns="137876" rIns="204551" bIns="137876" numCol="1" spcCol="1270" anchor="ctr" anchorCtr="0">
              <a:noAutofit/>
            </a:bodyPr>
            <a:lstStyle/>
            <a:p>
              <a:pPr marL="0" lvl="0" indent="0" algn="ctr" defTabSz="1555750">
                <a:lnSpc>
                  <a:spcPct val="90000"/>
                </a:lnSpc>
                <a:spcBef>
                  <a:spcPct val="0"/>
                </a:spcBef>
                <a:spcAft>
                  <a:spcPct val="35000"/>
                </a:spcAft>
                <a:buNone/>
              </a:pPr>
              <a:r>
                <a:rPr lang="en-US" sz="3500" b="1" kern="1200" dirty="0"/>
                <a:t>William Ellery Channing</a:t>
              </a:r>
              <a:endParaRPr lang="en-US" sz="3500" kern="1200" dirty="0"/>
            </a:p>
          </p:txBody>
        </p:sp>
        <p:sp>
          <p:nvSpPr>
            <p:cNvPr id="6" name="Freeform: Shape 5">
              <a:extLst>
                <a:ext uri="{FF2B5EF4-FFF2-40B4-BE49-F238E27FC236}">
                  <a16:creationId xmlns:a16="http://schemas.microsoft.com/office/drawing/2014/main" id="{0D81E425-16B5-4B7D-AD1F-922A006B3DCE}"/>
                </a:ext>
              </a:extLst>
            </p:cNvPr>
            <p:cNvSpPr/>
            <p:nvPr/>
          </p:nvSpPr>
          <p:spPr>
            <a:xfrm>
              <a:off x="3419855" y="3279757"/>
              <a:ext cx="5266945" cy="1166850"/>
            </a:xfrm>
            <a:custGeom>
              <a:avLst/>
              <a:gdLst>
                <a:gd name="connsiteX0" fmla="*/ 194479 w 1166849"/>
                <a:gd name="connsiteY0" fmla="*/ 0 h 5266944"/>
                <a:gd name="connsiteX1" fmla="*/ 972370 w 1166849"/>
                <a:gd name="connsiteY1" fmla="*/ 0 h 5266944"/>
                <a:gd name="connsiteX2" fmla="*/ 1166849 w 1166849"/>
                <a:gd name="connsiteY2" fmla="*/ 194479 h 5266944"/>
                <a:gd name="connsiteX3" fmla="*/ 1166849 w 1166849"/>
                <a:gd name="connsiteY3" fmla="*/ 5266944 h 5266944"/>
                <a:gd name="connsiteX4" fmla="*/ 1166849 w 1166849"/>
                <a:gd name="connsiteY4" fmla="*/ 5266944 h 5266944"/>
                <a:gd name="connsiteX5" fmla="*/ 0 w 1166849"/>
                <a:gd name="connsiteY5" fmla="*/ 5266944 h 5266944"/>
                <a:gd name="connsiteX6" fmla="*/ 0 w 1166849"/>
                <a:gd name="connsiteY6" fmla="*/ 5266944 h 5266944"/>
                <a:gd name="connsiteX7" fmla="*/ 0 w 1166849"/>
                <a:gd name="connsiteY7" fmla="*/ 194479 h 5266944"/>
                <a:gd name="connsiteX8" fmla="*/ 194479 w 1166849"/>
                <a:gd name="connsiteY8" fmla="*/ 0 h 5266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6849" h="5266944">
                  <a:moveTo>
                    <a:pt x="1166849" y="877844"/>
                  </a:moveTo>
                  <a:lnTo>
                    <a:pt x="1166849" y="4389100"/>
                  </a:lnTo>
                  <a:cubicBezTo>
                    <a:pt x="1166849" y="4873919"/>
                    <a:pt x="1147559" y="5266942"/>
                    <a:pt x="1123764" y="5266942"/>
                  </a:cubicBezTo>
                  <a:lnTo>
                    <a:pt x="0" y="5266942"/>
                  </a:lnTo>
                  <a:lnTo>
                    <a:pt x="0" y="5266942"/>
                  </a:lnTo>
                  <a:lnTo>
                    <a:pt x="0" y="2"/>
                  </a:lnTo>
                  <a:lnTo>
                    <a:pt x="0" y="2"/>
                  </a:lnTo>
                  <a:lnTo>
                    <a:pt x="1123764" y="2"/>
                  </a:lnTo>
                  <a:cubicBezTo>
                    <a:pt x="1147559" y="2"/>
                    <a:pt x="1166849" y="393025"/>
                    <a:pt x="1166849" y="877844"/>
                  </a:cubicBezTo>
                  <a:close/>
                </a:path>
              </a:pathLst>
            </a:custGeom>
          </p:spPr>
          <p:style>
            <a:lnRef idx="2">
              <a:schemeClr val="accent4">
                <a:tint val="40000"/>
                <a:alpha val="90000"/>
                <a:hueOff val="-1972855"/>
                <a:satOff val="11079"/>
                <a:lumOff val="704"/>
                <a:alphaOff val="0"/>
              </a:schemeClr>
            </a:lnRef>
            <a:fillRef idx="1">
              <a:schemeClr val="accent4">
                <a:tint val="40000"/>
                <a:alpha val="90000"/>
                <a:hueOff val="-1972855"/>
                <a:satOff val="11079"/>
                <a:lumOff val="704"/>
                <a:alphaOff val="0"/>
              </a:schemeClr>
            </a:fillRef>
            <a:effectRef idx="0">
              <a:schemeClr val="accent4">
                <a:tint val="40000"/>
                <a:alpha val="90000"/>
                <a:hueOff val="-1972855"/>
                <a:satOff val="11079"/>
                <a:lumOff val="704"/>
                <a:alphaOff val="0"/>
              </a:schemeClr>
            </a:effectRef>
            <a:fontRef idx="minor">
              <a:schemeClr val="dk1">
                <a:hueOff val="0"/>
                <a:satOff val="0"/>
                <a:lumOff val="0"/>
                <a:alphaOff val="0"/>
              </a:schemeClr>
            </a:fontRef>
          </p:style>
          <p:txBody>
            <a:bodyPr spcFirstLastPara="0" vert="horz" wrap="square" lIns="87631" tIns="100776" rIns="144591" bIns="100777" numCol="1" spcCol="1270" anchor="ctr" anchorCtr="0">
              <a:noAutofit/>
            </a:bodyPr>
            <a:lstStyle/>
            <a:p>
              <a:pPr marL="228600" lvl="1" indent="-228600" algn="l" defTabSz="1022350">
                <a:lnSpc>
                  <a:spcPct val="90000"/>
                </a:lnSpc>
                <a:spcBef>
                  <a:spcPct val="0"/>
                </a:spcBef>
                <a:spcAft>
                  <a:spcPct val="15000"/>
                </a:spcAft>
                <a:buChar char="•"/>
              </a:pPr>
              <a:r>
                <a:rPr lang="en-US" sz="2300" kern="1200" dirty="0"/>
                <a:t>Conflict is the beginning of consciousness.</a:t>
              </a:r>
            </a:p>
          </p:txBody>
        </p:sp>
        <p:sp>
          <p:nvSpPr>
            <p:cNvPr id="7" name="Freeform: Shape 6">
              <a:extLst>
                <a:ext uri="{FF2B5EF4-FFF2-40B4-BE49-F238E27FC236}">
                  <a16:creationId xmlns:a16="http://schemas.microsoft.com/office/drawing/2014/main" id="{722FCA83-C634-452B-8A1C-3870C1D46BC0}"/>
                </a:ext>
              </a:extLst>
            </p:cNvPr>
            <p:cNvSpPr/>
            <p:nvPr/>
          </p:nvSpPr>
          <p:spPr>
            <a:xfrm>
              <a:off x="457200" y="3133900"/>
              <a:ext cx="2962656" cy="1458562"/>
            </a:xfrm>
            <a:custGeom>
              <a:avLst/>
              <a:gdLst>
                <a:gd name="connsiteX0" fmla="*/ 0 w 2962656"/>
                <a:gd name="connsiteY0" fmla="*/ 243099 h 1458562"/>
                <a:gd name="connsiteX1" fmla="*/ 243099 w 2962656"/>
                <a:gd name="connsiteY1" fmla="*/ 0 h 1458562"/>
                <a:gd name="connsiteX2" fmla="*/ 2719557 w 2962656"/>
                <a:gd name="connsiteY2" fmla="*/ 0 h 1458562"/>
                <a:gd name="connsiteX3" fmla="*/ 2962656 w 2962656"/>
                <a:gd name="connsiteY3" fmla="*/ 243099 h 1458562"/>
                <a:gd name="connsiteX4" fmla="*/ 2962656 w 2962656"/>
                <a:gd name="connsiteY4" fmla="*/ 1215463 h 1458562"/>
                <a:gd name="connsiteX5" fmla="*/ 2719557 w 2962656"/>
                <a:gd name="connsiteY5" fmla="*/ 1458562 h 1458562"/>
                <a:gd name="connsiteX6" fmla="*/ 243099 w 2962656"/>
                <a:gd name="connsiteY6" fmla="*/ 1458562 h 1458562"/>
                <a:gd name="connsiteX7" fmla="*/ 0 w 2962656"/>
                <a:gd name="connsiteY7" fmla="*/ 1215463 h 1458562"/>
                <a:gd name="connsiteX8" fmla="*/ 0 w 2962656"/>
                <a:gd name="connsiteY8" fmla="*/ 243099 h 1458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62656" h="1458562">
                  <a:moveTo>
                    <a:pt x="0" y="243099"/>
                  </a:moveTo>
                  <a:cubicBezTo>
                    <a:pt x="0" y="108839"/>
                    <a:pt x="108839" y="0"/>
                    <a:pt x="243099" y="0"/>
                  </a:cubicBezTo>
                  <a:lnTo>
                    <a:pt x="2719557" y="0"/>
                  </a:lnTo>
                  <a:cubicBezTo>
                    <a:pt x="2853817" y="0"/>
                    <a:pt x="2962656" y="108839"/>
                    <a:pt x="2962656" y="243099"/>
                  </a:cubicBezTo>
                  <a:lnTo>
                    <a:pt x="2962656" y="1215463"/>
                  </a:lnTo>
                  <a:cubicBezTo>
                    <a:pt x="2962656" y="1349723"/>
                    <a:pt x="2853817" y="1458562"/>
                    <a:pt x="2719557" y="1458562"/>
                  </a:cubicBezTo>
                  <a:lnTo>
                    <a:pt x="243099" y="1458562"/>
                  </a:lnTo>
                  <a:cubicBezTo>
                    <a:pt x="108839" y="1458562"/>
                    <a:pt x="0" y="1349723"/>
                    <a:pt x="0" y="1215463"/>
                  </a:cubicBezTo>
                  <a:lnTo>
                    <a:pt x="0" y="243099"/>
                  </a:lnTo>
                  <a:close/>
                </a:path>
              </a:pathLst>
            </a:custGeom>
            <a:ln>
              <a:noFill/>
            </a:ln>
          </p:spPr>
          <p:style>
            <a:lnRef idx="2">
              <a:scrgbClr r="0" g="0" b="0"/>
            </a:lnRef>
            <a:fillRef idx="1">
              <a:schemeClr val="accent4">
                <a:hueOff val="-2232385"/>
                <a:satOff val="13449"/>
                <a:lumOff val="1078"/>
                <a:alphaOff val="0"/>
              </a:schemeClr>
            </a:fillRef>
            <a:effectRef idx="0">
              <a:schemeClr val="accent4">
                <a:hueOff val="-2232385"/>
                <a:satOff val="13449"/>
                <a:lumOff val="1078"/>
                <a:alphaOff val="0"/>
              </a:schemeClr>
            </a:effectRef>
            <a:fontRef idx="minor">
              <a:schemeClr val="lt1"/>
            </a:fontRef>
          </p:style>
          <p:txBody>
            <a:bodyPr spcFirstLastPara="0" vert="horz" wrap="square" lIns="204551" tIns="137876" rIns="204551" bIns="137876" numCol="1" spcCol="1270" anchor="ctr" anchorCtr="0">
              <a:noAutofit/>
            </a:bodyPr>
            <a:lstStyle/>
            <a:p>
              <a:pPr marL="0" lvl="0" indent="0" algn="ctr" defTabSz="1555750">
                <a:lnSpc>
                  <a:spcPct val="90000"/>
                </a:lnSpc>
                <a:spcBef>
                  <a:spcPct val="0"/>
                </a:spcBef>
                <a:spcAft>
                  <a:spcPct val="35000"/>
                </a:spcAft>
                <a:buNone/>
              </a:pPr>
              <a:r>
                <a:rPr lang="en-US" sz="3500" b="1" kern="1200" dirty="0"/>
                <a:t>M. Esther Harding</a:t>
              </a:r>
              <a:endParaRPr lang="en-US" sz="3500" kern="1200" dirty="0"/>
            </a:p>
          </p:txBody>
        </p:sp>
        <p:sp>
          <p:nvSpPr>
            <p:cNvPr id="8" name="Freeform: Shape 7">
              <a:extLst>
                <a:ext uri="{FF2B5EF4-FFF2-40B4-BE49-F238E27FC236}">
                  <a16:creationId xmlns:a16="http://schemas.microsoft.com/office/drawing/2014/main" id="{07D5A487-EFD7-4D2C-89B0-BDDB9A48CB7F}"/>
                </a:ext>
              </a:extLst>
            </p:cNvPr>
            <p:cNvSpPr/>
            <p:nvPr/>
          </p:nvSpPr>
          <p:spPr>
            <a:xfrm>
              <a:off x="3419855" y="4811246"/>
              <a:ext cx="5266945" cy="1166850"/>
            </a:xfrm>
            <a:custGeom>
              <a:avLst/>
              <a:gdLst>
                <a:gd name="connsiteX0" fmla="*/ 194479 w 1166849"/>
                <a:gd name="connsiteY0" fmla="*/ 0 h 5266944"/>
                <a:gd name="connsiteX1" fmla="*/ 972370 w 1166849"/>
                <a:gd name="connsiteY1" fmla="*/ 0 h 5266944"/>
                <a:gd name="connsiteX2" fmla="*/ 1166849 w 1166849"/>
                <a:gd name="connsiteY2" fmla="*/ 194479 h 5266944"/>
                <a:gd name="connsiteX3" fmla="*/ 1166849 w 1166849"/>
                <a:gd name="connsiteY3" fmla="*/ 5266944 h 5266944"/>
                <a:gd name="connsiteX4" fmla="*/ 1166849 w 1166849"/>
                <a:gd name="connsiteY4" fmla="*/ 5266944 h 5266944"/>
                <a:gd name="connsiteX5" fmla="*/ 0 w 1166849"/>
                <a:gd name="connsiteY5" fmla="*/ 5266944 h 5266944"/>
                <a:gd name="connsiteX6" fmla="*/ 0 w 1166849"/>
                <a:gd name="connsiteY6" fmla="*/ 5266944 h 5266944"/>
                <a:gd name="connsiteX7" fmla="*/ 0 w 1166849"/>
                <a:gd name="connsiteY7" fmla="*/ 194479 h 5266944"/>
                <a:gd name="connsiteX8" fmla="*/ 194479 w 1166849"/>
                <a:gd name="connsiteY8" fmla="*/ 0 h 5266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6849" h="5266944">
                  <a:moveTo>
                    <a:pt x="1166849" y="877844"/>
                  </a:moveTo>
                  <a:lnTo>
                    <a:pt x="1166849" y="4389100"/>
                  </a:lnTo>
                  <a:cubicBezTo>
                    <a:pt x="1166849" y="4873919"/>
                    <a:pt x="1147559" y="5266942"/>
                    <a:pt x="1123764" y="5266942"/>
                  </a:cubicBezTo>
                  <a:lnTo>
                    <a:pt x="0" y="5266942"/>
                  </a:lnTo>
                  <a:lnTo>
                    <a:pt x="0" y="5266942"/>
                  </a:lnTo>
                  <a:lnTo>
                    <a:pt x="0" y="2"/>
                  </a:lnTo>
                  <a:lnTo>
                    <a:pt x="0" y="2"/>
                  </a:lnTo>
                  <a:lnTo>
                    <a:pt x="1123764" y="2"/>
                  </a:lnTo>
                  <a:cubicBezTo>
                    <a:pt x="1147559" y="2"/>
                    <a:pt x="1166849" y="393025"/>
                    <a:pt x="1166849" y="877844"/>
                  </a:cubicBezTo>
                  <a:close/>
                </a:path>
              </a:pathLst>
            </a:custGeom>
          </p:spPr>
          <p:style>
            <a:lnRef idx="2">
              <a:schemeClr val="accent4">
                <a:tint val="40000"/>
                <a:alpha val="90000"/>
                <a:hueOff val="-3945710"/>
                <a:satOff val="22157"/>
                <a:lumOff val="1408"/>
                <a:alphaOff val="0"/>
              </a:schemeClr>
            </a:lnRef>
            <a:fillRef idx="1">
              <a:schemeClr val="accent4">
                <a:tint val="40000"/>
                <a:alpha val="90000"/>
                <a:hueOff val="-3945710"/>
                <a:satOff val="22157"/>
                <a:lumOff val="1408"/>
                <a:alphaOff val="0"/>
              </a:schemeClr>
            </a:fillRef>
            <a:effectRef idx="0">
              <a:schemeClr val="accent4">
                <a:tint val="40000"/>
                <a:alpha val="90000"/>
                <a:hueOff val="-3945710"/>
                <a:satOff val="22157"/>
                <a:lumOff val="1408"/>
                <a:alphaOff val="0"/>
              </a:schemeClr>
            </a:effectRef>
            <a:fontRef idx="minor">
              <a:schemeClr val="dk1">
                <a:hueOff val="0"/>
                <a:satOff val="0"/>
                <a:lumOff val="0"/>
                <a:alphaOff val="0"/>
              </a:schemeClr>
            </a:fontRef>
          </p:style>
          <p:txBody>
            <a:bodyPr spcFirstLastPara="0" vert="horz" wrap="square" lIns="87631" tIns="100777" rIns="144591" bIns="100776" numCol="1" spcCol="1270" anchor="ctr" anchorCtr="0">
              <a:noAutofit/>
            </a:bodyPr>
            <a:lstStyle/>
            <a:p>
              <a:pPr marL="228600" lvl="1" indent="-228600" algn="l" defTabSz="1022350">
                <a:lnSpc>
                  <a:spcPct val="90000"/>
                </a:lnSpc>
                <a:spcBef>
                  <a:spcPct val="0"/>
                </a:spcBef>
                <a:spcAft>
                  <a:spcPct val="15000"/>
                </a:spcAft>
                <a:buChar char="•"/>
              </a:pPr>
              <a:r>
                <a:rPr lang="en-US" sz="2300" kern="1200" dirty="0"/>
                <a:t>They may forget what you said, but they will never forget how you made them feel.</a:t>
              </a:r>
            </a:p>
          </p:txBody>
        </p:sp>
        <p:sp>
          <p:nvSpPr>
            <p:cNvPr id="9" name="Freeform: Shape 8">
              <a:extLst>
                <a:ext uri="{FF2B5EF4-FFF2-40B4-BE49-F238E27FC236}">
                  <a16:creationId xmlns:a16="http://schemas.microsoft.com/office/drawing/2014/main" id="{B1E96B97-3469-4DAD-88AE-6DF01E3AA5F6}"/>
                </a:ext>
              </a:extLst>
            </p:cNvPr>
            <p:cNvSpPr/>
            <p:nvPr/>
          </p:nvSpPr>
          <p:spPr>
            <a:xfrm>
              <a:off x="457200" y="4665390"/>
              <a:ext cx="2962656" cy="1458562"/>
            </a:xfrm>
            <a:custGeom>
              <a:avLst/>
              <a:gdLst>
                <a:gd name="connsiteX0" fmla="*/ 0 w 2962656"/>
                <a:gd name="connsiteY0" fmla="*/ 243099 h 1458562"/>
                <a:gd name="connsiteX1" fmla="*/ 243099 w 2962656"/>
                <a:gd name="connsiteY1" fmla="*/ 0 h 1458562"/>
                <a:gd name="connsiteX2" fmla="*/ 2719557 w 2962656"/>
                <a:gd name="connsiteY2" fmla="*/ 0 h 1458562"/>
                <a:gd name="connsiteX3" fmla="*/ 2962656 w 2962656"/>
                <a:gd name="connsiteY3" fmla="*/ 243099 h 1458562"/>
                <a:gd name="connsiteX4" fmla="*/ 2962656 w 2962656"/>
                <a:gd name="connsiteY4" fmla="*/ 1215463 h 1458562"/>
                <a:gd name="connsiteX5" fmla="*/ 2719557 w 2962656"/>
                <a:gd name="connsiteY5" fmla="*/ 1458562 h 1458562"/>
                <a:gd name="connsiteX6" fmla="*/ 243099 w 2962656"/>
                <a:gd name="connsiteY6" fmla="*/ 1458562 h 1458562"/>
                <a:gd name="connsiteX7" fmla="*/ 0 w 2962656"/>
                <a:gd name="connsiteY7" fmla="*/ 1215463 h 1458562"/>
                <a:gd name="connsiteX8" fmla="*/ 0 w 2962656"/>
                <a:gd name="connsiteY8" fmla="*/ 243099 h 1458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62656" h="1458562">
                  <a:moveTo>
                    <a:pt x="0" y="243099"/>
                  </a:moveTo>
                  <a:cubicBezTo>
                    <a:pt x="0" y="108839"/>
                    <a:pt x="108839" y="0"/>
                    <a:pt x="243099" y="0"/>
                  </a:cubicBezTo>
                  <a:lnTo>
                    <a:pt x="2719557" y="0"/>
                  </a:lnTo>
                  <a:cubicBezTo>
                    <a:pt x="2853817" y="0"/>
                    <a:pt x="2962656" y="108839"/>
                    <a:pt x="2962656" y="243099"/>
                  </a:cubicBezTo>
                  <a:lnTo>
                    <a:pt x="2962656" y="1215463"/>
                  </a:lnTo>
                  <a:cubicBezTo>
                    <a:pt x="2962656" y="1349723"/>
                    <a:pt x="2853817" y="1458562"/>
                    <a:pt x="2719557" y="1458562"/>
                  </a:cubicBezTo>
                  <a:lnTo>
                    <a:pt x="243099" y="1458562"/>
                  </a:lnTo>
                  <a:cubicBezTo>
                    <a:pt x="108839" y="1458562"/>
                    <a:pt x="0" y="1349723"/>
                    <a:pt x="0" y="1215463"/>
                  </a:cubicBezTo>
                  <a:lnTo>
                    <a:pt x="0" y="243099"/>
                  </a:lnTo>
                  <a:close/>
                </a:path>
              </a:pathLst>
            </a:custGeom>
            <a:ln>
              <a:noFill/>
            </a:ln>
          </p:spPr>
          <p:style>
            <a:lnRef idx="2">
              <a:scrgbClr r="0" g="0" b="0"/>
            </a:lnRef>
            <a:fillRef idx="1">
              <a:schemeClr val="accent4">
                <a:hueOff val="-4464770"/>
                <a:satOff val="26899"/>
                <a:lumOff val="2156"/>
                <a:alphaOff val="0"/>
              </a:schemeClr>
            </a:fillRef>
            <a:effectRef idx="0">
              <a:schemeClr val="accent4">
                <a:hueOff val="-4464770"/>
                <a:satOff val="26899"/>
                <a:lumOff val="2156"/>
                <a:alphaOff val="0"/>
              </a:schemeClr>
            </a:effectRef>
            <a:fontRef idx="minor">
              <a:schemeClr val="lt1"/>
            </a:fontRef>
          </p:style>
          <p:txBody>
            <a:bodyPr spcFirstLastPara="0" vert="horz" wrap="square" lIns="204551" tIns="137876" rIns="204551" bIns="137876" numCol="1" spcCol="1270" anchor="ctr" anchorCtr="0">
              <a:noAutofit/>
            </a:bodyPr>
            <a:lstStyle/>
            <a:p>
              <a:pPr marL="0" lvl="0" indent="0" algn="ctr" defTabSz="1555750">
                <a:lnSpc>
                  <a:spcPct val="90000"/>
                </a:lnSpc>
                <a:spcBef>
                  <a:spcPct val="0"/>
                </a:spcBef>
                <a:spcAft>
                  <a:spcPct val="35000"/>
                </a:spcAft>
                <a:buNone/>
              </a:pPr>
              <a:r>
                <a:rPr lang="en-US" sz="3500" b="1" kern="1200" dirty="0"/>
                <a:t>Carl W. Buechner</a:t>
              </a:r>
              <a:endParaRPr lang="en-US" sz="3500" kern="1200" dirty="0"/>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pPr eaLnBrk="1" hangingPunct="1"/>
            <a:r>
              <a:rPr lang="en-US" dirty="0"/>
              <a:t>Module Two: </a:t>
            </a:r>
            <a:br>
              <a:rPr lang="en-US" dirty="0"/>
            </a:br>
            <a:r>
              <a:rPr lang="en-US" dirty="0"/>
              <a:t>An Introduction to Conflict Resolution</a:t>
            </a:r>
          </a:p>
        </p:txBody>
      </p:sp>
      <p:sp>
        <p:nvSpPr>
          <p:cNvPr id="4" name="Text Placeholder 3"/>
          <p:cNvSpPr>
            <a:spLocks noGrp="1"/>
          </p:cNvSpPr>
          <p:nvPr>
            <p:ph type="body" sz="quarter" idx="10"/>
          </p:nvPr>
        </p:nvSpPr>
        <p:spPr/>
        <p:txBody>
          <a:bodyPr>
            <a:noAutofit/>
          </a:bodyPr>
          <a:lstStyle/>
          <a:p>
            <a:pPr>
              <a:lnSpc>
                <a:spcPct val="95000"/>
              </a:lnSpc>
              <a:spcBef>
                <a:spcPct val="0"/>
              </a:spcBef>
              <a:spcAft>
                <a:spcPts val="1000"/>
              </a:spcAft>
            </a:pPr>
            <a:r>
              <a:rPr lang="en-US" sz="2800" i="1" dirty="0">
                <a:latin typeface="+mj-lt"/>
                <a:cs typeface="Times New Roman" pitchFamily="18" charset="0"/>
              </a:rPr>
              <a:t>Great ideas often receive violent opposition from mediocre minds.</a:t>
            </a:r>
          </a:p>
          <a:p>
            <a:pPr>
              <a:lnSpc>
                <a:spcPct val="95000"/>
              </a:lnSpc>
              <a:spcBef>
                <a:spcPct val="0"/>
              </a:spcBef>
              <a:spcAft>
                <a:spcPts val="1000"/>
              </a:spcAft>
            </a:pPr>
            <a:r>
              <a:rPr lang="en-US" sz="2800" b="1" i="1" dirty="0">
                <a:latin typeface="+mj-lt"/>
                <a:cs typeface="Times New Roman" pitchFamily="18" charset="0"/>
              </a:rPr>
              <a:t>Albert Einstein</a:t>
            </a:r>
          </a:p>
        </p:txBody>
      </p:sp>
      <p:sp>
        <p:nvSpPr>
          <p:cNvPr id="8195" name="Content Placeholder 2"/>
          <p:cNvSpPr>
            <a:spLocks noGrp="1"/>
          </p:cNvSpPr>
          <p:nvPr>
            <p:ph type="body" sz="quarter" idx="11"/>
          </p:nvPr>
        </p:nvSpPr>
        <p:spPr/>
        <p:txBody>
          <a:bodyPr/>
          <a:lstStyle/>
          <a:p>
            <a:pPr eaLnBrk="1" hangingPunct="1"/>
            <a:r>
              <a:rPr lang="en-US" sz="4000" dirty="0"/>
              <a:t>People often assume that conflict is always negative. This is not true! </a:t>
            </a:r>
          </a:p>
          <a:p>
            <a:pPr eaLnBrk="1" hangingPunct="1"/>
            <a:r>
              <a:rPr lang="en-US" sz="4000" dirty="0"/>
              <a:t>People are inherently different, and conflict simply happens when those differences come to light.</a:t>
            </a:r>
          </a:p>
          <a:p>
            <a:pPr eaLnBrk="1" hangingPunct="1">
              <a:buFont typeface="Arial" charset="0"/>
              <a:buChar char="•"/>
            </a:pPr>
            <a:endParaRPr lang="en-US" dirty="0"/>
          </a:p>
        </p:txBody>
      </p:sp>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Conclusion</a:t>
            </a:r>
          </a:p>
        </p:txBody>
      </p:sp>
      <p:sp>
        <p:nvSpPr>
          <p:cNvPr id="5" name="Text Placeholder 4">
            <a:extLst>
              <a:ext uri="{FF2B5EF4-FFF2-40B4-BE49-F238E27FC236}">
                <a16:creationId xmlns:a16="http://schemas.microsoft.com/office/drawing/2014/main" id="{37159CD6-F23A-45A9-B494-E95EC16EA9F3}"/>
              </a:ext>
            </a:extLst>
          </p:cNvPr>
          <p:cNvSpPr>
            <a:spLocks noGrp="1"/>
          </p:cNvSpPr>
          <p:nvPr>
            <p:ph type="body" sz="quarter" idx="10"/>
          </p:nvPr>
        </p:nvSpPr>
        <p:spPr/>
        <p:txBody>
          <a:bodyPr/>
          <a:lstStyle/>
          <a:p>
            <a:r>
              <a:rPr lang="en-US" dirty="0"/>
              <a:t>Recap and Reflection Wrap-up</a:t>
            </a:r>
          </a:p>
        </p:txBody>
      </p:sp>
      <p:sp>
        <p:nvSpPr>
          <p:cNvPr id="26" name="Rectangle 25"/>
          <p:cNvSpPr/>
          <p:nvPr/>
        </p:nvSpPr>
        <p:spPr>
          <a:xfrm>
            <a:off x="-612576" y="2492896"/>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4868161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of your original response would have changed if you knew the insights provided today?</a:t>
            </a:r>
            <a:br>
              <a:rPr lang="en-US" dirty="0"/>
            </a:br>
            <a:endParaRPr lang="en-US" dirty="0"/>
          </a:p>
        </p:txBody>
      </p:sp>
      <p:sp>
        <p:nvSpPr>
          <p:cNvPr id="6" name="Content Placeholder 5">
            <a:extLst>
              <a:ext uri="{FF2B5EF4-FFF2-40B4-BE49-F238E27FC236}">
                <a16:creationId xmlns:a16="http://schemas.microsoft.com/office/drawing/2014/main" id="{0F353EEA-897C-4C3B-AFF6-C8DA509AEEAF}"/>
              </a:ext>
            </a:extLst>
          </p:cNvPr>
          <p:cNvSpPr>
            <a:spLocks noGrp="1"/>
          </p:cNvSpPr>
          <p:nvPr>
            <p:ph sz="quarter" idx="10"/>
          </p:nvPr>
        </p:nvSpPr>
        <p:spPr>
          <a:prstGeom prst="rect">
            <a:avLst/>
          </a:prstGeom>
        </p:spPr>
        <p:txBody>
          <a:bodyPr/>
          <a:lstStyle/>
          <a:p>
            <a:r>
              <a:rPr lang="en-US" dirty="0"/>
              <a:t>Revisiting Your Responses</a:t>
            </a:r>
          </a:p>
        </p:txBody>
      </p:sp>
      <p:sp>
        <p:nvSpPr>
          <p:cNvPr id="48" name="Rectangle 47"/>
          <p:cNvSpPr/>
          <p:nvPr/>
        </p:nvSpPr>
        <p:spPr>
          <a:xfrm>
            <a:off x="9142720" y="1340768"/>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49" name="Rectangle 48"/>
          <p:cNvSpPr/>
          <p:nvPr/>
        </p:nvSpPr>
        <p:spPr>
          <a:xfrm>
            <a:off x="9142720" y="1797324"/>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50" name="Rectangle 49"/>
          <p:cNvSpPr/>
          <p:nvPr/>
        </p:nvSpPr>
        <p:spPr>
          <a:xfrm>
            <a:off x="9142720" y="2253880"/>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54" name="Rectangle 53"/>
          <p:cNvSpPr/>
          <p:nvPr/>
        </p:nvSpPr>
        <p:spPr>
          <a:xfrm>
            <a:off x="9142720" y="2710436"/>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55" name="Rectangle 54"/>
          <p:cNvSpPr/>
          <p:nvPr/>
        </p:nvSpPr>
        <p:spPr>
          <a:xfrm>
            <a:off x="9142720" y="3166992"/>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56" name="Rectangle 55"/>
          <p:cNvSpPr/>
          <p:nvPr/>
        </p:nvSpPr>
        <p:spPr>
          <a:xfrm>
            <a:off x="9142720" y="3623546"/>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6" name="Rectangle 15">
            <a:extLst>
              <a:ext uri="{FF2B5EF4-FFF2-40B4-BE49-F238E27FC236}">
                <a16:creationId xmlns:a16="http://schemas.microsoft.com/office/drawing/2014/main" id="{0DC77931-361F-419B-B45F-4A175B221E8A}"/>
              </a:ext>
            </a:extLst>
          </p:cNvPr>
          <p:cNvSpPr/>
          <p:nvPr/>
        </p:nvSpPr>
        <p:spPr>
          <a:xfrm>
            <a:off x="-690760" y="5419907"/>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5" name="Rectangle 4">
            <a:extLst>
              <a:ext uri="{FF2B5EF4-FFF2-40B4-BE49-F238E27FC236}">
                <a16:creationId xmlns:a16="http://schemas.microsoft.com/office/drawing/2014/main" id="{204F9137-1B9E-443C-9E9A-BFBEFF7EA689}"/>
              </a:ext>
            </a:extLst>
          </p:cNvPr>
          <p:cNvSpPr/>
          <p:nvPr/>
        </p:nvSpPr>
        <p:spPr>
          <a:xfrm>
            <a:off x="9327672" y="5113745"/>
            <a:ext cx="4572000" cy="1477328"/>
          </a:xfrm>
          <a:prstGeom prst="rect">
            <a:avLst/>
          </a:prstGeom>
        </p:spPr>
        <p:txBody>
          <a:bodyPr>
            <a:spAutoFit/>
          </a:bodyPr>
          <a:lstStyle/>
          <a:p>
            <a:r>
              <a:rPr lang="en-US" strike="sngStrike" dirty="0"/>
              <a:t>Think of a recent situation where you felt anxious, frustrated, disappointed, or any other unpleasant emotion.</a:t>
            </a:r>
          </a:p>
          <a:p>
            <a:endParaRPr lang="en-US" strike="sngStrike" dirty="0"/>
          </a:p>
          <a:p>
            <a:r>
              <a:rPr lang="en-US" strike="sngStrike" dirty="0"/>
              <a:t>How did you address it?</a:t>
            </a:r>
          </a:p>
        </p:txBody>
      </p:sp>
      <p:sp>
        <p:nvSpPr>
          <p:cNvPr id="15" name="Text Placeholder 13">
            <a:extLst>
              <a:ext uri="{FF2B5EF4-FFF2-40B4-BE49-F238E27FC236}">
                <a16:creationId xmlns:a16="http://schemas.microsoft.com/office/drawing/2014/main" id="{C7D58E5A-FC20-4198-A4FF-7B18050672D1}"/>
              </a:ext>
            </a:extLst>
          </p:cNvPr>
          <p:cNvSpPr txBox="1">
            <a:spLocks/>
          </p:cNvSpPr>
          <p:nvPr/>
        </p:nvSpPr>
        <p:spPr>
          <a:xfrm>
            <a:off x="146472" y="3068960"/>
            <a:ext cx="8784976" cy="405759"/>
          </a:xfrm>
          <a:prstGeom prst="rect">
            <a:avLst/>
          </a:prstGeom>
          <a:noFill/>
        </p:spPr>
        <p:txBody>
          <a:bodyPr/>
          <a:lstStyle>
            <a:lvl1pPr marL="0" indent="0" algn="l" rtl="0" eaLnBrk="0" fontAlgn="base" hangingPunct="0">
              <a:spcBef>
                <a:spcPct val="20000"/>
              </a:spcBef>
              <a:spcAft>
                <a:spcPct val="0"/>
              </a:spcAft>
              <a:buFont typeface="Arial" charset="0"/>
              <a:buNone/>
              <a:defRPr sz="2000" b="1" kern="1200">
                <a:solidFill>
                  <a:schemeClr val="bg1"/>
                </a:solidFill>
                <a:latin typeface="Arial" panose="020B0604020202020204" pitchFamily="34" charset="0"/>
                <a:ea typeface="+mn-ea"/>
                <a:cs typeface="Arial" panose="020B0604020202020204" pitchFamily="34" charset="0"/>
              </a:defRPr>
            </a:lvl1pPr>
            <a:lvl2pPr marL="457200" indent="0" algn="l" rtl="0" eaLnBrk="0" fontAlgn="base" hangingPunct="0">
              <a:spcBef>
                <a:spcPct val="20000"/>
              </a:spcBef>
              <a:spcAft>
                <a:spcPct val="0"/>
              </a:spcAft>
              <a:buFont typeface="Arial" charset="0"/>
              <a:buNone/>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solidFill>
                  <a:srgbClr val="2A459D"/>
                </a:solidFill>
              </a:rPr>
              <a:t>Next Steps in Success</a:t>
            </a:r>
          </a:p>
        </p:txBody>
      </p:sp>
      <p:sp>
        <p:nvSpPr>
          <p:cNvPr id="18" name="Title 1">
            <a:extLst>
              <a:ext uri="{FF2B5EF4-FFF2-40B4-BE49-F238E27FC236}">
                <a16:creationId xmlns:a16="http://schemas.microsoft.com/office/drawing/2014/main" id="{038BCCAB-D8A9-4746-8550-0F4BD9D34C3D}"/>
              </a:ext>
            </a:extLst>
          </p:cNvPr>
          <p:cNvSpPr txBox="1">
            <a:spLocks/>
          </p:cNvSpPr>
          <p:nvPr/>
        </p:nvSpPr>
        <p:spPr>
          <a:xfrm>
            <a:off x="179512" y="3429000"/>
            <a:ext cx="8784976" cy="288032"/>
          </a:xfrm>
          <a:prstGeom prst="rect">
            <a:avLst/>
          </a:prstGeom>
        </p:spPr>
        <p:txBody>
          <a:bodyPr anchor="t"/>
          <a:lstStyle>
            <a:lvl1pPr algn="l" rtl="0" eaLnBrk="0" fontAlgn="base" hangingPunct="0">
              <a:spcBef>
                <a:spcPct val="0"/>
              </a:spcBef>
              <a:spcAft>
                <a:spcPct val="0"/>
              </a:spcAft>
              <a:defRPr sz="1400" kern="1200">
                <a:solidFill>
                  <a:schemeClr val="bg1">
                    <a:lumMod val="50000"/>
                  </a:schemeClr>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a:lstStyle>
          <a:p>
            <a:r>
              <a:rPr lang="en-US" dirty="0"/>
              <a:t>Apply What You’ve Learned</a:t>
            </a:r>
          </a:p>
        </p:txBody>
      </p:sp>
      <p:sp>
        <p:nvSpPr>
          <p:cNvPr id="19" name="Rectangle 18">
            <a:extLst>
              <a:ext uri="{FF2B5EF4-FFF2-40B4-BE49-F238E27FC236}">
                <a16:creationId xmlns:a16="http://schemas.microsoft.com/office/drawing/2014/main" id="{17D7E95A-77D5-4896-955C-6135A7800E3E}"/>
              </a:ext>
            </a:extLst>
          </p:cNvPr>
          <p:cNvSpPr/>
          <p:nvPr/>
        </p:nvSpPr>
        <p:spPr>
          <a:xfrm>
            <a:off x="5449008" y="4207039"/>
            <a:ext cx="3888432" cy="923330"/>
          </a:xfrm>
          <a:prstGeom prst="rect">
            <a:avLst/>
          </a:prstGeom>
        </p:spPr>
        <p:txBody>
          <a:bodyPr wrap="square">
            <a:spAutoFit/>
          </a:bodyPr>
          <a:lstStyle/>
          <a:p>
            <a:pPr marL="0" indent="0">
              <a:buNone/>
            </a:pPr>
            <a:r>
              <a:rPr lang="en-US" dirty="0"/>
              <a:t>Your next step is to complete the On-the-Job section of the XXXX Career Development topic.</a:t>
            </a:r>
          </a:p>
        </p:txBody>
      </p:sp>
    </p:spTree>
    <p:extLst>
      <p:ext uri="{BB962C8B-B14F-4D97-AF65-F5344CB8AC3E}">
        <p14:creationId xmlns:p14="http://schemas.microsoft.com/office/powerpoint/2010/main" val="407339156"/>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5"/>
          <p:cNvSpPr txBox="1">
            <a:spLocks/>
          </p:cNvSpPr>
          <p:nvPr/>
        </p:nvSpPr>
        <p:spPr>
          <a:xfrm>
            <a:off x="9612560" y="3623546"/>
            <a:ext cx="1326468" cy="658216"/>
          </a:xfrm>
          <a:prstGeom prst="rect">
            <a:avLst/>
          </a:prstGeom>
          <a:solidFill>
            <a:srgbClr val="FF9100"/>
          </a:solidFill>
        </p:spPr>
        <p:txBody>
          <a:bodyPr vert="horz" lIns="91440" tIns="45720" rIns="91440" bIns="45720" rtlCol="0" anchor="ctr">
            <a:normAutofit fontScale="85000" lnSpcReduction="10000"/>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r>
              <a:rPr lang="en-US" sz="1400" dirty="0">
                <a:solidFill>
                  <a:schemeClr val="bg1"/>
                </a:solidFill>
              </a:rPr>
              <a:t>Learn – Apply –  Practice – Evaluate</a:t>
            </a:r>
          </a:p>
        </p:txBody>
      </p:sp>
      <p:sp>
        <p:nvSpPr>
          <p:cNvPr id="17" name="Content Placeholder 1"/>
          <p:cNvSpPr txBox="1">
            <a:spLocks/>
          </p:cNvSpPr>
          <p:nvPr/>
        </p:nvSpPr>
        <p:spPr bwMode="auto">
          <a:xfrm>
            <a:off x="8100392" y="4430250"/>
            <a:ext cx="5266928" cy="1234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0" algn="ctr"/>
            <a:r>
              <a:rPr lang="en-US" sz="1800" strike="sngStrike" dirty="0"/>
              <a:t>Which insights of leadership and influence from today’s session will you apply immediately?</a:t>
            </a:r>
          </a:p>
        </p:txBody>
      </p:sp>
      <p:sp>
        <p:nvSpPr>
          <p:cNvPr id="11" name="Rectangle 10">
            <a:extLst>
              <a:ext uri="{FF2B5EF4-FFF2-40B4-BE49-F238E27FC236}">
                <a16:creationId xmlns:a16="http://schemas.microsoft.com/office/drawing/2014/main" id="{7503F8CE-6BB4-4283-8D05-72F26F70D15B}"/>
              </a:ext>
            </a:extLst>
          </p:cNvPr>
          <p:cNvSpPr/>
          <p:nvPr/>
        </p:nvSpPr>
        <p:spPr>
          <a:xfrm>
            <a:off x="-828600" y="3565246"/>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13" name="Title 12">
            <a:extLst>
              <a:ext uri="{FF2B5EF4-FFF2-40B4-BE49-F238E27FC236}">
                <a16:creationId xmlns:a16="http://schemas.microsoft.com/office/drawing/2014/main" id="{1A1EC27B-F436-49AE-9BCF-F3EECC65A6FD}"/>
              </a:ext>
            </a:extLst>
          </p:cNvPr>
          <p:cNvSpPr>
            <a:spLocks noGrp="1"/>
          </p:cNvSpPr>
          <p:nvPr>
            <p:ph type="title"/>
          </p:nvPr>
        </p:nvSpPr>
        <p:spPr/>
        <p:txBody>
          <a:bodyPr/>
          <a:lstStyle/>
          <a:p>
            <a:r>
              <a:rPr lang="en-US" dirty="0"/>
              <a:t>Survey</a:t>
            </a:r>
          </a:p>
        </p:txBody>
      </p:sp>
      <p:sp>
        <p:nvSpPr>
          <p:cNvPr id="14" name="Text Placeholder 13">
            <a:extLst>
              <a:ext uri="{FF2B5EF4-FFF2-40B4-BE49-F238E27FC236}">
                <a16:creationId xmlns:a16="http://schemas.microsoft.com/office/drawing/2014/main" id="{7E249B0A-5262-4228-8EF4-64D85ABE2986}"/>
              </a:ext>
            </a:extLst>
          </p:cNvPr>
          <p:cNvSpPr>
            <a:spLocks noGrp="1"/>
          </p:cNvSpPr>
          <p:nvPr>
            <p:ph sz="quarter" idx="10"/>
          </p:nvPr>
        </p:nvSpPr>
        <p:spPr>
          <a:prstGeom prst="rect">
            <a:avLst/>
          </a:prstGeom>
        </p:spPr>
        <p:txBody>
          <a:bodyPr/>
          <a:lstStyle/>
          <a:p>
            <a:r>
              <a:rPr lang="en-US" dirty="0"/>
              <a:t>Thank you!</a:t>
            </a:r>
          </a:p>
        </p:txBody>
      </p:sp>
      <p:sp>
        <p:nvSpPr>
          <p:cNvPr id="15" name="Rectangle 14">
            <a:extLst>
              <a:ext uri="{FF2B5EF4-FFF2-40B4-BE49-F238E27FC236}">
                <a16:creationId xmlns:a16="http://schemas.microsoft.com/office/drawing/2014/main" id="{AB6C3694-6265-4C2C-ADD8-3ABA5FC0DF64}"/>
              </a:ext>
            </a:extLst>
          </p:cNvPr>
          <p:cNvSpPr/>
          <p:nvPr/>
        </p:nvSpPr>
        <p:spPr>
          <a:xfrm>
            <a:off x="9155440" y="795466"/>
            <a:ext cx="4572000" cy="1200329"/>
          </a:xfrm>
          <a:prstGeom prst="rect">
            <a:avLst/>
          </a:prstGeom>
        </p:spPr>
        <p:txBody>
          <a:bodyPr>
            <a:spAutoFit/>
          </a:bodyPr>
          <a:lstStyle/>
          <a:p>
            <a:pPr defTabSz="471145">
              <a:defRPr/>
            </a:pPr>
            <a:r>
              <a:rPr lang="en-US" dirty="0"/>
              <a:t>[Time: 1/2 minute]</a:t>
            </a:r>
          </a:p>
          <a:p>
            <a:endParaRPr lang="en-US" b="1" dirty="0"/>
          </a:p>
          <a:p>
            <a:r>
              <a:rPr lang="en-US" i="1" dirty="0"/>
              <a:t>Instructions:</a:t>
            </a:r>
            <a:r>
              <a:rPr lang="en-US" dirty="0"/>
              <a:t> Thank participants for their time and active participation.</a:t>
            </a:r>
          </a:p>
        </p:txBody>
      </p:sp>
    </p:spTree>
    <p:extLst>
      <p:ext uri="{BB962C8B-B14F-4D97-AF65-F5344CB8AC3E}">
        <p14:creationId xmlns:p14="http://schemas.microsoft.com/office/powerpoint/2010/main" val="2386403046"/>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Recap and Reflect</a:t>
            </a:r>
          </a:p>
        </p:txBody>
      </p:sp>
      <p:pic>
        <p:nvPicPr>
          <p:cNvPr id="54" name="Graphic 53" descr="Chat"/>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077200" y="76200"/>
            <a:ext cx="914400" cy="914400"/>
          </a:xfrm>
          <a:prstGeom prst="rect">
            <a:avLst/>
          </a:prstGeom>
        </p:spPr>
      </p:pic>
      <p:sp>
        <p:nvSpPr>
          <p:cNvPr id="26" name="Rectangle 25"/>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23321309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Revisiting Your Answer</a:t>
            </a:r>
          </a:p>
        </p:txBody>
      </p:sp>
      <p:pic>
        <p:nvPicPr>
          <p:cNvPr id="53" name="Graphic 52" descr="Raised Hand"/>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95526" y="78933"/>
            <a:ext cx="848474" cy="848474"/>
          </a:xfrm>
          <a:prstGeom prst="rect">
            <a:avLst/>
          </a:prstGeom>
        </p:spPr>
      </p:pic>
      <p:sp>
        <p:nvSpPr>
          <p:cNvPr id="26" name="Content Placeholder 6"/>
          <p:cNvSpPr>
            <a:spLocks noGrp="1"/>
          </p:cNvSpPr>
          <p:nvPr>
            <p:ph sz="quarter" idx="10"/>
          </p:nvPr>
        </p:nvSpPr>
        <p:spPr>
          <a:xfrm>
            <a:off x="609600" y="1371600"/>
            <a:ext cx="4038600" cy="2590800"/>
          </a:xfrm>
        </p:spPr>
        <p:txBody>
          <a:bodyPr/>
          <a:lstStyle/>
          <a:p>
            <a:r>
              <a:rPr lang="en-US" sz="2400" strike="sngStrike" dirty="0"/>
              <a:t>Think of a recent situation where you felt anxious, frustrated, disappointed, or any other unpleasant emotion.</a:t>
            </a:r>
          </a:p>
          <a:p>
            <a:endParaRPr lang="en-US" sz="2400" strike="sngStrike" dirty="0"/>
          </a:p>
          <a:p>
            <a:r>
              <a:rPr lang="en-US" sz="2400" strike="sngStrike" dirty="0"/>
              <a:t>How did you address it?</a:t>
            </a:r>
          </a:p>
        </p:txBody>
      </p:sp>
      <p:sp>
        <p:nvSpPr>
          <p:cNvPr id="48" name="Rectangle 47"/>
          <p:cNvSpPr/>
          <p:nvPr/>
        </p:nvSpPr>
        <p:spPr>
          <a:xfrm>
            <a:off x="5029200" y="129540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49" name="Rectangle 48"/>
          <p:cNvSpPr/>
          <p:nvPr/>
        </p:nvSpPr>
        <p:spPr>
          <a:xfrm>
            <a:off x="5029200" y="175195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50" name="Rectangle 49"/>
          <p:cNvSpPr/>
          <p:nvPr/>
        </p:nvSpPr>
        <p:spPr>
          <a:xfrm>
            <a:off x="5029200" y="220851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54" name="Rectangle 53"/>
          <p:cNvSpPr/>
          <p:nvPr/>
        </p:nvSpPr>
        <p:spPr>
          <a:xfrm>
            <a:off x="5029200" y="266506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55" name="Rectangle 54"/>
          <p:cNvSpPr/>
          <p:nvPr/>
        </p:nvSpPr>
        <p:spPr>
          <a:xfrm>
            <a:off x="5029200" y="312162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 name="Rectangle 2"/>
          <p:cNvSpPr/>
          <p:nvPr/>
        </p:nvSpPr>
        <p:spPr>
          <a:xfrm>
            <a:off x="228600" y="4495800"/>
            <a:ext cx="8610600" cy="1077218"/>
          </a:xfrm>
          <a:prstGeom prst="rect">
            <a:avLst/>
          </a:prstGeom>
        </p:spPr>
        <p:txBody>
          <a:bodyPr wrap="square">
            <a:spAutoFit/>
          </a:bodyPr>
          <a:lstStyle/>
          <a:p>
            <a:pPr algn="ctr"/>
            <a:r>
              <a:rPr lang="en-US" sz="3200" b="1" dirty="0">
                <a:latin typeface="+mn-lt"/>
              </a:rPr>
              <a:t>What of your original answer would have changed if you knew the insights provided today?</a:t>
            </a:r>
          </a:p>
        </p:txBody>
      </p:sp>
      <p:sp>
        <p:nvSpPr>
          <p:cNvPr id="56" name="Rectangle 55"/>
          <p:cNvSpPr/>
          <p:nvPr/>
        </p:nvSpPr>
        <p:spPr>
          <a:xfrm>
            <a:off x="5029200" y="357817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pic>
        <p:nvPicPr>
          <p:cNvPr id="57" name="Graphic 56"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467600" y="76200"/>
            <a:ext cx="914400" cy="914400"/>
          </a:xfrm>
          <a:prstGeom prst="rect">
            <a:avLst/>
          </a:prstGeom>
        </p:spPr>
      </p:pic>
      <p:sp>
        <p:nvSpPr>
          <p:cNvPr id="4" name="Rectangle 3"/>
          <p:cNvSpPr/>
          <p:nvPr/>
        </p:nvSpPr>
        <p:spPr>
          <a:xfrm>
            <a:off x="10010026" y="76200"/>
            <a:ext cx="5687174" cy="5909310"/>
          </a:xfrm>
          <a:prstGeom prst="rect">
            <a:avLst/>
          </a:prstGeom>
        </p:spPr>
        <p:txBody>
          <a:bodyPr wrap="square">
            <a:spAutoFit/>
          </a:bodyPr>
          <a:lstStyle/>
          <a:p>
            <a:r>
              <a:rPr lang="en-US" b="1" dirty="0">
                <a:solidFill>
                  <a:srgbClr val="FF0000"/>
                </a:solidFill>
              </a:rPr>
              <a:t>Facilitator/Producer Notes: REQUEST #2.</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6" name="Rectangle 15">
            <a:extLst>
              <a:ext uri="{FF2B5EF4-FFF2-40B4-BE49-F238E27FC236}">
                <a16:creationId xmlns:a16="http://schemas.microsoft.com/office/drawing/2014/main" id="{0DC77931-361F-419B-B45F-4A175B221E8A}"/>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4150905070"/>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905000" y="914400"/>
            <a:ext cx="54102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4067944" y="1412776"/>
            <a:ext cx="1008112" cy="1672550"/>
          </a:xfrm>
          <a:prstGeom prst="rect">
            <a:avLst/>
          </a:prstGeom>
          <a:noFill/>
          <a:ln>
            <a:noFill/>
          </a:ln>
        </p:spPr>
      </p:pic>
      <p:sp>
        <p:nvSpPr>
          <p:cNvPr id="10" name="Title 5"/>
          <p:cNvSpPr txBox="1">
            <a:spLocks/>
          </p:cNvSpPr>
          <p:nvPr/>
        </p:nvSpPr>
        <p:spPr>
          <a:xfrm>
            <a:off x="0" y="402563"/>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Learn – Apply –  Practice – Evaluate</a:t>
            </a:r>
          </a:p>
        </p:txBody>
      </p:sp>
      <p:sp>
        <p:nvSpPr>
          <p:cNvPr id="17" name="Content Placeholder 1"/>
          <p:cNvSpPr txBox="1">
            <a:spLocks/>
          </p:cNvSpPr>
          <p:nvPr/>
        </p:nvSpPr>
        <p:spPr bwMode="auto">
          <a:xfrm>
            <a:off x="304800" y="3489971"/>
            <a:ext cx="8382000" cy="1234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0" algn="ctr"/>
            <a:r>
              <a:rPr lang="en-US" b="1" strike="sngStrike" dirty="0"/>
              <a:t>Which insights of leadership and influence from today’s session will you apply immediately?</a:t>
            </a:r>
            <a:endParaRPr lang="en-US" strike="sngStrike" dirty="0"/>
          </a:p>
        </p:txBody>
      </p:sp>
      <p:sp>
        <p:nvSpPr>
          <p:cNvPr id="18" name="Rectangle 17"/>
          <p:cNvSpPr/>
          <p:nvPr/>
        </p:nvSpPr>
        <p:spPr>
          <a:xfrm>
            <a:off x="9601200" y="372083"/>
            <a:ext cx="5687174" cy="4801314"/>
          </a:xfrm>
          <a:prstGeom prst="rect">
            <a:avLst/>
          </a:prstGeom>
        </p:spPr>
        <p:txBody>
          <a:bodyPr wrap="square">
            <a:spAutoFit/>
          </a:bodyPr>
          <a:lstStyle/>
          <a:p>
            <a:r>
              <a:rPr lang="en-US" b="1" dirty="0">
                <a:solidFill>
                  <a:srgbClr val="FF0000"/>
                </a:solidFill>
              </a:rPr>
              <a:t>Facilitator/Producer Notes: REQUEST #3.</a:t>
            </a:r>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1" name="Rectangle 10">
            <a:extLst>
              <a:ext uri="{FF2B5EF4-FFF2-40B4-BE49-F238E27FC236}">
                <a16:creationId xmlns:a16="http://schemas.microsoft.com/office/drawing/2014/main" id="{7503F8CE-6BB4-4283-8D05-72F26F70D15B}"/>
              </a:ext>
            </a:extLst>
          </p:cNvPr>
          <p:cNvSpPr/>
          <p:nvPr/>
        </p:nvSpPr>
        <p:spPr>
          <a:xfrm>
            <a:off x="-1342256" y="4107185"/>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12" name="Rectangle 11">
            <a:extLst>
              <a:ext uri="{FF2B5EF4-FFF2-40B4-BE49-F238E27FC236}">
                <a16:creationId xmlns:a16="http://schemas.microsoft.com/office/drawing/2014/main" id="{1C309140-BDEE-4FAC-ADC2-09BA1C21628E}"/>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5519052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FF8B84C-F84C-4D79-8C47-49A2217761F2}"/>
              </a:ext>
            </a:extLst>
          </p:cNvPr>
          <p:cNvSpPr>
            <a:spLocks noGrp="1"/>
          </p:cNvSpPr>
          <p:nvPr>
            <p:ph sz="quarter" idx="11"/>
          </p:nvPr>
        </p:nvSpPr>
        <p:spPr/>
        <p:txBody>
          <a:bodyPr/>
          <a:lstStyle/>
          <a:p>
            <a:endParaRPr lang="en-US"/>
          </a:p>
        </p:txBody>
      </p:sp>
      <p:sp>
        <p:nvSpPr>
          <p:cNvPr id="9218" name="Title 1"/>
          <p:cNvSpPr>
            <a:spLocks noGrp="1"/>
          </p:cNvSpPr>
          <p:nvPr>
            <p:ph type="title"/>
          </p:nvPr>
        </p:nvSpPr>
        <p:spPr/>
        <p:txBody>
          <a:bodyPr/>
          <a:lstStyle/>
          <a:p>
            <a:pPr eaLnBrk="1" hangingPunct="1"/>
            <a:r>
              <a:rPr lang="en-US" dirty="0"/>
              <a:t>What is Conflict? </a:t>
            </a:r>
          </a:p>
        </p:txBody>
      </p:sp>
      <p:grpSp>
        <p:nvGrpSpPr>
          <p:cNvPr id="2" name="Group 1">
            <a:extLst>
              <a:ext uri="{FF2B5EF4-FFF2-40B4-BE49-F238E27FC236}">
                <a16:creationId xmlns:a16="http://schemas.microsoft.com/office/drawing/2014/main" id="{B7681CA4-E29A-4BA3-BC0E-8BAD8C5E2874}"/>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D0E140B2-FC83-4641-9B18-6A0F2C7FD828}"/>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b="1" kern="1200" dirty="0"/>
                <a:t>Arguing over a customer</a:t>
              </a:r>
            </a:p>
          </p:txBody>
        </p:sp>
        <p:sp>
          <p:nvSpPr>
            <p:cNvPr id="5" name="Freeform: Shape 4">
              <a:extLst>
                <a:ext uri="{FF2B5EF4-FFF2-40B4-BE49-F238E27FC236}">
                  <a16:creationId xmlns:a16="http://schemas.microsoft.com/office/drawing/2014/main" id="{617341C7-432F-4C4A-A193-75BB768B932A}"/>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b="1" kern="1200" dirty="0"/>
                <a:t>Upset with scheduling change</a:t>
              </a:r>
            </a:p>
          </p:txBody>
        </p:sp>
        <p:sp>
          <p:nvSpPr>
            <p:cNvPr id="6" name="Freeform: Shape 5">
              <a:extLst>
                <a:ext uri="{FF2B5EF4-FFF2-40B4-BE49-F238E27FC236}">
                  <a16:creationId xmlns:a16="http://schemas.microsoft.com/office/drawing/2014/main" id="{2B9E5C08-C475-436F-B795-D9B9A966D8CE}"/>
                </a:ext>
              </a:extLst>
            </p:cNvPr>
            <p:cNvSpPr/>
            <p:nvPr/>
          </p:nvSpPr>
          <p:spPr>
            <a:xfrm>
              <a:off x="918105"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a:ln>
              <a:noFill/>
            </a:ln>
          </p:spPr>
          <p:style>
            <a:lnRef idx="2">
              <a:scrgbClr r="0" g="0" b="0"/>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b="1" kern="1200" dirty="0"/>
                <a:t>Work towards winning a championship</a:t>
              </a:r>
            </a:p>
          </p:txBody>
        </p:sp>
        <p:sp>
          <p:nvSpPr>
            <p:cNvPr id="7" name="Freeform: Shape 6">
              <a:extLst>
                <a:ext uri="{FF2B5EF4-FFF2-40B4-BE49-F238E27FC236}">
                  <a16:creationId xmlns:a16="http://schemas.microsoft.com/office/drawing/2014/main" id="{EE382BF5-C26B-4C0E-899B-1F09A6884DD7}"/>
                </a:ext>
              </a:extLst>
            </p:cNvPr>
            <p:cNvSpPr/>
            <p:nvPr/>
          </p:nvSpPr>
          <p:spPr>
            <a:xfrm>
              <a:off x="4745994"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a:ln>
              <a:noFill/>
            </a:ln>
          </p:spPr>
          <p:style>
            <a:lnRef idx="2">
              <a:scrgbClr r="0" g="0" b="0"/>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b="1" kern="1200" dirty="0"/>
                <a:t>Vie for the top market share</a:t>
              </a:r>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B2DDD2B8-CF0F-4222-9859-3A6FE67395A5}"/>
              </a:ext>
            </a:extLst>
          </p:cNvPr>
          <p:cNvSpPr>
            <a:spLocks noGrp="1"/>
          </p:cNvSpPr>
          <p:nvPr>
            <p:ph sz="quarter" idx="11"/>
          </p:nvPr>
        </p:nvSpPr>
        <p:spPr/>
        <p:txBody>
          <a:bodyPr/>
          <a:lstStyle/>
          <a:p>
            <a:endParaRPr lang="en-US"/>
          </a:p>
        </p:txBody>
      </p:sp>
      <p:sp>
        <p:nvSpPr>
          <p:cNvPr id="10242" name="Title 1"/>
          <p:cNvSpPr>
            <a:spLocks noGrp="1"/>
          </p:cNvSpPr>
          <p:nvPr>
            <p:ph type="title"/>
          </p:nvPr>
        </p:nvSpPr>
        <p:spPr/>
        <p:txBody>
          <a:bodyPr/>
          <a:lstStyle/>
          <a:p>
            <a:pPr eaLnBrk="1" hangingPunct="1"/>
            <a:r>
              <a:rPr lang="en-US" dirty="0"/>
              <a:t>What is Conflict Resolution?</a:t>
            </a:r>
          </a:p>
        </p:txBody>
      </p:sp>
      <p:grpSp>
        <p:nvGrpSpPr>
          <p:cNvPr id="2" name="Group 1">
            <a:extLst>
              <a:ext uri="{FF2B5EF4-FFF2-40B4-BE49-F238E27FC236}">
                <a16:creationId xmlns:a16="http://schemas.microsoft.com/office/drawing/2014/main" id="{B1F0C254-793E-441F-A141-C92A9C8C3CFA}"/>
              </a:ext>
            </a:extLst>
          </p:cNvPr>
          <p:cNvGrpSpPr/>
          <p:nvPr/>
        </p:nvGrpSpPr>
        <p:grpSpPr>
          <a:xfrm>
            <a:off x="458144" y="1601158"/>
            <a:ext cx="8227711" cy="4524046"/>
            <a:chOff x="458144" y="1601158"/>
            <a:chExt cx="8227711" cy="4524046"/>
          </a:xfrm>
        </p:grpSpPr>
        <p:sp>
          <p:nvSpPr>
            <p:cNvPr id="3" name="Freeform: Shape 2">
              <a:extLst>
                <a:ext uri="{FF2B5EF4-FFF2-40B4-BE49-F238E27FC236}">
                  <a16:creationId xmlns:a16="http://schemas.microsoft.com/office/drawing/2014/main" id="{996E41BB-3680-4D72-95C8-0546DA26202B}"/>
                </a:ext>
              </a:extLst>
            </p:cNvPr>
            <p:cNvSpPr/>
            <p:nvPr/>
          </p:nvSpPr>
          <p:spPr>
            <a:xfrm>
              <a:off x="458144" y="4713051"/>
              <a:ext cx="8227711" cy="1412153"/>
            </a:xfrm>
            <a:custGeom>
              <a:avLst/>
              <a:gdLst>
                <a:gd name="connsiteX0" fmla="*/ 0 w 8227711"/>
                <a:gd name="connsiteY0" fmla="*/ 141215 h 1412153"/>
                <a:gd name="connsiteX1" fmla="*/ 141215 w 8227711"/>
                <a:gd name="connsiteY1" fmla="*/ 0 h 1412153"/>
                <a:gd name="connsiteX2" fmla="*/ 8086496 w 8227711"/>
                <a:gd name="connsiteY2" fmla="*/ 0 h 1412153"/>
                <a:gd name="connsiteX3" fmla="*/ 8227711 w 8227711"/>
                <a:gd name="connsiteY3" fmla="*/ 141215 h 1412153"/>
                <a:gd name="connsiteX4" fmla="*/ 8227711 w 8227711"/>
                <a:gd name="connsiteY4" fmla="*/ 1270938 h 1412153"/>
                <a:gd name="connsiteX5" fmla="*/ 8086496 w 8227711"/>
                <a:gd name="connsiteY5" fmla="*/ 1412153 h 1412153"/>
                <a:gd name="connsiteX6" fmla="*/ 141215 w 8227711"/>
                <a:gd name="connsiteY6" fmla="*/ 1412153 h 1412153"/>
                <a:gd name="connsiteX7" fmla="*/ 0 w 8227711"/>
                <a:gd name="connsiteY7" fmla="*/ 1270938 h 1412153"/>
                <a:gd name="connsiteX8" fmla="*/ 0 w 8227711"/>
                <a:gd name="connsiteY8" fmla="*/ 141215 h 1412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7711" h="1412153">
                  <a:moveTo>
                    <a:pt x="0" y="141215"/>
                  </a:moveTo>
                  <a:cubicBezTo>
                    <a:pt x="0" y="63224"/>
                    <a:pt x="63224" y="0"/>
                    <a:pt x="141215" y="0"/>
                  </a:cubicBezTo>
                  <a:lnTo>
                    <a:pt x="8086496" y="0"/>
                  </a:lnTo>
                  <a:cubicBezTo>
                    <a:pt x="8164487" y="0"/>
                    <a:pt x="8227711" y="63224"/>
                    <a:pt x="8227711" y="141215"/>
                  </a:cubicBezTo>
                  <a:lnTo>
                    <a:pt x="8227711" y="1270938"/>
                  </a:lnTo>
                  <a:cubicBezTo>
                    <a:pt x="8227711" y="1348929"/>
                    <a:pt x="8164487" y="1412153"/>
                    <a:pt x="8086496" y="1412153"/>
                  </a:cubicBezTo>
                  <a:lnTo>
                    <a:pt x="141215" y="1412153"/>
                  </a:lnTo>
                  <a:cubicBezTo>
                    <a:pt x="63224" y="1412153"/>
                    <a:pt x="0" y="1348929"/>
                    <a:pt x="0" y="1270938"/>
                  </a:cubicBezTo>
                  <a:lnTo>
                    <a:pt x="0" y="141215"/>
                  </a:lnTo>
                  <a:close/>
                </a:path>
              </a:pathLst>
            </a:custGeom>
            <a:ln>
              <a:noFill/>
            </a:ln>
          </p:spPr>
          <p:style>
            <a:lnRef idx="2">
              <a:scrgbClr r="0" g="0" b="0"/>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92821" tIns="292821" rIns="292821" bIns="292821" numCol="1" spcCol="1270" anchor="ctr" anchorCtr="0">
              <a:noAutofit/>
            </a:bodyPr>
            <a:lstStyle/>
            <a:p>
              <a:pPr marL="0" lvl="0" indent="0" algn="ctr" defTabSz="2933700">
                <a:lnSpc>
                  <a:spcPct val="90000"/>
                </a:lnSpc>
                <a:spcBef>
                  <a:spcPct val="0"/>
                </a:spcBef>
                <a:spcAft>
                  <a:spcPct val="35000"/>
                </a:spcAft>
                <a:buNone/>
              </a:pPr>
              <a:r>
                <a:rPr lang="en-US" sz="6600" b="1" kern="1200" dirty="0"/>
                <a:t>Dispute Resolution</a:t>
              </a:r>
            </a:p>
          </p:txBody>
        </p:sp>
        <p:sp>
          <p:nvSpPr>
            <p:cNvPr id="4" name="Freeform: Shape 3">
              <a:extLst>
                <a:ext uri="{FF2B5EF4-FFF2-40B4-BE49-F238E27FC236}">
                  <a16:creationId xmlns:a16="http://schemas.microsoft.com/office/drawing/2014/main" id="{1645D653-3F5C-4719-B72F-0180A7DA7A8B}"/>
                </a:ext>
              </a:extLst>
            </p:cNvPr>
            <p:cNvSpPr/>
            <p:nvPr/>
          </p:nvSpPr>
          <p:spPr>
            <a:xfrm>
              <a:off x="458144" y="3157104"/>
              <a:ext cx="5374595" cy="1412153"/>
            </a:xfrm>
            <a:custGeom>
              <a:avLst/>
              <a:gdLst>
                <a:gd name="connsiteX0" fmla="*/ 0 w 5374595"/>
                <a:gd name="connsiteY0" fmla="*/ 141215 h 1412153"/>
                <a:gd name="connsiteX1" fmla="*/ 141215 w 5374595"/>
                <a:gd name="connsiteY1" fmla="*/ 0 h 1412153"/>
                <a:gd name="connsiteX2" fmla="*/ 5233380 w 5374595"/>
                <a:gd name="connsiteY2" fmla="*/ 0 h 1412153"/>
                <a:gd name="connsiteX3" fmla="*/ 5374595 w 5374595"/>
                <a:gd name="connsiteY3" fmla="*/ 141215 h 1412153"/>
                <a:gd name="connsiteX4" fmla="*/ 5374595 w 5374595"/>
                <a:gd name="connsiteY4" fmla="*/ 1270938 h 1412153"/>
                <a:gd name="connsiteX5" fmla="*/ 5233380 w 5374595"/>
                <a:gd name="connsiteY5" fmla="*/ 1412153 h 1412153"/>
                <a:gd name="connsiteX6" fmla="*/ 141215 w 5374595"/>
                <a:gd name="connsiteY6" fmla="*/ 1412153 h 1412153"/>
                <a:gd name="connsiteX7" fmla="*/ 0 w 5374595"/>
                <a:gd name="connsiteY7" fmla="*/ 1270938 h 1412153"/>
                <a:gd name="connsiteX8" fmla="*/ 0 w 5374595"/>
                <a:gd name="connsiteY8" fmla="*/ 141215 h 1412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74595" h="1412153">
                  <a:moveTo>
                    <a:pt x="0" y="141215"/>
                  </a:moveTo>
                  <a:cubicBezTo>
                    <a:pt x="0" y="63224"/>
                    <a:pt x="63224" y="0"/>
                    <a:pt x="141215" y="0"/>
                  </a:cubicBezTo>
                  <a:lnTo>
                    <a:pt x="5233380" y="0"/>
                  </a:lnTo>
                  <a:cubicBezTo>
                    <a:pt x="5311371" y="0"/>
                    <a:pt x="5374595" y="63224"/>
                    <a:pt x="5374595" y="141215"/>
                  </a:cubicBezTo>
                  <a:lnTo>
                    <a:pt x="5374595" y="1270938"/>
                  </a:lnTo>
                  <a:cubicBezTo>
                    <a:pt x="5374595" y="1348929"/>
                    <a:pt x="5311371" y="1412153"/>
                    <a:pt x="5233380" y="1412153"/>
                  </a:cubicBezTo>
                  <a:lnTo>
                    <a:pt x="141215" y="1412153"/>
                  </a:lnTo>
                  <a:cubicBezTo>
                    <a:pt x="63224" y="1412153"/>
                    <a:pt x="0" y="1348929"/>
                    <a:pt x="0" y="1270938"/>
                  </a:cubicBezTo>
                  <a:lnTo>
                    <a:pt x="0" y="141215"/>
                  </a:lnTo>
                  <a:close/>
                </a:path>
              </a:pathLst>
            </a:cu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3761" tIns="193761" rIns="193761" bIns="193761" numCol="1" spcCol="1270" anchor="ctr" anchorCtr="0">
              <a:noAutofit/>
            </a:bodyPr>
            <a:lstStyle/>
            <a:p>
              <a:pPr marL="0" lvl="0" indent="0" algn="ctr" defTabSz="1778000">
                <a:lnSpc>
                  <a:spcPct val="90000"/>
                </a:lnSpc>
                <a:spcBef>
                  <a:spcPct val="0"/>
                </a:spcBef>
                <a:spcAft>
                  <a:spcPct val="35000"/>
                </a:spcAft>
                <a:buNone/>
              </a:pPr>
              <a:r>
                <a:rPr lang="en-US" sz="4000" b="1" kern="1200" dirty="0"/>
                <a:t>Mediator</a:t>
              </a:r>
            </a:p>
          </p:txBody>
        </p:sp>
        <p:sp>
          <p:nvSpPr>
            <p:cNvPr id="6" name="Freeform: Shape 5">
              <a:extLst>
                <a:ext uri="{FF2B5EF4-FFF2-40B4-BE49-F238E27FC236}">
                  <a16:creationId xmlns:a16="http://schemas.microsoft.com/office/drawing/2014/main" id="{9FAEE814-E9D4-4F90-B52A-21936B9FF1B7}"/>
                </a:ext>
              </a:extLst>
            </p:cNvPr>
            <p:cNvSpPr/>
            <p:nvPr/>
          </p:nvSpPr>
          <p:spPr>
            <a:xfrm>
              <a:off x="458144" y="1601158"/>
              <a:ext cx="2632025" cy="1412153"/>
            </a:xfrm>
            <a:custGeom>
              <a:avLst/>
              <a:gdLst>
                <a:gd name="connsiteX0" fmla="*/ 0 w 2632025"/>
                <a:gd name="connsiteY0" fmla="*/ 141215 h 1412153"/>
                <a:gd name="connsiteX1" fmla="*/ 141215 w 2632025"/>
                <a:gd name="connsiteY1" fmla="*/ 0 h 1412153"/>
                <a:gd name="connsiteX2" fmla="*/ 2490810 w 2632025"/>
                <a:gd name="connsiteY2" fmla="*/ 0 h 1412153"/>
                <a:gd name="connsiteX3" fmla="*/ 2632025 w 2632025"/>
                <a:gd name="connsiteY3" fmla="*/ 141215 h 1412153"/>
                <a:gd name="connsiteX4" fmla="*/ 2632025 w 2632025"/>
                <a:gd name="connsiteY4" fmla="*/ 1270938 h 1412153"/>
                <a:gd name="connsiteX5" fmla="*/ 2490810 w 2632025"/>
                <a:gd name="connsiteY5" fmla="*/ 1412153 h 1412153"/>
                <a:gd name="connsiteX6" fmla="*/ 141215 w 2632025"/>
                <a:gd name="connsiteY6" fmla="*/ 1412153 h 1412153"/>
                <a:gd name="connsiteX7" fmla="*/ 0 w 2632025"/>
                <a:gd name="connsiteY7" fmla="*/ 1270938 h 1412153"/>
                <a:gd name="connsiteX8" fmla="*/ 0 w 2632025"/>
                <a:gd name="connsiteY8" fmla="*/ 141215 h 1412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32025" h="1412153">
                  <a:moveTo>
                    <a:pt x="0" y="141215"/>
                  </a:moveTo>
                  <a:cubicBezTo>
                    <a:pt x="0" y="63224"/>
                    <a:pt x="63224" y="0"/>
                    <a:pt x="141215" y="0"/>
                  </a:cubicBezTo>
                  <a:lnTo>
                    <a:pt x="2490810" y="0"/>
                  </a:lnTo>
                  <a:cubicBezTo>
                    <a:pt x="2568801" y="0"/>
                    <a:pt x="2632025" y="63224"/>
                    <a:pt x="2632025" y="141215"/>
                  </a:cubicBezTo>
                  <a:lnTo>
                    <a:pt x="2632025" y="1270938"/>
                  </a:lnTo>
                  <a:cubicBezTo>
                    <a:pt x="2632025" y="1348929"/>
                    <a:pt x="2568801" y="1412153"/>
                    <a:pt x="2490810" y="1412153"/>
                  </a:cubicBezTo>
                  <a:lnTo>
                    <a:pt x="141215" y="1412153"/>
                  </a:lnTo>
                  <a:cubicBezTo>
                    <a:pt x="63224" y="1412153"/>
                    <a:pt x="0" y="1348929"/>
                    <a:pt x="0" y="1270938"/>
                  </a:cubicBezTo>
                  <a:lnTo>
                    <a:pt x="0" y="141215"/>
                  </a:lnTo>
                  <a:close/>
                </a:path>
              </a:pathLst>
            </a:cu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3761" tIns="193761" rIns="193761" bIns="193761" numCol="1" spcCol="1270" anchor="ctr" anchorCtr="0">
              <a:noAutofit/>
            </a:bodyPr>
            <a:lstStyle/>
            <a:p>
              <a:pPr marL="0" lvl="0" indent="0" algn="ctr" defTabSz="1778000">
                <a:lnSpc>
                  <a:spcPct val="90000"/>
                </a:lnSpc>
                <a:spcBef>
                  <a:spcPct val="0"/>
                </a:spcBef>
                <a:spcAft>
                  <a:spcPct val="35000"/>
                </a:spcAft>
                <a:buNone/>
              </a:pPr>
              <a:r>
                <a:rPr lang="en-US" sz="4000" b="1" kern="1200" dirty="0"/>
                <a:t>Apparent Conflict</a:t>
              </a:r>
            </a:p>
          </p:txBody>
        </p:sp>
        <p:sp>
          <p:nvSpPr>
            <p:cNvPr id="7" name="Freeform: Shape 6">
              <a:extLst>
                <a:ext uri="{FF2B5EF4-FFF2-40B4-BE49-F238E27FC236}">
                  <a16:creationId xmlns:a16="http://schemas.microsoft.com/office/drawing/2014/main" id="{4BA7D191-8F60-4F7D-9A76-0C3CFED649DB}"/>
                </a:ext>
              </a:extLst>
            </p:cNvPr>
            <p:cNvSpPr/>
            <p:nvPr/>
          </p:nvSpPr>
          <p:spPr>
            <a:xfrm>
              <a:off x="3200714" y="1601158"/>
              <a:ext cx="2632025" cy="1412153"/>
            </a:xfrm>
            <a:custGeom>
              <a:avLst/>
              <a:gdLst>
                <a:gd name="connsiteX0" fmla="*/ 0 w 2632025"/>
                <a:gd name="connsiteY0" fmla="*/ 141215 h 1412153"/>
                <a:gd name="connsiteX1" fmla="*/ 141215 w 2632025"/>
                <a:gd name="connsiteY1" fmla="*/ 0 h 1412153"/>
                <a:gd name="connsiteX2" fmla="*/ 2490810 w 2632025"/>
                <a:gd name="connsiteY2" fmla="*/ 0 h 1412153"/>
                <a:gd name="connsiteX3" fmla="*/ 2632025 w 2632025"/>
                <a:gd name="connsiteY3" fmla="*/ 141215 h 1412153"/>
                <a:gd name="connsiteX4" fmla="*/ 2632025 w 2632025"/>
                <a:gd name="connsiteY4" fmla="*/ 1270938 h 1412153"/>
                <a:gd name="connsiteX5" fmla="*/ 2490810 w 2632025"/>
                <a:gd name="connsiteY5" fmla="*/ 1412153 h 1412153"/>
                <a:gd name="connsiteX6" fmla="*/ 141215 w 2632025"/>
                <a:gd name="connsiteY6" fmla="*/ 1412153 h 1412153"/>
                <a:gd name="connsiteX7" fmla="*/ 0 w 2632025"/>
                <a:gd name="connsiteY7" fmla="*/ 1270938 h 1412153"/>
                <a:gd name="connsiteX8" fmla="*/ 0 w 2632025"/>
                <a:gd name="connsiteY8" fmla="*/ 141215 h 1412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32025" h="1412153">
                  <a:moveTo>
                    <a:pt x="0" y="141215"/>
                  </a:moveTo>
                  <a:cubicBezTo>
                    <a:pt x="0" y="63224"/>
                    <a:pt x="63224" y="0"/>
                    <a:pt x="141215" y="0"/>
                  </a:cubicBezTo>
                  <a:lnTo>
                    <a:pt x="2490810" y="0"/>
                  </a:lnTo>
                  <a:cubicBezTo>
                    <a:pt x="2568801" y="0"/>
                    <a:pt x="2632025" y="63224"/>
                    <a:pt x="2632025" y="141215"/>
                  </a:cubicBezTo>
                  <a:lnTo>
                    <a:pt x="2632025" y="1270938"/>
                  </a:lnTo>
                  <a:cubicBezTo>
                    <a:pt x="2632025" y="1348929"/>
                    <a:pt x="2568801" y="1412153"/>
                    <a:pt x="2490810" y="1412153"/>
                  </a:cubicBezTo>
                  <a:lnTo>
                    <a:pt x="141215" y="1412153"/>
                  </a:lnTo>
                  <a:cubicBezTo>
                    <a:pt x="63224" y="1412153"/>
                    <a:pt x="0" y="1348929"/>
                    <a:pt x="0" y="1270938"/>
                  </a:cubicBezTo>
                  <a:lnTo>
                    <a:pt x="0" y="141215"/>
                  </a:lnTo>
                  <a:close/>
                </a:path>
              </a:pathLst>
            </a:cu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3761" tIns="193761" rIns="193761" bIns="193761" numCol="1" spcCol="1270" anchor="ctr" anchorCtr="0">
              <a:noAutofit/>
            </a:bodyPr>
            <a:lstStyle/>
            <a:p>
              <a:pPr marL="0" lvl="0" indent="0" algn="ctr" defTabSz="1778000">
                <a:lnSpc>
                  <a:spcPct val="90000"/>
                </a:lnSpc>
                <a:spcBef>
                  <a:spcPct val="0"/>
                </a:spcBef>
                <a:spcAft>
                  <a:spcPct val="35000"/>
                </a:spcAft>
                <a:buNone/>
              </a:pPr>
              <a:r>
                <a:rPr lang="en-US" sz="4000" b="1" kern="1200" dirty="0"/>
                <a:t>Hidden Conflict</a:t>
              </a:r>
            </a:p>
          </p:txBody>
        </p:sp>
        <p:sp>
          <p:nvSpPr>
            <p:cNvPr id="8" name="Freeform: Shape 7">
              <a:extLst>
                <a:ext uri="{FF2B5EF4-FFF2-40B4-BE49-F238E27FC236}">
                  <a16:creationId xmlns:a16="http://schemas.microsoft.com/office/drawing/2014/main" id="{015F1BEE-5EB7-48D5-80F3-0BB723E579C7}"/>
                </a:ext>
              </a:extLst>
            </p:cNvPr>
            <p:cNvSpPr/>
            <p:nvPr/>
          </p:nvSpPr>
          <p:spPr>
            <a:xfrm>
              <a:off x="6053830" y="3157104"/>
              <a:ext cx="2632025" cy="1412153"/>
            </a:xfrm>
            <a:custGeom>
              <a:avLst/>
              <a:gdLst>
                <a:gd name="connsiteX0" fmla="*/ 0 w 2632025"/>
                <a:gd name="connsiteY0" fmla="*/ 141215 h 1412153"/>
                <a:gd name="connsiteX1" fmla="*/ 141215 w 2632025"/>
                <a:gd name="connsiteY1" fmla="*/ 0 h 1412153"/>
                <a:gd name="connsiteX2" fmla="*/ 2490810 w 2632025"/>
                <a:gd name="connsiteY2" fmla="*/ 0 h 1412153"/>
                <a:gd name="connsiteX3" fmla="*/ 2632025 w 2632025"/>
                <a:gd name="connsiteY3" fmla="*/ 141215 h 1412153"/>
                <a:gd name="connsiteX4" fmla="*/ 2632025 w 2632025"/>
                <a:gd name="connsiteY4" fmla="*/ 1270938 h 1412153"/>
                <a:gd name="connsiteX5" fmla="*/ 2490810 w 2632025"/>
                <a:gd name="connsiteY5" fmla="*/ 1412153 h 1412153"/>
                <a:gd name="connsiteX6" fmla="*/ 141215 w 2632025"/>
                <a:gd name="connsiteY6" fmla="*/ 1412153 h 1412153"/>
                <a:gd name="connsiteX7" fmla="*/ 0 w 2632025"/>
                <a:gd name="connsiteY7" fmla="*/ 1270938 h 1412153"/>
                <a:gd name="connsiteX8" fmla="*/ 0 w 2632025"/>
                <a:gd name="connsiteY8" fmla="*/ 141215 h 1412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32025" h="1412153">
                  <a:moveTo>
                    <a:pt x="0" y="141215"/>
                  </a:moveTo>
                  <a:cubicBezTo>
                    <a:pt x="0" y="63224"/>
                    <a:pt x="63224" y="0"/>
                    <a:pt x="141215" y="0"/>
                  </a:cubicBezTo>
                  <a:lnTo>
                    <a:pt x="2490810" y="0"/>
                  </a:lnTo>
                  <a:cubicBezTo>
                    <a:pt x="2568801" y="0"/>
                    <a:pt x="2632025" y="63224"/>
                    <a:pt x="2632025" y="141215"/>
                  </a:cubicBezTo>
                  <a:lnTo>
                    <a:pt x="2632025" y="1270938"/>
                  </a:lnTo>
                  <a:cubicBezTo>
                    <a:pt x="2632025" y="1348929"/>
                    <a:pt x="2568801" y="1412153"/>
                    <a:pt x="2490810" y="1412153"/>
                  </a:cubicBezTo>
                  <a:lnTo>
                    <a:pt x="141215" y="1412153"/>
                  </a:lnTo>
                  <a:cubicBezTo>
                    <a:pt x="63224" y="1412153"/>
                    <a:pt x="0" y="1348929"/>
                    <a:pt x="0" y="1270938"/>
                  </a:cubicBezTo>
                  <a:lnTo>
                    <a:pt x="0" y="141215"/>
                  </a:lnTo>
                  <a:close/>
                </a:path>
              </a:pathLst>
            </a:cu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3761" tIns="193761" rIns="193761" bIns="193761" numCol="1" spcCol="1270" anchor="ctr" anchorCtr="0">
              <a:noAutofit/>
            </a:bodyPr>
            <a:lstStyle/>
            <a:p>
              <a:pPr marL="0" lvl="0" indent="0" algn="ctr" defTabSz="1778000">
                <a:lnSpc>
                  <a:spcPct val="90000"/>
                </a:lnSpc>
                <a:spcBef>
                  <a:spcPct val="0"/>
                </a:spcBef>
                <a:spcAft>
                  <a:spcPct val="35000"/>
                </a:spcAft>
                <a:buNone/>
              </a:pPr>
              <a:r>
                <a:rPr lang="en-US" sz="4000" b="1" kern="1200" dirty="0"/>
                <a:t>Mediation</a:t>
              </a: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692696"/>
            <a:ext cx="9143999" cy="1143000"/>
          </a:xfrm>
        </p:spPr>
        <p:txBody>
          <a:bodyPr/>
          <a:lstStyle/>
          <a:p>
            <a:r>
              <a:rPr lang="en-US" b="1" dirty="0">
                <a:solidFill>
                  <a:srgbClr val="FF913C"/>
                </a:solidFill>
              </a:rPr>
              <a:t>Name of course</a:t>
            </a:r>
            <a:endParaRPr lang="en-US" strike="sngStrike" dirty="0">
              <a:solidFill>
                <a:srgbClr val="FF913C"/>
              </a:solidFill>
            </a:endParaRPr>
          </a:p>
        </p:txBody>
      </p:sp>
      <p:pic>
        <p:nvPicPr>
          <p:cNvPr id="3" name="Picture 2"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3923928" y="1898410"/>
            <a:ext cx="1476462" cy="2449586"/>
          </a:xfrm>
          <a:prstGeom prst="rect">
            <a:avLst/>
          </a:prstGeom>
          <a:noFill/>
          <a:ln>
            <a:noFill/>
          </a:ln>
        </p:spPr>
      </p:pic>
      <p:sp>
        <p:nvSpPr>
          <p:cNvPr id="5" name="Oval 4"/>
          <p:cNvSpPr/>
          <p:nvPr/>
        </p:nvSpPr>
        <p:spPr>
          <a:xfrm>
            <a:off x="-6755975" y="513508"/>
            <a:ext cx="1676400" cy="1676400"/>
          </a:xfrm>
          <a:prstGeom prst="ellipse">
            <a:avLst/>
          </a:prstGeom>
          <a:solidFill>
            <a:srgbClr val="66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4930780" y="457200"/>
            <a:ext cx="1676400" cy="1676400"/>
          </a:xfrm>
          <a:prstGeom prst="ellipse">
            <a:avLst/>
          </a:prstGeom>
          <a:solidFill>
            <a:srgbClr val="AEAE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6755975" y="2590800"/>
            <a:ext cx="1676400" cy="1676400"/>
          </a:xfrm>
          <a:prstGeom prst="ellipse">
            <a:avLst/>
          </a:prstGeom>
          <a:solidFill>
            <a:srgbClr val="C4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6790611" y="4724400"/>
            <a:ext cx="1676400" cy="1676400"/>
          </a:xfrm>
          <a:prstGeom prst="ellipse">
            <a:avLst/>
          </a:prstGeom>
          <a:solidFill>
            <a:srgbClr val="FF9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689939" y="4724400"/>
            <a:ext cx="1676400" cy="1676400"/>
          </a:xfrm>
          <a:prstGeom prst="ellipse">
            <a:avLst/>
          </a:prstGeom>
          <a:solidFill>
            <a:srgbClr val="FFB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4689939" y="2675184"/>
            <a:ext cx="1676400" cy="1676400"/>
          </a:xfrm>
          <a:prstGeom prst="ellipse">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2861328" y="513508"/>
            <a:ext cx="1676400" cy="1676400"/>
          </a:xfrm>
          <a:prstGeom prst="ellipse">
            <a:avLst/>
          </a:prstGeom>
          <a:solidFill>
            <a:srgbClr val="387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3" name="Rectangle 12">
            <a:extLst>
              <a:ext uri="{FF2B5EF4-FFF2-40B4-BE49-F238E27FC236}">
                <a16:creationId xmlns:a16="http://schemas.microsoft.com/office/drawing/2014/main" id="{C7703228-C310-4534-B26B-A70D16BF8262}"/>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22207949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250BAAD9-1F56-4B6C-A6B7-5FFDF6D21785}"/>
              </a:ext>
            </a:extLst>
          </p:cNvPr>
          <p:cNvSpPr>
            <a:spLocks noGrp="1"/>
          </p:cNvSpPr>
          <p:nvPr>
            <p:ph sz="quarter" idx="11"/>
          </p:nvPr>
        </p:nvSpPr>
        <p:spPr/>
        <p:txBody>
          <a:bodyPr/>
          <a:lstStyle/>
          <a:p>
            <a:endParaRPr lang="en-US"/>
          </a:p>
        </p:txBody>
      </p:sp>
      <p:sp>
        <p:nvSpPr>
          <p:cNvPr id="2" name="Title 1"/>
          <p:cNvSpPr>
            <a:spLocks noGrp="1"/>
          </p:cNvSpPr>
          <p:nvPr>
            <p:ph type="title"/>
          </p:nvPr>
        </p:nvSpPr>
        <p:spPr/>
        <p:txBody>
          <a:bodyPr rtlCol="0">
            <a:noAutofit/>
          </a:bodyPr>
          <a:lstStyle/>
          <a:p>
            <a:pPr eaLnBrk="1" fontAlgn="auto" hangingPunct="1">
              <a:spcAft>
                <a:spcPts val="0"/>
              </a:spcAft>
              <a:defRPr/>
            </a:pPr>
            <a:r>
              <a:rPr lang="en-US" dirty="0"/>
              <a:t>Understanding the Conflict Resolution Process</a:t>
            </a:r>
          </a:p>
        </p:txBody>
      </p:sp>
      <p:grpSp>
        <p:nvGrpSpPr>
          <p:cNvPr id="3" name="Group 2">
            <a:extLst>
              <a:ext uri="{FF2B5EF4-FFF2-40B4-BE49-F238E27FC236}">
                <a16:creationId xmlns:a16="http://schemas.microsoft.com/office/drawing/2014/main" id="{C3CAEB58-9FC6-4B34-B439-6FE31BE9CB4C}"/>
              </a:ext>
            </a:extLst>
          </p:cNvPr>
          <p:cNvGrpSpPr/>
          <p:nvPr/>
        </p:nvGrpSpPr>
        <p:grpSpPr>
          <a:xfrm>
            <a:off x="457200" y="1754759"/>
            <a:ext cx="7756871" cy="4369243"/>
            <a:chOff x="457200" y="1754759"/>
            <a:chExt cx="7756871" cy="4369243"/>
          </a:xfrm>
        </p:grpSpPr>
        <p:sp>
          <p:nvSpPr>
            <p:cNvPr id="5" name="Freeform: Shape 4">
              <a:extLst>
                <a:ext uri="{FF2B5EF4-FFF2-40B4-BE49-F238E27FC236}">
                  <a16:creationId xmlns:a16="http://schemas.microsoft.com/office/drawing/2014/main" id="{EBA4EAB3-84FD-449E-B308-214BC5E1826F}"/>
                </a:ext>
              </a:extLst>
            </p:cNvPr>
            <p:cNvSpPr/>
            <p:nvPr/>
          </p:nvSpPr>
          <p:spPr>
            <a:xfrm rot="21600000">
              <a:off x="929928" y="1754759"/>
              <a:ext cx="7284142" cy="892499"/>
            </a:xfrm>
            <a:custGeom>
              <a:avLst/>
              <a:gdLst>
                <a:gd name="connsiteX0" fmla="*/ 0 w 7284142"/>
                <a:gd name="connsiteY0" fmla="*/ 0 h 892497"/>
                <a:gd name="connsiteX1" fmla="*/ 6837894 w 7284142"/>
                <a:gd name="connsiteY1" fmla="*/ 0 h 892497"/>
                <a:gd name="connsiteX2" fmla="*/ 7284142 w 7284142"/>
                <a:gd name="connsiteY2" fmla="*/ 446249 h 892497"/>
                <a:gd name="connsiteX3" fmla="*/ 6837894 w 7284142"/>
                <a:gd name="connsiteY3" fmla="*/ 892497 h 892497"/>
                <a:gd name="connsiteX4" fmla="*/ 0 w 7284142"/>
                <a:gd name="connsiteY4" fmla="*/ 892497 h 892497"/>
                <a:gd name="connsiteX5" fmla="*/ 0 w 7284142"/>
                <a:gd name="connsiteY5" fmla="*/ 0 h 892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84142" h="892497">
                  <a:moveTo>
                    <a:pt x="7284142" y="892496"/>
                  </a:moveTo>
                  <a:lnTo>
                    <a:pt x="446248" y="892496"/>
                  </a:lnTo>
                  <a:lnTo>
                    <a:pt x="0" y="446248"/>
                  </a:lnTo>
                  <a:lnTo>
                    <a:pt x="446248" y="1"/>
                  </a:lnTo>
                  <a:lnTo>
                    <a:pt x="7284142" y="1"/>
                  </a:lnTo>
                  <a:lnTo>
                    <a:pt x="7284142" y="892496"/>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616691" tIns="110491" rIns="206248" bIns="110491" numCol="1" spcCol="1270" anchor="ctr" anchorCtr="0">
              <a:noAutofit/>
            </a:bodyPr>
            <a:lstStyle/>
            <a:p>
              <a:pPr marL="0" lvl="0" indent="0" algn="l" defTabSz="1289050">
                <a:lnSpc>
                  <a:spcPct val="90000"/>
                </a:lnSpc>
                <a:spcBef>
                  <a:spcPct val="0"/>
                </a:spcBef>
                <a:spcAft>
                  <a:spcPct val="35000"/>
                </a:spcAft>
                <a:buNone/>
              </a:pPr>
              <a:r>
                <a:rPr lang="en-CA" sz="2900" b="1" kern="1200" dirty="0"/>
                <a:t>   Create an Effective Atmosphere</a:t>
              </a:r>
              <a:endParaRPr lang="en-US" sz="2900" kern="1200" dirty="0"/>
            </a:p>
          </p:txBody>
        </p:sp>
        <p:sp>
          <p:nvSpPr>
            <p:cNvPr id="6" name="Oval 5">
              <a:extLst>
                <a:ext uri="{FF2B5EF4-FFF2-40B4-BE49-F238E27FC236}">
                  <a16:creationId xmlns:a16="http://schemas.microsoft.com/office/drawing/2014/main" id="{774AE8FD-4F69-49E3-BEFE-AB04B1935741}"/>
                </a:ext>
              </a:extLst>
            </p:cNvPr>
            <p:cNvSpPr/>
            <p:nvPr/>
          </p:nvSpPr>
          <p:spPr>
            <a:xfrm>
              <a:off x="457200" y="1754760"/>
              <a:ext cx="892497" cy="892497"/>
            </a:xfrm>
            <a:prstGeom prst="ellipse">
              <a:avLst/>
            </a:prstGeom>
            <a:solidFill>
              <a:schemeClr val="accent2">
                <a:tint val="50000"/>
                <a:hueOff val="0"/>
                <a:satOff val="0"/>
                <a:lumOff val="0"/>
              </a:schemeClr>
            </a:solidFill>
          </p:spPr>
          <p:style>
            <a:lnRef idx="2">
              <a:schemeClr val="lt1">
                <a:hueOff val="0"/>
                <a:satOff val="0"/>
                <a:lumOff val="0"/>
                <a:alphaOff val="0"/>
              </a:schemeClr>
            </a:lnRef>
            <a:fillRef idx="1">
              <a:scrgbClr r="0" g="0" b="0"/>
            </a:fillRef>
            <a:effectRef idx="0">
              <a:schemeClr val="accent2">
                <a:tint val="50000"/>
                <a:hueOff val="0"/>
                <a:satOff val="0"/>
                <a:lumOff val="0"/>
                <a:alphaOff val="0"/>
              </a:schemeClr>
            </a:effectRef>
            <a:fontRef idx="minor">
              <a:schemeClr val="lt1">
                <a:hueOff val="0"/>
                <a:satOff val="0"/>
                <a:lumOff val="0"/>
                <a:alphaOff val="0"/>
              </a:schemeClr>
            </a:fontRef>
          </p:style>
        </p:sp>
        <p:sp>
          <p:nvSpPr>
            <p:cNvPr id="7" name="Freeform: Shape 6">
              <a:extLst>
                <a:ext uri="{FF2B5EF4-FFF2-40B4-BE49-F238E27FC236}">
                  <a16:creationId xmlns:a16="http://schemas.microsoft.com/office/drawing/2014/main" id="{0F337FAB-4E65-4361-B4A5-B49250446E06}"/>
                </a:ext>
              </a:extLst>
            </p:cNvPr>
            <p:cNvSpPr/>
            <p:nvPr/>
          </p:nvSpPr>
          <p:spPr>
            <a:xfrm rot="21600000">
              <a:off x="929928" y="2913674"/>
              <a:ext cx="7284142" cy="892499"/>
            </a:xfrm>
            <a:custGeom>
              <a:avLst/>
              <a:gdLst>
                <a:gd name="connsiteX0" fmla="*/ 0 w 7284142"/>
                <a:gd name="connsiteY0" fmla="*/ 0 h 892497"/>
                <a:gd name="connsiteX1" fmla="*/ 6837894 w 7284142"/>
                <a:gd name="connsiteY1" fmla="*/ 0 h 892497"/>
                <a:gd name="connsiteX2" fmla="*/ 7284142 w 7284142"/>
                <a:gd name="connsiteY2" fmla="*/ 446249 h 892497"/>
                <a:gd name="connsiteX3" fmla="*/ 6837894 w 7284142"/>
                <a:gd name="connsiteY3" fmla="*/ 892497 h 892497"/>
                <a:gd name="connsiteX4" fmla="*/ 0 w 7284142"/>
                <a:gd name="connsiteY4" fmla="*/ 892497 h 892497"/>
                <a:gd name="connsiteX5" fmla="*/ 0 w 7284142"/>
                <a:gd name="connsiteY5" fmla="*/ 0 h 892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84142" h="892497">
                  <a:moveTo>
                    <a:pt x="7284142" y="892496"/>
                  </a:moveTo>
                  <a:lnTo>
                    <a:pt x="446248" y="892496"/>
                  </a:lnTo>
                  <a:lnTo>
                    <a:pt x="0" y="446248"/>
                  </a:lnTo>
                  <a:lnTo>
                    <a:pt x="446248" y="1"/>
                  </a:lnTo>
                  <a:lnTo>
                    <a:pt x="7284142" y="1"/>
                  </a:lnTo>
                  <a:lnTo>
                    <a:pt x="7284142" y="892496"/>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616691" tIns="110491" rIns="206248" bIns="110491" numCol="1" spcCol="1270" anchor="ctr" anchorCtr="0">
              <a:noAutofit/>
            </a:bodyPr>
            <a:lstStyle/>
            <a:p>
              <a:pPr marL="0" lvl="0" indent="0" algn="l" defTabSz="1289050">
                <a:lnSpc>
                  <a:spcPct val="90000"/>
                </a:lnSpc>
                <a:spcBef>
                  <a:spcPct val="0"/>
                </a:spcBef>
                <a:spcAft>
                  <a:spcPct val="35000"/>
                </a:spcAft>
                <a:buNone/>
              </a:pPr>
              <a:r>
                <a:rPr lang="en-CA" sz="2900" b="1" kern="1200" dirty="0"/>
                <a:t>   Focus on Individual and Shared Needs</a:t>
              </a:r>
              <a:endParaRPr lang="en-US" sz="2900" kern="1200" dirty="0"/>
            </a:p>
          </p:txBody>
        </p:sp>
        <p:sp>
          <p:nvSpPr>
            <p:cNvPr id="8" name="Oval 7">
              <a:extLst>
                <a:ext uri="{FF2B5EF4-FFF2-40B4-BE49-F238E27FC236}">
                  <a16:creationId xmlns:a16="http://schemas.microsoft.com/office/drawing/2014/main" id="{8671D774-F05A-433F-9927-89A64201DE5C}"/>
                </a:ext>
              </a:extLst>
            </p:cNvPr>
            <p:cNvSpPr/>
            <p:nvPr/>
          </p:nvSpPr>
          <p:spPr>
            <a:xfrm>
              <a:off x="457200" y="2913675"/>
              <a:ext cx="892497" cy="892497"/>
            </a:xfrm>
            <a:prstGeom prst="ellipse">
              <a:avLst/>
            </a:prstGeom>
            <a:solidFill>
              <a:schemeClr val="accent4">
                <a:tint val="50000"/>
                <a:hueOff val="0"/>
                <a:satOff val="0"/>
                <a:lumOff val="0"/>
              </a:schemeClr>
            </a:solidFill>
          </p:spPr>
          <p:style>
            <a:lnRef idx="2">
              <a:schemeClr val="lt1">
                <a:hueOff val="0"/>
                <a:satOff val="0"/>
                <a:lumOff val="0"/>
                <a:alphaOff val="0"/>
              </a:schemeClr>
            </a:lnRef>
            <a:fillRef idx="1">
              <a:scrgbClr r="0" g="0" b="0"/>
            </a:fillRef>
            <a:effectRef idx="0">
              <a:schemeClr val="accent3">
                <a:tint val="50000"/>
                <a:hueOff val="0"/>
                <a:satOff val="0"/>
                <a:lumOff val="0"/>
                <a:alphaOff val="0"/>
              </a:schemeClr>
            </a:effectRef>
            <a:fontRef idx="minor">
              <a:schemeClr val="lt1">
                <a:hueOff val="0"/>
                <a:satOff val="0"/>
                <a:lumOff val="0"/>
                <a:alphaOff val="0"/>
              </a:schemeClr>
            </a:fontRef>
          </p:style>
        </p:sp>
        <p:sp>
          <p:nvSpPr>
            <p:cNvPr id="9" name="Freeform: Shape 8">
              <a:extLst>
                <a:ext uri="{FF2B5EF4-FFF2-40B4-BE49-F238E27FC236}">
                  <a16:creationId xmlns:a16="http://schemas.microsoft.com/office/drawing/2014/main" id="{E0C419A0-FDD6-4A60-8784-9104C1DF8E91}"/>
                </a:ext>
              </a:extLst>
            </p:cNvPr>
            <p:cNvSpPr/>
            <p:nvPr/>
          </p:nvSpPr>
          <p:spPr>
            <a:xfrm rot="21600000">
              <a:off x="929928" y="4072589"/>
              <a:ext cx="7284142" cy="892498"/>
            </a:xfrm>
            <a:custGeom>
              <a:avLst/>
              <a:gdLst>
                <a:gd name="connsiteX0" fmla="*/ 0 w 7284142"/>
                <a:gd name="connsiteY0" fmla="*/ 0 h 892497"/>
                <a:gd name="connsiteX1" fmla="*/ 6837894 w 7284142"/>
                <a:gd name="connsiteY1" fmla="*/ 0 h 892497"/>
                <a:gd name="connsiteX2" fmla="*/ 7284142 w 7284142"/>
                <a:gd name="connsiteY2" fmla="*/ 446249 h 892497"/>
                <a:gd name="connsiteX3" fmla="*/ 6837894 w 7284142"/>
                <a:gd name="connsiteY3" fmla="*/ 892497 h 892497"/>
                <a:gd name="connsiteX4" fmla="*/ 0 w 7284142"/>
                <a:gd name="connsiteY4" fmla="*/ 892497 h 892497"/>
                <a:gd name="connsiteX5" fmla="*/ 0 w 7284142"/>
                <a:gd name="connsiteY5" fmla="*/ 0 h 892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84142" h="892497">
                  <a:moveTo>
                    <a:pt x="7284142" y="892496"/>
                  </a:moveTo>
                  <a:lnTo>
                    <a:pt x="446248" y="892496"/>
                  </a:lnTo>
                  <a:lnTo>
                    <a:pt x="0" y="446248"/>
                  </a:lnTo>
                  <a:lnTo>
                    <a:pt x="446248" y="1"/>
                  </a:lnTo>
                  <a:lnTo>
                    <a:pt x="7284142" y="1"/>
                  </a:lnTo>
                  <a:lnTo>
                    <a:pt x="7284142" y="892496"/>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616690" tIns="110491" rIns="206248" bIns="110490" numCol="1" spcCol="1270" anchor="ctr" anchorCtr="0">
              <a:noAutofit/>
            </a:bodyPr>
            <a:lstStyle/>
            <a:p>
              <a:pPr marL="0" lvl="0" indent="0" algn="l" defTabSz="1289050">
                <a:lnSpc>
                  <a:spcPct val="90000"/>
                </a:lnSpc>
                <a:spcBef>
                  <a:spcPct val="0"/>
                </a:spcBef>
                <a:spcAft>
                  <a:spcPct val="35000"/>
                </a:spcAft>
                <a:buNone/>
              </a:pPr>
              <a:r>
                <a:rPr lang="en-CA" sz="2900" b="1" kern="1200" dirty="0"/>
                <a:t>   Generate Options</a:t>
              </a:r>
              <a:endParaRPr lang="en-US" sz="2900" kern="1200" dirty="0"/>
            </a:p>
          </p:txBody>
        </p:sp>
        <p:sp>
          <p:nvSpPr>
            <p:cNvPr id="10" name="Oval 9">
              <a:extLst>
                <a:ext uri="{FF2B5EF4-FFF2-40B4-BE49-F238E27FC236}">
                  <a16:creationId xmlns:a16="http://schemas.microsoft.com/office/drawing/2014/main" id="{A8074FA3-D138-4070-B4FF-DDAFA51C1B84}"/>
                </a:ext>
              </a:extLst>
            </p:cNvPr>
            <p:cNvSpPr/>
            <p:nvPr/>
          </p:nvSpPr>
          <p:spPr>
            <a:xfrm>
              <a:off x="457200" y="4072590"/>
              <a:ext cx="892497" cy="892497"/>
            </a:xfrm>
            <a:prstGeom prst="ellipse">
              <a:avLst/>
            </a:prstGeom>
            <a:solidFill>
              <a:schemeClr val="accent6">
                <a:tint val="50000"/>
                <a:hueOff val="0"/>
                <a:satOff val="0"/>
                <a:lumOff val="0"/>
              </a:schemeClr>
            </a:solidFill>
          </p:spPr>
          <p:style>
            <a:lnRef idx="2">
              <a:schemeClr val="lt1">
                <a:hueOff val="0"/>
                <a:satOff val="0"/>
                <a:lumOff val="0"/>
                <a:alphaOff val="0"/>
              </a:schemeClr>
            </a:lnRef>
            <a:fillRef idx="1">
              <a:scrgbClr r="0" g="0" b="0"/>
            </a:fillRef>
            <a:effectRef idx="0">
              <a:schemeClr val="accent4">
                <a:tint val="50000"/>
                <a:hueOff val="0"/>
                <a:satOff val="0"/>
                <a:lumOff val="0"/>
                <a:alphaOff val="0"/>
              </a:schemeClr>
            </a:effectRef>
            <a:fontRef idx="minor">
              <a:schemeClr val="lt1">
                <a:hueOff val="0"/>
                <a:satOff val="0"/>
                <a:lumOff val="0"/>
                <a:alphaOff val="0"/>
              </a:schemeClr>
            </a:fontRef>
          </p:style>
        </p:sp>
        <p:sp>
          <p:nvSpPr>
            <p:cNvPr id="11" name="Freeform: Shape 10">
              <a:extLst>
                <a:ext uri="{FF2B5EF4-FFF2-40B4-BE49-F238E27FC236}">
                  <a16:creationId xmlns:a16="http://schemas.microsoft.com/office/drawing/2014/main" id="{6D6CE74F-66EB-450D-9BA5-393DA8DF71A0}"/>
                </a:ext>
              </a:extLst>
            </p:cNvPr>
            <p:cNvSpPr/>
            <p:nvPr/>
          </p:nvSpPr>
          <p:spPr>
            <a:xfrm rot="21600000">
              <a:off x="929928" y="5231504"/>
              <a:ext cx="7284143" cy="892498"/>
            </a:xfrm>
            <a:custGeom>
              <a:avLst/>
              <a:gdLst>
                <a:gd name="connsiteX0" fmla="*/ 0 w 7284142"/>
                <a:gd name="connsiteY0" fmla="*/ 0 h 892497"/>
                <a:gd name="connsiteX1" fmla="*/ 6837894 w 7284142"/>
                <a:gd name="connsiteY1" fmla="*/ 0 h 892497"/>
                <a:gd name="connsiteX2" fmla="*/ 7284142 w 7284142"/>
                <a:gd name="connsiteY2" fmla="*/ 446249 h 892497"/>
                <a:gd name="connsiteX3" fmla="*/ 6837894 w 7284142"/>
                <a:gd name="connsiteY3" fmla="*/ 892497 h 892497"/>
                <a:gd name="connsiteX4" fmla="*/ 0 w 7284142"/>
                <a:gd name="connsiteY4" fmla="*/ 892497 h 892497"/>
                <a:gd name="connsiteX5" fmla="*/ 0 w 7284142"/>
                <a:gd name="connsiteY5" fmla="*/ 0 h 892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84142" h="892497">
                  <a:moveTo>
                    <a:pt x="7284142" y="892496"/>
                  </a:moveTo>
                  <a:lnTo>
                    <a:pt x="446248" y="892496"/>
                  </a:lnTo>
                  <a:lnTo>
                    <a:pt x="0" y="446248"/>
                  </a:lnTo>
                  <a:lnTo>
                    <a:pt x="446248" y="1"/>
                  </a:lnTo>
                  <a:lnTo>
                    <a:pt x="7284142" y="1"/>
                  </a:lnTo>
                  <a:lnTo>
                    <a:pt x="7284142" y="892496"/>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616691" tIns="110491" rIns="206249" bIns="110490" numCol="1" spcCol="1270" anchor="ctr" anchorCtr="0">
              <a:noAutofit/>
            </a:bodyPr>
            <a:lstStyle/>
            <a:p>
              <a:pPr marL="0" lvl="0" indent="0" algn="l" defTabSz="1289050">
                <a:lnSpc>
                  <a:spcPct val="90000"/>
                </a:lnSpc>
                <a:spcBef>
                  <a:spcPct val="0"/>
                </a:spcBef>
                <a:spcAft>
                  <a:spcPct val="35000"/>
                </a:spcAft>
                <a:buNone/>
              </a:pPr>
              <a:r>
                <a:rPr lang="en-CA" sz="2900" b="1" kern="1200" dirty="0"/>
                <a:t>   Build a Solution</a:t>
              </a:r>
              <a:endParaRPr lang="en-US" sz="2900" kern="1200" dirty="0"/>
            </a:p>
          </p:txBody>
        </p:sp>
        <p:sp>
          <p:nvSpPr>
            <p:cNvPr id="12" name="Oval 11">
              <a:extLst>
                <a:ext uri="{FF2B5EF4-FFF2-40B4-BE49-F238E27FC236}">
                  <a16:creationId xmlns:a16="http://schemas.microsoft.com/office/drawing/2014/main" id="{47DE4B1B-2440-4084-8227-1699158B3623}"/>
                </a:ext>
              </a:extLst>
            </p:cNvPr>
            <p:cNvSpPr/>
            <p:nvPr/>
          </p:nvSpPr>
          <p:spPr>
            <a:xfrm>
              <a:off x="457200" y="5231505"/>
              <a:ext cx="892497" cy="892497"/>
            </a:xfrm>
            <a:prstGeom prst="ellipse">
              <a:avLst/>
            </a:prstGeom>
            <a:solidFill>
              <a:schemeClr val="accent2">
                <a:tint val="50000"/>
                <a:hueOff val="0"/>
                <a:satOff val="0"/>
                <a:lumOff val="0"/>
              </a:schemeClr>
            </a:solidFill>
          </p:spPr>
          <p:style>
            <a:lnRef idx="2">
              <a:schemeClr val="lt1">
                <a:hueOff val="0"/>
                <a:satOff val="0"/>
                <a:lumOff val="0"/>
                <a:alphaOff val="0"/>
              </a:schemeClr>
            </a:lnRef>
            <a:fillRef idx="1">
              <a:scrgbClr r="0" g="0" b="0"/>
            </a:fillRef>
            <a:effectRef idx="0">
              <a:schemeClr val="accent5">
                <a:tint val="50000"/>
                <a:hueOff val="0"/>
                <a:satOff val="0"/>
                <a:lumOff val="0"/>
                <a:alphaOff val="0"/>
              </a:schemeClr>
            </a:effectRef>
            <a:fontRef idx="minor">
              <a:schemeClr val="lt1">
                <a:hueOff val="0"/>
                <a:satOff val="0"/>
                <a:lumOff val="0"/>
                <a:alphaOff val="0"/>
              </a:schemeClr>
            </a:fontRef>
          </p:style>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a:tabLst>
                <a:tab pos="457200" algn="l"/>
              </a:tabLst>
            </a:pPr>
            <a:r>
              <a:rPr lang="en-US" dirty="0">
                <a:ea typeface="Times New Roman"/>
                <a:cs typeface="Times New Roman"/>
              </a:rPr>
              <a:t>People always ______________ that conflict is always negative.</a:t>
            </a:r>
            <a:endParaRPr lang="en-US" dirty="0">
              <a:ea typeface="SimSun"/>
              <a:cs typeface="Mangal"/>
            </a:endParaRPr>
          </a:p>
          <a:p>
            <a:pPr marL="681038" lvl="0">
              <a:lnSpc>
                <a:spcPct val="115000"/>
              </a:lnSpc>
              <a:spcBef>
                <a:spcPts val="0"/>
              </a:spcBef>
              <a:spcAft>
                <a:spcPts val="0"/>
              </a:spcAft>
              <a:buFont typeface="+mj-lt"/>
              <a:buAutoNum type="alphaLcParenR"/>
              <a:tabLst>
                <a:tab pos="1028700" algn="l"/>
                <a:tab pos="1085850" algn="l"/>
              </a:tabLst>
            </a:pPr>
            <a:r>
              <a:rPr lang="en-US" dirty="0">
                <a:ea typeface="SimSun"/>
                <a:cs typeface="Mangal"/>
              </a:rPr>
              <a:t>Assume</a:t>
            </a:r>
          </a:p>
          <a:p>
            <a:pPr marL="681038" lvl="0">
              <a:lnSpc>
                <a:spcPct val="115000"/>
              </a:lnSpc>
              <a:spcBef>
                <a:spcPts val="0"/>
              </a:spcBef>
              <a:spcAft>
                <a:spcPts val="0"/>
              </a:spcAft>
              <a:buFont typeface="+mj-lt"/>
              <a:buAutoNum type="alphaLcParenR"/>
              <a:tabLst>
                <a:tab pos="1028700" algn="l"/>
                <a:tab pos="1085850" algn="l"/>
              </a:tabLst>
            </a:pPr>
            <a:r>
              <a:rPr lang="en-US" dirty="0">
                <a:ea typeface="SimSun"/>
                <a:cs typeface="Mangal"/>
              </a:rPr>
              <a:t>Wish</a:t>
            </a:r>
          </a:p>
          <a:p>
            <a:pPr marL="681038" lvl="0">
              <a:lnSpc>
                <a:spcPct val="115000"/>
              </a:lnSpc>
              <a:spcBef>
                <a:spcPts val="0"/>
              </a:spcBef>
              <a:spcAft>
                <a:spcPts val="0"/>
              </a:spcAft>
              <a:buFont typeface="+mj-lt"/>
              <a:buAutoNum type="alphaLcParenR"/>
              <a:tabLst>
                <a:tab pos="1028700" algn="l"/>
                <a:tab pos="1085850" algn="l"/>
              </a:tabLst>
            </a:pPr>
            <a:r>
              <a:rPr lang="en-US" dirty="0">
                <a:ea typeface="SimSun"/>
                <a:cs typeface="Mangal"/>
              </a:rPr>
              <a:t>Hope</a:t>
            </a:r>
          </a:p>
          <a:p>
            <a:pPr marL="681038" lvl="0">
              <a:lnSpc>
                <a:spcPct val="115000"/>
              </a:lnSpc>
              <a:spcBef>
                <a:spcPts val="0"/>
              </a:spcBef>
              <a:spcAft>
                <a:spcPts val="0"/>
              </a:spcAft>
              <a:buFont typeface="+mj-lt"/>
              <a:buAutoNum type="alphaLcParenR"/>
              <a:tabLst>
                <a:tab pos="1028700" algn="l"/>
                <a:tab pos="1085850" algn="l"/>
              </a:tabLst>
            </a:pPr>
            <a:r>
              <a:rPr lang="en-US" dirty="0">
                <a:ea typeface="SimSun"/>
                <a:cs typeface="Mangal"/>
              </a:rPr>
              <a:t>Like</a:t>
            </a:r>
          </a:p>
          <a:p>
            <a:pPr marL="347663" lvl="0" indent="-347663">
              <a:lnSpc>
                <a:spcPct val="115000"/>
              </a:lnSpc>
              <a:spcBef>
                <a:spcPts val="1200"/>
              </a:spcBef>
              <a:spcAft>
                <a:spcPts val="1000"/>
              </a:spcAft>
              <a:buFont typeface="+mj-lt"/>
              <a:buAutoNum type="arabicPeriod" startAt="2"/>
              <a:tabLst>
                <a:tab pos="631825" algn="l"/>
              </a:tabLst>
            </a:pPr>
            <a:r>
              <a:rPr lang="en-US" dirty="0">
                <a:ea typeface="Times New Roman"/>
                <a:cs typeface="Times New Roman"/>
              </a:rPr>
              <a:t>Conflicts happen when _________________ come to light?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People</a:t>
            </a:r>
          </a:p>
          <a:p>
            <a:pPr marL="681038" lvl="0">
              <a:lnSpc>
                <a:spcPct val="115000"/>
              </a:lnSpc>
              <a:spcBef>
                <a:spcPts val="0"/>
              </a:spcBef>
              <a:spcAft>
                <a:spcPts val="0"/>
              </a:spcAft>
              <a:buFont typeface="+mj-lt"/>
              <a:buAutoNum type="alphaLcParenR"/>
            </a:pPr>
            <a:r>
              <a:rPr lang="en-US" dirty="0">
                <a:ea typeface="SimSun"/>
                <a:cs typeface="Mangal"/>
              </a:rPr>
              <a:t>Truth</a:t>
            </a:r>
          </a:p>
          <a:p>
            <a:pPr marL="681038" lvl="0">
              <a:lnSpc>
                <a:spcPct val="115000"/>
              </a:lnSpc>
              <a:spcBef>
                <a:spcPts val="0"/>
              </a:spcBef>
              <a:spcAft>
                <a:spcPts val="0"/>
              </a:spcAft>
              <a:buFont typeface="+mj-lt"/>
              <a:buAutoNum type="alphaLcParenR"/>
            </a:pPr>
            <a:r>
              <a:rPr lang="en-US" dirty="0">
                <a:ea typeface="SimSun"/>
                <a:cs typeface="Mangal"/>
              </a:rPr>
              <a:t>Differences</a:t>
            </a:r>
          </a:p>
          <a:p>
            <a:pPr marL="681038" lvl="0">
              <a:lnSpc>
                <a:spcPct val="115000"/>
              </a:lnSpc>
              <a:spcBef>
                <a:spcPts val="0"/>
              </a:spcBef>
              <a:spcAft>
                <a:spcPts val="0"/>
              </a:spcAft>
              <a:buFont typeface="+mj-lt"/>
              <a:buAutoNum type="alphaLcParenR"/>
            </a:pPr>
            <a:r>
              <a:rPr lang="en-US" dirty="0">
                <a:ea typeface="SimSun"/>
                <a:cs typeface="Mangal"/>
              </a:rPr>
              <a:t>Finances</a:t>
            </a:r>
          </a:p>
          <a:p>
            <a:endParaRPr lang="en-US" dirty="0"/>
          </a:p>
        </p:txBody>
      </p:sp>
    </p:spTree>
    <p:extLst>
      <p:ext uri="{BB962C8B-B14F-4D97-AF65-F5344CB8AC3E}">
        <p14:creationId xmlns:p14="http://schemas.microsoft.com/office/powerpoint/2010/main" val="14325689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3"/>
              <a:tabLst>
                <a:tab pos="631825" algn="l"/>
              </a:tabLst>
            </a:pPr>
            <a:r>
              <a:rPr lang="en-US" dirty="0">
                <a:ea typeface="Times New Roman"/>
                <a:cs typeface="Times New Roman"/>
              </a:rPr>
              <a:t>People can explore those differences, if they are equipped with a conflict ___________ process.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Idea</a:t>
            </a:r>
          </a:p>
          <a:p>
            <a:pPr marL="681038" lvl="0">
              <a:lnSpc>
                <a:spcPct val="115000"/>
              </a:lnSpc>
              <a:spcBef>
                <a:spcPts val="0"/>
              </a:spcBef>
              <a:spcAft>
                <a:spcPts val="0"/>
              </a:spcAft>
              <a:buFont typeface="+mj-lt"/>
              <a:buAutoNum type="alphaLcParenR"/>
            </a:pPr>
            <a:r>
              <a:rPr lang="en-US" dirty="0">
                <a:ea typeface="SimSun"/>
                <a:cs typeface="Mangal"/>
              </a:rPr>
              <a:t>Email</a:t>
            </a:r>
          </a:p>
          <a:p>
            <a:pPr marL="681038" lvl="0">
              <a:lnSpc>
                <a:spcPct val="115000"/>
              </a:lnSpc>
              <a:spcBef>
                <a:spcPts val="0"/>
              </a:spcBef>
              <a:spcAft>
                <a:spcPts val="0"/>
              </a:spcAft>
              <a:buFont typeface="+mj-lt"/>
              <a:buAutoNum type="alphaLcParenR"/>
            </a:pPr>
            <a:r>
              <a:rPr lang="en-US" dirty="0">
                <a:ea typeface="SimSun"/>
                <a:cs typeface="Mangal"/>
              </a:rPr>
              <a:t>Resolution</a:t>
            </a:r>
          </a:p>
          <a:p>
            <a:pPr marL="681038" lvl="0">
              <a:lnSpc>
                <a:spcPct val="115000"/>
              </a:lnSpc>
              <a:spcBef>
                <a:spcPts val="0"/>
              </a:spcBef>
              <a:spcAft>
                <a:spcPts val="0"/>
              </a:spcAft>
              <a:buFont typeface="+mj-lt"/>
              <a:buAutoNum type="alphaLcParenR"/>
            </a:pPr>
            <a:r>
              <a:rPr lang="en-US" dirty="0">
                <a:ea typeface="SimSun"/>
                <a:cs typeface="Mangal"/>
              </a:rPr>
              <a:t>Revolution</a:t>
            </a:r>
          </a:p>
          <a:p>
            <a:pPr marL="347663" lvl="0" indent="-347663">
              <a:lnSpc>
                <a:spcPct val="115000"/>
              </a:lnSpc>
              <a:spcBef>
                <a:spcPts val="1200"/>
              </a:spcBef>
              <a:spcAft>
                <a:spcPts val="1000"/>
              </a:spcAft>
              <a:buFont typeface="+mj-lt"/>
              <a:buAutoNum type="arabicPeriod" startAt="4"/>
              <a:tabLst>
                <a:tab pos="631825" algn="l"/>
              </a:tabLst>
            </a:pPr>
            <a:r>
              <a:rPr lang="en-US" dirty="0">
                <a:ea typeface="Times New Roman"/>
                <a:cs typeface="Times New Roman"/>
              </a:rPr>
              <a:t>Differences can be used to ___________ in a more positive way.</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Interact</a:t>
            </a:r>
          </a:p>
          <a:p>
            <a:pPr marL="681038" lvl="0">
              <a:lnSpc>
                <a:spcPct val="115000"/>
              </a:lnSpc>
              <a:spcBef>
                <a:spcPts val="0"/>
              </a:spcBef>
              <a:spcAft>
                <a:spcPts val="0"/>
              </a:spcAft>
              <a:buFont typeface="+mj-lt"/>
              <a:buAutoNum type="alphaLcParenR"/>
            </a:pPr>
            <a:r>
              <a:rPr lang="en-US" dirty="0">
                <a:ea typeface="SimSun"/>
                <a:cs typeface="Mangal"/>
              </a:rPr>
              <a:t>Connect</a:t>
            </a:r>
          </a:p>
          <a:p>
            <a:pPr marL="681038" lvl="0">
              <a:lnSpc>
                <a:spcPct val="115000"/>
              </a:lnSpc>
              <a:spcBef>
                <a:spcPts val="0"/>
              </a:spcBef>
              <a:spcAft>
                <a:spcPts val="0"/>
              </a:spcAft>
              <a:buFont typeface="+mj-lt"/>
              <a:buAutoNum type="alphaLcParenR"/>
            </a:pPr>
            <a:r>
              <a:rPr lang="en-US" dirty="0">
                <a:ea typeface="SimSun"/>
                <a:cs typeface="Mangal"/>
              </a:rPr>
              <a:t>Dissect</a:t>
            </a:r>
          </a:p>
          <a:p>
            <a:pPr marL="681038" lvl="0">
              <a:lnSpc>
                <a:spcPct val="115000"/>
              </a:lnSpc>
              <a:spcBef>
                <a:spcPts val="0"/>
              </a:spcBef>
              <a:spcAft>
                <a:spcPts val="0"/>
              </a:spcAft>
              <a:buFont typeface="+mj-lt"/>
              <a:buAutoNum type="alphaLcParenR"/>
            </a:pPr>
            <a:r>
              <a:rPr lang="en-US" dirty="0">
                <a:ea typeface="SimSun"/>
                <a:cs typeface="Mangal"/>
              </a:rPr>
              <a:t>Reject</a:t>
            </a:r>
          </a:p>
          <a:p>
            <a:endParaRPr lang="en-US" dirty="0"/>
          </a:p>
        </p:txBody>
      </p:sp>
    </p:spTree>
    <p:extLst>
      <p:ext uri="{BB962C8B-B14F-4D97-AF65-F5344CB8AC3E}">
        <p14:creationId xmlns:p14="http://schemas.microsoft.com/office/powerpoint/2010/main" val="15024534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5"/>
              <a:tabLst>
                <a:tab pos="685800" algn="l"/>
              </a:tabLst>
            </a:pPr>
            <a:r>
              <a:rPr lang="en-US" dirty="0">
                <a:ea typeface="Times New Roman"/>
                <a:cs typeface="Times New Roman"/>
              </a:rPr>
              <a:t>Conflict can be defined as coming into a ___________ or disagreement.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Contusion</a:t>
            </a:r>
          </a:p>
          <a:p>
            <a:pPr marL="681038" lvl="0">
              <a:lnSpc>
                <a:spcPct val="115000"/>
              </a:lnSpc>
              <a:spcBef>
                <a:spcPts val="0"/>
              </a:spcBef>
              <a:spcAft>
                <a:spcPts val="0"/>
              </a:spcAft>
              <a:buFont typeface="+mj-lt"/>
              <a:buAutoNum type="alphaLcParenR"/>
            </a:pPr>
            <a:r>
              <a:rPr lang="en-US" dirty="0">
                <a:ea typeface="SimSun"/>
                <a:cs typeface="Mangal"/>
              </a:rPr>
              <a:t>Fruition</a:t>
            </a:r>
          </a:p>
          <a:p>
            <a:pPr marL="681038" lvl="0">
              <a:lnSpc>
                <a:spcPct val="115000"/>
              </a:lnSpc>
              <a:spcBef>
                <a:spcPts val="0"/>
              </a:spcBef>
              <a:spcAft>
                <a:spcPts val="0"/>
              </a:spcAft>
              <a:buFont typeface="+mj-lt"/>
              <a:buAutoNum type="alphaLcParenR"/>
            </a:pPr>
            <a:r>
              <a:rPr lang="en-US" dirty="0">
                <a:ea typeface="SimSun"/>
                <a:cs typeface="Mangal"/>
              </a:rPr>
              <a:t>Collision</a:t>
            </a:r>
          </a:p>
          <a:p>
            <a:pPr marL="681038" lvl="0">
              <a:lnSpc>
                <a:spcPct val="115000"/>
              </a:lnSpc>
              <a:spcBef>
                <a:spcPts val="0"/>
              </a:spcBef>
              <a:spcAft>
                <a:spcPts val="0"/>
              </a:spcAft>
              <a:buFont typeface="+mj-lt"/>
              <a:buAutoNum type="alphaLcParenR"/>
            </a:pPr>
            <a:r>
              <a:rPr lang="en-US" dirty="0">
                <a:ea typeface="SimSun"/>
                <a:cs typeface="Mangal"/>
              </a:rPr>
              <a:t>Division</a:t>
            </a:r>
          </a:p>
          <a:p>
            <a:pPr marL="347663" lvl="0" indent="-347663">
              <a:lnSpc>
                <a:spcPct val="115000"/>
              </a:lnSpc>
              <a:spcBef>
                <a:spcPts val="1200"/>
              </a:spcBef>
              <a:spcAft>
                <a:spcPts val="1000"/>
              </a:spcAft>
              <a:buFont typeface="+mj-lt"/>
              <a:buAutoNum type="arabicPeriod" startAt="6"/>
              <a:tabLst>
                <a:tab pos="739775" algn="l"/>
              </a:tabLst>
            </a:pPr>
            <a:r>
              <a:rPr lang="en-US" dirty="0">
                <a:ea typeface="Times New Roman"/>
                <a:cs typeface="Times New Roman"/>
              </a:rPr>
              <a:t>Two sales representatives arguing over who gets the latest customer is an example of what?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Friendly competition</a:t>
            </a:r>
          </a:p>
          <a:p>
            <a:pPr marL="681038" lvl="0">
              <a:lnSpc>
                <a:spcPct val="115000"/>
              </a:lnSpc>
              <a:spcBef>
                <a:spcPts val="0"/>
              </a:spcBef>
              <a:spcAft>
                <a:spcPts val="0"/>
              </a:spcAft>
              <a:buFont typeface="+mj-lt"/>
              <a:buAutoNum type="alphaLcParenR"/>
            </a:pPr>
            <a:r>
              <a:rPr lang="en-US" dirty="0">
                <a:ea typeface="SimSun"/>
                <a:cs typeface="Mangal"/>
              </a:rPr>
              <a:t>Playful banter</a:t>
            </a:r>
          </a:p>
          <a:p>
            <a:pPr marL="681038" lvl="0">
              <a:lnSpc>
                <a:spcPct val="115000"/>
              </a:lnSpc>
              <a:spcBef>
                <a:spcPts val="0"/>
              </a:spcBef>
              <a:spcAft>
                <a:spcPts val="0"/>
              </a:spcAft>
              <a:buFont typeface="+mj-lt"/>
              <a:buAutoNum type="alphaLcParenR"/>
            </a:pPr>
            <a:r>
              <a:rPr lang="en-US" dirty="0">
                <a:ea typeface="SimSun"/>
                <a:cs typeface="Mangal"/>
              </a:rPr>
              <a:t>Conflict </a:t>
            </a:r>
          </a:p>
          <a:p>
            <a:pPr marL="681038" lvl="0">
              <a:lnSpc>
                <a:spcPct val="115000"/>
              </a:lnSpc>
              <a:spcBef>
                <a:spcPts val="0"/>
              </a:spcBef>
              <a:spcAft>
                <a:spcPts val="0"/>
              </a:spcAft>
              <a:buFont typeface="+mj-lt"/>
              <a:buAutoNum type="alphaLcParenR"/>
            </a:pPr>
            <a:r>
              <a:rPr lang="en-US" dirty="0">
                <a:ea typeface="SimSun"/>
                <a:cs typeface="Mangal"/>
              </a:rPr>
              <a:t>Respect</a:t>
            </a:r>
          </a:p>
          <a:p>
            <a:endParaRPr lang="en-US" dirty="0"/>
          </a:p>
        </p:txBody>
      </p:sp>
    </p:spTree>
    <p:extLst>
      <p:ext uri="{BB962C8B-B14F-4D97-AF65-F5344CB8AC3E}">
        <p14:creationId xmlns:p14="http://schemas.microsoft.com/office/powerpoint/2010/main" val="25084522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1200"/>
              </a:spcBef>
              <a:spcAft>
                <a:spcPts val="1000"/>
              </a:spcAft>
              <a:buFont typeface="+mj-lt"/>
              <a:buAutoNum type="arabicPeriod" startAt="7"/>
              <a:tabLst>
                <a:tab pos="685800" algn="l"/>
              </a:tabLst>
            </a:pPr>
            <a:r>
              <a:rPr lang="en-US" dirty="0">
                <a:ea typeface="Times New Roman"/>
                <a:cs typeface="Times New Roman"/>
              </a:rPr>
              <a:t>Conflict can also be ____________.</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Healthy</a:t>
            </a:r>
          </a:p>
          <a:p>
            <a:pPr marL="681038" lvl="0">
              <a:lnSpc>
                <a:spcPct val="115000"/>
              </a:lnSpc>
              <a:spcBef>
                <a:spcPts val="0"/>
              </a:spcBef>
              <a:spcAft>
                <a:spcPts val="0"/>
              </a:spcAft>
              <a:buFont typeface="+mj-lt"/>
              <a:buAutoNum type="alphaLcParenR"/>
            </a:pPr>
            <a:r>
              <a:rPr lang="en-US" dirty="0">
                <a:ea typeface="SimSun"/>
                <a:cs typeface="Mangal"/>
              </a:rPr>
              <a:t>Happy</a:t>
            </a:r>
          </a:p>
          <a:p>
            <a:pPr marL="681038" lvl="0">
              <a:lnSpc>
                <a:spcPct val="115000"/>
              </a:lnSpc>
              <a:spcBef>
                <a:spcPts val="0"/>
              </a:spcBef>
              <a:spcAft>
                <a:spcPts val="0"/>
              </a:spcAft>
              <a:buFont typeface="+mj-lt"/>
              <a:buAutoNum type="alphaLcParenR"/>
            </a:pPr>
            <a:r>
              <a:rPr lang="en-US" dirty="0">
                <a:ea typeface="SimSun"/>
                <a:cs typeface="Mangal"/>
              </a:rPr>
              <a:t>Hearty</a:t>
            </a:r>
          </a:p>
          <a:p>
            <a:pPr marL="681038" lvl="0">
              <a:lnSpc>
                <a:spcPct val="115000"/>
              </a:lnSpc>
              <a:spcBef>
                <a:spcPts val="0"/>
              </a:spcBef>
              <a:spcAft>
                <a:spcPts val="0"/>
              </a:spcAft>
              <a:buFont typeface="+mj-lt"/>
              <a:buAutoNum type="alphaLcParenR"/>
            </a:pPr>
            <a:r>
              <a:rPr lang="en-US" dirty="0">
                <a:ea typeface="SimSun"/>
                <a:cs typeface="Mangal"/>
              </a:rPr>
              <a:t>Hyperbole</a:t>
            </a:r>
          </a:p>
          <a:p>
            <a:pPr marL="347663" lvl="0" indent="-347663">
              <a:lnSpc>
                <a:spcPct val="115000"/>
              </a:lnSpc>
              <a:spcBef>
                <a:spcPts val="1200"/>
              </a:spcBef>
              <a:spcAft>
                <a:spcPts val="1000"/>
              </a:spcAft>
              <a:buFont typeface="+mj-lt"/>
              <a:buAutoNum type="arabicPeriod" startAt="8"/>
              <a:tabLst>
                <a:tab pos="860425" algn="l"/>
              </a:tabLst>
            </a:pPr>
            <a:r>
              <a:rPr lang="en-US" dirty="0">
                <a:ea typeface="Times New Roman"/>
                <a:cs typeface="Times New Roman"/>
              </a:rPr>
              <a:t>The term conflict resolution simply means how you ___________ conflicts.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Enjoy</a:t>
            </a:r>
          </a:p>
          <a:p>
            <a:pPr marL="681038" lvl="0">
              <a:lnSpc>
                <a:spcPct val="115000"/>
              </a:lnSpc>
              <a:spcBef>
                <a:spcPts val="0"/>
              </a:spcBef>
              <a:spcAft>
                <a:spcPts val="0"/>
              </a:spcAft>
              <a:buFont typeface="+mj-lt"/>
              <a:buAutoNum type="alphaLcParenR"/>
            </a:pPr>
            <a:r>
              <a:rPr lang="en-US" dirty="0">
                <a:ea typeface="SimSun"/>
                <a:cs typeface="Mangal"/>
              </a:rPr>
              <a:t>Start</a:t>
            </a:r>
          </a:p>
          <a:p>
            <a:pPr marL="681038" lvl="0">
              <a:lnSpc>
                <a:spcPct val="115000"/>
              </a:lnSpc>
              <a:spcBef>
                <a:spcPts val="0"/>
              </a:spcBef>
              <a:spcAft>
                <a:spcPts val="0"/>
              </a:spcAft>
              <a:buFont typeface="+mj-lt"/>
              <a:buAutoNum type="alphaLcParenR"/>
            </a:pPr>
            <a:r>
              <a:rPr lang="en-US" dirty="0">
                <a:ea typeface="SimSun"/>
                <a:cs typeface="Mangal"/>
              </a:rPr>
              <a:t>Solve</a:t>
            </a:r>
          </a:p>
          <a:p>
            <a:pPr marL="681038" lvl="0">
              <a:lnSpc>
                <a:spcPct val="115000"/>
              </a:lnSpc>
              <a:spcBef>
                <a:spcPts val="0"/>
              </a:spcBef>
              <a:spcAft>
                <a:spcPts val="0"/>
              </a:spcAft>
              <a:buFont typeface="+mj-lt"/>
              <a:buAutoNum type="alphaLcParenR"/>
            </a:pPr>
            <a:r>
              <a:rPr lang="en-US" dirty="0">
                <a:ea typeface="SimSun"/>
                <a:cs typeface="Mangal"/>
              </a:rPr>
              <a:t>Translate</a:t>
            </a:r>
          </a:p>
          <a:p>
            <a:endParaRPr lang="en-US" dirty="0"/>
          </a:p>
        </p:txBody>
      </p:sp>
    </p:spTree>
    <p:extLst>
      <p:ext uri="{BB962C8B-B14F-4D97-AF65-F5344CB8AC3E}">
        <p14:creationId xmlns:p14="http://schemas.microsoft.com/office/powerpoint/2010/main" val="12011219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9"/>
              <a:tabLst>
                <a:tab pos="804863" algn="l"/>
              </a:tabLst>
            </a:pPr>
            <a:r>
              <a:rPr lang="en-US" dirty="0">
                <a:ea typeface="Times New Roman"/>
                <a:cs typeface="Times New Roman"/>
              </a:rPr>
              <a:t>_____________ is a process to resolve differences, conducted by an impartial third party. </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Quitting</a:t>
            </a:r>
          </a:p>
          <a:p>
            <a:pPr marL="681038" lvl="0">
              <a:lnSpc>
                <a:spcPct val="115000"/>
              </a:lnSpc>
              <a:spcBef>
                <a:spcPts val="0"/>
              </a:spcBef>
              <a:spcAft>
                <a:spcPts val="0"/>
              </a:spcAft>
              <a:buFont typeface="+mj-lt"/>
              <a:buAutoNum type="alphaLcParenR"/>
            </a:pPr>
            <a:r>
              <a:rPr lang="en-US" dirty="0">
                <a:ea typeface="SimSun"/>
                <a:cs typeface="Mangal"/>
              </a:rPr>
              <a:t>Forfeiting</a:t>
            </a:r>
          </a:p>
          <a:p>
            <a:pPr marL="681038" lvl="0">
              <a:lnSpc>
                <a:spcPct val="115000"/>
              </a:lnSpc>
              <a:spcBef>
                <a:spcPts val="0"/>
              </a:spcBef>
              <a:spcAft>
                <a:spcPts val="0"/>
              </a:spcAft>
              <a:buFont typeface="+mj-lt"/>
              <a:buAutoNum type="alphaLcParenR"/>
            </a:pPr>
            <a:r>
              <a:rPr lang="en-US" dirty="0">
                <a:ea typeface="SimSun"/>
                <a:cs typeface="Mangal"/>
              </a:rPr>
              <a:t>Mediation</a:t>
            </a:r>
          </a:p>
          <a:p>
            <a:pPr marL="681038" lvl="0">
              <a:lnSpc>
                <a:spcPct val="115000"/>
              </a:lnSpc>
              <a:spcBef>
                <a:spcPts val="0"/>
              </a:spcBef>
              <a:spcAft>
                <a:spcPts val="0"/>
              </a:spcAft>
              <a:buFont typeface="+mj-lt"/>
              <a:buAutoNum type="alphaLcParenR"/>
            </a:pPr>
            <a:r>
              <a:rPr lang="en-US" dirty="0">
                <a:ea typeface="SimSun"/>
                <a:cs typeface="Mangal"/>
              </a:rPr>
              <a:t>Motivation</a:t>
            </a:r>
          </a:p>
          <a:p>
            <a:pPr marL="347663" lvl="0" indent="-347663">
              <a:lnSpc>
                <a:spcPct val="115000"/>
              </a:lnSpc>
              <a:spcBef>
                <a:spcPts val="1200"/>
              </a:spcBef>
              <a:spcAft>
                <a:spcPts val="1000"/>
              </a:spcAft>
              <a:buFont typeface="+mj-lt"/>
              <a:buAutoNum type="arabicPeriod" startAt="10"/>
            </a:pPr>
            <a:r>
              <a:rPr lang="en-US" dirty="0">
                <a:ea typeface="Times New Roman"/>
                <a:cs typeface="Times New Roman"/>
              </a:rPr>
              <a:t>A situation where the conflict is in the open is an example of _________________.</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Hidden Conflict</a:t>
            </a:r>
          </a:p>
          <a:p>
            <a:pPr marL="681038" lvl="0">
              <a:lnSpc>
                <a:spcPct val="115000"/>
              </a:lnSpc>
              <a:spcBef>
                <a:spcPts val="0"/>
              </a:spcBef>
              <a:spcAft>
                <a:spcPts val="0"/>
              </a:spcAft>
              <a:buFont typeface="+mj-lt"/>
              <a:buAutoNum type="alphaLcParenR"/>
            </a:pPr>
            <a:r>
              <a:rPr lang="en-US" dirty="0">
                <a:ea typeface="SimSun"/>
                <a:cs typeface="Mangal"/>
              </a:rPr>
              <a:t>Apparent Conflict</a:t>
            </a:r>
          </a:p>
          <a:p>
            <a:pPr marL="681038" lvl="0">
              <a:lnSpc>
                <a:spcPct val="115000"/>
              </a:lnSpc>
              <a:spcBef>
                <a:spcPts val="0"/>
              </a:spcBef>
              <a:spcAft>
                <a:spcPts val="0"/>
              </a:spcAft>
              <a:buFont typeface="+mj-lt"/>
              <a:buAutoNum type="alphaLcParenR"/>
            </a:pPr>
            <a:r>
              <a:rPr lang="en-US" dirty="0">
                <a:ea typeface="SimSun"/>
                <a:cs typeface="Mangal"/>
              </a:rPr>
              <a:t>Dispute Resolution</a:t>
            </a:r>
          </a:p>
          <a:p>
            <a:pPr marL="681038" lvl="0">
              <a:lnSpc>
                <a:spcPct val="115000"/>
              </a:lnSpc>
              <a:spcBef>
                <a:spcPts val="0"/>
              </a:spcBef>
              <a:spcAft>
                <a:spcPts val="0"/>
              </a:spcAft>
              <a:buFont typeface="+mj-lt"/>
              <a:buAutoNum type="alphaLcParenR"/>
            </a:pPr>
            <a:r>
              <a:rPr lang="en-US" dirty="0">
                <a:ea typeface="SimSun"/>
                <a:cs typeface="Mangal"/>
              </a:rPr>
              <a:t>Transcendence</a:t>
            </a:r>
          </a:p>
          <a:p>
            <a:endParaRPr lang="en-US" dirty="0"/>
          </a:p>
        </p:txBody>
      </p:sp>
    </p:spTree>
    <p:extLst>
      <p:ext uri="{BB962C8B-B14F-4D97-AF65-F5344CB8AC3E}">
        <p14:creationId xmlns:p14="http://schemas.microsoft.com/office/powerpoint/2010/main" val="42227800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a:tabLst>
                <a:tab pos="457200" algn="l"/>
              </a:tabLst>
            </a:pPr>
            <a:r>
              <a:rPr lang="en-US" dirty="0">
                <a:ea typeface="Times New Roman"/>
                <a:cs typeface="Times New Roman"/>
              </a:rPr>
              <a:t>People always ______________ that conflict is always negative.</a:t>
            </a:r>
            <a:endParaRPr lang="en-US" dirty="0">
              <a:ea typeface="SimSun"/>
              <a:cs typeface="Mangal"/>
            </a:endParaRPr>
          </a:p>
          <a:p>
            <a:pPr marL="681038" lvl="0">
              <a:lnSpc>
                <a:spcPct val="115000"/>
              </a:lnSpc>
              <a:spcBef>
                <a:spcPts val="0"/>
              </a:spcBef>
              <a:spcAft>
                <a:spcPts val="0"/>
              </a:spcAft>
              <a:buFont typeface="+mj-lt"/>
              <a:buAutoNum type="alphaLcParenR"/>
              <a:tabLst>
                <a:tab pos="1028700" algn="l"/>
                <a:tab pos="1085850" algn="l"/>
              </a:tabLst>
            </a:pPr>
            <a:r>
              <a:rPr lang="en-US" dirty="0">
                <a:solidFill>
                  <a:srgbClr val="FF0000"/>
                </a:solidFill>
                <a:ea typeface="SimSun"/>
                <a:cs typeface="Mangal"/>
              </a:rPr>
              <a:t>Assume</a:t>
            </a:r>
            <a:endParaRPr lang="en-US" dirty="0">
              <a:ea typeface="SimSun"/>
              <a:cs typeface="Mangal"/>
            </a:endParaRPr>
          </a:p>
          <a:p>
            <a:pPr marL="681038" lvl="0">
              <a:lnSpc>
                <a:spcPct val="115000"/>
              </a:lnSpc>
              <a:spcBef>
                <a:spcPts val="0"/>
              </a:spcBef>
              <a:spcAft>
                <a:spcPts val="0"/>
              </a:spcAft>
              <a:buFont typeface="+mj-lt"/>
              <a:buAutoNum type="alphaLcParenR"/>
              <a:tabLst>
                <a:tab pos="1028700" algn="l"/>
                <a:tab pos="1085850" algn="l"/>
              </a:tabLst>
            </a:pPr>
            <a:r>
              <a:rPr lang="en-US" dirty="0">
                <a:ea typeface="SimSun"/>
                <a:cs typeface="Mangal"/>
              </a:rPr>
              <a:t>Wish</a:t>
            </a:r>
          </a:p>
          <a:p>
            <a:pPr marL="681038" lvl="0">
              <a:lnSpc>
                <a:spcPct val="115000"/>
              </a:lnSpc>
              <a:spcBef>
                <a:spcPts val="0"/>
              </a:spcBef>
              <a:spcAft>
                <a:spcPts val="0"/>
              </a:spcAft>
              <a:buFont typeface="+mj-lt"/>
              <a:buAutoNum type="alphaLcParenR"/>
              <a:tabLst>
                <a:tab pos="1028700" algn="l"/>
                <a:tab pos="1085850" algn="l"/>
              </a:tabLst>
            </a:pPr>
            <a:r>
              <a:rPr lang="en-US" dirty="0">
                <a:ea typeface="SimSun"/>
                <a:cs typeface="Mangal"/>
              </a:rPr>
              <a:t>Hope</a:t>
            </a:r>
          </a:p>
          <a:p>
            <a:pPr marL="681038" lvl="0">
              <a:lnSpc>
                <a:spcPct val="115000"/>
              </a:lnSpc>
              <a:spcBef>
                <a:spcPts val="0"/>
              </a:spcBef>
              <a:spcAft>
                <a:spcPts val="0"/>
              </a:spcAft>
              <a:buFont typeface="+mj-lt"/>
              <a:buAutoNum type="alphaLcParenR"/>
              <a:tabLst>
                <a:tab pos="1028700" algn="l"/>
                <a:tab pos="1085850" algn="l"/>
              </a:tabLst>
            </a:pPr>
            <a:r>
              <a:rPr lang="en-US" dirty="0">
                <a:ea typeface="SimSun"/>
                <a:cs typeface="Mangal"/>
              </a:rPr>
              <a:t>Like</a:t>
            </a:r>
          </a:p>
          <a:p>
            <a:pPr marL="347663" lvl="0" indent="-347663">
              <a:lnSpc>
                <a:spcPct val="115000"/>
              </a:lnSpc>
              <a:spcBef>
                <a:spcPts val="1200"/>
              </a:spcBef>
              <a:spcAft>
                <a:spcPts val="1000"/>
              </a:spcAft>
              <a:buFont typeface="+mj-lt"/>
              <a:buAutoNum type="arabicPeriod" startAt="2"/>
              <a:tabLst>
                <a:tab pos="631825" algn="l"/>
              </a:tabLst>
            </a:pPr>
            <a:r>
              <a:rPr lang="en-US" dirty="0">
                <a:ea typeface="Times New Roman"/>
                <a:cs typeface="Times New Roman"/>
              </a:rPr>
              <a:t>Conflicts happen when _________________ come to light?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People</a:t>
            </a:r>
          </a:p>
          <a:p>
            <a:pPr marL="681038" lvl="0">
              <a:lnSpc>
                <a:spcPct val="115000"/>
              </a:lnSpc>
              <a:spcBef>
                <a:spcPts val="0"/>
              </a:spcBef>
              <a:spcAft>
                <a:spcPts val="0"/>
              </a:spcAft>
              <a:buFont typeface="+mj-lt"/>
              <a:buAutoNum type="alphaLcParenR"/>
            </a:pPr>
            <a:r>
              <a:rPr lang="en-US" dirty="0">
                <a:ea typeface="SimSun"/>
                <a:cs typeface="Mangal"/>
              </a:rPr>
              <a:t>Truth</a:t>
            </a: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Differences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Finances</a:t>
            </a:r>
          </a:p>
          <a:p>
            <a:endParaRPr lang="en-US" dirty="0"/>
          </a:p>
        </p:txBody>
      </p:sp>
    </p:spTree>
    <p:extLst>
      <p:ext uri="{BB962C8B-B14F-4D97-AF65-F5344CB8AC3E}">
        <p14:creationId xmlns:p14="http://schemas.microsoft.com/office/powerpoint/2010/main" val="16175738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3"/>
              <a:tabLst>
                <a:tab pos="631825" algn="l"/>
              </a:tabLst>
            </a:pPr>
            <a:r>
              <a:rPr lang="en-US" dirty="0">
                <a:ea typeface="Times New Roman"/>
                <a:cs typeface="Times New Roman"/>
              </a:rPr>
              <a:t>People can explore those differences, if they are equipped with a conflict ___________ process.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Idea</a:t>
            </a:r>
          </a:p>
          <a:p>
            <a:pPr marL="681038" lvl="0">
              <a:lnSpc>
                <a:spcPct val="115000"/>
              </a:lnSpc>
              <a:spcBef>
                <a:spcPts val="0"/>
              </a:spcBef>
              <a:spcAft>
                <a:spcPts val="0"/>
              </a:spcAft>
              <a:buFont typeface="+mj-lt"/>
              <a:buAutoNum type="alphaLcParenR"/>
            </a:pPr>
            <a:r>
              <a:rPr lang="en-US" dirty="0">
                <a:ea typeface="SimSun"/>
                <a:cs typeface="Mangal"/>
              </a:rPr>
              <a:t>Email</a:t>
            </a: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Resolution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Revolution</a:t>
            </a:r>
          </a:p>
          <a:p>
            <a:pPr marL="347663" lvl="0" indent="-347663">
              <a:lnSpc>
                <a:spcPct val="115000"/>
              </a:lnSpc>
              <a:spcBef>
                <a:spcPts val="1200"/>
              </a:spcBef>
              <a:spcAft>
                <a:spcPts val="1000"/>
              </a:spcAft>
              <a:buFont typeface="+mj-lt"/>
              <a:buAutoNum type="arabicPeriod" startAt="4"/>
              <a:tabLst>
                <a:tab pos="631825" algn="l"/>
              </a:tabLst>
            </a:pPr>
            <a:r>
              <a:rPr lang="en-US" dirty="0">
                <a:ea typeface="Times New Roman"/>
                <a:cs typeface="Times New Roman"/>
              </a:rPr>
              <a:t>Differences can be used to ___________ in a more positive way.</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Interact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Connect</a:t>
            </a:r>
          </a:p>
          <a:p>
            <a:pPr marL="681038" lvl="0">
              <a:lnSpc>
                <a:spcPct val="115000"/>
              </a:lnSpc>
              <a:spcBef>
                <a:spcPts val="0"/>
              </a:spcBef>
              <a:spcAft>
                <a:spcPts val="0"/>
              </a:spcAft>
              <a:buFont typeface="+mj-lt"/>
              <a:buAutoNum type="alphaLcParenR"/>
            </a:pPr>
            <a:r>
              <a:rPr lang="en-US" dirty="0">
                <a:ea typeface="SimSun"/>
                <a:cs typeface="Mangal"/>
              </a:rPr>
              <a:t>Dissect</a:t>
            </a:r>
          </a:p>
          <a:p>
            <a:pPr marL="681038" lvl="0">
              <a:lnSpc>
                <a:spcPct val="115000"/>
              </a:lnSpc>
              <a:spcBef>
                <a:spcPts val="0"/>
              </a:spcBef>
              <a:spcAft>
                <a:spcPts val="0"/>
              </a:spcAft>
              <a:buFont typeface="+mj-lt"/>
              <a:buAutoNum type="alphaLcParenR"/>
            </a:pPr>
            <a:r>
              <a:rPr lang="en-US" dirty="0">
                <a:ea typeface="SimSun"/>
                <a:cs typeface="Mangal"/>
              </a:rPr>
              <a:t>Reject</a:t>
            </a:r>
          </a:p>
          <a:p>
            <a:endParaRPr lang="en-US" dirty="0"/>
          </a:p>
        </p:txBody>
      </p:sp>
    </p:spTree>
    <p:extLst>
      <p:ext uri="{BB962C8B-B14F-4D97-AF65-F5344CB8AC3E}">
        <p14:creationId xmlns:p14="http://schemas.microsoft.com/office/powerpoint/2010/main" val="13689812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5"/>
              <a:tabLst>
                <a:tab pos="685800" algn="l"/>
              </a:tabLst>
            </a:pPr>
            <a:r>
              <a:rPr lang="en-US" dirty="0">
                <a:ea typeface="Times New Roman"/>
                <a:cs typeface="Times New Roman"/>
              </a:rPr>
              <a:t>Conflict can be defined as coming into a ___________ or disagreement.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Contusion</a:t>
            </a: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Fruition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Collision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Division</a:t>
            </a:r>
          </a:p>
          <a:p>
            <a:pPr marL="347663" lvl="0" indent="-347663">
              <a:lnSpc>
                <a:spcPct val="115000"/>
              </a:lnSpc>
              <a:spcBef>
                <a:spcPts val="1200"/>
              </a:spcBef>
              <a:spcAft>
                <a:spcPts val="1000"/>
              </a:spcAft>
              <a:buFont typeface="+mj-lt"/>
              <a:buAutoNum type="arabicPeriod" startAt="6"/>
              <a:tabLst>
                <a:tab pos="739775" algn="l"/>
              </a:tabLst>
            </a:pPr>
            <a:r>
              <a:rPr lang="en-US" dirty="0">
                <a:ea typeface="Times New Roman"/>
                <a:cs typeface="Times New Roman"/>
              </a:rPr>
              <a:t>Two sales representatives arguing over who gets the latest customer is an example of what?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Friendly competition</a:t>
            </a: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Playful banter</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Conflict </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Respect</a:t>
            </a:r>
          </a:p>
          <a:p>
            <a:endParaRPr lang="en-US" dirty="0"/>
          </a:p>
        </p:txBody>
      </p:sp>
    </p:spTree>
    <p:extLst>
      <p:ext uri="{BB962C8B-B14F-4D97-AF65-F5344CB8AC3E}">
        <p14:creationId xmlns:p14="http://schemas.microsoft.com/office/powerpoint/2010/main" val="313880385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1200"/>
              </a:spcBef>
              <a:spcAft>
                <a:spcPts val="1000"/>
              </a:spcAft>
              <a:buFont typeface="+mj-lt"/>
              <a:buAutoNum type="arabicPeriod" startAt="7"/>
              <a:tabLst>
                <a:tab pos="685800" algn="l"/>
              </a:tabLst>
            </a:pPr>
            <a:r>
              <a:rPr lang="en-US" dirty="0">
                <a:ea typeface="Times New Roman"/>
                <a:cs typeface="Times New Roman"/>
              </a:rPr>
              <a:t>Conflict can also be ____________.</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Healthy</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Happy</a:t>
            </a:r>
          </a:p>
          <a:p>
            <a:pPr marL="681038" lvl="0">
              <a:lnSpc>
                <a:spcPct val="115000"/>
              </a:lnSpc>
              <a:spcBef>
                <a:spcPts val="0"/>
              </a:spcBef>
              <a:spcAft>
                <a:spcPts val="0"/>
              </a:spcAft>
              <a:buFont typeface="+mj-lt"/>
              <a:buAutoNum type="alphaLcParenR"/>
            </a:pPr>
            <a:r>
              <a:rPr lang="en-US" dirty="0">
                <a:ea typeface="SimSun"/>
                <a:cs typeface="Mangal"/>
              </a:rPr>
              <a:t>Hearty</a:t>
            </a:r>
          </a:p>
          <a:p>
            <a:pPr marL="681038" lvl="0">
              <a:lnSpc>
                <a:spcPct val="115000"/>
              </a:lnSpc>
              <a:spcBef>
                <a:spcPts val="0"/>
              </a:spcBef>
              <a:spcAft>
                <a:spcPts val="0"/>
              </a:spcAft>
              <a:buFont typeface="+mj-lt"/>
              <a:buAutoNum type="alphaLcParenR"/>
            </a:pPr>
            <a:r>
              <a:rPr lang="en-US" dirty="0">
                <a:ea typeface="SimSun"/>
                <a:cs typeface="Mangal"/>
              </a:rPr>
              <a:t>Hyperbole</a:t>
            </a:r>
          </a:p>
          <a:p>
            <a:pPr marL="347663" lvl="0" indent="-347663">
              <a:lnSpc>
                <a:spcPct val="115000"/>
              </a:lnSpc>
              <a:spcBef>
                <a:spcPts val="1200"/>
              </a:spcBef>
              <a:spcAft>
                <a:spcPts val="1000"/>
              </a:spcAft>
              <a:buFont typeface="+mj-lt"/>
              <a:buAutoNum type="arabicPeriod" startAt="8"/>
              <a:tabLst>
                <a:tab pos="860425" algn="l"/>
              </a:tabLst>
            </a:pPr>
            <a:r>
              <a:rPr lang="en-US" dirty="0">
                <a:ea typeface="Times New Roman"/>
                <a:cs typeface="Times New Roman"/>
              </a:rPr>
              <a:t>The term conflict resolution simply means how you ___________ conflicts.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Enjoy</a:t>
            </a: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Start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Solve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Translate</a:t>
            </a:r>
          </a:p>
          <a:p>
            <a:endParaRPr lang="en-US" dirty="0"/>
          </a:p>
        </p:txBody>
      </p:sp>
    </p:spTree>
    <p:extLst>
      <p:ext uri="{BB962C8B-B14F-4D97-AF65-F5344CB8AC3E}">
        <p14:creationId xmlns:p14="http://schemas.microsoft.com/office/powerpoint/2010/main" val="28214447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Our Virtual Environment</a:t>
            </a:r>
          </a:p>
        </p:txBody>
      </p:sp>
      <p:grpSp>
        <p:nvGrpSpPr>
          <p:cNvPr id="7" name="Group 6"/>
          <p:cNvGrpSpPr/>
          <p:nvPr/>
        </p:nvGrpSpPr>
        <p:grpSpPr>
          <a:xfrm>
            <a:off x="27849" y="1393287"/>
            <a:ext cx="7820751" cy="4702713"/>
            <a:chOff x="27849" y="1107940"/>
            <a:chExt cx="8802967" cy="5293332"/>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1107940"/>
              <a:ext cx="8435280" cy="5293332"/>
            </a:xfrm>
            <a:prstGeom prst="rect">
              <a:avLst/>
            </a:prstGeom>
            <a:ln>
              <a:solidFill>
                <a:schemeClr val="tx1"/>
              </a:solidFill>
            </a:ln>
            <a:effectLst>
              <a:outerShdw blurRad="50800" dist="38100" dir="2700000" algn="tl" rotWithShape="0">
                <a:prstClr val="black">
                  <a:alpha val="40000"/>
                </a:prstClr>
              </a:outerShdw>
            </a:effectLst>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849" y="1988840"/>
              <a:ext cx="6704391" cy="3744416"/>
            </a:xfrm>
            <a:prstGeom prst="rect">
              <a:avLst/>
            </a:prstGeom>
          </p:spPr>
        </p:pic>
        <p:sp>
          <p:nvSpPr>
            <p:cNvPr id="5" name="Rectangle 4"/>
            <p:cNvSpPr/>
            <p:nvPr/>
          </p:nvSpPr>
          <p:spPr>
            <a:xfrm>
              <a:off x="395536" y="1844824"/>
              <a:ext cx="6048672" cy="4104456"/>
            </a:xfrm>
            <a:prstGeom prst="rect">
              <a:avLst/>
            </a:prstGeom>
            <a:solidFill>
              <a:schemeClr val="accent3">
                <a:lumMod val="75000"/>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 name="Graphic 7"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113056" y="2918256"/>
            <a:ext cx="914400" cy="914400"/>
          </a:xfrm>
          <a:prstGeom prst="rect">
            <a:avLst/>
          </a:prstGeom>
        </p:spPr>
      </p:pic>
      <p:pic>
        <p:nvPicPr>
          <p:cNvPr id="21" name="Graphic 20" descr="Raised Hand"/>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146019" y="1219200"/>
            <a:ext cx="848474" cy="848474"/>
          </a:xfrm>
          <a:prstGeom prst="rect">
            <a:avLst/>
          </a:prstGeom>
        </p:spPr>
      </p:pic>
      <p:pic>
        <p:nvPicPr>
          <p:cNvPr id="22" name="Graphic 21" descr="Arrow: Straight"/>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113056" y="0"/>
            <a:ext cx="914400" cy="914400"/>
          </a:xfrm>
          <a:prstGeom prst="rect">
            <a:avLst/>
          </a:prstGeom>
        </p:spPr>
      </p:pic>
      <p:grpSp>
        <p:nvGrpSpPr>
          <p:cNvPr id="36" name="Group 35"/>
          <p:cNvGrpSpPr/>
          <p:nvPr/>
        </p:nvGrpSpPr>
        <p:grpSpPr>
          <a:xfrm>
            <a:off x="8058591" y="2308656"/>
            <a:ext cx="1023331" cy="565252"/>
            <a:chOff x="9144000" y="3356262"/>
            <a:chExt cx="1023331" cy="565252"/>
          </a:xfrm>
          <a:solidFill>
            <a:srgbClr val="FF9100"/>
          </a:solidFill>
        </p:grpSpPr>
        <p:pic>
          <p:nvPicPr>
            <p:cNvPr id="23" name="Graphic 22" descr="Close"/>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615743" y="3369926"/>
              <a:ext cx="551588" cy="551588"/>
            </a:xfrm>
            <a:prstGeom prst="rect">
              <a:avLst/>
            </a:prstGeom>
          </p:spPr>
        </p:pic>
        <p:pic>
          <p:nvPicPr>
            <p:cNvPr id="24" name="Graphic 23" descr="Checkmark"/>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9144000" y="3356262"/>
              <a:ext cx="551588" cy="551588"/>
            </a:xfrm>
            <a:prstGeom prst="rect">
              <a:avLst/>
            </a:prstGeom>
          </p:spPr>
        </p:pic>
      </p:grpSp>
      <p:sp>
        <p:nvSpPr>
          <p:cNvPr id="13" name="Rectangle 12"/>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4" name="Rectangle 13">
            <a:extLst>
              <a:ext uri="{FF2B5EF4-FFF2-40B4-BE49-F238E27FC236}">
                <a16:creationId xmlns:a16="http://schemas.microsoft.com/office/drawing/2014/main" id="{EF84DC55-73F7-46D4-920D-A66FAF950787}"/>
              </a:ext>
            </a:extLst>
          </p:cNvPr>
          <p:cNvSpPr/>
          <p:nvPr/>
        </p:nvSpPr>
        <p:spPr>
          <a:xfrm>
            <a:off x="9144000" y="1366438"/>
            <a:ext cx="5544616" cy="553998"/>
          </a:xfrm>
          <a:prstGeom prst="rect">
            <a:avLst/>
          </a:prstGeom>
        </p:spPr>
        <p:txBody>
          <a:bodyPr wrap="square">
            <a:spAutoFit/>
          </a:bodyPr>
          <a:lstStyle/>
          <a:p>
            <a:pPr lvl="0" eaLnBrk="0" hangingPunct="0">
              <a:spcBef>
                <a:spcPts val="0"/>
              </a:spcBef>
              <a:spcAft>
                <a:spcPts val="0"/>
              </a:spcAft>
              <a:defRPr/>
            </a:pPr>
            <a:r>
              <a:rPr lang="en-US" sz="1000" b="1" dirty="0">
                <a:latin typeface="Calibri" panose="020F0502020204030204" pitchFamily="34" charset="0"/>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t>xxxxxxxxxxx</a:t>
            </a:r>
            <a:r>
              <a:rPr lang="en-US" sz="1000" dirty="0"/>
              <a:t> </a:t>
            </a:r>
            <a:endParaRPr lang="en-US" sz="1000" b="1" cap="all" dirty="0"/>
          </a:p>
          <a:p>
            <a:pPr lvl="0" eaLnBrk="0" hangingPunct="0">
              <a:spcBef>
                <a:spcPts val="0"/>
              </a:spcBef>
              <a:spcAft>
                <a:spcPts val="0"/>
              </a:spcAft>
              <a:defRPr/>
            </a:pPr>
            <a:r>
              <a:rPr lang="en-US" sz="1000"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p:txBody>
      </p:sp>
      <p:sp>
        <p:nvSpPr>
          <p:cNvPr id="15" name="Rectangle 14">
            <a:extLst>
              <a:ext uri="{FF2B5EF4-FFF2-40B4-BE49-F238E27FC236}">
                <a16:creationId xmlns:a16="http://schemas.microsoft.com/office/drawing/2014/main" id="{AF849C4C-1399-47AD-B23B-BC9390D6A109}"/>
              </a:ext>
            </a:extLst>
          </p:cNvPr>
          <p:cNvSpPr/>
          <p:nvPr/>
        </p:nvSpPr>
        <p:spPr>
          <a:xfrm>
            <a:off x="9144000" y="103257"/>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YOUR POINTER TOOL and place it in a ROW THAT BEST PROVIDES YOUR ANSWER.</a:t>
            </a:r>
            <a:endParaRPr lang="en-US" sz="1000" dirty="0">
              <a:latin typeface="+mn-lt"/>
            </a:endParaRPr>
          </a:p>
        </p:txBody>
      </p:sp>
      <p:sp>
        <p:nvSpPr>
          <p:cNvPr id="16" name="Rectangle 15">
            <a:extLst>
              <a:ext uri="{FF2B5EF4-FFF2-40B4-BE49-F238E27FC236}">
                <a16:creationId xmlns:a16="http://schemas.microsoft.com/office/drawing/2014/main" id="{FC6AAD84-9282-4D43-AA9F-E8FA9738392C}"/>
              </a:ext>
            </a:extLst>
          </p:cNvPr>
          <p:cNvSpPr/>
          <p:nvPr/>
        </p:nvSpPr>
        <p:spPr>
          <a:xfrm>
            <a:off x="9147864" y="3098457"/>
            <a:ext cx="4572000" cy="553998"/>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CHAT BOX TO PROVIDE YOUR ANSWER.</a:t>
            </a:r>
          </a:p>
        </p:txBody>
      </p:sp>
      <p:sp>
        <p:nvSpPr>
          <p:cNvPr id="17" name="Rectangle 16">
            <a:extLst>
              <a:ext uri="{FF2B5EF4-FFF2-40B4-BE49-F238E27FC236}">
                <a16:creationId xmlns:a16="http://schemas.microsoft.com/office/drawing/2014/main" id="{4FC834BC-A28E-4968-882F-D5AE6653E486}"/>
              </a:ext>
            </a:extLst>
          </p:cNvPr>
          <p:cNvSpPr/>
          <p:nvPr/>
        </p:nvSpPr>
        <p:spPr>
          <a:xfrm>
            <a:off x="9144000" y="2145050"/>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xxxxxxxxxxxxxxxxxxx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GREEN CHECKMARK for you have smart goals OR a RED X for your goals Not yet clearly defined.</a:t>
            </a:r>
            <a:endParaRPr lang="en-US" sz="1000" dirty="0">
              <a:latin typeface="+mn-lt"/>
              <a:ea typeface="Times New Roman" panose="02020603050405020304" pitchFamily="18" charset="0"/>
              <a:cs typeface="Times New Roman" panose="02020603050405020304" pitchFamily="18" charset="0"/>
            </a:endParaRPr>
          </a:p>
        </p:txBody>
      </p:sp>
      <p:sp>
        <p:nvSpPr>
          <p:cNvPr id="18" name="Rectangle 17">
            <a:extLst>
              <a:ext uri="{FF2B5EF4-FFF2-40B4-BE49-F238E27FC236}">
                <a16:creationId xmlns:a16="http://schemas.microsoft.com/office/drawing/2014/main" id="{E08320DB-2A35-47FC-B480-943C6233CB2B}"/>
              </a:ext>
            </a:extLst>
          </p:cNvPr>
          <p:cNvSpPr/>
          <p:nvPr/>
        </p:nvSpPr>
        <p:spPr>
          <a:xfrm>
            <a:off x="9156621" y="3964377"/>
            <a:ext cx="7038528" cy="2246769"/>
          </a:xfrm>
          <a:prstGeom prst="rect">
            <a:avLst/>
          </a:prstGeom>
        </p:spPr>
        <p:txBody>
          <a:bodyPr wrap="square">
            <a:spAutoFit/>
          </a:bodyPr>
          <a:lstStyle/>
          <a:p>
            <a:pPr eaLnBrk="0" hangingPunct="0">
              <a:spcBef>
                <a:spcPts val="0"/>
              </a:spcBef>
              <a:spcAft>
                <a:spcPts val="0"/>
              </a:spcAft>
              <a:defRPr/>
            </a:pPr>
            <a:r>
              <a:rPr lang="en-US" sz="1000" b="1" cap="all" dirty="0">
                <a:latin typeface="+mn-lt"/>
              </a:rPr>
              <a:t>Slide Time: x:00</a:t>
            </a:r>
            <a:endParaRPr lang="en-US" sz="1000" dirty="0">
              <a:latin typeface="+mn-lt"/>
            </a:endParaRPr>
          </a:p>
          <a:p>
            <a:pPr>
              <a:spcBef>
                <a:spcPts val="0"/>
              </a:spcBef>
              <a:spcAft>
                <a:spcPts val="0"/>
              </a:spcAft>
            </a:pPr>
            <a:r>
              <a:rPr lang="en-US" sz="1000" b="1" cap="all" dirty="0">
                <a:latin typeface="+mn-lt"/>
              </a:rPr>
              <a:t>FACILITATOR NOTEs &amp; Tips For Slide</a:t>
            </a:r>
          </a:p>
          <a:p>
            <a:pPr>
              <a:spcBef>
                <a:spcPts val="0"/>
              </a:spcBef>
              <a:spcAft>
                <a:spcPts val="0"/>
              </a:spcAft>
            </a:pPr>
            <a:r>
              <a:rPr lang="en-US" sz="1000" dirty="0">
                <a:latin typeface="+mn-lt"/>
              </a:rPr>
              <a:t>Call on participants and discuss their answers. Start a verbal dialog. Don’t forget to check/repeat some of the responses provided in chat. </a:t>
            </a:r>
          </a:p>
          <a:p>
            <a:pPr>
              <a:spcBef>
                <a:spcPts val="0"/>
              </a:spcBef>
              <a:spcAft>
                <a:spcPts val="0"/>
              </a:spcAft>
            </a:pPr>
            <a:r>
              <a:rPr lang="en-US" sz="1000" dirty="0">
                <a:latin typeface="+mn-lt"/>
              </a:rPr>
              <a:t>Use participant names and thank them for responding and sharing.</a:t>
            </a:r>
          </a:p>
          <a:p>
            <a:pPr>
              <a:spcBef>
                <a:spcPts val="0"/>
              </a:spcBef>
              <a:spcAft>
                <a:spcPts val="0"/>
              </a:spcAft>
            </a:pPr>
            <a:endParaRPr lang="en-US" sz="1000" dirty="0">
              <a:latin typeface="+mn-lt"/>
            </a:endParaRPr>
          </a:p>
          <a:p>
            <a:pPr eaLnBrk="0" hangingPunct="0">
              <a:spcBef>
                <a:spcPts val="0"/>
              </a:spcBef>
              <a:spcAft>
                <a:spcPts val="0"/>
              </a:spcAft>
              <a:defRPr/>
            </a:pPr>
            <a:r>
              <a:rPr lang="en-US" sz="1000" b="1" cap="all" dirty="0">
                <a:latin typeface="+mn-lt"/>
              </a:rPr>
              <a:t>SAY</a:t>
            </a:r>
          </a:p>
          <a:p>
            <a:pPr>
              <a:spcBef>
                <a:spcPts val="0"/>
              </a:spcBef>
              <a:spcAft>
                <a:spcPts val="0"/>
              </a:spcAft>
            </a:pPr>
            <a:r>
              <a:rPr lang="en-US" sz="1000" dirty="0" err="1">
                <a:latin typeface="+mn-lt"/>
              </a:rPr>
              <a:t>xxxxxxxxxx</a:t>
            </a:r>
            <a:endParaRPr lang="en-US" sz="1000" dirty="0">
              <a:latin typeface="+mn-lt"/>
              <a:ea typeface="Times New Roman" panose="02020603050405020304" pitchFamily="18" charset="0"/>
              <a:cs typeface="Times New Roman" panose="02020603050405020304" pitchFamily="18" charset="0"/>
            </a:endParaRPr>
          </a:p>
          <a:p>
            <a:pPr marL="0" marR="0">
              <a:spcBef>
                <a:spcPts val="0"/>
              </a:spcBef>
              <a:spcAft>
                <a:spcPts val="0"/>
              </a:spcAft>
            </a:pPr>
            <a:r>
              <a:rPr lang="en-US" sz="1000" b="1" dirty="0">
                <a:latin typeface="+mn-lt"/>
                <a:ea typeface="Times New Roman" panose="02020603050405020304" pitchFamily="18" charset="0"/>
                <a:cs typeface="Times New Roman" panose="02020603050405020304" pitchFamily="18" charset="0"/>
              </a:rPr>
              <a:t>ASK:</a:t>
            </a:r>
          </a:p>
          <a:p>
            <a:pPr marL="0" marR="0">
              <a:spcBef>
                <a:spcPts val="0"/>
              </a:spcBef>
              <a:spcAft>
                <a:spcPts val="0"/>
              </a:spcAft>
            </a:pPr>
            <a:r>
              <a:rPr lang="en-US" sz="1000" dirty="0" err="1">
                <a:latin typeface="+mn-lt"/>
                <a:ea typeface="Times New Roman" panose="02020603050405020304" pitchFamily="18" charset="0"/>
                <a:cs typeface="Times New Roman" panose="02020603050405020304" pitchFamily="18" charset="0"/>
              </a:rPr>
              <a:t>xxxxxx</a:t>
            </a:r>
            <a:endParaRPr lang="en-US" sz="1000" dirty="0">
              <a:latin typeface="+mn-lt"/>
              <a:ea typeface="Times New Roman" panose="02020603050405020304" pitchFamily="18" charset="0"/>
              <a:cs typeface="Times New Roman" panose="02020603050405020304" pitchFamily="18" charset="0"/>
            </a:endParaRPr>
          </a:p>
          <a:p>
            <a:pPr lvl="0" eaLnBrk="0" hangingPunct="0">
              <a:spcBef>
                <a:spcPts val="0"/>
              </a:spcBef>
              <a:spcAft>
                <a:spcPts val="0"/>
              </a:spcAft>
              <a:defRPr/>
            </a:pPr>
            <a:endParaRPr lang="en-US" sz="1000" b="1" cap="all" dirty="0">
              <a:latin typeface="+mn-lt"/>
            </a:endParaRPr>
          </a:p>
          <a:p>
            <a:pPr lvl="0" eaLnBrk="0" hangingPunct="0">
              <a:spcBef>
                <a:spcPts val="0"/>
              </a:spcBef>
              <a:spcAft>
                <a:spcPts val="0"/>
              </a:spcAft>
              <a:defRPr/>
            </a:pPr>
            <a:r>
              <a:rPr lang="en-US" sz="1000" b="1" cap="all" dirty="0">
                <a:latin typeface="+mn-lt"/>
              </a:rPr>
              <a:t>FACILITATOR NOTEs: </a:t>
            </a:r>
            <a:r>
              <a:rPr lang="en-US" sz="1000" cap="all" dirty="0">
                <a:latin typeface="+mn-lt"/>
              </a:rPr>
              <a:t>R</a:t>
            </a:r>
            <a:r>
              <a:rPr lang="en-US" sz="1000" dirty="0">
                <a:latin typeface="+mn-lt"/>
              </a:rPr>
              <a:t>emember to clear icons before moving on.</a:t>
            </a:r>
          </a:p>
          <a:p>
            <a:pPr lvl="0" eaLnBrk="0" hangingPunct="0">
              <a:spcBef>
                <a:spcPts val="0"/>
              </a:spcBef>
              <a:spcAft>
                <a:spcPts val="0"/>
              </a:spcAft>
              <a:defRPr/>
            </a:pPr>
            <a:r>
              <a:rPr lang="en-US" sz="1000" b="1" cap="all" dirty="0">
                <a:latin typeface="+mn-lt"/>
              </a:rPr>
              <a:t>Ask if there are any questions before moving on.</a:t>
            </a:r>
            <a:endParaRPr lang="en-US" sz="1000" dirty="0">
              <a:latin typeface="+mn-lt"/>
              <a:ea typeface="Times New Roman" panose="02020603050405020304" pitchFamily="18" charset="0"/>
              <a:cs typeface="Times New Roman" panose="02020603050405020304" pitchFamily="18" charset="0"/>
            </a:endParaRPr>
          </a:p>
          <a:p>
            <a:pPr eaLnBrk="0" hangingPunct="0">
              <a:spcBef>
                <a:spcPts val="0"/>
              </a:spcBef>
              <a:spcAft>
                <a:spcPts val="0"/>
              </a:spcAft>
              <a:defRPr/>
            </a:pPr>
            <a:r>
              <a:rPr lang="en-US" sz="1000" b="1" cap="all" dirty="0">
                <a:latin typeface="+mn-lt"/>
              </a:rPr>
              <a:t>Transition: </a:t>
            </a:r>
            <a:r>
              <a:rPr lang="en-US" sz="1000" dirty="0">
                <a:latin typeface="+mn-lt"/>
              </a:rPr>
              <a:t>Click next slide.</a:t>
            </a:r>
          </a:p>
        </p:txBody>
      </p:sp>
      <p:sp>
        <p:nvSpPr>
          <p:cNvPr id="19" name="Rectangle 18">
            <a:extLst>
              <a:ext uri="{FF2B5EF4-FFF2-40B4-BE49-F238E27FC236}">
                <a16:creationId xmlns:a16="http://schemas.microsoft.com/office/drawing/2014/main" id="{2BCD4D4D-4579-45D2-BB86-3C080AE757D9}"/>
              </a:ext>
            </a:extLst>
          </p:cNvPr>
          <p:cNvSpPr/>
          <p:nvPr/>
        </p:nvSpPr>
        <p:spPr>
          <a:xfrm>
            <a:off x="9252520" y="6322066"/>
            <a:ext cx="2273379" cy="246221"/>
          </a:xfrm>
          <a:prstGeom prst="rect">
            <a:avLst/>
          </a:prstGeom>
        </p:spPr>
        <p:txBody>
          <a:bodyPr wrap="none">
            <a:spAutoFit/>
          </a:bodyPr>
          <a:lstStyle/>
          <a:p>
            <a:r>
              <a:rPr lang="en-US" sz="1000" dirty="0">
                <a:latin typeface="+mn-lt"/>
                <a:ea typeface="Times New Roman" panose="02020603050405020304" pitchFamily="18" charset="0"/>
                <a:cs typeface="Times New Roman" panose="02020603050405020304" pitchFamily="18" charset="0"/>
              </a:rPr>
              <a:t>Listen for possible answers for question </a:t>
            </a:r>
            <a:endParaRPr lang="en-US" sz="1000" dirty="0">
              <a:latin typeface="+mn-lt"/>
            </a:endParaRPr>
          </a:p>
        </p:txBody>
      </p:sp>
      <p:sp>
        <p:nvSpPr>
          <p:cNvPr id="20" name="Rectangle 19">
            <a:extLst>
              <a:ext uri="{FF2B5EF4-FFF2-40B4-BE49-F238E27FC236}">
                <a16:creationId xmlns:a16="http://schemas.microsoft.com/office/drawing/2014/main" id="{695AA73B-B2C9-46D0-8D5B-EEE55000E091}"/>
              </a:ext>
            </a:extLst>
          </p:cNvPr>
          <p:cNvSpPr/>
          <p:nvPr/>
        </p:nvSpPr>
        <p:spPr>
          <a:xfrm>
            <a:off x="9239899" y="6679207"/>
            <a:ext cx="4572000" cy="446276"/>
          </a:xfrm>
          <a:prstGeom prst="rect">
            <a:avLst/>
          </a:prstGeom>
        </p:spPr>
        <p:txBody>
          <a:bodyPr>
            <a:spAutoFit/>
          </a:bodyPr>
          <a:lstStyle/>
          <a:p>
            <a:pPr lvl="0" eaLnBrk="0" hangingPunct="0">
              <a:lnSpc>
                <a:spcPct val="115000"/>
              </a:lnSpc>
              <a:spcBef>
                <a:spcPts val="0"/>
              </a:spcBef>
              <a:spcAft>
                <a:spcPts val="1000"/>
              </a:spcAft>
              <a:defRPr/>
            </a:pPr>
            <a:r>
              <a:rPr lang="en-US" sz="1000" dirty="0">
                <a:latin typeface="+mn-lt"/>
              </a:rPr>
              <a:t>Further discussion: Ask participants if they would like to brainstorm ways to make eating their or possibly someone else's frog easier.</a:t>
            </a:r>
          </a:p>
        </p:txBody>
      </p:sp>
    </p:spTree>
    <p:extLst>
      <p:ext uri="{BB962C8B-B14F-4D97-AF65-F5344CB8AC3E}">
        <p14:creationId xmlns:p14="http://schemas.microsoft.com/office/powerpoint/2010/main" val="166053858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9"/>
              <a:tabLst>
                <a:tab pos="804863" algn="l"/>
              </a:tabLst>
            </a:pPr>
            <a:r>
              <a:rPr lang="en-US" dirty="0">
                <a:ea typeface="Times New Roman"/>
                <a:cs typeface="Times New Roman"/>
              </a:rPr>
              <a:t>_____________ is a process to resolve differences, conducted by an impartial third party. </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Quitting</a:t>
            </a:r>
          </a:p>
          <a:p>
            <a:pPr marL="681038" lvl="0">
              <a:lnSpc>
                <a:spcPct val="115000"/>
              </a:lnSpc>
              <a:spcBef>
                <a:spcPts val="0"/>
              </a:spcBef>
              <a:spcAft>
                <a:spcPts val="0"/>
              </a:spcAft>
              <a:buFont typeface="+mj-lt"/>
              <a:buAutoNum type="alphaLcParenR"/>
            </a:pPr>
            <a:r>
              <a:rPr lang="en-US" dirty="0">
                <a:ea typeface="SimSun"/>
                <a:cs typeface="Mangal"/>
              </a:rPr>
              <a:t>Forfeiting</a:t>
            </a: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Mediation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Motivation</a:t>
            </a:r>
          </a:p>
          <a:p>
            <a:pPr marL="347663" lvl="0" indent="-347663">
              <a:lnSpc>
                <a:spcPct val="115000"/>
              </a:lnSpc>
              <a:spcBef>
                <a:spcPts val="1200"/>
              </a:spcBef>
              <a:spcAft>
                <a:spcPts val="1000"/>
              </a:spcAft>
              <a:buFont typeface="+mj-lt"/>
              <a:buAutoNum type="arabicPeriod" startAt="10"/>
            </a:pPr>
            <a:r>
              <a:rPr lang="en-US" dirty="0">
                <a:ea typeface="Times New Roman"/>
                <a:cs typeface="Times New Roman"/>
              </a:rPr>
              <a:t>A situation where the conflict is in the open is an example of _________________.</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Hidden Conflict</a:t>
            </a: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Apparent Conflict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Dispute Resolution</a:t>
            </a:r>
          </a:p>
          <a:p>
            <a:pPr marL="681038" lvl="0">
              <a:lnSpc>
                <a:spcPct val="115000"/>
              </a:lnSpc>
              <a:spcBef>
                <a:spcPts val="0"/>
              </a:spcBef>
              <a:spcAft>
                <a:spcPts val="0"/>
              </a:spcAft>
              <a:buFont typeface="+mj-lt"/>
              <a:buAutoNum type="alphaLcParenR"/>
            </a:pPr>
            <a:r>
              <a:rPr lang="en-US" dirty="0">
                <a:ea typeface="SimSun"/>
                <a:cs typeface="Mangal"/>
              </a:rPr>
              <a:t>Transcendence</a:t>
            </a:r>
          </a:p>
          <a:p>
            <a:endParaRPr lang="en-US" dirty="0"/>
          </a:p>
        </p:txBody>
      </p:sp>
    </p:spTree>
    <p:extLst>
      <p:ext uri="{BB962C8B-B14F-4D97-AF65-F5344CB8AC3E}">
        <p14:creationId xmlns:p14="http://schemas.microsoft.com/office/powerpoint/2010/main" val="27615446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Module Three:</a:t>
            </a:r>
            <a:br>
              <a:rPr lang="en-US" dirty="0"/>
            </a:br>
            <a:r>
              <a:rPr lang="en-US" dirty="0"/>
              <a:t>Conflict Resolution Styles with TKI</a:t>
            </a:r>
          </a:p>
        </p:txBody>
      </p:sp>
      <p:sp>
        <p:nvSpPr>
          <p:cNvPr id="4" name="Text Placeholder 3"/>
          <p:cNvSpPr>
            <a:spLocks noGrp="1"/>
          </p:cNvSpPr>
          <p:nvPr>
            <p:ph type="body" sz="quarter" idx="10"/>
          </p:nvPr>
        </p:nvSpPr>
        <p:spPr/>
        <p:txBody>
          <a:bodyPr>
            <a:noAutofit/>
          </a:bodyPr>
          <a:lstStyle/>
          <a:p>
            <a:pPr>
              <a:lnSpc>
                <a:spcPct val="95000"/>
              </a:lnSpc>
              <a:spcBef>
                <a:spcPct val="0"/>
              </a:spcBef>
              <a:spcAft>
                <a:spcPts val="1000"/>
              </a:spcAft>
            </a:pPr>
            <a:r>
              <a:rPr lang="en-US" sz="2400" i="1" dirty="0">
                <a:latin typeface="+mj-lt"/>
              </a:rPr>
              <a:t> </a:t>
            </a:r>
            <a:br>
              <a:rPr lang="en-CA" sz="2400" i="1" dirty="0">
                <a:latin typeface="+mj-lt"/>
              </a:rPr>
            </a:br>
            <a:r>
              <a:rPr lang="en-US" sz="2400" i="1" dirty="0">
                <a:latin typeface="+mj-lt"/>
                <a:cs typeface="Times New Roman" pitchFamily="18" charset="0"/>
              </a:rPr>
              <a:t>Pick battles big enough to matter, small enough to win.</a:t>
            </a:r>
          </a:p>
          <a:p>
            <a:pPr>
              <a:lnSpc>
                <a:spcPct val="95000"/>
              </a:lnSpc>
              <a:spcBef>
                <a:spcPct val="0"/>
              </a:spcBef>
              <a:spcAft>
                <a:spcPts val="1000"/>
              </a:spcAft>
            </a:pPr>
            <a:r>
              <a:rPr lang="en-US" sz="2400" b="1" i="1" dirty="0">
                <a:latin typeface="+mj-lt"/>
                <a:cs typeface="Times New Roman" pitchFamily="18" charset="0"/>
              </a:rPr>
              <a:t>Jonathan Kozol</a:t>
            </a:r>
          </a:p>
        </p:txBody>
      </p:sp>
      <p:sp>
        <p:nvSpPr>
          <p:cNvPr id="12291" name="Content Placeholder 2"/>
          <p:cNvSpPr>
            <a:spLocks noGrp="1"/>
          </p:cNvSpPr>
          <p:nvPr>
            <p:ph type="body" sz="quarter" idx="11"/>
          </p:nvPr>
        </p:nvSpPr>
        <p:spPr/>
        <p:txBody>
          <a:bodyPr/>
          <a:lstStyle/>
          <a:p>
            <a:pPr indent="0" eaLnBrk="1" hangingPunct="1"/>
            <a:r>
              <a:rPr lang="en-US" sz="3600" dirty="0"/>
              <a:t>There are five widely accepted styles of resolving conflicts. </a:t>
            </a:r>
          </a:p>
          <a:p>
            <a:pPr indent="0" eaLnBrk="1" hangingPunct="1"/>
            <a:r>
              <a:rPr lang="en-US" sz="3600" dirty="0"/>
              <a:t>We have even designed our conflict resolution process so that it can be used in conjunction with these styles.</a:t>
            </a:r>
            <a:endParaRPr lang="en-CA" sz="36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D6313F85-4355-464A-99B3-66C8C5736AAE}"/>
              </a:ext>
            </a:extLst>
          </p:cNvPr>
          <p:cNvSpPr>
            <a:spLocks noGrp="1"/>
          </p:cNvSpPr>
          <p:nvPr>
            <p:ph sz="quarter" idx="11"/>
          </p:nvPr>
        </p:nvSpPr>
        <p:spPr/>
        <p:txBody>
          <a:bodyPr/>
          <a:lstStyle/>
          <a:p>
            <a:endParaRPr lang="en-US"/>
          </a:p>
        </p:txBody>
      </p:sp>
      <p:sp>
        <p:nvSpPr>
          <p:cNvPr id="13314" name="Title 1"/>
          <p:cNvSpPr>
            <a:spLocks noGrp="1"/>
          </p:cNvSpPr>
          <p:nvPr>
            <p:ph type="title"/>
          </p:nvPr>
        </p:nvSpPr>
        <p:spPr/>
        <p:txBody>
          <a:bodyPr/>
          <a:lstStyle/>
          <a:p>
            <a:pPr eaLnBrk="1" hangingPunct="1"/>
            <a:r>
              <a:rPr lang="en-US" dirty="0"/>
              <a:t>Collaborating</a:t>
            </a:r>
          </a:p>
        </p:txBody>
      </p:sp>
      <p:grpSp>
        <p:nvGrpSpPr>
          <p:cNvPr id="2" name="Group 1">
            <a:extLst>
              <a:ext uri="{FF2B5EF4-FFF2-40B4-BE49-F238E27FC236}">
                <a16:creationId xmlns:a16="http://schemas.microsoft.com/office/drawing/2014/main" id="{7CA3033B-816F-4FE4-A87E-7424165E9B64}"/>
              </a:ext>
            </a:extLst>
          </p:cNvPr>
          <p:cNvGrpSpPr/>
          <p:nvPr/>
        </p:nvGrpSpPr>
        <p:grpSpPr>
          <a:xfrm>
            <a:off x="457200" y="1641621"/>
            <a:ext cx="8229600" cy="4443120"/>
            <a:chOff x="457200" y="1641621"/>
            <a:chExt cx="8229600" cy="4443120"/>
          </a:xfrm>
        </p:grpSpPr>
        <p:sp>
          <p:nvSpPr>
            <p:cNvPr id="3" name="Rectangle 2">
              <a:extLst>
                <a:ext uri="{FF2B5EF4-FFF2-40B4-BE49-F238E27FC236}">
                  <a16:creationId xmlns:a16="http://schemas.microsoft.com/office/drawing/2014/main" id="{92E905CC-5A0B-4DFD-92AB-B394FE266033}"/>
                </a:ext>
              </a:extLst>
            </p:cNvPr>
            <p:cNvSpPr/>
            <p:nvPr/>
          </p:nvSpPr>
          <p:spPr>
            <a:xfrm>
              <a:off x="457200" y="2143461"/>
              <a:ext cx="8229600" cy="856800"/>
            </a:xfrm>
            <a:prstGeom prst="rect">
              <a:avLst/>
            </a:prstGeom>
            <a:noFill/>
          </p:spPr>
          <p:style>
            <a:lnRef idx="2">
              <a:schemeClr val="accent2">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BF4E89BD-CFA0-4656-BCBF-EE644D2DAAE2}"/>
                </a:ext>
              </a:extLst>
            </p:cNvPr>
            <p:cNvSpPr/>
            <p:nvPr/>
          </p:nvSpPr>
          <p:spPr>
            <a:xfrm>
              <a:off x="868680" y="164162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600200">
                <a:lnSpc>
                  <a:spcPct val="90000"/>
                </a:lnSpc>
                <a:spcBef>
                  <a:spcPct val="0"/>
                </a:spcBef>
                <a:spcAft>
                  <a:spcPct val="35000"/>
                </a:spcAft>
                <a:buNone/>
              </a:pPr>
              <a:r>
                <a:rPr lang="en-US" sz="3600" b="1" kern="1200" dirty="0"/>
                <a:t>The situation is not urgent</a:t>
              </a:r>
            </a:p>
          </p:txBody>
        </p:sp>
        <p:sp>
          <p:nvSpPr>
            <p:cNvPr id="6" name="Rectangle 5">
              <a:extLst>
                <a:ext uri="{FF2B5EF4-FFF2-40B4-BE49-F238E27FC236}">
                  <a16:creationId xmlns:a16="http://schemas.microsoft.com/office/drawing/2014/main" id="{793B960F-10E5-4E82-BC61-B3B8B1F728B9}"/>
                </a:ext>
              </a:extLst>
            </p:cNvPr>
            <p:cNvSpPr/>
            <p:nvPr/>
          </p:nvSpPr>
          <p:spPr>
            <a:xfrm>
              <a:off x="457200" y="3685701"/>
              <a:ext cx="8229600" cy="856800"/>
            </a:xfrm>
            <a:prstGeom prst="rect">
              <a:avLst/>
            </a:prstGeom>
            <a:noFill/>
          </p:spPr>
          <p:style>
            <a:lnRef idx="2">
              <a:schemeClr val="accent2">
                <a:hueOff val="2340759"/>
                <a:satOff val="-2919"/>
                <a:lumOff val="686"/>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E17E9BAF-F5AA-49A2-A43A-182571E13BDA}"/>
                </a:ext>
              </a:extLst>
            </p:cNvPr>
            <p:cNvSpPr/>
            <p:nvPr/>
          </p:nvSpPr>
          <p:spPr>
            <a:xfrm>
              <a:off x="868680" y="318386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a:ln>
              <a:noFill/>
            </a:ln>
          </p:spPr>
          <p:style>
            <a:lnRef idx="2">
              <a:scrgbClr r="0" g="0" b="0"/>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600200">
                <a:lnSpc>
                  <a:spcPct val="90000"/>
                </a:lnSpc>
                <a:spcBef>
                  <a:spcPct val="0"/>
                </a:spcBef>
                <a:spcAft>
                  <a:spcPct val="35000"/>
                </a:spcAft>
                <a:buNone/>
              </a:pPr>
              <a:r>
                <a:rPr lang="en-US" sz="3600" b="1" kern="1200" dirty="0"/>
                <a:t>An important decision needs to be made</a:t>
              </a:r>
            </a:p>
          </p:txBody>
        </p:sp>
        <p:sp>
          <p:nvSpPr>
            <p:cNvPr id="8" name="Rectangle 7">
              <a:extLst>
                <a:ext uri="{FF2B5EF4-FFF2-40B4-BE49-F238E27FC236}">
                  <a16:creationId xmlns:a16="http://schemas.microsoft.com/office/drawing/2014/main" id="{C9D8C568-8F71-4270-B6EB-6183BBF2ECD6}"/>
                </a:ext>
              </a:extLst>
            </p:cNvPr>
            <p:cNvSpPr/>
            <p:nvPr/>
          </p:nvSpPr>
          <p:spPr>
            <a:xfrm>
              <a:off x="457200" y="5227941"/>
              <a:ext cx="8229600" cy="856800"/>
            </a:xfrm>
            <a:prstGeom prst="rect">
              <a:avLst/>
            </a:prstGeom>
            <a:noFill/>
          </p:spPr>
          <p:style>
            <a:lnRef idx="2">
              <a:schemeClr val="accent2">
                <a:hueOff val="4681519"/>
                <a:satOff val="-5839"/>
                <a:lumOff val="1373"/>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F29635EC-52B4-457F-96B6-EFA0E1360E3C}"/>
                </a:ext>
              </a:extLst>
            </p:cNvPr>
            <p:cNvSpPr/>
            <p:nvPr/>
          </p:nvSpPr>
          <p:spPr>
            <a:xfrm>
              <a:off x="868680" y="472610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a:ln>
              <a:noFill/>
            </a:ln>
          </p:spPr>
          <p:style>
            <a:lnRef idx="2">
              <a:scrgbClr r="0" g="0" b="0"/>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600200">
                <a:lnSpc>
                  <a:spcPct val="90000"/>
                </a:lnSpc>
                <a:spcBef>
                  <a:spcPct val="0"/>
                </a:spcBef>
                <a:spcAft>
                  <a:spcPct val="35000"/>
                </a:spcAft>
                <a:buNone/>
              </a:pPr>
              <a:r>
                <a:rPr lang="en-US" sz="3600" b="1" kern="1200" dirty="0"/>
                <a:t>Large number of people</a:t>
              </a: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88C4C7C-C80C-4F1C-A924-92A1B32C5CD4}"/>
              </a:ext>
            </a:extLst>
          </p:cNvPr>
          <p:cNvSpPr>
            <a:spLocks noGrp="1"/>
          </p:cNvSpPr>
          <p:nvPr>
            <p:ph sz="quarter" idx="11"/>
          </p:nvPr>
        </p:nvSpPr>
        <p:spPr/>
        <p:txBody>
          <a:bodyPr/>
          <a:lstStyle/>
          <a:p>
            <a:endParaRPr lang="en-US"/>
          </a:p>
        </p:txBody>
      </p:sp>
      <p:sp>
        <p:nvSpPr>
          <p:cNvPr id="14338" name="Title 1"/>
          <p:cNvSpPr>
            <a:spLocks noGrp="1"/>
          </p:cNvSpPr>
          <p:nvPr>
            <p:ph type="title"/>
          </p:nvPr>
        </p:nvSpPr>
        <p:spPr/>
        <p:txBody>
          <a:bodyPr/>
          <a:lstStyle/>
          <a:p>
            <a:pPr eaLnBrk="1" hangingPunct="1"/>
            <a:r>
              <a:rPr lang="en-US" dirty="0"/>
              <a:t>Competing</a:t>
            </a:r>
          </a:p>
        </p:txBody>
      </p:sp>
      <p:grpSp>
        <p:nvGrpSpPr>
          <p:cNvPr id="2" name="Group 1">
            <a:extLst>
              <a:ext uri="{FF2B5EF4-FFF2-40B4-BE49-F238E27FC236}">
                <a16:creationId xmlns:a16="http://schemas.microsoft.com/office/drawing/2014/main" id="{F975AE34-BB97-4131-B899-555F6525223B}"/>
              </a:ext>
            </a:extLst>
          </p:cNvPr>
          <p:cNvGrpSpPr/>
          <p:nvPr/>
        </p:nvGrpSpPr>
        <p:grpSpPr>
          <a:xfrm>
            <a:off x="457200" y="1600998"/>
            <a:ext cx="8229600" cy="4524364"/>
            <a:chOff x="457200" y="1600998"/>
            <a:chExt cx="8229600" cy="4524364"/>
          </a:xfrm>
        </p:grpSpPr>
        <p:sp>
          <p:nvSpPr>
            <p:cNvPr id="4" name="Freeform: Shape 3">
              <a:extLst>
                <a:ext uri="{FF2B5EF4-FFF2-40B4-BE49-F238E27FC236}">
                  <a16:creationId xmlns:a16="http://schemas.microsoft.com/office/drawing/2014/main" id="{0DC7CA58-9B3D-48D9-8E3B-FA87C3B2EB33}"/>
                </a:ext>
              </a:extLst>
            </p:cNvPr>
            <p:cNvSpPr/>
            <p:nvPr/>
          </p:nvSpPr>
          <p:spPr>
            <a:xfrm>
              <a:off x="457200" y="5007131"/>
              <a:ext cx="8229600" cy="1118231"/>
            </a:xfrm>
            <a:custGeom>
              <a:avLst/>
              <a:gdLst>
                <a:gd name="connsiteX0" fmla="*/ 0 w 8229600"/>
                <a:gd name="connsiteY0" fmla="*/ 0 h 1118231"/>
                <a:gd name="connsiteX1" fmla="*/ 8229600 w 8229600"/>
                <a:gd name="connsiteY1" fmla="*/ 0 h 1118231"/>
                <a:gd name="connsiteX2" fmla="*/ 8229600 w 8229600"/>
                <a:gd name="connsiteY2" fmla="*/ 1118231 h 1118231"/>
                <a:gd name="connsiteX3" fmla="*/ 0 w 8229600"/>
                <a:gd name="connsiteY3" fmla="*/ 1118231 h 1118231"/>
                <a:gd name="connsiteX4" fmla="*/ 0 w 8229600"/>
                <a:gd name="connsiteY4" fmla="*/ 0 h 11182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1118231">
                  <a:moveTo>
                    <a:pt x="0" y="0"/>
                  </a:moveTo>
                  <a:lnTo>
                    <a:pt x="8229600" y="0"/>
                  </a:lnTo>
                  <a:lnTo>
                    <a:pt x="8229600" y="1118231"/>
                  </a:lnTo>
                  <a:lnTo>
                    <a:pt x="0" y="1118231"/>
                  </a:lnTo>
                  <a:lnTo>
                    <a:pt x="0" y="0"/>
                  </a:lnTo>
                  <a:close/>
                </a:path>
              </a:pathLst>
            </a:cu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en-US" sz="3600" b="1" kern="1200" dirty="0"/>
                <a:t>Someone is trying to take advantage of a situation </a:t>
              </a:r>
            </a:p>
          </p:txBody>
        </p:sp>
        <p:sp>
          <p:nvSpPr>
            <p:cNvPr id="5" name="Freeform: Shape 4">
              <a:extLst>
                <a:ext uri="{FF2B5EF4-FFF2-40B4-BE49-F238E27FC236}">
                  <a16:creationId xmlns:a16="http://schemas.microsoft.com/office/drawing/2014/main" id="{2D60315C-2F00-4989-B264-C5E94E1E199E}"/>
                </a:ext>
              </a:extLst>
            </p:cNvPr>
            <p:cNvSpPr/>
            <p:nvPr/>
          </p:nvSpPr>
          <p:spPr>
            <a:xfrm rot="21600000">
              <a:off x="457200" y="3304064"/>
              <a:ext cx="8229600" cy="1719840"/>
            </a:xfrm>
            <a:custGeom>
              <a:avLst/>
              <a:gdLst>
                <a:gd name="connsiteX0" fmla="*/ 0 w 8229600"/>
                <a:gd name="connsiteY0" fmla="*/ 602339 h 1719839"/>
                <a:gd name="connsiteX1" fmla="*/ 3899820 w 8229600"/>
                <a:gd name="connsiteY1" fmla="*/ 602339 h 1719839"/>
                <a:gd name="connsiteX2" fmla="*/ 3899820 w 8229600"/>
                <a:gd name="connsiteY2" fmla="*/ 429960 h 1719839"/>
                <a:gd name="connsiteX3" fmla="*/ 3684840 w 8229600"/>
                <a:gd name="connsiteY3" fmla="*/ 429960 h 1719839"/>
                <a:gd name="connsiteX4" fmla="*/ 4114800 w 8229600"/>
                <a:gd name="connsiteY4" fmla="*/ 0 h 1719839"/>
                <a:gd name="connsiteX5" fmla="*/ 4544760 w 8229600"/>
                <a:gd name="connsiteY5" fmla="*/ 429960 h 1719839"/>
                <a:gd name="connsiteX6" fmla="*/ 4329780 w 8229600"/>
                <a:gd name="connsiteY6" fmla="*/ 429960 h 1719839"/>
                <a:gd name="connsiteX7" fmla="*/ 4329780 w 8229600"/>
                <a:gd name="connsiteY7" fmla="*/ 602339 h 1719839"/>
                <a:gd name="connsiteX8" fmla="*/ 8229600 w 8229600"/>
                <a:gd name="connsiteY8" fmla="*/ 602339 h 1719839"/>
                <a:gd name="connsiteX9" fmla="*/ 8229600 w 8229600"/>
                <a:gd name="connsiteY9" fmla="*/ 1719839 h 1719839"/>
                <a:gd name="connsiteX10" fmla="*/ 0 w 8229600"/>
                <a:gd name="connsiteY10" fmla="*/ 1719839 h 1719839"/>
                <a:gd name="connsiteX11" fmla="*/ 0 w 8229600"/>
                <a:gd name="connsiteY11" fmla="*/ 602339 h 171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229600" h="1719839">
                  <a:moveTo>
                    <a:pt x="8229600" y="1117500"/>
                  </a:moveTo>
                  <a:lnTo>
                    <a:pt x="4329780" y="1117500"/>
                  </a:lnTo>
                  <a:lnTo>
                    <a:pt x="4329780" y="1289879"/>
                  </a:lnTo>
                  <a:lnTo>
                    <a:pt x="4544760" y="1289879"/>
                  </a:lnTo>
                  <a:lnTo>
                    <a:pt x="4114800" y="1719838"/>
                  </a:lnTo>
                  <a:lnTo>
                    <a:pt x="3684840" y="1289879"/>
                  </a:lnTo>
                  <a:lnTo>
                    <a:pt x="3899820" y="1289879"/>
                  </a:lnTo>
                  <a:lnTo>
                    <a:pt x="3899820" y="1117500"/>
                  </a:lnTo>
                  <a:lnTo>
                    <a:pt x="0" y="1117500"/>
                  </a:lnTo>
                  <a:lnTo>
                    <a:pt x="0" y="1"/>
                  </a:lnTo>
                  <a:lnTo>
                    <a:pt x="8229600" y="1"/>
                  </a:lnTo>
                  <a:lnTo>
                    <a:pt x="8229600" y="1117500"/>
                  </a:lnTo>
                  <a:close/>
                </a:path>
              </a:pathLst>
            </a:custGeom>
            <a:ln>
              <a:noFill/>
            </a:ln>
          </p:spPr>
          <p:style>
            <a:lnRef idx="2">
              <a:scrgbClr r="0" g="0" b="0"/>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256031" tIns="256033" rIns="256032" bIns="858371" numCol="1" spcCol="1270" anchor="ctr" anchorCtr="0">
              <a:noAutofit/>
            </a:bodyPr>
            <a:lstStyle/>
            <a:p>
              <a:pPr marL="0" lvl="0" indent="0" algn="ctr" defTabSz="1600200">
                <a:lnSpc>
                  <a:spcPct val="90000"/>
                </a:lnSpc>
                <a:spcBef>
                  <a:spcPct val="0"/>
                </a:spcBef>
                <a:spcAft>
                  <a:spcPct val="35000"/>
                </a:spcAft>
                <a:buNone/>
              </a:pPr>
              <a:r>
                <a:rPr lang="en-US" sz="3600" b="1" kern="1200" dirty="0"/>
                <a:t>An unpopular decision needs to be made</a:t>
              </a:r>
            </a:p>
          </p:txBody>
        </p:sp>
        <p:sp>
          <p:nvSpPr>
            <p:cNvPr id="6" name="Freeform: Shape 5">
              <a:extLst>
                <a:ext uri="{FF2B5EF4-FFF2-40B4-BE49-F238E27FC236}">
                  <a16:creationId xmlns:a16="http://schemas.microsoft.com/office/drawing/2014/main" id="{A0650533-B22C-4FE8-AD04-B08E2D97C286}"/>
                </a:ext>
              </a:extLst>
            </p:cNvPr>
            <p:cNvSpPr/>
            <p:nvPr/>
          </p:nvSpPr>
          <p:spPr>
            <a:xfrm rot="21600000">
              <a:off x="457200" y="1600998"/>
              <a:ext cx="8229600" cy="1719841"/>
            </a:xfrm>
            <a:custGeom>
              <a:avLst/>
              <a:gdLst>
                <a:gd name="connsiteX0" fmla="*/ 0 w 8229600"/>
                <a:gd name="connsiteY0" fmla="*/ 602339 h 1719839"/>
                <a:gd name="connsiteX1" fmla="*/ 3899820 w 8229600"/>
                <a:gd name="connsiteY1" fmla="*/ 602339 h 1719839"/>
                <a:gd name="connsiteX2" fmla="*/ 3899820 w 8229600"/>
                <a:gd name="connsiteY2" fmla="*/ 429960 h 1719839"/>
                <a:gd name="connsiteX3" fmla="*/ 3684840 w 8229600"/>
                <a:gd name="connsiteY3" fmla="*/ 429960 h 1719839"/>
                <a:gd name="connsiteX4" fmla="*/ 4114800 w 8229600"/>
                <a:gd name="connsiteY4" fmla="*/ 0 h 1719839"/>
                <a:gd name="connsiteX5" fmla="*/ 4544760 w 8229600"/>
                <a:gd name="connsiteY5" fmla="*/ 429960 h 1719839"/>
                <a:gd name="connsiteX6" fmla="*/ 4329780 w 8229600"/>
                <a:gd name="connsiteY6" fmla="*/ 429960 h 1719839"/>
                <a:gd name="connsiteX7" fmla="*/ 4329780 w 8229600"/>
                <a:gd name="connsiteY7" fmla="*/ 602339 h 1719839"/>
                <a:gd name="connsiteX8" fmla="*/ 8229600 w 8229600"/>
                <a:gd name="connsiteY8" fmla="*/ 602339 h 1719839"/>
                <a:gd name="connsiteX9" fmla="*/ 8229600 w 8229600"/>
                <a:gd name="connsiteY9" fmla="*/ 1719839 h 1719839"/>
                <a:gd name="connsiteX10" fmla="*/ 0 w 8229600"/>
                <a:gd name="connsiteY10" fmla="*/ 1719839 h 1719839"/>
                <a:gd name="connsiteX11" fmla="*/ 0 w 8229600"/>
                <a:gd name="connsiteY11" fmla="*/ 602339 h 171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229600" h="1719839">
                  <a:moveTo>
                    <a:pt x="8229600" y="1117500"/>
                  </a:moveTo>
                  <a:lnTo>
                    <a:pt x="4329780" y="1117500"/>
                  </a:lnTo>
                  <a:lnTo>
                    <a:pt x="4329780" y="1289879"/>
                  </a:lnTo>
                  <a:lnTo>
                    <a:pt x="4544760" y="1289879"/>
                  </a:lnTo>
                  <a:lnTo>
                    <a:pt x="4114800" y="1719838"/>
                  </a:lnTo>
                  <a:lnTo>
                    <a:pt x="3684840" y="1289879"/>
                  </a:lnTo>
                  <a:lnTo>
                    <a:pt x="3899820" y="1289879"/>
                  </a:lnTo>
                  <a:lnTo>
                    <a:pt x="3899820" y="1117500"/>
                  </a:lnTo>
                  <a:lnTo>
                    <a:pt x="0" y="1117500"/>
                  </a:lnTo>
                  <a:lnTo>
                    <a:pt x="0" y="1"/>
                  </a:lnTo>
                  <a:lnTo>
                    <a:pt x="8229600" y="1"/>
                  </a:lnTo>
                  <a:lnTo>
                    <a:pt x="8229600" y="1117500"/>
                  </a:lnTo>
                  <a:close/>
                </a:path>
              </a:pathLst>
            </a:custGeom>
            <a:ln>
              <a:noFill/>
            </a:ln>
          </p:spPr>
          <p:style>
            <a:lnRef idx="2">
              <a:scrgbClr r="0" g="0" b="0"/>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56031" tIns="256033" rIns="256032" bIns="858372" numCol="1" spcCol="1270" anchor="ctr" anchorCtr="0">
              <a:noAutofit/>
            </a:bodyPr>
            <a:lstStyle/>
            <a:p>
              <a:pPr marL="0" lvl="0" indent="0" algn="ctr" defTabSz="1600200">
                <a:lnSpc>
                  <a:spcPct val="90000"/>
                </a:lnSpc>
                <a:spcBef>
                  <a:spcPct val="0"/>
                </a:spcBef>
                <a:spcAft>
                  <a:spcPct val="35000"/>
                </a:spcAft>
                <a:buNone/>
              </a:pPr>
              <a:r>
                <a:rPr lang="en-US" sz="3600" b="1" kern="1200" dirty="0"/>
                <a:t>A decision needs to be made quickly </a:t>
              </a: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22525B22-74C2-4347-953B-9069350E7733}"/>
              </a:ext>
            </a:extLst>
          </p:cNvPr>
          <p:cNvSpPr>
            <a:spLocks noGrp="1"/>
          </p:cNvSpPr>
          <p:nvPr>
            <p:ph sz="quarter" idx="11"/>
          </p:nvPr>
        </p:nvSpPr>
        <p:spPr/>
        <p:txBody>
          <a:bodyPr/>
          <a:lstStyle/>
          <a:p>
            <a:endParaRPr lang="en-US"/>
          </a:p>
        </p:txBody>
      </p:sp>
      <p:sp>
        <p:nvSpPr>
          <p:cNvPr id="15362" name="Title 1"/>
          <p:cNvSpPr>
            <a:spLocks noGrp="1"/>
          </p:cNvSpPr>
          <p:nvPr>
            <p:ph type="title"/>
          </p:nvPr>
        </p:nvSpPr>
        <p:spPr/>
        <p:txBody>
          <a:bodyPr/>
          <a:lstStyle/>
          <a:p>
            <a:pPr eaLnBrk="1" hangingPunct="1"/>
            <a:r>
              <a:rPr lang="en-US" dirty="0"/>
              <a:t>Compromising</a:t>
            </a:r>
          </a:p>
        </p:txBody>
      </p:sp>
      <p:grpSp>
        <p:nvGrpSpPr>
          <p:cNvPr id="2" name="Group 1">
            <a:extLst>
              <a:ext uri="{FF2B5EF4-FFF2-40B4-BE49-F238E27FC236}">
                <a16:creationId xmlns:a16="http://schemas.microsoft.com/office/drawing/2014/main" id="{871EC590-5B1A-49A3-AB80-195ACA649C82}"/>
              </a:ext>
            </a:extLst>
          </p:cNvPr>
          <p:cNvGrpSpPr/>
          <p:nvPr/>
        </p:nvGrpSpPr>
        <p:grpSpPr>
          <a:xfrm>
            <a:off x="503229" y="1600200"/>
            <a:ext cx="8183570" cy="4525963"/>
            <a:chOff x="503229" y="1600200"/>
            <a:chExt cx="8183570" cy="4525963"/>
          </a:xfrm>
        </p:grpSpPr>
        <p:sp>
          <p:nvSpPr>
            <p:cNvPr id="3" name="Partial Circle 2">
              <a:extLst>
                <a:ext uri="{FF2B5EF4-FFF2-40B4-BE49-F238E27FC236}">
                  <a16:creationId xmlns:a16="http://schemas.microsoft.com/office/drawing/2014/main" id="{F4B20D6A-E237-4F53-A263-A5310704B11C}"/>
                </a:ext>
              </a:extLst>
            </p:cNvPr>
            <p:cNvSpPr/>
            <p:nvPr/>
          </p:nvSpPr>
          <p:spPr>
            <a:xfrm>
              <a:off x="503229" y="1600200"/>
              <a:ext cx="4525963" cy="4525963"/>
            </a:xfrm>
            <a:prstGeom prst="pie">
              <a:avLst>
                <a:gd name="adj1" fmla="val 5400000"/>
                <a:gd name="adj2" fmla="val 16200000"/>
              </a:avLst>
            </a:pr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5" name="Freeform: Shape 4">
              <a:extLst>
                <a:ext uri="{FF2B5EF4-FFF2-40B4-BE49-F238E27FC236}">
                  <a16:creationId xmlns:a16="http://schemas.microsoft.com/office/drawing/2014/main" id="{4D0BF983-3F1B-42C4-9F00-1476EDF7FD62}"/>
                </a:ext>
              </a:extLst>
            </p:cNvPr>
            <p:cNvSpPr/>
            <p:nvPr/>
          </p:nvSpPr>
          <p:spPr>
            <a:xfrm>
              <a:off x="2720181" y="1600200"/>
              <a:ext cx="5966618" cy="4525963"/>
            </a:xfrm>
            <a:custGeom>
              <a:avLst/>
              <a:gdLst>
                <a:gd name="connsiteX0" fmla="*/ 0 w 5966618"/>
                <a:gd name="connsiteY0" fmla="*/ 0 h 4525963"/>
                <a:gd name="connsiteX1" fmla="*/ 5966618 w 5966618"/>
                <a:gd name="connsiteY1" fmla="*/ 0 h 4525963"/>
                <a:gd name="connsiteX2" fmla="*/ 5966618 w 5966618"/>
                <a:gd name="connsiteY2" fmla="*/ 4525963 h 4525963"/>
                <a:gd name="connsiteX3" fmla="*/ 0 w 5966618"/>
                <a:gd name="connsiteY3" fmla="*/ 4525963 h 4525963"/>
                <a:gd name="connsiteX4" fmla="*/ 0 w 5966618"/>
                <a:gd name="connsiteY4" fmla="*/ 0 h 45259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4525963">
                  <a:moveTo>
                    <a:pt x="0" y="0"/>
                  </a:moveTo>
                  <a:lnTo>
                    <a:pt x="5966618" y="0"/>
                  </a:lnTo>
                  <a:lnTo>
                    <a:pt x="5966618" y="4525963"/>
                  </a:lnTo>
                  <a:lnTo>
                    <a:pt x="0" y="4525963"/>
                  </a:lnTo>
                  <a:lnTo>
                    <a:pt x="0" y="0"/>
                  </a:lnTo>
                  <a:close/>
                </a:path>
              </a:pathLst>
            </a:custGeom>
            <a:solidFill>
              <a:schemeClr val="accent2"/>
            </a:solidFill>
            <a:ln>
              <a:noFill/>
            </a:ln>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52400" tIns="152400" rIns="152400" bIns="3320572" numCol="1" spcCol="1270" anchor="ctr" anchorCtr="0">
              <a:noAutofit/>
            </a:bodyPr>
            <a:lstStyle/>
            <a:p>
              <a:pPr marL="0" lvl="0" indent="0" algn="l" defTabSz="1778000">
                <a:lnSpc>
                  <a:spcPct val="90000"/>
                </a:lnSpc>
                <a:spcBef>
                  <a:spcPct val="0"/>
                </a:spcBef>
                <a:spcAft>
                  <a:spcPct val="35000"/>
                </a:spcAft>
                <a:buNone/>
              </a:pPr>
              <a:r>
                <a:rPr lang="en-US" sz="4000" b="1" kern="1200" dirty="0">
                  <a:solidFill>
                    <a:schemeClr val="bg1"/>
                  </a:solidFill>
                </a:rPr>
                <a:t>Important but not urgent</a:t>
              </a:r>
            </a:p>
          </p:txBody>
        </p:sp>
        <p:sp>
          <p:nvSpPr>
            <p:cNvPr id="6" name="Partial Circle 5">
              <a:extLst>
                <a:ext uri="{FF2B5EF4-FFF2-40B4-BE49-F238E27FC236}">
                  <a16:creationId xmlns:a16="http://schemas.microsoft.com/office/drawing/2014/main" id="{A4EAF584-11FE-46C3-A2DB-1B3905CE5116}"/>
                </a:ext>
              </a:extLst>
            </p:cNvPr>
            <p:cNvSpPr/>
            <p:nvPr/>
          </p:nvSpPr>
          <p:spPr>
            <a:xfrm>
              <a:off x="1249244" y="2957991"/>
              <a:ext cx="2941873" cy="2941873"/>
            </a:xfrm>
            <a:prstGeom prst="pie">
              <a:avLst>
                <a:gd name="adj1" fmla="val 5400000"/>
                <a:gd name="adj2" fmla="val 16200000"/>
              </a:avLst>
            </a:prstGeom>
            <a:ln>
              <a:noFill/>
            </a:ln>
          </p:spPr>
          <p:style>
            <a:lnRef idx="2">
              <a:scrgbClr r="0" g="0" b="0"/>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sp>
        <p:sp>
          <p:nvSpPr>
            <p:cNvPr id="7" name="Freeform: Shape 6">
              <a:extLst>
                <a:ext uri="{FF2B5EF4-FFF2-40B4-BE49-F238E27FC236}">
                  <a16:creationId xmlns:a16="http://schemas.microsoft.com/office/drawing/2014/main" id="{390981EC-9759-4288-9CCF-EF96FA8C48C9}"/>
                </a:ext>
              </a:extLst>
            </p:cNvPr>
            <p:cNvSpPr/>
            <p:nvPr/>
          </p:nvSpPr>
          <p:spPr>
            <a:xfrm>
              <a:off x="2720181" y="2957991"/>
              <a:ext cx="5966618" cy="2941873"/>
            </a:xfrm>
            <a:custGeom>
              <a:avLst/>
              <a:gdLst>
                <a:gd name="connsiteX0" fmla="*/ 0 w 5966618"/>
                <a:gd name="connsiteY0" fmla="*/ 0 h 2941873"/>
                <a:gd name="connsiteX1" fmla="*/ 5966618 w 5966618"/>
                <a:gd name="connsiteY1" fmla="*/ 0 h 2941873"/>
                <a:gd name="connsiteX2" fmla="*/ 5966618 w 5966618"/>
                <a:gd name="connsiteY2" fmla="*/ 2941873 h 2941873"/>
                <a:gd name="connsiteX3" fmla="*/ 0 w 5966618"/>
                <a:gd name="connsiteY3" fmla="*/ 2941873 h 2941873"/>
                <a:gd name="connsiteX4" fmla="*/ 0 w 5966618"/>
                <a:gd name="connsiteY4" fmla="*/ 0 h 2941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2941873">
                  <a:moveTo>
                    <a:pt x="0" y="0"/>
                  </a:moveTo>
                  <a:lnTo>
                    <a:pt x="5966618" y="0"/>
                  </a:lnTo>
                  <a:lnTo>
                    <a:pt x="5966618" y="2941873"/>
                  </a:lnTo>
                  <a:lnTo>
                    <a:pt x="0" y="2941873"/>
                  </a:lnTo>
                  <a:lnTo>
                    <a:pt x="0" y="0"/>
                  </a:lnTo>
                  <a:close/>
                </a:path>
              </a:pathLst>
            </a:custGeom>
            <a:solidFill>
              <a:schemeClr val="accent2">
                <a:hueOff val="2340759"/>
                <a:satOff val="-2919"/>
                <a:lumOff val="686"/>
              </a:schemeClr>
            </a:solidFill>
            <a:ln>
              <a:noFill/>
            </a:ln>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52400" tIns="152400" rIns="152400" bIns="1736486" numCol="1" spcCol="1270" anchor="ctr" anchorCtr="0">
              <a:noAutofit/>
            </a:bodyPr>
            <a:lstStyle/>
            <a:p>
              <a:pPr marL="0" lvl="0" indent="0" algn="l" defTabSz="1778000">
                <a:lnSpc>
                  <a:spcPct val="90000"/>
                </a:lnSpc>
                <a:spcBef>
                  <a:spcPct val="0"/>
                </a:spcBef>
                <a:spcAft>
                  <a:spcPct val="35000"/>
                </a:spcAft>
                <a:buNone/>
              </a:pPr>
              <a:r>
                <a:rPr lang="en-US" sz="4000" b="1" kern="1200" dirty="0">
                  <a:solidFill>
                    <a:schemeClr val="bg1"/>
                  </a:solidFill>
                </a:rPr>
                <a:t>Resolution over a person winning</a:t>
              </a:r>
            </a:p>
          </p:txBody>
        </p:sp>
        <p:sp>
          <p:nvSpPr>
            <p:cNvPr id="8" name="Partial Circle 7">
              <a:extLst>
                <a:ext uri="{FF2B5EF4-FFF2-40B4-BE49-F238E27FC236}">
                  <a16:creationId xmlns:a16="http://schemas.microsoft.com/office/drawing/2014/main" id="{E41F66F8-469F-49FB-95A1-9B1FE34841F5}"/>
                </a:ext>
              </a:extLst>
            </p:cNvPr>
            <p:cNvSpPr/>
            <p:nvPr/>
          </p:nvSpPr>
          <p:spPr>
            <a:xfrm>
              <a:off x="2071213" y="4315779"/>
              <a:ext cx="1357787" cy="1357787"/>
            </a:xfrm>
            <a:prstGeom prst="pie">
              <a:avLst>
                <a:gd name="adj1" fmla="val 5400000"/>
                <a:gd name="adj2" fmla="val 16200000"/>
              </a:avLst>
            </a:prstGeom>
            <a:ln>
              <a:noFill/>
            </a:ln>
          </p:spPr>
          <p:style>
            <a:lnRef idx="2">
              <a:scrgbClr r="0" g="0" b="0"/>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sp>
        <p:sp>
          <p:nvSpPr>
            <p:cNvPr id="9" name="Freeform: Shape 8">
              <a:extLst>
                <a:ext uri="{FF2B5EF4-FFF2-40B4-BE49-F238E27FC236}">
                  <a16:creationId xmlns:a16="http://schemas.microsoft.com/office/drawing/2014/main" id="{46FAFD87-512F-4D39-B88F-084A157CE3A0}"/>
                </a:ext>
              </a:extLst>
            </p:cNvPr>
            <p:cNvSpPr/>
            <p:nvPr/>
          </p:nvSpPr>
          <p:spPr>
            <a:xfrm>
              <a:off x="2720181" y="4315779"/>
              <a:ext cx="5966618" cy="1357787"/>
            </a:xfrm>
            <a:custGeom>
              <a:avLst/>
              <a:gdLst>
                <a:gd name="connsiteX0" fmla="*/ 0 w 5966618"/>
                <a:gd name="connsiteY0" fmla="*/ 0 h 1357787"/>
                <a:gd name="connsiteX1" fmla="*/ 5966618 w 5966618"/>
                <a:gd name="connsiteY1" fmla="*/ 0 h 1357787"/>
                <a:gd name="connsiteX2" fmla="*/ 5966618 w 5966618"/>
                <a:gd name="connsiteY2" fmla="*/ 1357787 h 1357787"/>
                <a:gd name="connsiteX3" fmla="*/ 0 w 5966618"/>
                <a:gd name="connsiteY3" fmla="*/ 1357787 h 1357787"/>
                <a:gd name="connsiteX4" fmla="*/ 0 w 5966618"/>
                <a:gd name="connsiteY4" fmla="*/ 0 h 1357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1357787">
                  <a:moveTo>
                    <a:pt x="0" y="0"/>
                  </a:moveTo>
                  <a:lnTo>
                    <a:pt x="5966618" y="0"/>
                  </a:lnTo>
                  <a:lnTo>
                    <a:pt x="5966618" y="1357787"/>
                  </a:lnTo>
                  <a:lnTo>
                    <a:pt x="0" y="1357787"/>
                  </a:lnTo>
                  <a:lnTo>
                    <a:pt x="0" y="0"/>
                  </a:lnTo>
                  <a:close/>
                </a:path>
              </a:pathLst>
            </a:custGeom>
            <a:solidFill>
              <a:schemeClr val="accent3"/>
            </a:solidFill>
            <a:ln>
              <a:noFill/>
            </a:ln>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en-US" sz="4000" b="1" kern="1200" dirty="0">
                  <a:solidFill>
                    <a:schemeClr val="bg1"/>
                  </a:solidFill>
                </a:rPr>
                <a:t>Power between people in the conflict is equal</a:t>
              </a: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5E79965-D4FC-4C4C-B907-C71548BEF060}"/>
              </a:ext>
            </a:extLst>
          </p:cNvPr>
          <p:cNvSpPr>
            <a:spLocks noGrp="1"/>
          </p:cNvSpPr>
          <p:nvPr>
            <p:ph sz="quarter" idx="11"/>
          </p:nvPr>
        </p:nvSpPr>
        <p:spPr/>
        <p:txBody>
          <a:bodyPr/>
          <a:lstStyle/>
          <a:p>
            <a:endParaRPr lang="en-US"/>
          </a:p>
        </p:txBody>
      </p:sp>
      <p:sp>
        <p:nvSpPr>
          <p:cNvPr id="16386" name="Title 1"/>
          <p:cNvSpPr>
            <a:spLocks noGrp="1"/>
          </p:cNvSpPr>
          <p:nvPr>
            <p:ph type="title"/>
          </p:nvPr>
        </p:nvSpPr>
        <p:spPr/>
        <p:txBody>
          <a:bodyPr/>
          <a:lstStyle/>
          <a:p>
            <a:pPr eaLnBrk="1" hangingPunct="1"/>
            <a:r>
              <a:rPr lang="en-US" dirty="0"/>
              <a:t>Accommodating</a:t>
            </a:r>
          </a:p>
        </p:txBody>
      </p:sp>
      <p:grpSp>
        <p:nvGrpSpPr>
          <p:cNvPr id="2" name="Group 1">
            <a:extLst>
              <a:ext uri="{FF2B5EF4-FFF2-40B4-BE49-F238E27FC236}">
                <a16:creationId xmlns:a16="http://schemas.microsoft.com/office/drawing/2014/main" id="{B0288CDA-753C-43F7-BE1A-EC3AD37B5410}"/>
              </a:ext>
            </a:extLst>
          </p:cNvPr>
          <p:cNvGrpSpPr/>
          <p:nvPr/>
        </p:nvGrpSpPr>
        <p:grpSpPr>
          <a:xfrm>
            <a:off x="457200" y="1625337"/>
            <a:ext cx="8229600" cy="4475688"/>
            <a:chOff x="457200" y="1625337"/>
            <a:chExt cx="8229600" cy="4475688"/>
          </a:xfrm>
        </p:grpSpPr>
        <p:sp>
          <p:nvSpPr>
            <p:cNvPr id="4" name="Freeform: Shape 3">
              <a:extLst>
                <a:ext uri="{FF2B5EF4-FFF2-40B4-BE49-F238E27FC236}">
                  <a16:creationId xmlns:a16="http://schemas.microsoft.com/office/drawing/2014/main" id="{F46A02D9-6E19-4EC2-ACB9-D15933DF114A}"/>
                </a:ext>
              </a:extLst>
            </p:cNvPr>
            <p:cNvSpPr/>
            <p:nvPr/>
          </p:nvSpPr>
          <p:spPr>
            <a:xfrm>
              <a:off x="457200" y="1625337"/>
              <a:ext cx="8229600" cy="2181684"/>
            </a:xfrm>
            <a:custGeom>
              <a:avLst/>
              <a:gdLst>
                <a:gd name="connsiteX0" fmla="*/ 0 w 8229600"/>
                <a:gd name="connsiteY0" fmla="*/ 363621 h 2181684"/>
                <a:gd name="connsiteX1" fmla="*/ 363621 w 8229600"/>
                <a:gd name="connsiteY1" fmla="*/ 0 h 2181684"/>
                <a:gd name="connsiteX2" fmla="*/ 7865979 w 8229600"/>
                <a:gd name="connsiteY2" fmla="*/ 0 h 2181684"/>
                <a:gd name="connsiteX3" fmla="*/ 8229600 w 8229600"/>
                <a:gd name="connsiteY3" fmla="*/ 363621 h 2181684"/>
                <a:gd name="connsiteX4" fmla="*/ 8229600 w 8229600"/>
                <a:gd name="connsiteY4" fmla="*/ 1818063 h 2181684"/>
                <a:gd name="connsiteX5" fmla="*/ 7865979 w 8229600"/>
                <a:gd name="connsiteY5" fmla="*/ 2181684 h 2181684"/>
                <a:gd name="connsiteX6" fmla="*/ 363621 w 8229600"/>
                <a:gd name="connsiteY6" fmla="*/ 2181684 h 2181684"/>
                <a:gd name="connsiteX7" fmla="*/ 0 w 8229600"/>
                <a:gd name="connsiteY7" fmla="*/ 1818063 h 2181684"/>
                <a:gd name="connsiteX8" fmla="*/ 0 w 8229600"/>
                <a:gd name="connsiteY8" fmla="*/ 363621 h 2181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2181684">
                  <a:moveTo>
                    <a:pt x="0" y="363621"/>
                  </a:moveTo>
                  <a:cubicBezTo>
                    <a:pt x="0" y="162799"/>
                    <a:pt x="162799" y="0"/>
                    <a:pt x="363621" y="0"/>
                  </a:cubicBezTo>
                  <a:lnTo>
                    <a:pt x="7865979" y="0"/>
                  </a:lnTo>
                  <a:cubicBezTo>
                    <a:pt x="8066801" y="0"/>
                    <a:pt x="8229600" y="162799"/>
                    <a:pt x="8229600" y="363621"/>
                  </a:cubicBezTo>
                  <a:lnTo>
                    <a:pt x="8229600" y="1818063"/>
                  </a:lnTo>
                  <a:cubicBezTo>
                    <a:pt x="8229600" y="2018885"/>
                    <a:pt x="8066801" y="2181684"/>
                    <a:pt x="7865979" y="2181684"/>
                  </a:cubicBezTo>
                  <a:lnTo>
                    <a:pt x="363621" y="2181684"/>
                  </a:lnTo>
                  <a:cubicBezTo>
                    <a:pt x="162799" y="2181684"/>
                    <a:pt x="0" y="2018885"/>
                    <a:pt x="0" y="1818063"/>
                  </a:cubicBezTo>
                  <a:lnTo>
                    <a:pt x="0" y="363621"/>
                  </a:lnTo>
                  <a:close/>
                </a:path>
              </a:pathLst>
            </a:cu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55091" tIns="255091" rIns="255091" bIns="255091" numCol="1" spcCol="1270" anchor="ctr" anchorCtr="0">
              <a:noAutofit/>
            </a:bodyPr>
            <a:lstStyle/>
            <a:p>
              <a:pPr marL="0" lvl="0" indent="0" algn="l" defTabSz="1733550">
                <a:lnSpc>
                  <a:spcPct val="90000"/>
                </a:lnSpc>
                <a:spcBef>
                  <a:spcPct val="0"/>
                </a:spcBef>
                <a:spcAft>
                  <a:spcPct val="35000"/>
                </a:spcAft>
                <a:buNone/>
              </a:pPr>
              <a:r>
                <a:rPr lang="en-US" sz="3900" b="1" kern="1200" dirty="0"/>
                <a:t>Maintaining the relationship is more important than winning</a:t>
              </a:r>
            </a:p>
          </p:txBody>
        </p:sp>
        <p:sp>
          <p:nvSpPr>
            <p:cNvPr id="5" name="Freeform: Shape 4">
              <a:extLst>
                <a:ext uri="{FF2B5EF4-FFF2-40B4-BE49-F238E27FC236}">
                  <a16:creationId xmlns:a16="http://schemas.microsoft.com/office/drawing/2014/main" id="{7EA01756-F20B-47AB-B0D1-583BD0DA4075}"/>
                </a:ext>
              </a:extLst>
            </p:cNvPr>
            <p:cNvSpPr/>
            <p:nvPr/>
          </p:nvSpPr>
          <p:spPr>
            <a:xfrm>
              <a:off x="457200" y="3919341"/>
              <a:ext cx="8229600" cy="2181684"/>
            </a:xfrm>
            <a:custGeom>
              <a:avLst/>
              <a:gdLst>
                <a:gd name="connsiteX0" fmla="*/ 0 w 8229600"/>
                <a:gd name="connsiteY0" fmla="*/ 363621 h 2181684"/>
                <a:gd name="connsiteX1" fmla="*/ 363621 w 8229600"/>
                <a:gd name="connsiteY1" fmla="*/ 0 h 2181684"/>
                <a:gd name="connsiteX2" fmla="*/ 7865979 w 8229600"/>
                <a:gd name="connsiteY2" fmla="*/ 0 h 2181684"/>
                <a:gd name="connsiteX3" fmla="*/ 8229600 w 8229600"/>
                <a:gd name="connsiteY3" fmla="*/ 363621 h 2181684"/>
                <a:gd name="connsiteX4" fmla="*/ 8229600 w 8229600"/>
                <a:gd name="connsiteY4" fmla="*/ 1818063 h 2181684"/>
                <a:gd name="connsiteX5" fmla="*/ 7865979 w 8229600"/>
                <a:gd name="connsiteY5" fmla="*/ 2181684 h 2181684"/>
                <a:gd name="connsiteX6" fmla="*/ 363621 w 8229600"/>
                <a:gd name="connsiteY6" fmla="*/ 2181684 h 2181684"/>
                <a:gd name="connsiteX7" fmla="*/ 0 w 8229600"/>
                <a:gd name="connsiteY7" fmla="*/ 1818063 h 2181684"/>
                <a:gd name="connsiteX8" fmla="*/ 0 w 8229600"/>
                <a:gd name="connsiteY8" fmla="*/ 363621 h 2181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2181684">
                  <a:moveTo>
                    <a:pt x="0" y="363621"/>
                  </a:moveTo>
                  <a:cubicBezTo>
                    <a:pt x="0" y="162799"/>
                    <a:pt x="162799" y="0"/>
                    <a:pt x="363621" y="0"/>
                  </a:cubicBezTo>
                  <a:lnTo>
                    <a:pt x="7865979" y="0"/>
                  </a:lnTo>
                  <a:cubicBezTo>
                    <a:pt x="8066801" y="0"/>
                    <a:pt x="8229600" y="162799"/>
                    <a:pt x="8229600" y="363621"/>
                  </a:cubicBezTo>
                  <a:lnTo>
                    <a:pt x="8229600" y="1818063"/>
                  </a:lnTo>
                  <a:cubicBezTo>
                    <a:pt x="8229600" y="2018885"/>
                    <a:pt x="8066801" y="2181684"/>
                    <a:pt x="7865979" y="2181684"/>
                  </a:cubicBezTo>
                  <a:lnTo>
                    <a:pt x="363621" y="2181684"/>
                  </a:lnTo>
                  <a:cubicBezTo>
                    <a:pt x="162799" y="2181684"/>
                    <a:pt x="0" y="2018885"/>
                    <a:pt x="0" y="1818063"/>
                  </a:cubicBezTo>
                  <a:lnTo>
                    <a:pt x="0" y="363621"/>
                  </a:lnTo>
                  <a:close/>
                </a:path>
              </a:pathLst>
            </a:custGeom>
            <a:ln>
              <a:noFill/>
            </a:ln>
          </p:spPr>
          <p:style>
            <a:lnRef idx="2">
              <a:scrgbClr r="0" g="0" b="0"/>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55091" tIns="255091" rIns="255091" bIns="255091" numCol="1" spcCol="1270" anchor="ctr" anchorCtr="0">
              <a:noAutofit/>
            </a:bodyPr>
            <a:lstStyle/>
            <a:p>
              <a:pPr marL="0" lvl="0" indent="0" algn="l" defTabSz="1733550">
                <a:lnSpc>
                  <a:spcPct val="90000"/>
                </a:lnSpc>
                <a:spcBef>
                  <a:spcPct val="0"/>
                </a:spcBef>
                <a:spcAft>
                  <a:spcPct val="35000"/>
                </a:spcAft>
                <a:buNone/>
              </a:pPr>
              <a:r>
                <a:rPr lang="en-US" sz="3900" b="1" kern="1200" dirty="0"/>
                <a:t>The issue at hand is very important to the other person but is not important to you</a:t>
              </a: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D1F46B8-E3F5-4137-80D2-4C7E0FAACF41}"/>
              </a:ext>
            </a:extLst>
          </p:cNvPr>
          <p:cNvSpPr>
            <a:spLocks noGrp="1"/>
          </p:cNvSpPr>
          <p:nvPr>
            <p:ph sz="quarter" idx="11"/>
          </p:nvPr>
        </p:nvSpPr>
        <p:spPr/>
        <p:txBody>
          <a:bodyPr/>
          <a:lstStyle/>
          <a:p>
            <a:endParaRPr lang="en-US"/>
          </a:p>
        </p:txBody>
      </p:sp>
      <p:sp>
        <p:nvSpPr>
          <p:cNvPr id="17410" name="Title 1"/>
          <p:cNvSpPr>
            <a:spLocks noGrp="1"/>
          </p:cNvSpPr>
          <p:nvPr>
            <p:ph type="title"/>
          </p:nvPr>
        </p:nvSpPr>
        <p:spPr/>
        <p:txBody>
          <a:bodyPr/>
          <a:lstStyle/>
          <a:p>
            <a:pPr eaLnBrk="1" hangingPunct="1"/>
            <a:r>
              <a:rPr lang="en-US" dirty="0"/>
              <a:t>Avoiding</a:t>
            </a:r>
          </a:p>
        </p:txBody>
      </p:sp>
      <p:grpSp>
        <p:nvGrpSpPr>
          <p:cNvPr id="2" name="Group 1">
            <a:extLst>
              <a:ext uri="{FF2B5EF4-FFF2-40B4-BE49-F238E27FC236}">
                <a16:creationId xmlns:a16="http://schemas.microsoft.com/office/drawing/2014/main" id="{C1F86669-AFE0-4E1A-91A6-DB6D94B008C4}"/>
              </a:ext>
            </a:extLst>
          </p:cNvPr>
          <p:cNvGrpSpPr/>
          <p:nvPr/>
        </p:nvGrpSpPr>
        <p:grpSpPr>
          <a:xfrm>
            <a:off x="459460" y="1600752"/>
            <a:ext cx="8225079" cy="4524858"/>
            <a:chOff x="459460" y="1600752"/>
            <a:chExt cx="8225079" cy="4524858"/>
          </a:xfrm>
        </p:grpSpPr>
        <p:sp>
          <p:nvSpPr>
            <p:cNvPr id="4" name="Arrow: Right 3">
              <a:extLst>
                <a:ext uri="{FF2B5EF4-FFF2-40B4-BE49-F238E27FC236}">
                  <a16:creationId xmlns:a16="http://schemas.microsoft.com/office/drawing/2014/main" id="{80A0A120-EB48-432B-99BD-F4DA0E10A57D}"/>
                </a:ext>
              </a:extLst>
            </p:cNvPr>
            <p:cNvSpPr/>
            <p:nvPr/>
          </p:nvSpPr>
          <p:spPr>
            <a:xfrm>
              <a:off x="5670770" y="1600752"/>
              <a:ext cx="3013769" cy="2154694"/>
            </a:xfrm>
            <a:prstGeom prst="rightArrow">
              <a:avLst>
                <a:gd name="adj1" fmla="val 75000"/>
                <a:gd name="adj2" fmla="val 50000"/>
              </a:avLst>
            </a:pr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0AC022EE-3FB6-41D1-ADF5-59BC13139FAD}"/>
                </a:ext>
              </a:extLst>
            </p:cNvPr>
            <p:cNvSpPr/>
            <p:nvPr/>
          </p:nvSpPr>
          <p:spPr>
            <a:xfrm>
              <a:off x="459460" y="1600752"/>
              <a:ext cx="5211309" cy="2154694"/>
            </a:xfrm>
            <a:custGeom>
              <a:avLst/>
              <a:gdLst>
                <a:gd name="connsiteX0" fmla="*/ 0 w 5211309"/>
                <a:gd name="connsiteY0" fmla="*/ 359123 h 2154694"/>
                <a:gd name="connsiteX1" fmla="*/ 359123 w 5211309"/>
                <a:gd name="connsiteY1" fmla="*/ 0 h 2154694"/>
                <a:gd name="connsiteX2" fmla="*/ 4852186 w 5211309"/>
                <a:gd name="connsiteY2" fmla="*/ 0 h 2154694"/>
                <a:gd name="connsiteX3" fmla="*/ 5211309 w 5211309"/>
                <a:gd name="connsiteY3" fmla="*/ 359123 h 2154694"/>
                <a:gd name="connsiteX4" fmla="*/ 5211309 w 5211309"/>
                <a:gd name="connsiteY4" fmla="*/ 1795571 h 2154694"/>
                <a:gd name="connsiteX5" fmla="*/ 4852186 w 5211309"/>
                <a:gd name="connsiteY5" fmla="*/ 2154694 h 2154694"/>
                <a:gd name="connsiteX6" fmla="*/ 359123 w 5211309"/>
                <a:gd name="connsiteY6" fmla="*/ 2154694 h 2154694"/>
                <a:gd name="connsiteX7" fmla="*/ 0 w 5211309"/>
                <a:gd name="connsiteY7" fmla="*/ 1795571 h 2154694"/>
                <a:gd name="connsiteX8" fmla="*/ 0 w 5211309"/>
                <a:gd name="connsiteY8" fmla="*/ 359123 h 2154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11309" h="2154694">
                  <a:moveTo>
                    <a:pt x="0" y="359123"/>
                  </a:moveTo>
                  <a:cubicBezTo>
                    <a:pt x="0" y="160785"/>
                    <a:pt x="160785" y="0"/>
                    <a:pt x="359123" y="0"/>
                  </a:cubicBezTo>
                  <a:lnTo>
                    <a:pt x="4852186" y="0"/>
                  </a:lnTo>
                  <a:cubicBezTo>
                    <a:pt x="5050524" y="0"/>
                    <a:pt x="5211309" y="160785"/>
                    <a:pt x="5211309" y="359123"/>
                  </a:cubicBezTo>
                  <a:lnTo>
                    <a:pt x="5211309" y="1795571"/>
                  </a:lnTo>
                  <a:cubicBezTo>
                    <a:pt x="5211309" y="1993909"/>
                    <a:pt x="5050524" y="2154694"/>
                    <a:pt x="4852186" y="2154694"/>
                  </a:cubicBezTo>
                  <a:lnTo>
                    <a:pt x="359123" y="2154694"/>
                  </a:lnTo>
                  <a:cubicBezTo>
                    <a:pt x="160785" y="2154694"/>
                    <a:pt x="0" y="1993909"/>
                    <a:pt x="0" y="1795571"/>
                  </a:cubicBezTo>
                  <a:lnTo>
                    <a:pt x="0" y="359123"/>
                  </a:lnTo>
                  <a:close/>
                </a:path>
              </a:pathLst>
            </a:cu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65203" tIns="185193" rIns="265203" bIns="185193" numCol="1" spcCol="1270" anchor="ctr" anchorCtr="0">
              <a:noAutofit/>
            </a:bodyPr>
            <a:lstStyle/>
            <a:p>
              <a:pPr marL="0" lvl="0" indent="0" algn="ctr" defTabSz="1866900">
                <a:lnSpc>
                  <a:spcPct val="90000"/>
                </a:lnSpc>
                <a:spcBef>
                  <a:spcPct val="0"/>
                </a:spcBef>
                <a:spcAft>
                  <a:spcPct val="35000"/>
                </a:spcAft>
                <a:buNone/>
              </a:pPr>
              <a:r>
                <a:rPr lang="en-US" sz="4200" b="1" kern="1200" dirty="0"/>
                <a:t>The issue is trivial</a:t>
              </a:r>
            </a:p>
          </p:txBody>
        </p:sp>
        <p:sp>
          <p:nvSpPr>
            <p:cNvPr id="6" name="Arrow: Right 5">
              <a:extLst>
                <a:ext uri="{FF2B5EF4-FFF2-40B4-BE49-F238E27FC236}">
                  <a16:creationId xmlns:a16="http://schemas.microsoft.com/office/drawing/2014/main" id="{4A9D0303-F47E-4585-9711-B6DF79920D08}"/>
                </a:ext>
              </a:extLst>
            </p:cNvPr>
            <p:cNvSpPr/>
            <p:nvPr/>
          </p:nvSpPr>
          <p:spPr>
            <a:xfrm>
              <a:off x="5670770" y="3970916"/>
              <a:ext cx="3013769" cy="2154694"/>
            </a:xfrm>
            <a:prstGeom prst="rightArrow">
              <a:avLst>
                <a:gd name="adj1" fmla="val 75000"/>
                <a:gd name="adj2" fmla="val 50000"/>
              </a:avLst>
            </a:prstGeom>
          </p:spPr>
          <p:style>
            <a:lnRef idx="2">
              <a:schemeClr val="accent2">
                <a:tint val="40000"/>
                <a:alpha val="90000"/>
                <a:hueOff val="5025821"/>
                <a:satOff val="-4378"/>
                <a:lumOff val="-6"/>
                <a:alphaOff val="0"/>
              </a:schemeClr>
            </a:lnRef>
            <a:fillRef idx="1">
              <a:schemeClr val="accent2">
                <a:tint val="40000"/>
                <a:alpha val="90000"/>
                <a:hueOff val="5025821"/>
                <a:satOff val="-4378"/>
                <a:lumOff val="-6"/>
                <a:alphaOff val="0"/>
              </a:schemeClr>
            </a:fillRef>
            <a:effectRef idx="0">
              <a:schemeClr val="accent2">
                <a:tint val="40000"/>
                <a:alpha val="90000"/>
                <a:hueOff val="5025821"/>
                <a:satOff val="-4378"/>
                <a:lumOff val="-6"/>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0892E0CF-95EF-4530-BD6C-261F962E37B0}"/>
                </a:ext>
              </a:extLst>
            </p:cNvPr>
            <p:cNvSpPr/>
            <p:nvPr/>
          </p:nvSpPr>
          <p:spPr>
            <a:xfrm>
              <a:off x="459460" y="3970916"/>
              <a:ext cx="5211309" cy="2154694"/>
            </a:xfrm>
            <a:custGeom>
              <a:avLst/>
              <a:gdLst>
                <a:gd name="connsiteX0" fmla="*/ 0 w 5211309"/>
                <a:gd name="connsiteY0" fmla="*/ 359123 h 2154694"/>
                <a:gd name="connsiteX1" fmla="*/ 359123 w 5211309"/>
                <a:gd name="connsiteY1" fmla="*/ 0 h 2154694"/>
                <a:gd name="connsiteX2" fmla="*/ 4852186 w 5211309"/>
                <a:gd name="connsiteY2" fmla="*/ 0 h 2154694"/>
                <a:gd name="connsiteX3" fmla="*/ 5211309 w 5211309"/>
                <a:gd name="connsiteY3" fmla="*/ 359123 h 2154694"/>
                <a:gd name="connsiteX4" fmla="*/ 5211309 w 5211309"/>
                <a:gd name="connsiteY4" fmla="*/ 1795571 h 2154694"/>
                <a:gd name="connsiteX5" fmla="*/ 4852186 w 5211309"/>
                <a:gd name="connsiteY5" fmla="*/ 2154694 h 2154694"/>
                <a:gd name="connsiteX6" fmla="*/ 359123 w 5211309"/>
                <a:gd name="connsiteY6" fmla="*/ 2154694 h 2154694"/>
                <a:gd name="connsiteX7" fmla="*/ 0 w 5211309"/>
                <a:gd name="connsiteY7" fmla="*/ 1795571 h 2154694"/>
                <a:gd name="connsiteX8" fmla="*/ 0 w 5211309"/>
                <a:gd name="connsiteY8" fmla="*/ 359123 h 2154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11309" h="2154694">
                  <a:moveTo>
                    <a:pt x="0" y="359123"/>
                  </a:moveTo>
                  <a:cubicBezTo>
                    <a:pt x="0" y="160785"/>
                    <a:pt x="160785" y="0"/>
                    <a:pt x="359123" y="0"/>
                  </a:cubicBezTo>
                  <a:lnTo>
                    <a:pt x="4852186" y="0"/>
                  </a:lnTo>
                  <a:cubicBezTo>
                    <a:pt x="5050524" y="0"/>
                    <a:pt x="5211309" y="160785"/>
                    <a:pt x="5211309" y="359123"/>
                  </a:cubicBezTo>
                  <a:lnTo>
                    <a:pt x="5211309" y="1795571"/>
                  </a:lnTo>
                  <a:cubicBezTo>
                    <a:pt x="5211309" y="1993909"/>
                    <a:pt x="5050524" y="2154694"/>
                    <a:pt x="4852186" y="2154694"/>
                  </a:cubicBezTo>
                  <a:lnTo>
                    <a:pt x="359123" y="2154694"/>
                  </a:lnTo>
                  <a:cubicBezTo>
                    <a:pt x="160785" y="2154694"/>
                    <a:pt x="0" y="1993909"/>
                    <a:pt x="0" y="1795571"/>
                  </a:cubicBezTo>
                  <a:lnTo>
                    <a:pt x="0" y="359123"/>
                  </a:lnTo>
                  <a:close/>
                </a:path>
              </a:pathLst>
            </a:custGeom>
            <a:ln>
              <a:noFill/>
            </a:ln>
          </p:spPr>
          <p:style>
            <a:lnRef idx="2">
              <a:scrgbClr r="0" g="0" b="0"/>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65203" tIns="185193" rIns="265203" bIns="185193" numCol="1" spcCol="1270" anchor="ctr" anchorCtr="0">
              <a:noAutofit/>
            </a:bodyPr>
            <a:lstStyle/>
            <a:p>
              <a:pPr marL="0" lvl="0" indent="0" algn="ctr" defTabSz="1866900">
                <a:lnSpc>
                  <a:spcPct val="90000"/>
                </a:lnSpc>
                <a:spcBef>
                  <a:spcPct val="0"/>
                </a:spcBef>
                <a:spcAft>
                  <a:spcPct val="35000"/>
                </a:spcAft>
                <a:buNone/>
              </a:pPr>
              <a:r>
                <a:rPr lang="en-US" sz="4200" b="1" kern="1200" dirty="0"/>
                <a:t>The conflict will resolve itself on its own soon</a:t>
              </a: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There are _________ widely accepted styles of resolving conflicts.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One</a:t>
            </a:r>
          </a:p>
          <a:p>
            <a:pPr marL="681038" lvl="0">
              <a:lnSpc>
                <a:spcPct val="115000"/>
              </a:lnSpc>
              <a:spcBef>
                <a:spcPts val="0"/>
              </a:spcBef>
              <a:spcAft>
                <a:spcPts val="0"/>
              </a:spcAft>
              <a:buFont typeface="+mj-lt"/>
              <a:buAutoNum type="alphaLcParenR"/>
            </a:pPr>
            <a:r>
              <a:rPr lang="en-US" dirty="0">
                <a:ea typeface="SimSun"/>
                <a:cs typeface="Mangal"/>
              </a:rPr>
              <a:t>Three</a:t>
            </a:r>
          </a:p>
          <a:p>
            <a:pPr marL="681038" lvl="0">
              <a:lnSpc>
                <a:spcPct val="115000"/>
              </a:lnSpc>
              <a:spcBef>
                <a:spcPts val="0"/>
              </a:spcBef>
              <a:spcAft>
                <a:spcPts val="0"/>
              </a:spcAft>
              <a:buFont typeface="+mj-lt"/>
              <a:buAutoNum type="alphaLcParenR"/>
            </a:pPr>
            <a:r>
              <a:rPr lang="en-US" dirty="0">
                <a:ea typeface="SimSun"/>
                <a:cs typeface="Mangal"/>
              </a:rPr>
              <a:t>Five</a:t>
            </a:r>
          </a:p>
          <a:p>
            <a:pPr marL="681038" lvl="0">
              <a:lnSpc>
                <a:spcPct val="115000"/>
              </a:lnSpc>
              <a:spcBef>
                <a:spcPts val="0"/>
              </a:spcBef>
              <a:spcAft>
                <a:spcPts val="0"/>
              </a:spcAft>
              <a:buFont typeface="+mj-lt"/>
              <a:buAutoNum type="alphaLcParenR"/>
            </a:pPr>
            <a:r>
              <a:rPr lang="en-US" dirty="0">
                <a:ea typeface="SimSun"/>
                <a:cs typeface="Mangal"/>
              </a:rPr>
              <a:t>Four</a:t>
            </a:r>
          </a:p>
          <a:p>
            <a:pPr marL="347663" lvl="0" indent="-347663">
              <a:lnSpc>
                <a:spcPct val="115000"/>
              </a:lnSpc>
              <a:spcBef>
                <a:spcPts val="1200"/>
              </a:spcBef>
              <a:spcAft>
                <a:spcPts val="1000"/>
              </a:spcAft>
              <a:buFont typeface="+mj-lt"/>
              <a:buAutoNum type="arabicPeriod" startAt="2"/>
            </a:pPr>
            <a:r>
              <a:rPr lang="en-US" dirty="0">
                <a:ea typeface="Times New Roman"/>
                <a:cs typeface="Times New Roman"/>
              </a:rPr>
              <a:t>With the _____________ approach, the parties work together to develop a win-win solution.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Collaborating</a:t>
            </a:r>
          </a:p>
          <a:p>
            <a:pPr marL="681038" lvl="0">
              <a:lnSpc>
                <a:spcPct val="115000"/>
              </a:lnSpc>
              <a:spcBef>
                <a:spcPts val="0"/>
              </a:spcBef>
              <a:spcAft>
                <a:spcPts val="0"/>
              </a:spcAft>
              <a:buFont typeface="+mj-lt"/>
              <a:buAutoNum type="alphaLcParenR"/>
            </a:pPr>
            <a:r>
              <a:rPr lang="en-US" dirty="0">
                <a:ea typeface="SimSun"/>
                <a:cs typeface="Mangal"/>
              </a:rPr>
              <a:t>Contemporary</a:t>
            </a:r>
          </a:p>
          <a:p>
            <a:pPr marL="681038" lvl="0">
              <a:lnSpc>
                <a:spcPct val="115000"/>
              </a:lnSpc>
              <a:spcBef>
                <a:spcPts val="0"/>
              </a:spcBef>
              <a:spcAft>
                <a:spcPts val="0"/>
              </a:spcAft>
              <a:buFont typeface="+mj-lt"/>
              <a:buAutoNum type="alphaLcParenR"/>
            </a:pPr>
            <a:r>
              <a:rPr lang="en-US" dirty="0">
                <a:ea typeface="SimSun"/>
                <a:cs typeface="Mangal"/>
              </a:rPr>
              <a:t>Conflicting</a:t>
            </a:r>
          </a:p>
          <a:p>
            <a:pPr marL="681038" lvl="0">
              <a:lnSpc>
                <a:spcPct val="115000"/>
              </a:lnSpc>
              <a:spcBef>
                <a:spcPts val="0"/>
              </a:spcBef>
              <a:spcAft>
                <a:spcPts val="0"/>
              </a:spcAft>
              <a:buFont typeface="+mj-lt"/>
              <a:buAutoNum type="alphaLcParenR"/>
            </a:pPr>
            <a:r>
              <a:rPr lang="en-US" dirty="0">
                <a:ea typeface="SimSun"/>
                <a:cs typeface="Mangal"/>
              </a:rPr>
              <a:t>Comical</a:t>
            </a:r>
          </a:p>
          <a:p>
            <a:endParaRPr lang="en-US" dirty="0"/>
          </a:p>
        </p:txBody>
      </p:sp>
    </p:spTree>
    <p:extLst>
      <p:ext uri="{BB962C8B-B14F-4D97-AF65-F5344CB8AC3E}">
        <p14:creationId xmlns:p14="http://schemas.microsoft.com/office/powerpoint/2010/main" val="78636600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3"/>
            </a:pPr>
            <a:r>
              <a:rPr lang="en-US" dirty="0">
                <a:ea typeface="Times New Roman"/>
                <a:cs typeface="Times New Roman"/>
              </a:rPr>
              <a:t>The Collaborating Approach promotes __________________. </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Assertiveness</a:t>
            </a:r>
          </a:p>
          <a:p>
            <a:pPr marL="681038" lvl="0">
              <a:lnSpc>
                <a:spcPct val="115000"/>
              </a:lnSpc>
              <a:spcBef>
                <a:spcPts val="0"/>
              </a:spcBef>
              <a:spcAft>
                <a:spcPts val="0"/>
              </a:spcAft>
              <a:buFont typeface="+mj-lt"/>
              <a:buAutoNum type="alphaLcParenR"/>
            </a:pPr>
            <a:r>
              <a:rPr lang="en-US" dirty="0">
                <a:ea typeface="SimSun"/>
                <a:cs typeface="Mangal"/>
              </a:rPr>
              <a:t>Backlash</a:t>
            </a:r>
          </a:p>
          <a:p>
            <a:pPr marL="681038" lvl="0">
              <a:lnSpc>
                <a:spcPct val="115000"/>
              </a:lnSpc>
              <a:spcBef>
                <a:spcPts val="0"/>
              </a:spcBef>
              <a:spcAft>
                <a:spcPts val="0"/>
              </a:spcAft>
              <a:buFont typeface="+mj-lt"/>
              <a:buAutoNum type="alphaLcParenR"/>
            </a:pPr>
            <a:r>
              <a:rPr lang="en-US" dirty="0">
                <a:ea typeface="SimSun"/>
                <a:cs typeface="Mangal"/>
              </a:rPr>
              <a:t>Laziness</a:t>
            </a:r>
          </a:p>
          <a:p>
            <a:pPr marL="681038" lvl="0">
              <a:lnSpc>
                <a:spcPct val="115000"/>
              </a:lnSpc>
              <a:spcBef>
                <a:spcPts val="0"/>
              </a:spcBef>
              <a:spcAft>
                <a:spcPts val="0"/>
              </a:spcAft>
              <a:buFont typeface="+mj-lt"/>
              <a:buAutoNum type="alphaLcParenR"/>
            </a:pPr>
            <a:r>
              <a:rPr lang="en-US" dirty="0">
                <a:ea typeface="SimSun"/>
                <a:cs typeface="Mangal"/>
              </a:rPr>
              <a:t>Happiness</a:t>
            </a:r>
          </a:p>
          <a:p>
            <a:pPr marL="347663" lvl="0" indent="-347663">
              <a:lnSpc>
                <a:spcPct val="115000"/>
              </a:lnSpc>
              <a:spcBef>
                <a:spcPts val="1200"/>
              </a:spcBef>
              <a:spcAft>
                <a:spcPts val="1000"/>
              </a:spcAft>
              <a:buFont typeface="+mj-lt"/>
              <a:buAutoNum type="arabicPeriod" startAt="4"/>
            </a:pPr>
            <a:r>
              <a:rPr lang="en-US" dirty="0">
                <a:ea typeface="Times New Roman"/>
                <a:cs typeface="Times New Roman"/>
              </a:rPr>
              <a:t>The Collaborating Approach is appropriate when the situation is not _______.</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Yours</a:t>
            </a:r>
          </a:p>
          <a:p>
            <a:pPr marL="681038" lvl="0">
              <a:lnSpc>
                <a:spcPct val="115000"/>
              </a:lnSpc>
              <a:spcBef>
                <a:spcPts val="0"/>
              </a:spcBef>
              <a:spcAft>
                <a:spcPts val="0"/>
              </a:spcAft>
              <a:buFont typeface="+mj-lt"/>
              <a:buAutoNum type="alphaLcParenR"/>
            </a:pPr>
            <a:r>
              <a:rPr lang="en-US" dirty="0">
                <a:ea typeface="SimSun"/>
                <a:cs typeface="Mangal"/>
              </a:rPr>
              <a:t>Important</a:t>
            </a:r>
          </a:p>
          <a:p>
            <a:pPr marL="681038" lvl="0">
              <a:lnSpc>
                <a:spcPct val="115000"/>
              </a:lnSpc>
              <a:spcBef>
                <a:spcPts val="0"/>
              </a:spcBef>
              <a:spcAft>
                <a:spcPts val="0"/>
              </a:spcAft>
              <a:buFont typeface="+mj-lt"/>
              <a:buAutoNum type="alphaLcParenR"/>
            </a:pPr>
            <a:r>
              <a:rPr lang="en-US" dirty="0">
                <a:ea typeface="SimSun"/>
                <a:cs typeface="Mangal"/>
              </a:rPr>
              <a:t>Urgent</a:t>
            </a:r>
          </a:p>
          <a:p>
            <a:pPr marL="681038" lvl="0">
              <a:lnSpc>
                <a:spcPct val="115000"/>
              </a:lnSpc>
              <a:spcBef>
                <a:spcPts val="0"/>
              </a:spcBef>
              <a:spcAft>
                <a:spcPts val="0"/>
              </a:spcAft>
              <a:buFont typeface="+mj-lt"/>
              <a:buAutoNum type="alphaLcParenR"/>
            </a:pPr>
            <a:r>
              <a:rPr lang="en-US" dirty="0">
                <a:ea typeface="SimSun"/>
                <a:cs typeface="Mangal"/>
              </a:rPr>
              <a:t>Necessary</a:t>
            </a:r>
          </a:p>
          <a:p>
            <a:endParaRPr lang="en-US" dirty="0"/>
          </a:p>
        </p:txBody>
      </p:sp>
    </p:spTree>
    <p:extLst>
      <p:ext uri="{BB962C8B-B14F-4D97-AF65-F5344CB8AC3E}">
        <p14:creationId xmlns:p14="http://schemas.microsoft.com/office/powerpoint/2010/main" val="95436812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5"/>
            </a:pPr>
            <a:r>
              <a:rPr lang="en-US" dirty="0">
                <a:ea typeface="Times New Roman"/>
                <a:cs typeface="Times New Roman"/>
              </a:rPr>
              <a:t>With a _______________ approach, the person in conflict takes a firm stand.</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Collaborative</a:t>
            </a:r>
          </a:p>
          <a:p>
            <a:pPr marL="681038" lvl="0">
              <a:lnSpc>
                <a:spcPct val="115000"/>
              </a:lnSpc>
              <a:spcBef>
                <a:spcPts val="0"/>
              </a:spcBef>
              <a:spcAft>
                <a:spcPts val="0"/>
              </a:spcAft>
              <a:buFont typeface="+mj-lt"/>
              <a:buAutoNum type="alphaLcParenR"/>
            </a:pPr>
            <a:r>
              <a:rPr lang="en-US" dirty="0">
                <a:ea typeface="SimSun"/>
                <a:cs typeface="Mangal"/>
              </a:rPr>
              <a:t>Competitive</a:t>
            </a:r>
          </a:p>
          <a:p>
            <a:pPr marL="681038" lvl="0">
              <a:lnSpc>
                <a:spcPct val="115000"/>
              </a:lnSpc>
              <a:spcBef>
                <a:spcPts val="0"/>
              </a:spcBef>
              <a:spcAft>
                <a:spcPts val="0"/>
              </a:spcAft>
              <a:buFont typeface="+mj-lt"/>
              <a:buAutoNum type="alphaLcParenR"/>
            </a:pPr>
            <a:r>
              <a:rPr lang="en-US" dirty="0">
                <a:ea typeface="SimSun"/>
                <a:cs typeface="Mangal"/>
              </a:rPr>
              <a:t>Complacent</a:t>
            </a:r>
          </a:p>
          <a:p>
            <a:pPr marL="681038" lvl="0">
              <a:lnSpc>
                <a:spcPct val="115000"/>
              </a:lnSpc>
              <a:spcBef>
                <a:spcPts val="0"/>
              </a:spcBef>
              <a:spcAft>
                <a:spcPts val="0"/>
              </a:spcAft>
              <a:buFont typeface="+mj-lt"/>
              <a:buAutoNum type="alphaLcParenR"/>
            </a:pPr>
            <a:r>
              <a:rPr lang="en-US" dirty="0">
                <a:ea typeface="SimSun"/>
                <a:cs typeface="Mangal"/>
              </a:rPr>
              <a:t>Complimentary</a:t>
            </a:r>
          </a:p>
          <a:p>
            <a:pPr marL="347663" lvl="0" indent="-347663">
              <a:lnSpc>
                <a:spcPct val="115000"/>
              </a:lnSpc>
              <a:spcBef>
                <a:spcPts val="1200"/>
              </a:spcBef>
              <a:spcAft>
                <a:spcPts val="1000"/>
              </a:spcAft>
              <a:buFont typeface="+mj-lt"/>
              <a:buAutoNum type="arabicPeriod" startAt="6"/>
            </a:pPr>
            <a:r>
              <a:rPr lang="en-US" dirty="0">
                <a:ea typeface="Times New Roman"/>
                <a:cs typeface="Times New Roman"/>
              </a:rPr>
              <a:t>The Competitive Approach is appropriate when an ____________ decision needs to be made.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Unpopular</a:t>
            </a:r>
          </a:p>
          <a:p>
            <a:pPr marL="681038" lvl="0">
              <a:lnSpc>
                <a:spcPct val="115000"/>
              </a:lnSpc>
              <a:spcBef>
                <a:spcPts val="0"/>
              </a:spcBef>
              <a:spcAft>
                <a:spcPts val="0"/>
              </a:spcAft>
              <a:buFont typeface="+mj-lt"/>
              <a:buAutoNum type="alphaLcParenR"/>
            </a:pPr>
            <a:r>
              <a:rPr lang="en-US" dirty="0">
                <a:ea typeface="SimSun"/>
                <a:cs typeface="Mangal"/>
              </a:rPr>
              <a:t>Enjoyable</a:t>
            </a:r>
          </a:p>
          <a:p>
            <a:pPr marL="681038" lvl="0">
              <a:lnSpc>
                <a:spcPct val="115000"/>
              </a:lnSpc>
              <a:spcBef>
                <a:spcPts val="0"/>
              </a:spcBef>
              <a:spcAft>
                <a:spcPts val="0"/>
              </a:spcAft>
              <a:buFont typeface="+mj-lt"/>
              <a:buAutoNum type="alphaLcParenR"/>
            </a:pPr>
            <a:r>
              <a:rPr lang="en-US" dirty="0">
                <a:ea typeface="SimSun"/>
                <a:cs typeface="Mangal"/>
              </a:rPr>
              <a:t>Enigmatic</a:t>
            </a:r>
          </a:p>
          <a:p>
            <a:pPr marL="681038" lvl="0">
              <a:lnSpc>
                <a:spcPct val="115000"/>
              </a:lnSpc>
              <a:spcBef>
                <a:spcPts val="0"/>
              </a:spcBef>
              <a:spcAft>
                <a:spcPts val="0"/>
              </a:spcAft>
              <a:buFont typeface="+mj-lt"/>
              <a:buAutoNum type="alphaLcParenR"/>
            </a:pPr>
            <a:r>
              <a:rPr lang="en-US" dirty="0">
                <a:ea typeface="SimSun"/>
                <a:cs typeface="Mangal"/>
              </a:rPr>
              <a:t>Unstoppable</a:t>
            </a:r>
          </a:p>
        </p:txBody>
      </p:sp>
    </p:spTree>
    <p:extLst>
      <p:ext uri="{BB962C8B-B14F-4D97-AF65-F5344CB8AC3E}">
        <p14:creationId xmlns:p14="http://schemas.microsoft.com/office/powerpoint/2010/main" val="10318706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Setting the Stage</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64296" y="1418528"/>
            <a:ext cx="4139952" cy="2802560"/>
          </a:xfrm>
          <a:prstGeom prst="rect">
            <a:avLst/>
          </a:prstGeom>
        </p:spPr>
      </p:pic>
      <p:sp>
        <p:nvSpPr>
          <p:cNvPr id="12" name="TextBox 11"/>
          <p:cNvSpPr txBox="1"/>
          <p:nvPr/>
        </p:nvSpPr>
        <p:spPr>
          <a:xfrm>
            <a:off x="9328161" y="-58580"/>
            <a:ext cx="6781800" cy="6186309"/>
          </a:xfrm>
          <a:prstGeom prst="rect">
            <a:avLst/>
          </a:prstGeom>
          <a:noFill/>
        </p:spPr>
        <p:txBody>
          <a:bodyPr wrap="square" rtlCol="0">
            <a:spAutoFit/>
          </a:bodyPr>
          <a:lstStyle/>
          <a:p>
            <a:r>
              <a:rPr lang="en-US" dirty="0"/>
              <a:t>ASK:</a:t>
            </a:r>
          </a:p>
          <a:p>
            <a:endParaRPr lang="en-US" dirty="0"/>
          </a:p>
          <a:p>
            <a:r>
              <a:rPr lang="en-US" dirty="0"/>
              <a:t>Possible POLL: What is your comfort level in </a:t>
            </a:r>
            <a:r>
              <a:rPr lang="en-US" dirty="0">
                <a:solidFill>
                  <a:srgbClr val="FF0000"/>
                </a:solidFill>
              </a:rPr>
              <a:t>[self-awareness]?</a:t>
            </a:r>
            <a:endParaRPr lang="en-US" dirty="0"/>
          </a:p>
          <a:p>
            <a:endParaRPr lang="en-US" dirty="0"/>
          </a:p>
          <a:p>
            <a:r>
              <a:rPr lang="en-US" b="1" dirty="0">
                <a:solidFill>
                  <a:srgbClr val="FF0000"/>
                </a:solidFill>
              </a:rPr>
              <a:t>Facilitator/Producer Notes: REQUEST #1.</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endParaRPr lang="en-US" dirty="0"/>
          </a:p>
          <a:p>
            <a:endParaRPr lang="en-US" dirty="0"/>
          </a:p>
        </p:txBody>
      </p:sp>
      <p:pic>
        <p:nvPicPr>
          <p:cNvPr id="14" name="Graphic 13" descr="Raised Hand"/>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146019" y="76200"/>
            <a:ext cx="848474" cy="848474"/>
          </a:xfrm>
          <a:prstGeom prst="rect">
            <a:avLst/>
          </a:prstGeom>
        </p:spPr>
      </p:pic>
      <p:sp>
        <p:nvSpPr>
          <p:cNvPr id="7" name="Rectangle 6"/>
          <p:cNvSpPr/>
          <p:nvPr/>
        </p:nvSpPr>
        <p:spPr>
          <a:xfrm>
            <a:off x="990600" y="4343400"/>
            <a:ext cx="7162801" cy="1969770"/>
          </a:xfrm>
          <a:prstGeom prst="rect">
            <a:avLst/>
          </a:prstGeom>
        </p:spPr>
        <p:txBody>
          <a:bodyPr wrap="square">
            <a:spAutoFit/>
          </a:bodyPr>
          <a:lstStyle/>
          <a:p>
            <a:pPr marL="514350" indent="-514350">
              <a:spcAft>
                <a:spcPts val="1200"/>
              </a:spcAft>
              <a:buFont typeface="+mj-lt"/>
              <a:buAutoNum type="arabicPeriod"/>
            </a:pPr>
            <a:r>
              <a:rPr lang="en-US" sz="2800" dirty="0"/>
              <a:t>Why is leadership and influence interesting or important for you?</a:t>
            </a:r>
          </a:p>
          <a:p>
            <a:pPr marL="514350" indent="-514350">
              <a:spcAft>
                <a:spcPts val="1200"/>
              </a:spcAft>
              <a:buFont typeface="+mj-lt"/>
              <a:buAutoNum type="arabicPeriod"/>
            </a:pPr>
            <a:r>
              <a:rPr lang="en-US" sz="2800" dirty="0"/>
              <a:t>What are your learning expectations for the course today?</a:t>
            </a:r>
          </a:p>
        </p:txBody>
      </p:sp>
      <p:sp>
        <p:nvSpPr>
          <p:cNvPr id="8" name="Rectangle 7">
            <a:extLst>
              <a:ext uri="{FF2B5EF4-FFF2-40B4-BE49-F238E27FC236}">
                <a16:creationId xmlns:a16="http://schemas.microsoft.com/office/drawing/2014/main" id="{E20F7AD9-7BAE-4D08-950B-DF9045755F25}"/>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2187009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1200"/>
              </a:spcBef>
              <a:spcAft>
                <a:spcPts val="1000"/>
              </a:spcAft>
              <a:buFont typeface="+mj-lt"/>
              <a:buAutoNum type="arabicPeriod" startAt="7"/>
            </a:pPr>
            <a:r>
              <a:rPr lang="en-US" dirty="0">
                <a:ea typeface="Times New Roman"/>
                <a:cs typeface="Times New Roman"/>
              </a:rPr>
              <a:t>With the __________ approach, each person in the conflict gives up something that Contributes towards the conflict resolution.</a:t>
            </a:r>
            <a:endParaRPr lang="en-US" dirty="0">
              <a:ea typeface="SimSun"/>
              <a:cs typeface="Mangal"/>
            </a:endParaRPr>
          </a:p>
          <a:p>
            <a:pPr marL="681038" lvl="0">
              <a:lnSpc>
                <a:spcPct val="115000"/>
              </a:lnSpc>
              <a:spcBef>
                <a:spcPts val="0"/>
              </a:spcBef>
              <a:spcAft>
                <a:spcPts val="0"/>
              </a:spcAft>
              <a:buFont typeface="+mj-lt"/>
              <a:buAutoNum type="alphaLcParenR"/>
              <a:tabLst>
                <a:tab pos="631825" algn="l"/>
              </a:tabLst>
            </a:pPr>
            <a:r>
              <a:rPr lang="en-US" dirty="0">
                <a:solidFill>
                  <a:srgbClr val="000000"/>
                </a:solidFill>
                <a:ea typeface="SimSun"/>
                <a:cs typeface="Mangal"/>
              </a:rPr>
              <a:t>Complimentary</a:t>
            </a:r>
            <a:endParaRPr lang="en-US" dirty="0">
              <a:ea typeface="SimSun"/>
              <a:cs typeface="Mangal"/>
            </a:endParaRPr>
          </a:p>
          <a:p>
            <a:pPr marL="681038" lvl="0">
              <a:lnSpc>
                <a:spcPct val="115000"/>
              </a:lnSpc>
              <a:spcBef>
                <a:spcPts val="0"/>
              </a:spcBef>
              <a:spcAft>
                <a:spcPts val="0"/>
              </a:spcAft>
              <a:buFont typeface="+mj-lt"/>
              <a:buAutoNum type="alphaLcParenR"/>
              <a:tabLst>
                <a:tab pos="631825" algn="l"/>
              </a:tabLst>
            </a:pPr>
            <a:r>
              <a:rPr lang="en-US" dirty="0">
                <a:ea typeface="SimSun"/>
                <a:cs typeface="Mangal"/>
              </a:rPr>
              <a:t>Compromising</a:t>
            </a:r>
          </a:p>
          <a:p>
            <a:pPr marL="681038" lvl="0">
              <a:lnSpc>
                <a:spcPct val="115000"/>
              </a:lnSpc>
              <a:spcBef>
                <a:spcPts val="0"/>
              </a:spcBef>
              <a:spcAft>
                <a:spcPts val="0"/>
              </a:spcAft>
              <a:buFont typeface="+mj-lt"/>
              <a:buAutoNum type="alphaLcParenR"/>
              <a:tabLst>
                <a:tab pos="631825" algn="l"/>
              </a:tabLst>
            </a:pPr>
            <a:r>
              <a:rPr lang="en-US" dirty="0">
                <a:ea typeface="SimSun"/>
                <a:cs typeface="Mangal"/>
              </a:rPr>
              <a:t>Contemporary</a:t>
            </a:r>
          </a:p>
          <a:p>
            <a:pPr marL="681038" lvl="0">
              <a:lnSpc>
                <a:spcPct val="115000"/>
              </a:lnSpc>
              <a:spcBef>
                <a:spcPts val="0"/>
              </a:spcBef>
              <a:spcAft>
                <a:spcPts val="0"/>
              </a:spcAft>
              <a:buFont typeface="+mj-lt"/>
              <a:buAutoNum type="alphaLcParenR"/>
              <a:tabLst>
                <a:tab pos="631825" algn="l"/>
              </a:tabLst>
            </a:pPr>
            <a:r>
              <a:rPr lang="en-US" dirty="0">
                <a:ea typeface="SimSun"/>
                <a:cs typeface="Mangal"/>
              </a:rPr>
              <a:t>Collaborative</a:t>
            </a:r>
          </a:p>
          <a:p>
            <a:pPr marL="347663" lvl="0" indent="-347663">
              <a:lnSpc>
                <a:spcPct val="115000"/>
              </a:lnSpc>
              <a:spcBef>
                <a:spcPts val="1200"/>
              </a:spcBef>
              <a:spcAft>
                <a:spcPts val="1000"/>
              </a:spcAft>
              <a:buFont typeface="+mj-lt"/>
              <a:buAutoNum type="arabicPeriod" startAt="8"/>
            </a:pPr>
            <a:r>
              <a:rPr lang="en-US" dirty="0">
                <a:ea typeface="Times New Roman"/>
                <a:cs typeface="Times New Roman"/>
              </a:rPr>
              <a:t>This style is appropriate when a decision needs to be made _________ rather than later.</a:t>
            </a:r>
            <a:endParaRPr lang="en-US" dirty="0">
              <a:ea typeface="SimSun"/>
              <a:cs typeface="Mangal"/>
            </a:endParaRPr>
          </a:p>
          <a:p>
            <a:pPr marL="681038" lvl="0">
              <a:lnSpc>
                <a:spcPct val="115000"/>
              </a:lnSpc>
              <a:spcBef>
                <a:spcPts val="0"/>
              </a:spcBef>
              <a:spcAft>
                <a:spcPts val="0"/>
              </a:spcAft>
              <a:buFont typeface="+mj-lt"/>
              <a:buAutoNum type="alphaLcParenR"/>
              <a:tabLst>
                <a:tab pos="631825" algn="l"/>
              </a:tabLst>
            </a:pPr>
            <a:r>
              <a:rPr lang="en-US" dirty="0">
                <a:ea typeface="SimSun"/>
                <a:cs typeface="Mangal"/>
              </a:rPr>
              <a:t>Quicker</a:t>
            </a:r>
          </a:p>
          <a:p>
            <a:pPr marL="681038" lvl="0">
              <a:lnSpc>
                <a:spcPct val="115000"/>
              </a:lnSpc>
              <a:spcBef>
                <a:spcPts val="0"/>
              </a:spcBef>
              <a:spcAft>
                <a:spcPts val="0"/>
              </a:spcAft>
              <a:buFont typeface="+mj-lt"/>
              <a:buAutoNum type="alphaLcParenR"/>
              <a:tabLst>
                <a:tab pos="631825" algn="l"/>
              </a:tabLst>
            </a:pPr>
            <a:r>
              <a:rPr lang="en-US" dirty="0">
                <a:ea typeface="SimSun"/>
                <a:cs typeface="Mangal"/>
              </a:rPr>
              <a:t>Sooner</a:t>
            </a:r>
          </a:p>
          <a:p>
            <a:pPr marL="681038" lvl="0">
              <a:lnSpc>
                <a:spcPct val="115000"/>
              </a:lnSpc>
              <a:spcBef>
                <a:spcPts val="0"/>
              </a:spcBef>
              <a:spcAft>
                <a:spcPts val="0"/>
              </a:spcAft>
              <a:buFont typeface="+mj-lt"/>
              <a:buAutoNum type="alphaLcParenR"/>
              <a:tabLst>
                <a:tab pos="631825" algn="l"/>
              </a:tabLst>
            </a:pPr>
            <a:r>
              <a:rPr lang="en-US" dirty="0">
                <a:ea typeface="SimSun"/>
                <a:cs typeface="Mangal"/>
              </a:rPr>
              <a:t>Slower</a:t>
            </a:r>
          </a:p>
          <a:p>
            <a:pPr marL="681038" lvl="0">
              <a:lnSpc>
                <a:spcPct val="115000"/>
              </a:lnSpc>
              <a:spcBef>
                <a:spcPts val="0"/>
              </a:spcBef>
              <a:spcAft>
                <a:spcPts val="0"/>
              </a:spcAft>
              <a:buFont typeface="+mj-lt"/>
              <a:buAutoNum type="alphaLcParenR"/>
              <a:tabLst>
                <a:tab pos="631825" algn="l"/>
              </a:tabLst>
            </a:pPr>
            <a:r>
              <a:rPr lang="en-US" dirty="0">
                <a:ea typeface="SimSun"/>
                <a:cs typeface="Mangal"/>
              </a:rPr>
              <a:t>Later</a:t>
            </a:r>
          </a:p>
          <a:p>
            <a:endParaRPr lang="en-US" dirty="0"/>
          </a:p>
        </p:txBody>
      </p:sp>
    </p:spTree>
    <p:extLst>
      <p:ext uri="{BB962C8B-B14F-4D97-AF65-F5344CB8AC3E}">
        <p14:creationId xmlns:p14="http://schemas.microsoft.com/office/powerpoint/2010/main" val="191046052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9"/>
            </a:pPr>
            <a:r>
              <a:rPr lang="en-US" dirty="0">
                <a:ea typeface="Times New Roman"/>
                <a:cs typeface="Times New Roman"/>
              </a:rPr>
              <a:t>_________ between people in the conflict is equal would also necessitate the compromising approach.</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Coincidences</a:t>
            </a:r>
          </a:p>
          <a:p>
            <a:pPr marL="681038" lvl="0">
              <a:lnSpc>
                <a:spcPct val="115000"/>
              </a:lnSpc>
              <a:spcBef>
                <a:spcPts val="0"/>
              </a:spcBef>
              <a:spcAft>
                <a:spcPts val="0"/>
              </a:spcAft>
              <a:buFont typeface="+mj-lt"/>
              <a:buAutoNum type="alphaLcParenR"/>
            </a:pPr>
            <a:r>
              <a:rPr lang="en-US" dirty="0">
                <a:ea typeface="SimSun"/>
                <a:cs typeface="Mangal"/>
              </a:rPr>
              <a:t>Similarities</a:t>
            </a:r>
          </a:p>
          <a:p>
            <a:pPr marL="681038" lvl="0">
              <a:lnSpc>
                <a:spcPct val="115000"/>
              </a:lnSpc>
              <a:spcBef>
                <a:spcPts val="0"/>
              </a:spcBef>
              <a:spcAft>
                <a:spcPts val="0"/>
              </a:spcAft>
              <a:buFont typeface="+mj-lt"/>
              <a:buAutoNum type="alphaLcParenR"/>
            </a:pPr>
            <a:r>
              <a:rPr lang="en-US" dirty="0">
                <a:ea typeface="SimSun"/>
                <a:cs typeface="Mangal"/>
              </a:rPr>
              <a:t>Power</a:t>
            </a:r>
          </a:p>
          <a:p>
            <a:pPr marL="681038" lvl="0">
              <a:lnSpc>
                <a:spcPct val="115000"/>
              </a:lnSpc>
              <a:spcBef>
                <a:spcPts val="0"/>
              </a:spcBef>
              <a:spcAft>
                <a:spcPts val="0"/>
              </a:spcAft>
              <a:buFont typeface="+mj-lt"/>
              <a:buAutoNum type="alphaLcParenR"/>
            </a:pPr>
            <a:r>
              <a:rPr lang="en-US" dirty="0">
                <a:ea typeface="SimSun"/>
                <a:cs typeface="Mangal"/>
              </a:rPr>
              <a:t>Drama</a:t>
            </a:r>
          </a:p>
          <a:p>
            <a:pPr marL="347663" lvl="0" indent="-347663">
              <a:lnSpc>
                <a:spcPct val="115000"/>
              </a:lnSpc>
              <a:spcBef>
                <a:spcPts val="1200"/>
              </a:spcBef>
              <a:spcAft>
                <a:spcPts val="1000"/>
              </a:spcAft>
              <a:buFont typeface="+mj-lt"/>
              <a:buAutoNum type="arabicPeriod" startAt="10"/>
            </a:pPr>
            <a:r>
              <a:rPr lang="en-US" dirty="0">
                <a:ea typeface="Times New Roman"/>
                <a:cs typeface="Times New Roman"/>
              </a:rPr>
              <a:t>The ____________ style is one of the most passive conflict resolution styles.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Collaborative</a:t>
            </a:r>
          </a:p>
          <a:p>
            <a:pPr marL="681038" lvl="0">
              <a:lnSpc>
                <a:spcPct val="115000"/>
              </a:lnSpc>
              <a:spcBef>
                <a:spcPts val="0"/>
              </a:spcBef>
              <a:spcAft>
                <a:spcPts val="0"/>
              </a:spcAft>
              <a:buFont typeface="+mj-lt"/>
              <a:buAutoNum type="alphaLcParenR"/>
            </a:pPr>
            <a:r>
              <a:rPr lang="en-US" dirty="0">
                <a:ea typeface="SimSun"/>
                <a:cs typeface="Mangal"/>
              </a:rPr>
              <a:t>Accommodating</a:t>
            </a:r>
          </a:p>
          <a:p>
            <a:pPr marL="681038" lvl="0">
              <a:lnSpc>
                <a:spcPct val="115000"/>
              </a:lnSpc>
              <a:spcBef>
                <a:spcPts val="0"/>
              </a:spcBef>
              <a:spcAft>
                <a:spcPts val="0"/>
              </a:spcAft>
              <a:buFont typeface="+mj-lt"/>
              <a:buAutoNum type="alphaLcParenR"/>
            </a:pPr>
            <a:r>
              <a:rPr lang="en-US" dirty="0">
                <a:ea typeface="SimSun"/>
                <a:cs typeface="Mangal"/>
              </a:rPr>
              <a:t>Aggressive</a:t>
            </a:r>
          </a:p>
          <a:p>
            <a:pPr marL="681038" lvl="0">
              <a:lnSpc>
                <a:spcPct val="115000"/>
              </a:lnSpc>
              <a:spcBef>
                <a:spcPts val="0"/>
              </a:spcBef>
              <a:spcAft>
                <a:spcPts val="0"/>
              </a:spcAft>
              <a:buFont typeface="+mj-lt"/>
              <a:buAutoNum type="alphaLcParenR"/>
            </a:pPr>
            <a:r>
              <a:rPr lang="en-US" dirty="0">
                <a:ea typeface="SimSun"/>
                <a:cs typeface="Mangal"/>
              </a:rPr>
              <a:t>Committed</a:t>
            </a:r>
          </a:p>
          <a:p>
            <a:endParaRPr lang="en-US" dirty="0"/>
          </a:p>
        </p:txBody>
      </p:sp>
    </p:spTree>
    <p:extLst>
      <p:ext uri="{BB962C8B-B14F-4D97-AF65-F5344CB8AC3E}">
        <p14:creationId xmlns:p14="http://schemas.microsoft.com/office/powerpoint/2010/main" val="199016330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There are _________ widely accepted styles of resolving conflicts.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One</a:t>
            </a: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Three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Five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Four</a:t>
            </a:r>
          </a:p>
          <a:p>
            <a:pPr marL="347663" lvl="0" indent="-347663">
              <a:lnSpc>
                <a:spcPct val="115000"/>
              </a:lnSpc>
              <a:spcBef>
                <a:spcPts val="1200"/>
              </a:spcBef>
              <a:spcAft>
                <a:spcPts val="1000"/>
              </a:spcAft>
              <a:buFont typeface="+mj-lt"/>
              <a:buAutoNum type="arabicPeriod" startAt="2"/>
            </a:pPr>
            <a:r>
              <a:rPr lang="en-US" dirty="0">
                <a:ea typeface="Times New Roman"/>
                <a:cs typeface="Times New Roman"/>
              </a:rPr>
              <a:t>With the _____________ approach, the parties work together to develop a win-win solution.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Collaborating</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Contemporary</a:t>
            </a:r>
          </a:p>
          <a:p>
            <a:pPr marL="681038" lvl="0">
              <a:lnSpc>
                <a:spcPct val="115000"/>
              </a:lnSpc>
              <a:spcBef>
                <a:spcPts val="0"/>
              </a:spcBef>
              <a:spcAft>
                <a:spcPts val="0"/>
              </a:spcAft>
              <a:buFont typeface="+mj-lt"/>
              <a:buAutoNum type="alphaLcParenR"/>
            </a:pPr>
            <a:r>
              <a:rPr lang="en-US" dirty="0">
                <a:ea typeface="SimSun"/>
                <a:cs typeface="Mangal"/>
              </a:rPr>
              <a:t>Conflicting</a:t>
            </a:r>
          </a:p>
          <a:p>
            <a:pPr marL="681038" lvl="0">
              <a:lnSpc>
                <a:spcPct val="115000"/>
              </a:lnSpc>
              <a:spcBef>
                <a:spcPts val="0"/>
              </a:spcBef>
              <a:spcAft>
                <a:spcPts val="0"/>
              </a:spcAft>
              <a:buFont typeface="+mj-lt"/>
              <a:buAutoNum type="alphaLcParenR"/>
            </a:pPr>
            <a:r>
              <a:rPr lang="en-US" dirty="0">
                <a:ea typeface="SimSun"/>
                <a:cs typeface="Mangal"/>
              </a:rPr>
              <a:t>Comical</a:t>
            </a:r>
          </a:p>
          <a:p>
            <a:endParaRPr lang="en-US" dirty="0"/>
          </a:p>
        </p:txBody>
      </p:sp>
    </p:spTree>
    <p:extLst>
      <p:ext uri="{BB962C8B-B14F-4D97-AF65-F5344CB8AC3E}">
        <p14:creationId xmlns:p14="http://schemas.microsoft.com/office/powerpoint/2010/main" val="223543701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3"/>
            </a:pPr>
            <a:r>
              <a:rPr lang="en-US" dirty="0">
                <a:ea typeface="Times New Roman"/>
                <a:cs typeface="Times New Roman"/>
              </a:rPr>
              <a:t>The Collaborating Approach promotes __________________. </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Assertiveness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Backlash</a:t>
            </a:r>
          </a:p>
          <a:p>
            <a:pPr marL="681038" lvl="0">
              <a:lnSpc>
                <a:spcPct val="115000"/>
              </a:lnSpc>
              <a:spcBef>
                <a:spcPts val="0"/>
              </a:spcBef>
              <a:spcAft>
                <a:spcPts val="0"/>
              </a:spcAft>
              <a:buFont typeface="+mj-lt"/>
              <a:buAutoNum type="alphaLcParenR"/>
            </a:pPr>
            <a:r>
              <a:rPr lang="en-US" dirty="0">
                <a:ea typeface="SimSun"/>
                <a:cs typeface="Mangal"/>
              </a:rPr>
              <a:t>Laziness</a:t>
            </a:r>
          </a:p>
          <a:p>
            <a:pPr marL="681038" lvl="0">
              <a:lnSpc>
                <a:spcPct val="115000"/>
              </a:lnSpc>
              <a:spcBef>
                <a:spcPts val="0"/>
              </a:spcBef>
              <a:spcAft>
                <a:spcPts val="0"/>
              </a:spcAft>
              <a:buFont typeface="+mj-lt"/>
              <a:buAutoNum type="alphaLcParenR"/>
            </a:pPr>
            <a:r>
              <a:rPr lang="en-US" dirty="0">
                <a:ea typeface="SimSun"/>
                <a:cs typeface="Mangal"/>
              </a:rPr>
              <a:t>Happiness</a:t>
            </a:r>
          </a:p>
          <a:p>
            <a:pPr marL="347663" lvl="0" indent="-347663">
              <a:lnSpc>
                <a:spcPct val="115000"/>
              </a:lnSpc>
              <a:spcBef>
                <a:spcPts val="1200"/>
              </a:spcBef>
              <a:spcAft>
                <a:spcPts val="1000"/>
              </a:spcAft>
              <a:buFont typeface="+mj-lt"/>
              <a:buAutoNum type="arabicPeriod" startAt="4"/>
            </a:pPr>
            <a:r>
              <a:rPr lang="en-US" dirty="0">
                <a:ea typeface="Times New Roman"/>
                <a:cs typeface="Times New Roman"/>
              </a:rPr>
              <a:t>The Collaborating Approach is appropriate when the situation is not _______.</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Yours</a:t>
            </a: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Important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Urgent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Necessary</a:t>
            </a:r>
          </a:p>
          <a:p>
            <a:endParaRPr lang="en-US" dirty="0"/>
          </a:p>
        </p:txBody>
      </p:sp>
    </p:spTree>
    <p:extLst>
      <p:ext uri="{BB962C8B-B14F-4D97-AF65-F5344CB8AC3E}">
        <p14:creationId xmlns:p14="http://schemas.microsoft.com/office/powerpoint/2010/main" val="193333202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5"/>
            </a:pPr>
            <a:r>
              <a:rPr lang="en-US" dirty="0">
                <a:ea typeface="Times New Roman"/>
                <a:cs typeface="Times New Roman"/>
              </a:rPr>
              <a:t>With a _______________ approach, the person in conflict takes a firm stand.</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Collaborative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Competitive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Complacent</a:t>
            </a:r>
          </a:p>
          <a:p>
            <a:pPr marL="681038" lvl="0">
              <a:lnSpc>
                <a:spcPct val="115000"/>
              </a:lnSpc>
              <a:spcBef>
                <a:spcPts val="0"/>
              </a:spcBef>
              <a:spcAft>
                <a:spcPts val="0"/>
              </a:spcAft>
              <a:buFont typeface="+mj-lt"/>
              <a:buAutoNum type="alphaLcParenR"/>
            </a:pPr>
            <a:r>
              <a:rPr lang="en-US" dirty="0">
                <a:ea typeface="SimSun"/>
                <a:cs typeface="Mangal"/>
              </a:rPr>
              <a:t>Complimentary</a:t>
            </a:r>
          </a:p>
          <a:p>
            <a:pPr marL="347663" lvl="0" indent="-347663">
              <a:lnSpc>
                <a:spcPct val="115000"/>
              </a:lnSpc>
              <a:spcBef>
                <a:spcPts val="1200"/>
              </a:spcBef>
              <a:spcAft>
                <a:spcPts val="1000"/>
              </a:spcAft>
              <a:buFont typeface="+mj-lt"/>
              <a:buAutoNum type="arabicPeriod" startAt="6"/>
            </a:pPr>
            <a:r>
              <a:rPr lang="en-US" dirty="0">
                <a:ea typeface="Times New Roman"/>
                <a:cs typeface="Times New Roman"/>
              </a:rPr>
              <a:t>The Competitive Approach is appropriate when an ____________ decision needs to be made.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Unpopular</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Enjoyable</a:t>
            </a:r>
          </a:p>
          <a:p>
            <a:pPr marL="681038" lvl="0">
              <a:lnSpc>
                <a:spcPct val="115000"/>
              </a:lnSpc>
              <a:spcBef>
                <a:spcPts val="0"/>
              </a:spcBef>
              <a:spcAft>
                <a:spcPts val="0"/>
              </a:spcAft>
              <a:buFont typeface="+mj-lt"/>
              <a:buAutoNum type="alphaLcParenR"/>
            </a:pPr>
            <a:r>
              <a:rPr lang="en-US" dirty="0">
                <a:ea typeface="SimSun"/>
                <a:cs typeface="Mangal"/>
              </a:rPr>
              <a:t>Enigmatic</a:t>
            </a:r>
          </a:p>
          <a:p>
            <a:pPr marL="681038" lvl="0">
              <a:lnSpc>
                <a:spcPct val="115000"/>
              </a:lnSpc>
              <a:spcBef>
                <a:spcPts val="0"/>
              </a:spcBef>
              <a:spcAft>
                <a:spcPts val="0"/>
              </a:spcAft>
              <a:buFont typeface="+mj-lt"/>
              <a:buAutoNum type="alphaLcParenR"/>
            </a:pPr>
            <a:r>
              <a:rPr lang="en-US" dirty="0">
                <a:ea typeface="SimSun"/>
                <a:cs typeface="Mangal"/>
              </a:rPr>
              <a:t>Unstoppable</a:t>
            </a:r>
          </a:p>
        </p:txBody>
      </p:sp>
    </p:spTree>
    <p:extLst>
      <p:ext uri="{BB962C8B-B14F-4D97-AF65-F5344CB8AC3E}">
        <p14:creationId xmlns:p14="http://schemas.microsoft.com/office/powerpoint/2010/main" val="261363224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1200"/>
              </a:spcBef>
              <a:spcAft>
                <a:spcPts val="1000"/>
              </a:spcAft>
              <a:buFont typeface="+mj-lt"/>
              <a:buAutoNum type="arabicPeriod" startAt="7"/>
            </a:pPr>
            <a:r>
              <a:rPr lang="en-US" dirty="0">
                <a:ea typeface="Times New Roman"/>
                <a:cs typeface="Times New Roman"/>
              </a:rPr>
              <a:t>With the __________ approach, each person in the conflict gives up something that Contributes towards the conflict resolution.</a:t>
            </a:r>
            <a:endParaRPr lang="en-US" dirty="0">
              <a:ea typeface="SimSun"/>
              <a:cs typeface="Mangal"/>
            </a:endParaRPr>
          </a:p>
          <a:p>
            <a:pPr marL="681038" lvl="0">
              <a:lnSpc>
                <a:spcPct val="115000"/>
              </a:lnSpc>
              <a:spcBef>
                <a:spcPts val="0"/>
              </a:spcBef>
              <a:spcAft>
                <a:spcPts val="0"/>
              </a:spcAft>
              <a:buFont typeface="+mj-lt"/>
              <a:buAutoNum type="alphaLcParenR"/>
              <a:tabLst>
                <a:tab pos="631825" algn="l"/>
              </a:tabLst>
            </a:pPr>
            <a:r>
              <a:rPr lang="en-US" dirty="0">
                <a:solidFill>
                  <a:srgbClr val="000000"/>
                </a:solidFill>
                <a:ea typeface="SimSun"/>
                <a:cs typeface="Mangal"/>
              </a:rPr>
              <a:t>Complimentary</a:t>
            </a:r>
            <a:endParaRPr lang="en-US" dirty="0">
              <a:ea typeface="SimSun"/>
              <a:cs typeface="Mangal"/>
            </a:endParaRPr>
          </a:p>
          <a:p>
            <a:pPr marL="681038" lvl="0">
              <a:lnSpc>
                <a:spcPct val="115000"/>
              </a:lnSpc>
              <a:spcBef>
                <a:spcPts val="0"/>
              </a:spcBef>
              <a:spcAft>
                <a:spcPts val="0"/>
              </a:spcAft>
              <a:buFont typeface="+mj-lt"/>
              <a:buAutoNum type="alphaLcParenR"/>
              <a:tabLst>
                <a:tab pos="631825" algn="l"/>
              </a:tabLst>
            </a:pPr>
            <a:r>
              <a:rPr lang="en-US" dirty="0">
                <a:solidFill>
                  <a:srgbClr val="FF0000"/>
                </a:solidFill>
                <a:ea typeface="SimSun"/>
                <a:cs typeface="Mangal"/>
              </a:rPr>
              <a:t>Compromising</a:t>
            </a:r>
            <a:endParaRPr lang="en-US" dirty="0">
              <a:ea typeface="SimSun"/>
              <a:cs typeface="Mangal"/>
            </a:endParaRPr>
          </a:p>
          <a:p>
            <a:pPr marL="681038" lvl="0">
              <a:lnSpc>
                <a:spcPct val="115000"/>
              </a:lnSpc>
              <a:spcBef>
                <a:spcPts val="0"/>
              </a:spcBef>
              <a:spcAft>
                <a:spcPts val="0"/>
              </a:spcAft>
              <a:buFont typeface="+mj-lt"/>
              <a:buAutoNum type="alphaLcParenR"/>
              <a:tabLst>
                <a:tab pos="631825" algn="l"/>
              </a:tabLst>
            </a:pPr>
            <a:r>
              <a:rPr lang="en-US" dirty="0">
                <a:ea typeface="SimSun"/>
                <a:cs typeface="Mangal"/>
              </a:rPr>
              <a:t>Contemporary</a:t>
            </a:r>
          </a:p>
          <a:p>
            <a:pPr marL="681038" lvl="0">
              <a:lnSpc>
                <a:spcPct val="115000"/>
              </a:lnSpc>
              <a:spcBef>
                <a:spcPts val="0"/>
              </a:spcBef>
              <a:spcAft>
                <a:spcPts val="0"/>
              </a:spcAft>
              <a:buFont typeface="+mj-lt"/>
              <a:buAutoNum type="alphaLcParenR"/>
              <a:tabLst>
                <a:tab pos="631825" algn="l"/>
              </a:tabLst>
            </a:pPr>
            <a:r>
              <a:rPr lang="en-US" dirty="0">
                <a:ea typeface="SimSun"/>
                <a:cs typeface="Mangal"/>
              </a:rPr>
              <a:t>Collaborative</a:t>
            </a:r>
          </a:p>
          <a:p>
            <a:pPr marL="347663" lvl="0" indent="-347663">
              <a:lnSpc>
                <a:spcPct val="115000"/>
              </a:lnSpc>
              <a:spcBef>
                <a:spcPts val="1200"/>
              </a:spcBef>
              <a:spcAft>
                <a:spcPts val="1000"/>
              </a:spcAft>
              <a:buFont typeface="+mj-lt"/>
              <a:buAutoNum type="arabicPeriod" startAt="8"/>
            </a:pPr>
            <a:r>
              <a:rPr lang="en-US" dirty="0">
                <a:ea typeface="Times New Roman"/>
                <a:cs typeface="Times New Roman"/>
              </a:rPr>
              <a:t>This style is appropriate when a decision needs to be made _________ rather than later.</a:t>
            </a:r>
            <a:endParaRPr lang="en-US" dirty="0">
              <a:ea typeface="SimSun"/>
              <a:cs typeface="Mangal"/>
            </a:endParaRPr>
          </a:p>
          <a:p>
            <a:pPr marL="681038" lvl="0">
              <a:lnSpc>
                <a:spcPct val="115000"/>
              </a:lnSpc>
              <a:spcBef>
                <a:spcPts val="0"/>
              </a:spcBef>
              <a:spcAft>
                <a:spcPts val="0"/>
              </a:spcAft>
              <a:buFont typeface="+mj-lt"/>
              <a:buAutoNum type="alphaLcParenR"/>
              <a:tabLst>
                <a:tab pos="631825" algn="l"/>
              </a:tabLst>
            </a:pPr>
            <a:r>
              <a:rPr lang="en-US" dirty="0">
                <a:solidFill>
                  <a:srgbClr val="000000"/>
                </a:solidFill>
                <a:ea typeface="SimSun"/>
                <a:cs typeface="Mangal"/>
              </a:rPr>
              <a:t>Quicker</a:t>
            </a:r>
            <a:endParaRPr lang="en-US" dirty="0">
              <a:ea typeface="SimSun"/>
              <a:cs typeface="Mangal"/>
            </a:endParaRPr>
          </a:p>
          <a:p>
            <a:pPr marL="681038" lvl="0">
              <a:lnSpc>
                <a:spcPct val="115000"/>
              </a:lnSpc>
              <a:spcBef>
                <a:spcPts val="0"/>
              </a:spcBef>
              <a:spcAft>
                <a:spcPts val="0"/>
              </a:spcAft>
              <a:buFont typeface="+mj-lt"/>
              <a:buAutoNum type="alphaLcParenR"/>
              <a:tabLst>
                <a:tab pos="631825" algn="l"/>
              </a:tabLst>
            </a:pPr>
            <a:r>
              <a:rPr lang="en-US" dirty="0">
                <a:solidFill>
                  <a:srgbClr val="FF0000"/>
                </a:solidFill>
                <a:ea typeface="SimSun"/>
                <a:cs typeface="Mangal"/>
              </a:rPr>
              <a:t>Sooner</a:t>
            </a:r>
            <a:endParaRPr lang="en-US" dirty="0">
              <a:ea typeface="SimSun"/>
              <a:cs typeface="Mangal"/>
            </a:endParaRPr>
          </a:p>
          <a:p>
            <a:pPr marL="681038" lvl="0">
              <a:lnSpc>
                <a:spcPct val="115000"/>
              </a:lnSpc>
              <a:spcBef>
                <a:spcPts val="0"/>
              </a:spcBef>
              <a:spcAft>
                <a:spcPts val="0"/>
              </a:spcAft>
              <a:buFont typeface="+mj-lt"/>
              <a:buAutoNum type="alphaLcParenR"/>
              <a:tabLst>
                <a:tab pos="631825" algn="l"/>
              </a:tabLst>
            </a:pPr>
            <a:r>
              <a:rPr lang="en-US" dirty="0">
                <a:ea typeface="SimSun"/>
                <a:cs typeface="Mangal"/>
              </a:rPr>
              <a:t>Slower</a:t>
            </a:r>
          </a:p>
          <a:p>
            <a:pPr marL="681038" lvl="0">
              <a:lnSpc>
                <a:spcPct val="115000"/>
              </a:lnSpc>
              <a:spcBef>
                <a:spcPts val="0"/>
              </a:spcBef>
              <a:spcAft>
                <a:spcPts val="0"/>
              </a:spcAft>
              <a:buFont typeface="+mj-lt"/>
              <a:buAutoNum type="alphaLcParenR"/>
              <a:tabLst>
                <a:tab pos="631825" algn="l"/>
              </a:tabLst>
            </a:pPr>
            <a:r>
              <a:rPr lang="en-US" dirty="0">
                <a:ea typeface="SimSun"/>
                <a:cs typeface="Mangal"/>
              </a:rPr>
              <a:t>Later</a:t>
            </a:r>
          </a:p>
          <a:p>
            <a:endParaRPr lang="en-US" dirty="0"/>
          </a:p>
        </p:txBody>
      </p:sp>
    </p:spTree>
    <p:extLst>
      <p:ext uri="{BB962C8B-B14F-4D97-AF65-F5344CB8AC3E}">
        <p14:creationId xmlns:p14="http://schemas.microsoft.com/office/powerpoint/2010/main" val="42444405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9"/>
            </a:pPr>
            <a:r>
              <a:rPr lang="en-US" dirty="0">
                <a:ea typeface="Times New Roman"/>
                <a:cs typeface="Times New Roman"/>
              </a:rPr>
              <a:t>_________ between people in the conflict is equal would also necessitate the compromising approach.</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Coincidences</a:t>
            </a: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Similarities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Power</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Drama</a:t>
            </a:r>
          </a:p>
          <a:p>
            <a:pPr marL="347663" lvl="0" indent="-347663">
              <a:lnSpc>
                <a:spcPct val="115000"/>
              </a:lnSpc>
              <a:spcBef>
                <a:spcPts val="1200"/>
              </a:spcBef>
              <a:spcAft>
                <a:spcPts val="1000"/>
              </a:spcAft>
              <a:buFont typeface="+mj-lt"/>
              <a:buAutoNum type="arabicPeriod" startAt="10"/>
            </a:pPr>
            <a:r>
              <a:rPr lang="en-US" dirty="0">
                <a:ea typeface="Times New Roman"/>
                <a:cs typeface="Times New Roman"/>
              </a:rPr>
              <a:t>The ____________ style is one of the most passive conflict resolution styles.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Collaborative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Accommodating</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Aggressive</a:t>
            </a:r>
          </a:p>
          <a:p>
            <a:pPr marL="681038" lvl="0">
              <a:lnSpc>
                <a:spcPct val="115000"/>
              </a:lnSpc>
              <a:spcBef>
                <a:spcPts val="0"/>
              </a:spcBef>
              <a:spcAft>
                <a:spcPts val="0"/>
              </a:spcAft>
              <a:buFont typeface="+mj-lt"/>
              <a:buAutoNum type="alphaLcParenR"/>
            </a:pPr>
            <a:r>
              <a:rPr lang="en-US" dirty="0">
                <a:ea typeface="SimSun"/>
                <a:cs typeface="Mangal"/>
              </a:rPr>
              <a:t>Committed</a:t>
            </a:r>
          </a:p>
          <a:p>
            <a:endParaRPr lang="en-US" dirty="0"/>
          </a:p>
        </p:txBody>
      </p:sp>
    </p:spTree>
    <p:extLst>
      <p:ext uri="{BB962C8B-B14F-4D97-AF65-F5344CB8AC3E}">
        <p14:creationId xmlns:p14="http://schemas.microsoft.com/office/powerpoint/2010/main" val="243888497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CA" dirty="0"/>
              <a:t> </a:t>
            </a:r>
            <a:r>
              <a:rPr lang="en-US" dirty="0"/>
              <a:t>Module Four:</a:t>
            </a:r>
            <a:br>
              <a:rPr lang="en-US" dirty="0"/>
            </a:br>
            <a:r>
              <a:rPr lang="en-US" dirty="0"/>
              <a:t>Creating an Effective Atmosphere</a:t>
            </a:r>
          </a:p>
        </p:txBody>
      </p:sp>
      <p:sp>
        <p:nvSpPr>
          <p:cNvPr id="4" name="Text Placeholder 3"/>
          <p:cNvSpPr>
            <a:spLocks noGrp="1"/>
          </p:cNvSpPr>
          <p:nvPr>
            <p:ph type="body" sz="quarter" idx="10"/>
          </p:nvPr>
        </p:nvSpPr>
        <p:spPr/>
        <p:txBody>
          <a:bodyPr>
            <a:noAutofit/>
          </a:bodyPr>
          <a:lstStyle/>
          <a:p>
            <a:pPr eaLnBrk="1" hangingPunct="1">
              <a:lnSpc>
                <a:spcPct val="80000"/>
              </a:lnSpc>
            </a:pPr>
            <a:r>
              <a:rPr lang="en-US" sz="2400" i="1" dirty="0">
                <a:latin typeface="+mj-lt"/>
              </a:rPr>
              <a:t> </a:t>
            </a:r>
            <a:endParaRPr lang="en-CA" sz="2400" i="1" dirty="0">
              <a:latin typeface="+mj-lt"/>
            </a:endParaRPr>
          </a:p>
          <a:p>
            <a:pPr>
              <a:lnSpc>
                <a:spcPct val="95000"/>
              </a:lnSpc>
              <a:spcBef>
                <a:spcPct val="0"/>
              </a:spcBef>
              <a:spcAft>
                <a:spcPts val="1000"/>
              </a:spcAft>
            </a:pPr>
            <a:r>
              <a:rPr lang="en-US" sz="2400" i="1" dirty="0">
                <a:latin typeface="+mj-lt"/>
                <a:cs typeface="Times New Roman" pitchFamily="18" charset="0"/>
              </a:rPr>
              <a:t>Whenever you're in conflict with someone, there is one factor that can make the difference between damaging your relationship and deepening it. That factor is attitude.</a:t>
            </a:r>
          </a:p>
          <a:p>
            <a:pPr>
              <a:lnSpc>
                <a:spcPct val="95000"/>
              </a:lnSpc>
              <a:spcBef>
                <a:spcPct val="0"/>
              </a:spcBef>
              <a:spcAft>
                <a:spcPts val="1000"/>
              </a:spcAft>
            </a:pPr>
            <a:r>
              <a:rPr lang="en-US" sz="2400" b="1" i="1" dirty="0">
                <a:latin typeface="+mj-lt"/>
                <a:cs typeface="Times New Roman" pitchFamily="18" charset="0"/>
              </a:rPr>
              <a:t>William James</a:t>
            </a:r>
          </a:p>
          <a:p>
            <a:pPr eaLnBrk="1" hangingPunct="1">
              <a:lnSpc>
                <a:spcPct val="80000"/>
              </a:lnSpc>
            </a:pPr>
            <a:endParaRPr lang="en-US" sz="2400" i="1" dirty="0">
              <a:latin typeface="+mj-lt"/>
            </a:endParaRPr>
          </a:p>
        </p:txBody>
      </p:sp>
      <p:sp>
        <p:nvSpPr>
          <p:cNvPr id="3" name="Content Placeholder 2"/>
          <p:cNvSpPr>
            <a:spLocks noGrp="1"/>
          </p:cNvSpPr>
          <p:nvPr>
            <p:ph type="body" sz="quarter" idx="11"/>
          </p:nvPr>
        </p:nvSpPr>
        <p:spPr/>
        <p:txBody>
          <a:bodyPr rtlCol="0">
            <a:normAutofit fontScale="62500" lnSpcReduction="20000"/>
          </a:bodyPr>
          <a:lstStyle/>
          <a:p>
            <a:pPr eaLnBrk="1" fontAlgn="auto" hangingPunct="1">
              <a:spcAft>
                <a:spcPts val="0"/>
              </a:spcAft>
              <a:defRPr/>
            </a:pPr>
            <a:r>
              <a:rPr lang="en-US" sz="3600" dirty="0"/>
              <a:t>By establishing a positive atmosphere, we can begin to turn that negative energy around, and create a problem-solving force. </a:t>
            </a:r>
          </a:p>
          <a:p>
            <a:pPr eaLnBrk="1" fontAlgn="auto" hangingPunct="1">
              <a:spcAft>
                <a:spcPts val="0"/>
              </a:spcAft>
              <a:defRPr/>
            </a:pPr>
            <a:r>
              <a:rPr lang="en-US" sz="3600" dirty="0"/>
              <a:t>This creates a strong beginning for the conflict resolution process.</a:t>
            </a:r>
            <a:endParaRPr lang="en-CA" sz="3600" dirty="0"/>
          </a:p>
          <a:p>
            <a:pPr eaLnBrk="1" fontAlgn="auto" hangingPunct="1">
              <a:spcAft>
                <a:spcPts val="0"/>
              </a:spcAft>
              <a:buFont typeface="Arial" pitchFamily="34" charset="0"/>
              <a:buChar char="•"/>
              <a:defRPr/>
            </a:pPr>
            <a:endParaRPr lang="en-US"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282898-6641-45DC-A598-241567122744}"/>
              </a:ext>
            </a:extLst>
          </p:cNvPr>
          <p:cNvSpPr>
            <a:spLocks noGrp="1"/>
          </p:cNvSpPr>
          <p:nvPr>
            <p:ph sz="quarter" idx="11"/>
          </p:nvPr>
        </p:nvSpPr>
        <p:spPr/>
        <p:txBody>
          <a:bodyPr/>
          <a:lstStyle/>
          <a:p>
            <a:endParaRPr lang="en-US"/>
          </a:p>
        </p:txBody>
      </p:sp>
      <p:sp>
        <p:nvSpPr>
          <p:cNvPr id="19458" name="Title 1"/>
          <p:cNvSpPr>
            <a:spLocks noGrp="1"/>
          </p:cNvSpPr>
          <p:nvPr>
            <p:ph type="title"/>
          </p:nvPr>
        </p:nvSpPr>
        <p:spPr/>
        <p:txBody>
          <a:bodyPr/>
          <a:lstStyle/>
          <a:p>
            <a:pPr eaLnBrk="1" hangingPunct="1"/>
            <a:r>
              <a:rPr lang="en-US" dirty="0"/>
              <a:t>Neutralizing Emotions</a:t>
            </a:r>
          </a:p>
        </p:txBody>
      </p:sp>
      <p:grpSp>
        <p:nvGrpSpPr>
          <p:cNvPr id="2" name="Group 1">
            <a:extLst>
              <a:ext uri="{FF2B5EF4-FFF2-40B4-BE49-F238E27FC236}">
                <a16:creationId xmlns:a16="http://schemas.microsoft.com/office/drawing/2014/main" id="{7607D39C-CEF8-40DC-B505-143A17067077}"/>
              </a:ext>
            </a:extLst>
          </p:cNvPr>
          <p:cNvGrpSpPr/>
          <p:nvPr/>
        </p:nvGrpSpPr>
        <p:grpSpPr>
          <a:xfrm>
            <a:off x="458927" y="1600200"/>
            <a:ext cx="8226144" cy="4525963"/>
            <a:chOff x="458927" y="1600200"/>
            <a:chExt cx="8226144" cy="4525963"/>
          </a:xfrm>
        </p:grpSpPr>
        <p:sp>
          <p:nvSpPr>
            <p:cNvPr id="4" name="Freeform: Shape 3">
              <a:extLst>
                <a:ext uri="{FF2B5EF4-FFF2-40B4-BE49-F238E27FC236}">
                  <a16:creationId xmlns:a16="http://schemas.microsoft.com/office/drawing/2014/main" id="{14E6736F-AD73-48F5-815C-2AF44984C171}"/>
                </a:ext>
              </a:extLst>
            </p:cNvPr>
            <p:cNvSpPr/>
            <p:nvPr/>
          </p:nvSpPr>
          <p:spPr>
            <a:xfrm>
              <a:off x="458927" y="1600200"/>
              <a:ext cx="2688282" cy="4525963"/>
            </a:xfrm>
            <a:custGeom>
              <a:avLst/>
              <a:gdLst>
                <a:gd name="connsiteX0" fmla="*/ 0 w 2688282"/>
                <a:gd name="connsiteY0" fmla="*/ 268828 h 4525963"/>
                <a:gd name="connsiteX1" fmla="*/ 268828 w 2688282"/>
                <a:gd name="connsiteY1" fmla="*/ 0 h 4525963"/>
                <a:gd name="connsiteX2" fmla="*/ 2419454 w 2688282"/>
                <a:gd name="connsiteY2" fmla="*/ 0 h 4525963"/>
                <a:gd name="connsiteX3" fmla="*/ 2688282 w 2688282"/>
                <a:gd name="connsiteY3" fmla="*/ 268828 h 4525963"/>
                <a:gd name="connsiteX4" fmla="*/ 2688282 w 2688282"/>
                <a:gd name="connsiteY4" fmla="*/ 4257135 h 4525963"/>
                <a:gd name="connsiteX5" fmla="*/ 2419454 w 2688282"/>
                <a:gd name="connsiteY5" fmla="*/ 4525963 h 4525963"/>
                <a:gd name="connsiteX6" fmla="*/ 268828 w 2688282"/>
                <a:gd name="connsiteY6" fmla="*/ 4525963 h 4525963"/>
                <a:gd name="connsiteX7" fmla="*/ 0 w 2688282"/>
                <a:gd name="connsiteY7" fmla="*/ 4257135 h 4525963"/>
                <a:gd name="connsiteX8" fmla="*/ 0 w 2688282"/>
                <a:gd name="connsiteY8" fmla="*/ 268828 h 4525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88282" h="4525963">
                  <a:moveTo>
                    <a:pt x="0" y="268828"/>
                  </a:moveTo>
                  <a:cubicBezTo>
                    <a:pt x="0" y="120358"/>
                    <a:pt x="120358" y="0"/>
                    <a:pt x="268828" y="0"/>
                  </a:cubicBezTo>
                  <a:lnTo>
                    <a:pt x="2419454" y="0"/>
                  </a:lnTo>
                  <a:cubicBezTo>
                    <a:pt x="2567924" y="0"/>
                    <a:pt x="2688282" y="120358"/>
                    <a:pt x="2688282" y="268828"/>
                  </a:cubicBezTo>
                  <a:lnTo>
                    <a:pt x="2688282" y="4257135"/>
                  </a:lnTo>
                  <a:cubicBezTo>
                    <a:pt x="2688282" y="4405605"/>
                    <a:pt x="2567924" y="4525963"/>
                    <a:pt x="2419454" y="4525963"/>
                  </a:cubicBezTo>
                  <a:lnTo>
                    <a:pt x="268828" y="4525963"/>
                  </a:lnTo>
                  <a:cubicBezTo>
                    <a:pt x="120358" y="4525963"/>
                    <a:pt x="0" y="4405605"/>
                    <a:pt x="0" y="4257135"/>
                  </a:cubicBezTo>
                  <a:lnTo>
                    <a:pt x="0" y="268828"/>
                  </a:lnTo>
                  <a:close/>
                </a:path>
              </a:pathLst>
            </a:cu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9136" tIns="2009521" rIns="199136" bIns="1104329" numCol="1" spcCol="1270" anchor="ctr" anchorCtr="0">
              <a:noAutofit/>
            </a:bodyPr>
            <a:lstStyle/>
            <a:p>
              <a:pPr marL="0" lvl="0" indent="0" algn="ctr" defTabSz="1244600">
                <a:lnSpc>
                  <a:spcPct val="90000"/>
                </a:lnSpc>
                <a:spcBef>
                  <a:spcPct val="0"/>
                </a:spcBef>
                <a:spcAft>
                  <a:spcPct val="35000"/>
                </a:spcAft>
                <a:buNone/>
              </a:pPr>
              <a:r>
                <a:rPr lang="en-US" sz="2800" b="1" kern="1200" dirty="0"/>
                <a:t>Feelings are normal</a:t>
              </a:r>
            </a:p>
          </p:txBody>
        </p:sp>
        <p:sp>
          <p:nvSpPr>
            <p:cNvPr id="5" name="Oval 4">
              <a:extLst>
                <a:ext uri="{FF2B5EF4-FFF2-40B4-BE49-F238E27FC236}">
                  <a16:creationId xmlns:a16="http://schemas.microsoft.com/office/drawing/2014/main" id="{23BADC53-5305-48A2-AFF5-9A50CC733E83}"/>
                </a:ext>
              </a:extLst>
            </p:cNvPr>
            <p:cNvSpPr/>
            <p:nvPr/>
          </p:nvSpPr>
          <p:spPr>
            <a:xfrm>
              <a:off x="1049496" y="1871757"/>
              <a:ext cx="1507145" cy="1507145"/>
            </a:xfrm>
            <a:prstGeom prst="ellipse">
              <a:avLst/>
            </a:prstGeom>
            <a:solidFill>
              <a:schemeClr val="accent3">
                <a:tint val="50000"/>
                <a:hueOff val="0"/>
                <a:satOff val="0"/>
                <a:lumOff val="0"/>
              </a:schemeClr>
            </a:solidFill>
          </p:spPr>
          <p:style>
            <a:lnRef idx="2">
              <a:schemeClr val="lt1">
                <a:hueOff val="0"/>
                <a:satOff val="0"/>
                <a:lumOff val="0"/>
                <a:alphaOff val="0"/>
              </a:schemeClr>
            </a:lnRef>
            <a:fillRef idx="1">
              <a:scrgbClr r="0" g="0" b="0"/>
            </a:fillRef>
            <a:effectRef idx="0">
              <a:schemeClr val="accent3">
                <a:tint val="50000"/>
                <a:hueOff val="0"/>
                <a:satOff val="0"/>
                <a:lumOff val="0"/>
                <a:alphaOff val="0"/>
              </a:schemeClr>
            </a:effectRef>
            <a:fontRef idx="minor">
              <a:schemeClr val="lt1">
                <a:hueOff val="0"/>
                <a:satOff val="0"/>
                <a:lumOff val="0"/>
                <a:alphaOff val="0"/>
              </a:schemeClr>
            </a:fontRef>
          </p:style>
        </p:sp>
        <p:sp>
          <p:nvSpPr>
            <p:cNvPr id="6" name="Freeform: Shape 5">
              <a:extLst>
                <a:ext uri="{FF2B5EF4-FFF2-40B4-BE49-F238E27FC236}">
                  <a16:creationId xmlns:a16="http://schemas.microsoft.com/office/drawing/2014/main" id="{426A595A-DC77-41B1-A6E2-F3A181350DB9}"/>
                </a:ext>
              </a:extLst>
            </p:cNvPr>
            <p:cNvSpPr/>
            <p:nvPr/>
          </p:nvSpPr>
          <p:spPr>
            <a:xfrm>
              <a:off x="3227858" y="1600200"/>
              <a:ext cx="2688282" cy="4525963"/>
            </a:xfrm>
            <a:custGeom>
              <a:avLst/>
              <a:gdLst>
                <a:gd name="connsiteX0" fmla="*/ 0 w 2688282"/>
                <a:gd name="connsiteY0" fmla="*/ 268828 h 4525963"/>
                <a:gd name="connsiteX1" fmla="*/ 268828 w 2688282"/>
                <a:gd name="connsiteY1" fmla="*/ 0 h 4525963"/>
                <a:gd name="connsiteX2" fmla="*/ 2419454 w 2688282"/>
                <a:gd name="connsiteY2" fmla="*/ 0 h 4525963"/>
                <a:gd name="connsiteX3" fmla="*/ 2688282 w 2688282"/>
                <a:gd name="connsiteY3" fmla="*/ 268828 h 4525963"/>
                <a:gd name="connsiteX4" fmla="*/ 2688282 w 2688282"/>
                <a:gd name="connsiteY4" fmla="*/ 4257135 h 4525963"/>
                <a:gd name="connsiteX5" fmla="*/ 2419454 w 2688282"/>
                <a:gd name="connsiteY5" fmla="*/ 4525963 h 4525963"/>
                <a:gd name="connsiteX6" fmla="*/ 268828 w 2688282"/>
                <a:gd name="connsiteY6" fmla="*/ 4525963 h 4525963"/>
                <a:gd name="connsiteX7" fmla="*/ 0 w 2688282"/>
                <a:gd name="connsiteY7" fmla="*/ 4257135 h 4525963"/>
                <a:gd name="connsiteX8" fmla="*/ 0 w 2688282"/>
                <a:gd name="connsiteY8" fmla="*/ 268828 h 4525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88282" h="4525963">
                  <a:moveTo>
                    <a:pt x="0" y="268828"/>
                  </a:moveTo>
                  <a:cubicBezTo>
                    <a:pt x="0" y="120358"/>
                    <a:pt x="120358" y="0"/>
                    <a:pt x="268828" y="0"/>
                  </a:cubicBezTo>
                  <a:lnTo>
                    <a:pt x="2419454" y="0"/>
                  </a:lnTo>
                  <a:cubicBezTo>
                    <a:pt x="2567924" y="0"/>
                    <a:pt x="2688282" y="120358"/>
                    <a:pt x="2688282" y="268828"/>
                  </a:cubicBezTo>
                  <a:lnTo>
                    <a:pt x="2688282" y="4257135"/>
                  </a:lnTo>
                  <a:cubicBezTo>
                    <a:pt x="2688282" y="4405605"/>
                    <a:pt x="2567924" y="4525963"/>
                    <a:pt x="2419454" y="4525963"/>
                  </a:cubicBezTo>
                  <a:lnTo>
                    <a:pt x="268828" y="4525963"/>
                  </a:lnTo>
                  <a:cubicBezTo>
                    <a:pt x="120358" y="4525963"/>
                    <a:pt x="0" y="4405605"/>
                    <a:pt x="0" y="4257135"/>
                  </a:cubicBezTo>
                  <a:lnTo>
                    <a:pt x="0" y="268828"/>
                  </a:lnTo>
                  <a:close/>
                </a:path>
              </a:pathLst>
            </a:custGeom>
            <a:ln>
              <a:noFill/>
            </a:ln>
          </p:spPr>
          <p:style>
            <a:lnRef idx="2">
              <a:scrgbClr r="0" g="0" b="0"/>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99136" tIns="2009521" rIns="199136" bIns="1104329" numCol="1" spcCol="1270" anchor="ctr" anchorCtr="0">
              <a:noAutofit/>
            </a:bodyPr>
            <a:lstStyle/>
            <a:p>
              <a:pPr marL="0" lvl="0" indent="0" algn="ctr" defTabSz="1244600">
                <a:lnSpc>
                  <a:spcPct val="90000"/>
                </a:lnSpc>
                <a:spcBef>
                  <a:spcPct val="0"/>
                </a:spcBef>
                <a:spcAft>
                  <a:spcPct val="35000"/>
                </a:spcAft>
                <a:buNone/>
              </a:pPr>
              <a:r>
                <a:rPr lang="en-US" sz="2800" b="1" kern="1200" dirty="0"/>
                <a:t>Acknowledge root causes</a:t>
              </a:r>
            </a:p>
          </p:txBody>
        </p:sp>
        <p:sp>
          <p:nvSpPr>
            <p:cNvPr id="7" name="Oval 6">
              <a:extLst>
                <a:ext uri="{FF2B5EF4-FFF2-40B4-BE49-F238E27FC236}">
                  <a16:creationId xmlns:a16="http://schemas.microsoft.com/office/drawing/2014/main" id="{7CECF0EE-CBDD-438A-BA5A-B91D9B62C0F0}"/>
                </a:ext>
              </a:extLst>
            </p:cNvPr>
            <p:cNvSpPr/>
            <p:nvPr/>
          </p:nvSpPr>
          <p:spPr>
            <a:xfrm>
              <a:off x="3818427" y="1871757"/>
              <a:ext cx="1507145" cy="1507145"/>
            </a:xfrm>
            <a:prstGeom prst="ellipse">
              <a:avLst/>
            </a:prstGeom>
            <a:solidFill>
              <a:schemeClr val="accent3">
                <a:tint val="50000"/>
                <a:hueOff val="5376097"/>
                <a:satOff val="-7054"/>
                <a:lumOff val="-694"/>
              </a:schemeClr>
            </a:solidFill>
            <a:ln>
              <a:solidFill>
                <a:schemeClr val="lt1">
                  <a:hueOff val="0"/>
                  <a:satOff val="0"/>
                  <a:lumOff val="0"/>
                </a:schemeClr>
              </a:solidFill>
            </a:ln>
          </p:spPr>
          <p:style>
            <a:lnRef idx="2">
              <a:scrgbClr r="0" g="0" b="0"/>
            </a:lnRef>
            <a:fillRef idx="1">
              <a:scrgbClr r="0" g="0" b="0"/>
            </a:fillRef>
            <a:effectRef idx="0">
              <a:schemeClr val="accent3">
                <a:tint val="50000"/>
                <a:hueOff val="5376099"/>
                <a:satOff val="-7054"/>
                <a:lumOff val="-694"/>
                <a:alphaOff val="0"/>
              </a:schemeClr>
            </a:effectRef>
            <a:fontRef idx="minor">
              <a:schemeClr val="lt1">
                <a:hueOff val="0"/>
                <a:satOff val="0"/>
                <a:lumOff val="0"/>
                <a:alphaOff val="0"/>
              </a:schemeClr>
            </a:fontRef>
          </p:style>
        </p:sp>
        <p:sp>
          <p:nvSpPr>
            <p:cNvPr id="8" name="Freeform: Shape 7">
              <a:extLst>
                <a:ext uri="{FF2B5EF4-FFF2-40B4-BE49-F238E27FC236}">
                  <a16:creationId xmlns:a16="http://schemas.microsoft.com/office/drawing/2014/main" id="{A57E1BBC-70DE-4786-B3B7-FFAA68DA6017}"/>
                </a:ext>
              </a:extLst>
            </p:cNvPr>
            <p:cNvSpPr/>
            <p:nvPr/>
          </p:nvSpPr>
          <p:spPr>
            <a:xfrm>
              <a:off x="5996789" y="1600200"/>
              <a:ext cx="2688282" cy="4525963"/>
            </a:xfrm>
            <a:custGeom>
              <a:avLst/>
              <a:gdLst>
                <a:gd name="connsiteX0" fmla="*/ 0 w 2688282"/>
                <a:gd name="connsiteY0" fmla="*/ 268828 h 4525963"/>
                <a:gd name="connsiteX1" fmla="*/ 268828 w 2688282"/>
                <a:gd name="connsiteY1" fmla="*/ 0 h 4525963"/>
                <a:gd name="connsiteX2" fmla="*/ 2419454 w 2688282"/>
                <a:gd name="connsiteY2" fmla="*/ 0 h 4525963"/>
                <a:gd name="connsiteX3" fmla="*/ 2688282 w 2688282"/>
                <a:gd name="connsiteY3" fmla="*/ 268828 h 4525963"/>
                <a:gd name="connsiteX4" fmla="*/ 2688282 w 2688282"/>
                <a:gd name="connsiteY4" fmla="*/ 4257135 h 4525963"/>
                <a:gd name="connsiteX5" fmla="*/ 2419454 w 2688282"/>
                <a:gd name="connsiteY5" fmla="*/ 4525963 h 4525963"/>
                <a:gd name="connsiteX6" fmla="*/ 268828 w 2688282"/>
                <a:gd name="connsiteY6" fmla="*/ 4525963 h 4525963"/>
                <a:gd name="connsiteX7" fmla="*/ 0 w 2688282"/>
                <a:gd name="connsiteY7" fmla="*/ 4257135 h 4525963"/>
                <a:gd name="connsiteX8" fmla="*/ 0 w 2688282"/>
                <a:gd name="connsiteY8" fmla="*/ 268828 h 4525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88282" h="4525963">
                  <a:moveTo>
                    <a:pt x="0" y="268828"/>
                  </a:moveTo>
                  <a:cubicBezTo>
                    <a:pt x="0" y="120358"/>
                    <a:pt x="120358" y="0"/>
                    <a:pt x="268828" y="0"/>
                  </a:cubicBezTo>
                  <a:lnTo>
                    <a:pt x="2419454" y="0"/>
                  </a:lnTo>
                  <a:cubicBezTo>
                    <a:pt x="2567924" y="0"/>
                    <a:pt x="2688282" y="120358"/>
                    <a:pt x="2688282" y="268828"/>
                  </a:cubicBezTo>
                  <a:lnTo>
                    <a:pt x="2688282" y="4257135"/>
                  </a:lnTo>
                  <a:cubicBezTo>
                    <a:pt x="2688282" y="4405605"/>
                    <a:pt x="2567924" y="4525963"/>
                    <a:pt x="2419454" y="4525963"/>
                  </a:cubicBezTo>
                  <a:lnTo>
                    <a:pt x="268828" y="4525963"/>
                  </a:lnTo>
                  <a:cubicBezTo>
                    <a:pt x="120358" y="4525963"/>
                    <a:pt x="0" y="4405605"/>
                    <a:pt x="0" y="4257135"/>
                  </a:cubicBezTo>
                  <a:lnTo>
                    <a:pt x="0" y="268828"/>
                  </a:lnTo>
                  <a:close/>
                </a:path>
              </a:pathLst>
            </a:custGeom>
            <a:ln>
              <a:noFill/>
            </a:ln>
          </p:spPr>
          <p:style>
            <a:lnRef idx="2">
              <a:scrgbClr r="0" g="0" b="0"/>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99136" tIns="2009521" rIns="199136" bIns="1104329" numCol="1" spcCol="1270" anchor="ctr" anchorCtr="0">
              <a:noAutofit/>
            </a:bodyPr>
            <a:lstStyle/>
            <a:p>
              <a:pPr marL="0" lvl="0" indent="0" algn="ctr" defTabSz="1244600">
                <a:lnSpc>
                  <a:spcPct val="90000"/>
                </a:lnSpc>
                <a:spcBef>
                  <a:spcPct val="0"/>
                </a:spcBef>
                <a:spcAft>
                  <a:spcPct val="35000"/>
                </a:spcAft>
                <a:buNone/>
              </a:pPr>
              <a:r>
                <a:rPr lang="en-US" sz="2800" b="1" kern="1200" dirty="0"/>
                <a:t>Identify how to resolve</a:t>
              </a:r>
            </a:p>
          </p:txBody>
        </p:sp>
        <p:sp>
          <p:nvSpPr>
            <p:cNvPr id="9" name="Oval 8">
              <a:extLst>
                <a:ext uri="{FF2B5EF4-FFF2-40B4-BE49-F238E27FC236}">
                  <a16:creationId xmlns:a16="http://schemas.microsoft.com/office/drawing/2014/main" id="{BD73E09C-C9FA-4367-97BA-CE4DBABA49E8}"/>
                </a:ext>
              </a:extLst>
            </p:cNvPr>
            <p:cNvSpPr/>
            <p:nvPr/>
          </p:nvSpPr>
          <p:spPr>
            <a:xfrm>
              <a:off x="6587358" y="1871757"/>
              <a:ext cx="1507145" cy="1507145"/>
            </a:xfrm>
            <a:prstGeom prst="ellipse">
              <a:avLst/>
            </a:prstGeom>
            <a:solidFill>
              <a:schemeClr val="accent3">
                <a:tint val="50000"/>
                <a:hueOff val="10752195"/>
                <a:satOff val="-14108"/>
                <a:lumOff val="-1388"/>
              </a:schemeClr>
            </a:solidFill>
            <a:ln>
              <a:solidFill>
                <a:schemeClr val="lt1">
                  <a:hueOff val="0"/>
                  <a:satOff val="0"/>
                  <a:lumOff val="0"/>
                </a:schemeClr>
              </a:solidFill>
            </a:ln>
          </p:spPr>
          <p:style>
            <a:lnRef idx="2">
              <a:scrgbClr r="0" g="0" b="0"/>
            </a:lnRef>
            <a:fillRef idx="1">
              <a:scrgbClr r="0" g="0" b="0"/>
            </a:fillRef>
            <a:effectRef idx="0">
              <a:schemeClr val="accent3">
                <a:tint val="50000"/>
                <a:hueOff val="10752198"/>
                <a:satOff val="-14108"/>
                <a:lumOff val="-1388"/>
                <a:alphaOff val="0"/>
              </a:schemeClr>
            </a:effectRef>
            <a:fontRef idx="minor">
              <a:schemeClr val="lt1">
                <a:hueOff val="0"/>
                <a:satOff val="0"/>
                <a:lumOff val="0"/>
                <a:alphaOff val="0"/>
              </a:schemeClr>
            </a:fontRef>
          </p:style>
        </p:sp>
        <p:sp>
          <p:nvSpPr>
            <p:cNvPr id="10" name="Arrow: Left-Right 9">
              <a:extLst>
                <a:ext uri="{FF2B5EF4-FFF2-40B4-BE49-F238E27FC236}">
                  <a16:creationId xmlns:a16="http://schemas.microsoft.com/office/drawing/2014/main" id="{CCB22CE1-8801-437C-9E17-4C0A569200A0}"/>
                </a:ext>
              </a:extLst>
            </p:cNvPr>
            <p:cNvSpPr/>
            <p:nvPr/>
          </p:nvSpPr>
          <p:spPr>
            <a:xfrm>
              <a:off x="786383" y="5220970"/>
              <a:ext cx="7571232" cy="678894"/>
            </a:xfrm>
            <a:prstGeom prst="leftRightArrow">
              <a:avLst/>
            </a:prstGeom>
          </p:spPr>
          <p:style>
            <a:lnRef idx="2">
              <a:schemeClr val="lt1">
                <a:hueOff val="0"/>
                <a:satOff val="0"/>
                <a:lumOff val="0"/>
                <a:alphaOff val="0"/>
              </a:schemeClr>
            </a:lnRef>
            <a:fillRef idx="1">
              <a:schemeClr val="accent3">
                <a:tint val="40000"/>
                <a:hueOff val="0"/>
                <a:satOff val="0"/>
                <a:lumOff val="0"/>
                <a:alphaOff val="0"/>
              </a:schemeClr>
            </a:fillRef>
            <a:effectRef idx="0">
              <a:schemeClr val="accent3">
                <a:tint val="40000"/>
                <a:hueOff val="0"/>
                <a:satOff val="0"/>
                <a:lumOff val="0"/>
                <a:alphaOff val="0"/>
              </a:schemeClr>
            </a:effectRef>
            <a:fontRef idx="minor">
              <a:schemeClr val="dk1">
                <a:hueOff val="0"/>
                <a:satOff val="0"/>
                <a:lumOff val="0"/>
                <a:alphaOff val="0"/>
              </a:schemeClr>
            </a:fontRef>
          </p:style>
        </p:sp>
      </p:gr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79A2CF7A-4A9F-4EA0-AF45-364E178B748A}"/>
              </a:ext>
            </a:extLst>
          </p:cNvPr>
          <p:cNvSpPr>
            <a:spLocks noGrp="1"/>
          </p:cNvSpPr>
          <p:nvPr>
            <p:ph sz="quarter" idx="11"/>
          </p:nvPr>
        </p:nvSpPr>
        <p:spPr/>
        <p:txBody>
          <a:bodyPr/>
          <a:lstStyle/>
          <a:p>
            <a:endParaRPr lang="en-US"/>
          </a:p>
        </p:txBody>
      </p:sp>
      <p:sp>
        <p:nvSpPr>
          <p:cNvPr id="20482" name="Title 1"/>
          <p:cNvSpPr>
            <a:spLocks noGrp="1"/>
          </p:cNvSpPr>
          <p:nvPr>
            <p:ph type="title"/>
          </p:nvPr>
        </p:nvSpPr>
        <p:spPr/>
        <p:txBody>
          <a:bodyPr/>
          <a:lstStyle/>
          <a:p>
            <a:pPr eaLnBrk="1" hangingPunct="1"/>
            <a:r>
              <a:rPr lang="en-US" dirty="0"/>
              <a:t>Setting Ground Rules</a:t>
            </a:r>
          </a:p>
        </p:txBody>
      </p:sp>
      <p:grpSp>
        <p:nvGrpSpPr>
          <p:cNvPr id="2" name="Group 1">
            <a:extLst>
              <a:ext uri="{FF2B5EF4-FFF2-40B4-BE49-F238E27FC236}">
                <a16:creationId xmlns:a16="http://schemas.microsoft.com/office/drawing/2014/main" id="{3D7764B3-383E-4549-B5F7-0942F7B6D5BF}"/>
              </a:ext>
            </a:extLst>
          </p:cNvPr>
          <p:cNvGrpSpPr/>
          <p:nvPr/>
        </p:nvGrpSpPr>
        <p:grpSpPr>
          <a:xfrm>
            <a:off x="457200" y="1602409"/>
            <a:ext cx="8229600" cy="4521543"/>
            <a:chOff x="457200" y="1602409"/>
            <a:chExt cx="8229600" cy="4521543"/>
          </a:xfrm>
        </p:grpSpPr>
        <p:sp>
          <p:nvSpPr>
            <p:cNvPr id="3" name="Straight Connector 2">
              <a:extLst>
                <a:ext uri="{FF2B5EF4-FFF2-40B4-BE49-F238E27FC236}">
                  <a16:creationId xmlns:a16="http://schemas.microsoft.com/office/drawing/2014/main" id="{FD398AC3-F98A-4AAD-960D-1E98C84123CE}"/>
                </a:ext>
              </a:extLst>
            </p:cNvPr>
            <p:cNvSpPr/>
            <p:nvPr/>
          </p:nvSpPr>
          <p:spPr>
            <a:xfrm>
              <a:off x="457200" y="1602409"/>
              <a:ext cx="8229600" cy="0"/>
            </a:xfrm>
            <a:prstGeom prst="line">
              <a:avLst/>
            </a:prstGeom>
          </p:spPr>
          <p:style>
            <a:lnRef idx="2">
              <a:schemeClr val="accent3">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4" name="Freeform: Shape 3">
              <a:extLst>
                <a:ext uri="{FF2B5EF4-FFF2-40B4-BE49-F238E27FC236}">
                  <a16:creationId xmlns:a16="http://schemas.microsoft.com/office/drawing/2014/main" id="{E29FD044-7D65-4F07-8693-9B3641DFFD83}"/>
                </a:ext>
              </a:extLst>
            </p:cNvPr>
            <p:cNvSpPr/>
            <p:nvPr/>
          </p:nvSpPr>
          <p:spPr>
            <a:xfrm>
              <a:off x="457200" y="1602409"/>
              <a:ext cx="8229600" cy="753590"/>
            </a:xfrm>
            <a:custGeom>
              <a:avLst/>
              <a:gdLst>
                <a:gd name="connsiteX0" fmla="*/ 0 w 8229600"/>
                <a:gd name="connsiteY0" fmla="*/ 0 h 753590"/>
                <a:gd name="connsiteX1" fmla="*/ 8229600 w 8229600"/>
                <a:gd name="connsiteY1" fmla="*/ 0 h 753590"/>
                <a:gd name="connsiteX2" fmla="*/ 8229600 w 8229600"/>
                <a:gd name="connsiteY2" fmla="*/ 753590 h 753590"/>
                <a:gd name="connsiteX3" fmla="*/ 0 w 8229600"/>
                <a:gd name="connsiteY3" fmla="*/ 753590 h 753590"/>
                <a:gd name="connsiteX4" fmla="*/ 0 w 8229600"/>
                <a:gd name="connsiteY4" fmla="*/ 0 h 753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753590">
                  <a:moveTo>
                    <a:pt x="0" y="0"/>
                  </a:moveTo>
                  <a:lnTo>
                    <a:pt x="8229600" y="0"/>
                  </a:lnTo>
                  <a:lnTo>
                    <a:pt x="8229600" y="753590"/>
                  </a:lnTo>
                  <a:lnTo>
                    <a:pt x="0" y="75359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en-US" sz="3400" kern="1200" dirty="0"/>
                <a:t>Developed and agreed upon by both parties.</a:t>
              </a:r>
            </a:p>
          </p:txBody>
        </p:sp>
        <p:sp>
          <p:nvSpPr>
            <p:cNvPr id="6" name="Straight Connector 5">
              <a:extLst>
                <a:ext uri="{FF2B5EF4-FFF2-40B4-BE49-F238E27FC236}">
                  <a16:creationId xmlns:a16="http://schemas.microsoft.com/office/drawing/2014/main" id="{C6BB71E7-0DDC-48B0-8F80-4459B6A52065}"/>
                </a:ext>
              </a:extLst>
            </p:cNvPr>
            <p:cNvSpPr/>
            <p:nvPr/>
          </p:nvSpPr>
          <p:spPr>
            <a:xfrm>
              <a:off x="457200" y="2356000"/>
              <a:ext cx="8229600" cy="0"/>
            </a:xfrm>
            <a:prstGeom prst="line">
              <a:avLst/>
            </a:prstGeom>
          </p:spPr>
          <p:style>
            <a:lnRef idx="2">
              <a:schemeClr val="accent3">
                <a:hueOff val="2250053"/>
                <a:satOff val="-3376"/>
                <a:lumOff val="-549"/>
                <a:alphaOff val="0"/>
              </a:schemeClr>
            </a:lnRef>
            <a:fillRef idx="1">
              <a:schemeClr val="accent3">
                <a:hueOff val="2250053"/>
                <a:satOff val="-3376"/>
                <a:lumOff val="-549"/>
                <a:alphaOff val="0"/>
              </a:schemeClr>
            </a:fillRef>
            <a:effectRef idx="0">
              <a:schemeClr val="accent3">
                <a:hueOff val="2250053"/>
                <a:satOff val="-3376"/>
                <a:lumOff val="-549"/>
                <a:alphaOff val="0"/>
              </a:schemeClr>
            </a:effectRef>
            <a:fontRef idx="minor">
              <a:schemeClr val="lt1"/>
            </a:fontRef>
          </p:style>
        </p:sp>
        <p:sp>
          <p:nvSpPr>
            <p:cNvPr id="7" name="Freeform: Shape 6">
              <a:extLst>
                <a:ext uri="{FF2B5EF4-FFF2-40B4-BE49-F238E27FC236}">
                  <a16:creationId xmlns:a16="http://schemas.microsoft.com/office/drawing/2014/main" id="{07BC9A92-C691-4633-9E69-2CD8DB50B430}"/>
                </a:ext>
              </a:extLst>
            </p:cNvPr>
            <p:cNvSpPr/>
            <p:nvPr/>
          </p:nvSpPr>
          <p:spPr>
            <a:xfrm>
              <a:off x="457200" y="2356000"/>
              <a:ext cx="8229600" cy="753590"/>
            </a:xfrm>
            <a:custGeom>
              <a:avLst/>
              <a:gdLst>
                <a:gd name="connsiteX0" fmla="*/ 0 w 8229600"/>
                <a:gd name="connsiteY0" fmla="*/ 0 h 753590"/>
                <a:gd name="connsiteX1" fmla="*/ 8229600 w 8229600"/>
                <a:gd name="connsiteY1" fmla="*/ 0 h 753590"/>
                <a:gd name="connsiteX2" fmla="*/ 8229600 w 8229600"/>
                <a:gd name="connsiteY2" fmla="*/ 753590 h 753590"/>
                <a:gd name="connsiteX3" fmla="*/ 0 w 8229600"/>
                <a:gd name="connsiteY3" fmla="*/ 753590 h 753590"/>
                <a:gd name="connsiteX4" fmla="*/ 0 w 8229600"/>
                <a:gd name="connsiteY4" fmla="*/ 0 h 753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753590">
                  <a:moveTo>
                    <a:pt x="0" y="0"/>
                  </a:moveTo>
                  <a:lnTo>
                    <a:pt x="8229600" y="0"/>
                  </a:lnTo>
                  <a:lnTo>
                    <a:pt x="8229600" y="753590"/>
                  </a:lnTo>
                  <a:lnTo>
                    <a:pt x="0" y="75359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en-US" sz="3400" kern="1200" dirty="0"/>
                <a:t>Positive when it is possible.</a:t>
              </a:r>
            </a:p>
          </p:txBody>
        </p:sp>
        <p:sp>
          <p:nvSpPr>
            <p:cNvPr id="8" name="Straight Connector 7">
              <a:extLst>
                <a:ext uri="{FF2B5EF4-FFF2-40B4-BE49-F238E27FC236}">
                  <a16:creationId xmlns:a16="http://schemas.microsoft.com/office/drawing/2014/main" id="{89D214A3-0B61-4974-8576-A6213A53BFFF}"/>
                </a:ext>
              </a:extLst>
            </p:cNvPr>
            <p:cNvSpPr/>
            <p:nvPr/>
          </p:nvSpPr>
          <p:spPr>
            <a:xfrm>
              <a:off x="457200" y="3109590"/>
              <a:ext cx="8229600" cy="0"/>
            </a:xfrm>
            <a:prstGeom prst="line">
              <a:avLst/>
            </a:prstGeom>
          </p:spPr>
          <p:style>
            <a:lnRef idx="2">
              <a:schemeClr val="accent3">
                <a:hueOff val="4500106"/>
                <a:satOff val="-6752"/>
                <a:lumOff val="-1098"/>
                <a:alphaOff val="0"/>
              </a:schemeClr>
            </a:lnRef>
            <a:fillRef idx="1">
              <a:schemeClr val="accent3">
                <a:hueOff val="4500106"/>
                <a:satOff val="-6752"/>
                <a:lumOff val="-1098"/>
                <a:alphaOff val="0"/>
              </a:schemeClr>
            </a:fillRef>
            <a:effectRef idx="0">
              <a:schemeClr val="accent3">
                <a:hueOff val="4500106"/>
                <a:satOff val="-6752"/>
                <a:lumOff val="-1098"/>
                <a:alphaOff val="0"/>
              </a:schemeClr>
            </a:effectRef>
            <a:fontRef idx="minor">
              <a:schemeClr val="lt1"/>
            </a:fontRef>
          </p:style>
        </p:sp>
        <p:sp>
          <p:nvSpPr>
            <p:cNvPr id="9" name="Freeform: Shape 8">
              <a:extLst>
                <a:ext uri="{FF2B5EF4-FFF2-40B4-BE49-F238E27FC236}">
                  <a16:creationId xmlns:a16="http://schemas.microsoft.com/office/drawing/2014/main" id="{DF795961-9884-426B-8E7A-C9E7E4F63504}"/>
                </a:ext>
              </a:extLst>
            </p:cNvPr>
            <p:cNvSpPr/>
            <p:nvPr/>
          </p:nvSpPr>
          <p:spPr>
            <a:xfrm>
              <a:off x="457200" y="3109590"/>
              <a:ext cx="8229600" cy="753590"/>
            </a:xfrm>
            <a:custGeom>
              <a:avLst/>
              <a:gdLst>
                <a:gd name="connsiteX0" fmla="*/ 0 w 8229600"/>
                <a:gd name="connsiteY0" fmla="*/ 0 h 753590"/>
                <a:gd name="connsiteX1" fmla="*/ 8229600 w 8229600"/>
                <a:gd name="connsiteY1" fmla="*/ 0 h 753590"/>
                <a:gd name="connsiteX2" fmla="*/ 8229600 w 8229600"/>
                <a:gd name="connsiteY2" fmla="*/ 753590 h 753590"/>
                <a:gd name="connsiteX3" fmla="*/ 0 w 8229600"/>
                <a:gd name="connsiteY3" fmla="*/ 753590 h 753590"/>
                <a:gd name="connsiteX4" fmla="*/ 0 w 8229600"/>
                <a:gd name="connsiteY4" fmla="*/ 0 h 753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753590">
                  <a:moveTo>
                    <a:pt x="0" y="0"/>
                  </a:moveTo>
                  <a:lnTo>
                    <a:pt x="8229600" y="0"/>
                  </a:lnTo>
                  <a:lnTo>
                    <a:pt x="8229600" y="753590"/>
                  </a:lnTo>
                  <a:lnTo>
                    <a:pt x="0" y="75359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en-US" sz="3400" kern="1200" dirty="0"/>
                <a:t>Fair to both parties</a:t>
              </a:r>
            </a:p>
          </p:txBody>
        </p:sp>
        <p:sp>
          <p:nvSpPr>
            <p:cNvPr id="10" name="Straight Connector 9">
              <a:extLst>
                <a:ext uri="{FF2B5EF4-FFF2-40B4-BE49-F238E27FC236}">
                  <a16:creationId xmlns:a16="http://schemas.microsoft.com/office/drawing/2014/main" id="{882FD3CD-035B-4D7D-B443-B509B2D79E09}"/>
                </a:ext>
              </a:extLst>
            </p:cNvPr>
            <p:cNvSpPr/>
            <p:nvPr/>
          </p:nvSpPr>
          <p:spPr>
            <a:xfrm>
              <a:off x="457200" y="3863181"/>
              <a:ext cx="8229600" cy="0"/>
            </a:xfrm>
            <a:prstGeom prst="line">
              <a:avLst/>
            </a:prstGeom>
          </p:spPr>
          <p:style>
            <a:lnRef idx="2">
              <a:schemeClr val="accent3">
                <a:hueOff val="6750158"/>
                <a:satOff val="-10128"/>
                <a:lumOff val="-1647"/>
                <a:alphaOff val="0"/>
              </a:schemeClr>
            </a:lnRef>
            <a:fillRef idx="1">
              <a:schemeClr val="accent3">
                <a:hueOff val="6750158"/>
                <a:satOff val="-10128"/>
                <a:lumOff val="-1647"/>
                <a:alphaOff val="0"/>
              </a:schemeClr>
            </a:fillRef>
            <a:effectRef idx="0">
              <a:schemeClr val="accent3">
                <a:hueOff val="6750158"/>
                <a:satOff val="-10128"/>
                <a:lumOff val="-1647"/>
                <a:alphaOff val="0"/>
              </a:schemeClr>
            </a:effectRef>
            <a:fontRef idx="minor">
              <a:schemeClr val="lt1"/>
            </a:fontRef>
          </p:style>
        </p:sp>
        <p:sp>
          <p:nvSpPr>
            <p:cNvPr id="11" name="Freeform: Shape 10">
              <a:extLst>
                <a:ext uri="{FF2B5EF4-FFF2-40B4-BE49-F238E27FC236}">
                  <a16:creationId xmlns:a16="http://schemas.microsoft.com/office/drawing/2014/main" id="{90A77EB7-EC9B-4304-9B6A-A82BDFCB0589}"/>
                </a:ext>
              </a:extLst>
            </p:cNvPr>
            <p:cNvSpPr/>
            <p:nvPr/>
          </p:nvSpPr>
          <p:spPr>
            <a:xfrm>
              <a:off x="457200" y="3863181"/>
              <a:ext cx="8229600" cy="753590"/>
            </a:xfrm>
            <a:custGeom>
              <a:avLst/>
              <a:gdLst>
                <a:gd name="connsiteX0" fmla="*/ 0 w 8229600"/>
                <a:gd name="connsiteY0" fmla="*/ 0 h 753590"/>
                <a:gd name="connsiteX1" fmla="*/ 8229600 w 8229600"/>
                <a:gd name="connsiteY1" fmla="*/ 0 h 753590"/>
                <a:gd name="connsiteX2" fmla="*/ 8229600 w 8229600"/>
                <a:gd name="connsiteY2" fmla="*/ 753590 h 753590"/>
                <a:gd name="connsiteX3" fmla="*/ 0 w 8229600"/>
                <a:gd name="connsiteY3" fmla="*/ 753590 h 753590"/>
                <a:gd name="connsiteX4" fmla="*/ 0 w 8229600"/>
                <a:gd name="connsiteY4" fmla="*/ 0 h 753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753590">
                  <a:moveTo>
                    <a:pt x="0" y="0"/>
                  </a:moveTo>
                  <a:lnTo>
                    <a:pt x="8229600" y="0"/>
                  </a:lnTo>
                  <a:lnTo>
                    <a:pt x="8229600" y="753590"/>
                  </a:lnTo>
                  <a:lnTo>
                    <a:pt x="0" y="75359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en-US" sz="3400" kern="1200" dirty="0"/>
                <a:t>Enforceable</a:t>
              </a:r>
            </a:p>
          </p:txBody>
        </p:sp>
        <p:sp>
          <p:nvSpPr>
            <p:cNvPr id="12" name="Straight Connector 11">
              <a:extLst>
                <a:ext uri="{FF2B5EF4-FFF2-40B4-BE49-F238E27FC236}">
                  <a16:creationId xmlns:a16="http://schemas.microsoft.com/office/drawing/2014/main" id="{E6A9C6FB-4661-472D-93E7-8E8DF750BF76}"/>
                </a:ext>
              </a:extLst>
            </p:cNvPr>
            <p:cNvSpPr/>
            <p:nvPr/>
          </p:nvSpPr>
          <p:spPr>
            <a:xfrm>
              <a:off x="457200" y="4616772"/>
              <a:ext cx="8229600" cy="0"/>
            </a:xfrm>
            <a:prstGeom prst="line">
              <a:avLst/>
            </a:prstGeom>
          </p:spPr>
          <p:style>
            <a:lnRef idx="2">
              <a:schemeClr val="accent3">
                <a:hueOff val="9000211"/>
                <a:satOff val="-13504"/>
                <a:lumOff val="-2196"/>
                <a:alphaOff val="0"/>
              </a:schemeClr>
            </a:lnRef>
            <a:fillRef idx="1">
              <a:schemeClr val="accent3">
                <a:hueOff val="9000211"/>
                <a:satOff val="-13504"/>
                <a:lumOff val="-2196"/>
                <a:alphaOff val="0"/>
              </a:schemeClr>
            </a:fillRef>
            <a:effectRef idx="0">
              <a:schemeClr val="accent3">
                <a:hueOff val="9000211"/>
                <a:satOff val="-13504"/>
                <a:lumOff val="-2196"/>
                <a:alphaOff val="0"/>
              </a:schemeClr>
            </a:effectRef>
            <a:fontRef idx="minor">
              <a:schemeClr val="lt1"/>
            </a:fontRef>
          </p:style>
        </p:sp>
        <p:sp>
          <p:nvSpPr>
            <p:cNvPr id="13" name="Freeform: Shape 12">
              <a:extLst>
                <a:ext uri="{FF2B5EF4-FFF2-40B4-BE49-F238E27FC236}">
                  <a16:creationId xmlns:a16="http://schemas.microsoft.com/office/drawing/2014/main" id="{2B502489-A873-41D8-8CDF-16E2E034CEEB}"/>
                </a:ext>
              </a:extLst>
            </p:cNvPr>
            <p:cNvSpPr/>
            <p:nvPr/>
          </p:nvSpPr>
          <p:spPr>
            <a:xfrm>
              <a:off x="457200" y="4616772"/>
              <a:ext cx="8229600" cy="753590"/>
            </a:xfrm>
            <a:custGeom>
              <a:avLst/>
              <a:gdLst>
                <a:gd name="connsiteX0" fmla="*/ 0 w 8229600"/>
                <a:gd name="connsiteY0" fmla="*/ 0 h 753590"/>
                <a:gd name="connsiteX1" fmla="*/ 8229600 w 8229600"/>
                <a:gd name="connsiteY1" fmla="*/ 0 h 753590"/>
                <a:gd name="connsiteX2" fmla="*/ 8229600 w 8229600"/>
                <a:gd name="connsiteY2" fmla="*/ 753590 h 753590"/>
                <a:gd name="connsiteX3" fmla="*/ 0 w 8229600"/>
                <a:gd name="connsiteY3" fmla="*/ 753590 h 753590"/>
                <a:gd name="connsiteX4" fmla="*/ 0 w 8229600"/>
                <a:gd name="connsiteY4" fmla="*/ 0 h 753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753590">
                  <a:moveTo>
                    <a:pt x="0" y="0"/>
                  </a:moveTo>
                  <a:lnTo>
                    <a:pt x="8229600" y="0"/>
                  </a:lnTo>
                  <a:lnTo>
                    <a:pt x="8229600" y="753590"/>
                  </a:lnTo>
                  <a:lnTo>
                    <a:pt x="0" y="75359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en-US" sz="3400" kern="1200" dirty="0"/>
                <a:t>Adjustable</a:t>
              </a:r>
            </a:p>
          </p:txBody>
        </p:sp>
        <p:sp>
          <p:nvSpPr>
            <p:cNvPr id="14" name="Straight Connector 13">
              <a:extLst>
                <a:ext uri="{FF2B5EF4-FFF2-40B4-BE49-F238E27FC236}">
                  <a16:creationId xmlns:a16="http://schemas.microsoft.com/office/drawing/2014/main" id="{130EBC09-413A-4183-90FB-F0CEC51F5151}"/>
                </a:ext>
              </a:extLst>
            </p:cNvPr>
            <p:cNvSpPr/>
            <p:nvPr/>
          </p:nvSpPr>
          <p:spPr>
            <a:xfrm>
              <a:off x="457200" y="5370362"/>
              <a:ext cx="8229600" cy="0"/>
            </a:xfrm>
            <a:prstGeom prst="line">
              <a:avLst/>
            </a:prstGeom>
          </p:spPr>
          <p:style>
            <a:lnRef idx="2">
              <a:schemeClr val="accent3">
                <a:hueOff val="11250264"/>
                <a:satOff val="-16880"/>
                <a:lumOff val="-2745"/>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sp>
        <p:sp>
          <p:nvSpPr>
            <p:cNvPr id="15" name="Freeform: Shape 14">
              <a:extLst>
                <a:ext uri="{FF2B5EF4-FFF2-40B4-BE49-F238E27FC236}">
                  <a16:creationId xmlns:a16="http://schemas.microsoft.com/office/drawing/2014/main" id="{8EAFEDF3-2BDB-45E5-85CE-8F58EFD0165F}"/>
                </a:ext>
              </a:extLst>
            </p:cNvPr>
            <p:cNvSpPr/>
            <p:nvPr/>
          </p:nvSpPr>
          <p:spPr>
            <a:xfrm>
              <a:off x="457200" y="5370362"/>
              <a:ext cx="8229600" cy="753590"/>
            </a:xfrm>
            <a:custGeom>
              <a:avLst/>
              <a:gdLst>
                <a:gd name="connsiteX0" fmla="*/ 0 w 8229600"/>
                <a:gd name="connsiteY0" fmla="*/ 0 h 753590"/>
                <a:gd name="connsiteX1" fmla="*/ 8229600 w 8229600"/>
                <a:gd name="connsiteY1" fmla="*/ 0 h 753590"/>
                <a:gd name="connsiteX2" fmla="*/ 8229600 w 8229600"/>
                <a:gd name="connsiteY2" fmla="*/ 753590 h 753590"/>
                <a:gd name="connsiteX3" fmla="*/ 0 w 8229600"/>
                <a:gd name="connsiteY3" fmla="*/ 753590 h 753590"/>
                <a:gd name="connsiteX4" fmla="*/ 0 w 8229600"/>
                <a:gd name="connsiteY4" fmla="*/ 0 h 753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753590">
                  <a:moveTo>
                    <a:pt x="0" y="0"/>
                  </a:moveTo>
                  <a:lnTo>
                    <a:pt x="8229600" y="0"/>
                  </a:lnTo>
                  <a:lnTo>
                    <a:pt x="8229600" y="753590"/>
                  </a:lnTo>
                  <a:lnTo>
                    <a:pt x="0" y="75359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en-US" sz="3400" kern="1200" dirty="0"/>
                <a:t>Written and posted </a:t>
              </a: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Session Objectives</a:t>
            </a:r>
          </a:p>
        </p:txBody>
      </p:sp>
      <p:graphicFrame>
        <p:nvGraphicFramePr>
          <p:cNvPr id="33" name="Diagram 32"/>
          <p:cNvGraphicFramePr/>
          <p:nvPr>
            <p:extLst/>
          </p:nvPr>
        </p:nvGraphicFramePr>
        <p:xfrm>
          <a:off x="228600" y="1115616"/>
          <a:ext cx="8686800" cy="52089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Rectangle 6">
            <a:extLst>
              <a:ext uri="{FF2B5EF4-FFF2-40B4-BE49-F238E27FC236}">
                <a16:creationId xmlns:a16="http://schemas.microsoft.com/office/drawing/2014/main" id="{B81518D3-C549-4ECF-932A-80DFDA17B89C}"/>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2797461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446EAAE-1FB7-4AF0-ACF0-E7BB4878EE81}"/>
              </a:ext>
            </a:extLst>
          </p:cNvPr>
          <p:cNvSpPr>
            <a:spLocks noGrp="1"/>
          </p:cNvSpPr>
          <p:nvPr>
            <p:ph sz="quarter" idx="11"/>
          </p:nvPr>
        </p:nvSpPr>
        <p:spPr/>
        <p:txBody>
          <a:bodyPr/>
          <a:lstStyle/>
          <a:p>
            <a:endParaRPr lang="en-US"/>
          </a:p>
        </p:txBody>
      </p:sp>
      <p:sp>
        <p:nvSpPr>
          <p:cNvPr id="21506" name="Title 1"/>
          <p:cNvSpPr>
            <a:spLocks noGrp="1"/>
          </p:cNvSpPr>
          <p:nvPr>
            <p:ph type="title"/>
          </p:nvPr>
        </p:nvSpPr>
        <p:spPr/>
        <p:txBody>
          <a:bodyPr/>
          <a:lstStyle/>
          <a:p>
            <a:pPr eaLnBrk="1" hangingPunct="1"/>
            <a:r>
              <a:rPr lang="en-US" dirty="0"/>
              <a:t>Choosing the Time and Place</a:t>
            </a:r>
          </a:p>
        </p:txBody>
      </p:sp>
      <p:grpSp>
        <p:nvGrpSpPr>
          <p:cNvPr id="2" name="Group 1">
            <a:extLst>
              <a:ext uri="{FF2B5EF4-FFF2-40B4-BE49-F238E27FC236}">
                <a16:creationId xmlns:a16="http://schemas.microsoft.com/office/drawing/2014/main" id="{A0091D54-5ED9-475C-83A3-F103D026826C}"/>
              </a:ext>
            </a:extLst>
          </p:cNvPr>
          <p:cNvGrpSpPr/>
          <p:nvPr/>
        </p:nvGrpSpPr>
        <p:grpSpPr>
          <a:xfrm>
            <a:off x="457200" y="1602409"/>
            <a:ext cx="8229600" cy="4521543"/>
            <a:chOff x="457200" y="1602409"/>
            <a:chExt cx="8229600" cy="4521543"/>
          </a:xfrm>
        </p:grpSpPr>
        <p:sp>
          <p:nvSpPr>
            <p:cNvPr id="4" name="Freeform: Shape 3">
              <a:extLst>
                <a:ext uri="{FF2B5EF4-FFF2-40B4-BE49-F238E27FC236}">
                  <a16:creationId xmlns:a16="http://schemas.microsoft.com/office/drawing/2014/main" id="{847C1BB6-1E52-426B-8E99-F82ADC0D283A}"/>
                </a:ext>
              </a:extLst>
            </p:cNvPr>
            <p:cNvSpPr/>
            <p:nvPr/>
          </p:nvSpPr>
          <p:spPr>
            <a:xfrm>
              <a:off x="1241999" y="1602409"/>
              <a:ext cx="6660000" cy="1458562"/>
            </a:xfrm>
            <a:custGeom>
              <a:avLst/>
              <a:gdLst>
                <a:gd name="connsiteX0" fmla="*/ 0 w 6660000"/>
                <a:gd name="connsiteY0" fmla="*/ 0 h 1458562"/>
                <a:gd name="connsiteX1" fmla="*/ 6660000 w 6660000"/>
                <a:gd name="connsiteY1" fmla="*/ 0 h 1458562"/>
                <a:gd name="connsiteX2" fmla="*/ 6660000 w 6660000"/>
                <a:gd name="connsiteY2" fmla="*/ 1458562 h 1458562"/>
                <a:gd name="connsiteX3" fmla="*/ 0 w 6660000"/>
                <a:gd name="connsiteY3" fmla="*/ 1458562 h 1458562"/>
                <a:gd name="connsiteX4" fmla="*/ 0 w 666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0000" h="1458562">
                  <a:moveTo>
                    <a:pt x="0" y="0"/>
                  </a:moveTo>
                  <a:lnTo>
                    <a:pt x="6660000" y="0"/>
                  </a:lnTo>
                  <a:lnTo>
                    <a:pt x="6660000" y="1458562"/>
                  </a:lnTo>
                  <a:lnTo>
                    <a:pt x="0" y="1458562"/>
                  </a:lnTo>
                  <a:lnTo>
                    <a:pt x="0" y="0"/>
                  </a:lnTo>
                  <a:close/>
                </a:path>
              </a:pathLst>
            </a:cu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42240" tIns="142240" rIns="142240" bIns="142240" numCol="1" spcCol="1270" anchor="ctr" anchorCtr="0">
              <a:noAutofit/>
            </a:bodyPr>
            <a:lstStyle/>
            <a:p>
              <a:pPr marL="0" lvl="0" indent="0" algn="ctr" defTabSz="2489200">
                <a:lnSpc>
                  <a:spcPct val="90000"/>
                </a:lnSpc>
                <a:spcBef>
                  <a:spcPct val="0"/>
                </a:spcBef>
                <a:spcAft>
                  <a:spcPct val="35000"/>
                </a:spcAft>
                <a:buNone/>
              </a:pPr>
              <a:r>
                <a:rPr lang="en-US" sz="5600" b="1" kern="1200" dirty="0"/>
                <a:t>Minimize distractions </a:t>
              </a:r>
            </a:p>
          </p:txBody>
        </p:sp>
        <p:sp>
          <p:nvSpPr>
            <p:cNvPr id="5" name="Freeform: Shape 4">
              <a:extLst>
                <a:ext uri="{FF2B5EF4-FFF2-40B4-BE49-F238E27FC236}">
                  <a16:creationId xmlns:a16="http://schemas.microsoft.com/office/drawing/2014/main" id="{2681336F-9B00-44C3-A174-AD18D6D9C9D0}"/>
                </a:ext>
              </a:extLst>
            </p:cNvPr>
            <p:cNvSpPr/>
            <p:nvPr/>
          </p:nvSpPr>
          <p:spPr>
            <a:xfrm>
              <a:off x="457200" y="3133900"/>
              <a:ext cx="8229600" cy="1458562"/>
            </a:xfrm>
            <a:custGeom>
              <a:avLst/>
              <a:gdLst>
                <a:gd name="connsiteX0" fmla="*/ 0 w 8229600"/>
                <a:gd name="connsiteY0" fmla="*/ 0 h 1458562"/>
                <a:gd name="connsiteX1" fmla="*/ 8229600 w 8229600"/>
                <a:gd name="connsiteY1" fmla="*/ 0 h 1458562"/>
                <a:gd name="connsiteX2" fmla="*/ 8229600 w 8229600"/>
                <a:gd name="connsiteY2" fmla="*/ 1458562 h 1458562"/>
                <a:gd name="connsiteX3" fmla="*/ 0 w 8229600"/>
                <a:gd name="connsiteY3" fmla="*/ 1458562 h 1458562"/>
                <a:gd name="connsiteX4" fmla="*/ 0 w 82296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1458562">
                  <a:moveTo>
                    <a:pt x="0" y="0"/>
                  </a:moveTo>
                  <a:lnTo>
                    <a:pt x="8229600" y="0"/>
                  </a:lnTo>
                  <a:lnTo>
                    <a:pt x="8229600" y="1458562"/>
                  </a:lnTo>
                  <a:lnTo>
                    <a:pt x="0" y="1458562"/>
                  </a:lnTo>
                  <a:lnTo>
                    <a:pt x="0" y="0"/>
                  </a:lnTo>
                  <a:close/>
                </a:path>
              </a:pathLst>
            </a:custGeom>
            <a:ln>
              <a:noFill/>
            </a:ln>
          </p:spPr>
          <p:style>
            <a:lnRef idx="2">
              <a:scrgbClr r="0" g="0" b="0"/>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42240" tIns="142240" rIns="142240" bIns="142240" numCol="1" spcCol="1270" anchor="ctr" anchorCtr="0">
              <a:noAutofit/>
            </a:bodyPr>
            <a:lstStyle/>
            <a:p>
              <a:pPr marL="0" lvl="0" indent="0" algn="ctr" defTabSz="2489200">
                <a:lnSpc>
                  <a:spcPct val="90000"/>
                </a:lnSpc>
                <a:spcBef>
                  <a:spcPct val="0"/>
                </a:spcBef>
                <a:spcAft>
                  <a:spcPct val="35000"/>
                </a:spcAft>
                <a:buNone/>
              </a:pPr>
              <a:r>
                <a:rPr lang="en-US" sz="5600" b="1" kern="1200" dirty="0"/>
                <a:t>Be conscious of scheduling</a:t>
              </a:r>
            </a:p>
          </p:txBody>
        </p:sp>
        <p:sp>
          <p:nvSpPr>
            <p:cNvPr id="6" name="Freeform: Shape 5">
              <a:extLst>
                <a:ext uri="{FF2B5EF4-FFF2-40B4-BE49-F238E27FC236}">
                  <a16:creationId xmlns:a16="http://schemas.microsoft.com/office/drawing/2014/main" id="{9467AC86-4FF9-415A-B935-2D767F9732D1}"/>
                </a:ext>
              </a:extLst>
            </p:cNvPr>
            <p:cNvSpPr/>
            <p:nvPr/>
          </p:nvSpPr>
          <p:spPr>
            <a:xfrm>
              <a:off x="2044575" y="4665390"/>
              <a:ext cx="5054850" cy="1458562"/>
            </a:xfrm>
            <a:custGeom>
              <a:avLst/>
              <a:gdLst>
                <a:gd name="connsiteX0" fmla="*/ 0 w 5054850"/>
                <a:gd name="connsiteY0" fmla="*/ 0 h 1458562"/>
                <a:gd name="connsiteX1" fmla="*/ 5054850 w 5054850"/>
                <a:gd name="connsiteY1" fmla="*/ 0 h 1458562"/>
                <a:gd name="connsiteX2" fmla="*/ 5054850 w 5054850"/>
                <a:gd name="connsiteY2" fmla="*/ 1458562 h 1458562"/>
                <a:gd name="connsiteX3" fmla="*/ 0 w 5054850"/>
                <a:gd name="connsiteY3" fmla="*/ 1458562 h 1458562"/>
                <a:gd name="connsiteX4" fmla="*/ 0 w 505485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54850" h="1458562">
                  <a:moveTo>
                    <a:pt x="0" y="0"/>
                  </a:moveTo>
                  <a:lnTo>
                    <a:pt x="5054850" y="0"/>
                  </a:lnTo>
                  <a:lnTo>
                    <a:pt x="5054850" y="1458562"/>
                  </a:lnTo>
                  <a:lnTo>
                    <a:pt x="0" y="1458562"/>
                  </a:lnTo>
                  <a:lnTo>
                    <a:pt x="0" y="0"/>
                  </a:lnTo>
                  <a:close/>
                </a:path>
              </a:pathLst>
            </a:custGeom>
            <a:ln>
              <a:noFill/>
            </a:ln>
          </p:spPr>
          <p:style>
            <a:lnRef idx="2">
              <a:scrgbClr r="0" g="0" b="0"/>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42240" tIns="142240" rIns="142240" bIns="142240" numCol="1" spcCol="1270" anchor="ctr" anchorCtr="0">
              <a:noAutofit/>
            </a:bodyPr>
            <a:lstStyle/>
            <a:p>
              <a:pPr marL="0" lvl="0" indent="0" algn="ctr" defTabSz="2489200">
                <a:lnSpc>
                  <a:spcPct val="90000"/>
                </a:lnSpc>
                <a:spcBef>
                  <a:spcPct val="0"/>
                </a:spcBef>
                <a:spcAft>
                  <a:spcPct val="35000"/>
                </a:spcAft>
                <a:buNone/>
              </a:pPr>
              <a:r>
                <a:rPr lang="en-US" sz="5600" b="1" kern="1200" dirty="0"/>
                <a:t>Neutral location</a:t>
              </a:r>
            </a:p>
          </p:txBody>
        </p:sp>
      </p:gr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When people are involved in a conflict, there is typically a lot of ________ energy.</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Negative</a:t>
            </a:r>
          </a:p>
          <a:p>
            <a:pPr marL="681038" lvl="0">
              <a:lnSpc>
                <a:spcPct val="115000"/>
              </a:lnSpc>
              <a:spcBef>
                <a:spcPts val="0"/>
              </a:spcBef>
              <a:spcAft>
                <a:spcPts val="0"/>
              </a:spcAft>
              <a:buFont typeface="+mj-lt"/>
              <a:buAutoNum type="alphaLcParenR"/>
            </a:pPr>
            <a:r>
              <a:rPr lang="en-US" dirty="0">
                <a:ea typeface="SimSun"/>
                <a:cs typeface="Mangal"/>
              </a:rPr>
              <a:t>Positive</a:t>
            </a:r>
          </a:p>
          <a:p>
            <a:pPr marL="681038" lvl="0">
              <a:lnSpc>
                <a:spcPct val="115000"/>
              </a:lnSpc>
              <a:spcBef>
                <a:spcPts val="0"/>
              </a:spcBef>
              <a:spcAft>
                <a:spcPts val="0"/>
              </a:spcAft>
              <a:buFont typeface="+mj-lt"/>
              <a:buAutoNum type="alphaLcParenR"/>
            </a:pPr>
            <a:r>
              <a:rPr lang="en-US" dirty="0">
                <a:ea typeface="SimSun"/>
                <a:cs typeface="Mangal"/>
              </a:rPr>
              <a:t>Productive</a:t>
            </a:r>
          </a:p>
          <a:p>
            <a:pPr marL="681038" lvl="0">
              <a:lnSpc>
                <a:spcPct val="115000"/>
              </a:lnSpc>
              <a:spcBef>
                <a:spcPts val="0"/>
              </a:spcBef>
              <a:spcAft>
                <a:spcPts val="0"/>
              </a:spcAft>
              <a:buFont typeface="+mj-lt"/>
              <a:buAutoNum type="alphaLcParenR"/>
            </a:pPr>
            <a:r>
              <a:rPr lang="en-US" dirty="0">
                <a:ea typeface="SimSun"/>
                <a:cs typeface="Mangal"/>
              </a:rPr>
              <a:t>Manipulative</a:t>
            </a:r>
          </a:p>
          <a:p>
            <a:pPr marL="347663" lvl="0" indent="-347663">
              <a:lnSpc>
                <a:spcPct val="115000"/>
              </a:lnSpc>
              <a:spcBef>
                <a:spcPts val="1200"/>
              </a:spcBef>
              <a:spcAft>
                <a:spcPts val="1000"/>
              </a:spcAft>
              <a:buFont typeface="+mj-lt"/>
              <a:buAutoNum type="arabicPeriod" startAt="2"/>
            </a:pPr>
            <a:r>
              <a:rPr lang="en-US" dirty="0">
                <a:ea typeface="Times New Roman"/>
                <a:cs typeface="Times New Roman"/>
              </a:rPr>
              <a:t>Which of these are examples of some of the emotions felt during a conflict?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Elation, motivation, determination</a:t>
            </a:r>
          </a:p>
          <a:p>
            <a:pPr marL="681038" lvl="0">
              <a:lnSpc>
                <a:spcPct val="115000"/>
              </a:lnSpc>
              <a:spcBef>
                <a:spcPts val="0"/>
              </a:spcBef>
              <a:spcAft>
                <a:spcPts val="0"/>
              </a:spcAft>
              <a:buFont typeface="+mj-lt"/>
              <a:buAutoNum type="alphaLcParenR"/>
            </a:pPr>
            <a:r>
              <a:rPr lang="en-US" dirty="0">
                <a:ea typeface="SimSun"/>
                <a:cs typeface="Mangal"/>
              </a:rPr>
              <a:t>Disappointment, frustration, anger</a:t>
            </a:r>
          </a:p>
          <a:p>
            <a:pPr marL="681038" lvl="0">
              <a:lnSpc>
                <a:spcPct val="115000"/>
              </a:lnSpc>
              <a:spcBef>
                <a:spcPts val="0"/>
              </a:spcBef>
              <a:spcAft>
                <a:spcPts val="0"/>
              </a:spcAft>
              <a:buFont typeface="+mj-lt"/>
              <a:buAutoNum type="alphaLcParenR"/>
            </a:pPr>
            <a:r>
              <a:rPr lang="en-US" dirty="0">
                <a:ea typeface="SimSun"/>
                <a:cs typeface="Mangal"/>
              </a:rPr>
              <a:t>Relaxation, infestation, adulation</a:t>
            </a:r>
          </a:p>
          <a:p>
            <a:pPr marL="681038" lvl="0">
              <a:lnSpc>
                <a:spcPct val="115000"/>
              </a:lnSpc>
              <a:spcBef>
                <a:spcPts val="0"/>
              </a:spcBef>
              <a:spcAft>
                <a:spcPts val="0"/>
              </a:spcAft>
              <a:buFont typeface="+mj-lt"/>
              <a:buAutoNum type="alphaLcParenR"/>
            </a:pPr>
            <a:r>
              <a:rPr lang="en-US" dirty="0">
                <a:ea typeface="SimSun"/>
                <a:cs typeface="Mangal"/>
              </a:rPr>
              <a:t>Rationalization, frustration, maturation</a:t>
            </a:r>
          </a:p>
        </p:txBody>
      </p:sp>
    </p:spTree>
    <p:extLst>
      <p:ext uri="{BB962C8B-B14F-4D97-AF65-F5344CB8AC3E}">
        <p14:creationId xmlns:p14="http://schemas.microsoft.com/office/powerpoint/2010/main" val="294836420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3"/>
            </a:pPr>
            <a:r>
              <a:rPr lang="en-US" dirty="0">
                <a:ea typeface="Times New Roman"/>
                <a:cs typeface="Times New Roman"/>
              </a:rPr>
              <a:t>What do we need to establish in order to turn negative energy around?</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Ground rules</a:t>
            </a:r>
          </a:p>
          <a:p>
            <a:pPr marL="681038" lvl="0">
              <a:lnSpc>
                <a:spcPct val="115000"/>
              </a:lnSpc>
              <a:spcBef>
                <a:spcPts val="0"/>
              </a:spcBef>
              <a:spcAft>
                <a:spcPts val="0"/>
              </a:spcAft>
              <a:buFont typeface="+mj-lt"/>
              <a:buAutoNum type="alphaLcParenR"/>
            </a:pPr>
            <a:r>
              <a:rPr lang="en-US" dirty="0">
                <a:ea typeface="SimSun"/>
                <a:cs typeface="Mangal"/>
              </a:rPr>
              <a:t>Heightened awareness</a:t>
            </a:r>
          </a:p>
          <a:p>
            <a:pPr marL="681038" lvl="0">
              <a:lnSpc>
                <a:spcPct val="115000"/>
              </a:lnSpc>
              <a:spcBef>
                <a:spcPts val="0"/>
              </a:spcBef>
              <a:spcAft>
                <a:spcPts val="0"/>
              </a:spcAft>
              <a:buFont typeface="+mj-lt"/>
              <a:buAutoNum type="alphaLcParenR"/>
            </a:pPr>
            <a:r>
              <a:rPr lang="en-US" dirty="0">
                <a:ea typeface="SimSun"/>
                <a:cs typeface="Mangal"/>
              </a:rPr>
              <a:t>Positive atmosphere</a:t>
            </a:r>
          </a:p>
          <a:p>
            <a:pPr marL="681038" lvl="0">
              <a:lnSpc>
                <a:spcPct val="115000"/>
              </a:lnSpc>
              <a:spcBef>
                <a:spcPts val="0"/>
              </a:spcBef>
              <a:spcAft>
                <a:spcPts val="0"/>
              </a:spcAft>
              <a:buFont typeface="+mj-lt"/>
              <a:buAutoNum type="alphaLcParenR"/>
            </a:pPr>
            <a:r>
              <a:rPr lang="en-US" dirty="0">
                <a:ea typeface="SimSun"/>
                <a:cs typeface="Mangal"/>
              </a:rPr>
              <a:t>Rapport</a:t>
            </a:r>
          </a:p>
          <a:p>
            <a:pPr marL="347663" lvl="0" indent="-347663">
              <a:lnSpc>
                <a:spcPct val="115000"/>
              </a:lnSpc>
              <a:spcBef>
                <a:spcPts val="1200"/>
              </a:spcBef>
              <a:spcAft>
                <a:spcPts val="1000"/>
              </a:spcAft>
              <a:buFont typeface="+mj-lt"/>
              <a:buAutoNum type="arabicPeriod" startAt="4"/>
            </a:pPr>
            <a:r>
              <a:rPr lang="en-US" dirty="0">
                <a:ea typeface="Times New Roman"/>
                <a:cs typeface="Times New Roman"/>
              </a:rPr>
              <a:t>What is the first crucial buy-in step to resolving conflict?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An all-expense paid trip</a:t>
            </a:r>
          </a:p>
          <a:p>
            <a:pPr marL="681038" lvl="0">
              <a:lnSpc>
                <a:spcPct val="115000"/>
              </a:lnSpc>
              <a:spcBef>
                <a:spcPts val="0"/>
              </a:spcBef>
              <a:spcAft>
                <a:spcPts val="0"/>
              </a:spcAft>
              <a:buFont typeface="+mj-lt"/>
              <a:buAutoNum type="alphaLcParenR"/>
            </a:pPr>
            <a:r>
              <a:rPr lang="en-US" dirty="0">
                <a:ea typeface="SimSun"/>
                <a:cs typeface="Mangal"/>
              </a:rPr>
              <a:t>Agreement from both parties</a:t>
            </a:r>
          </a:p>
          <a:p>
            <a:pPr marL="681038" lvl="0">
              <a:lnSpc>
                <a:spcPct val="115000"/>
              </a:lnSpc>
              <a:spcBef>
                <a:spcPts val="0"/>
              </a:spcBef>
              <a:spcAft>
                <a:spcPts val="0"/>
              </a:spcAft>
              <a:buFont typeface="+mj-lt"/>
              <a:buAutoNum type="alphaLcParenR"/>
            </a:pPr>
            <a:r>
              <a:rPr lang="en-US" dirty="0">
                <a:ea typeface="SimSun"/>
                <a:cs typeface="Mangal"/>
              </a:rPr>
              <a:t>A fast turnaround</a:t>
            </a:r>
          </a:p>
          <a:p>
            <a:pPr marL="681038" lvl="0">
              <a:lnSpc>
                <a:spcPct val="115000"/>
              </a:lnSpc>
              <a:spcBef>
                <a:spcPts val="0"/>
              </a:spcBef>
              <a:spcAft>
                <a:spcPts val="0"/>
              </a:spcAft>
              <a:buFont typeface="+mj-lt"/>
              <a:buAutoNum type="alphaLcParenR"/>
            </a:pPr>
            <a:r>
              <a:rPr lang="en-US" dirty="0">
                <a:ea typeface="SimSun"/>
                <a:cs typeface="Mangal"/>
              </a:rPr>
              <a:t>A happy place</a:t>
            </a:r>
          </a:p>
          <a:p>
            <a:endParaRPr lang="en-US" dirty="0"/>
          </a:p>
        </p:txBody>
      </p:sp>
    </p:spTree>
    <p:extLst>
      <p:ext uri="{BB962C8B-B14F-4D97-AF65-F5344CB8AC3E}">
        <p14:creationId xmlns:p14="http://schemas.microsoft.com/office/powerpoint/2010/main" val="244716196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5"/>
            </a:pPr>
            <a:r>
              <a:rPr lang="en-US" dirty="0">
                <a:ea typeface="Times New Roman"/>
                <a:cs typeface="Times New Roman"/>
              </a:rPr>
              <a:t>Once participants have agreed to resolve the conflict, it's important to ________ any negative emotions. </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Jeopardize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Neutralize</a:t>
            </a:r>
          </a:p>
          <a:p>
            <a:pPr marL="681038" lvl="0">
              <a:lnSpc>
                <a:spcPct val="115000"/>
              </a:lnSpc>
              <a:spcBef>
                <a:spcPts val="0"/>
              </a:spcBef>
              <a:spcAft>
                <a:spcPts val="0"/>
              </a:spcAft>
              <a:buFont typeface="+mj-lt"/>
              <a:buAutoNum type="alphaLcParenR"/>
            </a:pPr>
            <a:r>
              <a:rPr lang="en-US" dirty="0">
                <a:ea typeface="SimSun"/>
                <a:cs typeface="Mangal"/>
              </a:rPr>
              <a:t>Oxidize</a:t>
            </a:r>
          </a:p>
          <a:p>
            <a:pPr marL="681038" lvl="0">
              <a:lnSpc>
                <a:spcPct val="115000"/>
              </a:lnSpc>
              <a:spcBef>
                <a:spcPts val="0"/>
              </a:spcBef>
              <a:spcAft>
                <a:spcPts val="0"/>
              </a:spcAft>
              <a:buFont typeface="+mj-lt"/>
              <a:buAutoNum type="alphaLcParenR"/>
            </a:pPr>
            <a:r>
              <a:rPr lang="en-US" dirty="0">
                <a:ea typeface="SimSun"/>
                <a:cs typeface="Mangal"/>
              </a:rPr>
              <a:t>Canonize</a:t>
            </a:r>
          </a:p>
          <a:p>
            <a:pPr marL="347663" lvl="0" indent="-347663">
              <a:lnSpc>
                <a:spcPct val="115000"/>
              </a:lnSpc>
              <a:spcBef>
                <a:spcPts val="1200"/>
              </a:spcBef>
              <a:spcAft>
                <a:spcPts val="1000"/>
              </a:spcAft>
              <a:buFont typeface="+mj-lt"/>
              <a:buAutoNum type="arabicPeriod" startAt="6"/>
            </a:pPr>
            <a:r>
              <a:rPr lang="en-US" dirty="0">
                <a:ea typeface="Times New Roman"/>
                <a:cs typeface="Times New Roman"/>
              </a:rPr>
              <a:t>Participants need to _________ and work through the feelings associated with the conflict.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Vent</a:t>
            </a:r>
          </a:p>
          <a:p>
            <a:pPr marL="681038" lvl="0">
              <a:lnSpc>
                <a:spcPct val="115000"/>
              </a:lnSpc>
              <a:spcBef>
                <a:spcPts val="0"/>
              </a:spcBef>
              <a:spcAft>
                <a:spcPts val="0"/>
              </a:spcAft>
              <a:buFont typeface="+mj-lt"/>
              <a:buAutoNum type="alphaLcParenR"/>
            </a:pPr>
            <a:r>
              <a:rPr lang="en-US" dirty="0">
                <a:ea typeface="SimSun"/>
                <a:cs typeface="Mangal"/>
              </a:rPr>
              <a:t>Cry</a:t>
            </a:r>
          </a:p>
          <a:p>
            <a:pPr marL="681038" lvl="0">
              <a:lnSpc>
                <a:spcPct val="115000"/>
              </a:lnSpc>
              <a:spcBef>
                <a:spcPts val="0"/>
              </a:spcBef>
              <a:spcAft>
                <a:spcPts val="0"/>
              </a:spcAft>
              <a:buFont typeface="+mj-lt"/>
              <a:buAutoNum type="alphaLcParenR"/>
            </a:pPr>
            <a:r>
              <a:rPr lang="en-US" dirty="0">
                <a:ea typeface="SimSun"/>
                <a:cs typeface="Mangal"/>
              </a:rPr>
              <a:t>Walk</a:t>
            </a:r>
          </a:p>
          <a:p>
            <a:pPr marL="681038" lvl="0">
              <a:lnSpc>
                <a:spcPct val="115000"/>
              </a:lnSpc>
              <a:spcBef>
                <a:spcPts val="0"/>
              </a:spcBef>
              <a:spcAft>
                <a:spcPts val="0"/>
              </a:spcAft>
              <a:buFont typeface="+mj-lt"/>
              <a:buAutoNum type="alphaLcParenR"/>
            </a:pPr>
            <a:r>
              <a:rPr lang="en-US" dirty="0">
                <a:ea typeface="SimSun"/>
                <a:cs typeface="Mangal"/>
              </a:rPr>
              <a:t>Work</a:t>
            </a:r>
          </a:p>
          <a:p>
            <a:endParaRPr lang="en-US" dirty="0"/>
          </a:p>
        </p:txBody>
      </p:sp>
    </p:spTree>
    <p:extLst>
      <p:ext uri="{BB962C8B-B14F-4D97-AF65-F5344CB8AC3E}">
        <p14:creationId xmlns:p14="http://schemas.microsoft.com/office/powerpoint/2010/main" val="35968702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7"/>
            </a:pPr>
            <a:r>
              <a:rPr lang="en-US" dirty="0">
                <a:ea typeface="Times New Roman"/>
                <a:cs typeface="Times New Roman"/>
              </a:rPr>
              <a:t>Accept that you have negative feelings and that these feelings are _________.</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Ridiculous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Abnormal</a:t>
            </a:r>
          </a:p>
          <a:p>
            <a:pPr marL="681038" lvl="0">
              <a:lnSpc>
                <a:spcPct val="115000"/>
              </a:lnSpc>
              <a:spcBef>
                <a:spcPts val="0"/>
              </a:spcBef>
              <a:spcAft>
                <a:spcPts val="0"/>
              </a:spcAft>
              <a:buFont typeface="+mj-lt"/>
              <a:buAutoNum type="alphaLcParenR"/>
            </a:pPr>
            <a:r>
              <a:rPr lang="en-US" dirty="0">
                <a:ea typeface="SimSun"/>
                <a:cs typeface="Mangal"/>
              </a:rPr>
              <a:t>Normal</a:t>
            </a:r>
          </a:p>
          <a:p>
            <a:pPr marL="681038" lvl="0">
              <a:lnSpc>
                <a:spcPct val="115000"/>
              </a:lnSpc>
              <a:spcBef>
                <a:spcPts val="0"/>
              </a:spcBef>
              <a:spcAft>
                <a:spcPts val="0"/>
              </a:spcAft>
              <a:buFont typeface="+mj-lt"/>
              <a:buAutoNum type="alphaLcParenR"/>
            </a:pPr>
            <a:r>
              <a:rPr lang="en-US" dirty="0">
                <a:ea typeface="SimSun"/>
                <a:cs typeface="Mangal"/>
              </a:rPr>
              <a:t>Justified</a:t>
            </a:r>
          </a:p>
          <a:p>
            <a:pPr marL="347663" lvl="0" indent="-347663">
              <a:lnSpc>
                <a:spcPct val="115000"/>
              </a:lnSpc>
              <a:spcBef>
                <a:spcPts val="1200"/>
              </a:spcBef>
              <a:spcAft>
                <a:spcPts val="1000"/>
              </a:spcAft>
              <a:buFont typeface="+mj-lt"/>
              <a:buAutoNum type="arabicPeriod" startAt="8"/>
            </a:pPr>
            <a:r>
              <a:rPr lang="en-US" dirty="0">
                <a:ea typeface="Times New Roman"/>
                <a:cs typeface="Times New Roman"/>
              </a:rPr>
              <a:t>_______________ provide a framework for people to resolve their conflict.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Employee bonuses</a:t>
            </a:r>
          </a:p>
          <a:p>
            <a:pPr marL="681038" lvl="0">
              <a:lnSpc>
                <a:spcPct val="115000"/>
              </a:lnSpc>
              <a:spcBef>
                <a:spcPts val="0"/>
              </a:spcBef>
              <a:spcAft>
                <a:spcPts val="0"/>
              </a:spcAft>
              <a:buFont typeface="+mj-lt"/>
              <a:buAutoNum type="alphaLcParenR"/>
            </a:pPr>
            <a:r>
              <a:rPr lang="en-US" dirty="0">
                <a:ea typeface="SimSun"/>
                <a:cs typeface="Mangal"/>
              </a:rPr>
              <a:t>Ground rules</a:t>
            </a:r>
          </a:p>
          <a:p>
            <a:pPr marL="681038" lvl="0">
              <a:lnSpc>
                <a:spcPct val="115000"/>
              </a:lnSpc>
              <a:spcBef>
                <a:spcPts val="0"/>
              </a:spcBef>
              <a:spcAft>
                <a:spcPts val="0"/>
              </a:spcAft>
              <a:buFont typeface="+mj-lt"/>
              <a:buAutoNum type="alphaLcParenR"/>
            </a:pPr>
            <a:r>
              <a:rPr lang="en-US" dirty="0">
                <a:ea typeface="SimSun"/>
                <a:cs typeface="Mangal"/>
              </a:rPr>
              <a:t>Sparring techniques</a:t>
            </a:r>
          </a:p>
          <a:p>
            <a:pPr marL="681038" lvl="0">
              <a:lnSpc>
                <a:spcPct val="115000"/>
              </a:lnSpc>
              <a:spcBef>
                <a:spcPts val="0"/>
              </a:spcBef>
              <a:spcAft>
                <a:spcPts val="0"/>
              </a:spcAft>
              <a:buFont typeface="+mj-lt"/>
              <a:buAutoNum type="alphaLcParenR"/>
            </a:pPr>
            <a:r>
              <a:rPr lang="en-US" dirty="0">
                <a:ea typeface="SimSun"/>
                <a:cs typeface="Mangal"/>
              </a:rPr>
              <a:t>Manipulative tactics</a:t>
            </a:r>
          </a:p>
          <a:p>
            <a:endParaRPr lang="en-US" dirty="0"/>
          </a:p>
        </p:txBody>
      </p:sp>
    </p:spTree>
    <p:extLst>
      <p:ext uri="{BB962C8B-B14F-4D97-AF65-F5344CB8AC3E}">
        <p14:creationId xmlns:p14="http://schemas.microsoft.com/office/powerpoint/2010/main" val="237952869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9"/>
            </a:pPr>
            <a:r>
              <a:rPr lang="en-US" dirty="0">
                <a:ea typeface="Times New Roman"/>
                <a:cs typeface="Times New Roman"/>
              </a:rPr>
              <a:t>The ____________ role is that of a guide and mentor, not a judge or supreme ruler.</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Coworker's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Distributor's</a:t>
            </a:r>
          </a:p>
          <a:p>
            <a:pPr marL="681038" lvl="0">
              <a:lnSpc>
                <a:spcPct val="115000"/>
              </a:lnSpc>
              <a:spcBef>
                <a:spcPts val="0"/>
              </a:spcBef>
              <a:spcAft>
                <a:spcPts val="0"/>
              </a:spcAft>
              <a:buFont typeface="+mj-lt"/>
              <a:buAutoNum type="alphaLcParenR"/>
            </a:pPr>
            <a:r>
              <a:rPr lang="en-US" dirty="0">
                <a:ea typeface="SimSun"/>
                <a:cs typeface="Mangal"/>
              </a:rPr>
              <a:t>Mediator's </a:t>
            </a:r>
          </a:p>
          <a:p>
            <a:pPr marL="681038" lvl="0">
              <a:lnSpc>
                <a:spcPct val="115000"/>
              </a:lnSpc>
              <a:spcBef>
                <a:spcPts val="0"/>
              </a:spcBef>
              <a:spcAft>
                <a:spcPts val="0"/>
              </a:spcAft>
              <a:buFont typeface="+mj-lt"/>
              <a:buAutoNum type="alphaLcParenR"/>
            </a:pPr>
            <a:r>
              <a:rPr lang="en-US" dirty="0">
                <a:ea typeface="SimSun"/>
                <a:cs typeface="Mangal"/>
              </a:rPr>
              <a:t>Manipulator's</a:t>
            </a:r>
          </a:p>
          <a:p>
            <a:pPr marL="347663" lvl="0" indent="-347663">
              <a:lnSpc>
                <a:spcPct val="115000"/>
              </a:lnSpc>
              <a:spcBef>
                <a:spcPts val="1200"/>
              </a:spcBef>
              <a:spcAft>
                <a:spcPts val="1000"/>
              </a:spcAft>
              <a:buFont typeface="+mj-lt"/>
              <a:buAutoNum type="arabicPeriod" startAt="10"/>
            </a:pPr>
            <a:r>
              <a:rPr lang="en-US" dirty="0">
                <a:ea typeface="Times New Roman"/>
                <a:cs typeface="Times New Roman"/>
              </a:rPr>
              <a:t>One example of a ground rule is: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All parties will avoid each other at all costs.</a:t>
            </a:r>
          </a:p>
          <a:p>
            <a:pPr marL="681038" lvl="0">
              <a:lnSpc>
                <a:spcPct val="115000"/>
              </a:lnSpc>
              <a:spcBef>
                <a:spcPts val="0"/>
              </a:spcBef>
              <a:spcAft>
                <a:spcPts val="0"/>
              </a:spcAft>
              <a:buFont typeface="+mj-lt"/>
              <a:buAutoNum type="alphaLcParenR"/>
            </a:pPr>
            <a:r>
              <a:rPr lang="en-US" dirty="0">
                <a:ea typeface="SimSun"/>
                <a:cs typeface="Mangal"/>
              </a:rPr>
              <a:t>Parties will listen to each other’s statements fully before responding.</a:t>
            </a:r>
          </a:p>
          <a:p>
            <a:pPr marL="681038" lvl="0">
              <a:lnSpc>
                <a:spcPct val="115000"/>
              </a:lnSpc>
              <a:spcBef>
                <a:spcPts val="0"/>
              </a:spcBef>
              <a:spcAft>
                <a:spcPts val="0"/>
              </a:spcAft>
              <a:buFont typeface="+mj-lt"/>
              <a:buAutoNum type="alphaLcParenR"/>
            </a:pPr>
            <a:r>
              <a:rPr lang="en-US" dirty="0">
                <a:ea typeface="SimSun"/>
                <a:cs typeface="Mangal"/>
              </a:rPr>
              <a:t>Everyone will speak in unison.</a:t>
            </a:r>
          </a:p>
          <a:p>
            <a:pPr marL="681038" lvl="0">
              <a:lnSpc>
                <a:spcPct val="115000"/>
              </a:lnSpc>
              <a:spcBef>
                <a:spcPts val="0"/>
              </a:spcBef>
              <a:spcAft>
                <a:spcPts val="0"/>
              </a:spcAft>
              <a:buFont typeface="+mj-lt"/>
              <a:buAutoNum type="alphaLcParenR"/>
            </a:pPr>
            <a:r>
              <a:rPr lang="en-US" dirty="0">
                <a:ea typeface="SimSun"/>
                <a:cs typeface="Mangal"/>
              </a:rPr>
              <a:t>All parties will agree that there is no hope. </a:t>
            </a:r>
          </a:p>
          <a:p>
            <a:endParaRPr lang="en-US" dirty="0"/>
          </a:p>
        </p:txBody>
      </p:sp>
    </p:spTree>
    <p:extLst>
      <p:ext uri="{BB962C8B-B14F-4D97-AF65-F5344CB8AC3E}">
        <p14:creationId xmlns:p14="http://schemas.microsoft.com/office/powerpoint/2010/main" val="242727292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When people are involved in a conflict, there is typically a lot of ________ energy.</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Negative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Positive</a:t>
            </a:r>
          </a:p>
          <a:p>
            <a:pPr marL="681038" lvl="0">
              <a:lnSpc>
                <a:spcPct val="115000"/>
              </a:lnSpc>
              <a:spcBef>
                <a:spcPts val="0"/>
              </a:spcBef>
              <a:spcAft>
                <a:spcPts val="0"/>
              </a:spcAft>
              <a:buFont typeface="+mj-lt"/>
              <a:buAutoNum type="alphaLcParenR"/>
            </a:pPr>
            <a:r>
              <a:rPr lang="en-US" dirty="0">
                <a:ea typeface="SimSun"/>
                <a:cs typeface="Mangal"/>
              </a:rPr>
              <a:t>Productive</a:t>
            </a:r>
          </a:p>
          <a:p>
            <a:pPr marL="681038" lvl="0">
              <a:lnSpc>
                <a:spcPct val="115000"/>
              </a:lnSpc>
              <a:spcBef>
                <a:spcPts val="0"/>
              </a:spcBef>
              <a:spcAft>
                <a:spcPts val="0"/>
              </a:spcAft>
              <a:buFont typeface="+mj-lt"/>
              <a:buAutoNum type="alphaLcParenR"/>
            </a:pPr>
            <a:r>
              <a:rPr lang="en-US" dirty="0">
                <a:ea typeface="SimSun"/>
                <a:cs typeface="Mangal"/>
              </a:rPr>
              <a:t>Manipulative</a:t>
            </a:r>
          </a:p>
          <a:p>
            <a:pPr marL="347663" lvl="0" indent="-347663">
              <a:lnSpc>
                <a:spcPct val="115000"/>
              </a:lnSpc>
              <a:spcBef>
                <a:spcPts val="1200"/>
              </a:spcBef>
              <a:spcAft>
                <a:spcPts val="1000"/>
              </a:spcAft>
              <a:buFont typeface="+mj-lt"/>
              <a:buAutoNum type="arabicPeriod" startAt="2"/>
            </a:pPr>
            <a:r>
              <a:rPr lang="en-US" dirty="0">
                <a:ea typeface="Times New Roman"/>
                <a:cs typeface="Times New Roman"/>
              </a:rPr>
              <a:t>Which of these are examples of some of the emotions felt during a conflict?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Elation, motivation, determination</a:t>
            </a: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Disappointment, frustration, anger</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Relaxation, infestation, adulation</a:t>
            </a:r>
          </a:p>
          <a:p>
            <a:pPr marL="681038" lvl="0">
              <a:lnSpc>
                <a:spcPct val="115000"/>
              </a:lnSpc>
              <a:spcBef>
                <a:spcPts val="0"/>
              </a:spcBef>
              <a:spcAft>
                <a:spcPts val="0"/>
              </a:spcAft>
              <a:buFont typeface="+mj-lt"/>
              <a:buAutoNum type="alphaLcParenR"/>
            </a:pPr>
            <a:r>
              <a:rPr lang="en-US" dirty="0">
                <a:ea typeface="SimSun"/>
                <a:cs typeface="Mangal"/>
              </a:rPr>
              <a:t>Rationalization, frustration, maturation</a:t>
            </a:r>
          </a:p>
        </p:txBody>
      </p:sp>
    </p:spTree>
    <p:extLst>
      <p:ext uri="{BB962C8B-B14F-4D97-AF65-F5344CB8AC3E}">
        <p14:creationId xmlns:p14="http://schemas.microsoft.com/office/powerpoint/2010/main" val="217728852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3"/>
            </a:pPr>
            <a:r>
              <a:rPr lang="en-US" dirty="0">
                <a:ea typeface="Times New Roman"/>
                <a:cs typeface="Times New Roman"/>
              </a:rPr>
              <a:t>What do we need to establish in order to turn negative energy around?</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Ground rules</a:t>
            </a: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Heightened awareness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Positive atmosphere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Rapport</a:t>
            </a:r>
          </a:p>
          <a:p>
            <a:pPr marL="347663" lvl="0" indent="-347663">
              <a:lnSpc>
                <a:spcPct val="115000"/>
              </a:lnSpc>
              <a:spcBef>
                <a:spcPts val="1200"/>
              </a:spcBef>
              <a:spcAft>
                <a:spcPts val="1000"/>
              </a:spcAft>
              <a:buFont typeface="+mj-lt"/>
              <a:buAutoNum type="arabicPeriod" startAt="4"/>
            </a:pPr>
            <a:r>
              <a:rPr lang="en-US" dirty="0">
                <a:ea typeface="Times New Roman"/>
                <a:cs typeface="Times New Roman"/>
              </a:rPr>
              <a:t>What is the first crucial buy-in step to resolving conflict?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An all-expense paid trip</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Agreement from both parties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A fast turnaround</a:t>
            </a:r>
          </a:p>
          <a:p>
            <a:pPr marL="681038" lvl="0">
              <a:lnSpc>
                <a:spcPct val="115000"/>
              </a:lnSpc>
              <a:spcBef>
                <a:spcPts val="0"/>
              </a:spcBef>
              <a:spcAft>
                <a:spcPts val="0"/>
              </a:spcAft>
              <a:buFont typeface="+mj-lt"/>
              <a:buAutoNum type="alphaLcParenR"/>
            </a:pPr>
            <a:r>
              <a:rPr lang="en-US" dirty="0">
                <a:ea typeface="SimSun"/>
                <a:cs typeface="Mangal"/>
              </a:rPr>
              <a:t>A happy place</a:t>
            </a:r>
          </a:p>
          <a:p>
            <a:endParaRPr lang="en-US" dirty="0"/>
          </a:p>
        </p:txBody>
      </p:sp>
    </p:spTree>
    <p:extLst>
      <p:ext uri="{BB962C8B-B14F-4D97-AF65-F5344CB8AC3E}">
        <p14:creationId xmlns:p14="http://schemas.microsoft.com/office/powerpoint/2010/main" val="134847128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5"/>
            </a:pPr>
            <a:r>
              <a:rPr lang="en-US" dirty="0">
                <a:ea typeface="Times New Roman"/>
                <a:cs typeface="Times New Roman"/>
              </a:rPr>
              <a:t>Once participants have agreed to resolve the conflict, it's important to ________ any negative emotions. </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Jeopardize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Neutralize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Oxidize</a:t>
            </a:r>
          </a:p>
          <a:p>
            <a:pPr marL="681038" lvl="0">
              <a:lnSpc>
                <a:spcPct val="115000"/>
              </a:lnSpc>
              <a:spcBef>
                <a:spcPts val="0"/>
              </a:spcBef>
              <a:spcAft>
                <a:spcPts val="0"/>
              </a:spcAft>
              <a:buFont typeface="+mj-lt"/>
              <a:buAutoNum type="alphaLcParenR"/>
            </a:pPr>
            <a:r>
              <a:rPr lang="en-US" dirty="0">
                <a:ea typeface="SimSun"/>
                <a:cs typeface="Mangal"/>
              </a:rPr>
              <a:t>Canonize</a:t>
            </a:r>
          </a:p>
          <a:p>
            <a:pPr marL="347663" lvl="0" indent="-347663">
              <a:lnSpc>
                <a:spcPct val="115000"/>
              </a:lnSpc>
              <a:spcBef>
                <a:spcPts val="1200"/>
              </a:spcBef>
              <a:spcAft>
                <a:spcPts val="1000"/>
              </a:spcAft>
              <a:buFont typeface="+mj-lt"/>
              <a:buAutoNum type="arabicPeriod" startAt="6"/>
            </a:pPr>
            <a:r>
              <a:rPr lang="en-US" dirty="0">
                <a:ea typeface="Times New Roman"/>
                <a:cs typeface="Times New Roman"/>
              </a:rPr>
              <a:t>Participants need to _________ and work through the feelings associated with the conflict.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Vent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Cry</a:t>
            </a:r>
          </a:p>
          <a:p>
            <a:pPr marL="681038" lvl="0">
              <a:lnSpc>
                <a:spcPct val="115000"/>
              </a:lnSpc>
              <a:spcBef>
                <a:spcPts val="0"/>
              </a:spcBef>
              <a:spcAft>
                <a:spcPts val="0"/>
              </a:spcAft>
              <a:buFont typeface="+mj-lt"/>
              <a:buAutoNum type="alphaLcParenR"/>
            </a:pPr>
            <a:r>
              <a:rPr lang="en-US" dirty="0">
                <a:ea typeface="SimSun"/>
                <a:cs typeface="Mangal"/>
              </a:rPr>
              <a:t>Walk</a:t>
            </a:r>
          </a:p>
          <a:p>
            <a:pPr marL="681038" lvl="0">
              <a:lnSpc>
                <a:spcPct val="115000"/>
              </a:lnSpc>
              <a:spcBef>
                <a:spcPts val="0"/>
              </a:spcBef>
              <a:spcAft>
                <a:spcPts val="0"/>
              </a:spcAft>
              <a:buFont typeface="+mj-lt"/>
              <a:buAutoNum type="alphaLcParenR"/>
            </a:pPr>
            <a:r>
              <a:rPr lang="en-US" dirty="0">
                <a:ea typeface="SimSun"/>
                <a:cs typeface="Mangal"/>
              </a:rPr>
              <a:t>Work</a:t>
            </a:r>
          </a:p>
          <a:p>
            <a:endParaRPr lang="en-US" dirty="0"/>
          </a:p>
        </p:txBody>
      </p:sp>
    </p:spTree>
    <p:extLst>
      <p:ext uri="{BB962C8B-B14F-4D97-AF65-F5344CB8AC3E}">
        <p14:creationId xmlns:p14="http://schemas.microsoft.com/office/powerpoint/2010/main" val="6351839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7"/>
            </a:pPr>
            <a:r>
              <a:rPr lang="en-US" dirty="0">
                <a:ea typeface="Times New Roman"/>
                <a:cs typeface="Times New Roman"/>
              </a:rPr>
              <a:t>Accept that you have negative feelings and that these feelings are _________.</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Ridiculous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Abnormal</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Normal</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Justified</a:t>
            </a:r>
          </a:p>
          <a:p>
            <a:pPr marL="347663" lvl="0" indent="-347663">
              <a:lnSpc>
                <a:spcPct val="115000"/>
              </a:lnSpc>
              <a:spcBef>
                <a:spcPts val="1200"/>
              </a:spcBef>
              <a:spcAft>
                <a:spcPts val="1000"/>
              </a:spcAft>
              <a:buFont typeface="+mj-lt"/>
              <a:buAutoNum type="arabicPeriod" startAt="8"/>
            </a:pPr>
            <a:r>
              <a:rPr lang="en-US" dirty="0">
                <a:ea typeface="Times New Roman"/>
                <a:cs typeface="Times New Roman"/>
              </a:rPr>
              <a:t>_______________ provide a framework for people to resolve their conflict.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Employee bonuses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Ground rules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Sparring techniques</a:t>
            </a:r>
          </a:p>
          <a:p>
            <a:pPr marL="681038" lvl="0">
              <a:lnSpc>
                <a:spcPct val="115000"/>
              </a:lnSpc>
              <a:spcBef>
                <a:spcPts val="0"/>
              </a:spcBef>
              <a:spcAft>
                <a:spcPts val="0"/>
              </a:spcAft>
              <a:buFont typeface="+mj-lt"/>
              <a:buAutoNum type="alphaLcParenR"/>
            </a:pPr>
            <a:r>
              <a:rPr lang="en-US" dirty="0">
                <a:ea typeface="SimSun"/>
                <a:cs typeface="Mangal"/>
              </a:rPr>
              <a:t>Manipulative tactics</a:t>
            </a:r>
          </a:p>
          <a:p>
            <a:endParaRPr lang="en-US" dirty="0"/>
          </a:p>
        </p:txBody>
      </p:sp>
    </p:spTree>
    <p:extLst>
      <p:ext uri="{BB962C8B-B14F-4D97-AF65-F5344CB8AC3E}">
        <p14:creationId xmlns:p14="http://schemas.microsoft.com/office/powerpoint/2010/main" val="26426829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a:bodyPr>
          <a:lstStyle/>
          <a:p>
            <a:r>
              <a:rPr lang="en-US" dirty="0"/>
              <a:t>Section 1</a:t>
            </a:r>
          </a:p>
        </p:txBody>
      </p:sp>
      <p:sp>
        <p:nvSpPr>
          <p:cNvPr id="14340" name="Text Placeholder 3"/>
          <p:cNvSpPr>
            <a:spLocks noGrp="1"/>
          </p:cNvSpPr>
          <p:nvPr>
            <p:ph type="body" sz="quarter" idx="10"/>
          </p:nvPr>
        </p:nvSpPr>
        <p:spPr>
          <a:xfrm>
            <a:off x="1043608" y="3733800"/>
            <a:ext cx="7200799" cy="1752600"/>
          </a:xfrm>
          <a:ln>
            <a:miter lim="800000"/>
            <a:headEnd/>
            <a:tailEnd/>
          </a:ln>
        </p:spPr>
        <p:txBody>
          <a:bodyPr/>
          <a:lstStyle/>
          <a:p>
            <a:r>
              <a:rPr lang="en-US" dirty="0" err="1"/>
              <a:t>xxxxxxxxxxxxxxxxxxxxxxxxxxxxxxxxxxxxxxxxxxxx</a:t>
            </a:r>
            <a:endParaRPr lang="en-US" dirty="0"/>
          </a:p>
          <a:p>
            <a:r>
              <a:rPr lang="en-US" b="1" dirty="0" err="1"/>
              <a:t>xxxxxxxxxxxx</a:t>
            </a:r>
            <a:endParaRPr lang="en-US" b="1" dirty="0"/>
          </a:p>
          <a:p>
            <a:endParaRPr lang="en-US" dirty="0"/>
          </a:p>
        </p:txBody>
      </p:sp>
    </p:spTree>
    <p:extLst>
      <p:ext uri="{BB962C8B-B14F-4D97-AF65-F5344CB8AC3E}">
        <p14:creationId xmlns:p14="http://schemas.microsoft.com/office/powerpoint/2010/main" val="4464107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9"/>
            </a:pPr>
            <a:r>
              <a:rPr lang="en-US" dirty="0">
                <a:ea typeface="Times New Roman"/>
                <a:cs typeface="Times New Roman"/>
              </a:rPr>
              <a:t>The ____________ role is that of a guide and mentor, not a judge or supreme ruler.</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Coworker's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Distributor's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Mediator's </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Manipulator's</a:t>
            </a:r>
          </a:p>
          <a:p>
            <a:pPr marL="347663" lvl="0" indent="-347663">
              <a:lnSpc>
                <a:spcPct val="115000"/>
              </a:lnSpc>
              <a:spcBef>
                <a:spcPts val="1200"/>
              </a:spcBef>
              <a:spcAft>
                <a:spcPts val="1000"/>
              </a:spcAft>
              <a:buFont typeface="+mj-lt"/>
              <a:buAutoNum type="arabicPeriod" startAt="10"/>
            </a:pPr>
            <a:r>
              <a:rPr lang="en-US" dirty="0">
                <a:ea typeface="Times New Roman"/>
                <a:cs typeface="Times New Roman"/>
              </a:rPr>
              <a:t>One example of a ground rule is: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All parties will avoid each other at all costs.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Parties will listen to each other’s statements fully before responding.</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Everyone will speak in unison.</a:t>
            </a:r>
          </a:p>
          <a:p>
            <a:pPr marL="681038" lvl="0">
              <a:lnSpc>
                <a:spcPct val="115000"/>
              </a:lnSpc>
              <a:spcBef>
                <a:spcPts val="0"/>
              </a:spcBef>
              <a:spcAft>
                <a:spcPts val="0"/>
              </a:spcAft>
              <a:buFont typeface="+mj-lt"/>
              <a:buAutoNum type="alphaLcParenR"/>
            </a:pPr>
            <a:r>
              <a:rPr lang="en-US" dirty="0">
                <a:ea typeface="SimSun"/>
                <a:cs typeface="Mangal"/>
              </a:rPr>
              <a:t>All parties will agree that there is no hope. </a:t>
            </a:r>
          </a:p>
          <a:p>
            <a:endParaRPr lang="en-US" dirty="0"/>
          </a:p>
        </p:txBody>
      </p:sp>
    </p:spTree>
    <p:extLst>
      <p:ext uri="{BB962C8B-B14F-4D97-AF65-F5344CB8AC3E}">
        <p14:creationId xmlns:p14="http://schemas.microsoft.com/office/powerpoint/2010/main" val="372134758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Module Five:</a:t>
            </a:r>
            <a:br>
              <a:rPr lang="en-US" dirty="0"/>
            </a:br>
            <a:r>
              <a:rPr lang="en-US" dirty="0"/>
              <a:t>Creating a Mutual Understanding</a:t>
            </a:r>
          </a:p>
        </p:txBody>
      </p:sp>
      <p:sp>
        <p:nvSpPr>
          <p:cNvPr id="4" name="Text Placeholder 3"/>
          <p:cNvSpPr>
            <a:spLocks noGrp="1"/>
          </p:cNvSpPr>
          <p:nvPr>
            <p:ph type="body" sz="quarter" idx="10"/>
          </p:nvPr>
        </p:nvSpPr>
        <p:spPr/>
        <p:txBody>
          <a:bodyPr>
            <a:noAutofit/>
          </a:bodyPr>
          <a:lstStyle/>
          <a:p>
            <a:pPr eaLnBrk="1" hangingPunct="1">
              <a:lnSpc>
                <a:spcPct val="80000"/>
              </a:lnSpc>
            </a:pPr>
            <a:r>
              <a:rPr lang="en-US" sz="2800" i="1" dirty="0">
                <a:latin typeface="+mj-lt"/>
              </a:rPr>
              <a:t> </a:t>
            </a:r>
            <a:endParaRPr lang="en-CA" sz="2800" i="1" dirty="0">
              <a:latin typeface="+mj-lt"/>
            </a:endParaRPr>
          </a:p>
          <a:p>
            <a:pPr>
              <a:lnSpc>
                <a:spcPct val="80000"/>
              </a:lnSpc>
            </a:pPr>
            <a:r>
              <a:rPr lang="en-US" sz="2800" i="1" dirty="0">
                <a:latin typeface="+mj-lt"/>
              </a:rPr>
              <a:t>Conflict is inevitable, but combat is optional.</a:t>
            </a:r>
            <a:br>
              <a:rPr lang="en-US" sz="2800" i="1" dirty="0">
                <a:latin typeface="+mj-lt"/>
              </a:rPr>
            </a:br>
            <a:endParaRPr lang="en-US" sz="2800" i="1" dirty="0">
              <a:latin typeface="+mj-lt"/>
            </a:endParaRPr>
          </a:p>
          <a:p>
            <a:pPr>
              <a:lnSpc>
                <a:spcPct val="80000"/>
              </a:lnSpc>
            </a:pPr>
            <a:r>
              <a:rPr lang="en-US" sz="2800" i="1" dirty="0">
                <a:latin typeface="+mj-lt"/>
              </a:rPr>
              <a:t>Max Lucade</a:t>
            </a:r>
          </a:p>
        </p:txBody>
      </p:sp>
      <p:sp>
        <p:nvSpPr>
          <p:cNvPr id="22531" name="Content Placeholder 2"/>
          <p:cNvSpPr>
            <a:spLocks noGrp="1"/>
          </p:cNvSpPr>
          <p:nvPr>
            <p:ph type="body" sz="quarter" idx="11"/>
          </p:nvPr>
        </p:nvSpPr>
        <p:spPr/>
        <p:txBody>
          <a:bodyPr/>
          <a:lstStyle/>
          <a:p>
            <a:pPr eaLnBrk="1" hangingPunct="1"/>
            <a:r>
              <a:rPr lang="en-US" dirty="0"/>
              <a:t>The model of win-win situations and mutual gain is our preferred outcome for any conflict. </a:t>
            </a:r>
          </a:p>
          <a:p>
            <a:pPr eaLnBrk="1" hangingPunct="1"/>
            <a:r>
              <a:rPr lang="en-US" dirty="0"/>
              <a:t>In this module, we will explore how creating mutual understanding can lay the groundwork for a win-win solution.</a:t>
            </a:r>
            <a:endParaRPr lang="en-CA" dirty="0"/>
          </a:p>
          <a:p>
            <a:pPr eaLnBrk="1" hangingPunct="1"/>
            <a:endParaRPr lang="en-US"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90179D57-0263-4065-8422-DACC54ED1D64}"/>
              </a:ext>
            </a:extLst>
          </p:cNvPr>
          <p:cNvSpPr>
            <a:spLocks noGrp="1"/>
          </p:cNvSpPr>
          <p:nvPr>
            <p:ph sz="quarter" idx="11"/>
          </p:nvPr>
        </p:nvSpPr>
        <p:spPr/>
        <p:txBody>
          <a:bodyPr/>
          <a:lstStyle/>
          <a:p>
            <a:endParaRPr lang="en-US"/>
          </a:p>
        </p:txBody>
      </p:sp>
      <p:sp>
        <p:nvSpPr>
          <p:cNvPr id="23554" name="Title 1"/>
          <p:cNvSpPr>
            <a:spLocks noGrp="1"/>
          </p:cNvSpPr>
          <p:nvPr>
            <p:ph type="title"/>
          </p:nvPr>
        </p:nvSpPr>
        <p:spPr/>
        <p:txBody>
          <a:bodyPr/>
          <a:lstStyle/>
          <a:p>
            <a:pPr eaLnBrk="1" hangingPunct="1"/>
            <a:r>
              <a:rPr lang="en-US" dirty="0"/>
              <a:t>What Do I Want?</a:t>
            </a:r>
          </a:p>
        </p:txBody>
      </p:sp>
      <p:grpSp>
        <p:nvGrpSpPr>
          <p:cNvPr id="2" name="Group 1">
            <a:extLst>
              <a:ext uri="{FF2B5EF4-FFF2-40B4-BE49-F238E27FC236}">
                <a16:creationId xmlns:a16="http://schemas.microsoft.com/office/drawing/2014/main" id="{78FD61C4-1D16-4314-B8B5-54E0400FBF17}"/>
              </a:ext>
            </a:extLst>
          </p:cNvPr>
          <p:cNvGrpSpPr/>
          <p:nvPr/>
        </p:nvGrpSpPr>
        <p:grpSpPr>
          <a:xfrm>
            <a:off x="457528" y="2084729"/>
            <a:ext cx="8228943" cy="3556903"/>
            <a:chOff x="457528" y="2084729"/>
            <a:chExt cx="8228943" cy="3556903"/>
          </a:xfrm>
        </p:grpSpPr>
        <p:sp>
          <p:nvSpPr>
            <p:cNvPr id="3" name="Freeform: Shape 2">
              <a:extLst>
                <a:ext uri="{FF2B5EF4-FFF2-40B4-BE49-F238E27FC236}">
                  <a16:creationId xmlns:a16="http://schemas.microsoft.com/office/drawing/2014/main" id="{4214E810-2EAF-4410-82F5-65A528AD5066}"/>
                </a:ext>
              </a:extLst>
            </p:cNvPr>
            <p:cNvSpPr/>
            <p:nvPr/>
          </p:nvSpPr>
          <p:spPr>
            <a:xfrm>
              <a:off x="457528" y="2084729"/>
              <a:ext cx="3845300" cy="961325"/>
            </a:xfrm>
            <a:custGeom>
              <a:avLst/>
              <a:gdLst>
                <a:gd name="connsiteX0" fmla="*/ 0 w 3845300"/>
                <a:gd name="connsiteY0" fmla="*/ 96133 h 961325"/>
                <a:gd name="connsiteX1" fmla="*/ 96133 w 3845300"/>
                <a:gd name="connsiteY1" fmla="*/ 0 h 961325"/>
                <a:gd name="connsiteX2" fmla="*/ 3749168 w 3845300"/>
                <a:gd name="connsiteY2" fmla="*/ 0 h 961325"/>
                <a:gd name="connsiteX3" fmla="*/ 3845301 w 3845300"/>
                <a:gd name="connsiteY3" fmla="*/ 96133 h 961325"/>
                <a:gd name="connsiteX4" fmla="*/ 3845300 w 3845300"/>
                <a:gd name="connsiteY4" fmla="*/ 865193 h 961325"/>
                <a:gd name="connsiteX5" fmla="*/ 3749167 w 3845300"/>
                <a:gd name="connsiteY5" fmla="*/ 961326 h 961325"/>
                <a:gd name="connsiteX6" fmla="*/ 96133 w 3845300"/>
                <a:gd name="connsiteY6" fmla="*/ 961325 h 961325"/>
                <a:gd name="connsiteX7" fmla="*/ 0 w 3845300"/>
                <a:gd name="connsiteY7" fmla="*/ 865192 h 961325"/>
                <a:gd name="connsiteX8" fmla="*/ 0 w 3845300"/>
                <a:gd name="connsiteY8" fmla="*/ 96133 h 961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45300" h="961325">
                  <a:moveTo>
                    <a:pt x="0" y="96133"/>
                  </a:moveTo>
                  <a:cubicBezTo>
                    <a:pt x="0" y="43040"/>
                    <a:pt x="43040" y="0"/>
                    <a:pt x="96133" y="0"/>
                  </a:cubicBezTo>
                  <a:lnTo>
                    <a:pt x="3749168" y="0"/>
                  </a:lnTo>
                  <a:cubicBezTo>
                    <a:pt x="3802261" y="0"/>
                    <a:pt x="3845301" y="43040"/>
                    <a:pt x="3845301" y="96133"/>
                  </a:cubicBezTo>
                  <a:cubicBezTo>
                    <a:pt x="3845301" y="352486"/>
                    <a:pt x="3845300" y="608840"/>
                    <a:pt x="3845300" y="865193"/>
                  </a:cubicBezTo>
                  <a:cubicBezTo>
                    <a:pt x="3845300" y="918286"/>
                    <a:pt x="3802260" y="961326"/>
                    <a:pt x="3749167" y="961326"/>
                  </a:cubicBezTo>
                  <a:lnTo>
                    <a:pt x="96133" y="961325"/>
                  </a:lnTo>
                  <a:cubicBezTo>
                    <a:pt x="43040" y="961325"/>
                    <a:pt x="0" y="918285"/>
                    <a:pt x="0" y="865192"/>
                  </a:cubicBezTo>
                  <a:lnTo>
                    <a:pt x="0" y="96133"/>
                  </a:lnTo>
                  <a:close/>
                </a:path>
              </a:pathLst>
            </a:cu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96736" tIns="96736" rIns="96736" bIns="96736" numCol="1" spcCol="1270" anchor="ctr" anchorCtr="0">
              <a:noAutofit/>
            </a:bodyPr>
            <a:lstStyle/>
            <a:p>
              <a:pPr marL="0" lvl="0" indent="0" algn="ctr" defTabSz="2400300">
                <a:lnSpc>
                  <a:spcPct val="90000"/>
                </a:lnSpc>
                <a:spcBef>
                  <a:spcPct val="0"/>
                </a:spcBef>
                <a:spcAft>
                  <a:spcPct val="35000"/>
                </a:spcAft>
                <a:buNone/>
              </a:pPr>
              <a:r>
                <a:rPr lang="en-US" sz="5400" kern="1200" dirty="0"/>
                <a:t>Want</a:t>
              </a:r>
            </a:p>
          </p:txBody>
        </p:sp>
        <p:sp>
          <p:nvSpPr>
            <p:cNvPr id="4" name="Arrow: Right 3">
              <a:extLst>
                <a:ext uri="{FF2B5EF4-FFF2-40B4-BE49-F238E27FC236}">
                  <a16:creationId xmlns:a16="http://schemas.microsoft.com/office/drawing/2014/main" id="{DB7EFCA3-ACF4-4EAF-ADBD-E82309D76D83}"/>
                </a:ext>
              </a:extLst>
            </p:cNvPr>
            <p:cNvSpPr/>
            <p:nvPr/>
          </p:nvSpPr>
          <p:spPr>
            <a:xfrm rot="5400000">
              <a:off x="2296062" y="3130171"/>
              <a:ext cx="168231" cy="168231"/>
            </a:xfrm>
            <a:prstGeom prst="rightArrow">
              <a:avLst>
                <a:gd name="adj1" fmla="val 66700"/>
                <a:gd name="adj2" fmla="val 50000"/>
              </a:avLst>
            </a:prstGeom>
          </p:spPr>
          <p:style>
            <a:lnRef idx="0">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EA4BB5CB-EF68-485E-9353-52FDDAE1BAC1}"/>
                </a:ext>
              </a:extLst>
            </p:cNvPr>
            <p:cNvSpPr/>
            <p:nvPr/>
          </p:nvSpPr>
          <p:spPr>
            <a:xfrm>
              <a:off x="457528" y="3382518"/>
              <a:ext cx="3845300" cy="961325"/>
            </a:xfrm>
            <a:custGeom>
              <a:avLst/>
              <a:gdLst>
                <a:gd name="connsiteX0" fmla="*/ 0 w 3845300"/>
                <a:gd name="connsiteY0" fmla="*/ 96133 h 961325"/>
                <a:gd name="connsiteX1" fmla="*/ 96133 w 3845300"/>
                <a:gd name="connsiteY1" fmla="*/ 0 h 961325"/>
                <a:gd name="connsiteX2" fmla="*/ 3749168 w 3845300"/>
                <a:gd name="connsiteY2" fmla="*/ 0 h 961325"/>
                <a:gd name="connsiteX3" fmla="*/ 3845301 w 3845300"/>
                <a:gd name="connsiteY3" fmla="*/ 96133 h 961325"/>
                <a:gd name="connsiteX4" fmla="*/ 3845300 w 3845300"/>
                <a:gd name="connsiteY4" fmla="*/ 865193 h 961325"/>
                <a:gd name="connsiteX5" fmla="*/ 3749167 w 3845300"/>
                <a:gd name="connsiteY5" fmla="*/ 961326 h 961325"/>
                <a:gd name="connsiteX6" fmla="*/ 96133 w 3845300"/>
                <a:gd name="connsiteY6" fmla="*/ 961325 h 961325"/>
                <a:gd name="connsiteX7" fmla="*/ 0 w 3845300"/>
                <a:gd name="connsiteY7" fmla="*/ 865192 h 961325"/>
                <a:gd name="connsiteX8" fmla="*/ 0 w 3845300"/>
                <a:gd name="connsiteY8" fmla="*/ 96133 h 961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45300" h="961325">
                  <a:moveTo>
                    <a:pt x="0" y="96133"/>
                  </a:moveTo>
                  <a:cubicBezTo>
                    <a:pt x="0" y="43040"/>
                    <a:pt x="43040" y="0"/>
                    <a:pt x="96133" y="0"/>
                  </a:cubicBezTo>
                  <a:lnTo>
                    <a:pt x="3749168" y="0"/>
                  </a:lnTo>
                  <a:cubicBezTo>
                    <a:pt x="3802261" y="0"/>
                    <a:pt x="3845301" y="43040"/>
                    <a:pt x="3845301" y="96133"/>
                  </a:cubicBezTo>
                  <a:cubicBezTo>
                    <a:pt x="3845301" y="352486"/>
                    <a:pt x="3845300" y="608840"/>
                    <a:pt x="3845300" y="865193"/>
                  </a:cubicBezTo>
                  <a:cubicBezTo>
                    <a:pt x="3845300" y="918286"/>
                    <a:pt x="3802260" y="961326"/>
                    <a:pt x="3749167" y="961326"/>
                  </a:cubicBezTo>
                  <a:lnTo>
                    <a:pt x="96133" y="961325"/>
                  </a:lnTo>
                  <a:cubicBezTo>
                    <a:pt x="43040" y="961325"/>
                    <a:pt x="0" y="918285"/>
                    <a:pt x="0" y="865192"/>
                  </a:cubicBezTo>
                  <a:lnTo>
                    <a:pt x="0" y="96133"/>
                  </a:ln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64986" tIns="64986" rIns="64986" bIns="64986" numCol="1" spcCol="1270" anchor="ctr" anchorCtr="0">
              <a:noAutofit/>
            </a:bodyPr>
            <a:lstStyle/>
            <a:p>
              <a:pPr marL="0" lvl="0" indent="0" algn="ctr" defTabSz="1289050">
                <a:lnSpc>
                  <a:spcPct val="90000"/>
                </a:lnSpc>
                <a:spcBef>
                  <a:spcPct val="0"/>
                </a:spcBef>
                <a:spcAft>
                  <a:spcPct val="35000"/>
                </a:spcAft>
                <a:buNone/>
              </a:pPr>
              <a:r>
                <a:rPr lang="en-US" sz="2900" kern="1200" dirty="0"/>
                <a:t>More input into the scheduling process</a:t>
              </a:r>
            </a:p>
          </p:txBody>
        </p:sp>
        <p:sp>
          <p:nvSpPr>
            <p:cNvPr id="7" name="Arrow: Right 6">
              <a:extLst>
                <a:ext uri="{FF2B5EF4-FFF2-40B4-BE49-F238E27FC236}">
                  <a16:creationId xmlns:a16="http://schemas.microsoft.com/office/drawing/2014/main" id="{C39467DC-FA9C-443A-8812-3C6401DEA988}"/>
                </a:ext>
              </a:extLst>
            </p:cNvPr>
            <p:cNvSpPr/>
            <p:nvPr/>
          </p:nvSpPr>
          <p:spPr>
            <a:xfrm rot="5400000">
              <a:off x="2296062" y="4427960"/>
              <a:ext cx="168231" cy="168231"/>
            </a:xfrm>
            <a:prstGeom prst="rightArrow">
              <a:avLst>
                <a:gd name="adj1" fmla="val 66700"/>
                <a:gd name="adj2" fmla="val 50000"/>
              </a:avLst>
            </a:prstGeom>
          </p:spPr>
          <p:style>
            <a:lnRef idx="0">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8" name="Freeform: Shape 7">
              <a:extLst>
                <a:ext uri="{FF2B5EF4-FFF2-40B4-BE49-F238E27FC236}">
                  <a16:creationId xmlns:a16="http://schemas.microsoft.com/office/drawing/2014/main" id="{05F017B1-6E4F-4F01-9082-6EF54CC34444}"/>
                </a:ext>
              </a:extLst>
            </p:cNvPr>
            <p:cNvSpPr/>
            <p:nvPr/>
          </p:nvSpPr>
          <p:spPr>
            <a:xfrm>
              <a:off x="457528" y="4680307"/>
              <a:ext cx="3845300" cy="961325"/>
            </a:xfrm>
            <a:custGeom>
              <a:avLst/>
              <a:gdLst>
                <a:gd name="connsiteX0" fmla="*/ 0 w 3845300"/>
                <a:gd name="connsiteY0" fmla="*/ 96133 h 961325"/>
                <a:gd name="connsiteX1" fmla="*/ 96133 w 3845300"/>
                <a:gd name="connsiteY1" fmla="*/ 0 h 961325"/>
                <a:gd name="connsiteX2" fmla="*/ 3749168 w 3845300"/>
                <a:gd name="connsiteY2" fmla="*/ 0 h 961325"/>
                <a:gd name="connsiteX3" fmla="*/ 3845301 w 3845300"/>
                <a:gd name="connsiteY3" fmla="*/ 96133 h 961325"/>
                <a:gd name="connsiteX4" fmla="*/ 3845300 w 3845300"/>
                <a:gd name="connsiteY4" fmla="*/ 865193 h 961325"/>
                <a:gd name="connsiteX5" fmla="*/ 3749167 w 3845300"/>
                <a:gd name="connsiteY5" fmla="*/ 961326 h 961325"/>
                <a:gd name="connsiteX6" fmla="*/ 96133 w 3845300"/>
                <a:gd name="connsiteY6" fmla="*/ 961325 h 961325"/>
                <a:gd name="connsiteX7" fmla="*/ 0 w 3845300"/>
                <a:gd name="connsiteY7" fmla="*/ 865192 h 961325"/>
                <a:gd name="connsiteX8" fmla="*/ 0 w 3845300"/>
                <a:gd name="connsiteY8" fmla="*/ 96133 h 961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45300" h="961325">
                  <a:moveTo>
                    <a:pt x="0" y="96133"/>
                  </a:moveTo>
                  <a:cubicBezTo>
                    <a:pt x="0" y="43040"/>
                    <a:pt x="43040" y="0"/>
                    <a:pt x="96133" y="0"/>
                  </a:cubicBezTo>
                  <a:lnTo>
                    <a:pt x="3749168" y="0"/>
                  </a:lnTo>
                  <a:cubicBezTo>
                    <a:pt x="3802261" y="0"/>
                    <a:pt x="3845301" y="43040"/>
                    <a:pt x="3845301" y="96133"/>
                  </a:cubicBezTo>
                  <a:cubicBezTo>
                    <a:pt x="3845301" y="352486"/>
                    <a:pt x="3845300" y="608840"/>
                    <a:pt x="3845300" y="865193"/>
                  </a:cubicBezTo>
                  <a:cubicBezTo>
                    <a:pt x="3845300" y="918286"/>
                    <a:pt x="3802260" y="961326"/>
                    <a:pt x="3749167" y="961326"/>
                  </a:cubicBezTo>
                  <a:lnTo>
                    <a:pt x="96133" y="961325"/>
                  </a:lnTo>
                  <a:cubicBezTo>
                    <a:pt x="43040" y="961325"/>
                    <a:pt x="0" y="918285"/>
                    <a:pt x="0" y="865192"/>
                  </a:cubicBezTo>
                  <a:lnTo>
                    <a:pt x="0" y="96133"/>
                  </a:ln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64986" tIns="64986" rIns="64986" bIns="64986" numCol="1" spcCol="1270" anchor="ctr" anchorCtr="0">
              <a:noAutofit/>
            </a:bodyPr>
            <a:lstStyle/>
            <a:p>
              <a:pPr marL="0" lvl="0" indent="0" algn="ctr" defTabSz="1289050">
                <a:lnSpc>
                  <a:spcPct val="90000"/>
                </a:lnSpc>
                <a:spcBef>
                  <a:spcPct val="0"/>
                </a:spcBef>
                <a:spcAft>
                  <a:spcPct val="35000"/>
                </a:spcAft>
                <a:buNone/>
              </a:pPr>
              <a:r>
                <a:rPr lang="en-US" sz="2900" kern="1200" dirty="0"/>
                <a:t>A more regular schedule</a:t>
              </a:r>
            </a:p>
          </p:txBody>
        </p:sp>
        <p:sp>
          <p:nvSpPr>
            <p:cNvPr id="9" name="Freeform: Shape 8">
              <a:extLst>
                <a:ext uri="{FF2B5EF4-FFF2-40B4-BE49-F238E27FC236}">
                  <a16:creationId xmlns:a16="http://schemas.microsoft.com/office/drawing/2014/main" id="{1764EA80-E611-4D78-8232-A60930FF57D3}"/>
                </a:ext>
              </a:extLst>
            </p:cNvPr>
            <p:cNvSpPr/>
            <p:nvPr/>
          </p:nvSpPr>
          <p:spPr>
            <a:xfrm>
              <a:off x="4841171" y="2084729"/>
              <a:ext cx="3845300" cy="961325"/>
            </a:xfrm>
            <a:custGeom>
              <a:avLst/>
              <a:gdLst>
                <a:gd name="connsiteX0" fmla="*/ 0 w 3845300"/>
                <a:gd name="connsiteY0" fmla="*/ 96133 h 961325"/>
                <a:gd name="connsiteX1" fmla="*/ 96133 w 3845300"/>
                <a:gd name="connsiteY1" fmla="*/ 0 h 961325"/>
                <a:gd name="connsiteX2" fmla="*/ 3749168 w 3845300"/>
                <a:gd name="connsiteY2" fmla="*/ 0 h 961325"/>
                <a:gd name="connsiteX3" fmla="*/ 3845301 w 3845300"/>
                <a:gd name="connsiteY3" fmla="*/ 96133 h 961325"/>
                <a:gd name="connsiteX4" fmla="*/ 3845300 w 3845300"/>
                <a:gd name="connsiteY4" fmla="*/ 865193 h 961325"/>
                <a:gd name="connsiteX5" fmla="*/ 3749167 w 3845300"/>
                <a:gd name="connsiteY5" fmla="*/ 961326 h 961325"/>
                <a:gd name="connsiteX6" fmla="*/ 96133 w 3845300"/>
                <a:gd name="connsiteY6" fmla="*/ 961325 h 961325"/>
                <a:gd name="connsiteX7" fmla="*/ 0 w 3845300"/>
                <a:gd name="connsiteY7" fmla="*/ 865192 h 961325"/>
                <a:gd name="connsiteX8" fmla="*/ 0 w 3845300"/>
                <a:gd name="connsiteY8" fmla="*/ 96133 h 961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45300" h="961325">
                  <a:moveTo>
                    <a:pt x="0" y="96133"/>
                  </a:moveTo>
                  <a:cubicBezTo>
                    <a:pt x="0" y="43040"/>
                    <a:pt x="43040" y="0"/>
                    <a:pt x="96133" y="0"/>
                  </a:cubicBezTo>
                  <a:lnTo>
                    <a:pt x="3749168" y="0"/>
                  </a:lnTo>
                  <a:cubicBezTo>
                    <a:pt x="3802261" y="0"/>
                    <a:pt x="3845301" y="43040"/>
                    <a:pt x="3845301" y="96133"/>
                  </a:cubicBezTo>
                  <a:cubicBezTo>
                    <a:pt x="3845301" y="352486"/>
                    <a:pt x="3845300" y="608840"/>
                    <a:pt x="3845300" y="865193"/>
                  </a:cubicBezTo>
                  <a:cubicBezTo>
                    <a:pt x="3845300" y="918286"/>
                    <a:pt x="3802260" y="961326"/>
                    <a:pt x="3749167" y="961326"/>
                  </a:cubicBezTo>
                  <a:lnTo>
                    <a:pt x="96133" y="961325"/>
                  </a:lnTo>
                  <a:cubicBezTo>
                    <a:pt x="43040" y="961325"/>
                    <a:pt x="0" y="918285"/>
                    <a:pt x="0" y="865192"/>
                  </a:cubicBezTo>
                  <a:lnTo>
                    <a:pt x="0" y="96133"/>
                  </a:lnTo>
                  <a:close/>
                </a:path>
              </a:pathLst>
            </a:cu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96736" tIns="96736" rIns="96736" bIns="96736" numCol="1" spcCol="1270" anchor="ctr" anchorCtr="0">
              <a:noAutofit/>
            </a:bodyPr>
            <a:lstStyle/>
            <a:p>
              <a:pPr marL="0" lvl="0" indent="0" algn="ctr" defTabSz="2400300">
                <a:lnSpc>
                  <a:spcPct val="90000"/>
                </a:lnSpc>
                <a:spcBef>
                  <a:spcPct val="0"/>
                </a:spcBef>
                <a:spcAft>
                  <a:spcPct val="35000"/>
                </a:spcAft>
                <a:buNone/>
              </a:pPr>
              <a:r>
                <a:rPr lang="en-US" sz="5400" kern="1200" dirty="0"/>
                <a:t>Need</a:t>
              </a:r>
            </a:p>
          </p:txBody>
        </p:sp>
        <p:sp>
          <p:nvSpPr>
            <p:cNvPr id="10" name="Arrow: Right 9">
              <a:extLst>
                <a:ext uri="{FF2B5EF4-FFF2-40B4-BE49-F238E27FC236}">
                  <a16:creationId xmlns:a16="http://schemas.microsoft.com/office/drawing/2014/main" id="{4F6215DC-D12D-4A6A-BA0E-F0A2B29453E5}"/>
                </a:ext>
              </a:extLst>
            </p:cNvPr>
            <p:cNvSpPr/>
            <p:nvPr/>
          </p:nvSpPr>
          <p:spPr>
            <a:xfrm rot="5400000">
              <a:off x="6679705" y="3130171"/>
              <a:ext cx="168231" cy="168231"/>
            </a:xfrm>
            <a:prstGeom prst="rightArrow">
              <a:avLst>
                <a:gd name="adj1" fmla="val 66700"/>
                <a:gd name="adj2" fmla="val 50000"/>
              </a:avLst>
            </a:prstGeom>
          </p:spPr>
          <p:style>
            <a:lnRef idx="0">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11" name="Freeform: Shape 10">
              <a:extLst>
                <a:ext uri="{FF2B5EF4-FFF2-40B4-BE49-F238E27FC236}">
                  <a16:creationId xmlns:a16="http://schemas.microsoft.com/office/drawing/2014/main" id="{7942454F-6A61-4C57-B984-6BFBB009A736}"/>
                </a:ext>
              </a:extLst>
            </p:cNvPr>
            <p:cNvSpPr/>
            <p:nvPr/>
          </p:nvSpPr>
          <p:spPr>
            <a:xfrm>
              <a:off x="4841171" y="3382518"/>
              <a:ext cx="3845300" cy="961325"/>
            </a:xfrm>
            <a:custGeom>
              <a:avLst/>
              <a:gdLst>
                <a:gd name="connsiteX0" fmla="*/ 0 w 3845300"/>
                <a:gd name="connsiteY0" fmla="*/ 96133 h 961325"/>
                <a:gd name="connsiteX1" fmla="*/ 96133 w 3845300"/>
                <a:gd name="connsiteY1" fmla="*/ 0 h 961325"/>
                <a:gd name="connsiteX2" fmla="*/ 3749168 w 3845300"/>
                <a:gd name="connsiteY2" fmla="*/ 0 h 961325"/>
                <a:gd name="connsiteX3" fmla="*/ 3845301 w 3845300"/>
                <a:gd name="connsiteY3" fmla="*/ 96133 h 961325"/>
                <a:gd name="connsiteX4" fmla="*/ 3845300 w 3845300"/>
                <a:gd name="connsiteY4" fmla="*/ 865193 h 961325"/>
                <a:gd name="connsiteX5" fmla="*/ 3749167 w 3845300"/>
                <a:gd name="connsiteY5" fmla="*/ 961326 h 961325"/>
                <a:gd name="connsiteX6" fmla="*/ 96133 w 3845300"/>
                <a:gd name="connsiteY6" fmla="*/ 961325 h 961325"/>
                <a:gd name="connsiteX7" fmla="*/ 0 w 3845300"/>
                <a:gd name="connsiteY7" fmla="*/ 865192 h 961325"/>
                <a:gd name="connsiteX8" fmla="*/ 0 w 3845300"/>
                <a:gd name="connsiteY8" fmla="*/ 96133 h 961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45300" h="961325">
                  <a:moveTo>
                    <a:pt x="0" y="96133"/>
                  </a:moveTo>
                  <a:cubicBezTo>
                    <a:pt x="0" y="43040"/>
                    <a:pt x="43040" y="0"/>
                    <a:pt x="96133" y="0"/>
                  </a:cubicBezTo>
                  <a:lnTo>
                    <a:pt x="3749168" y="0"/>
                  </a:lnTo>
                  <a:cubicBezTo>
                    <a:pt x="3802261" y="0"/>
                    <a:pt x="3845301" y="43040"/>
                    <a:pt x="3845301" y="96133"/>
                  </a:cubicBezTo>
                  <a:cubicBezTo>
                    <a:pt x="3845301" y="352486"/>
                    <a:pt x="3845300" y="608840"/>
                    <a:pt x="3845300" y="865193"/>
                  </a:cubicBezTo>
                  <a:cubicBezTo>
                    <a:pt x="3845300" y="918286"/>
                    <a:pt x="3802260" y="961326"/>
                    <a:pt x="3749167" y="961326"/>
                  </a:cubicBezTo>
                  <a:lnTo>
                    <a:pt x="96133" y="961325"/>
                  </a:lnTo>
                  <a:cubicBezTo>
                    <a:pt x="43040" y="961325"/>
                    <a:pt x="0" y="918285"/>
                    <a:pt x="0" y="865192"/>
                  </a:cubicBezTo>
                  <a:lnTo>
                    <a:pt x="0" y="96133"/>
                  </a:lnTo>
                  <a:close/>
                </a:path>
              </a:pathLst>
            </a:custGeom>
          </p:spPr>
          <p:style>
            <a:lnRef idx="2">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64986" tIns="64986" rIns="64986" bIns="64986" numCol="1" spcCol="1270" anchor="ctr" anchorCtr="0">
              <a:noAutofit/>
            </a:bodyPr>
            <a:lstStyle/>
            <a:p>
              <a:pPr marL="0" lvl="0" indent="0" algn="ctr" defTabSz="1289050">
                <a:lnSpc>
                  <a:spcPct val="90000"/>
                </a:lnSpc>
                <a:spcBef>
                  <a:spcPct val="0"/>
                </a:spcBef>
                <a:spcAft>
                  <a:spcPct val="35000"/>
                </a:spcAft>
                <a:buNone/>
              </a:pPr>
              <a:r>
                <a:rPr lang="en-US" sz="2900" kern="1200" dirty="0"/>
                <a:t>To work less than 30 hours per week</a:t>
              </a:r>
            </a:p>
          </p:txBody>
        </p:sp>
        <p:sp>
          <p:nvSpPr>
            <p:cNvPr id="12" name="Arrow: Right 11">
              <a:extLst>
                <a:ext uri="{FF2B5EF4-FFF2-40B4-BE49-F238E27FC236}">
                  <a16:creationId xmlns:a16="http://schemas.microsoft.com/office/drawing/2014/main" id="{890F5E87-2D08-4401-9EC1-4B559843F146}"/>
                </a:ext>
              </a:extLst>
            </p:cNvPr>
            <p:cNvSpPr/>
            <p:nvPr/>
          </p:nvSpPr>
          <p:spPr>
            <a:xfrm rot="5400000">
              <a:off x="6679705" y="4427960"/>
              <a:ext cx="168231" cy="168231"/>
            </a:xfrm>
            <a:prstGeom prst="rightArrow">
              <a:avLst>
                <a:gd name="adj1" fmla="val 66700"/>
                <a:gd name="adj2" fmla="val 50000"/>
              </a:avLst>
            </a:prstGeom>
          </p:spPr>
          <p:style>
            <a:lnRef idx="0">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sp>
          <p:nvSpPr>
            <p:cNvPr id="13" name="Freeform: Shape 12">
              <a:extLst>
                <a:ext uri="{FF2B5EF4-FFF2-40B4-BE49-F238E27FC236}">
                  <a16:creationId xmlns:a16="http://schemas.microsoft.com/office/drawing/2014/main" id="{4B774BC7-9136-43A0-8705-5AA07227E180}"/>
                </a:ext>
              </a:extLst>
            </p:cNvPr>
            <p:cNvSpPr/>
            <p:nvPr/>
          </p:nvSpPr>
          <p:spPr>
            <a:xfrm>
              <a:off x="4841171" y="4680307"/>
              <a:ext cx="3845300" cy="961325"/>
            </a:xfrm>
            <a:custGeom>
              <a:avLst/>
              <a:gdLst>
                <a:gd name="connsiteX0" fmla="*/ 0 w 3845300"/>
                <a:gd name="connsiteY0" fmla="*/ 96133 h 961325"/>
                <a:gd name="connsiteX1" fmla="*/ 96133 w 3845300"/>
                <a:gd name="connsiteY1" fmla="*/ 0 h 961325"/>
                <a:gd name="connsiteX2" fmla="*/ 3749168 w 3845300"/>
                <a:gd name="connsiteY2" fmla="*/ 0 h 961325"/>
                <a:gd name="connsiteX3" fmla="*/ 3845301 w 3845300"/>
                <a:gd name="connsiteY3" fmla="*/ 96133 h 961325"/>
                <a:gd name="connsiteX4" fmla="*/ 3845300 w 3845300"/>
                <a:gd name="connsiteY4" fmla="*/ 865193 h 961325"/>
                <a:gd name="connsiteX5" fmla="*/ 3749167 w 3845300"/>
                <a:gd name="connsiteY5" fmla="*/ 961326 h 961325"/>
                <a:gd name="connsiteX6" fmla="*/ 96133 w 3845300"/>
                <a:gd name="connsiteY6" fmla="*/ 961325 h 961325"/>
                <a:gd name="connsiteX7" fmla="*/ 0 w 3845300"/>
                <a:gd name="connsiteY7" fmla="*/ 865192 h 961325"/>
                <a:gd name="connsiteX8" fmla="*/ 0 w 3845300"/>
                <a:gd name="connsiteY8" fmla="*/ 96133 h 961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45300" h="961325">
                  <a:moveTo>
                    <a:pt x="0" y="96133"/>
                  </a:moveTo>
                  <a:cubicBezTo>
                    <a:pt x="0" y="43040"/>
                    <a:pt x="43040" y="0"/>
                    <a:pt x="96133" y="0"/>
                  </a:cubicBezTo>
                  <a:lnTo>
                    <a:pt x="3749168" y="0"/>
                  </a:lnTo>
                  <a:cubicBezTo>
                    <a:pt x="3802261" y="0"/>
                    <a:pt x="3845301" y="43040"/>
                    <a:pt x="3845301" y="96133"/>
                  </a:cubicBezTo>
                  <a:cubicBezTo>
                    <a:pt x="3845301" y="352486"/>
                    <a:pt x="3845300" y="608840"/>
                    <a:pt x="3845300" y="865193"/>
                  </a:cubicBezTo>
                  <a:cubicBezTo>
                    <a:pt x="3845300" y="918286"/>
                    <a:pt x="3802260" y="961326"/>
                    <a:pt x="3749167" y="961326"/>
                  </a:cubicBezTo>
                  <a:lnTo>
                    <a:pt x="96133" y="961325"/>
                  </a:lnTo>
                  <a:cubicBezTo>
                    <a:pt x="43040" y="961325"/>
                    <a:pt x="0" y="918285"/>
                    <a:pt x="0" y="865192"/>
                  </a:cubicBezTo>
                  <a:lnTo>
                    <a:pt x="0" y="96133"/>
                  </a:lnTo>
                  <a:close/>
                </a:path>
              </a:pathLst>
            </a:custGeom>
          </p:spPr>
          <p:style>
            <a:lnRef idx="2">
              <a:schemeClr val="accent5">
                <a:tint val="40000"/>
                <a:alpha val="90000"/>
                <a:hueOff val="0"/>
                <a:satOff val="0"/>
                <a:lumOff val="0"/>
                <a:alphaOff val="0"/>
              </a:schemeClr>
            </a:lnRef>
            <a:fillRef idx="1">
              <a:schemeClr val="accent5">
                <a:tint val="40000"/>
                <a:alpha val="90000"/>
                <a:hueOff val="0"/>
                <a:satOff val="0"/>
                <a:lumOff val="0"/>
                <a:alphaOff val="0"/>
              </a:schemeClr>
            </a:fillRef>
            <a:effectRef idx="0">
              <a:schemeClr val="accent5">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64986" tIns="64986" rIns="64986" bIns="64986" numCol="1" spcCol="1270" anchor="ctr" anchorCtr="0">
              <a:noAutofit/>
            </a:bodyPr>
            <a:lstStyle/>
            <a:p>
              <a:pPr marL="0" lvl="0" indent="0" algn="ctr" defTabSz="1289050">
                <a:lnSpc>
                  <a:spcPct val="90000"/>
                </a:lnSpc>
                <a:spcBef>
                  <a:spcPct val="0"/>
                </a:spcBef>
                <a:spcAft>
                  <a:spcPct val="35000"/>
                </a:spcAft>
                <a:buNone/>
              </a:pPr>
              <a:r>
                <a:rPr lang="en-US" sz="2900" kern="1200" dirty="0"/>
                <a:t>More notice for schedule changes</a:t>
              </a:r>
            </a:p>
          </p:txBody>
        </p:sp>
      </p:gr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A88322C-D33A-4341-9DF0-AB60DE53AE25}"/>
              </a:ext>
            </a:extLst>
          </p:cNvPr>
          <p:cNvSpPr>
            <a:spLocks noGrp="1"/>
          </p:cNvSpPr>
          <p:nvPr>
            <p:ph sz="quarter" idx="11"/>
          </p:nvPr>
        </p:nvSpPr>
        <p:spPr/>
        <p:txBody>
          <a:bodyPr/>
          <a:lstStyle/>
          <a:p>
            <a:endParaRPr lang="en-US"/>
          </a:p>
        </p:txBody>
      </p:sp>
      <p:sp>
        <p:nvSpPr>
          <p:cNvPr id="24578" name="Title 1"/>
          <p:cNvSpPr>
            <a:spLocks noGrp="1"/>
          </p:cNvSpPr>
          <p:nvPr>
            <p:ph type="title"/>
          </p:nvPr>
        </p:nvSpPr>
        <p:spPr/>
        <p:txBody>
          <a:bodyPr/>
          <a:lstStyle/>
          <a:p>
            <a:pPr eaLnBrk="1" hangingPunct="1"/>
            <a:r>
              <a:rPr lang="en-US" dirty="0"/>
              <a:t>What Do They Want?</a:t>
            </a:r>
          </a:p>
        </p:txBody>
      </p:sp>
      <p:grpSp>
        <p:nvGrpSpPr>
          <p:cNvPr id="2" name="Group 1">
            <a:extLst>
              <a:ext uri="{FF2B5EF4-FFF2-40B4-BE49-F238E27FC236}">
                <a16:creationId xmlns:a16="http://schemas.microsoft.com/office/drawing/2014/main" id="{CC93620D-769F-48C6-87DF-343EA1451CEB}"/>
              </a:ext>
            </a:extLst>
          </p:cNvPr>
          <p:cNvGrpSpPr/>
          <p:nvPr/>
        </p:nvGrpSpPr>
        <p:grpSpPr>
          <a:xfrm>
            <a:off x="1049313" y="1604238"/>
            <a:ext cx="7045373" cy="4517885"/>
            <a:chOff x="1049313" y="1604238"/>
            <a:chExt cx="7045373" cy="4517885"/>
          </a:xfrm>
        </p:grpSpPr>
        <p:sp>
          <p:nvSpPr>
            <p:cNvPr id="4" name="Freeform: Shape 3">
              <a:extLst>
                <a:ext uri="{FF2B5EF4-FFF2-40B4-BE49-F238E27FC236}">
                  <a16:creationId xmlns:a16="http://schemas.microsoft.com/office/drawing/2014/main" id="{610F97AB-E9E4-4B7F-A16F-4FF6D93102FD}"/>
                </a:ext>
              </a:extLst>
            </p:cNvPr>
            <p:cNvSpPr/>
            <p:nvPr/>
          </p:nvSpPr>
          <p:spPr>
            <a:xfrm>
              <a:off x="4206873" y="2506326"/>
              <a:ext cx="696052" cy="91440"/>
            </a:xfrm>
            <a:custGeom>
              <a:avLst/>
              <a:gdLst>
                <a:gd name="connsiteX0" fmla="*/ 0 w 696052"/>
                <a:gd name="connsiteY0" fmla="*/ 45720 h 91440"/>
                <a:gd name="connsiteX1" fmla="*/ 696052 w 696052"/>
                <a:gd name="connsiteY1" fmla="*/ 45720 h 91440"/>
              </a:gdLst>
              <a:ahLst/>
              <a:cxnLst>
                <a:cxn ang="0">
                  <a:pos x="connsiteX0" y="connsiteY0"/>
                </a:cxn>
                <a:cxn ang="0">
                  <a:pos x="connsiteX1" y="connsiteY1"/>
                </a:cxn>
              </a:cxnLst>
              <a:rect l="l" t="t" r="r" b="b"/>
              <a:pathLst>
                <a:path w="696052" h="91440">
                  <a:moveTo>
                    <a:pt x="0" y="45720"/>
                  </a:moveTo>
                  <a:lnTo>
                    <a:pt x="696052" y="45720"/>
                  </a:lnTo>
                </a:path>
              </a:pathLst>
            </a:custGeom>
            <a:noFill/>
            <a:ln>
              <a:tailEnd type="arrow"/>
            </a:ln>
          </p:spPr>
          <p:style>
            <a:lnRef idx="1">
              <a:schemeClr val="accent2">
                <a:hueOff val="0"/>
                <a:satOff val="0"/>
                <a:lumOff val="0"/>
                <a:alphaOff val="0"/>
              </a:schemeClr>
            </a:lnRef>
            <a:fillRef idx="0">
              <a:scrgbClr r="0" g="0" b="0"/>
            </a:fillRef>
            <a:effectRef idx="0">
              <a:schemeClr val="accent2">
                <a:hueOff val="0"/>
                <a:satOff val="0"/>
                <a:lumOff val="0"/>
                <a:alphaOff val="0"/>
              </a:schemeClr>
            </a:effectRef>
            <a:fontRef idx="minor">
              <a:schemeClr val="tx1">
                <a:hueOff val="0"/>
                <a:satOff val="0"/>
                <a:lumOff val="0"/>
                <a:alphaOff val="0"/>
              </a:schemeClr>
            </a:fontRef>
          </p:style>
          <p:txBody>
            <a:bodyPr spcFirstLastPara="0" vert="horz" wrap="square" lIns="342560" tIns="42084" rIns="342560" bIns="42083" numCol="1" spcCol="1270" anchor="ctr" anchorCtr="0">
              <a:noAutofit/>
            </a:bodyPr>
            <a:lstStyle/>
            <a:p>
              <a:pPr marL="0" lvl="0" indent="0" algn="ctr" defTabSz="222250">
                <a:lnSpc>
                  <a:spcPct val="90000"/>
                </a:lnSpc>
                <a:spcBef>
                  <a:spcPct val="0"/>
                </a:spcBef>
                <a:spcAft>
                  <a:spcPct val="35000"/>
                </a:spcAft>
                <a:buNone/>
              </a:pPr>
              <a:endParaRPr lang="en-US" sz="500" kern="1200" dirty="0"/>
            </a:p>
          </p:txBody>
        </p:sp>
        <p:sp>
          <p:nvSpPr>
            <p:cNvPr id="5" name="Freeform: Shape 4">
              <a:extLst>
                <a:ext uri="{FF2B5EF4-FFF2-40B4-BE49-F238E27FC236}">
                  <a16:creationId xmlns:a16="http://schemas.microsoft.com/office/drawing/2014/main" id="{28FBE2B8-5DB0-4283-B31F-C4708391D1DD}"/>
                </a:ext>
              </a:extLst>
            </p:cNvPr>
            <p:cNvSpPr/>
            <p:nvPr/>
          </p:nvSpPr>
          <p:spPr>
            <a:xfrm>
              <a:off x="1049313" y="1604238"/>
              <a:ext cx="3159360" cy="1895616"/>
            </a:xfrm>
            <a:custGeom>
              <a:avLst/>
              <a:gdLst>
                <a:gd name="connsiteX0" fmla="*/ 0 w 3159360"/>
                <a:gd name="connsiteY0" fmla="*/ 0 h 1895616"/>
                <a:gd name="connsiteX1" fmla="*/ 3159360 w 3159360"/>
                <a:gd name="connsiteY1" fmla="*/ 0 h 1895616"/>
                <a:gd name="connsiteX2" fmla="*/ 3159360 w 3159360"/>
                <a:gd name="connsiteY2" fmla="*/ 1895616 h 1895616"/>
                <a:gd name="connsiteX3" fmla="*/ 0 w 3159360"/>
                <a:gd name="connsiteY3" fmla="*/ 1895616 h 1895616"/>
                <a:gd name="connsiteX4" fmla="*/ 0 w 3159360"/>
                <a:gd name="connsiteY4" fmla="*/ 0 h 18956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9360" h="1895616">
                  <a:moveTo>
                    <a:pt x="0" y="0"/>
                  </a:moveTo>
                  <a:lnTo>
                    <a:pt x="3159360" y="0"/>
                  </a:lnTo>
                  <a:lnTo>
                    <a:pt x="3159360" y="1895616"/>
                  </a:lnTo>
                  <a:lnTo>
                    <a:pt x="0" y="1895616"/>
                  </a:lnTo>
                  <a:lnTo>
                    <a:pt x="0" y="0"/>
                  </a:lnTo>
                  <a:close/>
                </a:path>
              </a:pathLst>
            </a:cu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84480" tIns="284480" rIns="284480" bIns="284480" numCol="1" spcCol="1270" anchor="ctr" anchorCtr="0">
              <a:noAutofit/>
            </a:bodyPr>
            <a:lstStyle/>
            <a:p>
              <a:pPr marL="0" lvl="0" indent="0" algn="ctr" defTabSz="1778000">
                <a:lnSpc>
                  <a:spcPct val="90000"/>
                </a:lnSpc>
                <a:spcBef>
                  <a:spcPct val="0"/>
                </a:spcBef>
                <a:spcAft>
                  <a:spcPct val="35000"/>
                </a:spcAft>
                <a:buNone/>
              </a:pPr>
              <a:r>
                <a:rPr lang="en-US" sz="4000" b="1" kern="1200" dirty="0"/>
                <a:t>Opponent need?</a:t>
              </a:r>
            </a:p>
          </p:txBody>
        </p:sp>
        <p:sp>
          <p:nvSpPr>
            <p:cNvPr id="6" name="Freeform: Shape 5">
              <a:extLst>
                <a:ext uri="{FF2B5EF4-FFF2-40B4-BE49-F238E27FC236}">
                  <a16:creationId xmlns:a16="http://schemas.microsoft.com/office/drawing/2014/main" id="{E308684A-04AC-4A2D-A2DD-81671036EA37}"/>
                </a:ext>
              </a:extLst>
            </p:cNvPr>
            <p:cNvSpPr/>
            <p:nvPr/>
          </p:nvSpPr>
          <p:spPr>
            <a:xfrm>
              <a:off x="2628993" y="3498055"/>
              <a:ext cx="3886013" cy="696052"/>
            </a:xfrm>
            <a:custGeom>
              <a:avLst/>
              <a:gdLst>
                <a:gd name="connsiteX0" fmla="*/ 3886013 w 3886013"/>
                <a:gd name="connsiteY0" fmla="*/ 0 h 696052"/>
                <a:gd name="connsiteX1" fmla="*/ 3886013 w 3886013"/>
                <a:gd name="connsiteY1" fmla="*/ 365126 h 696052"/>
                <a:gd name="connsiteX2" fmla="*/ 0 w 3886013"/>
                <a:gd name="connsiteY2" fmla="*/ 365126 h 696052"/>
                <a:gd name="connsiteX3" fmla="*/ 0 w 3886013"/>
                <a:gd name="connsiteY3" fmla="*/ 696052 h 696052"/>
              </a:gdLst>
              <a:ahLst/>
              <a:cxnLst>
                <a:cxn ang="0">
                  <a:pos x="connsiteX0" y="connsiteY0"/>
                </a:cxn>
                <a:cxn ang="0">
                  <a:pos x="connsiteX1" y="connsiteY1"/>
                </a:cxn>
                <a:cxn ang="0">
                  <a:pos x="connsiteX2" y="connsiteY2"/>
                </a:cxn>
                <a:cxn ang="0">
                  <a:pos x="connsiteX3" y="connsiteY3"/>
                </a:cxn>
              </a:cxnLst>
              <a:rect l="l" t="t" r="r" b="b"/>
              <a:pathLst>
                <a:path w="3886013" h="696052">
                  <a:moveTo>
                    <a:pt x="3886013" y="0"/>
                  </a:moveTo>
                  <a:lnTo>
                    <a:pt x="3886013" y="365126"/>
                  </a:lnTo>
                  <a:lnTo>
                    <a:pt x="0" y="365126"/>
                  </a:lnTo>
                  <a:lnTo>
                    <a:pt x="0" y="696052"/>
                  </a:lnTo>
                </a:path>
              </a:pathLst>
            </a:custGeom>
            <a:noFill/>
            <a:ln>
              <a:tailEnd type="arrow"/>
            </a:ln>
          </p:spPr>
          <p:style>
            <a:lnRef idx="1">
              <a:schemeClr val="accent3">
                <a:hueOff val="0"/>
                <a:satOff val="0"/>
                <a:lumOff val="0"/>
                <a:alphaOff val="0"/>
              </a:schemeClr>
            </a:lnRef>
            <a:fillRef idx="0">
              <a:scrgbClr r="0" g="0" b="0"/>
            </a:fillRef>
            <a:effectRef idx="0">
              <a:schemeClr val="accent3">
                <a:hueOff val="0"/>
                <a:satOff val="0"/>
                <a:lumOff val="0"/>
                <a:alphaOff val="0"/>
              </a:schemeClr>
            </a:effectRef>
            <a:fontRef idx="minor">
              <a:schemeClr val="tx1">
                <a:hueOff val="0"/>
                <a:satOff val="0"/>
                <a:lumOff val="0"/>
                <a:alphaOff val="0"/>
              </a:schemeClr>
            </a:fontRef>
          </p:style>
          <p:txBody>
            <a:bodyPr spcFirstLastPara="0" vert="horz" wrap="square" lIns="1856872" tIns="344389" rIns="1856873" bIns="344390" numCol="1" spcCol="1270" anchor="ctr" anchorCtr="0">
              <a:noAutofit/>
            </a:bodyPr>
            <a:lstStyle/>
            <a:p>
              <a:pPr marL="0" lvl="0" indent="0" algn="ctr" defTabSz="222250">
                <a:lnSpc>
                  <a:spcPct val="90000"/>
                </a:lnSpc>
                <a:spcBef>
                  <a:spcPct val="0"/>
                </a:spcBef>
                <a:spcAft>
                  <a:spcPct val="35000"/>
                </a:spcAft>
                <a:buNone/>
              </a:pPr>
              <a:endParaRPr lang="en-US" sz="500" kern="1200" dirty="0"/>
            </a:p>
          </p:txBody>
        </p:sp>
        <p:sp>
          <p:nvSpPr>
            <p:cNvPr id="7" name="Freeform: Shape 6">
              <a:extLst>
                <a:ext uri="{FF2B5EF4-FFF2-40B4-BE49-F238E27FC236}">
                  <a16:creationId xmlns:a16="http://schemas.microsoft.com/office/drawing/2014/main" id="{0C2C9293-652C-4929-A9DA-362F5C9F1BEC}"/>
                </a:ext>
              </a:extLst>
            </p:cNvPr>
            <p:cNvSpPr/>
            <p:nvPr/>
          </p:nvSpPr>
          <p:spPr>
            <a:xfrm>
              <a:off x="4935326" y="1604238"/>
              <a:ext cx="3159360" cy="1895616"/>
            </a:xfrm>
            <a:custGeom>
              <a:avLst/>
              <a:gdLst>
                <a:gd name="connsiteX0" fmla="*/ 0 w 3159360"/>
                <a:gd name="connsiteY0" fmla="*/ 0 h 1895616"/>
                <a:gd name="connsiteX1" fmla="*/ 3159360 w 3159360"/>
                <a:gd name="connsiteY1" fmla="*/ 0 h 1895616"/>
                <a:gd name="connsiteX2" fmla="*/ 3159360 w 3159360"/>
                <a:gd name="connsiteY2" fmla="*/ 1895616 h 1895616"/>
                <a:gd name="connsiteX3" fmla="*/ 0 w 3159360"/>
                <a:gd name="connsiteY3" fmla="*/ 1895616 h 1895616"/>
                <a:gd name="connsiteX4" fmla="*/ 0 w 3159360"/>
                <a:gd name="connsiteY4" fmla="*/ 0 h 18956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9360" h="1895616">
                  <a:moveTo>
                    <a:pt x="0" y="0"/>
                  </a:moveTo>
                  <a:lnTo>
                    <a:pt x="3159360" y="0"/>
                  </a:lnTo>
                  <a:lnTo>
                    <a:pt x="3159360" y="1895616"/>
                  </a:lnTo>
                  <a:lnTo>
                    <a:pt x="0" y="1895616"/>
                  </a:lnTo>
                  <a:lnTo>
                    <a:pt x="0" y="0"/>
                  </a:lnTo>
                  <a:close/>
                </a:path>
              </a:pathLst>
            </a:cu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84480" tIns="284480" rIns="284480" bIns="284480" numCol="1" spcCol="1270" anchor="ctr" anchorCtr="0">
              <a:noAutofit/>
            </a:bodyPr>
            <a:lstStyle/>
            <a:p>
              <a:pPr marL="0" lvl="0" indent="0" algn="ctr" defTabSz="1778000">
                <a:lnSpc>
                  <a:spcPct val="90000"/>
                </a:lnSpc>
                <a:spcBef>
                  <a:spcPct val="0"/>
                </a:spcBef>
                <a:spcAft>
                  <a:spcPct val="35000"/>
                </a:spcAft>
                <a:buNone/>
              </a:pPr>
              <a:r>
                <a:rPr lang="en-US" sz="4000" b="1" kern="1200" dirty="0"/>
                <a:t>Opponent want?</a:t>
              </a:r>
            </a:p>
          </p:txBody>
        </p:sp>
        <p:sp>
          <p:nvSpPr>
            <p:cNvPr id="8" name="Freeform: Shape 7">
              <a:extLst>
                <a:ext uri="{FF2B5EF4-FFF2-40B4-BE49-F238E27FC236}">
                  <a16:creationId xmlns:a16="http://schemas.microsoft.com/office/drawing/2014/main" id="{75834F5F-4F61-4B8D-9B8F-94671ED1E80C}"/>
                </a:ext>
              </a:extLst>
            </p:cNvPr>
            <p:cNvSpPr/>
            <p:nvPr/>
          </p:nvSpPr>
          <p:spPr>
            <a:xfrm>
              <a:off x="4206873" y="5128596"/>
              <a:ext cx="696052" cy="91440"/>
            </a:xfrm>
            <a:custGeom>
              <a:avLst/>
              <a:gdLst>
                <a:gd name="connsiteX0" fmla="*/ 0 w 696052"/>
                <a:gd name="connsiteY0" fmla="*/ 45720 h 91440"/>
                <a:gd name="connsiteX1" fmla="*/ 696052 w 696052"/>
                <a:gd name="connsiteY1" fmla="*/ 45720 h 91440"/>
              </a:gdLst>
              <a:ahLst/>
              <a:cxnLst>
                <a:cxn ang="0">
                  <a:pos x="connsiteX0" y="connsiteY0"/>
                </a:cxn>
                <a:cxn ang="0">
                  <a:pos x="connsiteX1" y="connsiteY1"/>
                </a:cxn>
              </a:cxnLst>
              <a:rect l="l" t="t" r="r" b="b"/>
              <a:pathLst>
                <a:path w="696052" h="91440">
                  <a:moveTo>
                    <a:pt x="0" y="45720"/>
                  </a:moveTo>
                  <a:lnTo>
                    <a:pt x="696052" y="45720"/>
                  </a:lnTo>
                </a:path>
              </a:pathLst>
            </a:custGeom>
            <a:noFill/>
            <a:ln>
              <a:tailEnd type="arrow"/>
            </a:ln>
          </p:spPr>
          <p:style>
            <a:lnRef idx="1">
              <a:schemeClr val="accent4">
                <a:hueOff val="0"/>
                <a:satOff val="0"/>
                <a:lumOff val="0"/>
                <a:alphaOff val="0"/>
              </a:schemeClr>
            </a:lnRef>
            <a:fillRef idx="0">
              <a:scrgbClr r="0" g="0" b="0"/>
            </a:fillRef>
            <a:effectRef idx="0">
              <a:schemeClr val="accent4">
                <a:hueOff val="0"/>
                <a:satOff val="0"/>
                <a:lumOff val="0"/>
                <a:alphaOff val="0"/>
              </a:schemeClr>
            </a:effectRef>
            <a:fontRef idx="minor">
              <a:schemeClr val="tx1">
                <a:hueOff val="0"/>
                <a:satOff val="0"/>
                <a:lumOff val="0"/>
                <a:alphaOff val="0"/>
              </a:schemeClr>
            </a:fontRef>
          </p:style>
          <p:txBody>
            <a:bodyPr spcFirstLastPara="0" vert="horz" wrap="square" lIns="342560" tIns="42083" rIns="342560" bIns="42084" numCol="1" spcCol="1270" anchor="ctr" anchorCtr="0">
              <a:noAutofit/>
            </a:bodyPr>
            <a:lstStyle/>
            <a:p>
              <a:pPr marL="0" lvl="0" indent="0" algn="ctr" defTabSz="222250">
                <a:lnSpc>
                  <a:spcPct val="90000"/>
                </a:lnSpc>
                <a:spcBef>
                  <a:spcPct val="0"/>
                </a:spcBef>
                <a:spcAft>
                  <a:spcPct val="35000"/>
                </a:spcAft>
                <a:buNone/>
              </a:pPr>
              <a:endParaRPr lang="en-US" sz="500" kern="1200" dirty="0"/>
            </a:p>
          </p:txBody>
        </p:sp>
        <p:sp>
          <p:nvSpPr>
            <p:cNvPr id="9" name="Freeform: Shape 8">
              <a:extLst>
                <a:ext uri="{FF2B5EF4-FFF2-40B4-BE49-F238E27FC236}">
                  <a16:creationId xmlns:a16="http://schemas.microsoft.com/office/drawing/2014/main" id="{C3F02902-5F02-438E-AE43-D6EABA12D122}"/>
                </a:ext>
              </a:extLst>
            </p:cNvPr>
            <p:cNvSpPr/>
            <p:nvPr/>
          </p:nvSpPr>
          <p:spPr>
            <a:xfrm>
              <a:off x="1049313" y="4226507"/>
              <a:ext cx="3159360" cy="1895616"/>
            </a:xfrm>
            <a:custGeom>
              <a:avLst/>
              <a:gdLst>
                <a:gd name="connsiteX0" fmla="*/ 0 w 3159360"/>
                <a:gd name="connsiteY0" fmla="*/ 0 h 1895616"/>
                <a:gd name="connsiteX1" fmla="*/ 3159360 w 3159360"/>
                <a:gd name="connsiteY1" fmla="*/ 0 h 1895616"/>
                <a:gd name="connsiteX2" fmla="*/ 3159360 w 3159360"/>
                <a:gd name="connsiteY2" fmla="*/ 1895616 h 1895616"/>
                <a:gd name="connsiteX3" fmla="*/ 0 w 3159360"/>
                <a:gd name="connsiteY3" fmla="*/ 1895616 h 1895616"/>
                <a:gd name="connsiteX4" fmla="*/ 0 w 3159360"/>
                <a:gd name="connsiteY4" fmla="*/ 0 h 18956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9360" h="1895616">
                  <a:moveTo>
                    <a:pt x="0" y="0"/>
                  </a:moveTo>
                  <a:lnTo>
                    <a:pt x="3159360" y="0"/>
                  </a:lnTo>
                  <a:lnTo>
                    <a:pt x="3159360" y="1895616"/>
                  </a:lnTo>
                  <a:lnTo>
                    <a:pt x="0" y="1895616"/>
                  </a:lnTo>
                  <a:lnTo>
                    <a:pt x="0" y="0"/>
                  </a:lnTo>
                  <a:close/>
                </a:path>
              </a:pathLst>
            </a:custGeom>
            <a:ln>
              <a:noFill/>
            </a:ln>
          </p:spPr>
          <p:style>
            <a:lnRef idx="2">
              <a:scrgbClr r="0" g="0" b="0"/>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84480" tIns="284480" rIns="284480" bIns="284480" numCol="1" spcCol="1270" anchor="ctr" anchorCtr="0">
              <a:noAutofit/>
            </a:bodyPr>
            <a:lstStyle/>
            <a:p>
              <a:pPr marL="0" lvl="0" indent="0" algn="ctr" defTabSz="1778000">
                <a:lnSpc>
                  <a:spcPct val="90000"/>
                </a:lnSpc>
                <a:spcBef>
                  <a:spcPct val="0"/>
                </a:spcBef>
                <a:spcAft>
                  <a:spcPct val="35000"/>
                </a:spcAft>
                <a:buNone/>
              </a:pPr>
              <a:r>
                <a:rPr lang="en-US" sz="4000" b="1" kern="1200" dirty="0"/>
                <a:t>Most important to them?</a:t>
              </a:r>
            </a:p>
          </p:txBody>
        </p:sp>
        <p:sp>
          <p:nvSpPr>
            <p:cNvPr id="10" name="Freeform: Shape 9">
              <a:extLst>
                <a:ext uri="{FF2B5EF4-FFF2-40B4-BE49-F238E27FC236}">
                  <a16:creationId xmlns:a16="http://schemas.microsoft.com/office/drawing/2014/main" id="{6E43E9E5-795A-4D92-8631-CA1EE2116FF3}"/>
                </a:ext>
              </a:extLst>
            </p:cNvPr>
            <p:cNvSpPr/>
            <p:nvPr/>
          </p:nvSpPr>
          <p:spPr>
            <a:xfrm>
              <a:off x="4935326" y="4226507"/>
              <a:ext cx="3159360" cy="1895616"/>
            </a:xfrm>
            <a:custGeom>
              <a:avLst/>
              <a:gdLst>
                <a:gd name="connsiteX0" fmla="*/ 0 w 3159360"/>
                <a:gd name="connsiteY0" fmla="*/ 0 h 1895616"/>
                <a:gd name="connsiteX1" fmla="*/ 3159360 w 3159360"/>
                <a:gd name="connsiteY1" fmla="*/ 0 h 1895616"/>
                <a:gd name="connsiteX2" fmla="*/ 3159360 w 3159360"/>
                <a:gd name="connsiteY2" fmla="*/ 1895616 h 1895616"/>
                <a:gd name="connsiteX3" fmla="*/ 0 w 3159360"/>
                <a:gd name="connsiteY3" fmla="*/ 1895616 h 1895616"/>
                <a:gd name="connsiteX4" fmla="*/ 0 w 3159360"/>
                <a:gd name="connsiteY4" fmla="*/ 0 h 18956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9360" h="1895616">
                  <a:moveTo>
                    <a:pt x="0" y="0"/>
                  </a:moveTo>
                  <a:lnTo>
                    <a:pt x="3159360" y="0"/>
                  </a:lnTo>
                  <a:lnTo>
                    <a:pt x="3159360" y="1895616"/>
                  </a:lnTo>
                  <a:lnTo>
                    <a:pt x="0" y="1895616"/>
                  </a:lnTo>
                  <a:lnTo>
                    <a:pt x="0" y="0"/>
                  </a:lnTo>
                  <a:close/>
                </a:path>
              </a:pathLst>
            </a:custGeom>
            <a:ln>
              <a:noFill/>
            </a:ln>
          </p:spPr>
          <p:style>
            <a:lnRef idx="2">
              <a:scrgbClr r="0" g="0" b="0"/>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284480" tIns="284480" rIns="284480" bIns="284480" numCol="1" spcCol="1270" anchor="ctr" anchorCtr="0">
              <a:noAutofit/>
            </a:bodyPr>
            <a:lstStyle/>
            <a:p>
              <a:pPr marL="0" lvl="0" indent="0" algn="ctr" defTabSz="1778000">
                <a:lnSpc>
                  <a:spcPct val="90000"/>
                </a:lnSpc>
                <a:spcBef>
                  <a:spcPct val="0"/>
                </a:spcBef>
                <a:spcAft>
                  <a:spcPct val="35000"/>
                </a:spcAft>
                <a:buNone/>
              </a:pPr>
              <a:r>
                <a:rPr lang="en-US" sz="4000" b="1" kern="1200" dirty="0"/>
                <a:t>Least important to them?</a:t>
              </a:r>
            </a:p>
          </p:txBody>
        </p:sp>
      </p:gr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2A214CE-DF01-42AB-A52C-1BD69F6E2EFF}"/>
              </a:ext>
            </a:extLst>
          </p:cNvPr>
          <p:cNvSpPr>
            <a:spLocks noGrp="1"/>
          </p:cNvSpPr>
          <p:nvPr>
            <p:ph sz="quarter" idx="11"/>
          </p:nvPr>
        </p:nvSpPr>
        <p:spPr/>
        <p:txBody>
          <a:bodyPr/>
          <a:lstStyle/>
          <a:p>
            <a:endParaRPr lang="en-US"/>
          </a:p>
        </p:txBody>
      </p:sp>
      <p:sp>
        <p:nvSpPr>
          <p:cNvPr id="25602" name="Title 1"/>
          <p:cNvSpPr>
            <a:spLocks noGrp="1"/>
          </p:cNvSpPr>
          <p:nvPr>
            <p:ph type="title"/>
          </p:nvPr>
        </p:nvSpPr>
        <p:spPr/>
        <p:txBody>
          <a:bodyPr/>
          <a:lstStyle/>
          <a:p>
            <a:pPr eaLnBrk="1" hangingPunct="1"/>
            <a:r>
              <a:rPr lang="en-US" dirty="0"/>
              <a:t>What Do We Want?</a:t>
            </a:r>
          </a:p>
        </p:txBody>
      </p:sp>
      <p:grpSp>
        <p:nvGrpSpPr>
          <p:cNvPr id="2" name="Group 1">
            <a:extLst>
              <a:ext uri="{FF2B5EF4-FFF2-40B4-BE49-F238E27FC236}">
                <a16:creationId xmlns:a16="http://schemas.microsoft.com/office/drawing/2014/main" id="{E7A998A4-FEA5-43C9-A764-751A4C48868B}"/>
              </a:ext>
            </a:extLst>
          </p:cNvPr>
          <p:cNvGrpSpPr/>
          <p:nvPr/>
        </p:nvGrpSpPr>
        <p:grpSpPr>
          <a:xfrm>
            <a:off x="457200" y="1600200"/>
            <a:ext cx="8229600" cy="4525962"/>
            <a:chOff x="457200" y="1600200"/>
            <a:chExt cx="8229600" cy="4525962"/>
          </a:xfrm>
        </p:grpSpPr>
        <p:sp>
          <p:nvSpPr>
            <p:cNvPr id="4" name="Freeform: Shape 3">
              <a:extLst>
                <a:ext uri="{FF2B5EF4-FFF2-40B4-BE49-F238E27FC236}">
                  <a16:creationId xmlns:a16="http://schemas.microsoft.com/office/drawing/2014/main" id="{187560C9-7241-4F91-BADD-6A24B329DC91}"/>
                </a:ext>
              </a:extLst>
            </p:cNvPr>
            <p:cNvSpPr/>
            <p:nvPr/>
          </p:nvSpPr>
          <p:spPr>
            <a:xfrm>
              <a:off x="457200" y="1600200"/>
              <a:ext cx="8229600" cy="1414363"/>
            </a:xfrm>
            <a:custGeom>
              <a:avLst/>
              <a:gdLst>
                <a:gd name="connsiteX0" fmla="*/ 0 w 8229600"/>
                <a:gd name="connsiteY0" fmla="*/ 141436 h 1414363"/>
                <a:gd name="connsiteX1" fmla="*/ 141436 w 8229600"/>
                <a:gd name="connsiteY1" fmla="*/ 0 h 1414363"/>
                <a:gd name="connsiteX2" fmla="*/ 8088164 w 8229600"/>
                <a:gd name="connsiteY2" fmla="*/ 0 h 1414363"/>
                <a:gd name="connsiteX3" fmla="*/ 8229600 w 8229600"/>
                <a:gd name="connsiteY3" fmla="*/ 141436 h 1414363"/>
                <a:gd name="connsiteX4" fmla="*/ 8229600 w 8229600"/>
                <a:gd name="connsiteY4" fmla="*/ 1272927 h 1414363"/>
                <a:gd name="connsiteX5" fmla="*/ 8088164 w 8229600"/>
                <a:gd name="connsiteY5" fmla="*/ 1414363 h 1414363"/>
                <a:gd name="connsiteX6" fmla="*/ 141436 w 8229600"/>
                <a:gd name="connsiteY6" fmla="*/ 1414363 h 1414363"/>
                <a:gd name="connsiteX7" fmla="*/ 0 w 8229600"/>
                <a:gd name="connsiteY7" fmla="*/ 1272927 h 1414363"/>
                <a:gd name="connsiteX8" fmla="*/ 0 w 8229600"/>
                <a:gd name="connsiteY8" fmla="*/ 141436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414363">
                  <a:moveTo>
                    <a:pt x="0" y="141436"/>
                  </a:moveTo>
                  <a:cubicBezTo>
                    <a:pt x="0" y="63323"/>
                    <a:pt x="63323" y="0"/>
                    <a:pt x="141436" y="0"/>
                  </a:cubicBezTo>
                  <a:lnTo>
                    <a:pt x="8088164" y="0"/>
                  </a:lnTo>
                  <a:cubicBezTo>
                    <a:pt x="8166277" y="0"/>
                    <a:pt x="8229600" y="63323"/>
                    <a:pt x="8229600" y="141436"/>
                  </a:cubicBezTo>
                  <a:lnTo>
                    <a:pt x="8229600" y="1272927"/>
                  </a:lnTo>
                  <a:cubicBezTo>
                    <a:pt x="8229600" y="1351040"/>
                    <a:pt x="8166277" y="1414363"/>
                    <a:pt x="8088164" y="1414363"/>
                  </a:cubicBezTo>
                  <a:lnTo>
                    <a:pt x="141436" y="1414363"/>
                  </a:lnTo>
                  <a:cubicBezTo>
                    <a:pt x="63323" y="1414363"/>
                    <a:pt x="0" y="1351040"/>
                    <a:pt x="0" y="1272927"/>
                  </a:cubicBezTo>
                  <a:lnTo>
                    <a:pt x="0" y="141436"/>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35946" tIns="148590" rIns="148591" bIns="148590" numCol="1" spcCol="1270" anchor="ctr" anchorCtr="0">
              <a:noAutofit/>
            </a:bodyPr>
            <a:lstStyle/>
            <a:p>
              <a:pPr marL="0" lvl="0" indent="0" algn="l" defTabSz="1733550">
                <a:lnSpc>
                  <a:spcPct val="90000"/>
                </a:lnSpc>
                <a:spcBef>
                  <a:spcPct val="0"/>
                </a:spcBef>
                <a:spcAft>
                  <a:spcPct val="35000"/>
                </a:spcAft>
                <a:buNone/>
              </a:pPr>
              <a:r>
                <a:rPr lang="en-US" sz="3900" kern="1200" dirty="0"/>
                <a:t>Do not to jump to conclusions</a:t>
              </a:r>
            </a:p>
          </p:txBody>
        </p:sp>
        <p:sp>
          <p:nvSpPr>
            <p:cNvPr id="5" name="Rectangle: Rounded Corners 4">
              <a:extLst>
                <a:ext uri="{FF2B5EF4-FFF2-40B4-BE49-F238E27FC236}">
                  <a16:creationId xmlns:a16="http://schemas.microsoft.com/office/drawing/2014/main" id="{EA9C6128-6CD7-4B2B-B7C8-F740C0BB366C}"/>
                </a:ext>
              </a:extLst>
            </p:cNvPr>
            <p:cNvSpPr/>
            <p:nvPr/>
          </p:nvSpPr>
          <p:spPr>
            <a:xfrm>
              <a:off x="598636" y="1741636"/>
              <a:ext cx="1645920" cy="1131490"/>
            </a:xfrm>
            <a:prstGeom prst="roundRect">
              <a:avLst>
                <a:gd name="adj" fmla="val 10000"/>
              </a:avLst>
            </a:prstGeom>
            <a:solidFill>
              <a:schemeClr val="accent2">
                <a:tint val="50000"/>
                <a:hueOff val="0"/>
                <a:satOff val="0"/>
                <a:lumOff val="0"/>
              </a:schemeClr>
            </a:solidFill>
          </p:spPr>
          <p:style>
            <a:lnRef idx="2">
              <a:schemeClr val="lt1">
                <a:hueOff val="0"/>
                <a:satOff val="0"/>
                <a:lumOff val="0"/>
                <a:alphaOff val="0"/>
              </a:schemeClr>
            </a:lnRef>
            <a:fillRef idx="1">
              <a:scrgbClr r="0" g="0" b="0"/>
            </a:fillRef>
            <a:effectRef idx="0">
              <a:schemeClr val="accent2">
                <a:tint val="50000"/>
                <a:hueOff val="0"/>
                <a:satOff val="0"/>
                <a:lumOff val="0"/>
                <a:alphaOff val="0"/>
              </a:schemeClr>
            </a:effectRef>
            <a:fontRef idx="minor">
              <a:schemeClr val="lt1">
                <a:hueOff val="0"/>
                <a:satOff val="0"/>
                <a:lumOff val="0"/>
                <a:alphaOff val="0"/>
              </a:schemeClr>
            </a:fontRef>
          </p:style>
        </p:sp>
        <p:sp>
          <p:nvSpPr>
            <p:cNvPr id="6" name="Freeform: Shape 5">
              <a:extLst>
                <a:ext uri="{FF2B5EF4-FFF2-40B4-BE49-F238E27FC236}">
                  <a16:creationId xmlns:a16="http://schemas.microsoft.com/office/drawing/2014/main" id="{635A0A7A-2F1C-48A7-832E-DFF5B8493FF9}"/>
                </a:ext>
              </a:extLst>
            </p:cNvPr>
            <p:cNvSpPr/>
            <p:nvPr/>
          </p:nvSpPr>
          <p:spPr>
            <a:xfrm>
              <a:off x="457200" y="3155999"/>
              <a:ext cx="8229600" cy="1414363"/>
            </a:xfrm>
            <a:custGeom>
              <a:avLst/>
              <a:gdLst>
                <a:gd name="connsiteX0" fmla="*/ 0 w 8229600"/>
                <a:gd name="connsiteY0" fmla="*/ 141436 h 1414363"/>
                <a:gd name="connsiteX1" fmla="*/ 141436 w 8229600"/>
                <a:gd name="connsiteY1" fmla="*/ 0 h 1414363"/>
                <a:gd name="connsiteX2" fmla="*/ 8088164 w 8229600"/>
                <a:gd name="connsiteY2" fmla="*/ 0 h 1414363"/>
                <a:gd name="connsiteX3" fmla="*/ 8229600 w 8229600"/>
                <a:gd name="connsiteY3" fmla="*/ 141436 h 1414363"/>
                <a:gd name="connsiteX4" fmla="*/ 8229600 w 8229600"/>
                <a:gd name="connsiteY4" fmla="*/ 1272927 h 1414363"/>
                <a:gd name="connsiteX5" fmla="*/ 8088164 w 8229600"/>
                <a:gd name="connsiteY5" fmla="*/ 1414363 h 1414363"/>
                <a:gd name="connsiteX6" fmla="*/ 141436 w 8229600"/>
                <a:gd name="connsiteY6" fmla="*/ 1414363 h 1414363"/>
                <a:gd name="connsiteX7" fmla="*/ 0 w 8229600"/>
                <a:gd name="connsiteY7" fmla="*/ 1272927 h 1414363"/>
                <a:gd name="connsiteX8" fmla="*/ 0 w 8229600"/>
                <a:gd name="connsiteY8" fmla="*/ 141436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414363">
                  <a:moveTo>
                    <a:pt x="0" y="141436"/>
                  </a:moveTo>
                  <a:cubicBezTo>
                    <a:pt x="0" y="63323"/>
                    <a:pt x="63323" y="0"/>
                    <a:pt x="141436" y="0"/>
                  </a:cubicBezTo>
                  <a:lnTo>
                    <a:pt x="8088164" y="0"/>
                  </a:lnTo>
                  <a:cubicBezTo>
                    <a:pt x="8166277" y="0"/>
                    <a:pt x="8229600" y="63323"/>
                    <a:pt x="8229600" y="141436"/>
                  </a:cubicBezTo>
                  <a:lnTo>
                    <a:pt x="8229600" y="1272927"/>
                  </a:lnTo>
                  <a:cubicBezTo>
                    <a:pt x="8229600" y="1351040"/>
                    <a:pt x="8166277" y="1414363"/>
                    <a:pt x="8088164" y="1414363"/>
                  </a:cubicBezTo>
                  <a:lnTo>
                    <a:pt x="141436" y="1414363"/>
                  </a:lnTo>
                  <a:cubicBezTo>
                    <a:pt x="63323" y="1414363"/>
                    <a:pt x="0" y="1351040"/>
                    <a:pt x="0" y="1272927"/>
                  </a:cubicBezTo>
                  <a:lnTo>
                    <a:pt x="0" y="141436"/>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35946" tIns="148590" rIns="148591" bIns="148590" numCol="1" spcCol="1270" anchor="ctr" anchorCtr="0">
              <a:noAutofit/>
            </a:bodyPr>
            <a:lstStyle/>
            <a:p>
              <a:pPr marL="0" lvl="0" indent="0" algn="l" defTabSz="1733550">
                <a:lnSpc>
                  <a:spcPct val="90000"/>
                </a:lnSpc>
                <a:spcBef>
                  <a:spcPct val="0"/>
                </a:spcBef>
                <a:spcAft>
                  <a:spcPct val="35000"/>
                </a:spcAft>
                <a:buNone/>
              </a:pPr>
              <a:r>
                <a:rPr lang="en-US" sz="3900" kern="1200" dirty="0"/>
                <a:t>Look for the root causes</a:t>
              </a:r>
            </a:p>
          </p:txBody>
        </p:sp>
        <p:sp>
          <p:nvSpPr>
            <p:cNvPr id="7" name="Rectangle: Rounded Corners 6">
              <a:extLst>
                <a:ext uri="{FF2B5EF4-FFF2-40B4-BE49-F238E27FC236}">
                  <a16:creationId xmlns:a16="http://schemas.microsoft.com/office/drawing/2014/main" id="{8AF17B83-DBD5-462D-B61C-43280F30E8A0}"/>
                </a:ext>
              </a:extLst>
            </p:cNvPr>
            <p:cNvSpPr/>
            <p:nvPr/>
          </p:nvSpPr>
          <p:spPr>
            <a:xfrm>
              <a:off x="598636" y="3297436"/>
              <a:ext cx="1645920" cy="1131490"/>
            </a:xfrm>
            <a:prstGeom prst="roundRect">
              <a:avLst>
                <a:gd name="adj" fmla="val 10000"/>
              </a:avLst>
            </a:prstGeom>
            <a:solidFill>
              <a:schemeClr val="accent3">
                <a:tint val="50000"/>
                <a:hueOff val="0"/>
                <a:satOff val="0"/>
                <a:lumOff val="0"/>
              </a:schemeClr>
            </a:solidFill>
          </p:spPr>
          <p:style>
            <a:lnRef idx="2">
              <a:schemeClr val="lt1">
                <a:hueOff val="0"/>
                <a:satOff val="0"/>
                <a:lumOff val="0"/>
                <a:alphaOff val="0"/>
              </a:schemeClr>
            </a:lnRef>
            <a:fillRef idx="1">
              <a:scrgbClr r="0" g="0" b="0"/>
            </a:fillRef>
            <a:effectRef idx="0">
              <a:schemeClr val="accent3">
                <a:tint val="50000"/>
                <a:hueOff val="0"/>
                <a:satOff val="0"/>
                <a:lumOff val="0"/>
                <a:alphaOff val="0"/>
              </a:schemeClr>
            </a:effectRef>
            <a:fontRef idx="minor">
              <a:schemeClr val="lt1">
                <a:hueOff val="0"/>
                <a:satOff val="0"/>
                <a:lumOff val="0"/>
                <a:alphaOff val="0"/>
              </a:schemeClr>
            </a:fontRef>
          </p:style>
        </p:sp>
        <p:sp>
          <p:nvSpPr>
            <p:cNvPr id="8" name="Freeform: Shape 7">
              <a:extLst>
                <a:ext uri="{FF2B5EF4-FFF2-40B4-BE49-F238E27FC236}">
                  <a16:creationId xmlns:a16="http://schemas.microsoft.com/office/drawing/2014/main" id="{462A48FF-60DE-4143-9E2E-21C59C9DEB40}"/>
                </a:ext>
              </a:extLst>
            </p:cNvPr>
            <p:cNvSpPr/>
            <p:nvPr/>
          </p:nvSpPr>
          <p:spPr>
            <a:xfrm>
              <a:off x="457200" y="4711799"/>
              <a:ext cx="8229600" cy="1414363"/>
            </a:xfrm>
            <a:custGeom>
              <a:avLst/>
              <a:gdLst>
                <a:gd name="connsiteX0" fmla="*/ 0 w 8229600"/>
                <a:gd name="connsiteY0" fmla="*/ 141436 h 1414363"/>
                <a:gd name="connsiteX1" fmla="*/ 141436 w 8229600"/>
                <a:gd name="connsiteY1" fmla="*/ 0 h 1414363"/>
                <a:gd name="connsiteX2" fmla="*/ 8088164 w 8229600"/>
                <a:gd name="connsiteY2" fmla="*/ 0 h 1414363"/>
                <a:gd name="connsiteX3" fmla="*/ 8229600 w 8229600"/>
                <a:gd name="connsiteY3" fmla="*/ 141436 h 1414363"/>
                <a:gd name="connsiteX4" fmla="*/ 8229600 w 8229600"/>
                <a:gd name="connsiteY4" fmla="*/ 1272927 h 1414363"/>
                <a:gd name="connsiteX5" fmla="*/ 8088164 w 8229600"/>
                <a:gd name="connsiteY5" fmla="*/ 1414363 h 1414363"/>
                <a:gd name="connsiteX6" fmla="*/ 141436 w 8229600"/>
                <a:gd name="connsiteY6" fmla="*/ 1414363 h 1414363"/>
                <a:gd name="connsiteX7" fmla="*/ 0 w 8229600"/>
                <a:gd name="connsiteY7" fmla="*/ 1272927 h 1414363"/>
                <a:gd name="connsiteX8" fmla="*/ 0 w 8229600"/>
                <a:gd name="connsiteY8" fmla="*/ 141436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414363">
                  <a:moveTo>
                    <a:pt x="0" y="141436"/>
                  </a:moveTo>
                  <a:cubicBezTo>
                    <a:pt x="0" y="63323"/>
                    <a:pt x="63323" y="0"/>
                    <a:pt x="141436" y="0"/>
                  </a:cubicBezTo>
                  <a:lnTo>
                    <a:pt x="8088164" y="0"/>
                  </a:lnTo>
                  <a:cubicBezTo>
                    <a:pt x="8166277" y="0"/>
                    <a:pt x="8229600" y="63323"/>
                    <a:pt x="8229600" y="141436"/>
                  </a:cubicBezTo>
                  <a:lnTo>
                    <a:pt x="8229600" y="1272927"/>
                  </a:lnTo>
                  <a:cubicBezTo>
                    <a:pt x="8229600" y="1351040"/>
                    <a:pt x="8166277" y="1414363"/>
                    <a:pt x="8088164" y="1414363"/>
                  </a:cubicBezTo>
                  <a:lnTo>
                    <a:pt x="141436" y="1414363"/>
                  </a:lnTo>
                  <a:cubicBezTo>
                    <a:pt x="63323" y="1414363"/>
                    <a:pt x="0" y="1351040"/>
                    <a:pt x="0" y="1272927"/>
                  </a:cubicBezTo>
                  <a:lnTo>
                    <a:pt x="0" y="141436"/>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935946" tIns="148590" rIns="148591" bIns="148590" numCol="1" spcCol="1270" anchor="ctr" anchorCtr="0">
              <a:noAutofit/>
            </a:bodyPr>
            <a:lstStyle/>
            <a:p>
              <a:pPr marL="0" lvl="0" indent="0" algn="l" defTabSz="1733550">
                <a:lnSpc>
                  <a:spcPct val="90000"/>
                </a:lnSpc>
                <a:spcBef>
                  <a:spcPct val="0"/>
                </a:spcBef>
                <a:spcAft>
                  <a:spcPct val="35000"/>
                </a:spcAft>
                <a:buNone/>
              </a:pPr>
              <a:r>
                <a:rPr lang="en-US" sz="3900" kern="1200" dirty="0"/>
                <a:t>Often, the problem is not what it seems</a:t>
              </a:r>
            </a:p>
          </p:txBody>
        </p:sp>
        <p:sp>
          <p:nvSpPr>
            <p:cNvPr id="9" name="Rectangle: Rounded Corners 8">
              <a:extLst>
                <a:ext uri="{FF2B5EF4-FFF2-40B4-BE49-F238E27FC236}">
                  <a16:creationId xmlns:a16="http://schemas.microsoft.com/office/drawing/2014/main" id="{D006AFCA-1A9F-4104-9549-C8E6595F7694}"/>
                </a:ext>
              </a:extLst>
            </p:cNvPr>
            <p:cNvSpPr/>
            <p:nvPr/>
          </p:nvSpPr>
          <p:spPr>
            <a:xfrm>
              <a:off x="598636" y="4853235"/>
              <a:ext cx="1645920" cy="1131490"/>
            </a:xfrm>
            <a:prstGeom prst="roundRect">
              <a:avLst>
                <a:gd name="adj" fmla="val 10000"/>
              </a:avLst>
            </a:prstGeom>
            <a:solidFill>
              <a:schemeClr val="accent4">
                <a:tint val="50000"/>
                <a:hueOff val="0"/>
                <a:satOff val="0"/>
                <a:lumOff val="0"/>
              </a:schemeClr>
            </a:solidFill>
          </p:spPr>
          <p:style>
            <a:lnRef idx="2">
              <a:schemeClr val="lt1">
                <a:hueOff val="0"/>
                <a:satOff val="0"/>
                <a:lumOff val="0"/>
                <a:alphaOff val="0"/>
              </a:schemeClr>
            </a:lnRef>
            <a:fillRef idx="1">
              <a:scrgbClr r="0" g="0" b="0"/>
            </a:fillRef>
            <a:effectRef idx="0">
              <a:schemeClr val="accent4">
                <a:tint val="50000"/>
                <a:hueOff val="0"/>
                <a:satOff val="0"/>
                <a:lumOff val="0"/>
                <a:alphaOff val="0"/>
              </a:schemeClr>
            </a:effectRef>
            <a:fontRef idx="minor">
              <a:schemeClr val="lt1">
                <a:hueOff val="0"/>
                <a:satOff val="0"/>
                <a:lumOff val="0"/>
                <a:alphaOff val="0"/>
              </a:schemeClr>
            </a:fontRef>
          </p:style>
        </p:sp>
      </p:gr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Mutual ________ is our preferred outcome for any conflict.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Understanding</a:t>
            </a:r>
          </a:p>
          <a:p>
            <a:pPr marL="681038" lvl="0">
              <a:lnSpc>
                <a:spcPct val="115000"/>
              </a:lnSpc>
              <a:spcBef>
                <a:spcPts val="0"/>
              </a:spcBef>
              <a:spcAft>
                <a:spcPts val="0"/>
              </a:spcAft>
              <a:buFont typeface="+mj-lt"/>
              <a:buAutoNum type="alphaLcParenR"/>
            </a:pPr>
            <a:r>
              <a:rPr lang="en-US" dirty="0">
                <a:ea typeface="SimSun"/>
                <a:cs typeface="Mangal"/>
              </a:rPr>
              <a:t>Disdain</a:t>
            </a:r>
          </a:p>
          <a:p>
            <a:pPr marL="681038" lvl="0">
              <a:lnSpc>
                <a:spcPct val="115000"/>
              </a:lnSpc>
              <a:spcBef>
                <a:spcPts val="0"/>
              </a:spcBef>
              <a:spcAft>
                <a:spcPts val="0"/>
              </a:spcAft>
              <a:buFont typeface="+mj-lt"/>
              <a:buAutoNum type="alphaLcParenR"/>
            </a:pPr>
            <a:r>
              <a:rPr lang="en-US" dirty="0">
                <a:ea typeface="SimSun"/>
                <a:cs typeface="Mangal"/>
              </a:rPr>
              <a:t>Gain</a:t>
            </a:r>
          </a:p>
          <a:p>
            <a:pPr marL="681038" lvl="0">
              <a:lnSpc>
                <a:spcPct val="115000"/>
              </a:lnSpc>
              <a:spcBef>
                <a:spcPts val="0"/>
              </a:spcBef>
              <a:spcAft>
                <a:spcPts val="0"/>
              </a:spcAft>
              <a:buFont typeface="+mj-lt"/>
              <a:buAutoNum type="alphaLcParenR"/>
            </a:pPr>
            <a:r>
              <a:rPr lang="en-US" dirty="0">
                <a:ea typeface="SimSun"/>
                <a:cs typeface="Mangal"/>
              </a:rPr>
              <a:t>Pain</a:t>
            </a:r>
          </a:p>
          <a:p>
            <a:pPr marL="347663" lvl="0" indent="-347663">
              <a:lnSpc>
                <a:spcPct val="115000"/>
              </a:lnSpc>
              <a:spcBef>
                <a:spcPts val="1200"/>
              </a:spcBef>
              <a:spcAft>
                <a:spcPts val="1000"/>
              </a:spcAft>
              <a:buFont typeface="+mj-lt"/>
              <a:buAutoNum type="arabicPeriod" startAt="2"/>
            </a:pPr>
            <a:r>
              <a:rPr lang="en-US" dirty="0">
                <a:ea typeface="Times New Roman"/>
                <a:cs typeface="Times New Roman"/>
              </a:rPr>
              <a:t>Creating mutual understanding can lay the ______________ for a win-win solution.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Groundwork</a:t>
            </a:r>
          </a:p>
          <a:p>
            <a:pPr marL="681038" lvl="0">
              <a:lnSpc>
                <a:spcPct val="115000"/>
              </a:lnSpc>
              <a:spcBef>
                <a:spcPts val="0"/>
              </a:spcBef>
              <a:spcAft>
                <a:spcPts val="0"/>
              </a:spcAft>
              <a:buFont typeface="+mj-lt"/>
              <a:buAutoNum type="alphaLcParenR"/>
            </a:pPr>
            <a:r>
              <a:rPr lang="en-US" dirty="0">
                <a:ea typeface="SimSun"/>
                <a:cs typeface="Mangal"/>
              </a:rPr>
              <a:t>Feelings</a:t>
            </a:r>
          </a:p>
          <a:p>
            <a:pPr marL="681038" lvl="0">
              <a:lnSpc>
                <a:spcPct val="115000"/>
              </a:lnSpc>
              <a:spcBef>
                <a:spcPts val="0"/>
              </a:spcBef>
              <a:spcAft>
                <a:spcPts val="0"/>
              </a:spcAft>
              <a:buFont typeface="+mj-lt"/>
              <a:buAutoNum type="alphaLcParenR"/>
            </a:pPr>
            <a:r>
              <a:rPr lang="en-US" dirty="0">
                <a:ea typeface="SimSun"/>
                <a:cs typeface="Mangal"/>
              </a:rPr>
              <a:t>Suffering</a:t>
            </a:r>
          </a:p>
          <a:p>
            <a:pPr marL="681038" lvl="0">
              <a:lnSpc>
                <a:spcPct val="115000"/>
              </a:lnSpc>
              <a:spcBef>
                <a:spcPts val="0"/>
              </a:spcBef>
              <a:spcAft>
                <a:spcPts val="0"/>
              </a:spcAft>
              <a:buFont typeface="+mj-lt"/>
              <a:buAutoNum type="alphaLcParenR"/>
            </a:pPr>
            <a:r>
              <a:rPr lang="en-US" dirty="0">
                <a:ea typeface="SimSun"/>
                <a:cs typeface="Mangal"/>
              </a:rPr>
              <a:t>Answers</a:t>
            </a:r>
          </a:p>
        </p:txBody>
      </p:sp>
    </p:spTree>
    <p:extLst>
      <p:ext uri="{BB962C8B-B14F-4D97-AF65-F5344CB8AC3E}">
        <p14:creationId xmlns:p14="http://schemas.microsoft.com/office/powerpoint/2010/main" val="108042501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3"/>
            </a:pPr>
            <a:r>
              <a:rPr lang="en-US" dirty="0">
                <a:ea typeface="Times New Roman"/>
                <a:cs typeface="Times New Roman"/>
              </a:rPr>
              <a:t>You can create two versions of your personal needs statement: your ideal resolution and your___________ resolution.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Futuristic</a:t>
            </a:r>
          </a:p>
          <a:p>
            <a:pPr marL="681038" lvl="0">
              <a:lnSpc>
                <a:spcPct val="115000"/>
              </a:lnSpc>
              <a:spcBef>
                <a:spcPts val="0"/>
              </a:spcBef>
              <a:spcAft>
                <a:spcPts val="0"/>
              </a:spcAft>
              <a:buFont typeface="+mj-lt"/>
              <a:buAutoNum type="alphaLcParenR"/>
            </a:pPr>
            <a:r>
              <a:rPr lang="en-US" dirty="0">
                <a:ea typeface="SimSun"/>
                <a:cs typeface="Mangal"/>
              </a:rPr>
              <a:t>Fantastic</a:t>
            </a:r>
          </a:p>
          <a:p>
            <a:pPr marL="681038" lvl="0">
              <a:lnSpc>
                <a:spcPct val="115000"/>
              </a:lnSpc>
              <a:spcBef>
                <a:spcPts val="0"/>
              </a:spcBef>
              <a:spcAft>
                <a:spcPts val="0"/>
              </a:spcAft>
              <a:buFont typeface="+mj-lt"/>
              <a:buAutoNum type="alphaLcParenR"/>
            </a:pPr>
            <a:r>
              <a:rPr lang="en-US" dirty="0">
                <a:ea typeface="SimSun"/>
                <a:cs typeface="Mangal"/>
              </a:rPr>
              <a:t>Realistic</a:t>
            </a:r>
          </a:p>
          <a:p>
            <a:pPr marL="681038" lvl="0">
              <a:lnSpc>
                <a:spcPct val="115000"/>
              </a:lnSpc>
              <a:spcBef>
                <a:spcPts val="0"/>
              </a:spcBef>
              <a:spcAft>
                <a:spcPts val="0"/>
              </a:spcAft>
              <a:buFont typeface="+mj-lt"/>
              <a:buAutoNum type="alphaLcParenR"/>
            </a:pPr>
            <a:r>
              <a:rPr lang="en-US" dirty="0">
                <a:ea typeface="SimSun"/>
                <a:cs typeface="Mangal"/>
              </a:rPr>
              <a:t>Simplistic</a:t>
            </a:r>
          </a:p>
          <a:p>
            <a:pPr marL="347663" lvl="0" indent="-347663">
              <a:lnSpc>
                <a:spcPct val="115000"/>
              </a:lnSpc>
              <a:spcBef>
                <a:spcPts val="1200"/>
              </a:spcBef>
              <a:spcAft>
                <a:spcPts val="1000"/>
              </a:spcAft>
              <a:buFont typeface="+mj-lt"/>
              <a:buAutoNum type="arabicPeriod" startAt="4"/>
            </a:pPr>
            <a:r>
              <a:rPr lang="en-US" dirty="0">
                <a:ea typeface="SimSun"/>
                <a:cs typeface="Mangal"/>
              </a:rPr>
              <a:t>Break down your statement into wants and _________.</a:t>
            </a:r>
          </a:p>
          <a:p>
            <a:pPr marL="681038" lvl="0">
              <a:lnSpc>
                <a:spcPct val="115000"/>
              </a:lnSpc>
              <a:spcBef>
                <a:spcPts val="0"/>
              </a:spcBef>
              <a:spcAft>
                <a:spcPts val="0"/>
              </a:spcAft>
              <a:buFont typeface="+mj-lt"/>
              <a:buAutoNum type="alphaLcParenR"/>
            </a:pPr>
            <a:r>
              <a:rPr lang="en-US" dirty="0">
                <a:ea typeface="SimSun"/>
                <a:cs typeface="Mangal"/>
              </a:rPr>
              <a:t>Shoulds</a:t>
            </a:r>
          </a:p>
          <a:p>
            <a:pPr marL="681038" lvl="0">
              <a:lnSpc>
                <a:spcPct val="115000"/>
              </a:lnSpc>
              <a:spcBef>
                <a:spcPts val="0"/>
              </a:spcBef>
              <a:spcAft>
                <a:spcPts val="0"/>
              </a:spcAft>
              <a:buFont typeface="+mj-lt"/>
              <a:buAutoNum type="alphaLcParenR"/>
            </a:pPr>
            <a:r>
              <a:rPr lang="en-US" dirty="0">
                <a:ea typeface="SimSun"/>
                <a:cs typeface="Mangal"/>
              </a:rPr>
              <a:t>Needs</a:t>
            </a:r>
          </a:p>
          <a:p>
            <a:pPr marL="681038" lvl="0">
              <a:lnSpc>
                <a:spcPct val="115000"/>
              </a:lnSpc>
              <a:spcBef>
                <a:spcPts val="0"/>
              </a:spcBef>
              <a:spcAft>
                <a:spcPts val="0"/>
              </a:spcAft>
              <a:buFont typeface="+mj-lt"/>
              <a:buAutoNum type="alphaLcParenR"/>
            </a:pPr>
            <a:r>
              <a:rPr lang="en-US" dirty="0">
                <a:ea typeface="SimSun"/>
                <a:cs typeface="Mangal"/>
              </a:rPr>
              <a:t>Frames</a:t>
            </a:r>
          </a:p>
          <a:p>
            <a:pPr marL="681038" lvl="0">
              <a:lnSpc>
                <a:spcPct val="115000"/>
              </a:lnSpc>
              <a:spcBef>
                <a:spcPts val="0"/>
              </a:spcBef>
              <a:spcAft>
                <a:spcPts val="0"/>
              </a:spcAft>
              <a:buFont typeface="+mj-lt"/>
              <a:buAutoNum type="alphaLcParenR"/>
            </a:pPr>
            <a:r>
              <a:rPr lang="en-US" dirty="0">
                <a:ea typeface="SimSun"/>
                <a:cs typeface="Mangal"/>
              </a:rPr>
              <a:t>Crimes</a:t>
            </a:r>
          </a:p>
          <a:p>
            <a:endParaRPr lang="en-US" dirty="0"/>
          </a:p>
        </p:txBody>
      </p:sp>
    </p:spTree>
    <p:extLst>
      <p:ext uri="{BB962C8B-B14F-4D97-AF65-F5344CB8AC3E}">
        <p14:creationId xmlns:p14="http://schemas.microsoft.com/office/powerpoint/2010/main" val="111966023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5"/>
            </a:pPr>
            <a:r>
              <a:rPr lang="en-US" dirty="0">
                <a:ea typeface="Times New Roman"/>
                <a:cs typeface="Times New Roman"/>
              </a:rPr>
              <a:t>_____________ what the person that you are in conflict with wants.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Identify</a:t>
            </a:r>
          </a:p>
          <a:p>
            <a:pPr marL="681038" lvl="0">
              <a:lnSpc>
                <a:spcPct val="115000"/>
              </a:lnSpc>
              <a:spcBef>
                <a:spcPts val="0"/>
              </a:spcBef>
              <a:spcAft>
                <a:spcPts val="0"/>
              </a:spcAft>
              <a:buFont typeface="+mj-lt"/>
              <a:buAutoNum type="alphaLcParenR"/>
            </a:pPr>
            <a:r>
              <a:rPr lang="en-US" dirty="0">
                <a:ea typeface="SimSun"/>
                <a:cs typeface="Mangal"/>
              </a:rPr>
              <a:t>Simplify</a:t>
            </a:r>
          </a:p>
          <a:p>
            <a:pPr marL="681038" lvl="0">
              <a:lnSpc>
                <a:spcPct val="115000"/>
              </a:lnSpc>
              <a:spcBef>
                <a:spcPts val="0"/>
              </a:spcBef>
              <a:spcAft>
                <a:spcPts val="0"/>
              </a:spcAft>
              <a:buFont typeface="+mj-lt"/>
              <a:buAutoNum type="alphaLcParenR"/>
            </a:pPr>
            <a:r>
              <a:rPr lang="en-US" dirty="0">
                <a:ea typeface="SimSun"/>
                <a:cs typeface="Mangal"/>
              </a:rPr>
              <a:t>Amplify</a:t>
            </a:r>
          </a:p>
          <a:p>
            <a:pPr marL="681038" lvl="0">
              <a:lnSpc>
                <a:spcPct val="115000"/>
              </a:lnSpc>
              <a:spcBef>
                <a:spcPts val="0"/>
              </a:spcBef>
              <a:spcAft>
                <a:spcPts val="0"/>
              </a:spcAft>
              <a:buFont typeface="+mj-lt"/>
              <a:buAutoNum type="alphaLcParenR"/>
            </a:pPr>
            <a:r>
              <a:rPr lang="en-US" dirty="0">
                <a:ea typeface="SimSun"/>
                <a:cs typeface="Mangal"/>
              </a:rPr>
              <a:t>Deny</a:t>
            </a:r>
          </a:p>
          <a:p>
            <a:pPr marL="347663" lvl="0" indent="-347663">
              <a:lnSpc>
                <a:spcPct val="115000"/>
              </a:lnSpc>
              <a:spcBef>
                <a:spcPts val="1200"/>
              </a:spcBef>
              <a:spcAft>
                <a:spcPts val="1000"/>
              </a:spcAft>
              <a:buFont typeface="+mj-lt"/>
              <a:buAutoNum type="arabicPeriod" startAt="6"/>
            </a:pPr>
            <a:r>
              <a:rPr lang="en-US" dirty="0">
                <a:ea typeface="Times New Roman"/>
                <a:cs typeface="Times New Roman"/>
              </a:rPr>
              <a:t>Once you have identified the wants and needs of both sides, look for areas of __________.</a:t>
            </a:r>
            <a:endParaRPr lang="en-US" dirty="0">
              <a:ea typeface="SimSun"/>
              <a:cs typeface="Mangal"/>
            </a:endParaRPr>
          </a:p>
          <a:p>
            <a:pPr marL="681038" lvl="0">
              <a:lnSpc>
                <a:spcPct val="115000"/>
              </a:lnSpc>
              <a:spcBef>
                <a:spcPts val="0"/>
              </a:spcBef>
              <a:spcAft>
                <a:spcPts val="0"/>
              </a:spcAft>
              <a:buFont typeface="+mj-lt"/>
              <a:buAutoNum type="alphaLcParenR"/>
              <a:tabLst>
                <a:tab pos="1314450" algn="l"/>
              </a:tabLst>
            </a:pPr>
            <a:r>
              <a:rPr lang="en-US" dirty="0">
                <a:ea typeface="SimSun"/>
                <a:cs typeface="Mangal"/>
              </a:rPr>
              <a:t>Improvement</a:t>
            </a:r>
          </a:p>
          <a:p>
            <a:pPr marL="681038" lvl="0">
              <a:lnSpc>
                <a:spcPct val="115000"/>
              </a:lnSpc>
              <a:spcBef>
                <a:spcPts val="0"/>
              </a:spcBef>
              <a:spcAft>
                <a:spcPts val="0"/>
              </a:spcAft>
              <a:buFont typeface="+mj-lt"/>
              <a:buAutoNum type="alphaLcParenR"/>
              <a:tabLst>
                <a:tab pos="1314450" algn="l"/>
              </a:tabLst>
            </a:pPr>
            <a:r>
              <a:rPr lang="en-US" dirty="0">
                <a:ea typeface="SimSun"/>
                <a:cs typeface="Mangal"/>
              </a:rPr>
              <a:t>Disagreement</a:t>
            </a:r>
          </a:p>
          <a:p>
            <a:pPr marL="681038" lvl="0">
              <a:lnSpc>
                <a:spcPct val="115000"/>
              </a:lnSpc>
              <a:spcBef>
                <a:spcPts val="0"/>
              </a:spcBef>
              <a:spcAft>
                <a:spcPts val="0"/>
              </a:spcAft>
              <a:buFont typeface="+mj-lt"/>
              <a:buAutoNum type="alphaLcParenR"/>
              <a:tabLst>
                <a:tab pos="1314450" algn="l"/>
              </a:tabLst>
            </a:pPr>
            <a:r>
              <a:rPr lang="en-US" dirty="0">
                <a:ea typeface="SimSun"/>
                <a:cs typeface="Mangal"/>
              </a:rPr>
              <a:t>Overlap</a:t>
            </a:r>
          </a:p>
          <a:p>
            <a:pPr marL="681038" lvl="0">
              <a:lnSpc>
                <a:spcPct val="115000"/>
              </a:lnSpc>
              <a:spcBef>
                <a:spcPts val="0"/>
              </a:spcBef>
              <a:spcAft>
                <a:spcPts val="0"/>
              </a:spcAft>
              <a:buFont typeface="+mj-lt"/>
              <a:buAutoNum type="alphaLcParenR"/>
              <a:tabLst>
                <a:tab pos="1314450" algn="l"/>
              </a:tabLst>
            </a:pPr>
            <a:r>
              <a:rPr lang="en-US" dirty="0">
                <a:ea typeface="SimSun"/>
                <a:cs typeface="Mangal"/>
              </a:rPr>
              <a:t>Frustration</a:t>
            </a:r>
          </a:p>
          <a:p>
            <a:endParaRPr lang="en-US" dirty="0"/>
          </a:p>
        </p:txBody>
      </p:sp>
    </p:spTree>
    <p:extLst>
      <p:ext uri="{BB962C8B-B14F-4D97-AF65-F5344CB8AC3E}">
        <p14:creationId xmlns:p14="http://schemas.microsoft.com/office/powerpoint/2010/main" val="359580199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85000" lnSpcReduction="10000"/>
          </a:bodyPr>
          <a:lstStyle/>
          <a:p>
            <a:pPr marL="347663" lvl="0" indent="-347663">
              <a:lnSpc>
                <a:spcPct val="115000"/>
              </a:lnSpc>
              <a:spcBef>
                <a:spcPts val="1200"/>
              </a:spcBef>
              <a:spcAft>
                <a:spcPts val="1000"/>
              </a:spcAft>
              <a:buFont typeface="+mj-lt"/>
              <a:buAutoNum type="arabicPeriod" startAt="7"/>
            </a:pPr>
            <a:r>
              <a:rPr lang="en-US" dirty="0">
                <a:ea typeface="Times New Roman"/>
                <a:cs typeface="Times New Roman"/>
              </a:rPr>
              <a:t>Try to frame what someone wants ____________.</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Stylistically</a:t>
            </a:r>
          </a:p>
          <a:p>
            <a:pPr marL="681038" lvl="0">
              <a:lnSpc>
                <a:spcPct val="115000"/>
              </a:lnSpc>
              <a:spcBef>
                <a:spcPts val="0"/>
              </a:spcBef>
              <a:spcAft>
                <a:spcPts val="0"/>
              </a:spcAft>
              <a:buFont typeface="+mj-lt"/>
              <a:buAutoNum type="alphaLcParenR"/>
            </a:pPr>
            <a:r>
              <a:rPr lang="en-US" dirty="0">
                <a:ea typeface="SimSun"/>
                <a:cs typeface="Mangal"/>
              </a:rPr>
              <a:t>Positively</a:t>
            </a:r>
          </a:p>
          <a:p>
            <a:pPr marL="681038" lvl="0">
              <a:lnSpc>
                <a:spcPct val="115000"/>
              </a:lnSpc>
              <a:spcBef>
                <a:spcPts val="0"/>
              </a:spcBef>
              <a:spcAft>
                <a:spcPts val="0"/>
              </a:spcAft>
              <a:buFont typeface="+mj-lt"/>
              <a:buAutoNum type="alphaLcParenR"/>
            </a:pPr>
            <a:r>
              <a:rPr lang="en-US" dirty="0">
                <a:ea typeface="SimSun"/>
                <a:cs typeface="Mangal"/>
              </a:rPr>
              <a:t>Artistically</a:t>
            </a:r>
          </a:p>
          <a:p>
            <a:pPr marL="681038" lvl="0">
              <a:lnSpc>
                <a:spcPct val="115000"/>
              </a:lnSpc>
              <a:spcBef>
                <a:spcPts val="0"/>
              </a:spcBef>
              <a:spcAft>
                <a:spcPts val="0"/>
              </a:spcAft>
              <a:buFont typeface="+mj-lt"/>
              <a:buAutoNum type="alphaLcParenR"/>
            </a:pPr>
            <a:r>
              <a:rPr lang="en-US" dirty="0">
                <a:ea typeface="SimSun"/>
                <a:cs typeface="Mangal"/>
              </a:rPr>
              <a:t>Inconsequentially</a:t>
            </a:r>
          </a:p>
          <a:p>
            <a:pPr marL="347663" lvl="0" indent="-347663">
              <a:lnSpc>
                <a:spcPct val="115000"/>
              </a:lnSpc>
              <a:spcBef>
                <a:spcPts val="1200"/>
              </a:spcBef>
              <a:spcAft>
                <a:spcPts val="1000"/>
              </a:spcAft>
              <a:buFont typeface="+mj-lt"/>
              <a:buAutoNum type="arabicPeriod" startAt="8"/>
            </a:pPr>
            <a:r>
              <a:rPr lang="en-US" dirty="0">
                <a:ea typeface="Times New Roman"/>
                <a:cs typeface="Times New Roman"/>
              </a:rPr>
              <a:t>Which is an example of a framing question?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What size picture do you have?</a:t>
            </a:r>
          </a:p>
          <a:p>
            <a:pPr marL="681038" lvl="0">
              <a:lnSpc>
                <a:spcPct val="115000"/>
              </a:lnSpc>
              <a:spcBef>
                <a:spcPts val="0"/>
              </a:spcBef>
              <a:spcAft>
                <a:spcPts val="0"/>
              </a:spcAft>
              <a:buFont typeface="+mj-lt"/>
              <a:buAutoNum type="alphaLcParenR"/>
            </a:pPr>
            <a:r>
              <a:rPr lang="en-US" dirty="0">
                <a:ea typeface="SimSun"/>
                <a:cs typeface="Mangal"/>
              </a:rPr>
              <a:t>What room would you like to decorate?</a:t>
            </a:r>
          </a:p>
          <a:p>
            <a:pPr marL="681038" lvl="0">
              <a:lnSpc>
                <a:spcPct val="115000"/>
              </a:lnSpc>
              <a:spcBef>
                <a:spcPts val="0"/>
              </a:spcBef>
              <a:spcAft>
                <a:spcPts val="0"/>
              </a:spcAft>
              <a:buFont typeface="+mj-lt"/>
              <a:buAutoNum type="alphaLcParenR"/>
            </a:pPr>
            <a:r>
              <a:rPr lang="en-US" dirty="0">
                <a:ea typeface="SimSun"/>
                <a:cs typeface="Mangal"/>
              </a:rPr>
              <a:t>What does my opponent need?</a:t>
            </a:r>
          </a:p>
          <a:p>
            <a:pPr marL="681038" lvl="0">
              <a:lnSpc>
                <a:spcPct val="115000"/>
              </a:lnSpc>
              <a:spcBef>
                <a:spcPts val="0"/>
              </a:spcBef>
              <a:spcAft>
                <a:spcPts val="0"/>
              </a:spcAft>
              <a:buFont typeface="+mj-lt"/>
              <a:buAutoNum type="alphaLcParenR"/>
            </a:pPr>
            <a:r>
              <a:rPr lang="en-US" dirty="0">
                <a:ea typeface="SimSun"/>
                <a:cs typeface="Mangal"/>
              </a:rPr>
              <a:t>Why is none of this important to me?</a:t>
            </a:r>
          </a:p>
          <a:p>
            <a:endParaRPr lang="en-US" dirty="0"/>
          </a:p>
        </p:txBody>
      </p:sp>
    </p:spTree>
    <p:extLst>
      <p:ext uri="{BB962C8B-B14F-4D97-AF65-F5344CB8AC3E}">
        <p14:creationId xmlns:p14="http://schemas.microsoft.com/office/powerpoint/2010/main" val="129136959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9"/>
            </a:pPr>
            <a:r>
              <a:rPr lang="en-US" dirty="0">
                <a:ea typeface="Times New Roman"/>
                <a:cs typeface="Times New Roman"/>
              </a:rPr>
              <a:t>Breaking down what your opponent wants and needs will give you some _________ room.</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Spare</a:t>
            </a:r>
          </a:p>
          <a:p>
            <a:pPr marL="681038" lvl="0">
              <a:lnSpc>
                <a:spcPct val="115000"/>
              </a:lnSpc>
              <a:spcBef>
                <a:spcPts val="0"/>
              </a:spcBef>
              <a:spcAft>
                <a:spcPts val="0"/>
              </a:spcAft>
              <a:buFont typeface="+mj-lt"/>
              <a:buAutoNum type="alphaLcParenR"/>
            </a:pPr>
            <a:r>
              <a:rPr lang="en-US" dirty="0">
                <a:ea typeface="SimSun"/>
                <a:cs typeface="Mangal"/>
              </a:rPr>
              <a:t>Bargaining</a:t>
            </a:r>
          </a:p>
          <a:p>
            <a:pPr marL="681038" lvl="0">
              <a:lnSpc>
                <a:spcPct val="115000"/>
              </a:lnSpc>
              <a:spcBef>
                <a:spcPts val="0"/>
              </a:spcBef>
              <a:spcAft>
                <a:spcPts val="0"/>
              </a:spcAft>
              <a:buFont typeface="+mj-lt"/>
              <a:buAutoNum type="alphaLcParenR"/>
            </a:pPr>
            <a:r>
              <a:rPr lang="en-US" dirty="0">
                <a:ea typeface="SimSun"/>
                <a:cs typeface="Mangal"/>
              </a:rPr>
              <a:t>More</a:t>
            </a:r>
          </a:p>
          <a:p>
            <a:pPr marL="681038" lvl="0">
              <a:lnSpc>
                <a:spcPct val="115000"/>
              </a:lnSpc>
              <a:spcBef>
                <a:spcPts val="0"/>
              </a:spcBef>
              <a:spcAft>
                <a:spcPts val="0"/>
              </a:spcAft>
              <a:buFont typeface="+mj-lt"/>
              <a:buAutoNum type="alphaLcParenR"/>
            </a:pPr>
            <a:r>
              <a:rPr lang="en-US" dirty="0">
                <a:ea typeface="SimSun"/>
                <a:cs typeface="Mangal"/>
              </a:rPr>
              <a:t>Stylish</a:t>
            </a:r>
          </a:p>
          <a:p>
            <a:pPr marL="347663" lvl="0" indent="-347663">
              <a:lnSpc>
                <a:spcPct val="115000"/>
              </a:lnSpc>
              <a:spcBef>
                <a:spcPts val="1200"/>
              </a:spcBef>
              <a:spcAft>
                <a:spcPts val="1000"/>
              </a:spcAft>
              <a:buFont typeface="+mj-lt"/>
              <a:buAutoNum type="arabicPeriod" startAt="10"/>
            </a:pPr>
            <a:r>
              <a:rPr lang="en-US" dirty="0">
                <a:ea typeface="Times New Roman"/>
                <a:cs typeface="Times New Roman"/>
              </a:rPr>
              <a:t>In conflict resolution, your goal should be a ___________ for everyone.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Fun time</a:t>
            </a:r>
          </a:p>
          <a:p>
            <a:pPr marL="681038" lvl="0">
              <a:lnSpc>
                <a:spcPct val="115000"/>
              </a:lnSpc>
              <a:spcBef>
                <a:spcPts val="0"/>
              </a:spcBef>
              <a:spcAft>
                <a:spcPts val="0"/>
              </a:spcAft>
              <a:buFont typeface="+mj-lt"/>
              <a:buAutoNum type="alphaLcParenR"/>
            </a:pPr>
            <a:r>
              <a:rPr lang="en-US" dirty="0">
                <a:ea typeface="SimSun"/>
                <a:cs typeface="Mangal"/>
              </a:rPr>
              <a:t>Bold move</a:t>
            </a:r>
          </a:p>
          <a:p>
            <a:pPr marL="681038" lvl="0">
              <a:lnSpc>
                <a:spcPct val="115000"/>
              </a:lnSpc>
              <a:spcBef>
                <a:spcPts val="0"/>
              </a:spcBef>
              <a:spcAft>
                <a:spcPts val="0"/>
              </a:spcAft>
              <a:buFont typeface="+mj-lt"/>
              <a:buAutoNum type="alphaLcParenR"/>
            </a:pPr>
            <a:r>
              <a:rPr lang="en-US" dirty="0">
                <a:ea typeface="SimSun"/>
                <a:cs typeface="Mangal"/>
              </a:rPr>
              <a:t>Win-win</a:t>
            </a:r>
          </a:p>
          <a:p>
            <a:pPr marL="681038" lvl="0">
              <a:lnSpc>
                <a:spcPct val="115000"/>
              </a:lnSpc>
              <a:spcBef>
                <a:spcPts val="0"/>
              </a:spcBef>
              <a:spcAft>
                <a:spcPts val="0"/>
              </a:spcAft>
              <a:buFont typeface="+mj-lt"/>
              <a:buAutoNum type="alphaLcParenR"/>
            </a:pPr>
            <a:r>
              <a:rPr lang="en-US" dirty="0">
                <a:ea typeface="SimSun"/>
                <a:cs typeface="Mangal"/>
              </a:rPr>
              <a:t>Bargaining chip</a:t>
            </a:r>
          </a:p>
          <a:p>
            <a:endParaRPr lang="en-US" dirty="0"/>
          </a:p>
        </p:txBody>
      </p:sp>
    </p:spTree>
    <p:extLst>
      <p:ext uri="{BB962C8B-B14F-4D97-AF65-F5344CB8AC3E}">
        <p14:creationId xmlns:p14="http://schemas.microsoft.com/office/powerpoint/2010/main" val="27632872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p:cNvSpPr/>
          <p:nvPr/>
        </p:nvSpPr>
        <p:spPr>
          <a:xfrm>
            <a:off x="5029200" y="206504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26" name="Rectangle 25"/>
          <p:cNvSpPr/>
          <p:nvPr/>
        </p:nvSpPr>
        <p:spPr>
          <a:xfrm>
            <a:off x="5029200" y="252159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27" name="Rectangle 26"/>
          <p:cNvSpPr/>
          <p:nvPr/>
        </p:nvSpPr>
        <p:spPr>
          <a:xfrm>
            <a:off x="5029200" y="297815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28" name="Rectangle 27"/>
          <p:cNvSpPr/>
          <p:nvPr/>
        </p:nvSpPr>
        <p:spPr>
          <a:xfrm>
            <a:off x="5029200" y="343470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29" name="Rectangle 28"/>
          <p:cNvSpPr/>
          <p:nvPr/>
        </p:nvSpPr>
        <p:spPr>
          <a:xfrm>
            <a:off x="5029200" y="389126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0" name="Rectangle 29"/>
          <p:cNvSpPr/>
          <p:nvPr/>
        </p:nvSpPr>
        <p:spPr>
          <a:xfrm>
            <a:off x="5029200" y="434781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2" name="Rectangle 11"/>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9" name="Rectangle 8">
            <a:extLst>
              <a:ext uri="{FF2B5EF4-FFF2-40B4-BE49-F238E27FC236}">
                <a16:creationId xmlns:a16="http://schemas.microsoft.com/office/drawing/2014/main" id="{ADB81991-4CE9-470B-94E2-7EA62DFF3D35}"/>
              </a:ext>
            </a:extLst>
          </p:cNvPr>
          <p:cNvSpPr/>
          <p:nvPr/>
        </p:nvSpPr>
        <p:spPr>
          <a:xfrm>
            <a:off x="228600" y="1762495"/>
            <a:ext cx="4572000" cy="2585323"/>
          </a:xfrm>
          <a:prstGeom prst="rect">
            <a:avLst/>
          </a:prstGeom>
        </p:spPr>
        <p:txBody>
          <a:bodyPr>
            <a:spAutoFit/>
          </a:bodyPr>
          <a:lstStyle/>
          <a:p>
            <a:r>
              <a:rPr lang="en-US" i="1" strike="sngStrike" dirty="0"/>
              <a:t>While we wait for everyone to join, think about the scenario below:</a:t>
            </a:r>
          </a:p>
          <a:p>
            <a:endParaRPr lang="en-US" i="1" strike="sngStrike" dirty="0"/>
          </a:p>
          <a:p>
            <a:r>
              <a:rPr lang="en-US" strike="sngStrike" dirty="0"/>
              <a:t>Think of a recent situation where you felt anxious, frustrated, disappointed, or any other unpleasant emotion.</a:t>
            </a:r>
          </a:p>
          <a:p>
            <a:r>
              <a:rPr lang="en-US" b="1" strike="sngStrike" dirty="0"/>
              <a:t>How did you address it?</a:t>
            </a:r>
          </a:p>
          <a:p>
            <a:r>
              <a:rPr lang="en-US" strike="sngStrike" dirty="0"/>
              <a:t>(Do not share your answers!)</a:t>
            </a:r>
          </a:p>
          <a:p>
            <a:r>
              <a:rPr lang="en-US" strike="sngStrike" dirty="0">
                <a:solidFill>
                  <a:srgbClr val="FF0000"/>
                </a:solidFill>
              </a:rPr>
              <a:t> </a:t>
            </a:r>
            <a:endParaRPr lang="en-US" dirty="0"/>
          </a:p>
        </p:txBody>
      </p:sp>
      <p:sp>
        <p:nvSpPr>
          <p:cNvPr id="13" name="Title 12">
            <a:extLst>
              <a:ext uri="{FF2B5EF4-FFF2-40B4-BE49-F238E27FC236}">
                <a16:creationId xmlns:a16="http://schemas.microsoft.com/office/drawing/2014/main" id="{4D6F61C7-9E3B-4596-B719-26447117517A}"/>
              </a:ext>
            </a:extLst>
          </p:cNvPr>
          <p:cNvSpPr>
            <a:spLocks noGrp="1"/>
          </p:cNvSpPr>
          <p:nvPr>
            <p:ph type="title"/>
          </p:nvPr>
        </p:nvSpPr>
        <p:spPr/>
        <p:txBody>
          <a:bodyPr/>
          <a:lstStyle/>
          <a:p>
            <a:r>
              <a:rPr lang="en-US" dirty="0"/>
              <a:t>Hello and welcome to the Accelerated Instructional Media Webinar – Course Name.</a:t>
            </a:r>
          </a:p>
        </p:txBody>
      </p:sp>
      <p:sp>
        <p:nvSpPr>
          <p:cNvPr id="14" name="Content Placeholder 13">
            <a:extLst>
              <a:ext uri="{FF2B5EF4-FFF2-40B4-BE49-F238E27FC236}">
                <a16:creationId xmlns:a16="http://schemas.microsoft.com/office/drawing/2014/main" id="{10133710-8082-43AB-A3A2-0CE92944B55A}"/>
              </a:ext>
            </a:extLst>
          </p:cNvPr>
          <p:cNvSpPr>
            <a:spLocks noGrp="1"/>
          </p:cNvSpPr>
          <p:nvPr>
            <p:ph sz="quarter" idx="10"/>
          </p:nvPr>
        </p:nvSpPr>
        <p:spPr/>
        <p:txBody>
          <a:bodyPr/>
          <a:lstStyle/>
          <a:p>
            <a:r>
              <a:rPr lang="en-US" dirty="0"/>
              <a:t>Welcome! Our Session Will Begin Shortly</a:t>
            </a:r>
          </a:p>
        </p:txBody>
      </p:sp>
    </p:spTree>
    <p:extLst>
      <p:ext uri="{BB962C8B-B14F-4D97-AF65-F5344CB8AC3E}">
        <p14:creationId xmlns:p14="http://schemas.microsoft.com/office/powerpoint/2010/main" val="40819285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Mutual ________ is our preferred outcome for any conflict.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Understanding</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Disdain</a:t>
            </a:r>
          </a:p>
          <a:p>
            <a:pPr marL="681038" lvl="0">
              <a:lnSpc>
                <a:spcPct val="115000"/>
              </a:lnSpc>
              <a:spcBef>
                <a:spcPts val="0"/>
              </a:spcBef>
              <a:spcAft>
                <a:spcPts val="0"/>
              </a:spcAft>
              <a:buFont typeface="+mj-lt"/>
              <a:buAutoNum type="alphaLcParenR"/>
            </a:pPr>
            <a:r>
              <a:rPr lang="en-US" dirty="0">
                <a:ea typeface="SimSun"/>
                <a:cs typeface="Mangal"/>
              </a:rPr>
              <a:t>Gain</a:t>
            </a:r>
          </a:p>
          <a:p>
            <a:pPr marL="681038" lvl="0">
              <a:lnSpc>
                <a:spcPct val="115000"/>
              </a:lnSpc>
              <a:spcBef>
                <a:spcPts val="0"/>
              </a:spcBef>
              <a:spcAft>
                <a:spcPts val="0"/>
              </a:spcAft>
              <a:buFont typeface="+mj-lt"/>
              <a:buAutoNum type="alphaLcParenR"/>
            </a:pPr>
            <a:r>
              <a:rPr lang="en-US" dirty="0">
                <a:ea typeface="SimSun"/>
                <a:cs typeface="Mangal"/>
              </a:rPr>
              <a:t>Pain</a:t>
            </a:r>
          </a:p>
          <a:p>
            <a:pPr marL="347663" lvl="0" indent="-347663">
              <a:lnSpc>
                <a:spcPct val="115000"/>
              </a:lnSpc>
              <a:spcBef>
                <a:spcPts val="1200"/>
              </a:spcBef>
              <a:spcAft>
                <a:spcPts val="1000"/>
              </a:spcAft>
              <a:buFont typeface="+mj-lt"/>
              <a:buAutoNum type="arabicPeriod" startAt="2"/>
            </a:pPr>
            <a:r>
              <a:rPr lang="en-US" dirty="0">
                <a:ea typeface="Times New Roman"/>
                <a:cs typeface="Times New Roman"/>
              </a:rPr>
              <a:t>Creating mutual understanding can lay the ______________ for a win-win solution.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Groundwork</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Feelings</a:t>
            </a:r>
          </a:p>
          <a:p>
            <a:pPr marL="681038" lvl="0">
              <a:lnSpc>
                <a:spcPct val="115000"/>
              </a:lnSpc>
              <a:spcBef>
                <a:spcPts val="0"/>
              </a:spcBef>
              <a:spcAft>
                <a:spcPts val="0"/>
              </a:spcAft>
              <a:buFont typeface="+mj-lt"/>
              <a:buAutoNum type="alphaLcParenR"/>
            </a:pPr>
            <a:r>
              <a:rPr lang="en-US" dirty="0">
                <a:ea typeface="SimSun"/>
                <a:cs typeface="Mangal"/>
              </a:rPr>
              <a:t>Suffering</a:t>
            </a:r>
          </a:p>
          <a:p>
            <a:pPr marL="681038" lvl="0">
              <a:lnSpc>
                <a:spcPct val="115000"/>
              </a:lnSpc>
              <a:spcBef>
                <a:spcPts val="0"/>
              </a:spcBef>
              <a:spcAft>
                <a:spcPts val="0"/>
              </a:spcAft>
              <a:buFont typeface="+mj-lt"/>
              <a:buAutoNum type="alphaLcParenR"/>
            </a:pPr>
            <a:r>
              <a:rPr lang="en-US" dirty="0">
                <a:ea typeface="SimSun"/>
                <a:cs typeface="Mangal"/>
              </a:rPr>
              <a:t>Answers</a:t>
            </a:r>
          </a:p>
        </p:txBody>
      </p:sp>
    </p:spTree>
    <p:extLst>
      <p:ext uri="{BB962C8B-B14F-4D97-AF65-F5344CB8AC3E}">
        <p14:creationId xmlns:p14="http://schemas.microsoft.com/office/powerpoint/2010/main" val="230383178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3"/>
            </a:pPr>
            <a:r>
              <a:rPr lang="en-US" dirty="0">
                <a:ea typeface="Times New Roman"/>
                <a:cs typeface="Times New Roman"/>
              </a:rPr>
              <a:t>You can create two versions of your personal needs statement: your ideal resolution and your___________ resolution.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Futuristic</a:t>
            </a: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Fantastic</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Realistic</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Simplistic</a:t>
            </a:r>
          </a:p>
          <a:p>
            <a:pPr marL="347663" lvl="0" indent="-347663">
              <a:lnSpc>
                <a:spcPct val="115000"/>
              </a:lnSpc>
              <a:spcBef>
                <a:spcPts val="1200"/>
              </a:spcBef>
              <a:spcAft>
                <a:spcPts val="1000"/>
              </a:spcAft>
              <a:buFont typeface="+mj-lt"/>
              <a:buAutoNum type="arabicPeriod" startAt="4"/>
            </a:pPr>
            <a:r>
              <a:rPr lang="en-US" dirty="0">
                <a:ea typeface="SimSun"/>
                <a:cs typeface="Mangal"/>
              </a:rPr>
              <a:t>Break down your statement into wants and _________.</a:t>
            </a: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Shoulds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Needs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Frames</a:t>
            </a:r>
          </a:p>
          <a:p>
            <a:pPr marL="681038" lvl="0">
              <a:lnSpc>
                <a:spcPct val="115000"/>
              </a:lnSpc>
              <a:spcBef>
                <a:spcPts val="0"/>
              </a:spcBef>
              <a:spcAft>
                <a:spcPts val="0"/>
              </a:spcAft>
              <a:buFont typeface="+mj-lt"/>
              <a:buAutoNum type="alphaLcParenR"/>
            </a:pPr>
            <a:r>
              <a:rPr lang="en-US" dirty="0">
                <a:ea typeface="SimSun"/>
                <a:cs typeface="Mangal"/>
              </a:rPr>
              <a:t>Crimes</a:t>
            </a:r>
          </a:p>
          <a:p>
            <a:endParaRPr lang="en-US" dirty="0"/>
          </a:p>
        </p:txBody>
      </p:sp>
    </p:spTree>
    <p:extLst>
      <p:ext uri="{BB962C8B-B14F-4D97-AF65-F5344CB8AC3E}">
        <p14:creationId xmlns:p14="http://schemas.microsoft.com/office/powerpoint/2010/main" val="47742370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5"/>
            </a:pPr>
            <a:r>
              <a:rPr lang="en-US" dirty="0">
                <a:ea typeface="Times New Roman"/>
                <a:cs typeface="Times New Roman"/>
              </a:rPr>
              <a:t>_____________ what the person that you are in conflict with wants.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Identify</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Simplify</a:t>
            </a:r>
          </a:p>
          <a:p>
            <a:pPr marL="681038" lvl="0">
              <a:lnSpc>
                <a:spcPct val="115000"/>
              </a:lnSpc>
              <a:spcBef>
                <a:spcPts val="0"/>
              </a:spcBef>
              <a:spcAft>
                <a:spcPts val="0"/>
              </a:spcAft>
              <a:buFont typeface="+mj-lt"/>
              <a:buAutoNum type="alphaLcParenR"/>
            </a:pPr>
            <a:r>
              <a:rPr lang="en-US" dirty="0">
                <a:ea typeface="SimSun"/>
                <a:cs typeface="Mangal"/>
              </a:rPr>
              <a:t>Amplify</a:t>
            </a:r>
          </a:p>
          <a:p>
            <a:pPr marL="681038" lvl="0">
              <a:lnSpc>
                <a:spcPct val="115000"/>
              </a:lnSpc>
              <a:spcBef>
                <a:spcPts val="0"/>
              </a:spcBef>
              <a:spcAft>
                <a:spcPts val="0"/>
              </a:spcAft>
              <a:buFont typeface="+mj-lt"/>
              <a:buAutoNum type="alphaLcParenR"/>
            </a:pPr>
            <a:r>
              <a:rPr lang="en-US" dirty="0">
                <a:ea typeface="SimSun"/>
                <a:cs typeface="Mangal"/>
              </a:rPr>
              <a:t>Deny</a:t>
            </a:r>
          </a:p>
          <a:p>
            <a:pPr marL="347663" lvl="0" indent="-347663">
              <a:lnSpc>
                <a:spcPct val="115000"/>
              </a:lnSpc>
              <a:spcBef>
                <a:spcPts val="1200"/>
              </a:spcBef>
              <a:spcAft>
                <a:spcPts val="1000"/>
              </a:spcAft>
              <a:buFont typeface="+mj-lt"/>
              <a:buAutoNum type="arabicPeriod" startAt="6"/>
            </a:pPr>
            <a:r>
              <a:rPr lang="en-US" dirty="0">
                <a:ea typeface="Times New Roman"/>
                <a:cs typeface="Times New Roman"/>
              </a:rPr>
              <a:t>Once you have identified the wants and needs of both sides, look for areas of __________.</a:t>
            </a:r>
            <a:endParaRPr lang="en-US" dirty="0">
              <a:ea typeface="SimSun"/>
              <a:cs typeface="Mangal"/>
            </a:endParaRPr>
          </a:p>
          <a:p>
            <a:pPr marL="681038" lvl="0">
              <a:lnSpc>
                <a:spcPct val="115000"/>
              </a:lnSpc>
              <a:spcBef>
                <a:spcPts val="0"/>
              </a:spcBef>
              <a:spcAft>
                <a:spcPts val="0"/>
              </a:spcAft>
              <a:buFont typeface="+mj-lt"/>
              <a:buAutoNum type="alphaLcParenR"/>
              <a:tabLst>
                <a:tab pos="1314450" algn="l"/>
              </a:tabLst>
            </a:pPr>
            <a:r>
              <a:rPr lang="en-US" dirty="0">
                <a:ea typeface="SimSun"/>
                <a:cs typeface="Mangal"/>
              </a:rPr>
              <a:t>Improvement</a:t>
            </a:r>
          </a:p>
          <a:p>
            <a:pPr marL="681038" lvl="0">
              <a:lnSpc>
                <a:spcPct val="115000"/>
              </a:lnSpc>
              <a:spcBef>
                <a:spcPts val="0"/>
              </a:spcBef>
              <a:spcAft>
                <a:spcPts val="0"/>
              </a:spcAft>
              <a:buFont typeface="+mj-lt"/>
              <a:buAutoNum type="alphaLcParenR"/>
              <a:tabLst>
                <a:tab pos="1314450" algn="l"/>
              </a:tabLst>
            </a:pPr>
            <a:r>
              <a:rPr lang="en-US" dirty="0">
                <a:solidFill>
                  <a:srgbClr val="000000"/>
                </a:solidFill>
                <a:ea typeface="SimSun"/>
                <a:cs typeface="Mangal"/>
              </a:rPr>
              <a:t>Disagreement</a:t>
            </a:r>
            <a:endParaRPr lang="en-US" dirty="0">
              <a:ea typeface="SimSun"/>
              <a:cs typeface="Mangal"/>
            </a:endParaRPr>
          </a:p>
          <a:p>
            <a:pPr marL="681038" lvl="0">
              <a:lnSpc>
                <a:spcPct val="115000"/>
              </a:lnSpc>
              <a:spcBef>
                <a:spcPts val="0"/>
              </a:spcBef>
              <a:spcAft>
                <a:spcPts val="0"/>
              </a:spcAft>
              <a:buFont typeface="+mj-lt"/>
              <a:buAutoNum type="alphaLcParenR"/>
              <a:tabLst>
                <a:tab pos="1314450" algn="l"/>
              </a:tabLst>
            </a:pPr>
            <a:r>
              <a:rPr lang="en-US" dirty="0">
                <a:solidFill>
                  <a:srgbClr val="FF0000"/>
                </a:solidFill>
                <a:ea typeface="SimSun"/>
                <a:cs typeface="Mangal"/>
              </a:rPr>
              <a:t>Overlap</a:t>
            </a:r>
            <a:endParaRPr lang="en-US" dirty="0">
              <a:ea typeface="SimSun"/>
              <a:cs typeface="Mangal"/>
            </a:endParaRPr>
          </a:p>
          <a:p>
            <a:pPr marL="681038" lvl="0">
              <a:lnSpc>
                <a:spcPct val="115000"/>
              </a:lnSpc>
              <a:spcBef>
                <a:spcPts val="0"/>
              </a:spcBef>
              <a:spcAft>
                <a:spcPts val="0"/>
              </a:spcAft>
              <a:buFont typeface="+mj-lt"/>
              <a:buAutoNum type="alphaLcParenR"/>
              <a:tabLst>
                <a:tab pos="1314450" algn="l"/>
              </a:tabLst>
            </a:pPr>
            <a:r>
              <a:rPr lang="en-US" dirty="0">
                <a:ea typeface="SimSun"/>
                <a:cs typeface="Mangal"/>
              </a:rPr>
              <a:t>Frustration</a:t>
            </a:r>
          </a:p>
          <a:p>
            <a:endParaRPr lang="en-US" dirty="0"/>
          </a:p>
        </p:txBody>
      </p:sp>
    </p:spTree>
    <p:extLst>
      <p:ext uri="{BB962C8B-B14F-4D97-AF65-F5344CB8AC3E}">
        <p14:creationId xmlns:p14="http://schemas.microsoft.com/office/powerpoint/2010/main" val="246046632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85000" lnSpcReduction="10000"/>
          </a:bodyPr>
          <a:lstStyle/>
          <a:p>
            <a:pPr marL="347663" lvl="0" indent="-347663">
              <a:lnSpc>
                <a:spcPct val="115000"/>
              </a:lnSpc>
              <a:spcBef>
                <a:spcPts val="1200"/>
              </a:spcBef>
              <a:spcAft>
                <a:spcPts val="1000"/>
              </a:spcAft>
              <a:buFont typeface="+mj-lt"/>
              <a:buAutoNum type="arabicPeriod" startAt="7"/>
            </a:pPr>
            <a:r>
              <a:rPr lang="en-US" dirty="0">
                <a:ea typeface="Times New Roman"/>
                <a:cs typeface="Times New Roman"/>
              </a:rPr>
              <a:t>Try to frame what someone wants ____________.</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Stylistically</a:t>
            </a: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Positively</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Artistically</a:t>
            </a:r>
          </a:p>
          <a:p>
            <a:pPr marL="681038" lvl="0">
              <a:lnSpc>
                <a:spcPct val="115000"/>
              </a:lnSpc>
              <a:spcBef>
                <a:spcPts val="0"/>
              </a:spcBef>
              <a:spcAft>
                <a:spcPts val="0"/>
              </a:spcAft>
              <a:buFont typeface="+mj-lt"/>
              <a:buAutoNum type="alphaLcParenR"/>
            </a:pPr>
            <a:r>
              <a:rPr lang="en-US" dirty="0">
                <a:ea typeface="SimSun"/>
                <a:cs typeface="Mangal"/>
              </a:rPr>
              <a:t>Inconsequentially</a:t>
            </a:r>
          </a:p>
          <a:p>
            <a:pPr marL="347663" lvl="0" indent="-347663">
              <a:lnSpc>
                <a:spcPct val="115000"/>
              </a:lnSpc>
              <a:spcBef>
                <a:spcPts val="1200"/>
              </a:spcBef>
              <a:spcAft>
                <a:spcPts val="1000"/>
              </a:spcAft>
              <a:buFont typeface="+mj-lt"/>
              <a:buAutoNum type="arabicPeriod" startAt="8"/>
            </a:pPr>
            <a:r>
              <a:rPr lang="en-US" dirty="0">
                <a:ea typeface="Times New Roman"/>
                <a:cs typeface="Times New Roman"/>
              </a:rPr>
              <a:t>Which is an example of a framing question?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What size picture do you have?</a:t>
            </a: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What room would you like to decorate?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What does my opponent need?</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Why is none of this important to me?</a:t>
            </a:r>
          </a:p>
          <a:p>
            <a:endParaRPr lang="en-US" dirty="0"/>
          </a:p>
        </p:txBody>
      </p:sp>
    </p:spTree>
    <p:extLst>
      <p:ext uri="{BB962C8B-B14F-4D97-AF65-F5344CB8AC3E}">
        <p14:creationId xmlns:p14="http://schemas.microsoft.com/office/powerpoint/2010/main" val="217855557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9"/>
            </a:pPr>
            <a:r>
              <a:rPr lang="en-US" dirty="0">
                <a:ea typeface="Times New Roman"/>
                <a:cs typeface="Times New Roman"/>
              </a:rPr>
              <a:t>Breaking down what your opponent wants and needs will give you some _________ room.</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Spare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Bargaining</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More</a:t>
            </a:r>
          </a:p>
          <a:p>
            <a:pPr marL="681038" lvl="0">
              <a:lnSpc>
                <a:spcPct val="115000"/>
              </a:lnSpc>
              <a:spcBef>
                <a:spcPts val="0"/>
              </a:spcBef>
              <a:spcAft>
                <a:spcPts val="0"/>
              </a:spcAft>
              <a:buFont typeface="+mj-lt"/>
              <a:buAutoNum type="alphaLcParenR"/>
            </a:pPr>
            <a:r>
              <a:rPr lang="en-US" dirty="0">
                <a:ea typeface="SimSun"/>
                <a:cs typeface="Mangal"/>
              </a:rPr>
              <a:t>Stylish</a:t>
            </a:r>
          </a:p>
          <a:p>
            <a:pPr marL="347663" lvl="0" indent="-347663">
              <a:lnSpc>
                <a:spcPct val="115000"/>
              </a:lnSpc>
              <a:spcBef>
                <a:spcPts val="1200"/>
              </a:spcBef>
              <a:spcAft>
                <a:spcPts val="1000"/>
              </a:spcAft>
              <a:buFont typeface="+mj-lt"/>
              <a:buAutoNum type="arabicPeriod" startAt="10"/>
            </a:pPr>
            <a:r>
              <a:rPr lang="en-US" dirty="0">
                <a:ea typeface="Times New Roman"/>
                <a:cs typeface="Times New Roman"/>
              </a:rPr>
              <a:t>In conflict resolution, your goal should be a ___________ for everyone.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Fun time</a:t>
            </a: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Bold move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Win-win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Bargaining chip</a:t>
            </a:r>
          </a:p>
          <a:p>
            <a:endParaRPr lang="en-US" dirty="0"/>
          </a:p>
        </p:txBody>
      </p:sp>
    </p:spTree>
    <p:extLst>
      <p:ext uri="{BB962C8B-B14F-4D97-AF65-F5344CB8AC3E}">
        <p14:creationId xmlns:p14="http://schemas.microsoft.com/office/powerpoint/2010/main" val="84783906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Module Six:</a:t>
            </a:r>
            <a:br>
              <a:rPr lang="en-US" dirty="0"/>
            </a:br>
            <a:r>
              <a:rPr lang="en-US" dirty="0"/>
              <a:t>Focusing on Individual &amp; Shared Needs</a:t>
            </a:r>
          </a:p>
        </p:txBody>
      </p:sp>
      <p:sp>
        <p:nvSpPr>
          <p:cNvPr id="4" name="Text Placeholder 3"/>
          <p:cNvSpPr>
            <a:spLocks noGrp="1"/>
          </p:cNvSpPr>
          <p:nvPr>
            <p:ph type="body" sz="quarter" idx="10"/>
          </p:nvPr>
        </p:nvSpPr>
        <p:spPr/>
        <p:txBody>
          <a:bodyPr>
            <a:noAutofit/>
          </a:bodyPr>
          <a:lstStyle/>
          <a:p>
            <a:pPr eaLnBrk="1" hangingPunct="1">
              <a:lnSpc>
                <a:spcPct val="80000"/>
              </a:lnSpc>
            </a:pPr>
            <a:r>
              <a:rPr lang="en-US" sz="2400" i="1" dirty="0">
                <a:latin typeface="+mj-lt"/>
              </a:rPr>
              <a:t> </a:t>
            </a:r>
            <a:endParaRPr lang="en-CA" sz="2400" i="1" dirty="0">
              <a:latin typeface="+mj-lt"/>
            </a:endParaRPr>
          </a:p>
          <a:p>
            <a:pPr>
              <a:lnSpc>
                <a:spcPct val="95000"/>
              </a:lnSpc>
              <a:spcBef>
                <a:spcPct val="0"/>
              </a:spcBef>
              <a:spcAft>
                <a:spcPts val="1000"/>
              </a:spcAft>
            </a:pPr>
            <a:r>
              <a:rPr lang="en-US" sz="2400" i="1" dirty="0">
                <a:latin typeface="+mj-lt"/>
                <a:cs typeface="Times New Roman" pitchFamily="18" charset="0"/>
              </a:rPr>
              <a:t>Good battle is objective and honest, never vicious or cruel. </a:t>
            </a:r>
          </a:p>
          <a:p>
            <a:pPr>
              <a:lnSpc>
                <a:spcPct val="95000"/>
              </a:lnSpc>
              <a:spcBef>
                <a:spcPct val="0"/>
              </a:spcBef>
              <a:spcAft>
                <a:spcPts val="1000"/>
              </a:spcAft>
            </a:pPr>
            <a:r>
              <a:rPr lang="en-US" sz="2400" b="1" i="1" dirty="0">
                <a:latin typeface="+mj-lt"/>
                <a:cs typeface="Times New Roman" pitchFamily="18" charset="0"/>
              </a:rPr>
              <a:t>Ann Landers</a:t>
            </a:r>
          </a:p>
        </p:txBody>
      </p:sp>
      <p:sp>
        <p:nvSpPr>
          <p:cNvPr id="26627" name="Content Placeholder 2"/>
          <p:cNvSpPr>
            <a:spLocks noGrp="1"/>
          </p:cNvSpPr>
          <p:nvPr>
            <p:ph type="body" sz="quarter" idx="11"/>
          </p:nvPr>
        </p:nvSpPr>
        <p:spPr/>
        <p:txBody>
          <a:bodyPr/>
          <a:lstStyle/>
          <a:p>
            <a:pPr eaLnBrk="1" hangingPunct="1"/>
            <a:r>
              <a:rPr lang="en-US" dirty="0"/>
              <a:t>So far, we have talked about laying the foundation for common ground, one of the key building blocks for win-win solutions. </a:t>
            </a:r>
          </a:p>
          <a:p>
            <a:pPr eaLnBrk="1" hangingPunct="1"/>
            <a:r>
              <a:rPr lang="en-US" dirty="0"/>
              <a:t>This module will look at some techniques for building common ground, and how to use common ground to create a partnership.</a:t>
            </a:r>
            <a:endParaRPr lang="en-CA" dirty="0"/>
          </a:p>
          <a:p>
            <a:pPr eaLnBrk="1" hangingPunct="1"/>
            <a:endParaRPr lang="en-US"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D03A0B73-52C4-4367-8591-B31A4B66F271}"/>
              </a:ext>
            </a:extLst>
          </p:cNvPr>
          <p:cNvSpPr>
            <a:spLocks noGrp="1"/>
          </p:cNvSpPr>
          <p:nvPr>
            <p:ph sz="quarter" idx="11"/>
          </p:nvPr>
        </p:nvSpPr>
        <p:spPr/>
        <p:txBody>
          <a:bodyPr/>
          <a:lstStyle/>
          <a:p>
            <a:endParaRPr lang="en-US"/>
          </a:p>
        </p:txBody>
      </p:sp>
      <p:sp>
        <p:nvSpPr>
          <p:cNvPr id="27650" name="Title 1"/>
          <p:cNvSpPr>
            <a:spLocks noGrp="1"/>
          </p:cNvSpPr>
          <p:nvPr>
            <p:ph type="title"/>
          </p:nvPr>
        </p:nvSpPr>
        <p:spPr/>
        <p:txBody>
          <a:bodyPr/>
          <a:lstStyle/>
          <a:p>
            <a:pPr eaLnBrk="1" hangingPunct="1"/>
            <a:r>
              <a:rPr lang="en-US" dirty="0"/>
              <a:t>Finding Common Ground</a:t>
            </a:r>
          </a:p>
        </p:txBody>
      </p:sp>
      <p:grpSp>
        <p:nvGrpSpPr>
          <p:cNvPr id="2" name="Group 1">
            <a:extLst>
              <a:ext uri="{FF2B5EF4-FFF2-40B4-BE49-F238E27FC236}">
                <a16:creationId xmlns:a16="http://schemas.microsoft.com/office/drawing/2014/main" id="{25618F76-F859-4272-8BF7-BC3B289A0C2F}"/>
              </a:ext>
            </a:extLst>
          </p:cNvPr>
          <p:cNvGrpSpPr/>
          <p:nvPr/>
        </p:nvGrpSpPr>
        <p:grpSpPr>
          <a:xfrm>
            <a:off x="-4659767" y="816335"/>
            <a:ext cx="13284108" cy="6093694"/>
            <a:chOff x="-4659767" y="816335"/>
            <a:chExt cx="13284108" cy="6093694"/>
          </a:xfrm>
        </p:grpSpPr>
        <p:sp>
          <p:nvSpPr>
            <p:cNvPr id="3" name="Block Arc 2">
              <a:extLst>
                <a:ext uri="{FF2B5EF4-FFF2-40B4-BE49-F238E27FC236}">
                  <a16:creationId xmlns:a16="http://schemas.microsoft.com/office/drawing/2014/main" id="{DB8700A0-2B82-410D-8081-B25B65171EE5}"/>
                </a:ext>
              </a:extLst>
            </p:cNvPr>
            <p:cNvSpPr/>
            <p:nvPr/>
          </p:nvSpPr>
          <p:spPr>
            <a:xfrm>
              <a:off x="-4659767" y="816335"/>
              <a:ext cx="6093694" cy="6093694"/>
            </a:xfrm>
            <a:prstGeom prst="blockArc">
              <a:avLst>
                <a:gd name="adj1" fmla="val 18900000"/>
                <a:gd name="adj2" fmla="val 2700000"/>
                <a:gd name="adj3" fmla="val 354"/>
              </a:avLst>
            </a:prstGeom>
          </p:spPr>
          <p:style>
            <a:lnRef idx="2">
              <a:schemeClr val="accent3">
                <a:hueOff val="0"/>
                <a:satOff val="0"/>
                <a:lumOff val="0"/>
                <a:alphaOff val="0"/>
              </a:schemeClr>
            </a:lnRef>
            <a:fillRef idx="0">
              <a:schemeClr val="accent2">
                <a:tint val="90000"/>
                <a:hueOff val="0"/>
                <a:satOff val="0"/>
                <a:lumOff val="0"/>
                <a:alphaOff val="0"/>
              </a:schemeClr>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5" name="Freeform: Shape 4">
              <a:extLst>
                <a:ext uri="{FF2B5EF4-FFF2-40B4-BE49-F238E27FC236}">
                  <a16:creationId xmlns:a16="http://schemas.microsoft.com/office/drawing/2014/main" id="{6C780E4B-E31E-49A1-8183-810D1E627598}"/>
                </a:ext>
              </a:extLst>
            </p:cNvPr>
            <p:cNvSpPr/>
            <p:nvPr/>
          </p:nvSpPr>
          <p:spPr>
            <a:xfrm>
              <a:off x="1085403" y="2052796"/>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718497" tIns="116840" rIns="116840" bIns="116840" numCol="1" spcCol="1270" anchor="ctr" anchorCtr="0">
              <a:noAutofit/>
            </a:bodyPr>
            <a:lstStyle/>
            <a:p>
              <a:pPr marL="0" lvl="0" indent="0" algn="l" defTabSz="2044700">
                <a:lnSpc>
                  <a:spcPct val="90000"/>
                </a:lnSpc>
                <a:spcBef>
                  <a:spcPct val="0"/>
                </a:spcBef>
                <a:spcAft>
                  <a:spcPct val="35000"/>
                </a:spcAft>
                <a:buNone/>
              </a:pPr>
              <a:r>
                <a:rPr lang="en-US" sz="4600" b="1" kern="1200" dirty="0"/>
                <a:t>Find something in common</a:t>
              </a:r>
            </a:p>
          </p:txBody>
        </p:sp>
        <p:sp>
          <p:nvSpPr>
            <p:cNvPr id="6" name="Oval 5">
              <a:extLst>
                <a:ext uri="{FF2B5EF4-FFF2-40B4-BE49-F238E27FC236}">
                  <a16:creationId xmlns:a16="http://schemas.microsoft.com/office/drawing/2014/main" id="{06E43C32-91B5-4D36-B71F-173225996092}"/>
                </a:ext>
              </a:extLst>
            </p:cNvPr>
            <p:cNvSpPr/>
            <p:nvPr/>
          </p:nvSpPr>
          <p:spPr>
            <a:xfrm>
              <a:off x="519658" y="1939647"/>
              <a:ext cx="1131490" cy="1131490"/>
            </a:xfrm>
            <a:prstGeom prst="ellipse">
              <a:avLst/>
            </a:prstGeom>
          </p:spPr>
          <p:style>
            <a:lnRef idx="2">
              <a:schemeClr val="accent2">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AB604EDC-625E-4989-98E8-5DAD0CF2E923}"/>
                </a:ext>
              </a:extLst>
            </p:cNvPr>
            <p:cNvSpPr/>
            <p:nvPr/>
          </p:nvSpPr>
          <p:spPr>
            <a:xfrm>
              <a:off x="1414441" y="3410585"/>
              <a:ext cx="7209900" cy="905192"/>
            </a:xfrm>
            <a:custGeom>
              <a:avLst/>
              <a:gdLst>
                <a:gd name="connsiteX0" fmla="*/ 0 w 7209900"/>
                <a:gd name="connsiteY0" fmla="*/ 0 h 905192"/>
                <a:gd name="connsiteX1" fmla="*/ 7209900 w 7209900"/>
                <a:gd name="connsiteY1" fmla="*/ 0 h 905192"/>
                <a:gd name="connsiteX2" fmla="*/ 7209900 w 7209900"/>
                <a:gd name="connsiteY2" fmla="*/ 905192 h 905192"/>
                <a:gd name="connsiteX3" fmla="*/ 0 w 7209900"/>
                <a:gd name="connsiteY3" fmla="*/ 905192 h 905192"/>
                <a:gd name="connsiteX4" fmla="*/ 0 w 7209900"/>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9900" h="905192">
                  <a:moveTo>
                    <a:pt x="0" y="0"/>
                  </a:moveTo>
                  <a:lnTo>
                    <a:pt x="7209900" y="0"/>
                  </a:lnTo>
                  <a:lnTo>
                    <a:pt x="7209900" y="905192"/>
                  </a:lnTo>
                  <a:lnTo>
                    <a:pt x="0" y="905192"/>
                  </a:lnTo>
                  <a:lnTo>
                    <a:pt x="0" y="0"/>
                  </a:lnTo>
                  <a:close/>
                </a:path>
              </a:pathLst>
            </a:custGeom>
            <a:solidFill>
              <a:srgbClr val="BD9B53"/>
            </a:solidFill>
          </p:spPr>
          <p:style>
            <a:lnRef idx="2">
              <a:schemeClr val="lt1">
                <a:hueOff val="0"/>
                <a:satOff val="0"/>
                <a:lumOff val="0"/>
                <a:alphaOff val="0"/>
              </a:schemeClr>
            </a:lnRef>
            <a:fillRef idx="1">
              <a:scrgbClr r="0" g="0" b="0"/>
            </a:fillRef>
            <a:effectRef idx="0">
              <a:schemeClr val="accent2">
                <a:hueOff val="2340759"/>
                <a:satOff val="-2919"/>
                <a:lumOff val="686"/>
                <a:alphaOff val="0"/>
              </a:schemeClr>
            </a:effectRef>
            <a:fontRef idx="minor">
              <a:schemeClr val="lt1"/>
            </a:fontRef>
          </p:style>
          <p:txBody>
            <a:bodyPr spcFirstLastPara="0" vert="horz" wrap="square" lIns="718497" tIns="116840" rIns="116840" bIns="116840" numCol="1" spcCol="1270" anchor="ctr" anchorCtr="0">
              <a:noAutofit/>
            </a:bodyPr>
            <a:lstStyle/>
            <a:p>
              <a:pPr marL="0" lvl="0" indent="0" algn="l" defTabSz="2044700">
                <a:lnSpc>
                  <a:spcPct val="90000"/>
                </a:lnSpc>
                <a:spcBef>
                  <a:spcPct val="0"/>
                </a:spcBef>
                <a:spcAft>
                  <a:spcPct val="35000"/>
                </a:spcAft>
                <a:buNone/>
              </a:pPr>
              <a:r>
                <a:rPr lang="en-US" sz="4600" b="1" kern="1200" dirty="0"/>
                <a:t>Builds goodwill</a:t>
              </a:r>
            </a:p>
          </p:txBody>
        </p:sp>
        <p:sp>
          <p:nvSpPr>
            <p:cNvPr id="8" name="Oval 7">
              <a:extLst>
                <a:ext uri="{FF2B5EF4-FFF2-40B4-BE49-F238E27FC236}">
                  <a16:creationId xmlns:a16="http://schemas.microsoft.com/office/drawing/2014/main" id="{4B4F400E-6564-490F-AFF4-EE015688A810}"/>
                </a:ext>
              </a:extLst>
            </p:cNvPr>
            <p:cNvSpPr/>
            <p:nvPr/>
          </p:nvSpPr>
          <p:spPr>
            <a:xfrm>
              <a:off x="848695" y="3297436"/>
              <a:ext cx="1131490" cy="1131490"/>
            </a:xfrm>
            <a:prstGeom prst="ellipse">
              <a:avLst/>
            </a:prstGeom>
          </p:spPr>
          <p:style>
            <a:lnRef idx="2">
              <a:schemeClr val="accent2">
                <a:hueOff val="2340759"/>
                <a:satOff val="-2919"/>
                <a:lumOff val="686"/>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41C4E9A7-5BEF-4166-84AB-BA2218D811E4}"/>
                </a:ext>
              </a:extLst>
            </p:cNvPr>
            <p:cNvSpPr/>
            <p:nvPr/>
          </p:nvSpPr>
          <p:spPr>
            <a:xfrm>
              <a:off x="1085403" y="4768374"/>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718497" tIns="116840" rIns="116840" bIns="116840" numCol="1" spcCol="1270" anchor="ctr" anchorCtr="0">
              <a:noAutofit/>
            </a:bodyPr>
            <a:lstStyle/>
            <a:p>
              <a:pPr marL="0" lvl="0" indent="0" algn="l" defTabSz="2044700">
                <a:lnSpc>
                  <a:spcPct val="90000"/>
                </a:lnSpc>
                <a:spcBef>
                  <a:spcPct val="0"/>
                </a:spcBef>
                <a:spcAft>
                  <a:spcPct val="35000"/>
                </a:spcAft>
                <a:buNone/>
              </a:pPr>
              <a:r>
                <a:rPr lang="en-US" sz="4600" b="1" kern="1200" dirty="0"/>
                <a:t>Understand their position</a:t>
              </a:r>
            </a:p>
          </p:txBody>
        </p:sp>
        <p:sp>
          <p:nvSpPr>
            <p:cNvPr id="10" name="Oval 9">
              <a:extLst>
                <a:ext uri="{FF2B5EF4-FFF2-40B4-BE49-F238E27FC236}">
                  <a16:creationId xmlns:a16="http://schemas.microsoft.com/office/drawing/2014/main" id="{8886B7E0-C616-412D-9596-E93830CD3538}"/>
                </a:ext>
              </a:extLst>
            </p:cNvPr>
            <p:cNvSpPr/>
            <p:nvPr/>
          </p:nvSpPr>
          <p:spPr>
            <a:xfrm>
              <a:off x="519658" y="4655225"/>
              <a:ext cx="1131490" cy="1131490"/>
            </a:xfrm>
            <a:prstGeom prst="ellipse">
              <a:avLst/>
            </a:prstGeom>
          </p:spPr>
          <p:style>
            <a:lnRef idx="2">
              <a:schemeClr val="accent2">
                <a:hueOff val="4681519"/>
                <a:satOff val="-5839"/>
                <a:lumOff val="1373"/>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1E40A769-572B-4EB9-9AB1-C103F1A62629}"/>
              </a:ext>
            </a:extLst>
          </p:cNvPr>
          <p:cNvSpPr>
            <a:spLocks noGrp="1"/>
          </p:cNvSpPr>
          <p:nvPr>
            <p:ph sz="quarter" idx="11"/>
          </p:nvPr>
        </p:nvSpPr>
        <p:spPr/>
        <p:txBody>
          <a:bodyPr/>
          <a:lstStyle/>
          <a:p>
            <a:endParaRPr lang="en-US"/>
          </a:p>
        </p:txBody>
      </p:sp>
      <p:sp>
        <p:nvSpPr>
          <p:cNvPr id="2" name="Title 1"/>
          <p:cNvSpPr>
            <a:spLocks noGrp="1"/>
          </p:cNvSpPr>
          <p:nvPr>
            <p:ph type="title"/>
          </p:nvPr>
        </p:nvSpPr>
        <p:spPr/>
        <p:txBody>
          <a:bodyPr rtlCol="0">
            <a:noAutofit/>
          </a:bodyPr>
          <a:lstStyle/>
          <a:p>
            <a:pPr eaLnBrk="1" fontAlgn="auto" hangingPunct="1">
              <a:spcAft>
                <a:spcPts val="0"/>
              </a:spcAft>
              <a:defRPr/>
            </a:pPr>
            <a:r>
              <a:rPr lang="en-US" dirty="0"/>
              <a:t>Building Positive Energy and Goodwill</a:t>
            </a:r>
          </a:p>
        </p:txBody>
      </p:sp>
      <p:grpSp>
        <p:nvGrpSpPr>
          <p:cNvPr id="3" name="Group 2">
            <a:extLst>
              <a:ext uri="{FF2B5EF4-FFF2-40B4-BE49-F238E27FC236}">
                <a16:creationId xmlns:a16="http://schemas.microsoft.com/office/drawing/2014/main" id="{63E1817A-D43A-48B0-950B-F57680085F1E}"/>
              </a:ext>
            </a:extLst>
          </p:cNvPr>
          <p:cNvGrpSpPr/>
          <p:nvPr/>
        </p:nvGrpSpPr>
        <p:grpSpPr>
          <a:xfrm>
            <a:off x="461049" y="1601158"/>
            <a:ext cx="8221901" cy="4524046"/>
            <a:chOff x="461049" y="1601158"/>
            <a:chExt cx="8221901" cy="4524046"/>
          </a:xfrm>
        </p:grpSpPr>
        <p:sp>
          <p:nvSpPr>
            <p:cNvPr id="4" name="Freeform: Shape 3">
              <a:extLst>
                <a:ext uri="{FF2B5EF4-FFF2-40B4-BE49-F238E27FC236}">
                  <a16:creationId xmlns:a16="http://schemas.microsoft.com/office/drawing/2014/main" id="{D9A73B13-62C6-4677-BA74-9E52B103F9B3}"/>
                </a:ext>
              </a:extLst>
            </p:cNvPr>
            <p:cNvSpPr/>
            <p:nvPr/>
          </p:nvSpPr>
          <p:spPr>
            <a:xfrm>
              <a:off x="461049" y="4713051"/>
              <a:ext cx="8221900" cy="1412153"/>
            </a:xfrm>
            <a:custGeom>
              <a:avLst/>
              <a:gdLst>
                <a:gd name="connsiteX0" fmla="*/ 0 w 8221900"/>
                <a:gd name="connsiteY0" fmla="*/ 141215 h 1412153"/>
                <a:gd name="connsiteX1" fmla="*/ 141215 w 8221900"/>
                <a:gd name="connsiteY1" fmla="*/ 0 h 1412153"/>
                <a:gd name="connsiteX2" fmla="*/ 8080685 w 8221900"/>
                <a:gd name="connsiteY2" fmla="*/ 0 h 1412153"/>
                <a:gd name="connsiteX3" fmla="*/ 8221900 w 8221900"/>
                <a:gd name="connsiteY3" fmla="*/ 141215 h 1412153"/>
                <a:gd name="connsiteX4" fmla="*/ 8221900 w 8221900"/>
                <a:gd name="connsiteY4" fmla="*/ 1270938 h 1412153"/>
                <a:gd name="connsiteX5" fmla="*/ 8080685 w 8221900"/>
                <a:gd name="connsiteY5" fmla="*/ 1412153 h 1412153"/>
                <a:gd name="connsiteX6" fmla="*/ 141215 w 8221900"/>
                <a:gd name="connsiteY6" fmla="*/ 1412153 h 1412153"/>
                <a:gd name="connsiteX7" fmla="*/ 0 w 8221900"/>
                <a:gd name="connsiteY7" fmla="*/ 1270938 h 1412153"/>
                <a:gd name="connsiteX8" fmla="*/ 0 w 8221900"/>
                <a:gd name="connsiteY8" fmla="*/ 141215 h 1412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1900" h="1412153">
                  <a:moveTo>
                    <a:pt x="0" y="141215"/>
                  </a:moveTo>
                  <a:cubicBezTo>
                    <a:pt x="0" y="63224"/>
                    <a:pt x="63224" y="0"/>
                    <a:pt x="141215" y="0"/>
                  </a:cubicBezTo>
                  <a:lnTo>
                    <a:pt x="8080685" y="0"/>
                  </a:lnTo>
                  <a:cubicBezTo>
                    <a:pt x="8158676" y="0"/>
                    <a:pt x="8221900" y="63224"/>
                    <a:pt x="8221900" y="141215"/>
                  </a:cubicBezTo>
                  <a:lnTo>
                    <a:pt x="8221900" y="1270938"/>
                  </a:lnTo>
                  <a:cubicBezTo>
                    <a:pt x="8221900" y="1348929"/>
                    <a:pt x="8158676" y="1412153"/>
                    <a:pt x="8080685" y="1412153"/>
                  </a:cubicBezTo>
                  <a:lnTo>
                    <a:pt x="141215" y="1412153"/>
                  </a:lnTo>
                  <a:cubicBezTo>
                    <a:pt x="63224" y="1412153"/>
                    <a:pt x="0" y="1348929"/>
                    <a:pt x="0" y="1270938"/>
                  </a:cubicBezTo>
                  <a:lnTo>
                    <a:pt x="0" y="141215"/>
                  </a:lnTo>
                  <a:close/>
                </a:path>
              </a:pathLst>
            </a:custGeom>
            <a:solidFill>
              <a:srgbClr val="BD9B53"/>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82331" tIns="182331" rIns="182331" bIns="182331" numCol="1" spcCol="1270" anchor="ctr" anchorCtr="0">
              <a:noAutofit/>
            </a:bodyPr>
            <a:lstStyle/>
            <a:p>
              <a:pPr marL="0" lvl="0" indent="0" algn="l" defTabSz="1644650">
                <a:lnSpc>
                  <a:spcPct val="90000"/>
                </a:lnSpc>
                <a:spcBef>
                  <a:spcPct val="0"/>
                </a:spcBef>
                <a:spcAft>
                  <a:spcPct val="35000"/>
                </a:spcAft>
                <a:buNone/>
              </a:pPr>
              <a:r>
                <a:rPr lang="en-US" sz="3700" b="1" kern="1200" dirty="0"/>
                <a:t>Try to keep emotions out of your statements</a:t>
              </a:r>
            </a:p>
          </p:txBody>
        </p:sp>
        <p:sp>
          <p:nvSpPr>
            <p:cNvPr id="6" name="Freeform: Shape 5">
              <a:extLst>
                <a:ext uri="{FF2B5EF4-FFF2-40B4-BE49-F238E27FC236}">
                  <a16:creationId xmlns:a16="http://schemas.microsoft.com/office/drawing/2014/main" id="{6E41CAF3-ABB4-460C-90AB-B8C4D11E8DE8}"/>
                </a:ext>
              </a:extLst>
            </p:cNvPr>
            <p:cNvSpPr/>
            <p:nvPr/>
          </p:nvSpPr>
          <p:spPr>
            <a:xfrm>
              <a:off x="461049" y="3157104"/>
              <a:ext cx="8221900" cy="1412153"/>
            </a:xfrm>
            <a:custGeom>
              <a:avLst/>
              <a:gdLst>
                <a:gd name="connsiteX0" fmla="*/ 0 w 8221900"/>
                <a:gd name="connsiteY0" fmla="*/ 141215 h 1412153"/>
                <a:gd name="connsiteX1" fmla="*/ 141215 w 8221900"/>
                <a:gd name="connsiteY1" fmla="*/ 0 h 1412153"/>
                <a:gd name="connsiteX2" fmla="*/ 8080685 w 8221900"/>
                <a:gd name="connsiteY2" fmla="*/ 0 h 1412153"/>
                <a:gd name="connsiteX3" fmla="*/ 8221900 w 8221900"/>
                <a:gd name="connsiteY3" fmla="*/ 141215 h 1412153"/>
                <a:gd name="connsiteX4" fmla="*/ 8221900 w 8221900"/>
                <a:gd name="connsiteY4" fmla="*/ 1270938 h 1412153"/>
                <a:gd name="connsiteX5" fmla="*/ 8080685 w 8221900"/>
                <a:gd name="connsiteY5" fmla="*/ 1412153 h 1412153"/>
                <a:gd name="connsiteX6" fmla="*/ 141215 w 8221900"/>
                <a:gd name="connsiteY6" fmla="*/ 1412153 h 1412153"/>
                <a:gd name="connsiteX7" fmla="*/ 0 w 8221900"/>
                <a:gd name="connsiteY7" fmla="*/ 1270938 h 1412153"/>
                <a:gd name="connsiteX8" fmla="*/ 0 w 8221900"/>
                <a:gd name="connsiteY8" fmla="*/ 141215 h 1412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1900" h="1412153">
                  <a:moveTo>
                    <a:pt x="0" y="141215"/>
                  </a:moveTo>
                  <a:cubicBezTo>
                    <a:pt x="0" y="63224"/>
                    <a:pt x="63224" y="0"/>
                    <a:pt x="141215" y="0"/>
                  </a:cubicBezTo>
                  <a:lnTo>
                    <a:pt x="8080685" y="0"/>
                  </a:lnTo>
                  <a:cubicBezTo>
                    <a:pt x="8158676" y="0"/>
                    <a:pt x="8221900" y="63224"/>
                    <a:pt x="8221900" y="141215"/>
                  </a:cubicBezTo>
                  <a:lnTo>
                    <a:pt x="8221900" y="1270938"/>
                  </a:lnTo>
                  <a:cubicBezTo>
                    <a:pt x="8221900" y="1348929"/>
                    <a:pt x="8158676" y="1412153"/>
                    <a:pt x="8080685" y="1412153"/>
                  </a:cubicBezTo>
                  <a:lnTo>
                    <a:pt x="141215" y="1412153"/>
                  </a:lnTo>
                  <a:cubicBezTo>
                    <a:pt x="63224" y="1412153"/>
                    <a:pt x="0" y="1348929"/>
                    <a:pt x="0" y="1270938"/>
                  </a:cubicBezTo>
                  <a:lnTo>
                    <a:pt x="0" y="141215"/>
                  </a:lnTo>
                  <a:close/>
                </a:path>
              </a:pathLst>
            </a:cu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82331" tIns="182331" rIns="182331" bIns="182331" numCol="1" spcCol="1270" anchor="ctr" anchorCtr="0">
              <a:noAutofit/>
            </a:bodyPr>
            <a:lstStyle/>
            <a:p>
              <a:pPr marL="0" lvl="0" indent="0" algn="l" defTabSz="1644650">
                <a:lnSpc>
                  <a:spcPct val="90000"/>
                </a:lnSpc>
                <a:spcBef>
                  <a:spcPct val="0"/>
                </a:spcBef>
                <a:spcAft>
                  <a:spcPct val="35000"/>
                </a:spcAft>
                <a:buNone/>
              </a:pPr>
              <a:r>
                <a:rPr lang="en-US" sz="3700" b="1" kern="1200" dirty="0"/>
                <a:t>Frame things positively</a:t>
              </a:r>
            </a:p>
          </p:txBody>
        </p:sp>
        <p:sp>
          <p:nvSpPr>
            <p:cNvPr id="7" name="Freeform: Shape 6">
              <a:extLst>
                <a:ext uri="{FF2B5EF4-FFF2-40B4-BE49-F238E27FC236}">
                  <a16:creationId xmlns:a16="http://schemas.microsoft.com/office/drawing/2014/main" id="{2235C9EE-1289-4492-9E97-E43CECFEA305}"/>
                </a:ext>
              </a:extLst>
            </p:cNvPr>
            <p:cNvSpPr/>
            <p:nvPr/>
          </p:nvSpPr>
          <p:spPr>
            <a:xfrm>
              <a:off x="461049" y="1601158"/>
              <a:ext cx="4026396" cy="1412153"/>
            </a:xfrm>
            <a:custGeom>
              <a:avLst/>
              <a:gdLst>
                <a:gd name="connsiteX0" fmla="*/ 0 w 4026396"/>
                <a:gd name="connsiteY0" fmla="*/ 141215 h 1412153"/>
                <a:gd name="connsiteX1" fmla="*/ 141215 w 4026396"/>
                <a:gd name="connsiteY1" fmla="*/ 0 h 1412153"/>
                <a:gd name="connsiteX2" fmla="*/ 3885181 w 4026396"/>
                <a:gd name="connsiteY2" fmla="*/ 0 h 1412153"/>
                <a:gd name="connsiteX3" fmla="*/ 4026396 w 4026396"/>
                <a:gd name="connsiteY3" fmla="*/ 141215 h 1412153"/>
                <a:gd name="connsiteX4" fmla="*/ 4026396 w 4026396"/>
                <a:gd name="connsiteY4" fmla="*/ 1270938 h 1412153"/>
                <a:gd name="connsiteX5" fmla="*/ 3885181 w 4026396"/>
                <a:gd name="connsiteY5" fmla="*/ 1412153 h 1412153"/>
                <a:gd name="connsiteX6" fmla="*/ 141215 w 4026396"/>
                <a:gd name="connsiteY6" fmla="*/ 1412153 h 1412153"/>
                <a:gd name="connsiteX7" fmla="*/ 0 w 4026396"/>
                <a:gd name="connsiteY7" fmla="*/ 1270938 h 1412153"/>
                <a:gd name="connsiteX8" fmla="*/ 0 w 4026396"/>
                <a:gd name="connsiteY8" fmla="*/ 141215 h 1412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26396" h="1412153">
                  <a:moveTo>
                    <a:pt x="0" y="141215"/>
                  </a:moveTo>
                  <a:cubicBezTo>
                    <a:pt x="0" y="63224"/>
                    <a:pt x="63224" y="0"/>
                    <a:pt x="141215" y="0"/>
                  </a:cubicBezTo>
                  <a:lnTo>
                    <a:pt x="3885181" y="0"/>
                  </a:lnTo>
                  <a:cubicBezTo>
                    <a:pt x="3963172" y="0"/>
                    <a:pt x="4026396" y="63224"/>
                    <a:pt x="4026396" y="141215"/>
                  </a:cubicBezTo>
                  <a:lnTo>
                    <a:pt x="4026396" y="1270938"/>
                  </a:lnTo>
                  <a:cubicBezTo>
                    <a:pt x="4026396" y="1348929"/>
                    <a:pt x="3963172" y="1412153"/>
                    <a:pt x="3885181" y="1412153"/>
                  </a:cubicBezTo>
                  <a:lnTo>
                    <a:pt x="141215" y="1412153"/>
                  </a:lnTo>
                  <a:cubicBezTo>
                    <a:pt x="63224" y="1412153"/>
                    <a:pt x="0" y="1348929"/>
                    <a:pt x="0" y="1270938"/>
                  </a:cubicBezTo>
                  <a:lnTo>
                    <a:pt x="0" y="141215"/>
                  </a:lnTo>
                  <a:close/>
                </a:path>
              </a:pathLst>
            </a:custGeom>
            <a:solidFill>
              <a:schemeClr val="accent2"/>
            </a:solidFill>
            <a:ln>
              <a:noFill/>
            </a:ln>
          </p:spPr>
          <p:style>
            <a:lnRef idx="2">
              <a:scrgbClr r="0" g="0" b="0"/>
            </a:lnRef>
            <a:fillRef idx="1">
              <a:scrgbClr r="0" g="0" b="0"/>
            </a:fillRef>
            <a:effectRef idx="0">
              <a:schemeClr val="accent4">
                <a:hueOff val="0"/>
                <a:satOff val="0"/>
                <a:lumOff val="0"/>
                <a:alphaOff val="0"/>
              </a:schemeClr>
            </a:effectRef>
            <a:fontRef idx="minor">
              <a:schemeClr val="lt1"/>
            </a:fontRef>
          </p:style>
          <p:txBody>
            <a:bodyPr spcFirstLastPara="0" vert="horz" wrap="square" lIns="182331" tIns="182331" rIns="182331" bIns="182331" numCol="1" spcCol="1270" anchor="ctr" anchorCtr="0">
              <a:noAutofit/>
            </a:bodyPr>
            <a:lstStyle/>
            <a:p>
              <a:pPr marL="0" lvl="0" indent="0" algn="l" defTabSz="1644650">
                <a:lnSpc>
                  <a:spcPct val="90000"/>
                </a:lnSpc>
                <a:spcBef>
                  <a:spcPct val="0"/>
                </a:spcBef>
                <a:spcAft>
                  <a:spcPct val="35000"/>
                </a:spcAft>
                <a:buNone/>
              </a:pPr>
              <a:r>
                <a:rPr lang="en-US" sz="3700" b="1" kern="1200" dirty="0"/>
                <a:t>Good attitude</a:t>
              </a:r>
            </a:p>
          </p:txBody>
        </p:sp>
        <p:sp>
          <p:nvSpPr>
            <p:cNvPr id="8" name="Freeform: Shape 7">
              <a:extLst>
                <a:ext uri="{FF2B5EF4-FFF2-40B4-BE49-F238E27FC236}">
                  <a16:creationId xmlns:a16="http://schemas.microsoft.com/office/drawing/2014/main" id="{9BDD1C1A-B6DC-42C5-8016-34005A870BCF}"/>
                </a:ext>
              </a:extLst>
            </p:cNvPr>
            <p:cNvSpPr/>
            <p:nvPr/>
          </p:nvSpPr>
          <p:spPr>
            <a:xfrm>
              <a:off x="4656554" y="1601158"/>
              <a:ext cx="4026396" cy="1412153"/>
            </a:xfrm>
            <a:custGeom>
              <a:avLst/>
              <a:gdLst>
                <a:gd name="connsiteX0" fmla="*/ 0 w 4026396"/>
                <a:gd name="connsiteY0" fmla="*/ 141215 h 1412153"/>
                <a:gd name="connsiteX1" fmla="*/ 141215 w 4026396"/>
                <a:gd name="connsiteY1" fmla="*/ 0 h 1412153"/>
                <a:gd name="connsiteX2" fmla="*/ 3885181 w 4026396"/>
                <a:gd name="connsiteY2" fmla="*/ 0 h 1412153"/>
                <a:gd name="connsiteX3" fmla="*/ 4026396 w 4026396"/>
                <a:gd name="connsiteY3" fmla="*/ 141215 h 1412153"/>
                <a:gd name="connsiteX4" fmla="*/ 4026396 w 4026396"/>
                <a:gd name="connsiteY4" fmla="*/ 1270938 h 1412153"/>
                <a:gd name="connsiteX5" fmla="*/ 3885181 w 4026396"/>
                <a:gd name="connsiteY5" fmla="*/ 1412153 h 1412153"/>
                <a:gd name="connsiteX6" fmla="*/ 141215 w 4026396"/>
                <a:gd name="connsiteY6" fmla="*/ 1412153 h 1412153"/>
                <a:gd name="connsiteX7" fmla="*/ 0 w 4026396"/>
                <a:gd name="connsiteY7" fmla="*/ 1270938 h 1412153"/>
                <a:gd name="connsiteX8" fmla="*/ 0 w 4026396"/>
                <a:gd name="connsiteY8" fmla="*/ 141215 h 1412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26396" h="1412153">
                  <a:moveTo>
                    <a:pt x="0" y="141215"/>
                  </a:moveTo>
                  <a:cubicBezTo>
                    <a:pt x="0" y="63224"/>
                    <a:pt x="63224" y="0"/>
                    <a:pt x="141215" y="0"/>
                  </a:cubicBezTo>
                  <a:lnTo>
                    <a:pt x="3885181" y="0"/>
                  </a:lnTo>
                  <a:cubicBezTo>
                    <a:pt x="3963172" y="0"/>
                    <a:pt x="4026396" y="63224"/>
                    <a:pt x="4026396" y="141215"/>
                  </a:cubicBezTo>
                  <a:lnTo>
                    <a:pt x="4026396" y="1270938"/>
                  </a:lnTo>
                  <a:cubicBezTo>
                    <a:pt x="4026396" y="1348929"/>
                    <a:pt x="3963172" y="1412153"/>
                    <a:pt x="3885181" y="1412153"/>
                  </a:cubicBezTo>
                  <a:lnTo>
                    <a:pt x="141215" y="1412153"/>
                  </a:lnTo>
                  <a:cubicBezTo>
                    <a:pt x="63224" y="1412153"/>
                    <a:pt x="0" y="1348929"/>
                    <a:pt x="0" y="1270938"/>
                  </a:cubicBezTo>
                  <a:lnTo>
                    <a:pt x="0" y="141215"/>
                  </a:lnTo>
                  <a:close/>
                </a:path>
              </a:pathLst>
            </a:custGeom>
            <a:solidFill>
              <a:schemeClr val="accent2"/>
            </a:solidFill>
            <a:ln>
              <a:noFill/>
            </a:ln>
          </p:spPr>
          <p:style>
            <a:lnRef idx="2">
              <a:scrgbClr r="0" g="0" b="0"/>
            </a:lnRef>
            <a:fillRef idx="1">
              <a:scrgbClr r="0" g="0" b="0"/>
            </a:fillRef>
            <a:effectRef idx="0">
              <a:schemeClr val="accent4">
                <a:hueOff val="0"/>
                <a:satOff val="0"/>
                <a:lumOff val="0"/>
                <a:alphaOff val="0"/>
              </a:schemeClr>
            </a:effectRef>
            <a:fontRef idx="minor">
              <a:schemeClr val="lt1"/>
            </a:fontRef>
          </p:style>
          <p:txBody>
            <a:bodyPr spcFirstLastPara="0" vert="horz" wrap="square" lIns="182331" tIns="182331" rIns="182331" bIns="182331" numCol="1" spcCol="1270" anchor="ctr" anchorCtr="0">
              <a:noAutofit/>
            </a:bodyPr>
            <a:lstStyle/>
            <a:p>
              <a:pPr marL="0" lvl="0" indent="0" algn="l" defTabSz="1644650">
                <a:lnSpc>
                  <a:spcPct val="90000"/>
                </a:lnSpc>
                <a:spcBef>
                  <a:spcPct val="0"/>
                </a:spcBef>
                <a:spcAft>
                  <a:spcPct val="35000"/>
                </a:spcAft>
                <a:buNone/>
              </a:pPr>
              <a:r>
                <a:rPr lang="en-US" sz="3700" b="1" kern="1200" dirty="0"/>
                <a:t>Create actionable items</a:t>
              </a:r>
            </a:p>
          </p:txBody>
        </p:sp>
      </p:gr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E8786CD0-CFD1-4F0F-8CF3-F30AD3B3D82D}"/>
              </a:ext>
            </a:extLst>
          </p:cNvPr>
          <p:cNvSpPr>
            <a:spLocks noGrp="1"/>
          </p:cNvSpPr>
          <p:nvPr>
            <p:ph sz="quarter" idx="11"/>
          </p:nvPr>
        </p:nvSpPr>
        <p:spPr/>
        <p:txBody>
          <a:bodyPr/>
          <a:lstStyle/>
          <a:p>
            <a:endParaRPr lang="en-US"/>
          </a:p>
        </p:txBody>
      </p:sp>
      <p:sp>
        <p:nvSpPr>
          <p:cNvPr id="2" name="Title 1"/>
          <p:cNvSpPr>
            <a:spLocks noGrp="1"/>
          </p:cNvSpPr>
          <p:nvPr>
            <p:ph type="title"/>
          </p:nvPr>
        </p:nvSpPr>
        <p:spPr/>
        <p:txBody>
          <a:bodyPr rtlCol="0">
            <a:noAutofit/>
          </a:bodyPr>
          <a:lstStyle/>
          <a:p>
            <a:pPr eaLnBrk="1" fontAlgn="auto" hangingPunct="1">
              <a:spcAft>
                <a:spcPts val="0"/>
              </a:spcAft>
              <a:defRPr/>
            </a:pPr>
            <a:r>
              <a:rPr lang="en-US" dirty="0"/>
              <a:t>Strengthening Your Partnership</a:t>
            </a:r>
          </a:p>
        </p:txBody>
      </p:sp>
      <p:grpSp>
        <p:nvGrpSpPr>
          <p:cNvPr id="3" name="Group 2">
            <a:extLst>
              <a:ext uri="{FF2B5EF4-FFF2-40B4-BE49-F238E27FC236}">
                <a16:creationId xmlns:a16="http://schemas.microsoft.com/office/drawing/2014/main" id="{313C1C2E-9A92-457E-A8C4-1A44F74E3598}"/>
              </a:ext>
            </a:extLst>
          </p:cNvPr>
          <p:cNvGrpSpPr/>
          <p:nvPr/>
        </p:nvGrpSpPr>
        <p:grpSpPr>
          <a:xfrm>
            <a:off x="457200" y="1618172"/>
            <a:ext cx="8226540" cy="4490018"/>
            <a:chOff x="457200" y="1618172"/>
            <a:chExt cx="8226540" cy="4490018"/>
          </a:xfrm>
        </p:grpSpPr>
        <p:sp>
          <p:nvSpPr>
            <p:cNvPr id="5" name="Freeform: Shape 4">
              <a:extLst>
                <a:ext uri="{FF2B5EF4-FFF2-40B4-BE49-F238E27FC236}">
                  <a16:creationId xmlns:a16="http://schemas.microsoft.com/office/drawing/2014/main" id="{BDEDB86E-FCBD-4BAB-807F-B6D3B36DCB54}"/>
                </a:ext>
              </a:extLst>
            </p:cNvPr>
            <p:cNvSpPr/>
            <p:nvPr/>
          </p:nvSpPr>
          <p:spPr>
            <a:xfrm>
              <a:off x="457200" y="1618172"/>
              <a:ext cx="2539603" cy="1015841"/>
            </a:xfrm>
            <a:custGeom>
              <a:avLst/>
              <a:gdLst>
                <a:gd name="connsiteX0" fmla="*/ 0 w 2539603"/>
                <a:gd name="connsiteY0" fmla="*/ 0 h 1015841"/>
                <a:gd name="connsiteX1" fmla="*/ 2031683 w 2539603"/>
                <a:gd name="connsiteY1" fmla="*/ 0 h 1015841"/>
                <a:gd name="connsiteX2" fmla="*/ 2539603 w 2539603"/>
                <a:gd name="connsiteY2" fmla="*/ 507921 h 1015841"/>
                <a:gd name="connsiteX3" fmla="*/ 2031683 w 2539603"/>
                <a:gd name="connsiteY3" fmla="*/ 1015841 h 1015841"/>
                <a:gd name="connsiteX4" fmla="*/ 0 w 2539603"/>
                <a:gd name="connsiteY4" fmla="*/ 1015841 h 1015841"/>
                <a:gd name="connsiteX5" fmla="*/ 507921 w 2539603"/>
                <a:gd name="connsiteY5" fmla="*/ 507921 h 1015841"/>
                <a:gd name="connsiteX6" fmla="*/ 0 w 2539603"/>
                <a:gd name="connsiteY6" fmla="*/ 0 h 1015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39603" h="1015841">
                  <a:moveTo>
                    <a:pt x="0" y="0"/>
                  </a:moveTo>
                  <a:lnTo>
                    <a:pt x="2031683" y="0"/>
                  </a:lnTo>
                  <a:lnTo>
                    <a:pt x="2539603" y="507921"/>
                  </a:lnTo>
                  <a:lnTo>
                    <a:pt x="2031683" y="1015841"/>
                  </a:lnTo>
                  <a:lnTo>
                    <a:pt x="0" y="1015841"/>
                  </a:lnTo>
                  <a:lnTo>
                    <a:pt x="507921" y="507921"/>
                  </a:lnTo>
                  <a:lnTo>
                    <a:pt x="0" y="0"/>
                  </a:lnTo>
                  <a:close/>
                </a:path>
              </a:pathLst>
            </a:cu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539671" tIns="15875" rIns="507920" bIns="15875" numCol="1" spcCol="1270" anchor="ctr" anchorCtr="0">
              <a:noAutofit/>
            </a:bodyPr>
            <a:lstStyle/>
            <a:p>
              <a:pPr marL="0" lvl="0" indent="0" algn="ctr" defTabSz="1111250">
                <a:lnSpc>
                  <a:spcPct val="90000"/>
                </a:lnSpc>
                <a:spcBef>
                  <a:spcPct val="0"/>
                </a:spcBef>
                <a:spcAft>
                  <a:spcPct val="35000"/>
                </a:spcAft>
                <a:buNone/>
              </a:pPr>
              <a:r>
                <a:rPr lang="en-US" sz="2500" b="1" kern="1200" dirty="0"/>
                <a:t>Forming</a:t>
              </a:r>
            </a:p>
          </p:txBody>
        </p:sp>
        <p:sp>
          <p:nvSpPr>
            <p:cNvPr id="6" name="Freeform: Shape 5">
              <a:extLst>
                <a:ext uri="{FF2B5EF4-FFF2-40B4-BE49-F238E27FC236}">
                  <a16:creationId xmlns:a16="http://schemas.microsoft.com/office/drawing/2014/main" id="{886F3906-EFDD-4C7C-97D3-2A80F9687837}"/>
                </a:ext>
              </a:extLst>
            </p:cNvPr>
            <p:cNvSpPr/>
            <p:nvPr/>
          </p:nvSpPr>
          <p:spPr>
            <a:xfrm>
              <a:off x="2669712" y="1704518"/>
              <a:ext cx="6014028" cy="843148"/>
            </a:xfrm>
            <a:custGeom>
              <a:avLst/>
              <a:gdLst>
                <a:gd name="connsiteX0" fmla="*/ 0 w 6014028"/>
                <a:gd name="connsiteY0" fmla="*/ 0 h 843148"/>
                <a:gd name="connsiteX1" fmla="*/ 5592454 w 6014028"/>
                <a:gd name="connsiteY1" fmla="*/ 0 h 843148"/>
                <a:gd name="connsiteX2" fmla="*/ 6014028 w 6014028"/>
                <a:gd name="connsiteY2" fmla="*/ 421574 h 843148"/>
                <a:gd name="connsiteX3" fmla="*/ 5592454 w 6014028"/>
                <a:gd name="connsiteY3" fmla="*/ 843148 h 843148"/>
                <a:gd name="connsiteX4" fmla="*/ 0 w 6014028"/>
                <a:gd name="connsiteY4" fmla="*/ 843148 h 843148"/>
                <a:gd name="connsiteX5" fmla="*/ 421574 w 6014028"/>
                <a:gd name="connsiteY5" fmla="*/ 421574 h 843148"/>
                <a:gd name="connsiteX6" fmla="*/ 0 w 6014028"/>
                <a:gd name="connsiteY6" fmla="*/ 0 h 843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14028" h="843148">
                  <a:moveTo>
                    <a:pt x="0" y="0"/>
                  </a:moveTo>
                  <a:lnTo>
                    <a:pt x="5592454" y="0"/>
                  </a:lnTo>
                  <a:lnTo>
                    <a:pt x="6014028" y="421574"/>
                  </a:lnTo>
                  <a:lnTo>
                    <a:pt x="5592454" y="843148"/>
                  </a:lnTo>
                  <a:lnTo>
                    <a:pt x="0" y="843148"/>
                  </a:lnTo>
                  <a:lnTo>
                    <a:pt x="421574" y="421574"/>
                  </a:lnTo>
                  <a:lnTo>
                    <a:pt x="0" y="0"/>
                  </a:ln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472374" tIns="25400" rIns="421574" bIns="25400" numCol="1" spcCol="1270" anchor="ctr" anchorCtr="0">
              <a:noAutofit/>
            </a:bodyPr>
            <a:lstStyle/>
            <a:p>
              <a:pPr marL="0" lvl="0" indent="0" algn="ctr" defTabSz="1778000">
                <a:lnSpc>
                  <a:spcPct val="90000"/>
                </a:lnSpc>
                <a:spcBef>
                  <a:spcPct val="0"/>
                </a:spcBef>
                <a:spcAft>
                  <a:spcPct val="35000"/>
                </a:spcAft>
                <a:buNone/>
              </a:pPr>
              <a:r>
                <a:rPr lang="en-US" sz="4000" b="1" kern="1200" dirty="0"/>
                <a:t>Initial meeting</a:t>
              </a:r>
            </a:p>
          </p:txBody>
        </p:sp>
        <p:sp>
          <p:nvSpPr>
            <p:cNvPr id="7" name="Freeform: Shape 6">
              <a:extLst>
                <a:ext uri="{FF2B5EF4-FFF2-40B4-BE49-F238E27FC236}">
                  <a16:creationId xmlns:a16="http://schemas.microsoft.com/office/drawing/2014/main" id="{C879FDD6-CCF2-46C6-9EC0-9B621E5247A0}"/>
                </a:ext>
              </a:extLst>
            </p:cNvPr>
            <p:cNvSpPr/>
            <p:nvPr/>
          </p:nvSpPr>
          <p:spPr>
            <a:xfrm>
              <a:off x="457200" y="2776231"/>
              <a:ext cx="2539603" cy="1015841"/>
            </a:xfrm>
            <a:custGeom>
              <a:avLst/>
              <a:gdLst>
                <a:gd name="connsiteX0" fmla="*/ 0 w 2539603"/>
                <a:gd name="connsiteY0" fmla="*/ 0 h 1015841"/>
                <a:gd name="connsiteX1" fmla="*/ 2031683 w 2539603"/>
                <a:gd name="connsiteY1" fmla="*/ 0 h 1015841"/>
                <a:gd name="connsiteX2" fmla="*/ 2539603 w 2539603"/>
                <a:gd name="connsiteY2" fmla="*/ 507921 h 1015841"/>
                <a:gd name="connsiteX3" fmla="*/ 2031683 w 2539603"/>
                <a:gd name="connsiteY3" fmla="*/ 1015841 h 1015841"/>
                <a:gd name="connsiteX4" fmla="*/ 0 w 2539603"/>
                <a:gd name="connsiteY4" fmla="*/ 1015841 h 1015841"/>
                <a:gd name="connsiteX5" fmla="*/ 507921 w 2539603"/>
                <a:gd name="connsiteY5" fmla="*/ 507921 h 1015841"/>
                <a:gd name="connsiteX6" fmla="*/ 0 w 2539603"/>
                <a:gd name="connsiteY6" fmla="*/ 0 h 1015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39603" h="1015841">
                  <a:moveTo>
                    <a:pt x="0" y="0"/>
                  </a:moveTo>
                  <a:lnTo>
                    <a:pt x="2031683" y="0"/>
                  </a:lnTo>
                  <a:lnTo>
                    <a:pt x="2539603" y="507921"/>
                  </a:lnTo>
                  <a:lnTo>
                    <a:pt x="2031683" y="1015841"/>
                  </a:lnTo>
                  <a:lnTo>
                    <a:pt x="0" y="1015841"/>
                  </a:lnTo>
                  <a:lnTo>
                    <a:pt x="507921" y="507921"/>
                  </a:lnTo>
                  <a:lnTo>
                    <a:pt x="0" y="0"/>
                  </a:lnTo>
                  <a:close/>
                </a:path>
              </a:pathLst>
            </a:custGeom>
            <a:ln>
              <a:noFill/>
            </a:ln>
          </p:spPr>
          <p:style>
            <a:lnRef idx="2">
              <a:scrgbClr r="0" g="0" b="0"/>
            </a:lnRef>
            <a:fillRef idx="1">
              <a:schemeClr val="accent2">
                <a:hueOff val="1560506"/>
                <a:satOff val="-1946"/>
                <a:lumOff val="458"/>
                <a:alphaOff val="0"/>
              </a:schemeClr>
            </a:fillRef>
            <a:effectRef idx="0">
              <a:schemeClr val="accent2">
                <a:hueOff val="1560506"/>
                <a:satOff val="-1946"/>
                <a:lumOff val="458"/>
                <a:alphaOff val="0"/>
              </a:schemeClr>
            </a:effectRef>
            <a:fontRef idx="minor">
              <a:schemeClr val="lt1"/>
            </a:fontRef>
          </p:style>
          <p:txBody>
            <a:bodyPr spcFirstLastPara="0" vert="horz" wrap="square" lIns="539671" tIns="15875" rIns="507920" bIns="15875" numCol="1" spcCol="1270" anchor="ctr" anchorCtr="0">
              <a:noAutofit/>
            </a:bodyPr>
            <a:lstStyle/>
            <a:p>
              <a:pPr marL="0" lvl="0" indent="0" algn="ctr" defTabSz="1111250">
                <a:lnSpc>
                  <a:spcPct val="90000"/>
                </a:lnSpc>
                <a:spcBef>
                  <a:spcPct val="0"/>
                </a:spcBef>
                <a:spcAft>
                  <a:spcPct val="35000"/>
                </a:spcAft>
                <a:buNone/>
              </a:pPr>
              <a:r>
                <a:rPr lang="en-US" sz="2500" b="1" kern="1200" dirty="0"/>
                <a:t>Storming</a:t>
              </a:r>
            </a:p>
          </p:txBody>
        </p:sp>
        <p:sp>
          <p:nvSpPr>
            <p:cNvPr id="8" name="Freeform: Shape 7">
              <a:extLst>
                <a:ext uri="{FF2B5EF4-FFF2-40B4-BE49-F238E27FC236}">
                  <a16:creationId xmlns:a16="http://schemas.microsoft.com/office/drawing/2014/main" id="{95FB0727-C691-47F4-AB55-1697ACFA6C20}"/>
                </a:ext>
              </a:extLst>
            </p:cNvPr>
            <p:cNvSpPr/>
            <p:nvPr/>
          </p:nvSpPr>
          <p:spPr>
            <a:xfrm>
              <a:off x="2669712" y="2862577"/>
              <a:ext cx="6014028" cy="843148"/>
            </a:xfrm>
            <a:custGeom>
              <a:avLst/>
              <a:gdLst>
                <a:gd name="connsiteX0" fmla="*/ 0 w 6014028"/>
                <a:gd name="connsiteY0" fmla="*/ 0 h 843148"/>
                <a:gd name="connsiteX1" fmla="*/ 5592454 w 6014028"/>
                <a:gd name="connsiteY1" fmla="*/ 0 h 843148"/>
                <a:gd name="connsiteX2" fmla="*/ 6014028 w 6014028"/>
                <a:gd name="connsiteY2" fmla="*/ 421574 h 843148"/>
                <a:gd name="connsiteX3" fmla="*/ 5592454 w 6014028"/>
                <a:gd name="connsiteY3" fmla="*/ 843148 h 843148"/>
                <a:gd name="connsiteX4" fmla="*/ 0 w 6014028"/>
                <a:gd name="connsiteY4" fmla="*/ 843148 h 843148"/>
                <a:gd name="connsiteX5" fmla="*/ 421574 w 6014028"/>
                <a:gd name="connsiteY5" fmla="*/ 421574 h 843148"/>
                <a:gd name="connsiteX6" fmla="*/ 0 w 6014028"/>
                <a:gd name="connsiteY6" fmla="*/ 0 h 843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14028" h="843148">
                  <a:moveTo>
                    <a:pt x="0" y="0"/>
                  </a:moveTo>
                  <a:lnTo>
                    <a:pt x="5592454" y="0"/>
                  </a:lnTo>
                  <a:lnTo>
                    <a:pt x="6014028" y="421574"/>
                  </a:lnTo>
                  <a:lnTo>
                    <a:pt x="5592454" y="843148"/>
                  </a:lnTo>
                  <a:lnTo>
                    <a:pt x="0" y="843148"/>
                  </a:lnTo>
                  <a:lnTo>
                    <a:pt x="421574" y="421574"/>
                  </a:lnTo>
                  <a:lnTo>
                    <a:pt x="0" y="0"/>
                  </a:lnTo>
                  <a:close/>
                </a:path>
              </a:pathLst>
            </a:custGeom>
          </p:spPr>
          <p:style>
            <a:lnRef idx="2">
              <a:schemeClr val="accent2">
                <a:tint val="40000"/>
                <a:alpha val="90000"/>
                <a:hueOff val="1675274"/>
                <a:satOff val="-1459"/>
                <a:lumOff val="-2"/>
                <a:alphaOff val="0"/>
              </a:schemeClr>
            </a:lnRef>
            <a:fillRef idx="1">
              <a:schemeClr val="accent2">
                <a:tint val="40000"/>
                <a:alpha val="90000"/>
                <a:hueOff val="1675274"/>
                <a:satOff val="-1459"/>
                <a:lumOff val="-2"/>
                <a:alphaOff val="0"/>
              </a:schemeClr>
            </a:fillRef>
            <a:effectRef idx="0">
              <a:schemeClr val="accent2">
                <a:tint val="40000"/>
                <a:alpha val="90000"/>
                <a:hueOff val="1675274"/>
                <a:satOff val="-1459"/>
                <a:lumOff val="-2"/>
                <a:alphaOff val="0"/>
              </a:schemeClr>
            </a:effectRef>
            <a:fontRef idx="minor">
              <a:schemeClr val="dk1">
                <a:hueOff val="0"/>
                <a:satOff val="0"/>
                <a:lumOff val="0"/>
                <a:alphaOff val="0"/>
              </a:schemeClr>
            </a:fontRef>
          </p:style>
          <p:txBody>
            <a:bodyPr spcFirstLastPara="0" vert="horz" wrap="square" lIns="472374" tIns="25400" rIns="421574" bIns="25400" numCol="1" spcCol="1270" anchor="ctr" anchorCtr="0">
              <a:noAutofit/>
            </a:bodyPr>
            <a:lstStyle/>
            <a:p>
              <a:pPr marL="0" lvl="0" indent="0" algn="ctr" defTabSz="1778000">
                <a:lnSpc>
                  <a:spcPct val="90000"/>
                </a:lnSpc>
                <a:spcBef>
                  <a:spcPct val="0"/>
                </a:spcBef>
                <a:spcAft>
                  <a:spcPct val="35000"/>
                </a:spcAft>
                <a:buNone/>
              </a:pPr>
              <a:r>
                <a:rPr lang="en-US" sz="4000" b="1" kern="1200" dirty="0"/>
                <a:t>Discover differences</a:t>
              </a:r>
            </a:p>
          </p:txBody>
        </p:sp>
        <p:sp>
          <p:nvSpPr>
            <p:cNvPr id="9" name="Freeform: Shape 8">
              <a:extLst>
                <a:ext uri="{FF2B5EF4-FFF2-40B4-BE49-F238E27FC236}">
                  <a16:creationId xmlns:a16="http://schemas.microsoft.com/office/drawing/2014/main" id="{0F4C844C-4179-4AE8-9D11-52DC8EE1FB5A}"/>
                </a:ext>
              </a:extLst>
            </p:cNvPr>
            <p:cNvSpPr/>
            <p:nvPr/>
          </p:nvSpPr>
          <p:spPr>
            <a:xfrm>
              <a:off x="457200" y="3934290"/>
              <a:ext cx="2539603" cy="1015841"/>
            </a:xfrm>
            <a:custGeom>
              <a:avLst/>
              <a:gdLst>
                <a:gd name="connsiteX0" fmla="*/ 0 w 2539603"/>
                <a:gd name="connsiteY0" fmla="*/ 0 h 1015841"/>
                <a:gd name="connsiteX1" fmla="*/ 2031683 w 2539603"/>
                <a:gd name="connsiteY1" fmla="*/ 0 h 1015841"/>
                <a:gd name="connsiteX2" fmla="*/ 2539603 w 2539603"/>
                <a:gd name="connsiteY2" fmla="*/ 507921 h 1015841"/>
                <a:gd name="connsiteX3" fmla="*/ 2031683 w 2539603"/>
                <a:gd name="connsiteY3" fmla="*/ 1015841 h 1015841"/>
                <a:gd name="connsiteX4" fmla="*/ 0 w 2539603"/>
                <a:gd name="connsiteY4" fmla="*/ 1015841 h 1015841"/>
                <a:gd name="connsiteX5" fmla="*/ 507921 w 2539603"/>
                <a:gd name="connsiteY5" fmla="*/ 507921 h 1015841"/>
                <a:gd name="connsiteX6" fmla="*/ 0 w 2539603"/>
                <a:gd name="connsiteY6" fmla="*/ 0 h 1015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39603" h="1015841">
                  <a:moveTo>
                    <a:pt x="0" y="0"/>
                  </a:moveTo>
                  <a:lnTo>
                    <a:pt x="2031683" y="0"/>
                  </a:lnTo>
                  <a:lnTo>
                    <a:pt x="2539603" y="507921"/>
                  </a:lnTo>
                  <a:lnTo>
                    <a:pt x="2031683" y="1015841"/>
                  </a:lnTo>
                  <a:lnTo>
                    <a:pt x="0" y="1015841"/>
                  </a:lnTo>
                  <a:lnTo>
                    <a:pt x="507921" y="507921"/>
                  </a:lnTo>
                  <a:lnTo>
                    <a:pt x="0" y="0"/>
                  </a:lnTo>
                  <a:close/>
                </a:path>
              </a:pathLst>
            </a:custGeom>
            <a:ln>
              <a:noFill/>
            </a:ln>
          </p:spPr>
          <p:style>
            <a:lnRef idx="2">
              <a:scrgbClr r="0" g="0" b="0"/>
            </a:lnRef>
            <a:fillRef idx="1">
              <a:schemeClr val="accent2">
                <a:hueOff val="3121013"/>
                <a:satOff val="-3893"/>
                <a:lumOff val="915"/>
                <a:alphaOff val="0"/>
              </a:schemeClr>
            </a:fillRef>
            <a:effectRef idx="0">
              <a:schemeClr val="accent2">
                <a:hueOff val="3121013"/>
                <a:satOff val="-3893"/>
                <a:lumOff val="915"/>
                <a:alphaOff val="0"/>
              </a:schemeClr>
            </a:effectRef>
            <a:fontRef idx="minor">
              <a:schemeClr val="lt1"/>
            </a:fontRef>
          </p:style>
          <p:txBody>
            <a:bodyPr spcFirstLastPara="0" vert="horz" wrap="square" lIns="539671" tIns="15875" rIns="507920" bIns="15875" numCol="1" spcCol="1270" anchor="ctr" anchorCtr="0">
              <a:noAutofit/>
            </a:bodyPr>
            <a:lstStyle/>
            <a:p>
              <a:pPr marL="0" lvl="0" indent="0" algn="ctr" defTabSz="1111250">
                <a:lnSpc>
                  <a:spcPct val="90000"/>
                </a:lnSpc>
                <a:spcBef>
                  <a:spcPct val="0"/>
                </a:spcBef>
                <a:spcAft>
                  <a:spcPct val="35000"/>
                </a:spcAft>
                <a:buNone/>
              </a:pPr>
              <a:r>
                <a:rPr lang="en-US" sz="2500" b="1" kern="1200" dirty="0"/>
                <a:t>Norming</a:t>
              </a:r>
            </a:p>
          </p:txBody>
        </p:sp>
        <p:sp>
          <p:nvSpPr>
            <p:cNvPr id="10" name="Freeform: Shape 9">
              <a:extLst>
                <a:ext uri="{FF2B5EF4-FFF2-40B4-BE49-F238E27FC236}">
                  <a16:creationId xmlns:a16="http://schemas.microsoft.com/office/drawing/2014/main" id="{260F2A0F-F4BC-441A-BA83-101267AD1985}"/>
                </a:ext>
              </a:extLst>
            </p:cNvPr>
            <p:cNvSpPr/>
            <p:nvPr/>
          </p:nvSpPr>
          <p:spPr>
            <a:xfrm>
              <a:off x="2669712" y="4020636"/>
              <a:ext cx="6014028" cy="843148"/>
            </a:xfrm>
            <a:custGeom>
              <a:avLst/>
              <a:gdLst>
                <a:gd name="connsiteX0" fmla="*/ 0 w 6014028"/>
                <a:gd name="connsiteY0" fmla="*/ 0 h 843148"/>
                <a:gd name="connsiteX1" fmla="*/ 5592454 w 6014028"/>
                <a:gd name="connsiteY1" fmla="*/ 0 h 843148"/>
                <a:gd name="connsiteX2" fmla="*/ 6014028 w 6014028"/>
                <a:gd name="connsiteY2" fmla="*/ 421574 h 843148"/>
                <a:gd name="connsiteX3" fmla="*/ 5592454 w 6014028"/>
                <a:gd name="connsiteY3" fmla="*/ 843148 h 843148"/>
                <a:gd name="connsiteX4" fmla="*/ 0 w 6014028"/>
                <a:gd name="connsiteY4" fmla="*/ 843148 h 843148"/>
                <a:gd name="connsiteX5" fmla="*/ 421574 w 6014028"/>
                <a:gd name="connsiteY5" fmla="*/ 421574 h 843148"/>
                <a:gd name="connsiteX6" fmla="*/ 0 w 6014028"/>
                <a:gd name="connsiteY6" fmla="*/ 0 h 843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14028" h="843148">
                  <a:moveTo>
                    <a:pt x="0" y="0"/>
                  </a:moveTo>
                  <a:lnTo>
                    <a:pt x="5592454" y="0"/>
                  </a:lnTo>
                  <a:lnTo>
                    <a:pt x="6014028" y="421574"/>
                  </a:lnTo>
                  <a:lnTo>
                    <a:pt x="5592454" y="843148"/>
                  </a:lnTo>
                  <a:lnTo>
                    <a:pt x="0" y="843148"/>
                  </a:lnTo>
                  <a:lnTo>
                    <a:pt x="421574" y="421574"/>
                  </a:lnTo>
                  <a:lnTo>
                    <a:pt x="0" y="0"/>
                  </a:lnTo>
                  <a:close/>
                </a:path>
              </a:pathLst>
            </a:custGeom>
          </p:spPr>
          <p:style>
            <a:lnRef idx="2">
              <a:schemeClr val="accent2">
                <a:tint val="40000"/>
                <a:alpha val="90000"/>
                <a:hueOff val="3350547"/>
                <a:satOff val="-2919"/>
                <a:lumOff val="-4"/>
                <a:alphaOff val="0"/>
              </a:schemeClr>
            </a:lnRef>
            <a:fillRef idx="1">
              <a:schemeClr val="accent2">
                <a:tint val="40000"/>
                <a:alpha val="90000"/>
                <a:hueOff val="3350547"/>
                <a:satOff val="-2919"/>
                <a:lumOff val="-4"/>
                <a:alphaOff val="0"/>
              </a:schemeClr>
            </a:fillRef>
            <a:effectRef idx="0">
              <a:schemeClr val="accent2">
                <a:tint val="40000"/>
                <a:alpha val="90000"/>
                <a:hueOff val="3350547"/>
                <a:satOff val="-2919"/>
                <a:lumOff val="-4"/>
                <a:alphaOff val="0"/>
              </a:schemeClr>
            </a:effectRef>
            <a:fontRef idx="minor">
              <a:schemeClr val="dk1">
                <a:hueOff val="0"/>
                <a:satOff val="0"/>
                <a:lumOff val="0"/>
                <a:alphaOff val="0"/>
              </a:schemeClr>
            </a:fontRef>
          </p:style>
          <p:txBody>
            <a:bodyPr spcFirstLastPara="0" vert="horz" wrap="square" lIns="472374" tIns="25400" rIns="421574" bIns="25400" numCol="1" spcCol="1270" anchor="ctr" anchorCtr="0">
              <a:noAutofit/>
            </a:bodyPr>
            <a:lstStyle/>
            <a:p>
              <a:pPr marL="0" lvl="0" indent="0" algn="ctr" defTabSz="1778000">
                <a:lnSpc>
                  <a:spcPct val="90000"/>
                </a:lnSpc>
                <a:spcBef>
                  <a:spcPct val="0"/>
                </a:spcBef>
                <a:spcAft>
                  <a:spcPct val="35000"/>
                </a:spcAft>
                <a:buNone/>
              </a:pPr>
              <a:r>
                <a:rPr lang="en-US" sz="4000" b="1" kern="1200" dirty="0"/>
                <a:t>Discover similarities</a:t>
              </a:r>
            </a:p>
          </p:txBody>
        </p:sp>
        <p:sp>
          <p:nvSpPr>
            <p:cNvPr id="11" name="Freeform: Shape 10">
              <a:extLst>
                <a:ext uri="{FF2B5EF4-FFF2-40B4-BE49-F238E27FC236}">
                  <a16:creationId xmlns:a16="http://schemas.microsoft.com/office/drawing/2014/main" id="{DAA98A52-49D9-4DB7-8F16-7D530845708F}"/>
                </a:ext>
              </a:extLst>
            </p:cNvPr>
            <p:cNvSpPr/>
            <p:nvPr/>
          </p:nvSpPr>
          <p:spPr>
            <a:xfrm>
              <a:off x="457200" y="5092349"/>
              <a:ext cx="2539603" cy="1015841"/>
            </a:xfrm>
            <a:custGeom>
              <a:avLst/>
              <a:gdLst>
                <a:gd name="connsiteX0" fmla="*/ 0 w 2539603"/>
                <a:gd name="connsiteY0" fmla="*/ 0 h 1015841"/>
                <a:gd name="connsiteX1" fmla="*/ 2031683 w 2539603"/>
                <a:gd name="connsiteY1" fmla="*/ 0 h 1015841"/>
                <a:gd name="connsiteX2" fmla="*/ 2539603 w 2539603"/>
                <a:gd name="connsiteY2" fmla="*/ 507921 h 1015841"/>
                <a:gd name="connsiteX3" fmla="*/ 2031683 w 2539603"/>
                <a:gd name="connsiteY3" fmla="*/ 1015841 h 1015841"/>
                <a:gd name="connsiteX4" fmla="*/ 0 w 2539603"/>
                <a:gd name="connsiteY4" fmla="*/ 1015841 h 1015841"/>
                <a:gd name="connsiteX5" fmla="*/ 507921 w 2539603"/>
                <a:gd name="connsiteY5" fmla="*/ 507921 h 1015841"/>
                <a:gd name="connsiteX6" fmla="*/ 0 w 2539603"/>
                <a:gd name="connsiteY6" fmla="*/ 0 h 1015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39603" h="1015841">
                  <a:moveTo>
                    <a:pt x="0" y="0"/>
                  </a:moveTo>
                  <a:lnTo>
                    <a:pt x="2031683" y="0"/>
                  </a:lnTo>
                  <a:lnTo>
                    <a:pt x="2539603" y="507921"/>
                  </a:lnTo>
                  <a:lnTo>
                    <a:pt x="2031683" y="1015841"/>
                  </a:lnTo>
                  <a:lnTo>
                    <a:pt x="0" y="1015841"/>
                  </a:lnTo>
                  <a:lnTo>
                    <a:pt x="507921" y="507921"/>
                  </a:lnTo>
                  <a:lnTo>
                    <a:pt x="0" y="0"/>
                  </a:lnTo>
                  <a:close/>
                </a:path>
              </a:pathLst>
            </a:custGeom>
            <a:ln>
              <a:noFill/>
            </a:ln>
          </p:spPr>
          <p:style>
            <a:lnRef idx="2">
              <a:scrgbClr r="0" g="0" b="0"/>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539671" tIns="15875" rIns="507920" bIns="15875" numCol="1" spcCol="1270" anchor="ctr" anchorCtr="0">
              <a:noAutofit/>
            </a:bodyPr>
            <a:lstStyle/>
            <a:p>
              <a:pPr marL="0" lvl="0" indent="0" algn="ctr" defTabSz="1111250">
                <a:lnSpc>
                  <a:spcPct val="90000"/>
                </a:lnSpc>
                <a:spcBef>
                  <a:spcPct val="0"/>
                </a:spcBef>
                <a:spcAft>
                  <a:spcPct val="35000"/>
                </a:spcAft>
                <a:buNone/>
              </a:pPr>
              <a:r>
                <a:rPr lang="en-US" sz="2500" b="1" kern="1200" dirty="0"/>
                <a:t>Performing</a:t>
              </a:r>
            </a:p>
          </p:txBody>
        </p:sp>
        <p:sp>
          <p:nvSpPr>
            <p:cNvPr id="12" name="Freeform: Shape 11">
              <a:extLst>
                <a:ext uri="{FF2B5EF4-FFF2-40B4-BE49-F238E27FC236}">
                  <a16:creationId xmlns:a16="http://schemas.microsoft.com/office/drawing/2014/main" id="{CF6DCE5E-BF92-4CC4-8690-56821DE5DAF9}"/>
                </a:ext>
              </a:extLst>
            </p:cNvPr>
            <p:cNvSpPr/>
            <p:nvPr/>
          </p:nvSpPr>
          <p:spPr>
            <a:xfrm>
              <a:off x="2669712" y="5178695"/>
              <a:ext cx="6014028" cy="843148"/>
            </a:xfrm>
            <a:custGeom>
              <a:avLst/>
              <a:gdLst>
                <a:gd name="connsiteX0" fmla="*/ 0 w 6014028"/>
                <a:gd name="connsiteY0" fmla="*/ 0 h 843148"/>
                <a:gd name="connsiteX1" fmla="*/ 5592454 w 6014028"/>
                <a:gd name="connsiteY1" fmla="*/ 0 h 843148"/>
                <a:gd name="connsiteX2" fmla="*/ 6014028 w 6014028"/>
                <a:gd name="connsiteY2" fmla="*/ 421574 h 843148"/>
                <a:gd name="connsiteX3" fmla="*/ 5592454 w 6014028"/>
                <a:gd name="connsiteY3" fmla="*/ 843148 h 843148"/>
                <a:gd name="connsiteX4" fmla="*/ 0 w 6014028"/>
                <a:gd name="connsiteY4" fmla="*/ 843148 h 843148"/>
                <a:gd name="connsiteX5" fmla="*/ 421574 w 6014028"/>
                <a:gd name="connsiteY5" fmla="*/ 421574 h 843148"/>
                <a:gd name="connsiteX6" fmla="*/ 0 w 6014028"/>
                <a:gd name="connsiteY6" fmla="*/ 0 h 843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14028" h="843148">
                  <a:moveTo>
                    <a:pt x="0" y="0"/>
                  </a:moveTo>
                  <a:lnTo>
                    <a:pt x="5592454" y="0"/>
                  </a:lnTo>
                  <a:lnTo>
                    <a:pt x="6014028" y="421574"/>
                  </a:lnTo>
                  <a:lnTo>
                    <a:pt x="5592454" y="843148"/>
                  </a:lnTo>
                  <a:lnTo>
                    <a:pt x="0" y="843148"/>
                  </a:lnTo>
                  <a:lnTo>
                    <a:pt x="421574" y="421574"/>
                  </a:lnTo>
                  <a:lnTo>
                    <a:pt x="0" y="0"/>
                  </a:lnTo>
                  <a:close/>
                </a:path>
              </a:pathLst>
            </a:custGeom>
          </p:spPr>
          <p:style>
            <a:lnRef idx="2">
              <a:schemeClr val="accent2">
                <a:tint val="40000"/>
                <a:alpha val="90000"/>
                <a:hueOff val="5025821"/>
                <a:satOff val="-4378"/>
                <a:lumOff val="-6"/>
                <a:alphaOff val="0"/>
              </a:schemeClr>
            </a:lnRef>
            <a:fillRef idx="1">
              <a:schemeClr val="accent2">
                <a:tint val="40000"/>
                <a:alpha val="90000"/>
                <a:hueOff val="5025821"/>
                <a:satOff val="-4378"/>
                <a:lumOff val="-6"/>
                <a:alphaOff val="0"/>
              </a:schemeClr>
            </a:fillRef>
            <a:effectRef idx="0">
              <a:schemeClr val="accent2">
                <a:tint val="40000"/>
                <a:alpha val="90000"/>
                <a:hueOff val="5025821"/>
                <a:satOff val="-4378"/>
                <a:lumOff val="-6"/>
                <a:alphaOff val="0"/>
              </a:schemeClr>
            </a:effectRef>
            <a:fontRef idx="minor">
              <a:schemeClr val="dk1">
                <a:hueOff val="0"/>
                <a:satOff val="0"/>
                <a:lumOff val="0"/>
                <a:alphaOff val="0"/>
              </a:schemeClr>
            </a:fontRef>
          </p:style>
          <p:txBody>
            <a:bodyPr spcFirstLastPara="0" vert="horz" wrap="square" lIns="472374" tIns="25400" rIns="421574" bIns="25400" numCol="1" spcCol="1270" anchor="ctr" anchorCtr="0">
              <a:noAutofit/>
            </a:bodyPr>
            <a:lstStyle/>
            <a:p>
              <a:pPr marL="0" lvl="0" indent="0" algn="ctr" defTabSz="1778000">
                <a:lnSpc>
                  <a:spcPct val="90000"/>
                </a:lnSpc>
                <a:spcBef>
                  <a:spcPct val="0"/>
                </a:spcBef>
                <a:spcAft>
                  <a:spcPct val="35000"/>
                </a:spcAft>
                <a:buNone/>
              </a:pPr>
              <a:r>
                <a:rPr lang="en-US" sz="4000" b="1" kern="1200" dirty="0"/>
                <a:t>Work together</a:t>
              </a:r>
            </a:p>
          </p:txBody>
        </p:sp>
      </p:gr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A good time to find common ground is _____________ the conflict begins.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After</a:t>
            </a:r>
          </a:p>
          <a:p>
            <a:pPr marL="681038" lvl="0">
              <a:lnSpc>
                <a:spcPct val="115000"/>
              </a:lnSpc>
              <a:spcBef>
                <a:spcPts val="0"/>
              </a:spcBef>
              <a:spcAft>
                <a:spcPts val="0"/>
              </a:spcAft>
              <a:buFont typeface="+mj-lt"/>
              <a:buAutoNum type="alphaLcParenR"/>
            </a:pPr>
            <a:r>
              <a:rPr lang="en-US" dirty="0">
                <a:ea typeface="SimSun"/>
                <a:cs typeface="Mangal"/>
              </a:rPr>
              <a:t>Before</a:t>
            </a:r>
          </a:p>
          <a:p>
            <a:pPr marL="681038" lvl="0">
              <a:lnSpc>
                <a:spcPct val="115000"/>
              </a:lnSpc>
              <a:spcBef>
                <a:spcPts val="0"/>
              </a:spcBef>
              <a:spcAft>
                <a:spcPts val="0"/>
              </a:spcAft>
              <a:buFont typeface="+mj-lt"/>
              <a:buAutoNum type="alphaLcParenR"/>
            </a:pPr>
            <a:r>
              <a:rPr lang="en-US" dirty="0">
                <a:ea typeface="SimSun"/>
                <a:cs typeface="Mangal"/>
              </a:rPr>
              <a:t>When</a:t>
            </a:r>
          </a:p>
          <a:p>
            <a:pPr marL="681038" lvl="0">
              <a:lnSpc>
                <a:spcPct val="115000"/>
              </a:lnSpc>
              <a:spcBef>
                <a:spcPts val="0"/>
              </a:spcBef>
              <a:spcAft>
                <a:spcPts val="0"/>
              </a:spcAft>
              <a:buFont typeface="+mj-lt"/>
              <a:buAutoNum type="alphaLcParenR"/>
            </a:pPr>
            <a:r>
              <a:rPr lang="en-US" dirty="0">
                <a:ea typeface="SimSun"/>
                <a:cs typeface="Mangal"/>
              </a:rPr>
              <a:t>Why</a:t>
            </a:r>
          </a:p>
          <a:p>
            <a:pPr marL="347663" lvl="0" indent="-347663">
              <a:lnSpc>
                <a:spcPct val="115000"/>
              </a:lnSpc>
              <a:spcBef>
                <a:spcPts val="1200"/>
              </a:spcBef>
              <a:spcAft>
                <a:spcPts val="1000"/>
              </a:spcAft>
              <a:buFont typeface="+mj-lt"/>
              <a:buAutoNum type="arabicPeriod" startAt="2"/>
            </a:pPr>
            <a:r>
              <a:rPr lang="en-US" dirty="0">
                <a:ea typeface="Times New Roman"/>
                <a:cs typeface="Times New Roman"/>
              </a:rPr>
              <a:t>You should continue to try to find common ground throughout the entire conflict __________	Process.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Resolution</a:t>
            </a:r>
          </a:p>
          <a:p>
            <a:pPr marL="681038" lvl="0">
              <a:lnSpc>
                <a:spcPct val="115000"/>
              </a:lnSpc>
              <a:spcBef>
                <a:spcPts val="0"/>
              </a:spcBef>
              <a:spcAft>
                <a:spcPts val="0"/>
              </a:spcAft>
              <a:buFont typeface="+mj-lt"/>
              <a:buAutoNum type="alphaLcParenR"/>
            </a:pPr>
            <a:r>
              <a:rPr lang="en-US" dirty="0">
                <a:ea typeface="SimSun"/>
                <a:cs typeface="Mangal"/>
              </a:rPr>
              <a:t>Discovery</a:t>
            </a:r>
          </a:p>
          <a:p>
            <a:pPr marL="681038" lvl="0">
              <a:lnSpc>
                <a:spcPct val="115000"/>
              </a:lnSpc>
              <a:spcBef>
                <a:spcPts val="0"/>
              </a:spcBef>
              <a:spcAft>
                <a:spcPts val="0"/>
              </a:spcAft>
              <a:buFont typeface="+mj-lt"/>
              <a:buAutoNum type="alphaLcParenR"/>
            </a:pPr>
            <a:r>
              <a:rPr lang="en-US" dirty="0">
                <a:ea typeface="SimSun"/>
                <a:cs typeface="Mangal"/>
              </a:rPr>
              <a:t>Employment</a:t>
            </a:r>
          </a:p>
          <a:p>
            <a:pPr marL="681038" lvl="0">
              <a:lnSpc>
                <a:spcPct val="115000"/>
              </a:lnSpc>
              <a:spcBef>
                <a:spcPts val="0"/>
              </a:spcBef>
              <a:spcAft>
                <a:spcPts val="0"/>
              </a:spcAft>
              <a:buFont typeface="+mj-lt"/>
              <a:buAutoNum type="alphaLcParenR"/>
            </a:pPr>
            <a:r>
              <a:rPr lang="en-US" dirty="0">
                <a:ea typeface="SimSun"/>
                <a:cs typeface="Mangal"/>
              </a:rPr>
              <a:t>Disagreement</a:t>
            </a:r>
          </a:p>
          <a:p>
            <a:endParaRPr lang="en-US" dirty="0"/>
          </a:p>
        </p:txBody>
      </p:sp>
    </p:spTree>
    <p:extLst>
      <p:ext uri="{BB962C8B-B14F-4D97-AF65-F5344CB8AC3E}">
        <p14:creationId xmlns:p14="http://schemas.microsoft.com/office/powerpoint/2010/main" val="3282458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A454270D-11CD-4CE3-AEDB-DE7E6A70FC29}"/>
              </a:ext>
            </a:extLst>
          </p:cNvPr>
          <p:cNvSpPr/>
          <p:nvPr/>
        </p:nvSpPr>
        <p:spPr>
          <a:xfrm>
            <a:off x="-896779" y="260326"/>
            <a:ext cx="572235" cy="572235"/>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90135960-8A27-49FE-8604-2AFEA93E67F2}"/>
              </a:ext>
            </a:extLst>
          </p:cNvPr>
          <p:cNvSpPr/>
          <p:nvPr/>
        </p:nvSpPr>
        <p:spPr>
          <a:xfrm>
            <a:off x="-2109064" y="260326"/>
            <a:ext cx="572235" cy="572235"/>
          </a:xfrm>
          <a:prstGeom prst="ellipse">
            <a:avLst/>
          </a:prstGeom>
          <a:solidFill>
            <a:srgbClr val="2A4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8A68C0AF-7D44-45B0-9169-83472096969C}"/>
              </a:ext>
            </a:extLst>
          </p:cNvPr>
          <p:cNvSpPr/>
          <p:nvPr/>
        </p:nvSpPr>
        <p:spPr>
          <a:xfrm>
            <a:off x="-2109064" y="885083"/>
            <a:ext cx="572235" cy="572235"/>
          </a:xfrm>
          <a:prstGeom prst="ellipse">
            <a:avLst/>
          </a:prstGeom>
          <a:solidFill>
            <a:srgbClr val="FEBB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116659A8-D571-4F10-A4AC-98B55F07B846}"/>
              </a:ext>
            </a:extLst>
          </p:cNvPr>
          <p:cNvSpPr/>
          <p:nvPr/>
        </p:nvSpPr>
        <p:spPr>
          <a:xfrm>
            <a:off x="-2700808" y="260326"/>
            <a:ext cx="572235" cy="572235"/>
          </a:xfrm>
          <a:prstGeom prst="ellipse">
            <a:avLst/>
          </a:prstGeom>
          <a:solidFill>
            <a:srgbClr val="A74A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694FEFC8-4C23-409E-9666-E95870E90A2E}"/>
              </a:ext>
            </a:extLst>
          </p:cNvPr>
          <p:cNvSpPr/>
          <p:nvPr/>
        </p:nvSpPr>
        <p:spPr>
          <a:xfrm>
            <a:off x="-1497812" y="893289"/>
            <a:ext cx="572235" cy="572235"/>
          </a:xfrm>
          <a:prstGeom prst="ellipse">
            <a:avLst/>
          </a:prstGeom>
          <a:solidFill>
            <a:srgbClr val="FFF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9A0628FA-AE30-4170-8583-7A1B0E913277}"/>
              </a:ext>
            </a:extLst>
          </p:cNvPr>
          <p:cNvSpPr/>
          <p:nvPr/>
        </p:nvSpPr>
        <p:spPr>
          <a:xfrm>
            <a:off x="-2109064" y="1509840"/>
            <a:ext cx="572235" cy="572235"/>
          </a:xfrm>
          <a:prstGeom prst="ellipse">
            <a:avLst/>
          </a:prstGeom>
          <a:solidFill>
            <a:srgbClr val="E971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72431A33-7484-46F0-9A44-C77D54B732A0}"/>
              </a:ext>
            </a:extLst>
          </p:cNvPr>
          <p:cNvSpPr/>
          <p:nvPr/>
        </p:nvSpPr>
        <p:spPr>
          <a:xfrm>
            <a:off x="-1497812" y="260326"/>
            <a:ext cx="572235" cy="572235"/>
          </a:xfrm>
          <a:prstGeom prst="ellipse">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F675BAE3-D389-440D-9FC7-5644DC61BA0B}"/>
              </a:ext>
            </a:extLst>
          </p:cNvPr>
          <p:cNvSpPr/>
          <p:nvPr/>
        </p:nvSpPr>
        <p:spPr>
          <a:xfrm>
            <a:off x="-1497812" y="1509839"/>
            <a:ext cx="572235" cy="572235"/>
          </a:xfrm>
          <a:prstGeom prst="ellipse">
            <a:avLst/>
          </a:prstGeom>
          <a:solidFill>
            <a:srgbClr val="73AA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B89C8161-418E-4E2D-994E-F735D4C6EFFE}"/>
              </a:ext>
            </a:extLst>
          </p:cNvPr>
          <p:cNvSpPr/>
          <p:nvPr/>
        </p:nvSpPr>
        <p:spPr>
          <a:xfrm>
            <a:off x="-2700808" y="885083"/>
            <a:ext cx="572235" cy="572235"/>
          </a:xfrm>
          <a:prstGeom prst="ellipse">
            <a:avLst/>
          </a:prstGeom>
          <a:solidFill>
            <a:srgbClr val="BBDB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11F3086B-08FA-4092-A13C-41EF97CD6C0C}"/>
              </a:ext>
            </a:extLst>
          </p:cNvPr>
          <p:cNvSpPr/>
          <p:nvPr/>
        </p:nvSpPr>
        <p:spPr>
          <a:xfrm>
            <a:off x="-2700808" y="1509840"/>
            <a:ext cx="572235" cy="572235"/>
          </a:xfrm>
          <a:prstGeom prst="ellipse">
            <a:avLst/>
          </a:prstGeom>
          <a:solidFill>
            <a:srgbClr val="2CB4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13BD0CF5-6CB9-4C37-9060-AED7C36F86A2}"/>
              </a:ext>
            </a:extLst>
          </p:cNvPr>
          <p:cNvSpPr txBox="1"/>
          <p:nvPr/>
        </p:nvSpPr>
        <p:spPr>
          <a:xfrm>
            <a:off x="-2580000" y="-77401"/>
            <a:ext cx="2164375" cy="276999"/>
          </a:xfrm>
          <a:prstGeom prst="rect">
            <a:avLst/>
          </a:prstGeom>
          <a:noFill/>
        </p:spPr>
        <p:txBody>
          <a:bodyPr wrap="none" rtlCol="0">
            <a:spAutoFit/>
          </a:bodyPr>
          <a:lstStyle/>
          <a:p>
            <a:r>
              <a:rPr lang="en-US" sz="1200" dirty="0"/>
              <a:t>AIM INC Color Specifications</a:t>
            </a:r>
          </a:p>
        </p:txBody>
      </p:sp>
      <p:sp>
        <p:nvSpPr>
          <p:cNvPr id="17" name="Rectangle 16">
            <a:extLst>
              <a:ext uri="{FF2B5EF4-FFF2-40B4-BE49-F238E27FC236}">
                <a16:creationId xmlns:a16="http://schemas.microsoft.com/office/drawing/2014/main" id="{345682D9-B142-4DE3-9168-1E64F1EA9DAA}"/>
              </a:ext>
            </a:extLst>
          </p:cNvPr>
          <p:cNvSpPr/>
          <p:nvPr/>
        </p:nvSpPr>
        <p:spPr>
          <a:xfrm>
            <a:off x="-1908720" y="5319752"/>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4" name="Title 3">
            <a:extLst>
              <a:ext uri="{FF2B5EF4-FFF2-40B4-BE49-F238E27FC236}">
                <a16:creationId xmlns:a16="http://schemas.microsoft.com/office/drawing/2014/main" id="{31ECEAA2-65B6-42CE-BDE1-18D5B37B0B60}"/>
              </a:ext>
            </a:extLst>
          </p:cNvPr>
          <p:cNvSpPr>
            <a:spLocks noGrp="1"/>
          </p:cNvSpPr>
          <p:nvPr>
            <p:ph type="title"/>
          </p:nvPr>
        </p:nvSpPr>
        <p:spPr/>
        <p:txBody>
          <a:bodyPr/>
          <a:lstStyle/>
          <a:p>
            <a:endParaRPr lang="en-US"/>
          </a:p>
        </p:txBody>
      </p:sp>
      <p:sp>
        <p:nvSpPr>
          <p:cNvPr id="19" name="Text Placeholder 18">
            <a:extLst>
              <a:ext uri="{FF2B5EF4-FFF2-40B4-BE49-F238E27FC236}">
                <a16:creationId xmlns:a16="http://schemas.microsoft.com/office/drawing/2014/main" id="{23238F12-CC37-4B57-91CF-78774C40045C}"/>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169084462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1200"/>
              </a:spcBef>
              <a:spcAft>
                <a:spcPts val="1000"/>
              </a:spcAft>
              <a:buFont typeface="+mj-lt"/>
              <a:buAutoNum type="arabicPeriod" startAt="3"/>
            </a:pPr>
            <a:r>
              <a:rPr lang="en-US" dirty="0">
                <a:ea typeface="Times New Roman"/>
                <a:cs typeface="Times New Roman"/>
              </a:rPr>
              <a:t>There are many other _________ emotions associated with conflict.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Positive</a:t>
            </a:r>
          </a:p>
          <a:p>
            <a:pPr marL="681038" lvl="0">
              <a:lnSpc>
                <a:spcPct val="115000"/>
              </a:lnSpc>
              <a:spcBef>
                <a:spcPts val="0"/>
              </a:spcBef>
              <a:spcAft>
                <a:spcPts val="0"/>
              </a:spcAft>
              <a:buFont typeface="+mj-lt"/>
              <a:buAutoNum type="alphaLcParenR"/>
            </a:pPr>
            <a:r>
              <a:rPr lang="en-US" dirty="0">
                <a:ea typeface="SimSun"/>
                <a:cs typeface="Mangal"/>
              </a:rPr>
              <a:t>Dynamic</a:t>
            </a:r>
          </a:p>
          <a:p>
            <a:pPr marL="681038" lvl="0">
              <a:lnSpc>
                <a:spcPct val="115000"/>
              </a:lnSpc>
              <a:spcBef>
                <a:spcPts val="0"/>
              </a:spcBef>
              <a:spcAft>
                <a:spcPts val="0"/>
              </a:spcAft>
              <a:buFont typeface="+mj-lt"/>
              <a:buAutoNum type="alphaLcParenR"/>
            </a:pPr>
            <a:r>
              <a:rPr lang="en-US" dirty="0">
                <a:ea typeface="SimSun"/>
                <a:cs typeface="Mangal"/>
              </a:rPr>
              <a:t>Negative</a:t>
            </a:r>
          </a:p>
          <a:p>
            <a:pPr marL="681038" lvl="0">
              <a:lnSpc>
                <a:spcPct val="115000"/>
              </a:lnSpc>
              <a:spcBef>
                <a:spcPts val="0"/>
              </a:spcBef>
              <a:spcAft>
                <a:spcPts val="0"/>
              </a:spcAft>
              <a:buFont typeface="+mj-lt"/>
              <a:buAutoNum type="alphaLcParenR"/>
            </a:pPr>
            <a:r>
              <a:rPr lang="en-US" dirty="0">
                <a:ea typeface="SimSun"/>
                <a:cs typeface="Mangal"/>
              </a:rPr>
              <a:t>Imaginative</a:t>
            </a:r>
          </a:p>
          <a:p>
            <a:pPr marL="347663" lvl="0" indent="-347663">
              <a:lnSpc>
                <a:spcPct val="115000"/>
              </a:lnSpc>
              <a:spcBef>
                <a:spcPts val="1200"/>
              </a:spcBef>
              <a:spcAft>
                <a:spcPts val="1000"/>
              </a:spcAft>
              <a:buFont typeface="+mj-lt"/>
              <a:buAutoNum type="arabicPeriod" startAt="4"/>
            </a:pPr>
            <a:r>
              <a:rPr lang="en-US" dirty="0">
                <a:ea typeface="Times New Roman"/>
                <a:cs typeface="Times New Roman"/>
              </a:rPr>
              <a:t>Positive ___________ will build goodwill.</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Gestures</a:t>
            </a:r>
          </a:p>
          <a:p>
            <a:pPr marL="681038" lvl="0">
              <a:lnSpc>
                <a:spcPct val="115000"/>
              </a:lnSpc>
              <a:spcBef>
                <a:spcPts val="0"/>
              </a:spcBef>
              <a:spcAft>
                <a:spcPts val="0"/>
              </a:spcAft>
              <a:buFont typeface="+mj-lt"/>
              <a:buAutoNum type="alphaLcParenR"/>
            </a:pPr>
            <a:r>
              <a:rPr lang="en-US" dirty="0">
                <a:ea typeface="SimSun"/>
                <a:cs typeface="Mangal"/>
              </a:rPr>
              <a:t>Emotions</a:t>
            </a:r>
          </a:p>
          <a:p>
            <a:pPr marL="681038" lvl="0">
              <a:lnSpc>
                <a:spcPct val="115000"/>
              </a:lnSpc>
              <a:spcBef>
                <a:spcPts val="0"/>
              </a:spcBef>
              <a:spcAft>
                <a:spcPts val="0"/>
              </a:spcAft>
              <a:buFont typeface="+mj-lt"/>
              <a:buAutoNum type="alphaLcParenR"/>
            </a:pPr>
            <a:r>
              <a:rPr lang="en-US" dirty="0">
                <a:ea typeface="SimSun"/>
                <a:cs typeface="Mangal"/>
              </a:rPr>
              <a:t>Attributes</a:t>
            </a:r>
          </a:p>
          <a:p>
            <a:pPr marL="681038" lvl="0">
              <a:lnSpc>
                <a:spcPct val="115000"/>
              </a:lnSpc>
              <a:spcBef>
                <a:spcPts val="0"/>
              </a:spcBef>
              <a:spcAft>
                <a:spcPts val="0"/>
              </a:spcAft>
              <a:buFont typeface="+mj-lt"/>
              <a:buAutoNum type="alphaLcParenR"/>
            </a:pPr>
            <a:r>
              <a:rPr lang="en-US" dirty="0">
                <a:ea typeface="SimSun"/>
                <a:cs typeface="Mangal"/>
              </a:rPr>
              <a:t>People</a:t>
            </a:r>
          </a:p>
        </p:txBody>
      </p:sp>
    </p:spTree>
    <p:extLst>
      <p:ext uri="{BB962C8B-B14F-4D97-AF65-F5344CB8AC3E}">
        <p14:creationId xmlns:p14="http://schemas.microsoft.com/office/powerpoint/2010/main" val="70529150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1200"/>
              </a:spcBef>
              <a:spcAft>
                <a:spcPts val="1000"/>
              </a:spcAft>
              <a:buFont typeface="+mj-lt"/>
              <a:buAutoNum type="arabicPeriod" startAt="5"/>
            </a:pPr>
            <a:r>
              <a:rPr lang="en-US" dirty="0">
                <a:ea typeface="Times New Roman"/>
                <a:cs typeface="Times New Roman"/>
              </a:rPr>
              <a:t>You want to shift from being two people in conflict to being two people _________ to solve a problem.</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Hoping</a:t>
            </a:r>
          </a:p>
          <a:p>
            <a:pPr marL="681038" lvl="0">
              <a:lnSpc>
                <a:spcPct val="115000"/>
              </a:lnSpc>
              <a:spcBef>
                <a:spcPts val="0"/>
              </a:spcBef>
              <a:spcAft>
                <a:spcPts val="0"/>
              </a:spcAft>
              <a:buFont typeface="+mj-lt"/>
              <a:buAutoNum type="alphaLcParenR"/>
            </a:pPr>
            <a:r>
              <a:rPr lang="en-US" dirty="0">
                <a:ea typeface="SimSun"/>
                <a:cs typeface="Mangal"/>
              </a:rPr>
              <a:t>Trying</a:t>
            </a:r>
          </a:p>
          <a:p>
            <a:pPr marL="681038" lvl="0">
              <a:lnSpc>
                <a:spcPct val="115000"/>
              </a:lnSpc>
              <a:spcBef>
                <a:spcPts val="0"/>
              </a:spcBef>
              <a:spcAft>
                <a:spcPts val="0"/>
              </a:spcAft>
              <a:buFont typeface="+mj-lt"/>
              <a:buAutoNum type="alphaLcParenR"/>
            </a:pPr>
            <a:r>
              <a:rPr lang="en-US" dirty="0">
                <a:ea typeface="SimSun"/>
                <a:cs typeface="Mangal"/>
              </a:rPr>
              <a:t>Working</a:t>
            </a:r>
          </a:p>
          <a:p>
            <a:pPr marL="681038" lvl="0">
              <a:lnSpc>
                <a:spcPct val="115000"/>
              </a:lnSpc>
              <a:spcBef>
                <a:spcPts val="0"/>
              </a:spcBef>
              <a:spcAft>
                <a:spcPts val="0"/>
              </a:spcAft>
              <a:buFont typeface="+mj-lt"/>
              <a:buAutoNum type="alphaLcParenR"/>
            </a:pPr>
            <a:r>
              <a:rPr lang="en-US" dirty="0">
                <a:ea typeface="SimSun"/>
                <a:cs typeface="Mangal"/>
              </a:rPr>
              <a:t>Wishing</a:t>
            </a:r>
          </a:p>
          <a:p>
            <a:pPr marL="347663" lvl="0" indent="-347663">
              <a:lnSpc>
                <a:spcPct val="115000"/>
              </a:lnSpc>
              <a:spcBef>
                <a:spcPts val="1200"/>
              </a:spcBef>
              <a:spcAft>
                <a:spcPts val="1000"/>
              </a:spcAft>
              <a:buFont typeface="+mj-lt"/>
              <a:buAutoNum type="arabicPeriod" startAt="6"/>
            </a:pPr>
            <a:r>
              <a:rPr lang="en-US" dirty="0">
                <a:ea typeface="Times New Roman"/>
                <a:cs typeface="Times New Roman"/>
              </a:rPr>
              <a:t>Conflict often results in negative feelings like: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Passive and aggressive</a:t>
            </a:r>
          </a:p>
          <a:p>
            <a:pPr marL="681038" lvl="0">
              <a:lnSpc>
                <a:spcPct val="115000"/>
              </a:lnSpc>
              <a:spcBef>
                <a:spcPts val="0"/>
              </a:spcBef>
              <a:spcAft>
                <a:spcPts val="0"/>
              </a:spcAft>
              <a:buFont typeface="+mj-lt"/>
              <a:buAutoNum type="alphaLcParenR"/>
            </a:pPr>
            <a:r>
              <a:rPr lang="en-US" dirty="0">
                <a:ea typeface="SimSun"/>
                <a:cs typeface="Mangal"/>
              </a:rPr>
              <a:t>Aggravating and excavating</a:t>
            </a:r>
          </a:p>
          <a:p>
            <a:pPr marL="681038" lvl="0">
              <a:lnSpc>
                <a:spcPct val="115000"/>
              </a:lnSpc>
              <a:spcBef>
                <a:spcPts val="0"/>
              </a:spcBef>
              <a:spcAft>
                <a:spcPts val="0"/>
              </a:spcAft>
              <a:buFont typeface="+mj-lt"/>
              <a:buAutoNum type="alphaLcParenR"/>
            </a:pPr>
            <a:r>
              <a:rPr lang="en-US" dirty="0">
                <a:ea typeface="SimSun"/>
                <a:cs typeface="Mangal"/>
              </a:rPr>
              <a:t>Anger and disappointment</a:t>
            </a:r>
          </a:p>
          <a:p>
            <a:pPr marL="681038" lvl="0">
              <a:lnSpc>
                <a:spcPct val="115000"/>
              </a:lnSpc>
              <a:spcBef>
                <a:spcPts val="0"/>
              </a:spcBef>
              <a:spcAft>
                <a:spcPts val="0"/>
              </a:spcAft>
              <a:buFont typeface="+mj-lt"/>
              <a:buAutoNum type="alphaLcParenR"/>
            </a:pPr>
            <a:r>
              <a:rPr lang="en-US" dirty="0">
                <a:ea typeface="SimSun"/>
                <a:cs typeface="Mangal"/>
              </a:rPr>
              <a:t>Marital and bliss</a:t>
            </a:r>
          </a:p>
          <a:p>
            <a:endParaRPr lang="en-US" dirty="0"/>
          </a:p>
        </p:txBody>
      </p:sp>
    </p:spTree>
    <p:extLst>
      <p:ext uri="{BB962C8B-B14F-4D97-AF65-F5344CB8AC3E}">
        <p14:creationId xmlns:p14="http://schemas.microsoft.com/office/powerpoint/2010/main" val="357702647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7"/>
            </a:pPr>
            <a:r>
              <a:rPr lang="en-US" dirty="0">
                <a:ea typeface="Times New Roman"/>
                <a:cs typeface="Times New Roman"/>
              </a:rPr>
              <a:t>Conflict will be much easier to resolve if you are able to:</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Turn negative energy into positive energy</a:t>
            </a:r>
          </a:p>
          <a:p>
            <a:pPr marL="681038" lvl="0">
              <a:lnSpc>
                <a:spcPct val="115000"/>
              </a:lnSpc>
              <a:spcBef>
                <a:spcPts val="0"/>
              </a:spcBef>
              <a:spcAft>
                <a:spcPts val="0"/>
              </a:spcAft>
              <a:buFont typeface="+mj-lt"/>
              <a:buAutoNum type="alphaLcParenR"/>
            </a:pPr>
            <a:r>
              <a:rPr lang="en-US" dirty="0">
                <a:ea typeface="SimSun"/>
                <a:cs typeface="Mangal"/>
              </a:rPr>
              <a:t>Throw money at the problem</a:t>
            </a:r>
          </a:p>
          <a:p>
            <a:pPr marL="681038" lvl="0">
              <a:lnSpc>
                <a:spcPct val="115000"/>
              </a:lnSpc>
              <a:spcBef>
                <a:spcPts val="0"/>
              </a:spcBef>
              <a:spcAft>
                <a:spcPts val="0"/>
              </a:spcAft>
              <a:buFont typeface="+mj-lt"/>
              <a:buAutoNum type="alphaLcParenR"/>
            </a:pPr>
            <a:r>
              <a:rPr lang="en-US" dirty="0">
                <a:ea typeface="SimSun"/>
                <a:cs typeface="Mangal"/>
              </a:rPr>
              <a:t>Pretend none of it ever happened</a:t>
            </a:r>
          </a:p>
          <a:p>
            <a:pPr marL="681038" lvl="0">
              <a:lnSpc>
                <a:spcPct val="115000"/>
              </a:lnSpc>
              <a:spcBef>
                <a:spcPts val="0"/>
              </a:spcBef>
              <a:spcAft>
                <a:spcPts val="0"/>
              </a:spcAft>
              <a:buFont typeface="+mj-lt"/>
              <a:buAutoNum type="alphaLcParenR"/>
            </a:pPr>
            <a:r>
              <a:rPr lang="en-US" dirty="0">
                <a:ea typeface="SimSun"/>
                <a:cs typeface="Mangal"/>
              </a:rPr>
              <a:t>Ask a genie in a bottle to fix it</a:t>
            </a:r>
          </a:p>
          <a:p>
            <a:pPr marL="347663" lvl="0" indent="-347663">
              <a:lnSpc>
                <a:spcPct val="115000"/>
              </a:lnSpc>
              <a:spcBef>
                <a:spcPts val="1200"/>
              </a:spcBef>
              <a:spcAft>
                <a:spcPts val="1000"/>
              </a:spcAft>
              <a:buFont typeface="+mj-lt"/>
              <a:buAutoNum type="arabicPeriod" startAt="8"/>
            </a:pPr>
            <a:r>
              <a:rPr lang="en-US" dirty="0">
                <a:ea typeface="Times New Roman"/>
                <a:cs typeface="Times New Roman"/>
              </a:rPr>
              <a:t>You have two basic options to consider. What are they?</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Avoid the problem or head for the hills</a:t>
            </a:r>
          </a:p>
          <a:p>
            <a:pPr marL="681038" lvl="0">
              <a:lnSpc>
                <a:spcPct val="115000"/>
              </a:lnSpc>
              <a:spcBef>
                <a:spcPts val="0"/>
              </a:spcBef>
              <a:spcAft>
                <a:spcPts val="0"/>
              </a:spcAft>
              <a:buFont typeface="+mj-lt"/>
              <a:buAutoNum type="alphaLcParenR"/>
            </a:pPr>
            <a:r>
              <a:rPr lang="en-US" dirty="0">
                <a:ea typeface="SimSun"/>
                <a:cs typeface="Mangal"/>
              </a:rPr>
              <a:t>Match your adversary's demeanor or be a positive influence</a:t>
            </a:r>
          </a:p>
          <a:p>
            <a:pPr marL="681038" lvl="0">
              <a:lnSpc>
                <a:spcPct val="115000"/>
              </a:lnSpc>
              <a:spcBef>
                <a:spcPts val="0"/>
              </a:spcBef>
              <a:spcAft>
                <a:spcPts val="0"/>
              </a:spcAft>
              <a:buFont typeface="+mj-lt"/>
              <a:buAutoNum type="alphaLcParenR"/>
            </a:pPr>
            <a:r>
              <a:rPr lang="en-US" dirty="0">
                <a:ea typeface="SimSun"/>
                <a:cs typeface="Mangal"/>
              </a:rPr>
              <a:t>Tell someone else to deal with it or find a new job</a:t>
            </a:r>
          </a:p>
          <a:p>
            <a:pPr marL="681038" lvl="0">
              <a:lnSpc>
                <a:spcPct val="115000"/>
              </a:lnSpc>
              <a:spcBef>
                <a:spcPts val="0"/>
              </a:spcBef>
              <a:spcAft>
                <a:spcPts val="0"/>
              </a:spcAft>
              <a:buFont typeface="+mj-lt"/>
              <a:buAutoNum type="alphaLcParenR"/>
            </a:pPr>
            <a:r>
              <a:rPr lang="en-US" dirty="0">
                <a:ea typeface="SimSun"/>
                <a:cs typeface="Mangal"/>
              </a:rPr>
              <a:t>Give in or give up</a:t>
            </a:r>
          </a:p>
          <a:p>
            <a:endParaRPr lang="en-US" dirty="0"/>
          </a:p>
        </p:txBody>
      </p:sp>
    </p:spTree>
    <p:extLst>
      <p:ext uri="{BB962C8B-B14F-4D97-AF65-F5344CB8AC3E}">
        <p14:creationId xmlns:p14="http://schemas.microsoft.com/office/powerpoint/2010/main" val="142667661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92500" lnSpcReduction="20000"/>
          </a:bodyPr>
          <a:lstStyle/>
          <a:p>
            <a:pPr marL="347663" lvl="0" indent="-347663">
              <a:lnSpc>
                <a:spcPct val="115000"/>
              </a:lnSpc>
              <a:spcBef>
                <a:spcPts val="1200"/>
              </a:spcBef>
              <a:spcAft>
                <a:spcPts val="1000"/>
              </a:spcAft>
              <a:buFont typeface="+mj-lt"/>
              <a:buAutoNum type="arabicPeriod" startAt="9"/>
            </a:pPr>
            <a:r>
              <a:rPr lang="en-US" dirty="0">
                <a:ea typeface="Times New Roman"/>
                <a:cs typeface="Times New Roman"/>
              </a:rPr>
              <a:t>Try to keep __________ out of your statements.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Politeness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Emotions</a:t>
            </a:r>
          </a:p>
          <a:p>
            <a:pPr marL="681038" lvl="0">
              <a:lnSpc>
                <a:spcPct val="115000"/>
              </a:lnSpc>
              <a:spcBef>
                <a:spcPts val="0"/>
              </a:spcBef>
              <a:spcAft>
                <a:spcPts val="0"/>
              </a:spcAft>
              <a:buFont typeface="+mj-lt"/>
              <a:buAutoNum type="alphaLcParenR"/>
            </a:pPr>
            <a:r>
              <a:rPr lang="en-US" dirty="0">
                <a:ea typeface="SimSun"/>
                <a:cs typeface="Mangal"/>
              </a:rPr>
              <a:t>Conflict</a:t>
            </a:r>
          </a:p>
          <a:p>
            <a:pPr marL="681038" lvl="0">
              <a:lnSpc>
                <a:spcPct val="115000"/>
              </a:lnSpc>
              <a:spcBef>
                <a:spcPts val="0"/>
              </a:spcBef>
              <a:spcAft>
                <a:spcPts val="0"/>
              </a:spcAft>
              <a:buFont typeface="+mj-lt"/>
              <a:buAutoNum type="alphaLcParenR"/>
            </a:pPr>
            <a:r>
              <a:rPr lang="en-US" dirty="0">
                <a:ea typeface="SimSun"/>
                <a:cs typeface="Mangal"/>
              </a:rPr>
              <a:t>Reason</a:t>
            </a:r>
          </a:p>
          <a:p>
            <a:pPr marL="347663" lvl="0" indent="-347663">
              <a:lnSpc>
                <a:spcPct val="115000"/>
              </a:lnSpc>
              <a:spcBef>
                <a:spcPts val="1200"/>
              </a:spcBef>
              <a:spcAft>
                <a:spcPts val="1000"/>
              </a:spcAft>
              <a:buFont typeface="+mj-lt"/>
              <a:buAutoNum type="arabicPeriod" startAt="10"/>
            </a:pPr>
            <a:r>
              <a:rPr lang="en-US" dirty="0">
                <a:ea typeface="Times New Roman"/>
                <a:cs typeface="Times New Roman"/>
              </a:rPr>
              <a:t>Invite the other person to:</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Have dinner at the local diner</a:t>
            </a:r>
          </a:p>
          <a:p>
            <a:pPr marL="681038" lvl="0">
              <a:lnSpc>
                <a:spcPct val="115000"/>
              </a:lnSpc>
              <a:spcBef>
                <a:spcPts val="0"/>
              </a:spcBef>
              <a:spcAft>
                <a:spcPts val="0"/>
              </a:spcAft>
              <a:buFont typeface="+mj-lt"/>
              <a:buAutoNum type="alphaLcParenR"/>
            </a:pPr>
            <a:r>
              <a:rPr lang="en-US" dirty="0">
                <a:ea typeface="SimSun"/>
                <a:cs typeface="Mangal"/>
              </a:rPr>
              <a:t>Step into your office</a:t>
            </a:r>
          </a:p>
          <a:p>
            <a:pPr marL="681038" lvl="0">
              <a:lnSpc>
                <a:spcPct val="115000"/>
              </a:lnSpc>
              <a:spcBef>
                <a:spcPts val="0"/>
              </a:spcBef>
              <a:spcAft>
                <a:spcPts val="0"/>
              </a:spcAft>
              <a:buFont typeface="+mj-lt"/>
              <a:buAutoNum type="alphaLcParenR"/>
            </a:pPr>
            <a:r>
              <a:rPr lang="en-US" dirty="0">
                <a:ea typeface="SimSun"/>
                <a:cs typeface="Mangal"/>
              </a:rPr>
              <a:t>Step into your shoes</a:t>
            </a:r>
          </a:p>
          <a:p>
            <a:pPr marL="681038" lvl="0">
              <a:lnSpc>
                <a:spcPct val="115000"/>
              </a:lnSpc>
              <a:spcBef>
                <a:spcPts val="0"/>
              </a:spcBef>
              <a:spcAft>
                <a:spcPts val="0"/>
              </a:spcAft>
              <a:buFont typeface="+mj-lt"/>
              <a:buAutoNum type="alphaLcParenR"/>
            </a:pPr>
            <a:r>
              <a:rPr lang="en-US" dirty="0">
                <a:ea typeface="SimSun"/>
                <a:cs typeface="Mangal"/>
              </a:rPr>
              <a:t>Eat a light lunch</a:t>
            </a:r>
          </a:p>
          <a:p>
            <a:endParaRPr lang="en-US" dirty="0"/>
          </a:p>
        </p:txBody>
      </p:sp>
    </p:spTree>
    <p:extLst>
      <p:ext uri="{BB962C8B-B14F-4D97-AF65-F5344CB8AC3E}">
        <p14:creationId xmlns:p14="http://schemas.microsoft.com/office/powerpoint/2010/main" val="3215756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A good time to find common ground is _____________ the conflict begins.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After</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Before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When</a:t>
            </a:r>
          </a:p>
          <a:p>
            <a:pPr marL="681038" lvl="0">
              <a:lnSpc>
                <a:spcPct val="115000"/>
              </a:lnSpc>
              <a:spcBef>
                <a:spcPts val="0"/>
              </a:spcBef>
              <a:spcAft>
                <a:spcPts val="0"/>
              </a:spcAft>
              <a:buFont typeface="+mj-lt"/>
              <a:buAutoNum type="alphaLcParenR"/>
            </a:pPr>
            <a:r>
              <a:rPr lang="en-US" dirty="0">
                <a:ea typeface="SimSun"/>
                <a:cs typeface="Mangal"/>
              </a:rPr>
              <a:t>Why</a:t>
            </a:r>
          </a:p>
          <a:p>
            <a:pPr marL="347663" lvl="0" indent="-347663">
              <a:lnSpc>
                <a:spcPct val="115000"/>
              </a:lnSpc>
              <a:spcBef>
                <a:spcPts val="1200"/>
              </a:spcBef>
              <a:spcAft>
                <a:spcPts val="1000"/>
              </a:spcAft>
              <a:buFont typeface="+mj-lt"/>
              <a:buAutoNum type="arabicPeriod" startAt="2"/>
            </a:pPr>
            <a:r>
              <a:rPr lang="en-US" dirty="0">
                <a:ea typeface="Times New Roman"/>
                <a:cs typeface="Times New Roman"/>
              </a:rPr>
              <a:t>You should continue to try to find common ground throughout the entire conflict __________	Process.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Resolution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Discovery</a:t>
            </a:r>
          </a:p>
          <a:p>
            <a:pPr marL="681038" lvl="0">
              <a:lnSpc>
                <a:spcPct val="115000"/>
              </a:lnSpc>
              <a:spcBef>
                <a:spcPts val="0"/>
              </a:spcBef>
              <a:spcAft>
                <a:spcPts val="0"/>
              </a:spcAft>
              <a:buFont typeface="+mj-lt"/>
              <a:buAutoNum type="alphaLcParenR"/>
            </a:pPr>
            <a:r>
              <a:rPr lang="en-US" dirty="0">
                <a:ea typeface="SimSun"/>
                <a:cs typeface="Mangal"/>
              </a:rPr>
              <a:t>Employment</a:t>
            </a:r>
          </a:p>
          <a:p>
            <a:pPr marL="681038" lvl="0">
              <a:lnSpc>
                <a:spcPct val="115000"/>
              </a:lnSpc>
              <a:spcBef>
                <a:spcPts val="0"/>
              </a:spcBef>
              <a:spcAft>
                <a:spcPts val="0"/>
              </a:spcAft>
              <a:buFont typeface="+mj-lt"/>
              <a:buAutoNum type="alphaLcParenR"/>
            </a:pPr>
            <a:r>
              <a:rPr lang="en-US" dirty="0">
                <a:ea typeface="SimSun"/>
                <a:cs typeface="Mangal"/>
              </a:rPr>
              <a:t>Disagreement</a:t>
            </a:r>
          </a:p>
          <a:p>
            <a:endParaRPr lang="en-US" dirty="0"/>
          </a:p>
        </p:txBody>
      </p:sp>
    </p:spTree>
    <p:extLst>
      <p:ext uri="{BB962C8B-B14F-4D97-AF65-F5344CB8AC3E}">
        <p14:creationId xmlns:p14="http://schemas.microsoft.com/office/powerpoint/2010/main" val="373660381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1200"/>
              </a:spcBef>
              <a:spcAft>
                <a:spcPts val="1000"/>
              </a:spcAft>
              <a:buFont typeface="+mj-lt"/>
              <a:buAutoNum type="arabicPeriod" startAt="3"/>
            </a:pPr>
            <a:r>
              <a:rPr lang="en-US" dirty="0">
                <a:ea typeface="Times New Roman"/>
                <a:cs typeface="Times New Roman"/>
              </a:rPr>
              <a:t>There are many other _________ emotions associated with conflict.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Positive</a:t>
            </a: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Dynamic</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Negative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Imaginative</a:t>
            </a:r>
          </a:p>
          <a:p>
            <a:pPr marL="347663" lvl="0" indent="-347663">
              <a:lnSpc>
                <a:spcPct val="115000"/>
              </a:lnSpc>
              <a:spcBef>
                <a:spcPts val="1200"/>
              </a:spcBef>
              <a:spcAft>
                <a:spcPts val="1000"/>
              </a:spcAft>
              <a:buFont typeface="+mj-lt"/>
              <a:buAutoNum type="arabicPeriod" startAt="4"/>
            </a:pPr>
            <a:r>
              <a:rPr lang="en-US" dirty="0">
                <a:ea typeface="Times New Roman"/>
                <a:cs typeface="Times New Roman"/>
              </a:rPr>
              <a:t>Positive ___________ will build goodwill.</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Gestures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Emotions</a:t>
            </a:r>
          </a:p>
          <a:p>
            <a:pPr marL="681038" lvl="0">
              <a:lnSpc>
                <a:spcPct val="115000"/>
              </a:lnSpc>
              <a:spcBef>
                <a:spcPts val="0"/>
              </a:spcBef>
              <a:spcAft>
                <a:spcPts val="0"/>
              </a:spcAft>
              <a:buFont typeface="+mj-lt"/>
              <a:buAutoNum type="alphaLcParenR"/>
            </a:pPr>
            <a:r>
              <a:rPr lang="en-US" dirty="0">
                <a:ea typeface="SimSun"/>
                <a:cs typeface="Mangal"/>
              </a:rPr>
              <a:t>Attributes</a:t>
            </a:r>
          </a:p>
          <a:p>
            <a:pPr marL="681038" lvl="0">
              <a:lnSpc>
                <a:spcPct val="115000"/>
              </a:lnSpc>
              <a:spcBef>
                <a:spcPts val="0"/>
              </a:spcBef>
              <a:spcAft>
                <a:spcPts val="0"/>
              </a:spcAft>
              <a:buFont typeface="+mj-lt"/>
              <a:buAutoNum type="alphaLcParenR"/>
            </a:pPr>
            <a:r>
              <a:rPr lang="en-US" dirty="0">
                <a:ea typeface="SimSun"/>
                <a:cs typeface="Mangal"/>
              </a:rPr>
              <a:t>People</a:t>
            </a:r>
          </a:p>
        </p:txBody>
      </p:sp>
    </p:spTree>
    <p:extLst>
      <p:ext uri="{BB962C8B-B14F-4D97-AF65-F5344CB8AC3E}">
        <p14:creationId xmlns:p14="http://schemas.microsoft.com/office/powerpoint/2010/main" val="338420580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1200"/>
              </a:spcBef>
              <a:spcAft>
                <a:spcPts val="1000"/>
              </a:spcAft>
              <a:buFont typeface="+mj-lt"/>
              <a:buAutoNum type="arabicPeriod" startAt="5"/>
            </a:pPr>
            <a:r>
              <a:rPr lang="en-US" dirty="0">
                <a:ea typeface="Times New Roman"/>
                <a:cs typeface="Times New Roman"/>
              </a:rPr>
              <a:t>You want to shift from being two people in conflict to being two people _________ to solve a problem.</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Hoping</a:t>
            </a: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Trying</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Working</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Wishing</a:t>
            </a:r>
          </a:p>
          <a:p>
            <a:pPr marL="347663" lvl="0" indent="-347663">
              <a:lnSpc>
                <a:spcPct val="115000"/>
              </a:lnSpc>
              <a:spcBef>
                <a:spcPts val="1200"/>
              </a:spcBef>
              <a:spcAft>
                <a:spcPts val="1000"/>
              </a:spcAft>
              <a:buFont typeface="+mj-lt"/>
              <a:buAutoNum type="arabicPeriod" startAt="6"/>
            </a:pPr>
            <a:r>
              <a:rPr lang="en-US" dirty="0">
                <a:ea typeface="Times New Roman"/>
                <a:cs typeface="Times New Roman"/>
              </a:rPr>
              <a:t>Conflict often results in negative feelings like: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Passive and aggressive</a:t>
            </a: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Aggravating and excavating</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Anger and disappointment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Marital and bliss</a:t>
            </a:r>
          </a:p>
          <a:p>
            <a:endParaRPr lang="en-US" dirty="0"/>
          </a:p>
        </p:txBody>
      </p:sp>
    </p:spTree>
    <p:extLst>
      <p:ext uri="{BB962C8B-B14F-4D97-AF65-F5344CB8AC3E}">
        <p14:creationId xmlns:p14="http://schemas.microsoft.com/office/powerpoint/2010/main" val="147541323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7"/>
            </a:pPr>
            <a:r>
              <a:rPr lang="en-US" dirty="0">
                <a:ea typeface="Times New Roman"/>
                <a:cs typeface="Times New Roman"/>
              </a:rPr>
              <a:t>Conflict will be much easier to resolve if you are able to:</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Turn negative energy into positive energy</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Throw money at the problem</a:t>
            </a:r>
          </a:p>
          <a:p>
            <a:pPr marL="681038" lvl="0">
              <a:lnSpc>
                <a:spcPct val="115000"/>
              </a:lnSpc>
              <a:spcBef>
                <a:spcPts val="0"/>
              </a:spcBef>
              <a:spcAft>
                <a:spcPts val="0"/>
              </a:spcAft>
              <a:buFont typeface="+mj-lt"/>
              <a:buAutoNum type="alphaLcParenR"/>
            </a:pPr>
            <a:r>
              <a:rPr lang="en-US" dirty="0">
                <a:ea typeface="SimSun"/>
                <a:cs typeface="Mangal"/>
              </a:rPr>
              <a:t>Pretend none of it ever happened</a:t>
            </a:r>
          </a:p>
          <a:p>
            <a:pPr marL="681038" lvl="0">
              <a:lnSpc>
                <a:spcPct val="115000"/>
              </a:lnSpc>
              <a:spcBef>
                <a:spcPts val="0"/>
              </a:spcBef>
              <a:spcAft>
                <a:spcPts val="0"/>
              </a:spcAft>
              <a:buFont typeface="+mj-lt"/>
              <a:buAutoNum type="alphaLcParenR"/>
            </a:pPr>
            <a:r>
              <a:rPr lang="en-US" dirty="0">
                <a:ea typeface="SimSun"/>
                <a:cs typeface="Mangal"/>
              </a:rPr>
              <a:t>Ask a genie in a bottle to fix it</a:t>
            </a:r>
          </a:p>
          <a:p>
            <a:pPr marL="347663" lvl="0" indent="-347663">
              <a:lnSpc>
                <a:spcPct val="115000"/>
              </a:lnSpc>
              <a:spcBef>
                <a:spcPts val="1200"/>
              </a:spcBef>
              <a:spcAft>
                <a:spcPts val="1000"/>
              </a:spcAft>
              <a:buFont typeface="+mj-lt"/>
              <a:buAutoNum type="arabicPeriod" startAt="8"/>
            </a:pPr>
            <a:r>
              <a:rPr lang="en-US" dirty="0">
                <a:ea typeface="Times New Roman"/>
                <a:cs typeface="Times New Roman"/>
              </a:rPr>
              <a:t>You have two basic options to consider. What are they?</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Avoid the problem or head for the hills</a:t>
            </a: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Match your adversary's demeanor or be a positive influence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Tell someone else to deal with it or find a new job</a:t>
            </a:r>
          </a:p>
          <a:p>
            <a:pPr marL="681038" lvl="0">
              <a:lnSpc>
                <a:spcPct val="115000"/>
              </a:lnSpc>
              <a:spcBef>
                <a:spcPts val="0"/>
              </a:spcBef>
              <a:spcAft>
                <a:spcPts val="0"/>
              </a:spcAft>
              <a:buFont typeface="+mj-lt"/>
              <a:buAutoNum type="alphaLcParenR"/>
            </a:pPr>
            <a:r>
              <a:rPr lang="en-US" dirty="0">
                <a:ea typeface="SimSun"/>
                <a:cs typeface="Mangal"/>
              </a:rPr>
              <a:t>Give in or give up</a:t>
            </a:r>
          </a:p>
          <a:p>
            <a:endParaRPr lang="en-US" dirty="0"/>
          </a:p>
        </p:txBody>
      </p:sp>
    </p:spTree>
    <p:extLst>
      <p:ext uri="{BB962C8B-B14F-4D97-AF65-F5344CB8AC3E}">
        <p14:creationId xmlns:p14="http://schemas.microsoft.com/office/powerpoint/2010/main" val="9147154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92500" lnSpcReduction="20000"/>
          </a:bodyPr>
          <a:lstStyle/>
          <a:p>
            <a:pPr marL="347663" lvl="0" indent="-347663">
              <a:lnSpc>
                <a:spcPct val="115000"/>
              </a:lnSpc>
              <a:spcBef>
                <a:spcPts val="1200"/>
              </a:spcBef>
              <a:spcAft>
                <a:spcPts val="1000"/>
              </a:spcAft>
              <a:buFont typeface="+mj-lt"/>
              <a:buAutoNum type="arabicPeriod" startAt="9"/>
            </a:pPr>
            <a:r>
              <a:rPr lang="en-US" dirty="0">
                <a:ea typeface="Times New Roman"/>
                <a:cs typeface="Times New Roman"/>
              </a:rPr>
              <a:t>Try to keep __________ out of your statements.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Politeness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Emotions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Conflict</a:t>
            </a:r>
          </a:p>
          <a:p>
            <a:pPr marL="681038" lvl="0">
              <a:lnSpc>
                <a:spcPct val="115000"/>
              </a:lnSpc>
              <a:spcBef>
                <a:spcPts val="0"/>
              </a:spcBef>
              <a:spcAft>
                <a:spcPts val="0"/>
              </a:spcAft>
              <a:buFont typeface="+mj-lt"/>
              <a:buAutoNum type="alphaLcParenR"/>
            </a:pPr>
            <a:r>
              <a:rPr lang="en-US" dirty="0">
                <a:ea typeface="SimSun"/>
                <a:cs typeface="Mangal"/>
              </a:rPr>
              <a:t>Reason</a:t>
            </a:r>
          </a:p>
          <a:p>
            <a:pPr marL="347663" lvl="0" indent="-347663">
              <a:lnSpc>
                <a:spcPct val="115000"/>
              </a:lnSpc>
              <a:spcBef>
                <a:spcPts val="1200"/>
              </a:spcBef>
              <a:spcAft>
                <a:spcPts val="1000"/>
              </a:spcAft>
              <a:buFont typeface="+mj-lt"/>
              <a:buAutoNum type="arabicPeriod" startAt="10"/>
            </a:pPr>
            <a:r>
              <a:rPr lang="en-US" dirty="0">
                <a:ea typeface="Times New Roman"/>
                <a:cs typeface="Times New Roman"/>
              </a:rPr>
              <a:t>Invite the other person to:</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Have dinner at the local diner</a:t>
            </a: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Step into your office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Step into your shoes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Eat a light lunch</a:t>
            </a:r>
          </a:p>
          <a:p>
            <a:endParaRPr lang="en-US" dirty="0"/>
          </a:p>
        </p:txBody>
      </p:sp>
    </p:spTree>
    <p:extLst>
      <p:ext uri="{BB962C8B-B14F-4D97-AF65-F5344CB8AC3E}">
        <p14:creationId xmlns:p14="http://schemas.microsoft.com/office/powerpoint/2010/main" val="349670460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A good time to find common ground is _____________ the conflict begins.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After</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Before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When</a:t>
            </a:r>
          </a:p>
          <a:p>
            <a:pPr marL="681038" lvl="0">
              <a:lnSpc>
                <a:spcPct val="115000"/>
              </a:lnSpc>
              <a:spcBef>
                <a:spcPts val="0"/>
              </a:spcBef>
              <a:spcAft>
                <a:spcPts val="0"/>
              </a:spcAft>
              <a:buFont typeface="+mj-lt"/>
              <a:buAutoNum type="alphaLcParenR"/>
            </a:pPr>
            <a:r>
              <a:rPr lang="en-US" dirty="0">
                <a:ea typeface="SimSun"/>
                <a:cs typeface="Mangal"/>
              </a:rPr>
              <a:t>Why</a:t>
            </a:r>
          </a:p>
          <a:p>
            <a:pPr marL="347663" lvl="0" indent="-347663">
              <a:lnSpc>
                <a:spcPct val="115000"/>
              </a:lnSpc>
              <a:spcBef>
                <a:spcPts val="1200"/>
              </a:spcBef>
              <a:spcAft>
                <a:spcPts val="1000"/>
              </a:spcAft>
              <a:buFont typeface="+mj-lt"/>
              <a:buAutoNum type="arabicPeriod" startAt="2"/>
            </a:pPr>
            <a:r>
              <a:rPr lang="en-US" dirty="0">
                <a:ea typeface="Times New Roman"/>
                <a:cs typeface="Times New Roman"/>
              </a:rPr>
              <a:t>You should continue to try to find common ground throughout the entire conflict __________	Process.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Resolution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Discovery</a:t>
            </a:r>
          </a:p>
          <a:p>
            <a:pPr marL="681038" lvl="0">
              <a:lnSpc>
                <a:spcPct val="115000"/>
              </a:lnSpc>
              <a:spcBef>
                <a:spcPts val="0"/>
              </a:spcBef>
              <a:spcAft>
                <a:spcPts val="0"/>
              </a:spcAft>
              <a:buFont typeface="+mj-lt"/>
              <a:buAutoNum type="alphaLcParenR"/>
            </a:pPr>
            <a:r>
              <a:rPr lang="en-US" dirty="0">
                <a:ea typeface="SimSun"/>
                <a:cs typeface="Mangal"/>
              </a:rPr>
              <a:t>Employment</a:t>
            </a:r>
          </a:p>
          <a:p>
            <a:pPr marL="681038" lvl="0">
              <a:lnSpc>
                <a:spcPct val="115000"/>
              </a:lnSpc>
              <a:spcBef>
                <a:spcPts val="0"/>
              </a:spcBef>
              <a:spcAft>
                <a:spcPts val="0"/>
              </a:spcAft>
              <a:buFont typeface="+mj-lt"/>
              <a:buAutoNum type="alphaLcParenR"/>
            </a:pPr>
            <a:r>
              <a:rPr lang="en-US" dirty="0">
                <a:ea typeface="SimSun"/>
                <a:cs typeface="Mangal"/>
              </a:rPr>
              <a:t>Disagreement</a:t>
            </a:r>
          </a:p>
          <a:p>
            <a:endParaRPr lang="en-US" dirty="0"/>
          </a:p>
        </p:txBody>
      </p:sp>
    </p:spTree>
    <p:extLst>
      <p:ext uri="{BB962C8B-B14F-4D97-AF65-F5344CB8AC3E}">
        <p14:creationId xmlns:p14="http://schemas.microsoft.com/office/powerpoint/2010/main" val="37366038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Session Objectives</a:t>
            </a:r>
          </a:p>
        </p:txBody>
      </p:sp>
      <p:sp>
        <p:nvSpPr>
          <p:cNvPr id="3" name="Content Placeholder 2">
            <a:extLst>
              <a:ext uri="{FF2B5EF4-FFF2-40B4-BE49-F238E27FC236}">
                <a16:creationId xmlns:a16="http://schemas.microsoft.com/office/drawing/2014/main" id="{E0547419-52B4-4E73-A5F0-90B5E864A53C}"/>
              </a:ext>
            </a:extLst>
          </p:cNvPr>
          <p:cNvSpPr>
            <a:spLocks noGrp="1"/>
          </p:cNvSpPr>
          <p:nvPr>
            <p:ph sz="quarter" idx="10"/>
          </p:nvPr>
        </p:nvSpPr>
        <p:spPr/>
        <p:txBody>
          <a:bodyPr/>
          <a:lstStyle/>
          <a:p>
            <a:r>
              <a:rPr lang="en-US" dirty="0"/>
              <a:t>Today’s Path</a:t>
            </a:r>
          </a:p>
        </p:txBody>
      </p:sp>
      <p:sp>
        <p:nvSpPr>
          <p:cNvPr id="7" name="Rectangle 6">
            <a:extLst>
              <a:ext uri="{FF2B5EF4-FFF2-40B4-BE49-F238E27FC236}">
                <a16:creationId xmlns:a16="http://schemas.microsoft.com/office/drawing/2014/main" id="{B81518D3-C549-4ECF-932A-80DFDA17B89C}"/>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6" name="Content Placeholder 2">
            <a:extLst>
              <a:ext uri="{FF2B5EF4-FFF2-40B4-BE49-F238E27FC236}">
                <a16:creationId xmlns:a16="http://schemas.microsoft.com/office/drawing/2014/main" id="{32FF7107-FE0B-4AE7-A26C-F5204A581039}"/>
              </a:ext>
            </a:extLst>
          </p:cNvPr>
          <p:cNvSpPr txBox="1">
            <a:spLocks/>
          </p:cNvSpPr>
          <p:nvPr/>
        </p:nvSpPr>
        <p:spPr>
          <a:xfrm>
            <a:off x="467544" y="2006640"/>
            <a:ext cx="8447981" cy="2659360"/>
          </a:xfrm>
          <a:prstGeom prst="rect">
            <a:avLst/>
          </a:prstGeom>
        </p:spPr>
        <p:txBody>
          <a:bodyPr vert="horz" lIns="0" tIns="0" rIns="0" bIns="0" rtlCol="0">
            <a:noAutofit/>
          </a:bodyPr>
          <a:lstStyle>
            <a:lvl1pPr marL="0" indent="0" algn="l" defTabSz="914400" rtl="0" eaLnBrk="1" latinLnBrk="0" hangingPunct="1">
              <a:lnSpc>
                <a:spcPct val="110000"/>
              </a:lnSpc>
              <a:spcBef>
                <a:spcPts val="0"/>
              </a:spcBef>
              <a:spcAft>
                <a:spcPts val="600"/>
              </a:spcAft>
              <a:buFont typeface="Arial" panose="020B0604020202020204" pitchFamily="34" charset="0"/>
              <a:buNone/>
              <a:defRPr sz="3000" kern="1200">
                <a:solidFill>
                  <a:schemeClr val="tx1"/>
                </a:solidFill>
                <a:latin typeface="+mn-lt"/>
                <a:ea typeface="+mn-ea"/>
                <a:cs typeface="+mn-cs"/>
              </a:defRPr>
            </a:lvl1pPr>
            <a:lvl2pPr marL="517525" indent="-230188" algn="l" defTabSz="914400" rtl="0" eaLnBrk="1" latinLnBrk="0" hangingPunct="1">
              <a:lnSpc>
                <a:spcPct val="110000"/>
              </a:lnSpc>
              <a:spcBef>
                <a:spcPts val="0"/>
              </a:spcBef>
              <a:spcAft>
                <a:spcPts val="600"/>
              </a:spcAft>
              <a:buFont typeface="Arial"/>
              <a:buChar char="•"/>
              <a:defRPr sz="2800" kern="1200">
                <a:solidFill>
                  <a:schemeClr val="tx1"/>
                </a:solidFill>
                <a:latin typeface="+mn-lt"/>
                <a:ea typeface="+mn-ea"/>
                <a:cs typeface="+mn-cs"/>
              </a:defRPr>
            </a:lvl2pPr>
            <a:lvl3pPr marL="969963" indent="-225425" algn="l" defTabSz="914400" rtl="0" eaLnBrk="1" latinLnBrk="0" hangingPunct="1">
              <a:lnSpc>
                <a:spcPct val="110000"/>
              </a:lnSpc>
              <a:spcBef>
                <a:spcPts val="0"/>
              </a:spcBef>
              <a:spcAft>
                <a:spcPts val="600"/>
              </a:spcAft>
              <a:buFont typeface="Lucida Grande"/>
              <a:buChar char="-"/>
              <a:defRPr sz="2400" kern="1200">
                <a:solidFill>
                  <a:schemeClr val="tx1"/>
                </a:solidFill>
                <a:latin typeface="+mn-lt"/>
                <a:ea typeface="+mn-ea"/>
                <a:cs typeface="+mn-cs"/>
              </a:defRPr>
            </a:lvl3pPr>
            <a:lvl4pPr marL="1317625" indent="-171450" algn="l" defTabSz="914400" rtl="0" eaLnBrk="1" latinLnBrk="0" hangingPunct="1">
              <a:lnSpc>
                <a:spcPct val="110000"/>
              </a:lnSpc>
              <a:spcBef>
                <a:spcPts val="0"/>
              </a:spcBef>
              <a:spcAft>
                <a:spcPts val="600"/>
              </a:spcAft>
              <a:buFont typeface="Lucida Grande"/>
              <a:buChar char="»"/>
              <a:defRPr sz="1800" kern="1200">
                <a:solidFill>
                  <a:schemeClr val="tx1"/>
                </a:solidFill>
                <a:latin typeface="+mn-lt"/>
                <a:ea typeface="+mn-ea"/>
                <a:cs typeface="+mn-cs"/>
              </a:defRPr>
            </a:lvl4pPr>
            <a:lvl5pPr marL="1712913" indent="-176213" algn="l" defTabSz="914400" rtl="0" eaLnBrk="1" latinLnBrk="0" hangingPunct="1">
              <a:lnSpc>
                <a:spcPct val="110000"/>
              </a:lnSpc>
              <a:spcBef>
                <a:spcPts val="0"/>
              </a:spcBef>
              <a:spcAft>
                <a:spcPts val="600"/>
              </a:spcAft>
              <a:buFont typeface="Lucida Grande"/>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85750" indent="-285750">
              <a:lnSpc>
                <a:spcPct val="100000"/>
              </a:lnSpc>
              <a:spcAft>
                <a:spcPts val="2400"/>
              </a:spcAft>
              <a:buFont typeface="Arial" panose="020B0604020202020204" pitchFamily="34" charset="0"/>
              <a:buChar char="•"/>
            </a:pPr>
            <a:r>
              <a:rPr lang="en-US" sz="1800" strike="sngStrike" dirty="0">
                <a:latin typeface="Arial" panose="020B0604020202020204" pitchFamily="34" charset="0"/>
                <a:cs typeface="Arial" panose="020B0604020202020204" pitchFamily="34" charset="0"/>
              </a:rPr>
              <a:t>Discuss the Benefits and Challenges of Working Remotely</a:t>
            </a:r>
          </a:p>
          <a:p>
            <a:pPr marL="285750" indent="-285750">
              <a:lnSpc>
                <a:spcPct val="100000"/>
              </a:lnSpc>
              <a:spcAft>
                <a:spcPts val="2400"/>
              </a:spcAft>
              <a:buFont typeface="Arial" panose="020B0604020202020204" pitchFamily="34" charset="0"/>
              <a:buChar char="•"/>
            </a:pPr>
            <a:r>
              <a:rPr lang="en-US" sz="1800" strike="sngStrike" dirty="0">
                <a:latin typeface="Arial" panose="020B0604020202020204" pitchFamily="34" charset="0"/>
                <a:cs typeface="Arial" panose="020B0604020202020204" pitchFamily="34" charset="0"/>
              </a:rPr>
              <a:t>Understand the elements of successful team dynamics</a:t>
            </a:r>
          </a:p>
          <a:p>
            <a:pPr marL="285750" lvl="0" indent="-285750" eaLnBrk="0" hangingPunct="0">
              <a:lnSpc>
                <a:spcPct val="100000"/>
              </a:lnSpc>
              <a:spcAft>
                <a:spcPts val="2400"/>
              </a:spcAft>
              <a:buFont typeface="Arial" panose="020B0604020202020204" pitchFamily="34" charset="0"/>
              <a:buChar char="•"/>
              <a:defRPr/>
            </a:pPr>
            <a:r>
              <a:rPr lang="en-US" sz="1800" strike="sngStrike" dirty="0">
                <a:latin typeface="Arial" panose="020B0604020202020204" pitchFamily="34" charset="0"/>
                <a:cs typeface="Arial" panose="020B0604020202020204" pitchFamily="34" charset="0"/>
              </a:rPr>
              <a:t>Describe characteristics that drive high performance in a Remote Environment</a:t>
            </a:r>
          </a:p>
          <a:p>
            <a:pPr marL="285750" lvl="0" indent="-285750" eaLnBrk="0" hangingPunct="0">
              <a:lnSpc>
                <a:spcPct val="100000"/>
              </a:lnSpc>
              <a:spcAft>
                <a:spcPts val="2400"/>
              </a:spcAft>
              <a:buFont typeface="Arial" panose="020B0604020202020204" pitchFamily="34" charset="0"/>
              <a:buChar char="•"/>
              <a:defRPr/>
            </a:pPr>
            <a:r>
              <a:rPr lang="en-US" sz="1800" strike="sngStrike" dirty="0">
                <a:latin typeface="Arial" panose="020B0604020202020204" pitchFamily="34" charset="0"/>
                <a:cs typeface="Arial" panose="020B0604020202020204" pitchFamily="34" charset="0"/>
              </a:rPr>
              <a:t>Recognize how and when to transform challenges into success factors</a:t>
            </a:r>
            <a:endParaRPr lang="en-US" sz="1800" strike="sngStrike"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213565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1200"/>
              </a:spcBef>
              <a:spcAft>
                <a:spcPts val="1000"/>
              </a:spcAft>
              <a:buFont typeface="+mj-lt"/>
              <a:buAutoNum type="arabicPeriod" startAt="3"/>
            </a:pPr>
            <a:r>
              <a:rPr lang="en-US" dirty="0">
                <a:ea typeface="Times New Roman"/>
                <a:cs typeface="Times New Roman"/>
              </a:rPr>
              <a:t>There are many other _________ emotions associated with conflict.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Positive</a:t>
            </a: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Dynamic</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Negative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Imaginative</a:t>
            </a:r>
          </a:p>
          <a:p>
            <a:pPr marL="347663" lvl="0" indent="-347663">
              <a:lnSpc>
                <a:spcPct val="115000"/>
              </a:lnSpc>
              <a:spcBef>
                <a:spcPts val="1200"/>
              </a:spcBef>
              <a:spcAft>
                <a:spcPts val="1000"/>
              </a:spcAft>
              <a:buFont typeface="+mj-lt"/>
              <a:buAutoNum type="arabicPeriod" startAt="4"/>
            </a:pPr>
            <a:r>
              <a:rPr lang="en-US" dirty="0">
                <a:ea typeface="Times New Roman"/>
                <a:cs typeface="Times New Roman"/>
              </a:rPr>
              <a:t>Positive ___________ will build goodwill.</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Gestures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Emotions</a:t>
            </a:r>
          </a:p>
          <a:p>
            <a:pPr marL="681038" lvl="0">
              <a:lnSpc>
                <a:spcPct val="115000"/>
              </a:lnSpc>
              <a:spcBef>
                <a:spcPts val="0"/>
              </a:spcBef>
              <a:spcAft>
                <a:spcPts val="0"/>
              </a:spcAft>
              <a:buFont typeface="+mj-lt"/>
              <a:buAutoNum type="alphaLcParenR"/>
            </a:pPr>
            <a:r>
              <a:rPr lang="en-US" dirty="0">
                <a:ea typeface="SimSun"/>
                <a:cs typeface="Mangal"/>
              </a:rPr>
              <a:t>Attributes</a:t>
            </a:r>
          </a:p>
          <a:p>
            <a:pPr marL="681038" lvl="0">
              <a:lnSpc>
                <a:spcPct val="115000"/>
              </a:lnSpc>
              <a:spcBef>
                <a:spcPts val="0"/>
              </a:spcBef>
              <a:spcAft>
                <a:spcPts val="0"/>
              </a:spcAft>
              <a:buFont typeface="+mj-lt"/>
              <a:buAutoNum type="alphaLcParenR"/>
            </a:pPr>
            <a:r>
              <a:rPr lang="en-US" dirty="0">
                <a:ea typeface="SimSun"/>
                <a:cs typeface="Mangal"/>
              </a:rPr>
              <a:t>People</a:t>
            </a:r>
          </a:p>
        </p:txBody>
      </p:sp>
    </p:spTree>
    <p:extLst>
      <p:ext uri="{BB962C8B-B14F-4D97-AF65-F5344CB8AC3E}">
        <p14:creationId xmlns:p14="http://schemas.microsoft.com/office/powerpoint/2010/main" val="338420580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1200"/>
              </a:spcBef>
              <a:spcAft>
                <a:spcPts val="1000"/>
              </a:spcAft>
              <a:buFont typeface="+mj-lt"/>
              <a:buAutoNum type="arabicPeriod" startAt="5"/>
            </a:pPr>
            <a:r>
              <a:rPr lang="en-US" dirty="0">
                <a:ea typeface="Times New Roman"/>
                <a:cs typeface="Times New Roman"/>
              </a:rPr>
              <a:t>You want to shift from being two people in conflict to being two people _________ to solve a problem.</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Hoping</a:t>
            </a: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Trying</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Working</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Wishing</a:t>
            </a:r>
          </a:p>
          <a:p>
            <a:pPr marL="347663" lvl="0" indent="-347663">
              <a:lnSpc>
                <a:spcPct val="115000"/>
              </a:lnSpc>
              <a:spcBef>
                <a:spcPts val="1200"/>
              </a:spcBef>
              <a:spcAft>
                <a:spcPts val="1000"/>
              </a:spcAft>
              <a:buFont typeface="+mj-lt"/>
              <a:buAutoNum type="arabicPeriod" startAt="6"/>
            </a:pPr>
            <a:r>
              <a:rPr lang="en-US" dirty="0">
                <a:ea typeface="Times New Roman"/>
                <a:cs typeface="Times New Roman"/>
              </a:rPr>
              <a:t>Conflict often results in negative feelings like: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Passive and aggressive</a:t>
            </a: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Aggravating and excavating</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Anger and disappointment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Marital and bliss</a:t>
            </a:r>
          </a:p>
          <a:p>
            <a:endParaRPr lang="en-US" dirty="0"/>
          </a:p>
        </p:txBody>
      </p:sp>
    </p:spTree>
    <p:extLst>
      <p:ext uri="{BB962C8B-B14F-4D97-AF65-F5344CB8AC3E}">
        <p14:creationId xmlns:p14="http://schemas.microsoft.com/office/powerpoint/2010/main" val="147541323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7"/>
            </a:pPr>
            <a:r>
              <a:rPr lang="en-US" dirty="0">
                <a:ea typeface="Times New Roman"/>
                <a:cs typeface="Times New Roman"/>
              </a:rPr>
              <a:t>Conflict will be much easier to resolve if you are able to:</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Turn negative energy into positive energy</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Throw money at the problem</a:t>
            </a:r>
          </a:p>
          <a:p>
            <a:pPr marL="681038" lvl="0">
              <a:lnSpc>
                <a:spcPct val="115000"/>
              </a:lnSpc>
              <a:spcBef>
                <a:spcPts val="0"/>
              </a:spcBef>
              <a:spcAft>
                <a:spcPts val="0"/>
              </a:spcAft>
              <a:buFont typeface="+mj-lt"/>
              <a:buAutoNum type="alphaLcParenR"/>
            </a:pPr>
            <a:r>
              <a:rPr lang="en-US" dirty="0">
                <a:ea typeface="SimSun"/>
                <a:cs typeface="Mangal"/>
              </a:rPr>
              <a:t>Pretend none of it ever happened</a:t>
            </a:r>
          </a:p>
          <a:p>
            <a:pPr marL="681038" lvl="0">
              <a:lnSpc>
                <a:spcPct val="115000"/>
              </a:lnSpc>
              <a:spcBef>
                <a:spcPts val="0"/>
              </a:spcBef>
              <a:spcAft>
                <a:spcPts val="0"/>
              </a:spcAft>
              <a:buFont typeface="+mj-lt"/>
              <a:buAutoNum type="alphaLcParenR"/>
            </a:pPr>
            <a:r>
              <a:rPr lang="en-US" dirty="0">
                <a:ea typeface="SimSun"/>
                <a:cs typeface="Mangal"/>
              </a:rPr>
              <a:t>Ask a genie in a bottle to fix it</a:t>
            </a:r>
          </a:p>
          <a:p>
            <a:pPr marL="347663" lvl="0" indent="-347663">
              <a:lnSpc>
                <a:spcPct val="115000"/>
              </a:lnSpc>
              <a:spcBef>
                <a:spcPts val="1200"/>
              </a:spcBef>
              <a:spcAft>
                <a:spcPts val="1000"/>
              </a:spcAft>
              <a:buFont typeface="+mj-lt"/>
              <a:buAutoNum type="arabicPeriod" startAt="8"/>
            </a:pPr>
            <a:r>
              <a:rPr lang="en-US" dirty="0">
                <a:ea typeface="Times New Roman"/>
                <a:cs typeface="Times New Roman"/>
              </a:rPr>
              <a:t>You have two basic options to consider. What are they?</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Avoid the problem or head for the hills</a:t>
            </a: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Match your adversary's demeanor or be a positive influence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Tell someone else to deal with it or find a new job</a:t>
            </a:r>
          </a:p>
          <a:p>
            <a:pPr marL="681038" lvl="0">
              <a:lnSpc>
                <a:spcPct val="115000"/>
              </a:lnSpc>
              <a:spcBef>
                <a:spcPts val="0"/>
              </a:spcBef>
              <a:spcAft>
                <a:spcPts val="0"/>
              </a:spcAft>
              <a:buFont typeface="+mj-lt"/>
              <a:buAutoNum type="alphaLcParenR"/>
            </a:pPr>
            <a:r>
              <a:rPr lang="en-US" dirty="0">
                <a:ea typeface="SimSun"/>
                <a:cs typeface="Mangal"/>
              </a:rPr>
              <a:t>Give in or give up</a:t>
            </a:r>
          </a:p>
          <a:p>
            <a:endParaRPr lang="en-US" dirty="0"/>
          </a:p>
        </p:txBody>
      </p:sp>
    </p:spTree>
    <p:extLst>
      <p:ext uri="{BB962C8B-B14F-4D97-AF65-F5344CB8AC3E}">
        <p14:creationId xmlns:p14="http://schemas.microsoft.com/office/powerpoint/2010/main" val="91471548"/>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92500" lnSpcReduction="20000"/>
          </a:bodyPr>
          <a:lstStyle/>
          <a:p>
            <a:pPr marL="347663" lvl="0" indent="-347663">
              <a:lnSpc>
                <a:spcPct val="115000"/>
              </a:lnSpc>
              <a:spcBef>
                <a:spcPts val="1200"/>
              </a:spcBef>
              <a:spcAft>
                <a:spcPts val="1000"/>
              </a:spcAft>
              <a:buFont typeface="+mj-lt"/>
              <a:buAutoNum type="arabicPeriod" startAt="9"/>
            </a:pPr>
            <a:r>
              <a:rPr lang="en-US" dirty="0">
                <a:ea typeface="Times New Roman"/>
                <a:cs typeface="Times New Roman"/>
              </a:rPr>
              <a:t>Try to keep __________ out of your statements.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Politeness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Emotions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Conflict</a:t>
            </a:r>
          </a:p>
          <a:p>
            <a:pPr marL="681038" lvl="0">
              <a:lnSpc>
                <a:spcPct val="115000"/>
              </a:lnSpc>
              <a:spcBef>
                <a:spcPts val="0"/>
              </a:spcBef>
              <a:spcAft>
                <a:spcPts val="0"/>
              </a:spcAft>
              <a:buFont typeface="+mj-lt"/>
              <a:buAutoNum type="alphaLcParenR"/>
            </a:pPr>
            <a:r>
              <a:rPr lang="en-US" dirty="0">
                <a:ea typeface="SimSun"/>
                <a:cs typeface="Mangal"/>
              </a:rPr>
              <a:t>Reason</a:t>
            </a:r>
          </a:p>
          <a:p>
            <a:pPr marL="347663" lvl="0" indent="-347663">
              <a:lnSpc>
                <a:spcPct val="115000"/>
              </a:lnSpc>
              <a:spcBef>
                <a:spcPts val="1200"/>
              </a:spcBef>
              <a:spcAft>
                <a:spcPts val="1000"/>
              </a:spcAft>
              <a:buFont typeface="+mj-lt"/>
              <a:buAutoNum type="arabicPeriod" startAt="10"/>
            </a:pPr>
            <a:r>
              <a:rPr lang="en-US" dirty="0">
                <a:ea typeface="Times New Roman"/>
                <a:cs typeface="Times New Roman"/>
              </a:rPr>
              <a:t>Invite the other person to:</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Have dinner at the local diner</a:t>
            </a: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Step into your office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Step into your shoes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Eat a light lunch</a:t>
            </a:r>
          </a:p>
          <a:p>
            <a:endParaRPr lang="en-US" dirty="0"/>
          </a:p>
        </p:txBody>
      </p:sp>
    </p:spTree>
    <p:extLst>
      <p:ext uri="{BB962C8B-B14F-4D97-AF65-F5344CB8AC3E}">
        <p14:creationId xmlns:p14="http://schemas.microsoft.com/office/powerpoint/2010/main" val="349670460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Module Seven: </a:t>
            </a:r>
            <a:br>
              <a:rPr lang="en-US" dirty="0"/>
            </a:br>
            <a:r>
              <a:rPr lang="en-US" dirty="0"/>
              <a:t>Getting to the Root Cause</a:t>
            </a:r>
          </a:p>
        </p:txBody>
      </p:sp>
      <p:sp>
        <p:nvSpPr>
          <p:cNvPr id="4" name="Text Placeholder 3"/>
          <p:cNvSpPr>
            <a:spLocks noGrp="1"/>
          </p:cNvSpPr>
          <p:nvPr>
            <p:ph type="body" sz="quarter" idx="10"/>
          </p:nvPr>
        </p:nvSpPr>
        <p:spPr/>
        <p:txBody>
          <a:bodyPr>
            <a:noAutofit/>
          </a:bodyPr>
          <a:lstStyle/>
          <a:p>
            <a:pPr eaLnBrk="1" hangingPunct="1">
              <a:lnSpc>
                <a:spcPct val="80000"/>
              </a:lnSpc>
            </a:pPr>
            <a:endParaRPr lang="en-US" sz="2800" i="1" dirty="0">
              <a:latin typeface="+mj-lt"/>
            </a:endParaRPr>
          </a:p>
          <a:p>
            <a:pPr>
              <a:lnSpc>
                <a:spcPct val="95000"/>
              </a:lnSpc>
              <a:spcBef>
                <a:spcPct val="0"/>
              </a:spcBef>
              <a:spcAft>
                <a:spcPts val="1000"/>
              </a:spcAft>
            </a:pPr>
            <a:r>
              <a:rPr lang="en-US" sz="2800" i="1" dirty="0">
                <a:latin typeface="+mj-lt"/>
                <a:cs typeface="Times New Roman" pitchFamily="18" charset="0"/>
              </a:rPr>
              <a:t>Peace is not the absence of conflict, but the ability to cope with it.</a:t>
            </a:r>
          </a:p>
          <a:p>
            <a:pPr>
              <a:lnSpc>
                <a:spcPct val="95000"/>
              </a:lnSpc>
              <a:spcBef>
                <a:spcPct val="0"/>
              </a:spcBef>
              <a:spcAft>
                <a:spcPts val="1000"/>
              </a:spcAft>
            </a:pPr>
            <a:r>
              <a:rPr lang="en-US" sz="2800" b="1" i="1" dirty="0">
                <a:latin typeface="+mj-lt"/>
                <a:cs typeface="Times New Roman" pitchFamily="18" charset="0"/>
              </a:rPr>
              <a:t>Anonymous</a:t>
            </a:r>
          </a:p>
          <a:p>
            <a:pPr eaLnBrk="1" hangingPunct="1">
              <a:lnSpc>
                <a:spcPct val="80000"/>
              </a:lnSpc>
            </a:pPr>
            <a:endParaRPr lang="en-US" sz="2800" i="1" dirty="0">
              <a:latin typeface="+mj-lt"/>
            </a:endParaRPr>
          </a:p>
        </p:txBody>
      </p:sp>
      <p:sp>
        <p:nvSpPr>
          <p:cNvPr id="30723" name="Content Placeholder 2"/>
          <p:cNvSpPr>
            <a:spLocks noGrp="1"/>
          </p:cNvSpPr>
          <p:nvPr>
            <p:ph type="body" sz="quarter" idx="11"/>
          </p:nvPr>
        </p:nvSpPr>
        <p:spPr/>
        <p:txBody>
          <a:bodyPr/>
          <a:lstStyle/>
          <a:p>
            <a:pPr eaLnBrk="1" hangingPunct="1"/>
            <a:r>
              <a:rPr lang="en-US" dirty="0"/>
              <a:t>In this module, we will learn how to delve below the current conflict to the root of the problem. </a:t>
            </a:r>
          </a:p>
          <a:p>
            <a:pPr eaLnBrk="1" hangingPunct="1"/>
            <a:r>
              <a:rPr lang="en-US" dirty="0"/>
              <a:t>This phase is important for long-term resolution, rather than a band-aid solution.</a:t>
            </a:r>
            <a:endParaRPr lang="en-CA" dirty="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E6A97C6-450E-4A21-AC47-5B2852680B47}"/>
              </a:ext>
            </a:extLst>
          </p:cNvPr>
          <p:cNvSpPr>
            <a:spLocks noGrp="1"/>
          </p:cNvSpPr>
          <p:nvPr>
            <p:ph sz="quarter" idx="11"/>
          </p:nvPr>
        </p:nvSpPr>
        <p:spPr/>
        <p:txBody>
          <a:bodyPr/>
          <a:lstStyle/>
          <a:p>
            <a:endParaRPr lang="en-US"/>
          </a:p>
        </p:txBody>
      </p:sp>
      <p:sp>
        <p:nvSpPr>
          <p:cNvPr id="31746" name="Title 1"/>
          <p:cNvSpPr>
            <a:spLocks noGrp="1"/>
          </p:cNvSpPr>
          <p:nvPr>
            <p:ph type="title"/>
          </p:nvPr>
        </p:nvSpPr>
        <p:spPr/>
        <p:txBody>
          <a:bodyPr/>
          <a:lstStyle/>
          <a:p>
            <a:pPr eaLnBrk="1" hangingPunct="1"/>
            <a:r>
              <a:rPr lang="en-US" dirty="0"/>
              <a:t>Examining Root Cause</a:t>
            </a:r>
          </a:p>
        </p:txBody>
      </p:sp>
      <p:grpSp>
        <p:nvGrpSpPr>
          <p:cNvPr id="2" name="Group 1">
            <a:extLst>
              <a:ext uri="{FF2B5EF4-FFF2-40B4-BE49-F238E27FC236}">
                <a16:creationId xmlns:a16="http://schemas.microsoft.com/office/drawing/2014/main" id="{C9A78E6A-6E52-49AA-BA61-841E7796F14C}"/>
              </a:ext>
            </a:extLst>
          </p:cNvPr>
          <p:cNvGrpSpPr/>
          <p:nvPr/>
        </p:nvGrpSpPr>
        <p:grpSpPr>
          <a:xfrm>
            <a:off x="1745629" y="1531502"/>
            <a:ext cx="5652740" cy="4590855"/>
            <a:chOff x="1745629" y="1531502"/>
            <a:chExt cx="5652740" cy="4590855"/>
          </a:xfrm>
        </p:grpSpPr>
        <p:sp>
          <p:nvSpPr>
            <p:cNvPr id="4" name="Freeform: Shape 3">
              <a:extLst>
                <a:ext uri="{FF2B5EF4-FFF2-40B4-BE49-F238E27FC236}">
                  <a16:creationId xmlns:a16="http://schemas.microsoft.com/office/drawing/2014/main" id="{DF8A1810-55A3-49B0-B92D-92D8CFE66009}"/>
                </a:ext>
              </a:extLst>
            </p:cNvPr>
            <p:cNvSpPr/>
            <p:nvPr/>
          </p:nvSpPr>
          <p:spPr>
            <a:xfrm>
              <a:off x="3582539" y="1531502"/>
              <a:ext cx="1978921" cy="1169362"/>
            </a:xfrm>
            <a:custGeom>
              <a:avLst/>
              <a:gdLst>
                <a:gd name="connsiteX0" fmla="*/ 0 w 1978921"/>
                <a:gd name="connsiteY0" fmla="*/ 194898 h 1169362"/>
                <a:gd name="connsiteX1" fmla="*/ 194898 w 1978921"/>
                <a:gd name="connsiteY1" fmla="*/ 0 h 1169362"/>
                <a:gd name="connsiteX2" fmla="*/ 1784023 w 1978921"/>
                <a:gd name="connsiteY2" fmla="*/ 0 h 1169362"/>
                <a:gd name="connsiteX3" fmla="*/ 1978921 w 1978921"/>
                <a:gd name="connsiteY3" fmla="*/ 194898 h 1169362"/>
                <a:gd name="connsiteX4" fmla="*/ 1978921 w 1978921"/>
                <a:gd name="connsiteY4" fmla="*/ 974464 h 1169362"/>
                <a:gd name="connsiteX5" fmla="*/ 1784023 w 1978921"/>
                <a:gd name="connsiteY5" fmla="*/ 1169362 h 1169362"/>
                <a:gd name="connsiteX6" fmla="*/ 194898 w 1978921"/>
                <a:gd name="connsiteY6" fmla="*/ 1169362 h 1169362"/>
                <a:gd name="connsiteX7" fmla="*/ 0 w 1978921"/>
                <a:gd name="connsiteY7" fmla="*/ 974464 h 1169362"/>
                <a:gd name="connsiteX8" fmla="*/ 0 w 1978921"/>
                <a:gd name="connsiteY8" fmla="*/ 194898 h 1169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78921" h="1169362">
                  <a:moveTo>
                    <a:pt x="0" y="194898"/>
                  </a:moveTo>
                  <a:cubicBezTo>
                    <a:pt x="0" y="87259"/>
                    <a:pt x="87259" y="0"/>
                    <a:pt x="194898" y="0"/>
                  </a:cubicBezTo>
                  <a:lnTo>
                    <a:pt x="1784023" y="0"/>
                  </a:lnTo>
                  <a:cubicBezTo>
                    <a:pt x="1891662" y="0"/>
                    <a:pt x="1978921" y="87259"/>
                    <a:pt x="1978921" y="194898"/>
                  </a:cubicBezTo>
                  <a:lnTo>
                    <a:pt x="1978921" y="974464"/>
                  </a:lnTo>
                  <a:cubicBezTo>
                    <a:pt x="1978921" y="1082103"/>
                    <a:pt x="1891662" y="1169362"/>
                    <a:pt x="1784023" y="1169362"/>
                  </a:cubicBezTo>
                  <a:lnTo>
                    <a:pt x="194898" y="1169362"/>
                  </a:lnTo>
                  <a:cubicBezTo>
                    <a:pt x="87259" y="1169362"/>
                    <a:pt x="0" y="1082103"/>
                    <a:pt x="0" y="974464"/>
                  </a:cubicBezTo>
                  <a:lnTo>
                    <a:pt x="0" y="19489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79004" tIns="179004" rIns="179004" bIns="179004" numCol="1" spcCol="1270" anchor="ctr" anchorCtr="0">
              <a:noAutofit/>
            </a:bodyPr>
            <a:lstStyle/>
            <a:p>
              <a:pPr marL="0" lvl="0" indent="0" algn="ctr" defTabSz="1422400">
                <a:lnSpc>
                  <a:spcPct val="90000"/>
                </a:lnSpc>
                <a:spcBef>
                  <a:spcPct val="0"/>
                </a:spcBef>
                <a:spcAft>
                  <a:spcPct val="35000"/>
                </a:spcAft>
                <a:buNone/>
              </a:pPr>
              <a:r>
                <a:rPr lang="en-US" sz="3200" b="1" kern="1200" dirty="0"/>
                <a:t>Upset</a:t>
              </a:r>
            </a:p>
          </p:txBody>
        </p:sp>
        <p:sp>
          <p:nvSpPr>
            <p:cNvPr id="5" name="Freeform: Shape 4">
              <a:extLst>
                <a:ext uri="{FF2B5EF4-FFF2-40B4-BE49-F238E27FC236}">
                  <a16:creationId xmlns:a16="http://schemas.microsoft.com/office/drawing/2014/main" id="{B8073695-5807-4049-B4EB-25C237A24852}"/>
                </a:ext>
              </a:extLst>
            </p:cNvPr>
            <p:cNvSpPr/>
            <p:nvPr/>
          </p:nvSpPr>
          <p:spPr>
            <a:xfrm>
              <a:off x="2559504" y="2065060"/>
              <a:ext cx="3862868" cy="3862868"/>
            </a:xfrm>
            <a:custGeom>
              <a:avLst/>
              <a:gdLst/>
              <a:ahLst/>
              <a:cxnLst/>
              <a:rect l="0" t="0" r="0" b="0"/>
              <a:pathLst>
                <a:path>
                  <a:moveTo>
                    <a:pt x="3142219" y="426629"/>
                  </a:moveTo>
                  <a:arcTo wR="1931434" hR="1931434" stAng="18529238" swAng="942312"/>
                </a:path>
              </a:pathLst>
            </a:custGeom>
            <a:noFill/>
            <a:ln>
              <a:tailEnd type="arrow"/>
            </a:ln>
          </p:spPr>
          <p:style>
            <a:lnRef idx="1">
              <a:schemeClr val="accent3">
                <a:hueOff val="0"/>
                <a:satOff val="0"/>
                <a:lumOff val="0"/>
                <a:alphaOff val="0"/>
              </a:schemeClr>
            </a:lnRef>
            <a:fillRef idx="0">
              <a:scrgbClr r="0" g="0" b="0"/>
            </a:fillRef>
            <a:effectRef idx="0">
              <a:scrgbClr r="0" g="0" b="0"/>
            </a:effectRef>
            <a:fontRef idx="minor">
              <a:schemeClr val="tx1">
                <a:hueOff val="0"/>
                <a:satOff val="0"/>
                <a:lumOff val="0"/>
                <a:alphaOff val="0"/>
              </a:schemeClr>
            </a:fontRef>
          </p:style>
        </p:sp>
        <p:sp>
          <p:nvSpPr>
            <p:cNvPr id="6" name="Freeform: Shape 5">
              <a:extLst>
                <a:ext uri="{FF2B5EF4-FFF2-40B4-BE49-F238E27FC236}">
                  <a16:creationId xmlns:a16="http://schemas.microsoft.com/office/drawing/2014/main" id="{B476A6A5-54C8-48B4-9CFD-EA0DE49F7649}"/>
                </a:ext>
              </a:extLst>
            </p:cNvPr>
            <p:cNvSpPr/>
            <p:nvPr/>
          </p:nvSpPr>
          <p:spPr>
            <a:xfrm>
              <a:off x="5419448" y="3021639"/>
              <a:ext cx="1978921" cy="1169362"/>
            </a:xfrm>
            <a:custGeom>
              <a:avLst/>
              <a:gdLst>
                <a:gd name="connsiteX0" fmla="*/ 0 w 1978921"/>
                <a:gd name="connsiteY0" fmla="*/ 194898 h 1169362"/>
                <a:gd name="connsiteX1" fmla="*/ 194898 w 1978921"/>
                <a:gd name="connsiteY1" fmla="*/ 0 h 1169362"/>
                <a:gd name="connsiteX2" fmla="*/ 1784023 w 1978921"/>
                <a:gd name="connsiteY2" fmla="*/ 0 h 1169362"/>
                <a:gd name="connsiteX3" fmla="*/ 1978921 w 1978921"/>
                <a:gd name="connsiteY3" fmla="*/ 194898 h 1169362"/>
                <a:gd name="connsiteX4" fmla="*/ 1978921 w 1978921"/>
                <a:gd name="connsiteY4" fmla="*/ 974464 h 1169362"/>
                <a:gd name="connsiteX5" fmla="*/ 1784023 w 1978921"/>
                <a:gd name="connsiteY5" fmla="*/ 1169362 h 1169362"/>
                <a:gd name="connsiteX6" fmla="*/ 194898 w 1978921"/>
                <a:gd name="connsiteY6" fmla="*/ 1169362 h 1169362"/>
                <a:gd name="connsiteX7" fmla="*/ 0 w 1978921"/>
                <a:gd name="connsiteY7" fmla="*/ 974464 h 1169362"/>
                <a:gd name="connsiteX8" fmla="*/ 0 w 1978921"/>
                <a:gd name="connsiteY8" fmla="*/ 194898 h 1169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78921" h="1169362">
                  <a:moveTo>
                    <a:pt x="0" y="194898"/>
                  </a:moveTo>
                  <a:cubicBezTo>
                    <a:pt x="0" y="87259"/>
                    <a:pt x="87259" y="0"/>
                    <a:pt x="194898" y="0"/>
                  </a:cubicBezTo>
                  <a:lnTo>
                    <a:pt x="1784023" y="0"/>
                  </a:lnTo>
                  <a:cubicBezTo>
                    <a:pt x="1891662" y="0"/>
                    <a:pt x="1978921" y="87259"/>
                    <a:pt x="1978921" y="194898"/>
                  </a:cubicBezTo>
                  <a:lnTo>
                    <a:pt x="1978921" y="974464"/>
                  </a:lnTo>
                  <a:cubicBezTo>
                    <a:pt x="1978921" y="1082103"/>
                    <a:pt x="1891662" y="1169362"/>
                    <a:pt x="1784023" y="1169362"/>
                  </a:cubicBezTo>
                  <a:lnTo>
                    <a:pt x="194898" y="1169362"/>
                  </a:lnTo>
                  <a:cubicBezTo>
                    <a:pt x="87259" y="1169362"/>
                    <a:pt x="0" y="1082103"/>
                    <a:pt x="0" y="974464"/>
                  </a:cubicBezTo>
                  <a:lnTo>
                    <a:pt x="0" y="194898"/>
                  </a:lnTo>
                  <a:close/>
                </a:path>
              </a:pathLst>
            </a:custGeom>
          </p:spPr>
          <p:style>
            <a:lnRef idx="2">
              <a:schemeClr val="lt1">
                <a:hueOff val="0"/>
                <a:satOff val="0"/>
                <a:lumOff val="0"/>
                <a:alphaOff val="0"/>
              </a:schemeClr>
            </a:lnRef>
            <a:fillRef idx="1">
              <a:schemeClr val="accent3">
                <a:hueOff val="2812566"/>
                <a:satOff val="-4220"/>
                <a:lumOff val="-686"/>
                <a:alphaOff val="0"/>
              </a:schemeClr>
            </a:fillRef>
            <a:effectRef idx="0">
              <a:schemeClr val="accent3">
                <a:hueOff val="2812566"/>
                <a:satOff val="-4220"/>
                <a:lumOff val="-686"/>
                <a:alphaOff val="0"/>
              </a:schemeClr>
            </a:effectRef>
            <a:fontRef idx="minor">
              <a:schemeClr val="lt1"/>
            </a:fontRef>
          </p:style>
          <p:txBody>
            <a:bodyPr spcFirstLastPara="0" vert="horz" wrap="square" lIns="179004" tIns="179004" rIns="179004" bIns="179004" numCol="1" spcCol="1270" anchor="ctr" anchorCtr="0">
              <a:noAutofit/>
            </a:bodyPr>
            <a:lstStyle/>
            <a:p>
              <a:pPr marL="0" lvl="0" indent="0" algn="ctr" defTabSz="1422400">
                <a:lnSpc>
                  <a:spcPct val="90000"/>
                </a:lnSpc>
                <a:spcBef>
                  <a:spcPct val="0"/>
                </a:spcBef>
                <a:spcAft>
                  <a:spcPct val="35000"/>
                </a:spcAft>
                <a:buNone/>
              </a:pPr>
              <a:r>
                <a:rPr lang="en-US" sz="3200" b="1" kern="1200" dirty="0"/>
                <a:t>Why</a:t>
              </a:r>
            </a:p>
          </p:txBody>
        </p:sp>
        <p:sp>
          <p:nvSpPr>
            <p:cNvPr id="7" name="Freeform: Shape 6">
              <a:extLst>
                <a:ext uri="{FF2B5EF4-FFF2-40B4-BE49-F238E27FC236}">
                  <a16:creationId xmlns:a16="http://schemas.microsoft.com/office/drawing/2014/main" id="{00CD4D69-C756-4D19-8A14-41712B7337B9}"/>
                </a:ext>
              </a:extLst>
            </p:cNvPr>
            <p:cNvSpPr/>
            <p:nvPr/>
          </p:nvSpPr>
          <p:spPr>
            <a:xfrm>
              <a:off x="2602704" y="2064778"/>
              <a:ext cx="3862868" cy="3862868"/>
            </a:xfrm>
            <a:custGeom>
              <a:avLst/>
              <a:gdLst/>
              <a:ahLst/>
              <a:cxnLst/>
              <a:rect l="0" t="0" r="0" b="0"/>
              <a:pathLst>
                <a:path>
                  <a:moveTo>
                    <a:pt x="3830311" y="2284566"/>
                  </a:moveTo>
                  <a:arcTo wR="1931434" hR="1931434" stAng="632093" swAng="864775"/>
                </a:path>
              </a:pathLst>
            </a:custGeom>
            <a:noFill/>
            <a:ln>
              <a:tailEnd type="arrow"/>
            </a:ln>
          </p:spPr>
          <p:style>
            <a:lnRef idx="1">
              <a:schemeClr val="accent3">
                <a:hueOff val="2812566"/>
                <a:satOff val="-4220"/>
                <a:lumOff val="-686"/>
                <a:alphaOff val="0"/>
              </a:schemeClr>
            </a:lnRef>
            <a:fillRef idx="0">
              <a:scrgbClr r="0" g="0" b="0"/>
            </a:fillRef>
            <a:effectRef idx="0">
              <a:scrgbClr r="0" g="0" b="0"/>
            </a:effectRef>
            <a:fontRef idx="minor">
              <a:schemeClr val="tx1">
                <a:hueOff val="0"/>
                <a:satOff val="0"/>
                <a:lumOff val="0"/>
                <a:alphaOff val="0"/>
              </a:schemeClr>
            </a:fontRef>
          </p:style>
        </p:sp>
        <p:sp>
          <p:nvSpPr>
            <p:cNvPr id="8" name="Freeform: Shape 7">
              <a:extLst>
                <a:ext uri="{FF2B5EF4-FFF2-40B4-BE49-F238E27FC236}">
                  <a16:creationId xmlns:a16="http://schemas.microsoft.com/office/drawing/2014/main" id="{EBA309CE-E2D7-4E80-A014-0A09371DFB21}"/>
                </a:ext>
              </a:extLst>
            </p:cNvPr>
            <p:cNvSpPr/>
            <p:nvPr/>
          </p:nvSpPr>
          <p:spPr>
            <a:xfrm>
              <a:off x="4717802" y="4952995"/>
              <a:ext cx="1978921" cy="1169362"/>
            </a:xfrm>
            <a:custGeom>
              <a:avLst/>
              <a:gdLst>
                <a:gd name="connsiteX0" fmla="*/ 0 w 1978921"/>
                <a:gd name="connsiteY0" fmla="*/ 194898 h 1169362"/>
                <a:gd name="connsiteX1" fmla="*/ 194898 w 1978921"/>
                <a:gd name="connsiteY1" fmla="*/ 0 h 1169362"/>
                <a:gd name="connsiteX2" fmla="*/ 1784023 w 1978921"/>
                <a:gd name="connsiteY2" fmla="*/ 0 h 1169362"/>
                <a:gd name="connsiteX3" fmla="*/ 1978921 w 1978921"/>
                <a:gd name="connsiteY3" fmla="*/ 194898 h 1169362"/>
                <a:gd name="connsiteX4" fmla="*/ 1978921 w 1978921"/>
                <a:gd name="connsiteY4" fmla="*/ 974464 h 1169362"/>
                <a:gd name="connsiteX5" fmla="*/ 1784023 w 1978921"/>
                <a:gd name="connsiteY5" fmla="*/ 1169362 h 1169362"/>
                <a:gd name="connsiteX6" fmla="*/ 194898 w 1978921"/>
                <a:gd name="connsiteY6" fmla="*/ 1169362 h 1169362"/>
                <a:gd name="connsiteX7" fmla="*/ 0 w 1978921"/>
                <a:gd name="connsiteY7" fmla="*/ 974464 h 1169362"/>
                <a:gd name="connsiteX8" fmla="*/ 0 w 1978921"/>
                <a:gd name="connsiteY8" fmla="*/ 194898 h 1169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78921" h="1169362">
                  <a:moveTo>
                    <a:pt x="0" y="194898"/>
                  </a:moveTo>
                  <a:cubicBezTo>
                    <a:pt x="0" y="87259"/>
                    <a:pt x="87259" y="0"/>
                    <a:pt x="194898" y="0"/>
                  </a:cubicBezTo>
                  <a:lnTo>
                    <a:pt x="1784023" y="0"/>
                  </a:lnTo>
                  <a:cubicBezTo>
                    <a:pt x="1891662" y="0"/>
                    <a:pt x="1978921" y="87259"/>
                    <a:pt x="1978921" y="194898"/>
                  </a:cubicBezTo>
                  <a:lnTo>
                    <a:pt x="1978921" y="974464"/>
                  </a:lnTo>
                  <a:cubicBezTo>
                    <a:pt x="1978921" y="1082103"/>
                    <a:pt x="1891662" y="1169362"/>
                    <a:pt x="1784023" y="1169362"/>
                  </a:cubicBezTo>
                  <a:lnTo>
                    <a:pt x="194898" y="1169362"/>
                  </a:lnTo>
                  <a:cubicBezTo>
                    <a:pt x="87259" y="1169362"/>
                    <a:pt x="0" y="1082103"/>
                    <a:pt x="0" y="974464"/>
                  </a:cubicBezTo>
                  <a:lnTo>
                    <a:pt x="0" y="194898"/>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79004" tIns="179004" rIns="179004" bIns="179004" numCol="1" spcCol="1270" anchor="ctr" anchorCtr="0">
              <a:noAutofit/>
            </a:bodyPr>
            <a:lstStyle/>
            <a:p>
              <a:pPr marL="0" lvl="0" indent="0" algn="ctr" defTabSz="1422400">
                <a:lnSpc>
                  <a:spcPct val="90000"/>
                </a:lnSpc>
                <a:spcBef>
                  <a:spcPct val="0"/>
                </a:spcBef>
                <a:spcAft>
                  <a:spcPct val="35000"/>
                </a:spcAft>
                <a:buNone/>
              </a:pPr>
              <a:r>
                <a:rPr lang="en-US" sz="3200" b="1" kern="1200" dirty="0"/>
                <a:t>Didn’t listen</a:t>
              </a:r>
            </a:p>
          </p:txBody>
        </p:sp>
        <p:sp>
          <p:nvSpPr>
            <p:cNvPr id="9" name="Freeform: Shape 8">
              <a:extLst>
                <a:ext uri="{FF2B5EF4-FFF2-40B4-BE49-F238E27FC236}">
                  <a16:creationId xmlns:a16="http://schemas.microsoft.com/office/drawing/2014/main" id="{73E95B76-F970-44B5-A47B-585852B5B62B}"/>
                </a:ext>
              </a:extLst>
            </p:cNvPr>
            <p:cNvSpPr/>
            <p:nvPr/>
          </p:nvSpPr>
          <p:spPr>
            <a:xfrm>
              <a:off x="2640565" y="2057836"/>
              <a:ext cx="3862868" cy="3862868"/>
            </a:xfrm>
            <a:custGeom>
              <a:avLst/>
              <a:gdLst/>
              <a:ahLst/>
              <a:cxnLst/>
              <a:rect l="0" t="0" r="0" b="0"/>
              <a:pathLst>
                <a:path>
                  <a:moveTo>
                    <a:pt x="2019024" y="3860880"/>
                  </a:moveTo>
                  <a:arcTo wR="1931434" hR="1931434" stAng="5244046" swAng="311909"/>
                </a:path>
              </a:pathLst>
            </a:custGeom>
            <a:noFill/>
            <a:ln>
              <a:tailEnd type="arrow"/>
            </a:ln>
          </p:spPr>
          <p:style>
            <a:lnRef idx="1">
              <a:schemeClr val="accent3">
                <a:hueOff val="5625132"/>
                <a:satOff val="-8440"/>
                <a:lumOff val="-1373"/>
                <a:alphaOff val="0"/>
              </a:schemeClr>
            </a:lnRef>
            <a:fillRef idx="0">
              <a:scrgbClr r="0" g="0" b="0"/>
            </a:fillRef>
            <a:effectRef idx="0">
              <a:scrgbClr r="0" g="0" b="0"/>
            </a:effectRef>
            <a:fontRef idx="minor">
              <a:schemeClr val="tx1">
                <a:hueOff val="0"/>
                <a:satOff val="0"/>
                <a:lumOff val="0"/>
                <a:alphaOff val="0"/>
              </a:schemeClr>
            </a:fontRef>
          </p:style>
        </p:sp>
        <p:sp>
          <p:nvSpPr>
            <p:cNvPr id="10" name="Freeform: Shape 9">
              <a:extLst>
                <a:ext uri="{FF2B5EF4-FFF2-40B4-BE49-F238E27FC236}">
                  <a16:creationId xmlns:a16="http://schemas.microsoft.com/office/drawing/2014/main" id="{3941C28D-F988-434F-8090-990DAB5B39E5}"/>
                </a:ext>
              </a:extLst>
            </p:cNvPr>
            <p:cNvSpPr/>
            <p:nvPr/>
          </p:nvSpPr>
          <p:spPr>
            <a:xfrm>
              <a:off x="2447276" y="4952995"/>
              <a:ext cx="1978921" cy="1169362"/>
            </a:xfrm>
            <a:custGeom>
              <a:avLst/>
              <a:gdLst>
                <a:gd name="connsiteX0" fmla="*/ 0 w 1978921"/>
                <a:gd name="connsiteY0" fmla="*/ 194898 h 1169362"/>
                <a:gd name="connsiteX1" fmla="*/ 194898 w 1978921"/>
                <a:gd name="connsiteY1" fmla="*/ 0 h 1169362"/>
                <a:gd name="connsiteX2" fmla="*/ 1784023 w 1978921"/>
                <a:gd name="connsiteY2" fmla="*/ 0 h 1169362"/>
                <a:gd name="connsiteX3" fmla="*/ 1978921 w 1978921"/>
                <a:gd name="connsiteY3" fmla="*/ 194898 h 1169362"/>
                <a:gd name="connsiteX4" fmla="*/ 1978921 w 1978921"/>
                <a:gd name="connsiteY4" fmla="*/ 974464 h 1169362"/>
                <a:gd name="connsiteX5" fmla="*/ 1784023 w 1978921"/>
                <a:gd name="connsiteY5" fmla="*/ 1169362 h 1169362"/>
                <a:gd name="connsiteX6" fmla="*/ 194898 w 1978921"/>
                <a:gd name="connsiteY6" fmla="*/ 1169362 h 1169362"/>
                <a:gd name="connsiteX7" fmla="*/ 0 w 1978921"/>
                <a:gd name="connsiteY7" fmla="*/ 974464 h 1169362"/>
                <a:gd name="connsiteX8" fmla="*/ 0 w 1978921"/>
                <a:gd name="connsiteY8" fmla="*/ 194898 h 1169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78921" h="1169362">
                  <a:moveTo>
                    <a:pt x="0" y="194898"/>
                  </a:moveTo>
                  <a:cubicBezTo>
                    <a:pt x="0" y="87259"/>
                    <a:pt x="87259" y="0"/>
                    <a:pt x="194898" y="0"/>
                  </a:cubicBezTo>
                  <a:lnTo>
                    <a:pt x="1784023" y="0"/>
                  </a:lnTo>
                  <a:cubicBezTo>
                    <a:pt x="1891662" y="0"/>
                    <a:pt x="1978921" y="87259"/>
                    <a:pt x="1978921" y="194898"/>
                  </a:cubicBezTo>
                  <a:lnTo>
                    <a:pt x="1978921" y="974464"/>
                  </a:lnTo>
                  <a:cubicBezTo>
                    <a:pt x="1978921" y="1082103"/>
                    <a:pt x="1891662" y="1169362"/>
                    <a:pt x="1784023" y="1169362"/>
                  </a:cubicBezTo>
                  <a:lnTo>
                    <a:pt x="194898" y="1169362"/>
                  </a:lnTo>
                  <a:cubicBezTo>
                    <a:pt x="87259" y="1169362"/>
                    <a:pt x="0" y="1082103"/>
                    <a:pt x="0" y="974464"/>
                  </a:cubicBezTo>
                  <a:lnTo>
                    <a:pt x="0" y="194898"/>
                  </a:lnTo>
                  <a:close/>
                </a:path>
              </a:pathLst>
            </a:custGeom>
          </p:spPr>
          <p:style>
            <a:lnRef idx="2">
              <a:schemeClr val="lt1">
                <a:hueOff val="0"/>
                <a:satOff val="0"/>
                <a:lumOff val="0"/>
                <a:alphaOff val="0"/>
              </a:schemeClr>
            </a:lnRef>
            <a:fillRef idx="1">
              <a:schemeClr val="accent3">
                <a:hueOff val="8437698"/>
                <a:satOff val="-12660"/>
                <a:lumOff val="-2059"/>
                <a:alphaOff val="0"/>
              </a:schemeClr>
            </a:fillRef>
            <a:effectRef idx="0">
              <a:schemeClr val="accent3">
                <a:hueOff val="8437698"/>
                <a:satOff val="-12660"/>
                <a:lumOff val="-2059"/>
                <a:alphaOff val="0"/>
              </a:schemeClr>
            </a:effectRef>
            <a:fontRef idx="minor">
              <a:schemeClr val="lt1"/>
            </a:fontRef>
          </p:style>
          <p:txBody>
            <a:bodyPr spcFirstLastPara="0" vert="horz" wrap="square" lIns="179004" tIns="179004" rIns="179004" bIns="179004" numCol="1" spcCol="1270" anchor="ctr" anchorCtr="0">
              <a:noAutofit/>
            </a:bodyPr>
            <a:lstStyle/>
            <a:p>
              <a:pPr marL="0" lvl="0" indent="0" algn="ctr" defTabSz="1422400">
                <a:lnSpc>
                  <a:spcPct val="90000"/>
                </a:lnSpc>
                <a:spcBef>
                  <a:spcPct val="0"/>
                </a:spcBef>
                <a:spcAft>
                  <a:spcPct val="35000"/>
                </a:spcAft>
                <a:buNone/>
              </a:pPr>
              <a:r>
                <a:rPr lang="en-US" sz="3200" b="1" kern="1200" dirty="0"/>
                <a:t>Why</a:t>
              </a:r>
            </a:p>
          </p:txBody>
        </p:sp>
        <p:sp>
          <p:nvSpPr>
            <p:cNvPr id="11" name="Freeform: Shape 10">
              <a:extLst>
                <a:ext uri="{FF2B5EF4-FFF2-40B4-BE49-F238E27FC236}">
                  <a16:creationId xmlns:a16="http://schemas.microsoft.com/office/drawing/2014/main" id="{CE2AA0A6-C949-4CE6-BC37-1938D27D3D43}"/>
                </a:ext>
              </a:extLst>
            </p:cNvPr>
            <p:cNvSpPr/>
            <p:nvPr/>
          </p:nvSpPr>
          <p:spPr>
            <a:xfrm>
              <a:off x="2678427" y="2064778"/>
              <a:ext cx="3862868" cy="3862868"/>
            </a:xfrm>
            <a:custGeom>
              <a:avLst/>
              <a:gdLst/>
              <a:ahLst/>
              <a:cxnLst/>
              <a:rect l="0" t="0" r="0" b="0"/>
              <a:pathLst>
                <a:path>
                  <a:moveTo>
                    <a:pt x="180217" y="2746098"/>
                  </a:moveTo>
                  <a:arcTo wR="1931434" hR="1931434" stAng="9303131" swAng="864775"/>
                </a:path>
              </a:pathLst>
            </a:custGeom>
            <a:noFill/>
            <a:ln>
              <a:tailEnd type="arrow"/>
            </a:ln>
          </p:spPr>
          <p:style>
            <a:lnRef idx="1">
              <a:schemeClr val="accent3">
                <a:hueOff val="8437698"/>
                <a:satOff val="-12660"/>
                <a:lumOff val="-2059"/>
                <a:alphaOff val="0"/>
              </a:schemeClr>
            </a:lnRef>
            <a:fillRef idx="0">
              <a:scrgbClr r="0" g="0" b="0"/>
            </a:fillRef>
            <a:effectRef idx="0">
              <a:scrgbClr r="0" g="0" b="0"/>
            </a:effectRef>
            <a:fontRef idx="minor">
              <a:schemeClr val="tx1">
                <a:hueOff val="0"/>
                <a:satOff val="0"/>
                <a:lumOff val="0"/>
                <a:alphaOff val="0"/>
              </a:schemeClr>
            </a:fontRef>
          </p:style>
        </p:sp>
        <p:sp>
          <p:nvSpPr>
            <p:cNvPr id="12" name="Freeform: Shape 11">
              <a:extLst>
                <a:ext uri="{FF2B5EF4-FFF2-40B4-BE49-F238E27FC236}">
                  <a16:creationId xmlns:a16="http://schemas.microsoft.com/office/drawing/2014/main" id="{E39C7D18-2855-4FFE-87D3-23F4133EA2FF}"/>
                </a:ext>
              </a:extLst>
            </p:cNvPr>
            <p:cNvSpPr/>
            <p:nvPr/>
          </p:nvSpPr>
          <p:spPr>
            <a:xfrm>
              <a:off x="1745629" y="3021639"/>
              <a:ext cx="1978921" cy="1169362"/>
            </a:xfrm>
            <a:custGeom>
              <a:avLst/>
              <a:gdLst>
                <a:gd name="connsiteX0" fmla="*/ 0 w 1978921"/>
                <a:gd name="connsiteY0" fmla="*/ 194898 h 1169362"/>
                <a:gd name="connsiteX1" fmla="*/ 194898 w 1978921"/>
                <a:gd name="connsiteY1" fmla="*/ 0 h 1169362"/>
                <a:gd name="connsiteX2" fmla="*/ 1784023 w 1978921"/>
                <a:gd name="connsiteY2" fmla="*/ 0 h 1169362"/>
                <a:gd name="connsiteX3" fmla="*/ 1978921 w 1978921"/>
                <a:gd name="connsiteY3" fmla="*/ 194898 h 1169362"/>
                <a:gd name="connsiteX4" fmla="*/ 1978921 w 1978921"/>
                <a:gd name="connsiteY4" fmla="*/ 974464 h 1169362"/>
                <a:gd name="connsiteX5" fmla="*/ 1784023 w 1978921"/>
                <a:gd name="connsiteY5" fmla="*/ 1169362 h 1169362"/>
                <a:gd name="connsiteX6" fmla="*/ 194898 w 1978921"/>
                <a:gd name="connsiteY6" fmla="*/ 1169362 h 1169362"/>
                <a:gd name="connsiteX7" fmla="*/ 0 w 1978921"/>
                <a:gd name="connsiteY7" fmla="*/ 974464 h 1169362"/>
                <a:gd name="connsiteX8" fmla="*/ 0 w 1978921"/>
                <a:gd name="connsiteY8" fmla="*/ 194898 h 1169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78921" h="1169362">
                  <a:moveTo>
                    <a:pt x="0" y="194898"/>
                  </a:moveTo>
                  <a:cubicBezTo>
                    <a:pt x="0" y="87259"/>
                    <a:pt x="87259" y="0"/>
                    <a:pt x="194898" y="0"/>
                  </a:cubicBezTo>
                  <a:lnTo>
                    <a:pt x="1784023" y="0"/>
                  </a:lnTo>
                  <a:cubicBezTo>
                    <a:pt x="1891662" y="0"/>
                    <a:pt x="1978921" y="87259"/>
                    <a:pt x="1978921" y="194898"/>
                  </a:cubicBezTo>
                  <a:lnTo>
                    <a:pt x="1978921" y="974464"/>
                  </a:lnTo>
                  <a:cubicBezTo>
                    <a:pt x="1978921" y="1082103"/>
                    <a:pt x="1891662" y="1169362"/>
                    <a:pt x="1784023" y="1169362"/>
                  </a:cubicBezTo>
                  <a:lnTo>
                    <a:pt x="194898" y="1169362"/>
                  </a:lnTo>
                  <a:cubicBezTo>
                    <a:pt x="87259" y="1169362"/>
                    <a:pt x="0" y="1082103"/>
                    <a:pt x="0" y="974464"/>
                  </a:cubicBezTo>
                  <a:lnTo>
                    <a:pt x="0" y="194898"/>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79004" tIns="179004" rIns="179004" bIns="179004" numCol="1" spcCol="1270" anchor="ctr" anchorCtr="0">
              <a:noAutofit/>
            </a:bodyPr>
            <a:lstStyle/>
            <a:p>
              <a:pPr marL="0" lvl="0" indent="0" algn="ctr" defTabSz="1422400">
                <a:lnSpc>
                  <a:spcPct val="90000"/>
                </a:lnSpc>
                <a:spcBef>
                  <a:spcPct val="0"/>
                </a:spcBef>
                <a:spcAft>
                  <a:spcPct val="35000"/>
                </a:spcAft>
                <a:buNone/>
              </a:pPr>
              <a:r>
                <a:rPr lang="en-US" sz="3200" b="1" kern="1200" dirty="0"/>
                <a:t>Lack of respect</a:t>
              </a:r>
            </a:p>
          </p:txBody>
        </p:sp>
        <p:sp>
          <p:nvSpPr>
            <p:cNvPr id="13" name="Freeform: Shape 12">
              <a:extLst>
                <a:ext uri="{FF2B5EF4-FFF2-40B4-BE49-F238E27FC236}">
                  <a16:creationId xmlns:a16="http://schemas.microsoft.com/office/drawing/2014/main" id="{C982AB85-7675-4ED5-9C05-427AF3EE384A}"/>
                </a:ext>
              </a:extLst>
            </p:cNvPr>
            <p:cNvSpPr/>
            <p:nvPr/>
          </p:nvSpPr>
          <p:spPr>
            <a:xfrm>
              <a:off x="2721627" y="2065060"/>
              <a:ext cx="3862868" cy="3862868"/>
            </a:xfrm>
            <a:custGeom>
              <a:avLst/>
              <a:gdLst/>
              <a:ahLst/>
              <a:cxnLst/>
              <a:rect l="0" t="0" r="0" b="0"/>
              <a:pathLst>
                <a:path>
                  <a:moveTo>
                    <a:pt x="358518" y="810553"/>
                  </a:moveTo>
                  <a:arcTo wR="1931434" hR="1931434" stAng="12928450" swAng="942312"/>
                </a:path>
              </a:pathLst>
            </a:custGeom>
            <a:noFill/>
            <a:ln>
              <a:tailEnd type="arrow"/>
            </a:ln>
          </p:spPr>
          <p:style>
            <a:lnRef idx="1">
              <a:schemeClr val="accent3">
                <a:hueOff val="11250264"/>
                <a:satOff val="-16880"/>
                <a:lumOff val="-2745"/>
                <a:alphaOff val="0"/>
              </a:schemeClr>
            </a:lnRef>
            <a:fillRef idx="0">
              <a:scrgbClr r="0" g="0" b="0"/>
            </a:fillRef>
            <a:effectRef idx="0">
              <a:scrgbClr r="0" g="0" b="0"/>
            </a:effectRef>
            <a:fontRef idx="minor">
              <a:schemeClr val="tx1">
                <a:hueOff val="0"/>
                <a:satOff val="0"/>
                <a:lumOff val="0"/>
                <a:alphaOff val="0"/>
              </a:schemeClr>
            </a:fontRef>
          </p:style>
        </p:sp>
      </p:gr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CFBAA7DE-C861-4186-A379-D7D27945C12D}"/>
              </a:ext>
            </a:extLst>
          </p:cNvPr>
          <p:cNvSpPr>
            <a:spLocks noGrp="1"/>
          </p:cNvSpPr>
          <p:nvPr>
            <p:ph sz="quarter" idx="11"/>
          </p:nvPr>
        </p:nvSpPr>
        <p:spPr/>
        <p:txBody>
          <a:bodyPr/>
          <a:lstStyle/>
          <a:p>
            <a:endParaRPr lang="en-US"/>
          </a:p>
        </p:txBody>
      </p:sp>
      <p:sp>
        <p:nvSpPr>
          <p:cNvPr id="36866" name="Title 1"/>
          <p:cNvSpPr>
            <a:spLocks noGrp="1"/>
          </p:cNvSpPr>
          <p:nvPr>
            <p:ph type="title"/>
          </p:nvPr>
        </p:nvSpPr>
        <p:spPr/>
        <p:txBody>
          <a:bodyPr>
            <a:noAutofit/>
          </a:bodyPr>
          <a:lstStyle/>
          <a:p>
            <a:pPr eaLnBrk="1" hangingPunct="1">
              <a:defRPr/>
            </a:pPr>
            <a:r>
              <a:rPr lang="en-US" dirty="0"/>
              <a:t>Creating a Cause and Effect Diagram (I)</a:t>
            </a:r>
          </a:p>
        </p:txBody>
      </p:sp>
      <p:grpSp>
        <p:nvGrpSpPr>
          <p:cNvPr id="2" name="Group 1">
            <a:extLst>
              <a:ext uri="{FF2B5EF4-FFF2-40B4-BE49-F238E27FC236}">
                <a16:creationId xmlns:a16="http://schemas.microsoft.com/office/drawing/2014/main" id="{B087F67A-081E-422E-A774-C410BA944EA9}"/>
              </a:ext>
            </a:extLst>
          </p:cNvPr>
          <p:cNvGrpSpPr/>
          <p:nvPr/>
        </p:nvGrpSpPr>
        <p:grpSpPr>
          <a:xfrm>
            <a:off x="457200" y="1600998"/>
            <a:ext cx="8229600" cy="4524364"/>
            <a:chOff x="457200" y="1600998"/>
            <a:chExt cx="8229600" cy="4524364"/>
          </a:xfrm>
        </p:grpSpPr>
        <p:sp>
          <p:nvSpPr>
            <p:cNvPr id="3" name="Freeform: Shape 2">
              <a:extLst>
                <a:ext uri="{FF2B5EF4-FFF2-40B4-BE49-F238E27FC236}">
                  <a16:creationId xmlns:a16="http://schemas.microsoft.com/office/drawing/2014/main" id="{043E0466-892F-4085-BB26-A4D476EEC457}"/>
                </a:ext>
              </a:extLst>
            </p:cNvPr>
            <p:cNvSpPr/>
            <p:nvPr/>
          </p:nvSpPr>
          <p:spPr>
            <a:xfrm>
              <a:off x="457200" y="5007131"/>
              <a:ext cx="8229600" cy="1118231"/>
            </a:xfrm>
            <a:custGeom>
              <a:avLst/>
              <a:gdLst>
                <a:gd name="connsiteX0" fmla="*/ 0 w 8229600"/>
                <a:gd name="connsiteY0" fmla="*/ 0 h 1118231"/>
                <a:gd name="connsiteX1" fmla="*/ 8229600 w 8229600"/>
                <a:gd name="connsiteY1" fmla="*/ 0 h 1118231"/>
                <a:gd name="connsiteX2" fmla="*/ 8229600 w 8229600"/>
                <a:gd name="connsiteY2" fmla="*/ 1118231 h 1118231"/>
                <a:gd name="connsiteX3" fmla="*/ 0 w 8229600"/>
                <a:gd name="connsiteY3" fmla="*/ 1118231 h 1118231"/>
                <a:gd name="connsiteX4" fmla="*/ 0 w 8229600"/>
                <a:gd name="connsiteY4" fmla="*/ 0 h 11182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1118231">
                  <a:moveTo>
                    <a:pt x="0" y="0"/>
                  </a:moveTo>
                  <a:lnTo>
                    <a:pt x="8229600" y="0"/>
                  </a:lnTo>
                  <a:lnTo>
                    <a:pt x="8229600" y="1118231"/>
                  </a:lnTo>
                  <a:lnTo>
                    <a:pt x="0" y="1118231"/>
                  </a:lnTo>
                  <a:lnTo>
                    <a:pt x="0" y="0"/>
                  </a:lnTo>
                  <a:close/>
                </a:path>
              </a:pathLst>
            </a:cu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en-US" sz="3600" b="1" kern="1200" dirty="0"/>
                <a:t>Excellent tool for complicated problems</a:t>
              </a:r>
            </a:p>
          </p:txBody>
        </p:sp>
        <p:sp>
          <p:nvSpPr>
            <p:cNvPr id="5" name="Freeform: Shape 4">
              <a:extLst>
                <a:ext uri="{FF2B5EF4-FFF2-40B4-BE49-F238E27FC236}">
                  <a16:creationId xmlns:a16="http://schemas.microsoft.com/office/drawing/2014/main" id="{C3FAA62E-7FA6-4C37-A1DD-0E07C814657E}"/>
                </a:ext>
              </a:extLst>
            </p:cNvPr>
            <p:cNvSpPr/>
            <p:nvPr/>
          </p:nvSpPr>
          <p:spPr>
            <a:xfrm rot="21600000">
              <a:off x="457200" y="3304064"/>
              <a:ext cx="8229600" cy="1719840"/>
            </a:xfrm>
            <a:custGeom>
              <a:avLst/>
              <a:gdLst>
                <a:gd name="connsiteX0" fmla="*/ 0 w 8229600"/>
                <a:gd name="connsiteY0" fmla="*/ 602339 h 1719839"/>
                <a:gd name="connsiteX1" fmla="*/ 3899820 w 8229600"/>
                <a:gd name="connsiteY1" fmla="*/ 602339 h 1719839"/>
                <a:gd name="connsiteX2" fmla="*/ 3899820 w 8229600"/>
                <a:gd name="connsiteY2" fmla="*/ 429960 h 1719839"/>
                <a:gd name="connsiteX3" fmla="*/ 3684840 w 8229600"/>
                <a:gd name="connsiteY3" fmla="*/ 429960 h 1719839"/>
                <a:gd name="connsiteX4" fmla="*/ 4114800 w 8229600"/>
                <a:gd name="connsiteY4" fmla="*/ 0 h 1719839"/>
                <a:gd name="connsiteX5" fmla="*/ 4544760 w 8229600"/>
                <a:gd name="connsiteY5" fmla="*/ 429960 h 1719839"/>
                <a:gd name="connsiteX6" fmla="*/ 4329780 w 8229600"/>
                <a:gd name="connsiteY6" fmla="*/ 429960 h 1719839"/>
                <a:gd name="connsiteX7" fmla="*/ 4329780 w 8229600"/>
                <a:gd name="connsiteY7" fmla="*/ 602339 h 1719839"/>
                <a:gd name="connsiteX8" fmla="*/ 8229600 w 8229600"/>
                <a:gd name="connsiteY8" fmla="*/ 602339 h 1719839"/>
                <a:gd name="connsiteX9" fmla="*/ 8229600 w 8229600"/>
                <a:gd name="connsiteY9" fmla="*/ 1719839 h 1719839"/>
                <a:gd name="connsiteX10" fmla="*/ 0 w 8229600"/>
                <a:gd name="connsiteY10" fmla="*/ 1719839 h 1719839"/>
                <a:gd name="connsiteX11" fmla="*/ 0 w 8229600"/>
                <a:gd name="connsiteY11" fmla="*/ 602339 h 171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229600" h="1719839">
                  <a:moveTo>
                    <a:pt x="8229600" y="1117500"/>
                  </a:moveTo>
                  <a:lnTo>
                    <a:pt x="4329780" y="1117500"/>
                  </a:lnTo>
                  <a:lnTo>
                    <a:pt x="4329780" y="1289879"/>
                  </a:lnTo>
                  <a:lnTo>
                    <a:pt x="4544760" y="1289879"/>
                  </a:lnTo>
                  <a:lnTo>
                    <a:pt x="4114800" y="1719838"/>
                  </a:lnTo>
                  <a:lnTo>
                    <a:pt x="3684840" y="1289879"/>
                  </a:lnTo>
                  <a:lnTo>
                    <a:pt x="3899820" y="1289879"/>
                  </a:lnTo>
                  <a:lnTo>
                    <a:pt x="3899820" y="1117500"/>
                  </a:lnTo>
                  <a:lnTo>
                    <a:pt x="0" y="1117500"/>
                  </a:lnTo>
                  <a:lnTo>
                    <a:pt x="0" y="1"/>
                  </a:lnTo>
                  <a:lnTo>
                    <a:pt x="8229600" y="1"/>
                  </a:lnTo>
                  <a:lnTo>
                    <a:pt x="8229600" y="1117500"/>
                  </a:lnTo>
                  <a:close/>
                </a:path>
              </a:pathLst>
            </a:custGeom>
            <a:ln>
              <a:noFill/>
            </a:ln>
          </p:spPr>
          <p:style>
            <a:lnRef idx="2">
              <a:scrgbClr r="0" g="0" b="0"/>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256031" tIns="256033" rIns="256032" bIns="858371" numCol="1" spcCol="1270" anchor="ctr" anchorCtr="0">
              <a:noAutofit/>
            </a:bodyPr>
            <a:lstStyle/>
            <a:p>
              <a:pPr marL="0" lvl="0" indent="0" algn="ctr" defTabSz="1600200">
                <a:lnSpc>
                  <a:spcPct val="90000"/>
                </a:lnSpc>
                <a:spcBef>
                  <a:spcPct val="0"/>
                </a:spcBef>
                <a:spcAft>
                  <a:spcPct val="35000"/>
                </a:spcAft>
                <a:buNone/>
              </a:pPr>
              <a:r>
                <a:rPr lang="en-US" sz="3600" b="1" kern="1200" dirty="0"/>
                <a:t>List possible causes</a:t>
              </a:r>
            </a:p>
          </p:txBody>
        </p:sp>
        <p:sp>
          <p:nvSpPr>
            <p:cNvPr id="6" name="Freeform: Shape 5">
              <a:extLst>
                <a:ext uri="{FF2B5EF4-FFF2-40B4-BE49-F238E27FC236}">
                  <a16:creationId xmlns:a16="http://schemas.microsoft.com/office/drawing/2014/main" id="{B057737B-EB59-4D9E-9B32-A16E626104B3}"/>
                </a:ext>
              </a:extLst>
            </p:cNvPr>
            <p:cNvSpPr/>
            <p:nvPr/>
          </p:nvSpPr>
          <p:spPr>
            <a:xfrm rot="21600000">
              <a:off x="457200" y="1600998"/>
              <a:ext cx="8229600" cy="1719841"/>
            </a:xfrm>
            <a:custGeom>
              <a:avLst/>
              <a:gdLst>
                <a:gd name="connsiteX0" fmla="*/ 0 w 8229600"/>
                <a:gd name="connsiteY0" fmla="*/ 602339 h 1719839"/>
                <a:gd name="connsiteX1" fmla="*/ 3899820 w 8229600"/>
                <a:gd name="connsiteY1" fmla="*/ 602339 h 1719839"/>
                <a:gd name="connsiteX2" fmla="*/ 3899820 w 8229600"/>
                <a:gd name="connsiteY2" fmla="*/ 429960 h 1719839"/>
                <a:gd name="connsiteX3" fmla="*/ 3684840 w 8229600"/>
                <a:gd name="connsiteY3" fmla="*/ 429960 h 1719839"/>
                <a:gd name="connsiteX4" fmla="*/ 4114800 w 8229600"/>
                <a:gd name="connsiteY4" fmla="*/ 0 h 1719839"/>
                <a:gd name="connsiteX5" fmla="*/ 4544760 w 8229600"/>
                <a:gd name="connsiteY5" fmla="*/ 429960 h 1719839"/>
                <a:gd name="connsiteX6" fmla="*/ 4329780 w 8229600"/>
                <a:gd name="connsiteY6" fmla="*/ 429960 h 1719839"/>
                <a:gd name="connsiteX7" fmla="*/ 4329780 w 8229600"/>
                <a:gd name="connsiteY7" fmla="*/ 602339 h 1719839"/>
                <a:gd name="connsiteX8" fmla="*/ 8229600 w 8229600"/>
                <a:gd name="connsiteY8" fmla="*/ 602339 h 1719839"/>
                <a:gd name="connsiteX9" fmla="*/ 8229600 w 8229600"/>
                <a:gd name="connsiteY9" fmla="*/ 1719839 h 1719839"/>
                <a:gd name="connsiteX10" fmla="*/ 0 w 8229600"/>
                <a:gd name="connsiteY10" fmla="*/ 1719839 h 1719839"/>
                <a:gd name="connsiteX11" fmla="*/ 0 w 8229600"/>
                <a:gd name="connsiteY11" fmla="*/ 602339 h 171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229600" h="1719839">
                  <a:moveTo>
                    <a:pt x="8229600" y="1117500"/>
                  </a:moveTo>
                  <a:lnTo>
                    <a:pt x="4329780" y="1117500"/>
                  </a:lnTo>
                  <a:lnTo>
                    <a:pt x="4329780" y="1289879"/>
                  </a:lnTo>
                  <a:lnTo>
                    <a:pt x="4544760" y="1289879"/>
                  </a:lnTo>
                  <a:lnTo>
                    <a:pt x="4114800" y="1719838"/>
                  </a:lnTo>
                  <a:lnTo>
                    <a:pt x="3684840" y="1289879"/>
                  </a:lnTo>
                  <a:lnTo>
                    <a:pt x="3899820" y="1289879"/>
                  </a:lnTo>
                  <a:lnTo>
                    <a:pt x="3899820" y="1117500"/>
                  </a:lnTo>
                  <a:lnTo>
                    <a:pt x="0" y="1117500"/>
                  </a:lnTo>
                  <a:lnTo>
                    <a:pt x="0" y="1"/>
                  </a:lnTo>
                  <a:lnTo>
                    <a:pt x="8229600" y="1"/>
                  </a:lnTo>
                  <a:lnTo>
                    <a:pt x="8229600" y="1117500"/>
                  </a:lnTo>
                  <a:close/>
                </a:path>
              </a:pathLst>
            </a:custGeom>
            <a:ln>
              <a:noFill/>
            </a:ln>
          </p:spPr>
          <p:style>
            <a:lnRef idx="2">
              <a:scrgbClr r="0" g="0" b="0"/>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256031" tIns="256033" rIns="256032" bIns="858372" numCol="1" spcCol="1270" anchor="ctr" anchorCtr="0">
              <a:noAutofit/>
            </a:bodyPr>
            <a:lstStyle/>
            <a:p>
              <a:pPr marL="0" lvl="0" indent="0" algn="ctr" defTabSz="1600200">
                <a:lnSpc>
                  <a:spcPct val="90000"/>
                </a:lnSpc>
                <a:spcBef>
                  <a:spcPct val="0"/>
                </a:spcBef>
                <a:spcAft>
                  <a:spcPct val="35000"/>
                </a:spcAft>
                <a:buNone/>
              </a:pPr>
              <a:r>
                <a:rPr lang="en-US" sz="3600" b="1" kern="1200" dirty="0"/>
                <a:t>Write down the problem</a:t>
              </a:r>
            </a:p>
          </p:txBody>
        </p:sp>
      </p:gr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3F5FE85-B227-4998-B6F4-5A64D001501D}"/>
              </a:ext>
            </a:extLst>
          </p:cNvPr>
          <p:cNvSpPr>
            <a:spLocks noGrp="1"/>
          </p:cNvSpPr>
          <p:nvPr>
            <p:ph sz="quarter" idx="11"/>
          </p:nvPr>
        </p:nvSpPr>
        <p:spPr/>
        <p:txBody>
          <a:bodyPr/>
          <a:lstStyle/>
          <a:p>
            <a:endParaRPr lang="en-US"/>
          </a:p>
        </p:txBody>
      </p:sp>
      <p:sp>
        <p:nvSpPr>
          <p:cNvPr id="2" name="Title 1"/>
          <p:cNvSpPr>
            <a:spLocks noGrp="1"/>
          </p:cNvSpPr>
          <p:nvPr>
            <p:ph type="title"/>
          </p:nvPr>
        </p:nvSpPr>
        <p:spPr/>
        <p:txBody>
          <a:bodyPr>
            <a:noAutofit/>
          </a:bodyPr>
          <a:lstStyle/>
          <a:p>
            <a:pPr>
              <a:defRPr/>
            </a:pPr>
            <a:r>
              <a:rPr lang="en-US" dirty="0"/>
              <a:t>Creating a Cause and Effect Diagram (II)</a:t>
            </a:r>
          </a:p>
        </p:txBody>
      </p:sp>
      <p:pic>
        <p:nvPicPr>
          <p:cNvPr id="3379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752600"/>
            <a:ext cx="8534400" cy="4648200"/>
          </a:xfrm>
          <a:prstGeom prst="rect">
            <a:avLst/>
          </a:prstGeom>
          <a:noFill/>
          <a:ln w="635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CC74F9A-B7FD-4DC6-B3D4-738985EC45F8}"/>
              </a:ext>
            </a:extLst>
          </p:cNvPr>
          <p:cNvSpPr>
            <a:spLocks noGrp="1"/>
          </p:cNvSpPr>
          <p:nvPr>
            <p:ph sz="quarter" idx="11"/>
          </p:nvPr>
        </p:nvSpPr>
        <p:spPr/>
        <p:txBody>
          <a:bodyPr/>
          <a:lstStyle/>
          <a:p>
            <a:endParaRPr lang="en-US"/>
          </a:p>
        </p:txBody>
      </p:sp>
      <p:sp>
        <p:nvSpPr>
          <p:cNvPr id="34818" name="Title 1"/>
          <p:cNvSpPr>
            <a:spLocks noGrp="1"/>
          </p:cNvSpPr>
          <p:nvPr>
            <p:ph type="title"/>
          </p:nvPr>
        </p:nvSpPr>
        <p:spPr/>
        <p:txBody>
          <a:bodyPr/>
          <a:lstStyle/>
          <a:p>
            <a:pPr eaLnBrk="1" hangingPunct="1"/>
            <a:r>
              <a:rPr lang="en-US" dirty="0"/>
              <a:t>The Importance of Forgiveness</a:t>
            </a:r>
          </a:p>
        </p:txBody>
      </p:sp>
      <p:grpSp>
        <p:nvGrpSpPr>
          <p:cNvPr id="3" name="Group 2">
            <a:extLst>
              <a:ext uri="{FF2B5EF4-FFF2-40B4-BE49-F238E27FC236}">
                <a16:creationId xmlns:a16="http://schemas.microsoft.com/office/drawing/2014/main" id="{D14FEAE4-BDB8-4F8E-A3C4-7854C16B96DC}"/>
              </a:ext>
            </a:extLst>
          </p:cNvPr>
          <p:cNvGrpSpPr/>
          <p:nvPr/>
        </p:nvGrpSpPr>
        <p:grpSpPr>
          <a:xfrm>
            <a:off x="-526722" y="1600200"/>
            <a:ext cx="9137318" cy="4525963"/>
            <a:chOff x="-526722" y="1600200"/>
            <a:chExt cx="9137318" cy="4525963"/>
          </a:xfrm>
        </p:grpSpPr>
        <p:sp>
          <p:nvSpPr>
            <p:cNvPr id="4" name="Freeform: Shape 3">
              <a:extLst>
                <a:ext uri="{FF2B5EF4-FFF2-40B4-BE49-F238E27FC236}">
                  <a16:creationId xmlns:a16="http://schemas.microsoft.com/office/drawing/2014/main" id="{BFA523A4-8A42-4BBE-8FDB-807929D8414D}"/>
                </a:ext>
              </a:extLst>
            </p:cNvPr>
            <p:cNvSpPr/>
            <p:nvPr/>
          </p:nvSpPr>
          <p:spPr>
            <a:xfrm>
              <a:off x="457200" y="2571609"/>
              <a:ext cx="2606097" cy="2606226"/>
            </a:xfrm>
            <a:custGeom>
              <a:avLst/>
              <a:gdLst>
                <a:gd name="connsiteX0" fmla="*/ 0 w 2606097"/>
                <a:gd name="connsiteY0" fmla="*/ 1303113 h 2606226"/>
                <a:gd name="connsiteX1" fmla="*/ 1303049 w 2606097"/>
                <a:gd name="connsiteY1" fmla="*/ 0 h 2606226"/>
                <a:gd name="connsiteX2" fmla="*/ 2606098 w 2606097"/>
                <a:gd name="connsiteY2" fmla="*/ 1303113 h 2606226"/>
                <a:gd name="connsiteX3" fmla="*/ 1303049 w 2606097"/>
                <a:gd name="connsiteY3" fmla="*/ 2606226 h 2606226"/>
                <a:gd name="connsiteX4" fmla="*/ 0 w 2606097"/>
                <a:gd name="connsiteY4" fmla="*/ 1303113 h 26062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06097" h="2606226">
                  <a:moveTo>
                    <a:pt x="0" y="1303113"/>
                  </a:moveTo>
                  <a:cubicBezTo>
                    <a:pt x="0" y="583424"/>
                    <a:pt x="583395" y="0"/>
                    <a:pt x="1303049" y="0"/>
                  </a:cubicBezTo>
                  <a:cubicBezTo>
                    <a:pt x="2022703" y="0"/>
                    <a:pt x="2606098" y="583424"/>
                    <a:pt x="2606098" y="1303113"/>
                  </a:cubicBezTo>
                  <a:cubicBezTo>
                    <a:pt x="2606098" y="2022802"/>
                    <a:pt x="2022703" y="2606226"/>
                    <a:pt x="1303049" y="2606226"/>
                  </a:cubicBezTo>
                  <a:cubicBezTo>
                    <a:pt x="583395" y="2606226"/>
                    <a:pt x="0" y="2022802"/>
                    <a:pt x="0" y="1303113"/>
                  </a:cubicBezTo>
                  <a:close/>
                </a:path>
              </a:pathLst>
            </a:cu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417214" tIns="417233" rIns="417214" bIns="417233" numCol="1" spcCol="1270" anchor="ctr" anchorCtr="0">
              <a:noAutofit/>
            </a:bodyPr>
            <a:lstStyle/>
            <a:p>
              <a:pPr marL="0" lvl="0" indent="0" algn="ctr" defTabSz="1244600">
                <a:lnSpc>
                  <a:spcPct val="90000"/>
                </a:lnSpc>
                <a:spcBef>
                  <a:spcPct val="0"/>
                </a:spcBef>
                <a:spcAft>
                  <a:spcPct val="35000"/>
                </a:spcAft>
                <a:buNone/>
              </a:pPr>
              <a:r>
                <a:rPr lang="en-US" sz="2800" b="1" kern="1200" dirty="0"/>
                <a:t>Forgiveness</a:t>
              </a:r>
            </a:p>
          </p:txBody>
        </p:sp>
        <p:sp>
          <p:nvSpPr>
            <p:cNvPr id="5" name="Block Arc 4">
              <a:extLst>
                <a:ext uri="{FF2B5EF4-FFF2-40B4-BE49-F238E27FC236}">
                  <a16:creationId xmlns:a16="http://schemas.microsoft.com/office/drawing/2014/main" id="{344896F7-117D-4168-B0FE-303411E0AEA8}"/>
                </a:ext>
              </a:extLst>
            </p:cNvPr>
            <p:cNvSpPr/>
            <p:nvPr/>
          </p:nvSpPr>
          <p:spPr>
            <a:xfrm>
              <a:off x="-526722" y="1600200"/>
              <a:ext cx="4341704" cy="4525963"/>
            </a:xfrm>
            <a:prstGeom prst="blockArc">
              <a:avLst>
                <a:gd name="adj1" fmla="val 17527788"/>
                <a:gd name="adj2" fmla="val 4119114"/>
                <a:gd name="adj3" fmla="val 5750"/>
              </a:avLst>
            </a:pr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sp>
        <p:sp>
          <p:nvSpPr>
            <p:cNvPr id="6" name="Oval 5">
              <a:extLst>
                <a:ext uri="{FF2B5EF4-FFF2-40B4-BE49-F238E27FC236}">
                  <a16:creationId xmlns:a16="http://schemas.microsoft.com/office/drawing/2014/main" id="{16283FDA-02E8-4877-A409-EE190824C911}"/>
                </a:ext>
              </a:extLst>
            </p:cNvPr>
            <p:cNvSpPr/>
            <p:nvPr/>
          </p:nvSpPr>
          <p:spPr>
            <a:xfrm>
              <a:off x="2670206" y="1981738"/>
              <a:ext cx="1153798" cy="1154120"/>
            </a:xfrm>
            <a:prstGeom prst="ellipse">
              <a:avLst/>
            </a:prstGeom>
            <a:solidFill>
              <a:schemeClr val="accent3">
                <a:tint val="50000"/>
                <a:hueOff val="0"/>
                <a:satOff val="0"/>
                <a:lumOff val="0"/>
              </a:schemeClr>
            </a:solidFill>
          </p:spPr>
          <p:style>
            <a:lnRef idx="2">
              <a:schemeClr val="lt1">
                <a:hueOff val="0"/>
                <a:satOff val="0"/>
                <a:lumOff val="0"/>
                <a:alphaOff val="0"/>
              </a:schemeClr>
            </a:lnRef>
            <a:fillRef idx="1">
              <a:scrgbClr r="0" g="0" b="0"/>
            </a:fillRef>
            <a:effectRef idx="0">
              <a:schemeClr val="accent3">
                <a:tint val="50000"/>
                <a:hueOff val="0"/>
                <a:satOff val="0"/>
                <a:lumOff val="0"/>
                <a:alphaOff val="0"/>
              </a:schemeClr>
            </a:effectRef>
            <a:fontRef idx="minor">
              <a:schemeClr val="lt1">
                <a:hueOff val="0"/>
                <a:satOff val="0"/>
                <a:lumOff val="0"/>
                <a:alphaOff val="0"/>
              </a:schemeClr>
            </a:fontRef>
          </p:style>
        </p:sp>
        <p:sp>
          <p:nvSpPr>
            <p:cNvPr id="7" name="Freeform: Shape 6">
              <a:extLst>
                <a:ext uri="{FF2B5EF4-FFF2-40B4-BE49-F238E27FC236}">
                  <a16:creationId xmlns:a16="http://schemas.microsoft.com/office/drawing/2014/main" id="{BC50C28F-807C-4BE0-A5B1-B53CF70B1CEB}"/>
                </a:ext>
              </a:extLst>
            </p:cNvPr>
            <p:cNvSpPr/>
            <p:nvPr/>
          </p:nvSpPr>
          <p:spPr>
            <a:xfrm>
              <a:off x="3867824" y="2000295"/>
              <a:ext cx="4056977" cy="1117007"/>
            </a:xfrm>
            <a:custGeom>
              <a:avLst/>
              <a:gdLst>
                <a:gd name="connsiteX0" fmla="*/ 0 w 4056977"/>
                <a:gd name="connsiteY0" fmla="*/ 0 h 1117007"/>
                <a:gd name="connsiteX1" fmla="*/ 4056977 w 4056977"/>
                <a:gd name="connsiteY1" fmla="*/ 0 h 1117007"/>
                <a:gd name="connsiteX2" fmla="*/ 4056977 w 4056977"/>
                <a:gd name="connsiteY2" fmla="*/ 1117007 h 1117007"/>
                <a:gd name="connsiteX3" fmla="*/ 0 w 4056977"/>
                <a:gd name="connsiteY3" fmla="*/ 1117007 h 1117007"/>
                <a:gd name="connsiteX4" fmla="*/ 0 w 4056977"/>
                <a:gd name="connsiteY4" fmla="*/ 0 h 1117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56977" h="1117007">
                  <a:moveTo>
                    <a:pt x="0" y="0"/>
                  </a:moveTo>
                  <a:lnTo>
                    <a:pt x="4056977" y="0"/>
                  </a:lnTo>
                  <a:lnTo>
                    <a:pt x="4056977" y="1117007"/>
                  </a:lnTo>
                  <a:lnTo>
                    <a:pt x="0" y="111700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3020" tIns="33020" rIns="33020" bIns="33020" numCol="1" spcCol="1270" anchor="ctr" anchorCtr="0">
              <a:noAutofit/>
            </a:bodyPr>
            <a:lstStyle/>
            <a:p>
              <a:pPr marL="0" lvl="0" indent="0" algn="l" defTabSz="1155700">
                <a:lnSpc>
                  <a:spcPct val="90000"/>
                </a:lnSpc>
                <a:spcBef>
                  <a:spcPct val="0"/>
                </a:spcBef>
                <a:spcAft>
                  <a:spcPct val="10000"/>
                </a:spcAft>
                <a:buNone/>
              </a:pPr>
              <a:r>
                <a:rPr lang="en-US" sz="2600" b="1" kern="1200" dirty="0"/>
                <a:t>Is key conflict resolution</a:t>
              </a:r>
            </a:p>
          </p:txBody>
        </p:sp>
        <p:sp>
          <p:nvSpPr>
            <p:cNvPr id="8" name="Oval 7">
              <a:extLst>
                <a:ext uri="{FF2B5EF4-FFF2-40B4-BE49-F238E27FC236}">
                  <a16:creationId xmlns:a16="http://schemas.microsoft.com/office/drawing/2014/main" id="{BB1A3BBB-E3EC-4F39-BF6F-80699490AEB4}"/>
                </a:ext>
              </a:extLst>
            </p:cNvPr>
            <p:cNvSpPr/>
            <p:nvPr/>
          </p:nvSpPr>
          <p:spPr>
            <a:xfrm>
              <a:off x="3116153" y="3294720"/>
              <a:ext cx="1153798" cy="1154120"/>
            </a:xfrm>
            <a:prstGeom prst="ellipse">
              <a:avLst/>
            </a:prstGeom>
            <a:solidFill>
              <a:schemeClr val="accent3">
                <a:tint val="50000"/>
                <a:hueOff val="5376097"/>
                <a:satOff val="-7054"/>
                <a:lumOff val="-694"/>
              </a:schemeClr>
            </a:solidFill>
          </p:spPr>
          <p:style>
            <a:lnRef idx="2">
              <a:schemeClr val="lt1">
                <a:hueOff val="0"/>
                <a:satOff val="0"/>
                <a:lumOff val="0"/>
                <a:alphaOff val="0"/>
              </a:schemeClr>
            </a:lnRef>
            <a:fillRef idx="1">
              <a:scrgbClr r="0" g="0" b="0"/>
            </a:fillRef>
            <a:effectRef idx="0">
              <a:schemeClr val="accent3">
                <a:tint val="50000"/>
                <a:hueOff val="5376099"/>
                <a:satOff val="-7054"/>
                <a:lumOff val="-694"/>
                <a:alphaOff val="0"/>
              </a:schemeClr>
            </a:effectRef>
            <a:fontRef idx="minor">
              <a:schemeClr val="lt1">
                <a:hueOff val="0"/>
                <a:satOff val="0"/>
                <a:lumOff val="0"/>
                <a:alphaOff val="0"/>
              </a:schemeClr>
            </a:fontRef>
          </p:style>
        </p:sp>
        <p:sp>
          <p:nvSpPr>
            <p:cNvPr id="9" name="Freeform: Shape 8">
              <a:extLst>
                <a:ext uri="{FF2B5EF4-FFF2-40B4-BE49-F238E27FC236}">
                  <a16:creationId xmlns:a16="http://schemas.microsoft.com/office/drawing/2014/main" id="{6E3708FF-197D-401F-9739-B5F2BDBAE87C}"/>
                </a:ext>
              </a:extLst>
            </p:cNvPr>
            <p:cNvSpPr/>
            <p:nvPr/>
          </p:nvSpPr>
          <p:spPr>
            <a:xfrm>
              <a:off x="4349680" y="3311014"/>
              <a:ext cx="4260916" cy="1117007"/>
            </a:xfrm>
            <a:custGeom>
              <a:avLst/>
              <a:gdLst>
                <a:gd name="connsiteX0" fmla="*/ 0 w 4260916"/>
                <a:gd name="connsiteY0" fmla="*/ 0 h 1117007"/>
                <a:gd name="connsiteX1" fmla="*/ 4260916 w 4260916"/>
                <a:gd name="connsiteY1" fmla="*/ 0 h 1117007"/>
                <a:gd name="connsiteX2" fmla="*/ 4260916 w 4260916"/>
                <a:gd name="connsiteY2" fmla="*/ 1117007 h 1117007"/>
                <a:gd name="connsiteX3" fmla="*/ 0 w 4260916"/>
                <a:gd name="connsiteY3" fmla="*/ 1117007 h 1117007"/>
                <a:gd name="connsiteX4" fmla="*/ 0 w 4260916"/>
                <a:gd name="connsiteY4" fmla="*/ 0 h 1117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0916" h="1117007">
                  <a:moveTo>
                    <a:pt x="0" y="0"/>
                  </a:moveTo>
                  <a:lnTo>
                    <a:pt x="4260916" y="0"/>
                  </a:lnTo>
                  <a:lnTo>
                    <a:pt x="4260916" y="1117007"/>
                  </a:lnTo>
                  <a:lnTo>
                    <a:pt x="0" y="111700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1750" tIns="31750" rIns="31750" bIns="31750" numCol="1" spcCol="1270" anchor="ctr" anchorCtr="0">
              <a:noAutofit/>
            </a:bodyPr>
            <a:lstStyle/>
            <a:p>
              <a:pPr marL="0" lvl="0" indent="0" algn="l" defTabSz="1111250">
                <a:lnSpc>
                  <a:spcPct val="90000"/>
                </a:lnSpc>
                <a:spcBef>
                  <a:spcPct val="0"/>
                </a:spcBef>
                <a:spcAft>
                  <a:spcPct val="10000"/>
                </a:spcAft>
                <a:buNone/>
              </a:pPr>
              <a:r>
                <a:rPr lang="en-US" sz="2500" b="1" kern="1200" dirty="0"/>
                <a:t>Does not mean forgetting</a:t>
              </a:r>
            </a:p>
          </p:txBody>
        </p:sp>
        <p:sp>
          <p:nvSpPr>
            <p:cNvPr id="10" name="Oval 9">
              <a:extLst>
                <a:ext uri="{FF2B5EF4-FFF2-40B4-BE49-F238E27FC236}">
                  <a16:creationId xmlns:a16="http://schemas.microsoft.com/office/drawing/2014/main" id="{E317E820-FFE7-47B0-8B04-0B1303C952B8}"/>
                </a:ext>
              </a:extLst>
            </p:cNvPr>
            <p:cNvSpPr/>
            <p:nvPr/>
          </p:nvSpPr>
          <p:spPr>
            <a:xfrm>
              <a:off x="2670206" y="4626258"/>
              <a:ext cx="1153798" cy="1154120"/>
            </a:xfrm>
            <a:prstGeom prst="ellipse">
              <a:avLst/>
            </a:prstGeom>
            <a:solidFill>
              <a:schemeClr val="accent3">
                <a:tint val="50000"/>
                <a:hueOff val="10752195"/>
                <a:satOff val="-14108"/>
                <a:lumOff val="-1388"/>
              </a:schemeClr>
            </a:solidFill>
          </p:spPr>
          <p:style>
            <a:lnRef idx="2">
              <a:schemeClr val="lt1">
                <a:hueOff val="0"/>
                <a:satOff val="0"/>
                <a:lumOff val="0"/>
                <a:alphaOff val="0"/>
              </a:schemeClr>
            </a:lnRef>
            <a:fillRef idx="1">
              <a:scrgbClr r="0" g="0" b="0"/>
            </a:fillRef>
            <a:effectRef idx="0">
              <a:schemeClr val="accent3">
                <a:tint val="50000"/>
                <a:hueOff val="10752198"/>
                <a:satOff val="-14108"/>
                <a:lumOff val="-1388"/>
                <a:alphaOff val="0"/>
              </a:schemeClr>
            </a:effectRef>
            <a:fontRef idx="minor">
              <a:schemeClr val="lt1">
                <a:hueOff val="0"/>
                <a:satOff val="0"/>
                <a:lumOff val="0"/>
                <a:alphaOff val="0"/>
              </a:schemeClr>
            </a:fontRef>
          </p:style>
        </p:sp>
        <p:sp>
          <p:nvSpPr>
            <p:cNvPr id="11" name="Freeform: Shape 10">
              <a:extLst>
                <a:ext uri="{FF2B5EF4-FFF2-40B4-BE49-F238E27FC236}">
                  <a16:creationId xmlns:a16="http://schemas.microsoft.com/office/drawing/2014/main" id="{A7808A4E-9786-4A38-9850-4DA049BE48C8}"/>
                </a:ext>
              </a:extLst>
            </p:cNvPr>
            <p:cNvSpPr/>
            <p:nvPr/>
          </p:nvSpPr>
          <p:spPr>
            <a:xfrm>
              <a:off x="3957376" y="4649793"/>
              <a:ext cx="4500823" cy="1117007"/>
            </a:xfrm>
            <a:custGeom>
              <a:avLst/>
              <a:gdLst>
                <a:gd name="connsiteX0" fmla="*/ 0 w 4500823"/>
                <a:gd name="connsiteY0" fmla="*/ 0 h 1117007"/>
                <a:gd name="connsiteX1" fmla="*/ 4500823 w 4500823"/>
                <a:gd name="connsiteY1" fmla="*/ 0 h 1117007"/>
                <a:gd name="connsiteX2" fmla="*/ 4500823 w 4500823"/>
                <a:gd name="connsiteY2" fmla="*/ 1117007 h 1117007"/>
                <a:gd name="connsiteX3" fmla="*/ 0 w 4500823"/>
                <a:gd name="connsiteY3" fmla="*/ 1117007 h 1117007"/>
                <a:gd name="connsiteX4" fmla="*/ 0 w 4500823"/>
                <a:gd name="connsiteY4" fmla="*/ 0 h 1117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00823" h="1117007">
                  <a:moveTo>
                    <a:pt x="0" y="0"/>
                  </a:moveTo>
                  <a:lnTo>
                    <a:pt x="4500823" y="0"/>
                  </a:lnTo>
                  <a:lnTo>
                    <a:pt x="4500823" y="1117007"/>
                  </a:lnTo>
                  <a:lnTo>
                    <a:pt x="0" y="111700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1750" tIns="31750" rIns="31750" bIns="31750" numCol="1" spcCol="1270" anchor="ctr" anchorCtr="0">
              <a:noAutofit/>
            </a:bodyPr>
            <a:lstStyle/>
            <a:p>
              <a:pPr marL="0" lvl="0" indent="0" algn="l" defTabSz="1111250">
                <a:lnSpc>
                  <a:spcPct val="90000"/>
                </a:lnSpc>
                <a:spcBef>
                  <a:spcPct val="0"/>
                </a:spcBef>
                <a:spcAft>
                  <a:spcPct val="10000"/>
                </a:spcAft>
                <a:buNone/>
              </a:pPr>
              <a:r>
                <a:rPr lang="en-US" sz="2500" b="1" kern="1200" dirty="0"/>
                <a:t>Helps to move forward</a:t>
              </a:r>
            </a:p>
          </p:txBody>
        </p:sp>
      </p:gr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728F722-7E34-43D5-9173-D31E912BA46B}"/>
              </a:ext>
            </a:extLst>
          </p:cNvPr>
          <p:cNvSpPr>
            <a:spLocks noGrp="1"/>
          </p:cNvSpPr>
          <p:nvPr>
            <p:ph sz="quarter" idx="11"/>
          </p:nvPr>
        </p:nvSpPr>
        <p:spPr/>
        <p:txBody>
          <a:bodyPr/>
          <a:lstStyle/>
          <a:p>
            <a:endParaRPr lang="en-US"/>
          </a:p>
        </p:txBody>
      </p:sp>
      <p:sp>
        <p:nvSpPr>
          <p:cNvPr id="2" name="Title 1"/>
          <p:cNvSpPr>
            <a:spLocks noGrp="1"/>
          </p:cNvSpPr>
          <p:nvPr>
            <p:ph type="title"/>
          </p:nvPr>
        </p:nvSpPr>
        <p:spPr/>
        <p:txBody>
          <a:bodyPr rtlCol="0">
            <a:noAutofit/>
          </a:bodyPr>
          <a:lstStyle/>
          <a:p>
            <a:pPr eaLnBrk="1" fontAlgn="auto" hangingPunct="1">
              <a:spcAft>
                <a:spcPts val="0"/>
              </a:spcAft>
              <a:defRPr/>
            </a:pPr>
            <a:r>
              <a:rPr lang="en-US" dirty="0"/>
              <a:t>Identifying the Benefits of Resolution</a:t>
            </a:r>
          </a:p>
        </p:txBody>
      </p:sp>
      <p:grpSp>
        <p:nvGrpSpPr>
          <p:cNvPr id="4" name="Group 3">
            <a:extLst>
              <a:ext uri="{FF2B5EF4-FFF2-40B4-BE49-F238E27FC236}">
                <a16:creationId xmlns:a16="http://schemas.microsoft.com/office/drawing/2014/main" id="{9F3D6BA4-DA30-4D73-AA0B-88C2503CF42D}"/>
              </a:ext>
            </a:extLst>
          </p:cNvPr>
          <p:cNvGrpSpPr/>
          <p:nvPr/>
        </p:nvGrpSpPr>
        <p:grpSpPr>
          <a:xfrm>
            <a:off x="464631" y="1601525"/>
            <a:ext cx="8214737" cy="4523311"/>
            <a:chOff x="464631" y="1601525"/>
            <a:chExt cx="8214737" cy="4523311"/>
          </a:xfrm>
        </p:grpSpPr>
        <p:sp>
          <p:nvSpPr>
            <p:cNvPr id="5" name="Arrow: Right 4">
              <a:extLst>
                <a:ext uri="{FF2B5EF4-FFF2-40B4-BE49-F238E27FC236}">
                  <a16:creationId xmlns:a16="http://schemas.microsoft.com/office/drawing/2014/main" id="{8CDE23C7-E17C-46C8-99D1-32FE272CCCAF}"/>
                </a:ext>
              </a:extLst>
            </p:cNvPr>
            <p:cNvSpPr/>
            <p:nvPr/>
          </p:nvSpPr>
          <p:spPr>
            <a:xfrm>
              <a:off x="6191200" y="1601525"/>
              <a:ext cx="2488168" cy="1051932"/>
            </a:xfrm>
            <a:prstGeom prst="rightArrow">
              <a:avLst>
                <a:gd name="adj1" fmla="val 75000"/>
                <a:gd name="adj2" fmla="val 50000"/>
              </a:avLst>
            </a:pr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sp>
        <p:sp>
          <p:nvSpPr>
            <p:cNvPr id="6" name="Freeform: Shape 5">
              <a:extLst>
                <a:ext uri="{FF2B5EF4-FFF2-40B4-BE49-F238E27FC236}">
                  <a16:creationId xmlns:a16="http://schemas.microsoft.com/office/drawing/2014/main" id="{FB985895-CAF6-4F1A-B079-BFCF58996F75}"/>
                </a:ext>
              </a:extLst>
            </p:cNvPr>
            <p:cNvSpPr/>
            <p:nvPr/>
          </p:nvSpPr>
          <p:spPr>
            <a:xfrm>
              <a:off x="464631" y="1601525"/>
              <a:ext cx="5726568" cy="1051932"/>
            </a:xfrm>
            <a:custGeom>
              <a:avLst/>
              <a:gdLst>
                <a:gd name="connsiteX0" fmla="*/ 0 w 5726568"/>
                <a:gd name="connsiteY0" fmla="*/ 175326 h 1051932"/>
                <a:gd name="connsiteX1" fmla="*/ 175326 w 5726568"/>
                <a:gd name="connsiteY1" fmla="*/ 0 h 1051932"/>
                <a:gd name="connsiteX2" fmla="*/ 5551242 w 5726568"/>
                <a:gd name="connsiteY2" fmla="*/ 0 h 1051932"/>
                <a:gd name="connsiteX3" fmla="*/ 5726568 w 5726568"/>
                <a:gd name="connsiteY3" fmla="*/ 175326 h 1051932"/>
                <a:gd name="connsiteX4" fmla="*/ 5726568 w 5726568"/>
                <a:gd name="connsiteY4" fmla="*/ 876606 h 1051932"/>
                <a:gd name="connsiteX5" fmla="*/ 5551242 w 5726568"/>
                <a:gd name="connsiteY5" fmla="*/ 1051932 h 1051932"/>
                <a:gd name="connsiteX6" fmla="*/ 175326 w 5726568"/>
                <a:gd name="connsiteY6" fmla="*/ 1051932 h 1051932"/>
                <a:gd name="connsiteX7" fmla="*/ 0 w 5726568"/>
                <a:gd name="connsiteY7" fmla="*/ 876606 h 1051932"/>
                <a:gd name="connsiteX8" fmla="*/ 0 w 5726568"/>
                <a:gd name="connsiteY8" fmla="*/ 175326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26568" h="1051932">
                  <a:moveTo>
                    <a:pt x="0" y="175326"/>
                  </a:moveTo>
                  <a:cubicBezTo>
                    <a:pt x="0" y="78496"/>
                    <a:pt x="78496" y="0"/>
                    <a:pt x="175326" y="0"/>
                  </a:cubicBezTo>
                  <a:lnTo>
                    <a:pt x="5551242" y="0"/>
                  </a:lnTo>
                  <a:cubicBezTo>
                    <a:pt x="5648072" y="0"/>
                    <a:pt x="5726568" y="78496"/>
                    <a:pt x="5726568" y="175326"/>
                  </a:cubicBezTo>
                  <a:lnTo>
                    <a:pt x="5726568" y="876606"/>
                  </a:lnTo>
                  <a:cubicBezTo>
                    <a:pt x="5726568" y="973436"/>
                    <a:pt x="5648072" y="1051932"/>
                    <a:pt x="5551242" y="1051932"/>
                  </a:cubicBezTo>
                  <a:lnTo>
                    <a:pt x="175326" y="1051932"/>
                  </a:lnTo>
                  <a:cubicBezTo>
                    <a:pt x="78496" y="1051932"/>
                    <a:pt x="0" y="973436"/>
                    <a:pt x="0" y="876606"/>
                  </a:cubicBezTo>
                  <a:lnTo>
                    <a:pt x="0" y="175326"/>
                  </a:lnTo>
                  <a:close/>
                </a:path>
              </a:pathLst>
            </a:cu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69461" tIns="110406" rIns="169461" bIns="110406" numCol="1" spcCol="1270" anchor="ctr" anchorCtr="0">
              <a:noAutofit/>
            </a:bodyPr>
            <a:lstStyle/>
            <a:p>
              <a:pPr marL="0" lvl="0" indent="0" algn="l" defTabSz="1377950">
                <a:lnSpc>
                  <a:spcPct val="90000"/>
                </a:lnSpc>
                <a:spcBef>
                  <a:spcPct val="0"/>
                </a:spcBef>
                <a:spcAft>
                  <a:spcPct val="35000"/>
                </a:spcAft>
                <a:buNone/>
              </a:pPr>
              <a:r>
                <a:rPr lang="en-US" sz="3100" b="1" kern="1200" dirty="0"/>
                <a:t>What relationships are affected?</a:t>
              </a:r>
            </a:p>
          </p:txBody>
        </p:sp>
        <p:sp>
          <p:nvSpPr>
            <p:cNvPr id="7" name="Arrow: Right 6">
              <a:extLst>
                <a:ext uri="{FF2B5EF4-FFF2-40B4-BE49-F238E27FC236}">
                  <a16:creationId xmlns:a16="http://schemas.microsoft.com/office/drawing/2014/main" id="{D2247431-14FE-4749-81F8-49EF9FDFDCC3}"/>
                </a:ext>
              </a:extLst>
            </p:cNvPr>
            <p:cNvSpPr/>
            <p:nvPr/>
          </p:nvSpPr>
          <p:spPr>
            <a:xfrm>
              <a:off x="6191200" y="2758652"/>
              <a:ext cx="2488168" cy="1051932"/>
            </a:xfrm>
            <a:prstGeom prst="rightArrow">
              <a:avLst>
                <a:gd name="adj1" fmla="val 75000"/>
                <a:gd name="adj2" fmla="val 50000"/>
              </a:avLst>
            </a:prstGeom>
          </p:spPr>
          <p:style>
            <a:lnRef idx="2">
              <a:schemeClr val="accent3">
                <a:tint val="40000"/>
                <a:alpha val="90000"/>
                <a:hueOff val="3572285"/>
                <a:satOff val="-4598"/>
                <a:lumOff val="-358"/>
                <a:alphaOff val="0"/>
              </a:schemeClr>
            </a:lnRef>
            <a:fillRef idx="1">
              <a:schemeClr val="accent3">
                <a:tint val="40000"/>
                <a:alpha val="90000"/>
                <a:hueOff val="3572285"/>
                <a:satOff val="-4598"/>
                <a:lumOff val="-358"/>
                <a:alphaOff val="0"/>
              </a:schemeClr>
            </a:fillRef>
            <a:effectRef idx="0">
              <a:schemeClr val="accent3">
                <a:tint val="40000"/>
                <a:alpha val="90000"/>
                <a:hueOff val="3572285"/>
                <a:satOff val="-4598"/>
                <a:lumOff val="-358"/>
                <a:alphaOff val="0"/>
              </a:schemeClr>
            </a:effectRef>
            <a:fontRef idx="minor">
              <a:schemeClr val="dk1">
                <a:hueOff val="0"/>
                <a:satOff val="0"/>
                <a:lumOff val="0"/>
                <a:alphaOff val="0"/>
              </a:schemeClr>
            </a:fontRef>
          </p:style>
        </p:sp>
        <p:sp>
          <p:nvSpPr>
            <p:cNvPr id="8" name="Freeform: Shape 7">
              <a:extLst>
                <a:ext uri="{FF2B5EF4-FFF2-40B4-BE49-F238E27FC236}">
                  <a16:creationId xmlns:a16="http://schemas.microsoft.com/office/drawing/2014/main" id="{9EC64575-262C-4C4B-9940-7F6E459BEC2B}"/>
                </a:ext>
              </a:extLst>
            </p:cNvPr>
            <p:cNvSpPr/>
            <p:nvPr/>
          </p:nvSpPr>
          <p:spPr>
            <a:xfrm>
              <a:off x="464631" y="2758652"/>
              <a:ext cx="5726568" cy="1051932"/>
            </a:xfrm>
            <a:custGeom>
              <a:avLst/>
              <a:gdLst>
                <a:gd name="connsiteX0" fmla="*/ 0 w 5726568"/>
                <a:gd name="connsiteY0" fmla="*/ 175326 h 1051932"/>
                <a:gd name="connsiteX1" fmla="*/ 175326 w 5726568"/>
                <a:gd name="connsiteY1" fmla="*/ 0 h 1051932"/>
                <a:gd name="connsiteX2" fmla="*/ 5551242 w 5726568"/>
                <a:gd name="connsiteY2" fmla="*/ 0 h 1051932"/>
                <a:gd name="connsiteX3" fmla="*/ 5726568 w 5726568"/>
                <a:gd name="connsiteY3" fmla="*/ 175326 h 1051932"/>
                <a:gd name="connsiteX4" fmla="*/ 5726568 w 5726568"/>
                <a:gd name="connsiteY4" fmla="*/ 876606 h 1051932"/>
                <a:gd name="connsiteX5" fmla="*/ 5551242 w 5726568"/>
                <a:gd name="connsiteY5" fmla="*/ 1051932 h 1051932"/>
                <a:gd name="connsiteX6" fmla="*/ 175326 w 5726568"/>
                <a:gd name="connsiteY6" fmla="*/ 1051932 h 1051932"/>
                <a:gd name="connsiteX7" fmla="*/ 0 w 5726568"/>
                <a:gd name="connsiteY7" fmla="*/ 876606 h 1051932"/>
                <a:gd name="connsiteX8" fmla="*/ 0 w 5726568"/>
                <a:gd name="connsiteY8" fmla="*/ 175326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26568" h="1051932">
                  <a:moveTo>
                    <a:pt x="0" y="175326"/>
                  </a:moveTo>
                  <a:cubicBezTo>
                    <a:pt x="0" y="78496"/>
                    <a:pt x="78496" y="0"/>
                    <a:pt x="175326" y="0"/>
                  </a:cubicBezTo>
                  <a:lnTo>
                    <a:pt x="5551242" y="0"/>
                  </a:lnTo>
                  <a:cubicBezTo>
                    <a:pt x="5648072" y="0"/>
                    <a:pt x="5726568" y="78496"/>
                    <a:pt x="5726568" y="175326"/>
                  </a:cubicBezTo>
                  <a:lnTo>
                    <a:pt x="5726568" y="876606"/>
                  </a:lnTo>
                  <a:cubicBezTo>
                    <a:pt x="5726568" y="973436"/>
                    <a:pt x="5648072" y="1051932"/>
                    <a:pt x="5551242" y="1051932"/>
                  </a:cubicBezTo>
                  <a:lnTo>
                    <a:pt x="175326" y="1051932"/>
                  </a:lnTo>
                  <a:cubicBezTo>
                    <a:pt x="78496" y="1051932"/>
                    <a:pt x="0" y="973436"/>
                    <a:pt x="0" y="876606"/>
                  </a:cubicBezTo>
                  <a:lnTo>
                    <a:pt x="0" y="175326"/>
                  </a:lnTo>
                  <a:close/>
                </a:path>
              </a:pathLst>
            </a:custGeom>
            <a:ln>
              <a:noFill/>
            </a:ln>
          </p:spPr>
          <p:style>
            <a:lnRef idx="2">
              <a:scrgbClr r="0" g="0" b="0"/>
            </a:lnRef>
            <a:fillRef idx="1">
              <a:schemeClr val="accent3">
                <a:hueOff val="3750088"/>
                <a:satOff val="-5627"/>
                <a:lumOff val="-915"/>
                <a:alphaOff val="0"/>
              </a:schemeClr>
            </a:fillRef>
            <a:effectRef idx="0">
              <a:schemeClr val="accent3">
                <a:hueOff val="3750088"/>
                <a:satOff val="-5627"/>
                <a:lumOff val="-915"/>
                <a:alphaOff val="0"/>
              </a:schemeClr>
            </a:effectRef>
            <a:fontRef idx="minor">
              <a:schemeClr val="lt1"/>
            </a:fontRef>
          </p:style>
          <p:txBody>
            <a:bodyPr spcFirstLastPara="0" vert="horz" wrap="square" lIns="169461" tIns="110406" rIns="169461" bIns="110406" numCol="1" spcCol="1270" anchor="ctr" anchorCtr="0">
              <a:noAutofit/>
            </a:bodyPr>
            <a:lstStyle/>
            <a:p>
              <a:pPr marL="0" lvl="0" indent="0" algn="l" defTabSz="1377950">
                <a:lnSpc>
                  <a:spcPct val="90000"/>
                </a:lnSpc>
                <a:spcBef>
                  <a:spcPct val="0"/>
                </a:spcBef>
                <a:spcAft>
                  <a:spcPct val="35000"/>
                </a:spcAft>
                <a:buNone/>
              </a:pPr>
              <a:r>
                <a:rPr lang="en-US" sz="3100" b="1" kern="1200" dirty="0"/>
                <a:t>Financial cost to the company?</a:t>
              </a:r>
            </a:p>
          </p:txBody>
        </p:sp>
        <p:sp>
          <p:nvSpPr>
            <p:cNvPr id="9" name="Arrow: Right 8">
              <a:extLst>
                <a:ext uri="{FF2B5EF4-FFF2-40B4-BE49-F238E27FC236}">
                  <a16:creationId xmlns:a16="http://schemas.microsoft.com/office/drawing/2014/main" id="{47F779AD-2786-4C15-9C2C-5FEEB0113C0C}"/>
                </a:ext>
              </a:extLst>
            </p:cNvPr>
            <p:cNvSpPr/>
            <p:nvPr/>
          </p:nvSpPr>
          <p:spPr>
            <a:xfrm>
              <a:off x="6191200" y="3915778"/>
              <a:ext cx="2488168" cy="1051932"/>
            </a:xfrm>
            <a:prstGeom prst="rightArrow">
              <a:avLst>
                <a:gd name="adj1" fmla="val 75000"/>
                <a:gd name="adj2" fmla="val 50000"/>
              </a:avLst>
            </a:prstGeom>
          </p:spPr>
          <p:style>
            <a:lnRef idx="2">
              <a:schemeClr val="accent3">
                <a:tint val="40000"/>
                <a:alpha val="90000"/>
                <a:hueOff val="7144569"/>
                <a:satOff val="-9195"/>
                <a:lumOff val="-717"/>
                <a:alphaOff val="0"/>
              </a:schemeClr>
            </a:lnRef>
            <a:fillRef idx="1">
              <a:schemeClr val="accent3">
                <a:tint val="40000"/>
                <a:alpha val="90000"/>
                <a:hueOff val="7144569"/>
                <a:satOff val="-9195"/>
                <a:lumOff val="-717"/>
                <a:alphaOff val="0"/>
              </a:schemeClr>
            </a:fillRef>
            <a:effectRef idx="0">
              <a:schemeClr val="accent3">
                <a:tint val="40000"/>
                <a:alpha val="90000"/>
                <a:hueOff val="7144569"/>
                <a:satOff val="-9195"/>
                <a:lumOff val="-717"/>
                <a:alphaOff val="0"/>
              </a:schemeClr>
            </a:effectRef>
            <a:fontRef idx="minor">
              <a:schemeClr val="dk1">
                <a:hueOff val="0"/>
                <a:satOff val="0"/>
                <a:lumOff val="0"/>
                <a:alphaOff val="0"/>
              </a:schemeClr>
            </a:fontRef>
          </p:style>
        </p:sp>
        <p:sp>
          <p:nvSpPr>
            <p:cNvPr id="10" name="Freeform: Shape 9">
              <a:extLst>
                <a:ext uri="{FF2B5EF4-FFF2-40B4-BE49-F238E27FC236}">
                  <a16:creationId xmlns:a16="http://schemas.microsoft.com/office/drawing/2014/main" id="{7E249DB1-86CD-4958-968B-BBE96844FDB6}"/>
                </a:ext>
              </a:extLst>
            </p:cNvPr>
            <p:cNvSpPr/>
            <p:nvPr/>
          </p:nvSpPr>
          <p:spPr>
            <a:xfrm>
              <a:off x="464631" y="3915778"/>
              <a:ext cx="5726568" cy="1051932"/>
            </a:xfrm>
            <a:custGeom>
              <a:avLst/>
              <a:gdLst>
                <a:gd name="connsiteX0" fmla="*/ 0 w 5726568"/>
                <a:gd name="connsiteY0" fmla="*/ 175326 h 1051932"/>
                <a:gd name="connsiteX1" fmla="*/ 175326 w 5726568"/>
                <a:gd name="connsiteY1" fmla="*/ 0 h 1051932"/>
                <a:gd name="connsiteX2" fmla="*/ 5551242 w 5726568"/>
                <a:gd name="connsiteY2" fmla="*/ 0 h 1051932"/>
                <a:gd name="connsiteX3" fmla="*/ 5726568 w 5726568"/>
                <a:gd name="connsiteY3" fmla="*/ 175326 h 1051932"/>
                <a:gd name="connsiteX4" fmla="*/ 5726568 w 5726568"/>
                <a:gd name="connsiteY4" fmla="*/ 876606 h 1051932"/>
                <a:gd name="connsiteX5" fmla="*/ 5551242 w 5726568"/>
                <a:gd name="connsiteY5" fmla="*/ 1051932 h 1051932"/>
                <a:gd name="connsiteX6" fmla="*/ 175326 w 5726568"/>
                <a:gd name="connsiteY6" fmla="*/ 1051932 h 1051932"/>
                <a:gd name="connsiteX7" fmla="*/ 0 w 5726568"/>
                <a:gd name="connsiteY7" fmla="*/ 876606 h 1051932"/>
                <a:gd name="connsiteX8" fmla="*/ 0 w 5726568"/>
                <a:gd name="connsiteY8" fmla="*/ 175326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26568" h="1051932">
                  <a:moveTo>
                    <a:pt x="0" y="175326"/>
                  </a:moveTo>
                  <a:cubicBezTo>
                    <a:pt x="0" y="78496"/>
                    <a:pt x="78496" y="0"/>
                    <a:pt x="175326" y="0"/>
                  </a:cubicBezTo>
                  <a:lnTo>
                    <a:pt x="5551242" y="0"/>
                  </a:lnTo>
                  <a:cubicBezTo>
                    <a:pt x="5648072" y="0"/>
                    <a:pt x="5726568" y="78496"/>
                    <a:pt x="5726568" y="175326"/>
                  </a:cubicBezTo>
                  <a:lnTo>
                    <a:pt x="5726568" y="876606"/>
                  </a:lnTo>
                  <a:cubicBezTo>
                    <a:pt x="5726568" y="973436"/>
                    <a:pt x="5648072" y="1051932"/>
                    <a:pt x="5551242" y="1051932"/>
                  </a:cubicBezTo>
                  <a:lnTo>
                    <a:pt x="175326" y="1051932"/>
                  </a:lnTo>
                  <a:cubicBezTo>
                    <a:pt x="78496" y="1051932"/>
                    <a:pt x="0" y="973436"/>
                    <a:pt x="0" y="876606"/>
                  </a:cubicBezTo>
                  <a:lnTo>
                    <a:pt x="0" y="175326"/>
                  </a:lnTo>
                  <a:close/>
                </a:path>
              </a:pathLst>
            </a:custGeom>
            <a:ln>
              <a:noFill/>
            </a:ln>
          </p:spPr>
          <p:style>
            <a:lnRef idx="2">
              <a:scrgbClr r="0" g="0" b="0"/>
            </a:lnRef>
            <a:fillRef idx="1">
              <a:schemeClr val="accent3">
                <a:hueOff val="7500176"/>
                <a:satOff val="-11253"/>
                <a:lumOff val="-1830"/>
                <a:alphaOff val="0"/>
              </a:schemeClr>
            </a:fillRef>
            <a:effectRef idx="0">
              <a:schemeClr val="accent3">
                <a:hueOff val="7500176"/>
                <a:satOff val="-11253"/>
                <a:lumOff val="-1830"/>
                <a:alphaOff val="0"/>
              </a:schemeClr>
            </a:effectRef>
            <a:fontRef idx="minor">
              <a:schemeClr val="lt1"/>
            </a:fontRef>
          </p:style>
          <p:txBody>
            <a:bodyPr spcFirstLastPara="0" vert="horz" wrap="square" lIns="169461" tIns="110406" rIns="169461" bIns="110406" numCol="1" spcCol="1270" anchor="ctr" anchorCtr="0">
              <a:noAutofit/>
            </a:bodyPr>
            <a:lstStyle/>
            <a:p>
              <a:pPr marL="0" lvl="0" indent="0" algn="l" defTabSz="1377950">
                <a:lnSpc>
                  <a:spcPct val="90000"/>
                </a:lnSpc>
                <a:spcBef>
                  <a:spcPct val="0"/>
                </a:spcBef>
                <a:spcAft>
                  <a:spcPct val="35000"/>
                </a:spcAft>
                <a:buNone/>
              </a:pPr>
              <a:r>
                <a:rPr lang="en-US" sz="3100" b="1" kern="1200" dirty="0"/>
                <a:t>Emotional cost</a:t>
              </a:r>
            </a:p>
          </p:txBody>
        </p:sp>
        <p:sp>
          <p:nvSpPr>
            <p:cNvPr id="11" name="Arrow: Right 10">
              <a:extLst>
                <a:ext uri="{FF2B5EF4-FFF2-40B4-BE49-F238E27FC236}">
                  <a16:creationId xmlns:a16="http://schemas.microsoft.com/office/drawing/2014/main" id="{559AE049-1167-4CDD-8734-542C4C784D85}"/>
                </a:ext>
              </a:extLst>
            </p:cNvPr>
            <p:cNvSpPr/>
            <p:nvPr/>
          </p:nvSpPr>
          <p:spPr>
            <a:xfrm>
              <a:off x="6191200" y="5072904"/>
              <a:ext cx="2488168" cy="1051932"/>
            </a:xfrm>
            <a:prstGeom prst="rightArrow">
              <a:avLst>
                <a:gd name="adj1" fmla="val 75000"/>
                <a:gd name="adj2" fmla="val 50000"/>
              </a:avLst>
            </a:prstGeom>
          </p:spPr>
          <p:style>
            <a:lnRef idx="2">
              <a:schemeClr val="accent3">
                <a:tint val="40000"/>
                <a:alpha val="90000"/>
                <a:hueOff val="10716854"/>
                <a:satOff val="-13793"/>
                <a:lumOff val="-1075"/>
                <a:alphaOff val="0"/>
              </a:schemeClr>
            </a:lnRef>
            <a:fillRef idx="1">
              <a:schemeClr val="accent3">
                <a:tint val="40000"/>
                <a:alpha val="90000"/>
                <a:hueOff val="10716854"/>
                <a:satOff val="-13793"/>
                <a:lumOff val="-1075"/>
                <a:alphaOff val="0"/>
              </a:schemeClr>
            </a:fillRef>
            <a:effectRef idx="0">
              <a:schemeClr val="accent3">
                <a:tint val="40000"/>
                <a:alpha val="90000"/>
                <a:hueOff val="10716854"/>
                <a:satOff val="-13793"/>
                <a:lumOff val="-1075"/>
                <a:alphaOff val="0"/>
              </a:schemeClr>
            </a:effectRef>
            <a:fontRef idx="minor">
              <a:schemeClr val="dk1">
                <a:hueOff val="0"/>
                <a:satOff val="0"/>
                <a:lumOff val="0"/>
                <a:alphaOff val="0"/>
              </a:schemeClr>
            </a:fontRef>
          </p:style>
        </p:sp>
        <p:sp>
          <p:nvSpPr>
            <p:cNvPr id="12" name="Freeform: Shape 11">
              <a:extLst>
                <a:ext uri="{FF2B5EF4-FFF2-40B4-BE49-F238E27FC236}">
                  <a16:creationId xmlns:a16="http://schemas.microsoft.com/office/drawing/2014/main" id="{19AA7D0F-6C7F-4552-A11D-32FB10AAC501}"/>
                </a:ext>
              </a:extLst>
            </p:cNvPr>
            <p:cNvSpPr/>
            <p:nvPr/>
          </p:nvSpPr>
          <p:spPr>
            <a:xfrm>
              <a:off x="464631" y="5072904"/>
              <a:ext cx="5726568" cy="1051932"/>
            </a:xfrm>
            <a:custGeom>
              <a:avLst/>
              <a:gdLst>
                <a:gd name="connsiteX0" fmla="*/ 0 w 5726568"/>
                <a:gd name="connsiteY0" fmla="*/ 175326 h 1051932"/>
                <a:gd name="connsiteX1" fmla="*/ 175326 w 5726568"/>
                <a:gd name="connsiteY1" fmla="*/ 0 h 1051932"/>
                <a:gd name="connsiteX2" fmla="*/ 5551242 w 5726568"/>
                <a:gd name="connsiteY2" fmla="*/ 0 h 1051932"/>
                <a:gd name="connsiteX3" fmla="*/ 5726568 w 5726568"/>
                <a:gd name="connsiteY3" fmla="*/ 175326 h 1051932"/>
                <a:gd name="connsiteX4" fmla="*/ 5726568 w 5726568"/>
                <a:gd name="connsiteY4" fmla="*/ 876606 h 1051932"/>
                <a:gd name="connsiteX5" fmla="*/ 5551242 w 5726568"/>
                <a:gd name="connsiteY5" fmla="*/ 1051932 h 1051932"/>
                <a:gd name="connsiteX6" fmla="*/ 175326 w 5726568"/>
                <a:gd name="connsiteY6" fmla="*/ 1051932 h 1051932"/>
                <a:gd name="connsiteX7" fmla="*/ 0 w 5726568"/>
                <a:gd name="connsiteY7" fmla="*/ 876606 h 1051932"/>
                <a:gd name="connsiteX8" fmla="*/ 0 w 5726568"/>
                <a:gd name="connsiteY8" fmla="*/ 175326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26568" h="1051932">
                  <a:moveTo>
                    <a:pt x="0" y="175326"/>
                  </a:moveTo>
                  <a:cubicBezTo>
                    <a:pt x="0" y="78496"/>
                    <a:pt x="78496" y="0"/>
                    <a:pt x="175326" y="0"/>
                  </a:cubicBezTo>
                  <a:lnTo>
                    <a:pt x="5551242" y="0"/>
                  </a:lnTo>
                  <a:cubicBezTo>
                    <a:pt x="5648072" y="0"/>
                    <a:pt x="5726568" y="78496"/>
                    <a:pt x="5726568" y="175326"/>
                  </a:cubicBezTo>
                  <a:lnTo>
                    <a:pt x="5726568" y="876606"/>
                  </a:lnTo>
                  <a:cubicBezTo>
                    <a:pt x="5726568" y="973436"/>
                    <a:pt x="5648072" y="1051932"/>
                    <a:pt x="5551242" y="1051932"/>
                  </a:cubicBezTo>
                  <a:lnTo>
                    <a:pt x="175326" y="1051932"/>
                  </a:lnTo>
                  <a:cubicBezTo>
                    <a:pt x="78496" y="1051932"/>
                    <a:pt x="0" y="973436"/>
                    <a:pt x="0" y="876606"/>
                  </a:cubicBezTo>
                  <a:lnTo>
                    <a:pt x="0" y="175326"/>
                  </a:lnTo>
                  <a:close/>
                </a:path>
              </a:pathLst>
            </a:custGeom>
            <a:ln>
              <a:noFill/>
            </a:ln>
          </p:spPr>
          <p:style>
            <a:lnRef idx="2">
              <a:scrgbClr r="0" g="0" b="0"/>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69461" tIns="110406" rIns="169461" bIns="110406" numCol="1" spcCol="1270" anchor="ctr" anchorCtr="0">
              <a:noAutofit/>
            </a:bodyPr>
            <a:lstStyle/>
            <a:p>
              <a:pPr marL="0" lvl="0" indent="0" algn="l" defTabSz="1377950">
                <a:lnSpc>
                  <a:spcPct val="90000"/>
                </a:lnSpc>
                <a:spcBef>
                  <a:spcPct val="0"/>
                </a:spcBef>
                <a:spcAft>
                  <a:spcPct val="35000"/>
                </a:spcAft>
                <a:buNone/>
              </a:pPr>
              <a:r>
                <a:rPr lang="en-US" sz="3100" b="1" kern="1200" dirty="0"/>
                <a:t>Who else will be affected?</a:t>
              </a:r>
            </a:p>
          </p:txBody>
        </p:sp>
      </p:grpSp>
    </p:spTree>
  </p:cSld>
  <p:clrMapOvr>
    <a:masterClrMapping/>
  </p:clrMapOvr>
</p:sld>
</file>

<file path=ppt/theme/theme1.xml><?xml version="1.0" encoding="utf-8"?>
<a:theme xmlns:a="http://schemas.openxmlformats.org/drawingml/2006/main" name="Classroom PowerPoint Slides">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Classroom PowerPoint Slides</Template>
  <TotalTime>2366</TotalTime>
  <Words>20399</Words>
  <Application>Microsoft Office PowerPoint</Application>
  <PresentationFormat>On-screen Show (4:3)</PresentationFormat>
  <Paragraphs>2950</Paragraphs>
  <Slides>175</Slides>
  <Notes>65</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175</vt:i4>
      </vt:variant>
    </vt:vector>
  </HeadingPairs>
  <TitlesOfParts>
    <vt:vector size="186" baseType="lpstr">
      <vt:lpstr>SimSun</vt:lpstr>
      <vt:lpstr>Arial</vt:lpstr>
      <vt:lpstr>Calibri</vt:lpstr>
      <vt:lpstr>Cambria</vt:lpstr>
      <vt:lpstr>Knowledge Medium</vt:lpstr>
      <vt:lpstr>Mangal</vt:lpstr>
      <vt:lpstr>Symbol</vt:lpstr>
      <vt:lpstr>Times New Roman</vt:lpstr>
      <vt:lpstr>Wingdings</vt:lpstr>
      <vt:lpstr>ヒラギノ角ゴ Pro W3</vt:lpstr>
      <vt:lpstr>Classroom PowerPoint Slides</vt:lpstr>
      <vt:lpstr>NAME OF COURSE</vt:lpstr>
      <vt:lpstr>Name of course</vt:lpstr>
      <vt:lpstr>Our Virtual Environment</vt:lpstr>
      <vt:lpstr>Setting the Stage</vt:lpstr>
      <vt:lpstr>Session Objectives</vt:lpstr>
      <vt:lpstr>Section 1</vt:lpstr>
      <vt:lpstr>Hello and welcome to the Accelerated Instructional Media Webinar – Course Name.</vt:lpstr>
      <vt:lpstr>PowerPoint Presentation</vt:lpstr>
      <vt:lpstr>Session Objectives</vt:lpstr>
      <vt:lpstr>PowerPoint Presentation</vt:lpstr>
      <vt:lpstr>PowerPoint Presentation</vt:lpstr>
      <vt:lpstr>PowerPoint Presentation</vt:lpstr>
      <vt:lpstr>PowerPoint Presentation</vt:lpstr>
      <vt:lpstr>Module One:  Getting Started</vt:lpstr>
      <vt:lpstr>Workshop Objectives</vt:lpstr>
      <vt:lpstr>Pre-Assignment Review</vt:lpstr>
      <vt:lpstr>Module Two:  An Introduction to Conflict Resolution</vt:lpstr>
      <vt:lpstr>What is Conflict? </vt:lpstr>
      <vt:lpstr>What is Conflict Resolution?</vt:lpstr>
      <vt:lpstr>Understanding the Conflict Resolution Process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Three: Conflict Resolution Styles with TKI</vt:lpstr>
      <vt:lpstr>Collaborating</vt:lpstr>
      <vt:lpstr>Competing</vt:lpstr>
      <vt:lpstr>Compromising</vt:lpstr>
      <vt:lpstr>Accommodating</vt:lpstr>
      <vt:lpstr>Avoiding</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 Module Four: Creating an Effective Atmosphere</vt:lpstr>
      <vt:lpstr>Neutralizing Emotions</vt:lpstr>
      <vt:lpstr>Setting Ground Rules</vt:lpstr>
      <vt:lpstr>Choosing the Time and Place</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Five: Creating a Mutual Understanding</vt:lpstr>
      <vt:lpstr>What Do I Want?</vt:lpstr>
      <vt:lpstr>What Do They Want?</vt:lpstr>
      <vt:lpstr>What Do We Want?</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Six: Focusing on Individual &amp; Shared Needs</vt:lpstr>
      <vt:lpstr>Finding Common Ground</vt:lpstr>
      <vt:lpstr>Building Positive Energy and Goodwill</vt:lpstr>
      <vt:lpstr>Strengthening Your Partnership</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Seven:  Getting to the Root Cause</vt:lpstr>
      <vt:lpstr>Examining Root Cause</vt:lpstr>
      <vt:lpstr>Creating a Cause and Effect Diagram (I)</vt:lpstr>
      <vt:lpstr>Creating a Cause and Effect Diagram (II)</vt:lpstr>
      <vt:lpstr>The Importance of Forgiveness</vt:lpstr>
      <vt:lpstr>Identifying the Benefits of Resolution</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Eight:  Generating Options</vt:lpstr>
      <vt:lpstr>Generate, Don’t Evaluate</vt:lpstr>
      <vt:lpstr>Creating Mutual Gain Options and Multiple Option Solutions</vt:lpstr>
      <vt:lpstr>Digging Deeper into Your Options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Nine:  Building a Solution</vt:lpstr>
      <vt:lpstr>Creating Criteria</vt:lpstr>
      <vt:lpstr>Creating a Shortlist</vt:lpstr>
      <vt:lpstr>Choosing a Solution</vt:lpstr>
      <vt:lpstr>Building a Plan</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Ten:  The Short Version of the Process</vt:lpstr>
      <vt:lpstr>Evaluating the Situation</vt:lpstr>
      <vt:lpstr>Choosing Your Steps</vt:lpstr>
      <vt:lpstr>Creating an Action Plan</vt:lpstr>
      <vt:lpstr>Using Individual Process Steps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Eleven:  Additional Tools</vt:lpstr>
      <vt:lpstr>Stress and Anger Management Techniques </vt:lpstr>
      <vt:lpstr>The Agreement Frame</vt:lpstr>
      <vt:lpstr>Asking Open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Twelve:  Wrapping Up</vt:lpstr>
      <vt:lpstr>Words from the Wise</vt:lpstr>
      <vt:lpstr>Conclusion</vt:lpstr>
      <vt:lpstr>What of your original response would have changed if you knew the insights provided today? </vt:lpstr>
      <vt:lpstr>Survey</vt:lpstr>
      <vt:lpstr>Recap and Reflect</vt:lpstr>
      <vt:lpstr>Revisiting Your Answer</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Conflict Resolution</dc:title>
  <dc:creator>Kimmi</dc:creator>
  <cp:lastModifiedBy>AIM1</cp:lastModifiedBy>
  <cp:revision>106</cp:revision>
  <dcterms:created xsi:type="dcterms:W3CDTF">2009-06-07T21:08:18Z</dcterms:created>
  <dcterms:modified xsi:type="dcterms:W3CDTF">2017-07-20T16:59:34Z</dcterms:modified>
</cp:coreProperties>
</file>