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5"/>
  </p:notesMasterIdLst>
  <p:sldIdLst>
    <p:sldId id="490" r:id="rId2"/>
    <p:sldId id="491" r:id="rId3"/>
    <p:sldId id="492" r:id="rId4"/>
    <p:sldId id="493" r:id="rId5"/>
    <p:sldId id="494" r:id="rId6"/>
    <p:sldId id="500" r:id="rId7"/>
    <p:sldId id="323" r:id="rId8"/>
    <p:sldId id="324" r:id="rId9"/>
    <p:sldId id="327" r:id="rId10"/>
    <p:sldId id="330" r:id="rId11"/>
    <p:sldId id="329" r:id="rId12"/>
    <p:sldId id="328" r:id="rId13"/>
    <p:sldId id="377" r:id="rId14"/>
    <p:sldId id="378" r:id="rId15"/>
    <p:sldId id="379" r:id="rId16"/>
    <p:sldId id="380" r:id="rId17"/>
    <p:sldId id="381" r:id="rId18"/>
    <p:sldId id="382" r:id="rId19"/>
    <p:sldId id="383" r:id="rId20"/>
    <p:sldId id="331" r:id="rId21"/>
    <p:sldId id="334" r:id="rId22"/>
    <p:sldId id="333" r:id="rId23"/>
    <p:sldId id="332" r:id="rId24"/>
    <p:sldId id="389" r:id="rId25"/>
    <p:sldId id="390" r:id="rId26"/>
    <p:sldId id="391" r:id="rId27"/>
    <p:sldId id="392" r:id="rId28"/>
    <p:sldId id="393" r:id="rId29"/>
    <p:sldId id="394" r:id="rId30"/>
    <p:sldId id="395" r:id="rId31"/>
    <p:sldId id="335" r:id="rId32"/>
    <p:sldId id="336" r:id="rId33"/>
    <p:sldId id="337" r:id="rId34"/>
    <p:sldId id="339" r:id="rId35"/>
    <p:sldId id="338" r:id="rId36"/>
    <p:sldId id="401" r:id="rId37"/>
    <p:sldId id="402" r:id="rId38"/>
    <p:sldId id="403" r:id="rId39"/>
    <p:sldId id="404" r:id="rId40"/>
    <p:sldId id="405" r:id="rId41"/>
    <p:sldId id="406" r:id="rId42"/>
    <p:sldId id="340" r:id="rId43"/>
    <p:sldId id="341" r:id="rId44"/>
    <p:sldId id="344" r:id="rId45"/>
    <p:sldId id="343" r:id="rId46"/>
    <p:sldId id="342" r:id="rId47"/>
    <p:sldId id="412" r:id="rId48"/>
    <p:sldId id="413" r:id="rId49"/>
    <p:sldId id="414" r:id="rId50"/>
    <p:sldId id="415" r:id="rId51"/>
    <p:sldId id="416" r:id="rId52"/>
    <p:sldId id="417" r:id="rId53"/>
    <p:sldId id="345" r:id="rId54"/>
    <p:sldId id="346" r:id="rId55"/>
    <p:sldId id="350" r:id="rId56"/>
    <p:sldId id="349" r:id="rId57"/>
    <p:sldId id="348" r:id="rId58"/>
    <p:sldId id="347" r:id="rId59"/>
    <p:sldId id="423" r:id="rId60"/>
    <p:sldId id="424" r:id="rId61"/>
    <p:sldId id="425" r:id="rId62"/>
    <p:sldId id="426" r:id="rId63"/>
    <p:sldId id="427" r:id="rId64"/>
    <p:sldId id="351" r:id="rId65"/>
    <p:sldId id="352" r:id="rId66"/>
    <p:sldId id="355" r:id="rId67"/>
    <p:sldId id="354" r:id="rId68"/>
    <p:sldId id="489" r:id="rId69"/>
    <p:sldId id="433" r:id="rId70"/>
    <p:sldId id="434" r:id="rId71"/>
    <p:sldId id="435" r:id="rId72"/>
    <p:sldId id="436" r:id="rId73"/>
    <p:sldId id="437" r:id="rId74"/>
    <p:sldId id="438" r:id="rId75"/>
    <p:sldId id="356" r:id="rId76"/>
    <p:sldId id="360" r:id="rId77"/>
    <p:sldId id="359" r:id="rId78"/>
    <p:sldId id="358" r:id="rId79"/>
    <p:sldId id="357" r:id="rId80"/>
    <p:sldId id="444" r:id="rId81"/>
    <p:sldId id="445" r:id="rId82"/>
    <p:sldId id="446" r:id="rId83"/>
    <p:sldId id="447" r:id="rId84"/>
    <p:sldId id="448" r:id="rId85"/>
    <p:sldId id="449" r:id="rId86"/>
    <p:sldId id="361" r:id="rId87"/>
    <p:sldId id="365" r:id="rId88"/>
    <p:sldId id="364" r:id="rId89"/>
    <p:sldId id="363" r:id="rId90"/>
    <p:sldId id="362" r:id="rId91"/>
    <p:sldId id="455" r:id="rId92"/>
    <p:sldId id="456" r:id="rId93"/>
    <p:sldId id="457" r:id="rId94"/>
    <p:sldId id="458" r:id="rId95"/>
    <p:sldId id="459" r:id="rId96"/>
    <p:sldId id="460" r:id="rId97"/>
    <p:sldId id="366" r:id="rId98"/>
    <p:sldId id="370" r:id="rId99"/>
    <p:sldId id="369" r:id="rId100"/>
    <p:sldId id="368" r:id="rId101"/>
    <p:sldId id="367" r:id="rId102"/>
    <p:sldId id="466" r:id="rId103"/>
    <p:sldId id="467" r:id="rId104"/>
    <p:sldId id="468" r:id="rId105"/>
    <p:sldId id="469" r:id="rId106"/>
    <p:sldId id="470" r:id="rId107"/>
    <p:sldId id="471" r:id="rId108"/>
    <p:sldId id="371" r:id="rId109"/>
    <p:sldId id="376" r:id="rId110"/>
    <p:sldId id="375" r:id="rId111"/>
    <p:sldId id="374" r:id="rId112"/>
    <p:sldId id="373" r:id="rId113"/>
    <p:sldId id="372" r:id="rId114"/>
    <p:sldId id="477" r:id="rId115"/>
    <p:sldId id="478" r:id="rId116"/>
    <p:sldId id="479" r:id="rId117"/>
    <p:sldId id="480" r:id="rId118"/>
    <p:sldId id="481" r:id="rId119"/>
    <p:sldId id="319" r:id="rId120"/>
    <p:sldId id="320" r:id="rId121"/>
    <p:sldId id="495" r:id="rId122"/>
    <p:sldId id="496" r:id="rId123"/>
    <p:sldId id="497" r:id="rId12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74" autoAdjust="0"/>
    <p:restoredTop sz="34125" autoAdjust="0"/>
  </p:normalViewPr>
  <p:slideViewPr>
    <p:cSldViewPr>
      <p:cViewPr varScale="1">
        <p:scale>
          <a:sx n="37" d="100"/>
          <a:sy n="37" d="100"/>
        </p:scale>
        <p:origin x="1603" y="38"/>
      </p:cViewPr>
      <p:guideLst>
        <p:guide orient="horz" pos="2160"/>
        <p:guide pos="2880"/>
      </p:guideLst>
    </p:cSldViewPr>
  </p:slideViewPr>
  <p:notesTextViewPr>
    <p:cViewPr>
      <p:scale>
        <a:sx n="100" d="100"/>
        <a:sy n="100" d="100"/>
      </p:scale>
      <p:origin x="0" y="-211"/>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microsoft.com/office/2015/10/relationships/revisionInfo" Target="revisionInfo.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8/10/2017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3" Type="http://schemas.openxmlformats.org/officeDocument/2006/relationships/hyperlink" Target="https://targetlearning.net/free-assessment.html" TargetMode="External"/><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3" Type="http://schemas.openxmlformats.org/officeDocument/2006/relationships/hyperlink" Target="http://www.humanmetrics.com/cgi-win/jtypes2.asp" TargetMode="External"/><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mental aspect of your self concerns your thoughts and your imagination. Like the physical and emotional feelings, thoughts also have to capacity to come upon you without your control, but it is far easier to consciously change your thoughts, especially when you practice being more aware of them in the first place. When people think, they often think in sentences or words, but just as often, they can think in images or words and phrases that act as a kind of shorthand. In these moments, it is quite easy for thoughts to get distorted and not accurately reflect a true situation.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Mind.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Mental Self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awareness of one’s mental self.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nature of one’s thoughts. Are participants thinking in words, images, complete sentences, etc.? Can they identify their thoughts?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is it easier to change a thought than an emotion?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83998670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Brian and Jose had both been practicing self-awareness techniques. For Brian, these techniques had begun to make him feel fairly important. He believed that he was really good at being reflective and that people could recognize how good he was at this. As Jose became more self-aware, he realized how little he truly knew, and this attitude allowed him to be open to what others had to say. When they both applied for the same management position, Jose ended up getting the job, even though the bosses felt Brian had greater abilities to strategize, a skill necessary for the new promotion. They gave the job to Jose, who wasn’t quite as good at strategizing, but he wasn’t bad at it either. Jose got the job because the bosses believed he would be more capable of working with other people and accommodating their needs than Brian because Jose thought less about himself than Brian did and more about others.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Dangers of Excessive Self-Awareness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of sleeping to creative thought.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do you think Brian’s high opinion of himself hurt his chances at a promotion?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did the bosses think had greater skills in strategizing?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102</a:t>
            </a:fld>
            <a:endParaRPr lang="en-US" dirty="0"/>
          </a:p>
        </p:txBody>
      </p:sp>
    </p:spTree>
    <p:extLst>
      <p:ext uri="{BB962C8B-B14F-4D97-AF65-F5344CB8AC3E}">
        <p14:creationId xmlns:p14="http://schemas.microsoft.com/office/powerpoint/2010/main" val="163246865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103</a:t>
            </a:fld>
            <a:endParaRPr lang="en-US" dirty="0"/>
          </a:p>
        </p:txBody>
      </p:sp>
    </p:spTree>
    <p:extLst>
      <p:ext uri="{BB962C8B-B14F-4D97-AF65-F5344CB8AC3E}">
        <p14:creationId xmlns:p14="http://schemas.microsoft.com/office/powerpoint/2010/main" val="8066103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104</a:t>
            </a:fld>
            <a:endParaRPr lang="en-US" dirty="0"/>
          </a:p>
        </p:txBody>
      </p:sp>
    </p:spTree>
    <p:extLst>
      <p:ext uri="{BB962C8B-B14F-4D97-AF65-F5344CB8AC3E}">
        <p14:creationId xmlns:p14="http://schemas.microsoft.com/office/powerpoint/2010/main" val="42321119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105</a:t>
            </a:fld>
            <a:endParaRPr lang="en-US" dirty="0"/>
          </a:p>
        </p:txBody>
      </p:sp>
    </p:spTree>
    <p:extLst>
      <p:ext uri="{BB962C8B-B14F-4D97-AF65-F5344CB8AC3E}">
        <p14:creationId xmlns:p14="http://schemas.microsoft.com/office/powerpoint/2010/main" val="164115089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367443306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148987047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In Europe before the Renaissance, the idea of individuality wasn’t considered a good thing. People lived on farms, and groups of people were far more important than the individual. This was why a person’s family name was often more important than the first name. Since then, the idea of 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76824345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The concept of interdependence is a recognition that everything and everyone is interconnected. It’s different from dependence because dependence implies a power dynamic. A person who is dependent on someone or something else is under that other entity’s power. Interdependency on the other hand suggests that we are all mutually reliant on each other. A company is a good example of interdependence at work. The CEO relies upon customers and the workers at a company as much as they rely upon the CEO. Take any one group out of the equation and the company will fail. When you come into work each day, consider the clothes you are wearing – someone had to make them. Consider the roads you drive upon, or the subway system that you ride to get to work – someone else built this. If you work in an office, consider the level of cleanliness and organization that is there. This helps you to improve your own productivity and performance. On some level, you do some work to keep it organized, but this most likely other people do that work so that you may be more productive. This also goes both ways. Just as you rely upon other people in order to live a productive life, others would not be able to succeed in their lives without your efforts. Insisting upon independence and individuality ignores the notion that we are all in this together.</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Interdependence.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Interdependence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various ways that everyone depends mutually upon each other.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as a class the concept of interdependence. Note the ways in which we all rely upon each other.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difference between dependence and interdependence?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41818801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Systems theory is a fairly recent mode of understanding information. Our previous way of looking at the world tended to emphasize objects or things. In order to understand something better, scientists would break that thing down into smaller parts. The principle idea in systems theory is that while that practice is useful, it ignores certain important forms of information. Systems theory looks at things as they exist in context with other things. Often, scientists taking this approach are as interested in the interactions and processes between things in a system as they are in the things themselves. Obviously, this is an abstract concept, but it is important when you consider how we interact with each other. If the interaction is as important as the people involved in the interaction, then each interaction becomes a unique event. It’s a lot harder to see people in terms of good and bad when each interaction is a unique experience. For example, if a customer has recently experienced a trauma, this might bear on that customer’s interaction with a customer service representative. However, what could be a difficult situation in that context does not mean that in another context this customer will be difficult. It is difficult to remember this because often a negative encounter can have repercussions for our general well-being, but it’s important to remember how an environment can affect an interaction without defining any participant in that interaction.</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Systems Theory.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Systems Theory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Systems Theory.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Systems Theory and the idea of investigating how things interact and relate to each other rather than individual things themselves. List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Systems Theory focus 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2791003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Proponents of systems theory recognize that we can only look at things in terms of a framework. Anything we observe will be largely determined by what frame we choose to view it in. This is what is meant by the “system” in systems theory. Another idea is that at certain levels of organization, a characteristic can emerge that wasn’t present in other levels of organization. For example, we can scientifically describe the chemicals involved in brain processes that account for dreams, but we cannot by that description account for the content of dreams. The actual dream itself can be considered an emergent property of the chemicals in the brain. Another example is that a computer uses binary code to generate all of its processes, including the letters on the page you see here. But it is a code, a shorthand, whereas the letters and the meanings of the sentences are emergent properties. This is relevant to consider when you think of teams. It has been said that a team is more than the sum of its parts, and this is the very principle of emergent properties in action.</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Emergent Properties.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Emergent Properties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emergent properties.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 team can have properties that aren’t located in a single individual on that team.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emergent property?</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081732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This course is not about any one religious belief, nor does it reject religious belief, either. The use of the term spirit here is not meant in a religious sense. Instead, the spiritual self is about your continuing sense of identity. The spiritual self is the realm of what a person values. It’s the world view and the source of motivation. If the emotional self and mental self are about the feelings and thoughts of a person in a given moment, the spiritual self is about the interconnectedness of thoughts and feelings over time that forms into a sense of personal identity.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Soul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Soul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becoming aware of one’s personal narrative in life (the spirit).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the spiritual self as the part of a person who has dreams, goals, and aspirations. How does becoming aware of this level of the self help a person? List examples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part of the self do personal values fall under?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218681639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The fast food industry has a saying, “Aces in their places.” This means that since not everyone can be good at everything, a good team will consist of people who are good or bad at a wide range of things. Through working together, you allow each team member’s strengths to come out while minimizing their weaknesses by covering for each other. Here are some suggestions for how to work better together and allow your team to be more than the sum of its parts:</a:t>
            </a:r>
          </a:p>
          <a:p>
            <a:pPr lvl="0"/>
            <a:r>
              <a:rPr lang="en-US" sz="1200" kern="1200" dirty="0">
                <a:solidFill>
                  <a:schemeClr val="tx1"/>
                </a:solidFill>
                <a:latin typeface="+mn-lt"/>
                <a:ea typeface="+mn-ea"/>
                <a:cs typeface="+mn-cs"/>
              </a:rPr>
              <a:t>Identify each team member’s role. When a people are allowed to play to their strengths, this increases the team’s overall success.</a:t>
            </a:r>
          </a:p>
          <a:p>
            <a:pPr lvl="0"/>
            <a:r>
              <a:rPr lang="en-US" sz="1200" kern="1200" dirty="0">
                <a:solidFill>
                  <a:schemeClr val="tx1"/>
                </a:solidFill>
                <a:latin typeface="+mn-lt"/>
                <a:ea typeface="+mn-ea"/>
                <a:cs typeface="+mn-cs"/>
              </a:rPr>
              <a:t>Identify group weaknesses. Figuring out where you need to improve as a group as soon as you recognize them helps to keep possible sources of conflict from snowballing.</a:t>
            </a:r>
          </a:p>
          <a:p>
            <a:pPr lvl="0"/>
            <a:r>
              <a:rPr lang="en-US" sz="1200" kern="1200" dirty="0">
                <a:solidFill>
                  <a:schemeClr val="tx1"/>
                </a:solidFill>
                <a:latin typeface="+mn-lt"/>
                <a:ea typeface="+mn-ea"/>
                <a:cs typeface="+mn-cs"/>
              </a:rPr>
              <a:t>Play together. Enjoying each other’s company outside of a work setting helps to improve performance in the work setting. When you get to know each other better, you develop a team chemistry.</a:t>
            </a:r>
          </a:p>
          <a:p>
            <a:pPr lvl="0"/>
            <a:r>
              <a:rPr lang="en-US" sz="1200" kern="1200" dirty="0">
                <a:solidFill>
                  <a:schemeClr val="tx1"/>
                </a:solidFill>
                <a:latin typeface="+mn-lt"/>
                <a:ea typeface="+mn-ea"/>
                <a:cs typeface="+mn-cs"/>
              </a:rPr>
              <a:t>Recognize group successes. In work settings, acknowledging when a team is doing well helps to motivate both that team and other teams as well.</a:t>
            </a:r>
          </a:p>
          <a:p>
            <a:pPr lvl="0"/>
            <a:r>
              <a:rPr lang="en-US" sz="1200" kern="1200" dirty="0">
                <a:solidFill>
                  <a:schemeClr val="tx1"/>
                </a:solidFill>
                <a:latin typeface="+mn-lt"/>
                <a:ea typeface="+mn-ea"/>
                <a:cs typeface="+mn-cs"/>
              </a:rPr>
              <a:t>Mediate internal disputes. Whenever you collaborate and are invested in the results, it is inevitable that disputes will arise. When possible, try to resolve disputes in-house. Sometimes however, a dispute may be so polarizing that you need to involve outside mediation. One way to head off disputes before they get out of hand is to have in place good procedures and practices for conflict management. Developing these ahead of time makes sure that everyone knows what steps to take when conflicts arise.</a:t>
            </a:r>
          </a:p>
          <a:p>
            <a:pPr lvl="0"/>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a:t>
            </a:r>
          </a:p>
          <a:p>
            <a:pPr lvl="0"/>
            <a:endParaRPr lang="en-US"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Aces in Their Places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Aces in Their Places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roles each person plays on their teams.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identify each other’s strengths and what roles each person can play on their teams. List these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my role?</a:t>
            </a:r>
          </a:p>
          <a:p>
            <a:pPr lvl="0"/>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112</a:t>
            </a:fld>
            <a:endParaRPr lang="en-US" dirty="0"/>
          </a:p>
        </p:txBody>
      </p:sp>
    </p:spTree>
    <p:extLst>
      <p:ext uri="{BB962C8B-B14F-4D97-AF65-F5344CB8AC3E}">
        <p14:creationId xmlns:p14="http://schemas.microsoft.com/office/powerpoint/2010/main" val="316885908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Wendell never treated John the custodian with any respect because Wendell felt his job as a market analyst was more important than John’s job as a custodian. One day, John broke his leg and had to miss work for the next six weeks. His replacement didn’t do as good of a job cleaning as John had done. The replacement janitor would only vacuum the carpet every three days, which made Wendell’s allergies act up far more than in the past. Wendell found that the new general level of disorganization in the office was a distraction. A roach crawling across the floor had actually led to Wendell making marking down the wrong number on a forecast in his own work. The mistake led to a big loss in revenue for the company. Although Wendell didn’t publicly blame his mistake on the cockroach, he knew that this distraction had helped him to miss his error. Once John returned, Wendell was grateful to have him back and had found a new level of respect for how John contributed to the team.  He invited John out for drinks after work and began to see him as an equal and not a lesser person.</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_________case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brainstorm new ideas.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did Wendell look down upon John?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Wendell come to see John’s position as janitor?</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113</a:t>
            </a:fld>
            <a:endParaRPr lang="en-US" dirty="0"/>
          </a:p>
        </p:txBody>
      </p:sp>
    </p:spTree>
    <p:extLst>
      <p:ext uri="{BB962C8B-B14F-4D97-AF65-F5344CB8AC3E}">
        <p14:creationId xmlns:p14="http://schemas.microsoft.com/office/powerpoint/2010/main" val="256437647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114</a:t>
            </a:fld>
            <a:endParaRPr lang="en-US" dirty="0"/>
          </a:p>
        </p:txBody>
      </p:sp>
    </p:spTree>
    <p:extLst>
      <p:ext uri="{BB962C8B-B14F-4D97-AF65-F5344CB8AC3E}">
        <p14:creationId xmlns:p14="http://schemas.microsoft.com/office/powerpoint/2010/main" val="2370818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115</a:t>
            </a:fld>
            <a:endParaRPr lang="en-US" dirty="0"/>
          </a:p>
        </p:txBody>
      </p:sp>
    </p:spTree>
    <p:extLst>
      <p:ext uri="{BB962C8B-B14F-4D97-AF65-F5344CB8AC3E}">
        <p14:creationId xmlns:p14="http://schemas.microsoft.com/office/powerpoint/2010/main" val="63734835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116</a:t>
            </a:fld>
            <a:endParaRPr lang="en-US" dirty="0"/>
          </a:p>
        </p:txBody>
      </p:sp>
    </p:spTree>
    <p:extLst>
      <p:ext uri="{BB962C8B-B14F-4D97-AF65-F5344CB8AC3E}">
        <p14:creationId xmlns:p14="http://schemas.microsoft.com/office/powerpoint/2010/main" val="373502983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117</a:t>
            </a:fld>
            <a:endParaRPr lang="en-US" dirty="0"/>
          </a:p>
        </p:txBody>
      </p:sp>
    </p:spTree>
    <p:extLst>
      <p:ext uri="{BB962C8B-B14F-4D97-AF65-F5344CB8AC3E}">
        <p14:creationId xmlns:p14="http://schemas.microsoft.com/office/powerpoint/2010/main" val="228023651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118</a:t>
            </a:fld>
            <a:endParaRPr lang="en-US" dirty="0"/>
          </a:p>
        </p:txBody>
      </p:sp>
    </p:spTree>
    <p:extLst>
      <p:ext uri="{BB962C8B-B14F-4D97-AF65-F5344CB8AC3E}">
        <p14:creationId xmlns:p14="http://schemas.microsoft.com/office/powerpoint/2010/main" val="415635372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Although this workshop is coming to a close, we hope that your journey to greater self-awareness and awareness of others is just beginning. Please take a moment to review and update your action plan. This will be a key tool to guide your progress in the days, weeks, months, and years to come. We wish you the best of luck on the rest of your travels! </a:t>
            </a:r>
            <a:endParaRPr lang="en-CA" dirty="0"/>
          </a:p>
          <a:p>
            <a:endParaRPr lang="en-US" sz="1200" kern="1200" dirty="0">
              <a:solidFill>
                <a:schemeClr val="tx1"/>
              </a:solidFill>
              <a:latin typeface="+mn-lt"/>
              <a:ea typeface="+mn-ea"/>
              <a:cs typeface="+mn-cs"/>
            </a:endParaRPr>
          </a:p>
          <a:p>
            <a:endParaRPr lang="en-US" sz="1200" i="1" kern="1200" dirty="0">
              <a:solidFill>
                <a:schemeClr val="tx1"/>
              </a:solidFill>
              <a:latin typeface="+mn-lt"/>
              <a:ea typeface="+mn-ea"/>
              <a:cs typeface="+mn-cs"/>
            </a:endParaRPr>
          </a:p>
          <a:p>
            <a:br>
              <a:rPr lang="en-US" sz="1200" b="1" i="1" kern="1200" dirty="0">
                <a:solidFill>
                  <a:schemeClr val="tx1"/>
                </a:solidFill>
                <a:latin typeface="+mn-lt"/>
                <a:ea typeface="+mn-ea"/>
                <a:cs typeface="+mn-cs"/>
              </a:rPr>
            </a:br>
            <a:endParaRPr lang="en-US" sz="1200" kern="1200" dirty="0">
              <a:solidFill>
                <a:schemeClr val="tx1"/>
              </a:solidFill>
              <a:latin typeface="+mn-lt"/>
              <a:ea typeface="+mn-ea"/>
              <a:cs typeface="+mn-cs"/>
            </a:endParaRPr>
          </a:p>
          <a:p>
            <a:r>
              <a:rPr lang="en-US" sz="1200" i="1" kern="1200" dirty="0">
                <a:solidFill>
                  <a:schemeClr val="tx1"/>
                </a:solidFill>
                <a:latin typeface="+mn-lt"/>
                <a:ea typeface="+mn-ea"/>
                <a:cs typeface="+mn-cs"/>
              </a:rPr>
              <a:t>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119</a:t>
            </a:fld>
            <a:endParaRPr lang="en-US" dirty="0"/>
          </a:p>
        </p:txBody>
      </p:sp>
    </p:spTree>
    <p:extLst>
      <p:ext uri="{BB962C8B-B14F-4D97-AF65-F5344CB8AC3E}">
        <p14:creationId xmlns:p14="http://schemas.microsoft.com/office/powerpoint/2010/main" val="2925033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0" kern="1200" dirty="0">
                <a:solidFill>
                  <a:schemeClr val="tx1"/>
                </a:solidFill>
                <a:latin typeface="+mn-lt"/>
                <a:ea typeface="+mn-ea"/>
                <a:cs typeface="+mn-cs"/>
              </a:rPr>
              <a:t>William Shakespeare: </a:t>
            </a:r>
            <a:r>
              <a:rPr lang="en-US" sz="1200" i="0" kern="1200" dirty="0">
                <a:solidFill>
                  <a:schemeClr val="tx1"/>
                </a:solidFill>
                <a:latin typeface="+mn-lt"/>
                <a:ea typeface="+mn-ea"/>
                <a:cs typeface="+mn-cs"/>
              </a:rPr>
              <a:t>This above all: To thine own self be true, and it must follow, as the night the day, thou canst not then be false to any man.</a:t>
            </a:r>
          </a:p>
          <a:p>
            <a:r>
              <a:rPr lang="en-US" sz="1200" i="0" kern="1200" dirty="0">
                <a:solidFill>
                  <a:schemeClr val="tx1"/>
                </a:solidFill>
                <a:latin typeface="+mn-lt"/>
                <a:ea typeface="+mn-ea"/>
                <a:cs typeface="+mn-cs"/>
              </a:rPr>
              <a:t> </a:t>
            </a:r>
          </a:p>
          <a:p>
            <a:r>
              <a:rPr lang="en-US" sz="1200" b="1" i="0" kern="1200" dirty="0">
                <a:solidFill>
                  <a:schemeClr val="tx1"/>
                </a:solidFill>
                <a:latin typeface="+mn-lt"/>
                <a:ea typeface="+mn-ea"/>
                <a:cs typeface="+mn-cs"/>
              </a:rPr>
              <a:t>Elizabeth</a:t>
            </a:r>
            <a:r>
              <a:rPr lang="en-US" sz="1200" b="1" i="0" kern="1200" baseline="0" dirty="0">
                <a:solidFill>
                  <a:schemeClr val="tx1"/>
                </a:solidFill>
                <a:latin typeface="+mn-lt"/>
                <a:ea typeface="+mn-ea"/>
                <a:cs typeface="+mn-cs"/>
              </a:rPr>
              <a:t> Gilbert: </a:t>
            </a:r>
            <a:r>
              <a:rPr lang="en-US" sz="1200" i="0" kern="1200" dirty="0">
                <a:solidFill>
                  <a:schemeClr val="tx1"/>
                </a:solidFill>
                <a:latin typeface="+mn-lt"/>
                <a:ea typeface="+mn-ea"/>
                <a:cs typeface="+mn-cs"/>
              </a:rPr>
              <a:t>We search for happiness everywhere, but we are like Tolstoy’s fabled beggar who spent his life sitting on a pot of gold, under him the whole time. Your treasure – your perfection – is within you already. But to claim it, you must leave the buy commotion of the mind and abandon the desires of the ego and enter into the silence of the heart.</a:t>
            </a:r>
          </a:p>
          <a:p>
            <a:endParaRPr lang="en-US" sz="1200" i="0" kern="1200" dirty="0">
              <a:solidFill>
                <a:schemeClr val="tx1"/>
              </a:solidFill>
              <a:latin typeface="+mn-lt"/>
              <a:ea typeface="+mn-ea"/>
              <a:cs typeface="+mn-cs"/>
            </a:endParaRPr>
          </a:p>
          <a:p>
            <a:r>
              <a:rPr lang="en-US" sz="1200" b="1" i="0" kern="1200" dirty="0">
                <a:solidFill>
                  <a:schemeClr val="tx1"/>
                </a:solidFill>
                <a:latin typeface="+mn-lt"/>
                <a:ea typeface="+mn-ea"/>
                <a:cs typeface="+mn-cs"/>
              </a:rPr>
              <a:t>Billie</a:t>
            </a:r>
            <a:r>
              <a:rPr lang="en-US" sz="1200" b="1" i="0" kern="1200" baseline="0" dirty="0">
                <a:solidFill>
                  <a:schemeClr val="tx1"/>
                </a:solidFill>
                <a:latin typeface="+mn-lt"/>
                <a:ea typeface="+mn-ea"/>
                <a:cs typeface="+mn-cs"/>
              </a:rPr>
              <a:t> Jean King: </a:t>
            </a:r>
            <a:r>
              <a:rPr lang="en-US" sz="1200" i="0" kern="1200" dirty="0">
                <a:solidFill>
                  <a:schemeClr val="tx1"/>
                </a:solidFill>
                <a:latin typeface="+mn-lt"/>
                <a:ea typeface="+mn-ea"/>
                <a:cs typeface="+mn-cs"/>
              </a:rPr>
              <a:t>I think self-awareness is probably the most important thing towards being a champion.</a:t>
            </a:r>
          </a:p>
          <a:p>
            <a:r>
              <a:rPr lang="en-US" sz="1200" i="0" kern="1200" dirty="0">
                <a:solidFill>
                  <a:schemeClr val="tx1"/>
                </a:solidFill>
                <a:latin typeface="+mn-lt"/>
                <a:ea typeface="+mn-ea"/>
                <a:cs typeface="+mn-cs"/>
              </a:rPr>
              <a:t> </a:t>
            </a:r>
          </a:p>
          <a:p>
            <a:r>
              <a:rPr lang="en-US" sz="1200" b="1" i="0" kern="1200" dirty="0">
                <a:solidFill>
                  <a:schemeClr val="tx1"/>
                </a:solidFill>
                <a:latin typeface="+mn-lt"/>
                <a:ea typeface="+mn-ea"/>
                <a:cs typeface="+mn-cs"/>
              </a:rPr>
              <a:t>Lao Tzu: </a:t>
            </a:r>
            <a:r>
              <a:rPr lang="en-US" sz="1200" i="0" kern="1200" dirty="0">
                <a:solidFill>
                  <a:schemeClr val="tx1"/>
                </a:solidFill>
                <a:latin typeface="+mn-lt"/>
                <a:ea typeface="+mn-ea"/>
                <a:cs typeface="+mn-cs"/>
              </a:rPr>
              <a:t>One who knows others is wise. One who knows the self is enlightened.</a:t>
            </a:r>
          </a:p>
          <a:p>
            <a:endParaRPr lang="en-US" sz="1200" i="0" kern="1200" dirty="0">
              <a:solidFill>
                <a:schemeClr val="tx1"/>
              </a:solidFill>
              <a:latin typeface="+mn-lt"/>
              <a:ea typeface="+mn-ea"/>
              <a:cs typeface="+mn-cs"/>
            </a:endParaRPr>
          </a:p>
          <a:p>
            <a:r>
              <a:rPr lang="en-US" sz="1200" i="0" kern="1200" dirty="0">
                <a:solidFill>
                  <a:schemeClr val="tx1"/>
                </a:solidFill>
                <a:latin typeface="+mn-lt"/>
                <a:ea typeface="+mn-ea"/>
                <a:cs typeface="+mn-cs"/>
              </a:rPr>
              <a:t> </a:t>
            </a:r>
          </a:p>
          <a:p>
            <a:r>
              <a:rPr lang="en-US" sz="1200" i="0" kern="1200" dirty="0">
                <a:solidFill>
                  <a:schemeClr val="tx1"/>
                </a:solidFill>
                <a:latin typeface="+mn-lt"/>
                <a:ea typeface="+mn-ea"/>
                <a:cs typeface="+mn-cs"/>
              </a:rPr>
              <a:t> </a:t>
            </a:r>
          </a:p>
          <a:p>
            <a:endParaRPr lang="en-US" i="0"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120</a:t>
            </a:fld>
            <a:endParaRPr lang="en-US" dirty="0"/>
          </a:p>
        </p:txBody>
      </p:sp>
    </p:spTree>
    <p:extLst>
      <p:ext uri="{BB962C8B-B14F-4D97-AF65-F5344CB8AC3E}">
        <p14:creationId xmlns:p14="http://schemas.microsoft.com/office/powerpoint/2010/main" val="1758519856"/>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121</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Michael was a college student working his way through by managing at a locally owned restaurant. Initially he would allow his employees to steal alcohol, which he justified to himself as not being a big deal because it was a small amount in the larger scheme of things. However he began to feel guilty about it after he went to the restaurant owners’ home for a holiday he couldn’t leave town for. When he saw that they too lived in near poverty, he began to feel guilty about allowing the alcohol theft. He made a list of demands for the rest of the employees to sign, including an agreement to not participate in any more alcohol theft. Arnold, an employee there, met with coworkers who were also employees to discuss the situation about what to about Michael and his mean and snarky letter. Arnold ended up picking an argument with Michael during a particularly stressful time at work. The argument got heated and Michael lost his cool and pushed Arnold. Michael resigned as a manager the next day, and Arnold was promoted in his place, because the owners, who didn’t actually see the situation, believed that Arnold had kept his cool and demonstrated leadership when Michael had not.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What Is the Self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increasing one’s self-awareness.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Michael discover about his own values when he spent the holidays with the restaurant owners?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92955052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123</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25713862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4730291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795826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1024753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142768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Even though we live inside physical bodies, so to speak, it’s not uncommon to proceed day in and day out without ever truly being aware of one’s body. Unless we are experiencing high degrees of pain or physical stress, how our bodies feel at any given moment can completely escape our notice. However, an increased awareness of your physical body is the first step in improving both your physical and emotional health. Even though it is a first step, the importance of being aware of your physical self and the space it operates can’t be understated.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3433646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of the best ways to develop a habit of being physically aware comes from mindfulness meditation and the specific practice of scanning. This practice allows you to focus your attention throughout your body and take note of how things stand. Since we often make stressful situations worse by holding tension in our muscles, practicing this method can make you aware, even in the midst of stress, of where this tension might be hiding and intensifying things.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Scanning.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Scanning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meditative practice of scanning.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 Scanning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Locate a quiet place where participants may lay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Briefly review the Scanning worksheet and engage for 8-10 minutes in the scanning meditation.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scanning?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21</a:t>
            </a:fld>
            <a:endParaRPr lang="en-US" dirty="0"/>
          </a:p>
        </p:txBody>
      </p:sp>
    </p:spTree>
    <p:extLst>
      <p:ext uri="{BB962C8B-B14F-4D97-AF65-F5344CB8AC3E}">
        <p14:creationId xmlns:p14="http://schemas.microsoft.com/office/powerpoint/2010/main" val="4201968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2</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a:solidFill>
                  <a:schemeClr val="tx1"/>
                </a:solidFill>
                <a:latin typeface="+mn-lt"/>
                <a:ea typeface="+mn-ea"/>
                <a:cs typeface="+mn-cs"/>
              </a:rPr>
              <a:t>While scanning can be an effective tool in becoming more aware of one’s physical self, a variation on this technique can actually improve one’s ability to relax. This technique is called progressive relaxation. It’s identical in process to scanning except that when you place your focus on a specific part of your body, you also tense up all the muscles in that area for 2-3 seconds, as you take deep breaths, and then you release the muscles. By tensing and releasing your muscles, you actually release any muscular tension that your were holding in your muscles before performing this technique. Progressive relaxation is a prelude to another technique called a relaxation response. This technique allows a person to immediately initiate a feeling of relaxation in the body without having to lie down or meditate. The Relaxation Response is achieved by consciously tensing all the muscles in your body at once as you inhale, and then relaxing all of your muscles together as you exhale.</a:t>
            </a:r>
          </a:p>
          <a:p>
            <a:r>
              <a:rPr lang="en-US" sz="1200" kern="1200" dirty="0">
                <a:solidFill>
                  <a:schemeClr val="tx1"/>
                </a:solidFill>
                <a:latin typeface="+mn-lt"/>
                <a:ea typeface="+mn-ea"/>
                <a:cs typeface="+mn-cs"/>
              </a:rPr>
              <a:t>While the relaxation response can be supremely helpful when you find yourself in a stressful situation, and progressive relaxation is immensely helpful when you can’t fall asleep in bed, among other uses of the technique, consciously tensing one’s muscles is not healthy for everyone to practice. If you have TMD, a condition where you grind your teeth frequently, tensing the jaw muscles could actually be detrimental. The same applies if you have various types of physical injuries where the muscles around the injured body part are already tense and increasing tension can have negative results. If you are unsure of whether you should practice progressive relaxation or the relaxation response, you should probably consult with your doctor or stick to scanning as a method of increasing physical awareness and relaxation.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Progressive Relaxation.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Progressive Relaxation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progressive relaxation.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 Progressive Relaxation and the Relaxation Response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Locate a quiet place where participants may lie down. Advise participants on the day before this activity to wear comfortable clothing and to bring a blanket, yoga mat, or something that will allow them to lie on the floor comfortably. Pass out the worksheet during the class before this activity and advise participants to review the worksheet beforehand.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Briefly review the Progressive Relaxation worksheet and engage for 8-10 minutes in progressive relaxation.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NOT practice progressive relaxation?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22</a:t>
            </a:fld>
            <a:endParaRPr lang="en-US" dirty="0"/>
          </a:p>
        </p:txBody>
      </p:sp>
    </p:spTree>
    <p:extLst>
      <p:ext uri="{BB962C8B-B14F-4D97-AF65-F5344CB8AC3E}">
        <p14:creationId xmlns:p14="http://schemas.microsoft.com/office/powerpoint/2010/main" val="3560744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As you become more physically aware, you should also become more aware of physical elements that create stress in your life. These can be varied and can have as much to do with what is outside your body as what you put into your body. Smoking, losing sleep, eating unhealthily, or setting up your work space non-ergonomically are just a few examples of physical stressors. While stress is an inevitable consequence of being alive, you can reduce stress in your life both by eliminating elements that cause you stress and developing strategies that reduce your physical stress.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Physical Stressors.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Physical Stressors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different elements of physical stress in your life.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 Physical Stressors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example of a physical stressor?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23</a:t>
            </a:fld>
            <a:endParaRPr lang="en-US" dirty="0"/>
          </a:p>
        </p:txBody>
      </p:sp>
    </p:spTree>
    <p:extLst>
      <p:ext uri="{BB962C8B-B14F-4D97-AF65-F5344CB8AC3E}">
        <p14:creationId xmlns:p14="http://schemas.microsoft.com/office/powerpoint/2010/main" val="1797993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When you exercise regularly, you can improve yourself in many ways. Exercise helps your brain to stimulate positive emotions and eliminate low-arousal emotions such as disappointment or depression. Exercise improves your physical health, your energy level, and it reduces physical stress. A good exercise program focuses on improving your body in four areas:</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Balance</a:t>
            </a:r>
            <a:r>
              <a:rPr lang="en-US" sz="1200" kern="1200" dirty="0">
                <a:solidFill>
                  <a:schemeClr val="tx1"/>
                </a:solidFill>
                <a:latin typeface="+mn-lt"/>
                <a:ea typeface="+mn-ea"/>
                <a:cs typeface="+mn-cs"/>
              </a:rPr>
              <a:t>. Exercises such as Tai Chi, martial arts, yoga, and gymnastics all help you to improve your physical balance (and by extension your mental, emotional, and spiritual balance as well).</a:t>
            </a:r>
          </a:p>
          <a:p>
            <a:pPr lvl="0"/>
            <a:r>
              <a:rPr lang="en-US" sz="1200" b="1" kern="1200" dirty="0">
                <a:solidFill>
                  <a:schemeClr val="tx1"/>
                </a:solidFill>
                <a:latin typeface="+mn-lt"/>
                <a:ea typeface="+mn-ea"/>
                <a:cs typeface="+mn-cs"/>
              </a:rPr>
              <a:t>Endurance. </a:t>
            </a:r>
            <a:r>
              <a:rPr lang="en-US" sz="1200" kern="1200" dirty="0">
                <a:solidFill>
                  <a:schemeClr val="tx1"/>
                </a:solidFill>
                <a:latin typeface="+mn-lt"/>
                <a:ea typeface="+mn-ea"/>
                <a:cs typeface="+mn-cs"/>
              </a:rPr>
              <a:t>Exercises such as running, swimming, cycling, or aerobics help you to improve your endurance. Improved endurance means you can function better for longer periods of time.</a:t>
            </a:r>
          </a:p>
          <a:p>
            <a:pPr lvl="0"/>
            <a:r>
              <a:rPr lang="en-US" sz="1200" b="1" kern="1200" dirty="0">
                <a:solidFill>
                  <a:schemeClr val="tx1"/>
                </a:solidFill>
                <a:latin typeface="+mn-lt"/>
                <a:ea typeface="+mn-ea"/>
                <a:cs typeface="+mn-cs"/>
              </a:rPr>
              <a:t>Strength.</a:t>
            </a:r>
            <a:r>
              <a:rPr lang="en-US" sz="1200" kern="1200" dirty="0">
                <a:solidFill>
                  <a:schemeClr val="tx1"/>
                </a:solidFill>
                <a:latin typeface="+mn-lt"/>
                <a:ea typeface="+mn-ea"/>
                <a:cs typeface="+mn-cs"/>
              </a:rPr>
              <a:t> Weight training is the best way to improve your strength. You can use free weights (don’t forget to have a spotter), weight machines, kettle bells, or resistance bands. Remember the greater the weight you lift, the more muscle mass you can build. The more repetitions you do, the more toned and defined your muscles become. One way to combine endurance and weight training is to circuit train. This means that instead of doing three sets of reps at each station with 30 seconds to a minute to recover, you do one set and move on in a circuit with no rest between sets. Repeat the circuit three times.</a:t>
            </a:r>
          </a:p>
          <a:p>
            <a:pPr lvl="0"/>
            <a:r>
              <a:rPr lang="en-US" sz="1200" b="1" kern="1200" dirty="0">
                <a:solidFill>
                  <a:schemeClr val="tx1"/>
                </a:solidFill>
                <a:latin typeface="+mn-lt"/>
                <a:ea typeface="+mn-ea"/>
                <a:cs typeface="+mn-cs"/>
              </a:rPr>
              <a:t>Flexibility.</a:t>
            </a:r>
            <a:r>
              <a:rPr lang="en-US" sz="1200" kern="1200" dirty="0">
                <a:solidFill>
                  <a:schemeClr val="tx1"/>
                </a:solidFill>
                <a:latin typeface="+mn-lt"/>
                <a:ea typeface="+mn-ea"/>
                <a:cs typeface="+mn-cs"/>
              </a:rPr>
              <a:t> Stretching is vital to a good exercise regimen. Not only does this improve your flexibility, but practicing yoga, Pilates, or other types of stretching exercises also eliminates toxins in your body that create stress and discomfort, and stretching also prevents injuries.</a:t>
            </a:r>
          </a:p>
          <a:p>
            <a:r>
              <a:rPr lang="en-US" sz="1200" kern="1200" dirty="0">
                <a:solidFill>
                  <a:schemeClr val="tx1"/>
                </a:solidFill>
                <a:latin typeface="+mn-lt"/>
                <a:ea typeface="+mn-ea"/>
                <a:cs typeface="+mn-cs"/>
              </a:rPr>
              <a:t>Even though we hear it all the time and know deep down that exercising is good for us, it remains difficult to put into practice and to keep it up. Here are some suggestions to help you maintain a consistent exercise regimen:</a:t>
            </a:r>
          </a:p>
          <a:p>
            <a:pPr lvl="0"/>
            <a:r>
              <a:rPr lang="en-US" sz="1200" kern="1200" dirty="0">
                <a:solidFill>
                  <a:schemeClr val="tx1"/>
                </a:solidFill>
                <a:latin typeface="+mn-lt"/>
                <a:ea typeface="+mn-ea"/>
                <a:cs typeface="+mn-cs"/>
              </a:rPr>
              <a:t>Try to exercise at the same time each day, and avoid exercise three hours before you go to sleep.</a:t>
            </a:r>
          </a:p>
          <a:p>
            <a:pPr lvl="0"/>
            <a:r>
              <a:rPr lang="en-US" sz="1200" kern="1200" dirty="0">
                <a:solidFill>
                  <a:schemeClr val="tx1"/>
                </a:solidFill>
                <a:latin typeface="+mn-lt"/>
                <a:ea typeface="+mn-ea"/>
                <a:cs typeface="+mn-cs"/>
              </a:rPr>
              <a:t>Find a workout partner. This can help you when you aren’t feeling as motivated, and you can help your partner when they aren’t motivated to stick with it.</a:t>
            </a:r>
          </a:p>
          <a:p>
            <a:pPr lvl="0"/>
            <a:r>
              <a:rPr lang="en-US" sz="1200" kern="1200" dirty="0">
                <a:solidFill>
                  <a:schemeClr val="tx1"/>
                </a:solidFill>
                <a:latin typeface="+mn-lt"/>
                <a:ea typeface="+mn-ea"/>
                <a:cs typeface="+mn-cs"/>
              </a:rPr>
              <a:t>Never exercise beyond your physical capabilities. When you initially begin exercising, you might experience muscle soreness. This ache is a different feeling than a muscle tear, which will be a sharper and more pronounced pain. There is the saying, “No pain, no gain,” but you must differentiate between the hurt of improving yourself physically and the pain of injury.</a:t>
            </a:r>
          </a:p>
          <a:p>
            <a:pPr lvl="0"/>
            <a:r>
              <a:rPr lang="en-US" sz="1200" kern="1200" dirty="0">
                <a:solidFill>
                  <a:schemeClr val="tx1"/>
                </a:solidFill>
                <a:latin typeface="+mn-lt"/>
                <a:ea typeface="+mn-ea"/>
                <a:cs typeface="+mn-cs"/>
              </a:rPr>
              <a:t>Drink plenty of water and eat a balanced diet with lots of vitamins. If you experience muscle soreness that lasts for more than a few days, you might not be getting enough vitamin C. Especially if your exercise regimen involves stretching, you need to drink plenty of water to flush the stress-producing toxins from your body.</a:t>
            </a:r>
          </a:p>
          <a:p>
            <a:pPr lvl="0"/>
            <a:r>
              <a:rPr lang="en-US" sz="1200" kern="1200" dirty="0">
                <a:solidFill>
                  <a:schemeClr val="tx1"/>
                </a:solidFill>
                <a:latin typeface="+mn-lt"/>
                <a:ea typeface="+mn-ea"/>
                <a:cs typeface="+mn-cs"/>
              </a:rPr>
              <a:t>Vary up your exercise regimen from time to time. This accomplishes two things: it prevents your body from getting used to an exercise so that the positive changes are decreased (known as plateauing), and changing up your regimen keeps the exercises from becoming boring. Make sure that your new exercises continue to improve your physical self in each of the four areas: balance, strength, flexibility, and endurance.</a:t>
            </a:r>
          </a:p>
          <a:p>
            <a:pPr lvl="0"/>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a:t>
            </a:r>
          </a:p>
          <a:p>
            <a:pPr lvl="0"/>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a physical stress reduction plan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Developing an Exercise Regimen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a plan to reduce your physical stress through exercise and other strategies.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 Physical Stress Reduction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plateauing?</a:t>
            </a:r>
          </a:p>
          <a:p>
            <a:pPr lvl="0"/>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24</a:t>
            </a:fld>
            <a:endParaRPr lang="en-US" dirty="0"/>
          </a:p>
        </p:txBody>
      </p:sp>
    </p:spTree>
    <p:extLst>
      <p:ext uri="{BB962C8B-B14F-4D97-AF65-F5344CB8AC3E}">
        <p14:creationId xmlns:p14="http://schemas.microsoft.com/office/powerpoint/2010/main" val="37133718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Tana worked at a job where she sat all day. She also liked to eat sweets and tended to avoid exercise because, she would tell herself, she didn’t have the energy. Her friend Chandra also worked at the same job, but counteracted the fact that she sat all day by exercising regularly and limiting what foods she ate. One day Tana began having pains in her side, which the doctors diagnosed as a result of her sitting. She grew upset and depressed because they told her she would likely contract diabetes if this didn’t change soon. Chandra saw her friend crying at her desk one day and invited her to join Chandra after work so they could work out and Tana could talk about it. At first the idea of working out was unattractive, but Tana really needed to talk to someone, so she went along. After her work out, Tana actually felt more energized than she had in a while and even felt optimistic about her future.</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Awareness of the Physical Self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Tana and Chandra demonstrated different degrees of physical awareness.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and how the two friends demonstrated different degrees of physical awareness.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of the two friends paid more attention to her physical needs?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25</a:t>
            </a:fld>
            <a:endParaRPr lang="en-US" dirty="0"/>
          </a:p>
        </p:txBody>
      </p:sp>
    </p:spTree>
    <p:extLst>
      <p:ext uri="{BB962C8B-B14F-4D97-AF65-F5344CB8AC3E}">
        <p14:creationId xmlns:p14="http://schemas.microsoft.com/office/powerpoint/2010/main" val="40680987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571548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40639154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8864469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24261524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42595144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Another way of thinking of physical awareness is being aware of how you deploy yourself in your environment. This can be your work environment, your home environment, and any other environment in which you are engaged. Life in the early 21</a:t>
            </a:r>
            <a:r>
              <a:rPr lang="en-US" sz="1200" kern="1200" baseline="30000" dirty="0">
                <a:solidFill>
                  <a:schemeClr val="tx1"/>
                </a:solidFill>
                <a:latin typeface="+mn-lt"/>
                <a:ea typeface="+mn-ea"/>
                <a:cs typeface="+mn-cs"/>
              </a:rPr>
              <a:t>st</a:t>
            </a:r>
            <a:r>
              <a:rPr lang="en-US" sz="1200" kern="1200" dirty="0">
                <a:solidFill>
                  <a:schemeClr val="tx1"/>
                </a:solidFill>
                <a:latin typeface="+mn-lt"/>
                <a:ea typeface="+mn-ea"/>
                <a:cs typeface="+mn-cs"/>
              </a:rPr>
              <a:t> Century is fast-paced and in order to effectively engage with the overall environment, you must become aware of how you spend your time and how to maximize that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169519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a:t>
            </a:fld>
            <a:endParaRPr lang="en-CA" dirty="0"/>
          </a:p>
        </p:txBody>
      </p:sp>
    </p:spTree>
    <p:extLst>
      <p:ext uri="{BB962C8B-B14F-4D97-AF65-F5344CB8AC3E}">
        <p14:creationId xmlns:p14="http://schemas.microsoft.com/office/powerpoint/2010/main" val="7704461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latin typeface="+mn-lt"/>
                <a:ea typeface="+mn-ea"/>
                <a:cs typeface="+mn-cs"/>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 an opportunity to snowball into humongous ones. Before you leave your workplace, making sure everything is tidy is one way to avoid things piling up. Another step is to designate a time to clean on a weekly basis.</a:t>
            </a:r>
          </a:p>
          <a:p>
            <a:r>
              <a:rPr lang="en-US" sz="1200" kern="1200" dirty="0">
                <a:solidFill>
                  <a:schemeClr val="tx1"/>
                </a:solidFill>
                <a:latin typeface="+mn-lt"/>
                <a:ea typeface="+mn-ea"/>
                <a:cs typeface="+mn-cs"/>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removing clutter.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Get Rid of Clutter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stay clutter free.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clutter manages to sneak into our lives and our workspaces. Brainstorm ways to prevent and remove distraction clutter.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clutter cause?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32</a:t>
            </a:fld>
            <a:endParaRPr lang="en-US" dirty="0"/>
          </a:p>
        </p:txBody>
      </p:sp>
    </p:spTree>
    <p:extLst>
      <p:ext uri="{BB962C8B-B14F-4D97-AF65-F5344CB8AC3E}">
        <p14:creationId xmlns:p14="http://schemas.microsoft.com/office/powerpoint/2010/main" val="2999142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lvl="0"/>
            <a:r>
              <a:rPr lang="en-US" sz="1200" b="1" kern="1200" dirty="0">
                <a:solidFill>
                  <a:schemeClr val="tx1"/>
                </a:solidFill>
                <a:latin typeface="+mn-lt"/>
                <a:ea typeface="+mn-ea"/>
                <a:cs typeface="+mn-cs"/>
              </a:rPr>
              <a:t>Specific. </a:t>
            </a:r>
            <a:r>
              <a:rPr lang="en-US" sz="1200" kern="1200" dirty="0">
                <a:solidFill>
                  <a:schemeClr val="tx1"/>
                </a:solidFill>
                <a:latin typeface="+mn-lt"/>
                <a:ea typeface="+mn-ea"/>
                <a:cs typeface="+mn-cs"/>
              </a:rPr>
              <a:t>When you establish a specific goal rather than a general one, you are far more likely to follow through.</a:t>
            </a:r>
          </a:p>
          <a:p>
            <a:pPr lvl="0"/>
            <a:r>
              <a:rPr lang="en-US" sz="1200" b="1" kern="1200" dirty="0">
                <a:solidFill>
                  <a:schemeClr val="tx1"/>
                </a:solidFill>
                <a:latin typeface="+mn-lt"/>
                <a:ea typeface="+mn-ea"/>
                <a:cs typeface="+mn-cs"/>
              </a:rPr>
              <a:t>Measurable.</a:t>
            </a:r>
            <a:r>
              <a:rPr lang="en-US" sz="1200" kern="1200" dirty="0">
                <a:solidFill>
                  <a:schemeClr val="tx1"/>
                </a:solidFill>
                <a:latin typeface="+mn-lt"/>
                <a:ea typeface="+mn-ea"/>
                <a:cs typeface="+mn-cs"/>
              </a:rPr>
              <a:t> One of the reasons for making a goal specific is so you can measure what the successful completion of that goal looks like.</a:t>
            </a:r>
          </a:p>
          <a:p>
            <a:pPr lvl="0"/>
            <a:r>
              <a:rPr lang="en-US" sz="1200" b="1" kern="1200" dirty="0">
                <a:solidFill>
                  <a:schemeClr val="tx1"/>
                </a:solidFill>
                <a:latin typeface="+mn-lt"/>
                <a:ea typeface="+mn-ea"/>
                <a:cs typeface="+mn-cs"/>
              </a:rPr>
              <a:t>Achievable.</a:t>
            </a:r>
            <a:r>
              <a:rPr lang="en-US" sz="1200" kern="1200" dirty="0">
                <a:solidFill>
                  <a:schemeClr val="tx1"/>
                </a:solidFill>
                <a:latin typeface="+mn-lt"/>
                <a:ea typeface="+mn-ea"/>
                <a:cs typeface="+mn-cs"/>
              </a:rPr>
              <a:t> If a goal is too easy, it can also be easy to justify giving up on it because it’s not important enough. Make sure you set goals that are challenging but achievable.</a:t>
            </a:r>
          </a:p>
          <a:p>
            <a:pPr lvl="0"/>
            <a:r>
              <a:rPr lang="en-US" sz="1200" b="1" kern="1200" dirty="0">
                <a:solidFill>
                  <a:schemeClr val="tx1"/>
                </a:solidFill>
                <a:latin typeface="+mn-lt"/>
                <a:ea typeface="+mn-ea"/>
                <a:cs typeface="+mn-cs"/>
              </a:rPr>
              <a:t>Realistic. </a:t>
            </a:r>
            <a:r>
              <a:rPr lang="en-US" sz="1200" kern="1200" dirty="0">
                <a:solidFill>
                  <a:schemeClr val="tx1"/>
                </a:solidFill>
                <a:latin typeface="+mn-lt"/>
                <a:ea typeface="+mn-ea"/>
                <a:cs typeface="+mn-cs"/>
              </a:rPr>
              <a:t>While being ambitious can help you to achieve large goals, being too ambitious can often lead to rebellion. If your goal is something nearly impossible, such as piloting a spaceship to Neptune, you will have several opportunities to give up.</a:t>
            </a:r>
          </a:p>
          <a:p>
            <a:pPr lvl="0"/>
            <a:r>
              <a:rPr lang="en-US" sz="1200" b="1" kern="1200" dirty="0">
                <a:solidFill>
                  <a:schemeClr val="tx1"/>
                </a:solidFill>
                <a:latin typeface="+mn-lt"/>
                <a:ea typeface="+mn-ea"/>
                <a:cs typeface="+mn-cs"/>
              </a:rPr>
              <a:t>Time-targeted. </a:t>
            </a:r>
            <a:r>
              <a:rPr lang="en-US" sz="1200" kern="1200" dirty="0">
                <a:solidFill>
                  <a:schemeClr val="tx1"/>
                </a:solidFill>
                <a:latin typeface="+mn-lt"/>
                <a:ea typeface="+mn-ea"/>
                <a:cs typeface="+mn-cs"/>
              </a:rPr>
              <a:t>When you decide on setting a goal, you must also decide on when you expect to achieve that goal. You must be specific. This allows you to organize your goal-achieving behavior with a deadline.</a:t>
            </a:r>
          </a:p>
          <a:p>
            <a:r>
              <a:rPr lang="en-US" sz="1200" kern="1200" dirty="0">
                <a:solidFill>
                  <a:schemeClr val="tx1"/>
                </a:solidFill>
                <a:latin typeface="+mn-lt"/>
                <a:ea typeface="+mn-ea"/>
                <a:cs typeface="+mn-cs"/>
              </a:rPr>
              <a:t>In addition to being SMART about goal setting, there are some other steps you can take that will help you remain committed to achieving your goal.</a:t>
            </a:r>
          </a:p>
          <a:p>
            <a:pPr lvl="0"/>
            <a:r>
              <a:rPr lang="en-US" sz="1200" kern="1200" dirty="0">
                <a:solidFill>
                  <a:schemeClr val="tx1"/>
                </a:solidFill>
                <a:latin typeface="+mn-lt"/>
                <a:ea typeface="+mn-ea"/>
                <a:cs typeface="+mn-cs"/>
              </a:rPr>
              <a:t>Tell someone else about your goal. This will help to keep you accountable and committed.</a:t>
            </a:r>
          </a:p>
          <a:p>
            <a:pPr lvl="0"/>
            <a:r>
              <a:rPr lang="en-US" sz="1200" kern="1200" dirty="0">
                <a:solidFill>
                  <a:schemeClr val="tx1"/>
                </a:solidFill>
                <a:latin typeface="+mn-lt"/>
                <a:ea typeface="+mn-ea"/>
                <a:cs typeface="+mn-cs"/>
              </a:rPr>
              <a:t>When appropriate, divide your goal into smaller milestones. When you reach a milestone, reward yourself. Small rewards can help you to stay enthusiastic.</a:t>
            </a:r>
          </a:p>
          <a:p>
            <a:pPr lvl="0"/>
            <a:r>
              <a:rPr lang="en-US" sz="1200" kern="1200" dirty="0">
                <a:solidFill>
                  <a:schemeClr val="tx1"/>
                </a:solidFill>
                <a:latin typeface="+mn-lt"/>
                <a:ea typeface="+mn-ea"/>
                <a:cs typeface="+mn-cs"/>
              </a:rPr>
              <a:t>If you fail to meet a milestone, don’t use this as an occasion to beat yourself up or to give up. Instead, determine where and how you failed and how to avoid doing so in the future. Most importantly, don’t give up.</a:t>
            </a:r>
          </a:p>
          <a:p>
            <a:pPr lvl="0"/>
            <a:r>
              <a:rPr lang="en-US" sz="1200" kern="1200" dirty="0">
                <a:solidFill>
                  <a:schemeClr val="tx1"/>
                </a:solidFill>
                <a:latin typeface="+mn-lt"/>
                <a:ea typeface="+mn-ea"/>
                <a:cs typeface="+mn-cs"/>
              </a:rPr>
              <a:t>Perhaps the single most important step is to choose a goal that is meaningful to you.</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goal setting.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Goal Setting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Identify three goals you would like to pursue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 Goal Setting</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should you tell another person about your goals?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33</a:t>
            </a:fld>
            <a:endParaRPr lang="en-US" dirty="0"/>
          </a:p>
        </p:txBody>
      </p:sp>
    </p:spTree>
    <p:extLst>
      <p:ext uri="{BB962C8B-B14F-4D97-AF65-F5344CB8AC3E}">
        <p14:creationId xmlns:p14="http://schemas.microsoft.com/office/powerpoint/2010/main" val="1544048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latin typeface="+mn-lt"/>
                <a:ea typeface="+mn-ea"/>
                <a:cs typeface="+mn-cs"/>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lvl="0"/>
            <a:r>
              <a:rPr lang="en-US" sz="1200" b="1" kern="1200" dirty="0">
                <a:solidFill>
                  <a:schemeClr val="tx1"/>
                </a:solidFill>
                <a:latin typeface="+mn-lt"/>
                <a:ea typeface="+mn-ea"/>
                <a:cs typeface="+mn-cs"/>
              </a:rPr>
              <a:t>Eat a Frog. </a:t>
            </a:r>
            <a:r>
              <a:rPr lang="en-US" sz="1200" kern="1200" dirty="0">
                <a:solidFill>
                  <a:schemeClr val="tx1"/>
                </a:solidFill>
                <a:latin typeface="+mn-lt"/>
                <a:ea typeface="+mn-ea"/>
                <a:cs typeface="+mn-cs"/>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lvl="0"/>
            <a:r>
              <a:rPr lang="en-US" sz="1200" b="1" kern="1200" dirty="0">
                <a:solidFill>
                  <a:schemeClr val="tx1"/>
                </a:solidFill>
                <a:latin typeface="+mn-lt"/>
                <a:ea typeface="+mn-ea"/>
                <a:cs typeface="+mn-cs"/>
              </a:rPr>
              <a:t>Big Stuff First.</a:t>
            </a:r>
            <a:r>
              <a:rPr lang="en-US" sz="1200" kern="1200" dirty="0">
                <a:solidFill>
                  <a:schemeClr val="tx1"/>
                </a:solidFill>
                <a:latin typeface="+mn-lt"/>
                <a:ea typeface="+mn-ea"/>
                <a:cs typeface="+mn-cs"/>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lvl="0"/>
            <a:r>
              <a:rPr lang="en-US" sz="1200" b="1" kern="1200" dirty="0">
                <a:solidFill>
                  <a:schemeClr val="tx1"/>
                </a:solidFill>
                <a:latin typeface="+mn-lt"/>
                <a:ea typeface="+mn-ea"/>
                <a:cs typeface="+mn-cs"/>
              </a:rPr>
              <a:t>Covey Quadrants.</a:t>
            </a:r>
            <a:r>
              <a:rPr lang="en-US" sz="1200" kern="1200" dirty="0">
                <a:solidFill>
                  <a:schemeClr val="tx1"/>
                </a:solidFill>
                <a:latin typeface="+mn-lt"/>
                <a:ea typeface="+mn-ea"/>
                <a:cs typeface="+mn-cs"/>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ways to build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 Covey Quadrants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the focus when finding motivation?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34</a:t>
            </a:fld>
            <a:endParaRPr lang="en-US" dirty="0"/>
          </a:p>
        </p:txBody>
      </p:sp>
    </p:spTree>
    <p:extLst>
      <p:ext uri="{BB962C8B-B14F-4D97-AF65-F5344CB8AC3E}">
        <p14:creationId xmlns:p14="http://schemas.microsoft.com/office/powerpoint/2010/main" val="25303344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lvl="0"/>
            <a:r>
              <a:rPr lang="en-US" sz="1200" kern="1200" dirty="0">
                <a:solidFill>
                  <a:schemeClr val="tx1"/>
                </a:solidFill>
                <a:latin typeface="+mn-lt"/>
                <a:ea typeface="+mn-ea"/>
                <a:cs typeface="+mn-cs"/>
              </a:rPr>
              <a:t>Eliminate distractions.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lvl="0"/>
            <a:r>
              <a:rPr lang="en-US" sz="1200" kern="1200" dirty="0">
                <a:solidFill>
                  <a:schemeClr val="tx1"/>
                </a:solidFill>
                <a:latin typeface="+mn-lt"/>
                <a:ea typeface="+mn-ea"/>
                <a:cs typeface="+mn-cs"/>
              </a:rPr>
              <a:t>Use the buddy system.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lvl="0"/>
            <a:r>
              <a:rPr lang="en-US" sz="1200" kern="1200" dirty="0">
                <a:solidFill>
                  <a:schemeClr val="tx1"/>
                </a:solidFill>
                <a:latin typeface="+mn-lt"/>
                <a:ea typeface="+mn-ea"/>
                <a:cs typeface="+mn-cs"/>
              </a:rPr>
              <a:t>Accept that things are likely to be imperfect. Our tendency to strive for perfection often results in feelings of anxiety over the fact that we might not get it right, and such emotions are great breeding grounds for procrastination.</a:t>
            </a:r>
          </a:p>
          <a:p>
            <a:pPr lvl="0"/>
            <a:r>
              <a:rPr lang="en-US" sz="1200" kern="1200" dirty="0">
                <a:solidFill>
                  <a:schemeClr val="tx1"/>
                </a:solidFill>
                <a:latin typeface="+mn-lt"/>
                <a:ea typeface="+mn-ea"/>
                <a:cs typeface="+mn-cs"/>
              </a:rPr>
              <a:t>Avoid overcomplicating matters. While this might look as if you are breaking a large task into smaller tasks, each with their individual deadlines, spending too much time organizing can quickly become an exercise in avoiding the task at hand.</a:t>
            </a:r>
          </a:p>
          <a:p>
            <a:pPr lvl="0"/>
            <a:r>
              <a:rPr lang="en-US" sz="1200" kern="1200" dirty="0">
                <a:solidFill>
                  <a:schemeClr val="tx1"/>
                </a:solidFill>
                <a:latin typeface="+mn-lt"/>
                <a:ea typeface="+mn-ea"/>
                <a:cs typeface="+mn-cs"/>
              </a:rPr>
              <a:t>Keep in mind that our tendency is to overestimate the amount of time that a task will take. This overestimation makes it easier to justify procrastination. When you find yourself thinking that you have plenty of time to complete a task, remind yourself that you are probably exaggerating.</a:t>
            </a:r>
          </a:p>
          <a:p>
            <a:pPr lvl="0"/>
            <a:r>
              <a:rPr lang="en-US" sz="1200" kern="1200" dirty="0">
                <a:solidFill>
                  <a:schemeClr val="tx1"/>
                </a:solidFill>
                <a:latin typeface="+mn-lt"/>
                <a:ea typeface="+mn-ea"/>
                <a:cs typeface="+mn-cs"/>
              </a:rPr>
              <a:t>Try setting a timer for twenty five minutes.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Procrastination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Procrastination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situations where you procrastinate.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consider situations where you procrastinate. Identify ways in which you procrastinate. Brainstorm strategies to avoid procrastination for these situations</a:t>
            </a:r>
          </a:p>
          <a:p>
            <a:r>
              <a:rPr lang="en-US" sz="1200" b="1" kern="1200" dirty="0">
                <a:solidFill>
                  <a:schemeClr val="tx1"/>
                </a:solidFill>
                <a:effectLst/>
                <a:latin typeface="+mn-lt"/>
                <a:ea typeface="+mn-ea"/>
                <a:cs typeface="+mn-cs"/>
              </a:rPr>
              <a:t> 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cause of procrastination?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35</a:t>
            </a:fld>
            <a:endParaRPr lang="en-US" dirty="0"/>
          </a:p>
        </p:txBody>
      </p:sp>
    </p:spTree>
    <p:extLst>
      <p:ext uri="{BB962C8B-B14F-4D97-AF65-F5344CB8AC3E}">
        <p14:creationId xmlns:p14="http://schemas.microsoft.com/office/powerpoint/2010/main" val="17101616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Jennifer had goals and ideas, but she found herself constantly procrastinating. She would become momentarily distracted only to find herself looking at the clock to see 20 minutes had passed since she looked away from the task at hand. Jennifer approached Aisha, her mentor, for advice on how to stop procrastinating. Aisha had a reputation at work as a dynamo who got things done, so she seemed the perfect person for Jennifer to speak with about this problem. Aisha looked at Jennifer’s work space and suggested that Jennifer remove the clutter from her workspace. Jennifer took Aisha’s advice and organized her office so that everything had a place. She removed some of the toys and gadgets that she found distracting. She did keep a motivational poster, but everything else in the office was work related. The first week was difficult, but Jennifer was able to see progress after a while. Soon, she was spurred on by her own success.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Time Management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removing clutter from the office.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could have happened if the clutter in the office had remained or grown worse?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much time did Jennifer lose without realizing it?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36</a:t>
            </a:fld>
            <a:endParaRPr lang="en-US" dirty="0"/>
          </a:p>
        </p:txBody>
      </p:sp>
    </p:spTree>
    <p:extLst>
      <p:ext uri="{BB962C8B-B14F-4D97-AF65-F5344CB8AC3E}">
        <p14:creationId xmlns:p14="http://schemas.microsoft.com/office/powerpoint/2010/main" val="1182627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37</a:t>
            </a:fld>
            <a:endParaRPr lang="en-US" dirty="0"/>
          </a:p>
        </p:txBody>
      </p:sp>
    </p:spTree>
    <p:extLst>
      <p:ext uri="{BB962C8B-B14F-4D97-AF65-F5344CB8AC3E}">
        <p14:creationId xmlns:p14="http://schemas.microsoft.com/office/powerpoint/2010/main" val="38262480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38</a:t>
            </a:fld>
            <a:endParaRPr lang="en-US" dirty="0"/>
          </a:p>
        </p:txBody>
      </p:sp>
    </p:spTree>
    <p:extLst>
      <p:ext uri="{BB962C8B-B14F-4D97-AF65-F5344CB8AC3E}">
        <p14:creationId xmlns:p14="http://schemas.microsoft.com/office/powerpoint/2010/main" val="16346248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39</a:t>
            </a:fld>
            <a:endParaRPr lang="en-US" dirty="0"/>
          </a:p>
        </p:txBody>
      </p:sp>
    </p:spTree>
    <p:extLst>
      <p:ext uri="{BB962C8B-B14F-4D97-AF65-F5344CB8AC3E}">
        <p14:creationId xmlns:p14="http://schemas.microsoft.com/office/powerpoint/2010/main" val="32821623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40</a:t>
            </a:fld>
            <a:endParaRPr lang="en-US" dirty="0"/>
          </a:p>
        </p:txBody>
      </p:sp>
    </p:spTree>
    <p:extLst>
      <p:ext uri="{BB962C8B-B14F-4D97-AF65-F5344CB8AC3E}">
        <p14:creationId xmlns:p14="http://schemas.microsoft.com/office/powerpoint/2010/main" val="9792864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41</a:t>
            </a:fld>
            <a:endParaRPr lang="en-US" dirty="0"/>
          </a:p>
        </p:txBody>
      </p:sp>
    </p:spTree>
    <p:extLst>
      <p:ext uri="{BB962C8B-B14F-4D97-AF65-F5344CB8AC3E}">
        <p14:creationId xmlns:p14="http://schemas.microsoft.com/office/powerpoint/2010/main" val="1600852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6</a:t>
            </a:fld>
            <a:endParaRPr lang="en-CA" dirty="0"/>
          </a:p>
        </p:txBody>
      </p:sp>
    </p:spTree>
    <p:extLst>
      <p:ext uri="{BB962C8B-B14F-4D97-AF65-F5344CB8AC3E}">
        <p14:creationId xmlns:p14="http://schemas.microsoft.com/office/powerpoint/2010/main" val="15465678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emotional aspect of the self has long been misunderstood. The ancient cultures from which many of our own contemporary values have derived were faced with a difficult task.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In doing so, they suggested that emotions themselves might be undesirable, or that acknowledging emotions is a sign of weakness. Nothing could be further from the truth.</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5365852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You might have heard it said that all emotions are valid, but what exactly does this mean? Does this mean that any time you feel an emotion you are perfectly justified in feeling an emotion? For example, if your child spills a glass of milk, does the validity of emotions mean you are correct in being angry with your child? Perhaps the notion of correct versus incorrect is the wrong approach. The validity of emotions means that in any situation, if you feel anger, regardless of the cause, it is valid to acknowledge to yourself that you do indeed feel anger. The validity of emotions means that denying an emotional state is a dangerous action that can have big consequences, often resulting in an emotional breakdown in the future if not addressed.</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Introduce the concept of the validity of emotions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Validity of Emotions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all emotions are valid.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how all emotions, even unpleasant ones are valid. Make a list of the ways people are feeling today and place them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you acknowledge your emotions?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29882470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Before human beings established cities and civilization, life was, in the words of Thomas Hobbes, “mean, nasty, brutish, and short.” At any moment a person could find his or herself in mortal danger. In this type of environment, the ability to feel fear served a purpose that was often the difference between life and death. If you felt fear, your sympathetic nervous system could stimulate your adrenal glands and you would feel the impulse to run away or fight. With adrenaline coursing through your system, you could approach the situation as if it was the life and death situation it actually was more often than not. Of course, nowadays, we might feel as if a situation is a matter of life or death when upon further reflection we realize it isn’t. Nevertheless, when we feel emotions they provide us with important information about both our environment and, more importantly, our assessment of that environment.</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utility of emotions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Utility of Emotions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what purpose different emotions can have.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the emotions from the previous activity are communicating to each person. Determine ways in which these emotions can be useful.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possible use for anxiety?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7047980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 order to make the best use of our emotions, it becomes important to be able to identify how we feel at any given moment. Psychologists have developed the theory of emotional granularity to help us with just that. According to this theory, emotions can be identified by two different primary characteristics: the level to which they excite us, known as arousal; and the degree to which we experience them as pleasant or unpleasant, known as valence. Emotions that are characterized as having high arousal would be emotions such as joy, anger, enthusiasm, and anxiety. Low arousal emotions would include depression but also calm. If your thoughts tend to race, along with your pulse, you are probably feeling an emotion or group of emotions that are characterized by high levels of arousal.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Identify High and Low Arousal Emotions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High and Low Arousal Emotions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arousal levels involved in different types of emotions.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identify different types of high arousal emotions, and list these on the flipchart/board. Identify low arousal emotions, and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Joy is an example of what level of arousal?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140218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Emotional valence refers to whether the emotion is experienced as a pleasant condition or an unpleasant condition. Emotions that are unpleasant tend to indicate that something needs to change – either in ourselves or in our environment. Emotions that are on the pleasant side of the valence scale indicate that whatever is happening works for us. When you are having a good time, you are experiencing emotions on the pleasurable side of the valence continuum.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Identify pleasant and unpleasant emotions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Emotional Valence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emotions that are pleasant and unpleasant.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develop a list on the flipchart/board of pleasant emotions. Make a separate list of unpleasant emotions.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pleasant emotion?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3064807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effectLst/>
                <a:latin typeface="+mn-lt"/>
                <a:ea typeface="+mn-ea"/>
                <a:cs typeface="+mn-cs"/>
              </a:rPr>
              <a:t>Aria and Sally’s father had recently lost his job as a government worker. Both sisters recognized that this created anxiety within them. Aria, who enjoyed being active and athletic, vented her frustrations out against Sally because she couldn’t understand why Sally liked makeup, sewing, and telling stories. Sally realized that her frustration wasn’t with Aria despite their arguments, and instead of arguing back, Sally started looking through the classifieds to try and find another job for her father. She soon found a possibility for him, but he would have to move north and work in a prison.</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Emotional Awareness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case study. How did Aria and Sally deal differently with their emotions of anxiety and frustration?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Sally do to address her anxiety?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1255446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48</a:t>
            </a:fld>
            <a:endParaRPr lang="en-US" dirty="0"/>
          </a:p>
        </p:txBody>
      </p:sp>
    </p:spTree>
    <p:extLst>
      <p:ext uri="{BB962C8B-B14F-4D97-AF65-F5344CB8AC3E}">
        <p14:creationId xmlns:p14="http://schemas.microsoft.com/office/powerpoint/2010/main" val="890286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49</a:t>
            </a:fld>
            <a:endParaRPr lang="en-US" dirty="0"/>
          </a:p>
        </p:txBody>
      </p:sp>
    </p:spTree>
    <p:extLst>
      <p:ext uri="{BB962C8B-B14F-4D97-AF65-F5344CB8AC3E}">
        <p14:creationId xmlns:p14="http://schemas.microsoft.com/office/powerpoint/2010/main" val="2705215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50</a:t>
            </a:fld>
            <a:endParaRPr lang="en-US" dirty="0"/>
          </a:p>
        </p:txBody>
      </p:sp>
    </p:spTree>
    <p:extLst>
      <p:ext uri="{BB962C8B-B14F-4D97-AF65-F5344CB8AC3E}">
        <p14:creationId xmlns:p14="http://schemas.microsoft.com/office/powerpoint/2010/main" val="219906865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51</a:t>
            </a:fld>
            <a:endParaRPr lang="en-US" dirty="0"/>
          </a:p>
        </p:txBody>
      </p:sp>
    </p:spTree>
    <p:extLst>
      <p:ext uri="{BB962C8B-B14F-4D97-AF65-F5344CB8AC3E}">
        <p14:creationId xmlns:p14="http://schemas.microsoft.com/office/powerpoint/2010/main" val="167963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 vital way of becoming more effective in both business and life is by becoming more self aware. If you can become aware of your self – your strengths and your weaknesses – then, you can become aware of the effects you create. Only once you know your effects can you know how to change them, or even whether you should. Implementing the guidelines in this module is the first step in a continual process of deepening your awareness of your self and the effects you create. Becoming more effective can only deepen your rewards in both your professional and personal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a:t>
            </a:fld>
            <a:endParaRPr lang="en-US" dirty="0"/>
          </a:p>
        </p:txBody>
      </p:sp>
    </p:spTree>
    <p:extLst>
      <p:ext uri="{BB962C8B-B14F-4D97-AF65-F5344CB8AC3E}">
        <p14:creationId xmlns:p14="http://schemas.microsoft.com/office/powerpoint/2010/main" val="33907812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52</a:t>
            </a:fld>
            <a:endParaRPr lang="en-US" dirty="0"/>
          </a:p>
        </p:txBody>
      </p:sp>
    </p:spTree>
    <p:extLst>
      <p:ext uri="{BB962C8B-B14F-4D97-AF65-F5344CB8AC3E}">
        <p14:creationId xmlns:p14="http://schemas.microsoft.com/office/powerpoint/2010/main" val="19006228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If you cannot control how you feel and avoiding your feelings has negative consequences, the only recourse you have left is to manage your emotions. This involves understanding not only how you feel, but what use you can make of your feelings.</a:t>
            </a:r>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53</a:t>
            </a:fld>
            <a:endParaRPr lang="en-US" dirty="0"/>
          </a:p>
        </p:txBody>
      </p:sp>
    </p:spTree>
    <p:extLst>
      <p:ext uri="{BB962C8B-B14F-4D97-AF65-F5344CB8AC3E}">
        <p14:creationId xmlns:p14="http://schemas.microsoft.com/office/powerpoint/2010/main" val="252371338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Like the emotional granularity theory, the theory of emotional intelligence is one that helps you to understand how to make the most use of your feelings. Once you accept that emotions are valid, it’s tempting to think that expressing them in every instance is the way to go. Like the famous gag in the television show </a:t>
            </a:r>
            <a:r>
              <a:rPr lang="en-US" sz="1200" i="1" kern="1200" dirty="0">
                <a:solidFill>
                  <a:schemeClr val="tx1"/>
                </a:solidFill>
                <a:latin typeface="+mn-lt"/>
                <a:ea typeface="+mn-ea"/>
                <a:cs typeface="+mn-cs"/>
              </a:rPr>
              <a:t>Seinfeld</a:t>
            </a:r>
            <a:r>
              <a:rPr lang="en-US" sz="1200" kern="1200" dirty="0">
                <a:solidFill>
                  <a:schemeClr val="tx1"/>
                </a:solidFill>
                <a:latin typeface="+mn-lt"/>
                <a:ea typeface="+mn-ea"/>
                <a:cs typeface="+mn-cs"/>
              </a:rPr>
              <a:t>, to indicate your anger or frustration, you could go around screaming, “Serenity now!” Unfortunately that’s not what is called for when you accept the validity of your emotions. Emotional intelligence means understanding what your emotion signifies and the appropriate and helpful ways in which you make the emotion work for you.</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Emotional Intelligence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Emotional Intelligence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appropriate and beneficial ways to express unpleasant emotions.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concept of emotional intelligence. Identify ways to express unpleasant emotions in appropriate and beneficial ways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Is there an appropriate way to express anger?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54</a:t>
            </a:fld>
            <a:endParaRPr lang="en-US" dirty="0"/>
          </a:p>
        </p:txBody>
      </p:sp>
    </p:spTree>
    <p:extLst>
      <p:ext uri="{BB962C8B-B14F-4D97-AF65-F5344CB8AC3E}">
        <p14:creationId xmlns:p14="http://schemas.microsoft.com/office/powerpoint/2010/main" val="9527832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latin typeface="+mn-lt"/>
                <a:ea typeface="+mn-ea"/>
                <a:cs typeface="+mn-cs"/>
              </a:rPr>
              <a:t>One useful way of thinking about emotions is to divide them into categories based on how they help us to perform. We could assign one category for emotions that always help us to perform well. Emotions such as enthusiasm, confidence, tenacity, and optimism would fall into this category of high performance emotions. These high performance emotions are characterized as being high arousal emotions and as being emotions where our focus is wide and open.</a:t>
            </a:r>
          </a:p>
          <a:p>
            <a:r>
              <a:rPr lang="en-US" sz="1200" kern="1200" dirty="0">
                <a:solidFill>
                  <a:schemeClr val="tx1"/>
                </a:solidFill>
                <a:latin typeface="+mn-lt"/>
                <a:ea typeface="+mn-ea"/>
                <a:cs typeface="+mn-cs"/>
              </a:rPr>
              <a:t>Another category of emotions becomes obvious. If we have a category for high performance emotions, then it follows that we should have a category for emotions that always interfere with high performance. These are called blue emotions, and they include such emotions as dejection, depression, boredom, and disappointment. These emotions are marked by qualities of low arousal and a narrowed and closed focus.</a:t>
            </a:r>
          </a:p>
          <a:p>
            <a:r>
              <a:rPr lang="en-US" sz="1200" kern="1200" dirty="0">
                <a:solidFill>
                  <a:schemeClr val="tx1"/>
                </a:solidFill>
                <a:latin typeface="+mn-lt"/>
                <a:ea typeface="+mn-ea"/>
                <a:cs typeface="+mn-cs"/>
              </a:rPr>
              <a:t>A third category for emotions would cover those emotions that can either improve our performance or impede it. These emotions include anger, anxiety, and frustration, and they are called swing emotions because they can swing either way into motivating better performance or interfering with good performance. Take anxiety for example. If someone preparing for a test was to feel anxious about that test, this could lead either to that person studying harder or freezing up. If the anxiety led to more studying, we could say that the emotion caused the person’s behavior to swing into the realm of high performance. If the anxiety made the person freeze up, than obviously, that person probably did not do too well on the test, and the effects of that emotion led to decreased performance as if the emotion were a blue emotion. Swing emotions are characterized as being high arousal emotions but with a narrowed focus.</a:t>
            </a:r>
          </a:p>
          <a:p>
            <a:r>
              <a:rPr lang="en-US" sz="1200" kern="1200" dirty="0">
                <a:solidFill>
                  <a:schemeClr val="tx1"/>
                </a:solidFill>
                <a:latin typeface="+mn-lt"/>
                <a:ea typeface="+mn-ea"/>
                <a:cs typeface="+mn-cs"/>
              </a:rPr>
              <a:t>A fourth category of emotions does not get discussed much because we often don’t recognize emotions in this category as emotions, seeing them more as neutral states. However, low arousal and wide focused emotions such as calm and satisfaction can be high performance emotions as well.</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Categories of Emotions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Categories of Emotions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different types of emotions and categorize them based on whether they widen or narrow focus and whether they heighten or diminish arousal.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and categorize emotions based on their capacity to widen or narrow focus and whether they are high or low arousal emotions. List these on the flipchart/board under the four different categories.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low arousal and narrowly focused emotion do to performance?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55</a:t>
            </a:fld>
            <a:endParaRPr lang="en-US" dirty="0"/>
          </a:p>
        </p:txBody>
      </p:sp>
    </p:spTree>
    <p:extLst>
      <p:ext uri="{BB962C8B-B14F-4D97-AF65-F5344CB8AC3E}">
        <p14:creationId xmlns:p14="http://schemas.microsoft.com/office/powerpoint/2010/main" val="25090001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latin typeface="+mn-lt"/>
                <a:ea typeface="+mn-ea"/>
                <a:cs typeface="+mn-cs"/>
              </a:rPr>
              <a:t>If you’ve ever felt depressed, you can probably understand why raising your arousal level might be a helpful way to go. The trick to emotional intelligence, then, is to recognize how you are feeling and determine what needs to be done in order to feel a different way. Fortunately, in the case of blue emotions, there are numerous ways to increase your arousal levels and thereby put your emotions into more of the high performance category where you’re feeling enthusiasm or optimism. Here are some suggestions:</a:t>
            </a:r>
          </a:p>
          <a:p>
            <a:pPr lvl="0"/>
            <a:r>
              <a:rPr lang="en-US" sz="1200" kern="1200" dirty="0">
                <a:solidFill>
                  <a:schemeClr val="tx1"/>
                </a:solidFill>
                <a:latin typeface="+mn-lt"/>
                <a:ea typeface="+mn-ea"/>
                <a:cs typeface="+mn-cs"/>
              </a:rPr>
              <a:t>Exercise. For those suffering from depression, doctors often recommend exercising. The combination of movement and high respiration helps to stimulate chemicals in your brain that give you the sense of well-being (what runners refer to as “runner’s high”) and to increase your energy level.</a:t>
            </a:r>
          </a:p>
          <a:p>
            <a:pPr lvl="0"/>
            <a:r>
              <a:rPr lang="en-US" sz="1200" kern="1200" dirty="0">
                <a:solidFill>
                  <a:schemeClr val="tx1"/>
                </a:solidFill>
                <a:latin typeface="+mn-lt"/>
                <a:ea typeface="+mn-ea"/>
                <a:cs typeface="+mn-cs"/>
              </a:rPr>
              <a:t>Listen to upbeat music. A steady beat has the capacity to pump a person up and get them feeling greater levels of enthusiasm. Often upbeat music can lead people to spontaneously engage in a truly excellent form of exercise: dancing.</a:t>
            </a:r>
          </a:p>
          <a:p>
            <a:pPr lvl="0"/>
            <a:r>
              <a:rPr lang="en-US" sz="1200" kern="1200" dirty="0">
                <a:solidFill>
                  <a:schemeClr val="tx1"/>
                </a:solidFill>
                <a:latin typeface="+mn-lt"/>
                <a:ea typeface="+mn-ea"/>
                <a:cs typeface="+mn-cs"/>
              </a:rPr>
              <a:t>Sing. While it might sound hokey, singing with all your heart can really (to quote the Beatles) “take a sad song and make it better.” Not only is the physical act of singing a kind of massage for your lungs and throat, but the movement of air through your vocal chords in the form of vibrations can arouse your energy levels.</a:t>
            </a:r>
          </a:p>
          <a:p>
            <a:pPr lvl="0"/>
            <a:r>
              <a:rPr lang="en-US" sz="1200" kern="1200" dirty="0">
                <a:solidFill>
                  <a:schemeClr val="tx1"/>
                </a:solidFill>
                <a:latin typeface="+mn-lt"/>
                <a:ea typeface="+mn-ea"/>
                <a:cs typeface="+mn-cs"/>
              </a:rPr>
              <a:t>Play. One really great way to cope with blue emotions is to engage in some form of game. Playing taps into our inner child and reawakens our sense of optimism and enthusiasm.</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Increasing Arousal.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Increasing Arousal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Develop action plans for increasing arousal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 Increasing Arousal Action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one way to beat the blues?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56</a:t>
            </a:fld>
            <a:endParaRPr lang="en-US" dirty="0"/>
          </a:p>
        </p:txBody>
      </p:sp>
    </p:spTree>
    <p:extLst>
      <p:ext uri="{BB962C8B-B14F-4D97-AF65-F5344CB8AC3E}">
        <p14:creationId xmlns:p14="http://schemas.microsoft.com/office/powerpoint/2010/main" val="26515839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latin typeface="+mn-lt"/>
                <a:ea typeface="+mn-ea"/>
                <a:cs typeface="+mn-cs"/>
              </a:rPr>
              <a:t>While increasing your arousal level can be an excellent way to effectively deal with low arousal emotions, feeling high levels of emotional arousal is not always helpful. The key is to understand the valence of the high arousal emotion. If it is on the pleasant side of the spectrum, there’s no need to change anything, but if you’re emotion is unpleasant, then you probably need to lower your arousal level. In the example before about anxiety and test taking, too much arousal could make a person freeze up. This is why when someone feels anxious or angry, it’s common for another person to tell them to calm down. Unfortunately, while this may be obvious from a rational standpoint, it’s easier said than done when you do feel angry or anxious. Since swing emotions tend to feature both instances of high arousal and a narrowed focus, activities that can lower the arousal level, widen the focus, or both are desirable. A lower level of arousal allows you to reassess your situation and a wider focus allows you to explore possibilities that wouldn’t have occurred to you in a state of anger or frustration. Here are some suggestions:</a:t>
            </a:r>
          </a:p>
          <a:p>
            <a:pPr lvl="0"/>
            <a:r>
              <a:rPr lang="en-US" sz="1200" kern="1200" dirty="0">
                <a:solidFill>
                  <a:schemeClr val="tx1"/>
                </a:solidFill>
                <a:latin typeface="+mn-lt"/>
                <a:ea typeface="+mn-ea"/>
                <a:cs typeface="+mn-cs"/>
              </a:rPr>
              <a:t>Breathe. Taking deep and slow breaths helps to slow down your respiration and allow the fight or flight feelings to subside.</a:t>
            </a:r>
          </a:p>
          <a:p>
            <a:pPr lvl="0"/>
            <a:r>
              <a:rPr lang="en-US" sz="1200" kern="1200" dirty="0">
                <a:solidFill>
                  <a:schemeClr val="tx1"/>
                </a:solidFill>
                <a:latin typeface="+mn-lt"/>
                <a:ea typeface="+mn-ea"/>
                <a:cs typeface="+mn-cs"/>
              </a:rPr>
              <a:t>Engage a Relaxation Response. If you’ve been practicing the technique introduced in Module Three regularly, this might even be an instinctive action. If you have the capability and space, taking the time to meditate can also help to reduce your feelings of arousal.</a:t>
            </a:r>
          </a:p>
          <a:p>
            <a:pPr lvl="0"/>
            <a:r>
              <a:rPr lang="en-US" sz="1200" kern="1200" dirty="0">
                <a:solidFill>
                  <a:schemeClr val="tx1"/>
                </a:solidFill>
                <a:latin typeface="+mn-lt"/>
                <a:ea typeface="+mn-ea"/>
                <a:cs typeface="+mn-cs"/>
              </a:rPr>
              <a:t>Exercise. Strangely enough, exercise can increase arousal levels in people who are feeling low arousal and it can also decrease the arousal level of someone feeling high arousal. This is a form of venting. In fact anything that is a high energy activity can help vent your high arousal levels and reduce them to something more manageable. That’s why people tend to shout when they get angry.</a:t>
            </a:r>
          </a:p>
          <a:p>
            <a:pPr lvl="0"/>
            <a:r>
              <a:rPr lang="en-US" sz="1200" kern="1200" dirty="0">
                <a:solidFill>
                  <a:schemeClr val="tx1"/>
                </a:solidFill>
                <a:latin typeface="+mn-lt"/>
                <a:ea typeface="+mn-ea"/>
                <a:cs typeface="+mn-cs"/>
              </a:rPr>
              <a:t>Shout. Obviously, you need to be selective in how you deploy this strategy. Shouting at your boss, friend, parent, or child might help in the immediate moment to reduce your arousal level, but it often comes with consequences. However, finding a private and quiet place to scream your lungs out can be quite helpful.</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Venting.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Venting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appropriate ways you can vent in your work environment to decrease your arousal level.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appropriate places and methods where you can reduce your arousal levels at your workplace.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another word for lowering your arousal levels?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57</a:t>
            </a:fld>
            <a:endParaRPr lang="en-US" dirty="0"/>
          </a:p>
        </p:txBody>
      </p:sp>
    </p:spTree>
    <p:extLst>
      <p:ext uri="{BB962C8B-B14F-4D97-AF65-F5344CB8AC3E}">
        <p14:creationId xmlns:p14="http://schemas.microsoft.com/office/powerpoint/2010/main" val="10648966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Kyle had been feeling depressed and lethargic ever since his girlfriend left him. Consequently, he had begun to isolate, and even his best friend Luke had not seen him for a few weeks. Luke had a particularly bad day at work, and he decided that the best way to deal with the excess energy of his frustration and anger would be to go jogging. As he was jogging, he passed Kyle’s house, saw that a light was on, and invited Kyle to join him for the rest of his run. He actually had to drag Kyle out of his bed, but once the two ran together, they both felt better. Kyle felt more energized than he had felt in weeks, and Luke worked out his excess energy so that he could reflect upon what needed to change at his work.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Mood Management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similar approach to managing two different moods.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Luke intervene with his own emotions? How did he help Kyle? What other approaches could either of them have taken?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way to counteract both high and low arousal emotions?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130803086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8100372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4384698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979391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US" sz="1200" kern="1200" dirty="0">
                <a:solidFill>
                  <a:schemeClr val="tx1"/>
                </a:solidFill>
                <a:latin typeface="+mn-lt"/>
                <a:ea typeface="+mn-ea"/>
                <a:cs typeface="+mn-cs"/>
              </a:rPr>
              <a:t>Define the self and different aspects of the self</a:t>
            </a:r>
          </a:p>
          <a:p>
            <a:pPr marL="171450" lvl="0" indent="-171450">
              <a:buFont typeface="Arial" panose="020B0604020202020204" pitchFamily="34" charset="0"/>
              <a:buChar char="•"/>
            </a:pPr>
            <a:r>
              <a:rPr lang="en-US" sz="1200" kern="1200" dirty="0">
                <a:solidFill>
                  <a:schemeClr val="tx1"/>
                </a:solidFill>
                <a:latin typeface="+mn-lt"/>
                <a:ea typeface="+mn-ea"/>
                <a:cs typeface="+mn-cs"/>
              </a:rPr>
              <a:t>Learn from introspection</a:t>
            </a:r>
          </a:p>
          <a:p>
            <a:pPr marL="171450" lvl="0" indent="-171450">
              <a:buFont typeface="Arial" panose="020B0604020202020204" pitchFamily="34" charset="0"/>
              <a:buChar char="•"/>
            </a:pPr>
            <a:r>
              <a:rPr lang="en-US" sz="1200" kern="1200" dirty="0">
                <a:solidFill>
                  <a:schemeClr val="tx1"/>
                </a:solidFill>
                <a:latin typeface="+mn-lt"/>
                <a:ea typeface="+mn-ea"/>
                <a:cs typeface="+mn-cs"/>
              </a:rPr>
              <a:t>Understand the nature and value of emotions</a:t>
            </a:r>
          </a:p>
          <a:p>
            <a:pPr marL="171450" lvl="0" indent="-171450">
              <a:buFont typeface="Arial" panose="020B0604020202020204" pitchFamily="34" charset="0"/>
              <a:buChar char="•"/>
            </a:pPr>
            <a:r>
              <a:rPr lang="en-US" sz="1200" kern="1200" dirty="0">
                <a:solidFill>
                  <a:schemeClr val="tx1"/>
                </a:solidFill>
                <a:latin typeface="+mn-lt"/>
                <a:ea typeface="+mn-ea"/>
                <a:cs typeface="+mn-cs"/>
              </a:rPr>
              <a:t>Appreciate themselves</a:t>
            </a:r>
          </a:p>
          <a:p>
            <a:pPr marL="171450" lvl="0" indent="-171450">
              <a:buFont typeface="Arial" panose="020B0604020202020204" pitchFamily="34" charset="0"/>
              <a:buChar char="•"/>
            </a:pPr>
            <a:r>
              <a:rPr lang="en-US" sz="1200" kern="1200" dirty="0">
                <a:solidFill>
                  <a:schemeClr val="tx1"/>
                </a:solidFill>
                <a:latin typeface="+mn-lt"/>
                <a:ea typeface="+mn-ea"/>
                <a:cs typeface="+mn-cs"/>
              </a:rPr>
              <a:t>Appreciate others</a:t>
            </a:r>
          </a:p>
          <a:p>
            <a:pPr marL="171450" lvl="0" indent="-171450">
              <a:buFont typeface="Arial" panose="020B0604020202020204" pitchFamily="34" charset="0"/>
              <a:buChar char="•"/>
            </a:pPr>
            <a:r>
              <a:rPr lang="en-US" sz="1200" kern="1200" dirty="0">
                <a:solidFill>
                  <a:schemeClr val="tx1"/>
                </a:solidFill>
                <a:latin typeface="+mn-lt"/>
                <a:ea typeface="+mn-ea"/>
                <a:cs typeface="+mn-cs"/>
              </a:rPr>
              <a:t>Improve effectiveness</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176425348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335840236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33137967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Strictly speaking, it is not possible to control your emotions. However, your thought processes often determine how you assess a situation, and it’s that assessment where emotions can come into play. If your assessment is off, you may be angry in a situation that when viewed in another way would not warrant anger at all, for example. Consequently, in developing greater self-awareness, you must become aware of your mental 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64</a:t>
            </a:fld>
            <a:endParaRPr lang="en-US" dirty="0"/>
          </a:p>
        </p:txBody>
      </p:sp>
    </p:spTree>
    <p:extLst>
      <p:ext uri="{BB962C8B-B14F-4D97-AF65-F5344CB8AC3E}">
        <p14:creationId xmlns:p14="http://schemas.microsoft.com/office/powerpoint/2010/main" val="378302514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aspect of awareness of your mental self is being aware of your thinking style. Psychologists differentiate between two types of thinking styles: global and linear. Neither thinking style is inherently better than the other, however. These terms merely describe ways in which people process information. Global thinkers tend to be big picture thinkers. They’re more interested in the theory or concept behind something than they are in the minute details. Conversely, linear thinkers are more interested in the details than in the big picture. A linear thinker will tend to prefer step by step processes for doing things, rather than an overarching theory about them. One way to think about the differences between global thinking and linear thinking is to imagine you are given a toy that is in pieces and needs to be assembled. If you are a global thinker, you will be more likely to look at the picture of what the assembled toy looks like and attempt to put it together based on this picture. If you are a linear thinker, you will more likely proceed through the instructions step by step. While neither approach is wrong, in group projects, global thinkers tend to work well with and prefer working with other global thinkers, whereas linear thinkers prefer to work with other linear thinkers.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Thinking Styles.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Thinking Styles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various common work scenarios would be approached by a global thinker versus a linear thinker.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common work scenarios. Discuss how a global thinker would approach these scenarios. List your ideas on the flipchart/board. Follow the same procedure discussing how a linear thinker would approach the same scenarios.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type of thinker can see the forest from the trees?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65</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a:solidFill>
                  <a:schemeClr val="tx1"/>
                </a:solidFill>
                <a:latin typeface="+mn-lt"/>
                <a:ea typeface="+mn-ea"/>
                <a:cs typeface="+mn-cs"/>
              </a:rPr>
              <a:t>Another aspect of the mental self is the learning style. The learning style is how you take in and process new information. There are three learning styles, and understanding which one you are can help you improve your ability to learn new information by maximizing aspects of your preferred approach. Here are the three learning styles:</a:t>
            </a:r>
          </a:p>
          <a:p>
            <a:pPr lvl="0"/>
            <a:r>
              <a:rPr lang="en-US" sz="1200" b="1" kern="1200" dirty="0">
                <a:solidFill>
                  <a:schemeClr val="tx1"/>
                </a:solidFill>
                <a:latin typeface="+mn-lt"/>
                <a:ea typeface="+mn-ea"/>
                <a:cs typeface="+mn-cs"/>
              </a:rPr>
              <a:t>Auditory. </a:t>
            </a:r>
            <a:r>
              <a:rPr lang="en-US" sz="1200" kern="1200" dirty="0">
                <a:solidFill>
                  <a:schemeClr val="tx1"/>
                </a:solidFill>
                <a:latin typeface="+mn-lt"/>
                <a:ea typeface="+mn-ea"/>
                <a:cs typeface="+mn-cs"/>
              </a:rPr>
              <a:t>People who learn best by listening prefer lectures to visual displays or physical activities. If you are an auditory learner, one way to improve your learning is to record lectures so that you can play them back for review.</a:t>
            </a:r>
          </a:p>
          <a:p>
            <a:pPr lvl="0"/>
            <a:r>
              <a:rPr lang="en-US" sz="1200" b="1" kern="1200" dirty="0">
                <a:solidFill>
                  <a:schemeClr val="tx1"/>
                </a:solidFill>
                <a:latin typeface="+mn-lt"/>
                <a:ea typeface="+mn-ea"/>
                <a:cs typeface="+mn-cs"/>
              </a:rPr>
              <a:t>Visual.</a:t>
            </a:r>
            <a:r>
              <a:rPr lang="en-US" sz="1200" kern="1200" dirty="0">
                <a:solidFill>
                  <a:schemeClr val="tx1"/>
                </a:solidFill>
                <a:latin typeface="+mn-lt"/>
                <a:ea typeface="+mn-ea"/>
                <a:cs typeface="+mn-cs"/>
              </a:rPr>
              <a:t> For visual learners, a picture is worth a thousand words. They prefer power point presentations to lectures. They also prefer to read information than to have it told to them.</a:t>
            </a:r>
          </a:p>
          <a:p>
            <a:pPr lvl="0"/>
            <a:r>
              <a:rPr lang="en-US" sz="1200" b="1" kern="1200" dirty="0">
                <a:solidFill>
                  <a:schemeClr val="tx1"/>
                </a:solidFill>
                <a:latin typeface="+mn-lt"/>
                <a:ea typeface="+mn-ea"/>
                <a:cs typeface="+mn-cs"/>
              </a:rPr>
              <a:t>Tactile.</a:t>
            </a:r>
            <a:r>
              <a:rPr lang="en-US" sz="1200" kern="1200" dirty="0">
                <a:solidFill>
                  <a:schemeClr val="tx1"/>
                </a:solidFill>
                <a:latin typeface="+mn-lt"/>
                <a:ea typeface="+mn-ea"/>
                <a:cs typeface="+mn-cs"/>
              </a:rPr>
              <a:t> If you’re a tactile learner, this means that you learn by doing. Rather than have someone explain to you how to effectively work that chainsaw, you need to do it yourself.</a:t>
            </a:r>
          </a:p>
          <a:p>
            <a:r>
              <a:rPr lang="en-US" sz="1200" kern="1200" dirty="0">
                <a:solidFill>
                  <a:schemeClr val="tx1"/>
                </a:solidFill>
                <a:latin typeface="+mn-lt"/>
                <a:ea typeface="+mn-ea"/>
                <a:cs typeface="+mn-cs"/>
              </a:rPr>
              <a:t>When considering both thinking and learning styles, it is important to remember that these are not discrete categories. A person can be primarily a tactile learner, but also exhibit qualities of visual or auditory learning. Likewise, a global thinker can also have linear thinking traits and vice versa.</a:t>
            </a:r>
          </a:p>
          <a:p>
            <a:r>
              <a:rPr lang="en-US" sz="1200" kern="1200" dirty="0">
                <a:solidFill>
                  <a:schemeClr val="tx1"/>
                </a:solidFill>
                <a:latin typeface="+mn-lt"/>
                <a:ea typeface="+mn-ea"/>
                <a:cs typeface="+mn-cs"/>
              </a:rPr>
              <a:t>There are numerous learning style assessments available on the internet, but here is one for those interested:</a:t>
            </a:r>
            <a:br>
              <a:rPr lang="en-US" sz="1200" kern="1200" dirty="0">
                <a:solidFill>
                  <a:schemeClr val="tx1"/>
                </a:solidFill>
                <a:latin typeface="+mn-lt"/>
                <a:ea typeface="+mn-ea"/>
                <a:cs typeface="+mn-cs"/>
              </a:rPr>
            </a:br>
            <a:r>
              <a:rPr lang="en-US" sz="1200" u="sng" kern="1200" dirty="0">
                <a:solidFill>
                  <a:schemeClr val="tx1"/>
                </a:solidFill>
                <a:latin typeface="+mn-lt"/>
                <a:ea typeface="+mn-ea"/>
                <a:cs typeface="+mn-cs"/>
                <a:hlinkClick r:id="rId3"/>
              </a:rPr>
              <a:t>https://targetlearning.net/free-assessment.html</a:t>
            </a:r>
            <a:endParaRPr lang="en-US" sz="1200" kern="1200" dirty="0">
              <a:solidFill>
                <a:schemeClr val="tx1"/>
              </a:solidFill>
              <a:latin typeface="+mn-lt"/>
              <a:ea typeface="+mn-ea"/>
              <a:cs typeface="+mn-cs"/>
            </a:endParaRP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Learning Styles.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Learning Styles</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Discuss how you feel most comfortable learning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which learning styles work best for you and what steps you can take to accommodate your learning style. List some different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learning style is learning by doing?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66</a:t>
            </a:fld>
            <a:endParaRPr lang="en-US" dirty="0"/>
          </a:p>
        </p:txBody>
      </p:sp>
    </p:spTree>
    <p:extLst>
      <p:ext uri="{BB962C8B-B14F-4D97-AF65-F5344CB8AC3E}">
        <p14:creationId xmlns:p14="http://schemas.microsoft.com/office/powerpoint/2010/main" val="195644922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Before discussing personality, it is important to understand something. None of this stuff actually exists. There is no such thing as the self, thinking styles, learning styles, or for that matter, the personality. Or at least there is no biological basis for any of these things. If you examine a person’s brain with an MRI or PET scan, you would be hard pressed to locate where in the brain the notion of “I” comes from. Similarly, a person with a holistic thinking style or a visual learning style won’t have any special features in their brains that differentiate them from a linear thinker or a different learning style. Psychology has a term for all of these things: constructs. So if constructs are not real, why do we study them?</a:t>
            </a:r>
          </a:p>
          <a:p>
            <a:r>
              <a:rPr lang="en-US" sz="1200" kern="1200" dirty="0">
                <a:solidFill>
                  <a:schemeClr val="tx1"/>
                </a:solidFill>
                <a:latin typeface="+mn-lt"/>
                <a:ea typeface="+mn-ea"/>
                <a:cs typeface="+mn-cs"/>
              </a:rPr>
              <a:t>A good analogy comes from mathematics. Although triangles and circles do not exist in the actual world, understanding the properties of these can allow you to do things in the real world that you wouldn’t necessarily be able to do. For example, triangulation allows you to use knowledge about the angles of triangles and the relations of these to each other to determine the location of an otherwise unknown point. Similarly, using psychological constructs allows us to think of activities, such as learning or working together in groups, in a certain way that we wouldn’t get to without these constructs. For example, it’s not as important whether you are officially a tactile learner than it is that you find learning with your hands an easier or more effective process than other approaches. </a:t>
            </a:r>
          </a:p>
          <a:p>
            <a:r>
              <a:rPr lang="en-US" sz="1200" kern="1200" dirty="0">
                <a:solidFill>
                  <a:schemeClr val="tx1"/>
                </a:solidFill>
                <a:latin typeface="+mn-lt"/>
                <a:ea typeface="+mn-ea"/>
                <a:cs typeface="+mn-cs"/>
              </a:rPr>
              <a:t>Personality is a construct, and there are numerous ways of defining personality. This particular course uses the personality concepts developed by Carl Jung and further incorporated into the Myers-Briggs Type Indicator (MBTI) test because it is easy to understand and easy to find places online to take the test for free. If you are interested in taking such a test, you can access an online version here:</a:t>
            </a:r>
          </a:p>
          <a:p>
            <a:r>
              <a:rPr lang="en-US" sz="1200" u="sng" kern="1200" dirty="0">
                <a:solidFill>
                  <a:schemeClr val="tx1"/>
                </a:solidFill>
                <a:latin typeface="+mn-lt"/>
                <a:ea typeface="+mn-ea"/>
                <a:cs typeface="+mn-cs"/>
                <a:hlinkClick r:id="rId3"/>
              </a:rPr>
              <a:t>http://www.humanmetrics.com/cgi-win/jtypes2.asp</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Please note that this is not the official MBTI test, which you would have to pay for in order for it to be administered by a professional. However, this version allows you to approximate your personality type.</a:t>
            </a:r>
          </a:p>
          <a:p>
            <a:r>
              <a:rPr lang="en-US" sz="1200" kern="1200" dirty="0">
                <a:solidFill>
                  <a:schemeClr val="tx1"/>
                </a:solidFill>
                <a:latin typeface="+mn-lt"/>
                <a:ea typeface="+mn-ea"/>
                <a:cs typeface="+mn-cs"/>
              </a:rPr>
              <a:t>The MBTI identifies personality types in four different dimensions:</a:t>
            </a:r>
          </a:p>
          <a:p>
            <a:pPr lvl="0"/>
            <a:r>
              <a:rPr lang="en-US" sz="1200" b="1" kern="1200" dirty="0">
                <a:solidFill>
                  <a:schemeClr val="tx1"/>
                </a:solidFill>
                <a:latin typeface="+mn-lt"/>
                <a:ea typeface="+mn-ea"/>
                <a:cs typeface="+mn-cs"/>
              </a:rPr>
              <a:t>Attitudes. </a:t>
            </a:r>
            <a:r>
              <a:rPr lang="en-US" sz="1200" kern="1200" dirty="0">
                <a:solidFill>
                  <a:schemeClr val="tx1"/>
                </a:solidFill>
                <a:latin typeface="+mn-lt"/>
                <a:ea typeface="+mn-ea"/>
                <a:cs typeface="+mn-cs"/>
              </a:rPr>
              <a:t>For our purposes, becoming more self-aware, this dimension will be the most important. Within the attitude dimension are two types: extroversion and introversion. Extraverts tend to be action oriented, enjoy having a wide sphere of influence, and prefer frequent social interactions. They get energy from spending time with others. Introverts, on the other hand, actually need time away from other people in order to recharge their energy. They tend to be more thought oriented, prefer having a deep sphere of influence, and prefer infrequent but substantial social interactions. An extravert might be more comfortable talking about the weather or the latest ball game, whereas an introvert might be more interested in talking about the nature of the weather or the strategies involved in the latest ball game. Knowing your personality attitude can be extremely helpful in understanding your social needs. An introverted person needs to carve out time alone for herself or himself in order to function better. An extrovert might have difficulty spending lengthy periods alone on the other hand.</a:t>
            </a:r>
          </a:p>
          <a:p>
            <a:pPr lvl="0"/>
            <a:r>
              <a:rPr lang="en-US" sz="1200" b="1" kern="1200" dirty="0">
                <a:solidFill>
                  <a:schemeClr val="tx1"/>
                </a:solidFill>
                <a:latin typeface="+mn-lt"/>
                <a:ea typeface="+mn-ea"/>
                <a:cs typeface="+mn-cs"/>
              </a:rPr>
              <a:t>Perceiving Functions.</a:t>
            </a:r>
            <a:r>
              <a:rPr lang="en-US" sz="1200" kern="1200" dirty="0">
                <a:solidFill>
                  <a:schemeClr val="tx1"/>
                </a:solidFill>
                <a:latin typeface="+mn-lt"/>
                <a:ea typeface="+mn-ea"/>
                <a:cs typeface="+mn-cs"/>
              </a:rPr>
              <a:t> This dimension includes the sensing and intuiting types. Sensing types prefer to process information that is concrete and comes through the senses. Intuiting types prefer to think more about abstract principles and theories.</a:t>
            </a:r>
          </a:p>
          <a:p>
            <a:pPr lvl="0"/>
            <a:r>
              <a:rPr lang="en-US" sz="1200" b="1" kern="1200" dirty="0">
                <a:solidFill>
                  <a:schemeClr val="tx1"/>
                </a:solidFill>
                <a:latin typeface="+mn-lt"/>
                <a:ea typeface="+mn-ea"/>
                <a:cs typeface="+mn-cs"/>
              </a:rPr>
              <a:t>Judging Functions. </a:t>
            </a:r>
            <a:r>
              <a:rPr lang="en-US" sz="1200" kern="1200" dirty="0">
                <a:solidFill>
                  <a:schemeClr val="tx1"/>
                </a:solidFill>
                <a:latin typeface="+mn-lt"/>
                <a:ea typeface="+mn-ea"/>
                <a:cs typeface="+mn-cs"/>
              </a:rPr>
              <a:t>This dimension includes the thinking and feeling types. Thinking types tend to rely on logic and causality in their decision making, whereas feeling types rely on empathy and harmony in their decision making.</a:t>
            </a:r>
          </a:p>
          <a:p>
            <a:pPr lvl="0"/>
            <a:r>
              <a:rPr lang="en-US" sz="1200" b="1" kern="1200" dirty="0">
                <a:solidFill>
                  <a:schemeClr val="tx1"/>
                </a:solidFill>
                <a:latin typeface="+mn-lt"/>
                <a:ea typeface="+mn-ea"/>
                <a:cs typeface="+mn-cs"/>
              </a:rPr>
              <a:t>Lifestyle.</a:t>
            </a:r>
            <a:r>
              <a:rPr lang="en-US" sz="1200" kern="1200" dirty="0">
                <a:solidFill>
                  <a:schemeClr val="tx1"/>
                </a:solidFill>
                <a:latin typeface="+mn-lt"/>
                <a:ea typeface="+mn-ea"/>
                <a:cs typeface="+mn-cs"/>
              </a:rPr>
              <a:t> The two poles for this dimension are judging and perceiving. However, these aren’t actually separate dimensions per se. Instead, this dimension shows which of the two functions the personality tends to emphasize in interactions with others. For example, if someone is a sensing type and has a perceiving lifestyle, they will emphasize their tendency think in abstractions more than whatever judging function they have. Conversely, a judging type who is of the thinking variety will emphasize this aspect of their personality when they interact with others.</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concept of personality and personality types.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Personality types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different personality types engage with other people.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share ways that you connect and engage with other people based on differing personalities. Make a list of strategies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personality type feels energized by socializing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67</a:t>
            </a:fld>
            <a:endParaRPr lang="en-US" dirty="0"/>
          </a:p>
        </p:txBody>
      </p:sp>
    </p:spTree>
    <p:extLst>
      <p:ext uri="{BB962C8B-B14F-4D97-AF65-F5344CB8AC3E}">
        <p14:creationId xmlns:p14="http://schemas.microsoft.com/office/powerpoint/2010/main" val="24295723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To this point, we’ve explored various styles of thinking, learning, and personality expression. However, what happens when thinking goes bad? There are numerous examples of distorted thinking that give us an inaccurate assessment of our situation. Distorted thinking comes into play typically when we have narrowed our focus on things. Whether the emotion is of the high or low arousal variety, if its valence is on the unpleasant side, it typically has distorted patterns of thinking that go with it. Here are some examples of distorted thinking patterns:</a:t>
            </a:r>
          </a:p>
          <a:p>
            <a:pPr lvl="0"/>
            <a:r>
              <a:rPr lang="en-US" sz="1200" b="1" kern="1200" dirty="0">
                <a:solidFill>
                  <a:schemeClr val="tx1"/>
                </a:solidFill>
                <a:latin typeface="+mn-lt"/>
                <a:ea typeface="+mn-ea"/>
                <a:cs typeface="+mn-cs"/>
              </a:rPr>
              <a:t>Magnifying and Minimizing. </a:t>
            </a:r>
            <a:r>
              <a:rPr lang="en-US" sz="1200" kern="1200" dirty="0">
                <a:solidFill>
                  <a:schemeClr val="tx1"/>
                </a:solidFill>
                <a:latin typeface="+mn-lt"/>
                <a:ea typeface="+mn-ea"/>
                <a:cs typeface="+mn-cs"/>
              </a:rPr>
              <a:t>When a person magnifies a situation, they are said to be making a mountain out of a molehill. Magnification involves exaggerating the extent of a problem or choosing the worst set of outcomes as the most likely outcome. Minimizing is the opposite. When you minimize you blow off something as being less important than it truly is.</a:t>
            </a:r>
          </a:p>
          <a:p>
            <a:pPr lvl="0"/>
            <a:r>
              <a:rPr lang="en-US" sz="1200" b="1" kern="1200" dirty="0">
                <a:solidFill>
                  <a:schemeClr val="tx1"/>
                </a:solidFill>
                <a:latin typeface="+mn-lt"/>
                <a:ea typeface="+mn-ea"/>
                <a:cs typeface="+mn-cs"/>
              </a:rPr>
              <a:t>Thinking in the imperative.</a:t>
            </a:r>
            <a:r>
              <a:rPr lang="en-US" sz="1200" kern="1200" dirty="0">
                <a:solidFill>
                  <a:schemeClr val="tx1"/>
                </a:solidFill>
                <a:latin typeface="+mn-lt"/>
                <a:ea typeface="+mn-ea"/>
                <a:cs typeface="+mn-cs"/>
              </a:rPr>
              <a:t> When you think in imperatives, you fixate on how you think a person or situation ought to be rather than how it is. This often takes you into areas of a situation for which you have no control.</a:t>
            </a:r>
          </a:p>
          <a:p>
            <a:pPr lvl="0"/>
            <a:r>
              <a:rPr lang="en-US" sz="1200" b="1" kern="1200" dirty="0">
                <a:solidFill>
                  <a:schemeClr val="tx1"/>
                </a:solidFill>
                <a:latin typeface="+mn-lt"/>
                <a:ea typeface="+mn-ea"/>
                <a:cs typeface="+mn-cs"/>
              </a:rPr>
              <a:t>Dichotomous Reasoning.</a:t>
            </a:r>
            <a:r>
              <a:rPr lang="en-US" sz="1200" kern="1200" dirty="0">
                <a:solidFill>
                  <a:schemeClr val="tx1"/>
                </a:solidFill>
                <a:latin typeface="+mn-lt"/>
                <a:ea typeface="+mn-ea"/>
                <a:cs typeface="+mn-cs"/>
              </a:rPr>
              <a:t> This distorted thinking style involves thinking in black and white, either/or, or hyperbolic terms. Frequently there is an in between that the thinker is discounting.</a:t>
            </a:r>
          </a:p>
          <a:p>
            <a:pPr lvl="0"/>
            <a:r>
              <a:rPr lang="en-US" sz="1200" b="1" kern="1200" dirty="0">
                <a:solidFill>
                  <a:schemeClr val="tx1"/>
                </a:solidFill>
                <a:latin typeface="+mn-lt"/>
                <a:ea typeface="+mn-ea"/>
                <a:cs typeface="+mn-cs"/>
              </a:rPr>
              <a:t>Destructive Labeling.</a:t>
            </a:r>
            <a:r>
              <a:rPr lang="en-US" sz="1200" kern="1200" dirty="0">
                <a:solidFill>
                  <a:schemeClr val="tx1"/>
                </a:solidFill>
                <a:latin typeface="+mn-lt"/>
                <a:ea typeface="+mn-ea"/>
                <a:cs typeface="+mn-cs"/>
              </a:rPr>
              <a:t> If you have ever thought to yourself “this is stupid” or “my child is a brat” you are engaged in destructive labeling. While your thought may have some merit, it is a generalized statement that labels a person or situation in an unhelpful way.</a:t>
            </a:r>
          </a:p>
          <a:p>
            <a:pPr lvl="0"/>
            <a:r>
              <a:rPr lang="en-US" sz="1200" b="1" kern="1200" dirty="0">
                <a:solidFill>
                  <a:schemeClr val="tx1"/>
                </a:solidFill>
                <a:latin typeface="+mn-lt"/>
                <a:ea typeface="+mn-ea"/>
                <a:cs typeface="+mn-cs"/>
              </a:rPr>
              <a:t>Personalizing.</a:t>
            </a:r>
            <a:r>
              <a:rPr lang="en-US" sz="1200" kern="1200" dirty="0">
                <a:solidFill>
                  <a:schemeClr val="tx1"/>
                </a:solidFill>
                <a:latin typeface="+mn-lt"/>
                <a:ea typeface="+mn-ea"/>
                <a:cs typeface="+mn-cs"/>
              </a:rPr>
              <a:t> When you personalize something, you assume that whatever is happening is about you. If a co-worker is frowning, it’s obviously because of something you did, according to this distorted thinking pattern.</a:t>
            </a:r>
          </a:p>
          <a:p>
            <a:r>
              <a:rPr lang="en-US" sz="1200" kern="1200" dirty="0">
                <a:solidFill>
                  <a:schemeClr val="tx1"/>
                </a:solidFill>
                <a:latin typeface="+mn-lt"/>
                <a:ea typeface="+mn-ea"/>
                <a:cs typeface="+mn-cs"/>
              </a:rPr>
              <a:t>When you engage in distorted thinking, you can frequently frame a situation inaccurately or in ways that perpetuate a conflict rather than de-escalating it. Typically when our emotions are unpleasant, our thoughts race and become shortened into key words or phrases. This allows illogical notions to thrive. Here are some approaches to countering distorted thoughts:</a:t>
            </a:r>
          </a:p>
          <a:p>
            <a:pPr lvl="0"/>
            <a:r>
              <a:rPr lang="en-US" sz="1200" kern="1200" dirty="0">
                <a:solidFill>
                  <a:schemeClr val="tx1"/>
                </a:solidFill>
                <a:latin typeface="+mn-lt"/>
                <a:ea typeface="+mn-ea"/>
                <a:cs typeface="+mn-cs"/>
              </a:rPr>
              <a:t>Rephrase a thought into a complete sentence. For example, instead of thinking “loser!” you may rephrase that into “if I don’t pass this test, I am going to turn out to be a loser.” Once you have rephrased the thought into a complete sentence, the nature of the distortion becomes more evident (in this example, magnification).</a:t>
            </a:r>
          </a:p>
          <a:p>
            <a:pPr lvl="0"/>
            <a:r>
              <a:rPr lang="en-US" sz="1200" kern="1200" dirty="0">
                <a:solidFill>
                  <a:schemeClr val="tx1"/>
                </a:solidFill>
                <a:latin typeface="+mn-lt"/>
                <a:ea typeface="+mn-ea"/>
                <a:cs typeface="+mn-cs"/>
              </a:rPr>
              <a:t>Counter your distorted thought with a question or a statement that clarifies your reasoning. For example, if you notice you are magnifying, ask yourself if it is really that bad, or how likely will that worst case scenario come to pass. If you are engaged in destructive labeling, ask yourself for specifics. If you think your boss is stupid, try to identify what specific behavior or situation makes you think this.</a:t>
            </a:r>
          </a:p>
          <a:p>
            <a:pPr lvl="0"/>
            <a:r>
              <a:rPr lang="en-US" sz="1200" kern="1200" dirty="0">
                <a:solidFill>
                  <a:schemeClr val="tx1"/>
                </a:solidFill>
                <a:latin typeface="+mn-lt"/>
                <a:ea typeface="+mn-ea"/>
                <a:cs typeface="+mn-cs"/>
              </a:rPr>
              <a:t>Try this rule of thumb for expanding your focus and reframing the problem: The real problem is not ________; the real problem is __________. This allows you the possibility of finding alternative solutions to a problem that might under other circumstances seem unsolvable.</a:t>
            </a:r>
          </a:p>
          <a:p>
            <a:pPr lvl="0"/>
            <a:r>
              <a:rPr lang="en-US" sz="1200" kern="1200" dirty="0">
                <a:solidFill>
                  <a:schemeClr val="tx1"/>
                </a:solidFill>
                <a:latin typeface="+mn-lt"/>
                <a:ea typeface="+mn-ea"/>
                <a:cs typeface="+mn-cs"/>
              </a:rPr>
              <a:t>Write down your thoughts in a journal. When you have all sorts of negative thoughts tying your brain in knots, keeping a journal is a surefire way to untangle all those knots.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Distorted Thinking and Keeping a Journal.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Distorted Thinking and Keeping a Journal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open-ended questions.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 Journal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brainstorm open-ended questions that would inspire curiosity.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dichotomous reasoning?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68</a:t>
            </a:fld>
            <a:endParaRPr lang="en-US" dirty="0"/>
          </a:p>
        </p:txBody>
      </p:sp>
    </p:spTree>
    <p:extLst>
      <p:ext uri="{BB962C8B-B14F-4D97-AF65-F5344CB8AC3E}">
        <p14:creationId xmlns:p14="http://schemas.microsoft.com/office/powerpoint/2010/main" val="143146897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Shana didn’t always enjoy socializing with others because she would frequently feel drained afterwards. In fact, she often preferred to stay at home with a couple of glasses of wine and a good book. Her friend Martha was the life of the party and often invited Shana to go out. Shana would feel guilty for declining the invitation most of the time. One day, Shana took a personality test and realized that she was an introvert. Understanding this about herself, she felt less guilty about declining Martha’s invitations. Shana also made a point to schedule more alone time for herself, and she gradually found that she had more energy to accept Martha’s invitations more frequently.</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Mental Self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benefits of understanding your personality quirks.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Shana’s awareness of her personality allowed her to address her needs more regularly and how this improved her interpersonal relations with Martha?</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Shana re-energize?</a:t>
            </a:r>
          </a:p>
          <a:p>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69</a:t>
            </a:fld>
            <a:endParaRPr lang="en-US" dirty="0"/>
          </a:p>
        </p:txBody>
      </p:sp>
    </p:spTree>
    <p:extLst>
      <p:ext uri="{BB962C8B-B14F-4D97-AF65-F5344CB8AC3E}">
        <p14:creationId xmlns:p14="http://schemas.microsoft.com/office/powerpoint/2010/main" val="351628984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70</a:t>
            </a:fld>
            <a:endParaRPr lang="en-US" dirty="0"/>
          </a:p>
        </p:txBody>
      </p:sp>
    </p:spTree>
    <p:extLst>
      <p:ext uri="{BB962C8B-B14F-4D97-AF65-F5344CB8AC3E}">
        <p14:creationId xmlns:p14="http://schemas.microsoft.com/office/powerpoint/2010/main" val="34747184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71</a:t>
            </a:fld>
            <a:endParaRPr lang="en-US" dirty="0"/>
          </a:p>
        </p:txBody>
      </p:sp>
    </p:spTree>
    <p:extLst>
      <p:ext uri="{BB962C8B-B14F-4D97-AF65-F5344CB8AC3E}">
        <p14:creationId xmlns:p14="http://schemas.microsoft.com/office/powerpoint/2010/main" val="39859293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noProof="0" dirty="0">
                <a:solidFill>
                  <a:schemeClr val="tx1"/>
                </a:solidFill>
                <a:latin typeface="+mn-lt"/>
                <a:ea typeface="+mn-ea"/>
                <a:cs typeface="+mn-cs"/>
              </a:rPr>
              <a:t>What is the self? To many, the answer might be so obvious that they haven’t given it much thought. Others might proffer up one idea after another and finding each imperfect to an extent that they wonder if the self even exists, and if it does can it be defined. They may or may not realize that this is a question humanity has been asking for millennia, with answers from different eras often addressing not just what we are but who we are at that particular place in time. Nor is the answer a trivial one. Too often we stumble through life and take a shallow view of ourselves, our environment, and prevailing forces.  And yet, we can do better. We can be better. Our first step is to become aware of who and what we are.</a:t>
            </a:r>
          </a:p>
          <a:p>
            <a:r>
              <a:rPr lang="en-US" sz="1200" kern="1200" noProof="0" dirty="0">
                <a:solidFill>
                  <a:schemeClr val="tx1"/>
                </a:solidFill>
                <a:latin typeface="+mn-lt"/>
                <a:ea typeface="+mn-ea"/>
                <a:cs typeface="+mn-cs"/>
              </a:rPr>
              <a:t>Which still fails to answer the original question, what is the self? No answer will be completely accurate or at all times precise. Instead , here is a temporary answer, good for the purposes of this course: the self is the aspect of an individual organism that is aware of its existence as an individual organism. It’s the part of ourselves that we are referring to when we each say “I,” as in “I am thinking” or “I am feeling”, etc. One helpful way to think about the self and become more aware of our complete and total self is to divide it into four aspects: the physical, emotional, mental, and spiritual.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28521203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72</a:t>
            </a:fld>
            <a:endParaRPr lang="en-US" dirty="0"/>
          </a:p>
        </p:txBody>
      </p:sp>
    </p:spTree>
    <p:extLst>
      <p:ext uri="{BB962C8B-B14F-4D97-AF65-F5344CB8AC3E}">
        <p14:creationId xmlns:p14="http://schemas.microsoft.com/office/powerpoint/2010/main" val="1227384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73</a:t>
            </a:fld>
            <a:endParaRPr lang="en-US" dirty="0"/>
          </a:p>
        </p:txBody>
      </p:sp>
    </p:spTree>
    <p:extLst>
      <p:ext uri="{BB962C8B-B14F-4D97-AF65-F5344CB8AC3E}">
        <p14:creationId xmlns:p14="http://schemas.microsoft.com/office/powerpoint/2010/main" val="319482777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386318347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latin typeface="+mn-lt"/>
              <a:ea typeface="+mn-ea"/>
              <a:cs typeface="+mn-cs"/>
            </a:endParaRPr>
          </a:p>
          <a:p>
            <a:r>
              <a:rPr lang="en-US" dirty="0"/>
              <a:t>As you develop a greater degree of self awareness, you will also become more aware of the dynamics at play in your interactions with others. However, this awareness doesn’t always go two-ways. When you have a greater awareness of thinking, learning, and personality styles, you also have a responsibility to be more adaptable in your interactions with others.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229090641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People who share the same thinking styles often have no problems working together. If both people are global thinkers then they will appreciate each other’s willingness to see the bigger picture. However when one person thinks differently from another, this different thinking style can not only seem foreign but irrelevant. However, these differences in thinking styles can, with the right approach, complement each other. While you may be aware of your thinking style, the people you interact with might not be as aware of theirs. A subtle way of intervening is to try to accommodate different styles of thinking when you interact with others.  If you are a global thinker and find yourself at odds with someone who doesn’t understand why you can’t just give them a specific step by step plan, this is your opportunity to step beyond your limitations and try a more linear thinking style.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How to Address Thinking Styles.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How to Address Thinking Styles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thinking styles.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work scenarios where you are interacting with a person with a different thinking style. Develop strategies to identify others’ thinking styles and how you can address them. List these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a global thinker focus 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84317137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side effect of deepening your own self-awareness is that you might often find yourself in a position of leadership where you have to teach others or give presentations, which is a kind of teaching when you consider it. If you are an auditory learner, take steps to design presentations and seminars that accommodate other types of learning. Use power-point and other visual aids to help visual learners, and find activities that allow tactile learners an opportunity to learn by doing, even as you accommodate your own auditory learning style through spoken instructions and explanations. One way to make sure you are accommodating the different learning styles is to video record your presentations before when you practice and during the presentation itself. This way you can study for areas where you are strong and for areas where you can improve. </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Addressing Different Learning Styles.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Addressing Different Learning Styles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approach a presentation that accommodates different styles of learning.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how to present the same work-related information for different thinking styles. List ideas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would you teach an auditory learner how to shave?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40019145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kern="1200" dirty="0">
                <a:solidFill>
                  <a:schemeClr val="tx1"/>
                </a:solidFill>
                <a:latin typeface="+mn-lt"/>
                <a:ea typeface="+mn-ea"/>
                <a:cs typeface="+mn-cs"/>
              </a:rPr>
              <a:t>Another important factor in being aware of your interactions with others is being able to listen and to truly hear others. Employing the techniques of active listening can help, but these are not simply tricks. In order to be effective with others, you must be truly interested in their point of view. Here are some important suggestions for how to listen more actively:</a:t>
            </a:r>
          </a:p>
          <a:p>
            <a:pPr lvl="0"/>
            <a:r>
              <a:rPr lang="en-US" sz="1200" kern="1200" dirty="0">
                <a:solidFill>
                  <a:schemeClr val="tx1"/>
                </a:solidFill>
                <a:latin typeface="+mn-lt"/>
                <a:ea typeface="+mn-ea"/>
                <a:cs typeface="+mn-cs"/>
              </a:rPr>
              <a:t>Use (minimal) encouragers. Encouragers are short words or phrases that indicate to a speaker that you are paying attention to what they are saying and encouraging them to continue. These are words, phrases, and sounds such as </a:t>
            </a:r>
            <a:r>
              <a:rPr lang="en-US" sz="1200" i="1" kern="1200" dirty="0">
                <a:solidFill>
                  <a:schemeClr val="tx1"/>
                </a:solidFill>
                <a:latin typeface="+mn-lt"/>
                <a:ea typeface="+mn-ea"/>
                <a:cs typeface="+mn-cs"/>
              </a:rPr>
              <a:t>Yes</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Uh huh</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Go on</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Mmm</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So what happened next? </a:t>
            </a:r>
            <a:r>
              <a:rPr lang="en-US" sz="1200" kern="1200" dirty="0">
                <a:solidFill>
                  <a:schemeClr val="tx1"/>
                </a:solidFill>
                <a:latin typeface="+mn-lt"/>
                <a:ea typeface="+mn-ea"/>
                <a:cs typeface="+mn-cs"/>
              </a:rPr>
              <a:t>etc. </a:t>
            </a:r>
          </a:p>
          <a:p>
            <a:pPr lvl="0"/>
            <a:r>
              <a:rPr lang="en-US" sz="1200" kern="1200" dirty="0">
                <a:solidFill>
                  <a:schemeClr val="tx1"/>
                </a:solidFill>
                <a:latin typeface="+mn-lt"/>
                <a:ea typeface="+mn-ea"/>
                <a:cs typeface="+mn-cs"/>
              </a:rPr>
              <a:t>Repeat key phrases. This is another way to encourage the speaker to continue and to make them feel heard. Here’s an example: the speaker says, “Yesterday, I went to the store to buy a loaf of bread.” The listener can combine a repetition of a key phrase with an encourager, “A loaf of bread. Okay, go on.”</a:t>
            </a:r>
          </a:p>
          <a:p>
            <a:pPr lvl="0"/>
            <a:r>
              <a:rPr lang="en-US" sz="1200" kern="1200" dirty="0">
                <a:solidFill>
                  <a:schemeClr val="tx1"/>
                </a:solidFill>
                <a:latin typeface="+mn-lt"/>
                <a:ea typeface="+mn-ea"/>
                <a:cs typeface="+mn-cs"/>
              </a:rPr>
              <a:t>Paraphrase and summarize the speaker’s key points. </a:t>
            </a:r>
            <a:r>
              <a:rPr lang="en-US" sz="1200" i="1" kern="1200" dirty="0">
                <a:solidFill>
                  <a:schemeClr val="tx1"/>
                </a:solidFill>
                <a:latin typeface="+mn-lt"/>
                <a:ea typeface="+mn-ea"/>
                <a:cs typeface="+mn-cs"/>
              </a:rPr>
              <a:t>So what I’m hearing you say is …</a:t>
            </a:r>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Offer empathy when appropriate. </a:t>
            </a:r>
            <a:r>
              <a:rPr lang="en-US" sz="1200" i="1" kern="1200" dirty="0">
                <a:solidFill>
                  <a:schemeClr val="tx1"/>
                </a:solidFill>
                <a:latin typeface="+mn-lt"/>
                <a:ea typeface="+mn-ea"/>
                <a:cs typeface="+mn-cs"/>
              </a:rPr>
              <a:t>That must have been really tough </a:t>
            </a:r>
            <a:r>
              <a:rPr lang="en-US" sz="1200" kern="1200" dirty="0">
                <a:solidFill>
                  <a:schemeClr val="tx1"/>
                </a:solidFill>
                <a:latin typeface="+mn-lt"/>
                <a:ea typeface="+mn-ea"/>
                <a:cs typeface="+mn-cs"/>
              </a:rPr>
              <a:t>or </a:t>
            </a:r>
            <a:r>
              <a:rPr lang="en-US" sz="1200" i="1" kern="1200" dirty="0">
                <a:solidFill>
                  <a:schemeClr val="tx1"/>
                </a:solidFill>
                <a:latin typeface="+mn-lt"/>
                <a:ea typeface="+mn-ea"/>
                <a:cs typeface="+mn-cs"/>
              </a:rPr>
              <a:t>I can see why you would be angry.</a:t>
            </a:r>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Stay in the moment and listen fully. It might be tempting to interrupt because you’ve anticipated what else the other person is going to say, but regardless of your level of certitude, it’s often just as important for the other person to articulate their thought. This is one reason why interruptions can be so frustrating, because through speaking we often find our own way of understanding a situation.</a:t>
            </a:r>
          </a:p>
          <a:p>
            <a:pPr lvl="0"/>
            <a:r>
              <a:rPr lang="en-US" sz="1200" kern="1200" dirty="0">
                <a:solidFill>
                  <a:schemeClr val="tx1"/>
                </a:solidFill>
                <a:latin typeface="+mn-lt"/>
                <a:ea typeface="+mn-ea"/>
                <a:cs typeface="+mn-cs"/>
              </a:rPr>
              <a:t>Listening fully also involves taking note of volume and tone of voice and pace of speech. These indicate the emotional state of speaker. Higher volume, tone, and pace indicate an arousal emotion, enthusiasm, perhaps, but also anger, frustration, or anxiety. Context matters.</a:t>
            </a:r>
          </a:p>
          <a:p>
            <a:pPr lvl="0"/>
            <a:r>
              <a:rPr lang="en-US" sz="1200" kern="1200" dirty="0">
                <a:solidFill>
                  <a:schemeClr val="tx1"/>
                </a:solidFill>
                <a:latin typeface="+mn-lt"/>
                <a:ea typeface="+mn-ea"/>
                <a:cs typeface="+mn-cs"/>
              </a:rPr>
              <a:t>Probe with open ended questions. Open ended questions are the opposite of close-ended questions, which can be answered in a single word or a few words. For example, </a:t>
            </a:r>
            <a:r>
              <a:rPr lang="en-US" sz="1200" i="1" kern="1200" dirty="0">
                <a:solidFill>
                  <a:schemeClr val="tx1"/>
                </a:solidFill>
                <a:latin typeface="+mn-lt"/>
                <a:ea typeface="+mn-ea"/>
                <a:cs typeface="+mn-cs"/>
              </a:rPr>
              <a:t>Were you able to login? </a:t>
            </a:r>
            <a:r>
              <a:rPr lang="en-US" sz="1200" kern="1200" dirty="0">
                <a:solidFill>
                  <a:schemeClr val="tx1"/>
                </a:solidFill>
                <a:latin typeface="+mn-lt"/>
                <a:ea typeface="+mn-ea"/>
                <a:cs typeface="+mn-cs"/>
              </a:rPr>
              <a:t>(close ended question with a yes/no answer) vs </a:t>
            </a:r>
            <a:r>
              <a:rPr lang="en-US" sz="1200" i="1" kern="1200" dirty="0">
                <a:solidFill>
                  <a:schemeClr val="tx1"/>
                </a:solidFill>
                <a:latin typeface="+mn-lt"/>
                <a:ea typeface="+mn-ea"/>
                <a:cs typeface="+mn-cs"/>
              </a:rPr>
              <a:t>When you entered your username and password and hit enter, what did the screen show? </a:t>
            </a:r>
            <a:r>
              <a:rPr lang="en-US" sz="1200" kern="1200" dirty="0">
                <a:solidFill>
                  <a:schemeClr val="tx1"/>
                </a:solidFill>
                <a:latin typeface="+mn-lt"/>
                <a:ea typeface="+mn-ea"/>
                <a:cs typeface="+mn-cs"/>
              </a:rPr>
              <a:t>(open ended question with a more involved answer).</a:t>
            </a:r>
          </a:p>
          <a:p>
            <a:r>
              <a:rPr lang="en-US" sz="1200" kern="1200" dirty="0">
                <a:solidFill>
                  <a:schemeClr val="tx1"/>
                </a:solidFill>
                <a:latin typeface="+mn-lt"/>
                <a:ea typeface="+mn-ea"/>
                <a:cs typeface="+mn-cs"/>
              </a:rPr>
              <a:t>In addition to being aware of a person’s speech, you also need to be aware of both their body language and your own. Typically, when there is a discrepancy between the words that are said and a person’s tone and body language, the latter will more accurately reflect the circumstances. Here are some things to consider regarding a person’s body language:</a:t>
            </a:r>
          </a:p>
          <a:p>
            <a:pPr lvl="0"/>
            <a:r>
              <a:rPr lang="en-US" sz="1200" kern="1200" dirty="0">
                <a:solidFill>
                  <a:schemeClr val="tx1"/>
                </a:solidFill>
                <a:latin typeface="+mn-lt"/>
                <a:ea typeface="+mn-ea"/>
                <a:cs typeface="+mn-cs"/>
              </a:rPr>
              <a:t>Eye contact. People who make greater eye contact will tend to appear more trustworthy. However, too much eye contact can come across as aggressive. Strive to make eye contact in your conversations around 60% of the time.</a:t>
            </a:r>
          </a:p>
          <a:p>
            <a:pPr lvl="0"/>
            <a:r>
              <a:rPr lang="en-US" sz="1200" kern="1200" dirty="0">
                <a:solidFill>
                  <a:schemeClr val="tx1"/>
                </a:solidFill>
                <a:latin typeface="+mn-lt"/>
                <a:ea typeface="+mn-ea"/>
                <a:cs typeface="+mn-cs"/>
              </a:rPr>
              <a:t>Posture. When a person is being attentive, they will sit up straight while leaning slightly forward. Less engaged people will tend to slouch and lean away from a speaker.</a:t>
            </a:r>
          </a:p>
          <a:p>
            <a:pPr lvl="0"/>
            <a:r>
              <a:rPr lang="en-US" sz="1200" kern="1200" dirty="0">
                <a:solidFill>
                  <a:schemeClr val="tx1"/>
                </a:solidFill>
                <a:latin typeface="+mn-lt"/>
                <a:ea typeface="+mn-ea"/>
                <a:cs typeface="+mn-cs"/>
              </a:rPr>
              <a:t>Facial expressions. It is said that a smile can be contagious. In fact, most facial expressions can evoke a similar response in another person. If you frown, another person might also feel tempted to frown. This is called mirroring. You can use mirroring to help establish a rapport with another person. By mirroring the other person’s own positive expressions, you hasten the connection process with that person. Conversely, you can also create a positive frame to an interaction by smiling yourself and avoiding expressions of negativity.</a:t>
            </a:r>
          </a:p>
          <a:p>
            <a:pPr lvl="0"/>
            <a:r>
              <a:rPr lang="en-US" sz="1200" kern="1200" dirty="0">
                <a:solidFill>
                  <a:schemeClr val="tx1"/>
                </a:solidFill>
                <a:latin typeface="+mn-lt"/>
                <a:ea typeface="+mn-ea"/>
                <a:cs typeface="+mn-cs"/>
              </a:rPr>
              <a:t>One powerful aspect of active listening is the use of non-verbal encouragers. Nodding your head or using a facial expression to communicate empathy are two examples. For example if someone was telling you a story about a big mistake they had made, a face palm on your part can not only communicate that you are paying attention, but that you are emotionally engaged as well.</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Active Listening.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Active Listening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listening to another person.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class into groups of two. For four minutes, have one group member tell the other a story about a pleasant vacation or a difficult vacation situation they experienced. The other member should practice listening actively. After four minutes switch and have the previous listener retell the other person’s story.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active listening?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6846901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sz="1200" kern="1200" dirty="0">
                <a:solidFill>
                  <a:schemeClr val="tx1"/>
                </a:solidFill>
                <a:latin typeface="+mn-lt"/>
                <a:ea typeface="+mn-ea"/>
                <a:cs typeface="+mn-cs"/>
              </a:rPr>
              <a:t>Transactional analysis is a way of interacting with others where you can recognize certain behavioral patterns in another person and by adjusting your behavior you can induce a change in the other person’s as well. Transactional analysis identifies three separate modes of behavior when interacting with someone else:</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 </a:t>
            </a:r>
          </a:p>
          <a:p>
            <a:pPr lvl="0"/>
            <a:r>
              <a:rPr lang="en-US" sz="1200" b="1" kern="1200" dirty="0">
                <a:solidFill>
                  <a:schemeClr val="tx1"/>
                </a:solidFill>
                <a:latin typeface="+mn-lt"/>
                <a:ea typeface="+mn-ea"/>
                <a:cs typeface="+mn-cs"/>
              </a:rPr>
              <a:t>Child mode. </a:t>
            </a:r>
            <a:r>
              <a:rPr lang="en-US" sz="1200" kern="1200" dirty="0">
                <a:solidFill>
                  <a:schemeClr val="tx1"/>
                </a:solidFill>
                <a:latin typeface="+mn-lt"/>
                <a:ea typeface="+mn-ea"/>
                <a:cs typeface="+mn-cs"/>
              </a:rPr>
              <a:t>Child mode is the type of behavior that places an emphasis on fun and tries to avoid responsibility. Statements such as “stop being such a priss” or “you’re really bringing me down” and variations on them are examples of child mode behavior. Another example would occur if you told your teenager to get off of his or her cell phone and your teenager rolled his or her eyes at you.</a:t>
            </a:r>
          </a:p>
          <a:p>
            <a:pPr lvl="0"/>
            <a:r>
              <a:rPr lang="en-US" sz="1200" b="1" kern="1200" dirty="0">
                <a:solidFill>
                  <a:schemeClr val="tx1"/>
                </a:solidFill>
                <a:latin typeface="+mn-lt"/>
                <a:ea typeface="+mn-ea"/>
                <a:cs typeface="+mn-cs"/>
              </a:rPr>
              <a:t>Parent mode.</a:t>
            </a:r>
            <a:r>
              <a:rPr lang="en-US" sz="1200" kern="1200" dirty="0">
                <a:solidFill>
                  <a:schemeClr val="tx1"/>
                </a:solidFill>
                <a:latin typeface="+mn-lt"/>
                <a:ea typeface="+mn-ea"/>
                <a:cs typeface="+mn-cs"/>
              </a:rPr>
              <a:t> This mode of behavior occurs when someone is acting in the same manner as authority figures acted in their lives during childhood development. It can take on many forms of expression, but typically communicates an “I’m more mature than you” attitude. Statements such as “Why do you never listen?” or “Can’t you just be a grownup for once in your life?” are examples of people behaving in parent mode. If you have ever experienced someone speaking to you condescendingly as if you were their child, you probably experienced someone acting in parent mode.</a:t>
            </a:r>
          </a:p>
          <a:p>
            <a:pPr lvl="0"/>
            <a:r>
              <a:rPr lang="en-US" sz="1200" b="1" kern="1200" dirty="0">
                <a:solidFill>
                  <a:schemeClr val="tx1"/>
                </a:solidFill>
                <a:latin typeface="+mn-lt"/>
                <a:ea typeface="+mn-ea"/>
                <a:cs typeface="+mn-cs"/>
              </a:rPr>
              <a:t>Adult mode.</a:t>
            </a:r>
            <a:r>
              <a:rPr lang="en-US" sz="1200" kern="1200" dirty="0">
                <a:solidFill>
                  <a:schemeClr val="tx1"/>
                </a:solidFill>
                <a:latin typeface="+mn-lt"/>
                <a:ea typeface="+mn-ea"/>
                <a:cs typeface="+mn-cs"/>
              </a:rPr>
              <a:t> The preferred mode of behavior for social interactions is neither child nor parent modes but adult mode instead. Rather than focusing on the way things should be, as the Parent mode does, or the way you want things to be, as the Child mode does, the Adult mode focuses on the way things are and how to adapt oneself to them.</a:t>
            </a:r>
          </a:p>
          <a:p>
            <a:r>
              <a:rPr lang="en-US" sz="1200" kern="1200" dirty="0">
                <a:solidFill>
                  <a:schemeClr val="tx1"/>
                </a:solidFill>
                <a:latin typeface="+mn-lt"/>
                <a:ea typeface="+mn-ea"/>
                <a:cs typeface="+mn-cs"/>
              </a:rPr>
              <a:t>These modes of behavior tend to slip into a recurring cycle of complementary modes. Parent mode behavior in one person will continue so long as the other person is responding in the complementary child mode, and vice versa. In order to break this cycle of behavior, one person has to consciously refuse to remain in the complementary mode. For example, if a boss says to you, “Where’s my report? What is this, playtime?” this is an example of parent-mode behavior and if you respond with the complementary child-mode behavior, then a vicious cycle of parent-child responses ensue, which can rapidly escalate into conflict. However, if you remain in adult mode, you create what’s called a crossed transaction. The crossed transaction interrupts the vicious cycle and makes it difficult for the other person to remain in their respective adult or child mode. It de-escalates a situation and prevents conflict by giving the other person an opportunity to complement your adult mode behavior with adult mode behavior themselves.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Transactional Analysis.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Transactional Analysis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scripting.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 Transactional Analysis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modes contribute to a recurring cycle of behavior?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14956809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Grace and Priscilla teamed up to work on a project. Since this project involved extensive research, the two women split their labor. Grace, a global thinker, decided to look at the more theoretical information, while Priscilla, a linear thinker, looked at instances where theory had been put into practice. The two were well aware of each other’s thinking styles because in conversations, Priscilla had noted that Grace tended to speak in abstract and theoretical terms and pointed out that tendency to Grace, who was herself aware of the theory on the differences between thinking styles. When it came time to share their information, Grace created a power point demonstration because she knew that Priscilla was a visual learner, whereas Priscilla, appreciating Grace’s comfort with auditory learning, verbally explained the results of her research.  Because of their differences in thinking and learning styles, and their awareness of these, they were able to put together a presentation that played to both of their strengths and really wowed those present by its thoroughness.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Interpersonal Awareness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understanding differences in thinking and learning styles.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the two women address their differences in styles?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kind of learning style was Grace most comfortable with?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80</a:t>
            </a:fld>
            <a:endParaRPr lang="en-US" dirty="0"/>
          </a:p>
        </p:txBody>
      </p:sp>
    </p:spTree>
    <p:extLst>
      <p:ext uri="{BB962C8B-B14F-4D97-AF65-F5344CB8AC3E}">
        <p14:creationId xmlns:p14="http://schemas.microsoft.com/office/powerpoint/2010/main" val="226449737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81</a:t>
            </a:fld>
            <a:endParaRPr lang="en-US" dirty="0"/>
          </a:p>
        </p:txBody>
      </p:sp>
    </p:spTree>
    <p:extLst>
      <p:ext uri="{BB962C8B-B14F-4D97-AF65-F5344CB8AC3E}">
        <p14:creationId xmlns:p14="http://schemas.microsoft.com/office/powerpoint/2010/main" val="125339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This is probably the most obvious aspect of one’s self, our physical bodies. Awareness of our bodies when that body is in great pain or distress is usually strong. But when we feel physically neutral or slightly good or bad, we can block our awareness of the physical body and replace it with other levels of awareness, awareness of our thoughts or our emotions, for instance. It is important to remember that each level of self affects the other levels of self. Feeling physically uncomfortable can lead to feeling emotionally uncomfortable, as well as feeling emotionally uncomfortable can lead to changes in our physical feelings.</a:t>
            </a:r>
          </a:p>
          <a:p>
            <a:r>
              <a:rPr lang="en-US" sz="1200" kern="1200" dirty="0">
                <a:solidFill>
                  <a:schemeClr val="tx1"/>
                </a:solidFill>
                <a:latin typeface="+mn-lt"/>
                <a:ea typeface="+mn-ea"/>
                <a:cs typeface="+mn-cs"/>
              </a:rPr>
              <a:t>At a certain point, examining one’s physical self requires an examination of one’s physical environment, such that what emerges is the recognition that the two mutually interact, change, and reinforce each other. This aspect of one’s environment and one’s self interacting with and changing each other is important to remember not only in examining the physical self and the physical environment, but at all levels of self-examination. Just as there is a physical environment that interacts with a physical self, there is a mental environment, emotional environment, and spiritual environment that interacts with each corresponding level of self. This will become vital to our understanding the concept of interdependency that comes up in a later module.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Body.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Body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awareness of one’s physical self.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As a group, discuss different levels of physical awareness. Ask participants to focus on an arm or leg and note how it feels before and after focusing on it. List various answers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the way one feels physically affect the rest of the self?</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155888429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82</a:t>
            </a:fld>
            <a:endParaRPr lang="en-US" dirty="0"/>
          </a:p>
        </p:txBody>
      </p:sp>
    </p:spTree>
    <p:extLst>
      <p:ext uri="{BB962C8B-B14F-4D97-AF65-F5344CB8AC3E}">
        <p14:creationId xmlns:p14="http://schemas.microsoft.com/office/powerpoint/2010/main" val="8430341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83</a:t>
            </a:fld>
            <a:endParaRPr lang="en-US" dirty="0"/>
          </a:p>
        </p:txBody>
      </p:sp>
    </p:spTree>
    <p:extLst>
      <p:ext uri="{BB962C8B-B14F-4D97-AF65-F5344CB8AC3E}">
        <p14:creationId xmlns:p14="http://schemas.microsoft.com/office/powerpoint/2010/main" val="372598625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84</a:t>
            </a:fld>
            <a:endParaRPr lang="en-US" dirty="0"/>
          </a:p>
        </p:txBody>
      </p:sp>
    </p:spTree>
    <p:extLst>
      <p:ext uri="{BB962C8B-B14F-4D97-AF65-F5344CB8AC3E}">
        <p14:creationId xmlns:p14="http://schemas.microsoft.com/office/powerpoint/2010/main" val="33578972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85</a:t>
            </a:fld>
            <a:endParaRPr lang="en-US" dirty="0"/>
          </a:p>
        </p:txBody>
      </p:sp>
    </p:spTree>
    <p:extLst>
      <p:ext uri="{BB962C8B-B14F-4D97-AF65-F5344CB8AC3E}">
        <p14:creationId xmlns:p14="http://schemas.microsoft.com/office/powerpoint/2010/main" val="14071291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86</a:t>
            </a:fld>
            <a:endParaRPr lang="en-US" dirty="0"/>
          </a:p>
        </p:txBody>
      </p:sp>
    </p:spTree>
    <p:extLst>
      <p:ext uri="{BB962C8B-B14F-4D97-AF65-F5344CB8AC3E}">
        <p14:creationId xmlns:p14="http://schemas.microsoft.com/office/powerpoint/2010/main" val="6846187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mindfulness began as a Buddhist concept, it has since been developed as a practice in psychology that has helped numerous people deal with crippling anxiety, depression, drug addiction, and post-traumatic stress disorder. Being mindful is not simply living in the present but a way of concentrating on aspects of the present moment you normally take for granted. Buddhists use the term “monkey mind” to describe how our brains tend to barrage us with thoughts about the past, the present, and the future constantly.  Becoming mindful means to become both aware of the movement of your thoughts and emotions and to become detached from them. This detachment allows you to focus through your true self rather than seeing yourself as thoughts thinking or emotions feeling. Practicing mindfulness meditation is the first step towards becoming mindful throughout every moment of your life.</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Mindfulness and Detachment.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Mindfulness and Detachment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differences between mindfulness and living in the moment; discuss the differences between detachment and apathy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the differences between mindfulness and living in the moment, and discuss the differences between detachment and apathy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mindfulness not the same thing as living in the moment?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87</a:t>
            </a:fld>
            <a:endParaRPr lang="en-US" dirty="0"/>
          </a:p>
        </p:txBody>
      </p:sp>
    </p:spTree>
    <p:extLst>
      <p:ext uri="{BB962C8B-B14F-4D97-AF65-F5344CB8AC3E}">
        <p14:creationId xmlns:p14="http://schemas.microsoft.com/office/powerpoint/2010/main" val="262451141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Mindfulness meditation is actually only one form of meditation with the specific goal of developing a specific type of meditation. There are other methods of meditation that have other goals. In fact, the progressive relaxation technique you learned in Module Three is another meditation technique with the goal of deepening your feelings of relaxation. Another type of meditation called a loving-kindness meditation is designed to stimulate positive feelings in yourself and extend them outwards towards others. Transcendental meditation is one type of meditation that teaches you to achieve altered states of consciousness. Included in this course is a simple method of meditating that helps you to calm your mind and quiet your thoughts. In addition to these benefits, this meditation can also help you increase your ability to focus and help you to practice mindfulness. </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Meditation.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Meditation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a simple form of meditation.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A Simple Meditation Technique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 this worksheet out the day before you go over this section. Advise everyone to wear loose, comfortable clothing, and locate an area that will be quiet and where the class can sit comfortably without being disturbed.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instructed on the worksheet, have class sit and meditate for 10-12 minutes. Afterwards, discuss your experiences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meditation method focuses on achieving an altered state of consciousness?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88</a:t>
            </a:fld>
            <a:endParaRPr lang="en-US" dirty="0"/>
          </a:p>
        </p:txBody>
      </p:sp>
    </p:spTree>
    <p:extLst>
      <p:ext uri="{BB962C8B-B14F-4D97-AF65-F5344CB8AC3E}">
        <p14:creationId xmlns:p14="http://schemas.microsoft.com/office/powerpoint/2010/main" val="357123117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kern="1200" dirty="0">
                <a:solidFill>
                  <a:schemeClr val="tx1"/>
                </a:solidFill>
                <a:latin typeface="+mn-lt"/>
                <a:ea typeface="+mn-ea"/>
                <a:cs typeface="+mn-cs"/>
              </a:rPr>
              <a:t>Because of the extreme usefulness of negative emotions during humanity’s early years as hunter-gatherers, our brains are set to automatically pay attention to negative thoughts and feelings. When awareness of a negative situation was the difference between life and death, it made sense for negativity to attract our attention. Positive thoughts and feelings tend to escape our notice unless they are of the most extreme variety. Noting and celebrating the little things in life that make it good is a good way to begin cultivating positive emotions. Here are some specific ways to increase your positivity:</a:t>
            </a:r>
          </a:p>
          <a:p>
            <a:pPr lvl="0"/>
            <a:r>
              <a:rPr lang="en-US" sz="1200" kern="1200" dirty="0">
                <a:solidFill>
                  <a:schemeClr val="tx1"/>
                </a:solidFill>
                <a:latin typeface="+mn-lt"/>
                <a:ea typeface="+mn-ea"/>
                <a:cs typeface="+mn-cs"/>
              </a:rPr>
              <a:t>Practice meditation daily. While most meditation methods are beneficial in cultivating positivity, the loving-kindness meditation is particularly helpful, especially in countering resentments.</a:t>
            </a:r>
          </a:p>
          <a:p>
            <a:pPr lvl="0"/>
            <a:r>
              <a:rPr lang="en-US" sz="1200" kern="1200" dirty="0">
                <a:solidFill>
                  <a:schemeClr val="tx1"/>
                </a:solidFill>
                <a:latin typeface="+mn-lt"/>
                <a:ea typeface="+mn-ea"/>
                <a:cs typeface="+mn-cs"/>
              </a:rPr>
              <a:t>Let go of resentment and forgive others. We often think that forgiveness is a way to let wrongdoers off the hook, but forgiveness isn’t about the person you’re forgiving so much as it is about your letting go of anger that weighs you down. Nevertheless, it would be irresponsible to suggest that forgiving someone is an easy thing to do. One practice that can help is whenever you are angry with someone else, try to make a list of all the things you find good about that person.</a:t>
            </a:r>
          </a:p>
          <a:p>
            <a:pPr lvl="0"/>
            <a:r>
              <a:rPr lang="en-US" sz="1200" kern="1200" dirty="0">
                <a:solidFill>
                  <a:schemeClr val="tx1"/>
                </a:solidFill>
                <a:latin typeface="+mn-lt"/>
                <a:ea typeface="+mn-ea"/>
                <a:cs typeface="+mn-cs"/>
              </a:rPr>
              <a:t>Celebrate successes no matter how big or small. Celebrate not just your successes, but other people’s successes as well. Human beings are hardwired to connect with each other. When you take an active interest in another person’s achievements, you help to reinforce those connections that so enrich our lives.</a:t>
            </a:r>
          </a:p>
          <a:p>
            <a:pPr lvl="0"/>
            <a:r>
              <a:rPr lang="en-US" sz="1200" kern="1200" dirty="0">
                <a:solidFill>
                  <a:schemeClr val="tx1"/>
                </a:solidFill>
                <a:latin typeface="+mn-lt"/>
                <a:ea typeface="+mn-ea"/>
                <a:cs typeface="+mn-cs"/>
              </a:rPr>
              <a:t>Work to foster positive emotions such as enthusiasm through singing, dancing, and listening to upbeat music.</a:t>
            </a:r>
          </a:p>
          <a:p>
            <a:pPr lvl="0"/>
            <a:r>
              <a:rPr lang="en-US" sz="1200" kern="1200" dirty="0">
                <a:solidFill>
                  <a:schemeClr val="tx1"/>
                </a:solidFill>
                <a:latin typeface="+mn-lt"/>
                <a:ea typeface="+mn-ea"/>
                <a:cs typeface="+mn-cs"/>
              </a:rPr>
              <a:t>Exercise. It’s been mentioned many times in this course but bears mentioning again because it is such a benefit.</a:t>
            </a:r>
          </a:p>
          <a:p>
            <a:pPr lvl="0"/>
            <a:r>
              <a:rPr lang="en-US" sz="1200" kern="1200" dirty="0">
                <a:solidFill>
                  <a:schemeClr val="tx1"/>
                </a:solidFill>
                <a:latin typeface="+mn-lt"/>
                <a:ea typeface="+mn-ea"/>
                <a:cs typeface="+mn-cs"/>
              </a:rPr>
              <a:t>Help others. Helping out a person in need can have a profound effect on your own thought processes. When we volunteer our time for others, it takes us out of thinking about ourselves, which is often a great source of negativity.</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Positivity.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Positivity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specific ways you can cultivate more positivity in your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specific ways you can cultivate more positivity in your life. Make a list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does forgiveness help the most?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89</a:t>
            </a:fld>
            <a:endParaRPr lang="en-US" dirty="0"/>
          </a:p>
        </p:txBody>
      </p:sp>
    </p:spTree>
    <p:extLst>
      <p:ext uri="{BB962C8B-B14F-4D97-AF65-F5344CB8AC3E}">
        <p14:creationId xmlns:p14="http://schemas.microsoft.com/office/powerpoint/2010/main" val="226437587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While all of the approaches mentioned thus far will definitely help you to think and feel more positive if you practice them regularly, one of the single most profound practices to increase your optimism, well-being, and cultivate general positivity is to develop an attitude of gratitude. When you wake up each morning, after you eat breakfast, or just before you log into your computer at work, write down in a notebook or type into a word processing document five things for which you are grateful. These can be small and simple such as a particularly choice cup of coffee or an enjoyable dinner the night before. They can also be earth shattering, such as a recovery from an illness or a huge life event such as a wedding or graduation. If you do this every day, it will have a cumulative effect of reorienting your perception so that you become more aware of the good things in life.</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7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Gratitude Journal.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Gratitude Journal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five things for which you are grateful.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 Gratitude Journal</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gratitude improve your life?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388372012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Darla had recently finished her Master’s degree, but she was having difficulties finding a job. Her level of poverty made her feel depressed, which made her far less motivated or energized to go find a new job. Her friend Oprah tried to cheer her up by pointing out what was going well in Darla’s life. Oprah was generally an optimistic and enthusiastic person who was constantly remarking about the things she appreciated in life. Darla asked Oprah her secret, and Oprah told her about how Oprah kept a daily gratitude journal. Darla began doing the same. As the days passed, she recognized how whenever she began to dwell on the negative, she’d remember something that she was truly grateful for, and this would change her thinking. One day, Darla was called back after a particularly successful job interview. She was going to get the job. Her new employers told her that they decided to hire her even though her experience level was not as great as others who had applied, but they had found her attitude to be positive and infectious and really wanted to work with her. </a:t>
            </a:r>
          </a:p>
          <a:p>
            <a:r>
              <a:rPr lang="en-US" dirty="0"/>
              <a:t> </a:t>
            </a:r>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Spiritual Self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trying new things.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was Darla depressed? How did Oprah help Darla change her attitude?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her interviewers find impressive about Darla during her job interview?</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3215463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Being aware of oneself on an emotional level means being aware of one’s emotions. In a culture that values concepts such as logic and reason, emotion often gets undervalued. When people become emotionally expressive others will tell them to calm down or to act rationally. Being emotional is thought of as being out of control. This might give you the idea that emotions are things to be avoided, but such a position would be harmful. Emotions serve an important purpose in providing the self with information about its environment as well as motivation for what to avoid or embrace in that environment.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Typically, when we speak of our bodies or of our emotions, we speak in terms of feeling or sensations, things that come upon us rather than things we create. This gives the impression of passivity. We are slaves to our physical and emotional needs. Rather than choosing how we feel, feelings hit us, and then, we react. The most important thing to remember is that we cannot avoid feeling emotions, but we can intervene and through our actions change how we react to our emotions, and this can transform our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Introducing the Heart.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Heart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awareness of one’s emotional self.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awareness of one’s emotions as a class. Ask participants to identify how they feel now. Ask participants what it feels like to feel sorrow, where they feel it in their bodies (chest, stomach, etc.), and what the sensation resembles (ache, pressure, etc.) Identify a range of emotions and list on the flipchart/board. If someone claims not to feel any emotions, ask them if they feel calm, since calm can be a kind of neutral emotion.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Can a person feel more than one emotion at once?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72108245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3031692145"/>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14236286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395044647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12766729"/>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96</a:t>
            </a:fld>
            <a:endParaRPr lang="en-US" dirty="0"/>
          </a:p>
        </p:txBody>
      </p:sp>
    </p:spTree>
    <p:extLst>
      <p:ext uri="{BB962C8B-B14F-4D97-AF65-F5344CB8AC3E}">
        <p14:creationId xmlns:p14="http://schemas.microsoft.com/office/powerpoint/2010/main" val="220510502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Increasing your self-awareness can be a highly enriching experience. However, it is only a prelude towards greater awareness of your place among others. In fact, too much focus on your self can have detrimental effects.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97</a:t>
            </a:fld>
            <a:endParaRPr lang="en-US" dirty="0"/>
          </a:p>
        </p:txBody>
      </p:sp>
    </p:spTree>
    <p:extLst>
      <p:ext uri="{BB962C8B-B14F-4D97-AF65-F5344CB8AC3E}">
        <p14:creationId xmlns:p14="http://schemas.microsoft.com/office/powerpoint/2010/main" val="257765184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One danger of spending too much time and energy on developing yourself is that you can become stuck in a mode of seeing everything only as it relates to you. This notion of fancying yourself the center of the universe is referred to as navel gazing because it evokes the image of one sitting in meditation staring down at her or his stomach. Once you start becoming more self-aware, it is important to invest time getting out of yourself. As mentioned in the previous module, one excellent way of doing so is to seek out opportunities to serve others.</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Navel Gazing.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Navel Gazing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ways of focusing on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approaches towards changing your focus from being self-directed to others-directed. List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would navel gazing be a bad 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98</a:t>
            </a:fld>
            <a:endParaRPr lang="en-US" dirty="0"/>
          </a:p>
        </p:txBody>
      </p:sp>
    </p:spTree>
    <p:extLst>
      <p:ext uri="{BB962C8B-B14F-4D97-AF65-F5344CB8AC3E}">
        <p14:creationId xmlns:p14="http://schemas.microsoft.com/office/powerpoint/2010/main" val="110417960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mn-lt"/>
                <a:ea typeface="+mn-ea"/>
                <a:cs typeface="+mn-cs"/>
              </a:rPr>
              <a:t>Another danger of too much time spent developing yourself is that of excessive self-discipline. Too much discipline can kill your spirit by eliminating spontaneity in your life. Being spontaneous and taking time out to play are important for fostering creativity. Not only that, but if you don’t allow yourself to ever play or enjoy the moment, you will begin to rebel against many of the positive practices you have taken up. Too much self-discipline can even make it easier to lapse into child-mode behaviors in your interactions with others. It can also lead to arrogance and an inflated sense of your own importance.</a:t>
            </a:r>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play.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Importance of Playing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playing is important even for adults.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class, discuss what too much self-discipline looks like and discuss the importance of playing. List any ideas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too much self-discipline lead 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99</a:t>
            </a:fld>
            <a:endParaRPr lang="en-US" dirty="0"/>
          </a:p>
        </p:txBody>
      </p:sp>
    </p:spTree>
    <p:extLst>
      <p:ext uri="{BB962C8B-B14F-4D97-AF65-F5344CB8AC3E}">
        <p14:creationId xmlns:p14="http://schemas.microsoft.com/office/powerpoint/2010/main" val="75236303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kern="1200" dirty="0">
                <a:solidFill>
                  <a:schemeClr val="tx1"/>
                </a:solidFill>
                <a:latin typeface="+mn-lt"/>
                <a:ea typeface="+mn-ea"/>
                <a:cs typeface="+mn-cs"/>
              </a:rPr>
              <a:t>Striving to be more humble is a key part of many traditions of spiritual practice, but it isn’t simply a spiritual act but an ethical one. When you are humble, you don’t look to assert your dominance over others or trumpet your accomplishments so that everyone should look up to you. Humility is the act of taking a lower position even when you might feel you deserve more praise or recognition. If you want a great example of humility, look no farther than the acceptance speech that basketball superstar Kevin Durant gave when he won the 2013-14 Season NBA Most Valuable Player Award. Instead of touting all the hard work he engaged in, he spent the duration of his speech appreciating all the hard work and sacrifices that other people in his life gave for him to experience success. Like any other spiritual principle, humility is one that you have to work at. Here are some ways that you can deepen your own humility:</a:t>
            </a:r>
          </a:p>
          <a:p>
            <a:pPr lvl="0"/>
            <a:r>
              <a:rPr lang="en-US" sz="1200" b="1" kern="1200" dirty="0">
                <a:solidFill>
                  <a:schemeClr val="tx1"/>
                </a:solidFill>
                <a:latin typeface="+mn-lt"/>
                <a:ea typeface="+mn-ea"/>
                <a:cs typeface="+mn-cs"/>
              </a:rPr>
              <a:t>Appreciate others.</a:t>
            </a:r>
            <a:r>
              <a:rPr lang="en-US" sz="1200" kern="1200" dirty="0">
                <a:solidFill>
                  <a:schemeClr val="tx1"/>
                </a:solidFill>
                <a:latin typeface="+mn-lt"/>
                <a:ea typeface="+mn-ea"/>
                <a:cs typeface="+mn-cs"/>
              </a:rPr>
              <a:t> When you focus on the abilities, concerns, and accomplishments of others, this takes you out of being self oriented. At every opportunity take time to thank other people.</a:t>
            </a:r>
          </a:p>
          <a:p>
            <a:pPr lvl="0"/>
            <a:r>
              <a:rPr lang="en-US" sz="1200" b="1" kern="1200" dirty="0">
                <a:solidFill>
                  <a:schemeClr val="tx1"/>
                </a:solidFill>
                <a:latin typeface="+mn-lt"/>
                <a:ea typeface="+mn-ea"/>
                <a:cs typeface="+mn-cs"/>
              </a:rPr>
              <a:t>Share praise and credit.</a:t>
            </a:r>
            <a:r>
              <a:rPr lang="en-US" sz="1200" kern="1200" dirty="0">
                <a:solidFill>
                  <a:schemeClr val="tx1"/>
                </a:solidFill>
                <a:latin typeface="+mn-lt"/>
                <a:ea typeface="+mn-ea"/>
                <a:cs typeface="+mn-cs"/>
              </a:rPr>
              <a:t> Whenever you accomplish anything, if you look carefully, you will find that you didn’t do it alone. Other people are always helping us in ways that are sometimes obvious and sometimes subtle. While it may be tempting to bask in people’s praise and adoration, when you find ways to share credit and share praise, you not only help to deepen your humility, but make it so others want to help you even more.</a:t>
            </a:r>
          </a:p>
          <a:p>
            <a:pPr lvl="0"/>
            <a:r>
              <a:rPr lang="en-US" sz="1200" b="1" kern="1200" dirty="0">
                <a:solidFill>
                  <a:schemeClr val="tx1"/>
                </a:solidFill>
                <a:latin typeface="+mn-lt"/>
                <a:ea typeface="+mn-ea"/>
                <a:cs typeface="+mn-cs"/>
              </a:rPr>
              <a:t>Allow others to be first and foremost. </a:t>
            </a:r>
            <a:r>
              <a:rPr lang="en-US" sz="1200" kern="1200" dirty="0">
                <a:solidFill>
                  <a:schemeClr val="tx1"/>
                </a:solidFill>
                <a:latin typeface="+mn-lt"/>
                <a:ea typeface="+mn-ea"/>
                <a:cs typeface="+mn-cs"/>
              </a:rPr>
              <a:t>Insisting on being the first in line, the first to raise your hand in a class, the first to get the parking spot, and so on, has a tendency to inflate one’s sense of self importance. However, when you allow others to have the spotlight or be first, it gives you a better vantage point to appreciate their gifts and what they are able to bring to the table. And when you can do this, you actually find yourself in a better position to lead others because you understand how they can best contribute.</a:t>
            </a:r>
          </a:p>
          <a:p>
            <a:pPr lvl="0"/>
            <a:r>
              <a:rPr lang="en-US" sz="1200" b="1" kern="1200" dirty="0">
                <a:solidFill>
                  <a:schemeClr val="tx1"/>
                </a:solidFill>
                <a:latin typeface="+mn-lt"/>
                <a:ea typeface="+mn-ea"/>
                <a:cs typeface="+mn-cs"/>
              </a:rPr>
              <a:t>Don’t insist on being right.</a:t>
            </a:r>
            <a:r>
              <a:rPr lang="en-US" sz="1200" kern="1200" dirty="0">
                <a:solidFill>
                  <a:schemeClr val="tx1"/>
                </a:solidFill>
                <a:latin typeface="+mn-lt"/>
                <a:ea typeface="+mn-ea"/>
                <a:cs typeface="+mn-cs"/>
              </a:rPr>
              <a:t> Nobody likes to be wrong, including other people. When you are wrong it puts you in a vulnerable position, which can be scary. However, vulnerability is often what makes a person beautiful and appreciable. Allowing others the legitimacy of their beliefs without correction from you is a charitable act. </a:t>
            </a:r>
          </a:p>
          <a:p>
            <a:pPr lvl="0"/>
            <a:r>
              <a:rPr lang="en-US" sz="1200" b="1" kern="1200" dirty="0">
                <a:solidFill>
                  <a:schemeClr val="tx1"/>
                </a:solidFill>
                <a:latin typeface="+mn-lt"/>
                <a:ea typeface="+mn-ea"/>
                <a:cs typeface="+mn-cs"/>
              </a:rPr>
              <a:t>Listen to what other people think more than telling them what you think. </a:t>
            </a:r>
            <a:r>
              <a:rPr lang="en-US" sz="1200" kern="1200" dirty="0">
                <a:solidFill>
                  <a:schemeClr val="tx1"/>
                </a:solidFill>
                <a:latin typeface="+mn-lt"/>
                <a:ea typeface="+mn-ea"/>
                <a:cs typeface="+mn-cs"/>
              </a:rPr>
              <a:t>Dale Carnegie once said that the sweetest sound to anyone is the sound of their own voice. Really paying attention to what other people have to say without having to correct or undermine them helps you to stay oriented outward rather than being self-absorbed.</a:t>
            </a:r>
          </a:p>
          <a:p>
            <a:pPr lvl="0"/>
            <a:r>
              <a:rPr lang="en-US" sz="1200" b="1" kern="1200" dirty="0">
                <a:solidFill>
                  <a:schemeClr val="tx1"/>
                </a:solidFill>
                <a:latin typeface="+mn-lt"/>
                <a:ea typeface="+mn-ea"/>
                <a:cs typeface="+mn-cs"/>
              </a:rPr>
              <a:t>Try not to judge others.</a:t>
            </a:r>
            <a:r>
              <a:rPr lang="en-US" sz="1200" kern="1200" dirty="0">
                <a:solidFill>
                  <a:schemeClr val="tx1"/>
                </a:solidFill>
                <a:latin typeface="+mn-lt"/>
                <a:ea typeface="+mn-ea"/>
                <a:cs typeface="+mn-cs"/>
              </a:rPr>
              <a:t> An old saying goes like this, “When you point a finger at someone else, you have three fingers pointing back at you.” While it is tempting to judge another person, to assess what they are doing and how they are doing it, when you do so, you are presuming that you know better. Unfortunately, unless you have lived the experiences of another person, you cannot know what is best for them. Your grasp on another person’s situation will always be incomplete because you don’t have the complete picture.</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Humility.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Humility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others have contributed to your success.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 Humility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you point a finger at someone else, what happens?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100</a:t>
            </a:fld>
            <a:endParaRPr lang="en-US" dirty="0"/>
          </a:p>
        </p:txBody>
      </p:sp>
    </p:spTree>
    <p:extLst>
      <p:ext uri="{BB962C8B-B14F-4D97-AF65-F5344CB8AC3E}">
        <p14:creationId xmlns:p14="http://schemas.microsoft.com/office/powerpoint/2010/main" val="375055556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US" sz="1200" kern="1200" dirty="0">
                <a:solidFill>
                  <a:schemeClr val="tx1"/>
                </a:solidFill>
                <a:latin typeface="+mn-lt"/>
                <a:ea typeface="+mn-ea"/>
                <a:cs typeface="+mn-cs"/>
              </a:rPr>
              <a:t>Another step you can take to avoid navel gazing is to make a concentrated effort to develop a sense of empathy for others. Empathy is the capacity to understand and relate to how another person may feel in a given situation. If anything, it’s the opposite of judging, where you assess another person’s actions or circumstances according to your point of view. Here are some ways in which you can further develop your empathy:</a:t>
            </a:r>
          </a:p>
          <a:p>
            <a:pPr lvl="0"/>
            <a:r>
              <a:rPr lang="en-US" sz="1200" b="1" kern="1200" dirty="0">
                <a:solidFill>
                  <a:schemeClr val="tx1"/>
                </a:solidFill>
                <a:latin typeface="+mn-lt"/>
                <a:ea typeface="+mn-ea"/>
                <a:cs typeface="+mn-cs"/>
              </a:rPr>
              <a:t>Listen. </a:t>
            </a:r>
            <a:r>
              <a:rPr lang="en-US" sz="1200" kern="1200" dirty="0">
                <a:solidFill>
                  <a:schemeClr val="tx1"/>
                </a:solidFill>
                <a:latin typeface="+mn-lt"/>
                <a:ea typeface="+mn-ea"/>
                <a:cs typeface="+mn-cs"/>
              </a:rPr>
              <a:t>You may not always understand where another person is coming from. Even the most creative and open minded of people can fail to grasp an individual’s unique circumstances. Consequently, the only way you can understand where someone else is coming from is by listening to them. However, listening in this sense is not merely listening to the words a person says, but listening for the underlying needs that the person may be expressing even while failing to articulate this.</a:t>
            </a:r>
          </a:p>
          <a:p>
            <a:pPr lvl="0"/>
            <a:r>
              <a:rPr lang="en-US" sz="1200" b="1" kern="1200" dirty="0">
                <a:solidFill>
                  <a:schemeClr val="tx1"/>
                </a:solidFill>
                <a:latin typeface="+mn-lt"/>
                <a:ea typeface="+mn-ea"/>
                <a:cs typeface="+mn-cs"/>
              </a:rPr>
              <a:t>Validate.</a:t>
            </a:r>
            <a:r>
              <a:rPr lang="en-US" sz="1200" kern="1200" dirty="0">
                <a:solidFill>
                  <a:schemeClr val="tx1"/>
                </a:solidFill>
                <a:latin typeface="+mn-lt"/>
                <a:ea typeface="+mn-ea"/>
                <a:cs typeface="+mn-cs"/>
              </a:rPr>
              <a:t> Particularly in times where people seem far apart in their political and social beliefs, it’s really easy to look at a person with whom you disagree and see an enemy. However, we all have the capacity to feel the same types of emotions, whether these are fear, anger, or joy. We also all have the same basic needs. When you try to recognize that beneath any disagreement are two people who need love and respect, it’s not so easy to see someone you disagree with as the enemy.</a:t>
            </a:r>
          </a:p>
          <a:p>
            <a:pPr lvl="0"/>
            <a:r>
              <a:rPr lang="en-US" sz="1200" b="1" kern="1200" dirty="0">
                <a:solidFill>
                  <a:schemeClr val="tx1"/>
                </a:solidFill>
                <a:latin typeface="+mn-lt"/>
                <a:ea typeface="+mn-ea"/>
                <a:cs typeface="+mn-cs"/>
              </a:rPr>
              <a:t>Consider your own attitude.</a:t>
            </a:r>
            <a:r>
              <a:rPr lang="en-US" sz="1200" kern="1200" dirty="0">
                <a:solidFill>
                  <a:schemeClr val="tx1"/>
                </a:solidFill>
                <a:latin typeface="+mn-lt"/>
                <a:ea typeface="+mn-ea"/>
                <a:cs typeface="+mn-cs"/>
              </a:rPr>
              <a:t> When you find yourself in a disagreement with someone else, ask yourself what you are wanting out of the interaction. Do you want to see the other person punished? Is this about winning or being right? Wanting to see another person punished presumes that you know best, a dangerously arrogant attitude. Wanting to win or insisting on being right is a kind of vanity that indicates navel-gazing.</a:t>
            </a:r>
          </a:p>
          <a:p>
            <a:pPr lvl="0"/>
            <a:r>
              <a:rPr lang="en-US" sz="1200" b="1" kern="1200" dirty="0">
                <a:solidFill>
                  <a:schemeClr val="tx1"/>
                </a:solidFill>
                <a:latin typeface="+mn-lt"/>
                <a:ea typeface="+mn-ea"/>
                <a:cs typeface="+mn-cs"/>
              </a:rPr>
              <a:t>Suspend your own viewpoint.</a:t>
            </a:r>
            <a:r>
              <a:rPr lang="en-US" sz="1200" kern="1200" dirty="0">
                <a:solidFill>
                  <a:schemeClr val="tx1"/>
                </a:solidFill>
                <a:latin typeface="+mn-lt"/>
                <a:ea typeface="+mn-ea"/>
                <a:cs typeface="+mn-cs"/>
              </a:rPr>
              <a:t> When you are trying to understand another person’s feelings, your own point of view isn’t a necessary perspective. In fact, it gets in the way of seeing another’s point of view. Remember that suspending your views is not the same as dropping them or changing them. Your viewpoint will still be there if you still need it.</a:t>
            </a:r>
          </a:p>
          <a:p>
            <a:endParaRPr lang="en-US" dirty="0"/>
          </a:p>
          <a:p>
            <a:endParaRPr lang="en-US" dirty="0"/>
          </a:p>
          <a:p>
            <a:r>
              <a:rPr lang="en-US" dirty="0"/>
              <a:t>----------------------</a:t>
            </a:r>
          </a:p>
          <a:p>
            <a:endParaRPr lang="en-US" dirty="0"/>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8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Empathy.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Empathy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putting yourself in someone else’s shoes.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class into groups of two (preferably the same groups from the active listening activity). For four minutes, have one person tell the other a story about a difficult experience. After four minutes the listener should reflect back to the story teller how they think the situation would make them feel. If you are able to use the same groups as from the active listening activity, have the person who was practicing listening in that activity be the story teller in this activity.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empathy?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101</a:t>
            </a:fld>
            <a:endParaRPr lang="en-US" dirty="0"/>
          </a:p>
        </p:txBody>
      </p:sp>
    </p:spTree>
    <p:extLst>
      <p:ext uri="{BB962C8B-B14F-4D97-AF65-F5344CB8AC3E}">
        <p14:creationId xmlns:p14="http://schemas.microsoft.com/office/powerpoint/2010/main" val="1091783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95541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2615575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483177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015537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99955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138544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8/10/2017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8.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8.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8.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CD2E172-5C31-49B3-BB8F-86B613A7FD43}"/>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normAutofit fontScale="90000"/>
          </a:bodyPr>
          <a:lstStyle/>
          <a:p>
            <a:r>
              <a:rPr lang="en-US" dirty="0"/>
              <a:t>The Physical Self</a:t>
            </a:r>
          </a:p>
        </p:txBody>
      </p:sp>
      <p:grpSp>
        <p:nvGrpSpPr>
          <p:cNvPr id="3" name="Group 2">
            <a:extLst>
              <a:ext uri="{FF2B5EF4-FFF2-40B4-BE49-F238E27FC236}">
                <a16:creationId xmlns:a16="http://schemas.microsoft.com/office/drawing/2014/main" id="{07E7D1E2-5566-4AF7-9987-5E74D34F2FB6}"/>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7E526BE-8986-49BB-B4D6-60C20697D74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Awareness of our bodies </a:t>
              </a:r>
              <a:endParaRPr lang="en-US" sz="3000" b="0" kern="1200" dirty="0">
                <a:solidFill>
                  <a:schemeClr val="bg1"/>
                </a:solidFill>
              </a:endParaRPr>
            </a:p>
          </p:txBody>
        </p:sp>
        <p:sp>
          <p:nvSpPr>
            <p:cNvPr id="5" name="Freeform: Shape 4">
              <a:extLst>
                <a:ext uri="{FF2B5EF4-FFF2-40B4-BE49-F238E27FC236}">
                  <a16:creationId xmlns:a16="http://schemas.microsoft.com/office/drawing/2014/main" id="{F23A6FDC-A09F-4A99-AAE7-4772CC118AEB}"/>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Block our awareness of the physical body </a:t>
              </a:r>
              <a:endParaRPr lang="en-US" sz="3000" b="0" kern="1200" dirty="0">
                <a:solidFill>
                  <a:schemeClr val="bg1"/>
                </a:solidFill>
              </a:endParaRPr>
            </a:p>
          </p:txBody>
        </p:sp>
        <p:sp>
          <p:nvSpPr>
            <p:cNvPr id="6" name="Freeform: Shape 5">
              <a:extLst>
                <a:ext uri="{FF2B5EF4-FFF2-40B4-BE49-F238E27FC236}">
                  <a16:creationId xmlns:a16="http://schemas.microsoft.com/office/drawing/2014/main" id="{06454724-EF82-46F0-9BF3-74D5EE69930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mn-lt"/>
                  <a:ea typeface="+mn-ea"/>
                  <a:cs typeface="+mn-cs"/>
                </a:rPr>
                <a:t>Physically uncomfortable leads to  emotionally uncomfortable</a:t>
              </a:r>
              <a:endParaRPr lang="en-US" sz="3000" b="0" kern="1200" dirty="0">
                <a:solidFill>
                  <a:schemeClr val="bg1"/>
                </a:solidFill>
              </a:endParaRPr>
            </a:p>
          </p:txBody>
        </p:sp>
      </p:gr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D067D2C-65AF-4E55-8818-60CD40332014}"/>
              </a:ext>
            </a:extLst>
          </p:cNvPr>
          <p:cNvSpPr>
            <a:spLocks noGrp="1"/>
          </p:cNvSpPr>
          <p:nvPr>
            <p:ph sz="quarter" idx="11"/>
          </p:nvPr>
        </p:nvSpPr>
        <p:spPr/>
        <p:txBody>
          <a:bodyPr/>
          <a:lstStyle/>
          <a:p>
            <a:endParaRPr lang="en-US"/>
          </a:p>
        </p:txBody>
      </p:sp>
      <p:sp>
        <p:nvSpPr>
          <p:cNvPr id="53250" name="Title 1"/>
          <p:cNvSpPr>
            <a:spLocks noGrp="1"/>
          </p:cNvSpPr>
          <p:nvPr>
            <p:ph type="title"/>
          </p:nvPr>
        </p:nvSpPr>
        <p:spPr/>
        <p:txBody>
          <a:bodyPr/>
          <a:lstStyle/>
          <a:p>
            <a:r>
              <a:rPr lang="en-US" dirty="0"/>
              <a:t>Developing Humility</a:t>
            </a:r>
          </a:p>
        </p:txBody>
      </p:sp>
      <p:grpSp>
        <p:nvGrpSpPr>
          <p:cNvPr id="3" name="Group 2">
            <a:extLst>
              <a:ext uri="{FF2B5EF4-FFF2-40B4-BE49-F238E27FC236}">
                <a16:creationId xmlns:a16="http://schemas.microsoft.com/office/drawing/2014/main" id="{AA38CB8F-1D67-42C2-8F5E-B5B7CAD0F3BF}"/>
              </a:ext>
            </a:extLst>
          </p:cNvPr>
          <p:cNvGrpSpPr/>
          <p:nvPr/>
        </p:nvGrpSpPr>
        <p:grpSpPr>
          <a:xfrm>
            <a:off x="457200" y="2099001"/>
            <a:ext cx="8229600" cy="3528360"/>
            <a:chOff x="457200" y="2099001"/>
            <a:chExt cx="8229600" cy="3528360"/>
          </a:xfrm>
        </p:grpSpPr>
        <p:sp>
          <p:nvSpPr>
            <p:cNvPr id="4" name="Rectangle 3">
              <a:extLst>
                <a:ext uri="{FF2B5EF4-FFF2-40B4-BE49-F238E27FC236}">
                  <a16:creationId xmlns:a16="http://schemas.microsoft.com/office/drawing/2014/main" id="{3030DB16-3F0D-4204-B471-8DBE3E3392A9}"/>
                </a:ext>
              </a:extLst>
            </p:cNvPr>
            <p:cNvSpPr/>
            <p:nvPr/>
          </p:nvSpPr>
          <p:spPr>
            <a:xfrm>
              <a:off x="457200" y="2497521"/>
              <a:ext cx="8229600" cy="6804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688DE04-4998-4E33-B876-EFD3A1DCB192}"/>
                </a:ext>
              </a:extLst>
            </p:cNvPr>
            <p:cNvSpPr/>
            <p:nvPr/>
          </p:nvSpPr>
          <p:spPr>
            <a:xfrm>
              <a:off x="868680" y="209900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Appreciate others</a:t>
              </a:r>
            </a:p>
          </p:txBody>
        </p:sp>
        <p:sp>
          <p:nvSpPr>
            <p:cNvPr id="6" name="Rectangle 5">
              <a:extLst>
                <a:ext uri="{FF2B5EF4-FFF2-40B4-BE49-F238E27FC236}">
                  <a16:creationId xmlns:a16="http://schemas.microsoft.com/office/drawing/2014/main" id="{0D3013EC-5058-4238-A71E-80E68762980E}"/>
                </a:ext>
              </a:extLst>
            </p:cNvPr>
            <p:cNvSpPr/>
            <p:nvPr/>
          </p:nvSpPr>
          <p:spPr>
            <a:xfrm>
              <a:off x="457200" y="3722241"/>
              <a:ext cx="8229600" cy="680400"/>
            </a:xfrm>
            <a:prstGeom prst="rect">
              <a:avLst/>
            </a:prstGeom>
            <a:noFill/>
          </p:spPr>
          <p:style>
            <a:lnRef idx="2">
              <a:schemeClr val="accent3">
                <a:hueOff val="5625132"/>
                <a:satOff val="-8440"/>
                <a:lumOff val="-1373"/>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41643CB-44DD-4CF8-AE0B-B1624D9768C9}"/>
                </a:ext>
              </a:extLst>
            </p:cNvPr>
            <p:cNvSpPr/>
            <p:nvPr/>
          </p:nvSpPr>
          <p:spPr>
            <a:xfrm>
              <a:off x="868680" y="332372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Share praise and credit</a:t>
              </a:r>
            </a:p>
          </p:txBody>
        </p:sp>
        <p:sp>
          <p:nvSpPr>
            <p:cNvPr id="8" name="Rectangle 7">
              <a:extLst>
                <a:ext uri="{FF2B5EF4-FFF2-40B4-BE49-F238E27FC236}">
                  <a16:creationId xmlns:a16="http://schemas.microsoft.com/office/drawing/2014/main" id="{8DFAFE6E-F849-43B2-B0BC-F758E48AEBBD}"/>
                </a:ext>
              </a:extLst>
            </p:cNvPr>
            <p:cNvSpPr/>
            <p:nvPr/>
          </p:nvSpPr>
          <p:spPr>
            <a:xfrm>
              <a:off x="457200" y="4946961"/>
              <a:ext cx="8229600" cy="680400"/>
            </a:xfrm>
            <a:prstGeom prst="rect">
              <a:avLst/>
            </a:prstGeom>
            <a:noFill/>
          </p:spPr>
          <p:style>
            <a:lnRef idx="2">
              <a:schemeClr val="accent3">
                <a:hueOff val="11250264"/>
                <a:satOff val="-16880"/>
                <a:lumOff val="-2745"/>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B6019E0A-382C-4D6B-849F-DE1C7B8BB917}"/>
                </a:ext>
              </a:extLst>
            </p:cNvPr>
            <p:cNvSpPr/>
            <p:nvPr/>
          </p:nvSpPr>
          <p:spPr>
            <a:xfrm>
              <a:off x="868680" y="4548441"/>
              <a:ext cx="5760720" cy="797040"/>
            </a:xfrm>
            <a:custGeom>
              <a:avLst/>
              <a:gdLst>
                <a:gd name="connsiteX0" fmla="*/ 0 w 5760720"/>
                <a:gd name="connsiteY0" fmla="*/ 132843 h 797040"/>
                <a:gd name="connsiteX1" fmla="*/ 132843 w 5760720"/>
                <a:gd name="connsiteY1" fmla="*/ 0 h 797040"/>
                <a:gd name="connsiteX2" fmla="*/ 5627877 w 5760720"/>
                <a:gd name="connsiteY2" fmla="*/ 0 h 797040"/>
                <a:gd name="connsiteX3" fmla="*/ 5760720 w 5760720"/>
                <a:gd name="connsiteY3" fmla="*/ 132843 h 797040"/>
                <a:gd name="connsiteX4" fmla="*/ 5760720 w 5760720"/>
                <a:gd name="connsiteY4" fmla="*/ 664197 h 797040"/>
                <a:gd name="connsiteX5" fmla="*/ 5627877 w 5760720"/>
                <a:gd name="connsiteY5" fmla="*/ 797040 h 797040"/>
                <a:gd name="connsiteX6" fmla="*/ 132843 w 5760720"/>
                <a:gd name="connsiteY6" fmla="*/ 797040 h 797040"/>
                <a:gd name="connsiteX7" fmla="*/ 0 w 5760720"/>
                <a:gd name="connsiteY7" fmla="*/ 664197 h 797040"/>
                <a:gd name="connsiteX8" fmla="*/ 0 w 5760720"/>
                <a:gd name="connsiteY8" fmla="*/ 132843 h 797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797040">
                  <a:moveTo>
                    <a:pt x="0" y="132843"/>
                  </a:moveTo>
                  <a:cubicBezTo>
                    <a:pt x="0" y="59476"/>
                    <a:pt x="59476" y="0"/>
                    <a:pt x="132843" y="0"/>
                  </a:cubicBezTo>
                  <a:lnTo>
                    <a:pt x="5627877" y="0"/>
                  </a:lnTo>
                  <a:cubicBezTo>
                    <a:pt x="5701244" y="0"/>
                    <a:pt x="5760720" y="59476"/>
                    <a:pt x="5760720" y="132843"/>
                  </a:cubicBezTo>
                  <a:lnTo>
                    <a:pt x="5760720" y="664197"/>
                  </a:lnTo>
                  <a:cubicBezTo>
                    <a:pt x="5760720" y="737564"/>
                    <a:pt x="5701244" y="797040"/>
                    <a:pt x="5627877" y="797040"/>
                  </a:cubicBezTo>
                  <a:lnTo>
                    <a:pt x="132843" y="797040"/>
                  </a:lnTo>
                  <a:cubicBezTo>
                    <a:pt x="59476" y="797040"/>
                    <a:pt x="0" y="737564"/>
                    <a:pt x="0" y="664197"/>
                  </a:cubicBezTo>
                  <a:lnTo>
                    <a:pt x="0" y="13284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56650" tIns="38908" rIns="256650" bIns="38908" numCol="1" spcCol="1270" anchor="ctr" anchorCtr="0">
              <a:noAutofit/>
            </a:bodyPr>
            <a:lstStyle/>
            <a:p>
              <a:pPr marL="0" lvl="0" indent="0" algn="l" defTabSz="1200150">
                <a:lnSpc>
                  <a:spcPct val="90000"/>
                </a:lnSpc>
                <a:spcBef>
                  <a:spcPct val="0"/>
                </a:spcBef>
                <a:spcAft>
                  <a:spcPct val="35000"/>
                </a:spcAft>
                <a:buNone/>
              </a:pPr>
              <a:r>
                <a:rPr lang="en-US" sz="2700" kern="1200" dirty="0"/>
                <a:t>Allow others to be first and foremost</a:t>
              </a:r>
            </a:p>
          </p:txBody>
        </p:sp>
      </p:gr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87B36B7D-7E31-486D-8BF8-6300ED0D9C44}"/>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Developing Empathy</a:t>
            </a:r>
          </a:p>
        </p:txBody>
      </p:sp>
      <p:grpSp>
        <p:nvGrpSpPr>
          <p:cNvPr id="3" name="Group 2">
            <a:extLst>
              <a:ext uri="{FF2B5EF4-FFF2-40B4-BE49-F238E27FC236}">
                <a16:creationId xmlns:a16="http://schemas.microsoft.com/office/drawing/2014/main" id="{A7BE681A-3572-45CD-BD42-4E33D8C34DB2}"/>
              </a:ext>
            </a:extLst>
          </p:cNvPr>
          <p:cNvGrpSpPr/>
          <p:nvPr/>
        </p:nvGrpSpPr>
        <p:grpSpPr>
          <a:xfrm>
            <a:off x="459460" y="1600200"/>
            <a:ext cx="8225079" cy="4525962"/>
            <a:chOff x="459460" y="1600200"/>
            <a:chExt cx="8225079" cy="4525962"/>
          </a:xfrm>
        </p:grpSpPr>
        <p:sp>
          <p:nvSpPr>
            <p:cNvPr id="4" name="Arrow: Right 3">
              <a:extLst>
                <a:ext uri="{FF2B5EF4-FFF2-40B4-BE49-F238E27FC236}">
                  <a16:creationId xmlns:a16="http://schemas.microsoft.com/office/drawing/2014/main" id="{27AB6690-A3BA-491D-B7C3-0C6033CD9A63}"/>
                </a:ext>
              </a:extLst>
            </p:cNvPr>
            <p:cNvSpPr/>
            <p:nvPr/>
          </p:nvSpPr>
          <p:spPr>
            <a:xfrm>
              <a:off x="5670770" y="1600200"/>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D6882DB-1DEA-48A9-9FC4-B1D35BDE2F7D}"/>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Listen</a:t>
              </a:r>
            </a:p>
          </p:txBody>
        </p:sp>
        <p:sp>
          <p:nvSpPr>
            <p:cNvPr id="6" name="Arrow: Right 5">
              <a:extLst>
                <a:ext uri="{FF2B5EF4-FFF2-40B4-BE49-F238E27FC236}">
                  <a16:creationId xmlns:a16="http://schemas.microsoft.com/office/drawing/2014/main" id="{44D71C65-94B3-41F3-9A7C-5F4F385127D7}"/>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C7942990-58A2-4161-925F-35044FB879BC}"/>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Validate</a:t>
              </a:r>
            </a:p>
          </p:txBody>
        </p:sp>
        <p:sp>
          <p:nvSpPr>
            <p:cNvPr id="8" name="Arrow: Right 7">
              <a:extLst>
                <a:ext uri="{FF2B5EF4-FFF2-40B4-BE49-F238E27FC236}">
                  <a16:creationId xmlns:a16="http://schemas.microsoft.com/office/drawing/2014/main" id="{0291BC48-E847-49DA-9EE3-39A3F6D30CA4}"/>
                </a:ext>
              </a:extLst>
            </p:cNvPr>
            <p:cNvSpPr/>
            <p:nvPr/>
          </p:nvSpPr>
          <p:spPr>
            <a:xfrm>
              <a:off x="5670770" y="4711799"/>
              <a:ext cx="3013769" cy="1414363"/>
            </a:xfrm>
            <a:prstGeom prst="rightArrow">
              <a:avLst>
                <a:gd name="adj1" fmla="val 75000"/>
                <a:gd name="adj2" fmla="val 50000"/>
              </a:avLst>
            </a:pr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4D033305-F80B-4155-A7CF-4C96C8E8BA12}"/>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Consider your own attitude</a:t>
              </a:r>
            </a:p>
          </p:txBody>
        </p:sp>
      </p:gr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70227E8-DB1C-4D1E-8E1E-0DC95F9E2A71}"/>
              </a:ext>
            </a:extLst>
          </p:cNvPr>
          <p:cNvSpPr>
            <a:spLocks noGrp="1"/>
          </p:cNvSpPr>
          <p:nvPr>
            <p:ph sz="quarter" idx="11"/>
          </p:nvPr>
        </p:nvSpPr>
        <p:spPr/>
        <p:txBody>
          <a:bodyPr/>
          <a:lstStyle/>
          <a:p>
            <a:endParaRPr lang="en-US"/>
          </a:p>
        </p:txBody>
      </p:sp>
      <p:sp>
        <p:nvSpPr>
          <p:cNvPr id="5427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73DCCB4D-92FB-42F7-8127-5A774B7AC9B1}"/>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3D6CC98C-D1C9-49D7-AE5F-6A3F4526E127}"/>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Brian and Jose had both been practicing self-awareness techniques</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347EA563-5C5E-41CA-8814-0769065DF19C}"/>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56A156F9-309E-400F-8791-7EEA0C7473CD}"/>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For Brian, these techniques had begun to make him feel fairly important</a:t>
              </a:r>
              <a:endParaRPr lang="en-US" sz="2100" kern="1200" dirty="0">
                <a:solidFill>
                  <a:schemeClr val="bg1"/>
                </a:solidFill>
              </a:endParaRPr>
            </a:p>
          </p:txBody>
        </p:sp>
        <p:sp>
          <p:nvSpPr>
            <p:cNvPr id="7" name="Rectangle: Rounded Corners 6">
              <a:extLst>
                <a:ext uri="{FF2B5EF4-FFF2-40B4-BE49-F238E27FC236}">
                  <a16:creationId xmlns:a16="http://schemas.microsoft.com/office/drawing/2014/main" id="{62D01A90-469C-4B05-9E24-0D7BE2466C5F}"/>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792CD5F0-AC70-4317-ACFC-D44DDC9C70F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Jose realized how little he truly knew, and this attitude allowed him to be open to what others had to say</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114E4E8D-448C-4389-AE1F-7C558D095FF8}"/>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583785BE-6536-4F81-ADD1-3171B0CA5F7A}"/>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They both applied for the same management position, Jose ended up getting the job</a:t>
              </a:r>
              <a:endParaRPr lang="en-US" sz="2100" kern="1200" dirty="0">
                <a:solidFill>
                  <a:schemeClr val="bg1"/>
                </a:solidFill>
              </a:endParaRPr>
            </a:p>
          </p:txBody>
        </p:sp>
      </p:grpSp>
    </p:spTree>
    <p:extLst>
      <p:ext uri="{BB962C8B-B14F-4D97-AF65-F5344CB8AC3E}">
        <p14:creationId xmlns:p14="http://schemas.microsoft.com/office/powerpoint/2010/main" val="35864938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a:t>1. According to the module, what is one approach to avoid navel gazing?</a:t>
            </a:r>
          </a:p>
          <a:p>
            <a:pPr marL="171450" lvl="0" indent="-514350">
              <a:buFont typeface="+mj-lt"/>
              <a:buAutoNum type="alphaLcParenR"/>
            </a:pPr>
            <a:r>
              <a:rPr lang="en-US" sz="2000" dirty="0">
                <a:solidFill>
                  <a:srgbClr val="FF0000"/>
                </a:solidFill>
              </a:rPr>
              <a:t>Serve others</a:t>
            </a:r>
          </a:p>
          <a:p>
            <a:pPr marL="171450" lvl="0" indent="-514350">
              <a:buFont typeface="+mj-lt"/>
              <a:buAutoNum type="alphaLcParenR"/>
            </a:pPr>
            <a:r>
              <a:rPr lang="en-US" sz="2000" dirty="0"/>
              <a:t>Write a memoir</a:t>
            </a:r>
          </a:p>
          <a:p>
            <a:pPr marL="171450" lvl="0" indent="-514350">
              <a:buFont typeface="+mj-lt"/>
              <a:buAutoNum type="alphaLcParenR"/>
            </a:pPr>
            <a:r>
              <a:rPr lang="en-US" sz="2000" dirty="0"/>
              <a:t>Stare at your belly button</a:t>
            </a:r>
          </a:p>
          <a:p>
            <a:pPr marL="171450" lvl="0" indent="-514350">
              <a:buFont typeface="+mj-lt"/>
              <a:buAutoNum type="alphaLcParenR"/>
            </a:pPr>
            <a:r>
              <a:rPr lang="en-US" sz="2000" dirty="0"/>
              <a:t>Tell people about yourself</a:t>
            </a:r>
          </a:p>
          <a:p>
            <a:r>
              <a:rPr lang="en-US" sz="2000" dirty="0">
                <a:solidFill>
                  <a:srgbClr val="FF0000"/>
                </a:solidFill>
              </a:rPr>
              <a:t>Serving others is a way of getting out of yourself.</a:t>
            </a:r>
          </a:p>
          <a:p>
            <a:endParaRPr lang="en-US" sz="2000" dirty="0">
              <a:solidFill>
                <a:srgbClr val="FF0000"/>
              </a:solidFill>
            </a:endParaRPr>
          </a:p>
          <a:p>
            <a:pPr lvl="0"/>
            <a:r>
              <a:rPr lang="en-US" sz="2000" dirty="0"/>
              <a:t>2. Why is navel gazing dangerous?</a:t>
            </a:r>
          </a:p>
          <a:p>
            <a:pPr marL="171450" lvl="0" indent="-514350">
              <a:buFont typeface="+mj-lt"/>
              <a:buAutoNum type="alphaLcParenR"/>
            </a:pPr>
            <a:r>
              <a:rPr lang="en-US" sz="2000" dirty="0"/>
              <a:t>It isn’t</a:t>
            </a:r>
          </a:p>
          <a:p>
            <a:pPr marL="171450" lvl="0" indent="-514350">
              <a:buFont typeface="+mj-lt"/>
              <a:buAutoNum type="alphaLcParenR"/>
            </a:pPr>
            <a:r>
              <a:rPr lang="en-US" sz="2000" dirty="0"/>
              <a:t>You get neck cramps</a:t>
            </a:r>
          </a:p>
          <a:p>
            <a:pPr marL="171450" lvl="0" indent="-514350">
              <a:buFont typeface="+mj-lt"/>
              <a:buAutoNum type="alphaLcParenR"/>
            </a:pPr>
            <a:r>
              <a:rPr lang="en-US" sz="2000" dirty="0">
                <a:solidFill>
                  <a:srgbClr val="FF0000"/>
                </a:solidFill>
              </a:rPr>
              <a:t>You get stuck in a self-centered mindset</a:t>
            </a:r>
          </a:p>
          <a:p>
            <a:pPr marL="171450" lvl="0" indent="-514350">
              <a:buFont typeface="+mj-lt"/>
              <a:buAutoNum type="alphaLcParenR"/>
            </a:pPr>
            <a:r>
              <a:rPr lang="en-US" sz="2000" dirty="0"/>
              <a:t>You start to hallucinate</a:t>
            </a:r>
          </a:p>
          <a:p>
            <a:r>
              <a:rPr lang="en-US" sz="2000" dirty="0">
                <a:solidFill>
                  <a:srgbClr val="FF0000"/>
                </a:solidFill>
              </a:rPr>
              <a:t>Navel gazing is dangerous because you get stuck in a self-centered mindset. </a:t>
            </a:r>
          </a:p>
        </p:txBody>
      </p:sp>
    </p:spTree>
    <p:extLst>
      <p:ext uri="{BB962C8B-B14F-4D97-AF65-F5344CB8AC3E}">
        <p14:creationId xmlns:p14="http://schemas.microsoft.com/office/powerpoint/2010/main" val="358649387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a:bodyPr>
          <a:lstStyle/>
          <a:p>
            <a:pPr lvl="0"/>
            <a:r>
              <a:rPr lang="en-US" sz="2000" dirty="0"/>
              <a:t>3. What does excessive self-discipline foster?</a:t>
            </a:r>
          </a:p>
          <a:p>
            <a:pPr marL="171450" lvl="0" indent="-514350">
              <a:buFont typeface="+mj-lt"/>
              <a:buAutoNum type="alphaLcParenR"/>
            </a:pPr>
            <a:r>
              <a:rPr lang="en-US" sz="2000" dirty="0"/>
              <a:t>Overblown sense of self-importance</a:t>
            </a:r>
          </a:p>
          <a:p>
            <a:pPr marL="171450" lvl="0" indent="-514350">
              <a:buFont typeface="+mj-lt"/>
              <a:buAutoNum type="alphaLcParenR"/>
            </a:pPr>
            <a:r>
              <a:rPr lang="en-US" sz="2000" dirty="0"/>
              <a:t>Rebellion</a:t>
            </a:r>
          </a:p>
          <a:p>
            <a:pPr marL="171450" lvl="0" indent="-514350">
              <a:buFont typeface="+mj-lt"/>
              <a:buAutoNum type="alphaLcParenR"/>
            </a:pPr>
            <a:r>
              <a:rPr lang="en-US" sz="2000" dirty="0"/>
              <a:t>Arrogance</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Excessive self-discipline can foster all of these traits.</a:t>
            </a:r>
          </a:p>
          <a:p>
            <a:endParaRPr lang="en-US" sz="2000" dirty="0">
              <a:solidFill>
                <a:srgbClr val="FF0000"/>
              </a:solidFill>
            </a:endParaRPr>
          </a:p>
          <a:p>
            <a:pPr lvl="0"/>
            <a:r>
              <a:rPr lang="en-US" sz="2000" dirty="0"/>
              <a:t>4. What two things are helpful for fostering creativity?</a:t>
            </a:r>
          </a:p>
          <a:p>
            <a:pPr marL="171450" lvl="0" indent="-514350">
              <a:buFont typeface="+mj-lt"/>
              <a:buAutoNum type="alphaLcParenR"/>
            </a:pPr>
            <a:r>
              <a:rPr lang="en-US" sz="2000" dirty="0"/>
              <a:t>Self-discipline and routine</a:t>
            </a:r>
          </a:p>
          <a:p>
            <a:pPr marL="171450" lvl="0" indent="-514350">
              <a:buFont typeface="+mj-lt"/>
              <a:buAutoNum type="alphaLcParenR"/>
            </a:pPr>
            <a:r>
              <a:rPr lang="en-US" sz="2000" dirty="0"/>
              <a:t>Self-loathing and cynicism</a:t>
            </a:r>
          </a:p>
          <a:p>
            <a:pPr marL="171450" lvl="0" indent="-514350">
              <a:buFont typeface="+mj-lt"/>
              <a:buAutoNum type="alphaLcParenR"/>
            </a:pPr>
            <a:r>
              <a:rPr lang="en-US" sz="2000" dirty="0"/>
              <a:t>Self-righteousness and self-importance</a:t>
            </a:r>
          </a:p>
          <a:p>
            <a:pPr marL="171450" lvl="0" indent="-514350">
              <a:buFont typeface="+mj-lt"/>
              <a:buAutoNum type="alphaLcParenR"/>
            </a:pPr>
            <a:r>
              <a:rPr lang="en-US" sz="2000" dirty="0">
                <a:solidFill>
                  <a:srgbClr val="FF0000"/>
                </a:solidFill>
              </a:rPr>
              <a:t>Spontaneity and Play </a:t>
            </a:r>
          </a:p>
          <a:p>
            <a:r>
              <a:rPr lang="en-US" sz="2000" dirty="0">
                <a:solidFill>
                  <a:srgbClr val="FF0000"/>
                </a:solidFill>
              </a:rPr>
              <a:t>Play and spontaneity help foster creativity.</a:t>
            </a:r>
          </a:p>
        </p:txBody>
      </p:sp>
    </p:spTree>
    <p:extLst>
      <p:ext uri="{BB962C8B-B14F-4D97-AF65-F5344CB8AC3E}">
        <p14:creationId xmlns:p14="http://schemas.microsoft.com/office/powerpoint/2010/main" val="1177672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lnSpcReduction="10000"/>
          </a:bodyPr>
          <a:lstStyle/>
          <a:p>
            <a:pPr lvl="0"/>
            <a:r>
              <a:rPr lang="en-US" sz="2000" dirty="0"/>
              <a:t>5. Which of the following does NOT help you foster humility?</a:t>
            </a:r>
          </a:p>
          <a:p>
            <a:pPr marL="171450" lvl="0" indent="-514350">
              <a:buFont typeface="+mj-lt"/>
              <a:buAutoNum type="alphaLcParenR"/>
            </a:pPr>
            <a:r>
              <a:rPr lang="en-US" sz="2000" dirty="0"/>
              <a:t>Appreciating others</a:t>
            </a:r>
          </a:p>
          <a:p>
            <a:pPr marL="171450" lvl="0" indent="-514350">
              <a:buFont typeface="+mj-lt"/>
              <a:buAutoNum type="alphaLcParenR"/>
            </a:pPr>
            <a:r>
              <a:rPr lang="en-US" sz="2000" dirty="0">
                <a:solidFill>
                  <a:srgbClr val="FF0000"/>
                </a:solidFill>
              </a:rPr>
              <a:t>Taking credit</a:t>
            </a:r>
          </a:p>
          <a:p>
            <a:pPr marL="171450" lvl="0" indent="-514350">
              <a:buFont typeface="+mj-lt"/>
              <a:buAutoNum type="alphaLcParenR"/>
            </a:pPr>
            <a:r>
              <a:rPr lang="en-US" sz="2000" dirty="0"/>
              <a:t>Sharing credit</a:t>
            </a:r>
          </a:p>
          <a:p>
            <a:pPr marL="171450" lvl="0" indent="-514350">
              <a:buFont typeface="+mj-lt"/>
              <a:buAutoNum type="alphaLcParenR"/>
            </a:pPr>
            <a:r>
              <a:rPr lang="en-US" sz="2000" dirty="0"/>
              <a:t>Not insisting on being right</a:t>
            </a:r>
          </a:p>
          <a:p>
            <a:r>
              <a:rPr lang="en-US" sz="2000" dirty="0">
                <a:solidFill>
                  <a:srgbClr val="FF0000"/>
                </a:solidFill>
              </a:rPr>
              <a:t>Taking credit does not help you to be more humble.</a:t>
            </a:r>
          </a:p>
          <a:p>
            <a:endParaRPr lang="en-US" sz="2000" dirty="0">
              <a:solidFill>
                <a:srgbClr val="FF0000"/>
              </a:solidFill>
            </a:endParaRPr>
          </a:p>
          <a:p>
            <a:pPr lvl="0"/>
            <a:r>
              <a:rPr lang="en-US" sz="2000" dirty="0"/>
              <a:t>6. When you point a finger at someone else, what happens?</a:t>
            </a:r>
          </a:p>
          <a:p>
            <a:pPr marL="171450" lvl="0" indent="-514350">
              <a:buFont typeface="+mj-lt"/>
              <a:buAutoNum type="alphaLcParenR"/>
            </a:pPr>
            <a:r>
              <a:rPr lang="en-US" sz="2000" dirty="0"/>
              <a:t>Someone points back at you</a:t>
            </a:r>
          </a:p>
          <a:p>
            <a:pPr marL="171450" lvl="0" indent="-514350">
              <a:buFont typeface="+mj-lt"/>
              <a:buAutoNum type="alphaLcParenR"/>
            </a:pPr>
            <a:r>
              <a:rPr lang="en-US" sz="2000" dirty="0"/>
              <a:t>Someone attacks you</a:t>
            </a:r>
          </a:p>
          <a:p>
            <a:pPr marL="171450" lvl="0" indent="-514350">
              <a:buFont typeface="+mj-lt"/>
              <a:buAutoNum type="alphaLcParenR"/>
            </a:pPr>
            <a:r>
              <a:rPr lang="en-US" sz="2000" dirty="0">
                <a:solidFill>
                  <a:srgbClr val="FF0000"/>
                </a:solidFill>
              </a:rPr>
              <a:t>You point three fingers back at yourself</a:t>
            </a:r>
          </a:p>
          <a:p>
            <a:pPr marL="171450" lvl="0" indent="-514350">
              <a:buFont typeface="+mj-lt"/>
              <a:buAutoNum type="alphaLcParenR"/>
            </a:pPr>
            <a:r>
              <a:rPr lang="en-US" sz="2000" dirty="0"/>
              <a:t>Your finger gets broken</a:t>
            </a:r>
          </a:p>
          <a:p>
            <a:r>
              <a:rPr lang="en-US" sz="2000" dirty="0">
                <a:solidFill>
                  <a:srgbClr val="FF0000"/>
                </a:solidFill>
              </a:rPr>
              <a:t>When you point a finger at someone else, you also point three fingers back at yourself. </a:t>
            </a:r>
          </a:p>
        </p:txBody>
      </p:sp>
    </p:spTree>
    <p:extLst>
      <p:ext uri="{BB962C8B-B14F-4D97-AF65-F5344CB8AC3E}">
        <p14:creationId xmlns:p14="http://schemas.microsoft.com/office/powerpoint/2010/main" val="11776721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a:t>7. Empathy is ________?</a:t>
            </a:r>
          </a:p>
          <a:p>
            <a:pPr marL="171450" lvl="0" indent="-514350">
              <a:buFont typeface="+mj-lt"/>
              <a:buAutoNum type="alphaLcParenR"/>
            </a:pPr>
            <a:r>
              <a:rPr lang="en-US" sz="2000" dirty="0"/>
              <a:t>The opposite of judging</a:t>
            </a:r>
          </a:p>
          <a:p>
            <a:pPr marL="171450" lvl="0" indent="-514350">
              <a:buFont typeface="+mj-lt"/>
              <a:buAutoNum type="alphaLcParenR"/>
            </a:pPr>
            <a:r>
              <a:rPr lang="en-US" sz="2000" dirty="0"/>
              <a:t>When you can understand and relate to how someone might feel in a situation</a:t>
            </a:r>
          </a:p>
          <a:p>
            <a:pPr marL="171450" lvl="0" indent="-514350">
              <a:buFont typeface="+mj-lt"/>
              <a:buAutoNum type="alphaLcParenR"/>
            </a:pPr>
            <a:r>
              <a:rPr lang="en-US" sz="2000" dirty="0"/>
              <a:t>A helpful capacity to avoid being self-centered</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Empathy encompasses all of the above ideas. </a:t>
            </a:r>
          </a:p>
          <a:p>
            <a:endParaRPr lang="en-US" sz="2000" dirty="0">
              <a:solidFill>
                <a:srgbClr val="FF0000"/>
              </a:solidFill>
            </a:endParaRPr>
          </a:p>
          <a:p>
            <a:pPr lvl="0"/>
            <a:r>
              <a:rPr lang="en-US" sz="2000" dirty="0"/>
              <a:t>8. Which of the following does NOT help you to develop empathy?</a:t>
            </a:r>
          </a:p>
          <a:p>
            <a:pPr marL="171450" lvl="0" indent="-514350">
              <a:buFont typeface="+mj-lt"/>
              <a:buAutoNum type="alphaLcParenR"/>
            </a:pPr>
            <a:r>
              <a:rPr lang="en-US" sz="2000" dirty="0"/>
              <a:t>Seeing the other person as valid</a:t>
            </a:r>
          </a:p>
          <a:p>
            <a:pPr marL="171450" lvl="0" indent="-514350">
              <a:buFont typeface="+mj-lt"/>
              <a:buAutoNum type="alphaLcParenR"/>
            </a:pPr>
            <a:r>
              <a:rPr lang="en-US" sz="2000" dirty="0"/>
              <a:t>Suspending your own beliefs</a:t>
            </a:r>
          </a:p>
          <a:p>
            <a:pPr marL="171450" lvl="0" indent="-514350">
              <a:buFont typeface="+mj-lt"/>
              <a:buAutoNum type="alphaLcParenR"/>
            </a:pPr>
            <a:r>
              <a:rPr lang="en-US" sz="2000" dirty="0"/>
              <a:t>Listening to the other person</a:t>
            </a:r>
          </a:p>
          <a:p>
            <a:pPr marL="171450" lvl="0" indent="-514350">
              <a:buFont typeface="+mj-lt"/>
              <a:buAutoNum type="alphaLcParenR"/>
            </a:pPr>
            <a:r>
              <a:rPr lang="en-US" sz="2000" dirty="0">
                <a:solidFill>
                  <a:srgbClr val="FF0000"/>
                </a:solidFill>
              </a:rPr>
              <a:t>Giving advice</a:t>
            </a:r>
          </a:p>
          <a:p>
            <a:r>
              <a:rPr lang="en-US" sz="2000" dirty="0">
                <a:solidFill>
                  <a:srgbClr val="FF0000"/>
                </a:solidFill>
              </a:rPr>
              <a:t>Giving advice does not foster empathy, but it can foster a sense of judgment. </a:t>
            </a:r>
          </a:p>
        </p:txBody>
      </p:sp>
    </p:spTree>
    <p:extLst>
      <p:ext uri="{BB962C8B-B14F-4D97-AF65-F5344CB8AC3E}">
        <p14:creationId xmlns:p14="http://schemas.microsoft.com/office/powerpoint/2010/main" val="1177672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Autofit/>
          </a:bodyPr>
          <a:lstStyle/>
          <a:p>
            <a:pPr lvl="0"/>
            <a:r>
              <a:rPr lang="en-US" sz="2000" dirty="0"/>
              <a:t>9. What did Brian and Jose try to do?</a:t>
            </a:r>
          </a:p>
          <a:p>
            <a:pPr marL="171450" lvl="0" indent="-514350">
              <a:buFont typeface="+mj-lt"/>
              <a:buAutoNum type="alphaLcParenR"/>
            </a:pPr>
            <a:r>
              <a:rPr lang="en-US" sz="2000" dirty="0">
                <a:solidFill>
                  <a:srgbClr val="FF0000"/>
                </a:solidFill>
              </a:rPr>
              <a:t>Get the same promotion</a:t>
            </a:r>
          </a:p>
          <a:p>
            <a:pPr marL="171450" lvl="0" indent="-514350">
              <a:buFont typeface="+mj-lt"/>
              <a:buAutoNum type="alphaLcParenR"/>
            </a:pPr>
            <a:r>
              <a:rPr lang="en-US" sz="2000" dirty="0"/>
              <a:t>Find the same new job</a:t>
            </a:r>
          </a:p>
          <a:p>
            <a:pPr marL="171450" lvl="0" indent="-514350">
              <a:buFont typeface="+mj-lt"/>
              <a:buAutoNum type="alphaLcParenR"/>
            </a:pPr>
            <a:r>
              <a:rPr lang="en-US" sz="2000" dirty="0"/>
              <a:t>Drive away more co-workers than the other in a contest the bosses designed </a:t>
            </a:r>
          </a:p>
          <a:p>
            <a:pPr marL="171450" lvl="0" indent="-514350">
              <a:buFont typeface="+mj-lt"/>
              <a:buAutoNum type="alphaLcParenR"/>
            </a:pPr>
            <a:r>
              <a:rPr lang="en-US" sz="2000" dirty="0"/>
              <a:t>None of the above</a:t>
            </a:r>
          </a:p>
          <a:p>
            <a:r>
              <a:rPr lang="en-US" sz="2000" dirty="0">
                <a:solidFill>
                  <a:srgbClr val="FF0000"/>
                </a:solidFill>
              </a:rPr>
              <a:t>Brian and Jose tried to get the same promotion.</a:t>
            </a:r>
            <a:r>
              <a:rPr lang="en-US" sz="2000" dirty="0"/>
              <a:t> </a:t>
            </a:r>
          </a:p>
          <a:p>
            <a:pPr lvl="0"/>
            <a:r>
              <a:rPr lang="en-US" sz="2000" dirty="0"/>
              <a:t>10. Why did the bosses choose Jose?</a:t>
            </a:r>
          </a:p>
          <a:p>
            <a:pPr marL="171450" lvl="0" indent="-514350">
              <a:buFont typeface="+mj-lt"/>
              <a:buAutoNum type="alphaLcParenR"/>
            </a:pPr>
            <a:r>
              <a:rPr lang="en-US" sz="2000" dirty="0"/>
              <a:t>He was more skilled</a:t>
            </a:r>
          </a:p>
          <a:p>
            <a:pPr marL="171450" lvl="0" indent="-514350">
              <a:buFont typeface="+mj-lt"/>
              <a:buAutoNum type="alphaLcParenR"/>
            </a:pPr>
            <a:r>
              <a:rPr lang="en-US" sz="2000" dirty="0">
                <a:solidFill>
                  <a:srgbClr val="FF0000"/>
                </a:solidFill>
              </a:rPr>
              <a:t>He was more humble</a:t>
            </a:r>
          </a:p>
          <a:p>
            <a:pPr marL="171450" lvl="0" indent="-514350">
              <a:buFont typeface="+mj-lt"/>
              <a:buAutoNum type="alphaLcParenR"/>
            </a:pPr>
            <a:r>
              <a:rPr lang="en-US" sz="2000" dirty="0"/>
              <a:t>He was more experienced</a:t>
            </a:r>
          </a:p>
          <a:p>
            <a:pPr marL="171450" lvl="0" indent="-514350">
              <a:buFont typeface="+mj-lt"/>
              <a:buAutoNum type="alphaLcParenR"/>
            </a:pPr>
            <a:r>
              <a:rPr lang="en-US" sz="2000" dirty="0"/>
              <a:t>All of the above</a:t>
            </a:r>
          </a:p>
          <a:p>
            <a:r>
              <a:rPr lang="en-US" sz="2000" dirty="0">
                <a:solidFill>
                  <a:srgbClr val="FF0000"/>
                </a:solidFill>
              </a:rPr>
              <a:t>The bosses gave Jose the promotion because they believed his greater humility would allow him to lead others more effectively.</a:t>
            </a:r>
          </a:p>
        </p:txBody>
      </p:sp>
    </p:spTree>
    <p:extLst>
      <p:ext uri="{BB962C8B-B14F-4D97-AF65-F5344CB8AC3E}">
        <p14:creationId xmlns:p14="http://schemas.microsoft.com/office/powerpoint/2010/main" val="1177672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a:bodyPr>
          <a:lstStyle/>
          <a:p>
            <a:r>
              <a:rPr lang="en-US" dirty="0"/>
              <a:t>Module Eleven: Independence versus Interdependence</a:t>
            </a:r>
          </a:p>
        </p:txBody>
      </p:sp>
      <p:sp>
        <p:nvSpPr>
          <p:cNvPr id="55300" name="Text Placeholder 3"/>
          <p:cNvSpPr>
            <a:spLocks noGrp="1"/>
          </p:cNvSpPr>
          <p:nvPr>
            <p:ph type="body" sz="quarter" idx="10"/>
          </p:nvPr>
        </p:nvSpPr>
        <p:spPr>
          <a:ln>
            <a:miter lim="800000"/>
            <a:headEnd/>
            <a:tailEnd/>
          </a:ln>
        </p:spPr>
        <p:txBody>
          <a:bodyPr/>
          <a:lstStyle/>
          <a:p>
            <a:r>
              <a:rPr lang="en-US" sz="2800" i="1" dirty="0"/>
              <a:t>We are all in the same boat, in a stormy sea, and we owe each other a terrible loyalty.</a:t>
            </a:r>
          </a:p>
          <a:p>
            <a:endParaRPr lang="en-US" sz="2800" dirty="0"/>
          </a:p>
          <a:p>
            <a:r>
              <a:rPr lang="en-US" sz="2800" b="1" i="1" dirty="0"/>
              <a:t>G. K. Chesterton</a:t>
            </a:r>
            <a:endParaRPr lang="en-US" sz="1200" dirty="0">
              <a:ea typeface="Times New Roman"/>
              <a:cs typeface="Times New Roman"/>
            </a:endParaRPr>
          </a:p>
        </p:txBody>
      </p:sp>
      <p:sp>
        <p:nvSpPr>
          <p:cNvPr id="55299" name="Content Placeholder 2"/>
          <p:cNvSpPr>
            <a:spLocks noGrp="1"/>
          </p:cNvSpPr>
          <p:nvPr>
            <p:ph type="body" sz="quarter" idx="11"/>
          </p:nvPr>
        </p:nvSpPr>
        <p:spPr/>
        <p:txBody>
          <a:bodyPr>
            <a:normAutofit fontScale="85000" lnSpcReduction="10000"/>
          </a:bodyPr>
          <a:lstStyle/>
          <a:p>
            <a:endParaRPr lang="en-US" dirty="0"/>
          </a:p>
          <a:p>
            <a:r>
              <a:rPr lang="en-US" dirty="0"/>
              <a:t>Independence has become more important, so that most people even think of the notion of dependency as a bad thing. However, now that the Internet and high speed forms of travel and communication have become the norm, the idea of independence as the best form of social organizing is being supplanted by a new notion: interdependence.</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C6EB018-7FFA-4D7F-BA7A-19355F0F845C}"/>
              </a:ext>
            </a:extLst>
          </p:cNvPr>
          <p:cNvSpPr>
            <a:spLocks noGrp="1"/>
          </p:cNvSpPr>
          <p:nvPr>
            <p:ph sz="quarter" idx="11"/>
          </p:nvPr>
        </p:nvSpPr>
        <p:spPr/>
        <p:txBody>
          <a:bodyPr/>
          <a:lstStyle/>
          <a:p>
            <a:endParaRPr lang="en-US"/>
          </a:p>
        </p:txBody>
      </p:sp>
      <p:sp>
        <p:nvSpPr>
          <p:cNvPr id="56322" name="Title 1"/>
          <p:cNvSpPr>
            <a:spLocks noGrp="1"/>
          </p:cNvSpPr>
          <p:nvPr>
            <p:ph type="title"/>
          </p:nvPr>
        </p:nvSpPr>
        <p:spPr/>
        <p:txBody>
          <a:bodyPr/>
          <a:lstStyle/>
          <a:p>
            <a:r>
              <a:rPr lang="en-US" dirty="0"/>
              <a:t>What is Interdependence?</a:t>
            </a:r>
          </a:p>
        </p:txBody>
      </p:sp>
      <p:grpSp>
        <p:nvGrpSpPr>
          <p:cNvPr id="2" name="Group 1">
            <a:extLst>
              <a:ext uri="{FF2B5EF4-FFF2-40B4-BE49-F238E27FC236}">
                <a16:creationId xmlns:a16="http://schemas.microsoft.com/office/drawing/2014/main" id="{DC397C57-691E-4EDA-81E1-A69314D86E59}"/>
              </a:ext>
            </a:extLst>
          </p:cNvPr>
          <p:cNvGrpSpPr/>
          <p:nvPr/>
        </p:nvGrpSpPr>
        <p:grpSpPr>
          <a:xfrm>
            <a:off x="458204" y="3275496"/>
            <a:ext cx="8227591" cy="1175370"/>
            <a:chOff x="458204" y="3275496"/>
            <a:chExt cx="8227591" cy="1175370"/>
          </a:xfrm>
        </p:grpSpPr>
        <p:sp>
          <p:nvSpPr>
            <p:cNvPr id="3" name="Freeform: Shape 2">
              <a:extLst>
                <a:ext uri="{FF2B5EF4-FFF2-40B4-BE49-F238E27FC236}">
                  <a16:creationId xmlns:a16="http://schemas.microsoft.com/office/drawing/2014/main" id="{F54A64C5-B9C2-4832-91E1-5F0FFF1EB8F5}"/>
                </a:ext>
              </a:extLst>
            </p:cNvPr>
            <p:cNvSpPr/>
            <p:nvPr/>
          </p:nvSpPr>
          <p:spPr>
            <a:xfrm>
              <a:off x="458204"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8715" tIns="57285" rIns="68715" bIns="57285"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Recognition that everything and everyone is interconnected</a:t>
              </a:r>
              <a:endParaRPr lang="en-US" sz="1800" kern="1200" dirty="0">
                <a:solidFill>
                  <a:schemeClr val="bg1"/>
                </a:solidFill>
              </a:endParaRPr>
            </a:p>
          </p:txBody>
        </p:sp>
        <p:sp>
          <p:nvSpPr>
            <p:cNvPr id="5" name="Freeform: Shape 4">
              <a:extLst>
                <a:ext uri="{FF2B5EF4-FFF2-40B4-BE49-F238E27FC236}">
                  <a16:creationId xmlns:a16="http://schemas.microsoft.com/office/drawing/2014/main" id="{13E1C2B4-54AA-41BF-9E43-32DB17B8FFA0}"/>
                </a:ext>
              </a:extLst>
            </p:cNvPr>
            <p:cNvSpPr/>
            <p:nvPr/>
          </p:nvSpPr>
          <p:spPr>
            <a:xfrm>
              <a:off x="3396629"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8715" tIns="57285" rIns="68715" bIns="57285"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Different from dependence </a:t>
              </a:r>
              <a:endParaRPr lang="en-US" sz="1800" kern="1200" dirty="0">
                <a:solidFill>
                  <a:schemeClr val="bg1"/>
                </a:solidFill>
              </a:endParaRPr>
            </a:p>
          </p:txBody>
        </p:sp>
        <p:sp>
          <p:nvSpPr>
            <p:cNvPr id="6" name="Freeform: Shape 5">
              <a:extLst>
                <a:ext uri="{FF2B5EF4-FFF2-40B4-BE49-F238E27FC236}">
                  <a16:creationId xmlns:a16="http://schemas.microsoft.com/office/drawing/2014/main" id="{B874C72C-D938-41AA-AEC0-78222270A6EC}"/>
                </a:ext>
              </a:extLst>
            </p:cNvPr>
            <p:cNvSpPr/>
            <p:nvPr/>
          </p:nvSpPr>
          <p:spPr>
            <a:xfrm>
              <a:off x="6335055"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8715" tIns="57285" rIns="68715" bIns="57285" numCol="1" spcCol="1270" anchor="ctr" anchorCtr="0">
              <a:noAutofit/>
            </a:bodyPr>
            <a:lstStyle/>
            <a:p>
              <a:pPr marL="0" lvl="0" indent="0" algn="ctr" defTabSz="800100">
                <a:lnSpc>
                  <a:spcPct val="90000"/>
                </a:lnSpc>
                <a:spcBef>
                  <a:spcPct val="0"/>
                </a:spcBef>
                <a:spcAft>
                  <a:spcPct val="35000"/>
                </a:spcAft>
                <a:buNone/>
              </a:pPr>
              <a:r>
                <a:rPr lang="en-US" sz="1800" kern="1200" dirty="0">
                  <a:solidFill>
                    <a:schemeClr val="bg1"/>
                  </a:solidFill>
                  <a:latin typeface="+mn-lt"/>
                  <a:ea typeface="+mn-ea"/>
                  <a:cs typeface="+mn-cs"/>
                </a:rPr>
                <a:t>Interdependency suggests that we are all mutually reliant on each other</a:t>
              </a:r>
              <a:endParaRPr lang="en-US" sz="1800" kern="1200" dirty="0">
                <a:solidFill>
                  <a:schemeClr val="bg1"/>
                </a:solidFill>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871AEFE-29EC-43BE-AD8A-6A64ECD8A190}"/>
              </a:ext>
            </a:extLst>
          </p:cNvPr>
          <p:cNvSpPr>
            <a:spLocks noGrp="1"/>
          </p:cNvSpPr>
          <p:nvPr>
            <p:ph sz="quarter" idx="11"/>
          </p:nvPr>
        </p:nvSpPr>
        <p:spPr/>
        <p:txBody>
          <a:bodyPr/>
          <a:lstStyle/>
          <a:p>
            <a:endParaRPr lang="en-US"/>
          </a:p>
        </p:txBody>
      </p:sp>
      <p:sp>
        <p:nvSpPr>
          <p:cNvPr id="12290" name="Title 1"/>
          <p:cNvSpPr>
            <a:spLocks noGrp="1"/>
          </p:cNvSpPr>
          <p:nvPr>
            <p:ph type="title"/>
          </p:nvPr>
        </p:nvSpPr>
        <p:spPr/>
        <p:txBody>
          <a:bodyPr>
            <a:normAutofit fontScale="90000"/>
          </a:bodyPr>
          <a:lstStyle/>
          <a:p>
            <a:r>
              <a:rPr lang="en-US" dirty="0"/>
              <a:t>The Emotional Self</a:t>
            </a:r>
          </a:p>
        </p:txBody>
      </p:sp>
      <p:grpSp>
        <p:nvGrpSpPr>
          <p:cNvPr id="3" name="Group 2">
            <a:extLst>
              <a:ext uri="{FF2B5EF4-FFF2-40B4-BE49-F238E27FC236}">
                <a16:creationId xmlns:a16="http://schemas.microsoft.com/office/drawing/2014/main" id="{9499E63E-B359-47D8-8E56-7075CFD1098D}"/>
              </a:ext>
            </a:extLst>
          </p:cNvPr>
          <p:cNvGrpSpPr/>
          <p:nvPr/>
        </p:nvGrpSpPr>
        <p:grpSpPr>
          <a:xfrm>
            <a:off x="457200" y="1614343"/>
            <a:ext cx="8229600" cy="4497676"/>
            <a:chOff x="457200" y="1614343"/>
            <a:chExt cx="8229600" cy="4497676"/>
          </a:xfrm>
        </p:grpSpPr>
        <p:sp>
          <p:nvSpPr>
            <p:cNvPr id="4" name="Freeform: Shape 3">
              <a:extLst>
                <a:ext uri="{FF2B5EF4-FFF2-40B4-BE49-F238E27FC236}">
                  <a16:creationId xmlns:a16="http://schemas.microsoft.com/office/drawing/2014/main" id="{1648E4AD-6844-4C83-9924-4BE04A850B6E}"/>
                </a:ext>
              </a:extLst>
            </p:cNvPr>
            <p:cNvSpPr/>
            <p:nvPr/>
          </p:nvSpPr>
          <p:spPr>
            <a:xfrm>
              <a:off x="457200" y="1614343"/>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Emotion often gets undervalued</a:t>
              </a:r>
              <a:endParaRPr lang="en-US" sz="3600" b="0" kern="1200" dirty="0">
                <a:solidFill>
                  <a:schemeClr val="bg1"/>
                </a:solidFill>
              </a:endParaRPr>
            </a:p>
          </p:txBody>
        </p:sp>
        <p:sp>
          <p:nvSpPr>
            <p:cNvPr id="5" name="Freeform: Shape 4">
              <a:extLst>
                <a:ext uri="{FF2B5EF4-FFF2-40B4-BE49-F238E27FC236}">
                  <a16:creationId xmlns:a16="http://schemas.microsoft.com/office/drawing/2014/main" id="{A8A05CC6-8C5C-411A-BB16-4A824BE49B74}"/>
                </a:ext>
              </a:extLst>
            </p:cNvPr>
            <p:cNvSpPr/>
            <p:nvPr/>
          </p:nvSpPr>
          <p:spPr>
            <a:xfrm>
              <a:off x="457200" y="3148128"/>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Slaves to our physical and emotional needs</a:t>
              </a:r>
              <a:endParaRPr lang="en-US" sz="3600" b="0" kern="1200" dirty="0">
                <a:solidFill>
                  <a:schemeClr val="bg1"/>
                </a:solidFill>
              </a:endParaRPr>
            </a:p>
          </p:txBody>
        </p:sp>
        <p:sp>
          <p:nvSpPr>
            <p:cNvPr id="6" name="Freeform: Shape 5">
              <a:extLst>
                <a:ext uri="{FF2B5EF4-FFF2-40B4-BE49-F238E27FC236}">
                  <a16:creationId xmlns:a16="http://schemas.microsoft.com/office/drawing/2014/main" id="{1A86ED12-32DD-4A23-B3B8-233EC0EEE256}"/>
                </a:ext>
              </a:extLst>
            </p:cNvPr>
            <p:cNvSpPr/>
            <p:nvPr/>
          </p:nvSpPr>
          <p:spPr>
            <a:xfrm>
              <a:off x="457200" y="4681914"/>
              <a:ext cx="8229600" cy="1430105"/>
            </a:xfrm>
            <a:custGeom>
              <a:avLst/>
              <a:gdLst>
                <a:gd name="connsiteX0" fmla="*/ 0 w 8229600"/>
                <a:gd name="connsiteY0" fmla="*/ 238356 h 1430105"/>
                <a:gd name="connsiteX1" fmla="*/ 238356 w 8229600"/>
                <a:gd name="connsiteY1" fmla="*/ 0 h 1430105"/>
                <a:gd name="connsiteX2" fmla="*/ 7991244 w 8229600"/>
                <a:gd name="connsiteY2" fmla="*/ 0 h 1430105"/>
                <a:gd name="connsiteX3" fmla="*/ 8229600 w 8229600"/>
                <a:gd name="connsiteY3" fmla="*/ 238356 h 1430105"/>
                <a:gd name="connsiteX4" fmla="*/ 8229600 w 8229600"/>
                <a:gd name="connsiteY4" fmla="*/ 1191749 h 1430105"/>
                <a:gd name="connsiteX5" fmla="*/ 7991244 w 8229600"/>
                <a:gd name="connsiteY5" fmla="*/ 1430105 h 1430105"/>
                <a:gd name="connsiteX6" fmla="*/ 238356 w 8229600"/>
                <a:gd name="connsiteY6" fmla="*/ 1430105 h 1430105"/>
                <a:gd name="connsiteX7" fmla="*/ 0 w 8229600"/>
                <a:gd name="connsiteY7" fmla="*/ 1191749 h 1430105"/>
                <a:gd name="connsiteX8" fmla="*/ 0 w 8229600"/>
                <a:gd name="connsiteY8" fmla="*/ 238356 h 143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30105">
                  <a:moveTo>
                    <a:pt x="0" y="238356"/>
                  </a:moveTo>
                  <a:cubicBezTo>
                    <a:pt x="0" y="106716"/>
                    <a:pt x="106716" y="0"/>
                    <a:pt x="238356" y="0"/>
                  </a:cubicBezTo>
                  <a:lnTo>
                    <a:pt x="7991244" y="0"/>
                  </a:lnTo>
                  <a:cubicBezTo>
                    <a:pt x="8122884" y="0"/>
                    <a:pt x="8229600" y="106716"/>
                    <a:pt x="8229600" y="238356"/>
                  </a:cubicBezTo>
                  <a:lnTo>
                    <a:pt x="8229600" y="1191749"/>
                  </a:lnTo>
                  <a:cubicBezTo>
                    <a:pt x="8229600" y="1323389"/>
                    <a:pt x="8122884" y="1430105"/>
                    <a:pt x="7991244" y="1430105"/>
                  </a:cubicBezTo>
                  <a:lnTo>
                    <a:pt x="238356" y="1430105"/>
                  </a:lnTo>
                  <a:cubicBezTo>
                    <a:pt x="106716" y="1430105"/>
                    <a:pt x="0" y="1323389"/>
                    <a:pt x="0" y="1191749"/>
                  </a:cubicBezTo>
                  <a:lnTo>
                    <a:pt x="0" y="238356"/>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6972" tIns="206972" rIns="206972" bIns="206972" numCol="1" spcCol="1270" anchor="ctr" anchorCtr="0">
              <a:noAutofit/>
            </a:bodyPr>
            <a:lstStyle/>
            <a:p>
              <a:pPr marL="0" lvl="0" indent="0" algn="l" defTabSz="1600200">
                <a:lnSpc>
                  <a:spcPct val="90000"/>
                </a:lnSpc>
                <a:spcBef>
                  <a:spcPct val="0"/>
                </a:spcBef>
                <a:spcAft>
                  <a:spcPct val="35000"/>
                </a:spcAft>
                <a:buNone/>
              </a:pPr>
              <a:r>
                <a:rPr lang="en-US" sz="3600" kern="1200" dirty="0">
                  <a:solidFill>
                    <a:schemeClr val="bg1"/>
                  </a:solidFill>
                  <a:latin typeface="+mn-lt"/>
                  <a:ea typeface="+mn-ea"/>
                  <a:cs typeface="+mn-cs"/>
                </a:rPr>
                <a:t>Cannot avoid feeling emotions</a:t>
              </a:r>
              <a:endParaRPr lang="en-US" sz="3600" b="0" kern="1200" dirty="0">
                <a:solidFill>
                  <a:schemeClr val="bg1"/>
                </a:solidFill>
              </a:endParaRP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64B9CE3-216B-4CBF-A398-89BD1FD105D5}"/>
              </a:ext>
            </a:extLst>
          </p:cNvPr>
          <p:cNvSpPr>
            <a:spLocks noGrp="1"/>
          </p:cNvSpPr>
          <p:nvPr>
            <p:ph sz="quarter" idx="11"/>
          </p:nvPr>
        </p:nvSpPr>
        <p:spPr/>
        <p:txBody>
          <a:bodyPr/>
          <a:lstStyle/>
          <a:p>
            <a:endParaRPr lang="en-US"/>
          </a:p>
        </p:txBody>
      </p:sp>
      <p:sp>
        <p:nvSpPr>
          <p:cNvPr id="57346" name="Title 1"/>
          <p:cNvSpPr>
            <a:spLocks noGrp="1"/>
          </p:cNvSpPr>
          <p:nvPr>
            <p:ph type="title"/>
          </p:nvPr>
        </p:nvSpPr>
        <p:spPr/>
        <p:txBody>
          <a:bodyPr/>
          <a:lstStyle/>
          <a:p>
            <a:r>
              <a:rPr lang="en-US" dirty="0"/>
              <a:t>Systems Theory</a:t>
            </a:r>
          </a:p>
        </p:txBody>
      </p:sp>
      <p:grpSp>
        <p:nvGrpSpPr>
          <p:cNvPr id="3" name="Group 2">
            <a:extLst>
              <a:ext uri="{FF2B5EF4-FFF2-40B4-BE49-F238E27FC236}">
                <a16:creationId xmlns:a16="http://schemas.microsoft.com/office/drawing/2014/main" id="{BFC12D19-1384-4B84-B65F-FEEF86EC035A}"/>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C33BFC61-393E-431F-BE14-9D345B66705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Mode of understanding information</a:t>
              </a:r>
              <a:endParaRPr lang="en-US" sz="3200" kern="1200" dirty="0">
                <a:solidFill>
                  <a:schemeClr val="bg1"/>
                </a:solidFill>
              </a:endParaRPr>
            </a:p>
          </p:txBody>
        </p:sp>
        <p:sp>
          <p:nvSpPr>
            <p:cNvPr id="5" name="Freeform: Shape 4">
              <a:extLst>
                <a:ext uri="{FF2B5EF4-FFF2-40B4-BE49-F238E27FC236}">
                  <a16:creationId xmlns:a16="http://schemas.microsoft.com/office/drawing/2014/main" id="{235D8CAC-E104-41F1-9391-F9348267541E}"/>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Looks at things as they exist in context with other things</a:t>
              </a:r>
              <a:endParaRPr lang="en-US" sz="3200" kern="1200" dirty="0">
                <a:solidFill>
                  <a:schemeClr val="bg1"/>
                </a:solidFill>
              </a:endParaRPr>
            </a:p>
          </p:txBody>
        </p:sp>
        <p:sp>
          <p:nvSpPr>
            <p:cNvPr id="6" name="Freeform: Shape 5">
              <a:extLst>
                <a:ext uri="{FF2B5EF4-FFF2-40B4-BE49-F238E27FC236}">
                  <a16:creationId xmlns:a16="http://schemas.microsoft.com/office/drawing/2014/main" id="{D21F2754-366B-4886-A864-2D0DA22E15EA}"/>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solidFill>
                    <a:schemeClr val="bg1"/>
                  </a:solidFill>
                  <a:latin typeface="+mn-lt"/>
                  <a:ea typeface="+mn-ea"/>
                  <a:cs typeface="+mn-cs"/>
                </a:rPr>
                <a:t>Interactions and processes between things in a system </a:t>
              </a:r>
              <a:endParaRPr lang="en-US" sz="3200" kern="1200" dirty="0">
                <a:solidFill>
                  <a:schemeClr val="bg1"/>
                </a:solidFill>
              </a:endParaRPr>
            </a:p>
          </p:txBody>
        </p:sp>
      </p:gr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7671B52-A408-41B7-84E1-9F434EAF9BEB}"/>
              </a:ext>
            </a:extLst>
          </p:cNvPr>
          <p:cNvSpPr>
            <a:spLocks noGrp="1"/>
          </p:cNvSpPr>
          <p:nvPr>
            <p:ph sz="quarter" idx="11"/>
          </p:nvPr>
        </p:nvSpPr>
        <p:spPr/>
        <p:txBody>
          <a:bodyPr/>
          <a:lstStyle/>
          <a:p>
            <a:endParaRPr lang="en-US"/>
          </a:p>
        </p:txBody>
      </p:sp>
      <p:sp>
        <p:nvSpPr>
          <p:cNvPr id="58370" name="Title 1"/>
          <p:cNvSpPr>
            <a:spLocks noGrp="1"/>
          </p:cNvSpPr>
          <p:nvPr>
            <p:ph type="title"/>
          </p:nvPr>
        </p:nvSpPr>
        <p:spPr/>
        <p:txBody>
          <a:bodyPr/>
          <a:lstStyle/>
          <a:p>
            <a:r>
              <a:rPr lang="en-US" dirty="0"/>
              <a:t>More than the Sum of All Parts</a:t>
            </a:r>
          </a:p>
        </p:txBody>
      </p:sp>
      <p:grpSp>
        <p:nvGrpSpPr>
          <p:cNvPr id="3" name="Group 2">
            <a:extLst>
              <a:ext uri="{FF2B5EF4-FFF2-40B4-BE49-F238E27FC236}">
                <a16:creationId xmlns:a16="http://schemas.microsoft.com/office/drawing/2014/main" id="{D4B664A7-D193-4218-B6D1-42348FAB7DB4}"/>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E3308D75-9A38-4FC5-8128-3B98A146E6B8}"/>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6448" tIns="146448" rIns="1532072"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We can only look at things in terms of a framework</a:t>
              </a:r>
              <a:endParaRPr lang="en-US" sz="2800" kern="1200" dirty="0">
                <a:solidFill>
                  <a:schemeClr val="bg1"/>
                </a:solidFill>
              </a:endParaRPr>
            </a:p>
          </p:txBody>
        </p:sp>
        <p:sp>
          <p:nvSpPr>
            <p:cNvPr id="5" name="Freeform: Shape 4">
              <a:extLst>
                <a:ext uri="{FF2B5EF4-FFF2-40B4-BE49-F238E27FC236}">
                  <a16:creationId xmlns:a16="http://schemas.microsoft.com/office/drawing/2014/main" id="{D1BC92AE-93FA-43C8-B381-71BC02B5AB4D}"/>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6448" tIns="146448" rIns="1646231"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Anything we observe will be by what frame we choose to view it in</a:t>
              </a:r>
              <a:endParaRPr lang="en-US" sz="2800" kern="1200" dirty="0">
                <a:solidFill>
                  <a:schemeClr val="bg1"/>
                </a:solidFill>
              </a:endParaRPr>
            </a:p>
          </p:txBody>
        </p:sp>
        <p:sp>
          <p:nvSpPr>
            <p:cNvPr id="6" name="Freeform: Shape 5">
              <a:extLst>
                <a:ext uri="{FF2B5EF4-FFF2-40B4-BE49-F238E27FC236}">
                  <a16:creationId xmlns:a16="http://schemas.microsoft.com/office/drawing/2014/main" id="{B8D48421-6EB7-40E4-9273-20DFCD5F716E}"/>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6448" tIns="146448" rIns="1646231" bIns="146448"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mn-ea"/>
                  <a:cs typeface="+mn-cs"/>
                </a:rPr>
                <a:t>Certain levels of organization can emerge </a:t>
              </a:r>
              <a:endParaRPr lang="en-US" sz="2800" kern="1200" dirty="0">
                <a:solidFill>
                  <a:schemeClr val="bg1"/>
                </a:solidFill>
              </a:endParaRPr>
            </a:p>
          </p:txBody>
        </p:sp>
        <p:sp>
          <p:nvSpPr>
            <p:cNvPr id="7" name="Freeform: Shape 6">
              <a:extLst>
                <a:ext uri="{FF2B5EF4-FFF2-40B4-BE49-F238E27FC236}">
                  <a16:creationId xmlns:a16="http://schemas.microsoft.com/office/drawing/2014/main" id="{D1C57193-7C70-4E6B-A719-061EEA019178}"/>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C3AF499A-6B24-49D1-BBCA-E66C4EE9493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619471E-2DDA-4AEA-9F95-0E6FF006E5F7}"/>
              </a:ext>
            </a:extLst>
          </p:cNvPr>
          <p:cNvSpPr>
            <a:spLocks noGrp="1"/>
          </p:cNvSpPr>
          <p:nvPr>
            <p:ph sz="quarter" idx="11"/>
          </p:nvPr>
        </p:nvSpPr>
        <p:spPr/>
        <p:txBody>
          <a:bodyPr/>
          <a:lstStyle/>
          <a:p>
            <a:endParaRPr lang="en-US"/>
          </a:p>
        </p:txBody>
      </p:sp>
      <p:sp>
        <p:nvSpPr>
          <p:cNvPr id="59394" name="Title 1"/>
          <p:cNvSpPr>
            <a:spLocks noGrp="1"/>
          </p:cNvSpPr>
          <p:nvPr>
            <p:ph type="title"/>
          </p:nvPr>
        </p:nvSpPr>
        <p:spPr/>
        <p:txBody>
          <a:bodyPr/>
          <a:lstStyle/>
          <a:p>
            <a:r>
              <a:rPr lang="en-US" dirty="0"/>
              <a:t>Team Building</a:t>
            </a:r>
          </a:p>
        </p:txBody>
      </p:sp>
      <p:grpSp>
        <p:nvGrpSpPr>
          <p:cNvPr id="3" name="Group 2">
            <a:extLst>
              <a:ext uri="{FF2B5EF4-FFF2-40B4-BE49-F238E27FC236}">
                <a16:creationId xmlns:a16="http://schemas.microsoft.com/office/drawing/2014/main" id="{56449AA1-0E78-42A1-A87D-9A4F06ADDE6E}"/>
              </a:ext>
            </a:extLst>
          </p:cNvPr>
          <p:cNvGrpSpPr/>
          <p:nvPr/>
        </p:nvGrpSpPr>
        <p:grpSpPr>
          <a:xfrm>
            <a:off x="457200" y="2153451"/>
            <a:ext cx="8229600" cy="3419460"/>
            <a:chOff x="457200" y="2153451"/>
            <a:chExt cx="8229600" cy="3419460"/>
          </a:xfrm>
        </p:grpSpPr>
        <p:sp>
          <p:nvSpPr>
            <p:cNvPr id="4" name="Freeform: Shape 3">
              <a:extLst>
                <a:ext uri="{FF2B5EF4-FFF2-40B4-BE49-F238E27FC236}">
                  <a16:creationId xmlns:a16="http://schemas.microsoft.com/office/drawing/2014/main" id="{6F39CC99-B390-47E5-B057-8AF8152BC572}"/>
                </a:ext>
              </a:extLst>
            </p:cNvPr>
            <p:cNvSpPr/>
            <p:nvPr/>
          </p:nvSpPr>
          <p:spPr>
            <a:xfrm>
              <a:off x="457200" y="2153451"/>
              <a:ext cx="8229600" cy="1055340"/>
            </a:xfrm>
            <a:custGeom>
              <a:avLst/>
              <a:gdLst>
                <a:gd name="connsiteX0" fmla="*/ 0 w 8229600"/>
                <a:gd name="connsiteY0" fmla="*/ 175894 h 1055340"/>
                <a:gd name="connsiteX1" fmla="*/ 175894 w 8229600"/>
                <a:gd name="connsiteY1" fmla="*/ 0 h 1055340"/>
                <a:gd name="connsiteX2" fmla="*/ 8053706 w 8229600"/>
                <a:gd name="connsiteY2" fmla="*/ 0 h 1055340"/>
                <a:gd name="connsiteX3" fmla="*/ 8229600 w 8229600"/>
                <a:gd name="connsiteY3" fmla="*/ 175894 h 1055340"/>
                <a:gd name="connsiteX4" fmla="*/ 8229600 w 8229600"/>
                <a:gd name="connsiteY4" fmla="*/ 879446 h 1055340"/>
                <a:gd name="connsiteX5" fmla="*/ 8053706 w 8229600"/>
                <a:gd name="connsiteY5" fmla="*/ 1055340 h 1055340"/>
                <a:gd name="connsiteX6" fmla="*/ 175894 w 8229600"/>
                <a:gd name="connsiteY6" fmla="*/ 1055340 h 1055340"/>
                <a:gd name="connsiteX7" fmla="*/ 0 w 8229600"/>
                <a:gd name="connsiteY7" fmla="*/ 879446 h 1055340"/>
                <a:gd name="connsiteX8" fmla="*/ 0 w 8229600"/>
                <a:gd name="connsiteY8" fmla="*/ 175894 h 10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5340">
                  <a:moveTo>
                    <a:pt x="0" y="175894"/>
                  </a:moveTo>
                  <a:cubicBezTo>
                    <a:pt x="0" y="78750"/>
                    <a:pt x="78750" y="0"/>
                    <a:pt x="175894" y="0"/>
                  </a:cubicBezTo>
                  <a:lnTo>
                    <a:pt x="8053706" y="0"/>
                  </a:lnTo>
                  <a:cubicBezTo>
                    <a:pt x="8150850" y="0"/>
                    <a:pt x="8229600" y="78750"/>
                    <a:pt x="8229600" y="175894"/>
                  </a:cubicBezTo>
                  <a:lnTo>
                    <a:pt x="8229600" y="879446"/>
                  </a:lnTo>
                  <a:cubicBezTo>
                    <a:pt x="8229600" y="976590"/>
                    <a:pt x="8150850" y="1055340"/>
                    <a:pt x="8053706" y="1055340"/>
                  </a:cubicBezTo>
                  <a:lnTo>
                    <a:pt x="175894" y="1055340"/>
                  </a:lnTo>
                  <a:cubicBezTo>
                    <a:pt x="78750" y="1055340"/>
                    <a:pt x="0" y="976590"/>
                    <a:pt x="0" y="879446"/>
                  </a:cubicBezTo>
                  <a:lnTo>
                    <a:pt x="0" y="17589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9157" tIns="219157" rIns="219157" bIns="219157"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Identify each team member’s role</a:t>
              </a:r>
              <a:endParaRPr lang="en-US" sz="4400" kern="1200" dirty="0">
                <a:solidFill>
                  <a:schemeClr val="bg1"/>
                </a:solidFill>
              </a:endParaRPr>
            </a:p>
          </p:txBody>
        </p:sp>
        <p:sp>
          <p:nvSpPr>
            <p:cNvPr id="5" name="Freeform: Shape 4">
              <a:extLst>
                <a:ext uri="{FF2B5EF4-FFF2-40B4-BE49-F238E27FC236}">
                  <a16:creationId xmlns:a16="http://schemas.microsoft.com/office/drawing/2014/main" id="{07F723E7-C8AE-44CD-91C4-AFABCB715731}"/>
                </a:ext>
              </a:extLst>
            </p:cNvPr>
            <p:cNvSpPr/>
            <p:nvPr/>
          </p:nvSpPr>
          <p:spPr>
            <a:xfrm>
              <a:off x="457200" y="3335511"/>
              <a:ext cx="8229600" cy="1055340"/>
            </a:xfrm>
            <a:custGeom>
              <a:avLst/>
              <a:gdLst>
                <a:gd name="connsiteX0" fmla="*/ 0 w 8229600"/>
                <a:gd name="connsiteY0" fmla="*/ 175894 h 1055340"/>
                <a:gd name="connsiteX1" fmla="*/ 175894 w 8229600"/>
                <a:gd name="connsiteY1" fmla="*/ 0 h 1055340"/>
                <a:gd name="connsiteX2" fmla="*/ 8053706 w 8229600"/>
                <a:gd name="connsiteY2" fmla="*/ 0 h 1055340"/>
                <a:gd name="connsiteX3" fmla="*/ 8229600 w 8229600"/>
                <a:gd name="connsiteY3" fmla="*/ 175894 h 1055340"/>
                <a:gd name="connsiteX4" fmla="*/ 8229600 w 8229600"/>
                <a:gd name="connsiteY4" fmla="*/ 879446 h 1055340"/>
                <a:gd name="connsiteX5" fmla="*/ 8053706 w 8229600"/>
                <a:gd name="connsiteY5" fmla="*/ 1055340 h 1055340"/>
                <a:gd name="connsiteX6" fmla="*/ 175894 w 8229600"/>
                <a:gd name="connsiteY6" fmla="*/ 1055340 h 1055340"/>
                <a:gd name="connsiteX7" fmla="*/ 0 w 8229600"/>
                <a:gd name="connsiteY7" fmla="*/ 879446 h 1055340"/>
                <a:gd name="connsiteX8" fmla="*/ 0 w 8229600"/>
                <a:gd name="connsiteY8" fmla="*/ 175894 h 10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5340">
                  <a:moveTo>
                    <a:pt x="0" y="175894"/>
                  </a:moveTo>
                  <a:cubicBezTo>
                    <a:pt x="0" y="78750"/>
                    <a:pt x="78750" y="0"/>
                    <a:pt x="175894" y="0"/>
                  </a:cubicBezTo>
                  <a:lnTo>
                    <a:pt x="8053706" y="0"/>
                  </a:lnTo>
                  <a:cubicBezTo>
                    <a:pt x="8150850" y="0"/>
                    <a:pt x="8229600" y="78750"/>
                    <a:pt x="8229600" y="175894"/>
                  </a:cubicBezTo>
                  <a:lnTo>
                    <a:pt x="8229600" y="879446"/>
                  </a:lnTo>
                  <a:cubicBezTo>
                    <a:pt x="8229600" y="976590"/>
                    <a:pt x="8150850" y="1055340"/>
                    <a:pt x="8053706" y="1055340"/>
                  </a:cubicBezTo>
                  <a:lnTo>
                    <a:pt x="175894" y="1055340"/>
                  </a:lnTo>
                  <a:cubicBezTo>
                    <a:pt x="78750" y="1055340"/>
                    <a:pt x="0" y="976590"/>
                    <a:pt x="0" y="879446"/>
                  </a:cubicBezTo>
                  <a:lnTo>
                    <a:pt x="0" y="17589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9157" tIns="219157" rIns="219157" bIns="219157"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Identify group weaknesses</a:t>
              </a:r>
              <a:endParaRPr lang="en-US" sz="4400" kern="1200" dirty="0">
                <a:solidFill>
                  <a:schemeClr val="bg1"/>
                </a:solidFill>
              </a:endParaRPr>
            </a:p>
          </p:txBody>
        </p:sp>
        <p:sp>
          <p:nvSpPr>
            <p:cNvPr id="6" name="Freeform: Shape 5">
              <a:extLst>
                <a:ext uri="{FF2B5EF4-FFF2-40B4-BE49-F238E27FC236}">
                  <a16:creationId xmlns:a16="http://schemas.microsoft.com/office/drawing/2014/main" id="{0185D897-B780-4B77-A9B9-54781DE82830}"/>
                </a:ext>
              </a:extLst>
            </p:cNvPr>
            <p:cNvSpPr/>
            <p:nvPr/>
          </p:nvSpPr>
          <p:spPr>
            <a:xfrm>
              <a:off x="457200" y="4517571"/>
              <a:ext cx="8229600" cy="1055340"/>
            </a:xfrm>
            <a:custGeom>
              <a:avLst/>
              <a:gdLst>
                <a:gd name="connsiteX0" fmla="*/ 0 w 8229600"/>
                <a:gd name="connsiteY0" fmla="*/ 175894 h 1055340"/>
                <a:gd name="connsiteX1" fmla="*/ 175894 w 8229600"/>
                <a:gd name="connsiteY1" fmla="*/ 0 h 1055340"/>
                <a:gd name="connsiteX2" fmla="*/ 8053706 w 8229600"/>
                <a:gd name="connsiteY2" fmla="*/ 0 h 1055340"/>
                <a:gd name="connsiteX3" fmla="*/ 8229600 w 8229600"/>
                <a:gd name="connsiteY3" fmla="*/ 175894 h 1055340"/>
                <a:gd name="connsiteX4" fmla="*/ 8229600 w 8229600"/>
                <a:gd name="connsiteY4" fmla="*/ 879446 h 1055340"/>
                <a:gd name="connsiteX5" fmla="*/ 8053706 w 8229600"/>
                <a:gd name="connsiteY5" fmla="*/ 1055340 h 1055340"/>
                <a:gd name="connsiteX6" fmla="*/ 175894 w 8229600"/>
                <a:gd name="connsiteY6" fmla="*/ 1055340 h 1055340"/>
                <a:gd name="connsiteX7" fmla="*/ 0 w 8229600"/>
                <a:gd name="connsiteY7" fmla="*/ 879446 h 1055340"/>
                <a:gd name="connsiteX8" fmla="*/ 0 w 8229600"/>
                <a:gd name="connsiteY8" fmla="*/ 175894 h 105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055340">
                  <a:moveTo>
                    <a:pt x="0" y="175894"/>
                  </a:moveTo>
                  <a:cubicBezTo>
                    <a:pt x="0" y="78750"/>
                    <a:pt x="78750" y="0"/>
                    <a:pt x="175894" y="0"/>
                  </a:cubicBezTo>
                  <a:lnTo>
                    <a:pt x="8053706" y="0"/>
                  </a:lnTo>
                  <a:cubicBezTo>
                    <a:pt x="8150850" y="0"/>
                    <a:pt x="8229600" y="78750"/>
                    <a:pt x="8229600" y="175894"/>
                  </a:cubicBezTo>
                  <a:lnTo>
                    <a:pt x="8229600" y="879446"/>
                  </a:lnTo>
                  <a:cubicBezTo>
                    <a:pt x="8229600" y="976590"/>
                    <a:pt x="8150850" y="1055340"/>
                    <a:pt x="8053706" y="1055340"/>
                  </a:cubicBezTo>
                  <a:lnTo>
                    <a:pt x="175894" y="1055340"/>
                  </a:lnTo>
                  <a:cubicBezTo>
                    <a:pt x="78750" y="1055340"/>
                    <a:pt x="0" y="976590"/>
                    <a:pt x="0" y="879446"/>
                  </a:cubicBezTo>
                  <a:lnTo>
                    <a:pt x="0" y="17589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9157" tIns="219157" rIns="219157" bIns="219157"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rPr>
                <a:t>Play together</a:t>
              </a:r>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3E8F2CD-5C8F-43AA-A67F-B3ACFB5388B9}"/>
              </a:ext>
            </a:extLst>
          </p:cNvPr>
          <p:cNvSpPr>
            <a:spLocks noGrp="1"/>
          </p:cNvSpPr>
          <p:nvPr>
            <p:ph sz="quarter" idx="11"/>
          </p:nvPr>
        </p:nvSpPr>
        <p:spPr/>
        <p:txBody>
          <a:bodyPr/>
          <a:lstStyle/>
          <a:p>
            <a:endParaRPr lang="en-US"/>
          </a:p>
        </p:txBody>
      </p:sp>
      <p:sp>
        <p:nvSpPr>
          <p:cNvPr id="60418"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E97D0D3C-DBC2-4FAE-8898-97E9394CF2E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E8B841C6-3416-4144-92BA-299659DA77E5}"/>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974" tIns="56639" rIns="69974" bIns="56639"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Wendell never treated John the custodian with any respect because Wendell felt his job as a market analyst was more important than John’s job as a custodian</a:t>
              </a:r>
              <a:endParaRPr lang="en-US" sz="2100" kern="1200" dirty="0">
                <a:solidFill>
                  <a:schemeClr val="bg1"/>
                </a:solidFill>
              </a:endParaRPr>
            </a:p>
          </p:txBody>
        </p:sp>
        <p:sp>
          <p:nvSpPr>
            <p:cNvPr id="5" name="Rectangle: Rounded Corners 4">
              <a:extLst>
                <a:ext uri="{FF2B5EF4-FFF2-40B4-BE49-F238E27FC236}">
                  <a16:creationId xmlns:a16="http://schemas.microsoft.com/office/drawing/2014/main" id="{0CFB3D10-4850-44EE-9DDC-78E69A01FED5}"/>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963F420-CEBD-4839-A6B4-E115C161638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John broke his leg and had to miss work for the next six weeks</a:t>
              </a:r>
              <a:endParaRPr lang="en-US" sz="2000" kern="1200" dirty="0">
                <a:solidFill>
                  <a:schemeClr val="bg1"/>
                </a:solidFill>
              </a:endParaRPr>
            </a:p>
          </p:txBody>
        </p:sp>
        <p:sp>
          <p:nvSpPr>
            <p:cNvPr id="7" name="Rectangle: Rounded Corners 6">
              <a:extLst>
                <a:ext uri="{FF2B5EF4-FFF2-40B4-BE49-F238E27FC236}">
                  <a16:creationId xmlns:a16="http://schemas.microsoft.com/office/drawing/2014/main" id="{0E76A127-F735-4C6E-88B4-90DF17F6FC8F}"/>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B1B2EE94-28B1-43D5-9CCD-A3E9B805AA8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His replacement didn’t do as good of a job cleaning as John had done</a:t>
              </a:r>
              <a:endParaRPr lang="en-US" sz="2000" kern="1200" dirty="0">
                <a:solidFill>
                  <a:schemeClr val="bg1"/>
                </a:solidFill>
              </a:endParaRPr>
            </a:p>
          </p:txBody>
        </p:sp>
        <p:sp>
          <p:nvSpPr>
            <p:cNvPr id="9" name="Rectangle: Rounded Corners 8">
              <a:extLst>
                <a:ext uri="{FF2B5EF4-FFF2-40B4-BE49-F238E27FC236}">
                  <a16:creationId xmlns:a16="http://schemas.microsoft.com/office/drawing/2014/main" id="{A68250F9-37D3-4EDC-9CBD-3BC68825665C}"/>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1EFCAE22-B4C7-4BEB-B989-C4DA30A4F1E6}"/>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198" tIns="192198" rIns="192198" bIns="192198"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n-lt"/>
                  <a:ea typeface="+mn-ea"/>
                  <a:cs typeface="+mn-cs"/>
                </a:rPr>
                <a:t>The replacement janitor would only vacuum the carpet every three days, which made Wendell’s allergies act up </a:t>
              </a:r>
              <a:endParaRPr lang="en-US" sz="2000" kern="1200" dirty="0">
                <a:solidFill>
                  <a:schemeClr val="bg1"/>
                </a:solidFill>
              </a:endParaRPr>
            </a:p>
          </p:txBody>
        </p:sp>
      </p:gr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1. Being interdependent means _________.</a:t>
            </a:r>
          </a:p>
          <a:p>
            <a:pPr marL="171450" lvl="0" indent="-514350">
              <a:buFont typeface="+mj-lt"/>
              <a:buAutoNum type="alphaLcParenR"/>
            </a:pPr>
            <a:r>
              <a:rPr lang="en-US" sz="2000" dirty="0">
                <a:solidFill>
                  <a:srgbClr val="FF0000"/>
                </a:solidFill>
              </a:rPr>
              <a:t>Everything is interconnected</a:t>
            </a:r>
          </a:p>
          <a:p>
            <a:pPr marL="171450" lvl="0" indent="-514350">
              <a:buFont typeface="+mj-lt"/>
              <a:buAutoNum type="alphaLcParenR"/>
            </a:pPr>
            <a:r>
              <a:rPr lang="en-US" sz="2000" dirty="0"/>
              <a:t>Every person for themselves</a:t>
            </a:r>
          </a:p>
          <a:p>
            <a:pPr marL="171450" lvl="0" indent="-514350">
              <a:buFont typeface="+mj-lt"/>
              <a:buAutoNum type="alphaLcParenR"/>
            </a:pPr>
            <a:r>
              <a:rPr lang="en-US" sz="2000" dirty="0"/>
              <a:t>Everyone is dependent on the boss</a:t>
            </a:r>
          </a:p>
          <a:p>
            <a:pPr marL="171450" lvl="0" indent="-514350">
              <a:buFont typeface="+mj-lt"/>
              <a:buAutoNum type="alphaLcParenR"/>
            </a:pPr>
            <a:r>
              <a:rPr lang="en-US" sz="2000" dirty="0"/>
              <a:t>None of the above</a:t>
            </a:r>
          </a:p>
          <a:p>
            <a:r>
              <a:rPr lang="en-US" sz="2000" dirty="0">
                <a:solidFill>
                  <a:srgbClr val="FF0000"/>
                </a:solidFill>
              </a:rPr>
              <a:t>Being interdependent means that everything is interconnected. </a:t>
            </a:r>
          </a:p>
          <a:p>
            <a:pPr lvl="0"/>
            <a:endParaRPr lang="en-US" sz="2000" dirty="0"/>
          </a:p>
          <a:p>
            <a:pPr lvl="0"/>
            <a:r>
              <a:rPr lang="en-US" sz="2000" dirty="0"/>
              <a:t>2. In which order historically have these concepts come to be valued highly?</a:t>
            </a:r>
          </a:p>
          <a:p>
            <a:pPr marL="171450" lvl="0" indent="-514350">
              <a:buFont typeface="+mj-lt"/>
              <a:buAutoNum type="alphaLcParenR"/>
            </a:pPr>
            <a:r>
              <a:rPr lang="en-US" sz="2000" dirty="0"/>
              <a:t>Interdependence to Dependence to Independence</a:t>
            </a:r>
          </a:p>
          <a:p>
            <a:pPr marL="171450" lvl="0" indent="-514350">
              <a:buFont typeface="+mj-lt"/>
              <a:buAutoNum type="alphaLcParenR"/>
            </a:pPr>
            <a:r>
              <a:rPr lang="en-US" sz="2000" dirty="0">
                <a:solidFill>
                  <a:srgbClr val="FF0000"/>
                </a:solidFill>
              </a:rPr>
              <a:t>Dependence to Independence to Interdependence</a:t>
            </a:r>
          </a:p>
          <a:p>
            <a:pPr marL="171450" lvl="0" indent="-514350">
              <a:buFont typeface="+mj-lt"/>
              <a:buAutoNum type="alphaLcParenR"/>
            </a:pPr>
            <a:r>
              <a:rPr lang="en-US" sz="2000" dirty="0"/>
              <a:t>Interdependence to Independence to Dependence</a:t>
            </a:r>
          </a:p>
          <a:p>
            <a:pPr marL="171450" lvl="0" indent="-514350">
              <a:buFont typeface="+mj-lt"/>
              <a:buAutoNum type="alphaLcParenR"/>
            </a:pPr>
            <a:r>
              <a:rPr lang="en-US" sz="2000" dirty="0"/>
              <a:t>Independence to Interdependence to Dependence</a:t>
            </a:r>
          </a:p>
          <a:p>
            <a:r>
              <a:rPr lang="en-US" sz="2000" dirty="0">
                <a:solidFill>
                  <a:srgbClr val="FF0000"/>
                </a:solidFill>
              </a:rPr>
              <a:t>Historically speaking, dependence was valued first, then independence, and finally interdependence. </a:t>
            </a:r>
          </a:p>
        </p:txBody>
      </p:sp>
    </p:spTree>
    <p:extLst>
      <p:ext uri="{BB962C8B-B14F-4D97-AF65-F5344CB8AC3E}">
        <p14:creationId xmlns:p14="http://schemas.microsoft.com/office/powerpoint/2010/main" val="6637886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lvl="0"/>
            <a:r>
              <a:rPr lang="en-US" sz="2000" dirty="0"/>
              <a:t>3. Systems theory focuses on ________.</a:t>
            </a:r>
          </a:p>
          <a:p>
            <a:pPr marL="171450" lvl="0" indent="-514350">
              <a:buFont typeface="+mj-lt"/>
              <a:buAutoNum type="alphaLcParenR"/>
            </a:pPr>
            <a:r>
              <a:rPr lang="en-US" sz="2000" dirty="0"/>
              <a:t>Things</a:t>
            </a:r>
          </a:p>
          <a:p>
            <a:pPr marL="171450" lvl="0" indent="-514350">
              <a:buFont typeface="+mj-lt"/>
              <a:buAutoNum type="alphaLcParenR"/>
            </a:pPr>
            <a:r>
              <a:rPr lang="en-US" sz="2000" dirty="0"/>
              <a:t>Concepts</a:t>
            </a:r>
          </a:p>
          <a:p>
            <a:pPr marL="171450" lvl="0" indent="-514350">
              <a:buFont typeface="+mj-lt"/>
              <a:buAutoNum type="alphaLcParenR"/>
            </a:pPr>
            <a:r>
              <a:rPr lang="en-US" sz="2000" dirty="0">
                <a:solidFill>
                  <a:srgbClr val="FF0000"/>
                </a:solidFill>
              </a:rPr>
              <a:t>Interactions</a:t>
            </a:r>
          </a:p>
          <a:p>
            <a:pPr marL="171450" lvl="0" indent="-514350">
              <a:buFont typeface="+mj-lt"/>
              <a:buAutoNum type="alphaLcParenR"/>
            </a:pPr>
            <a:r>
              <a:rPr lang="en-US" sz="2000" dirty="0"/>
              <a:t>None of the above</a:t>
            </a:r>
          </a:p>
          <a:p>
            <a:r>
              <a:rPr lang="en-US" sz="2000" dirty="0">
                <a:solidFill>
                  <a:srgbClr val="FF0000"/>
                </a:solidFill>
              </a:rPr>
              <a:t>Systems theory focuses on the interactions and relationships between things rather than the things themselves. </a:t>
            </a:r>
          </a:p>
          <a:p>
            <a:endParaRPr lang="en-US" sz="2000" dirty="0">
              <a:solidFill>
                <a:srgbClr val="FF0000"/>
              </a:solidFill>
            </a:endParaRPr>
          </a:p>
          <a:p>
            <a:pPr lvl="0"/>
            <a:r>
              <a:rPr lang="en-US" sz="2000" dirty="0"/>
              <a:t>4. Which metaphors are associated with Systems Theory?</a:t>
            </a:r>
          </a:p>
          <a:p>
            <a:pPr marL="171450" lvl="0" indent="-514350">
              <a:buFont typeface="+mj-lt"/>
              <a:buAutoNum type="alphaLcParenR"/>
            </a:pPr>
            <a:r>
              <a:rPr lang="en-US" sz="2000" dirty="0"/>
              <a:t>Architecture</a:t>
            </a:r>
          </a:p>
          <a:p>
            <a:pPr marL="171450" lvl="0" indent="-514350">
              <a:buFont typeface="+mj-lt"/>
              <a:buAutoNum type="alphaLcParenR"/>
            </a:pPr>
            <a:r>
              <a:rPr lang="en-US" sz="2000" dirty="0"/>
              <a:t>Physics</a:t>
            </a:r>
          </a:p>
          <a:p>
            <a:pPr marL="171450" lvl="0" indent="-514350">
              <a:buFont typeface="+mj-lt"/>
              <a:buAutoNum type="alphaLcParenR"/>
            </a:pPr>
            <a:r>
              <a:rPr lang="en-US" sz="2000" dirty="0"/>
              <a:t>Chemistry</a:t>
            </a:r>
          </a:p>
          <a:p>
            <a:pPr marL="171450" lvl="0" indent="-514350">
              <a:buFont typeface="+mj-lt"/>
              <a:buAutoNum type="alphaLcParenR"/>
            </a:pPr>
            <a:r>
              <a:rPr lang="en-US" sz="2000" dirty="0">
                <a:solidFill>
                  <a:srgbClr val="FF0000"/>
                </a:solidFill>
              </a:rPr>
              <a:t>Ecology</a:t>
            </a:r>
          </a:p>
          <a:p>
            <a:r>
              <a:rPr lang="en-US" sz="2000" dirty="0">
                <a:solidFill>
                  <a:srgbClr val="FF0000"/>
                </a:solidFill>
              </a:rPr>
              <a:t>Systems theory uses ecological metaphors. </a:t>
            </a:r>
          </a:p>
        </p:txBody>
      </p:sp>
    </p:spTree>
    <p:extLst>
      <p:ext uri="{BB962C8B-B14F-4D97-AF65-F5344CB8AC3E}">
        <p14:creationId xmlns:p14="http://schemas.microsoft.com/office/powerpoint/2010/main" val="176841862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Whenever we observe one thing and leave others out of our observations, we are making a _________.</a:t>
            </a:r>
          </a:p>
          <a:p>
            <a:pPr marL="171450" lvl="0" indent="-514350">
              <a:buFont typeface="+mj-lt"/>
              <a:buAutoNum type="alphaLcParenR"/>
            </a:pPr>
            <a:r>
              <a:rPr lang="en-US" dirty="0"/>
              <a:t>Guess</a:t>
            </a:r>
          </a:p>
          <a:p>
            <a:pPr marL="171450" lvl="0" indent="-514350">
              <a:buFont typeface="+mj-lt"/>
              <a:buAutoNum type="alphaLcParenR"/>
            </a:pPr>
            <a:r>
              <a:rPr lang="en-US" dirty="0"/>
              <a:t>Leap</a:t>
            </a:r>
          </a:p>
          <a:p>
            <a:pPr marL="171450" lvl="0" indent="-514350">
              <a:buFont typeface="+mj-lt"/>
              <a:buAutoNum type="alphaLcParenR"/>
            </a:pPr>
            <a:r>
              <a:rPr lang="en-US" dirty="0"/>
              <a:t>Conjecture</a:t>
            </a:r>
          </a:p>
          <a:p>
            <a:pPr marL="171450" lvl="0" indent="-514350">
              <a:buFont typeface="+mj-lt"/>
              <a:buAutoNum type="alphaLcParenR"/>
            </a:pPr>
            <a:r>
              <a:rPr lang="en-US" dirty="0">
                <a:solidFill>
                  <a:srgbClr val="FF0000"/>
                </a:solidFill>
              </a:rPr>
              <a:t>Frame</a:t>
            </a:r>
          </a:p>
          <a:p>
            <a:r>
              <a:rPr lang="en-US" dirty="0">
                <a:solidFill>
                  <a:srgbClr val="FF0000"/>
                </a:solidFill>
              </a:rPr>
              <a:t>When we frame something, we are including some things and leaving out others. </a:t>
            </a:r>
          </a:p>
          <a:p>
            <a:pPr lvl="0"/>
            <a:r>
              <a:rPr lang="en-US" dirty="0"/>
              <a:t>6. The idea that something is more than the sum of its parts refers to _________.</a:t>
            </a:r>
          </a:p>
          <a:p>
            <a:pPr marL="171450" lvl="0" indent="-514350">
              <a:buFont typeface="+mj-lt"/>
              <a:buAutoNum type="alphaLcParenR"/>
            </a:pPr>
            <a:r>
              <a:rPr lang="en-US" dirty="0"/>
              <a:t>Divergent characteristics</a:t>
            </a:r>
          </a:p>
          <a:p>
            <a:pPr marL="171450" lvl="0" indent="-514350">
              <a:buFont typeface="+mj-lt"/>
              <a:buAutoNum type="alphaLcParenR"/>
            </a:pPr>
            <a:r>
              <a:rPr lang="en-US" dirty="0">
                <a:solidFill>
                  <a:srgbClr val="FF0000"/>
                </a:solidFill>
              </a:rPr>
              <a:t>Emergent characteristics</a:t>
            </a:r>
          </a:p>
          <a:p>
            <a:pPr marL="171450" lvl="0" indent="-514350">
              <a:buFont typeface="+mj-lt"/>
              <a:buAutoNum type="alphaLcParenR"/>
            </a:pPr>
            <a:r>
              <a:rPr lang="en-US" dirty="0"/>
              <a:t>Detergent characteristics</a:t>
            </a:r>
          </a:p>
          <a:p>
            <a:pPr marL="171450" lvl="0" indent="-514350">
              <a:buFont typeface="+mj-lt"/>
              <a:buAutoNum type="alphaLcParenR"/>
            </a:pPr>
            <a:r>
              <a:rPr lang="en-US" dirty="0"/>
              <a:t>None of the above</a:t>
            </a:r>
          </a:p>
          <a:p>
            <a:r>
              <a:rPr lang="en-US" dirty="0">
                <a:solidFill>
                  <a:srgbClr val="FF0000"/>
                </a:solidFill>
              </a:rPr>
              <a:t>The idea that something is more than the sum of its parts refers to characteristics that emerge from the relationship of those parts interacting with each other. </a:t>
            </a:r>
          </a:p>
        </p:txBody>
      </p:sp>
    </p:spTree>
    <p:extLst>
      <p:ext uri="{BB962C8B-B14F-4D97-AF65-F5344CB8AC3E}">
        <p14:creationId xmlns:p14="http://schemas.microsoft.com/office/powerpoint/2010/main" val="17684186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7. Which of the following helps in improving team work?</a:t>
            </a:r>
          </a:p>
          <a:p>
            <a:pPr marL="171450" lvl="0" indent="-514350">
              <a:buFont typeface="+mj-lt"/>
              <a:buAutoNum type="alphaLcParenR"/>
            </a:pPr>
            <a:r>
              <a:rPr lang="en-US" sz="2000" dirty="0">
                <a:solidFill>
                  <a:srgbClr val="FF0000"/>
                </a:solidFill>
              </a:rPr>
              <a:t>Recognizing group successes</a:t>
            </a:r>
          </a:p>
          <a:p>
            <a:pPr marL="171450" lvl="0" indent="-514350">
              <a:buFont typeface="+mj-lt"/>
              <a:buAutoNum type="alphaLcParenR"/>
            </a:pPr>
            <a:r>
              <a:rPr lang="en-US" sz="2000" dirty="0"/>
              <a:t>Identifying individuals’ weaknesses</a:t>
            </a:r>
          </a:p>
          <a:p>
            <a:pPr marL="171450" lvl="0" indent="-514350">
              <a:buFont typeface="+mj-lt"/>
              <a:buAutoNum type="alphaLcParenR"/>
            </a:pPr>
            <a:r>
              <a:rPr lang="en-US" sz="2000" dirty="0"/>
              <a:t>Creating team conflicts</a:t>
            </a:r>
          </a:p>
          <a:p>
            <a:pPr marL="171450" lvl="0" indent="-514350">
              <a:buFont typeface="+mj-lt"/>
              <a:buAutoNum type="alphaLcParenR"/>
            </a:pPr>
            <a:r>
              <a:rPr lang="en-US" sz="2000" dirty="0"/>
              <a:t>None of the above</a:t>
            </a:r>
          </a:p>
          <a:p>
            <a:r>
              <a:rPr lang="en-US" sz="2000" dirty="0">
                <a:solidFill>
                  <a:srgbClr val="FF0000"/>
                </a:solidFill>
              </a:rPr>
              <a:t>Recognizing group successes helps to improve team work.</a:t>
            </a:r>
          </a:p>
          <a:p>
            <a:pPr lvl="0"/>
            <a:r>
              <a:rPr lang="en-US" sz="2000" dirty="0"/>
              <a:t>8. When you can’t resolve a team conflict internally, what should you do? </a:t>
            </a:r>
          </a:p>
          <a:p>
            <a:pPr marL="171450" lvl="0" indent="-514350">
              <a:buFont typeface="+mj-lt"/>
              <a:buAutoNum type="alphaLcParenR"/>
            </a:pPr>
            <a:r>
              <a:rPr lang="en-US" sz="2000" dirty="0"/>
              <a:t>Breakup the team</a:t>
            </a:r>
          </a:p>
          <a:p>
            <a:pPr marL="171450" lvl="0" indent="-514350">
              <a:buFont typeface="+mj-lt"/>
              <a:buAutoNum type="alphaLcParenR"/>
            </a:pPr>
            <a:r>
              <a:rPr lang="en-US" sz="2000" dirty="0"/>
              <a:t>Choose sides and whichever side wins rock/paper/scissors gets to win the argument</a:t>
            </a:r>
          </a:p>
          <a:p>
            <a:pPr marL="171450" lvl="0" indent="-514350">
              <a:buFont typeface="+mj-lt"/>
              <a:buAutoNum type="alphaLcParenR"/>
            </a:pPr>
            <a:r>
              <a:rPr lang="en-US" sz="2000" dirty="0">
                <a:solidFill>
                  <a:srgbClr val="FF0000"/>
                </a:solidFill>
              </a:rPr>
              <a:t>Involve a mediator</a:t>
            </a:r>
          </a:p>
          <a:p>
            <a:pPr marL="171450" lvl="0" indent="-514350">
              <a:buFont typeface="+mj-lt"/>
              <a:buAutoNum type="alphaLcParenR"/>
            </a:pPr>
            <a:r>
              <a:rPr lang="en-US" sz="2000" dirty="0"/>
              <a:t>Ignore it because conflict and tension can spur creativity</a:t>
            </a:r>
          </a:p>
          <a:p>
            <a:r>
              <a:rPr lang="en-US" sz="2000" dirty="0">
                <a:solidFill>
                  <a:srgbClr val="FF0000"/>
                </a:solidFill>
              </a:rPr>
              <a:t>When you are unable to resolve a conflict internally, it is best to involve a mediator. </a:t>
            </a:r>
          </a:p>
        </p:txBody>
      </p:sp>
    </p:spTree>
    <p:extLst>
      <p:ext uri="{BB962C8B-B14F-4D97-AF65-F5344CB8AC3E}">
        <p14:creationId xmlns:p14="http://schemas.microsoft.com/office/powerpoint/2010/main" val="176841862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Autofit/>
          </a:bodyPr>
          <a:lstStyle/>
          <a:p>
            <a:pPr lvl="0"/>
            <a:r>
              <a:rPr lang="en-US" sz="2000" dirty="0"/>
              <a:t>9. What did Wendell think about John initially?</a:t>
            </a:r>
          </a:p>
          <a:p>
            <a:pPr marL="171450" lvl="0" indent="-514350">
              <a:buFont typeface="+mj-lt"/>
              <a:buAutoNum type="alphaLcParenR"/>
            </a:pPr>
            <a:r>
              <a:rPr lang="en-US" sz="2000" dirty="0">
                <a:solidFill>
                  <a:srgbClr val="FF0000"/>
                </a:solidFill>
              </a:rPr>
              <a:t>John’s role in the company was less important than Wendell’s</a:t>
            </a:r>
          </a:p>
          <a:p>
            <a:pPr marL="171450" lvl="0" indent="-514350">
              <a:buFont typeface="+mj-lt"/>
              <a:buAutoNum type="alphaLcParenR"/>
            </a:pPr>
            <a:r>
              <a:rPr lang="en-US" sz="2000" dirty="0"/>
              <a:t>John was lazy</a:t>
            </a:r>
          </a:p>
          <a:p>
            <a:pPr marL="171450" lvl="0" indent="-514350">
              <a:buFont typeface="+mj-lt"/>
              <a:buAutoNum type="alphaLcParenR"/>
            </a:pPr>
            <a:r>
              <a:rPr lang="en-US" sz="2000" dirty="0"/>
              <a:t>John was excellent at his job</a:t>
            </a:r>
          </a:p>
          <a:p>
            <a:pPr marL="171450" lvl="0" indent="-514350">
              <a:buFont typeface="+mj-lt"/>
              <a:buAutoNum type="alphaLcParenR"/>
            </a:pPr>
            <a:r>
              <a:rPr lang="en-US" sz="2000" dirty="0"/>
              <a:t>John liked to sabotage Wendell’s work space </a:t>
            </a:r>
          </a:p>
          <a:p>
            <a:r>
              <a:rPr lang="en-US" sz="2000" dirty="0">
                <a:solidFill>
                  <a:srgbClr val="FF0000"/>
                </a:solidFill>
              </a:rPr>
              <a:t>Wendell initially did not see John’s job as important as his own. </a:t>
            </a:r>
          </a:p>
          <a:p>
            <a:endParaRPr lang="en-US" sz="2000" dirty="0">
              <a:solidFill>
                <a:srgbClr val="FF0000"/>
              </a:solidFill>
            </a:endParaRPr>
          </a:p>
          <a:p>
            <a:pPr lvl="0"/>
            <a:r>
              <a:rPr lang="en-US" sz="2000" dirty="0"/>
              <a:t>10. What contributed to Wendell’s mistake on his market report?</a:t>
            </a:r>
          </a:p>
          <a:p>
            <a:pPr marL="171450" lvl="0" indent="-514350">
              <a:buFont typeface="+mj-lt"/>
              <a:buAutoNum type="alphaLcParenR"/>
            </a:pPr>
            <a:r>
              <a:rPr lang="en-US" sz="2000" dirty="0"/>
              <a:t>John’s messiness</a:t>
            </a:r>
          </a:p>
          <a:p>
            <a:pPr marL="171450" lvl="0" indent="-514350">
              <a:buFont typeface="+mj-lt"/>
              <a:buAutoNum type="alphaLcParenR"/>
            </a:pPr>
            <a:r>
              <a:rPr lang="en-US" sz="2000" dirty="0">
                <a:solidFill>
                  <a:srgbClr val="FF0000"/>
                </a:solidFill>
              </a:rPr>
              <a:t>The distraction of a messy office</a:t>
            </a:r>
          </a:p>
          <a:p>
            <a:pPr marL="171450" lvl="0" indent="-514350">
              <a:buFont typeface="+mj-lt"/>
              <a:buAutoNum type="alphaLcParenR"/>
            </a:pPr>
            <a:r>
              <a:rPr lang="en-US" sz="2000" dirty="0"/>
              <a:t>The distraction of John’s insurance company</a:t>
            </a:r>
          </a:p>
          <a:p>
            <a:pPr marL="171450" lvl="0" indent="-514350">
              <a:buFont typeface="+mj-lt"/>
              <a:buAutoNum type="alphaLcParenR"/>
            </a:pPr>
            <a:r>
              <a:rPr lang="en-US" sz="2000" dirty="0"/>
              <a:t>Wendell’s arrogance</a:t>
            </a:r>
          </a:p>
          <a:p>
            <a:r>
              <a:rPr lang="en-US" sz="2000" dirty="0">
                <a:solidFill>
                  <a:srgbClr val="FF0000"/>
                </a:solidFill>
              </a:rPr>
              <a:t>The messy office contributed to Wendell’s big mistake that cost the office revenue. </a:t>
            </a:r>
            <a:endParaRPr lang="en-US" sz="2000" dirty="0">
              <a:solidFill>
                <a:srgbClr val="FF0000"/>
              </a:solidFill>
              <a:ea typeface="Times New Roman"/>
              <a:cs typeface="Times New Roman"/>
            </a:endParaRPr>
          </a:p>
        </p:txBody>
      </p:sp>
    </p:spTree>
    <p:extLst>
      <p:ext uri="{BB962C8B-B14F-4D97-AF65-F5344CB8AC3E}">
        <p14:creationId xmlns:p14="http://schemas.microsoft.com/office/powerpoint/2010/main" val="176841862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Twelve: </a:t>
            </a:r>
            <a:br>
              <a:rPr lang="en-US" dirty="0"/>
            </a:br>
            <a:r>
              <a:rPr lang="en-US" dirty="0"/>
              <a:t>Wrapping Up</a:t>
            </a:r>
          </a:p>
        </p:txBody>
      </p:sp>
      <p:sp>
        <p:nvSpPr>
          <p:cNvPr id="4" name="Text Placeholder 3"/>
          <p:cNvSpPr>
            <a:spLocks noGrp="1"/>
          </p:cNvSpPr>
          <p:nvPr>
            <p:ph type="body" sz="quarter" idx="10"/>
          </p:nvPr>
        </p:nvSpPr>
        <p:spPr/>
        <p:txBody>
          <a:bodyPr rtlCol="0">
            <a:normAutofit fontScale="55000" lnSpcReduction="20000"/>
          </a:bodyPr>
          <a:lstStyle/>
          <a:p>
            <a:r>
              <a:rPr lang="en-US" i="1" dirty="0"/>
              <a:t>Knowing yourself is the beginning of all wisdom.</a:t>
            </a:r>
            <a:endParaRPr lang="en-US" dirty="0"/>
          </a:p>
          <a:p>
            <a:endParaRPr lang="en-US" b="1" i="1" dirty="0"/>
          </a:p>
          <a:p>
            <a:r>
              <a:rPr lang="en-US" b="1" i="1" dirty="0"/>
              <a:t>Aristotle</a:t>
            </a:r>
            <a:endParaRPr lang="en-US" dirty="0"/>
          </a:p>
        </p:txBody>
      </p:sp>
      <p:sp>
        <p:nvSpPr>
          <p:cNvPr id="3" name="Content Placeholder 2"/>
          <p:cNvSpPr>
            <a:spLocks noGrp="1"/>
          </p:cNvSpPr>
          <p:nvPr>
            <p:ph type="body" sz="quarter" idx="11"/>
          </p:nvPr>
        </p:nvSpPr>
        <p:spPr/>
        <p:txBody>
          <a:bodyPr rtlCol="0">
            <a:normAutofit fontScale="92500" lnSpcReduction="10000"/>
          </a:bodyPr>
          <a:lstStyle/>
          <a:p>
            <a:r>
              <a:rPr lang="en-US" dirty="0"/>
              <a:t>Although this workshop is coming to a close, we hope that your journey to greater self-awareness and awareness of others is just beginning. </a:t>
            </a:r>
          </a:p>
          <a:p>
            <a:r>
              <a:rPr lang="en-US" dirty="0"/>
              <a:t>Please take a moment to review and update your action plan. This will be a key tool to guide your progress in the days, weeks, months, and years to come.</a:t>
            </a:r>
            <a:endParaRPr lang="en-C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8E99688-18D3-4937-9F53-F08BE9D08ECB}"/>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The Mental Self</a:t>
            </a:r>
          </a:p>
        </p:txBody>
      </p:sp>
      <p:grpSp>
        <p:nvGrpSpPr>
          <p:cNvPr id="3" name="Group 2">
            <a:extLst>
              <a:ext uri="{FF2B5EF4-FFF2-40B4-BE49-F238E27FC236}">
                <a16:creationId xmlns:a16="http://schemas.microsoft.com/office/drawing/2014/main" id="{C6B720F7-D6ED-42FD-814B-CF256A9A746A}"/>
              </a:ext>
            </a:extLst>
          </p:cNvPr>
          <p:cNvGrpSpPr/>
          <p:nvPr/>
        </p:nvGrpSpPr>
        <p:grpSpPr>
          <a:xfrm>
            <a:off x="457200" y="1641621"/>
            <a:ext cx="8229600" cy="4472979"/>
            <a:chOff x="457200" y="1641621"/>
            <a:chExt cx="8229600" cy="4472979"/>
          </a:xfrm>
        </p:grpSpPr>
        <p:sp>
          <p:nvSpPr>
            <p:cNvPr id="4" name="Rectangle 3">
              <a:extLst>
                <a:ext uri="{FF2B5EF4-FFF2-40B4-BE49-F238E27FC236}">
                  <a16:creationId xmlns:a16="http://schemas.microsoft.com/office/drawing/2014/main" id="{0AADF9FE-EB9C-4E0C-8EF4-CE996FAC8184}"/>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6FC6269-5CB5-4932-8B92-15C93FD5122A}"/>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Concerns your thoughts and your imagination</a:t>
              </a:r>
              <a:endParaRPr lang="en-US" sz="2000" b="0" kern="1200" dirty="0">
                <a:solidFill>
                  <a:schemeClr val="bg1"/>
                </a:solidFill>
              </a:endParaRPr>
            </a:p>
          </p:txBody>
        </p:sp>
        <p:sp>
          <p:nvSpPr>
            <p:cNvPr id="6" name="Rectangle 5">
              <a:extLst>
                <a:ext uri="{FF2B5EF4-FFF2-40B4-BE49-F238E27FC236}">
                  <a16:creationId xmlns:a16="http://schemas.microsoft.com/office/drawing/2014/main" id="{64A8E2D4-4E43-488A-B81D-0E3E2586C57C}"/>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528CC669-8467-46DA-877A-340F94FAD2E4}"/>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Can come upon you without your control</a:t>
              </a:r>
              <a:endParaRPr lang="en-US" sz="2000" b="0" kern="1200" dirty="0">
                <a:solidFill>
                  <a:schemeClr val="bg1"/>
                </a:solidFill>
              </a:endParaRPr>
            </a:p>
          </p:txBody>
        </p:sp>
        <p:sp>
          <p:nvSpPr>
            <p:cNvPr id="8" name="Rectangle 7">
              <a:extLst>
                <a:ext uri="{FF2B5EF4-FFF2-40B4-BE49-F238E27FC236}">
                  <a16:creationId xmlns:a16="http://schemas.microsoft.com/office/drawing/2014/main" id="{639DADCB-9E37-4185-8AB0-6DD53D584CE8}"/>
                </a:ext>
              </a:extLst>
            </p:cNvPr>
            <p:cNvSpPr/>
            <p:nvPr/>
          </p:nvSpPr>
          <p:spPr>
            <a:xfrm>
              <a:off x="457200" y="5257800"/>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06A07930-E7DF-4FC2-844F-785406698451}"/>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1"/>
                  </a:solidFill>
                  <a:latin typeface="+mn-lt"/>
                  <a:ea typeface="+mn-ea"/>
                  <a:cs typeface="+mn-cs"/>
                </a:rPr>
                <a:t>Thoughts get distorted and do not accurately reflect a true situation</a:t>
              </a:r>
              <a:endParaRPr lang="en-US" sz="2000" b="0" kern="1200" dirty="0">
                <a:solidFill>
                  <a:schemeClr val="bg1"/>
                </a:solidFill>
              </a:endParaRPr>
            </a:p>
          </p:txBody>
        </p:sp>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86A72D6-F9A5-47E9-8335-FECAA343F42D}"/>
              </a:ext>
            </a:extLst>
          </p:cNvPr>
          <p:cNvSpPr>
            <a:spLocks noGrp="1"/>
          </p:cNvSpPr>
          <p:nvPr>
            <p:ph sz="quarter" idx="11"/>
          </p:nvPr>
        </p:nvSpPr>
        <p:spPr/>
        <p:txBody>
          <a:bodyPr/>
          <a:lstStyle/>
          <a:p>
            <a:endParaRPr lang="en-US"/>
          </a:p>
        </p:txBody>
      </p:sp>
      <p:sp>
        <p:nvSpPr>
          <p:cNvPr id="62466" name="Title 1"/>
          <p:cNvSpPr>
            <a:spLocks noGrp="1"/>
          </p:cNvSpPr>
          <p:nvPr>
            <p:ph type="title"/>
          </p:nvPr>
        </p:nvSpPr>
        <p:spPr/>
        <p:txBody>
          <a:bodyPr/>
          <a:lstStyle/>
          <a:p>
            <a:pPr eaLnBrk="1" hangingPunct="1"/>
            <a:r>
              <a:rPr lang="en-US" dirty="0"/>
              <a:t>Words from the Wise</a:t>
            </a:r>
          </a:p>
        </p:txBody>
      </p:sp>
      <p:grpSp>
        <p:nvGrpSpPr>
          <p:cNvPr id="3" name="Group 2">
            <a:extLst>
              <a:ext uri="{FF2B5EF4-FFF2-40B4-BE49-F238E27FC236}">
                <a16:creationId xmlns:a16="http://schemas.microsoft.com/office/drawing/2014/main" id="{0AAB68EB-2979-4E04-826F-378B7D85ECC3}"/>
              </a:ext>
            </a:extLst>
          </p:cNvPr>
          <p:cNvGrpSpPr/>
          <p:nvPr/>
        </p:nvGrpSpPr>
        <p:grpSpPr>
          <a:xfrm>
            <a:off x="461218" y="2395539"/>
            <a:ext cx="8221563" cy="2935283"/>
            <a:chOff x="461218" y="2395539"/>
            <a:chExt cx="8221563" cy="2935283"/>
          </a:xfrm>
        </p:grpSpPr>
        <p:sp>
          <p:nvSpPr>
            <p:cNvPr id="4" name="Freeform: Shape 3">
              <a:extLst>
                <a:ext uri="{FF2B5EF4-FFF2-40B4-BE49-F238E27FC236}">
                  <a16:creationId xmlns:a16="http://schemas.microsoft.com/office/drawing/2014/main" id="{3C685384-7BDD-49AF-80F9-C9B957DE9244}"/>
                </a:ext>
              </a:extLst>
            </p:cNvPr>
            <p:cNvSpPr/>
            <p:nvPr/>
          </p:nvSpPr>
          <p:spPr>
            <a:xfrm>
              <a:off x="461218" y="2774040"/>
              <a:ext cx="2055390" cy="835312"/>
            </a:xfrm>
            <a:custGeom>
              <a:avLst/>
              <a:gdLst>
                <a:gd name="connsiteX0" fmla="*/ 0 w 2055390"/>
                <a:gd name="connsiteY0" fmla="*/ 0 h 835312"/>
                <a:gd name="connsiteX1" fmla="*/ 2055390 w 2055390"/>
                <a:gd name="connsiteY1" fmla="*/ 0 h 835312"/>
                <a:gd name="connsiteX2" fmla="*/ 2055390 w 2055390"/>
                <a:gd name="connsiteY2" fmla="*/ 835312 h 835312"/>
                <a:gd name="connsiteX3" fmla="*/ 0 w 2055390"/>
                <a:gd name="connsiteY3" fmla="*/ 835312 h 835312"/>
                <a:gd name="connsiteX4" fmla="*/ 0 w 2055390"/>
                <a:gd name="connsiteY4" fmla="*/ 0 h 83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35312">
                  <a:moveTo>
                    <a:pt x="0" y="0"/>
                  </a:moveTo>
                  <a:lnTo>
                    <a:pt x="2055390" y="0"/>
                  </a:lnTo>
                  <a:lnTo>
                    <a:pt x="2055390" y="835312"/>
                  </a:lnTo>
                  <a:lnTo>
                    <a:pt x="0" y="8353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William Shakespeare</a:t>
              </a:r>
              <a:endParaRPr lang="en-US" sz="2500" b="1" kern="1200" dirty="0"/>
            </a:p>
          </p:txBody>
        </p:sp>
        <p:sp>
          <p:nvSpPr>
            <p:cNvPr id="5" name="Left Brace 4">
              <a:extLst>
                <a:ext uri="{FF2B5EF4-FFF2-40B4-BE49-F238E27FC236}">
                  <a16:creationId xmlns:a16="http://schemas.microsoft.com/office/drawing/2014/main" id="{8E7B13B8-E628-416D-BA58-3FFEE6C59DCE}"/>
                </a:ext>
              </a:extLst>
            </p:cNvPr>
            <p:cNvSpPr/>
            <p:nvPr/>
          </p:nvSpPr>
          <p:spPr>
            <a:xfrm>
              <a:off x="2516609" y="2395539"/>
              <a:ext cx="411078" cy="1592314"/>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321CF139-B598-4107-BF81-B022BBD69049}"/>
                </a:ext>
              </a:extLst>
            </p:cNvPr>
            <p:cNvSpPr/>
            <p:nvPr/>
          </p:nvSpPr>
          <p:spPr>
            <a:xfrm>
              <a:off x="3092118" y="2395539"/>
              <a:ext cx="5590663" cy="1592314"/>
            </a:xfrm>
            <a:custGeom>
              <a:avLst/>
              <a:gdLst>
                <a:gd name="connsiteX0" fmla="*/ 0 w 5590663"/>
                <a:gd name="connsiteY0" fmla="*/ 0 h 1592314"/>
                <a:gd name="connsiteX1" fmla="*/ 5590663 w 5590663"/>
                <a:gd name="connsiteY1" fmla="*/ 0 h 1592314"/>
                <a:gd name="connsiteX2" fmla="*/ 5590663 w 5590663"/>
                <a:gd name="connsiteY2" fmla="*/ 1592314 h 1592314"/>
                <a:gd name="connsiteX3" fmla="*/ 0 w 5590663"/>
                <a:gd name="connsiteY3" fmla="*/ 1592314 h 1592314"/>
                <a:gd name="connsiteX4" fmla="*/ 0 w 5590663"/>
                <a:gd name="connsiteY4" fmla="*/ 0 h 1592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592314">
                  <a:moveTo>
                    <a:pt x="0" y="0"/>
                  </a:moveTo>
                  <a:lnTo>
                    <a:pt x="5590663" y="0"/>
                  </a:lnTo>
                  <a:lnTo>
                    <a:pt x="5590663" y="1592314"/>
                  </a:lnTo>
                  <a:lnTo>
                    <a:pt x="0" y="159231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This above all: To thine own self be true, and it must follow, as the night the day, thou canst not then be false to any man.</a:t>
              </a:r>
              <a:endParaRPr lang="en-US" sz="2500" i="0" kern="1200" dirty="0">
                <a:solidFill>
                  <a:schemeClr val="bg1"/>
                </a:solidFill>
              </a:endParaRPr>
            </a:p>
          </p:txBody>
        </p:sp>
        <p:sp>
          <p:nvSpPr>
            <p:cNvPr id="7" name="Freeform: Shape 6">
              <a:extLst>
                <a:ext uri="{FF2B5EF4-FFF2-40B4-BE49-F238E27FC236}">
                  <a16:creationId xmlns:a16="http://schemas.microsoft.com/office/drawing/2014/main" id="{4E679036-A2B1-4D06-AF50-8BCE7FD6AD12}"/>
                </a:ext>
              </a:extLst>
            </p:cNvPr>
            <p:cNvSpPr/>
            <p:nvPr/>
          </p:nvSpPr>
          <p:spPr>
            <a:xfrm>
              <a:off x="461218" y="4286682"/>
              <a:ext cx="2055390" cy="835312"/>
            </a:xfrm>
            <a:custGeom>
              <a:avLst/>
              <a:gdLst>
                <a:gd name="connsiteX0" fmla="*/ 0 w 2055390"/>
                <a:gd name="connsiteY0" fmla="*/ 0 h 835312"/>
                <a:gd name="connsiteX1" fmla="*/ 2055390 w 2055390"/>
                <a:gd name="connsiteY1" fmla="*/ 0 h 835312"/>
                <a:gd name="connsiteX2" fmla="*/ 2055390 w 2055390"/>
                <a:gd name="connsiteY2" fmla="*/ 835312 h 835312"/>
                <a:gd name="connsiteX3" fmla="*/ 0 w 2055390"/>
                <a:gd name="connsiteY3" fmla="*/ 835312 h 835312"/>
                <a:gd name="connsiteX4" fmla="*/ 0 w 2055390"/>
                <a:gd name="connsiteY4" fmla="*/ 0 h 835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835312">
                  <a:moveTo>
                    <a:pt x="0" y="0"/>
                  </a:moveTo>
                  <a:lnTo>
                    <a:pt x="2055390" y="0"/>
                  </a:lnTo>
                  <a:lnTo>
                    <a:pt x="2055390" y="835312"/>
                  </a:lnTo>
                  <a:lnTo>
                    <a:pt x="0" y="83531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77800" tIns="63500" rIns="177800" bIns="63500" numCol="1" spcCol="1270" anchor="ctr" anchorCtr="0">
              <a:noAutofit/>
            </a:bodyPr>
            <a:lstStyle/>
            <a:p>
              <a:pPr marL="0" lvl="0" indent="0" algn="r" defTabSz="1111250">
                <a:lnSpc>
                  <a:spcPct val="90000"/>
                </a:lnSpc>
                <a:spcBef>
                  <a:spcPct val="0"/>
                </a:spcBef>
                <a:spcAft>
                  <a:spcPct val="35000"/>
                </a:spcAft>
                <a:buNone/>
              </a:pPr>
              <a:r>
                <a:rPr lang="en-US" sz="2500" b="1" kern="1200" dirty="0">
                  <a:solidFill>
                    <a:schemeClr val="tx1"/>
                  </a:solidFill>
                  <a:latin typeface="+mn-lt"/>
                  <a:ea typeface="+mn-ea"/>
                  <a:cs typeface="+mn-cs"/>
                </a:rPr>
                <a:t>Billie Jean King</a:t>
              </a:r>
              <a:endParaRPr lang="en-US" sz="2500" b="1" kern="1200" dirty="0"/>
            </a:p>
          </p:txBody>
        </p:sp>
        <p:sp>
          <p:nvSpPr>
            <p:cNvPr id="8" name="Left Brace 7">
              <a:extLst>
                <a:ext uri="{FF2B5EF4-FFF2-40B4-BE49-F238E27FC236}">
                  <a16:creationId xmlns:a16="http://schemas.microsoft.com/office/drawing/2014/main" id="{4E1A7D4F-4601-471E-A248-91067CD7132B}"/>
                </a:ext>
              </a:extLst>
            </p:cNvPr>
            <p:cNvSpPr/>
            <p:nvPr/>
          </p:nvSpPr>
          <p:spPr>
            <a:xfrm>
              <a:off x="2516609" y="4077854"/>
              <a:ext cx="411078" cy="1252968"/>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17327B68-BF5D-4C9B-94CA-9B18B780E995}"/>
                </a:ext>
              </a:extLst>
            </p:cNvPr>
            <p:cNvSpPr/>
            <p:nvPr/>
          </p:nvSpPr>
          <p:spPr>
            <a:xfrm>
              <a:off x="3092118" y="4077854"/>
              <a:ext cx="5590663" cy="1252968"/>
            </a:xfrm>
            <a:custGeom>
              <a:avLst/>
              <a:gdLst>
                <a:gd name="connsiteX0" fmla="*/ 0 w 5590663"/>
                <a:gd name="connsiteY0" fmla="*/ 0 h 1252968"/>
                <a:gd name="connsiteX1" fmla="*/ 5590663 w 5590663"/>
                <a:gd name="connsiteY1" fmla="*/ 0 h 1252968"/>
                <a:gd name="connsiteX2" fmla="*/ 5590663 w 5590663"/>
                <a:gd name="connsiteY2" fmla="*/ 1252968 h 1252968"/>
                <a:gd name="connsiteX3" fmla="*/ 0 w 5590663"/>
                <a:gd name="connsiteY3" fmla="*/ 1252968 h 1252968"/>
                <a:gd name="connsiteX4" fmla="*/ 0 w 5590663"/>
                <a:gd name="connsiteY4" fmla="*/ 0 h 1252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252968">
                  <a:moveTo>
                    <a:pt x="0" y="0"/>
                  </a:moveTo>
                  <a:lnTo>
                    <a:pt x="5590663" y="0"/>
                  </a:lnTo>
                  <a:lnTo>
                    <a:pt x="5590663" y="1252968"/>
                  </a:lnTo>
                  <a:lnTo>
                    <a:pt x="0" y="1252968"/>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95250" tIns="95250" rIns="95250" bIns="95250"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bg1"/>
                  </a:solidFill>
                  <a:latin typeface="+mn-lt"/>
                  <a:ea typeface="+mn-ea"/>
                  <a:cs typeface="+mn-cs"/>
                </a:rPr>
                <a:t>I think self-awareness is probably the most important thing towards being a champion.</a:t>
              </a:r>
              <a:endParaRPr lang="en-US" sz="2500" i="0" kern="1200" dirty="0">
                <a:solidFill>
                  <a:schemeClr val="bg1"/>
                </a:solidFill>
              </a:endParaRPr>
            </a:p>
          </p:txBody>
        </p:sp>
      </p:gr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37AE063B-6D6C-486F-B8D6-F149EFBB4517}"/>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The Spiritual Self</a:t>
            </a:r>
          </a:p>
        </p:txBody>
      </p:sp>
      <p:grpSp>
        <p:nvGrpSpPr>
          <p:cNvPr id="3" name="Group 2">
            <a:extLst>
              <a:ext uri="{FF2B5EF4-FFF2-40B4-BE49-F238E27FC236}">
                <a16:creationId xmlns:a16="http://schemas.microsoft.com/office/drawing/2014/main" id="{816E19FA-1672-4E66-AAB2-06AB8E8BD8AF}"/>
              </a:ext>
            </a:extLst>
          </p:cNvPr>
          <p:cNvGrpSpPr/>
          <p:nvPr/>
        </p:nvGrpSpPr>
        <p:grpSpPr>
          <a:xfrm>
            <a:off x="460702" y="1600200"/>
            <a:ext cx="8222594" cy="4525962"/>
            <a:chOff x="460702" y="1600200"/>
            <a:chExt cx="8222594" cy="4525962"/>
          </a:xfrm>
        </p:grpSpPr>
        <p:sp>
          <p:nvSpPr>
            <p:cNvPr id="4" name="Arrow: Right 3">
              <a:extLst>
                <a:ext uri="{FF2B5EF4-FFF2-40B4-BE49-F238E27FC236}">
                  <a16:creationId xmlns:a16="http://schemas.microsoft.com/office/drawing/2014/main" id="{CCC34E8C-68A8-423F-8A74-94B4BC0D20F8}"/>
                </a:ext>
              </a:extLst>
            </p:cNvPr>
            <p:cNvSpPr/>
            <p:nvPr/>
          </p:nvSpPr>
          <p:spPr>
            <a:xfrm>
              <a:off x="5486290" y="1600200"/>
              <a:ext cx="3197006"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8DBD330-507E-4A7D-A1BD-D13E664D865A}"/>
                </a:ext>
              </a:extLst>
            </p:cNvPr>
            <p:cNvSpPr/>
            <p:nvPr/>
          </p:nvSpPr>
          <p:spPr>
            <a:xfrm>
              <a:off x="460702" y="1600200"/>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Not meant in a religious sense</a:t>
              </a:r>
              <a:endParaRPr lang="en-US" sz="4000" b="0" kern="1200" dirty="0">
                <a:solidFill>
                  <a:schemeClr val="bg1"/>
                </a:solidFill>
              </a:endParaRPr>
            </a:p>
          </p:txBody>
        </p:sp>
        <p:sp>
          <p:nvSpPr>
            <p:cNvPr id="6" name="Arrow: Right 5">
              <a:extLst>
                <a:ext uri="{FF2B5EF4-FFF2-40B4-BE49-F238E27FC236}">
                  <a16:creationId xmlns:a16="http://schemas.microsoft.com/office/drawing/2014/main" id="{7EE106A5-B3D4-45B5-9AD2-046E896B2E47}"/>
                </a:ext>
              </a:extLst>
            </p:cNvPr>
            <p:cNvSpPr/>
            <p:nvPr/>
          </p:nvSpPr>
          <p:spPr>
            <a:xfrm>
              <a:off x="5486290" y="3155999"/>
              <a:ext cx="3197006"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133E2FE1-30F4-4A7E-968E-C84D38D27FD2}"/>
                </a:ext>
              </a:extLst>
            </p:cNvPr>
            <p:cNvSpPr/>
            <p:nvPr/>
          </p:nvSpPr>
          <p:spPr>
            <a:xfrm>
              <a:off x="460702" y="31559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Continuing sense of identity</a:t>
              </a:r>
              <a:endParaRPr lang="en-US" sz="4000" b="0" kern="1200" dirty="0">
                <a:solidFill>
                  <a:schemeClr val="bg1"/>
                </a:solidFill>
              </a:endParaRPr>
            </a:p>
          </p:txBody>
        </p:sp>
        <p:sp>
          <p:nvSpPr>
            <p:cNvPr id="8" name="Arrow: Right 7">
              <a:extLst>
                <a:ext uri="{FF2B5EF4-FFF2-40B4-BE49-F238E27FC236}">
                  <a16:creationId xmlns:a16="http://schemas.microsoft.com/office/drawing/2014/main" id="{17E8B7B7-295C-4183-AA6E-299E03F6F778}"/>
                </a:ext>
              </a:extLst>
            </p:cNvPr>
            <p:cNvSpPr/>
            <p:nvPr/>
          </p:nvSpPr>
          <p:spPr>
            <a:xfrm>
              <a:off x="5486290" y="4711799"/>
              <a:ext cx="3197006"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A24661E-DFD5-4A72-9FEA-04E7B4D3BC78}"/>
                </a:ext>
              </a:extLst>
            </p:cNvPr>
            <p:cNvSpPr/>
            <p:nvPr/>
          </p:nvSpPr>
          <p:spPr>
            <a:xfrm>
              <a:off x="460702" y="4711799"/>
              <a:ext cx="5025587" cy="1414363"/>
            </a:xfrm>
            <a:custGeom>
              <a:avLst/>
              <a:gdLst>
                <a:gd name="connsiteX0" fmla="*/ 0 w 5025587"/>
                <a:gd name="connsiteY0" fmla="*/ 235732 h 1414363"/>
                <a:gd name="connsiteX1" fmla="*/ 235732 w 5025587"/>
                <a:gd name="connsiteY1" fmla="*/ 0 h 1414363"/>
                <a:gd name="connsiteX2" fmla="*/ 4789855 w 5025587"/>
                <a:gd name="connsiteY2" fmla="*/ 0 h 1414363"/>
                <a:gd name="connsiteX3" fmla="*/ 5025587 w 5025587"/>
                <a:gd name="connsiteY3" fmla="*/ 235732 h 1414363"/>
                <a:gd name="connsiteX4" fmla="*/ 5025587 w 5025587"/>
                <a:gd name="connsiteY4" fmla="*/ 1178631 h 1414363"/>
                <a:gd name="connsiteX5" fmla="*/ 4789855 w 5025587"/>
                <a:gd name="connsiteY5" fmla="*/ 1414363 h 1414363"/>
                <a:gd name="connsiteX6" fmla="*/ 235732 w 5025587"/>
                <a:gd name="connsiteY6" fmla="*/ 1414363 h 1414363"/>
                <a:gd name="connsiteX7" fmla="*/ 0 w 5025587"/>
                <a:gd name="connsiteY7" fmla="*/ 1178631 h 1414363"/>
                <a:gd name="connsiteX8" fmla="*/ 0 w 5025587"/>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25587" h="1414363">
                  <a:moveTo>
                    <a:pt x="0" y="235732"/>
                  </a:moveTo>
                  <a:cubicBezTo>
                    <a:pt x="0" y="105541"/>
                    <a:pt x="105541" y="0"/>
                    <a:pt x="235732" y="0"/>
                  </a:cubicBezTo>
                  <a:lnTo>
                    <a:pt x="4789855" y="0"/>
                  </a:lnTo>
                  <a:cubicBezTo>
                    <a:pt x="4920046" y="0"/>
                    <a:pt x="5025587" y="105541"/>
                    <a:pt x="5025587" y="235732"/>
                  </a:cubicBezTo>
                  <a:lnTo>
                    <a:pt x="5025587" y="1178631"/>
                  </a:lnTo>
                  <a:cubicBezTo>
                    <a:pt x="5025587" y="1308822"/>
                    <a:pt x="4920046" y="1414363"/>
                    <a:pt x="4789855"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chemeClr val="bg1"/>
                  </a:solidFill>
                  <a:latin typeface="+mn-lt"/>
                  <a:ea typeface="+mn-ea"/>
                  <a:cs typeface="+mn-cs"/>
                </a:rPr>
                <a:t>What a person values</a:t>
              </a:r>
              <a:endParaRPr lang="en-US" sz="4000" b="0" kern="1200" dirty="0">
                <a:solidFill>
                  <a:schemeClr val="bg1"/>
                </a:solidFill>
              </a:endParaRPr>
            </a:p>
          </p:txBody>
        </p:sp>
      </p:grpSp>
    </p:spTree>
    <p:extLst>
      <p:ext uri="{BB962C8B-B14F-4D97-AF65-F5344CB8AC3E}">
        <p14:creationId xmlns:p14="http://schemas.microsoft.com/office/powerpoint/2010/main" val="25498314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B53F1EF-4C40-4286-B930-AEC13C40C5AE}"/>
              </a:ext>
            </a:extLst>
          </p:cNvPr>
          <p:cNvSpPr>
            <a:spLocks noGrp="1"/>
          </p:cNvSpPr>
          <p:nvPr>
            <p:ph sz="quarter" idx="11"/>
          </p:nvPr>
        </p:nvSpPr>
        <p:spPr/>
        <p:txBody>
          <a:bodyPr/>
          <a:lstStyle/>
          <a:p>
            <a:endParaRPr lang="en-US"/>
          </a:p>
        </p:txBody>
      </p:sp>
      <p:sp>
        <p:nvSpPr>
          <p:cNvPr id="1331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66367AE-A970-433C-B254-1AC710ACA78A}"/>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0B0CDDB-82B2-4303-99A5-A4DD6A43FBA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1404" tIns="64259" rIns="81404" bIns="64259"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Michael was a college student working his way through by managing at a locally owned restaurant</a:t>
              </a:r>
              <a:endParaRPr lang="en-US" sz="2700" kern="1200" dirty="0">
                <a:solidFill>
                  <a:schemeClr val="bg1"/>
                </a:solidFill>
              </a:endParaRPr>
            </a:p>
          </p:txBody>
        </p:sp>
        <p:sp>
          <p:nvSpPr>
            <p:cNvPr id="5" name="Rectangle: Rounded Corners 4">
              <a:extLst>
                <a:ext uri="{FF2B5EF4-FFF2-40B4-BE49-F238E27FC236}">
                  <a16:creationId xmlns:a16="http://schemas.microsoft.com/office/drawing/2014/main" id="{38503E59-62E8-44E5-95B4-01903D8953B3}"/>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BE40B305-D92F-4DD9-A3E5-311C2ACBFE1A}"/>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He would allow his employees to steal alcohol</a:t>
              </a:r>
              <a:endParaRPr lang="en-US" sz="2100" kern="1200" dirty="0">
                <a:solidFill>
                  <a:schemeClr val="bg1"/>
                </a:solidFill>
              </a:endParaRPr>
            </a:p>
          </p:txBody>
        </p:sp>
        <p:sp>
          <p:nvSpPr>
            <p:cNvPr id="7" name="Rectangle: Rounded Corners 6">
              <a:extLst>
                <a:ext uri="{FF2B5EF4-FFF2-40B4-BE49-F238E27FC236}">
                  <a16:creationId xmlns:a16="http://schemas.microsoft.com/office/drawing/2014/main" id="{780DD953-2253-4E09-A8A9-7FD6042E0E6B}"/>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2A9909A7-B338-4650-980E-CFC79A463036}"/>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He began to feel guilty about it </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8BF71527-403E-421A-9910-5E96CB75BE0D}"/>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7B5CD1F3-BC05-4878-96FC-129F1C318DD0}"/>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Made a list of demands for the rest of the employees to sign</a:t>
              </a:r>
              <a:endParaRPr lang="en-US" sz="2100" kern="1200" dirty="0">
                <a:solidFill>
                  <a:schemeClr val="bg1"/>
                </a:solidFill>
              </a:endParaRPr>
            </a:p>
          </p:txBody>
        </p:sp>
      </p:grpSp>
    </p:spTree>
    <p:extLst>
      <p:ext uri="{BB962C8B-B14F-4D97-AF65-F5344CB8AC3E}">
        <p14:creationId xmlns:p14="http://schemas.microsoft.com/office/powerpoint/2010/main" val="2549831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According to this course, what is the self?</a:t>
            </a:r>
          </a:p>
          <a:p>
            <a:pPr marL="171450" lvl="0" indent="-514350">
              <a:buFont typeface="+mj-lt"/>
              <a:buAutoNum type="alphaLcParenR"/>
            </a:pPr>
            <a:r>
              <a:rPr lang="en-US" dirty="0"/>
              <a:t>The part of a person that feels</a:t>
            </a:r>
          </a:p>
          <a:p>
            <a:pPr marL="171450" lvl="0" indent="-514350">
              <a:buFont typeface="+mj-lt"/>
              <a:buAutoNum type="alphaLcParenR"/>
            </a:pPr>
            <a:r>
              <a:rPr lang="en-US" dirty="0">
                <a:solidFill>
                  <a:srgbClr val="FF0000"/>
                </a:solidFill>
              </a:rPr>
              <a:t>The part of a person that thinks</a:t>
            </a:r>
          </a:p>
          <a:p>
            <a:pPr marL="171450" lvl="0" indent="-514350">
              <a:buFont typeface="+mj-lt"/>
              <a:buAutoNum type="alphaLcParenR"/>
            </a:pPr>
            <a:r>
              <a:rPr lang="en-US" dirty="0"/>
              <a:t>The part of a person that laughs</a:t>
            </a:r>
          </a:p>
          <a:p>
            <a:pPr marL="171450" lvl="0" indent="-514350">
              <a:buFont typeface="+mj-lt"/>
              <a:buAutoNum type="alphaLcParenR"/>
            </a:pPr>
            <a:r>
              <a:rPr lang="en-US" dirty="0"/>
              <a:t>The part of a person that says “I”</a:t>
            </a:r>
          </a:p>
          <a:p>
            <a:r>
              <a:rPr lang="en-US" dirty="0">
                <a:solidFill>
                  <a:srgbClr val="FF0000"/>
                </a:solidFill>
              </a:rPr>
              <a:t>The self is the part of a person that thinks of itself in terms of the “I” pronoun.</a:t>
            </a:r>
          </a:p>
          <a:p>
            <a:endParaRPr lang="en-US" dirty="0"/>
          </a:p>
          <a:p>
            <a:pPr lvl="0"/>
            <a:r>
              <a:rPr lang="en-US" dirty="0"/>
              <a:t>2. Which of the following is NOT true about the physical self?</a:t>
            </a:r>
          </a:p>
          <a:p>
            <a:pPr marL="171450" lvl="0" indent="-514350">
              <a:buFont typeface="+mj-lt"/>
              <a:buAutoNum type="alphaLcParenR"/>
            </a:pPr>
            <a:r>
              <a:rPr lang="en-US" dirty="0"/>
              <a:t>The physical aspect of the self can affect the emotional, mental, and spiritual aspects of the self</a:t>
            </a:r>
          </a:p>
          <a:p>
            <a:pPr marL="171450" lvl="0" indent="-514350">
              <a:buFont typeface="+mj-lt"/>
              <a:buAutoNum type="alphaLcParenR"/>
            </a:pPr>
            <a:r>
              <a:rPr lang="en-US" dirty="0"/>
              <a:t>We are always consciously aware of how our physical self is feeling</a:t>
            </a:r>
          </a:p>
          <a:p>
            <a:pPr marL="171450" lvl="0" indent="-514350">
              <a:buFont typeface="+mj-lt"/>
              <a:buAutoNum type="alphaLcParenR"/>
            </a:pPr>
            <a:r>
              <a:rPr lang="en-US" dirty="0"/>
              <a:t>The physical aspect of the self also includes the physical environment.</a:t>
            </a:r>
          </a:p>
          <a:p>
            <a:pPr marL="171450" lvl="0" indent="-514350">
              <a:buFont typeface="+mj-lt"/>
              <a:buAutoNum type="alphaLcParenR"/>
            </a:pPr>
            <a:r>
              <a:rPr lang="en-US" dirty="0">
                <a:solidFill>
                  <a:srgbClr val="FF0000"/>
                </a:solidFill>
              </a:rPr>
              <a:t>Another term for the physical self is the body</a:t>
            </a:r>
          </a:p>
          <a:p>
            <a:r>
              <a:rPr lang="en-US" dirty="0">
                <a:solidFill>
                  <a:srgbClr val="FF0000"/>
                </a:solidFill>
              </a:rPr>
              <a:t>When our physical self is feeling slightly bad, slightly good, or neutral, we can tune out how we feel physically. We have to consciously focus on our physical self to note how we are feeling. </a:t>
            </a:r>
          </a:p>
          <a:p>
            <a:pPr marL="347663" marR="0" indent="0">
              <a:lnSpc>
                <a:spcPct val="115000"/>
              </a:lnSpc>
              <a:spcBef>
                <a:spcPts val="1200"/>
              </a:spcBef>
              <a:spcAft>
                <a:spcPts val="1000"/>
              </a:spcAft>
              <a:tabLst>
                <a:tab pos="628650" algn="l"/>
              </a:tabLst>
            </a:pP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98314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Autofit/>
          </a:bodyPr>
          <a:lstStyle/>
          <a:p>
            <a:pPr lvl="0"/>
            <a:r>
              <a:rPr lang="en-US" sz="2000" dirty="0"/>
              <a:t>3. Physical and emotional feelings _________</a:t>
            </a:r>
          </a:p>
          <a:p>
            <a:pPr marL="171450" lvl="0" indent="-514350">
              <a:buFont typeface="+mj-lt"/>
              <a:buAutoNum type="alphaLcParenR"/>
            </a:pPr>
            <a:r>
              <a:rPr lang="en-US" sz="2000" dirty="0">
                <a:solidFill>
                  <a:srgbClr val="FF0000"/>
                </a:solidFill>
              </a:rPr>
              <a:t>Act upon us</a:t>
            </a:r>
          </a:p>
          <a:p>
            <a:pPr marL="171450" lvl="0" indent="-514350">
              <a:buFont typeface="+mj-lt"/>
              <a:buAutoNum type="alphaLcParenR"/>
            </a:pPr>
            <a:r>
              <a:rPr lang="en-US" sz="2000" dirty="0"/>
              <a:t>Can be controlled</a:t>
            </a:r>
          </a:p>
          <a:p>
            <a:pPr marL="171450" lvl="0" indent="-514350">
              <a:buFont typeface="+mj-lt"/>
              <a:buAutoNum type="alphaLcParenR"/>
            </a:pPr>
            <a:r>
              <a:rPr lang="en-US" sz="2000" dirty="0"/>
              <a:t>Are useless</a:t>
            </a:r>
          </a:p>
          <a:p>
            <a:pPr marL="171450" lvl="0" indent="-514350">
              <a:buFont typeface="+mj-lt"/>
              <a:buAutoNum type="alphaLcParenR"/>
            </a:pPr>
            <a:r>
              <a:rPr lang="en-US" sz="2000" dirty="0"/>
              <a:t>All of the above</a:t>
            </a:r>
          </a:p>
          <a:p>
            <a:r>
              <a:rPr lang="en-US" sz="2000" dirty="0">
                <a:solidFill>
                  <a:srgbClr val="FF0000"/>
                </a:solidFill>
              </a:rPr>
              <a:t>Feelings, both physical and emotional, act upon us and cannot be controlled, but we can control how we react to them. </a:t>
            </a:r>
          </a:p>
          <a:p>
            <a:pPr lvl="0"/>
            <a:r>
              <a:rPr lang="en-US" sz="2000" dirty="0"/>
              <a:t>4. Which of the following statements is NOT true about emotions</a:t>
            </a:r>
          </a:p>
          <a:p>
            <a:pPr marL="171450" lvl="0" indent="-514350">
              <a:buFont typeface="+mj-lt"/>
              <a:buAutoNum type="alphaLcParenR"/>
            </a:pPr>
            <a:r>
              <a:rPr lang="en-US" sz="2000" dirty="0"/>
              <a:t>Emotions can make us feel out of control</a:t>
            </a:r>
          </a:p>
          <a:p>
            <a:pPr marL="171450" lvl="0" indent="-514350">
              <a:buFont typeface="+mj-lt"/>
              <a:buAutoNum type="alphaLcParenR"/>
            </a:pPr>
            <a:r>
              <a:rPr lang="en-US" sz="2000" dirty="0"/>
              <a:t>Emotions provide motivation</a:t>
            </a:r>
          </a:p>
          <a:p>
            <a:pPr marL="171450" lvl="0" indent="-514350">
              <a:buFont typeface="+mj-lt"/>
              <a:buAutoNum type="alphaLcParenR"/>
            </a:pPr>
            <a:r>
              <a:rPr lang="en-US" sz="2000" dirty="0">
                <a:solidFill>
                  <a:srgbClr val="FF0000"/>
                </a:solidFill>
              </a:rPr>
              <a:t>We should try to avoid emotions</a:t>
            </a:r>
          </a:p>
          <a:p>
            <a:pPr marL="171450" lvl="0" indent="-514350">
              <a:buFont typeface="+mj-lt"/>
              <a:buAutoNum type="alphaLcParenR"/>
            </a:pPr>
            <a:r>
              <a:rPr lang="en-US" sz="2000" dirty="0"/>
              <a:t>Our culture often undervalues emotions</a:t>
            </a:r>
          </a:p>
          <a:p>
            <a:r>
              <a:rPr lang="en-US" sz="2000" dirty="0">
                <a:solidFill>
                  <a:srgbClr val="FF0000"/>
                </a:solidFill>
              </a:rPr>
              <a:t>We cannot avoid emotions, nor should we try because they provide important information and motivation.</a:t>
            </a:r>
          </a:p>
        </p:txBody>
      </p:sp>
    </p:spTree>
    <p:extLst>
      <p:ext uri="{BB962C8B-B14F-4D97-AF65-F5344CB8AC3E}">
        <p14:creationId xmlns:p14="http://schemas.microsoft.com/office/powerpoint/2010/main" val="807971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Which of the following statements IS true? </a:t>
            </a:r>
          </a:p>
          <a:p>
            <a:pPr marL="171450" lvl="0" indent="-514350">
              <a:buFont typeface="+mj-lt"/>
              <a:buAutoNum type="alphaLcParenR"/>
            </a:pPr>
            <a:r>
              <a:rPr lang="en-US" dirty="0"/>
              <a:t>We cannot be aware of our thoughts</a:t>
            </a:r>
          </a:p>
          <a:p>
            <a:pPr marL="171450" lvl="0" indent="-514350">
              <a:buFont typeface="+mj-lt"/>
              <a:buAutoNum type="alphaLcParenR"/>
            </a:pPr>
            <a:r>
              <a:rPr lang="en-US" dirty="0">
                <a:solidFill>
                  <a:srgbClr val="FF0000"/>
                </a:solidFill>
              </a:rPr>
              <a:t>It is easier to change our thoughts than to change our emotions</a:t>
            </a:r>
          </a:p>
          <a:p>
            <a:pPr marL="171450" lvl="0" indent="-514350">
              <a:buFont typeface="+mj-lt"/>
              <a:buAutoNum type="alphaLcParenR"/>
            </a:pPr>
            <a:r>
              <a:rPr lang="en-US" dirty="0"/>
              <a:t>It is easier to change our emotions than to change our thoughts</a:t>
            </a:r>
          </a:p>
          <a:p>
            <a:pPr marL="171450" lvl="0" indent="-514350">
              <a:buFont typeface="+mj-lt"/>
              <a:buAutoNum type="alphaLcParenR"/>
            </a:pPr>
            <a:r>
              <a:rPr lang="en-US" dirty="0"/>
              <a:t>We can only think in words </a:t>
            </a:r>
          </a:p>
          <a:p>
            <a:r>
              <a:rPr lang="en-US" dirty="0">
                <a:solidFill>
                  <a:srgbClr val="FF0000"/>
                </a:solidFill>
              </a:rPr>
              <a:t>Changing our thoughts is easier than changing our emotions, but by changing our thoughts we can indirectly change our emotions.</a:t>
            </a:r>
          </a:p>
          <a:p>
            <a:endParaRPr lang="en-US" dirty="0"/>
          </a:p>
          <a:p>
            <a:pPr lvl="0"/>
            <a:r>
              <a:rPr lang="en-US" dirty="0"/>
              <a:t>6. The mental self does NOT include _______ </a:t>
            </a:r>
          </a:p>
          <a:p>
            <a:pPr marL="171450" lvl="0" indent="-514350">
              <a:buFont typeface="+mj-lt"/>
              <a:buAutoNum type="alphaLcParenR"/>
            </a:pPr>
            <a:r>
              <a:rPr lang="en-US" dirty="0"/>
              <a:t>Imagination</a:t>
            </a:r>
          </a:p>
          <a:p>
            <a:pPr marL="171450" lvl="0" indent="-514350">
              <a:buFont typeface="+mj-lt"/>
              <a:buAutoNum type="alphaLcParenR"/>
            </a:pPr>
            <a:r>
              <a:rPr lang="en-US" dirty="0"/>
              <a:t>Thoughts</a:t>
            </a:r>
          </a:p>
          <a:p>
            <a:pPr marL="171450" lvl="0" indent="-514350">
              <a:buFont typeface="+mj-lt"/>
              <a:buAutoNum type="alphaLcParenR"/>
            </a:pPr>
            <a:r>
              <a:rPr lang="en-US" dirty="0"/>
              <a:t>Logic</a:t>
            </a:r>
          </a:p>
          <a:p>
            <a:pPr marL="171450" lvl="0" indent="-514350">
              <a:buFont typeface="+mj-lt"/>
              <a:buAutoNum type="alphaLcParenR"/>
            </a:pPr>
            <a:r>
              <a:rPr lang="en-US" dirty="0">
                <a:solidFill>
                  <a:srgbClr val="FF0000"/>
                </a:solidFill>
              </a:rPr>
              <a:t>Emotions</a:t>
            </a:r>
          </a:p>
          <a:p>
            <a:r>
              <a:rPr lang="en-US" dirty="0">
                <a:solidFill>
                  <a:srgbClr val="FF0000"/>
                </a:solidFill>
              </a:rPr>
              <a:t>The mental self does not include the emotions. </a:t>
            </a:r>
          </a:p>
          <a:p>
            <a:pPr marL="347663" marR="0" indent="0">
              <a:lnSpc>
                <a:spcPct val="115000"/>
              </a:lnSpc>
              <a:spcBef>
                <a:spcPts val="1200"/>
              </a:spcBef>
              <a:spcAft>
                <a:spcPts val="1000"/>
              </a:spcAft>
            </a:pPr>
            <a:r>
              <a:rPr lang="en-US" dirty="0">
                <a:ea typeface="Times New Roman"/>
                <a:cs typeface="Times New Roman"/>
              </a:rPr>
              <a:t> </a:t>
            </a:r>
          </a:p>
          <a:p>
            <a:endParaRPr lang="en-US" dirty="0"/>
          </a:p>
        </p:txBody>
      </p:sp>
    </p:spTree>
    <p:extLst>
      <p:ext uri="{BB962C8B-B14F-4D97-AF65-F5344CB8AC3E}">
        <p14:creationId xmlns:p14="http://schemas.microsoft.com/office/powerpoint/2010/main" val="807971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5029200"/>
          </a:xfrm>
        </p:spPr>
        <p:txBody>
          <a:bodyPr>
            <a:noAutofit/>
          </a:bodyPr>
          <a:lstStyle/>
          <a:p>
            <a:pPr lvl="0"/>
            <a:r>
              <a:rPr lang="en-US" sz="2000" dirty="0"/>
              <a:t>7. Which of the following is NOT included in the description of the spiritual self?</a:t>
            </a:r>
          </a:p>
          <a:p>
            <a:pPr marL="171450" lvl="0" indent="-514350">
              <a:buFont typeface="+mj-lt"/>
              <a:buAutoNum type="alphaLcParenR"/>
            </a:pPr>
            <a:r>
              <a:rPr lang="en-US" sz="2000" dirty="0">
                <a:solidFill>
                  <a:srgbClr val="FF0000"/>
                </a:solidFill>
              </a:rPr>
              <a:t>Imagination</a:t>
            </a:r>
          </a:p>
          <a:p>
            <a:pPr marL="171450" lvl="0" indent="-514350">
              <a:buFont typeface="+mj-lt"/>
              <a:buAutoNum type="alphaLcParenR"/>
            </a:pPr>
            <a:r>
              <a:rPr lang="en-US" sz="2000" dirty="0"/>
              <a:t>Identity</a:t>
            </a:r>
          </a:p>
          <a:p>
            <a:pPr marL="171450" lvl="0" indent="-514350">
              <a:buFont typeface="+mj-lt"/>
              <a:buAutoNum type="alphaLcParenR"/>
            </a:pPr>
            <a:r>
              <a:rPr lang="en-US" sz="2000" dirty="0"/>
              <a:t>Motivation</a:t>
            </a:r>
          </a:p>
          <a:p>
            <a:pPr marL="171450" lvl="0" indent="-514350">
              <a:buFont typeface="+mj-lt"/>
              <a:buAutoNum type="alphaLcParenR"/>
            </a:pPr>
            <a:r>
              <a:rPr lang="en-US" sz="2000" dirty="0"/>
              <a:t>Values</a:t>
            </a:r>
          </a:p>
          <a:p>
            <a:r>
              <a:rPr lang="en-US" sz="2000" dirty="0">
                <a:solidFill>
                  <a:srgbClr val="FF0000"/>
                </a:solidFill>
              </a:rPr>
              <a:t>The imagination in this description of the self is part of the mental self and not the spiritual self. </a:t>
            </a:r>
          </a:p>
          <a:p>
            <a:pPr lvl="0"/>
            <a:r>
              <a:rPr lang="en-US" sz="2000" dirty="0"/>
              <a:t>8. What is another word for the spiritual self?</a:t>
            </a:r>
          </a:p>
          <a:p>
            <a:pPr marL="171450" lvl="0" indent="-514350">
              <a:buFont typeface="+mj-lt"/>
              <a:buAutoNum type="alphaLcParenR"/>
            </a:pPr>
            <a:r>
              <a:rPr lang="en-US" sz="2000" dirty="0"/>
              <a:t>God</a:t>
            </a:r>
          </a:p>
          <a:p>
            <a:pPr marL="171450" lvl="0" indent="-514350">
              <a:buFont typeface="+mj-lt"/>
              <a:buAutoNum type="alphaLcParenR"/>
            </a:pPr>
            <a:r>
              <a:rPr lang="en-US" sz="2000" dirty="0"/>
              <a:t>Devil</a:t>
            </a:r>
          </a:p>
          <a:p>
            <a:pPr marL="171450" lvl="0" indent="-514350">
              <a:buFont typeface="+mj-lt"/>
              <a:buAutoNum type="alphaLcParenR"/>
            </a:pPr>
            <a:r>
              <a:rPr lang="en-US" sz="2000" dirty="0"/>
              <a:t>Id </a:t>
            </a:r>
          </a:p>
          <a:p>
            <a:pPr marL="171450" lvl="0" indent="-514350">
              <a:buFont typeface="+mj-lt"/>
              <a:buAutoNum type="alphaLcParenR"/>
            </a:pPr>
            <a:r>
              <a:rPr lang="en-US" sz="2000" dirty="0">
                <a:solidFill>
                  <a:srgbClr val="FF0000"/>
                </a:solidFill>
              </a:rPr>
              <a:t>Soul</a:t>
            </a:r>
          </a:p>
          <a:p>
            <a:r>
              <a:rPr lang="en-US" sz="2000" dirty="0">
                <a:solidFill>
                  <a:srgbClr val="FF0000"/>
                </a:solidFill>
              </a:rPr>
              <a:t>Another word for the spiritual self is the soul. </a:t>
            </a:r>
          </a:p>
        </p:txBody>
      </p:sp>
    </p:spTree>
    <p:extLst>
      <p:ext uri="{BB962C8B-B14F-4D97-AF65-F5344CB8AC3E}">
        <p14:creationId xmlns:p14="http://schemas.microsoft.com/office/powerpoint/2010/main" val="807971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a:t>9. Michael’s discovery that he was not okay with the alcohol theft was a result of expanding which type of awareness?</a:t>
            </a:r>
          </a:p>
          <a:p>
            <a:pPr marL="171450" lvl="0" indent="-514350">
              <a:buFont typeface="+mj-lt"/>
              <a:buAutoNum type="alphaLcParenR"/>
            </a:pPr>
            <a:r>
              <a:rPr lang="en-US" dirty="0">
                <a:solidFill>
                  <a:srgbClr val="FF0000"/>
                </a:solidFill>
              </a:rPr>
              <a:t>Spiritual</a:t>
            </a:r>
          </a:p>
          <a:p>
            <a:pPr marL="171450" lvl="0" indent="-514350">
              <a:buFont typeface="+mj-lt"/>
              <a:buAutoNum type="alphaLcParenR"/>
            </a:pPr>
            <a:r>
              <a:rPr lang="en-US" dirty="0"/>
              <a:t>Physical</a:t>
            </a:r>
          </a:p>
          <a:p>
            <a:pPr marL="171450" lvl="0" indent="-514350">
              <a:buFont typeface="+mj-lt"/>
              <a:buAutoNum type="alphaLcParenR"/>
            </a:pPr>
            <a:r>
              <a:rPr lang="en-US" dirty="0"/>
              <a:t>Emotional</a:t>
            </a:r>
          </a:p>
          <a:p>
            <a:pPr marL="171450" lvl="0" indent="-514350">
              <a:buFont typeface="+mj-lt"/>
              <a:buAutoNum type="alphaLcParenR"/>
            </a:pPr>
            <a:r>
              <a:rPr lang="en-US" dirty="0"/>
              <a:t>Logical</a:t>
            </a:r>
          </a:p>
          <a:p>
            <a:r>
              <a:rPr lang="en-US" dirty="0">
                <a:solidFill>
                  <a:srgbClr val="FF0000"/>
                </a:solidFill>
              </a:rPr>
              <a:t>Michael’s discovery that he did not approve of the alcohol theft was an expansion of his spiritual awareness because it meant understanding his own values more fully.</a:t>
            </a:r>
          </a:p>
          <a:p>
            <a:r>
              <a:rPr lang="en-US" dirty="0">
                <a:solidFill>
                  <a:srgbClr val="FF0000"/>
                </a:solidFill>
              </a:rPr>
              <a:t> </a:t>
            </a:r>
          </a:p>
          <a:p>
            <a:pPr lvl="0"/>
            <a:r>
              <a:rPr lang="en-US" dirty="0"/>
              <a:t>10. Despite becoming aware of his values, Michael’s inability to express his anger in a productive fashion was an example of lacking which type of self-awareness?</a:t>
            </a:r>
          </a:p>
          <a:p>
            <a:pPr marL="171450" lvl="0" indent="-514350">
              <a:buFont typeface="+mj-lt"/>
              <a:buAutoNum type="alphaLcParenR"/>
            </a:pPr>
            <a:r>
              <a:rPr lang="en-US" dirty="0"/>
              <a:t>Mental</a:t>
            </a:r>
          </a:p>
          <a:p>
            <a:pPr marL="171450" lvl="0" indent="-514350">
              <a:buFont typeface="+mj-lt"/>
              <a:buAutoNum type="alphaLcParenR"/>
            </a:pPr>
            <a:r>
              <a:rPr lang="en-US" dirty="0"/>
              <a:t>Physical</a:t>
            </a:r>
          </a:p>
          <a:p>
            <a:pPr marL="171450" lvl="0" indent="-514350">
              <a:buFont typeface="+mj-lt"/>
              <a:buAutoNum type="alphaLcParenR"/>
            </a:pPr>
            <a:r>
              <a:rPr lang="en-US" dirty="0">
                <a:solidFill>
                  <a:srgbClr val="FF0000"/>
                </a:solidFill>
              </a:rPr>
              <a:t>Emotional</a:t>
            </a:r>
          </a:p>
          <a:p>
            <a:pPr marL="171450" lvl="0" indent="-514350">
              <a:buFont typeface="+mj-lt"/>
              <a:buAutoNum type="alphaLcParenR"/>
            </a:pPr>
            <a:r>
              <a:rPr lang="en-US" dirty="0"/>
              <a:t>Somatic</a:t>
            </a:r>
          </a:p>
          <a:p>
            <a:r>
              <a:rPr lang="en-US" dirty="0">
                <a:solidFill>
                  <a:srgbClr val="FF0000"/>
                </a:solidFill>
              </a:rPr>
              <a:t>Michael’s inappropriate expression of his anger was an example of a lack of emotional self-awareness. </a:t>
            </a:r>
          </a:p>
        </p:txBody>
      </p:sp>
    </p:spTree>
    <p:extLst>
      <p:ext uri="{BB962C8B-B14F-4D97-AF65-F5344CB8AC3E}">
        <p14:creationId xmlns:p14="http://schemas.microsoft.com/office/powerpoint/2010/main" val="807971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Module Three: Awareness of the Physical Self</a:t>
            </a:r>
          </a:p>
        </p:txBody>
      </p:sp>
      <p:sp>
        <p:nvSpPr>
          <p:cNvPr id="14340" name="Text Placeholder 3"/>
          <p:cNvSpPr>
            <a:spLocks noGrp="1"/>
          </p:cNvSpPr>
          <p:nvPr>
            <p:ph type="body" sz="quarter" idx="10"/>
          </p:nvPr>
        </p:nvSpPr>
        <p:spPr>
          <a:ln>
            <a:miter lim="800000"/>
            <a:headEnd/>
            <a:tailEnd/>
          </a:ln>
        </p:spPr>
        <p:txBody>
          <a:bodyPr/>
          <a:lstStyle/>
          <a:p>
            <a:r>
              <a:rPr lang="en-US" sz="2800" i="1" dirty="0"/>
              <a:t>The body never lies.</a:t>
            </a:r>
            <a:endParaRPr lang="en-US" sz="2800" dirty="0"/>
          </a:p>
          <a:p>
            <a:r>
              <a:rPr lang="en-US" sz="2800" i="1" dirty="0"/>
              <a:t> </a:t>
            </a:r>
            <a:endParaRPr lang="en-US" sz="2800" dirty="0"/>
          </a:p>
          <a:p>
            <a:r>
              <a:rPr lang="en-US" sz="2800" b="1" i="1" dirty="0"/>
              <a:t>Martha Graham</a:t>
            </a:r>
            <a:endParaRPr lang="en-US" sz="2800" dirty="0"/>
          </a:p>
          <a:p>
            <a:endParaRPr lang="en-US" sz="2800" dirty="0"/>
          </a:p>
        </p:txBody>
      </p:sp>
      <p:sp>
        <p:nvSpPr>
          <p:cNvPr id="14339" name="Content Placeholder 2"/>
          <p:cNvSpPr>
            <a:spLocks noGrp="1"/>
          </p:cNvSpPr>
          <p:nvPr>
            <p:ph type="body" sz="quarter" idx="11"/>
          </p:nvPr>
        </p:nvSpPr>
        <p:spPr/>
        <p:txBody>
          <a:bodyPr>
            <a:normAutofit fontScale="92500" lnSpcReduction="20000"/>
          </a:bodyPr>
          <a:lstStyle/>
          <a:p>
            <a:pPr indent="0">
              <a:spcBef>
                <a:spcPct val="30000"/>
              </a:spcBef>
              <a:defRPr/>
            </a:pPr>
            <a:r>
              <a:rPr lang="en-US" dirty="0"/>
              <a:t>Even though we live inside physical bodies, so to speak, it’s not uncommon to proceed day in and day out without ever truly being aware of one’s body. An increased awareness of your physical body is the first step in improving both your physical and emotional health. Even though it is a first step, the importance of being aware of your physical self and the space it operates can’t be understated.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BE75908-5D62-435C-BDD7-790A990EF532}"/>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r>
              <a:rPr lang="en-US" dirty="0"/>
              <a:t>Scanning</a:t>
            </a:r>
          </a:p>
        </p:txBody>
      </p:sp>
      <p:grpSp>
        <p:nvGrpSpPr>
          <p:cNvPr id="3" name="Group 2">
            <a:extLst>
              <a:ext uri="{FF2B5EF4-FFF2-40B4-BE49-F238E27FC236}">
                <a16:creationId xmlns:a16="http://schemas.microsoft.com/office/drawing/2014/main" id="{8BACBB3E-84FD-4C3D-B645-F3FAF1171883}"/>
              </a:ext>
            </a:extLst>
          </p:cNvPr>
          <p:cNvGrpSpPr/>
          <p:nvPr/>
        </p:nvGrpSpPr>
        <p:grpSpPr>
          <a:xfrm>
            <a:off x="791999" y="1602409"/>
            <a:ext cx="7560000" cy="4521543"/>
            <a:chOff x="791999" y="1602409"/>
            <a:chExt cx="7560000" cy="4521543"/>
          </a:xfrm>
        </p:grpSpPr>
        <p:sp>
          <p:nvSpPr>
            <p:cNvPr id="4" name="Freeform: Shape 3">
              <a:extLst>
                <a:ext uri="{FF2B5EF4-FFF2-40B4-BE49-F238E27FC236}">
                  <a16:creationId xmlns:a16="http://schemas.microsoft.com/office/drawing/2014/main" id="{681B5402-2650-44A6-8B9C-F98E901EB2E4}"/>
                </a:ext>
              </a:extLst>
            </p:cNvPr>
            <p:cNvSpPr/>
            <p:nvPr/>
          </p:nvSpPr>
          <p:spPr>
            <a:xfrm>
              <a:off x="791999" y="1602409"/>
              <a:ext cx="7560000" cy="1458562"/>
            </a:xfrm>
            <a:custGeom>
              <a:avLst/>
              <a:gdLst>
                <a:gd name="connsiteX0" fmla="*/ 0 w 7560000"/>
                <a:gd name="connsiteY0" fmla="*/ 0 h 1458562"/>
                <a:gd name="connsiteX1" fmla="*/ 7560000 w 7560000"/>
                <a:gd name="connsiteY1" fmla="*/ 0 h 1458562"/>
                <a:gd name="connsiteX2" fmla="*/ 7560000 w 7560000"/>
                <a:gd name="connsiteY2" fmla="*/ 1458562 h 1458562"/>
                <a:gd name="connsiteX3" fmla="*/ 0 w 7560000"/>
                <a:gd name="connsiteY3" fmla="*/ 1458562 h 1458562"/>
                <a:gd name="connsiteX4" fmla="*/ 0 w 756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0000" h="1458562">
                  <a:moveTo>
                    <a:pt x="0" y="0"/>
                  </a:moveTo>
                  <a:lnTo>
                    <a:pt x="7560000" y="0"/>
                  </a:lnTo>
                  <a:lnTo>
                    <a:pt x="756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Allows you to focus your attention throughout your body </a:t>
              </a:r>
              <a:endParaRPr lang="en-US" sz="4400" b="0" kern="1200" dirty="0">
                <a:solidFill>
                  <a:schemeClr val="bg1"/>
                </a:solidFill>
              </a:endParaRPr>
            </a:p>
          </p:txBody>
        </p:sp>
        <p:sp>
          <p:nvSpPr>
            <p:cNvPr id="5" name="Freeform: Shape 4">
              <a:extLst>
                <a:ext uri="{FF2B5EF4-FFF2-40B4-BE49-F238E27FC236}">
                  <a16:creationId xmlns:a16="http://schemas.microsoft.com/office/drawing/2014/main" id="{A38F43BC-284F-4382-B853-3205E0D06B14}"/>
                </a:ext>
              </a:extLst>
            </p:cNvPr>
            <p:cNvSpPr/>
            <p:nvPr/>
          </p:nvSpPr>
          <p:spPr>
            <a:xfrm>
              <a:off x="2502000" y="3133900"/>
              <a:ext cx="4140000" cy="1458562"/>
            </a:xfrm>
            <a:custGeom>
              <a:avLst/>
              <a:gdLst>
                <a:gd name="connsiteX0" fmla="*/ 0 w 4140000"/>
                <a:gd name="connsiteY0" fmla="*/ 0 h 1458562"/>
                <a:gd name="connsiteX1" fmla="*/ 4140000 w 4140000"/>
                <a:gd name="connsiteY1" fmla="*/ 0 h 1458562"/>
                <a:gd name="connsiteX2" fmla="*/ 4140000 w 4140000"/>
                <a:gd name="connsiteY2" fmla="*/ 1458562 h 1458562"/>
                <a:gd name="connsiteX3" fmla="*/ 0 w 4140000"/>
                <a:gd name="connsiteY3" fmla="*/ 1458562 h 1458562"/>
                <a:gd name="connsiteX4" fmla="*/ 0 w 41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40000" h="1458562">
                  <a:moveTo>
                    <a:pt x="0" y="0"/>
                  </a:moveTo>
                  <a:lnTo>
                    <a:pt x="4140000" y="0"/>
                  </a:lnTo>
                  <a:lnTo>
                    <a:pt x="41400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Take note of how things stand</a:t>
              </a:r>
              <a:endParaRPr lang="en-US" sz="4400" b="0" kern="1200" dirty="0">
                <a:solidFill>
                  <a:schemeClr val="bg1"/>
                </a:solidFill>
              </a:endParaRPr>
            </a:p>
          </p:txBody>
        </p:sp>
        <p:sp>
          <p:nvSpPr>
            <p:cNvPr id="6" name="Freeform: Shape 5">
              <a:extLst>
                <a:ext uri="{FF2B5EF4-FFF2-40B4-BE49-F238E27FC236}">
                  <a16:creationId xmlns:a16="http://schemas.microsoft.com/office/drawing/2014/main" id="{4BA89F5B-061A-45AA-AC49-1BA92C21065A}"/>
                </a:ext>
              </a:extLst>
            </p:cNvPr>
            <p:cNvSpPr/>
            <p:nvPr/>
          </p:nvSpPr>
          <p:spPr>
            <a:xfrm>
              <a:off x="1916999" y="4665390"/>
              <a:ext cx="5310000" cy="1458562"/>
            </a:xfrm>
            <a:custGeom>
              <a:avLst/>
              <a:gdLst>
                <a:gd name="connsiteX0" fmla="*/ 0 w 5310000"/>
                <a:gd name="connsiteY0" fmla="*/ 0 h 1458562"/>
                <a:gd name="connsiteX1" fmla="*/ 5310000 w 5310000"/>
                <a:gd name="connsiteY1" fmla="*/ 0 h 1458562"/>
                <a:gd name="connsiteX2" fmla="*/ 5310000 w 5310000"/>
                <a:gd name="connsiteY2" fmla="*/ 1458562 h 1458562"/>
                <a:gd name="connsiteX3" fmla="*/ 0 w 5310000"/>
                <a:gd name="connsiteY3" fmla="*/ 1458562 h 1458562"/>
                <a:gd name="connsiteX4" fmla="*/ 0 w 53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0000" h="1458562">
                  <a:moveTo>
                    <a:pt x="0" y="0"/>
                  </a:moveTo>
                  <a:lnTo>
                    <a:pt x="5310000" y="0"/>
                  </a:lnTo>
                  <a:lnTo>
                    <a:pt x="531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chemeClr val="bg1"/>
                  </a:solidFill>
                  <a:latin typeface="+mn-lt"/>
                  <a:ea typeface="+mn-ea"/>
                  <a:cs typeface="+mn-cs"/>
                </a:rPr>
                <a:t>Practicing this method can make you aware</a:t>
              </a:r>
              <a:endParaRPr lang="en-US" sz="4400" b="0" kern="1200" dirty="0">
                <a:solidFill>
                  <a:schemeClr val="bg1"/>
                </a:solidFil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0379BF-C85D-46DA-ACC6-ED6358C2B717}"/>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r>
              <a:rPr lang="en-US" dirty="0"/>
              <a:t>Progressive Relaxation</a:t>
            </a:r>
          </a:p>
        </p:txBody>
      </p:sp>
      <p:grpSp>
        <p:nvGrpSpPr>
          <p:cNvPr id="3" name="Group 2">
            <a:extLst>
              <a:ext uri="{FF2B5EF4-FFF2-40B4-BE49-F238E27FC236}">
                <a16:creationId xmlns:a16="http://schemas.microsoft.com/office/drawing/2014/main" id="{25B8C5AA-A209-4894-890D-C32901FE1F4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454EE9F5-0701-4CE4-BACC-1CB040149154}"/>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0258" tIns="150258" rIns="1535882" bIns="150258"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Can improve one’s ability to relax</a:t>
              </a:r>
              <a:endParaRPr lang="en-US" sz="2900" kern="1200" dirty="0">
                <a:solidFill>
                  <a:schemeClr val="bg1"/>
                </a:solidFill>
              </a:endParaRPr>
            </a:p>
          </p:txBody>
        </p:sp>
        <p:sp>
          <p:nvSpPr>
            <p:cNvPr id="5" name="Freeform: Shape 4">
              <a:extLst>
                <a:ext uri="{FF2B5EF4-FFF2-40B4-BE49-F238E27FC236}">
                  <a16:creationId xmlns:a16="http://schemas.microsoft.com/office/drawing/2014/main" id="{4C8BE7DA-2F73-4866-A0B2-3A10468F5456}"/>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0258" tIns="150258" rIns="1650041" bIns="150258"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Release any muscular tension that your were holding in your muscles </a:t>
              </a:r>
              <a:endParaRPr lang="en-US" sz="2900" kern="1200" dirty="0">
                <a:solidFill>
                  <a:schemeClr val="bg1"/>
                </a:solidFill>
              </a:endParaRPr>
            </a:p>
          </p:txBody>
        </p:sp>
        <p:sp>
          <p:nvSpPr>
            <p:cNvPr id="6" name="Freeform: Shape 5">
              <a:extLst>
                <a:ext uri="{FF2B5EF4-FFF2-40B4-BE49-F238E27FC236}">
                  <a16:creationId xmlns:a16="http://schemas.microsoft.com/office/drawing/2014/main" id="{59B67C0A-8BC4-4080-97E3-0059AD374E3C}"/>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0258" tIns="150258" rIns="1650041" bIns="150258"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Progressive relaxation is a prelude to relaxation response</a:t>
              </a:r>
              <a:endParaRPr lang="en-US" sz="2900" kern="1200" dirty="0">
                <a:solidFill>
                  <a:schemeClr val="bg1"/>
                </a:solidFill>
              </a:endParaRPr>
            </a:p>
          </p:txBody>
        </p:sp>
        <p:sp>
          <p:nvSpPr>
            <p:cNvPr id="7" name="Freeform: Shape 6">
              <a:extLst>
                <a:ext uri="{FF2B5EF4-FFF2-40B4-BE49-F238E27FC236}">
                  <a16:creationId xmlns:a16="http://schemas.microsoft.com/office/drawing/2014/main" id="{27C5AB8A-3C86-4B7F-A8BE-8F91CB6C78F9}"/>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CD721192-79F5-498A-8DB7-868D2AAFE16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B5BBF7F-5B0F-4F8B-A1DD-0183B672039C}"/>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Physical Stressors</a:t>
            </a:r>
          </a:p>
        </p:txBody>
      </p:sp>
      <p:grpSp>
        <p:nvGrpSpPr>
          <p:cNvPr id="2" name="Group 1">
            <a:extLst>
              <a:ext uri="{FF2B5EF4-FFF2-40B4-BE49-F238E27FC236}">
                <a16:creationId xmlns:a16="http://schemas.microsoft.com/office/drawing/2014/main" id="{078C818B-E7D6-4918-A69F-D06832E10E1D}"/>
              </a:ext>
            </a:extLst>
          </p:cNvPr>
          <p:cNvGrpSpPr/>
          <p:nvPr/>
        </p:nvGrpSpPr>
        <p:grpSpPr>
          <a:xfrm>
            <a:off x="457200" y="2049231"/>
            <a:ext cx="8229600" cy="3627900"/>
            <a:chOff x="457200" y="2049231"/>
            <a:chExt cx="8229600" cy="3627900"/>
          </a:xfrm>
        </p:grpSpPr>
        <p:sp>
          <p:nvSpPr>
            <p:cNvPr id="3" name="Freeform: Shape 2">
              <a:extLst>
                <a:ext uri="{FF2B5EF4-FFF2-40B4-BE49-F238E27FC236}">
                  <a16:creationId xmlns:a16="http://schemas.microsoft.com/office/drawing/2014/main" id="{508A1986-9228-4DD3-A6CC-C14AEE8B1D90}"/>
                </a:ext>
              </a:extLst>
            </p:cNvPr>
            <p:cNvSpPr/>
            <p:nvPr/>
          </p:nvSpPr>
          <p:spPr>
            <a:xfrm>
              <a:off x="457200" y="2049231"/>
              <a:ext cx="8229600" cy="1153620"/>
            </a:xfrm>
            <a:custGeom>
              <a:avLst/>
              <a:gdLst>
                <a:gd name="connsiteX0" fmla="*/ 0 w 8229600"/>
                <a:gd name="connsiteY0" fmla="*/ 192274 h 1153620"/>
                <a:gd name="connsiteX1" fmla="*/ 192274 w 8229600"/>
                <a:gd name="connsiteY1" fmla="*/ 0 h 1153620"/>
                <a:gd name="connsiteX2" fmla="*/ 8037326 w 8229600"/>
                <a:gd name="connsiteY2" fmla="*/ 0 h 1153620"/>
                <a:gd name="connsiteX3" fmla="*/ 8229600 w 8229600"/>
                <a:gd name="connsiteY3" fmla="*/ 192274 h 1153620"/>
                <a:gd name="connsiteX4" fmla="*/ 8229600 w 8229600"/>
                <a:gd name="connsiteY4" fmla="*/ 961346 h 1153620"/>
                <a:gd name="connsiteX5" fmla="*/ 8037326 w 8229600"/>
                <a:gd name="connsiteY5" fmla="*/ 1153620 h 1153620"/>
                <a:gd name="connsiteX6" fmla="*/ 192274 w 8229600"/>
                <a:gd name="connsiteY6" fmla="*/ 1153620 h 1153620"/>
                <a:gd name="connsiteX7" fmla="*/ 0 w 8229600"/>
                <a:gd name="connsiteY7" fmla="*/ 961346 h 1153620"/>
                <a:gd name="connsiteX8" fmla="*/ 0 w 8229600"/>
                <a:gd name="connsiteY8" fmla="*/ 192274 h 115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3620">
                  <a:moveTo>
                    <a:pt x="0" y="192274"/>
                  </a:moveTo>
                  <a:cubicBezTo>
                    <a:pt x="0" y="86084"/>
                    <a:pt x="86084" y="0"/>
                    <a:pt x="192274" y="0"/>
                  </a:cubicBezTo>
                  <a:lnTo>
                    <a:pt x="8037326" y="0"/>
                  </a:lnTo>
                  <a:cubicBezTo>
                    <a:pt x="8143516" y="0"/>
                    <a:pt x="8229600" y="86084"/>
                    <a:pt x="8229600" y="192274"/>
                  </a:cubicBezTo>
                  <a:lnTo>
                    <a:pt x="8229600" y="961346"/>
                  </a:lnTo>
                  <a:cubicBezTo>
                    <a:pt x="8229600" y="1067536"/>
                    <a:pt x="8143516" y="1153620"/>
                    <a:pt x="8037326" y="1153620"/>
                  </a:cubicBezTo>
                  <a:lnTo>
                    <a:pt x="192274" y="1153620"/>
                  </a:lnTo>
                  <a:cubicBezTo>
                    <a:pt x="86084" y="1153620"/>
                    <a:pt x="0" y="1067536"/>
                    <a:pt x="0" y="961346"/>
                  </a:cubicBezTo>
                  <a:lnTo>
                    <a:pt x="0" y="19227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6805" tIns="166805" rIns="166805" bIns="166805"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Become more aware of physical elements that create stress</a:t>
              </a:r>
              <a:endParaRPr lang="en-US" sz="2900" kern="1200" dirty="0">
                <a:solidFill>
                  <a:schemeClr val="bg1"/>
                </a:solidFill>
              </a:endParaRPr>
            </a:p>
          </p:txBody>
        </p:sp>
        <p:sp>
          <p:nvSpPr>
            <p:cNvPr id="5" name="Freeform: Shape 4">
              <a:extLst>
                <a:ext uri="{FF2B5EF4-FFF2-40B4-BE49-F238E27FC236}">
                  <a16:creationId xmlns:a16="http://schemas.microsoft.com/office/drawing/2014/main" id="{2629673D-25AD-405E-97E3-AD8F611DA6B2}"/>
                </a:ext>
              </a:extLst>
            </p:cNvPr>
            <p:cNvSpPr/>
            <p:nvPr/>
          </p:nvSpPr>
          <p:spPr>
            <a:xfrm>
              <a:off x="457200" y="3286371"/>
              <a:ext cx="8229600" cy="1153620"/>
            </a:xfrm>
            <a:custGeom>
              <a:avLst/>
              <a:gdLst>
                <a:gd name="connsiteX0" fmla="*/ 0 w 8229600"/>
                <a:gd name="connsiteY0" fmla="*/ 192274 h 1153620"/>
                <a:gd name="connsiteX1" fmla="*/ 192274 w 8229600"/>
                <a:gd name="connsiteY1" fmla="*/ 0 h 1153620"/>
                <a:gd name="connsiteX2" fmla="*/ 8037326 w 8229600"/>
                <a:gd name="connsiteY2" fmla="*/ 0 h 1153620"/>
                <a:gd name="connsiteX3" fmla="*/ 8229600 w 8229600"/>
                <a:gd name="connsiteY3" fmla="*/ 192274 h 1153620"/>
                <a:gd name="connsiteX4" fmla="*/ 8229600 w 8229600"/>
                <a:gd name="connsiteY4" fmla="*/ 961346 h 1153620"/>
                <a:gd name="connsiteX5" fmla="*/ 8037326 w 8229600"/>
                <a:gd name="connsiteY5" fmla="*/ 1153620 h 1153620"/>
                <a:gd name="connsiteX6" fmla="*/ 192274 w 8229600"/>
                <a:gd name="connsiteY6" fmla="*/ 1153620 h 1153620"/>
                <a:gd name="connsiteX7" fmla="*/ 0 w 8229600"/>
                <a:gd name="connsiteY7" fmla="*/ 961346 h 1153620"/>
                <a:gd name="connsiteX8" fmla="*/ 0 w 8229600"/>
                <a:gd name="connsiteY8" fmla="*/ 192274 h 115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3620">
                  <a:moveTo>
                    <a:pt x="0" y="192274"/>
                  </a:moveTo>
                  <a:cubicBezTo>
                    <a:pt x="0" y="86084"/>
                    <a:pt x="86084" y="0"/>
                    <a:pt x="192274" y="0"/>
                  </a:cubicBezTo>
                  <a:lnTo>
                    <a:pt x="8037326" y="0"/>
                  </a:lnTo>
                  <a:cubicBezTo>
                    <a:pt x="8143516" y="0"/>
                    <a:pt x="8229600" y="86084"/>
                    <a:pt x="8229600" y="192274"/>
                  </a:cubicBezTo>
                  <a:lnTo>
                    <a:pt x="8229600" y="961346"/>
                  </a:lnTo>
                  <a:cubicBezTo>
                    <a:pt x="8229600" y="1067536"/>
                    <a:pt x="8143516" y="1153620"/>
                    <a:pt x="8037326" y="1153620"/>
                  </a:cubicBezTo>
                  <a:lnTo>
                    <a:pt x="192274" y="1153620"/>
                  </a:lnTo>
                  <a:cubicBezTo>
                    <a:pt x="86084" y="1153620"/>
                    <a:pt x="0" y="1067536"/>
                    <a:pt x="0" y="961346"/>
                  </a:cubicBezTo>
                  <a:lnTo>
                    <a:pt x="0" y="192274"/>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66805" tIns="166805" rIns="166805" bIns="166805"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Smoking, losing sleep, eating unhealthily, or setting up your work space non-ergonomically are examples</a:t>
              </a:r>
              <a:endParaRPr lang="en-US" sz="2900" kern="1200" dirty="0">
                <a:solidFill>
                  <a:schemeClr val="bg1"/>
                </a:solidFill>
              </a:endParaRPr>
            </a:p>
          </p:txBody>
        </p:sp>
        <p:sp>
          <p:nvSpPr>
            <p:cNvPr id="6" name="Freeform: Shape 5">
              <a:extLst>
                <a:ext uri="{FF2B5EF4-FFF2-40B4-BE49-F238E27FC236}">
                  <a16:creationId xmlns:a16="http://schemas.microsoft.com/office/drawing/2014/main" id="{7E917740-546E-4F1F-B1D0-C48EFF891710}"/>
                </a:ext>
              </a:extLst>
            </p:cNvPr>
            <p:cNvSpPr/>
            <p:nvPr/>
          </p:nvSpPr>
          <p:spPr>
            <a:xfrm>
              <a:off x="457200" y="4523511"/>
              <a:ext cx="8229600" cy="1153620"/>
            </a:xfrm>
            <a:custGeom>
              <a:avLst/>
              <a:gdLst>
                <a:gd name="connsiteX0" fmla="*/ 0 w 8229600"/>
                <a:gd name="connsiteY0" fmla="*/ 192274 h 1153620"/>
                <a:gd name="connsiteX1" fmla="*/ 192274 w 8229600"/>
                <a:gd name="connsiteY1" fmla="*/ 0 h 1153620"/>
                <a:gd name="connsiteX2" fmla="*/ 8037326 w 8229600"/>
                <a:gd name="connsiteY2" fmla="*/ 0 h 1153620"/>
                <a:gd name="connsiteX3" fmla="*/ 8229600 w 8229600"/>
                <a:gd name="connsiteY3" fmla="*/ 192274 h 1153620"/>
                <a:gd name="connsiteX4" fmla="*/ 8229600 w 8229600"/>
                <a:gd name="connsiteY4" fmla="*/ 961346 h 1153620"/>
                <a:gd name="connsiteX5" fmla="*/ 8037326 w 8229600"/>
                <a:gd name="connsiteY5" fmla="*/ 1153620 h 1153620"/>
                <a:gd name="connsiteX6" fmla="*/ 192274 w 8229600"/>
                <a:gd name="connsiteY6" fmla="*/ 1153620 h 1153620"/>
                <a:gd name="connsiteX7" fmla="*/ 0 w 8229600"/>
                <a:gd name="connsiteY7" fmla="*/ 961346 h 1153620"/>
                <a:gd name="connsiteX8" fmla="*/ 0 w 8229600"/>
                <a:gd name="connsiteY8" fmla="*/ 192274 h 115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153620">
                  <a:moveTo>
                    <a:pt x="0" y="192274"/>
                  </a:moveTo>
                  <a:cubicBezTo>
                    <a:pt x="0" y="86084"/>
                    <a:pt x="86084" y="0"/>
                    <a:pt x="192274" y="0"/>
                  </a:cubicBezTo>
                  <a:lnTo>
                    <a:pt x="8037326" y="0"/>
                  </a:lnTo>
                  <a:cubicBezTo>
                    <a:pt x="8143516" y="0"/>
                    <a:pt x="8229600" y="86084"/>
                    <a:pt x="8229600" y="192274"/>
                  </a:cubicBezTo>
                  <a:lnTo>
                    <a:pt x="8229600" y="961346"/>
                  </a:lnTo>
                  <a:cubicBezTo>
                    <a:pt x="8229600" y="1067536"/>
                    <a:pt x="8143516" y="1153620"/>
                    <a:pt x="8037326" y="1153620"/>
                  </a:cubicBezTo>
                  <a:lnTo>
                    <a:pt x="192274" y="1153620"/>
                  </a:lnTo>
                  <a:cubicBezTo>
                    <a:pt x="86084" y="1153620"/>
                    <a:pt x="0" y="1067536"/>
                    <a:pt x="0" y="961346"/>
                  </a:cubicBezTo>
                  <a:lnTo>
                    <a:pt x="0" y="192274"/>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66805" tIns="166805" rIns="166805" bIns="166805" numCol="1" spcCol="1270" anchor="ctr" anchorCtr="0">
              <a:noAutofit/>
            </a:bodyPr>
            <a:lstStyle/>
            <a:p>
              <a:pPr marL="0" lvl="0" indent="0" algn="l" defTabSz="1289050">
                <a:lnSpc>
                  <a:spcPct val="90000"/>
                </a:lnSpc>
                <a:spcBef>
                  <a:spcPct val="0"/>
                </a:spcBef>
                <a:spcAft>
                  <a:spcPct val="35000"/>
                </a:spcAft>
                <a:buNone/>
              </a:pPr>
              <a:r>
                <a:rPr lang="en-US" sz="2900" kern="1200" dirty="0">
                  <a:solidFill>
                    <a:schemeClr val="bg1"/>
                  </a:solidFill>
                  <a:latin typeface="+mn-lt"/>
                  <a:ea typeface="+mn-ea"/>
                  <a:cs typeface="+mn-cs"/>
                </a:rPr>
                <a:t>Reduce stress by eliminating elements that cause you stress and developing strategies </a:t>
              </a:r>
              <a:endParaRPr lang="en-US" sz="2900" kern="1200" dirty="0">
                <a:solidFill>
                  <a:schemeClr val="bg1"/>
                </a:solidFil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1782FC3-7A6B-4213-9D5D-5441DE77419C}"/>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Exercise</a:t>
            </a:r>
          </a:p>
        </p:txBody>
      </p:sp>
      <p:grpSp>
        <p:nvGrpSpPr>
          <p:cNvPr id="3" name="Group 2">
            <a:extLst>
              <a:ext uri="{FF2B5EF4-FFF2-40B4-BE49-F238E27FC236}">
                <a16:creationId xmlns:a16="http://schemas.microsoft.com/office/drawing/2014/main" id="{F9F135CD-99E7-44AA-936C-EF956DDE66E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6CDFD7BC-6C46-41E2-862E-D5D94EB3821A}"/>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Balance</a:t>
              </a:r>
            </a:p>
          </p:txBody>
        </p:sp>
        <p:sp>
          <p:nvSpPr>
            <p:cNvPr id="5" name="Freeform: Shape 4">
              <a:extLst>
                <a:ext uri="{FF2B5EF4-FFF2-40B4-BE49-F238E27FC236}">
                  <a16:creationId xmlns:a16="http://schemas.microsoft.com/office/drawing/2014/main" id="{85A78BD1-8AEF-4631-A4F6-73BB53EEBA8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Endurance</a:t>
              </a:r>
            </a:p>
          </p:txBody>
        </p:sp>
        <p:sp>
          <p:nvSpPr>
            <p:cNvPr id="6" name="Freeform: Shape 5">
              <a:extLst>
                <a:ext uri="{FF2B5EF4-FFF2-40B4-BE49-F238E27FC236}">
                  <a16:creationId xmlns:a16="http://schemas.microsoft.com/office/drawing/2014/main" id="{0E1BD67B-968F-4930-B1DD-50002840017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Strength</a:t>
              </a:r>
            </a:p>
          </p:txBody>
        </p:sp>
      </p:grpSp>
    </p:spTree>
    <p:extLst>
      <p:ext uri="{BB962C8B-B14F-4D97-AF65-F5344CB8AC3E}">
        <p14:creationId xmlns:p14="http://schemas.microsoft.com/office/powerpoint/2010/main" val="14765661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D1884AE-9521-4B46-8416-18660441FC59}"/>
              </a:ext>
            </a:extLst>
          </p:cNvPr>
          <p:cNvSpPr>
            <a:spLocks noGrp="1"/>
          </p:cNvSpPr>
          <p:nvPr>
            <p:ph sz="quarter" idx="11"/>
          </p:nvPr>
        </p:nvSpPr>
        <p:spPr/>
        <p:txBody>
          <a:bodyPr/>
          <a:lstStyle/>
          <a:p>
            <a:endParaRPr lang="en-US"/>
          </a:p>
        </p:txBody>
      </p:sp>
      <p:sp>
        <p:nvSpPr>
          <p:cNvPr id="1741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FB994084-67CB-4027-9BD5-52BD66D98F2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74CF8A3-513F-4101-AFAF-953BA9BC811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2834" tIns="71879" rIns="92834" bIns="71879" numCol="1" spcCol="1270" anchor="ctr" anchorCtr="0">
              <a:noAutofit/>
            </a:bodyPr>
            <a:lstStyle/>
            <a:p>
              <a:pPr marL="0" lvl="0" indent="0" algn="ctr" defTabSz="1466850">
                <a:lnSpc>
                  <a:spcPct val="90000"/>
                </a:lnSpc>
                <a:spcBef>
                  <a:spcPct val="0"/>
                </a:spcBef>
                <a:spcAft>
                  <a:spcPct val="35000"/>
                </a:spcAft>
                <a:buNone/>
              </a:pPr>
              <a:r>
                <a:rPr lang="en-US" sz="3300" kern="1200" dirty="0">
                  <a:solidFill>
                    <a:schemeClr val="bg1"/>
                  </a:solidFill>
                  <a:latin typeface="+mn-lt"/>
                  <a:ea typeface="+mn-ea"/>
                  <a:cs typeface="+mn-cs"/>
                </a:rPr>
                <a:t>Tana worked at a job where she sat all day</a:t>
              </a:r>
              <a:endParaRPr lang="en-US" sz="3300" kern="1200" dirty="0">
                <a:solidFill>
                  <a:schemeClr val="bg1"/>
                </a:solidFill>
              </a:endParaRPr>
            </a:p>
          </p:txBody>
        </p:sp>
        <p:sp>
          <p:nvSpPr>
            <p:cNvPr id="5" name="Rectangle: Rounded Corners 4">
              <a:extLst>
                <a:ext uri="{FF2B5EF4-FFF2-40B4-BE49-F238E27FC236}">
                  <a16:creationId xmlns:a16="http://schemas.microsoft.com/office/drawing/2014/main" id="{854BF347-23D2-4663-9AAA-EE75EDFDF65E}"/>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67F2B0FA-7632-4073-A34B-9A7711E72490}"/>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liked to eat sweets and tended to avoid exercise</a:t>
              </a:r>
              <a:endParaRPr lang="en-US" sz="2200" kern="1200" dirty="0">
                <a:solidFill>
                  <a:schemeClr val="bg1"/>
                </a:solidFill>
              </a:endParaRPr>
            </a:p>
          </p:txBody>
        </p:sp>
        <p:sp>
          <p:nvSpPr>
            <p:cNvPr id="7" name="Rectangle: Rounded Corners 6">
              <a:extLst>
                <a:ext uri="{FF2B5EF4-FFF2-40B4-BE49-F238E27FC236}">
                  <a16:creationId xmlns:a16="http://schemas.microsoft.com/office/drawing/2014/main" id="{43F18E0C-1E3C-4238-BA24-C124D99D43BD}"/>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DF9FAA50-18B9-4D8E-BB72-32A8B9397509}"/>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didn’t have the energy</a:t>
              </a:r>
              <a:endParaRPr lang="en-US" sz="2200" kern="1200" dirty="0">
                <a:solidFill>
                  <a:schemeClr val="bg1"/>
                </a:solidFill>
              </a:endParaRPr>
            </a:p>
          </p:txBody>
        </p:sp>
        <p:sp>
          <p:nvSpPr>
            <p:cNvPr id="9" name="Rectangle: Rounded Corners 8">
              <a:extLst>
                <a:ext uri="{FF2B5EF4-FFF2-40B4-BE49-F238E27FC236}">
                  <a16:creationId xmlns:a16="http://schemas.microsoft.com/office/drawing/2014/main" id="{5CA3832C-D4B7-4DA9-8E84-492609D544DA}"/>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CFDBE81C-69AD-47D3-A357-F0D0C75A54BE}"/>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6422" tIns="206422" rIns="206422" bIns="206422" numCol="1" spcCol="1270" anchor="ctr" anchorCtr="0">
              <a:noAutofit/>
            </a:bodyPr>
            <a:lstStyle/>
            <a:p>
              <a:pPr marL="0" lvl="0" indent="0" algn="ctr" defTabSz="977900">
                <a:lnSpc>
                  <a:spcPct val="90000"/>
                </a:lnSpc>
                <a:spcBef>
                  <a:spcPct val="0"/>
                </a:spcBef>
                <a:spcAft>
                  <a:spcPct val="35000"/>
                </a:spcAft>
                <a:buNone/>
              </a:pPr>
              <a:r>
                <a:rPr lang="en-US" sz="2200" kern="1200" dirty="0">
                  <a:solidFill>
                    <a:schemeClr val="bg1"/>
                  </a:solidFill>
                  <a:latin typeface="+mn-lt"/>
                  <a:ea typeface="+mn-ea"/>
                  <a:cs typeface="+mn-cs"/>
                </a:rPr>
                <a:t>She grew upset and depressed</a:t>
              </a:r>
              <a:endParaRPr lang="en-US" sz="2200" kern="1200" dirty="0">
                <a:solidFill>
                  <a:schemeClr val="bg1"/>
                </a:solidFill>
              </a:endParaRPr>
            </a:p>
          </p:txBody>
        </p:sp>
      </p:grpSp>
    </p:spTree>
    <p:extLst>
      <p:ext uri="{BB962C8B-B14F-4D97-AF65-F5344CB8AC3E}">
        <p14:creationId xmlns:p14="http://schemas.microsoft.com/office/powerpoint/2010/main" val="1476566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Autofit/>
          </a:bodyPr>
          <a:lstStyle/>
          <a:p>
            <a:pPr lvl="0"/>
            <a:r>
              <a:rPr lang="en-US" sz="2000" dirty="0"/>
              <a:t>1. Where do we tend to hold tension?</a:t>
            </a:r>
          </a:p>
          <a:p>
            <a:pPr marL="171450" lvl="0" indent="-514350">
              <a:buFont typeface="+mj-lt"/>
              <a:buAutoNum type="alphaLcParenR"/>
            </a:pPr>
            <a:r>
              <a:rPr lang="en-US" sz="2000" dirty="0">
                <a:solidFill>
                  <a:srgbClr val="FF0000"/>
                </a:solidFill>
              </a:rPr>
              <a:t>In our muscles</a:t>
            </a:r>
          </a:p>
          <a:p>
            <a:pPr marL="171450" lvl="0" indent="-514350">
              <a:buFont typeface="+mj-lt"/>
              <a:buAutoNum type="alphaLcParenR"/>
            </a:pPr>
            <a:r>
              <a:rPr lang="en-US" sz="2000" dirty="0"/>
              <a:t>In our bones</a:t>
            </a:r>
          </a:p>
          <a:p>
            <a:pPr marL="171450" lvl="0" indent="-514350">
              <a:buFont typeface="+mj-lt"/>
              <a:buAutoNum type="alphaLcParenR"/>
            </a:pPr>
            <a:r>
              <a:rPr lang="en-US" sz="2000" dirty="0"/>
              <a:t>In our nerves</a:t>
            </a:r>
          </a:p>
          <a:p>
            <a:pPr marL="171450" lvl="0" indent="-514350">
              <a:buFont typeface="+mj-lt"/>
              <a:buAutoNum type="alphaLcParenR"/>
            </a:pPr>
            <a:r>
              <a:rPr lang="en-US" sz="2000" dirty="0"/>
              <a:t>All of the above</a:t>
            </a:r>
          </a:p>
          <a:p>
            <a:r>
              <a:rPr lang="en-US" sz="2000" dirty="0">
                <a:solidFill>
                  <a:srgbClr val="FF0000"/>
                </a:solidFill>
              </a:rPr>
              <a:t>We tend to hold tension in our muscles because these can be contracted or released, unlike nerves and bones. </a:t>
            </a:r>
          </a:p>
          <a:p>
            <a:pPr lvl="0"/>
            <a:r>
              <a:rPr lang="en-US" sz="2000" dirty="0"/>
              <a:t>2. Scanning is a technique of _______. </a:t>
            </a:r>
          </a:p>
          <a:p>
            <a:pPr marL="171450" lvl="0" indent="-514350">
              <a:buFont typeface="+mj-lt"/>
              <a:buAutoNum type="alphaLcParenR"/>
            </a:pPr>
            <a:r>
              <a:rPr lang="en-US" sz="2000" dirty="0"/>
              <a:t>Reading</a:t>
            </a:r>
          </a:p>
          <a:p>
            <a:pPr marL="171450" lvl="0" indent="-514350">
              <a:buFont typeface="+mj-lt"/>
              <a:buAutoNum type="alphaLcParenR"/>
            </a:pPr>
            <a:r>
              <a:rPr lang="en-US" sz="2000" dirty="0"/>
              <a:t>Running</a:t>
            </a:r>
          </a:p>
          <a:p>
            <a:pPr marL="171450" lvl="0" indent="-514350">
              <a:buFont typeface="+mj-lt"/>
              <a:buAutoNum type="alphaLcParenR"/>
            </a:pPr>
            <a:r>
              <a:rPr lang="en-US" sz="2000" dirty="0">
                <a:solidFill>
                  <a:srgbClr val="FF0000"/>
                </a:solidFill>
              </a:rPr>
              <a:t>Meditating</a:t>
            </a:r>
          </a:p>
          <a:p>
            <a:pPr marL="171450" lvl="0" indent="-514350">
              <a:buFont typeface="+mj-lt"/>
              <a:buAutoNum type="alphaLcParenR"/>
            </a:pPr>
            <a:r>
              <a:rPr lang="en-US" sz="2000" dirty="0"/>
              <a:t>Exercising</a:t>
            </a:r>
          </a:p>
          <a:p>
            <a:r>
              <a:rPr lang="en-US" sz="2000" dirty="0">
                <a:solidFill>
                  <a:srgbClr val="FF0000"/>
                </a:solidFill>
              </a:rPr>
              <a:t>Scanning is a technique of mindfulness meditation where you focus your attention on various parts of your body. </a:t>
            </a:r>
          </a:p>
        </p:txBody>
      </p:sp>
    </p:spTree>
    <p:extLst>
      <p:ext uri="{BB962C8B-B14F-4D97-AF65-F5344CB8AC3E}">
        <p14:creationId xmlns:p14="http://schemas.microsoft.com/office/powerpoint/2010/main" val="1476566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3. Why should some people consult their doctor before practicing progressive relaxation?</a:t>
            </a:r>
          </a:p>
          <a:p>
            <a:pPr marL="171450" lvl="0" indent="-514350">
              <a:buFont typeface="+mj-lt"/>
              <a:buAutoNum type="alphaLcParenR"/>
            </a:pPr>
            <a:r>
              <a:rPr lang="en-US" dirty="0"/>
              <a:t>They should get proper drugs first</a:t>
            </a:r>
          </a:p>
          <a:p>
            <a:pPr marL="171450" lvl="0" indent="-514350">
              <a:buFont typeface="+mj-lt"/>
              <a:buAutoNum type="alphaLcParenR"/>
            </a:pPr>
            <a:r>
              <a:rPr lang="en-US" dirty="0">
                <a:solidFill>
                  <a:srgbClr val="FF0000"/>
                </a:solidFill>
              </a:rPr>
              <a:t>They have had structural injuries where tensing muscles intentionally can be harmful</a:t>
            </a:r>
          </a:p>
          <a:p>
            <a:pPr marL="171450" lvl="0" indent="-514350">
              <a:buFont typeface="+mj-lt"/>
              <a:buAutoNum type="alphaLcParenR"/>
            </a:pPr>
            <a:r>
              <a:rPr lang="en-US" dirty="0"/>
              <a:t>They don’t need relaxation</a:t>
            </a:r>
          </a:p>
          <a:p>
            <a:pPr marL="171450" lvl="0" indent="-514350">
              <a:buFont typeface="+mj-lt"/>
              <a:buAutoNum type="alphaLcParenR"/>
            </a:pPr>
            <a:r>
              <a:rPr lang="en-US" dirty="0"/>
              <a:t>They can teach their doctor how to relax</a:t>
            </a:r>
          </a:p>
          <a:p>
            <a:r>
              <a:rPr lang="en-US" dirty="0">
                <a:solidFill>
                  <a:srgbClr val="FF0000"/>
                </a:solidFill>
              </a:rPr>
              <a:t>People who have had certain kinds of structural injuries should consult their doctor before practicing progressive relaxation because tensing muscles can in certain cases be harmful. </a:t>
            </a:r>
          </a:p>
          <a:p>
            <a:pPr lvl="0"/>
            <a:r>
              <a:rPr lang="en-US" dirty="0"/>
              <a:t>4. What is an immediate relaxation method called?</a:t>
            </a:r>
          </a:p>
          <a:p>
            <a:pPr marL="171450" lvl="0" indent="-514350">
              <a:buFont typeface="+mj-lt"/>
              <a:buAutoNum type="alphaLcParenR"/>
            </a:pPr>
            <a:r>
              <a:rPr lang="en-US" dirty="0"/>
              <a:t>Relaxation Moment</a:t>
            </a:r>
          </a:p>
          <a:p>
            <a:pPr marL="171450" lvl="0" indent="-514350">
              <a:buFont typeface="+mj-lt"/>
              <a:buAutoNum type="alphaLcParenR"/>
            </a:pPr>
            <a:r>
              <a:rPr lang="en-US" dirty="0"/>
              <a:t>Self Hypnosis</a:t>
            </a:r>
          </a:p>
          <a:p>
            <a:pPr marL="171450" lvl="0" indent="-514350">
              <a:buFont typeface="+mj-lt"/>
              <a:buAutoNum type="alphaLcParenR"/>
            </a:pPr>
            <a:r>
              <a:rPr lang="en-US" dirty="0"/>
              <a:t>Tension Tamer</a:t>
            </a:r>
          </a:p>
          <a:p>
            <a:pPr marL="171450" lvl="0" indent="-514350">
              <a:buFont typeface="+mj-lt"/>
              <a:buAutoNum type="alphaLcParenR"/>
            </a:pPr>
            <a:r>
              <a:rPr lang="en-US" dirty="0">
                <a:solidFill>
                  <a:srgbClr val="FF0000"/>
                </a:solidFill>
              </a:rPr>
              <a:t>Relaxation Response</a:t>
            </a:r>
          </a:p>
          <a:p>
            <a:r>
              <a:rPr lang="en-US" dirty="0">
                <a:solidFill>
                  <a:srgbClr val="FF0000"/>
                </a:solidFill>
              </a:rPr>
              <a:t>The Relaxation Response is a method of immediately relaxing without the need for lying down or meditating.</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Which of the following is NOT a physical stressor?</a:t>
            </a:r>
          </a:p>
          <a:p>
            <a:pPr marL="171450" lvl="0" indent="-514350">
              <a:buFont typeface="+mj-lt"/>
              <a:buAutoNum type="alphaLcParenR"/>
            </a:pPr>
            <a:r>
              <a:rPr lang="en-US" dirty="0"/>
              <a:t>Cancer</a:t>
            </a:r>
          </a:p>
          <a:p>
            <a:pPr marL="171450" lvl="0" indent="-514350">
              <a:buFont typeface="+mj-lt"/>
              <a:buAutoNum type="alphaLcParenR"/>
            </a:pPr>
            <a:r>
              <a:rPr lang="en-US" dirty="0">
                <a:solidFill>
                  <a:srgbClr val="FF0000"/>
                </a:solidFill>
              </a:rPr>
              <a:t>Your boss’s angry email</a:t>
            </a:r>
          </a:p>
          <a:p>
            <a:pPr marL="171450" lvl="0" indent="-514350">
              <a:buFont typeface="+mj-lt"/>
              <a:buAutoNum type="alphaLcParenR"/>
            </a:pPr>
            <a:r>
              <a:rPr lang="en-US" dirty="0"/>
              <a:t>Indigestion</a:t>
            </a:r>
          </a:p>
          <a:p>
            <a:pPr marL="171450" lvl="0" indent="-514350">
              <a:buFont typeface="+mj-lt"/>
              <a:buAutoNum type="alphaLcParenR"/>
            </a:pPr>
            <a:r>
              <a:rPr lang="en-US" dirty="0"/>
              <a:t>Insomnia</a:t>
            </a:r>
          </a:p>
          <a:p>
            <a:r>
              <a:rPr lang="en-US" dirty="0">
                <a:solidFill>
                  <a:srgbClr val="FF0000"/>
                </a:solidFill>
              </a:rPr>
              <a:t>Your boss’s angry email is more likely to be an emotional or mental stressor than a physical one because the aspect of it that causes the stress is the mental idea that your boss is angry with you along with the emotions of insecurity and anxiety that this idea would generate.</a:t>
            </a:r>
          </a:p>
          <a:p>
            <a:pPr lvl="0"/>
            <a:r>
              <a:rPr lang="en-US" dirty="0"/>
              <a:t>6. Which of the following is NOT true?</a:t>
            </a:r>
          </a:p>
          <a:p>
            <a:pPr marL="171450" lvl="0" indent="-514350">
              <a:buFont typeface="+mj-lt"/>
              <a:buAutoNum type="alphaLcParenR"/>
            </a:pPr>
            <a:r>
              <a:rPr lang="en-US" dirty="0"/>
              <a:t>Physical stress is part of being alive</a:t>
            </a:r>
          </a:p>
          <a:p>
            <a:pPr marL="171450" lvl="0" indent="-514350">
              <a:buFont typeface="+mj-lt"/>
              <a:buAutoNum type="alphaLcParenR"/>
            </a:pPr>
            <a:r>
              <a:rPr lang="en-US" dirty="0"/>
              <a:t>You can eliminate physical stressors</a:t>
            </a:r>
          </a:p>
          <a:p>
            <a:pPr marL="171450" lvl="0" indent="-514350">
              <a:buFont typeface="+mj-lt"/>
              <a:buAutoNum type="alphaLcParenR"/>
            </a:pPr>
            <a:r>
              <a:rPr lang="en-US" dirty="0"/>
              <a:t>Ergonomic furniture can relieve physical stress</a:t>
            </a:r>
          </a:p>
          <a:p>
            <a:pPr marL="171450" lvl="0" indent="-514350">
              <a:buFont typeface="+mj-lt"/>
              <a:buAutoNum type="alphaLcParenR"/>
            </a:pPr>
            <a:r>
              <a:rPr lang="en-US" dirty="0">
                <a:solidFill>
                  <a:srgbClr val="FF0000"/>
                </a:solidFill>
              </a:rPr>
              <a:t>Smoking is not a physical stressor</a:t>
            </a:r>
          </a:p>
          <a:p>
            <a:r>
              <a:rPr lang="en-US" dirty="0">
                <a:solidFill>
                  <a:srgbClr val="FF0000"/>
                </a:solidFill>
              </a:rPr>
              <a:t>While people often smoke to relieve stress, it is also a physical stressor because it damages the body.</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5393020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a:t>7. Exercise relieves __________. </a:t>
            </a:r>
          </a:p>
          <a:p>
            <a:pPr marL="171450" lvl="0" indent="-514350">
              <a:buFont typeface="+mj-lt"/>
              <a:buAutoNum type="alphaLcParenR"/>
            </a:pPr>
            <a:r>
              <a:rPr lang="en-US" dirty="0">
                <a:solidFill>
                  <a:srgbClr val="FF0000"/>
                </a:solidFill>
              </a:rPr>
              <a:t>Depression</a:t>
            </a:r>
          </a:p>
          <a:p>
            <a:pPr marL="171450" lvl="0" indent="-514350">
              <a:buFont typeface="+mj-lt"/>
              <a:buAutoNum type="alphaLcParenR"/>
            </a:pPr>
            <a:r>
              <a:rPr lang="en-US" dirty="0"/>
              <a:t>Indigestion</a:t>
            </a:r>
          </a:p>
          <a:p>
            <a:pPr marL="171450" lvl="0" indent="-514350">
              <a:buFont typeface="+mj-lt"/>
              <a:buAutoNum type="alphaLcParenR"/>
            </a:pPr>
            <a:r>
              <a:rPr lang="en-US" dirty="0"/>
              <a:t>Arthritis</a:t>
            </a:r>
          </a:p>
          <a:p>
            <a:pPr marL="171450" lvl="0" indent="-514350">
              <a:buFont typeface="+mj-lt"/>
              <a:buAutoNum type="alphaLcParenR"/>
            </a:pPr>
            <a:r>
              <a:rPr lang="en-US" dirty="0"/>
              <a:t>None of the above</a:t>
            </a:r>
          </a:p>
          <a:p>
            <a:r>
              <a:rPr lang="en-US" dirty="0">
                <a:solidFill>
                  <a:srgbClr val="FF0000"/>
                </a:solidFill>
              </a:rPr>
              <a:t>Exercise has been shown to relieve depression but not indigestion or arthritis. </a:t>
            </a:r>
          </a:p>
          <a:p>
            <a:pPr lvl="0"/>
            <a:r>
              <a:rPr lang="en-US" dirty="0"/>
              <a:t>8. Which of the following is NOT an aspect of a good exercise regimen?</a:t>
            </a:r>
          </a:p>
          <a:p>
            <a:pPr marL="171450" lvl="0" indent="-514350">
              <a:buFont typeface="+mj-lt"/>
              <a:buAutoNum type="alphaLcParenR"/>
            </a:pPr>
            <a:r>
              <a:rPr lang="en-US" dirty="0"/>
              <a:t>Strength</a:t>
            </a:r>
          </a:p>
          <a:p>
            <a:pPr marL="171450" lvl="0" indent="-514350">
              <a:buFont typeface="+mj-lt"/>
              <a:buAutoNum type="alphaLcParenR"/>
            </a:pPr>
            <a:r>
              <a:rPr lang="en-US" dirty="0"/>
              <a:t>Balance</a:t>
            </a:r>
          </a:p>
          <a:p>
            <a:pPr marL="171450" lvl="0" indent="-514350">
              <a:buFont typeface="+mj-lt"/>
              <a:buAutoNum type="alphaLcParenR"/>
            </a:pPr>
            <a:r>
              <a:rPr lang="en-US" dirty="0">
                <a:solidFill>
                  <a:srgbClr val="FF0000"/>
                </a:solidFill>
              </a:rPr>
              <a:t>Speed</a:t>
            </a:r>
          </a:p>
          <a:p>
            <a:pPr marL="171450" lvl="0" indent="-514350">
              <a:buFont typeface="+mj-lt"/>
              <a:buAutoNum type="alphaLcParenR"/>
            </a:pPr>
            <a:r>
              <a:rPr lang="en-US" dirty="0"/>
              <a:t>Flexibility</a:t>
            </a:r>
          </a:p>
          <a:p>
            <a:r>
              <a:rPr lang="en-US" dirty="0">
                <a:solidFill>
                  <a:srgbClr val="FF0000"/>
                </a:solidFill>
              </a:rPr>
              <a:t>While exercises to increase speed might be good for professional athletes, a good exercise program for most people involves the aspects of strength, balance, flexibility, and endurance. </a:t>
            </a:r>
          </a:p>
        </p:txBody>
      </p:sp>
    </p:spTree>
    <p:extLst>
      <p:ext uri="{BB962C8B-B14F-4D97-AF65-F5344CB8AC3E}">
        <p14:creationId xmlns:p14="http://schemas.microsoft.com/office/powerpoint/2010/main" val="2539302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5029200"/>
          </a:xfrm>
        </p:spPr>
        <p:txBody>
          <a:bodyPr>
            <a:noAutofit/>
          </a:bodyPr>
          <a:lstStyle/>
          <a:p>
            <a:pPr lvl="0"/>
            <a:r>
              <a:rPr lang="en-US" sz="2000" dirty="0"/>
              <a:t>9. How did Tana feel after exercising with Chandra?</a:t>
            </a:r>
          </a:p>
          <a:p>
            <a:pPr marL="171450" lvl="0" indent="-514350">
              <a:buFont typeface="+mj-lt"/>
              <a:buAutoNum type="alphaLcParenR"/>
            </a:pPr>
            <a:r>
              <a:rPr lang="en-US" sz="2000" dirty="0"/>
              <a:t>Depressed</a:t>
            </a:r>
          </a:p>
          <a:p>
            <a:pPr marL="171450" lvl="0" indent="-514350">
              <a:buFont typeface="+mj-lt"/>
              <a:buAutoNum type="alphaLcParenR"/>
            </a:pPr>
            <a:r>
              <a:rPr lang="en-US" sz="2000" dirty="0">
                <a:solidFill>
                  <a:srgbClr val="FF0000"/>
                </a:solidFill>
              </a:rPr>
              <a:t>Energized</a:t>
            </a:r>
          </a:p>
          <a:p>
            <a:pPr marL="171450" lvl="0" indent="-514350">
              <a:buFont typeface="+mj-lt"/>
              <a:buAutoNum type="alphaLcParenR"/>
            </a:pPr>
            <a:r>
              <a:rPr lang="en-US" sz="2000" dirty="0"/>
              <a:t>Frightened</a:t>
            </a:r>
          </a:p>
          <a:p>
            <a:pPr marL="171450" lvl="0" indent="-514350">
              <a:buFont typeface="+mj-lt"/>
              <a:buAutoNum type="alphaLcParenR"/>
            </a:pPr>
            <a:r>
              <a:rPr lang="en-US" sz="2000" dirty="0"/>
              <a:t>Jealous</a:t>
            </a:r>
          </a:p>
          <a:p>
            <a:r>
              <a:rPr lang="en-US" sz="2000" dirty="0">
                <a:solidFill>
                  <a:srgbClr val="FF0000"/>
                </a:solidFill>
              </a:rPr>
              <a:t>After exercising with Chandra, Tana felt energized. </a:t>
            </a:r>
          </a:p>
          <a:p>
            <a:pPr lvl="0"/>
            <a:r>
              <a:rPr lang="en-US" sz="2000" dirty="0">
                <a:solidFill>
                  <a:srgbClr val="FF0000"/>
                </a:solidFill>
              </a:rPr>
              <a:t>In addition to exercising, what other aspect of her physical self did. </a:t>
            </a:r>
          </a:p>
          <a:p>
            <a:pPr lvl="0"/>
            <a:r>
              <a:rPr lang="en-US" sz="2000" dirty="0"/>
              <a:t>10. Chandra pay attention to in order to mitigate the effects of sitting for long periods?</a:t>
            </a:r>
          </a:p>
          <a:p>
            <a:pPr marL="171450" lvl="0" indent="-514350">
              <a:buFont typeface="+mj-lt"/>
              <a:buAutoNum type="alphaLcParenR"/>
            </a:pPr>
            <a:r>
              <a:rPr lang="en-US" sz="2000" dirty="0"/>
              <a:t>Her shoes</a:t>
            </a:r>
          </a:p>
          <a:p>
            <a:pPr marL="171450" lvl="0" indent="-514350">
              <a:buFont typeface="+mj-lt"/>
              <a:buAutoNum type="alphaLcParenR"/>
            </a:pPr>
            <a:r>
              <a:rPr lang="en-US" sz="2000" dirty="0"/>
              <a:t>Her work chair</a:t>
            </a:r>
          </a:p>
          <a:p>
            <a:pPr marL="171450" lvl="0" indent="-514350">
              <a:buFont typeface="+mj-lt"/>
              <a:buAutoNum type="alphaLcParenR"/>
            </a:pPr>
            <a:r>
              <a:rPr lang="en-US" sz="2000" dirty="0"/>
              <a:t>Her gym membership</a:t>
            </a:r>
          </a:p>
          <a:p>
            <a:pPr marL="171450" lvl="0" indent="-514350">
              <a:buFont typeface="+mj-lt"/>
              <a:buAutoNum type="alphaLcParenR"/>
            </a:pPr>
            <a:r>
              <a:rPr lang="en-US" sz="2000" dirty="0">
                <a:solidFill>
                  <a:srgbClr val="FF0000"/>
                </a:solidFill>
              </a:rPr>
              <a:t>Her diet</a:t>
            </a:r>
          </a:p>
          <a:p>
            <a:r>
              <a:rPr lang="en-US" sz="2000" dirty="0">
                <a:solidFill>
                  <a:srgbClr val="FF0000"/>
                </a:solidFill>
              </a:rPr>
              <a:t>In addition to exercising, Chandra also paid attention to her diet. </a:t>
            </a:r>
          </a:p>
        </p:txBody>
      </p:sp>
    </p:spTree>
    <p:extLst>
      <p:ext uri="{BB962C8B-B14F-4D97-AF65-F5344CB8AC3E}">
        <p14:creationId xmlns:p14="http://schemas.microsoft.com/office/powerpoint/2010/main" val="2539302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Four: Time Management</a:t>
            </a:r>
          </a:p>
        </p:txBody>
      </p:sp>
      <p:sp>
        <p:nvSpPr>
          <p:cNvPr id="18436" name="Text Placeholder 3"/>
          <p:cNvSpPr>
            <a:spLocks noGrp="1"/>
          </p:cNvSpPr>
          <p:nvPr>
            <p:ph type="body" sz="quarter" idx="10"/>
          </p:nvPr>
        </p:nvSpPr>
        <p:spPr>
          <a:ln>
            <a:miter lim="800000"/>
            <a:headEnd/>
            <a:tailEnd/>
          </a:ln>
        </p:spPr>
        <p:txBody>
          <a:bodyPr/>
          <a:lstStyle/>
          <a:p>
            <a:r>
              <a:rPr lang="en-US" i="1" dirty="0"/>
              <a:t>Procrastination is the thief of time.</a:t>
            </a:r>
            <a:endParaRPr lang="en-US" dirty="0"/>
          </a:p>
          <a:p>
            <a:br>
              <a:rPr lang="en-US" dirty="0"/>
            </a:br>
            <a:r>
              <a:rPr lang="en-US" b="1" i="1" dirty="0"/>
              <a:t>Edward Young</a:t>
            </a:r>
            <a:endParaRPr lang="en-US" dirty="0"/>
          </a:p>
          <a:p>
            <a:endParaRPr lang="en-US" dirty="0"/>
          </a:p>
        </p:txBody>
      </p:sp>
      <p:sp>
        <p:nvSpPr>
          <p:cNvPr id="18435" name="Content Placeholder 2"/>
          <p:cNvSpPr>
            <a:spLocks noGrp="1"/>
          </p:cNvSpPr>
          <p:nvPr>
            <p:ph type="body" sz="quarter" idx="11"/>
          </p:nvPr>
        </p:nvSpPr>
        <p:spPr/>
        <p:txBody>
          <a:bodyPr>
            <a:normAutofit fontScale="92500" lnSpcReduction="10000"/>
          </a:bodyPr>
          <a:lstStyle/>
          <a:p>
            <a:r>
              <a:rPr lang="en-US" dirty="0"/>
              <a:t>Another way of thinking of physical awareness is being aware of how you deploy yourself in your environment. This can be your work environment, your home environment, and any other environment in which you are engaged. You must become aware of how you spend your time and how to maximize that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CF34CEB7-2998-4D94-A6B6-D5D382569AFF}"/>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Organization </a:t>
            </a:r>
          </a:p>
        </p:txBody>
      </p:sp>
      <p:grpSp>
        <p:nvGrpSpPr>
          <p:cNvPr id="3" name="Group 2">
            <a:extLst>
              <a:ext uri="{FF2B5EF4-FFF2-40B4-BE49-F238E27FC236}">
                <a16:creationId xmlns:a16="http://schemas.microsoft.com/office/drawing/2014/main" id="{134B9155-4928-44C0-B6B0-6A846BB5BFF7}"/>
              </a:ext>
            </a:extLst>
          </p:cNvPr>
          <p:cNvGrpSpPr/>
          <p:nvPr/>
        </p:nvGrpSpPr>
        <p:grpSpPr>
          <a:xfrm>
            <a:off x="457200" y="1602409"/>
            <a:ext cx="8229600" cy="4521543"/>
            <a:chOff x="457200" y="1602409"/>
            <a:chExt cx="8229600" cy="4521543"/>
          </a:xfrm>
        </p:grpSpPr>
        <p:sp>
          <p:nvSpPr>
            <p:cNvPr id="4" name="Freeform: Shape 3">
              <a:extLst>
                <a:ext uri="{FF2B5EF4-FFF2-40B4-BE49-F238E27FC236}">
                  <a16:creationId xmlns:a16="http://schemas.microsoft.com/office/drawing/2014/main" id="{3A82D422-B40F-4D97-8D3A-194A3F33B26C}"/>
                </a:ext>
              </a:extLst>
            </p:cNvPr>
            <p:cNvSpPr/>
            <p:nvPr/>
          </p:nvSpPr>
          <p:spPr>
            <a:xfrm>
              <a:off x="881999" y="1602409"/>
              <a:ext cx="7380000" cy="1458562"/>
            </a:xfrm>
            <a:custGeom>
              <a:avLst/>
              <a:gdLst>
                <a:gd name="connsiteX0" fmla="*/ 0 w 7380000"/>
                <a:gd name="connsiteY0" fmla="*/ 0 h 1458562"/>
                <a:gd name="connsiteX1" fmla="*/ 7380000 w 7380000"/>
                <a:gd name="connsiteY1" fmla="*/ 0 h 1458562"/>
                <a:gd name="connsiteX2" fmla="*/ 7380000 w 7380000"/>
                <a:gd name="connsiteY2" fmla="*/ 1458562 h 1458562"/>
                <a:gd name="connsiteX3" fmla="*/ 0 w 7380000"/>
                <a:gd name="connsiteY3" fmla="*/ 1458562 h 1458562"/>
                <a:gd name="connsiteX4" fmla="*/ 0 w 73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80000" h="1458562">
                  <a:moveTo>
                    <a:pt x="0" y="0"/>
                  </a:moveTo>
                  <a:lnTo>
                    <a:pt x="7380000" y="0"/>
                  </a:lnTo>
                  <a:lnTo>
                    <a:pt x="738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Organize your physical space</a:t>
              </a:r>
              <a:endParaRPr lang="en-US" sz="4800" b="0" kern="1200" dirty="0">
                <a:solidFill>
                  <a:schemeClr val="bg1"/>
                </a:solidFill>
              </a:endParaRPr>
            </a:p>
          </p:txBody>
        </p:sp>
        <p:sp>
          <p:nvSpPr>
            <p:cNvPr id="5" name="Freeform: Shape 4">
              <a:extLst>
                <a:ext uri="{FF2B5EF4-FFF2-40B4-BE49-F238E27FC236}">
                  <a16:creationId xmlns:a16="http://schemas.microsoft.com/office/drawing/2014/main" id="{5E69F2B4-EC5C-4CA0-A9EF-131F0DDE25A9}"/>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Break the task into smaller tasks </a:t>
              </a:r>
              <a:endParaRPr lang="en-US" sz="4800" b="0" kern="1200" dirty="0">
                <a:solidFill>
                  <a:schemeClr val="bg1"/>
                </a:solidFill>
              </a:endParaRPr>
            </a:p>
          </p:txBody>
        </p:sp>
        <p:sp>
          <p:nvSpPr>
            <p:cNvPr id="6" name="Freeform: Shape 5">
              <a:extLst>
                <a:ext uri="{FF2B5EF4-FFF2-40B4-BE49-F238E27FC236}">
                  <a16:creationId xmlns:a16="http://schemas.microsoft.com/office/drawing/2014/main" id="{7544E96F-286C-4555-8DBC-024A25253FB1}"/>
                </a:ext>
              </a:extLst>
            </p:cNvPr>
            <p:cNvSpPr/>
            <p:nvPr/>
          </p:nvSpPr>
          <p:spPr>
            <a:xfrm>
              <a:off x="1331999" y="4665390"/>
              <a:ext cx="6480000" cy="1458562"/>
            </a:xfrm>
            <a:custGeom>
              <a:avLst/>
              <a:gdLst>
                <a:gd name="connsiteX0" fmla="*/ 0 w 6480000"/>
                <a:gd name="connsiteY0" fmla="*/ 0 h 1458562"/>
                <a:gd name="connsiteX1" fmla="*/ 6480000 w 6480000"/>
                <a:gd name="connsiteY1" fmla="*/ 0 h 1458562"/>
                <a:gd name="connsiteX2" fmla="*/ 6480000 w 6480000"/>
                <a:gd name="connsiteY2" fmla="*/ 1458562 h 1458562"/>
                <a:gd name="connsiteX3" fmla="*/ 0 w 6480000"/>
                <a:gd name="connsiteY3" fmla="*/ 1458562 h 1458562"/>
                <a:gd name="connsiteX4" fmla="*/ 0 w 648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000" h="1458562">
                  <a:moveTo>
                    <a:pt x="0" y="0"/>
                  </a:moveTo>
                  <a:lnTo>
                    <a:pt x="6480000" y="0"/>
                  </a:lnTo>
                  <a:lnTo>
                    <a:pt x="64800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chemeClr val="bg1"/>
                  </a:solidFill>
                  <a:latin typeface="+mn-lt"/>
                  <a:ea typeface="+mn-ea"/>
                  <a:cs typeface="+mn-cs"/>
                </a:rPr>
                <a:t>Continuous maintenance</a:t>
              </a:r>
              <a:endParaRPr lang="en-US" sz="4800" b="0" kern="1200" dirty="0">
                <a:solidFill>
                  <a:schemeClr val="bg1"/>
                </a:solidFil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5C714F7-610F-427D-9CF6-305E6CF861A7}"/>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Goal Management</a:t>
            </a:r>
          </a:p>
        </p:txBody>
      </p:sp>
      <p:grpSp>
        <p:nvGrpSpPr>
          <p:cNvPr id="3" name="Group 2">
            <a:extLst>
              <a:ext uri="{FF2B5EF4-FFF2-40B4-BE49-F238E27FC236}">
                <a16:creationId xmlns:a16="http://schemas.microsoft.com/office/drawing/2014/main" id="{7CC1F9E6-2DB1-455D-B75B-9F78B13DC93C}"/>
              </a:ext>
            </a:extLst>
          </p:cNvPr>
          <p:cNvGrpSpPr/>
          <p:nvPr/>
        </p:nvGrpSpPr>
        <p:grpSpPr>
          <a:xfrm>
            <a:off x="461218" y="3520616"/>
            <a:ext cx="8221563" cy="685130"/>
            <a:chOff x="461218" y="3520616"/>
            <a:chExt cx="8221563" cy="685130"/>
          </a:xfrm>
        </p:grpSpPr>
        <p:sp>
          <p:nvSpPr>
            <p:cNvPr id="4" name="Freeform: Shape 3">
              <a:extLst>
                <a:ext uri="{FF2B5EF4-FFF2-40B4-BE49-F238E27FC236}">
                  <a16:creationId xmlns:a16="http://schemas.microsoft.com/office/drawing/2014/main" id="{C07BEE11-DC45-4FD1-A417-FE740AC4BCEC}"/>
                </a:ext>
              </a:extLst>
            </p:cNvPr>
            <p:cNvSpPr/>
            <p:nvPr/>
          </p:nvSpPr>
          <p:spPr>
            <a:xfrm>
              <a:off x="461218" y="3520616"/>
              <a:ext cx="1370260" cy="685130"/>
            </a:xfrm>
            <a:custGeom>
              <a:avLst/>
              <a:gdLst>
                <a:gd name="connsiteX0" fmla="*/ 0 w 1370260"/>
                <a:gd name="connsiteY0" fmla="*/ 68513 h 685130"/>
                <a:gd name="connsiteX1" fmla="*/ 68513 w 1370260"/>
                <a:gd name="connsiteY1" fmla="*/ 0 h 685130"/>
                <a:gd name="connsiteX2" fmla="*/ 1301747 w 1370260"/>
                <a:gd name="connsiteY2" fmla="*/ 0 h 685130"/>
                <a:gd name="connsiteX3" fmla="*/ 1370260 w 1370260"/>
                <a:gd name="connsiteY3" fmla="*/ 68513 h 685130"/>
                <a:gd name="connsiteX4" fmla="*/ 1370260 w 1370260"/>
                <a:gd name="connsiteY4" fmla="*/ 616617 h 685130"/>
                <a:gd name="connsiteX5" fmla="*/ 1301747 w 1370260"/>
                <a:gd name="connsiteY5" fmla="*/ 685130 h 685130"/>
                <a:gd name="connsiteX6" fmla="*/ 68513 w 1370260"/>
                <a:gd name="connsiteY6" fmla="*/ 685130 h 685130"/>
                <a:gd name="connsiteX7" fmla="*/ 0 w 1370260"/>
                <a:gd name="connsiteY7" fmla="*/ 616617 h 685130"/>
                <a:gd name="connsiteX8" fmla="*/ 0 w 1370260"/>
                <a:gd name="connsiteY8" fmla="*/ 68513 h 68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260" h="685130">
                  <a:moveTo>
                    <a:pt x="0" y="68513"/>
                  </a:moveTo>
                  <a:cubicBezTo>
                    <a:pt x="0" y="30674"/>
                    <a:pt x="30674" y="0"/>
                    <a:pt x="68513" y="0"/>
                  </a:cubicBezTo>
                  <a:lnTo>
                    <a:pt x="1301747" y="0"/>
                  </a:lnTo>
                  <a:cubicBezTo>
                    <a:pt x="1339586" y="0"/>
                    <a:pt x="1370260" y="30674"/>
                    <a:pt x="1370260" y="68513"/>
                  </a:cubicBezTo>
                  <a:lnTo>
                    <a:pt x="1370260" y="616617"/>
                  </a:lnTo>
                  <a:cubicBezTo>
                    <a:pt x="1370260" y="654456"/>
                    <a:pt x="1339586" y="685130"/>
                    <a:pt x="1301747" y="685130"/>
                  </a:cubicBezTo>
                  <a:lnTo>
                    <a:pt x="68513" y="685130"/>
                  </a:lnTo>
                  <a:cubicBezTo>
                    <a:pt x="30674" y="685130"/>
                    <a:pt x="0" y="654456"/>
                    <a:pt x="0" y="616617"/>
                  </a:cubicBezTo>
                  <a:lnTo>
                    <a:pt x="0" y="6851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58167" tIns="45467" rIns="58167" bIns="45467" numCol="1" spcCol="1270" anchor="ctr" anchorCtr="0">
              <a:noAutofit/>
            </a:bodyPr>
            <a:lstStyle/>
            <a:p>
              <a:pPr marL="0" lvl="0" indent="0" algn="ctr" defTabSz="889000">
                <a:lnSpc>
                  <a:spcPct val="90000"/>
                </a:lnSpc>
                <a:spcBef>
                  <a:spcPct val="0"/>
                </a:spcBef>
                <a:spcAft>
                  <a:spcPct val="35000"/>
                </a:spcAft>
                <a:buNone/>
              </a:pPr>
              <a:r>
                <a:rPr lang="en-US" sz="2000" kern="1200" dirty="0"/>
                <a:t>Specific</a:t>
              </a:r>
            </a:p>
          </p:txBody>
        </p:sp>
        <p:sp>
          <p:nvSpPr>
            <p:cNvPr id="5" name="Freeform: Shape 4">
              <a:extLst>
                <a:ext uri="{FF2B5EF4-FFF2-40B4-BE49-F238E27FC236}">
                  <a16:creationId xmlns:a16="http://schemas.microsoft.com/office/drawing/2014/main" id="{71B04E62-3125-4DC8-816D-E10926793BC7}"/>
                </a:ext>
              </a:extLst>
            </p:cNvPr>
            <p:cNvSpPr/>
            <p:nvPr/>
          </p:nvSpPr>
          <p:spPr>
            <a:xfrm>
              <a:off x="2174044" y="3520616"/>
              <a:ext cx="1370260" cy="685130"/>
            </a:xfrm>
            <a:custGeom>
              <a:avLst/>
              <a:gdLst>
                <a:gd name="connsiteX0" fmla="*/ 0 w 1370260"/>
                <a:gd name="connsiteY0" fmla="*/ 68513 h 685130"/>
                <a:gd name="connsiteX1" fmla="*/ 68513 w 1370260"/>
                <a:gd name="connsiteY1" fmla="*/ 0 h 685130"/>
                <a:gd name="connsiteX2" fmla="*/ 1301747 w 1370260"/>
                <a:gd name="connsiteY2" fmla="*/ 0 h 685130"/>
                <a:gd name="connsiteX3" fmla="*/ 1370260 w 1370260"/>
                <a:gd name="connsiteY3" fmla="*/ 68513 h 685130"/>
                <a:gd name="connsiteX4" fmla="*/ 1370260 w 1370260"/>
                <a:gd name="connsiteY4" fmla="*/ 616617 h 685130"/>
                <a:gd name="connsiteX5" fmla="*/ 1301747 w 1370260"/>
                <a:gd name="connsiteY5" fmla="*/ 685130 h 685130"/>
                <a:gd name="connsiteX6" fmla="*/ 68513 w 1370260"/>
                <a:gd name="connsiteY6" fmla="*/ 685130 h 685130"/>
                <a:gd name="connsiteX7" fmla="*/ 0 w 1370260"/>
                <a:gd name="connsiteY7" fmla="*/ 616617 h 685130"/>
                <a:gd name="connsiteX8" fmla="*/ 0 w 1370260"/>
                <a:gd name="connsiteY8" fmla="*/ 68513 h 68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260" h="685130">
                  <a:moveTo>
                    <a:pt x="0" y="68513"/>
                  </a:moveTo>
                  <a:cubicBezTo>
                    <a:pt x="0" y="30674"/>
                    <a:pt x="30674" y="0"/>
                    <a:pt x="68513" y="0"/>
                  </a:cubicBezTo>
                  <a:lnTo>
                    <a:pt x="1301747" y="0"/>
                  </a:lnTo>
                  <a:cubicBezTo>
                    <a:pt x="1339586" y="0"/>
                    <a:pt x="1370260" y="30674"/>
                    <a:pt x="1370260" y="68513"/>
                  </a:cubicBezTo>
                  <a:lnTo>
                    <a:pt x="1370260" y="616617"/>
                  </a:lnTo>
                  <a:cubicBezTo>
                    <a:pt x="1370260" y="654456"/>
                    <a:pt x="1339586" y="685130"/>
                    <a:pt x="1301747" y="685130"/>
                  </a:cubicBezTo>
                  <a:lnTo>
                    <a:pt x="68513" y="685130"/>
                  </a:lnTo>
                  <a:cubicBezTo>
                    <a:pt x="30674" y="685130"/>
                    <a:pt x="0" y="654456"/>
                    <a:pt x="0" y="616617"/>
                  </a:cubicBezTo>
                  <a:lnTo>
                    <a:pt x="0" y="68513"/>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58167" tIns="45467" rIns="58167" bIns="45467" numCol="1" spcCol="1270" anchor="ctr" anchorCtr="0">
              <a:noAutofit/>
            </a:bodyPr>
            <a:lstStyle/>
            <a:p>
              <a:pPr marL="0" lvl="0" indent="0" algn="ctr" defTabSz="889000">
                <a:lnSpc>
                  <a:spcPct val="90000"/>
                </a:lnSpc>
                <a:spcBef>
                  <a:spcPct val="0"/>
                </a:spcBef>
                <a:spcAft>
                  <a:spcPct val="35000"/>
                </a:spcAft>
                <a:buNone/>
              </a:pPr>
              <a:r>
                <a:rPr lang="en-US" sz="2000" kern="1200" dirty="0"/>
                <a:t>Measurable</a:t>
              </a:r>
            </a:p>
          </p:txBody>
        </p:sp>
        <p:sp>
          <p:nvSpPr>
            <p:cNvPr id="6" name="Freeform: Shape 5">
              <a:extLst>
                <a:ext uri="{FF2B5EF4-FFF2-40B4-BE49-F238E27FC236}">
                  <a16:creationId xmlns:a16="http://schemas.microsoft.com/office/drawing/2014/main" id="{434F04DA-0C13-4879-A007-26A2AFED9FBB}"/>
                </a:ext>
              </a:extLst>
            </p:cNvPr>
            <p:cNvSpPr/>
            <p:nvPr/>
          </p:nvSpPr>
          <p:spPr>
            <a:xfrm>
              <a:off x="3886869" y="3520616"/>
              <a:ext cx="1370260" cy="685130"/>
            </a:xfrm>
            <a:custGeom>
              <a:avLst/>
              <a:gdLst>
                <a:gd name="connsiteX0" fmla="*/ 0 w 1370260"/>
                <a:gd name="connsiteY0" fmla="*/ 68513 h 685130"/>
                <a:gd name="connsiteX1" fmla="*/ 68513 w 1370260"/>
                <a:gd name="connsiteY1" fmla="*/ 0 h 685130"/>
                <a:gd name="connsiteX2" fmla="*/ 1301747 w 1370260"/>
                <a:gd name="connsiteY2" fmla="*/ 0 h 685130"/>
                <a:gd name="connsiteX3" fmla="*/ 1370260 w 1370260"/>
                <a:gd name="connsiteY3" fmla="*/ 68513 h 685130"/>
                <a:gd name="connsiteX4" fmla="*/ 1370260 w 1370260"/>
                <a:gd name="connsiteY4" fmla="*/ 616617 h 685130"/>
                <a:gd name="connsiteX5" fmla="*/ 1301747 w 1370260"/>
                <a:gd name="connsiteY5" fmla="*/ 685130 h 685130"/>
                <a:gd name="connsiteX6" fmla="*/ 68513 w 1370260"/>
                <a:gd name="connsiteY6" fmla="*/ 685130 h 685130"/>
                <a:gd name="connsiteX7" fmla="*/ 0 w 1370260"/>
                <a:gd name="connsiteY7" fmla="*/ 616617 h 685130"/>
                <a:gd name="connsiteX8" fmla="*/ 0 w 1370260"/>
                <a:gd name="connsiteY8" fmla="*/ 68513 h 68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260" h="685130">
                  <a:moveTo>
                    <a:pt x="0" y="68513"/>
                  </a:moveTo>
                  <a:cubicBezTo>
                    <a:pt x="0" y="30674"/>
                    <a:pt x="30674" y="0"/>
                    <a:pt x="68513" y="0"/>
                  </a:cubicBezTo>
                  <a:lnTo>
                    <a:pt x="1301747" y="0"/>
                  </a:lnTo>
                  <a:cubicBezTo>
                    <a:pt x="1339586" y="0"/>
                    <a:pt x="1370260" y="30674"/>
                    <a:pt x="1370260" y="68513"/>
                  </a:cubicBezTo>
                  <a:lnTo>
                    <a:pt x="1370260" y="616617"/>
                  </a:lnTo>
                  <a:cubicBezTo>
                    <a:pt x="1370260" y="654456"/>
                    <a:pt x="1339586" y="685130"/>
                    <a:pt x="1301747" y="685130"/>
                  </a:cubicBezTo>
                  <a:lnTo>
                    <a:pt x="68513" y="685130"/>
                  </a:lnTo>
                  <a:cubicBezTo>
                    <a:pt x="30674" y="685130"/>
                    <a:pt x="0" y="654456"/>
                    <a:pt x="0" y="616617"/>
                  </a:cubicBezTo>
                  <a:lnTo>
                    <a:pt x="0" y="6851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58167" tIns="45467" rIns="58167" bIns="45467" numCol="1" spcCol="1270" anchor="ctr" anchorCtr="0">
              <a:noAutofit/>
            </a:bodyPr>
            <a:lstStyle/>
            <a:p>
              <a:pPr marL="0" lvl="0" indent="0" algn="ctr" defTabSz="889000">
                <a:lnSpc>
                  <a:spcPct val="90000"/>
                </a:lnSpc>
                <a:spcBef>
                  <a:spcPct val="0"/>
                </a:spcBef>
                <a:spcAft>
                  <a:spcPct val="35000"/>
                </a:spcAft>
                <a:buNone/>
              </a:pPr>
              <a:r>
                <a:rPr lang="en-US" sz="2000" kern="1200" dirty="0"/>
                <a:t>Achievable</a:t>
              </a:r>
            </a:p>
          </p:txBody>
        </p:sp>
        <p:sp>
          <p:nvSpPr>
            <p:cNvPr id="7" name="Freeform: Shape 6">
              <a:extLst>
                <a:ext uri="{FF2B5EF4-FFF2-40B4-BE49-F238E27FC236}">
                  <a16:creationId xmlns:a16="http://schemas.microsoft.com/office/drawing/2014/main" id="{F8162D27-4517-496D-ADB3-8BD885D97CBB}"/>
                </a:ext>
              </a:extLst>
            </p:cNvPr>
            <p:cNvSpPr/>
            <p:nvPr/>
          </p:nvSpPr>
          <p:spPr>
            <a:xfrm>
              <a:off x="5599695" y="3520616"/>
              <a:ext cx="1370260" cy="685130"/>
            </a:xfrm>
            <a:custGeom>
              <a:avLst/>
              <a:gdLst>
                <a:gd name="connsiteX0" fmla="*/ 0 w 1370260"/>
                <a:gd name="connsiteY0" fmla="*/ 68513 h 685130"/>
                <a:gd name="connsiteX1" fmla="*/ 68513 w 1370260"/>
                <a:gd name="connsiteY1" fmla="*/ 0 h 685130"/>
                <a:gd name="connsiteX2" fmla="*/ 1301747 w 1370260"/>
                <a:gd name="connsiteY2" fmla="*/ 0 h 685130"/>
                <a:gd name="connsiteX3" fmla="*/ 1370260 w 1370260"/>
                <a:gd name="connsiteY3" fmla="*/ 68513 h 685130"/>
                <a:gd name="connsiteX4" fmla="*/ 1370260 w 1370260"/>
                <a:gd name="connsiteY4" fmla="*/ 616617 h 685130"/>
                <a:gd name="connsiteX5" fmla="*/ 1301747 w 1370260"/>
                <a:gd name="connsiteY5" fmla="*/ 685130 h 685130"/>
                <a:gd name="connsiteX6" fmla="*/ 68513 w 1370260"/>
                <a:gd name="connsiteY6" fmla="*/ 685130 h 685130"/>
                <a:gd name="connsiteX7" fmla="*/ 0 w 1370260"/>
                <a:gd name="connsiteY7" fmla="*/ 616617 h 685130"/>
                <a:gd name="connsiteX8" fmla="*/ 0 w 1370260"/>
                <a:gd name="connsiteY8" fmla="*/ 68513 h 68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260" h="685130">
                  <a:moveTo>
                    <a:pt x="0" y="68513"/>
                  </a:moveTo>
                  <a:cubicBezTo>
                    <a:pt x="0" y="30674"/>
                    <a:pt x="30674" y="0"/>
                    <a:pt x="68513" y="0"/>
                  </a:cubicBezTo>
                  <a:lnTo>
                    <a:pt x="1301747" y="0"/>
                  </a:lnTo>
                  <a:cubicBezTo>
                    <a:pt x="1339586" y="0"/>
                    <a:pt x="1370260" y="30674"/>
                    <a:pt x="1370260" y="68513"/>
                  </a:cubicBezTo>
                  <a:lnTo>
                    <a:pt x="1370260" y="616617"/>
                  </a:lnTo>
                  <a:cubicBezTo>
                    <a:pt x="1370260" y="654456"/>
                    <a:pt x="1339586" y="685130"/>
                    <a:pt x="1301747" y="685130"/>
                  </a:cubicBezTo>
                  <a:lnTo>
                    <a:pt x="68513" y="685130"/>
                  </a:lnTo>
                  <a:cubicBezTo>
                    <a:pt x="30674" y="685130"/>
                    <a:pt x="0" y="654456"/>
                    <a:pt x="0" y="616617"/>
                  </a:cubicBezTo>
                  <a:lnTo>
                    <a:pt x="0" y="68513"/>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58167" tIns="45467" rIns="58167" bIns="45467" numCol="1" spcCol="1270" anchor="ctr" anchorCtr="0">
              <a:noAutofit/>
            </a:bodyPr>
            <a:lstStyle/>
            <a:p>
              <a:pPr marL="0" lvl="0" indent="0" algn="ctr" defTabSz="889000">
                <a:lnSpc>
                  <a:spcPct val="90000"/>
                </a:lnSpc>
                <a:spcBef>
                  <a:spcPct val="0"/>
                </a:spcBef>
                <a:spcAft>
                  <a:spcPct val="35000"/>
                </a:spcAft>
                <a:buNone/>
              </a:pPr>
              <a:r>
                <a:rPr lang="en-US" sz="2000" kern="1200" dirty="0"/>
                <a:t>Realistic</a:t>
              </a:r>
            </a:p>
          </p:txBody>
        </p:sp>
        <p:sp>
          <p:nvSpPr>
            <p:cNvPr id="8" name="Freeform: Shape 7">
              <a:extLst>
                <a:ext uri="{FF2B5EF4-FFF2-40B4-BE49-F238E27FC236}">
                  <a16:creationId xmlns:a16="http://schemas.microsoft.com/office/drawing/2014/main" id="{0E1DB302-965A-45BB-9053-486136493805}"/>
                </a:ext>
              </a:extLst>
            </p:cNvPr>
            <p:cNvSpPr/>
            <p:nvPr/>
          </p:nvSpPr>
          <p:spPr>
            <a:xfrm>
              <a:off x="7312521" y="3520616"/>
              <a:ext cx="1370260" cy="685130"/>
            </a:xfrm>
            <a:custGeom>
              <a:avLst/>
              <a:gdLst>
                <a:gd name="connsiteX0" fmla="*/ 0 w 1370260"/>
                <a:gd name="connsiteY0" fmla="*/ 68513 h 685130"/>
                <a:gd name="connsiteX1" fmla="*/ 68513 w 1370260"/>
                <a:gd name="connsiteY1" fmla="*/ 0 h 685130"/>
                <a:gd name="connsiteX2" fmla="*/ 1301747 w 1370260"/>
                <a:gd name="connsiteY2" fmla="*/ 0 h 685130"/>
                <a:gd name="connsiteX3" fmla="*/ 1370260 w 1370260"/>
                <a:gd name="connsiteY3" fmla="*/ 68513 h 685130"/>
                <a:gd name="connsiteX4" fmla="*/ 1370260 w 1370260"/>
                <a:gd name="connsiteY4" fmla="*/ 616617 h 685130"/>
                <a:gd name="connsiteX5" fmla="*/ 1301747 w 1370260"/>
                <a:gd name="connsiteY5" fmla="*/ 685130 h 685130"/>
                <a:gd name="connsiteX6" fmla="*/ 68513 w 1370260"/>
                <a:gd name="connsiteY6" fmla="*/ 685130 h 685130"/>
                <a:gd name="connsiteX7" fmla="*/ 0 w 1370260"/>
                <a:gd name="connsiteY7" fmla="*/ 616617 h 685130"/>
                <a:gd name="connsiteX8" fmla="*/ 0 w 1370260"/>
                <a:gd name="connsiteY8" fmla="*/ 68513 h 685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70260" h="685130">
                  <a:moveTo>
                    <a:pt x="0" y="68513"/>
                  </a:moveTo>
                  <a:cubicBezTo>
                    <a:pt x="0" y="30674"/>
                    <a:pt x="30674" y="0"/>
                    <a:pt x="68513" y="0"/>
                  </a:cubicBezTo>
                  <a:lnTo>
                    <a:pt x="1301747" y="0"/>
                  </a:lnTo>
                  <a:cubicBezTo>
                    <a:pt x="1339586" y="0"/>
                    <a:pt x="1370260" y="30674"/>
                    <a:pt x="1370260" y="68513"/>
                  </a:cubicBezTo>
                  <a:lnTo>
                    <a:pt x="1370260" y="616617"/>
                  </a:lnTo>
                  <a:cubicBezTo>
                    <a:pt x="1370260" y="654456"/>
                    <a:pt x="1339586" y="685130"/>
                    <a:pt x="1301747" y="685130"/>
                  </a:cubicBezTo>
                  <a:lnTo>
                    <a:pt x="68513" y="685130"/>
                  </a:lnTo>
                  <a:cubicBezTo>
                    <a:pt x="30674" y="685130"/>
                    <a:pt x="0" y="654456"/>
                    <a:pt x="0" y="616617"/>
                  </a:cubicBezTo>
                  <a:lnTo>
                    <a:pt x="0" y="6851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58167" tIns="45467" rIns="58167" bIns="45467" numCol="1" spcCol="1270" anchor="ctr" anchorCtr="0">
              <a:noAutofit/>
            </a:bodyPr>
            <a:lstStyle/>
            <a:p>
              <a:pPr marL="0" lvl="0" indent="0" algn="ctr" defTabSz="889000">
                <a:lnSpc>
                  <a:spcPct val="90000"/>
                </a:lnSpc>
                <a:spcBef>
                  <a:spcPct val="0"/>
                </a:spcBef>
                <a:spcAft>
                  <a:spcPct val="35000"/>
                </a:spcAft>
                <a:buNone/>
              </a:pPr>
              <a:r>
                <a:rPr lang="en-US" sz="2000" kern="1200" dirty="0"/>
                <a:t>Time-Targeted</a:t>
              </a: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2DB356A-E54A-4B86-AC69-08704B124175}"/>
              </a:ext>
            </a:extLst>
          </p:cNvPr>
          <p:cNvSpPr>
            <a:spLocks noGrp="1"/>
          </p:cNvSpPr>
          <p:nvPr>
            <p:ph sz="quarter" idx="11"/>
          </p:nvPr>
        </p:nvSpPr>
        <p:spPr/>
        <p:txBody>
          <a:bodyPr/>
          <a:lstStyle/>
          <a:p>
            <a:endParaRPr lang="en-US"/>
          </a:p>
        </p:txBody>
      </p:sp>
      <p:sp>
        <p:nvSpPr>
          <p:cNvPr id="21506" name="Title 1"/>
          <p:cNvSpPr>
            <a:spLocks noGrp="1"/>
          </p:cNvSpPr>
          <p:nvPr>
            <p:ph type="title"/>
          </p:nvPr>
        </p:nvSpPr>
        <p:spPr/>
        <p:txBody>
          <a:bodyPr>
            <a:normAutofit fontScale="90000"/>
          </a:bodyPr>
          <a:lstStyle/>
          <a:p>
            <a:r>
              <a:rPr lang="en-US" dirty="0"/>
              <a:t>Priorities</a:t>
            </a:r>
          </a:p>
        </p:txBody>
      </p:sp>
      <p:grpSp>
        <p:nvGrpSpPr>
          <p:cNvPr id="3" name="Group 2">
            <a:extLst>
              <a:ext uri="{FF2B5EF4-FFF2-40B4-BE49-F238E27FC236}">
                <a16:creationId xmlns:a16="http://schemas.microsoft.com/office/drawing/2014/main" id="{5FD2ACF4-5315-4FA7-A05C-1C51AEE01F10}"/>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C79113C3-C220-4220-9962-32C9EAD22CE5}"/>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CFF82D5-2786-48B1-A8FD-C4B44C6CF888}"/>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Eat a frog</a:t>
              </a:r>
            </a:p>
          </p:txBody>
        </p:sp>
        <p:sp>
          <p:nvSpPr>
            <p:cNvPr id="6" name="Oval 5">
              <a:extLst>
                <a:ext uri="{FF2B5EF4-FFF2-40B4-BE49-F238E27FC236}">
                  <a16:creationId xmlns:a16="http://schemas.microsoft.com/office/drawing/2014/main" id="{C2422531-0300-40C4-8C9D-C6A8184F0D5B}"/>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8B4FED8-5241-4F61-A70F-224221717CF6}"/>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Big stuff first</a:t>
              </a:r>
            </a:p>
          </p:txBody>
        </p:sp>
        <p:sp>
          <p:nvSpPr>
            <p:cNvPr id="8" name="Oval 7">
              <a:extLst>
                <a:ext uri="{FF2B5EF4-FFF2-40B4-BE49-F238E27FC236}">
                  <a16:creationId xmlns:a16="http://schemas.microsoft.com/office/drawing/2014/main" id="{042CD4E7-A4D2-4BC9-8422-04FF07DE63C6}"/>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FF78AF3-DF6E-43E6-B7E3-6218E5EF42F8}"/>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Covey quadrants</a:t>
              </a:r>
            </a:p>
          </p:txBody>
        </p:sp>
        <p:sp>
          <p:nvSpPr>
            <p:cNvPr id="10" name="Oval 9">
              <a:extLst>
                <a:ext uri="{FF2B5EF4-FFF2-40B4-BE49-F238E27FC236}">
                  <a16:creationId xmlns:a16="http://schemas.microsoft.com/office/drawing/2014/main" id="{BC00CE3E-6D4C-4C85-A9F2-27DF5DA7A9C6}"/>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DF7A04B-26CB-4236-BF57-6550291C0FFB}"/>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normAutofit fontScale="90000"/>
          </a:bodyPr>
          <a:lstStyle/>
          <a:p>
            <a:r>
              <a:rPr lang="en-US" dirty="0"/>
              <a:t>Procrastination</a:t>
            </a:r>
          </a:p>
        </p:txBody>
      </p:sp>
      <p:grpSp>
        <p:nvGrpSpPr>
          <p:cNvPr id="3" name="Group 2">
            <a:extLst>
              <a:ext uri="{FF2B5EF4-FFF2-40B4-BE49-F238E27FC236}">
                <a16:creationId xmlns:a16="http://schemas.microsoft.com/office/drawing/2014/main" id="{BCDC325C-D724-4C65-82A0-67AB045800BC}"/>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FE51E6B-33B5-40DE-8714-3ED20EB27F36}"/>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Eliminate distractions</a:t>
              </a:r>
            </a:p>
          </p:txBody>
        </p:sp>
        <p:sp>
          <p:nvSpPr>
            <p:cNvPr id="5" name="Freeform: Shape 4">
              <a:extLst>
                <a:ext uri="{FF2B5EF4-FFF2-40B4-BE49-F238E27FC236}">
                  <a16:creationId xmlns:a16="http://schemas.microsoft.com/office/drawing/2014/main" id="{6BE95716-5A2D-439F-AF65-183D5D985958}"/>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Use the buddy system</a:t>
              </a:r>
            </a:p>
          </p:txBody>
        </p:sp>
        <p:sp>
          <p:nvSpPr>
            <p:cNvPr id="6" name="Freeform: Shape 5">
              <a:extLst>
                <a:ext uri="{FF2B5EF4-FFF2-40B4-BE49-F238E27FC236}">
                  <a16:creationId xmlns:a16="http://schemas.microsoft.com/office/drawing/2014/main" id="{BB816D5A-D47F-4706-AD8B-67B84951AD75}"/>
                </a:ext>
              </a:extLst>
            </p:cNvPr>
            <p:cNvSpPr/>
            <p:nvPr/>
          </p:nvSpPr>
          <p:spPr>
            <a:xfrm>
              <a:off x="1509897" y="4037176"/>
              <a:ext cx="6124205" cy="2087939"/>
            </a:xfrm>
            <a:custGeom>
              <a:avLst/>
              <a:gdLst>
                <a:gd name="connsiteX0" fmla="*/ 0 w 6124205"/>
                <a:gd name="connsiteY0" fmla="*/ 0 h 2087939"/>
                <a:gd name="connsiteX1" fmla="*/ 6124205 w 6124205"/>
                <a:gd name="connsiteY1" fmla="*/ 0 h 2087939"/>
                <a:gd name="connsiteX2" fmla="*/ 6124205 w 6124205"/>
                <a:gd name="connsiteY2" fmla="*/ 2087939 h 2087939"/>
                <a:gd name="connsiteX3" fmla="*/ 0 w 6124205"/>
                <a:gd name="connsiteY3" fmla="*/ 2087939 h 2087939"/>
                <a:gd name="connsiteX4" fmla="*/ 0 w 6124205"/>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24205" h="2087939">
                  <a:moveTo>
                    <a:pt x="0" y="0"/>
                  </a:moveTo>
                  <a:lnTo>
                    <a:pt x="6124205" y="0"/>
                  </a:lnTo>
                  <a:lnTo>
                    <a:pt x="6124205"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Accept that things are imperfect</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EF8C167C-A373-4D1B-AAD3-4DD0A4C60F68}"/>
              </a:ext>
            </a:extLst>
          </p:cNvPr>
          <p:cNvSpPr>
            <a:spLocks noGrp="1"/>
          </p:cNvSpPr>
          <p:nvPr>
            <p:ph sz="quarter" idx="11"/>
          </p:nvPr>
        </p:nvSpPr>
        <p:spPr/>
        <p:txBody>
          <a:bodyPr/>
          <a:lstStyle/>
          <a:p>
            <a:endParaRPr lang="en-US"/>
          </a:p>
        </p:txBody>
      </p:sp>
      <p:sp>
        <p:nvSpPr>
          <p:cNvPr id="2253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6052941-9F19-48F8-8B39-B6101BFA60A6}"/>
              </a:ext>
            </a:extLst>
          </p:cNvPr>
          <p:cNvGrpSpPr/>
          <p:nvPr/>
        </p:nvGrpSpPr>
        <p:grpSpPr>
          <a:xfrm>
            <a:off x="850999" y="1601901"/>
            <a:ext cx="7487583" cy="4522559"/>
            <a:chOff x="850999" y="1601901"/>
            <a:chExt cx="7487583" cy="4522559"/>
          </a:xfrm>
        </p:grpSpPr>
        <p:sp>
          <p:nvSpPr>
            <p:cNvPr id="4" name="Freeform: Shape 3">
              <a:extLst>
                <a:ext uri="{FF2B5EF4-FFF2-40B4-BE49-F238E27FC236}">
                  <a16:creationId xmlns:a16="http://schemas.microsoft.com/office/drawing/2014/main" id="{F5C0B811-8AA1-4D15-9F3E-72E42DA275B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Jennifer had goals and ideas, but she found herself constantly procrastinating</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34ACD35A-58D1-48F5-AB2D-0D6FA03752E8}"/>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97969BA7-00DC-4597-BEA4-FF7444ACD0AE}"/>
                </a:ext>
              </a:extLst>
            </p:cNvPr>
            <p:cNvSpPr/>
            <p:nvPr/>
          </p:nvSpPr>
          <p:spPr>
            <a:xfrm>
              <a:off x="1981177" y="281940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She would become momentarily distracted </a:t>
              </a:r>
              <a:endParaRPr lang="en-US" sz="2300" kern="1200" dirty="0">
                <a:solidFill>
                  <a:schemeClr val="bg1"/>
                </a:solidFill>
              </a:endParaRPr>
            </a:p>
          </p:txBody>
        </p:sp>
        <p:sp>
          <p:nvSpPr>
            <p:cNvPr id="7" name="Rectangle: Rounded Corners 6">
              <a:extLst>
                <a:ext uri="{FF2B5EF4-FFF2-40B4-BE49-F238E27FC236}">
                  <a16:creationId xmlns:a16="http://schemas.microsoft.com/office/drawing/2014/main" id="{EBE308C7-7148-48CF-85E7-E333B8DD14FD}"/>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90C534B1-77E2-4BD9-944C-451BAFA76FB4}"/>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Jennifer approached Aisha, her mentor, for advice </a:t>
              </a:r>
              <a:endParaRPr lang="en-US" sz="2300" kern="1200" dirty="0">
                <a:solidFill>
                  <a:schemeClr val="bg1"/>
                </a:solidFill>
              </a:endParaRPr>
            </a:p>
          </p:txBody>
        </p:sp>
        <p:sp>
          <p:nvSpPr>
            <p:cNvPr id="9" name="Rectangle: Rounded Corners 8">
              <a:extLst>
                <a:ext uri="{FF2B5EF4-FFF2-40B4-BE49-F238E27FC236}">
                  <a16:creationId xmlns:a16="http://schemas.microsoft.com/office/drawing/2014/main" id="{70EC760A-A74C-45B0-BB34-7E94AC036D63}"/>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8FFEC8AF-E043-4503-87A8-03A65602B4B3}"/>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3534" tIns="213534" rIns="213534" bIns="213534"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mn-lt"/>
                  <a:ea typeface="+mn-ea"/>
                  <a:cs typeface="+mn-cs"/>
                </a:rPr>
                <a:t>Jennifer took Aisha’s advice </a:t>
              </a:r>
              <a:endParaRPr lang="en-US" sz="2300" kern="1200" dirty="0">
                <a:solidFill>
                  <a:schemeClr val="bg1"/>
                </a:solidFill>
              </a:endParaRPr>
            </a:p>
          </p:txBody>
        </p:sp>
      </p:grpSp>
    </p:spTree>
    <p:extLst>
      <p:ext uri="{BB962C8B-B14F-4D97-AF65-F5344CB8AC3E}">
        <p14:creationId xmlns:p14="http://schemas.microsoft.com/office/powerpoint/2010/main" val="34945611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1. Which of the following is an effective way to approach a large task? </a:t>
            </a:r>
          </a:p>
          <a:p>
            <a:pPr marL="171450" lvl="0" indent="-514350">
              <a:buFont typeface="+mj-lt"/>
              <a:buAutoNum type="alphaLcParenR"/>
            </a:pPr>
            <a:r>
              <a:rPr lang="en-US" dirty="0">
                <a:solidFill>
                  <a:srgbClr val="FF0000"/>
                </a:solidFill>
              </a:rPr>
              <a:t>Break it down into smaller tasks</a:t>
            </a:r>
          </a:p>
          <a:p>
            <a:pPr marL="171450" lvl="0" indent="-514350">
              <a:buFont typeface="+mj-lt"/>
              <a:buAutoNum type="alphaLcParenR"/>
            </a:pPr>
            <a:r>
              <a:rPr lang="en-US" dirty="0"/>
              <a:t>Procrastinate</a:t>
            </a:r>
          </a:p>
          <a:p>
            <a:pPr marL="171450" lvl="0" indent="-514350">
              <a:buFont typeface="+mj-lt"/>
              <a:buAutoNum type="alphaLcParenR"/>
            </a:pPr>
            <a:r>
              <a:rPr lang="en-US" dirty="0"/>
              <a:t>Ignore it</a:t>
            </a:r>
          </a:p>
          <a:p>
            <a:pPr marL="171450" lvl="0" indent="-514350">
              <a:buFont typeface="+mj-lt"/>
              <a:buAutoNum type="alphaLcParenR"/>
            </a:pPr>
            <a:r>
              <a:rPr lang="en-US" dirty="0"/>
              <a:t>None of the above</a:t>
            </a:r>
          </a:p>
          <a:p>
            <a:r>
              <a:rPr lang="en-US" dirty="0">
                <a:solidFill>
                  <a:srgbClr val="FF0000"/>
                </a:solidFill>
              </a:rPr>
              <a:t>Breaking down a large task into smaller tasks makes completing this task easier.  </a:t>
            </a:r>
          </a:p>
          <a:p>
            <a:endParaRPr lang="en-US" dirty="0">
              <a:solidFill>
                <a:srgbClr val="FF0000"/>
              </a:solidFill>
            </a:endParaRPr>
          </a:p>
          <a:p>
            <a:pPr lvl="0"/>
            <a:r>
              <a:rPr lang="en-US" dirty="0"/>
              <a:t>2. Which of the following are approaches to keeping an area organized?</a:t>
            </a:r>
          </a:p>
          <a:p>
            <a:pPr marL="171450" lvl="0" indent="-514350">
              <a:buFont typeface="+mj-lt"/>
              <a:buAutoNum type="alphaLcParenR"/>
            </a:pPr>
            <a:r>
              <a:rPr lang="en-US" dirty="0"/>
              <a:t>Remove clutter</a:t>
            </a:r>
          </a:p>
          <a:p>
            <a:pPr marL="171450" lvl="0" indent="-514350">
              <a:buFont typeface="+mj-lt"/>
              <a:buAutoNum type="alphaLcParenR"/>
            </a:pPr>
            <a:r>
              <a:rPr lang="en-US" dirty="0"/>
              <a:t>Clean up at the end of each day</a:t>
            </a:r>
          </a:p>
          <a:p>
            <a:pPr marL="171450" lvl="0" indent="-514350">
              <a:buFont typeface="+mj-lt"/>
              <a:buAutoNum type="alphaLcParenR"/>
            </a:pPr>
            <a:r>
              <a:rPr lang="en-US" dirty="0"/>
              <a:t>Schedule a weekly time for deeper cleaning</a:t>
            </a:r>
          </a:p>
          <a:p>
            <a:pPr marL="171450" lvl="0" indent="-514350">
              <a:buFont typeface="+mj-lt"/>
              <a:buAutoNum type="alphaLcParenR"/>
            </a:pPr>
            <a:r>
              <a:rPr lang="en-US" dirty="0">
                <a:solidFill>
                  <a:srgbClr val="FF0000"/>
                </a:solidFill>
              </a:rPr>
              <a:t>All of the above</a:t>
            </a:r>
          </a:p>
          <a:p>
            <a:r>
              <a:rPr lang="en-US" dirty="0">
                <a:solidFill>
                  <a:srgbClr val="FF0000"/>
                </a:solidFill>
              </a:rPr>
              <a:t>Removing clutter, cleaning your area at the end of each day, and scheduling a weekly cleaning period are all valid approaches to keeping an area organized. </a:t>
            </a:r>
          </a:p>
        </p:txBody>
      </p:sp>
    </p:spTree>
    <p:extLst>
      <p:ext uri="{BB962C8B-B14F-4D97-AF65-F5344CB8AC3E}">
        <p14:creationId xmlns:p14="http://schemas.microsoft.com/office/powerpoint/2010/main" val="34945611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62500" lnSpcReduction="20000"/>
          </a:bodyPr>
          <a:lstStyle/>
          <a:p>
            <a:pPr lvl="0"/>
            <a:r>
              <a:rPr lang="en-US" dirty="0"/>
              <a:t>3. Which of the following is NOT part of the SMART acronym for setting goals?</a:t>
            </a:r>
          </a:p>
          <a:p>
            <a:pPr marL="171450" lvl="0" indent="-514350">
              <a:buFont typeface="+mj-lt"/>
              <a:buAutoNum type="alphaLcParenR"/>
            </a:pPr>
            <a:r>
              <a:rPr lang="en-US" dirty="0"/>
              <a:t>Specific</a:t>
            </a:r>
          </a:p>
          <a:p>
            <a:pPr marL="171450" lvl="0" indent="-514350">
              <a:buFont typeface="+mj-lt"/>
              <a:buAutoNum type="alphaLcParenR"/>
            </a:pPr>
            <a:r>
              <a:rPr lang="en-US" dirty="0">
                <a:solidFill>
                  <a:srgbClr val="FF0000"/>
                </a:solidFill>
              </a:rPr>
              <a:t>Accessible</a:t>
            </a:r>
          </a:p>
          <a:p>
            <a:pPr marL="171450" lvl="0" indent="-514350">
              <a:buFont typeface="+mj-lt"/>
              <a:buAutoNum type="alphaLcParenR"/>
            </a:pPr>
            <a:r>
              <a:rPr lang="en-US" dirty="0"/>
              <a:t>Measurable</a:t>
            </a:r>
          </a:p>
          <a:p>
            <a:pPr marL="171450" lvl="0" indent="-514350">
              <a:buFont typeface="+mj-lt"/>
              <a:buAutoNum type="alphaLcParenR"/>
            </a:pPr>
            <a:r>
              <a:rPr lang="en-US" dirty="0"/>
              <a:t>Time-Targeted</a:t>
            </a:r>
          </a:p>
          <a:p>
            <a:r>
              <a:rPr lang="en-US" dirty="0">
                <a:solidFill>
                  <a:srgbClr val="FF0000"/>
                </a:solidFill>
              </a:rPr>
              <a:t>SMART stands for Specific, Measurable, Achievable, Realistic, and Time-Targeted. </a:t>
            </a:r>
          </a:p>
          <a:p>
            <a:endParaRPr lang="en-US" dirty="0">
              <a:solidFill>
                <a:srgbClr val="FF0000"/>
              </a:solidFill>
            </a:endParaRPr>
          </a:p>
          <a:p>
            <a:pPr lvl="0"/>
            <a:r>
              <a:rPr lang="en-US" dirty="0"/>
              <a:t>4. What should you do if you fail to meet a milestone for a goal?</a:t>
            </a:r>
          </a:p>
          <a:p>
            <a:pPr marL="171450" lvl="0" indent="-514350">
              <a:buFont typeface="+mj-lt"/>
              <a:buAutoNum type="alphaLcParenR"/>
            </a:pPr>
            <a:r>
              <a:rPr lang="en-US" dirty="0"/>
              <a:t>Give up</a:t>
            </a:r>
          </a:p>
          <a:p>
            <a:pPr marL="171450" lvl="0" indent="-514350">
              <a:buFont typeface="+mj-lt"/>
              <a:buAutoNum type="alphaLcParenR"/>
            </a:pPr>
            <a:r>
              <a:rPr lang="en-US" dirty="0"/>
              <a:t>Beat yourself up </a:t>
            </a:r>
          </a:p>
          <a:p>
            <a:pPr marL="171450" lvl="0" indent="-514350">
              <a:buFont typeface="+mj-lt"/>
              <a:buAutoNum type="alphaLcParenR"/>
            </a:pPr>
            <a:r>
              <a:rPr lang="en-US" dirty="0">
                <a:solidFill>
                  <a:srgbClr val="FF0000"/>
                </a:solidFill>
              </a:rPr>
              <a:t>Determine how and why you missed the milestone</a:t>
            </a:r>
          </a:p>
          <a:p>
            <a:pPr marL="171450" lvl="0" indent="-514350">
              <a:buFont typeface="+mj-lt"/>
              <a:buAutoNum type="alphaLcParenR"/>
            </a:pPr>
            <a:r>
              <a:rPr lang="en-US" dirty="0"/>
              <a:t>None of the above</a:t>
            </a:r>
          </a:p>
          <a:p>
            <a:r>
              <a:rPr lang="en-US" dirty="0">
                <a:solidFill>
                  <a:srgbClr val="FF0000"/>
                </a:solidFill>
              </a:rPr>
              <a:t>If you fail to meet a milestone for a goal it is important not to beat yourself up or give up, but you should determine how and why you missed the milestone. </a:t>
            </a:r>
          </a:p>
        </p:txBody>
      </p:sp>
    </p:spTree>
    <p:extLst>
      <p:ext uri="{BB962C8B-B14F-4D97-AF65-F5344CB8AC3E}">
        <p14:creationId xmlns:p14="http://schemas.microsoft.com/office/powerpoint/2010/main" val="18715668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a:t>5. When setting priorities it is important to schedule time for _______.</a:t>
            </a:r>
          </a:p>
          <a:p>
            <a:pPr marL="171450" lvl="0" indent="-514350">
              <a:buFont typeface="+mj-lt"/>
              <a:buAutoNum type="alphaLcParenR"/>
            </a:pPr>
            <a:r>
              <a:rPr lang="en-US" sz="2000" dirty="0"/>
              <a:t>Play</a:t>
            </a:r>
          </a:p>
          <a:p>
            <a:pPr marL="171450" lvl="0" indent="-514350">
              <a:buFont typeface="+mj-lt"/>
              <a:buAutoNum type="alphaLcParenR"/>
            </a:pPr>
            <a:r>
              <a:rPr lang="en-US" sz="2000" dirty="0"/>
              <a:t>Relaxation</a:t>
            </a:r>
          </a:p>
          <a:p>
            <a:pPr marL="171450" lvl="0" indent="-514350">
              <a:buFont typeface="+mj-lt"/>
              <a:buAutoNum type="alphaLcParenR"/>
            </a:pPr>
            <a:r>
              <a:rPr lang="en-US" sz="2000" dirty="0"/>
              <a:t>Neither A nor B</a:t>
            </a:r>
          </a:p>
          <a:p>
            <a:pPr marL="171450" lvl="0" indent="-514350">
              <a:buFont typeface="+mj-lt"/>
              <a:buAutoNum type="alphaLcParenR"/>
            </a:pPr>
            <a:r>
              <a:rPr lang="en-US" sz="2000" dirty="0">
                <a:solidFill>
                  <a:srgbClr val="FF0000"/>
                </a:solidFill>
              </a:rPr>
              <a:t>Both A and B</a:t>
            </a:r>
          </a:p>
          <a:p>
            <a:r>
              <a:rPr lang="en-US" sz="2000" dirty="0">
                <a:solidFill>
                  <a:srgbClr val="FF0000"/>
                </a:solidFill>
              </a:rPr>
              <a:t>It is important to schedule time for both play and relaxation in order to be effective. </a:t>
            </a:r>
          </a:p>
          <a:p>
            <a:pPr lvl="0"/>
            <a:r>
              <a:rPr lang="en-US" sz="2000" dirty="0"/>
              <a:t>6. Which of the following is NOT a method of prioritizing tasks that is discussed in this module?</a:t>
            </a:r>
          </a:p>
          <a:p>
            <a:pPr marL="171450" lvl="0" indent="-514350">
              <a:buFont typeface="+mj-lt"/>
              <a:buAutoNum type="alphaLcParenR"/>
            </a:pPr>
            <a:r>
              <a:rPr lang="en-US" sz="2000" dirty="0"/>
              <a:t>Eat a Frog</a:t>
            </a:r>
          </a:p>
          <a:p>
            <a:pPr marL="171450" lvl="0" indent="-514350">
              <a:buFont typeface="+mj-lt"/>
              <a:buAutoNum type="alphaLcParenR"/>
            </a:pPr>
            <a:r>
              <a:rPr lang="en-US" sz="2000" dirty="0">
                <a:solidFill>
                  <a:srgbClr val="FF0000"/>
                </a:solidFill>
              </a:rPr>
              <a:t>Silence a Canary</a:t>
            </a:r>
          </a:p>
          <a:p>
            <a:pPr marL="171450" lvl="0" indent="-514350">
              <a:buFont typeface="+mj-lt"/>
              <a:buAutoNum type="alphaLcParenR"/>
            </a:pPr>
            <a:r>
              <a:rPr lang="en-US" sz="2000" dirty="0"/>
              <a:t>Covey Quadrants</a:t>
            </a:r>
          </a:p>
          <a:p>
            <a:pPr marL="171450" lvl="0" indent="-514350">
              <a:buFont typeface="+mj-lt"/>
              <a:buAutoNum type="alphaLcParenR"/>
            </a:pPr>
            <a:r>
              <a:rPr lang="en-US" sz="2000" dirty="0"/>
              <a:t>Big Stuff First</a:t>
            </a:r>
          </a:p>
          <a:p>
            <a:r>
              <a:rPr lang="en-US" sz="2000" dirty="0">
                <a:solidFill>
                  <a:srgbClr val="FF0000"/>
                </a:solidFill>
              </a:rPr>
              <a:t>Silence a Canary is not mentioned as an approach towards setting priorities.  </a:t>
            </a:r>
          </a:p>
        </p:txBody>
      </p:sp>
    </p:spTree>
    <p:extLst>
      <p:ext uri="{BB962C8B-B14F-4D97-AF65-F5344CB8AC3E}">
        <p14:creationId xmlns:p14="http://schemas.microsoft.com/office/powerpoint/2010/main" val="1871566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Autofit/>
          </a:bodyPr>
          <a:lstStyle/>
          <a:p>
            <a:pPr lvl="0"/>
            <a:r>
              <a:rPr lang="en-US" sz="2000" dirty="0"/>
              <a:t>7. Which of the following is NOT a cause for procrastination?</a:t>
            </a:r>
          </a:p>
          <a:p>
            <a:pPr marL="171450" lvl="0" indent="-514350">
              <a:buFont typeface="+mj-lt"/>
              <a:buAutoNum type="alphaLcParenR"/>
            </a:pPr>
            <a:r>
              <a:rPr lang="en-US" sz="2000" dirty="0"/>
              <a:t>Perceived delay in a reward</a:t>
            </a:r>
          </a:p>
          <a:p>
            <a:pPr marL="171450" lvl="0" indent="-514350">
              <a:buFont typeface="+mj-lt"/>
              <a:buAutoNum type="alphaLcParenR"/>
            </a:pPr>
            <a:r>
              <a:rPr lang="en-US" sz="2000" dirty="0"/>
              <a:t>Lack of impulse control</a:t>
            </a:r>
          </a:p>
          <a:p>
            <a:pPr marL="171450" lvl="0" indent="-514350">
              <a:buFont typeface="+mj-lt"/>
              <a:buAutoNum type="alphaLcParenR"/>
            </a:pPr>
            <a:r>
              <a:rPr lang="en-US" sz="2000" dirty="0"/>
              <a:t>Distaste for the task</a:t>
            </a:r>
          </a:p>
          <a:p>
            <a:pPr marL="171450" lvl="0" indent="-514350">
              <a:buFont typeface="+mj-lt"/>
              <a:buAutoNum type="alphaLcParenR"/>
            </a:pPr>
            <a:r>
              <a:rPr lang="en-US" sz="2000" dirty="0">
                <a:solidFill>
                  <a:srgbClr val="FF0000"/>
                </a:solidFill>
              </a:rPr>
              <a:t>Enthusiasm for the task</a:t>
            </a:r>
          </a:p>
          <a:p>
            <a:r>
              <a:rPr lang="en-US" sz="2000" dirty="0">
                <a:solidFill>
                  <a:srgbClr val="FF0000"/>
                </a:solidFill>
              </a:rPr>
              <a:t>Enthusiasm for a task is far less likely to contribute to procrastination than the other three causes.</a:t>
            </a:r>
          </a:p>
          <a:p>
            <a:pPr lvl="0"/>
            <a:r>
              <a:rPr lang="en-US" sz="2000" dirty="0"/>
              <a:t>8. Which of the following is NOT an approach towards limiting procrastination?</a:t>
            </a:r>
          </a:p>
          <a:p>
            <a:pPr marL="171450" lvl="0" indent="-514350">
              <a:buFont typeface="+mj-lt"/>
              <a:buAutoNum type="alphaLcParenR"/>
            </a:pPr>
            <a:r>
              <a:rPr lang="en-US" sz="2000" dirty="0"/>
              <a:t>Get the help of a buddy</a:t>
            </a:r>
          </a:p>
          <a:p>
            <a:pPr marL="171450" lvl="0" indent="-514350">
              <a:buFont typeface="+mj-lt"/>
              <a:buAutoNum type="alphaLcParenR"/>
            </a:pPr>
            <a:r>
              <a:rPr lang="en-US" sz="2000" dirty="0"/>
              <a:t>Eliminate distractions</a:t>
            </a:r>
          </a:p>
          <a:p>
            <a:pPr marL="171450" lvl="0" indent="-514350">
              <a:buFont typeface="+mj-lt"/>
              <a:buAutoNum type="alphaLcParenR"/>
            </a:pPr>
            <a:r>
              <a:rPr lang="en-US" sz="2000" dirty="0"/>
              <a:t>Avoid over-complication</a:t>
            </a:r>
          </a:p>
          <a:p>
            <a:pPr marL="171450" lvl="0" indent="-514350">
              <a:buFont typeface="+mj-lt"/>
              <a:buAutoNum type="alphaLcParenR"/>
            </a:pPr>
            <a:r>
              <a:rPr lang="en-US" sz="2000" dirty="0">
                <a:solidFill>
                  <a:srgbClr val="FF0000"/>
                </a:solidFill>
              </a:rPr>
              <a:t>Pursue perfection</a:t>
            </a:r>
          </a:p>
          <a:p>
            <a:r>
              <a:rPr lang="en-US" sz="2000" dirty="0">
                <a:solidFill>
                  <a:srgbClr val="FF0000"/>
                </a:solidFill>
              </a:rPr>
              <a:t>The pursuit of perfection can lead to anxiety, which encourages procrastination. </a:t>
            </a:r>
          </a:p>
        </p:txBody>
      </p:sp>
    </p:spTree>
    <p:extLst>
      <p:ext uri="{BB962C8B-B14F-4D97-AF65-F5344CB8AC3E}">
        <p14:creationId xmlns:p14="http://schemas.microsoft.com/office/powerpoint/2010/main" val="18715668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lnSpcReduction="10000"/>
          </a:bodyPr>
          <a:lstStyle/>
          <a:p>
            <a:pPr lvl="0"/>
            <a:r>
              <a:rPr lang="en-US" sz="2000" dirty="0"/>
              <a:t>9. Which of the following is NOT a cause for procrastination?</a:t>
            </a:r>
          </a:p>
          <a:p>
            <a:pPr marL="171450" lvl="0" indent="-514350">
              <a:buFont typeface="+mj-lt"/>
              <a:buAutoNum type="alphaLcParenR"/>
            </a:pPr>
            <a:r>
              <a:rPr lang="en-US" sz="2000" dirty="0"/>
              <a:t>Perceived delay in a reward</a:t>
            </a:r>
          </a:p>
          <a:p>
            <a:pPr marL="171450" lvl="0" indent="-514350">
              <a:buFont typeface="+mj-lt"/>
              <a:buAutoNum type="alphaLcParenR"/>
            </a:pPr>
            <a:r>
              <a:rPr lang="en-US" sz="2000" dirty="0"/>
              <a:t>Lack of impulse control</a:t>
            </a:r>
          </a:p>
          <a:p>
            <a:pPr marL="171450" lvl="0" indent="-514350">
              <a:buFont typeface="+mj-lt"/>
              <a:buAutoNum type="alphaLcParenR"/>
            </a:pPr>
            <a:r>
              <a:rPr lang="en-US" sz="2000" dirty="0">
                <a:solidFill>
                  <a:srgbClr val="FF0000"/>
                </a:solidFill>
              </a:rPr>
              <a:t>Distaste for the task</a:t>
            </a:r>
          </a:p>
          <a:p>
            <a:pPr marL="171450" lvl="0" indent="-514350">
              <a:buFont typeface="+mj-lt"/>
              <a:buAutoNum type="alphaLcParenR"/>
            </a:pPr>
            <a:r>
              <a:rPr lang="en-US" sz="2000" dirty="0"/>
              <a:t>Enthusiasm for the task</a:t>
            </a:r>
          </a:p>
          <a:p>
            <a:r>
              <a:rPr lang="en-US" sz="2000" dirty="0">
                <a:solidFill>
                  <a:srgbClr val="FF0000"/>
                </a:solidFill>
              </a:rPr>
              <a:t>Enthusiasm for a task is far less likely to contribute to procrastination than the other three causes.</a:t>
            </a:r>
          </a:p>
          <a:p>
            <a:pPr lvl="0"/>
            <a:r>
              <a:rPr lang="en-US" sz="2000" dirty="0"/>
              <a:t>10. Which of the following is NOT an approach towards limiting procrastination?</a:t>
            </a:r>
          </a:p>
          <a:p>
            <a:pPr marL="171450" lvl="0" indent="-514350">
              <a:buFont typeface="+mj-lt"/>
              <a:buAutoNum type="alphaLcParenR"/>
            </a:pPr>
            <a:r>
              <a:rPr lang="en-US" sz="2000" dirty="0"/>
              <a:t>Get the help of a buddy</a:t>
            </a:r>
          </a:p>
          <a:p>
            <a:pPr marL="171450" lvl="0" indent="-514350">
              <a:buFont typeface="+mj-lt"/>
              <a:buAutoNum type="alphaLcParenR"/>
            </a:pPr>
            <a:r>
              <a:rPr lang="en-US" sz="2000" dirty="0"/>
              <a:t>Eliminate distractions</a:t>
            </a:r>
          </a:p>
          <a:p>
            <a:pPr marL="171450" lvl="0" indent="-514350">
              <a:buFont typeface="+mj-lt"/>
              <a:buAutoNum type="alphaLcParenR"/>
            </a:pPr>
            <a:r>
              <a:rPr lang="en-US" sz="2000" dirty="0"/>
              <a:t>Avoid over-complication</a:t>
            </a:r>
          </a:p>
          <a:p>
            <a:pPr marL="171450" lvl="0" indent="-514350">
              <a:buFont typeface="+mj-lt"/>
              <a:buAutoNum type="alphaLcParenR"/>
            </a:pPr>
            <a:r>
              <a:rPr lang="en-US" sz="2000" dirty="0">
                <a:solidFill>
                  <a:srgbClr val="FF0000"/>
                </a:solidFill>
              </a:rPr>
              <a:t>Pursue perfection</a:t>
            </a:r>
          </a:p>
          <a:p>
            <a:r>
              <a:rPr lang="en-US" sz="2000" dirty="0">
                <a:solidFill>
                  <a:srgbClr val="FF0000"/>
                </a:solidFill>
              </a:rPr>
              <a:t>The pursuit of perfection can lead to anxiety, which encourages procrastination. </a:t>
            </a:r>
          </a:p>
        </p:txBody>
      </p:sp>
    </p:spTree>
    <p:extLst>
      <p:ext uri="{BB962C8B-B14F-4D97-AF65-F5344CB8AC3E}">
        <p14:creationId xmlns:p14="http://schemas.microsoft.com/office/powerpoint/2010/main" val="1871566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a:bodyPr>
          <a:lstStyle/>
          <a:p>
            <a:r>
              <a:rPr lang="en-US" dirty="0"/>
              <a:t>Module Five: The Emotional Self</a:t>
            </a:r>
          </a:p>
        </p:txBody>
      </p:sp>
      <p:sp>
        <p:nvSpPr>
          <p:cNvPr id="23556" name="Text Placeholder 3"/>
          <p:cNvSpPr>
            <a:spLocks noGrp="1"/>
          </p:cNvSpPr>
          <p:nvPr>
            <p:ph type="body" sz="quarter" idx="10"/>
          </p:nvPr>
        </p:nvSpPr>
        <p:spPr>
          <a:ln>
            <a:miter lim="800000"/>
            <a:headEnd/>
            <a:tailEnd/>
          </a:ln>
        </p:spPr>
        <p:txBody>
          <a:bodyPr/>
          <a:lstStyle/>
          <a:p>
            <a:r>
              <a:rPr lang="en-US" sz="2800" i="1" dirty="0"/>
              <a:t>The touchstone of validity is my own experience.</a:t>
            </a:r>
            <a:endParaRPr lang="en-US" sz="2800" dirty="0"/>
          </a:p>
          <a:p>
            <a:r>
              <a:rPr lang="en-US" sz="2800" i="1" dirty="0"/>
              <a:t> </a:t>
            </a:r>
            <a:endParaRPr lang="en-US" sz="2800" dirty="0"/>
          </a:p>
          <a:p>
            <a:r>
              <a:rPr lang="en-US" sz="2800" b="1" i="1" dirty="0"/>
              <a:t>Carl Rogers</a:t>
            </a:r>
            <a:endParaRPr lang="en-US" sz="2800" dirty="0"/>
          </a:p>
        </p:txBody>
      </p:sp>
      <p:sp>
        <p:nvSpPr>
          <p:cNvPr id="23555" name="Content Placeholder 2"/>
          <p:cNvSpPr>
            <a:spLocks noGrp="1"/>
          </p:cNvSpPr>
          <p:nvPr>
            <p:ph type="body" sz="quarter" idx="11"/>
          </p:nvPr>
        </p:nvSpPr>
        <p:spPr/>
        <p:txBody>
          <a:bodyPr>
            <a:normAutofit fontScale="85000" lnSpcReduction="10000"/>
          </a:bodyPr>
          <a:lstStyle/>
          <a:p>
            <a:r>
              <a:rPr lang="en-US" dirty="0"/>
              <a:t>The emotional aspect of the self has long been misunderstood. With the advent of agriculture, for the first time in human history, people did not have to wander and had food surpluses that went beyond the immediate moment. As a result, you suddenly had large groups of people living near each other. In order to limit the destructive impulses that tended to come out when large groups gathered, people began to champion concepts of reason and rationality.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E5BA1E7-23B2-465A-98CC-8F8144421902}"/>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normAutofit fontScale="90000"/>
          </a:bodyPr>
          <a:lstStyle/>
          <a:p>
            <a:r>
              <a:rPr lang="en-US" dirty="0"/>
              <a:t>Validity of Emotions </a:t>
            </a:r>
          </a:p>
        </p:txBody>
      </p:sp>
      <p:grpSp>
        <p:nvGrpSpPr>
          <p:cNvPr id="2" name="Group 1">
            <a:extLst>
              <a:ext uri="{FF2B5EF4-FFF2-40B4-BE49-F238E27FC236}">
                <a16:creationId xmlns:a16="http://schemas.microsoft.com/office/drawing/2014/main" id="{56F0D144-1524-44BD-A9C1-688292E7E8F8}"/>
              </a:ext>
            </a:extLst>
          </p:cNvPr>
          <p:cNvGrpSpPr/>
          <p:nvPr/>
        </p:nvGrpSpPr>
        <p:grpSpPr>
          <a:xfrm>
            <a:off x="457200" y="1600200"/>
            <a:ext cx="8229599" cy="4525962"/>
            <a:chOff x="457200" y="1600200"/>
            <a:chExt cx="8229599" cy="4525962"/>
          </a:xfrm>
        </p:grpSpPr>
        <p:sp>
          <p:nvSpPr>
            <p:cNvPr id="3" name="Arrow: Right 2">
              <a:extLst>
                <a:ext uri="{FF2B5EF4-FFF2-40B4-BE49-F238E27FC236}">
                  <a16:creationId xmlns:a16="http://schemas.microsoft.com/office/drawing/2014/main" id="{7AB0E23B-FDD0-4B0F-BAEA-2036EDEDF302}"/>
                </a:ext>
              </a:extLst>
            </p:cNvPr>
            <p:cNvSpPr/>
            <p:nvPr/>
          </p:nvSpPr>
          <p:spPr>
            <a:xfrm>
              <a:off x="3749039" y="1600200"/>
              <a:ext cx="4937760"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A09A3485-E119-4438-87DA-E057AB6F4EB2}"/>
                </a:ext>
              </a:extLst>
            </p:cNvPr>
            <p:cNvSpPr/>
            <p:nvPr/>
          </p:nvSpPr>
          <p:spPr>
            <a:xfrm>
              <a:off x="457200" y="1600200"/>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9054" tIns="109049" rIns="149054" bIns="109049"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If you feel anger, it is valid to acknowledge to yourself that you do indeed feel anger</a:t>
              </a:r>
              <a:endParaRPr lang="en-US" sz="2100" b="0" kern="1200" dirty="0">
                <a:solidFill>
                  <a:schemeClr val="bg1"/>
                </a:solidFill>
              </a:endParaRPr>
            </a:p>
          </p:txBody>
        </p:sp>
        <p:sp>
          <p:nvSpPr>
            <p:cNvPr id="6" name="Arrow: Right 5">
              <a:extLst>
                <a:ext uri="{FF2B5EF4-FFF2-40B4-BE49-F238E27FC236}">
                  <a16:creationId xmlns:a16="http://schemas.microsoft.com/office/drawing/2014/main" id="{BFEAFD27-6B1A-40F3-BEE5-86D630CB6EB2}"/>
                </a:ext>
              </a:extLst>
            </p:cNvPr>
            <p:cNvSpPr/>
            <p:nvPr/>
          </p:nvSpPr>
          <p:spPr>
            <a:xfrm>
              <a:off x="3749039" y="3155999"/>
              <a:ext cx="4937760"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2377B4D-C685-47D7-B46E-C7853AA27C29}"/>
                </a:ext>
              </a:extLst>
            </p:cNvPr>
            <p:cNvSpPr/>
            <p:nvPr/>
          </p:nvSpPr>
          <p:spPr>
            <a:xfrm>
              <a:off x="457200" y="3155999"/>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9054" tIns="109049" rIns="149054" bIns="109049"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Denying an emotional state is a dangerous action that can have big consequence</a:t>
              </a:r>
              <a:endParaRPr lang="en-US" sz="2100" b="0" kern="1200" dirty="0">
                <a:solidFill>
                  <a:schemeClr val="bg1"/>
                </a:solidFill>
              </a:endParaRPr>
            </a:p>
          </p:txBody>
        </p:sp>
        <p:sp>
          <p:nvSpPr>
            <p:cNvPr id="8" name="Arrow: Right 7">
              <a:extLst>
                <a:ext uri="{FF2B5EF4-FFF2-40B4-BE49-F238E27FC236}">
                  <a16:creationId xmlns:a16="http://schemas.microsoft.com/office/drawing/2014/main" id="{66E7C86F-B139-4C7A-BC7A-CDEFDDF0CCDC}"/>
                </a:ext>
              </a:extLst>
            </p:cNvPr>
            <p:cNvSpPr/>
            <p:nvPr/>
          </p:nvSpPr>
          <p:spPr>
            <a:xfrm>
              <a:off x="3749039" y="4711799"/>
              <a:ext cx="4937760"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FD91B0C-E3CC-4AAB-8BC6-75E9BFE1FBC4}"/>
                </a:ext>
              </a:extLst>
            </p:cNvPr>
            <p:cNvSpPr/>
            <p:nvPr/>
          </p:nvSpPr>
          <p:spPr>
            <a:xfrm>
              <a:off x="457200" y="4711799"/>
              <a:ext cx="3291840" cy="1414363"/>
            </a:xfrm>
            <a:custGeom>
              <a:avLst/>
              <a:gdLst>
                <a:gd name="connsiteX0" fmla="*/ 0 w 3291840"/>
                <a:gd name="connsiteY0" fmla="*/ 235732 h 1414363"/>
                <a:gd name="connsiteX1" fmla="*/ 235732 w 3291840"/>
                <a:gd name="connsiteY1" fmla="*/ 0 h 1414363"/>
                <a:gd name="connsiteX2" fmla="*/ 3056108 w 3291840"/>
                <a:gd name="connsiteY2" fmla="*/ 0 h 1414363"/>
                <a:gd name="connsiteX3" fmla="*/ 3291840 w 3291840"/>
                <a:gd name="connsiteY3" fmla="*/ 235732 h 1414363"/>
                <a:gd name="connsiteX4" fmla="*/ 3291840 w 3291840"/>
                <a:gd name="connsiteY4" fmla="*/ 1178631 h 1414363"/>
                <a:gd name="connsiteX5" fmla="*/ 3056108 w 3291840"/>
                <a:gd name="connsiteY5" fmla="*/ 1414363 h 1414363"/>
                <a:gd name="connsiteX6" fmla="*/ 235732 w 3291840"/>
                <a:gd name="connsiteY6" fmla="*/ 1414363 h 1414363"/>
                <a:gd name="connsiteX7" fmla="*/ 0 w 3291840"/>
                <a:gd name="connsiteY7" fmla="*/ 1178631 h 1414363"/>
                <a:gd name="connsiteX8" fmla="*/ 0 w 3291840"/>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91840" h="1414363">
                  <a:moveTo>
                    <a:pt x="0" y="235732"/>
                  </a:moveTo>
                  <a:cubicBezTo>
                    <a:pt x="0" y="105541"/>
                    <a:pt x="105541" y="0"/>
                    <a:pt x="235732" y="0"/>
                  </a:cubicBezTo>
                  <a:lnTo>
                    <a:pt x="3056108" y="0"/>
                  </a:lnTo>
                  <a:cubicBezTo>
                    <a:pt x="3186299" y="0"/>
                    <a:pt x="3291840" y="105541"/>
                    <a:pt x="3291840" y="235732"/>
                  </a:cubicBezTo>
                  <a:lnTo>
                    <a:pt x="3291840" y="1178631"/>
                  </a:lnTo>
                  <a:cubicBezTo>
                    <a:pt x="3291840" y="1308822"/>
                    <a:pt x="3186299" y="1414363"/>
                    <a:pt x="3056108"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9054" tIns="109049" rIns="149054" bIns="109049" numCol="1" spcCol="1270" anchor="ctr" anchorCtr="0">
              <a:noAutofit/>
            </a:bodyPr>
            <a:lstStyle/>
            <a:p>
              <a:pPr marL="0" lvl="0" indent="0" algn="l" defTabSz="933450">
                <a:lnSpc>
                  <a:spcPct val="90000"/>
                </a:lnSpc>
                <a:spcBef>
                  <a:spcPct val="0"/>
                </a:spcBef>
                <a:spcAft>
                  <a:spcPct val="35000"/>
                </a:spcAft>
                <a:buNone/>
              </a:pPr>
              <a:r>
                <a:rPr lang="en-US" sz="2100" kern="1200" dirty="0">
                  <a:solidFill>
                    <a:schemeClr val="bg1"/>
                  </a:solidFill>
                  <a:latin typeface="+mn-lt"/>
                  <a:ea typeface="+mn-ea"/>
                  <a:cs typeface="+mn-cs"/>
                </a:rPr>
                <a:t>Emotional breakdown in the future if not addressed</a:t>
              </a:r>
              <a:endParaRPr lang="en-US" sz="2100" b="0" kern="1200" dirty="0">
                <a:solidFill>
                  <a:schemeClr val="bg1"/>
                </a:solidFill>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6080884-A29A-4A13-9FCB-20E3D744C761}"/>
              </a:ext>
            </a:extLst>
          </p:cNvPr>
          <p:cNvSpPr>
            <a:spLocks noGrp="1"/>
          </p:cNvSpPr>
          <p:nvPr>
            <p:ph sz="quarter" idx="11"/>
          </p:nvPr>
        </p:nvSpPr>
        <p:spPr/>
        <p:txBody>
          <a:bodyPr/>
          <a:lstStyle/>
          <a:p>
            <a:endParaRPr lang="en-US"/>
          </a:p>
        </p:txBody>
      </p:sp>
      <p:sp>
        <p:nvSpPr>
          <p:cNvPr id="25602" name="Title 1"/>
          <p:cNvSpPr>
            <a:spLocks noGrp="1"/>
          </p:cNvSpPr>
          <p:nvPr>
            <p:ph type="title"/>
          </p:nvPr>
        </p:nvSpPr>
        <p:spPr/>
        <p:txBody>
          <a:bodyPr/>
          <a:lstStyle/>
          <a:p>
            <a:r>
              <a:rPr lang="en-US" dirty="0"/>
              <a:t>Utility of Emotions</a:t>
            </a:r>
          </a:p>
        </p:txBody>
      </p:sp>
      <p:grpSp>
        <p:nvGrpSpPr>
          <p:cNvPr id="3" name="Group 2">
            <a:extLst>
              <a:ext uri="{FF2B5EF4-FFF2-40B4-BE49-F238E27FC236}">
                <a16:creationId xmlns:a16="http://schemas.microsoft.com/office/drawing/2014/main" id="{9A101E73-EC2D-432F-8477-F74199AA3476}"/>
              </a:ext>
            </a:extLst>
          </p:cNvPr>
          <p:cNvGrpSpPr/>
          <p:nvPr/>
        </p:nvGrpSpPr>
        <p:grpSpPr>
          <a:xfrm>
            <a:off x="457200" y="1602641"/>
            <a:ext cx="8229600" cy="4521079"/>
            <a:chOff x="457200" y="1602641"/>
            <a:chExt cx="8229600" cy="4521079"/>
          </a:xfrm>
        </p:grpSpPr>
        <p:sp>
          <p:nvSpPr>
            <p:cNvPr id="4" name="Freeform: Shape 3">
              <a:extLst>
                <a:ext uri="{FF2B5EF4-FFF2-40B4-BE49-F238E27FC236}">
                  <a16:creationId xmlns:a16="http://schemas.microsoft.com/office/drawing/2014/main" id="{FF7DBB6F-0E79-4A53-A2CC-680FC205890B}"/>
                </a:ext>
              </a:extLst>
            </p:cNvPr>
            <p:cNvSpPr/>
            <p:nvPr/>
          </p:nvSpPr>
          <p:spPr>
            <a:xfrm>
              <a:off x="457200" y="1602641"/>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“Mean, nasty, brutish, and short”</a:t>
              </a:r>
              <a:endParaRPr lang="en-US" sz="4400" kern="1200" dirty="0">
                <a:solidFill>
                  <a:schemeClr val="bg1"/>
                </a:solidFill>
              </a:endParaRPr>
            </a:p>
          </p:txBody>
        </p:sp>
        <p:sp>
          <p:nvSpPr>
            <p:cNvPr id="5" name="Freeform: Shape 4">
              <a:extLst>
                <a:ext uri="{FF2B5EF4-FFF2-40B4-BE49-F238E27FC236}">
                  <a16:creationId xmlns:a16="http://schemas.microsoft.com/office/drawing/2014/main" id="{BEAAAFA3-9CB6-42C8-9270-B2C49B8026BA}"/>
                </a:ext>
              </a:extLst>
            </p:cNvPr>
            <p:cNvSpPr/>
            <p:nvPr/>
          </p:nvSpPr>
          <p:spPr>
            <a:xfrm>
              <a:off x="457200" y="3113793"/>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Further reflection of situations</a:t>
              </a:r>
              <a:endParaRPr lang="en-US" sz="4400" kern="1200" dirty="0">
                <a:solidFill>
                  <a:schemeClr val="bg1"/>
                </a:solidFill>
              </a:endParaRPr>
            </a:p>
          </p:txBody>
        </p:sp>
        <p:sp>
          <p:nvSpPr>
            <p:cNvPr id="6" name="Freeform: Shape 5">
              <a:extLst>
                <a:ext uri="{FF2B5EF4-FFF2-40B4-BE49-F238E27FC236}">
                  <a16:creationId xmlns:a16="http://schemas.microsoft.com/office/drawing/2014/main" id="{878E4D05-9BF0-43A6-AFCA-57B43C3F52C7}"/>
                </a:ext>
              </a:extLst>
            </p:cNvPr>
            <p:cNvSpPr/>
            <p:nvPr/>
          </p:nvSpPr>
          <p:spPr>
            <a:xfrm>
              <a:off x="457200" y="4624944"/>
              <a:ext cx="8229600" cy="1498776"/>
            </a:xfrm>
            <a:custGeom>
              <a:avLst/>
              <a:gdLst>
                <a:gd name="connsiteX0" fmla="*/ 0 w 8229600"/>
                <a:gd name="connsiteY0" fmla="*/ 249801 h 1498776"/>
                <a:gd name="connsiteX1" fmla="*/ 249801 w 8229600"/>
                <a:gd name="connsiteY1" fmla="*/ 0 h 1498776"/>
                <a:gd name="connsiteX2" fmla="*/ 7979799 w 8229600"/>
                <a:gd name="connsiteY2" fmla="*/ 0 h 1498776"/>
                <a:gd name="connsiteX3" fmla="*/ 8229600 w 8229600"/>
                <a:gd name="connsiteY3" fmla="*/ 249801 h 1498776"/>
                <a:gd name="connsiteX4" fmla="*/ 8229600 w 8229600"/>
                <a:gd name="connsiteY4" fmla="*/ 1248975 h 1498776"/>
                <a:gd name="connsiteX5" fmla="*/ 7979799 w 8229600"/>
                <a:gd name="connsiteY5" fmla="*/ 1498776 h 1498776"/>
                <a:gd name="connsiteX6" fmla="*/ 249801 w 8229600"/>
                <a:gd name="connsiteY6" fmla="*/ 1498776 h 1498776"/>
                <a:gd name="connsiteX7" fmla="*/ 0 w 8229600"/>
                <a:gd name="connsiteY7" fmla="*/ 1248975 h 1498776"/>
                <a:gd name="connsiteX8" fmla="*/ 0 w 8229600"/>
                <a:gd name="connsiteY8" fmla="*/ 249801 h 1498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498776">
                  <a:moveTo>
                    <a:pt x="0" y="249801"/>
                  </a:moveTo>
                  <a:cubicBezTo>
                    <a:pt x="0" y="111840"/>
                    <a:pt x="111840" y="0"/>
                    <a:pt x="249801" y="0"/>
                  </a:cubicBezTo>
                  <a:lnTo>
                    <a:pt x="7979799" y="0"/>
                  </a:lnTo>
                  <a:cubicBezTo>
                    <a:pt x="8117760" y="0"/>
                    <a:pt x="8229600" y="111840"/>
                    <a:pt x="8229600" y="249801"/>
                  </a:cubicBezTo>
                  <a:lnTo>
                    <a:pt x="8229600" y="1248975"/>
                  </a:lnTo>
                  <a:cubicBezTo>
                    <a:pt x="8229600" y="1386936"/>
                    <a:pt x="8117760" y="1498776"/>
                    <a:pt x="7979799" y="1498776"/>
                  </a:cubicBezTo>
                  <a:lnTo>
                    <a:pt x="249801" y="1498776"/>
                  </a:lnTo>
                  <a:cubicBezTo>
                    <a:pt x="111840" y="1498776"/>
                    <a:pt x="0" y="1386936"/>
                    <a:pt x="0" y="1248975"/>
                  </a:cubicBezTo>
                  <a:lnTo>
                    <a:pt x="0" y="24980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0804" tIns="240804" rIns="240804" bIns="240804" numCol="1" spcCol="1270" anchor="ctr" anchorCtr="0">
              <a:noAutofit/>
            </a:bodyPr>
            <a:lstStyle/>
            <a:p>
              <a:pPr marL="0" lvl="0" indent="0" algn="l" defTabSz="1955800">
                <a:lnSpc>
                  <a:spcPct val="90000"/>
                </a:lnSpc>
                <a:spcBef>
                  <a:spcPct val="0"/>
                </a:spcBef>
                <a:spcAft>
                  <a:spcPct val="35000"/>
                </a:spcAft>
                <a:buNone/>
              </a:pPr>
              <a:r>
                <a:rPr lang="en-US" sz="4400" kern="1200" dirty="0">
                  <a:solidFill>
                    <a:schemeClr val="bg1"/>
                  </a:solidFill>
                  <a:latin typeface="+mn-lt"/>
                  <a:ea typeface="+mn-ea"/>
                  <a:cs typeface="+mn-cs"/>
                </a:rPr>
                <a:t>We feel emotions provide us with important information </a:t>
              </a:r>
              <a:endParaRPr lang="en-US" sz="4400" kern="1200" dirty="0">
                <a:solidFill>
                  <a:schemeClr val="bg1"/>
                </a:solidFill>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D1E4DEC-92DA-4EC2-8DD0-6ADC89549658}"/>
              </a:ext>
            </a:extLst>
          </p:cNvPr>
          <p:cNvSpPr>
            <a:spLocks noGrp="1"/>
          </p:cNvSpPr>
          <p:nvPr>
            <p:ph sz="quarter" idx="11"/>
          </p:nvPr>
        </p:nvSpPr>
        <p:spPr/>
        <p:txBody>
          <a:bodyPr/>
          <a:lstStyle/>
          <a:p>
            <a:endParaRPr lang="en-US"/>
          </a:p>
        </p:txBody>
      </p:sp>
      <p:sp>
        <p:nvSpPr>
          <p:cNvPr id="26626" name="Title 1"/>
          <p:cNvSpPr>
            <a:spLocks noGrp="1"/>
          </p:cNvSpPr>
          <p:nvPr>
            <p:ph type="title"/>
          </p:nvPr>
        </p:nvSpPr>
        <p:spPr/>
        <p:txBody>
          <a:bodyPr>
            <a:normAutofit fontScale="90000"/>
          </a:bodyPr>
          <a:lstStyle/>
          <a:p>
            <a:r>
              <a:rPr lang="en-US" dirty="0"/>
              <a:t>Emotional Arousal</a:t>
            </a:r>
          </a:p>
        </p:txBody>
      </p:sp>
      <p:grpSp>
        <p:nvGrpSpPr>
          <p:cNvPr id="3" name="Group 2">
            <a:extLst>
              <a:ext uri="{FF2B5EF4-FFF2-40B4-BE49-F238E27FC236}">
                <a16:creationId xmlns:a16="http://schemas.microsoft.com/office/drawing/2014/main" id="{5D237241-DA8D-4FB4-A244-DB759E06D41E}"/>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E06147B4-B75F-4446-9AEF-93F6FC133171}"/>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Theory of emotional granularity</a:t>
              </a:r>
              <a:endParaRPr lang="en-US" sz="4200" kern="1200" dirty="0">
                <a:solidFill>
                  <a:schemeClr val="bg1"/>
                </a:solidFill>
              </a:endParaRPr>
            </a:p>
          </p:txBody>
        </p:sp>
        <p:sp>
          <p:nvSpPr>
            <p:cNvPr id="5" name="Freeform: Shape 4">
              <a:extLst>
                <a:ext uri="{FF2B5EF4-FFF2-40B4-BE49-F238E27FC236}">
                  <a16:creationId xmlns:a16="http://schemas.microsoft.com/office/drawing/2014/main" id="{F12C26BC-8782-4F7D-9C26-96ACA6B045A2}"/>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Emotions can be identified</a:t>
              </a:r>
              <a:endParaRPr lang="en-US" sz="4200" kern="1200" dirty="0">
                <a:solidFill>
                  <a:schemeClr val="bg1"/>
                </a:solidFill>
              </a:endParaRPr>
            </a:p>
          </p:txBody>
        </p:sp>
        <p:sp>
          <p:nvSpPr>
            <p:cNvPr id="6" name="Freeform: Shape 5">
              <a:extLst>
                <a:ext uri="{FF2B5EF4-FFF2-40B4-BE49-F238E27FC236}">
                  <a16:creationId xmlns:a16="http://schemas.microsoft.com/office/drawing/2014/main" id="{D0F673F3-5236-4EBB-80B0-06F7D49D194D}"/>
                </a:ext>
              </a:extLst>
            </p:cNvPr>
            <p:cNvSpPr/>
            <p:nvPr/>
          </p:nvSpPr>
          <p:spPr>
            <a:xfrm>
              <a:off x="918105"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Arousal</a:t>
              </a:r>
              <a:endParaRPr lang="en-US" sz="4200" kern="1200" dirty="0">
                <a:solidFill>
                  <a:schemeClr val="bg1"/>
                </a:solidFill>
              </a:endParaRPr>
            </a:p>
          </p:txBody>
        </p:sp>
        <p:sp>
          <p:nvSpPr>
            <p:cNvPr id="7" name="Freeform: Shape 6">
              <a:extLst>
                <a:ext uri="{FF2B5EF4-FFF2-40B4-BE49-F238E27FC236}">
                  <a16:creationId xmlns:a16="http://schemas.microsoft.com/office/drawing/2014/main" id="{7A8CDE7F-5767-46B3-B5C4-786BCE9CFDBC}"/>
                </a:ext>
              </a:extLst>
            </p:cNvPr>
            <p:cNvSpPr/>
            <p:nvPr/>
          </p:nvSpPr>
          <p:spPr>
            <a:xfrm>
              <a:off x="4745994"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rPr>
                <a:t>Valence</a:t>
              </a: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1916F9C-4452-48C4-8DE1-76421B364688}"/>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Emotional Valence</a:t>
            </a:r>
          </a:p>
        </p:txBody>
      </p:sp>
      <p:grpSp>
        <p:nvGrpSpPr>
          <p:cNvPr id="3" name="Group 2">
            <a:extLst>
              <a:ext uri="{FF2B5EF4-FFF2-40B4-BE49-F238E27FC236}">
                <a16:creationId xmlns:a16="http://schemas.microsoft.com/office/drawing/2014/main" id="{8794DFC7-2080-4E12-82B1-E396319AAEF6}"/>
              </a:ext>
            </a:extLst>
          </p:cNvPr>
          <p:cNvGrpSpPr/>
          <p:nvPr/>
        </p:nvGrpSpPr>
        <p:grpSpPr>
          <a:xfrm>
            <a:off x="459771" y="2782856"/>
            <a:ext cx="8224456" cy="2160650"/>
            <a:chOff x="459771" y="2782856"/>
            <a:chExt cx="8224456" cy="2160650"/>
          </a:xfrm>
        </p:grpSpPr>
        <p:sp>
          <p:nvSpPr>
            <p:cNvPr id="4" name="Freeform: Shape 3">
              <a:extLst>
                <a:ext uri="{FF2B5EF4-FFF2-40B4-BE49-F238E27FC236}">
                  <a16:creationId xmlns:a16="http://schemas.microsoft.com/office/drawing/2014/main" id="{28A983C8-901E-4158-AB54-87B605B9BB2E}"/>
                </a:ext>
              </a:extLst>
            </p:cNvPr>
            <p:cNvSpPr/>
            <p:nvPr/>
          </p:nvSpPr>
          <p:spPr>
            <a:xfrm>
              <a:off x="4597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solidFill>
                    <a:schemeClr val="bg1"/>
                  </a:solidFill>
                </a:rPr>
                <a:t>Pleasant condition</a:t>
              </a:r>
            </a:p>
          </p:txBody>
        </p:sp>
        <p:sp>
          <p:nvSpPr>
            <p:cNvPr id="5" name="Rectangle 4">
              <a:extLst>
                <a:ext uri="{FF2B5EF4-FFF2-40B4-BE49-F238E27FC236}">
                  <a16:creationId xmlns:a16="http://schemas.microsoft.com/office/drawing/2014/main" id="{A968F806-A843-47E2-952D-26B52F62D738}"/>
                </a:ext>
              </a:extLst>
            </p:cNvPr>
            <p:cNvSpPr/>
            <p:nvPr/>
          </p:nvSpPr>
          <p:spPr>
            <a:xfrm>
              <a:off x="459771" y="3757666"/>
              <a:ext cx="2507456" cy="1185840"/>
            </a:xfrm>
            <a:prstGeom prst="rect">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6" name="Freeform: Shape 5">
              <a:extLst>
                <a:ext uri="{FF2B5EF4-FFF2-40B4-BE49-F238E27FC236}">
                  <a16:creationId xmlns:a16="http://schemas.microsoft.com/office/drawing/2014/main" id="{816190B0-D123-4CCB-8D5D-BEB468C60145}"/>
                </a:ext>
              </a:extLst>
            </p:cNvPr>
            <p:cNvSpPr/>
            <p:nvPr/>
          </p:nvSpPr>
          <p:spPr>
            <a:xfrm>
              <a:off x="33182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b="0" kern="1200" dirty="0">
                  <a:solidFill>
                    <a:schemeClr val="bg1"/>
                  </a:solidFill>
                </a:rPr>
                <a:t>Unpleasant condition</a:t>
              </a:r>
            </a:p>
          </p:txBody>
        </p:sp>
        <p:sp>
          <p:nvSpPr>
            <p:cNvPr id="7" name="Rectangle 6">
              <a:extLst>
                <a:ext uri="{FF2B5EF4-FFF2-40B4-BE49-F238E27FC236}">
                  <a16:creationId xmlns:a16="http://schemas.microsoft.com/office/drawing/2014/main" id="{3D9ED7E0-6332-47E4-A524-8AB5297223D8}"/>
                </a:ext>
              </a:extLst>
            </p:cNvPr>
            <p:cNvSpPr/>
            <p:nvPr/>
          </p:nvSpPr>
          <p:spPr>
            <a:xfrm>
              <a:off x="3318271" y="3757666"/>
              <a:ext cx="2507456" cy="1185840"/>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3C323944-C6E2-4E07-953D-8E95541B9B1F}"/>
                </a:ext>
              </a:extLst>
            </p:cNvPr>
            <p:cNvSpPr/>
            <p:nvPr/>
          </p:nvSpPr>
          <p:spPr>
            <a:xfrm>
              <a:off x="6176771" y="2782856"/>
              <a:ext cx="2507456" cy="974809"/>
            </a:xfrm>
            <a:custGeom>
              <a:avLst/>
              <a:gdLst>
                <a:gd name="connsiteX0" fmla="*/ 0 w 2507456"/>
                <a:gd name="connsiteY0" fmla="*/ 0 h 974809"/>
                <a:gd name="connsiteX1" fmla="*/ 2507456 w 2507456"/>
                <a:gd name="connsiteY1" fmla="*/ 0 h 974809"/>
                <a:gd name="connsiteX2" fmla="*/ 2507456 w 2507456"/>
                <a:gd name="connsiteY2" fmla="*/ 974809 h 974809"/>
                <a:gd name="connsiteX3" fmla="*/ 0 w 2507456"/>
                <a:gd name="connsiteY3" fmla="*/ 974809 h 974809"/>
                <a:gd name="connsiteX4" fmla="*/ 0 w 2507456"/>
                <a:gd name="connsiteY4" fmla="*/ 0 h 974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7456" h="974809">
                  <a:moveTo>
                    <a:pt x="0" y="0"/>
                  </a:moveTo>
                  <a:lnTo>
                    <a:pt x="2507456" y="0"/>
                  </a:lnTo>
                  <a:lnTo>
                    <a:pt x="2507456" y="974809"/>
                  </a:lnTo>
                  <a:lnTo>
                    <a:pt x="0" y="974809"/>
                  </a:lnTo>
                  <a:lnTo>
                    <a:pt x="0" y="0"/>
                  </a:lnTo>
                  <a:close/>
                </a:path>
              </a:pathLst>
            </a:cu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Valence continuum</a:t>
              </a:r>
              <a:endParaRPr lang="en-US" sz="2700" b="0" kern="1200" dirty="0">
                <a:solidFill>
                  <a:schemeClr val="bg1"/>
                </a:solidFill>
              </a:endParaRPr>
            </a:p>
          </p:txBody>
        </p:sp>
        <p:sp>
          <p:nvSpPr>
            <p:cNvPr id="9" name="Rectangle 8">
              <a:extLst>
                <a:ext uri="{FF2B5EF4-FFF2-40B4-BE49-F238E27FC236}">
                  <a16:creationId xmlns:a16="http://schemas.microsoft.com/office/drawing/2014/main" id="{85668B20-50EC-43BA-8D2D-EAA3F6C0404E}"/>
                </a:ext>
              </a:extLst>
            </p:cNvPr>
            <p:cNvSpPr/>
            <p:nvPr/>
          </p:nvSpPr>
          <p:spPr>
            <a:xfrm>
              <a:off x="6176771" y="3757666"/>
              <a:ext cx="2507456" cy="1185840"/>
            </a:xfrm>
            <a:prstGeom prst="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0E3F2EA-855C-433E-9DC5-A27BD480B78C}"/>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5628B778-D830-425B-9E75-FB4579E4B79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C54C7ED7-A16D-4922-A2FE-E62110C6552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Aria and </a:t>
              </a:r>
              <a:r>
                <a:rPr lang="en-US" sz="3100" kern="1200" dirty="0"/>
                <a:t>Sally’s </a:t>
              </a:r>
              <a:r>
                <a:rPr lang="en-US" sz="3100" kern="1200" dirty="0">
                  <a:solidFill>
                    <a:schemeClr val="bg1"/>
                  </a:solidFill>
                  <a:latin typeface="+mn-lt"/>
                  <a:ea typeface="+mn-ea"/>
                  <a:cs typeface="+mn-cs"/>
                </a:rPr>
                <a:t>father had recently lost his job as a government worker</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D514D2AA-2791-4077-A453-D0DDB33F9656}"/>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20BE67EE-FE16-456F-BA7D-C9CC58C5FAE6}"/>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Both sisters recognized that this created anxiety within them</a:t>
              </a:r>
              <a:endParaRPr lang="en-US" sz="2100" kern="1200" dirty="0">
                <a:solidFill>
                  <a:schemeClr val="bg1"/>
                </a:solidFill>
              </a:endParaRPr>
            </a:p>
          </p:txBody>
        </p:sp>
        <p:sp>
          <p:nvSpPr>
            <p:cNvPr id="7" name="Rectangle: Rounded Corners 6">
              <a:extLst>
                <a:ext uri="{FF2B5EF4-FFF2-40B4-BE49-F238E27FC236}">
                  <a16:creationId xmlns:a16="http://schemas.microsoft.com/office/drawing/2014/main" id="{D28F201E-3B22-4B4F-AFFB-102DA36CACA5}"/>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728D96B4-3445-460F-B781-6DDB046749CA}"/>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Arya vented her frustrations out against Sansa </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40DFBDF8-3E84-4E63-9E2D-0DF670E4A03C}"/>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6B2B1692-A687-4B94-AA08-B71BD12AE55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Sansa realized that her frustration wasn’t with Arya </a:t>
              </a:r>
              <a:endParaRPr lang="en-US" sz="2100" kern="1200" dirty="0">
                <a:solidFill>
                  <a:schemeClr val="bg1"/>
                </a:solidFill>
              </a:endParaRPr>
            </a:p>
          </p:txBody>
        </p:sp>
      </p:grpSp>
    </p:spTree>
    <p:extLst>
      <p:ext uri="{BB962C8B-B14F-4D97-AF65-F5344CB8AC3E}">
        <p14:creationId xmlns:p14="http://schemas.microsoft.com/office/powerpoint/2010/main" val="24243100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Autofit/>
          </a:bodyPr>
          <a:lstStyle/>
          <a:p>
            <a:pPr lvl="0"/>
            <a:r>
              <a:rPr lang="en-US" sz="2000" dirty="0"/>
              <a:t>1. When someone says an emotion is valid, what do they mean?</a:t>
            </a:r>
          </a:p>
          <a:p>
            <a:pPr marL="171450" lvl="0" indent="-514350">
              <a:buFont typeface="+mj-lt"/>
              <a:buAutoNum type="alphaLcParenR"/>
            </a:pPr>
            <a:r>
              <a:rPr lang="en-US" sz="2000" dirty="0">
                <a:solidFill>
                  <a:srgbClr val="FF0000"/>
                </a:solidFill>
              </a:rPr>
              <a:t>It is the way a person truly feels</a:t>
            </a:r>
          </a:p>
          <a:p>
            <a:pPr marL="171450" lvl="0" indent="-514350">
              <a:buFont typeface="+mj-lt"/>
              <a:buAutoNum type="alphaLcParenR"/>
            </a:pPr>
            <a:r>
              <a:rPr lang="en-US" sz="2000" dirty="0"/>
              <a:t>It is appropriate to the situation</a:t>
            </a:r>
          </a:p>
          <a:p>
            <a:pPr marL="171450" lvl="0" indent="-514350">
              <a:buFont typeface="+mj-lt"/>
              <a:buAutoNum type="alphaLcParenR"/>
            </a:pPr>
            <a:r>
              <a:rPr lang="en-US" sz="2000" dirty="0"/>
              <a:t>It is always right to feel this way</a:t>
            </a:r>
          </a:p>
          <a:p>
            <a:pPr marL="171450" lvl="0" indent="-514350">
              <a:buFont typeface="+mj-lt"/>
              <a:buAutoNum type="alphaLcParenR"/>
            </a:pPr>
            <a:r>
              <a:rPr lang="en-US" sz="2000" dirty="0"/>
              <a:t>It should be ignored</a:t>
            </a:r>
          </a:p>
          <a:p>
            <a:r>
              <a:rPr lang="en-US" sz="2000" dirty="0">
                <a:solidFill>
                  <a:srgbClr val="FF0000"/>
                </a:solidFill>
              </a:rPr>
              <a:t>Emotions are valid because they honestly identify how a person feels in a given moment.</a:t>
            </a:r>
          </a:p>
          <a:p>
            <a:pPr lvl="0"/>
            <a:r>
              <a:rPr lang="en-US" sz="2000" dirty="0"/>
              <a:t>2. What can happen if you deny or ignore an emotion? </a:t>
            </a:r>
          </a:p>
          <a:p>
            <a:pPr marL="171450" lvl="0" indent="-514350">
              <a:buFont typeface="+mj-lt"/>
              <a:buAutoNum type="alphaLcParenR"/>
            </a:pPr>
            <a:r>
              <a:rPr lang="en-US" sz="2000" dirty="0"/>
              <a:t>It goes away</a:t>
            </a:r>
          </a:p>
          <a:p>
            <a:pPr marL="171450" lvl="0" indent="-514350">
              <a:buFont typeface="+mj-lt"/>
              <a:buAutoNum type="alphaLcParenR"/>
            </a:pPr>
            <a:r>
              <a:rPr lang="en-US" sz="2000" dirty="0">
                <a:solidFill>
                  <a:srgbClr val="FF0000"/>
                </a:solidFill>
              </a:rPr>
              <a:t>It can lead to a blow-up</a:t>
            </a:r>
          </a:p>
          <a:p>
            <a:pPr marL="171450" lvl="0" indent="-514350">
              <a:buFont typeface="+mj-lt"/>
              <a:buAutoNum type="alphaLcParenR"/>
            </a:pPr>
            <a:r>
              <a:rPr lang="en-US" sz="2000" dirty="0"/>
              <a:t>It transforms into peace</a:t>
            </a:r>
          </a:p>
          <a:p>
            <a:pPr marL="171450" lvl="0" indent="-514350">
              <a:buFont typeface="+mj-lt"/>
              <a:buAutoNum type="alphaLcParenR"/>
            </a:pPr>
            <a:r>
              <a:rPr lang="en-US" sz="2000" dirty="0"/>
              <a:t>It turns into logic</a:t>
            </a:r>
          </a:p>
          <a:p>
            <a:r>
              <a:rPr lang="en-US" sz="2000" dirty="0">
                <a:solidFill>
                  <a:srgbClr val="FF0000"/>
                </a:solidFill>
              </a:rPr>
              <a:t>If you attempt to ignore or deny an emotion, it can fester until you have a blow-up or a breakdown. </a:t>
            </a:r>
          </a:p>
        </p:txBody>
      </p:sp>
    </p:spTree>
    <p:extLst>
      <p:ext uri="{BB962C8B-B14F-4D97-AF65-F5344CB8AC3E}">
        <p14:creationId xmlns:p14="http://schemas.microsoft.com/office/powerpoint/2010/main" val="24243100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62500" lnSpcReduction="20000"/>
          </a:bodyPr>
          <a:lstStyle/>
          <a:p>
            <a:pPr lvl="0"/>
            <a:r>
              <a:rPr lang="en-US" dirty="0"/>
              <a:t>3. What is the effect of fear called?</a:t>
            </a:r>
          </a:p>
          <a:p>
            <a:pPr marL="171450" lvl="0" indent="-514350">
              <a:buFont typeface="+mj-lt"/>
              <a:buAutoNum type="alphaLcParenR"/>
            </a:pPr>
            <a:r>
              <a:rPr lang="en-US" dirty="0"/>
              <a:t>Tend and befriend</a:t>
            </a:r>
          </a:p>
          <a:p>
            <a:pPr marL="171450" lvl="0" indent="-514350">
              <a:buFont typeface="+mj-lt"/>
              <a:buAutoNum type="alphaLcParenR"/>
            </a:pPr>
            <a:r>
              <a:rPr lang="en-US" dirty="0">
                <a:solidFill>
                  <a:srgbClr val="FF0000"/>
                </a:solidFill>
              </a:rPr>
              <a:t>Fight or flight</a:t>
            </a:r>
          </a:p>
          <a:p>
            <a:pPr marL="171450" lvl="0" indent="-514350">
              <a:buFont typeface="+mj-lt"/>
              <a:buAutoNum type="alphaLcParenR"/>
            </a:pPr>
            <a:r>
              <a:rPr lang="en-US" dirty="0"/>
              <a:t>Seek and Destroy</a:t>
            </a:r>
          </a:p>
          <a:p>
            <a:pPr marL="171450" lvl="0" indent="-514350">
              <a:buFont typeface="+mj-lt"/>
              <a:buAutoNum type="alphaLcParenR"/>
            </a:pPr>
            <a:r>
              <a:rPr lang="en-US" dirty="0"/>
              <a:t>Run to the Hills</a:t>
            </a:r>
          </a:p>
          <a:p>
            <a:r>
              <a:rPr lang="en-US" dirty="0">
                <a:solidFill>
                  <a:srgbClr val="FF0000"/>
                </a:solidFill>
              </a:rPr>
              <a:t>Fight or flight is the most common effect of feeling fear. Tend and befriend is a recent hypothesis about alternative responses to fear in women, but it is disputed among neuroscientists. Seek and destroy and run to the hills are lyrics to songs.</a:t>
            </a:r>
          </a:p>
          <a:p>
            <a:pPr lvl="0"/>
            <a:r>
              <a:rPr lang="en-US" dirty="0"/>
              <a:t>4. Why is it helpful to identify your emotional state?</a:t>
            </a:r>
          </a:p>
          <a:p>
            <a:pPr marL="171450" lvl="0" indent="-514350">
              <a:buFont typeface="+mj-lt"/>
              <a:buAutoNum type="alphaLcParenR"/>
            </a:pPr>
            <a:r>
              <a:rPr lang="en-US" dirty="0"/>
              <a:t>To prevent you from being irrational</a:t>
            </a:r>
          </a:p>
          <a:p>
            <a:pPr marL="171450" lvl="0" indent="-514350">
              <a:buFont typeface="+mj-lt"/>
              <a:buAutoNum type="alphaLcParenR"/>
            </a:pPr>
            <a:r>
              <a:rPr lang="en-US" dirty="0"/>
              <a:t>So you can hide it from others</a:t>
            </a:r>
          </a:p>
          <a:p>
            <a:pPr marL="171450" lvl="0" indent="-514350">
              <a:buFont typeface="+mj-lt"/>
              <a:buAutoNum type="alphaLcParenR"/>
            </a:pPr>
            <a:r>
              <a:rPr lang="en-US" dirty="0"/>
              <a:t>Only pleasant emotions are helpful</a:t>
            </a:r>
          </a:p>
          <a:p>
            <a:pPr marL="171450" lvl="0" indent="-514350">
              <a:buFont typeface="+mj-lt"/>
              <a:buAutoNum type="alphaLcParenR"/>
            </a:pPr>
            <a:r>
              <a:rPr lang="en-US" dirty="0">
                <a:solidFill>
                  <a:srgbClr val="FF0000"/>
                </a:solidFill>
              </a:rPr>
              <a:t>It provides important information about your environment and your assessment of that environment</a:t>
            </a:r>
          </a:p>
          <a:p>
            <a:r>
              <a:rPr lang="en-US" dirty="0">
                <a:solidFill>
                  <a:srgbClr val="FF0000"/>
                </a:solidFill>
              </a:rPr>
              <a:t>Both pleasant and unpleasant emotions are helpful in providing information about your environment and your assessment of that environment.</a:t>
            </a:r>
          </a:p>
          <a:p>
            <a:endParaRPr lang="en-US" dirty="0"/>
          </a:p>
        </p:txBody>
      </p:sp>
    </p:spTree>
    <p:extLst>
      <p:ext uri="{BB962C8B-B14F-4D97-AF65-F5344CB8AC3E}">
        <p14:creationId xmlns:p14="http://schemas.microsoft.com/office/powerpoint/2010/main" val="807248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a:t>5. Which of the following is NOT a high arousal emotion?</a:t>
            </a:r>
          </a:p>
          <a:p>
            <a:pPr marL="171450" lvl="0" indent="-514350">
              <a:buFont typeface="+mj-lt"/>
              <a:buAutoNum type="alphaLcParenR"/>
            </a:pPr>
            <a:r>
              <a:rPr lang="en-US" sz="2000" dirty="0">
                <a:solidFill>
                  <a:srgbClr val="FF0000"/>
                </a:solidFill>
              </a:rPr>
              <a:t>Depression</a:t>
            </a:r>
          </a:p>
          <a:p>
            <a:pPr marL="171450" lvl="0" indent="-514350">
              <a:buFont typeface="+mj-lt"/>
              <a:buAutoNum type="alphaLcParenR"/>
            </a:pPr>
            <a:r>
              <a:rPr lang="en-US" sz="2000" dirty="0"/>
              <a:t>Anger</a:t>
            </a:r>
          </a:p>
          <a:p>
            <a:pPr marL="171450" lvl="0" indent="-514350">
              <a:buFont typeface="+mj-lt"/>
              <a:buAutoNum type="alphaLcParenR"/>
            </a:pPr>
            <a:r>
              <a:rPr lang="en-US" sz="2000" dirty="0"/>
              <a:t>Fear</a:t>
            </a:r>
          </a:p>
          <a:p>
            <a:pPr marL="171450" lvl="0" indent="-514350">
              <a:buFont typeface="+mj-lt"/>
              <a:buAutoNum type="alphaLcParenR"/>
            </a:pPr>
            <a:r>
              <a:rPr lang="en-US" sz="2000" dirty="0"/>
              <a:t>Desire</a:t>
            </a:r>
          </a:p>
          <a:p>
            <a:r>
              <a:rPr lang="en-US" sz="2000" dirty="0">
                <a:solidFill>
                  <a:srgbClr val="FF0000"/>
                </a:solidFill>
              </a:rPr>
              <a:t>Depression is a low arousal emotion.</a:t>
            </a:r>
          </a:p>
          <a:p>
            <a:endParaRPr lang="en-US" sz="2000" dirty="0">
              <a:solidFill>
                <a:srgbClr val="FF0000"/>
              </a:solidFill>
            </a:endParaRPr>
          </a:p>
          <a:p>
            <a:pPr lvl="0"/>
            <a:r>
              <a:rPr lang="en-US" sz="2000" dirty="0"/>
              <a:t>6. What does emotional granularity refer to?</a:t>
            </a:r>
          </a:p>
          <a:p>
            <a:pPr marL="171450" lvl="0" indent="-514350">
              <a:buFont typeface="+mj-lt"/>
              <a:buAutoNum type="alphaLcParenR"/>
            </a:pPr>
            <a:r>
              <a:rPr lang="en-US" sz="2000" dirty="0"/>
              <a:t>Heavy emotions</a:t>
            </a:r>
          </a:p>
          <a:p>
            <a:pPr marL="171450" lvl="0" indent="-514350">
              <a:buFont typeface="+mj-lt"/>
              <a:buAutoNum type="alphaLcParenR"/>
            </a:pPr>
            <a:r>
              <a:rPr lang="en-US" sz="2000" dirty="0"/>
              <a:t>Hippie emotions</a:t>
            </a:r>
          </a:p>
          <a:p>
            <a:pPr marL="171450" lvl="0" indent="-514350">
              <a:buFont typeface="+mj-lt"/>
              <a:buAutoNum type="alphaLcParenR"/>
            </a:pPr>
            <a:r>
              <a:rPr lang="en-US" sz="2000" dirty="0">
                <a:solidFill>
                  <a:srgbClr val="FF0000"/>
                </a:solidFill>
              </a:rPr>
              <a:t>The ability to identify emotions in yourself</a:t>
            </a:r>
          </a:p>
          <a:p>
            <a:pPr marL="171450" lvl="0" indent="-514350">
              <a:buFont typeface="+mj-lt"/>
              <a:buAutoNum type="alphaLcParenR"/>
            </a:pPr>
            <a:r>
              <a:rPr lang="en-US" sz="2000" dirty="0"/>
              <a:t>The ability to repress emotions in yourself</a:t>
            </a:r>
          </a:p>
          <a:p>
            <a:r>
              <a:rPr lang="en-US" sz="2000" dirty="0">
                <a:solidFill>
                  <a:srgbClr val="FF0000"/>
                </a:solidFill>
              </a:rPr>
              <a:t>Emotional granularity refers to the ability to identify your emotions. </a:t>
            </a:r>
          </a:p>
        </p:txBody>
      </p:sp>
    </p:spTree>
    <p:extLst>
      <p:ext uri="{BB962C8B-B14F-4D97-AF65-F5344CB8AC3E}">
        <p14:creationId xmlns:p14="http://schemas.microsoft.com/office/powerpoint/2010/main" val="8072483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0000" lnSpcReduction="20000"/>
          </a:bodyPr>
          <a:lstStyle/>
          <a:p>
            <a:pPr lvl="0"/>
            <a:r>
              <a:rPr lang="en-US" dirty="0"/>
              <a:t>7. What does emotional valence refer to?</a:t>
            </a:r>
          </a:p>
          <a:p>
            <a:pPr marL="171450" lvl="0" indent="-514350">
              <a:buFont typeface="+mj-lt"/>
              <a:buAutoNum type="alphaLcParenR"/>
            </a:pPr>
            <a:r>
              <a:rPr lang="en-US" dirty="0">
                <a:solidFill>
                  <a:srgbClr val="FF0000"/>
                </a:solidFill>
              </a:rPr>
              <a:t>Whether an emotion is pleasant or unpleasant</a:t>
            </a:r>
          </a:p>
          <a:p>
            <a:pPr marL="171450" lvl="0" indent="-514350">
              <a:buFont typeface="+mj-lt"/>
              <a:buAutoNum type="alphaLcParenR"/>
            </a:pPr>
            <a:r>
              <a:rPr lang="en-US" dirty="0"/>
              <a:t>Whether an emotion is appropriate or inappropriate</a:t>
            </a:r>
          </a:p>
          <a:p>
            <a:pPr marL="171450" lvl="0" indent="-514350">
              <a:buFont typeface="+mj-lt"/>
              <a:buAutoNum type="alphaLcParenR"/>
            </a:pPr>
            <a:r>
              <a:rPr lang="en-US" dirty="0"/>
              <a:t>Whether an emotion is valid or invalid</a:t>
            </a:r>
          </a:p>
          <a:p>
            <a:pPr marL="171450" lvl="0" indent="-514350">
              <a:buFont typeface="+mj-lt"/>
              <a:buAutoNum type="alphaLcParenR"/>
            </a:pPr>
            <a:r>
              <a:rPr lang="en-US" dirty="0"/>
              <a:t>The change from one emotion to another</a:t>
            </a:r>
          </a:p>
          <a:p>
            <a:r>
              <a:rPr lang="en-US" dirty="0">
                <a:solidFill>
                  <a:srgbClr val="FF0000"/>
                </a:solidFill>
              </a:rPr>
              <a:t>Emotional valence refers to the scale of emotions from pleasant to unpleasant. </a:t>
            </a:r>
          </a:p>
          <a:p>
            <a:endParaRPr lang="en-US" dirty="0">
              <a:solidFill>
                <a:srgbClr val="FF0000"/>
              </a:solidFill>
            </a:endParaRPr>
          </a:p>
          <a:p>
            <a:pPr lvl="0"/>
            <a:r>
              <a:rPr lang="en-US" dirty="0"/>
              <a:t>8. What does an unpleasant emotion indicate?</a:t>
            </a:r>
          </a:p>
          <a:p>
            <a:pPr marL="171450" lvl="0" indent="-514350">
              <a:buFont typeface="+mj-lt"/>
              <a:buAutoNum type="alphaLcParenR"/>
            </a:pPr>
            <a:r>
              <a:rPr lang="en-US" dirty="0"/>
              <a:t>Someone is in deep trouble</a:t>
            </a:r>
          </a:p>
          <a:p>
            <a:pPr marL="171450" lvl="0" indent="-514350">
              <a:buFont typeface="+mj-lt"/>
              <a:buAutoNum type="alphaLcParenR"/>
            </a:pPr>
            <a:r>
              <a:rPr lang="en-US" dirty="0"/>
              <a:t>You’re getting sick</a:t>
            </a:r>
          </a:p>
          <a:p>
            <a:pPr marL="171450" lvl="0" indent="-514350">
              <a:buFont typeface="+mj-lt"/>
              <a:buAutoNum type="alphaLcParenR"/>
            </a:pPr>
            <a:r>
              <a:rPr lang="en-US" dirty="0">
                <a:solidFill>
                  <a:srgbClr val="FF0000"/>
                </a:solidFill>
              </a:rPr>
              <a:t>Something needs to change</a:t>
            </a:r>
          </a:p>
          <a:p>
            <a:pPr marL="171450" lvl="0" indent="-514350">
              <a:buFont typeface="+mj-lt"/>
              <a:buAutoNum type="alphaLcParenR"/>
            </a:pPr>
            <a:r>
              <a:rPr lang="en-US" dirty="0"/>
              <a:t>You’re wrong</a:t>
            </a:r>
          </a:p>
          <a:p>
            <a:r>
              <a:rPr lang="en-US" dirty="0">
                <a:solidFill>
                  <a:srgbClr val="FF0000"/>
                </a:solidFill>
              </a:rPr>
              <a:t>The presence of an unpleasant emotion indicates something needs to change. </a:t>
            </a:r>
          </a:p>
        </p:txBody>
      </p:sp>
    </p:spTree>
    <p:extLst>
      <p:ext uri="{BB962C8B-B14F-4D97-AF65-F5344CB8AC3E}">
        <p14:creationId xmlns:p14="http://schemas.microsoft.com/office/powerpoint/2010/main" val="8072483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a:bodyPr>
          <a:lstStyle/>
          <a:p>
            <a:pPr lvl="0"/>
            <a:r>
              <a:rPr lang="en-US" sz="2000" dirty="0"/>
              <a:t>9. How did Aria respond to her anxiety about her father?</a:t>
            </a:r>
          </a:p>
          <a:p>
            <a:pPr marL="171450" lvl="0" indent="-514350">
              <a:buFont typeface="+mj-lt"/>
              <a:buAutoNum type="alphaLcParenR"/>
            </a:pPr>
            <a:r>
              <a:rPr lang="en-US" sz="2000" dirty="0"/>
              <a:t>She studied fencing</a:t>
            </a:r>
          </a:p>
          <a:p>
            <a:pPr marL="171450" lvl="0" indent="-514350">
              <a:buFont typeface="+mj-lt"/>
              <a:buAutoNum type="alphaLcParenR"/>
            </a:pPr>
            <a:r>
              <a:rPr lang="en-US" sz="2000" dirty="0">
                <a:solidFill>
                  <a:srgbClr val="FF0000"/>
                </a:solidFill>
              </a:rPr>
              <a:t>She fought with her sister</a:t>
            </a:r>
          </a:p>
          <a:p>
            <a:pPr marL="171450" lvl="0" indent="-514350">
              <a:buFont typeface="+mj-lt"/>
              <a:buAutoNum type="alphaLcParenR"/>
            </a:pPr>
            <a:r>
              <a:rPr lang="en-US" sz="2000" dirty="0"/>
              <a:t>She learned how to sew</a:t>
            </a:r>
          </a:p>
          <a:p>
            <a:pPr marL="171450" lvl="0" indent="-514350">
              <a:buFont typeface="+mj-lt"/>
              <a:buAutoNum type="alphaLcParenR"/>
            </a:pPr>
            <a:r>
              <a:rPr lang="en-US" sz="2000" dirty="0"/>
              <a:t>She found a job for her father</a:t>
            </a:r>
          </a:p>
          <a:p>
            <a:r>
              <a:rPr lang="en-US" sz="2000" dirty="0">
                <a:solidFill>
                  <a:srgbClr val="FF0000"/>
                </a:solidFill>
              </a:rPr>
              <a:t>Aria responded to her anxiety by fighting with her sister. </a:t>
            </a:r>
          </a:p>
          <a:p>
            <a:endParaRPr lang="en-US" sz="2000" dirty="0">
              <a:solidFill>
                <a:srgbClr val="FF0000"/>
              </a:solidFill>
            </a:endParaRPr>
          </a:p>
          <a:p>
            <a:pPr lvl="0"/>
            <a:r>
              <a:rPr lang="en-US" sz="2000" dirty="0"/>
              <a:t>10. How did Sally respond to her anxiety about her father?</a:t>
            </a:r>
          </a:p>
          <a:p>
            <a:pPr marL="171450" lvl="0" indent="-514350">
              <a:buFont typeface="+mj-lt"/>
              <a:buAutoNum type="alphaLcParenR"/>
            </a:pPr>
            <a:r>
              <a:rPr lang="en-US" sz="2000" dirty="0"/>
              <a:t>She studied fencing</a:t>
            </a:r>
          </a:p>
          <a:p>
            <a:pPr marL="171450" lvl="0" indent="-514350">
              <a:buFont typeface="+mj-lt"/>
              <a:buAutoNum type="alphaLcParenR"/>
            </a:pPr>
            <a:r>
              <a:rPr lang="en-US" sz="2000" dirty="0"/>
              <a:t>She learned how to sew</a:t>
            </a:r>
          </a:p>
          <a:p>
            <a:pPr marL="171450" lvl="0" indent="-514350">
              <a:buFont typeface="+mj-lt"/>
              <a:buAutoNum type="alphaLcParenR"/>
            </a:pPr>
            <a:r>
              <a:rPr lang="en-US" sz="2000" dirty="0"/>
              <a:t>She begged her father’s boss to reinstate him</a:t>
            </a:r>
          </a:p>
          <a:p>
            <a:pPr marL="171450" lvl="0" indent="-514350">
              <a:buFont typeface="+mj-lt"/>
              <a:buAutoNum type="alphaLcParenR"/>
            </a:pPr>
            <a:r>
              <a:rPr lang="en-US" sz="2000" dirty="0">
                <a:solidFill>
                  <a:srgbClr val="FF0000"/>
                </a:solidFill>
              </a:rPr>
              <a:t>She looked for a new job for her father</a:t>
            </a:r>
          </a:p>
          <a:p>
            <a:r>
              <a:rPr lang="en-US" sz="2000" dirty="0">
                <a:solidFill>
                  <a:srgbClr val="FF0000"/>
                </a:solidFill>
              </a:rPr>
              <a:t>Sally responded to her anxiety by helping her father find a new job.</a:t>
            </a:r>
          </a:p>
        </p:txBody>
      </p:sp>
    </p:spTree>
    <p:extLst>
      <p:ext uri="{BB962C8B-B14F-4D97-AF65-F5344CB8AC3E}">
        <p14:creationId xmlns:p14="http://schemas.microsoft.com/office/powerpoint/2010/main" val="807248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200" dirty="0"/>
              <a:t>Module Six: Mood Management</a:t>
            </a:r>
          </a:p>
        </p:txBody>
      </p:sp>
      <p:sp>
        <p:nvSpPr>
          <p:cNvPr id="28676" name="Text Placeholder 3"/>
          <p:cNvSpPr>
            <a:spLocks noGrp="1"/>
          </p:cNvSpPr>
          <p:nvPr>
            <p:ph type="body" sz="quarter" idx="10"/>
          </p:nvPr>
        </p:nvSpPr>
        <p:spPr>
          <a:ln>
            <a:miter lim="800000"/>
            <a:headEnd/>
            <a:tailEnd/>
          </a:ln>
        </p:spPr>
        <p:txBody>
          <a:bodyPr/>
          <a:lstStyle/>
          <a:p>
            <a:r>
              <a:rPr lang="en-US" sz="2800" i="1" dirty="0"/>
              <a:t>The happiness of your life depends upon the quality of your thoughts.</a:t>
            </a:r>
          </a:p>
          <a:p>
            <a:endParaRPr lang="en-US" sz="2800" dirty="0"/>
          </a:p>
          <a:p>
            <a:r>
              <a:rPr lang="en-US" sz="2800" b="1" i="1" dirty="0"/>
              <a:t>Marcus Antonius</a:t>
            </a:r>
            <a:endParaRPr lang="en-US" sz="2800" dirty="0"/>
          </a:p>
          <a:p>
            <a:endParaRPr lang="en-US" sz="2800" dirty="0"/>
          </a:p>
        </p:txBody>
      </p:sp>
      <p:sp>
        <p:nvSpPr>
          <p:cNvPr id="28675" name="Content Placeholder 2"/>
          <p:cNvSpPr>
            <a:spLocks noGrp="1"/>
          </p:cNvSpPr>
          <p:nvPr>
            <p:ph type="body" sz="quarter" idx="11"/>
          </p:nvPr>
        </p:nvSpPr>
        <p:spPr/>
        <p:txBody>
          <a:bodyPr>
            <a:normAutofit/>
          </a:bodyPr>
          <a:lstStyle/>
          <a:p>
            <a:r>
              <a:rPr lang="en-US" dirty="0"/>
              <a:t>If you cannot control how you feel and avoiding your feelings has negative consequences, the only recourse you have left is to manage your emotions. This involves understanding not only how you feel, but what use you can make of your feelings.</a:t>
            </a:r>
          </a:p>
          <a:p>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7542BD4-7F5F-4101-A207-2254D9A5FC19}"/>
              </a:ext>
            </a:extLst>
          </p:cNvPr>
          <p:cNvSpPr>
            <a:spLocks noGrp="1"/>
          </p:cNvSpPr>
          <p:nvPr>
            <p:ph sz="quarter" idx="11"/>
          </p:nvPr>
        </p:nvSpPr>
        <p:spPr/>
        <p:txBody>
          <a:bodyPr/>
          <a:lstStyle/>
          <a:p>
            <a:endParaRPr lang="en-US"/>
          </a:p>
        </p:txBody>
      </p:sp>
      <p:sp>
        <p:nvSpPr>
          <p:cNvPr id="29698" name="Title 1"/>
          <p:cNvSpPr>
            <a:spLocks noGrp="1"/>
          </p:cNvSpPr>
          <p:nvPr>
            <p:ph type="title"/>
          </p:nvPr>
        </p:nvSpPr>
        <p:spPr/>
        <p:txBody>
          <a:bodyPr>
            <a:normAutofit fontScale="90000"/>
          </a:bodyPr>
          <a:lstStyle/>
          <a:p>
            <a:r>
              <a:rPr lang="en-US" dirty="0"/>
              <a:t>Emotional Intelligence</a:t>
            </a:r>
          </a:p>
        </p:txBody>
      </p:sp>
      <p:grpSp>
        <p:nvGrpSpPr>
          <p:cNvPr id="3" name="Group 2">
            <a:extLst>
              <a:ext uri="{FF2B5EF4-FFF2-40B4-BE49-F238E27FC236}">
                <a16:creationId xmlns:a16="http://schemas.microsoft.com/office/drawing/2014/main" id="{DE6985BA-9B67-4F4D-90DF-F60F5D05DEAD}"/>
              </a:ext>
            </a:extLst>
          </p:cNvPr>
          <p:cNvGrpSpPr/>
          <p:nvPr/>
        </p:nvGrpSpPr>
        <p:grpSpPr>
          <a:xfrm>
            <a:off x="1004" y="1676399"/>
            <a:ext cx="8227591" cy="4525963"/>
            <a:chOff x="1004" y="1676399"/>
            <a:chExt cx="8227591" cy="4525963"/>
          </a:xfrm>
        </p:grpSpPr>
        <p:sp>
          <p:nvSpPr>
            <p:cNvPr id="4" name="Freeform: Shape 3">
              <a:extLst>
                <a:ext uri="{FF2B5EF4-FFF2-40B4-BE49-F238E27FC236}">
                  <a16:creationId xmlns:a16="http://schemas.microsoft.com/office/drawing/2014/main" id="{D7E7B78B-B04E-49F1-A6F0-AE9794D566EF}"/>
                </a:ext>
              </a:extLst>
            </p:cNvPr>
            <p:cNvSpPr/>
            <p:nvPr/>
          </p:nvSpPr>
          <p:spPr>
            <a:xfrm rot="21600000">
              <a:off x="1004" y="16763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1451" tIns="905193" rIns="172294" bIns="905193"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Helps you to understand how to make the most use of your feelings</a:t>
              </a:r>
              <a:endParaRPr lang="en-US" sz="2700" kern="1200" dirty="0">
                <a:solidFill>
                  <a:schemeClr val="bg1"/>
                </a:solidFill>
              </a:endParaRPr>
            </a:p>
          </p:txBody>
        </p:sp>
        <p:sp>
          <p:nvSpPr>
            <p:cNvPr id="5" name="Freeform: Shape 4">
              <a:extLst>
                <a:ext uri="{FF2B5EF4-FFF2-40B4-BE49-F238E27FC236}">
                  <a16:creationId xmlns:a16="http://schemas.microsoft.com/office/drawing/2014/main" id="{6B5C8EB2-2371-4F50-A54D-BA617A836EE9}"/>
                </a:ext>
              </a:extLst>
            </p:cNvPr>
            <p:cNvSpPr/>
            <p:nvPr/>
          </p:nvSpPr>
          <p:spPr>
            <a:xfrm rot="21600000">
              <a:off x="2808832" y="16763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71451" tIns="905193" rIns="172294" bIns="905193"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Understand what your emotion signifies </a:t>
              </a:r>
              <a:endParaRPr lang="en-US" sz="2700" kern="1200" dirty="0">
                <a:solidFill>
                  <a:schemeClr val="bg1"/>
                </a:solidFill>
              </a:endParaRPr>
            </a:p>
          </p:txBody>
        </p:sp>
        <p:sp>
          <p:nvSpPr>
            <p:cNvPr id="6" name="Freeform: Shape 5">
              <a:extLst>
                <a:ext uri="{FF2B5EF4-FFF2-40B4-BE49-F238E27FC236}">
                  <a16:creationId xmlns:a16="http://schemas.microsoft.com/office/drawing/2014/main" id="{95087979-1C85-4185-BB47-6914077BF801}"/>
                </a:ext>
              </a:extLst>
            </p:cNvPr>
            <p:cNvSpPr/>
            <p:nvPr/>
          </p:nvSpPr>
          <p:spPr>
            <a:xfrm rot="21600000">
              <a:off x="5616662" y="16763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71450" tIns="905193" rIns="172294" bIns="905193"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mn-lt"/>
                  <a:ea typeface="+mn-ea"/>
                  <a:cs typeface="+mn-cs"/>
                </a:rPr>
                <a:t>Find appropriate and helpful ways in which you make the emotion work for you</a:t>
              </a:r>
              <a:endParaRPr lang="en-US" sz="2700" kern="1200" dirty="0">
                <a:solidFill>
                  <a:schemeClr val="bg1"/>
                </a:solidFill>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B1BF0A4-FA30-47D0-86FA-11C1059B9DE3}"/>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Categories of Emotion</a:t>
            </a:r>
          </a:p>
        </p:txBody>
      </p:sp>
      <p:grpSp>
        <p:nvGrpSpPr>
          <p:cNvPr id="3" name="Group 2">
            <a:extLst>
              <a:ext uri="{FF2B5EF4-FFF2-40B4-BE49-F238E27FC236}">
                <a16:creationId xmlns:a16="http://schemas.microsoft.com/office/drawing/2014/main" id="{F780F09E-9348-4CB5-B07F-4933264E4A00}"/>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1E8A095C-94C2-4721-9950-F4EF79CD3393}"/>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54068" tIns="154068" rIns="1539692" bIns="154068"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always help us to perform well</a:t>
              </a:r>
              <a:endParaRPr lang="en-US" sz="3000" kern="1200" dirty="0">
                <a:solidFill>
                  <a:schemeClr val="bg1"/>
                </a:solidFill>
              </a:endParaRPr>
            </a:p>
          </p:txBody>
        </p:sp>
        <p:sp>
          <p:nvSpPr>
            <p:cNvPr id="5" name="Freeform: Shape 4">
              <a:extLst>
                <a:ext uri="{FF2B5EF4-FFF2-40B4-BE49-F238E27FC236}">
                  <a16:creationId xmlns:a16="http://schemas.microsoft.com/office/drawing/2014/main" id="{0B9E0336-4C95-4AEA-B525-6561D1E0EFBC}"/>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always interfere with high performance</a:t>
              </a:r>
              <a:endParaRPr lang="en-US" sz="3000" kern="1200" dirty="0">
                <a:solidFill>
                  <a:schemeClr val="bg1"/>
                </a:solidFill>
              </a:endParaRPr>
            </a:p>
          </p:txBody>
        </p:sp>
        <p:sp>
          <p:nvSpPr>
            <p:cNvPr id="6" name="Freeform: Shape 5">
              <a:extLst>
                <a:ext uri="{FF2B5EF4-FFF2-40B4-BE49-F238E27FC236}">
                  <a16:creationId xmlns:a16="http://schemas.microsoft.com/office/drawing/2014/main" id="{F6AE6E00-F0EE-4389-9221-509C2C725990}"/>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54068" tIns="154068" rIns="1653851" bIns="154068" numCol="1" spcCol="1270" anchor="ctr" anchorCtr="0">
              <a:noAutofit/>
            </a:bodyPr>
            <a:lstStyle/>
            <a:p>
              <a:pPr marL="0" lvl="0" indent="0" algn="l" defTabSz="1333500">
                <a:lnSpc>
                  <a:spcPct val="90000"/>
                </a:lnSpc>
                <a:spcBef>
                  <a:spcPct val="0"/>
                </a:spcBef>
                <a:spcAft>
                  <a:spcPct val="35000"/>
                </a:spcAft>
                <a:buNone/>
              </a:pPr>
              <a:r>
                <a:rPr lang="en-US" sz="3000" kern="1200" dirty="0">
                  <a:solidFill>
                    <a:schemeClr val="bg1"/>
                  </a:solidFill>
                  <a:latin typeface="+mn-lt"/>
                  <a:ea typeface="+mn-ea"/>
                  <a:cs typeface="+mn-cs"/>
                </a:rPr>
                <a:t>Emotions that can either improve our performance or impede it</a:t>
              </a:r>
              <a:endParaRPr lang="en-US" sz="3000" kern="1200" dirty="0">
                <a:solidFill>
                  <a:schemeClr val="bg1"/>
                </a:solidFill>
              </a:endParaRPr>
            </a:p>
          </p:txBody>
        </p:sp>
        <p:sp>
          <p:nvSpPr>
            <p:cNvPr id="7" name="Freeform: Shape 6">
              <a:extLst>
                <a:ext uri="{FF2B5EF4-FFF2-40B4-BE49-F238E27FC236}">
                  <a16:creationId xmlns:a16="http://schemas.microsoft.com/office/drawing/2014/main" id="{AD9DBA27-5DA2-46FD-B083-12551F5BCBF4}"/>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7CFEFF89-E2D1-48DC-B454-432BFD9C800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43E6443B-8ECD-4D78-B3A8-CA6D8B732186}"/>
              </a:ext>
            </a:extLst>
          </p:cNvPr>
          <p:cNvSpPr>
            <a:spLocks noGrp="1"/>
          </p:cNvSpPr>
          <p:nvPr>
            <p:ph sz="quarter" idx="11"/>
          </p:nvPr>
        </p:nvSpPr>
        <p:spPr/>
        <p:txBody>
          <a:bodyPr/>
          <a:lstStyle/>
          <a:p>
            <a:endParaRPr lang="en-US"/>
          </a:p>
        </p:txBody>
      </p:sp>
      <p:sp>
        <p:nvSpPr>
          <p:cNvPr id="31746" name="Title 1"/>
          <p:cNvSpPr>
            <a:spLocks noGrp="1"/>
          </p:cNvSpPr>
          <p:nvPr>
            <p:ph type="title"/>
          </p:nvPr>
        </p:nvSpPr>
        <p:spPr/>
        <p:txBody>
          <a:bodyPr/>
          <a:lstStyle/>
          <a:p>
            <a:r>
              <a:rPr lang="en-US" dirty="0"/>
              <a:t>Increasing Arousal</a:t>
            </a:r>
          </a:p>
        </p:txBody>
      </p:sp>
      <p:grpSp>
        <p:nvGrpSpPr>
          <p:cNvPr id="3" name="Group 2">
            <a:extLst>
              <a:ext uri="{FF2B5EF4-FFF2-40B4-BE49-F238E27FC236}">
                <a16:creationId xmlns:a16="http://schemas.microsoft.com/office/drawing/2014/main" id="{5987069D-ECD3-4E44-B742-4BDD83EFE0ED}"/>
              </a:ext>
            </a:extLst>
          </p:cNvPr>
          <p:cNvGrpSpPr/>
          <p:nvPr/>
        </p:nvGrpSpPr>
        <p:grpSpPr>
          <a:xfrm>
            <a:off x="505962" y="1600200"/>
            <a:ext cx="8178577" cy="4525962"/>
            <a:chOff x="505962" y="1600200"/>
            <a:chExt cx="8178577" cy="4525962"/>
          </a:xfrm>
        </p:grpSpPr>
        <p:sp>
          <p:nvSpPr>
            <p:cNvPr id="4" name="Arrow: Right 3">
              <a:extLst>
                <a:ext uri="{FF2B5EF4-FFF2-40B4-BE49-F238E27FC236}">
                  <a16:creationId xmlns:a16="http://schemas.microsoft.com/office/drawing/2014/main" id="{66977FFB-6384-4861-917D-EB90EDFEE308}"/>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8C7D478D-91B3-42ED-9C97-5D83418C31D4}"/>
                </a:ext>
              </a:extLst>
            </p:cNvPr>
            <p:cNvSpPr/>
            <p:nvPr/>
          </p:nvSpPr>
          <p:spPr>
            <a:xfrm>
              <a:off x="505962"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Exercise</a:t>
              </a:r>
            </a:p>
          </p:txBody>
        </p:sp>
        <p:sp>
          <p:nvSpPr>
            <p:cNvPr id="6" name="Arrow: Right 5">
              <a:extLst>
                <a:ext uri="{FF2B5EF4-FFF2-40B4-BE49-F238E27FC236}">
                  <a16:creationId xmlns:a16="http://schemas.microsoft.com/office/drawing/2014/main" id="{F8A9D735-0045-4AFC-B69D-918F5C57F1D4}"/>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6D00F001-E11C-4320-89AF-D4FC86235242}"/>
                </a:ext>
              </a:extLst>
            </p:cNvPr>
            <p:cNvSpPr/>
            <p:nvPr/>
          </p:nvSpPr>
          <p:spPr>
            <a:xfrm>
              <a:off x="505962"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Listen to upbeat music</a:t>
              </a:r>
            </a:p>
          </p:txBody>
        </p:sp>
        <p:sp>
          <p:nvSpPr>
            <p:cNvPr id="8" name="Arrow: Right 7">
              <a:extLst>
                <a:ext uri="{FF2B5EF4-FFF2-40B4-BE49-F238E27FC236}">
                  <a16:creationId xmlns:a16="http://schemas.microsoft.com/office/drawing/2014/main" id="{817ED83C-1546-48F4-9A5D-5F95244F01B1}"/>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AF1B88C2-1424-43CA-A6A8-ADB801B16AB0}"/>
                </a:ext>
              </a:extLst>
            </p:cNvPr>
            <p:cNvSpPr/>
            <p:nvPr/>
          </p:nvSpPr>
          <p:spPr>
            <a:xfrm>
              <a:off x="505962"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kern="1200" dirty="0"/>
                <a:t>Sing</a:t>
              </a:r>
            </a:p>
          </p:txBody>
        </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2A00110B-6A34-4CD5-9087-62CDB30BC632}"/>
              </a:ext>
            </a:extLst>
          </p:cNvPr>
          <p:cNvSpPr>
            <a:spLocks noGrp="1"/>
          </p:cNvSpPr>
          <p:nvPr>
            <p:ph sz="quarter" idx="11"/>
          </p:nvPr>
        </p:nvSpPr>
        <p:spPr/>
        <p:txBody>
          <a:bodyPr/>
          <a:lstStyle/>
          <a:p>
            <a:endParaRPr lang="en-US"/>
          </a:p>
        </p:txBody>
      </p:sp>
      <p:sp>
        <p:nvSpPr>
          <p:cNvPr id="32770" name="Title 1"/>
          <p:cNvSpPr>
            <a:spLocks noGrp="1"/>
          </p:cNvSpPr>
          <p:nvPr>
            <p:ph type="title"/>
          </p:nvPr>
        </p:nvSpPr>
        <p:spPr/>
        <p:txBody>
          <a:bodyPr/>
          <a:lstStyle/>
          <a:p>
            <a:r>
              <a:rPr lang="en-US" dirty="0"/>
              <a:t>Decreasing Arousal</a:t>
            </a:r>
          </a:p>
        </p:txBody>
      </p:sp>
      <p:grpSp>
        <p:nvGrpSpPr>
          <p:cNvPr id="2" name="Group 1">
            <a:extLst>
              <a:ext uri="{FF2B5EF4-FFF2-40B4-BE49-F238E27FC236}">
                <a16:creationId xmlns:a16="http://schemas.microsoft.com/office/drawing/2014/main" id="{C3340B3E-ED77-49E2-BDC1-C3354F405A51}"/>
              </a:ext>
            </a:extLst>
          </p:cNvPr>
          <p:cNvGrpSpPr/>
          <p:nvPr/>
        </p:nvGrpSpPr>
        <p:grpSpPr>
          <a:xfrm>
            <a:off x="457199" y="1600200"/>
            <a:ext cx="8229601" cy="4525963"/>
            <a:chOff x="457199" y="1600200"/>
            <a:chExt cx="8229601" cy="4525963"/>
          </a:xfrm>
        </p:grpSpPr>
        <p:sp>
          <p:nvSpPr>
            <p:cNvPr id="3" name="Freeform: Shape 2">
              <a:extLst>
                <a:ext uri="{FF2B5EF4-FFF2-40B4-BE49-F238E27FC236}">
                  <a16:creationId xmlns:a16="http://schemas.microsoft.com/office/drawing/2014/main" id="{7A0C349D-0E23-41A0-889A-4FC2A1697B3C}"/>
                </a:ext>
              </a:extLst>
            </p:cNvPr>
            <p:cNvSpPr/>
            <p:nvPr/>
          </p:nvSpPr>
          <p:spPr>
            <a:xfrm rot="21600000">
              <a:off x="457199" y="1600200"/>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0" y="4114799"/>
                  </a:moveTo>
                  <a:lnTo>
                    <a:pt x="0" y="685814"/>
                  </a:lnTo>
                  <a:cubicBezTo>
                    <a:pt x="0" y="307050"/>
                    <a:pt x="92869" y="1"/>
                    <a:pt x="207430" y="1"/>
                  </a:cubicBezTo>
                  <a:lnTo>
                    <a:pt x="2262981" y="1"/>
                  </a:lnTo>
                  <a:lnTo>
                    <a:pt x="2262981" y="4114799"/>
                  </a:lnTo>
                  <a:lnTo>
                    <a:pt x="0" y="411479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384048" tIns="384049" rIns="384049" bIns="949793"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Shout</a:t>
              </a:r>
            </a:p>
          </p:txBody>
        </p:sp>
        <p:sp>
          <p:nvSpPr>
            <p:cNvPr id="5" name="Freeform: Shape 4">
              <a:extLst>
                <a:ext uri="{FF2B5EF4-FFF2-40B4-BE49-F238E27FC236}">
                  <a16:creationId xmlns:a16="http://schemas.microsoft.com/office/drawing/2014/main" id="{279602E9-53DB-4EE5-8130-6D4062E068ED}"/>
                </a:ext>
              </a:extLst>
            </p:cNvPr>
            <p:cNvSpPr/>
            <p:nvPr/>
          </p:nvSpPr>
          <p:spPr>
            <a:xfrm>
              <a:off x="4572000" y="1600200"/>
              <a:ext cx="4114800" cy="2262981"/>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0" y="0"/>
                  </a:moveTo>
                  <a:lnTo>
                    <a:pt x="3737629" y="0"/>
                  </a:lnTo>
                  <a:cubicBezTo>
                    <a:pt x="3945935" y="0"/>
                    <a:pt x="4114800" y="168865"/>
                    <a:pt x="4114800" y="377171"/>
                  </a:cubicBezTo>
                  <a:lnTo>
                    <a:pt x="4114800" y="2262981"/>
                  </a:lnTo>
                  <a:lnTo>
                    <a:pt x="0" y="2262981"/>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384048" tIns="384048" rIns="384048" bIns="949793"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Relaxation response</a:t>
              </a:r>
            </a:p>
          </p:txBody>
        </p:sp>
        <p:sp>
          <p:nvSpPr>
            <p:cNvPr id="6" name="Freeform: Shape 5">
              <a:extLst>
                <a:ext uri="{FF2B5EF4-FFF2-40B4-BE49-F238E27FC236}">
                  <a16:creationId xmlns:a16="http://schemas.microsoft.com/office/drawing/2014/main" id="{1E20F539-5870-498E-A445-82C7CACC10A1}"/>
                </a:ext>
              </a:extLst>
            </p:cNvPr>
            <p:cNvSpPr/>
            <p:nvPr/>
          </p:nvSpPr>
          <p:spPr>
            <a:xfrm rot="21600000">
              <a:off x="457200" y="3863180"/>
              <a:ext cx="4114800" cy="2262982"/>
            </a:xfrm>
            <a:custGeom>
              <a:avLst/>
              <a:gdLst>
                <a:gd name="connsiteX0" fmla="*/ 0 w 4114800"/>
                <a:gd name="connsiteY0" fmla="*/ 0 h 2262981"/>
                <a:gd name="connsiteX1" fmla="*/ 3737629 w 4114800"/>
                <a:gd name="connsiteY1" fmla="*/ 0 h 2262981"/>
                <a:gd name="connsiteX2" fmla="*/ 4114800 w 4114800"/>
                <a:gd name="connsiteY2" fmla="*/ 377171 h 2262981"/>
                <a:gd name="connsiteX3" fmla="*/ 4114800 w 4114800"/>
                <a:gd name="connsiteY3" fmla="*/ 2262981 h 2262981"/>
                <a:gd name="connsiteX4" fmla="*/ 0 w 4114800"/>
                <a:gd name="connsiteY4" fmla="*/ 2262981 h 2262981"/>
                <a:gd name="connsiteX5" fmla="*/ 0 w 4114800"/>
                <a:gd name="connsiteY5" fmla="*/ 0 h 2262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800" h="2262981">
                  <a:moveTo>
                    <a:pt x="4114800" y="2262981"/>
                  </a:moveTo>
                  <a:lnTo>
                    <a:pt x="377171" y="2262981"/>
                  </a:lnTo>
                  <a:cubicBezTo>
                    <a:pt x="168865" y="2262981"/>
                    <a:pt x="0" y="2094116"/>
                    <a:pt x="0" y="1885810"/>
                  </a:cubicBezTo>
                  <a:lnTo>
                    <a:pt x="0" y="0"/>
                  </a:lnTo>
                  <a:lnTo>
                    <a:pt x="4114800" y="0"/>
                  </a:lnTo>
                  <a:lnTo>
                    <a:pt x="4114800" y="2262981"/>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384048" tIns="949794" rIns="384048" bIns="384048"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Exercise</a:t>
              </a:r>
            </a:p>
          </p:txBody>
        </p:sp>
        <p:sp>
          <p:nvSpPr>
            <p:cNvPr id="7" name="Freeform: Shape 6">
              <a:extLst>
                <a:ext uri="{FF2B5EF4-FFF2-40B4-BE49-F238E27FC236}">
                  <a16:creationId xmlns:a16="http://schemas.microsoft.com/office/drawing/2014/main" id="{A0C7996D-378D-4137-BCE8-6DE2806BC0AD}"/>
                </a:ext>
              </a:extLst>
            </p:cNvPr>
            <p:cNvSpPr/>
            <p:nvPr/>
          </p:nvSpPr>
          <p:spPr>
            <a:xfrm>
              <a:off x="4571999" y="3863181"/>
              <a:ext cx="4114801" cy="2262982"/>
            </a:xfrm>
            <a:custGeom>
              <a:avLst/>
              <a:gdLst>
                <a:gd name="connsiteX0" fmla="*/ 0 w 2262981"/>
                <a:gd name="connsiteY0" fmla="*/ 0 h 4114800"/>
                <a:gd name="connsiteX1" fmla="*/ 1885810 w 2262981"/>
                <a:gd name="connsiteY1" fmla="*/ 0 h 4114800"/>
                <a:gd name="connsiteX2" fmla="*/ 2262981 w 2262981"/>
                <a:gd name="connsiteY2" fmla="*/ 377171 h 4114800"/>
                <a:gd name="connsiteX3" fmla="*/ 2262981 w 2262981"/>
                <a:gd name="connsiteY3" fmla="*/ 4114800 h 4114800"/>
                <a:gd name="connsiteX4" fmla="*/ 0 w 2262981"/>
                <a:gd name="connsiteY4" fmla="*/ 4114800 h 4114800"/>
                <a:gd name="connsiteX5" fmla="*/ 0 w 2262981"/>
                <a:gd name="connsiteY5" fmla="*/ 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981" h="4114800">
                  <a:moveTo>
                    <a:pt x="2262981" y="1"/>
                  </a:moveTo>
                  <a:lnTo>
                    <a:pt x="2262981" y="3428986"/>
                  </a:lnTo>
                  <a:cubicBezTo>
                    <a:pt x="2262981" y="3807750"/>
                    <a:pt x="2170112" y="4114799"/>
                    <a:pt x="2055551" y="4114799"/>
                  </a:cubicBezTo>
                  <a:lnTo>
                    <a:pt x="0" y="4114799"/>
                  </a:lnTo>
                  <a:lnTo>
                    <a:pt x="0" y="1"/>
                  </a:lnTo>
                  <a:lnTo>
                    <a:pt x="2262981" y="1"/>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384048" tIns="949793" rIns="384049" bIns="384049" numCol="1" spcCol="1270" anchor="ctr" anchorCtr="0">
              <a:noAutofit/>
            </a:bodyPr>
            <a:lstStyle/>
            <a:p>
              <a:pPr marL="0" lvl="0" indent="0" algn="ctr" defTabSz="2400300">
                <a:lnSpc>
                  <a:spcPct val="90000"/>
                </a:lnSpc>
                <a:spcBef>
                  <a:spcPct val="0"/>
                </a:spcBef>
                <a:spcAft>
                  <a:spcPct val="35000"/>
                </a:spcAft>
                <a:buNone/>
              </a:pPr>
              <a:r>
                <a:rPr lang="en-US" sz="5400" kern="1200" dirty="0">
                  <a:solidFill>
                    <a:schemeClr val="bg1"/>
                  </a:solidFill>
                </a:rPr>
                <a:t>Breathe</a:t>
              </a:r>
            </a:p>
          </p:txBody>
        </p:sp>
        <p:sp>
          <p:nvSpPr>
            <p:cNvPr id="8" name="Freeform: Shape 7">
              <a:extLst>
                <a:ext uri="{FF2B5EF4-FFF2-40B4-BE49-F238E27FC236}">
                  <a16:creationId xmlns:a16="http://schemas.microsoft.com/office/drawing/2014/main" id="{B56DAEB0-B272-467D-9676-21CFCAED16B1}"/>
                </a:ext>
              </a:extLst>
            </p:cNvPr>
            <p:cNvSpPr/>
            <p:nvPr/>
          </p:nvSpPr>
          <p:spPr>
            <a:xfrm>
              <a:off x="3337559" y="3297436"/>
              <a:ext cx="2468880" cy="1131490"/>
            </a:xfrm>
            <a:custGeom>
              <a:avLst/>
              <a:gdLst>
                <a:gd name="connsiteX0" fmla="*/ 0 w 2468880"/>
                <a:gd name="connsiteY0" fmla="*/ 188585 h 1131490"/>
                <a:gd name="connsiteX1" fmla="*/ 188585 w 2468880"/>
                <a:gd name="connsiteY1" fmla="*/ 0 h 1131490"/>
                <a:gd name="connsiteX2" fmla="*/ 2280295 w 2468880"/>
                <a:gd name="connsiteY2" fmla="*/ 0 h 1131490"/>
                <a:gd name="connsiteX3" fmla="*/ 2468880 w 2468880"/>
                <a:gd name="connsiteY3" fmla="*/ 188585 h 1131490"/>
                <a:gd name="connsiteX4" fmla="*/ 2468880 w 2468880"/>
                <a:gd name="connsiteY4" fmla="*/ 942905 h 1131490"/>
                <a:gd name="connsiteX5" fmla="*/ 2280295 w 2468880"/>
                <a:gd name="connsiteY5" fmla="*/ 1131490 h 1131490"/>
                <a:gd name="connsiteX6" fmla="*/ 188585 w 2468880"/>
                <a:gd name="connsiteY6" fmla="*/ 1131490 h 1131490"/>
                <a:gd name="connsiteX7" fmla="*/ 0 w 2468880"/>
                <a:gd name="connsiteY7" fmla="*/ 942905 h 1131490"/>
                <a:gd name="connsiteX8" fmla="*/ 0 w 2468880"/>
                <a:gd name="connsiteY8" fmla="*/ 188585 h 1131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131490">
                  <a:moveTo>
                    <a:pt x="0" y="188585"/>
                  </a:moveTo>
                  <a:cubicBezTo>
                    <a:pt x="0" y="84432"/>
                    <a:pt x="84432" y="0"/>
                    <a:pt x="188585" y="0"/>
                  </a:cubicBezTo>
                  <a:lnTo>
                    <a:pt x="2280295" y="0"/>
                  </a:lnTo>
                  <a:cubicBezTo>
                    <a:pt x="2384448" y="0"/>
                    <a:pt x="2468880" y="84432"/>
                    <a:pt x="2468880" y="188585"/>
                  </a:cubicBezTo>
                  <a:lnTo>
                    <a:pt x="2468880" y="942905"/>
                  </a:lnTo>
                  <a:cubicBezTo>
                    <a:pt x="2468880" y="1047058"/>
                    <a:pt x="2384448" y="1131490"/>
                    <a:pt x="2280295" y="1131490"/>
                  </a:cubicBezTo>
                  <a:lnTo>
                    <a:pt x="188585" y="1131490"/>
                  </a:lnTo>
                  <a:cubicBezTo>
                    <a:pt x="84432" y="1131490"/>
                    <a:pt x="0" y="1047058"/>
                    <a:pt x="0" y="942905"/>
                  </a:cubicBezTo>
                  <a:lnTo>
                    <a:pt x="0" y="188585"/>
                  </a:lnTo>
                  <a:close/>
                </a:path>
              </a:pathLst>
            </a:custGeom>
          </p:spPr>
          <p:style>
            <a:lnRef idx="2">
              <a:schemeClr val="lt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txBody>
            <a:bodyPr spcFirstLastPara="0" vert="horz" wrap="square" lIns="234305" tIns="234305" rIns="234305" bIns="234305"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rPr>
                <a:t>Arousal</a:t>
              </a: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A906F25-072A-42B1-AB2B-1B0671270CCA}"/>
              </a:ext>
            </a:extLst>
          </p:cNvPr>
          <p:cNvSpPr>
            <a:spLocks noGrp="1"/>
          </p:cNvSpPr>
          <p:nvPr>
            <p:ph sz="quarter" idx="11"/>
          </p:nvPr>
        </p:nvSpPr>
        <p:spPr/>
        <p:txBody>
          <a:bodyPr/>
          <a:lstStyle/>
          <a:p>
            <a:endParaRPr lang="en-US"/>
          </a:p>
        </p:txBody>
      </p:sp>
      <p:sp>
        <p:nvSpPr>
          <p:cNvPr id="3379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29A1C3C4-147D-4106-AB3B-828A5086A595}"/>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07C280D5-4693-4763-A3DF-46C765A951F1}"/>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Kyle had been feeling depressed and lethargic ever since his girlfriend left him</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0028A3F0-A565-4408-A16D-ABBB8F435217}"/>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856636D2-425A-4F13-95C1-33A7D2FD832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rPr>
                <a:t>He had begun to isolate</a:t>
              </a:r>
            </a:p>
          </p:txBody>
        </p:sp>
        <p:sp>
          <p:nvSpPr>
            <p:cNvPr id="7" name="Rectangle: Rounded Corners 6">
              <a:extLst>
                <a:ext uri="{FF2B5EF4-FFF2-40B4-BE49-F238E27FC236}">
                  <a16:creationId xmlns:a16="http://schemas.microsoft.com/office/drawing/2014/main" id="{6F5707A8-F1DC-49AD-9F5A-BD7E49C74FD3}"/>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C15D4555-92D5-4398-9639-4C6EB23A2E6B}"/>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Best way to deal with the excess energy of his frustration and anger would be to go jogging</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A2345037-EC6F-4159-AA83-3A9301A9E0F0}"/>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32D1F860-50A3-4966-9419-F5F7F811BBB4}"/>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Kyle felt more energized than he had felt in weeks</a:t>
              </a:r>
              <a:endParaRPr lang="en-US" sz="2100" kern="1200" dirty="0">
                <a:solidFill>
                  <a:schemeClr val="bg1"/>
                </a:solidFil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What is Emotional Intelligence?</a:t>
            </a:r>
          </a:p>
          <a:p>
            <a:pPr marL="171450" lvl="0" indent="-514350">
              <a:buFont typeface="+mj-lt"/>
              <a:buAutoNum type="alphaLcParenR"/>
            </a:pPr>
            <a:r>
              <a:rPr lang="en-US" dirty="0"/>
              <a:t>Understanding what your emotion signifies</a:t>
            </a:r>
          </a:p>
          <a:p>
            <a:pPr marL="171450" lvl="0" indent="-514350">
              <a:buFont typeface="+mj-lt"/>
              <a:buAutoNum type="alphaLcParenR"/>
            </a:pPr>
            <a:r>
              <a:rPr lang="en-US" dirty="0"/>
              <a:t>Understanding how to make an emotion work for you</a:t>
            </a:r>
          </a:p>
          <a:p>
            <a:pPr marL="171450" lvl="0" indent="-514350">
              <a:buFont typeface="+mj-lt"/>
              <a:buAutoNum type="alphaLcParenR"/>
            </a:pPr>
            <a:r>
              <a:rPr lang="en-US" dirty="0"/>
              <a:t>Understanding an appropriate and effective way to express your emotions</a:t>
            </a:r>
          </a:p>
          <a:p>
            <a:pPr marL="171450" lvl="0" indent="-514350">
              <a:buFont typeface="+mj-lt"/>
              <a:buAutoNum type="alphaLcParenR"/>
            </a:pPr>
            <a:r>
              <a:rPr lang="en-US" dirty="0">
                <a:solidFill>
                  <a:srgbClr val="FF0000"/>
                </a:solidFill>
              </a:rPr>
              <a:t>All of the above</a:t>
            </a:r>
          </a:p>
          <a:p>
            <a:r>
              <a:rPr lang="en-US" dirty="0">
                <a:solidFill>
                  <a:srgbClr val="FF0000"/>
                </a:solidFill>
              </a:rPr>
              <a:t>Emotional intelligence is understanding what your emotion signifies, how to appropriately and effectively express it, and how to make it work for you. </a:t>
            </a:r>
          </a:p>
          <a:p>
            <a:pPr lvl="0"/>
            <a:r>
              <a:rPr lang="en-US" dirty="0"/>
              <a:t>2. Which of the following statements is true?</a:t>
            </a:r>
          </a:p>
          <a:p>
            <a:pPr marL="171450" lvl="0" indent="-514350">
              <a:buFont typeface="+mj-lt"/>
              <a:buAutoNum type="alphaLcParenR"/>
            </a:pPr>
            <a:r>
              <a:rPr lang="en-US" dirty="0"/>
              <a:t>Yelling “Serenity Now!” is a good way to express your emotions</a:t>
            </a:r>
          </a:p>
          <a:p>
            <a:pPr marL="171450" lvl="0" indent="-514350">
              <a:buFont typeface="+mj-lt"/>
              <a:buAutoNum type="alphaLcParenR"/>
            </a:pPr>
            <a:r>
              <a:rPr lang="en-US" dirty="0">
                <a:solidFill>
                  <a:srgbClr val="FF0000"/>
                </a:solidFill>
              </a:rPr>
              <a:t>You should acknowledge your emotions but you do not always have to express them to others</a:t>
            </a:r>
          </a:p>
          <a:p>
            <a:pPr marL="171450" lvl="0" indent="-514350">
              <a:buFont typeface="+mj-lt"/>
              <a:buAutoNum type="alphaLcParenR"/>
            </a:pPr>
            <a:r>
              <a:rPr lang="en-US" dirty="0"/>
              <a:t>You should always express your emotions to everyone</a:t>
            </a:r>
          </a:p>
          <a:p>
            <a:pPr marL="171450" lvl="0" indent="-514350">
              <a:buFont typeface="+mj-lt"/>
              <a:buAutoNum type="alphaLcParenR"/>
            </a:pPr>
            <a:r>
              <a:rPr lang="en-US" dirty="0"/>
              <a:t>None of the above statements are true</a:t>
            </a:r>
          </a:p>
          <a:p>
            <a:r>
              <a:rPr lang="en-US" dirty="0">
                <a:solidFill>
                  <a:srgbClr val="FF0000"/>
                </a:solidFill>
              </a:rPr>
              <a:t>Acknowledging and identifying emotions to yourself is helpful, but you do not always need to express them to others. </a:t>
            </a:r>
          </a:p>
        </p:txBody>
      </p:sp>
    </p:spTree>
    <p:extLst>
      <p:ext uri="{BB962C8B-B14F-4D97-AF65-F5344CB8AC3E}">
        <p14:creationId xmlns:p14="http://schemas.microsoft.com/office/powerpoint/2010/main" val="4213797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Improving Self Awareness</a:t>
            </a:r>
          </a:p>
        </p:txBody>
      </p:sp>
    </p:spTree>
    <p:extLst>
      <p:ext uri="{BB962C8B-B14F-4D97-AF65-F5344CB8AC3E}">
        <p14:creationId xmlns:p14="http://schemas.microsoft.com/office/powerpoint/2010/main" val="40146826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a:t>3. Which emotions are low arousal and narrowly focused?</a:t>
            </a:r>
          </a:p>
          <a:p>
            <a:pPr marL="171450" lvl="0" indent="-514350">
              <a:buFont typeface="+mj-lt"/>
              <a:buAutoNum type="alphaLcParenR"/>
            </a:pPr>
            <a:r>
              <a:rPr lang="en-US" sz="2000" dirty="0"/>
              <a:t>High performance emotions</a:t>
            </a:r>
          </a:p>
          <a:p>
            <a:pPr marL="171450" lvl="0" indent="-514350">
              <a:buFont typeface="+mj-lt"/>
              <a:buAutoNum type="alphaLcParenR"/>
            </a:pPr>
            <a:r>
              <a:rPr lang="en-US" sz="2000" dirty="0"/>
              <a:t>Swing emotions</a:t>
            </a:r>
          </a:p>
          <a:p>
            <a:pPr marL="171450" lvl="0" indent="-514350">
              <a:buFont typeface="+mj-lt"/>
              <a:buAutoNum type="alphaLcParenR"/>
            </a:pPr>
            <a:r>
              <a:rPr lang="en-US" sz="2000" dirty="0">
                <a:solidFill>
                  <a:srgbClr val="FF0000"/>
                </a:solidFill>
              </a:rPr>
              <a:t>Blue emotions</a:t>
            </a:r>
          </a:p>
          <a:p>
            <a:pPr marL="171450" lvl="0" indent="-514350">
              <a:buFont typeface="+mj-lt"/>
              <a:buAutoNum type="alphaLcParenR"/>
            </a:pPr>
            <a:r>
              <a:rPr lang="en-US" sz="2000" dirty="0"/>
              <a:t>None of the above</a:t>
            </a:r>
          </a:p>
          <a:p>
            <a:r>
              <a:rPr lang="en-US" sz="2000" dirty="0">
                <a:solidFill>
                  <a:srgbClr val="FF0000"/>
                </a:solidFill>
              </a:rPr>
              <a:t>Blue emotions are marked by low arousal levels and a narrow focus.</a:t>
            </a:r>
          </a:p>
          <a:p>
            <a:pPr lvl="0"/>
            <a:r>
              <a:rPr lang="en-US" sz="2000" dirty="0"/>
              <a:t>4. Which of the following is a swing emotion?</a:t>
            </a:r>
          </a:p>
          <a:p>
            <a:pPr marL="171450" lvl="0" indent="-514350">
              <a:buFont typeface="+mj-lt"/>
              <a:buAutoNum type="alphaLcParenR"/>
            </a:pPr>
            <a:r>
              <a:rPr lang="en-US" sz="2000" dirty="0"/>
              <a:t>Boredom</a:t>
            </a:r>
          </a:p>
          <a:p>
            <a:pPr marL="171450" lvl="0" indent="-514350">
              <a:buFont typeface="+mj-lt"/>
              <a:buAutoNum type="alphaLcParenR"/>
            </a:pPr>
            <a:r>
              <a:rPr lang="en-US" sz="2000" dirty="0"/>
              <a:t>Satisfaction</a:t>
            </a:r>
          </a:p>
          <a:p>
            <a:pPr marL="171450" lvl="0" indent="-514350">
              <a:buFont typeface="+mj-lt"/>
              <a:buAutoNum type="alphaLcParenR"/>
            </a:pPr>
            <a:r>
              <a:rPr lang="en-US" sz="2000" dirty="0"/>
              <a:t>Enthusiasm</a:t>
            </a:r>
          </a:p>
          <a:p>
            <a:pPr marL="171450" lvl="0" indent="-514350">
              <a:buFont typeface="+mj-lt"/>
              <a:buAutoNum type="alphaLcParenR"/>
            </a:pPr>
            <a:r>
              <a:rPr lang="en-US" sz="2000" dirty="0">
                <a:solidFill>
                  <a:srgbClr val="FF0000"/>
                </a:solidFill>
              </a:rPr>
              <a:t>Anger</a:t>
            </a:r>
          </a:p>
          <a:p>
            <a:r>
              <a:rPr lang="en-US" sz="2000" dirty="0">
                <a:solidFill>
                  <a:srgbClr val="FF0000"/>
                </a:solidFill>
              </a:rPr>
              <a:t>Anger is a swing emotion because it can lead to either high or low performance. </a:t>
            </a:r>
          </a:p>
        </p:txBody>
      </p:sp>
    </p:spTree>
    <p:extLst>
      <p:ext uri="{BB962C8B-B14F-4D97-AF65-F5344CB8AC3E}">
        <p14:creationId xmlns:p14="http://schemas.microsoft.com/office/powerpoint/2010/main" val="38211793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a:bodyPr>
          <a:lstStyle/>
          <a:p>
            <a:pPr lvl="0"/>
            <a:r>
              <a:rPr lang="en-US" sz="2000" dirty="0"/>
              <a:t>5. Which of the following is NOT a way to increase arousal?</a:t>
            </a:r>
          </a:p>
          <a:p>
            <a:pPr marL="171450" lvl="0" indent="-514350">
              <a:buFont typeface="+mj-lt"/>
              <a:buAutoNum type="alphaLcParenR"/>
            </a:pPr>
            <a:r>
              <a:rPr lang="en-US" sz="2000" dirty="0"/>
              <a:t>Singing</a:t>
            </a:r>
          </a:p>
          <a:p>
            <a:pPr marL="171450" lvl="0" indent="-514350">
              <a:buFont typeface="+mj-lt"/>
              <a:buAutoNum type="alphaLcParenR"/>
            </a:pPr>
            <a:r>
              <a:rPr lang="en-US" sz="2000" dirty="0">
                <a:solidFill>
                  <a:srgbClr val="FF0000"/>
                </a:solidFill>
              </a:rPr>
              <a:t>Sleeping</a:t>
            </a:r>
          </a:p>
          <a:p>
            <a:pPr marL="171450" lvl="0" indent="-514350">
              <a:buFont typeface="+mj-lt"/>
              <a:buAutoNum type="alphaLcParenR"/>
            </a:pPr>
            <a:r>
              <a:rPr lang="en-US" sz="2000" dirty="0"/>
              <a:t>Dancing</a:t>
            </a:r>
          </a:p>
          <a:p>
            <a:pPr marL="171450" lvl="0" indent="-514350">
              <a:buFont typeface="+mj-lt"/>
              <a:buAutoNum type="alphaLcParenR"/>
            </a:pPr>
            <a:r>
              <a:rPr lang="en-US" sz="2000" dirty="0"/>
              <a:t>Playing</a:t>
            </a:r>
          </a:p>
          <a:p>
            <a:r>
              <a:rPr lang="en-US" sz="2000" dirty="0">
                <a:solidFill>
                  <a:srgbClr val="FF0000"/>
                </a:solidFill>
              </a:rPr>
              <a:t>Sleeping decreases your arousal level and often compounds blue emotions such as depression. </a:t>
            </a:r>
          </a:p>
          <a:p>
            <a:pPr lvl="0"/>
            <a:r>
              <a:rPr lang="en-US" sz="2000" dirty="0"/>
              <a:t>6. What emotion can you cultivate by increasing your arousal level?</a:t>
            </a:r>
          </a:p>
          <a:p>
            <a:pPr marL="171450" lvl="0" indent="-514350">
              <a:buFont typeface="+mj-lt"/>
              <a:buAutoNum type="alphaLcParenR"/>
            </a:pPr>
            <a:r>
              <a:rPr lang="en-US" sz="2000" dirty="0"/>
              <a:t>Disappointment</a:t>
            </a:r>
          </a:p>
          <a:p>
            <a:pPr marL="171450" lvl="0" indent="-514350">
              <a:buFont typeface="+mj-lt"/>
              <a:buAutoNum type="alphaLcParenR"/>
            </a:pPr>
            <a:r>
              <a:rPr lang="en-US" sz="2000" dirty="0"/>
              <a:t>Boredom</a:t>
            </a:r>
          </a:p>
          <a:p>
            <a:pPr marL="171450" lvl="0" indent="-514350">
              <a:buFont typeface="+mj-lt"/>
              <a:buAutoNum type="alphaLcParenR"/>
            </a:pPr>
            <a:r>
              <a:rPr lang="en-US" sz="2000" dirty="0"/>
              <a:t>Calm</a:t>
            </a:r>
          </a:p>
          <a:p>
            <a:pPr marL="171450" lvl="0" indent="-514350">
              <a:buFont typeface="+mj-lt"/>
              <a:buAutoNum type="alphaLcParenR"/>
            </a:pPr>
            <a:r>
              <a:rPr lang="en-US" sz="2000" dirty="0">
                <a:solidFill>
                  <a:srgbClr val="FF0000"/>
                </a:solidFill>
              </a:rPr>
              <a:t>Enthusiasm</a:t>
            </a:r>
          </a:p>
          <a:p>
            <a:r>
              <a:rPr lang="en-US" sz="2000" dirty="0">
                <a:solidFill>
                  <a:srgbClr val="FF0000"/>
                </a:solidFill>
              </a:rPr>
              <a:t>Increasing your arousal levels can cultivate enthusiasm. </a:t>
            </a:r>
          </a:p>
        </p:txBody>
      </p:sp>
    </p:spTree>
    <p:extLst>
      <p:ext uri="{BB962C8B-B14F-4D97-AF65-F5344CB8AC3E}">
        <p14:creationId xmlns:p14="http://schemas.microsoft.com/office/powerpoint/2010/main" val="3821179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Autofit/>
          </a:bodyPr>
          <a:lstStyle/>
          <a:p>
            <a:pPr lvl="0"/>
            <a:r>
              <a:rPr lang="en-US" sz="2000" dirty="0"/>
              <a:t>7. What is another word for decreasing arousal?</a:t>
            </a:r>
          </a:p>
          <a:p>
            <a:pPr marL="171450" lvl="0" indent="-514350">
              <a:buFont typeface="+mj-lt"/>
              <a:buAutoNum type="alphaLcParenR"/>
            </a:pPr>
            <a:r>
              <a:rPr lang="en-US" sz="2000" dirty="0">
                <a:solidFill>
                  <a:srgbClr val="FF0000"/>
                </a:solidFill>
              </a:rPr>
              <a:t>Venting</a:t>
            </a:r>
          </a:p>
          <a:p>
            <a:pPr marL="171450" lvl="0" indent="-514350">
              <a:buFont typeface="+mj-lt"/>
              <a:buAutoNum type="alphaLcParenR"/>
            </a:pPr>
            <a:r>
              <a:rPr lang="en-US" sz="2000" dirty="0"/>
              <a:t>Vaining</a:t>
            </a:r>
          </a:p>
          <a:p>
            <a:pPr marL="171450" lvl="0" indent="-514350">
              <a:buFont typeface="+mj-lt"/>
              <a:buAutoNum type="alphaLcParenR"/>
            </a:pPr>
            <a:r>
              <a:rPr lang="en-US" sz="2000" dirty="0"/>
              <a:t>Vaning</a:t>
            </a:r>
          </a:p>
          <a:p>
            <a:pPr marL="171450" lvl="0" indent="-514350">
              <a:buFont typeface="+mj-lt"/>
              <a:buAutoNum type="alphaLcParenR"/>
            </a:pPr>
            <a:r>
              <a:rPr lang="en-US" sz="2000" dirty="0"/>
              <a:t>Voting</a:t>
            </a:r>
          </a:p>
          <a:p>
            <a:r>
              <a:rPr lang="en-US" sz="2000" dirty="0">
                <a:solidFill>
                  <a:srgbClr val="FF0000"/>
                </a:solidFill>
              </a:rPr>
              <a:t>Venting is another word for decreasing arousal, although voting can sometimes help.</a:t>
            </a:r>
          </a:p>
          <a:p>
            <a:pPr lvl="0"/>
            <a:r>
              <a:rPr lang="en-US" sz="2000" dirty="0"/>
              <a:t>8. Which of the following actions does NOT decrease arousal?</a:t>
            </a:r>
          </a:p>
          <a:p>
            <a:pPr marL="171450" lvl="0" indent="-514350">
              <a:buFont typeface="+mj-lt"/>
              <a:buAutoNum type="alphaLcParenR"/>
            </a:pPr>
            <a:r>
              <a:rPr lang="en-US" sz="2000" dirty="0"/>
              <a:t>Shouting</a:t>
            </a:r>
          </a:p>
          <a:p>
            <a:pPr marL="171450" lvl="0" indent="-514350">
              <a:buFont typeface="+mj-lt"/>
              <a:buAutoNum type="alphaLcParenR"/>
            </a:pPr>
            <a:r>
              <a:rPr lang="en-US" sz="2000" dirty="0"/>
              <a:t>Exercising</a:t>
            </a:r>
          </a:p>
          <a:p>
            <a:pPr marL="171450" lvl="0" indent="-514350">
              <a:buFont typeface="+mj-lt"/>
              <a:buAutoNum type="alphaLcParenR"/>
            </a:pPr>
            <a:r>
              <a:rPr lang="en-US" sz="2000" dirty="0">
                <a:solidFill>
                  <a:srgbClr val="FF0000"/>
                </a:solidFill>
              </a:rPr>
              <a:t>Fighting</a:t>
            </a:r>
          </a:p>
          <a:p>
            <a:pPr marL="171450" lvl="0" indent="-514350">
              <a:buFont typeface="+mj-lt"/>
              <a:buAutoNum type="alphaLcParenR"/>
            </a:pPr>
            <a:r>
              <a:rPr lang="en-US" sz="2000" dirty="0"/>
              <a:t>Breathing</a:t>
            </a:r>
          </a:p>
          <a:p>
            <a:r>
              <a:rPr lang="en-US" sz="2000" dirty="0">
                <a:solidFill>
                  <a:srgbClr val="FF0000"/>
                </a:solidFill>
              </a:rPr>
              <a:t>Fighting does not decrease arousal levels. Shouting can decrease arousal levels but it can also increase arousal as well.</a:t>
            </a:r>
          </a:p>
        </p:txBody>
      </p:sp>
    </p:spTree>
    <p:extLst>
      <p:ext uri="{BB962C8B-B14F-4D97-AF65-F5344CB8AC3E}">
        <p14:creationId xmlns:p14="http://schemas.microsoft.com/office/powerpoint/2010/main" val="38211793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9. What was the nature of Luke’s emotional state?</a:t>
            </a:r>
          </a:p>
          <a:p>
            <a:pPr marL="171450" lvl="0" indent="-514350">
              <a:buFont typeface="+mj-lt"/>
              <a:buAutoNum type="alphaLcParenR"/>
            </a:pPr>
            <a:r>
              <a:rPr lang="en-US" dirty="0">
                <a:solidFill>
                  <a:srgbClr val="FF0000"/>
                </a:solidFill>
              </a:rPr>
              <a:t>High arousal, unpleasant</a:t>
            </a:r>
          </a:p>
          <a:p>
            <a:pPr marL="171450" lvl="0" indent="-514350">
              <a:buFont typeface="+mj-lt"/>
              <a:buAutoNum type="alphaLcParenR"/>
            </a:pPr>
            <a:r>
              <a:rPr lang="en-US" dirty="0"/>
              <a:t>Low arousal, pleasant</a:t>
            </a:r>
          </a:p>
          <a:p>
            <a:pPr marL="171450" lvl="0" indent="-514350">
              <a:buFont typeface="+mj-lt"/>
              <a:buAutoNum type="alphaLcParenR"/>
            </a:pPr>
            <a:r>
              <a:rPr lang="en-US" dirty="0"/>
              <a:t>High arousal, pleasant</a:t>
            </a:r>
          </a:p>
          <a:p>
            <a:pPr marL="171450" lvl="0" indent="-514350">
              <a:buFont typeface="+mj-lt"/>
              <a:buAutoNum type="alphaLcParenR"/>
            </a:pPr>
            <a:r>
              <a:rPr lang="en-US" dirty="0"/>
              <a:t>Low arousal, unpleasant</a:t>
            </a:r>
          </a:p>
          <a:p>
            <a:r>
              <a:rPr lang="en-US" dirty="0">
                <a:solidFill>
                  <a:srgbClr val="FF0000"/>
                </a:solidFill>
              </a:rPr>
              <a:t>Luke felt angry and frustrated, which are unpleasant and high arousal emotions. </a:t>
            </a:r>
          </a:p>
          <a:p>
            <a:pPr lvl="0"/>
            <a:r>
              <a:rPr lang="en-US" dirty="0"/>
              <a:t>10. What is a good way to address both high and low arousal emotions that are unpleasant?</a:t>
            </a:r>
          </a:p>
          <a:p>
            <a:pPr marL="171450" lvl="0" indent="-514350">
              <a:buFont typeface="+mj-lt"/>
              <a:buAutoNum type="alphaLcParenR"/>
            </a:pPr>
            <a:r>
              <a:rPr lang="en-US" dirty="0"/>
              <a:t>Attack the person who caused the emotions</a:t>
            </a:r>
          </a:p>
          <a:p>
            <a:pPr marL="171450" lvl="0" indent="-514350">
              <a:buFont typeface="+mj-lt"/>
              <a:buAutoNum type="alphaLcParenR"/>
            </a:pPr>
            <a:r>
              <a:rPr lang="en-US" dirty="0"/>
              <a:t>Ignore the emotions until they subside</a:t>
            </a:r>
          </a:p>
          <a:p>
            <a:pPr marL="171450" lvl="0" indent="-514350">
              <a:buFont typeface="+mj-lt"/>
              <a:buAutoNum type="alphaLcParenR"/>
            </a:pPr>
            <a:r>
              <a:rPr lang="en-US" dirty="0">
                <a:solidFill>
                  <a:srgbClr val="FF0000"/>
                </a:solidFill>
              </a:rPr>
              <a:t>Exercise</a:t>
            </a:r>
          </a:p>
          <a:p>
            <a:pPr marL="171450" lvl="0" indent="-514350">
              <a:buFont typeface="+mj-lt"/>
              <a:buAutoNum type="alphaLcParenR"/>
            </a:pPr>
            <a:r>
              <a:rPr lang="en-US" dirty="0"/>
              <a:t>Venting</a:t>
            </a:r>
          </a:p>
          <a:p>
            <a:r>
              <a:rPr lang="en-US" dirty="0">
                <a:solidFill>
                  <a:srgbClr val="FF0000"/>
                </a:solidFill>
              </a:rPr>
              <a:t>Exercise is a good way to address both high and low arousal emotions. Venting can help with high arousal emotions, but can frequently lead to increasing the effects of low arousal emotions</a:t>
            </a:r>
          </a:p>
        </p:txBody>
      </p:sp>
    </p:spTree>
    <p:extLst>
      <p:ext uri="{BB962C8B-B14F-4D97-AF65-F5344CB8AC3E}">
        <p14:creationId xmlns:p14="http://schemas.microsoft.com/office/powerpoint/2010/main" val="38211793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a:bodyPr>
          <a:lstStyle/>
          <a:p>
            <a:r>
              <a:rPr lang="en-US" dirty="0"/>
              <a:t>Module Seven: The Mental Self</a:t>
            </a:r>
          </a:p>
        </p:txBody>
      </p:sp>
      <p:sp>
        <p:nvSpPr>
          <p:cNvPr id="34820" name="Text Placeholder 3"/>
          <p:cNvSpPr>
            <a:spLocks noGrp="1"/>
          </p:cNvSpPr>
          <p:nvPr>
            <p:ph type="body" sz="quarter" idx="10"/>
          </p:nvPr>
        </p:nvSpPr>
        <p:spPr>
          <a:ln>
            <a:miter lim="800000"/>
            <a:headEnd/>
            <a:tailEnd/>
          </a:ln>
        </p:spPr>
        <p:txBody>
          <a:bodyPr/>
          <a:lstStyle/>
          <a:p>
            <a:r>
              <a:rPr lang="en-US" sz="2400" i="1" dirty="0"/>
              <a:t>We are addicted to our thoughts. We cannot change anything if we cannot change our thinking.</a:t>
            </a:r>
          </a:p>
          <a:p>
            <a:endParaRPr lang="en-US" sz="2400" dirty="0"/>
          </a:p>
          <a:p>
            <a:r>
              <a:rPr lang="en-US" sz="2400" b="1" i="1" dirty="0"/>
              <a:t>Santosh Kalwar</a:t>
            </a:r>
            <a:endParaRPr lang="en-US" sz="2400" dirty="0"/>
          </a:p>
          <a:p>
            <a:endParaRPr lang="en-US" sz="2400" dirty="0"/>
          </a:p>
        </p:txBody>
      </p:sp>
      <p:sp>
        <p:nvSpPr>
          <p:cNvPr id="34819" name="Content Placeholder 2"/>
          <p:cNvSpPr>
            <a:spLocks noGrp="1"/>
          </p:cNvSpPr>
          <p:nvPr>
            <p:ph type="body" sz="quarter" idx="11"/>
          </p:nvPr>
        </p:nvSpPr>
        <p:spPr/>
        <p:txBody>
          <a:bodyPr>
            <a:normAutofit/>
          </a:bodyPr>
          <a:lstStyle/>
          <a:p>
            <a:r>
              <a:rPr lang="en-US" dirty="0"/>
              <a:t>Strictly speaking, it is not possible to control your emotions. However, your thought processes often determine how you assess a situation, and it’s that assessment where emotions can come into play. In developing greater self-awareness, you must become aware of your mental self.</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C1E4944-6C5C-44F9-A056-10928630B165}"/>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Thinking Style</a:t>
            </a:r>
          </a:p>
        </p:txBody>
      </p:sp>
      <p:grpSp>
        <p:nvGrpSpPr>
          <p:cNvPr id="3" name="Group 2">
            <a:extLst>
              <a:ext uri="{FF2B5EF4-FFF2-40B4-BE49-F238E27FC236}">
                <a16:creationId xmlns:a16="http://schemas.microsoft.com/office/drawing/2014/main" id="{5D9BE7E7-3592-4C9E-B632-9E7A6A472321}"/>
              </a:ext>
            </a:extLst>
          </p:cNvPr>
          <p:cNvGrpSpPr/>
          <p:nvPr/>
        </p:nvGrpSpPr>
        <p:grpSpPr>
          <a:xfrm>
            <a:off x="457200" y="1803733"/>
            <a:ext cx="8229600" cy="4118896"/>
            <a:chOff x="457200" y="1803733"/>
            <a:chExt cx="8229600" cy="4118896"/>
          </a:xfrm>
        </p:grpSpPr>
        <p:sp>
          <p:nvSpPr>
            <p:cNvPr id="4" name="Freeform: Shape 3">
              <a:extLst>
                <a:ext uri="{FF2B5EF4-FFF2-40B4-BE49-F238E27FC236}">
                  <a16:creationId xmlns:a16="http://schemas.microsoft.com/office/drawing/2014/main" id="{105E35A7-3424-4E7B-8CE9-9B5D44AD69DF}"/>
                </a:ext>
              </a:extLst>
            </p:cNvPr>
            <p:cNvSpPr/>
            <p:nvPr/>
          </p:nvSpPr>
          <p:spPr>
            <a:xfrm>
              <a:off x="457200" y="1803733"/>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latin typeface="+mn-lt"/>
                  <a:ea typeface="+mn-ea"/>
                  <a:cs typeface="+mn-cs"/>
                </a:rPr>
                <a:t>Two types of thinking styles</a:t>
              </a:r>
              <a:endParaRPr lang="en-US" sz="5300" kern="1200" dirty="0">
                <a:solidFill>
                  <a:schemeClr val="bg1"/>
                </a:solidFill>
              </a:endParaRPr>
            </a:p>
          </p:txBody>
        </p:sp>
        <p:sp>
          <p:nvSpPr>
            <p:cNvPr id="5" name="Freeform: Shape 4">
              <a:extLst>
                <a:ext uri="{FF2B5EF4-FFF2-40B4-BE49-F238E27FC236}">
                  <a16:creationId xmlns:a16="http://schemas.microsoft.com/office/drawing/2014/main" id="{C4AEB020-1431-45FF-872D-3555A82EA6C8}"/>
                </a:ext>
              </a:extLst>
            </p:cNvPr>
            <p:cNvSpPr/>
            <p:nvPr/>
          </p:nvSpPr>
          <p:spPr>
            <a:xfrm>
              <a:off x="457200" y="3227579"/>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Global</a:t>
              </a:r>
            </a:p>
          </p:txBody>
        </p:sp>
        <p:sp>
          <p:nvSpPr>
            <p:cNvPr id="6" name="Freeform: Shape 5">
              <a:extLst>
                <a:ext uri="{FF2B5EF4-FFF2-40B4-BE49-F238E27FC236}">
                  <a16:creationId xmlns:a16="http://schemas.microsoft.com/office/drawing/2014/main" id="{EF92A687-FB39-4839-B825-7E570CAA719D}"/>
                </a:ext>
              </a:extLst>
            </p:cNvPr>
            <p:cNvSpPr/>
            <p:nvPr/>
          </p:nvSpPr>
          <p:spPr>
            <a:xfrm>
              <a:off x="457200" y="4651424"/>
              <a:ext cx="8229600" cy="1271205"/>
            </a:xfrm>
            <a:custGeom>
              <a:avLst/>
              <a:gdLst>
                <a:gd name="connsiteX0" fmla="*/ 0 w 8229600"/>
                <a:gd name="connsiteY0" fmla="*/ 211872 h 1271205"/>
                <a:gd name="connsiteX1" fmla="*/ 211872 w 8229600"/>
                <a:gd name="connsiteY1" fmla="*/ 0 h 1271205"/>
                <a:gd name="connsiteX2" fmla="*/ 8017728 w 8229600"/>
                <a:gd name="connsiteY2" fmla="*/ 0 h 1271205"/>
                <a:gd name="connsiteX3" fmla="*/ 8229600 w 8229600"/>
                <a:gd name="connsiteY3" fmla="*/ 211872 h 1271205"/>
                <a:gd name="connsiteX4" fmla="*/ 8229600 w 8229600"/>
                <a:gd name="connsiteY4" fmla="*/ 1059333 h 1271205"/>
                <a:gd name="connsiteX5" fmla="*/ 8017728 w 8229600"/>
                <a:gd name="connsiteY5" fmla="*/ 1271205 h 1271205"/>
                <a:gd name="connsiteX6" fmla="*/ 211872 w 8229600"/>
                <a:gd name="connsiteY6" fmla="*/ 1271205 h 1271205"/>
                <a:gd name="connsiteX7" fmla="*/ 0 w 8229600"/>
                <a:gd name="connsiteY7" fmla="*/ 1059333 h 1271205"/>
                <a:gd name="connsiteX8" fmla="*/ 0 w 8229600"/>
                <a:gd name="connsiteY8" fmla="*/ 211872 h 1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71205">
                  <a:moveTo>
                    <a:pt x="0" y="211872"/>
                  </a:moveTo>
                  <a:cubicBezTo>
                    <a:pt x="0" y="94858"/>
                    <a:pt x="94858" y="0"/>
                    <a:pt x="211872" y="0"/>
                  </a:cubicBezTo>
                  <a:lnTo>
                    <a:pt x="8017728" y="0"/>
                  </a:lnTo>
                  <a:cubicBezTo>
                    <a:pt x="8134742" y="0"/>
                    <a:pt x="8229600" y="94858"/>
                    <a:pt x="8229600" y="211872"/>
                  </a:cubicBezTo>
                  <a:lnTo>
                    <a:pt x="8229600" y="1059333"/>
                  </a:lnTo>
                  <a:cubicBezTo>
                    <a:pt x="8229600" y="1176347"/>
                    <a:pt x="8134742" y="1271205"/>
                    <a:pt x="8017728" y="1271205"/>
                  </a:cubicBezTo>
                  <a:lnTo>
                    <a:pt x="211872" y="1271205"/>
                  </a:lnTo>
                  <a:cubicBezTo>
                    <a:pt x="94858" y="1271205"/>
                    <a:pt x="0" y="1176347"/>
                    <a:pt x="0" y="1059333"/>
                  </a:cubicBezTo>
                  <a:lnTo>
                    <a:pt x="0" y="211872"/>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3985" tIns="263985" rIns="263985" bIns="263985" numCol="1" spcCol="1270" anchor="ctr" anchorCtr="0">
              <a:noAutofit/>
            </a:bodyPr>
            <a:lstStyle/>
            <a:p>
              <a:pPr marL="0" lvl="0" indent="0" algn="l" defTabSz="2355850">
                <a:lnSpc>
                  <a:spcPct val="90000"/>
                </a:lnSpc>
                <a:spcBef>
                  <a:spcPct val="0"/>
                </a:spcBef>
                <a:spcAft>
                  <a:spcPct val="35000"/>
                </a:spcAft>
                <a:buNone/>
              </a:pPr>
              <a:r>
                <a:rPr lang="en-US" sz="5300" kern="1200" dirty="0">
                  <a:solidFill>
                    <a:schemeClr val="bg1"/>
                  </a:solidFill>
                </a:rPr>
                <a:t>Linear</a:t>
              </a:r>
            </a:p>
          </p:txBody>
        </p:sp>
      </p:gr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C5A2CC0-08E4-42A3-905C-29E32DAAB0C7}"/>
              </a:ext>
            </a:extLst>
          </p:cNvPr>
          <p:cNvSpPr>
            <a:spLocks noGrp="1"/>
          </p:cNvSpPr>
          <p:nvPr>
            <p:ph sz="quarter" idx="11"/>
          </p:nvPr>
        </p:nvSpPr>
        <p:spPr/>
        <p:txBody>
          <a:bodyPr/>
          <a:lstStyle/>
          <a:p>
            <a:endParaRPr lang="en-US"/>
          </a:p>
        </p:txBody>
      </p:sp>
      <p:sp>
        <p:nvSpPr>
          <p:cNvPr id="36866" name="Title 1"/>
          <p:cNvSpPr>
            <a:spLocks noGrp="1"/>
          </p:cNvSpPr>
          <p:nvPr>
            <p:ph type="title"/>
          </p:nvPr>
        </p:nvSpPr>
        <p:spPr/>
        <p:txBody>
          <a:bodyPr/>
          <a:lstStyle/>
          <a:p>
            <a:r>
              <a:rPr lang="en-US" dirty="0"/>
              <a:t>Learning Style</a:t>
            </a:r>
          </a:p>
        </p:txBody>
      </p:sp>
      <p:grpSp>
        <p:nvGrpSpPr>
          <p:cNvPr id="3" name="Group 2">
            <a:extLst>
              <a:ext uri="{FF2B5EF4-FFF2-40B4-BE49-F238E27FC236}">
                <a16:creationId xmlns:a16="http://schemas.microsoft.com/office/drawing/2014/main" id="{F2DC0351-6BC7-4134-9D1F-83A4FF39A094}"/>
              </a:ext>
            </a:extLst>
          </p:cNvPr>
          <p:cNvGrpSpPr/>
          <p:nvPr/>
        </p:nvGrpSpPr>
        <p:grpSpPr>
          <a:xfrm>
            <a:off x="457200" y="2636312"/>
            <a:ext cx="8229599" cy="2453737"/>
            <a:chOff x="457200" y="2636312"/>
            <a:chExt cx="8229599" cy="2453737"/>
          </a:xfrm>
        </p:grpSpPr>
        <p:sp>
          <p:nvSpPr>
            <p:cNvPr id="4" name="Freeform: Shape 3">
              <a:extLst>
                <a:ext uri="{FF2B5EF4-FFF2-40B4-BE49-F238E27FC236}">
                  <a16:creationId xmlns:a16="http://schemas.microsoft.com/office/drawing/2014/main" id="{A850E3C7-49F3-4A31-B92C-87BFB16A4793}"/>
                </a:ext>
              </a:extLst>
            </p:cNvPr>
            <p:cNvSpPr/>
            <p:nvPr/>
          </p:nvSpPr>
          <p:spPr>
            <a:xfrm>
              <a:off x="457200" y="2667868"/>
              <a:ext cx="2057400" cy="673200"/>
            </a:xfrm>
            <a:custGeom>
              <a:avLst/>
              <a:gdLst>
                <a:gd name="connsiteX0" fmla="*/ 0 w 2057400"/>
                <a:gd name="connsiteY0" fmla="*/ 0 h 673200"/>
                <a:gd name="connsiteX1" fmla="*/ 2057400 w 2057400"/>
                <a:gd name="connsiteY1" fmla="*/ 0 h 673200"/>
                <a:gd name="connsiteX2" fmla="*/ 2057400 w 2057400"/>
                <a:gd name="connsiteY2" fmla="*/ 673200 h 673200"/>
                <a:gd name="connsiteX3" fmla="*/ 0 w 2057400"/>
                <a:gd name="connsiteY3" fmla="*/ 673200 h 673200"/>
                <a:gd name="connsiteX4" fmla="*/ 0 w 2057400"/>
                <a:gd name="connsiteY4" fmla="*/ 0 h 67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673200">
                  <a:moveTo>
                    <a:pt x="0" y="0"/>
                  </a:moveTo>
                  <a:lnTo>
                    <a:pt x="2057400" y="0"/>
                  </a:lnTo>
                  <a:lnTo>
                    <a:pt x="2057400" y="673200"/>
                  </a:lnTo>
                  <a:lnTo>
                    <a:pt x="0" y="673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Auditory</a:t>
              </a:r>
            </a:p>
          </p:txBody>
        </p:sp>
        <p:sp>
          <p:nvSpPr>
            <p:cNvPr id="5" name="Left Brace 4">
              <a:extLst>
                <a:ext uri="{FF2B5EF4-FFF2-40B4-BE49-F238E27FC236}">
                  <a16:creationId xmlns:a16="http://schemas.microsoft.com/office/drawing/2014/main" id="{BEFD59A4-E896-497D-8EAC-C2909E78B09B}"/>
                </a:ext>
              </a:extLst>
            </p:cNvPr>
            <p:cNvSpPr/>
            <p:nvPr/>
          </p:nvSpPr>
          <p:spPr>
            <a:xfrm>
              <a:off x="2514599" y="2636312"/>
              <a:ext cx="411480" cy="736312"/>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33C5D42B-3100-4EA5-BA46-46BCB880D685}"/>
                </a:ext>
              </a:extLst>
            </p:cNvPr>
            <p:cNvSpPr/>
            <p:nvPr/>
          </p:nvSpPr>
          <p:spPr>
            <a:xfrm>
              <a:off x="3090671" y="2636312"/>
              <a:ext cx="5596128" cy="736312"/>
            </a:xfrm>
            <a:custGeom>
              <a:avLst/>
              <a:gdLst>
                <a:gd name="connsiteX0" fmla="*/ 0 w 5596128"/>
                <a:gd name="connsiteY0" fmla="*/ 0 h 736312"/>
                <a:gd name="connsiteX1" fmla="*/ 5596128 w 5596128"/>
                <a:gd name="connsiteY1" fmla="*/ 0 h 736312"/>
                <a:gd name="connsiteX2" fmla="*/ 5596128 w 5596128"/>
                <a:gd name="connsiteY2" fmla="*/ 736312 h 736312"/>
                <a:gd name="connsiteX3" fmla="*/ 0 w 5596128"/>
                <a:gd name="connsiteY3" fmla="*/ 736312 h 736312"/>
                <a:gd name="connsiteX4" fmla="*/ 0 w 5596128"/>
                <a:gd name="connsiteY4" fmla="*/ 0 h 736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736312">
                  <a:moveTo>
                    <a:pt x="0" y="0"/>
                  </a:moveTo>
                  <a:lnTo>
                    <a:pt x="5596128" y="0"/>
                  </a:lnTo>
                  <a:lnTo>
                    <a:pt x="5596128" y="736312"/>
                  </a:lnTo>
                  <a:lnTo>
                    <a:pt x="0" y="73631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Listening</a:t>
              </a:r>
            </a:p>
          </p:txBody>
        </p:sp>
        <p:sp>
          <p:nvSpPr>
            <p:cNvPr id="7" name="Freeform: Shape 6">
              <a:extLst>
                <a:ext uri="{FF2B5EF4-FFF2-40B4-BE49-F238E27FC236}">
                  <a16:creationId xmlns:a16="http://schemas.microsoft.com/office/drawing/2014/main" id="{61E675DA-6C4E-4F9C-8179-49FACB5FE1DC}"/>
                </a:ext>
              </a:extLst>
            </p:cNvPr>
            <p:cNvSpPr/>
            <p:nvPr/>
          </p:nvSpPr>
          <p:spPr>
            <a:xfrm>
              <a:off x="457200" y="3526581"/>
              <a:ext cx="2057400" cy="673200"/>
            </a:xfrm>
            <a:custGeom>
              <a:avLst/>
              <a:gdLst>
                <a:gd name="connsiteX0" fmla="*/ 0 w 2057400"/>
                <a:gd name="connsiteY0" fmla="*/ 0 h 673200"/>
                <a:gd name="connsiteX1" fmla="*/ 2057400 w 2057400"/>
                <a:gd name="connsiteY1" fmla="*/ 0 h 673200"/>
                <a:gd name="connsiteX2" fmla="*/ 2057400 w 2057400"/>
                <a:gd name="connsiteY2" fmla="*/ 673200 h 673200"/>
                <a:gd name="connsiteX3" fmla="*/ 0 w 2057400"/>
                <a:gd name="connsiteY3" fmla="*/ 673200 h 673200"/>
                <a:gd name="connsiteX4" fmla="*/ 0 w 2057400"/>
                <a:gd name="connsiteY4" fmla="*/ 0 h 67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673200">
                  <a:moveTo>
                    <a:pt x="0" y="0"/>
                  </a:moveTo>
                  <a:lnTo>
                    <a:pt x="2057400" y="0"/>
                  </a:lnTo>
                  <a:lnTo>
                    <a:pt x="2057400" y="673200"/>
                  </a:lnTo>
                  <a:lnTo>
                    <a:pt x="0" y="673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Visual</a:t>
              </a:r>
            </a:p>
          </p:txBody>
        </p:sp>
        <p:sp>
          <p:nvSpPr>
            <p:cNvPr id="8" name="Left Brace 7">
              <a:extLst>
                <a:ext uri="{FF2B5EF4-FFF2-40B4-BE49-F238E27FC236}">
                  <a16:creationId xmlns:a16="http://schemas.microsoft.com/office/drawing/2014/main" id="{8D0F3475-C761-4143-B32A-4211159CC2CB}"/>
                </a:ext>
              </a:extLst>
            </p:cNvPr>
            <p:cNvSpPr/>
            <p:nvPr/>
          </p:nvSpPr>
          <p:spPr>
            <a:xfrm>
              <a:off x="2514599" y="3495025"/>
              <a:ext cx="411480" cy="736312"/>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9" name="Freeform: Shape 8">
              <a:extLst>
                <a:ext uri="{FF2B5EF4-FFF2-40B4-BE49-F238E27FC236}">
                  <a16:creationId xmlns:a16="http://schemas.microsoft.com/office/drawing/2014/main" id="{07E463C9-458F-4C38-8321-A9CA7C4CBDB0}"/>
                </a:ext>
              </a:extLst>
            </p:cNvPr>
            <p:cNvSpPr/>
            <p:nvPr/>
          </p:nvSpPr>
          <p:spPr>
            <a:xfrm>
              <a:off x="3090671" y="3495025"/>
              <a:ext cx="5596128" cy="736312"/>
            </a:xfrm>
            <a:custGeom>
              <a:avLst/>
              <a:gdLst>
                <a:gd name="connsiteX0" fmla="*/ 0 w 5596128"/>
                <a:gd name="connsiteY0" fmla="*/ 0 h 736312"/>
                <a:gd name="connsiteX1" fmla="*/ 5596128 w 5596128"/>
                <a:gd name="connsiteY1" fmla="*/ 0 h 736312"/>
                <a:gd name="connsiteX2" fmla="*/ 5596128 w 5596128"/>
                <a:gd name="connsiteY2" fmla="*/ 736312 h 736312"/>
                <a:gd name="connsiteX3" fmla="*/ 0 w 5596128"/>
                <a:gd name="connsiteY3" fmla="*/ 736312 h 736312"/>
                <a:gd name="connsiteX4" fmla="*/ 0 w 5596128"/>
                <a:gd name="connsiteY4" fmla="*/ 0 h 736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736312">
                  <a:moveTo>
                    <a:pt x="0" y="0"/>
                  </a:moveTo>
                  <a:lnTo>
                    <a:pt x="5596128" y="0"/>
                  </a:lnTo>
                  <a:lnTo>
                    <a:pt x="5596128" y="736312"/>
                  </a:lnTo>
                  <a:lnTo>
                    <a:pt x="0" y="73631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Seeing</a:t>
              </a:r>
            </a:p>
          </p:txBody>
        </p:sp>
        <p:sp>
          <p:nvSpPr>
            <p:cNvPr id="10" name="Freeform: Shape 9">
              <a:extLst>
                <a:ext uri="{FF2B5EF4-FFF2-40B4-BE49-F238E27FC236}">
                  <a16:creationId xmlns:a16="http://schemas.microsoft.com/office/drawing/2014/main" id="{C809AC11-488F-49B5-AC88-E0796E496BA1}"/>
                </a:ext>
              </a:extLst>
            </p:cNvPr>
            <p:cNvSpPr/>
            <p:nvPr/>
          </p:nvSpPr>
          <p:spPr>
            <a:xfrm>
              <a:off x="457200" y="4385293"/>
              <a:ext cx="2057400" cy="673200"/>
            </a:xfrm>
            <a:custGeom>
              <a:avLst/>
              <a:gdLst>
                <a:gd name="connsiteX0" fmla="*/ 0 w 2057400"/>
                <a:gd name="connsiteY0" fmla="*/ 0 h 673200"/>
                <a:gd name="connsiteX1" fmla="*/ 2057400 w 2057400"/>
                <a:gd name="connsiteY1" fmla="*/ 0 h 673200"/>
                <a:gd name="connsiteX2" fmla="*/ 2057400 w 2057400"/>
                <a:gd name="connsiteY2" fmla="*/ 673200 h 673200"/>
                <a:gd name="connsiteX3" fmla="*/ 0 w 2057400"/>
                <a:gd name="connsiteY3" fmla="*/ 673200 h 673200"/>
                <a:gd name="connsiteX4" fmla="*/ 0 w 2057400"/>
                <a:gd name="connsiteY4" fmla="*/ 0 h 67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7400" h="673200">
                  <a:moveTo>
                    <a:pt x="0" y="0"/>
                  </a:moveTo>
                  <a:lnTo>
                    <a:pt x="2057400" y="0"/>
                  </a:lnTo>
                  <a:lnTo>
                    <a:pt x="2057400" y="673200"/>
                  </a:lnTo>
                  <a:lnTo>
                    <a:pt x="0" y="67320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1808" tIns="86360" rIns="241808" bIns="86360" numCol="1" spcCol="1270" anchor="ctr" anchorCtr="0">
              <a:noAutofit/>
            </a:bodyPr>
            <a:lstStyle/>
            <a:p>
              <a:pPr marL="0" lvl="0" indent="0" algn="r" defTabSz="1511300">
                <a:lnSpc>
                  <a:spcPct val="90000"/>
                </a:lnSpc>
                <a:spcBef>
                  <a:spcPct val="0"/>
                </a:spcBef>
                <a:spcAft>
                  <a:spcPct val="35000"/>
                </a:spcAft>
                <a:buNone/>
              </a:pPr>
              <a:r>
                <a:rPr lang="en-US" sz="3400" kern="1200" dirty="0"/>
                <a:t>Tactile</a:t>
              </a:r>
            </a:p>
          </p:txBody>
        </p:sp>
        <p:sp>
          <p:nvSpPr>
            <p:cNvPr id="11" name="Left Brace 10">
              <a:extLst>
                <a:ext uri="{FF2B5EF4-FFF2-40B4-BE49-F238E27FC236}">
                  <a16:creationId xmlns:a16="http://schemas.microsoft.com/office/drawing/2014/main" id="{048847E2-CC9C-4C8B-902F-2A9D0CCE17A3}"/>
                </a:ext>
              </a:extLst>
            </p:cNvPr>
            <p:cNvSpPr/>
            <p:nvPr/>
          </p:nvSpPr>
          <p:spPr>
            <a:xfrm>
              <a:off x="2514599" y="4353737"/>
              <a:ext cx="411480" cy="736312"/>
            </a:xfrm>
            <a:prstGeom prst="leftBrace">
              <a:avLst>
                <a:gd name="adj1" fmla="val 35000"/>
                <a:gd name="adj2" fmla="val 50000"/>
              </a:avLst>
            </a:prstGeom>
          </p:spPr>
          <p:style>
            <a:lnRef idx="2">
              <a:schemeClr val="accent3">
                <a:hueOff val="0"/>
                <a:satOff val="0"/>
                <a:lumOff val="0"/>
                <a:alphaOff val="0"/>
              </a:schemeClr>
            </a:lnRef>
            <a:fillRef idx="0">
              <a:schemeClr val="accent3">
                <a:hueOff val="0"/>
                <a:satOff val="0"/>
                <a:lumOff val="0"/>
                <a:alphaOff val="0"/>
              </a:schemeClr>
            </a:fillRef>
            <a:effectRef idx="0">
              <a:schemeClr val="accent3">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CCD8053B-827F-43D3-A220-30E3D9CE1FBA}"/>
                </a:ext>
              </a:extLst>
            </p:cNvPr>
            <p:cNvSpPr/>
            <p:nvPr/>
          </p:nvSpPr>
          <p:spPr>
            <a:xfrm>
              <a:off x="3090671" y="4353737"/>
              <a:ext cx="5596128" cy="736312"/>
            </a:xfrm>
            <a:custGeom>
              <a:avLst/>
              <a:gdLst>
                <a:gd name="connsiteX0" fmla="*/ 0 w 5596128"/>
                <a:gd name="connsiteY0" fmla="*/ 0 h 736312"/>
                <a:gd name="connsiteX1" fmla="*/ 5596128 w 5596128"/>
                <a:gd name="connsiteY1" fmla="*/ 0 h 736312"/>
                <a:gd name="connsiteX2" fmla="*/ 5596128 w 5596128"/>
                <a:gd name="connsiteY2" fmla="*/ 736312 h 736312"/>
                <a:gd name="connsiteX3" fmla="*/ 0 w 5596128"/>
                <a:gd name="connsiteY3" fmla="*/ 736312 h 736312"/>
                <a:gd name="connsiteX4" fmla="*/ 0 w 5596128"/>
                <a:gd name="connsiteY4" fmla="*/ 0 h 736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6128" h="736312">
                  <a:moveTo>
                    <a:pt x="0" y="0"/>
                  </a:moveTo>
                  <a:lnTo>
                    <a:pt x="5596128" y="0"/>
                  </a:lnTo>
                  <a:lnTo>
                    <a:pt x="5596128" y="736312"/>
                  </a:lnTo>
                  <a:lnTo>
                    <a:pt x="0" y="73631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9540" tIns="129540" rIns="129540" bIns="129540" numCol="1" spcCol="1270" anchor="ctr" anchorCtr="0">
              <a:noAutofit/>
            </a:bodyPr>
            <a:lstStyle/>
            <a:p>
              <a:pPr marL="285750" lvl="1" indent="-285750" algn="l" defTabSz="1511300">
                <a:lnSpc>
                  <a:spcPct val="90000"/>
                </a:lnSpc>
                <a:spcBef>
                  <a:spcPct val="0"/>
                </a:spcBef>
                <a:spcAft>
                  <a:spcPct val="15000"/>
                </a:spcAft>
                <a:buChar char="•"/>
              </a:pPr>
              <a:r>
                <a:rPr lang="en-US" sz="3400" kern="1200" dirty="0"/>
                <a:t>Doing</a:t>
              </a:r>
            </a:p>
          </p:txBody>
        </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83EA07E3-720F-4185-BE7C-091189C22BF9}"/>
              </a:ext>
            </a:extLst>
          </p:cNvPr>
          <p:cNvSpPr>
            <a:spLocks noGrp="1"/>
          </p:cNvSpPr>
          <p:nvPr>
            <p:ph sz="quarter" idx="11"/>
          </p:nvPr>
        </p:nvSpPr>
        <p:spPr/>
        <p:txBody>
          <a:bodyPr/>
          <a:lstStyle/>
          <a:p>
            <a:endParaRPr lang="en-US"/>
          </a:p>
        </p:txBody>
      </p:sp>
      <p:sp>
        <p:nvSpPr>
          <p:cNvPr id="37890" name="Title 1"/>
          <p:cNvSpPr>
            <a:spLocks noGrp="1"/>
          </p:cNvSpPr>
          <p:nvPr>
            <p:ph type="title"/>
          </p:nvPr>
        </p:nvSpPr>
        <p:spPr/>
        <p:txBody>
          <a:bodyPr/>
          <a:lstStyle/>
          <a:p>
            <a:r>
              <a:rPr lang="en-US" dirty="0"/>
              <a:t>Personality</a:t>
            </a:r>
          </a:p>
        </p:txBody>
      </p:sp>
      <p:grpSp>
        <p:nvGrpSpPr>
          <p:cNvPr id="3" name="Group 2">
            <a:extLst>
              <a:ext uri="{FF2B5EF4-FFF2-40B4-BE49-F238E27FC236}">
                <a16:creationId xmlns:a16="http://schemas.microsoft.com/office/drawing/2014/main" id="{6D2F7AEB-4EF6-4B58-AC59-F81E5A0F26C5}"/>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A86636F2-4DD1-4800-9BB1-648A88A46EC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Perceiving functions</a:t>
              </a:r>
            </a:p>
          </p:txBody>
        </p:sp>
        <p:sp>
          <p:nvSpPr>
            <p:cNvPr id="5" name="Freeform: Shape 4">
              <a:extLst>
                <a:ext uri="{FF2B5EF4-FFF2-40B4-BE49-F238E27FC236}">
                  <a16:creationId xmlns:a16="http://schemas.microsoft.com/office/drawing/2014/main" id="{E6DC000D-F012-4B15-B035-1D791951293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Judging functions</a:t>
              </a:r>
            </a:p>
          </p:txBody>
        </p:sp>
        <p:sp>
          <p:nvSpPr>
            <p:cNvPr id="6" name="Freeform: Shape 5">
              <a:extLst>
                <a:ext uri="{FF2B5EF4-FFF2-40B4-BE49-F238E27FC236}">
                  <a16:creationId xmlns:a16="http://schemas.microsoft.com/office/drawing/2014/main" id="{FD7C653F-CF7B-4FD0-A05E-14D994DAB875}"/>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r>
                <a:rPr lang="en-US" sz="5700" kern="1200" dirty="0"/>
                <a:t>Lifestyle</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19564CAF-766B-462E-B8B6-918B4EDCF483}"/>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Stinking Thinking</a:t>
            </a:r>
          </a:p>
        </p:txBody>
      </p:sp>
      <p:grpSp>
        <p:nvGrpSpPr>
          <p:cNvPr id="3" name="Group 2">
            <a:extLst>
              <a:ext uri="{FF2B5EF4-FFF2-40B4-BE49-F238E27FC236}">
                <a16:creationId xmlns:a16="http://schemas.microsoft.com/office/drawing/2014/main" id="{FC07D43B-2CAD-4EB0-98D4-3545BC2E7EFD}"/>
              </a:ext>
            </a:extLst>
          </p:cNvPr>
          <p:cNvGrpSpPr/>
          <p:nvPr/>
        </p:nvGrpSpPr>
        <p:grpSpPr>
          <a:xfrm>
            <a:off x="457200" y="1628616"/>
            <a:ext cx="8229600" cy="4469130"/>
            <a:chOff x="457200" y="1628616"/>
            <a:chExt cx="8229600" cy="4469130"/>
          </a:xfrm>
        </p:grpSpPr>
        <p:sp>
          <p:nvSpPr>
            <p:cNvPr id="4" name="Freeform: Shape 3">
              <a:extLst>
                <a:ext uri="{FF2B5EF4-FFF2-40B4-BE49-F238E27FC236}">
                  <a16:creationId xmlns:a16="http://schemas.microsoft.com/office/drawing/2014/main" id="{E581EF8F-BFB1-47FB-BAF3-D25E03E29F53}"/>
                </a:ext>
              </a:extLst>
            </p:cNvPr>
            <p:cNvSpPr/>
            <p:nvPr/>
          </p:nvSpPr>
          <p:spPr>
            <a:xfrm>
              <a:off x="457200" y="162861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latin typeface="+mn-lt"/>
                  <a:ea typeface="+mn-ea"/>
                  <a:cs typeface="+mn-cs"/>
                </a:rPr>
                <a:t>Magnifying and Minimizing</a:t>
              </a:r>
              <a:endParaRPr lang="en-US" sz="3400" kern="1200" dirty="0">
                <a:solidFill>
                  <a:schemeClr val="bg1"/>
                </a:solidFill>
              </a:endParaRPr>
            </a:p>
          </p:txBody>
        </p:sp>
        <p:sp>
          <p:nvSpPr>
            <p:cNvPr id="5" name="Freeform: Shape 4">
              <a:extLst>
                <a:ext uri="{FF2B5EF4-FFF2-40B4-BE49-F238E27FC236}">
                  <a16:creationId xmlns:a16="http://schemas.microsoft.com/office/drawing/2014/main" id="{B1324CB5-452C-49DD-BA17-16431433809D}"/>
                </a:ext>
              </a:extLst>
            </p:cNvPr>
            <p:cNvSpPr/>
            <p:nvPr/>
          </p:nvSpPr>
          <p:spPr>
            <a:xfrm>
              <a:off x="457200" y="254202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2812566"/>
                <a:satOff val="-4220"/>
                <a:lumOff val="-686"/>
                <a:alphaOff val="0"/>
              </a:schemeClr>
            </a:fillRef>
            <a:effectRef idx="0">
              <a:schemeClr val="accent3">
                <a:hueOff val="2812566"/>
                <a:satOff val="-4220"/>
                <a:lumOff val="-686"/>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Thinking in the imperative</a:t>
              </a:r>
            </a:p>
          </p:txBody>
        </p:sp>
        <p:sp>
          <p:nvSpPr>
            <p:cNvPr id="6" name="Freeform: Shape 5">
              <a:extLst>
                <a:ext uri="{FF2B5EF4-FFF2-40B4-BE49-F238E27FC236}">
                  <a16:creationId xmlns:a16="http://schemas.microsoft.com/office/drawing/2014/main" id="{B173D5E0-A1AC-44CA-9008-A2B22F723CD2}"/>
                </a:ext>
              </a:extLst>
            </p:cNvPr>
            <p:cNvSpPr/>
            <p:nvPr/>
          </p:nvSpPr>
          <p:spPr>
            <a:xfrm>
              <a:off x="457200" y="345543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Dichotomous reasoning</a:t>
              </a:r>
            </a:p>
          </p:txBody>
        </p:sp>
        <p:sp>
          <p:nvSpPr>
            <p:cNvPr id="7" name="Freeform: Shape 6">
              <a:extLst>
                <a:ext uri="{FF2B5EF4-FFF2-40B4-BE49-F238E27FC236}">
                  <a16:creationId xmlns:a16="http://schemas.microsoft.com/office/drawing/2014/main" id="{3529D570-161C-4E47-9681-1661ABCB2B9C}"/>
                </a:ext>
              </a:extLst>
            </p:cNvPr>
            <p:cNvSpPr/>
            <p:nvPr/>
          </p:nvSpPr>
          <p:spPr>
            <a:xfrm>
              <a:off x="457200" y="436884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8437698"/>
                <a:satOff val="-12660"/>
                <a:lumOff val="-2059"/>
                <a:alphaOff val="0"/>
              </a:schemeClr>
            </a:fillRef>
            <a:effectRef idx="0">
              <a:schemeClr val="accent3">
                <a:hueOff val="8437698"/>
                <a:satOff val="-12660"/>
                <a:lumOff val="-2059"/>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Destructive labeling</a:t>
              </a:r>
            </a:p>
          </p:txBody>
        </p:sp>
        <p:sp>
          <p:nvSpPr>
            <p:cNvPr id="8" name="Freeform: Shape 7">
              <a:extLst>
                <a:ext uri="{FF2B5EF4-FFF2-40B4-BE49-F238E27FC236}">
                  <a16:creationId xmlns:a16="http://schemas.microsoft.com/office/drawing/2014/main" id="{1F3495F3-37B3-4962-829E-B7704074D2F6}"/>
                </a:ext>
              </a:extLst>
            </p:cNvPr>
            <p:cNvSpPr/>
            <p:nvPr/>
          </p:nvSpPr>
          <p:spPr>
            <a:xfrm>
              <a:off x="457200" y="5282256"/>
              <a:ext cx="8229600" cy="815490"/>
            </a:xfrm>
            <a:custGeom>
              <a:avLst/>
              <a:gdLst>
                <a:gd name="connsiteX0" fmla="*/ 0 w 8229600"/>
                <a:gd name="connsiteY0" fmla="*/ 135918 h 815490"/>
                <a:gd name="connsiteX1" fmla="*/ 135918 w 8229600"/>
                <a:gd name="connsiteY1" fmla="*/ 0 h 815490"/>
                <a:gd name="connsiteX2" fmla="*/ 8093682 w 8229600"/>
                <a:gd name="connsiteY2" fmla="*/ 0 h 815490"/>
                <a:gd name="connsiteX3" fmla="*/ 8229600 w 8229600"/>
                <a:gd name="connsiteY3" fmla="*/ 135918 h 815490"/>
                <a:gd name="connsiteX4" fmla="*/ 8229600 w 8229600"/>
                <a:gd name="connsiteY4" fmla="*/ 679572 h 815490"/>
                <a:gd name="connsiteX5" fmla="*/ 8093682 w 8229600"/>
                <a:gd name="connsiteY5" fmla="*/ 815490 h 815490"/>
                <a:gd name="connsiteX6" fmla="*/ 135918 w 8229600"/>
                <a:gd name="connsiteY6" fmla="*/ 815490 h 815490"/>
                <a:gd name="connsiteX7" fmla="*/ 0 w 8229600"/>
                <a:gd name="connsiteY7" fmla="*/ 679572 h 815490"/>
                <a:gd name="connsiteX8" fmla="*/ 0 w 8229600"/>
                <a:gd name="connsiteY8" fmla="*/ 135918 h 81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815490">
                  <a:moveTo>
                    <a:pt x="0" y="135918"/>
                  </a:moveTo>
                  <a:cubicBezTo>
                    <a:pt x="0" y="60853"/>
                    <a:pt x="60853" y="0"/>
                    <a:pt x="135918" y="0"/>
                  </a:cubicBezTo>
                  <a:lnTo>
                    <a:pt x="8093682" y="0"/>
                  </a:lnTo>
                  <a:cubicBezTo>
                    <a:pt x="8168747" y="0"/>
                    <a:pt x="8229600" y="60853"/>
                    <a:pt x="8229600" y="135918"/>
                  </a:cubicBezTo>
                  <a:lnTo>
                    <a:pt x="8229600" y="679572"/>
                  </a:lnTo>
                  <a:cubicBezTo>
                    <a:pt x="8229600" y="754637"/>
                    <a:pt x="8168747" y="815490"/>
                    <a:pt x="8093682" y="815490"/>
                  </a:cubicBezTo>
                  <a:lnTo>
                    <a:pt x="135918" y="815490"/>
                  </a:lnTo>
                  <a:cubicBezTo>
                    <a:pt x="60853" y="815490"/>
                    <a:pt x="0" y="754637"/>
                    <a:pt x="0" y="679572"/>
                  </a:cubicBezTo>
                  <a:lnTo>
                    <a:pt x="0" y="13591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9349" tIns="169349" rIns="169349" bIns="169349" numCol="1" spcCol="1270" anchor="ctr" anchorCtr="0">
              <a:noAutofit/>
            </a:bodyPr>
            <a:lstStyle/>
            <a:p>
              <a:pPr marL="0" lvl="0" indent="0" algn="l" defTabSz="1511300">
                <a:lnSpc>
                  <a:spcPct val="90000"/>
                </a:lnSpc>
                <a:spcBef>
                  <a:spcPct val="0"/>
                </a:spcBef>
                <a:spcAft>
                  <a:spcPct val="35000"/>
                </a:spcAft>
                <a:buNone/>
              </a:pPr>
              <a:r>
                <a:rPr lang="en-US" sz="3400" kern="1200" dirty="0">
                  <a:solidFill>
                    <a:schemeClr val="bg1"/>
                  </a:solidFill>
                </a:rPr>
                <a:t>Personalizing</a:t>
              </a:r>
            </a:p>
          </p:txBody>
        </p:sp>
      </p:gr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E5168CDB-B464-40C2-8921-A3960ED3905F}"/>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33B9D419-1400-40D2-8195-AB0F8BAF583F}"/>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1CDC524C-980E-4B3C-98C9-3E5C96903D9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9499" tIns="62989" rIns="79499" bIns="62989" numCol="1" spcCol="1270" anchor="ctr" anchorCtr="0">
              <a:noAutofit/>
            </a:bodyPr>
            <a:lstStyle/>
            <a:p>
              <a:pPr marL="0" lvl="0" indent="0" algn="ctr" defTabSz="1155700">
                <a:lnSpc>
                  <a:spcPct val="90000"/>
                </a:lnSpc>
                <a:spcBef>
                  <a:spcPct val="0"/>
                </a:spcBef>
                <a:spcAft>
                  <a:spcPct val="35000"/>
                </a:spcAft>
                <a:buNone/>
              </a:pPr>
              <a:r>
                <a:rPr lang="en-US" sz="2600" kern="1200" dirty="0">
                  <a:solidFill>
                    <a:schemeClr val="bg1"/>
                  </a:solidFill>
                  <a:latin typeface="+mn-lt"/>
                  <a:ea typeface="+mn-ea"/>
                  <a:cs typeface="+mn-cs"/>
                </a:rPr>
                <a:t>Shana didn’t always enjoy socializing with others because she would frequently feel drained afterwards</a:t>
              </a:r>
              <a:endParaRPr lang="en-US" sz="2600" kern="1200" dirty="0">
                <a:solidFill>
                  <a:schemeClr val="bg1"/>
                </a:solidFill>
              </a:endParaRPr>
            </a:p>
          </p:txBody>
        </p:sp>
        <p:sp>
          <p:nvSpPr>
            <p:cNvPr id="5" name="Rectangle: Rounded Corners 4">
              <a:extLst>
                <a:ext uri="{FF2B5EF4-FFF2-40B4-BE49-F238E27FC236}">
                  <a16:creationId xmlns:a16="http://schemas.microsoft.com/office/drawing/2014/main" id="{362E9567-C093-437A-9840-29FB018BA5C0}"/>
                </a:ext>
              </a:extLst>
            </p:cNvPr>
            <p:cNvSpPr/>
            <p:nvPr/>
          </p:nvSpPr>
          <p:spPr>
            <a:xfrm>
              <a:off x="850999" y="2809281"/>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F254BCD6-A86D-4290-9E1A-8076395101BF}"/>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She often preferred to stay at home </a:t>
              </a:r>
              <a:endParaRPr lang="en-US" sz="2100" kern="1200" dirty="0">
                <a:solidFill>
                  <a:schemeClr val="bg1"/>
                </a:solidFill>
              </a:endParaRPr>
            </a:p>
          </p:txBody>
        </p:sp>
        <p:sp>
          <p:nvSpPr>
            <p:cNvPr id="7" name="Rectangle: Rounded Corners 6">
              <a:extLst>
                <a:ext uri="{FF2B5EF4-FFF2-40B4-BE49-F238E27FC236}">
                  <a16:creationId xmlns:a16="http://schemas.microsoft.com/office/drawing/2014/main" id="{40CDB0BD-4799-46AD-9D7D-E6CE9DD0B3C3}"/>
                </a:ext>
              </a:extLst>
            </p:cNvPr>
            <p:cNvSpPr/>
            <p:nvPr/>
          </p:nvSpPr>
          <p:spPr>
            <a:xfrm>
              <a:off x="850999" y="3955269"/>
              <a:ext cx="1023203" cy="1023203"/>
            </a:xfrm>
            <a:prstGeom prst="roundRect">
              <a:avLst>
                <a:gd name="adj" fmla="val 16670"/>
              </a:avLst>
            </a:prstGeom>
            <a:solidFill>
              <a:schemeClr val="accent3">
                <a:hueOff val="5625132"/>
                <a:satOff val="-8440"/>
                <a:lumOff val="-1373"/>
              </a:schemeClr>
            </a:solidFill>
          </p:spPr>
          <p:style>
            <a:lnRef idx="2">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sp>
        <p:sp>
          <p:nvSpPr>
            <p:cNvPr id="8" name="Freeform: Shape 7">
              <a:extLst>
                <a:ext uri="{FF2B5EF4-FFF2-40B4-BE49-F238E27FC236}">
                  <a16:creationId xmlns:a16="http://schemas.microsoft.com/office/drawing/2014/main" id="{DF233CB8-E0E5-4C83-AF77-01D130C66A61}"/>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Martha was the life of the party and often invited Shana to go out</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AEF93A69-8102-491E-BE0E-05093D2ADA9F}"/>
                </a:ext>
              </a:extLst>
            </p:cNvPr>
            <p:cNvSpPr/>
            <p:nvPr/>
          </p:nvSpPr>
          <p:spPr>
            <a:xfrm>
              <a:off x="850999" y="5101257"/>
              <a:ext cx="1023203" cy="1023203"/>
            </a:xfrm>
            <a:prstGeom prst="roundRect">
              <a:avLst>
                <a:gd name="adj" fmla="val 16670"/>
              </a:avLst>
            </a:prstGeom>
            <a:solidFill>
              <a:schemeClr val="accent3">
                <a:hueOff val="11250264"/>
                <a:satOff val="-16880"/>
                <a:lumOff val="-2745"/>
              </a:schemeClr>
            </a:solidFill>
          </p:spPr>
          <p:style>
            <a:lnRef idx="2">
              <a:schemeClr val="lt1">
                <a:hueOff val="0"/>
                <a:satOff val="0"/>
                <a:lumOff val="0"/>
                <a:alphaOff val="0"/>
              </a:schemeClr>
            </a:lnRef>
            <a:fillRef idx="1">
              <a:scrgbClr r="0" g="0" b="0"/>
            </a:fillRef>
            <a:effectRef idx="0">
              <a:schemeClr val="accent3">
                <a:hueOff val="11250264"/>
                <a:satOff val="-16880"/>
                <a:lumOff val="-2745"/>
                <a:alphaOff val="0"/>
              </a:schemeClr>
            </a:effectRef>
            <a:fontRef idx="minor">
              <a:schemeClr val="lt1"/>
            </a:fontRef>
          </p:style>
        </p:sp>
        <p:sp>
          <p:nvSpPr>
            <p:cNvPr id="10" name="Freeform: Shape 9">
              <a:extLst>
                <a:ext uri="{FF2B5EF4-FFF2-40B4-BE49-F238E27FC236}">
                  <a16:creationId xmlns:a16="http://schemas.microsoft.com/office/drawing/2014/main" id="{6ACFC8F7-86CF-4DEB-A608-584243DF8558}"/>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Shana would feel guilty for declining the invitation most of the time</a:t>
              </a:r>
              <a:endParaRPr lang="en-US" sz="2100" kern="1200" dirty="0">
                <a:solidFill>
                  <a:schemeClr val="bg1"/>
                </a:solidFill>
              </a:endParaRPr>
            </a:p>
          </p:txBody>
        </p:sp>
      </p:grpSp>
    </p:spTree>
    <p:extLst>
      <p:ext uri="{BB962C8B-B14F-4D97-AF65-F5344CB8AC3E}">
        <p14:creationId xmlns:p14="http://schemas.microsoft.com/office/powerpoint/2010/main" val="2286334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r>
              <a:rPr lang="en-US" dirty="0"/>
              <a:t>Module One: Getting Started</a:t>
            </a:r>
          </a:p>
        </p:txBody>
      </p:sp>
      <p:sp>
        <p:nvSpPr>
          <p:cNvPr id="6148" name="Text Placeholder 3"/>
          <p:cNvSpPr>
            <a:spLocks noGrp="1"/>
          </p:cNvSpPr>
          <p:nvPr>
            <p:ph type="body" sz="quarter" idx="10"/>
          </p:nvPr>
        </p:nvSpPr>
        <p:spPr>
          <a:ln>
            <a:miter lim="800000"/>
            <a:headEnd/>
            <a:tailEnd/>
          </a:ln>
        </p:spPr>
        <p:txBody>
          <a:bodyPr/>
          <a:lstStyle/>
          <a:p>
            <a:r>
              <a:rPr lang="en-US" sz="2800" i="1" dirty="0"/>
              <a:t>In order to understand the world, one has to turn away from it on occasion.</a:t>
            </a:r>
          </a:p>
          <a:p>
            <a:endParaRPr lang="en-US" sz="2800" dirty="0"/>
          </a:p>
          <a:p>
            <a:r>
              <a:rPr lang="en-US" sz="2800" b="1" i="1" dirty="0"/>
              <a:t>Albert Camus</a:t>
            </a:r>
            <a:endParaRPr lang="en-US" sz="2800" dirty="0"/>
          </a:p>
          <a:p>
            <a:endParaRPr lang="en-US" sz="2800" dirty="0"/>
          </a:p>
        </p:txBody>
      </p:sp>
      <p:sp>
        <p:nvSpPr>
          <p:cNvPr id="6147" name="Content Placeholder 2"/>
          <p:cNvSpPr>
            <a:spLocks noGrp="1"/>
          </p:cNvSpPr>
          <p:nvPr>
            <p:ph type="body" sz="quarter" idx="11"/>
          </p:nvPr>
        </p:nvSpPr>
        <p:spPr/>
        <p:txBody>
          <a:bodyPr>
            <a:normAutofit fontScale="92500" lnSpcReduction="20000"/>
          </a:bodyPr>
          <a:lstStyle/>
          <a:p>
            <a:r>
              <a:rPr lang="en-US" dirty="0"/>
              <a:t>A vital way of becoming more effective in both business and life is by becoming more self aware. If you can become aware of your self – your strengths and your weaknesses – then, you can become aware of the effects you create. Implementing the guidelines in this module is the first step in a continual process of deepening your awareness of your self and the effects you create. </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10000"/>
          </a:bodyPr>
          <a:lstStyle/>
          <a:p>
            <a:pPr lvl="0"/>
            <a:r>
              <a:rPr lang="en-US" sz="2200" dirty="0"/>
              <a:t>1. A person with a _________ thinking style will agree with this statement: “The devil is in the details.”</a:t>
            </a:r>
          </a:p>
          <a:p>
            <a:pPr marL="171450" lvl="0" indent="-514350">
              <a:buFont typeface="+mj-lt"/>
              <a:buAutoNum type="alphaLcParenR"/>
            </a:pPr>
            <a:r>
              <a:rPr lang="en-US" sz="2200" dirty="0"/>
              <a:t>Global</a:t>
            </a:r>
          </a:p>
          <a:p>
            <a:pPr marL="171450" lvl="0" indent="-514350">
              <a:buFont typeface="+mj-lt"/>
              <a:buAutoNum type="alphaLcParenR"/>
            </a:pPr>
            <a:r>
              <a:rPr lang="en-US" sz="2200" dirty="0">
                <a:solidFill>
                  <a:srgbClr val="FF0000"/>
                </a:solidFill>
              </a:rPr>
              <a:t>Linear</a:t>
            </a:r>
          </a:p>
          <a:p>
            <a:pPr marL="171450" lvl="0" indent="-514350">
              <a:buFont typeface="+mj-lt"/>
              <a:buAutoNum type="alphaLcParenR"/>
            </a:pPr>
            <a:r>
              <a:rPr lang="en-US" sz="2200" dirty="0"/>
              <a:t>Worldly</a:t>
            </a:r>
          </a:p>
          <a:p>
            <a:pPr marL="171450" lvl="0" indent="-514350">
              <a:buFont typeface="+mj-lt"/>
              <a:buAutoNum type="alphaLcParenR"/>
            </a:pPr>
            <a:r>
              <a:rPr lang="en-US" sz="2200" dirty="0"/>
              <a:t>Serial</a:t>
            </a:r>
          </a:p>
          <a:p>
            <a:r>
              <a:rPr lang="en-US" sz="2200" dirty="0">
                <a:solidFill>
                  <a:srgbClr val="FF0000"/>
                </a:solidFill>
              </a:rPr>
              <a:t>A linear thinking style focuses on the details more than the big picture.</a:t>
            </a:r>
          </a:p>
          <a:p>
            <a:pPr lvl="0"/>
            <a:r>
              <a:rPr lang="en-US" sz="2200" dirty="0"/>
              <a:t>2. Global thinkers prefer to work with which type of thinker?</a:t>
            </a:r>
          </a:p>
          <a:p>
            <a:pPr marL="171450" lvl="0" indent="-514350">
              <a:buFont typeface="+mj-lt"/>
              <a:buAutoNum type="alphaLcParenR"/>
            </a:pPr>
            <a:r>
              <a:rPr lang="en-US" sz="2200" dirty="0"/>
              <a:t>Serial</a:t>
            </a:r>
          </a:p>
          <a:p>
            <a:pPr marL="171450" lvl="0" indent="-514350">
              <a:buFont typeface="+mj-lt"/>
              <a:buAutoNum type="alphaLcParenR"/>
            </a:pPr>
            <a:r>
              <a:rPr lang="en-US" sz="2200" dirty="0"/>
              <a:t>Worldly</a:t>
            </a:r>
          </a:p>
          <a:p>
            <a:pPr marL="171450" lvl="0" indent="-514350">
              <a:buFont typeface="+mj-lt"/>
              <a:buAutoNum type="alphaLcParenR"/>
            </a:pPr>
            <a:r>
              <a:rPr lang="en-US" sz="2200" dirty="0">
                <a:solidFill>
                  <a:srgbClr val="FF0000"/>
                </a:solidFill>
              </a:rPr>
              <a:t>Global</a:t>
            </a:r>
          </a:p>
          <a:p>
            <a:pPr marL="171450" lvl="0" indent="-514350">
              <a:buFont typeface="+mj-lt"/>
              <a:buAutoNum type="alphaLcParenR"/>
            </a:pPr>
            <a:r>
              <a:rPr lang="en-US" sz="2200" dirty="0"/>
              <a:t>Linear</a:t>
            </a:r>
          </a:p>
          <a:p>
            <a:r>
              <a:rPr lang="en-US" sz="2200" dirty="0">
                <a:solidFill>
                  <a:srgbClr val="FF0000"/>
                </a:solidFill>
              </a:rPr>
              <a:t>Global thinkers tend to prefer working with other global thinkers because they can understand how they think. </a:t>
            </a:r>
          </a:p>
          <a:p>
            <a:pPr marL="347663" marR="0" indent="0">
              <a:lnSpc>
                <a:spcPct val="115000"/>
              </a:lnSpc>
              <a:spcBef>
                <a:spcPts val="1200"/>
              </a:spcBef>
              <a:spcAft>
                <a:spcPts val="1000"/>
              </a:spcAft>
            </a:pPr>
            <a:endParaRPr lang="en-US" dirty="0">
              <a:ea typeface="Times New Roman"/>
              <a:cs typeface="Times New Roman"/>
            </a:endParaRPr>
          </a:p>
        </p:txBody>
      </p:sp>
    </p:spTree>
    <p:extLst>
      <p:ext uri="{BB962C8B-B14F-4D97-AF65-F5344CB8AC3E}">
        <p14:creationId xmlns:p14="http://schemas.microsoft.com/office/powerpoint/2010/main" val="228633479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a:bodyPr>
          <a:lstStyle/>
          <a:p>
            <a:pPr lvl="0"/>
            <a:r>
              <a:rPr lang="en-US" sz="2000" dirty="0"/>
              <a:t>3. Which learning style emphasizes learning by doing?</a:t>
            </a:r>
          </a:p>
          <a:p>
            <a:pPr marL="171450" lvl="0" indent="-514350">
              <a:buFont typeface="+mj-lt"/>
              <a:buAutoNum type="alphaLcParenR"/>
            </a:pPr>
            <a:r>
              <a:rPr lang="en-US" sz="2000" dirty="0">
                <a:solidFill>
                  <a:srgbClr val="FF0000"/>
                </a:solidFill>
              </a:rPr>
              <a:t>Tactile</a:t>
            </a:r>
          </a:p>
          <a:p>
            <a:pPr marL="171450" lvl="0" indent="-514350">
              <a:buFont typeface="+mj-lt"/>
              <a:buAutoNum type="alphaLcParenR"/>
            </a:pPr>
            <a:r>
              <a:rPr lang="en-US" sz="2000" dirty="0"/>
              <a:t>Visual</a:t>
            </a:r>
          </a:p>
          <a:p>
            <a:pPr marL="171450" lvl="0" indent="-514350">
              <a:buFont typeface="+mj-lt"/>
              <a:buAutoNum type="alphaLcParenR"/>
            </a:pPr>
            <a:r>
              <a:rPr lang="en-US" sz="2000" dirty="0"/>
              <a:t>Auditory</a:t>
            </a:r>
          </a:p>
          <a:p>
            <a:pPr marL="171450" lvl="0" indent="-514350">
              <a:buFont typeface="+mj-lt"/>
              <a:buAutoNum type="alphaLcParenR"/>
            </a:pPr>
            <a:r>
              <a:rPr lang="en-US" sz="2000" dirty="0"/>
              <a:t>Linear</a:t>
            </a:r>
          </a:p>
          <a:p>
            <a:r>
              <a:rPr lang="en-US" sz="2000" dirty="0">
                <a:solidFill>
                  <a:srgbClr val="FF0000"/>
                </a:solidFill>
              </a:rPr>
              <a:t>Tactile learners prefer to learn by doing. </a:t>
            </a:r>
          </a:p>
          <a:p>
            <a:endParaRPr lang="en-US" sz="2000" dirty="0">
              <a:solidFill>
                <a:srgbClr val="FF0000"/>
              </a:solidFill>
            </a:endParaRPr>
          </a:p>
          <a:p>
            <a:pPr lvl="0"/>
            <a:r>
              <a:rPr lang="en-US" sz="2000" dirty="0"/>
              <a:t>4. Which style of learning is enhanced by recording lectures?</a:t>
            </a:r>
          </a:p>
          <a:p>
            <a:pPr marL="171450" lvl="0" indent="-514350">
              <a:buFont typeface="+mj-lt"/>
              <a:buAutoNum type="alphaLcParenR"/>
            </a:pPr>
            <a:r>
              <a:rPr lang="en-US" sz="2000" dirty="0"/>
              <a:t>Tactile</a:t>
            </a:r>
          </a:p>
          <a:p>
            <a:pPr marL="171450" lvl="0" indent="-514350">
              <a:buFont typeface="+mj-lt"/>
              <a:buAutoNum type="alphaLcParenR"/>
            </a:pPr>
            <a:r>
              <a:rPr lang="en-US" sz="2000" dirty="0"/>
              <a:t>Global</a:t>
            </a:r>
          </a:p>
          <a:p>
            <a:pPr marL="171450" lvl="0" indent="-514350">
              <a:buFont typeface="+mj-lt"/>
              <a:buAutoNum type="alphaLcParenR"/>
            </a:pPr>
            <a:r>
              <a:rPr lang="en-US" sz="2000" dirty="0"/>
              <a:t>Linear</a:t>
            </a:r>
          </a:p>
          <a:p>
            <a:pPr marL="171450" lvl="0" indent="-514350">
              <a:buFont typeface="+mj-lt"/>
              <a:buAutoNum type="alphaLcParenR"/>
            </a:pPr>
            <a:r>
              <a:rPr lang="en-US" sz="2000" dirty="0">
                <a:solidFill>
                  <a:srgbClr val="FF0000"/>
                </a:solidFill>
              </a:rPr>
              <a:t>Auditory</a:t>
            </a:r>
          </a:p>
          <a:p>
            <a:r>
              <a:rPr lang="en-US" sz="2000" dirty="0">
                <a:solidFill>
                  <a:srgbClr val="FF0000"/>
                </a:solidFill>
              </a:rPr>
              <a:t>Auditory learners can enhance their learning by recording lectures. </a:t>
            </a:r>
          </a:p>
        </p:txBody>
      </p:sp>
    </p:spTree>
    <p:extLst>
      <p:ext uri="{BB962C8B-B14F-4D97-AF65-F5344CB8AC3E}">
        <p14:creationId xmlns:p14="http://schemas.microsoft.com/office/powerpoint/2010/main" val="29696438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lnSpcReduction="10000"/>
          </a:bodyPr>
          <a:lstStyle/>
          <a:p>
            <a:pPr lvl="0"/>
            <a:r>
              <a:rPr lang="en-US" sz="2000" dirty="0"/>
              <a:t>5. Which personality type energizes by spending time alone?</a:t>
            </a:r>
          </a:p>
          <a:p>
            <a:pPr marL="171450" lvl="0" indent="-514350">
              <a:buFont typeface="+mj-lt"/>
              <a:buAutoNum type="alphaLcParenR"/>
            </a:pPr>
            <a:r>
              <a:rPr lang="en-US" sz="2000" dirty="0"/>
              <a:t>Judging</a:t>
            </a:r>
          </a:p>
          <a:p>
            <a:pPr marL="171450" lvl="0" indent="-514350">
              <a:buFont typeface="+mj-lt"/>
              <a:buAutoNum type="alphaLcParenR"/>
            </a:pPr>
            <a:r>
              <a:rPr lang="en-US" sz="2000" dirty="0"/>
              <a:t>Extravert</a:t>
            </a:r>
          </a:p>
          <a:p>
            <a:pPr marL="171450" lvl="0" indent="-514350">
              <a:buFont typeface="+mj-lt"/>
              <a:buAutoNum type="alphaLcParenR"/>
            </a:pPr>
            <a:r>
              <a:rPr lang="en-US" sz="2000" dirty="0">
                <a:solidFill>
                  <a:srgbClr val="FF0000"/>
                </a:solidFill>
              </a:rPr>
              <a:t>Introvert</a:t>
            </a:r>
          </a:p>
          <a:p>
            <a:pPr marL="171450" lvl="0" indent="-514350">
              <a:buFont typeface="+mj-lt"/>
              <a:buAutoNum type="alphaLcParenR"/>
            </a:pPr>
            <a:r>
              <a:rPr lang="en-US" sz="2000" dirty="0"/>
              <a:t>None of the above</a:t>
            </a:r>
          </a:p>
          <a:p>
            <a:r>
              <a:rPr lang="en-US" sz="2000" dirty="0">
                <a:solidFill>
                  <a:srgbClr val="FF0000"/>
                </a:solidFill>
              </a:rPr>
              <a:t>Introverts energize through solitary activity.</a:t>
            </a:r>
          </a:p>
          <a:p>
            <a:pPr lvl="0"/>
            <a:r>
              <a:rPr lang="en-US" sz="2000" dirty="0"/>
              <a:t>6. While a personality is not an actual thing, it is a useful _______.</a:t>
            </a:r>
          </a:p>
          <a:p>
            <a:pPr marL="171450" lvl="0" indent="-514350">
              <a:buFont typeface="+mj-lt"/>
              <a:buAutoNum type="alphaLcParenR"/>
            </a:pPr>
            <a:r>
              <a:rPr lang="en-US" sz="2000" dirty="0"/>
              <a:t>Fantasy</a:t>
            </a:r>
          </a:p>
          <a:p>
            <a:pPr marL="171450" lvl="0" indent="-514350">
              <a:buFont typeface="+mj-lt"/>
              <a:buAutoNum type="alphaLcParenR"/>
            </a:pPr>
            <a:r>
              <a:rPr lang="en-US" sz="2000" dirty="0">
                <a:solidFill>
                  <a:srgbClr val="FF0000"/>
                </a:solidFill>
              </a:rPr>
              <a:t>Construct</a:t>
            </a:r>
          </a:p>
          <a:p>
            <a:pPr marL="171450" lvl="0" indent="-514350">
              <a:buFont typeface="+mj-lt"/>
              <a:buAutoNum type="alphaLcParenR"/>
            </a:pPr>
            <a:r>
              <a:rPr lang="en-US" sz="2000" dirty="0"/>
              <a:t>Theory</a:t>
            </a:r>
          </a:p>
          <a:p>
            <a:pPr marL="171450" lvl="0" indent="-514350">
              <a:buFont typeface="+mj-lt"/>
              <a:buAutoNum type="alphaLcParenR"/>
            </a:pPr>
            <a:r>
              <a:rPr lang="en-US" sz="2000" dirty="0"/>
              <a:t>Activity</a:t>
            </a:r>
          </a:p>
          <a:p>
            <a:r>
              <a:rPr lang="en-US" sz="2000" dirty="0">
                <a:solidFill>
                  <a:srgbClr val="FF0000"/>
                </a:solidFill>
              </a:rPr>
              <a:t>While there is no part of the brain that can be pointed to as the personality part, as a construct, personality can be useful for understanding why some people prefer company to solitude and vice versa.</a:t>
            </a:r>
          </a:p>
        </p:txBody>
      </p:sp>
    </p:spTree>
    <p:extLst>
      <p:ext uri="{BB962C8B-B14F-4D97-AF65-F5344CB8AC3E}">
        <p14:creationId xmlns:p14="http://schemas.microsoft.com/office/powerpoint/2010/main" val="29696438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“This class is stupid” is an example of which distorted thinking style?</a:t>
            </a:r>
          </a:p>
          <a:p>
            <a:pPr marL="171450" lvl="0" indent="-514350">
              <a:buFont typeface="+mj-lt"/>
              <a:buAutoNum type="alphaLcParenR"/>
            </a:pPr>
            <a:r>
              <a:rPr lang="en-US" dirty="0">
                <a:solidFill>
                  <a:srgbClr val="FF0000"/>
                </a:solidFill>
              </a:rPr>
              <a:t>Destructive labeling</a:t>
            </a:r>
          </a:p>
          <a:p>
            <a:pPr marL="171450" lvl="0" indent="-514350">
              <a:buFont typeface="+mj-lt"/>
              <a:buAutoNum type="alphaLcParenR"/>
            </a:pPr>
            <a:r>
              <a:rPr lang="en-US" dirty="0"/>
              <a:t>Magnification</a:t>
            </a:r>
          </a:p>
          <a:p>
            <a:pPr marL="171450" lvl="0" indent="-514350">
              <a:buFont typeface="+mj-lt"/>
              <a:buAutoNum type="alphaLcParenR"/>
            </a:pPr>
            <a:r>
              <a:rPr lang="en-US" dirty="0"/>
              <a:t>Personalizing</a:t>
            </a:r>
          </a:p>
          <a:p>
            <a:pPr marL="171450" lvl="0" indent="-514350">
              <a:buFont typeface="+mj-lt"/>
              <a:buAutoNum type="alphaLcParenR"/>
            </a:pPr>
            <a:r>
              <a:rPr lang="en-US" dirty="0"/>
              <a:t>Imperative thinking</a:t>
            </a:r>
          </a:p>
          <a:p>
            <a:r>
              <a:rPr lang="en-US" dirty="0">
                <a:solidFill>
                  <a:srgbClr val="FF0000"/>
                </a:solidFill>
              </a:rPr>
              <a:t>This statement is an example of destructive labeling. You can counteract this statement by providing a specific example of how the class is stupid</a:t>
            </a:r>
          </a:p>
          <a:p>
            <a:pPr lvl="0"/>
            <a:r>
              <a:rPr lang="en-US" dirty="0"/>
              <a:t>8. Which of the following is NOT a strategy for handling a distorted thought?</a:t>
            </a:r>
          </a:p>
          <a:p>
            <a:pPr marL="171450" lvl="0" indent="-514350">
              <a:buFont typeface="+mj-lt"/>
              <a:buAutoNum type="alphaLcParenR"/>
            </a:pPr>
            <a:r>
              <a:rPr lang="en-US" dirty="0"/>
              <a:t>Reframing the problem using the statement, “The problem is not ______. The real problem is ________.”</a:t>
            </a:r>
          </a:p>
          <a:p>
            <a:pPr marL="171450" lvl="0" indent="-514350">
              <a:buFont typeface="+mj-lt"/>
              <a:buAutoNum type="alphaLcParenR"/>
            </a:pPr>
            <a:r>
              <a:rPr lang="en-US" dirty="0">
                <a:solidFill>
                  <a:srgbClr val="FF0000"/>
                </a:solidFill>
              </a:rPr>
              <a:t>Asking yourself why the other person hates you</a:t>
            </a:r>
          </a:p>
          <a:p>
            <a:pPr marL="171450" lvl="0" indent="-514350">
              <a:buFont typeface="+mj-lt"/>
              <a:buAutoNum type="alphaLcParenR"/>
            </a:pPr>
            <a:r>
              <a:rPr lang="en-US" dirty="0"/>
              <a:t>Reconceiving the thought in a complete sentence</a:t>
            </a:r>
          </a:p>
          <a:p>
            <a:pPr marL="171450" lvl="0" indent="-514350">
              <a:buFont typeface="+mj-lt"/>
              <a:buAutoNum type="alphaLcParenR"/>
            </a:pPr>
            <a:r>
              <a:rPr lang="en-US" dirty="0"/>
              <a:t>Asking yourself if the situation is really as bad as you’re thought suggests</a:t>
            </a:r>
          </a:p>
          <a:p>
            <a:r>
              <a:rPr lang="en-US" dirty="0">
                <a:solidFill>
                  <a:srgbClr val="FF0000"/>
                </a:solidFill>
              </a:rPr>
              <a:t>Asking yourself why the other person hates you can actually lead to more distorted thinking, but asking the person directly if there is a problem can help correct the distorted thought. The other choices are additional strategies for handling distorted thoughts</a:t>
            </a:r>
          </a:p>
        </p:txBody>
      </p:sp>
    </p:spTree>
    <p:extLst>
      <p:ext uri="{BB962C8B-B14F-4D97-AF65-F5344CB8AC3E}">
        <p14:creationId xmlns:p14="http://schemas.microsoft.com/office/powerpoint/2010/main" val="29696438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9. What personality type was Shana?</a:t>
            </a:r>
          </a:p>
          <a:p>
            <a:pPr marL="171450" lvl="0" indent="-514350">
              <a:buFont typeface="+mj-lt"/>
              <a:buAutoNum type="alphaLcParenR"/>
            </a:pPr>
            <a:r>
              <a:rPr lang="en-US" dirty="0">
                <a:solidFill>
                  <a:srgbClr val="FF0000"/>
                </a:solidFill>
              </a:rPr>
              <a:t>Introvert</a:t>
            </a:r>
          </a:p>
          <a:p>
            <a:pPr marL="171450" lvl="0" indent="-514350">
              <a:buFont typeface="+mj-lt"/>
              <a:buAutoNum type="alphaLcParenR"/>
            </a:pPr>
            <a:r>
              <a:rPr lang="en-US" dirty="0"/>
              <a:t>Extravert </a:t>
            </a:r>
          </a:p>
          <a:p>
            <a:pPr marL="171450" lvl="0" indent="-514350">
              <a:buFont typeface="+mj-lt"/>
              <a:buAutoNum type="alphaLcParenR"/>
            </a:pPr>
            <a:r>
              <a:rPr lang="en-US" dirty="0"/>
              <a:t>Type A</a:t>
            </a:r>
          </a:p>
          <a:p>
            <a:pPr marL="171450" lvl="0" indent="-514350">
              <a:buFont typeface="+mj-lt"/>
              <a:buAutoNum type="alphaLcParenR"/>
            </a:pPr>
            <a:r>
              <a:rPr lang="en-US" dirty="0"/>
              <a:t>Hermit</a:t>
            </a:r>
          </a:p>
          <a:p>
            <a:r>
              <a:rPr lang="en-US" dirty="0">
                <a:solidFill>
                  <a:srgbClr val="FF0000"/>
                </a:solidFill>
              </a:rPr>
              <a:t>After Shana took a personality test, she discovered that she was an introvert.</a:t>
            </a:r>
          </a:p>
          <a:p>
            <a:pPr lvl="0"/>
            <a:endParaRPr lang="en-US" dirty="0"/>
          </a:p>
          <a:p>
            <a:pPr lvl="0"/>
            <a:r>
              <a:rPr lang="en-US" dirty="0"/>
              <a:t>10. How was Shana more able to go out with Martha?</a:t>
            </a:r>
          </a:p>
          <a:p>
            <a:pPr marL="171450" lvl="0" indent="-514350">
              <a:buFont typeface="+mj-lt"/>
              <a:buAutoNum type="alphaLcParenR"/>
            </a:pPr>
            <a:r>
              <a:rPr lang="en-US" dirty="0"/>
              <a:t>She decided to let being around others energize her</a:t>
            </a:r>
          </a:p>
          <a:p>
            <a:pPr marL="171450" lvl="0" indent="-514350">
              <a:buFont typeface="+mj-lt"/>
              <a:buAutoNum type="alphaLcParenR"/>
            </a:pPr>
            <a:r>
              <a:rPr lang="en-US" dirty="0"/>
              <a:t>She ignored her own needs and put Martha’s needs first</a:t>
            </a:r>
          </a:p>
          <a:p>
            <a:pPr marL="514350" lvl="0" indent="-514350">
              <a:buFont typeface="+mj-lt"/>
              <a:buAutoNum type="alphaLcParenR"/>
            </a:pPr>
            <a:r>
              <a:rPr lang="en-US" dirty="0">
                <a:solidFill>
                  <a:srgbClr val="FF0000"/>
                </a:solidFill>
              </a:rPr>
              <a:t>She took care of her needs first by scheduling more alone time to re-energize</a:t>
            </a:r>
          </a:p>
          <a:p>
            <a:pPr marL="514350" lvl="0" indent="-514350">
              <a:buFont typeface="+mj-lt"/>
              <a:buAutoNum type="alphaLcParenR"/>
            </a:pPr>
            <a:r>
              <a:rPr lang="en-US" dirty="0"/>
              <a:t>She underwent shock therapy to change her personality from an introvert to an extravert</a:t>
            </a:r>
          </a:p>
          <a:p>
            <a:r>
              <a:rPr lang="en-US" dirty="0">
                <a:solidFill>
                  <a:srgbClr val="FF0000"/>
                </a:solidFill>
              </a:rPr>
              <a:t>By attending to her need for alone time, Shana felt more able to go out with Martha from time to time.</a:t>
            </a:r>
          </a:p>
        </p:txBody>
      </p:sp>
    </p:spTree>
    <p:extLst>
      <p:ext uri="{BB962C8B-B14F-4D97-AF65-F5344CB8AC3E}">
        <p14:creationId xmlns:p14="http://schemas.microsoft.com/office/powerpoint/2010/main" val="296964388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dirty="0"/>
              <a:t>Module Eight: Interpersonal Awareness</a:t>
            </a:r>
          </a:p>
        </p:txBody>
      </p:sp>
      <p:sp>
        <p:nvSpPr>
          <p:cNvPr id="39940" name="Text Placeholder 3"/>
          <p:cNvSpPr>
            <a:spLocks noGrp="1"/>
          </p:cNvSpPr>
          <p:nvPr>
            <p:ph type="body" sz="quarter" idx="10"/>
          </p:nvPr>
        </p:nvSpPr>
        <p:spPr>
          <a:ln>
            <a:miter lim="800000"/>
            <a:headEnd/>
            <a:tailEnd/>
          </a:ln>
        </p:spPr>
        <p:txBody>
          <a:bodyPr/>
          <a:lstStyle/>
          <a:p>
            <a:r>
              <a:rPr lang="en-US" sz="2400" i="1" dirty="0"/>
              <a:t>The thing that’s important to know is that you never know. You’re always sort of feeling your way.</a:t>
            </a:r>
          </a:p>
          <a:p>
            <a:endParaRPr lang="en-US" sz="2400" dirty="0"/>
          </a:p>
          <a:p>
            <a:r>
              <a:rPr lang="en-US" sz="2400" b="1" i="1" dirty="0"/>
              <a:t>Diane Arbus</a:t>
            </a:r>
            <a:endParaRPr lang="en-US" sz="2400" dirty="0"/>
          </a:p>
          <a:p>
            <a:endParaRPr lang="en-US" sz="2400" dirty="0"/>
          </a:p>
        </p:txBody>
      </p:sp>
      <p:sp>
        <p:nvSpPr>
          <p:cNvPr id="39939" name="Content Placeholder 2"/>
          <p:cNvSpPr>
            <a:spLocks noGrp="1"/>
          </p:cNvSpPr>
          <p:nvPr>
            <p:ph type="body" sz="quarter" idx="11"/>
          </p:nvPr>
        </p:nvSpPr>
        <p:spPr/>
        <p:txBody>
          <a:bodyPr>
            <a:normAutofit fontScale="92500" lnSpcReduction="10000"/>
          </a:bodyPr>
          <a:lstStyle/>
          <a:p>
            <a:r>
              <a:rPr lang="en-US" dirty="0"/>
              <a:t>As you develop a greater degree of self awareness, you will also become more aware of the dynamics at play in your interactions with others. When you have a greater awareness of thinking, learning, and personality styles, you also have a responsibility to be more adaptable in your interactions with others. </a:t>
            </a:r>
          </a:p>
          <a:p>
            <a:endParaRPr lang="en-US"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17EF34A-5379-43ED-8039-107C334BBA3F}"/>
              </a:ext>
            </a:extLst>
          </p:cNvPr>
          <p:cNvSpPr>
            <a:spLocks noGrp="1"/>
          </p:cNvSpPr>
          <p:nvPr>
            <p:ph sz="quarter" idx="11"/>
          </p:nvPr>
        </p:nvSpPr>
        <p:spPr/>
        <p:txBody>
          <a:bodyPr/>
          <a:lstStyle/>
          <a:p>
            <a:endParaRPr lang="en-US"/>
          </a:p>
        </p:txBody>
      </p:sp>
      <p:sp>
        <p:nvSpPr>
          <p:cNvPr id="40962" name="Title 1"/>
          <p:cNvSpPr>
            <a:spLocks noGrp="1"/>
          </p:cNvSpPr>
          <p:nvPr>
            <p:ph type="title"/>
          </p:nvPr>
        </p:nvSpPr>
        <p:spPr/>
        <p:txBody>
          <a:bodyPr/>
          <a:lstStyle/>
          <a:p>
            <a:r>
              <a:rPr lang="en-US" dirty="0"/>
              <a:t>Addressing Different Thinking Styles</a:t>
            </a:r>
          </a:p>
        </p:txBody>
      </p:sp>
      <p:grpSp>
        <p:nvGrpSpPr>
          <p:cNvPr id="3" name="Group 2">
            <a:extLst>
              <a:ext uri="{FF2B5EF4-FFF2-40B4-BE49-F238E27FC236}">
                <a16:creationId xmlns:a16="http://schemas.microsoft.com/office/drawing/2014/main" id="{F107787F-4447-438A-89F2-8A270D01CD98}"/>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0110F7A9-07A8-4501-9EA2-9555EF5F017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Share the same thinking styles often have no problems working together</a:t>
              </a:r>
              <a:endParaRPr lang="en-US" sz="3100" kern="1200" dirty="0">
                <a:solidFill>
                  <a:schemeClr val="bg1"/>
                </a:solidFill>
              </a:endParaRPr>
            </a:p>
          </p:txBody>
        </p:sp>
        <p:sp>
          <p:nvSpPr>
            <p:cNvPr id="5" name="Freeform: Shape 4">
              <a:extLst>
                <a:ext uri="{FF2B5EF4-FFF2-40B4-BE49-F238E27FC236}">
                  <a16:creationId xmlns:a16="http://schemas.microsoft.com/office/drawing/2014/main" id="{7921A30F-38A8-4631-821F-EE9263D05D0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Appreciate each other’s willingness to see the bigger picture</a:t>
              </a:r>
              <a:endParaRPr lang="en-US" sz="3100" kern="1200" dirty="0">
                <a:solidFill>
                  <a:schemeClr val="bg1"/>
                </a:solidFill>
              </a:endParaRPr>
            </a:p>
          </p:txBody>
        </p:sp>
        <p:sp>
          <p:nvSpPr>
            <p:cNvPr id="6" name="Freeform: Shape 5">
              <a:extLst>
                <a:ext uri="{FF2B5EF4-FFF2-40B4-BE49-F238E27FC236}">
                  <a16:creationId xmlns:a16="http://schemas.microsoft.com/office/drawing/2014/main" id="{B5956A91-81A8-4A49-9297-A0DC285CD8C3}"/>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People you interact with might not be as aware of theirs</a:t>
              </a:r>
              <a:endParaRPr lang="en-US" sz="3100" kern="1200" dirty="0">
                <a:solidFill>
                  <a:schemeClr val="bg1"/>
                </a:solidFill>
              </a:endParaRPr>
            </a:p>
          </p:txBody>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DDEAB31-B5A7-41AF-966E-964C88F330AA}"/>
              </a:ext>
            </a:extLst>
          </p:cNvPr>
          <p:cNvSpPr>
            <a:spLocks noGrp="1"/>
          </p:cNvSpPr>
          <p:nvPr>
            <p:ph sz="quarter" idx="11"/>
          </p:nvPr>
        </p:nvSpPr>
        <p:spPr/>
        <p:txBody>
          <a:bodyPr/>
          <a:lstStyle/>
          <a:p>
            <a:endParaRPr lang="en-US"/>
          </a:p>
        </p:txBody>
      </p:sp>
      <p:sp>
        <p:nvSpPr>
          <p:cNvPr id="41986" name="Title 1"/>
          <p:cNvSpPr>
            <a:spLocks noGrp="1"/>
          </p:cNvSpPr>
          <p:nvPr>
            <p:ph type="title"/>
          </p:nvPr>
        </p:nvSpPr>
        <p:spPr/>
        <p:txBody>
          <a:bodyPr/>
          <a:lstStyle/>
          <a:p>
            <a:r>
              <a:rPr lang="en-US" dirty="0"/>
              <a:t>Addressing Different Learning Styles</a:t>
            </a:r>
          </a:p>
        </p:txBody>
      </p:sp>
      <p:grpSp>
        <p:nvGrpSpPr>
          <p:cNvPr id="3" name="Group 2">
            <a:extLst>
              <a:ext uri="{FF2B5EF4-FFF2-40B4-BE49-F238E27FC236}">
                <a16:creationId xmlns:a16="http://schemas.microsoft.com/office/drawing/2014/main" id="{CE2A2315-F39A-4ED1-AE56-A44BBCB2EE8C}"/>
              </a:ext>
            </a:extLst>
          </p:cNvPr>
          <p:cNvGrpSpPr/>
          <p:nvPr/>
        </p:nvGrpSpPr>
        <p:grpSpPr>
          <a:xfrm>
            <a:off x="457200" y="1924131"/>
            <a:ext cx="8229600" cy="3878099"/>
            <a:chOff x="457200" y="1924131"/>
            <a:chExt cx="8229600" cy="3878099"/>
          </a:xfrm>
        </p:grpSpPr>
        <p:sp>
          <p:nvSpPr>
            <p:cNvPr id="4" name="Freeform: Shape 3">
              <a:extLst>
                <a:ext uri="{FF2B5EF4-FFF2-40B4-BE49-F238E27FC236}">
                  <a16:creationId xmlns:a16="http://schemas.microsoft.com/office/drawing/2014/main" id="{8A71B8D4-2634-48E5-8700-DD4BD72EC6F0}"/>
                </a:ext>
              </a:extLst>
            </p:cNvPr>
            <p:cNvSpPr/>
            <p:nvPr/>
          </p:nvSpPr>
          <p:spPr>
            <a:xfrm>
              <a:off x="457200" y="1924131"/>
              <a:ext cx="8229600" cy="1233179"/>
            </a:xfrm>
            <a:custGeom>
              <a:avLst/>
              <a:gdLst>
                <a:gd name="connsiteX0" fmla="*/ 0 w 8229600"/>
                <a:gd name="connsiteY0" fmla="*/ 205534 h 1233179"/>
                <a:gd name="connsiteX1" fmla="*/ 205534 w 8229600"/>
                <a:gd name="connsiteY1" fmla="*/ 0 h 1233179"/>
                <a:gd name="connsiteX2" fmla="*/ 8024066 w 8229600"/>
                <a:gd name="connsiteY2" fmla="*/ 0 h 1233179"/>
                <a:gd name="connsiteX3" fmla="*/ 8229600 w 8229600"/>
                <a:gd name="connsiteY3" fmla="*/ 205534 h 1233179"/>
                <a:gd name="connsiteX4" fmla="*/ 8229600 w 8229600"/>
                <a:gd name="connsiteY4" fmla="*/ 1027645 h 1233179"/>
                <a:gd name="connsiteX5" fmla="*/ 8024066 w 8229600"/>
                <a:gd name="connsiteY5" fmla="*/ 1233179 h 1233179"/>
                <a:gd name="connsiteX6" fmla="*/ 205534 w 8229600"/>
                <a:gd name="connsiteY6" fmla="*/ 1233179 h 1233179"/>
                <a:gd name="connsiteX7" fmla="*/ 0 w 8229600"/>
                <a:gd name="connsiteY7" fmla="*/ 1027645 h 1233179"/>
                <a:gd name="connsiteX8" fmla="*/ 0 w 8229600"/>
                <a:gd name="connsiteY8" fmla="*/ 205534 h 123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33179">
                  <a:moveTo>
                    <a:pt x="0" y="205534"/>
                  </a:moveTo>
                  <a:cubicBezTo>
                    <a:pt x="0" y="92021"/>
                    <a:pt x="92021" y="0"/>
                    <a:pt x="205534" y="0"/>
                  </a:cubicBezTo>
                  <a:lnTo>
                    <a:pt x="8024066" y="0"/>
                  </a:lnTo>
                  <a:cubicBezTo>
                    <a:pt x="8137579" y="0"/>
                    <a:pt x="8229600" y="92021"/>
                    <a:pt x="8229600" y="205534"/>
                  </a:cubicBezTo>
                  <a:lnTo>
                    <a:pt x="8229600" y="1027645"/>
                  </a:lnTo>
                  <a:cubicBezTo>
                    <a:pt x="8229600" y="1141158"/>
                    <a:pt x="8137579" y="1233179"/>
                    <a:pt x="8024066" y="1233179"/>
                  </a:cubicBezTo>
                  <a:lnTo>
                    <a:pt x="205534" y="1233179"/>
                  </a:lnTo>
                  <a:cubicBezTo>
                    <a:pt x="92021" y="1233179"/>
                    <a:pt x="0" y="1141158"/>
                    <a:pt x="0" y="1027645"/>
                  </a:cubicBezTo>
                  <a:lnTo>
                    <a:pt x="0" y="20553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8309" tIns="178309" rIns="178309" bIns="178309"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Take steps to design presentations and seminars that accommodate other types of learning</a:t>
              </a:r>
              <a:endParaRPr lang="en-US" sz="3100" kern="1200" dirty="0">
                <a:solidFill>
                  <a:schemeClr val="bg1"/>
                </a:solidFill>
              </a:endParaRPr>
            </a:p>
          </p:txBody>
        </p:sp>
        <p:sp>
          <p:nvSpPr>
            <p:cNvPr id="5" name="Freeform: Shape 4">
              <a:extLst>
                <a:ext uri="{FF2B5EF4-FFF2-40B4-BE49-F238E27FC236}">
                  <a16:creationId xmlns:a16="http://schemas.microsoft.com/office/drawing/2014/main" id="{44B514CC-2A90-42B4-A9A1-55EF92F07071}"/>
                </a:ext>
              </a:extLst>
            </p:cNvPr>
            <p:cNvSpPr/>
            <p:nvPr/>
          </p:nvSpPr>
          <p:spPr>
            <a:xfrm>
              <a:off x="457200" y="3246591"/>
              <a:ext cx="8229600" cy="1233179"/>
            </a:xfrm>
            <a:custGeom>
              <a:avLst/>
              <a:gdLst>
                <a:gd name="connsiteX0" fmla="*/ 0 w 8229600"/>
                <a:gd name="connsiteY0" fmla="*/ 205534 h 1233179"/>
                <a:gd name="connsiteX1" fmla="*/ 205534 w 8229600"/>
                <a:gd name="connsiteY1" fmla="*/ 0 h 1233179"/>
                <a:gd name="connsiteX2" fmla="*/ 8024066 w 8229600"/>
                <a:gd name="connsiteY2" fmla="*/ 0 h 1233179"/>
                <a:gd name="connsiteX3" fmla="*/ 8229600 w 8229600"/>
                <a:gd name="connsiteY3" fmla="*/ 205534 h 1233179"/>
                <a:gd name="connsiteX4" fmla="*/ 8229600 w 8229600"/>
                <a:gd name="connsiteY4" fmla="*/ 1027645 h 1233179"/>
                <a:gd name="connsiteX5" fmla="*/ 8024066 w 8229600"/>
                <a:gd name="connsiteY5" fmla="*/ 1233179 h 1233179"/>
                <a:gd name="connsiteX6" fmla="*/ 205534 w 8229600"/>
                <a:gd name="connsiteY6" fmla="*/ 1233179 h 1233179"/>
                <a:gd name="connsiteX7" fmla="*/ 0 w 8229600"/>
                <a:gd name="connsiteY7" fmla="*/ 1027645 h 1233179"/>
                <a:gd name="connsiteX8" fmla="*/ 0 w 8229600"/>
                <a:gd name="connsiteY8" fmla="*/ 205534 h 123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33179">
                  <a:moveTo>
                    <a:pt x="0" y="205534"/>
                  </a:moveTo>
                  <a:cubicBezTo>
                    <a:pt x="0" y="92021"/>
                    <a:pt x="92021" y="0"/>
                    <a:pt x="205534" y="0"/>
                  </a:cubicBezTo>
                  <a:lnTo>
                    <a:pt x="8024066" y="0"/>
                  </a:lnTo>
                  <a:cubicBezTo>
                    <a:pt x="8137579" y="0"/>
                    <a:pt x="8229600" y="92021"/>
                    <a:pt x="8229600" y="205534"/>
                  </a:cubicBezTo>
                  <a:lnTo>
                    <a:pt x="8229600" y="1027645"/>
                  </a:lnTo>
                  <a:cubicBezTo>
                    <a:pt x="8229600" y="1141158"/>
                    <a:pt x="8137579" y="1233179"/>
                    <a:pt x="8024066" y="1233179"/>
                  </a:cubicBezTo>
                  <a:lnTo>
                    <a:pt x="205534" y="1233179"/>
                  </a:lnTo>
                  <a:cubicBezTo>
                    <a:pt x="92021" y="1233179"/>
                    <a:pt x="0" y="1141158"/>
                    <a:pt x="0" y="1027645"/>
                  </a:cubicBezTo>
                  <a:lnTo>
                    <a:pt x="0" y="205534"/>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8309" tIns="178309" rIns="178309" bIns="178309"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Use power-point and other visual aids to help visual learners</a:t>
              </a:r>
              <a:endParaRPr lang="en-US" sz="3100" kern="1200" dirty="0">
                <a:solidFill>
                  <a:schemeClr val="bg1"/>
                </a:solidFill>
              </a:endParaRPr>
            </a:p>
          </p:txBody>
        </p:sp>
        <p:sp>
          <p:nvSpPr>
            <p:cNvPr id="6" name="Freeform: Shape 5">
              <a:extLst>
                <a:ext uri="{FF2B5EF4-FFF2-40B4-BE49-F238E27FC236}">
                  <a16:creationId xmlns:a16="http://schemas.microsoft.com/office/drawing/2014/main" id="{34185955-C09E-44FD-BD52-E655898B0500}"/>
                </a:ext>
              </a:extLst>
            </p:cNvPr>
            <p:cNvSpPr/>
            <p:nvPr/>
          </p:nvSpPr>
          <p:spPr>
            <a:xfrm>
              <a:off x="457200" y="4569051"/>
              <a:ext cx="8229600" cy="1233179"/>
            </a:xfrm>
            <a:custGeom>
              <a:avLst/>
              <a:gdLst>
                <a:gd name="connsiteX0" fmla="*/ 0 w 8229600"/>
                <a:gd name="connsiteY0" fmla="*/ 205534 h 1233179"/>
                <a:gd name="connsiteX1" fmla="*/ 205534 w 8229600"/>
                <a:gd name="connsiteY1" fmla="*/ 0 h 1233179"/>
                <a:gd name="connsiteX2" fmla="*/ 8024066 w 8229600"/>
                <a:gd name="connsiteY2" fmla="*/ 0 h 1233179"/>
                <a:gd name="connsiteX3" fmla="*/ 8229600 w 8229600"/>
                <a:gd name="connsiteY3" fmla="*/ 205534 h 1233179"/>
                <a:gd name="connsiteX4" fmla="*/ 8229600 w 8229600"/>
                <a:gd name="connsiteY4" fmla="*/ 1027645 h 1233179"/>
                <a:gd name="connsiteX5" fmla="*/ 8024066 w 8229600"/>
                <a:gd name="connsiteY5" fmla="*/ 1233179 h 1233179"/>
                <a:gd name="connsiteX6" fmla="*/ 205534 w 8229600"/>
                <a:gd name="connsiteY6" fmla="*/ 1233179 h 1233179"/>
                <a:gd name="connsiteX7" fmla="*/ 0 w 8229600"/>
                <a:gd name="connsiteY7" fmla="*/ 1027645 h 1233179"/>
                <a:gd name="connsiteX8" fmla="*/ 0 w 8229600"/>
                <a:gd name="connsiteY8" fmla="*/ 205534 h 123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33179">
                  <a:moveTo>
                    <a:pt x="0" y="205534"/>
                  </a:moveTo>
                  <a:cubicBezTo>
                    <a:pt x="0" y="92021"/>
                    <a:pt x="92021" y="0"/>
                    <a:pt x="205534" y="0"/>
                  </a:cubicBezTo>
                  <a:lnTo>
                    <a:pt x="8024066" y="0"/>
                  </a:lnTo>
                  <a:cubicBezTo>
                    <a:pt x="8137579" y="0"/>
                    <a:pt x="8229600" y="92021"/>
                    <a:pt x="8229600" y="205534"/>
                  </a:cubicBezTo>
                  <a:lnTo>
                    <a:pt x="8229600" y="1027645"/>
                  </a:lnTo>
                  <a:cubicBezTo>
                    <a:pt x="8229600" y="1141158"/>
                    <a:pt x="8137579" y="1233179"/>
                    <a:pt x="8024066" y="1233179"/>
                  </a:cubicBezTo>
                  <a:lnTo>
                    <a:pt x="205534" y="1233179"/>
                  </a:lnTo>
                  <a:cubicBezTo>
                    <a:pt x="92021" y="1233179"/>
                    <a:pt x="0" y="1141158"/>
                    <a:pt x="0" y="1027645"/>
                  </a:cubicBezTo>
                  <a:lnTo>
                    <a:pt x="0" y="205534"/>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8309" tIns="178309" rIns="178309" bIns="178309" numCol="1" spcCol="1270" anchor="ctr" anchorCtr="0">
              <a:noAutofit/>
            </a:bodyPr>
            <a:lstStyle/>
            <a:p>
              <a:pPr marL="0" lvl="0" indent="0" algn="l" defTabSz="1377950">
                <a:lnSpc>
                  <a:spcPct val="90000"/>
                </a:lnSpc>
                <a:spcBef>
                  <a:spcPct val="0"/>
                </a:spcBef>
                <a:spcAft>
                  <a:spcPct val="35000"/>
                </a:spcAft>
                <a:buNone/>
              </a:pPr>
              <a:r>
                <a:rPr lang="en-US" sz="3100" kern="1200" dirty="0">
                  <a:solidFill>
                    <a:schemeClr val="bg1"/>
                  </a:solidFill>
                  <a:latin typeface="+mn-lt"/>
                  <a:ea typeface="+mn-ea"/>
                  <a:cs typeface="+mn-cs"/>
                </a:rPr>
                <a:t>Find activities that allow tactile learners an opportunity to learn by doing</a:t>
              </a:r>
              <a:endParaRPr lang="en-US" sz="3100" kern="1200" dirty="0">
                <a:solidFill>
                  <a:schemeClr val="bg1"/>
                </a:solidFill>
              </a:endParaRPr>
            </a:p>
          </p:txBody>
        </p:sp>
      </p:gr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C1B43FE4-B69E-4412-AC01-E5A1836A9DF4}"/>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Active Listening and Body Language</a:t>
            </a:r>
          </a:p>
        </p:txBody>
      </p:sp>
      <p:grpSp>
        <p:nvGrpSpPr>
          <p:cNvPr id="2" name="Group 1">
            <a:extLst>
              <a:ext uri="{FF2B5EF4-FFF2-40B4-BE49-F238E27FC236}">
                <a16:creationId xmlns:a16="http://schemas.microsoft.com/office/drawing/2014/main" id="{FA80BB76-D741-420D-B666-4FD2F04FE335}"/>
              </a:ext>
            </a:extLst>
          </p:cNvPr>
          <p:cNvGrpSpPr/>
          <p:nvPr/>
        </p:nvGrpSpPr>
        <p:grpSpPr>
          <a:xfrm>
            <a:off x="457200" y="1600200"/>
            <a:ext cx="8229599" cy="4525962"/>
            <a:chOff x="457200" y="1600200"/>
            <a:chExt cx="8229599" cy="4525962"/>
          </a:xfrm>
        </p:grpSpPr>
        <p:sp>
          <p:nvSpPr>
            <p:cNvPr id="3" name="Freeform: Shape 2">
              <a:extLst>
                <a:ext uri="{FF2B5EF4-FFF2-40B4-BE49-F238E27FC236}">
                  <a16:creationId xmlns:a16="http://schemas.microsoft.com/office/drawing/2014/main" id="{53F3484B-F30B-43AC-87BD-2F533004DA01}"/>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928" tIns="176928" rIns="1562552" bIns="176928" numCol="1" spcCol="1270" anchor="ctr" anchorCtr="0">
              <a:noAutofit/>
            </a:bodyPr>
            <a:lstStyle/>
            <a:p>
              <a:pPr marL="0" lvl="0" indent="0" algn="l" defTabSz="1600200">
                <a:lnSpc>
                  <a:spcPct val="90000"/>
                </a:lnSpc>
                <a:spcBef>
                  <a:spcPct val="0"/>
                </a:spcBef>
                <a:spcAft>
                  <a:spcPct val="35000"/>
                </a:spcAft>
                <a:buNone/>
              </a:pPr>
              <a:r>
                <a:rPr lang="en-US" sz="3600" kern="1200" dirty="0"/>
                <a:t>Use minimal encouragers</a:t>
              </a:r>
            </a:p>
          </p:txBody>
        </p:sp>
        <p:sp>
          <p:nvSpPr>
            <p:cNvPr id="5" name="Freeform: Shape 4">
              <a:extLst>
                <a:ext uri="{FF2B5EF4-FFF2-40B4-BE49-F238E27FC236}">
                  <a16:creationId xmlns:a16="http://schemas.microsoft.com/office/drawing/2014/main" id="{A2146B7A-EF10-46B7-B8B8-5931E3DD5535}"/>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Repeat key phrases</a:t>
              </a:r>
            </a:p>
          </p:txBody>
        </p:sp>
        <p:sp>
          <p:nvSpPr>
            <p:cNvPr id="6" name="Freeform: Shape 5">
              <a:extLst>
                <a:ext uri="{FF2B5EF4-FFF2-40B4-BE49-F238E27FC236}">
                  <a16:creationId xmlns:a16="http://schemas.microsoft.com/office/drawing/2014/main" id="{836B55F2-6A47-4E8B-8387-6A44D31D2298}"/>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928" tIns="176928" rIns="1676711" bIns="176928" numCol="1" spcCol="1270" anchor="ctr" anchorCtr="0">
              <a:noAutofit/>
            </a:bodyPr>
            <a:lstStyle/>
            <a:p>
              <a:pPr marL="0" lvl="0" indent="0" algn="l" defTabSz="1600200">
                <a:lnSpc>
                  <a:spcPct val="90000"/>
                </a:lnSpc>
                <a:spcBef>
                  <a:spcPct val="0"/>
                </a:spcBef>
                <a:spcAft>
                  <a:spcPct val="35000"/>
                </a:spcAft>
                <a:buNone/>
              </a:pPr>
              <a:r>
                <a:rPr lang="en-US" sz="3600" kern="1200" dirty="0"/>
                <a:t>Paraphrase and summarize</a:t>
              </a:r>
            </a:p>
          </p:txBody>
        </p:sp>
        <p:sp>
          <p:nvSpPr>
            <p:cNvPr id="7" name="Freeform: Shape 6">
              <a:extLst>
                <a:ext uri="{FF2B5EF4-FFF2-40B4-BE49-F238E27FC236}">
                  <a16:creationId xmlns:a16="http://schemas.microsoft.com/office/drawing/2014/main" id="{1ED636F3-2F9D-47E8-8CF9-4605CA93A456}"/>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5F1825F9-06D9-419F-9AA8-F23246DCC8D9}"/>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76772CAD-1C19-438C-A677-9AEC8D28A30B}"/>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Transactional Analysis </a:t>
            </a:r>
          </a:p>
        </p:txBody>
      </p:sp>
      <p:grpSp>
        <p:nvGrpSpPr>
          <p:cNvPr id="3" name="Group 2">
            <a:extLst>
              <a:ext uri="{FF2B5EF4-FFF2-40B4-BE49-F238E27FC236}">
                <a16:creationId xmlns:a16="http://schemas.microsoft.com/office/drawing/2014/main" id="{A7743DAB-B49D-4D3C-BF46-3F0854945252}"/>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4F2A9672-4686-40B6-9C40-7195DFF46E2A}"/>
                </a:ext>
              </a:extLst>
            </p:cNvPr>
            <p:cNvSpPr/>
            <p:nvPr/>
          </p:nvSpPr>
          <p:spPr>
            <a:xfrm>
              <a:off x="457200" y="2143461"/>
              <a:ext cx="8229600" cy="856800"/>
            </a:xfrm>
            <a:prstGeom prst="rect">
              <a:avLst/>
            </a:prstGeom>
            <a:noFill/>
          </p:spPr>
          <p:style>
            <a:lnRef idx="2">
              <a:schemeClr val="accent2">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4F32970C-5CB9-47AB-AD3E-0015D4DDED91}"/>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Child mode</a:t>
              </a:r>
            </a:p>
          </p:txBody>
        </p:sp>
        <p:sp>
          <p:nvSpPr>
            <p:cNvPr id="6" name="Rectangle 5">
              <a:extLst>
                <a:ext uri="{FF2B5EF4-FFF2-40B4-BE49-F238E27FC236}">
                  <a16:creationId xmlns:a16="http://schemas.microsoft.com/office/drawing/2014/main" id="{E0D3EDBF-ECE8-4A9A-99B1-D50DF8AA091A}"/>
                </a:ext>
              </a:extLst>
            </p:cNvPr>
            <p:cNvSpPr/>
            <p:nvPr/>
          </p:nvSpPr>
          <p:spPr>
            <a:xfrm>
              <a:off x="457200" y="3685701"/>
              <a:ext cx="8229600" cy="856800"/>
            </a:xfrm>
            <a:prstGeom prst="rect">
              <a:avLst/>
            </a:prstGeom>
            <a:noFill/>
          </p:spPr>
          <p:style>
            <a:lnRef idx="2">
              <a:schemeClr val="accent3">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8EF9366E-1364-4809-BCEF-4C737AA5006B}"/>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Parent mode</a:t>
              </a:r>
            </a:p>
          </p:txBody>
        </p:sp>
        <p:sp>
          <p:nvSpPr>
            <p:cNvPr id="8" name="Rectangle 7">
              <a:extLst>
                <a:ext uri="{FF2B5EF4-FFF2-40B4-BE49-F238E27FC236}">
                  <a16:creationId xmlns:a16="http://schemas.microsoft.com/office/drawing/2014/main" id="{BB5E1EF3-0B8E-4F42-A17C-820B9C2C6A99}"/>
                </a:ext>
              </a:extLst>
            </p:cNvPr>
            <p:cNvSpPr/>
            <p:nvPr/>
          </p:nvSpPr>
          <p:spPr>
            <a:xfrm>
              <a:off x="457200" y="5227941"/>
              <a:ext cx="8229600" cy="856800"/>
            </a:xfrm>
            <a:prstGeom prst="rect">
              <a:avLst/>
            </a:prstGeom>
            <a:noFill/>
          </p:spPr>
          <p:style>
            <a:lnRef idx="2">
              <a:schemeClr val="accent4">
                <a:hueOff val="0"/>
                <a:satOff val="0"/>
                <a:lumOff val="0"/>
                <a:alphaOff val="0"/>
              </a:schemeClr>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7C504EB-BD1E-4CE4-A960-D14C85610532}"/>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Adult mode</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037B5813-B8C9-44C0-B3AC-0AC36F97B34D}"/>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r>
              <a:rPr lang="en-US" dirty="0"/>
              <a:t>Workshop Objectives</a:t>
            </a:r>
          </a:p>
        </p:txBody>
      </p:sp>
      <p:grpSp>
        <p:nvGrpSpPr>
          <p:cNvPr id="3" name="Group 2">
            <a:extLst>
              <a:ext uri="{FF2B5EF4-FFF2-40B4-BE49-F238E27FC236}">
                <a16:creationId xmlns:a16="http://schemas.microsoft.com/office/drawing/2014/main" id="{AAD5E5E9-5597-4519-922D-B085AA9FD036}"/>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300C2158-DEEF-4863-B59C-9E5972004312}"/>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2251" tIns="905193" rIns="224767" bIns="905193"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Appreciate themselves</a:t>
              </a:r>
              <a:endParaRPr lang="en-US" sz="3500" kern="1200" dirty="0">
                <a:solidFill>
                  <a:schemeClr val="bg1"/>
                </a:solidFill>
              </a:endParaRPr>
            </a:p>
          </p:txBody>
        </p:sp>
        <p:sp>
          <p:nvSpPr>
            <p:cNvPr id="5" name="Freeform: Shape 4">
              <a:extLst>
                <a:ext uri="{FF2B5EF4-FFF2-40B4-BE49-F238E27FC236}">
                  <a16:creationId xmlns:a16="http://schemas.microsoft.com/office/drawing/2014/main" id="{8558CEE8-E8A6-4F8E-A22E-6953559C1635}"/>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2251" tIns="905193" rIns="224767" bIns="905193"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Understand the nature and value of emotions</a:t>
              </a:r>
              <a:endParaRPr lang="en-US" sz="3500" kern="1200" dirty="0">
                <a:solidFill>
                  <a:schemeClr val="bg1"/>
                </a:solidFill>
              </a:endParaRPr>
            </a:p>
          </p:txBody>
        </p:sp>
        <p:sp>
          <p:nvSpPr>
            <p:cNvPr id="6" name="Freeform: Shape 5">
              <a:extLst>
                <a:ext uri="{FF2B5EF4-FFF2-40B4-BE49-F238E27FC236}">
                  <a16:creationId xmlns:a16="http://schemas.microsoft.com/office/drawing/2014/main" id="{7DF7345C-83A0-4C0A-8145-4476C4AF0A58}"/>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2250" tIns="905193" rIns="224767" bIns="905193" numCol="1" spcCol="1270" anchor="ctr" anchorCtr="0">
              <a:noAutofit/>
            </a:bodyPr>
            <a:lstStyle/>
            <a:p>
              <a:pPr marL="0" lvl="0" indent="0" algn="ctr" defTabSz="1555750">
                <a:lnSpc>
                  <a:spcPct val="90000"/>
                </a:lnSpc>
                <a:spcBef>
                  <a:spcPct val="0"/>
                </a:spcBef>
                <a:spcAft>
                  <a:spcPct val="35000"/>
                </a:spcAft>
                <a:buNone/>
              </a:pPr>
              <a:r>
                <a:rPr lang="en-US" sz="3500" kern="1200" dirty="0">
                  <a:solidFill>
                    <a:schemeClr val="bg1"/>
                  </a:solidFill>
                  <a:latin typeface="+mn-lt"/>
                  <a:ea typeface="+mn-ea"/>
                  <a:cs typeface="+mn-cs"/>
                </a:rPr>
                <a:t>Appreciate others</a:t>
              </a:r>
              <a:endParaRPr lang="en-US" sz="3500" kern="1200" dirty="0">
                <a:solidFill>
                  <a:schemeClr val="bg1"/>
                </a:solidFil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D840E75-0EB6-447E-842B-AE46E92C47CA}"/>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A542A7FF-6CF8-4513-9CDD-2BFE428109E4}"/>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A229BAB4-C83D-4E8A-BDFA-2F2D364421ED}"/>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9024" tIns="69339" rIns="89024" bIns="69339"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bg1"/>
                  </a:solidFill>
                  <a:latin typeface="+mn-lt"/>
                  <a:ea typeface="+mn-ea"/>
                  <a:cs typeface="+mn-cs"/>
                </a:rPr>
                <a:t>Grace and Priscilla teamed up to work on a project</a:t>
              </a:r>
              <a:endParaRPr lang="en-US" sz="3100" kern="1200" dirty="0">
                <a:solidFill>
                  <a:schemeClr val="bg1"/>
                </a:solidFill>
              </a:endParaRPr>
            </a:p>
          </p:txBody>
        </p:sp>
        <p:sp>
          <p:nvSpPr>
            <p:cNvPr id="5" name="Rectangle: Rounded Corners 4">
              <a:extLst>
                <a:ext uri="{FF2B5EF4-FFF2-40B4-BE49-F238E27FC236}">
                  <a16:creationId xmlns:a16="http://schemas.microsoft.com/office/drawing/2014/main" id="{546B8A57-F6DD-4FE4-937A-6F92432DF50C}"/>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DFCE6D5E-5DE9-4C59-BEB6-1669BBAF04A1}"/>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The two women split their labor</a:t>
              </a:r>
              <a:endParaRPr lang="en-US" sz="2100" kern="1200" dirty="0">
                <a:solidFill>
                  <a:schemeClr val="bg1"/>
                </a:solidFill>
              </a:endParaRPr>
            </a:p>
          </p:txBody>
        </p:sp>
        <p:sp>
          <p:nvSpPr>
            <p:cNvPr id="7" name="Rectangle: Rounded Corners 6">
              <a:extLst>
                <a:ext uri="{FF2B5EF4-FFF2-40B4-BE49-F238E27FC236}">
                  <a16:creationId xmlns:a16="http://schemas.microsoft.com/office/drawing/2014/main" id="{827B1AA8-CA52-44DD-B76A-1308A3CD184B}"/>
                </a:ext>
              </a:extLst>
            </p:cNvPr>
            <p:cNvSpPr/>
            <p:nvPr/>
          </p:nvSpPr>
          <p:spPr>
            <a:xfrm>
              <a:off x="850999" y="3955269"/>
              <a:ext cx="1023203" cy="1023203"/>
            </a:xfrm>
            <a:prstGeom prst="roundRect">
              <a:avLst>
                <a:gd name="adj" fmla="val 16670"/>
              </a:avLst>
            </a:prstGeom>
            <a:solidFill>
              <a:schemeClr val="accent3">
                <a:hueOff val="0"/>
                <a:satOff val="0"/>
                <a:lumOff val="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8" name="Freeform: Shape 7">
              <a:extLst>
                <a:ext uri="{FF2B5EF4-FFF2-40B4-BE49-F238E27FC236}">
                  <a16:creationId xmlns:a16="http://schemas.microsoft.com/office/drawing/2014/main" id="{9EDD5093-1B56-41DA-8F0F-3AD3E082B510}"/>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Grace, a global thinker, decided to look at the more theoretical information</a:t>
              </a:r>
              <a:endParaRPr lang="en-US" sz="2100" kern="1200" dirty="0">
                <a:solidFill>
                  <a:schemeClr val="bg1"/>
                </a:solidFill>
              </a:endParaRPr>
            </a:p>
          </p:txBody>
        </p:sp>
        <p:sp>
          <p:nvSpPr>
            <p:cNvPr id="9" name="Rectangle: Rounded Corners 8">
              <a:extLst>
                <a:ext uri="{FF2B5EF4-FFF2-40B4-BE49-F238E27FC236}">
                  <a16:creationId xmlns:a16="http://schemas.microsoft.com/office/drawing/2014/main" id="{49A7AE32-0FE7-4EA6-9A0C-8498A5DFBF7B}"/>
                </a:ext>
              </a:extLst>
            </p:cNvPr>
            <p:cNvSpPr/>
            <p:nvPr/>
          </p:nvSpPr>
          <p:spPr>
            <a:xfrm>
              <a:off x="850999" y="5101257"/>
              <a:ext cx="1023203" cy="1023203"/>
            </a:xfrm>
            <a:prstGeom prst="roundRect">
              <a:avLst>
                <a:gd name="adj" fmla="val 16670"/>
              </a:avLst>
            </a:prstGeom>
            <a:solidFill>
              <a:schemeClr val="accent4">
                <a:hueOff val="0"/>
                <a:satOff val="0"/>
                <a:lumOff val="0"/>
              </a:schemeClr>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sp>
        <p:sp>
          <p:nvSpPr>
            <p:cNvPr id="10" name="Freeform: Shape 9">
              <a:extLst>
                <a:ext uri="{FF2B5EF4-FFF2-40B4-BE49-F238E27FC236}">
                  <a16:creationId xmlns:a16="http://schemas.microsoft.com/office/drawing/2014/main" id="{C23F7400-3B3C-4F25-989E-828616F16A1D}"/>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310" tIns="199310" rIns="199310" bIns="1993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bg1"/>
                  </a:solidFill>
                  <a:latin typeface="+mn-lt"/>
                  <a:ea typeface="+mn-ea"/>
                  <a:cs typeface="+mn-cs"/>
                </a:rPr>
                <a:t>Priscilla, a linear thinker, looked at instances where theory had been put into practice</a:t>
              </a:r>
              <a:endParaRPr lang="en-US" sz="2100" kern="1200" dirty="0">
                <a:solidFill>
                  <a:schemeClr val="bg1"/>
                </a:solidFill>
              </a:endParaRPr>
            </a:p>
          </p:txBody>
        </p:sp>
      </p:grpSp>
    </p:spTree>
    <p:extLst>
      <p:ext uri="{BB962C8B-B14F-4D97-AF65-F5344CB8AC3E}">
        <p14:creationId xmlns:p14="http://schemas.microsoft.com/office/powerpoint/2010/main" val="4462050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If you have a global thinking style, how can you address someone with a linear thinking style?</a:t>
            </a:r>
          </a:p>
          <a:p>
            <a:pPr marL="171450" lvl="0" indent="-514350">
              <a:buFont typeface="+mj-lt"/>
              <a:buAutoNum type="alphaLcParenR"/>
            </a:pPr>
            <a:r>
              <a:rPr lang="en-US" dirty="0"/>
              <a:t>Explain the situation in theoretical terms</a:t>
            </a:r>
          </a:p>
          <a:p>
            <a:pPr marL="171450" lvl="0" indent="-514350">
              <a:buFont typeface="+mj-lt"/>
              <a:buAutoNum type="alphaLcParenR"/>
            </a:pPr>
            <a:r>
              <a:rPr lang="en-US" dirty="0"/>
              <a:t>Develop an abstract model</a:t>
            </a:r>
          </a:p>
          <a:p>
            <a:pPr marL="171450" lvl="0" indent="-514350">
              <a:buFont typeface="+mj-lt"/>
              <a:buAutoNum type="alphaLcParenR"/>
            </a:pPr>
            <a:r>
              <a:rPr lang="en-US" dirty="0">
                <a:solidFill>
                  <a:srgbClr val="FF0000"/>
                </a:solidFill>
              </a:rPr>
              <a:t>Give a detailed, step-by-step description</a:t>
            </a:r>
          </a:p>
          <a:p>
            <a:pPr marL="171450" lvl="0" indent="-514350">
              <a:buFont typeface="+mj-lt"/>
              <a:buAutoNum type="alphaLcParenR"/>
            </a:pPr>
            <a:r>
              <a:rPr lang="en-US" dirty="0"/>
              <a:t>Speak loudly and slowly</a:t>
            </a:r>
          </a:p>
          <a:p>
            <a:r>
              <a:rPr lang="en-US" dirty="0">
                <a:solidFill>
                  <a:srgbClr val="FF0000"/>
                </a:solidFill>
              </a:rPr>
              <a:t>Explaining the steps and details of a situation is a good way to address someone who thinks in a linear fashion.</a:t>
            </a:r>
          </a:p>
          <a:p>
            <a:pPr lvl="0"/>
            <a:endParaRPr lang="en-US" dirty="0"/>
          </a:p>
          <a:p>
            <a:pPr lvl="0"/>
            <a:r>
              <a:rPr lang="en-US" dirty="0"/>
              <a:t>2. Which of the following statements is NOT true about thinking styles?</a:t>
            </a:r>
          </a:p>
          <a:p>
            <a:pPr marL="171450" lvl="0" indent="-514350">
              <a:buFont typeface="+mj-lt"/>
              <a:buAutoNum type="alphaLcParenR"/>
            </a:pPr>
            <a:r>
              <a:rPr lang="en-US" dirty="0"/>
              <a:t>Global thinkers prefer other global thinkers</a:t>
            </a:r>
          </a:p>
          <a:p>
            <a:pPr marL="171450" lvl="0" indent="-514350">
              <a:buFont typeface="+mj-lt"/>
              <a:buAutoNum type="alphaLcParenR"/>
            </a:pPr>
            <a:r>
              <a:rPr lang="en-US" dirty="0"/>
              <a:t>Linear thinkers prefer other linear thinkers</a:t>
            </a:r>
          </a:p>
          <a:p>
            <a:pPr marL="171450" lvl="0" indent="-514350">
              <a:buFont typeface="+mj-lt"/>
              <a:buAutoNum type="alphaLcParenR"/>
            </a:pPr>
            <a:r>
              <a:rPr lang="en-US" dirty="0"/>
              <a:t>Both thinking styles can complement each other</a:t>
            </a:r>
          </a:p>
          <a:p>
            <a:pPr marL="171450" lvl="0" indent="-514350">
              <a:buFont typeface="+mj-lt"/>
              <a:buAutoNum type="alphaLcParenR"/>
            </a:pPr>
            <a:r>
              <a:rPr lang="en-US" dirty="0">
                <a:solidFill>
                  <a:srgbClr val="FF0000"/>
                </a:solidFill>
              </a:rPr>
              <a:t>All of the above</a:t>
            </a:r>
          </a:p>
          <a:p>
            <a:r>
              <a:rPr lang="en-US" dirty="0">
                <a:solidFill>
                  <a:srgbClr val="FF0000"/>
                </a:solidFill>
              </a:rPr>
              <a:t>Although people with the same thinking styles prefer working with each other, people with different thinking styles can complement each other.</a:t>
            </a:r>
          </a:p>
        </p:txBody>
      </p:sp>
    </p:spTree>
    <p:extLst>
      <p:ext uri="{BB962C8B-B14F-4D97-AF65-F5344CB8AC3E}">
        <p14:creationId xmlns:p14="http://schemas.microsoft.com/office/powerpoint/2010/main" val="4462050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a:t>3. How would you teach someone with a visual learning style?</a:t>
            </a:r>
          </a:p>
          <a:p>
            <a:pPr marL="171450" lvl="0" indent="-514350">
              <a:buFont typeface="+mj-lt"/>
              <a:buAutoNum type="alphaLcParenR"/>
            </a:pPr>
            <a:r>
              <a:rPr lang="en-US" sz="2000" dirty="0">
                <a:solidFill>
                  <a:srgbClr val="FF0000"/>
                </a:solidFill>
              </a:rPr>
              <a:t>Demonstrate what you are trying to teach them to do</a:t>
            </a:r>
          </a:p>
          <a:p>
            <a:pPr marL="171450" lvl="0" indent="-514350">
              <a:buFont typeface="+mj-lt"/>
              <a:buAutoNum type="alphaLcParenR"/>
            </a:pPr>
            <a:r>
              <a:rPr lang="en-US" sz="2000" dirty="0"/>
              <a:t>Make them do what you are trying to teach them to do</a:t>
            </a:r>
          </a:p>
          <a:p>
            <a:pPr marL="171450" lvl="0" indent="-514350">
              <a:buFont typeface="+mj-lt"/>
              <a:buAutoNum type="alphaLcParenR"/>
            </a:pPr>
            <a:r>
              <a:rPr lang="en-US" sz="2000" dirty="0"/>
              <a:t>Tell them the instructions</a:t>
            </a:r>
          </a:p>
          <a:p>
            <a:pPr marL="171450" lvl="0" indent="-514350">
              <a:buFont typeface="+mj-lt"/>
              <a:buAutoNum type="alphaLcParenR"/>
            </a:pPr>
            <a:r>
              <a:rPr lang="en-US" sz="2000" dirty="0"/>
              <a:t>None of the above</a:t>
            </a:r>
          </a:p>
          <a:p>
            <a:r>
              <a:rPr lang="en-US" sz="2000" dirty="0">
                <a:solidFill>
                  <a:srgbClr val="FF0000"/>
                </a:solidFill>
              </a:rPr>
              <a:t>Demonstrating what you’re trying to teach them gives visual learners a way of seeing what you are trying to teach.</a:t>
            </a:r>
          </a:p>
          <a:p>
            <a:pPr lvl="0"/>
            <a:r>
              <a:rPr lang="en-US" sz="2000" dirty="0"/>
              <a:t>4. How would you teach someone with an auditory learning style?</a:t>
            </a:r>
          </a:p>
          <a:p>
            <a:pPr marL="171450" lvl="0" indent="-514350">
              <a:buFont typeface="+mj-lt"/>
              <a:buAutoNum type="alphaLcParenR"/>
            </a:pPr>
            <a:r>
              <a:rPr lang="en-US" sz="2000" dirty="0">
                <a:solidFill>
                  <a:srgbClr val="FF0000"/>
                </a:solidFill>
              </a:rPr>
              <a:t>Tell them the instructions</a:t>
            </a:r>
          </a:p>
          <a:p>
            <a:pPr marL="171450" lvl="0" indent="-514350">
              <a:buFont typeface="+mj-lt"/>
              <a:buAutoNum type="alphaLcParenR"/>
            </a:pPr>
            <a:r>
              <a:rPr lang="en-US" sz="2000" dirty="0"/>
              <a:t>Demonstrate what you are trying to teach them to do</a:t>
            </a:r>
          </a:p>
          <a:p>
            <a:pPr marL="171450" lvl="0" indent="-514350">
              <a:buFont typeface="+mj-lt"/>
              <a:buAutoNum type="alphaLcParenR"/>
            </a:pPr>
            <a:r>
              <a:rPr lang="en-US" sz="2000" dirty="0"/>
              <a:t>Make them do what you are trying to teach them to do</a:t>
            </a:r>
          </a:p>
          <a:p>
            <a:pPr marL="171450" lvl="0" indent="-514350">
              <a:buFont typeface="+mj-lt"/>
              <a:buAutoNum type="alphaLcParenR"/>
            </a:pPr>
            <a:r>
              <a:rPr lang="en-US" sz="2000" dirty="0"/>
              <a:t>None of the above</a:t>
            </a:r>
          </a:p>
          <a:p>
            <a:r>
              <a:rPr lang="en-US" sz="2000" dirty="0">
                <a:solidFill>
                  <a:srgbClr val="FF0000"/>
                </a:solidFill>
              </a:rPr>
              <a:t>Telling auditory learners the instructions helps them to learn more comfortably because it engages their hearing.</a:t>
            </a:r>
          </a:p>
        </p:txBody>
      </p:sp>
    </p:spTree>
    <p:extLst>
      <p:ext uri="{BB962C8B-B14F-4D97-AF65-F5344CB8AC3E}">
        <p14:creationId xmlns:p14="http://schemas.microsoft.com/office/powerpoint/2010/main" val="31132108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Autofit/>
          </a:bodyPr>
          <a:lstStyle/>
          <a:p>
            <a:pPr lvl="0"/>
            <a:r>
              <a:rPr lang="en-US" sz="2000" dirty="0"/>
              <a:t>5. Which is true of active listening?</a:t>
            </a:r>
          </a:p>
          <a:p>
            <a:pPr marL="171450" lvl="0" indent="-514350">
              <a:buFont typeface="+mj-lt"/>
              <a:buAutoNum type="alphaLcParenR"/>
            </a:pPr>
            <a:r>
              <a:rPr lang="en-US" sz="2000" dirty="0">
                <a:solidFill>
                  <a:srgbClr val="FF0000"/>
                </a:solidFill>
              </a:rPr>
              <a:t>You must listen with genuine interest</a:t>
            </a:r>
          </a:p>
          <a:p>
            <a:pPr marL="171450" lvl="0" indent="-514350">
              <a:buFont typeface="+mj-lt"/>
              <a:buAutoNum type="alphaLcParenR"/>
            </a:pPr>
            <a:r>
              <a:rPr lang="en-US" sz="2000" dirty="0"/>
              <a:t>It is a list of tricks that can convince someone you are listening</a:t>
            </a:r>
          </a:p>
          <a:p>
            <a:pPr marL="171450" lvl="0" indent="-514350">
              <a:buFont typeface="+mj-lt"/>
              <a:buAutoNum type="alphaLcParenR"/>
            </a:pPr>
            <a:r>
              <a:rPr lang="en-US" sz="2000" dirty="0"/>
              <a:t>It is not as effective as passive listening</a:t>
            </a:r>
          </a:p>
          <a:p>
            <a:pPr marL="171450" lvl="0" indent="-514350">
              <a:buFont typeface="+mj-lt"/>
              <a:buAutoNum type="alphaLcParenR"/>
            </a:pPr>
            <a:r>
              <a:rPr lang="en-US" sz="2000" dirty="0"/>
              <a:t>None of these statements are true</a:t>
            </a:r>
          </a:p>
          <a:p>
            <a:r>
              <a:rPr lang="en-US" sz="2000" dirty="0">
                <a:solidFill>
                  <a:srgbClr val="FF0000"/>
                </a:solidFill>
              </a:rPr>
              <a:t>Active listening involves genuine interest in what you are listening to. </a:t>
            </a:r>
          </a:p>
          <a:p>
            <a:pPr lvl="0"/>
            <a:r>
              <a:rPr lang="en-US" sz="2000" dirty="0"/>
              <a:t>6. Which of the following is NOT an approach to active listening?</a:t>
            </a:r>
          </a:p>
          <a:p>
            <a:pPr marL="171450" lvl="0" indent="-514350">
              <a:buFont typeface="+mj-lt"/>
              <a:buAutoNum type="alphaLcParenR"/>
            </a:pPr>
            <a:r>
              <a:rPr lang="en-US" sz="2000" dirty="0"/>
              <a:t>Using non-verbal encouragers such as nodding</a:t>
            </a:r>
          </a:p>
          <a:p>
            <a:pPr marL="171450" lvl="0" indent="-514350">
              <a:buFont typeface="+mj-lt"/>
              <a:buAutoNum type="alphaLcParenR"/>
            </a:pPr>
            <a:r>
              <a:rPr lang="en-US" sz="2000" dirty="0">
                <a:solidFill>
                  <a:srgbClr val="FF0000"/>
                </a:solidFill>
              </a:rPr>
              <a:t>Writing down what you are going to ask the other person once that person stops talking</a:t>
            </a:r>
          </a:p>
          <a:p>
            <a:pPr marL="171450" lvl="0" indent="-514350">
              <a:buFont typeface="+mj-lt"/>
              <a:buAutoNum type="alphaLcParenR"/>
            </a:pPr>
            <a:r>
              <a:rPr lang="en-US" sz="2000" dirty="0"/>
              <a:t>Using verbal encouragers</a:t>
            </a:r>
          </a:p>
          <a:p>
            <a:pPr marL="171450" lvl="0" indent="-514350">
              <a:buFont typeface="+mj-lt"/>
              <a:buAutoNum type="alphaLcParenR"/>
            </a:pPr>
            <a:r>
              <a:rPr lang="en-US" sz="2000" dirty="0"/>
              <a:t>Asking open-ended questions</a:t>
            </a:r>
          </a:p>
          <a:p>
            <a:r>
              <a:rPr lang="en-US" sz="2000" dirty="0">
                <a:solidFill>
                  <a:srgbClr val="FF0000"/>
                </a:solidFill>
              </a:rPr>
              <a:t>Writing down a question you want to ask while the other person is still talking takes you out of listening to that person. </a:t>
            </a:r>
          </a:p>
        </p:txBody>
      </p:sp>
    </p:spTree>
    <p:extLst>
      <p:ext uri="{BB962C8B-B14F-4D97-AF65-F5344CB8AC3E}">
        <p14:creationId xmlns:p14="http://schemas.microsoft.com/office/powerpoint/2010/main" val="311321083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Parent mode is _______.</a:t>
            </a:r>
          </a:p>
          <a:p>
            <a:pPr marL="171450" lvl="0" indent="-514350">
              <a:buFont typeface="+mj-lt"/>
              <a:buAutoNum type="alphaLcParenR"/>
            </a:pPr>
            <a:r>
              <a:rPr lang="en-US" dirty="0"/>
              <a:t>The ideal mode to be in</a:t>
            </a:r>
          </a:p>
          <a:p>
            <a:pPr marL="171450" lvl="0" indent="-514350">
              <a:buFont typeface="+mj-lt"/>
              <a:buAutoNum type="alphaLcParenR"/>
            </a:pPr>
            <a:r>
              <a:rPr lang="en-US" dirty="0">
                <a:solidFill>
                  <a:srgbClr val="FF0000"/>
                </a:solidFill>
              </a:rPr>
              <a:t>The mode that imitates how you saw authority figures act when you were a child</a:t>
            </a:r>
          </a:p>
          <a:p>
            <a:pPr marL="171450" lvl="0" indent="-514350">
              <a:buFont typeface="+mj-lt"/>
              <a:buAutoNum type="alphaLcParenR"/>
            </a:pPr>
            <a:r>
              <a:rPr lang="en-US" dirty="0"/>
              <a:t>Preferable to child mode</a:t>
            </a:r>
          </a:p>
          <a:p>
            <a:pPr marL="171450" lvl="0" indent="-514350">
              <a:buFont typeface="+mj-lt"/>
              <a:buAutoNum type="alphaLcParenR"/>
            </a:pPr>
            <a:r>
              <a:rPr lang="en-US" dirty="0"/>
              <a:t>All of the above</a:t>
            </a:r>
          </a:p>
          <a:p>
            <a:r>
              <a:rPr lang="en-US" dirty="0">
                <a:solidFill>
                  <a:srgbClr val="FF0000"/>
                </a:solidFill>
              </a:rPr>
              <a:t>Parent mode imitates how you experienced the behavior of authority figures when you were a child, but it is neither preferable to child mode nor the ideal mode to be in, which would be adult mode. </a:t>
            </a:r>
          </a:p>
          <a:p>
            <a:pPr lvl="0"/>
            <a:r>
              <a:rPr lang="en-US" dirty="0"/>
              <a:t>8. Modes that contribute to a recurring cycle of behavior are called ________.</a:t>
            </a:r>
          </a:p>
          <a:p>
            <a:pPr marL="171450" lvl="0" indent="-514350">
              <a:buFont typeface="+mj-lt"/>
              <a:buAutoNum type="alphaLcParenR"/>
            </a:pPr>
            <a:r>
              <a:rPr lang="en-US" dirty="0"/>
              <a:t>Crossed</a:t>
            </a:r>
          </a:p>
          <a:p>
            <a:pPr marL="171450" lvl="0" indent="-514350">
              <a:buFont typeface="+mj-lt"/>
              <a:buAutoNum type="alphaLcParenR"/>
            </a:pPr>
            <a:r>
              <a:rPr lang="en-US" dirty="0"/>
              <a:t>Adult</a:t>
            </a:r>
          </a:p>
          <a:p>
            <a:pPr marL="171450" lvl="0" indent="-514350">
              <a:buFont typeface="+mj-lt"/>
              <a:buAutoNum type="alphaLcParenR"/>
            </a:pPr>
            <a:r>
              <a:rPr lang="en-US" dirty="0"/>
              <a:t>Parent</a:t>
            </a:r>
          </a:p>
          <a:p>
            <a:pPr marL="171450" lvl="0" indent="-514350">
              <a:buFont typeface="+mj-lt"/>
              <a:buAutoNum type="alphaLcParenR"/>
            </a:pPr>
            <a:r>
              <a:rPr lang="en-US" dirty="0">
                <a:solidFill>
                  <a:srgbClr val="FF0000"/>
                </a:solidFill>
              </a:rPr>
              <a:t>Complementary</a:t>
            </a:r>
          </a:p>
          <a:p>
            <a:r>
              <a:rPr lang="en-US" dirty="0">
                <a:solidFill>
                  <a:srgbClr val="FF0000"/>
                </a:solidFill>
              </a:rPr>
              <a:t>Complementary modes (Parent-Child, Child-Parent, Child-Child, Adult-Adult) contribute to a recurrent cycle of behavior</a:t>
            </a:r>
          </a:p>
        </p:txBody>
      </p:sp>
    </p:spTree>
    <p:extLst>
      <p:ext uri="{BB962C8B-B14F-4D97-AF65-F5344CB8AC3E}">
        <p14:creationId xmlns:p14="http://schemas.microsoft.com/office/powerpoint/2010/main" val="311321083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lvl="0"/>
            <a:r>
              <a:rPr lang="en-US" dirty="0"/>
              <a:t>9. How did Grace accommodate Priscilla’s learning style?</a:t>
            </a:r>
          </a:p>
          <a:p>
            <a:pPr marL="171450" lvl="0" indent="-514350">
              <a:buFont typeface="+mj-lt"/>
              <a:buAutoNum type="alphaLcParenR"/>
            </a:pPr>
            <a:r>
              <a:rPr lang="en-US" dirty="0"/>
              <a:t>She made Priscilla do all the work because Priscilla was a tactile learner</a:t>
            </a:r>
          </a:p>
          <a:p>
            <a:pPr marL="171450" lvl="0" indent="-514350">
              <a:buFont typeface="+mj-lt"/>
              <a:buAutoNum type="alphaLcParenR"/>
            </a:pPr>
            <a:r>
              <a:rPr lang="en-US" dirty="0">
                <a:solidFill>
                  <a:srgbClr val="FF0000"/>
                </a:solidFill>
              </a:rPr>
              <a:t>She presented the information in a power point program because Priscilla was a visual learner</a:t>
            </a:r>
          </a:p>
          <a:p>
            <a:pPr marL="171450" lvl="0" indent="-514350">
              <a:buFont typeface="+mj-lt"/>
              <a:buAutoNum type="alphaLcParenR"/>
            </a:pPr>
            <a:r>
              <a:rPr lang="en-US" dirty="0"/>
              <a:t>She told Priscilla what she had found in her research because Priscilla was an auditory learner</a:t>
            </a:r>
          </a:p>
          <a:p>
            <a:pPr marL="171450" lvl="0" indent="-514350">
              <a:buFont typeface="+mj-lt"/>
              <a:buAutoNum type="alphaLcParenR"/>
            </a:pPr>
            <a:r>
              <a:rPr lang="en-US" dirty="0"/>
              <a:t>None of the above</a:t>
            </a:r>
          </a:p>
          <a:p>
            <a:r>
              <a:rPr lang="en-US" dirty="0">
                <a:solidFill>
                  <a:srgbClr val="FF0000"/>
                </a:solidFill>
              </a:rPr>
              <a:t>Grace accommodated Priscilla’s visual learning style by presenting the information via power point. </a:t>
            </a:r>
          </a:p>
          <a:p>
            <a:endParaRPr lang="en-US" dirty="0">
              <a:solidFill>
                <a:srgbClr val="FF0000"/>
              </a:solidFill>
            </a:endParaRPr>
          </a:p>
          <a:p>
            <a:pPr lvl="0"/>
            <a:r>
              <a:rPr lang="en-US" dirty="0"/>
              <a:t>10. In this case study, Priscilla and Grace allowed their differences in style to ______ each other.</a:t>
            </a:r>
          </a:p>
          <a:p>
            <a:pPr marL="171450" lvl="0" indent="-514350">
              <a:buFont typeface="+mj-lt"/>
              <a:buAutoNum type="alphaLcParenR"/>
            </a:pPr>
            <a:r>
              <a:rPr lang="en-US" dirty="0"/>
              <a:t>Outperform</a:t>
            </a:r>
          </a:p>
          <a:p>
            <a:pPr marL="171450" lvl="0" indent="-514350">
              <a:buFont typeface="+mj-lt"/>
              <a:buAutoNum type="alphaLcParenR"/>
            </a:pPr>
            <a:r>
              <a:rPr lang="en-US" dirty="0">
                <a:solidFill>
                  <a:srgbClr val="FF0000"/>
                </a:solidFill>
              </a:rPr>
              <a:t>Complement</a:t>
            </a:r>
          </a:p>
          <a:p>
            <a:pPr marL="171450" lvl="0" indent="-514350">
              <a:buFont typeface="+mj-lt"/>
              <a:buAutoNum type="alphaLcParenR"/>
            </a:pPr>
            <a:r>
              <a:rPr lang="en-US" dirty="0"/>
              <a:t>Praise</a:t>
            </a:r>
          </a:p>
          <a:p>
            <a:pPr marL="171450" lvl="0" indent="-514350">
              <a:buFont typeface="+mj-lt"/>
              <a:buAutoNum type="alphaLcParenR"/>
            </a:pPr>
            <a:r>
              <a:rPr lang="en-US" dirty="0"/>
              <a:t>Interfere with</a:t>
            </a:r>
          </a:p>
          <a:p>
            <a:r>
              <a:rPr lang="en-US" dirty="0">
                <a:solidFill>
                  <a:srgbClr val="FF0000"/>
                </a:solidFill>
              </a:rPr>
              <a:t>Despite the tendency of different style thinkers to not work well together, Grace and Priscilla used the awareness of their differences in thinking style to complement each other. </a:t>
            </a:r>
          </a:p>
        </p:txBody>
      </p:sp>
    </p:spTree>
    <p:extLst>
      <p:ext uri="{BB962C8B-B14F-4D97-AF65-F5344CB8AC3E}">
        <p14:creationId xmlns:p14="http://schemas.microsoft.com/office/powerpoint/2010/main" val="311321083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a:bodyPr>
          <a:lstStyle/>
          <a:p>
            <a:r>
              <a:rPr lang="en-US" dirty="0"/>
              <a:t>Module Nine: The Spiritual Self</a:t>
            </a:r>
          </a:p>
        </p:txBody>
      </p:sp>
      <p:sp>
        <p:nvSpPr>
          <p:cNvPr id="45060" name="Text Placeholder 3"/>
          <p:cNvSpPr>
            <a:spLocks noGrp="1"/>
          </p:cNvSpPr>
          <p:nvPr>
            <p:ph type="body" sz="quarter" idx="10"/>
          </p:nvPr>
        </p:nvSpPr>
        <p:spPr>
          <a:ln>
            <a:miter lim="800000"/>
            <a:headEnd/>
            <a:tailEnd/>
          </a:ln>
        </p:spPr>
        <p:txBody>
          <a:bodyPr/>
          <a:lstStyle/>
          <a:p>
            <a:r>
              <a:rPr lang="en-US" sz="2400" i="1" dirty="0"/>
              <a:t>There is no greater agony than bearing an untold story inside you.</a:t>
            </a:r>
          </a:p>
          <a:p>
            <a:endParaRPr lang="en-US" sz="2400" dirty="0"/>
          </a:p>
          <a:p>
            <a:r>
              <a:rPr lang="en-US" sz="2400" b="1" i="1" dirty="0"/>
              <a:t>Maya Angelou</a:t>
            </a:r>
            <a:br>
              <a:rPr lang="en-US" sz="2400" b="1" i="1" dirty="0"/>
            </a:br>
            <a:endParaRPr lang="en-US" sz="2400" dirty="0"/>
          </a:p>
          <a:p>
            <a:endParaRPr lang="en-US" sz="2400" dirty="0"/>
          </a:p>
        </p:txBody>
      </p:sp>
      <p:sp>
        <p:nvSpPr>
          <p:cNvPr id="45059" name="Content Placeholder 2"/>
          <p:cNvSpPr>
            <a:spLocks noGrp="1"/>
          </p:cNvSpPr>
          <p:nvPr>
            <p:ph type="body" sz="quarter" idx="11"/>
          </p:nvPr>
        </p:nvSpPr>
        <p:spPr/>
        <p:txBody>
          <a:bodyPr>
            <a:normAutofit fontScale="92500" lnSpcReduction="20000"/>
          </a:bodyPr>
          <a:lstStyle/>
          <a:p>
            <a:r>
              <a:rPr lang="en-US" dirty="0"/>
              <a:t>Developing awareness of the spiritual self is the capstone to developing awareness of one’s whole self. When you begin to focus on spiritual development, all other approaches to increasing your self-awareness become enhanced because frequently a key step to becoming more aware of your body, heart , and mind involves paying attention to the needs of your soul.</a:t>
            </a:r>
          </a:p>
          <a:p>
            <a:endParaRPr lang="en-US"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A7F0A6CC-0F0E-4EF0-A8BB-5152BE0AB3F1}"/>
              </a:ext>
            </a:extLst>
          </p:cNvPr>
          <p:cNvSpPr>
            <a:spLocks noGrp="1"/>
          </p:cNvSpPr>
          <p:nvPr>
            <p:ph sz="quarter" idx="11"/>
          </p:nvPr>
        </p:nvSpPr>
        <p:spPr/>
        <p:txBody>
          <a:bodyPr/>
          <a:lstStyle/>
          <a:p>
            <a:endParaRPr lang="en-US"/>
          </a:p>
        </p:txBody>
      </p:sp>
      <p:sp>
        <p:nvSpPr>
          <p:cNvPr id="46082" name="Title 1"/>
          <p:cNvSpPr>
            <a:spLocks noGrp="1"/>
          </p:cNvSpPr>
          <p:nvPr>
            <p:ph type="title"/>
          </p:nvPr>
        </p:nvSpPr>
        <p:spPr/>
        <p:txBody>
          <a:bodyPr/>
          <a:lstStyle/>
          <a:p>
            <a:r>
              <a:rPr lang="en-US" dirty="0"/>
              <a:t>Mindfulness </a:t>
            </a:r>
          </a:p>
        </p:txBody>
      </p:sp>
      <p:grpSp>
        <p:nvGrpSpPr>
          <p:cNvPr id="3" name="Group 2">
            <a:extLst>
              <a:ext uri="{FF2B5EF4-FFF2-40B4-BE49-F238E27FC236}">
                <a16:creationId xmlns:a16="http://schemas.microsoft.com/office/drawing/2014/main" id="{D8B5EE09-BAEF-45DE-9758-E6F323B2F26B}"/>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C47ED07-1936-43BB-90D3-3A18FEB78DEF}"/>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Helps numerous deal with crippling anxiety, depression, drug addiction, and post-traumatic stress disorder</a:t>
              </a:r>
              <a:endParaRPr lang="en-US" sz="2500" kern="1200" dirty="0">
                <a:solidFill>
                  <a:schemeClr val="bg1"/>
                </a:solidFill>
              </a:endParaRPr>
            </a:p>
          </p:txBody>
        </p:sp>
        <p:sp>
          <p:nvSpPr>
            <p:cNvPr id="5" name="Freeform: Shape 4">
              <a:extLst>
                <a:ext uri="{FF2B5EF4-FFF2-40B4-BE49-F238E27FC236}">
                  <a16:creationId xmlns:a16="http://schemas.microsoft.com/office/drawing/2014/main" id="{4FB8F8E8-A210-4D12-99B8-1322353CA1B3}"/>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A way of concentrating on aspects of the present moment</a:t>
              </a:r>
              <a:endParaRPr lang="en-US" sz="2500" kern="1200" dirty="0">
                <a:solidFill>
                  <a:schemeClr val="bg1"/>
                </a:solidFill>
              </a:endParaRPr>
            </a:p>
          </p:txBody>
        </p:sp>
        <p:sp>
          <p:nvSpPr>
            <p:cNvPr id="6" name="Freeform: Shape 5">
              <a:extLst>
                <a:ext uri="{FF2B5EF4-FFF2-40B4-BE49-F238E27FC236}">
                  <a16:creationId xmlns:a16="http://schemas.microsoft.com/office/drawing/2014/main" id="{AAB3EF48-44D4-4468-9FA6-775568A3FB3A}"/>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Become aware of the movement of your thoughts and emotions</a:t>
              </a:r>
              <a:endParaRPr lang="en-US" sz="2500" kern="1200" dirty="0">
                <a:solidFill>
                  <a:schemeClr val="bg1"/>
                </a:solidFil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B5C3D77-282D-418A-8245-388FC9B45F27}"/>
              </a:ext>
            </a:extLst>
          </p:cNvPr>
          <p:cNvSpPr>
            <a:spLocks noGrp="1"/>
          </p:cNvSpPr>
          <p:nvPr>
            <p:ph sz="quarter" idx="11"/>
          </p:nvPr>
        </p:nvSpPr>
        <p:spPr/>
        <p:txBody>
          <a:bodyPr/>
          <a:lstStyle/>
          <a:p>
            <a:endParaRPr lang="en-US"/>
          </a:p>
        </p:txBody>
      </p:sp>
      <p:sp>
        <p:nvSpPr>
          <p:cNvPr id="47106" name="Title 1"/>
          <p:cNvSpPr>
            <a:spLocks noGrp="1"/>
          </p:cNvSpPr>
          <p:nvPr>
            <p:ph type="title"/>
          </p:nvPr>
        </p:nvSpPr>
        <p:spPr/>
        <p:txBody>
          <a:bodyPr/>
          <a:lstStyle/>
          <a:p>
            <a:r>
              <a:rPr lang="en-US" dirty="0"/>
              <a:t>Meditation</a:t>
            </a:r>
          </a:p>
        </p:txBody>
      </p:sp>
      <p:grpSp>
        <p:nvGrpSpPr>
          <p:cNvPr id="3" name="Group 2">
            <a:extLst>
              <a:ext uri="{FF2B5EF4-FFF2-40B4-BE49-F238E27FC236}">
                <a16:creationId xmlns:a16="http://schemas.microsoft.com/office/drawing/2014/main" id="{9FD1234C-E23F-49A9-A696-A0C758E38F10}"/>
              </a:ext>
            </a:extLst>
          </p:cNvPr>
          <p:cNvGrpSpPr/>
          <p:nvPr/>
        </p:nvGrpSpPr>
        <p:grpSpPr>
          <a:xfrm>
            <a:off x="458204" y="3275496"/>
            <a:ext cx="8227591" cy="1175370"/>
            <a:chOff x="458204" y="3275496"/>
            <a:chExt cx="8227591" cy="1175370"/>
          </a:xfrm>
        </p:grpSpPr>
        <p:sp>
          <p:nvSpPr>
            <p:cNvPr id="4" name="Freeform: Shape 3">
              <a:extLst>
                <a:ext uri="{FF2B5EF4-FFF2-40B4-BE49-F238E27FC236}">
                  <a16:creationId xmlns:a16="http://schemas.microsoft.com/office/drawing/2014/main" id="{8CCBC191-C528-4161-99E2-4FD51E1622E4}"/>
                </a:ext>
              </a:extLst>
            </p:cNvPr>
            <p:cNvSpPr/>
            <p:nvPr/>
          </p:nvSpPr>
          <p:spPr>
            <a:xfrm>
              <a:off x="458204"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Progressive relaxation technique</a:t>
              </a:r>
              <a:endParaRPr lang="en-US" sz="2400" b="0" kern="1200" dirty="0">
                <a:solidFill>
                  <a:schemeClr val="bg1"/>
                </a:solidFill>
              </a:endParaRPr>
            </a:p>
          </p:txBody>
        </p:sp>
        <p:sp>
          <p:nvSpPr>
            <p:cNvPr id="5" name="Freeform: Shape 4">
              <a:extLst>
                <a:ext uri="{FF2B5EF4-FFF2-40B4-BE49-F238E27FC236}">
                  <a16:creationId xmlns:a16="http://schemas.microsoft.com/office/drawing/2014/main" id="{41ECF964-D163-476E-88C5-69515E19EE8A}"/>
                </a:ext>
              </a:extLst>
            </p:cNvPr>
            <p:cNvSpPr/>
            <p:nvPr/>
          </p:nvSpPr>
          <p:spPr>
            <a:xfrm>
              <a:off x="3396629"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Loving-kindness meditation </a:t>
              </a:r>
              <a:endParaRPr lang="en-US" sz="2400" b="0" kern="1200" dirty="0">
                <a:solidFill>
                  <a:schemeClr val="bg1"/>
                </a:solidFill>
              </a:endParaRPr>
            </a:p>
          </p:txBody>
        </p:sp>
        <p:sp>
          <p:nvSpPr>
            <p:cNvPr id="6" name="Freeform: Shape 5">
              <a:extLst>
                <a:ext uri="{FF2B5EF4-FFF2-40B4-BE49-F238E27FC236}">
                  <a16:creationId xmlns:a16="http://schemas.microsoft.com/office/drawing/2014/main" id="{08078A98-C663-4ED9-920D-21FDB81F416C}"/>
                </a:ext>
              </a:extLst>
            </p:cNvPr>
            <p:cNvSpPr/>
            <p:nvPr/>
          </p:nvSpPr>
          <p:spPr>
            <a:xfrm>
              <a:off x="6335055" y="3275496"/>
              <a:ext cx="2350740" cy="1175370"/>
            </a:xfrm>
            <a:custGeom>
              <a:avLst/>
              <a:gdLst>
                <a:gd name="connsiteX0" fmla="*/ 0 w 2350740"/>
                <a:gd name="connsiteY0" fmla="*/ 117537 h 1175370"/>
                <a:gd name="connsiteX1" fmla="*/ 117537 w 2350740"/>
                <a:gd name="connsiteY1" fmla="*/ 0 h 1175370"/>
                <a:gd name="connsiteX2" fmla="*/ 2233203 w 2350740"/>
                <a:gd name="connsiteY2" fmla="*/ 0 h 1175370"/>
                <a:gd name="connsiteX3" fmla="*/ 2350740 w 2350740"/>
                <a:gd name="connsiteY3" fmla="*/ 117537 h 1175370"/>
                <a:gd name="connsiteX4" fmla="*/ 2350740 w 2350740"/>
                <a:gd name="connsiteY4" fmla="*/ 1057833 h 1175370"/>
                <a:gd name="connsiteX5" fmla="*/ 2233203 w 2350740"/>
                <a:gd name="connsiteY5" fmla="*/ 1175370 h 1175370"/>
                <a:gd name="connsiteX6" fmla="*/ 117537 w 2350740"/>
                <a:gd name="connsiteY6" fmla="*/ 1175370 h 1175370"/>
                <a:gd name="connsiteX7" fmla="*/ 0 w 2350740"/>
                <a:gd name="connsiteY7" fmla="*/ 1057833 h 1175370"/>
                <a:gd name="connsiteX8" fmla="*/ 0 w 2350740"/>
                <a:gd name="connsiteY8" fmla="*/ 117537 h 1175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50740" h="1175370">
                  <a:moveTo>
                    <a:pt x="0" y="117537"/>
                  </a:moveTo>
                  <a:cubicBezTo>
                    <a:pt x="0" y="52623"/>
                    <a:pt x="52623" y="0"/>
                    <a:pt x="117537" y="0"/>
                  </a:cubicBezTo>
                  <a:lnTo>
                    <a:pt x="2233203" y="0"/>
                  </a:lnTo>
                  <a:cubicBezTo>
                    <a:pt x="2298117" y="0"/>
                    <a:pt x="2350740" y="52623"/>
                    <a:pt x="2350740" y="117537"/>
                  </a:cubicBezTo>
                  <a:lnTo>
                    <a:pt x="2350740" y="1057833"/>
                  </a:lnTo>
                  <a:cubicBezTo>
                    <a:pt x="2350740" y="1122747"/>
                    <a:pt x="2298117" y="1175370"/>
                    <a:pt x="2233203" y="1175370"/>
                  </a:cubicBezTo>
                  <a:lnTo>
                    <a:pt x="117537" y="1175370"/>
                  </a:lnTo>
                  <a:cubicBezTo>
                    <a:pt x="52623" y="1175370"/>
                    <a:pt x="0" y="1122747"/>
                    <a:pt x="0" y="1057833"/>
                  </a:cubicBezTo>
                  <a:lnTo>
                    <a:pt x="0" y="117537"/>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80145" tIns="64905" rIns="80145" bIns="64905"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ea typeface="+mn-ea"/>
                  <a:cs typeface="+mn-cs"/>
                </a:rPr>
                <a:t>Transcendental meditation </a:t>
              </a:r>
              <a:endParaRPr lang="en-US" sz="2400" b="0" kern="1200" dirty="0">
                <a:solidFill>
                  <a:schemeClr val="bg1"/>
                </a:solidFill>
              </a:endParaRPr>
            </a:p>
          </p:txBody>
        </p:sp>
      </p:gr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0B8D84D9-F171-47F7-A17C-9648A01928BD}"/>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Cultivating Positivity</a:t>
            </a:r>
          </a:p>
        </p:txBody>
      </p:sp>
      <p:grpSp>
        <p:nvGrpSpPr>
          <p:cNvPr id="2" name="Group 1">
            <a:extLst>
              <a:ext uri="{FF2B5EF4-FFF2-40B4-BE49-F238E27FC236}">
                <a16:creationId xmlns:a16="http://schemas.microsoft.com/office/drawing/2014/main" id="{0C1EAAFA-1675-4DEF-A691-B0256A210C18}"/>
              </a:ext>
            </a:extLst>
          </p:cNvPr>
          <p:cNvGrpSpPr/>
          <p:nvPr/>
        </p:nvGrpSpPr>
        <p:grpSpPr>
          <a:xfrm>
            <a:off x="459460" y="1600200"/>
            <a:ext cx="8225079" cy="4525962"/>
            <a:chOff x="459460" y="1600200"/>
            <a:chExt cx="8225079" cy="4525962"/>
          </a:xfrm>
        </p:grpSpPr>
        <p:sp>
          <p:nvSpPr>
            <p:cNvPr id="3" name="Arrow: Right 2">
              <a:extLst>
                <a:ext uri="{FF2B5EF4-FFF2-40B4-BE49-F238E27FC236}">
                  <a16:creationId xmlns:a16="http://schemas.microsoft.com/office/drawing/2014/main" id="{CCE92540-F302-4271-A083-EEA83C3CAA0A}"/>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DCCA02D6-5AA4-4A50-9032-8232C0E148EF}"/>
                </a:ext>
              </a:extLst>
            </p:cNvPr>
            <p:cNvSpPr/>
            <p:nvPr/>
          </p:nvSpPr>
          <p:spPr>
            <a:xfrm>
              <a:off x="459460" y="1600200"/>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Practice meditation daily</a:t>
              </a:r>
            </a:p>
          </p:txBody>
        </p:sp>
        <p:sp>
          <p:nvSpPr>
            <p:cNvPr id="6" name="Arrow: Right 5">
              <a:extLst>
                <a:ext uri="{FF2B5EF4-FFF2-40B4-BE49-F238E27FC236}">
                  <a16:creationId xmlns:a16="http://schemas.microsoft.com/office/drawing/2014/main" id="{6B3518C4-5932-4118-A7E6-EAAD2CA57711}"/>
                </a:ext>
              </a:extLst>
            </p:cNvPr>
            <p:cNvSpPr/>
            <p:nvPr/>
          </p:nvSpPr>
          <p:spPr>
            <a:xfrm>
              <a:off x="5670770" y="3155999"/>
              <a:ext cx="3013769" cy="1414363"/>
            </a:xfrm>
            <a:prstGeom prst="rightArrow">
              <a:avLst>
                <a:gd name="adj1" fmla="val 75000"/>
                <a:gd name="adj2" fmla="val 50000"/>
              </a:avLst>
            </a:prstGeom>
          </p:spPr>
          <p:style>
            <a:lnRef idx="2">
              <a:schemeClr val="accent2">
                <a:tint val="40000"/>
                <a:alpha val="90000"/>
                <a:hueOff val="2512910"/>
                <a:satOff val="-2189"/>
                <a:lumOff val="-3"/>
                <a:alphaOff val="0"/>
              </a:schemeClr>
            </a:lnRef>
            <a:fillRef idx="1">
              <a:schemeClr val="accent2">
                <a:tint val="40000"/>
                <a:alpha val="90000"/>
                <a:hueOff val="2512910"/>
                <a:satOff val="-2189"/>
                <a:lumOff val="-3"/>
                <a:alphaOff val="0"/>
              </a:schemeClr>
            </a:fillRef>
            <a:effectRef idx="0">
              <a:schemeClr val="accent2">
                <a:tint val="40000"/>
                <a:alpha val="90000"/>
                <a:hueOff val="2512910"/>
                <a:satOff val="-2189"/>
                <a:lumOff val="-3"/>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E3815D2E-21DE-41C3-AA55-C8240B552E21}"/>
                </a:ext>
              </a:extLst>
            </p:cNvPr>
            <p:cNvSpPr/>
            <p:nvPr/>
          </p:nvSpPr>
          <p:spPr>
            <a:xfrm>
              <a:off x="459460" y="31559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Let go of resentment</a:t>
              </a:r>
            </a:p>
          </p:txBody>
        </p:sp>
        <p:sp>
          <p:nvSpPr>
            <p:cNvPr id="8" name="Arrow: Right 7">
              <a:extLst>
                <a:ext uri="{FF2B5EF4-FFF2-40B4-BE49-F238E27FC236}">
                  <a16:creationId xmlns:a16="http://schemas.microsoft.com/office/drawing/2014/main" id="{672A18F0-AAB0-44AB-8B35-CB7FF5521F9A}"/>
                </a:ext>
              </a:extLst>
            </p:cNvPr>
            <p:cNvSpPr/>
            <p:nvPr/>
          </p:nvSpPr>
          <p:spPr>
            <a:xfrm>
              <a:off x="5670770" y="4711799"/>
              <a:ext cx="3013769" cy="1414363"/>
            </a:xfrm>
            <a:prstGeom prst="rightArrow">
              <a:avLst>
                <a:gd name="adj1" fmla="val 75000"/>
                <a:gd name="adj2" fmla="val 50000"/>
              </a:avLst>
            </a:prstGeom>
          </p:spPr>
          <p:style>
            <a:lnRef idx="2">
              <a:schemeClr val="accent2">
                <a:tint val="40000"/>
                <a:alpha val="90000"/>
                <a:hueOff val="5025821"/>
                <a:satOff val="-4378"/>
                <a:lumOff val="-6"/>
                <a:alphaOff val="0"/>
              </a:schemeClr>
            </a:lnRef>
            <a:fillRef idx="1">
              <a:schemeClr val="accent2">
                <a:tint val="40000"/>
                <a:alpha val="90000"/>
                <a:hueOff val="5025821"/>
                <a:satOff val="-4378"/>
                <a:lumOff val="-6"/>
                <a:alphaOff val="0"/>
              </a:schemeClr>
            </a:fillRef>
            <a:effectRef idx="0">
              <a:schemeClr val="accent2">
                <a:tint val="40000"/>
                <a:alpha val="90000"/>
                <a:hueOff val="5025821"/>
                <a:satOff val="-4378"/>
                <a:lumOff val="-6"/>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5A3D4B16-1142-4649-A7DE-FC9DF4020269}"/>
                </a:ext>
              </a:extLst>
            </p:cNvPr>
            <p:cNvSpPr/>
            <p:nvPr/>
          </p:nvSpPr>
          <p:spPr>
            <a:xfrm>
              <a:off x="459460" y="4711799"/>
              <a:ext cx="5211309" cy="1414363"/>
            </a:xfrm>
            <a:custGeom>
              <a:avLst/>
              <a:gdLst>
                <a:gd name="connsiteX0" fmla="*/ 0 w 5211309"/>
                <a:gd name="connsiteY0" fmla="*/ 235732 h 1414363"/>
                <a:gd name="connsiteX1" fmla="*/ 235732 w 5211309"/>
                <a:gd name="connsiteY1" fmla="*/ 0 h 1414363"/>
                <a:gd name="connsiteX2" fmla="*/ 4975577 w 5211309"/>
                <a:gd name="connsiteY2" fmla="*/ 0 h 1414363"/>
                <a:gd name="connsiteX3" fmla="*/ 5211309 w 5211309"/>
                <a:gd name="connsiteY3" fmla="*/ 235732 h 1414363"/>
                <a:gd name="connsiteX4" fmla="*/ 5211309 w 5211309"/>
                <a:gd name="connsiteY4" fmla="*/ 1178631 h 1414363"/>
                <a:gd name="connsiteX5" fmla="*/ 4975577 w 5211309"/>
                <a:gd name="connsiteY5" fmla="*/ 1414363 h 1414363"/>
                <a:gd name="connsiteX6" fmla="*/ 235732 w 5211309"/>
                <a:gd name="connsiteY6" fmla="*/ 1414363 h 1414363"/>
                <a:gd name="connsiteX7" fmla="*/ 0 w 5211309"/>
                <a:gd name="connsiteY7" fmla="*/ 1178631 h 1414363"/>
                <a:gd name="connsiteX8" fmla="*/ 0 w 521130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414363">
                  <a:moveTo>
                    <a:pt x="0" y="235732"/>
                  </a:moveTo>
                  <a:cubicBezTo>
                    <a:pt x="0" y="105541"/>
                    <a:pt x="105541" y="0"/>
                    <a:pt x="235732" y="0"/>
                  </a:cubicBezTo>
                  <a:lnTo>
                    <a:pt x="4975577" y="0"/>
                  </a:lnTo>
                  <a:cubicBezTo>
                    <a:pt x="5105768" y="0"/>
                    <a:pt x="5211309" y="105541"/>
                    <a:pt x="5211309" y="235732"/>
                  </a:cubicBezTo>
                  <a:lnTo>
                    <a:pt x="5211309" y="1178631"/>
                  </a:lnTo>
                  <a:cubicBezTo>
                    <a:pt x="5211309" y="1308822"/>
                    <a:pt x="5105768" y="1414363"/>
                    <a:pt x="497557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1444" tIns="145244" rIns="221444" bIns="145244" numCol="1" spcCol="1270" anchor="ctr" anchorCtr="0">
              <a:noAutofit/>
            </a:bodyPr>
            <a:lstStyle/>
            <a:p>
              <a:pPr marL="0" lvl="0" indent="0" algn="ctr" defTabSz="1778000">
                <a:lnSpc>
                  <a:spcPct val="90000"/>
                </a:lnSpc>
                <a:spcBef>
                  <a:spcPct val="0"/>
                </a:spcBef>
                <a:spcAft>
                  <a:spcPct val="35000"/>
                </a:spcAft>
                <a:buNone/>
              </a:pPr>
              <a:r>
                <a:rPr lang="en-US" sz="4000" b="0" kern="1200" dirty="0"/>
                <a:t>Celebrate success</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a:bodyPr>
          <a:lstStyle/>
          <a:p>
            <a:r>
              <a:rPr lang="en-US" dirty="0"/>
              <a:t>Module Two: What is the Self?</a:t>
            </a:r>
          </a:p>
        </p:txBody>
      </p:sp>
      <p:sp>
        <p:nvSpPr>
          <p:cNvPr id="10244" name="Text Placeholder 3"/>
          <p:cNvSpPr>
            <a:spLocks noGrp="1"/>
          </p:cNvSpPr>
          <p:nvPr>
            <p:ph type="body" sz="quarter" idx="10"/>
          </p:nvPr>
        </p:nvSpPr>
        <p:spPr>
          <a:ln>
            <a:miter lim="800000"/>
            <a:headEnd/>
            <a:tailEnd/>
          </a:ln>
        </p:spPr>
        <p:txBody>
          <a:bodyPr/>
          <a:lstStyle/>
          <a:p>
            <a:r>
              <a:rPr lang="en-US" sz="2800" i="1" dirty="0"/>
              <a:t>What lies behind us and what lies before us are tiny matters compared to what lies within us.</a:t>
            </a:r>
          </a:p>
          <a:p>
            <a:endParaRPr lang="en-US" sz="2800" dirty="0"/>
          </a:p>
          <a:p>
            <a:r>
              <a:rPr lang="en-US" sz="2800" b="1" i="1" dirty="0"/>
              <a:t>Ralph Waldo Emerson</a:t>
            </a:r>
            <a:endParaRPr lang="en-US" sz="2800" dirty="0"/>
          </a:p>
          <a:p>
            <a:endParaRPr lang="en-US" sz="2800" dirty="0"/>
          </a:p>
        </p:txBody>
      </p:sp>
      <p:sp>
        <p:nvSpPr>
          <p:cNvPr id="10243" name="Content Placeholder 2"/>
          <p:cNvSpPr>
            <a:spLocks noGrp="1"/>
          </p:cNvSpPr>
          <p:nvPr>
            <p:ph type="body" sz="quarter" idx="11"/>
          </p:nvPr>
        </p:nvSpPr>
        <p:spPr/>
        <p:txBody>
          <a:bodyPr>
            <a:normAutofit fontScale="92500" lnSpcReduction="20000"/>
          </a:bodyPr>
          <a:lstStyle/>
          <a:p>
            <a:r>
              <a:rPr lang="en-US" dirty="0"/>
              <a:t>What is the self? To many, the answer might be so obvious that they haven’t given it much thought. No answer will be completely accurate or at all times precise. Instead , here is a temporary answer, good for the purposes of this course: the self is the aspect of an individual organism that is aware of its existence as an individual organism.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9CB9F97-475F-4B94-8574-CDBCBE9DC24D}"/>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Gratitude</a:t>
            </a:r>
          </a:p>
        </p:txBody>
      </p:sp>
      <p:grpSp>
        <p:nvGrpSpPr>
          <p:cNvPr id="3" name="Group 2">
            <a:extLst>
              <a:ext uri="{FF2B5EF4-FFF2-40B4-BE49-F238E27FC236}">
                <a16:creationId xmlns:a16="http://schemas.microsoft.com/office/drawing/2014/main" id="{BC7FE4FE-7054-41E6-AD19-DF2F9CD56674}"/>
              </a:ext>
            </a:extLst>
          </p:cNvPr>
          <p:cNvGrpSpPr/>
          <p:nvPr/>
        </p:nvGrpSpPr>
        <p:grpSpPr>
          <a:xfrm>
            <a:off x="457200" y="1687161"/>
            <a:ext cx="8229600" cy="4352040"/>
            <a:chOff x="457200" y="1687161"/>
            <a:chExt cx="8229600" cy="4352040"/>
          </a:xfrm>
        </p:grpSpPr>
        <p:sp>
          <p:nvSpPr>
            <p:cNvPr id="4" name="Freeform: Shape 3">
              <a:extLst>
                <a:ext uri="{FF2B5EF4-FFF2-40B4-BE49-F238E27FC236}">
                  <a16:creationId xmlns:a16="http://schemas.microsoft.com/office/drawing/2014/main" id="{25799EA1-E747-4D92-94A0-9FFF439110BC}"/>
                </a:ext>
              </a:extLst>
            </p:cNvPr>
            <p:cNvSpPr/>
            <p:nvPr/>
          </p:nvSpPr>
          <p:spPr>
            <a:xfrm>
              <a:off x="457200" y="1687161"/>
              <a:ext cx="8229600" cy="1343160"/>
            </a:xfrm>
            <a:custGeom>
              <a:avLst/>
              <a:gdLst>
                <a:gd name="connsiteX0" fmla="*/ 0 w 8229600"/>
                <a:gd name="connsiteY0" fmla="*/ 223864 h 1343160"/>
                <a:gd name="connsiteX1" fmla="*/ 223864 w 8229600"/>
                <a:gd name="connsiteY1" fmla="*/ 0 h 1343160"/>
                <a:gd name="connsiteX2" fmla="*/ 8005736 w 8229600"/>
                <a:gd name="connsiteY2" fmla="*/ 0 h 1343160"/>
                <a:gd name="connsiteX3" fmla="*/ 8229600 w 8229600"/>
                <a:gd name="connsiteY3" fmla="*/ 223864 h 1343160"/>
                <a:gd name="connsiteX4" fmla="*/ 8229600 w 8229600"/>
                <a:gd name="connsiteY4" fmla="*/ 1119296 h 1343160"/>
                <a:gd name="connsiteX5" fmla="*/ 8005736 w 8229600"/>
                <a:gd name="connsiteY5" fmla="*/ 1343160 h 1343160"/>
                <a:gd name="connsiteX6" fmla="*/ 223864 w 8229600"/>
                <a:gd name="connsiteY6" fmla="*/ 1343160 h 1343160"/>
                <a:gd name="connsiteX7" fmla="*/ 0 w 8229600"/>
                <a:gd name="connsiteY7" fmla="*/ 1119296 h 1343160"/>
                <a:gd name="connsiteX8" fmla="*/ 0 w 8229600"/>
                <a:gd name="connsiteY8" fmla="*/ 223864 h 134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43160">
                  <a:moveTo>
                    <a:pt x="0" y="223864"/>
                  </a:moveTo>
                  <a:cubicBezTo>
                    <a:pt x="0" y="100227"/>
                    <a:pt x="100227" y="0"/>
                    <a:pt x="223864" y="0"/>
                  </a:cubicBezTo>
                  <a:lnTo>
                    <a:pt x="8005736" y="0"/>
                  </a:lnTo>
                  <a:cubicBezTo>
                    <a:pt x="8129373" y="0"/>
                    <a:pt x="8229600" y="100227"/>
                    <a:pt x="8229600" y="223864"/>
                  </a:cubicBezTo>
                  <a:lnTo>
                    <a:pt x="8229600" y="1119296"/>
                  </a:lnTo>
                  <a:cubicBezTo>
                    <a:pt x="8229600" y="1242933"/>
                    <a:pt x="8129373" y="1343160"/>
                    <a:pt x="8005736" y="1343160"/>
                  </a:cubicBezTo>
                  <a:lnTo>
                    <a:pt x="223864" y="1343160"/>
                  </a:lnTo>
                  <a:cubicBezTo>
                    <a:pt x="100227" y="1343160"/>
                    <a:pt x="0" y="1242933"/>
                    <a:pt x="0" y="1119296"/>
                  </a:cubicBezTo>
                  <a:lnTo>
                    <a:pt x="0" y="223864"/>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8928" tIns="278928" rIns="278928" bIns="278928"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optimism</a:t>
              </a:r>
            </a:p>
          </p:txBody>
        </p:sp>
        <p:sp>
          <p:nvSpPr>
            <p:cNvPr id="5" name="Freeform: Shape 4">
              <a:extLst>
                <a:ext uri="{FF2B5EF4-FFF2-40B4-BE49-F238E27FC236}">
                  <a16:creationId xmlns:a16="http://schemas.microsoft.com/office/drawing/2014/main" id="{A2433434-2FBA-4792-B901-0C6991C87D95}"/>
                </a:ext>
              </a:extLst>
            </p:cNvPr>
            <p:cNvSpPr/>
            <p:nvPr/>
          </p:nvSpPr>
          <p:spPr>
            <a:xfrm>
              <a:off x="457200" y="3191601"/>
              <a:ext cx="8229600" cy="1343160"/>
            </a:xfrm>
            <a:custGeom>
              <a:avLst/>
              <a:gdLst>
                <a:gd name="connsiteX0" fmla="*/ 0 w 8229600"/>
                <a:gd name="connsiteY0" fmla="*/ 223864 h 1343160"/>
                <a:gd name="connsiteX1" fmla="*/ 223864 w 8229600"/>
                <a:gd name="connsiteY1" fmla="*/ 0 h 1343160"/>
                <a:gd name="connsiteX2" fmla="*/ 8005736 w 8229600"/>
                <a:gd name="connsiteY2" fmla="*/ 0 h 1343160"/>
                <a:gd name="connsiteX3" fmla="*/ 8229600 w 8229600"/>
                <a:gd name="connsiteY3" fmla="*/ 223864 h 1343160"/>
                <a:gd name="connsiteX4" fmla="*/ 8229600 w 8229600"/>
                <a:gd name="connsiteY4" fmla="*/ 1119296 h 1343160"/>
                <a:gd name="connsiteX5" fmla="*/ 8005736 w 8229600"/>
                <a:gd name="connsiteY5" fmla="*/ 1343160 h 1343160"/>
                <a:gd name="connsiteX6" fmla="*/ 223864 w 8229600"/>
                <a:gd name="connsiteY6" fmla="*/ 1343160 h 1343160"/>
                <a:gd name="connsiteX7" fmla="*/ 0 w 8229600"/>
                <a:gd name="connsiteY7" fmla="*/ 1119296 h 1343160"/>
                <a:gd name="connsiteX8" fmla="*/ 0 w 8229600"/>
                <a:gd name="connsiteY8" fmla="*/ 223864 h 134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43160">
                  <a:moveTo>
                    <a:pt x="0" y="223864"/>
                  </a:moveTo>
                  <a:cubicBezTo>
                    <a:pt x="0" y="100227"/>
                    <a:pt x="100227" y="0"/>
                    <a:pt x="223864" y="0"/>
                  </a:cubicBezTo>
                  <a:lnTo>
                    <a:pt x="8005736" y="0"/>
                  </a:lnTo>
                  <a:cubicBezTo>
                    <a:pt x="8129373" y="0"/>
                    <a:pt x="8229600" y="100227"/>
                    <a:pt x="8229600" y="223864"/>
                  </a:cubicBezTo>
                  <a:lnTo>
                    <a:pt x="8229600" y="1119296"/>
                  </a:lnTo>
                  <a:cubicBezTo>
                    <a:pt x="8229600" y="1242933"/>
                    <a:pt x="8129373" y="1343160"/>
                    <a:pt x="8005736" y="1343160"/>
                  </a:cubicBezTo>
                  <a:lnTo>
                    <a:pt x="223864" y="1343160"/>
                  </a:lnTo>
                  <a:cubicBezTo>
                    <a:pt x="100227" y="1343160"/>
                    <a:pt x="0" y="1242933"/>
                    <a:pt x="0" y="1119296"/>
                  </a:cubicBezTo>
                  <a:lnTo>
                    <a:pt x="0" y="223864"/>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8928" tIns="278928" rIns="278928" bIns="278928"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rPr>
                <a:t>Increase well being</a:t>
              </a:r>
            </a:p>
          </p:txBody>
        </p:sp>
        <p:sp>
          <p:nvSpPr>
            <p:cNvPr id="6" name="Freeform: Shape 5">
              <a:extLst>
                <a:ext uri="{FF2B5EF4-FFF2-40B4-BE49-F238E27FC236}">
                  <a16:creationId xmlns:a16="http://schemas.microsoft.com/office/drawing/2014/main" id="{A7B34A34-07E0-496E-BA54-DB17A851F996}"/>
                </a:ext>
              </a:extLst>
            </p:cNvPr>
            <p:cNvSpPr/>
            <p:nvPr/>
          </p:nvSpPr>
          <p:spPr>
            <a:xfrm>
              <a:off x="457200" y="4696041"/>
              <a:ext cx="8229600" cy="1343160"/>
            </a:xfrm>
            <a:custGeom>
              <a:avLst/>
              <a:gdLst>
                <a:gd name="connsiteX0" fmla="*/ 0 w 8229600"/>
                <a:gd name="connsiteY0" fmla="*/ 223864 h 1343160"/>
                <a:gd name="connsiteX1" fmla="*/ 223864 w 8229600"/>
                <a:gd name="connsiteY1" fmla="*/ 0 h 1343160"/>
                <a:gd name="connsiteX2" fmla="*/ 8005736 w 8229600"/>
                <a:gd name="connsiteY2" fmla="*/ 0 h 1343160"/>
                <a:gd name="connsiteX3" fmla="*/ 8229600 w 8229600"/>
                <a:gd name="connsiteY3" fmla="*/ 223864 h 1343160"/>
                <a:gd name="connsiteX4" fmla="*/ 8229600 w 8229600"/>
                <a:gd name="connsiteY4" fmla="*/ 1119296 h 1343160"/>
                <a:gd name="connsiteX5" fmla="*/ 8005736 w 8229600"/>
                <a:gd name="connsiteY5" fmla="*/ 1343160 h 1343160"/>
                <a:gd name="connsiteX6" fmla="*/ 223864 w 8229600"/>
                <a:gd name="connsiteY6" fmla="*/ 1343160 h 1343160"/>
                <a:gd name="connsiteX7" fmla="*/ 0 w 8229600"/>
                <a:gd name="connsiteY7" fmla="*/ 1119296 h 1343160"/>
                <a:gd name="connsiteX8" fmla="*/ 0 w 8229600"/>
                <a:gd name="connsiteY8" fmla="*/ 223864 h 134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343160">
                  <a:moveTo>
                    <a:pt x="0" y="223864"/>
                  </a:moveTo>
                  <a:cubicBezTo>
                    <a:pt x="0" y="100227"/>
                    <a:pt x="100227" y="0"/>
                    <a:pt x="223864" y="0"/>
                  </a:cubicBezTo>
                  <a:lnTo>
                    <a:pt x="8005736" y="0"/>
                  </a:lnTo>
                  <a:cubicBezTo>
                    <a:pt x="8129373" y="0"/>
                    <a:pt x="8229600" y="100227"/>
                    <a:pt x="8229600" y="223864"/>
                  </a:cubicBezTo>
                  <a:lnTo>
                    <a:pt x="8229600" y="1119296"/>
                  </a:lnTo>
                  <a:cubicBezTo>
                    <a:pt x="8229600" y="1242933"/>
                    <a:pt x="8129373" y="1343160"/>
                    <a:pt x="8005736" y="1343160"/>
                  </a:cubicBezTo>
                  <a:lnTo>
                    <a:pt x="223864" y="1343160"/>
                  </a:lnTo>
                  <a:cubicBezTo>
                    <a:pt x="100227" y="1343160"/>
                    <a:pt x="0" y="1242933"/>
                    <a:pt x="0" y="1119296"/>
                  </a:cubicBezTo>
                  <a:lnTo>
                    <a:pt x="0" y="223864"/>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8928" tIns="278928" rIns="278928" bIns="278928" numCol="1" spcCol="1270" anchor="ctr" anchorCtr="0">
              <a:noAutofit/>
            </a:bodyPr>
            <a:lstStyle/>
            <a:p>
              <a:pPr marL="0" lvl="0" indent="0" algn="l" defTabSz="2489200">
                <a:lnSpc>
                  <a:spcPct val="90000"/>
                </a:lnSpc>
                <a:spcBef>
                  <a:spcPct val="0"/>
                </a:spcBef>
                <a:spcAft>
                  <a:spcPct val="35000"/>
                </a:spcAft>
                <a:buNone/>
              </a:pPr>
              <a:r>
                <a:rPr lang="en-US" sz="5600" kern="1200" dirty="0">
                  <a:solidFill>
                    <a:schemeClr val="bg1"/>
                  </a:solidFill>
                  <a:latin typeface="+mn-lt"/>
                  <a:ea typeface="+mn-ea"/>
                  <a:cs typeface="+mn-cs"/>
                </a:rPr>
                <a:t>Cultivate general positivity </a:t>
              </a:r>
              <a:endParaRPr lang="en-US" sz="5600" kern="1200" dirty="0">
                <a:solidFill>
                  <a:schemeClr val="bg1"/>
                </a:solidFill>
              </a:endParaRPr>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47E9E1E-1101-4B17-B008-3D4AF7F2CD58}"/>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Case Study</a:t>
            </a:r>
          </a:p>
        </p:txBody>
      </p:sp>
      <p:grpSp>
        <p:nvGrpSpPr>
          <p:cNvPr id="3" name="Group 2">
            <a:extLst>
              <a:ext uri="{FF2B5EF4-FFF2-40B4-BE49-F238E27FC236}">
                <a16:creationId xmlns:a16="http://schemas.microsoft.com/office/drawing/2014/main" id="{9A2A5CF4-8D1F-4258-A33E-92FB0714EA50}"/>
              </a:ext>
            </a:extLst>
          </p:cNvPr>
          <p:cNvGrpSpPr/>
          <p:nvPr/>
        </p:nvGrpSpPr>
        <p:grpSpPr>
          <a:xfrm>
            <a:off x="850999" y="1601901"/>
            <a:ext cx="7442001" cy="4522559"/>
            <a:chOff x="850999" y="1601901"/>
            <a:chExt cx="7442001" cy="4522559"/>
          </a:xfrm>
        </p:grpSpPr>
        <p:sp>
          <p:nvSpPr>
            <p:cNvPr id="4" name="Freeform: Shape 3">
              <a:extLst>
                <a:ext uri="{FF2B5EF4-FFF2-40B4-BE49-F238E27FC236}">
                  <a16:creationId xmlns:a16="http://schemas.microsoft.com/office/drawing/2014/main" id="{7A9328C0-8D97-4ABB-A72D-FA730DF36653}"/>
                </a:ext>
              </a:extLst>
            </p:cNvPr>
            <p:cNvSpPr/>
            <p:nvPr/>
          </p:nvSpPr>
          <p:spPr>
            <a:xfrm>
              <a:off x="850999" y="1601901"/>
              <a:ext cx="7442001" cy="1023203"/>
            </a:xfrm>
            <a:custGeom>
              <a:avLst/>
              <a:gdLst>
                <a:gd name="connsiteX0" fmla="*/ 0 w 7442001"/>
                <a:gd name="connsiteY0" fmla="*/ 102320 h 1023203"/>
                <a:gd name="connsiteX1" fmla="*/ 102320 w 7442001"/>
                <a:gd name="connsiteY1" fmla="*/ 0 h 1023203"/>
                <a:gd name="connsiteX2" fmla="*/ 7339681 w 7442001"/>
                <a:gd name="connsiteY2" fmla="*/ 0 h 1023203"/>
                <a:gd name="connsiteX3" fmla="*/ 7442001 w 7442001"/>
                <a:gd name="connsiteY3" fmla="*/ 102320 h 1023203"/>
                <a:gd name="connsiteX4" fmla="*/ 7442001 w 7442001"/>
                <a:gd name="connsiteY4" fmla="*/ 920883 h 1023203"/>
                <a:gd name="connsiteX5" fmla="*/ 7339681 w 7442001"/>
                <a:gd name="connsiteY5" fmla="*/ 1023203 h 1023203"/>
                <a:gd name="connsiteX6" fmla="*/ 102320 w 7442001"/>
                <a:gd name="connsiteY6" fmla="*/ 1023203 h 1023203"/>
                <a:gd name="connsiteX7" fmla="*/ 0 w 7442001"/>
                <a:gd name="connsiteY7" fmla="*/ 920883 h 1023203"/>
                <a:gd name="connsiteX8" fmla="*/ 0 w 7442001"/>
                <a:gd name="connsiteY8" fmla="*/ 102320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42001" h="1023203">
                  <a:moveTo>
                    <a:pt x="0" y="102320"/>
                  </a:moveTo>
                  <a:cubicBezTo>
                    <a:pt x="0" y="45810"/>
                    <a:pt x="45810" y="0"/>
                    <a:pt x="102320" y="0"/>
                  </a:cubicBezTo>
                  <a:lnTo>
                    <a:pt x="7339681" y="0"/>
                  </a:lnTo>
                  <a:cubicBezTo>
                    <a:pt x="7396191" y="0"/>
                    <a:pt x="7442001" y="45810"/>
                    <a:pt x="7442001" y="102320"/>
                  </a:cubicBezTo>
                  <a:lnTo>
                    <a:pt x="7442001" y="920883"/>
                  </a:lnTo>
                  <a:cubicBezTo>
                    <a:pt x="7442001" y="977393"/>
                    <a:pt x="7396191" y="1023203"/>
                    <a:pt x="7339681" y="1023203"/>
                  </a:cubicBezTo>
                  <a:lnTo>
                    <a:pt x="102320" y="1023203"/>
                  </a:lnTo>
                  <a:cubicBezTo>
                    <a:pt x="45810" y="1023203"/>
                    <a:pt x="0" y="977393"/>
                    <a:pt x="0" y="920883"/>
                  </a:cubicBezTo>
                  <a:lnTo>
                    <a:pt x="0" y="10232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85214" tIns="66799" rIns="85214" bIns="66799"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chemeClr val="bg1"/>
                  </a:solidFill>
                  <a:latin typeface="+mn-lt"/>
                  <a:ea typeface="+mn-ea"/>
                  <a:cs typeface="+mn-cs"/>
                </a:rPr>
                <a:t>Darla had recently finished her Master’s degree, but she was having difficulties finding a job</a:t>
              </a:r>
              <a:endParaRPr lang="en-US" sz="2900" kern="1200" dirty="0">
                <a:solidFill>
                  <a:schemeClr val="bg1"/>
                </a:solidFill>
              </a:endParaRPr>
            </a:p>
          </p:txBody>
        </p:sp>
        <p:sp>
          <p:nvSpPr>
            <p:cNvPr id="5" name="Rectangle: Rounded Corners 4">
              <a:extLst>
                <a:ext uri="{FF2B5EF4-FFF2-40B4-BE49-F238E27FC236}">
                  <a16:creationId xmlns:a16="http://schemas.microsoft.com/office/drawing/2014/main" id="{C80B3F13-06EE-4752-A39E-E6B3A02AA87D}"/>
                </a:ext>
              </a:extLst>
            </p:cNvPr>
            <p:cNvSpPr/>
            <p:nvPr/>
          </p:nvSpPr>
          <p:spPr>
            <a:xfrm>
              <a:off x="850999" y="2809281"/>
              <a:ext cx="1023203" cy="1023203"/>
            </a:xfrm>
            <a:prstGeom prst="roundRect">
              <a:avLst>
                <a:gd name="adj" fmla="val 16670"/>
              </a:avLst>
            </a:prstGeom>
            <a:solidFill>
              <a:schemeClr val="accent2">
                <a:hueOff val="0"/>
                <a:satOff val="0"/>
                <a:lumOff val="0"/>
              </a:schemeClr>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6" name="Freeform: Shape 5">
              <a:extLst>
                <a:ext uri="{FF2B5EF4-FFF2-40B4-BE49-F238E27FC236}">
                  <a16:creationId xmlns:a16="http://schemas.microsoft.com/office/drawing/2014/main" id="{EDF406F1-7CA8-41FD-AED0-6614FF5B8475}"/>
                </a:ext>
              </a:extLst>
            </p:cNvPr>
            <p:cNvSpPr/>
            <p:nvPr/>
          </p:nvSpPr>
          <p:spPr>
            <a:xfrm>
              <a:off x="1935594" y="2809281"/>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27758" tIns="227758" rIns="227758" bIns="227758"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Her level of poverty made her feel depressed</a:t>
              </a:r>
              <a:endParaRPr lang="en-US" sz="2500" kern="1200" dirty="0">
                <a:solidFill>
                  <a:schemeClr val="bg1"/>
                </a:solidFill>
              </a:endParaRPr>
            </a:p>
          </p:txBody>
        </p:sp>
        <p:sp>
          <p:nvSpPr>
            <p:cNvPr id="7" name="Rectangle: Rounded Corners 6">
              <a:extLst>
                <a:ext uri="{FF2B5EF4-FFF2-40B4-BE49-F238E27FC236}">
                  <a16:creationId xmlns:a16="http://schemas.microsoft.com/office/drawing/2014/main" id="{E87EA3E5-DA79-4503-ACE7-08CDF022C72E}"/>
                </a:ext>
              </a:extLst>
            </p:cNvPr>
            <p:cNvSpPr/>
            <p:nvPr/>
          </p:nvSpPr>
          <p:spPr>
            <a:xfrm>
              <a:off x="850999" y="3955269"/>
              <a:ext cx="1023203" cy="1023203"/>
            </a:xfrm>
            <a:prstGeom prst="roundRect">
              <a:avLst>
                <a:gd name="adj" fmla="val 16670"/>
              </a:avLst>
            </a:prstGeom>
            <a:solidFill>
              <a:schemeClr val="accent2">
                <a:hueOff val="2340759"/>
                <a:satOff val="-2919"/>
                <a:lumOff val="686"/>
              </a:schemeClr>
            </a:solidFill>
          </p:spPr>
          <p:style>
            <a:lnRef idx="2">
              <a:schemeClr val="lt1">
                <a:hueOff val="0"/>
                <a:satOff val="0"/>
                <a:lumOff val="0"/>
                <a:alphaOff val="0"/>
              </a:schemeClr>
            </a:lnRef>
            <a:fillRef idx="1">
              <a:scrgbClr r="0" g="0" b="0"/>
            </a:fillRef>
            <a:effectRef idx="0">
              <a:schemeClr val="accent2">
                <a:hueOff val="2340759"/>
                <a:satOff val="-2919"/>
                <a:lumOff val="686"/>
                <a:alphaOff val="0"/>
              </a:schemeClr>
            </a:effectRef>
            <a:fontRef idx="minor">
              <a:schemeClr val="lt1"/>
            </a:fontRef>
          </p:style>
        </p:sp>
        <p:sp>
          <p:nvSpPr>
            <p:cNvPr id="8" name="Freeform: Shape 7">
              <a:extLst>
                <a:ext uri="{FF2B5EF4-FFF2-40B4-BE49-F238E27FC236}">
                  <a16:creationId xmlns:a16="http://schemas.microsoft.com/office/drawing/2014/main" id="{5E8D9C54-55A0-436F-A86C-A44F5F23B585}"/>
                </a:ext>
              </a:extLst>
            </p:cNvPr>
            <p:cNvSpPr/>
            <p:nvPr/>
          </p:nvSpPr>
          <p:spPr>
            <a:xfrm>
              <a:off x="1935594" y="3955269"/>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27758" tIns="227758" rIns="227758" bIns="227758"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Her friend Oprah tried to cheer her up </a:t>
              </a:r>
              <a:endParaRPr lang="en-US" sz="2500" kern="1200" dirty="0">
                <a:solidFill>
                  <a:schemeClr val="bg1"/>
                </a:solidFill>
              </a:endParaRPr>
            </a:p>
          </p:txBody>
        </p:sp>
        <p:sp>
          <p:nvSpPr>
            <p:cNvPr id="9" name="Rectangle: Rounded Corners 8">
              <a:extLst>
                <a:ext uri="{FF2B5EF4-FFF2-40B4-BE49-F238E27FC236}">
                  <a16:creationId xmlns:a16="http://schemas.microsoft.com/office/drawing/2014/main" id="{C568BAB8-436A-4F4C-B00C-B840142FD77E}"/>
                </a:ext>
              </a:extLst>
            </p:cNvPr>
            <p:cNvSpPr/>
            <p:nvPr/>
          </p:nvSpPr>
          <p:spPr>
            <a:xfrm>
              <a:off x="850999" y="5101257"/>
              <a:ext cx="1023203" cy="1023203"/>
            </a:xfrm>
            <a:prstGeom prst="roundRect">
              <a:avLst>
                <a:gd name="adj" fmla="val 16670"/>
              </a:avLst>
            </a:prstGeom>
            <a:solidFill>
              <a:schemeClr val="accent2">
                <a:hueOff val="4681519"/>
                <a:satOff val="-5839"/>
                <a:lumOff val="1373"/>
              </a:schemeClr>
            </a:solidFill>
          </p:spPr>
          <p:style>
            <a:lnRef idx="2">
              <a:schemeClr val="lt1">
                <a:hueOff val="0"/>
                <a:satOff val="0"/>
                <a:lumOff val="0"/>
                <a:alphaOff val="0"/>
              </a:schemeClr>
            </a:lnRef>
            <a:fillRef idx="1">
              <a:scrgbClr r="0" g="0" b="0"/>
            </a:fillRef>
            <a:effectRef idx="0">
              <a:schemeClr val="accent2">
                <a:hueOff val="4681519"/>
                <a:satOff val="-5839"/>
                <a:lumOff val="1373"/>
                <a:alphaOff val="0"/>
              </a:schemeClr>
            </a:effectRef>
            <a:fontRef idx="minor">
              <a:schemeClr val="lt1"/>
            </a:fontRef>
          </p:style>
        </p:sp>
        <p:sp>
          <p:nvSpPr>
            <p:cNvPr id="10" name="Freeform: Shape 9">
              <a:extLst>
                <a:ext uri="{FF2B5EF4-FFF2-40B4-BE49-F238E27FC236}">
                  <a16:creationId xmlns:a16="http://schemas.microsoft.com/office/drawing/2014/main" id="{684F2789-898D-42D3-8DD4-D5856BF2E737}"/>
                </a:ext>
              </a:extLst>
            </p:cNvPr>
            <p:cNvSpPr/>
            <p:nvPr/>
          </p:nvSpPr>
          <p:spPr>
            <a:xfrm>
              <a:off x="1935594" y="5101257"/>
              <a:ext cx="6357405" cy="1023203"/>
            </a:xfrm>
            <a:custGeom>
              <a:avLst/>
              <a:gdLst>
                <a:gd name="connsiteX0" fmla="*/ 0 w 6357405"/>
                <a:gd name="connsiteY0" fmla="*/ 170568 h 1023203"/>
                <a:gd name="connsiteX1" fmla="*/ 170568 w 6357405"/>
                <a:gd name="connsiteY1" fmla="*/ 0 h 1023203"/>
                <a:gd name="connsiteX2" fmla="*/ 6186837 w 6357405"/>
                <a:gd name="connsiteY2" fmla="*/ 0 h 1023203"/>
                <a:gd name="connsiteX3" fmla="*/ 6357405 w 6357405"/>
                <a:gd name="connsiteY3" fmla="*/ 170568 h 1023203"/>
                <a:gd name="connsiteX4" fmla="*/ 6357405 w 6357405"/>
                <a:gd name="connsiteY4" fmla="*/ 852635 h 1023203"/>
                <a:gd name="connsiteX5" fmla="*/ 6186837 w 6357405"/>
                <a:gd name="connsiteY5" fmla="*/ 1023203 h 1023203"/>
                <a:gd name="connsiteX6" fmla="*/ 170568 w 6357405"/>
                <a:gd name="connsiteY6" fmla="*/ 1023203 h 1023203"/>
                <a:gd name="connsiteX7" fmla="*/ 0 w 6357405"/>
                <a:gd name="connsiteY7" fmla="*/ 852635 h 1023203"/>
                <a:gd name="connsiteX8" fmla="*/ 0 w 6357405"/>
                <a:gd name="connsiteY8" fmla="*/ 170568 h 1023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57405" h="1023203">
                  <a:moveTo>
                    <a:pt x="0" y="170568"/>
                  </a:moveTo>
                  <a:cubicBezTo>
                    <a:pt x="0" y="76366"/>
                    <a:pt x="76366" y="0"/>
                    <a:pt x="170568" y="0"/>
                  </a:cubicBezTo>
                  <a:lnTo>
                    <a:pt x="6186837" y="0"/>
                  </a:lnTo>
                  <a:cubicBezTo>
                    <a:pt x="6281039" y="0"/>
                    <a:pt x="6357405" y="76366"/>
                    <a:pt x="6357405" y="170568"/>
                  </a:cubicBezTo>
                  <a:lnTo>
                    <a:pt x="6357405" y="852635"/>
                  </a:lnTo>
                  <a:cubicBezTo>
                    <a:pt x="6357405" y="946837"/>
                    <a:pt x="6281039" y="1023203"/>
                    <a:pt x="6186837" y="1023203"/>
                  </a:cubicBezTo>
                  <a:lnTo>
                    <a:pt x="170568" y="1023203"/>
                  </a:lnTo>
                  <a:cubicBezTo>
                    <a:pt x="76366" y="1023203"/>
                    <a:pt x="0" y="946837"/>
                    <a:pt x="0" y="852635"/>
                  </a:cubicBezTo>
                  <a:lnTo>
                    <a:pt x="0" y="170568"/>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27758" tIns="227758" rIns="227758" bIns="227758" numCol="1" spcCol="1270" anchor="ctr" anchorCtr="0">
              <a:noAutofit/>
            </a:bodyPr>
            <a:lstStyle/>
            <a:p>
              <a:pPr marL="0" lvl="0" indent="0" algn="ctr" defTabSz="1111250">
                <a:lnSpc>
                  <a:spcPct val="90000"/>
                </a:lnSpc>
                <a:spcBef>
                  <a:spcPct val="0"/>
                </a:spcBef>
                <a:spcAft>
                  <a:spcPct val="35000"/>
                </a:spcAft>
                <a:buNone/>
              </a:pPr>
              <a:r>
                <a:rPr lang="en-US" sz="2500" kern="1200" dirty="0">
                  <a:solidFill>
                    <a:schemeClr val="bg1"/>
                  </a:solidFill>
                  <a:latin typeface="+mn-lt"/>
                  <a:ea typeface="+mn-ea"/>
                  <a:cs typeface="+mn-cs"/>
                </a:rPr>
                <a:t>Oprah kept a daily gratitude journal</a:t>
              </a:r>
              <a:endParaRPr lang="en-US" sz="2500" kern="1200" dirty="0">
                <a:solidFill>
                  <a:schemeClr val="bg1"/>
                </a:solidFill>
              </a:endParaRPr>
            </a:p>
          </p:txBody>
        </p:sp>
      </p:grpSp>
    </p:spTree>
    <p:extLst>
      <p:ext uri="{BB962C8B-B14F-4D97-AF65-F5344CB8AC3E}">
        <p14:creationId xmlns:p14="http://schemas.microsoft.com/office/powerpoint/2010/main" val="169467727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1. What is the term for the constant chatter of our thoughts?</a:t>
            </a:r>
          </a:p>
          <a:p>
            <a:pPr marL="171450" lvl="0" indent="-514350">
              <a:buFont typeface="+mj-lt"/>
              <a:buAutoNum type="alphaLcParenR"/>
            </a:pPr>
            <a:r>
              <a:rPr lang="en-US" dirty="0">
                <a:solidFill>
                  <a:srgbClr val="FF0000"/>
                </a:solidFill>
              </a:rPr>
              <a:t>Monkey mind</a:t>
            </a:r>
          </a:p>
          <a:p>
            <a:pPr marL="171450" lvl="0" indent="-514350">
              <a:buFont typeface="+mj-lt"/>
              <a:buAutoNum type="alphaLcParenR"/>
            </a:pPr>
            <a:r>
              <a:rPr lang="en-US" dirty="0"/>
              <a:t>Bovine brain</a:t>
            </a:r>
          </a:p>
          <a:p>
            <a:pPr marL="171450" lvl="0" indent="-514350">
              <a:buFont typeface="+mj-lt"/>
              <a:buAutoNum type="alphaLcParenR"/>
            </a:pPr>
            <a:r>
              <a:rPr lang="en-US" dirty="0"/>
              <a:t>Serpent soul</a:t>
            </a:r>
          </a:p>
          <a:p>
            <a:pPr marL="171450" lvl="0" indent="-514350">
              <a:buFont typeface="+mj-lt"/>
              <a:buAutoNum type="alphaLcParenR"/>
            </a:pPr>
            <a:r>
              <a:rPr lang="en-US" dirty="0"/>
              <a:t>None of the above</a:t>
            </a:r>
          </a:p>
          <a:p>
            <a:r>
              <a:rPr lang="en-US" dirty="0">
                <a:solidFill>
                  <a:srgbClr val="FF0000"/>
                </a:solidFill>
              </a:rPr>
              <a:t>The term monkey mind refers to the constant chatter from our thoughts.</a:t>
            </a:r>
          </a:p>
          <a:p>
            <a:endParaRPr lang="en-US" dirty="0">
              <a:solidFill>
                <a:srgbClr val="FF0000"/>
              </a:solidFill>
            </a:endParaRPr>
          </a:p>
          <a:p>
            <a:pPr lvl="0"/>
            <a:r>
              <a:rPr lang="en-US" dirty="0"/>
              <a:t>2. What is the difference between mindfulness and living in the moment?</a:t>
            </a:r>
          </a:p>
          <a:p>
            <a:pPr marL="171450" lvl="0" indent="-514350">
              <a:buFont typeface="+mj-lt"/>
              <a:buAutoNum type="alphaLcParenR"/>
            </a:pPr>
            <a:r>
              <a:rPr lang="en-US" dirty="0"/>
              <a:t>There is no difference</a:t>
            </a:r>
          </a:p>
          <a:p>
            <a:pPr marL="171450" lvl="0" indent="-514350">
              <a:buFont typeface="+mj-lt"/>
              <a:buAutoNum type="alphaLcParenR"/>
            </a:pPr>
            <a:r>
              <a:rPr lang="en-US" dirty="0"/>
              <a:t>Mindfulness focuses on the past</a:t>
            </a:r>
          </a:p>
          <a:p>
            <a:pPr marL="171450" lvl="0" indent="-514350">
              <a:buFont typeface="+mj-lt"/>
              <a:buAutoNum type="alphaLcParenR"/>
            </a:pPr>
            <a:r>
              <a:rPr lang="en-US" dirty="0">
                <a:solidFill>
                  <a:srgbClr val="FF0000"/>
                </a:solidFill>
              </a:rPr>
              <a:t>Mindfulness involves paying a certain kind of attention to things we normally would ignore</a:t>
            </a:r>
          </a:p>
          <a:p>
            <a:pPr marL="171450" lvl="0" indent="-514350">
              <a:buFont typeface="+mj-lt"/>
              <a:buAutoNum type="alphaLcParenR"/>
            </a:pPr>
            <a:r>
              <a:rPr lang="en-US" dirty="0"/>
              <a:t>Mindfulness involves daydreaming</a:t>
            </a:r>
          </a:p>
          <a:p>
            <a:r>
              <a:rPr lang="en-US" dirty="0">
                <a:solidFill>
                  <a:srgbClr val="FF0000"/>
                </a:solidFill>
              </a:rPr>
              <a:t>Mindfulness is more than focusing on the present moment. It involves becoming aware of aspects of the moment that you would normally ignore.</a:t>
            </a:r>
          </a:p>
        </p:txBody>
      </p:sp>
    </p:spTree>
    <p:extLst>
      <p:ext uri="{BB962C8B-B14F-4D97-AF65-F5344CB8AC3E}">
        <p14:creationId xmlns:p14="http://schemas.microsoft.com/office/powerpoint/2010/main" val="16946772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3. Which meditation is most helpful for increasing positive feelings?</a:t>
            </a:r>
          </a:p>
          <a:p>
            <a:pPr marL="171450" lvl="0" indent="-514350">
              <a:buFont typeface="+mj-lt"/>
              <a:buAutoNum type="alphaLcParenR"/>
            </a:pPr>
            <a:r>
              <a:rPr lang="en-US" dirty="0"/>
              <a:t>Mindfulness meditation</a:t>
            </a:r>
          </a:p>
          <a:p>
            <a:pPr marL="171450" lvl="0" indent="-514350">
              <a:buFont typeface="+mj-lt"/>
              <a:buAutoNum type="alphaLcParenR"/>
            </a:pPr>
            <a:r>
              <a:rPr lang="en-US" dirty="0"/>
              <a:t>Progressive relaxation</a:t>
            </a:r>
          </a:p>
          <a:p>
            <a:pPr marL="171450" lvl="0" indent="-514350">
              <a:buFont typeface="+mj-lt"/>
              <a:buAutoNum type="alphaLcParenR"/>
            </a:pPr>
            <a:r>
              <a:rPr lang="en-US" dirty="0"/>
              <a:t>Transcendental meditation</a:t>
            </a:r>
          </a:p>
          <a:p>
            <a:pPr marL="171450" lvl="0" indent="-514350">
              <a:buFont typeface="+mj-lt"/>
              <a:buAutoNum type="alphaLcParenR"/>
            </a:pPr>
            <a:r>
              <a:rPr lang="en-US" dirty="0">
                <a:solidFill>
                  <a:srgbClr val="FF0000"/>
                </a:solidFill>
              </a:rPr>
              <a:t>Loving-kindness meditation</a:t>
            </a:r>
          </a:p>
          <a:p>
            <a:r>
              <a:rPr lang="en-US" dirty="0">
                <a:solidFill>
                  <a:srgbClr val="FF0000"/>
                </a:solidFill>
              </a:rPr>
              <a:t>While each method of meditation will improve your positive feelings, the loving-kindness meditation can help the most. </a:t>
            </a:r>
          </a:p>
          <a:p>
            <a:pPr lvl="0"/>
            <a:r>
              <a:rPr lang="en-US" dirty="0"/>
              <a:t>4. What does the simple meditation technique included in this course accomplish?</a:t>
            </a:r>
          </a:p>
          <a:p>
            <a:pPr marL="171450" lvl="0" indent="-514350">
              <a:buFont typeface="+mj-lt"/>
              <a:buAutoNum type="alphaLcParenR"/>
            </a:pPr>
            <a:r>
              <a:rPr lang="en-US" dirty="0"/>
              <a:t>It relaxes you</a:t>
            </a:r>
          </a:p>
          <a:p>
            <a:pPr marL="171450" lvl="0" indent="-514350">
              <a:buFont typeface="+mj-lt"/>
              <a:buAutoNum type="alphaLcParenR"/>
            </a:pPr>
            <a:r>
              <a:rPr lang="en-US" dirty="0"/>
              <a:t>It makes you feel more calm</a:t>
            </a:r>
          </a:p>
          <a:p>
            <a:pPr marL="171450" lvl="0" indent="-514350">
              <a:buFont typeface="+mj-lt"/>
              <a:buAutoNum type="alphaLcParenR"/>
            </a:pPr>
            <a:r>
              <a:rPr lang="en-US" dirty="0"/>
              <a:t>It quiets your thoughts</a:t>
            </a:r>
          </a:p>
          <a:p>
            <a:pPr marL="171450" lvl="0" indent="-514350">
              <a:buFont typeface="+mj-lt"/>
              <a:buAutoNum type="alphaLcParenR"/>
            </a:pPr>
            <a:r>
              <a:rPr lang="en-US" dirty="0">
                <a:solidFill>
                  <a:srgbClr val="FF0000"/>
                </a:solidFill>
              </a:rPr>
              <a:t>All of the above</a:t>
            </a:r>
          </a:p>
          <a:p>
            <a:r>
              <a:rPr lang="en-US" dirty="0">
                <a:solidFill>
                  <a:srgbClr val="FF0000"/>
                </a:solidFill>
              </a:rPr>
              <a:t>This technique of meditation helps with all of these. Its main goal is to quiet your thoughts (which is also an acceptable answer in order to emphasize that there is no right or wrong approach to this technique).</a:t>
            </a:r>
          </a:p>
        </p:txBody>
      </p:sp>
    </p:spTree>
    <p:extLst>
      <p:ext uri="{BB962C8B-B14F-4D97-AF65-F5344CB8AC3E}">
        <p14:creationId xmlns:p14="http://schemas.microsoft.com/office/powerpoint/2010/main" val="28401727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5. Who does forgiveness benefit the most?</a:t>
            </a:r>
          </a:p>
          <a:p>
            <a:pPr marL="171450" lvl="0" indent="-514350">
              <a:buFont typeface="+mj-lt"/>
              <a:buAutoNum type="alphaLcParenR"/>
            </a:pPr>
            <a:r>
              <a:rPr lang="en-US" dirty="0">
                <a:solidFill>
                  <a:srgbClr val="FF0000"/>
                </a:solidFill>
              </a:rPr>
              <a:t>The person doing the forgiving</a:t>
            </a:r>
          </a:p>
          <a:p>
            <a:pPr marL="171450" lvl="0" indent="-514350">
              <a:buFont typeface="+mj-lt"/>
              <a:buAutoNum type="alphaLcParenR"/>
            </a:pPr>
            <a:r>
              <a:rPr lang="en-US" dirty="0"/>
              <a:t>The person being forgiven</a:t>
            </a:r>
          </a:p>
          <a:p>
            <a:pPr marL="171450" lvl="0" indent="-514350">
              <a:buFont typeface="+mj-lt"/>
              <a:buAutoNum type="alphaLcParenR"/>
            </a:pPr>
            <a:r>
              <a:rPr lang="en-US" dirty="0"/>
              <a:t>It does not benefit anyone</a:t>
            </a:r>
          </a:p>
          <a:p>
            <a:pPr marL="171450" lvl="0" indent="-514350">
              <a:buFont typeface="+mj-lt"/>
              <a:buAutoNum type="alphaLcParenR"/>
            </a:pPr>
            <a:r>
              <a:rPr lang="en-US" dirty="0"/>
              <a:t>All of the above</a:t>
            </a:r>
          </a:p>
          <a:p>
            <a:r>
              <a:rPr lang="en-US" dirty="0">
                <a:solidFill>
                  <a:srgbClr val="FF0000"/>
                </a:solidFill>
              </a:rPr>
              <a:t>Forgiveness benefits the person doing the forgiving the most because it allows that person to let go of resentment and hate, which weighs that person down. </a:t>
            </a:r>
          </a:p>
          <a:p>
            <a:pPr lvl="0"/>
            <a:r>
              <a:rPr lang="en-US" dirty="0"/>
              <a:t>6. What is a way to help you begin to forgive someone with whom you are angry?</a:t>
            </a:r>
          </a:p>
          <a:p>
            <a:pPr marL="171450" lvl="0" indent="-514350">
              <a:buFont typeface="+mj-lt"/>
              <a:buAutoNum type="alphaLcParenR"/>
            </a:pPr>
            <a:r>
              <a:rPr lang="en-US" dirty="0"/>
              <a:t>Insist that person apologizes</a:t>
            </a:r>
          </a:p>
          <a:p>
            <a:pPr marL="171450" lvl="0" indent="-514350">
              <a:buFont typeface="+mj-lt"/>
              <a:buAutoNum type="alphaLcParenR"/>
            </a:pPr>
            <a:r>
              <a:rPr lang="en-US" dirty="0"/>
              <a:t>Watch that person be punished</a:t>
            </a:r>
          </a:p>
          <a:p>
            <a:pPr marL="171450" lvl="0" indent="-514350">
              <a:buFont typeface="+mj-lt"/>
              <a:buAutoNum type="alphaLcParenR"/>
            </a:pPr>
            <a:r>
              <a:rPr lang="en-US" dirty="0"/>
              <a:t>Tell that person exactly what you think about him or her</a:t>
            </a:r>
          </a:p>
          <a:p>
            <a:pPr marL="171450" lvl="0" indent="-514350">
              <a:buFont typeface="+mj-lt"/>
              <a:buAutoNum type="alphaLcParenR"/>
            </a:pPr>
            <a:r>
              <a:rPr lang="en-US" dirty="0">
                <a:solidFill>
                  <a:srgbClr val="FF0000"/>
                </a:solidFill>
              </a:rPr>
              <a:t>Make a list of things you appreciate or like about that person</a:t>
            </a:r>
          </a:p>
          <a:p>
            <a:r>
              <a:rPr lang="en-US" dirty="0">
                <a:solidFill>
                  <a:srgbClr val="FF0000"/>
                </a:solidFill>
              </a:rPr>
              <a:t>Listing things that you appreciate and like about a person helps you to forgive that person.</a:t>
            </a:r>
          </a:p>
        </p:txBody>
      </p:sp>
    </p:spTree>
    <p:extLst>
      <p:ext uri="{BB962C8B-B14F-4D97-AF65-F5344CB8AC3E}">
        <p14:creationId xmlns:p14="http://schemas.microsoft.com/office/powerpoint/2010/main" val="284017274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lvl="0"/>
            <a:r>
              <a:rPr lang="en-US" dirty="0"/>
              <a:t>7. According to this manual, when is a good time to write in your gratitude journal?</a:t>
            </a:r>
          </a:p>
          <a:p>
            <a:pPr marL="171450" lvl="0" indent="-514350">
              <a:buFont typeface="+mj-lt"/>
              <a:buAutoNum type="alphaLcParenR"/>
            </a:pPr>
            <a:r>
              <a:rPr lang="en-US" dirty="0">
                <a:solidFill>
                  <a:srgbClr val="FF0000"/>
                </a:solidFill>
              </a:rPr>
              <a:t>After you eat breakfast</a:t>
            </a:r>
          </a:p>
          <a:p>
            <a:pPr marL="171450" lvl="0" indent="-514350">
              <a:buFont typeface="+mj-lt"/>
              <a:buAutoNum type="alphaLcParenR"/>
            </a:pPr>
            <a:r>
              <a:rPr lang="en-US" dirty="0"/>
              <a:t>After you eat lunch</a:t>
            </a:r>
          </a:p>
          <a:p>
            <a:pPr marL="171450" lvl="0" indent="-514350">
              <a:buFont typeface="+mj-lt"/>
              <a:buAutoNum type="alphaLcParenR"/>
            </a:pPr>
            <a:r>
              <a:rPr lang="en-US" dirty="0"/>
              <a:t>After you get home from work</a:t>
            </a:r>
          </a:p>
          <a:p>
            <a:pPr marL="171450" lvl="0" indent="-514350">
              <a:buFont typeface="+mj-lt"/>
              <a:buAutoNum type="alphaLcParenR"/>
            </a:pPr>
            <a:r>
              <a:rPr lang="en-US" dirty="0"/>
              <a:t>Right before you go to sleep</a:t>
            </a:r>
          </a:p>
          <a:p>
            <a:r>
              <a:rPr lang="en-US" dirty="0">
                <a:solidFill>
                  <a:srgbClr val="FF0000"/>
                </a:solidFill>
              </a:rPr>
              <a:t>Writing in your gratitude journal right after breakfast helps you in two ways: it puts your day on positive footing and it ties your practice to another regular activity. </a:t>
            </a:r>
          </a:p>
          <a:p>
            <a:pPr lvl="0"/>
            <a:r>
              <a:rPr lang="en-US" dirty="0"/>
              <a:t>8. How many things should you list in your gratitude journal entries?</a:t>
            </a:r>
          </a:p>
          <a:p>
            <a:pPr marL="171450" lvl="0" indent="-514350">
              <a:buFont typeface="+mj-lt"/>
              <a:buAutoNum type="alphaLcParenR"/>
            </a:pPr>
            <a:r>
              <a:rPr lang="en-US" dirty="0"/>
              <a:t>Four</a:t>
            </a:r>
          </a:p>
          <a:p>
            <a:pPr marL="171450" lvl="0" indent="-514350">
              <a:buFont typeface="+mj-lt"/>
              <a:buAutoNum type="alphaLcParenR"/>
            </a:pPr>
            <a:r>
              <a:rPr lang="en-US" dirty="0"/>
              <a:t>Three </a:t>
            </a:r>
          </a:p>
          <a:p>
            <a:pPr marL="171450" lvl="0" indent="-514350">
              <a:buFont typeface="+mj-lt"/>
              <a:buAutoNum type="alphaLcParenR"/>
            </a:pPr>
            <a:r>
              <a:rPr lang="en-US" dirty="0"/>
              <a:t>Twenty </a:t>
            </a:r>
          </a:p>
          <a:p>
            <a:pPr marL="171450" lvl="0" indent="-514350">
              <a:buFont typeface="+mj-lt"/>
              <a:buAutoNum type="alphaLcParenR"/>
            </a:pPr>
            <a:r>
              <a:rPr lang="en-US" dirty="0">
                <a:solidFill>
                  <a:srgbClr val="FF0000"/>
                </a:solidFill>
              </a:rPr>
              <a:t>Five</a:t>
            </a:r>
          </a:p>
          <a:p>
            <a:r>
              <a:rPr lang="en-US" dirty="0">
                <a:solidFill>
                  <a:srgbClr val="FF0000"/>
                </a:solidFill>
              </a:rPr>
              <a:t>Listing five things is just enough to make you think about what is positive in your life without it being too easy, too hard, or too time consuming.</a:t>
            </a:r>
          </a:p>
        </p:txBody>
      </p:sp>
    </p:spTree>
    <p:extLst>
      <p:ext uri="{BB962C8B-B14F-4D97-AF65-F5344CB8AC3E}">
        <p14:creationId xmlns:p14="http://schemas.microsoft.com/office/powerpoint/2010/main" val="28401727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a:bodyPr>
          <a:lstStyle/>
          <a:p>
            <a:pPr lvl="0"/>
            <a:r>
              <a:rPr lang="en-US" sz="2000" dirty="0"/>
              <a:t>9. What kind of person was Oprah?</a:t>
            </a:r>
          </a:p>
          <a:p>
            <a:pPr marL="171450" lvl="0" indent="-514350">
              <a:buFont typeface="+mj-lt"/>
              <a:buAutoNum type="alphaLcParenR"/>
            </a:pPr>
            <a:r>
              <a:rPr lang="en-US" sz="2000" dirty="0"/>
              <a:t>Enthusiastic</a:t>
            </a:r>
          </a:p>
          <a:p>
            <a:pPr marL="171450" lvl="0" indent="-514350">
              <a:buFont typeface="+mj-lt"/>
              <a:buAutoNum type="alphaLcParenR"/>
            </a:pPr>
            <a:r>
              <a:rPr lang="en-US" sz="2000" dirty="0"/>
              <a:t>Optimistic</a:t>
            </a:r>
          </a:p>
          <a:p>
            <a:pPr marL="171450" lvl="0" indent="-514350">
              <a:buFont typeface="+mj-lt"/>
              <a:buAutoNum type="alphaLcParenR"/>
            </a:pPr>
            <a:r>
              <a:rPr lang="en-US" sz="2000" dirty="0"/>
              <a:t>Grateful</a:t>
            </a:r>
          </a:p>
          <a:p>
            <a:pPr marL="171450" lvl="0" indent="-514350">
              <a:buFont typeface="+mj-lt"/>
              <a:buAutoNum type="alphaLcParenR"/>
            </a:pPr>
            <a:r>
              <a:rPr lang="en-US" sz="2000" dirty="0">
                <a:solidFill>
                  <a:srgbClr val="FF0000"/>
                </a:solidFill>
              </a:rPr>
              <a:t>All of the above</a:t>
            </a:r>
          </a:p>
          <a:p>
            <a:r>
              <a:rPr lang="en-US" sz="2000" dirty="0">
                <a:solidFill>
                  <a:srgbClr val="FF0000"/>
                </a:solidFill>
              </a:rPr>
              <a:t>Oprah was enthusiastic, optimistic, and grateful. </a:t>
            </a:r>
          </a:p>
          <a:p>
            <a:pPr lvl="0"/>
            <a:r>
              <a:rPr lang="en-US" sz="2000" dirty="0"/>
              <a:t>10. How did Darla get the job?</a:t>
            </a:r>
          </a:p>
          <a:p>
            <a:pPr marL="171450" lvl="0" indent="-514350">
              <a:buFont typeface="+mj-lt"/>
              <a:buAutoNum type="alphaLcParenR"/>
            </a:pPr>
            <a:r>
              <a:rPr lang="en-US" sz="2000" dirty="0">
                <a:solidFill>
                  <a:srgbClr val="FF0000"/>
                </a:solidFill>
              </a:rPr>
              <a:t>Being positive</a:t>
            </a:r>
          </a:p>
          <a:p>
            <a:pPr marL="171450" lvl="0" indent="-514350">
              <a:buFont typeface="+mj-lt"/>
              <a:buAutoNum type="alphaLcParenR"/>
            </a:pPr>
            <a:r>
              <a:rPr lang="en-US" sz="2000" dirty="0"/>
              <a:t>Being cynical</a:t>
            </a:r>
          </a:p>
          <a:p>
            <a:pPr marL="171450" lvl="0" indent="-514350">
              <a:buFont typeface="+mj-lt"/>
              <a:buAutoNum type="alphaLcParenR"/>
            </a:pPr>
            <a:r>
              <a:rPr lang="en-US" sz="2000" dirty="0"/>
              <a:t>Being more experienced</a:t>
            </a:r>
          </a:p>
          <a:p>
            <a:pPr marL="171450" lvl="0" indent="-514350">
              <a:buFont typeface="+mj-lt"/>
              <a:buAutoNum type="alphaLcParenR"/>
            </a:pPr>
            <a:r>
              <a:rPr lang="en-US" sz="2000" dirty="0"/>
              <a:t>All of the above</a:t>
            </a:r>
          </a:p>
          <a:p>
            <a:r>
              <a:rPr lang="en-US" sz="2000" dirty="0">
                <a:solidFill>
                  <a:srgbClr val="FF0000"/>
                </a:solidFill>
              </a:rPr>
              <a:t>Darla’s positivity was infectious to her interviewers which made them hire her despite having other applicants that were more experienced.</a:t>
            </a:r>
          </a:p>
        </p:txBody>
      </p:sp>
    </p:spTree>
    <p:extLst>
      <p:ext uri="{BB962C8B-B14F-4D97-AF65-F5344CB8AC3E}">
        <p14:creationId xmlns:p14="http://schemas.microsoft.com/office/powerpoint/2010/main" val="284017274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a:bodyPr>
          <a:lstStyle/>
          <a:p>
            <a:r>
              <a:rPr lang="en-US" dirty="0"/>
              <a:t>Module Ten: Limitations of Self Awareness</a:t>
            </a:r>
          </a:p>
        </p:txBody>
      </p:sp>
      <p:sp>
        <p:nvSpPr>
          <p:cNvPr id="50180" name="Text Placeholder 3"/>
          <p:cNvSpPr>
            <a:spLocks noGrp="1"/>
          </p:cNvSpPr>
          <p:nvPr>
            <p:ph type="body" sz="quarter" idx="10"/>
          </p:nvPr>
        </p:nvSpPr>
        <p:spPr>
          <a:ln>
            <a:miter lim="800000"/>
            <a:headEnd/>
            <a:tailEnd/>
          </a:ln>
        </p:spPr>
        <p:txBody>
          <a:bodyPr/>
          <a:lstStyle/>
          <a:p>
            <a:r>
              <a:rPr lang="en-US" sz="2800" i="1" dirty="0"/>
              <a:t>Humility is not thinking less of yourself, it’s thinking of yourself less.</a:t>
            </a:r>
          </a:p>
          <a:p>
            <a:endParaRPr lang="en-US" sz="2800" dirty="0"/>
          </a:p>
          <a:p>
            <a:r>
              <a:rPr lang="en-US" sz="2800" b="1" i="1" dirty="0"/>
              <a:t>C.S. Lewis</a:t>
            </a:r>
            <a:endParaRPr lang="en-US" sz="2800" dirty="0"/>
          </a:p>
        </p:txBody>
      </p:sp>
      <p:sp>
        <p:nvSpPr>
          <p:cNvPr id="50179" name="Content Placeholder 2"/>
          <p:cNvSpPr>
            <a:spLocks noGrp="1"/>
          </p:cNvSpPr>
          <p:nvPr>
            <p:ph type="body" sz="quarter" idx="11"/>
          </p:nvPr>
        </p:nvSpPr>
        <p:spPr/>
        <p:txBody>
          <a:bodyPr>
            <a:normAutofit/>
          </a:bodyPr>
          <a:lstStyle/>
          <a:p>
            <a:r>
              <a:rPr lang="en-US" dirty="0"/>
              <a:t>Increasing your self-awareness can be a highly enriching experience. However, it is only a prelude towards greater awareness of your place among others. In fact, too much focus on your self can have detrimental effects.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C64BFFF-33D2-4DC9-B468-DBA63C1CD80B}"/>
              </a:ext>
            </a:extLst>
          </p:cNvPr>
          <p:cNvSpPr>
            <a:spLocks noGrp="1"/>
          </p:cNvSpPr>
          <p:nvPr>
            <p:ph sz="quarter" idx="11"/>
          </p:nvPr>
        </p:nvSpPr>
        <p:spPr/>
        <p:txBody>
          <a:bodyPr/>
          <a:lstStyle/>
          <a:p>
            <a:endParaRPr lang="en-US"/>
          </a:p>
        </p:txBody>
      </p:sp>
      <p:sp>
        <p:nvSpPr>
          <p:cNvPr id="51202" name="Title 1"/>
          <p:cNvSpPr>
            <a:spLocks noGrp="1"/>
          </p:cNvSpPr>
          <p:nvPr>
            <p:ph type="title"/>
          </p:nvPr>
        </p:nvSpPr>
        <p:spPr/>
        <p:txBody>
          <a:bodyPr/>
          <a:lstStyle/>
          <a:p>
            <a:r>
              <a:rPr lang="en-US" dirty="0"/>
              <a:t>Navel Gazing</a:t>
            </a:r>
          </a:p>
        </p:txBody>
      </p:sp>
      <p:grpSp>
        <p:nvGrpSpPr>
          <p:cNvPr id="3" name="Group 2">
            <a:extLst>
              <a:ext uri="{FF2B5EF4-FFF2-40B4-BE49-F238E27FC236}">
                <a16:creationId xmlns:a16="http://schemas.microsoft.com/office/drawing/2014/main" id="{9762A5A6-36E3-4BC4-8744-DDAB96BA1BEB}"/>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6D79469B-C996-43E2-B080-2434C23B5CFC}"/>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4">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D1A8289E-AF2B-4EC2-8997-9E66DF24F5D7}"/>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Can become stuck in a mode of seeing everything only as it relates to you</a:t>
              </a:r>
              <a:endParaRPr lang="en-US" sz="2700" kern="1200" dirty="0">
                <a:solidFill>
                  <a:schemeClr val="bg1"/>
                </a:solidFill>
              </a:endParaRPr>
            </a:p>
          </p:txBody>
        </p:sp>
        <p:sp>
          <p:nvSpPr>
            <p:cNvPr id="6" name="Oval 5">
              <a:extLst>
                <a:ext uri="{FF2B5EF4-FFF2-40B4-BE49-F238E27FC236}">
                  <a16:creationId xmlns:a16="http://schemas.microsoft.com/office/drawing/2014/main" id="{26E7CA22-2105-4A78-95FF-22662965C55D}"/>
                </a:ext>
              </a:extLst>
            </p:cNvPr>
            <p:cNvSpPr/>
            <p:nvPr/>
          </p:nvSpPr>
          <p:spPr>
            <a:xfrm>
              <a:off x="519658" y="1939647"/>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9B94EEDB-A203-431E-BDAD-D00825E07B7A}"/>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Notion of fancying yourself </a:t>
              </a:r>
              <a:endParaRPr lang="en-US" sz="2700" kern="1200" dirty="0">
                <a:solidFill>
                  <a:schemeClr val="bg1"/>
                </a:solidFill>
              </a:endParaRPr>
            </a:p>
          </p:txBody>
        </p:sp>
        <p:sp>
          <p:nvSpPr>
            <p:cNvPr id="8" name="Oval 7">
              <a:extLst>
                <a:ext uri="{FF2B5EF4-FFF2-40B4-BE49-F238E27FC236}">
                  <a16:creationId xmlns:a16="http://schemas.microsoft.com/office/drawing/2014/main" id="{9EA64B2F-860E-4230-AA5B-E2AC54550B7A}"/>
                </a:ext>
              </a:extLst>
            </p:cNvPr>
            <p:cNvSpPr/>
            <p:nvPr/>
          </p:nvSpPr>
          <p:spPr>
            <a:xfrm>
              <a:off x="848695" y="3297436"/>
              <a:ext cx="1131490" cy="1131490"/>
            </a:xfrm>
            <a:prstGeom prst="ellipse">
              <a:avLst/>
            </a:prstGeom>
          </p:spPr>
          <p:style>
            <a:lnRef idx="2">
              <a:schemeClr val="accent3">
                <a:hueOff val="5625132"/>
                <a:satOff val="-8440"/>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2C1D7ED7-5EA9-4A79-B784-0CFA3ACF06D5}"/>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solidFill>
                    <a:schemeClr val="bg1"/>
                  </a:solidFill>
                  <a:latin typeface="+mn-lt"/>
                  <a:ea typeface="+mn-ea"/>
                  <a:cs typeface="+mn-cs"/>
                </a:rPr>
                <a:t>Evokes the image of one sitting in meditation staring down at her or his stomach</a:t>
              </a:r>
              <a:endParaRPr lang="en-US" sz="2700" kern="1200" dirty="0">
                <a:solidFill>
                  <a:schemeClr val="bg1"/>
                </a:solidFill>
              </a:endParaRPr>
            </a:p>
          </p:txBody>
        </p:sp>
        <p:sp>
          <p:nvSpPr>
            <p:cNvPr id="10" name="Oval 9">
              <a:extLst>
                <a:ext uri="{FF2B5EF4-FFF2-40B4-BE49-F238E27FC236}">
                  <a16:creationId xmlns:a16="http://schemas.microsoft.com/office/drawing/2014/main" id="{3CA676EF-F26F-4F21-8708-42A58853C67E}"/>
                </a:ext>
              </a:extLst>
            </p:cNvPr>
            <p:cNvSpPr/>
            <p:nvPr/>
          </p:nvSpPr>
          <p:spPr>
            <a:xfrm>
              <a:off x="519658" y="4655225"/>
              <a:ext cx="1131490" cy="1131490"/>
            </a:xfrm>
            <a:prstGeom prst="ellipse">
              <a:avLst/>
            </a:prstGeom>
          </p:spPr>
          <p:style>
            <a:lnRef idx="2">
              <a:schemeClr val="accent3">
                <a:hueOff val="11250264"/>
                <a:satOff val="-16880"/>
                <a:lumOff val="-274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01C7565-0F1E-490F-AEDC-EDE0E67A5C85}"/>
              </a:ext>
            </a:extLst>
          </p:cNvPr>
          <p:cNvSpPr>
            <a:spLocks noGrp="1"/>
          </p:cNvSpPr>
          <p:nvPr>
            <p:ph sz="quarter" idx="11"/>
          </p:nvPr>
        </p:nvSpPr>
        <p:spPr/>
        <p:txBody>
          <a:bodyPr/>
          <a:lstStyle/>
          <a:p>
            <a:endParaRPr lang="en-US"/>
          </a:p>
        </p:txBody>
      </p:sp>
      <p:sp>
        <p:nvSpPr>
          <p:cNvPr id="52226" name="Title 1"/>
          <p:cNvSpPr>
            <a:spLocks noGrp="1"/>
          </p:cNvSpPr>
          <p:nvPr>
            <p:ph type="title"/>
          </p:nvPr>
        </p:nvSpPr>
        <p:spPr/>
        <p:txBody>
          <a:bodyPr/>
          <a:lstStyle/>
          <a:p>
            <a:r>
              <a:rPr lang="en-US" dirty="0"/>
              <a:t>Excessive Self Discipline</a:t>
            </a:r>
          </a:p>
        </p:txBody>
      </p:sp>
      <p:grpSp>
        <p:nvGrpSpPr>
          <p:cNvPr id="3" name="Group 2">
            <a:extLst>
              <a:ext uri="{FF2B5EF4-FFF2-40B4-BE49-F238E27FC236}">
                <a16:creationId xmlns:a16="http://schemas.microsoft.com/office/drawing/2014/main" id="{1816C48E-A110-4AB5-A178-D705DB21A5C7}"/>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B4420C04-97A1-4762-BD53-A7B55F9C7AF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Too much discipline can kill your spirit </a:t>
              </a:r>
              <a:endParaRPr lang="en-US" sz="4200" kern="1200" dirty="0">
                <a:solidFill>
                  <a:schemeClr val="bg1"/>
                </a:solidFill>
              </a:endParaRPr>
            </a:p>
          </p:txBody>
        </p:sp>
        <p:sp>
          <p:nvSpPr>
            <p:cNvPr id="5" name="Freeform: Shape 4">
              <a:extLst>
                <a:ext uri="{FF2B5EF4-FFF2-40B4-BE49-F238E27FC236}">
                  <a16:creationId xmlns:a16="http://schemas.microsoft.com/office/drawing/2014/main" id="{02D58938-DFAC-48FB-8EE9-B63F94BBF4D9}"/>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Eliminates spontaneity in your life</a:t>
              </a:r>
              <a:endParaRPr lang="en-US" sz="4200" kern="1200" dirty="0">
                <a:solidFill>
                  <a:schemeClr val="bg1"/>
                </a:solidFill>
              </a:endParaRPr>
            </a:p>
          </p:txBody>
        </p:sp>
        <p:sp>
          <p:nvSpPr>
            <p:cNvPr id="6" name="Freeform: Shape 5">
              <a:extLst>
                <a:ext uri="{FF2B5EF4-FFF2-40B4-BE49-F238E27FC236}">
                  <a16:creationId xmlns:a16="http://schemas.microsoft.com/office/drawing/2014/main" id="{90F44A9C-4218-4A08-8026-2C7BA38699C1}"/>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solidFill>
                    <a:schemeClr val="bg1"/>
                  </a:solidFill>
                  <a:latin typeface="+mn-lt"/>
                  <a:ea typeface="+mn-ea"/>
                  <a:cs typeface="+mn-cs"/>
                </a:rPr>
                <a:t>Lapse into child-mode behaviors</a:t>
              </a:r>
              <a:endParaRPr lang="en-US" sz="4200" kern="1200" dirty="0">
                <a:solidFill>
                  <a:schemeClr val="bg1"/>
                </a:solidFill>
              </a:endParaRPr>
            </a:p>
          </p:txBody>
        </p:sp>
      </p:grpSp>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27507</Words>
  <Application>Microsoft Office PowerPoint</Application>
  <PresentationFormat>On-screen Show (4:3)</PresentationFormat>
  <Paragraphs>2563</Paragraphs>
  <Slides>123</Slides>
  <Notes>121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123</vt:i4>
      </vt:variant>
    </vt:vector>
  </HeadingPairs>
  <TitlesOfParts>
    <vt:vector size="132" baseType="lpstr">
      <vt:lpstr>Arial</vt:lpstr>
      <vt:lpstr>Calibri</vt:lpstr>
      <vt:lpstr>Cambria</vt:lpstr>
      <vt:lpstr>Knowledge Medium</vt:lpstr>
      <vt:lpstr>Symbol</vt:lpstr>
      <vt:lpstr>Times New Roman</vt:lpstr>
      <vt:lpstr>Wingdings</vt:lpstr>
      <vt:lpstr>ヒラギノ角ゴ Pro W3</vt:lpstr>
      <vt:lpstr>PowerPoint Slides</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What is the Self?</vt:lpstr>
      <vt:lpstr>The Physical Self</vt:lpstr>
      <vt:lpstr>The Emotional Self</vt:lpstr>
      <vt:lpstr>The Mental Self</vt:lpstr>
      <vt:lpstr>The Spiritual Self</vt:lpstr>
      <vt:lpstr>Case Study</vt:lpstr>
      <vt:lpstr>Module Two: Review Questions</vt:lpstr>
      <vt:lpstr>Module Two: Review Questions</vt:lpstr>
      <vt:lpstr>Module Two: Review Questions</vt:lpstr>
      <vt:lpstr>Module Two: Review Questions</vt:lpstr>
      <vt:lpstr>Module Two: Review Questions</vt:lpstr>
      <vt:lpstr>Module Three: Awareness of the Physical Self</vt:lpstr>
      <vt:lpstr>Scanning</vt:lpstr>
      <vt:lpstr>Progressive Relaxation</vt:lpstr>
      <vt:lpstr>Physical Stressors</vt:lpstr>
      <vt:lpstr>Exercise</vt:lpstr>
      <vt:lpstr>Case Study</vt:lpstr>
      <vt:lpstr>Module Three: Review Questions</vt:lpstr>
      <vt:lpstr>Module Three: Review Questions</vt:lpstr>
      <vt:lpstr>Module Three: Review Questions</vt:lpstr>
      <vt:lpstr>Module Three: Review Questions</vt:lpstr>
      <vt:lpstr>Module Three: Review Questions</vt:lpstr>
      <vt:lpstr>Module Four: Time Management</vt:lpstr>
      <vt:lpstr>Organization </vt:lpstr>
      <vt:lpstr>Goal Management</vt:lpstr>
      <vt:lpstr>Priorities</vt:lpstr>
      <vt:lpstr>Procrastination</vt:lpstr>
      <vt:lpstr>Case Study</vt:lpstr>
      <vt:lpstr>Module Four: Review Questions</vt:lpstr>
      <vt:lpstr>Module Four: Review Questions</vt:lpstr>
      <vt:lpstr>Module Four: Review Questions</vt:lpstr>
      <vt:lpstr>Module Four: Review Questions</vt:lpstr>
      <vt:lpstr>Module Four: Review Questions</vt:lpstr>
      <vt:lpstr>Module Five: The Emotional Self</vt:lpstr>
      <vt:lpstr>Validity of Emotions </vt:lpstr>
      <vt:lpstr>Utility of Emotions</vt:lpstr>
      <vt:lpstr>Emotional Arousal</vt:lpstr>
      <vt:lpstr>Emotional Valence</vt:lpstr>
      <vt:lpstr>Case Study</vt:lpstr>
      <vt:lpstr>Module Five: Review Questions</vt:lpstr>
      <vt:lpstr>Module Five: Review Questions</vt:lpstr>
      <vt:lpstr>Module Five: Review Questions</vt:lpstr>
      <vt:lpstr>Module Five: Review Questions</vt:lpstr>
      <vt:lpstr>Module Five: Review Questions</vt:lpstr>
      <vt:lpstr>Module Six: Mood Management</vt:lpstr>
      <vt:lpstr>Emotional Intelligence</vt:lpstr>
      <vt:lpstr>Categories of Emotion</vt:lpstr>
      <vt:lpstr>Increasing Arousal</vt:lpstr>
      <vt:lpstr>Decreasing Arousal</vt:lpstr>
      <vt:lpstr>Case Study</vt:lpstr>
      <vt:lpstr>Module Six: Review Questions</vt:lpstr>
      <vt:lpstr>Module Six: Review Questions</vt:lpstr>
      <vt:lpstr>Module Six: Review Questions</vt:lpstr>
      <vt:lpstr>Module Six: Review Questions</vt:lpstr>
      <vt:lpstr>Module Six: Review Questions</vt:lpstr>
      <vt:lpstr>Module Seven: The Mental Self</vt:lpstr>
      <vt:lpstr>Thinking Style</vt:lpstr>
      <vt:lpstr>Learning Style</vt:lpstr>
      <vt:lpstr>Personality</vt:lpstr>
      <vt:lpstr>Stinking Thinking</vt:lpstr>
      <vt:lpstr>Case Study</vt:lpstr>
      <vt:lpstr>Module Seven: Review Questions</vt:lpstr>
      <vt:lpstr>Module Seven: Review Questions</vt:lpstr>
      <vt:lpstr>Module Seven: Review Questions</vt:lpstr>
      <vt:lpstr>Module Seven: Review Questions</vt:lpstr>
      <vt:lpstr>Module Seven: Review Questions</vt:lpstr>
      <vt:lpstr>Module Eight: Interpersonal Awareness</vt:lpstr>
      <vt:lpstr>Addressing Different Thinking Styles</vt:lpstr>
      <vt:lpstr>Addressing Different Learning Styles</vt:lpstr>
      <vt:lpstr>Active Listening and Body Language</vt:lpstr>
      <vt:lpstr>Transactional Analysis </vt:lpstr>
      <vt:lpstr>Case Study</vt:lpstr>
      <vt:lpstr>Module Eight: Review Questions</vt:lpstr>
      <vt:lpstr>Module Eight: Review Questions</vt:lpstr>
      <vt:lpstr>Module Eight: Review Questions</vt:lpstr>
      <vt:lpstr>Module Eight: Review Questions</vt:lpstr>
      <vt:lpstr>Module Eight: Review Questions</vt:lpstr>
      <vt:lpstr>Module Nine: The Spiritual Self</vt:lpstr>
      <vt:lpstr>Mindfulness </vt:lpstr>
      <vt:lpstr>Meditation</vt:lpstr>
      <vt:lpstr>Cultivating Positivity</vt:lpstr>
      <vt:lpstr>Gratitude</vt:lpstr>
      <vt:lpstr>Case Study</vt:lpstr>
      <vt:lpstr>Module Nine: Review Questions</vt:lpstr>
      <vt:lpstr>Module Nine: Review Questions</vt:lpstr>
      <vt:lpstr>Module Nine: Review Questions</vt:lpstr>
      <vt:lpstr>Module Nine: Review Questions</vt:lpstr>
      <vt:lpstr>Module Nine: Review Questions</vt:lpstr>
      <vt:lpstr>Module Ten: Limitations of Self Awareness</vt:lpstr>
      <vt:lpstr>Navel Gazing</vt:lpstr>
      <vt:lpstr>Excessive Self Discipline</vt:lpstr>
      <vt:lpstr>Developing Humility</vt:lpstr>
      <vt:lpstr>Developing Empathy</vt:lpstr>
      <vt:lpstr>Case Study</vt:lpstr>
      <vt:lpstr>Module Ten: Review Questions</vt:lpstr>
      <vt:lpstr>Module Ten: Review Questions</vt:lpstr>
      <vt:lpstr>Module Ten: Review Questions</vt:lpstr>
      <vt:lpstr>Module Ten: Review Questions</vt:lpstr>
      <vt:lpstr>Module Ten: Review Questions</vt:lpstr>
      <vt:lpstr>Module Eleven: Independence versus Interdependence</vt:lpstr>
      <vt:lpstr>What is Interdependence?</vt:lpstr>
      <vt:lpstr>Systems Theory</vt:lpstr>
      <vt:lpstr>More than the Sum of All Parts</vt:lpstr>
      <vt:lpstr>Team Building</vt:lpstr>
      <vt:lpstr>Case Study</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2013-06-18T14:04:28Z</dcterms:created>
  <dcterms:modified xsi:type="dcterms:W3CDTF">2017-08-10T17:47:46Z</dcterms:modified>
</cp:coreProperties>
</file>